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1" r:id="rId2"/>
    <p:sldId id="272" r:id="rId3"/>
    <p:sldId id="273" r:id="rId4"/>
    <p:sldId id="274" r:id="rId5"/>
    <p:sldId id="275" r:id="rId6"/>
    <p:sldId id="277" r:id="rId7"/>
    <p:sldId id="278" r:id="rId8"/>
    <p:sldId id="276" r:id="rId9"/>
    <p:sldId id="279" r:id="rId10"/>
    <p:sldId id="280" r:id="rId11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9" autoAdjust="0"/>
    <p:restoredTop sz="97028" autoAdjust="0"/>
  </p:normalViewPr>
  <p:slideViewPr>
    <p:cSldViewPr snapToGrid="0">
      <p:cViewPr>
        <p:scale>
          <a:sx n="230" d="100"/>
          <a:sy n="230" d="100"/>
        </p:scale>
        <p:origin x="-1944" y="-6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9CD6F-2D9E-41E9-8D8F-ACC9D4ECE6B5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34FC5-C8CB-4461-A0B9-1885CE0C4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06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%</a:t>
            </a:r>
          </a:p>
          <a:p>
            <a:r>
              <a:rPr lang="en-US"/>
              <a:t>% Figure 2.1</a:t>
            </a:r>
          </a:p>
          <a:p>
            <a:r>
              <a:rPr lang="en-US"/>
              <a:t>x=0:0.1:1;</a:t>
            </a:r>
          </a:p>
          <a:p>
            <a:r>
              <a:rPr lang="en-US"/>
              <a:t>u =-(x.^3).*(1/6) + x.*(3/2);</a:t>
            </a:r>
          </a:p>
          <a:p>
            <a:r>
              <a:rPr lang="en-US"/>
              <a:t>u1=-(x.^2).*(1/4) + x.*(3/2);</a:t>
            </a:r>
          </a:p>
          <a:p>
            <a:r>
              <a:rPr lang="en-US"/>
              <a:t>u2=-(x.^2).*(1/3) + x.*(5/3);</a:t>
            </a:r>
          </a:p>
          <a:p>
            <a:r>
              <a:rPr lang="en-US"/>
              <a:t>u3=-(x.^2).*(3/8) + x.*(7/4);</a:t>
            </a:r>
          </a:p>
          <a:p>
            <a:r>
              <a:rPr lang="en-US"/>
              <a:t>plot(x,u,'k','LineWidth',2); hold on;</a:t>
            </a:r>
          </a:p>
          <a:p>
            <a:r>
              <a:rPr lang="en-US"/>
              <a:t>plot(x,u1,'k-o','LineWidth',2,'MarkerSize',10);</a:t>
            </a:r>
          </a:p>
          <a:p>
            <a:r>
              <a:rPr lang="en-US"/>
              <a:t>plot(x,u2,'k-s','LineWidth',2,'MarkerSize',10); hold off;</a:t>
            </a:r>
          </a:p>
          <a:p>
            <a:r>
              <a:rPr lang="en-US"/>
              <a:t>%</a:t>
            </a:r>
          </a:p>
          <a:p>
            <a:r>
              <a:rPr lang="en-US"/>
              <a:t>% Figure 2.2</a:t>
            </a:r>
          </a:p>
          <a:p>
            <a:r>
              <a:rPr lang="en-US"/>
              <a:t>x=0:0.1:1;</a:t>
            </a:r>
          </a:p>
          <a:p>
            <a:r>
              <a:rPr lang="en-US"/>
              <a:t>RW1=-0.5+x;</a:t>
            </a:r>
          </a:p>
          <a:p>
            <a:r>
              <a:rPr lang="en-US"/>
              <a:t>RW2=-(2/3)*x + x.^2;</a:t>
            </a:r>
          </a:p>
          <a:p>
            <a:r>
              <a:rPr lang="en-US"/>
              <a:t>plot(x,RW1);hold on; line([0 1],[0 0]);</a:t>
            </a:r>
          </a:p>
          <a:p>
            <a:r>
              <a:rPr lang="en-US"/>
              <a:t>figure;</a:t>
            </a:r>
          </a:p>
          <a:p>
            <a:r>
              <a:rPr lang="en-US"/>
              <a:t>plot(x,RW2);hold on; line([0 1],[0 0]);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34FC5-C8CB-4461-A0B9-1885CE0C40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91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%</a:t>
            </a:r>
          </a:p>
          <a:p>
            <a:r>
              <a:rPr lang="en-US"/>
              <a:t>% Figure 2.3</a:t>
            </a:r>
          </a:p>
          <a:p>
            <a:r>
              <a:rPr lang="en-US"/>
              <a:t>x=0:0.1:1;</a:t>
            </a:r>
          </a:p>
          <a:p>
            <a:r>
              <a:rPr lang="en-US"/>
              <a:t>u_exact=x*(3/2) - x.^3*(1/6);</a:t>
            </a:r>
          </a:p>
          <a:p>
            <a:r>
              <a:rPr lang="en-US"/>
              <a:t>u_app=x*(19/12) - x.^2*(1/4);</a:t>
            </a:r>
          </a:p>
          <a:p>
            <a:r>
              <a:rPr lang="en-US"/>
              <a:t>du_exact=3/2 - x.^2*(1/2);</a:t>
            </a:r>
          </a:p>
          <a:p>
            <a:r>
              <a:rPr lang="en-US"/>
              <a:t>du_app=19/12 - x/2;</a:t>
            </a:r>
          </a:p>
          <a:p>
            <a:r>
              <a:rPr lang="en-US"/>
              <a:t>plot(x,u_exact,'k','LineWidth',2,'MarkerSize',10); hold on;</a:t>
            </a:r>
          </a:p>
          <a:p>
            <a:r>
              <a:rPr lang="en-US"/>
              <a:t>plot(x,u_app,'k-s','LineWidth',2,'MarkerSize',10);</a:t>
            </a:r>
          </a:p>
          <a:p>
            <a:r>
              <a:rPr lang="en-US"/>
              <a:t>plot(x,du_exact,'k--','LineWidth',2,'MarkerSize',10);</a:t>
            </a:r>
          </a:p>
          <a:p>
            <a:r>
              <a:rPr lang="en-US"/>
              <a:t>plot(x,du_app,'k--s','LineWidth',2,'MarkerSize',10);</a:t>
            </a:r>
          </a:p>
          <a:p>
            <a:r>
              <a:rPr lang="en-US"/>
              <a:t>legend('u_{exact}','u_{approx}','du_{exact}/dx','du_{approx}/dx');</a:t>
            </a:r>
          </a:p>
          <a:p>
            <a:r>
              <a:rPr lang="en-US"/>
              <a:t>%</a:t>
            </a:r>
          </a:p>
          <a:p>
            <a:r>
              <a:rPr lang="en-US"/>
              <a:t>% Figure 2.4</a:t>
            </a:r>
          </a:p>
          <a:p>
            <a:r>
              <a:rPr lang="en-US"/>
              <a:t>x=0:0.1:1;</a:t>
            </a:r>
          </a:p>
          <a:p>
            <a:r>
              <a:rPr lang="en-US"/>
              <a:t>u_exact=(1/12)*x.*(1-x.^3);</a:t>
            </a:r>
          </a:p>
          <a:p>
            <a:r>
              <a:rPr lang="en-US"/>
              <a:t>u_app=x/15 + (x.^2)/10 - (x.^3)/6;</a:t>
            </a:r>
          </a:p>
          <a:p>
            <a:r>
              <a:rPr lang="en-US"/>
              <a:t>du_exact=1/12-(x.^3)/3;</a:t>
            </a:r>
          </a:p>
          <a:p>
            <a:r>
              <a:rPr lang="en-US"/>
              <a:t>du_app=1/15 + x/5 - (x.^2)/2;</a:t>
            </a:r>
          </a:p>
          <a:p>
            <a:r>
              <a:rPr lang="en-US"/>
              <a:t>plot(x,u_exact,'k','LineWidth',2,'MarkerSize',10); hold on;</a:t>
            </a:r>
          </a:p>
          <a:p>
            <a:r>
              <a:rPr lang="en-US"/>
              <a:t>plot(x,u_app,'k-s','LineWidth',2,'MarkerSize',10);</a:t>
            </a:r>
          </a:p>
          <a:p>
            <a:r>
              <a:rPr lang="en-US"/>
              <a:t>plot(x,du_exact,'k--','LineWidth',2,'MarkerSize',10);</a:t>
            </a:r>
          </a:p>
          <a:p>
            <a:r>
              <a:rPr lang="en-US"/>
              <a:t>plot(x,du_app,'k--s','LineWidth',2,'MarkerSize',10);</a:t>
            </a:r>
          </a:p>
          <a:p>
            <a:r>
              <a:rPr lang="en-US"/>
              <a:t>legend('u_{exact}','u_{approx}','du_{exact}/dx','du_{approx}/dx');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34FC5-C8CB-4461-A0B9-1885CE0C40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56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%</a:t>
            </a:r>
          </a:p>
          <a:p>
            <a:r>
              <a:rPr lang="en-US"/>
              <a:t>% Figure 2.5</a:t>
            </a:r>
          </a:p>
          <a:p>
            <a:r>
              <a:rPr lang="en-US"/>
              <a:t>x=0:0.1:1;</a:t>
            </a:r>
          </a:p>
          <a:p>
            <a:r>
              <a:rPr lang="en-US"/>
              <a:t>ddw_exact=(x.^2)/2-2*x+3.5;</a:t>
            </a:r>
          </a:p>
          <a:p>
            <a:r>
              <a:rPr lang="en-US"/>
              <a:t>dddw_exact=x-2;</a:t>
            </a:r>
          </a:p>
          <a:p>
            <a:r>
              <a:rPr lang="en-US"/>
              <a:t>ddw_app=41/12-x*3/2;</a:t>
            </a:r>
          </a:p>
          <a:p>
            <a:r>
              <a:rPr lang="en-US"/>
              <a:t>dddw_app=-1.5*ones(1,length(x));</a:t>
            </a:r>
          </a:p>
          <a:p>
            <a:r>
              <a:rPr lang="en-US"/>
              <a:t>plot(x,ddw_exact,'k','LineWidth',2,'MarkerSize',10); hold on;</a:t>
            </a:r>
          </a:p>
          <a:p>
            <a:r>
              <a:rPr lang="en-US"/>
              <a:t>plot(x,ddw_app,'k-s','LineWidth',2,'MarkerSize',10);</a:t>
            </a:r>
          </a:p>
          <a:p>
            <a:r>
              <a:rPr lang="en-US"/>
              <a:t>plot(x,dddw_exact,'k--','LineWidth',2,'MarkerSize',10);</a:t>
            </a:r>
          </a:p>
          <a:p>
            <a:r>
              <a:rPr lang="en-US"/>
              <a:t>plot(x,dddw_app,'k--s','LineWidth',2,'MarkerSize',10); hold off;</a:t>
            </a:r>
          </a:p>
          <a:p>
            <a:r>
              <a:rPr lang="en-US"/>
              <a:t>legend('w^{\prime\prime}_{exact}','w^{\prime\prime}_{approx}','w^{\prime\prime\prime}_{exact}','w^{\prime\prime\prime}_{approx}');</a:t>
            </a:r>
          </a:p>
          <a:p>
            <a:r>
              <a:rPr lang="en-US"/>
              <a:t>xlabel('x');</a:t>
            </a:r>
          </a:p>
          <a:p>
            <a:r>
              <a:rPr lang="en-US"/>
              <a:t>ylabel('w^{\prime\prime},w^{\prime\prime\prime}');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34FC5-C8CB-4461-A0B9-1885CE0C40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01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9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6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3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62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6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3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5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8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27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8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718" y="200150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082" y="4592903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2.2</a:t>
            </a:r>
          </a:p>
        </p:txBody>
      </p:sp>
      <p:grpSp>
        <p:nvGrpSpPr>
          <p:cNvPr id="9" name="Group 4"/>
          <p:cNvGrpSpPr>
            <a:grpSpLocks noChangeAspect="1"/>
          </p:cNvGrpSpPr>
          <p:nvPr/>
        </p:nvGrpSpPr>
        <p:grpSpPr bwMode="auto">
          <a:xfrm>
            <a:off x="1716088" y="477838"/>
            <a:ext cx="3657600" cy="2741612"/>
            <a:chOff x="1081" y="301"/>
            <a:chExt cx="2304" cy="1727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>
              <a:off x="1081" y="301"/>
              <a:ext cx="2304" cy="1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1382" y="429"/>
              <a:ext cx="1789" cy="14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Line 6"/>
            <p:cNvSpPr>
              <a:spLocks noChangeShapeType="1"/>
            </p:cNvSpPr>
            <p:nvPr/>
          </p:nvSpPr>
          <p:spPr bwMode="auto">
            <a:xfrm>
              <a:off x="1382" y="1843"/>
              <a:ext cx="1789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1382" y="429"/>
              <a:ext cx="1789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Line 8"/>
            <p:cNvSpPr>
              <a:spLocks noChangeShapeType="1"/>
            </p:cNvSpPr>
            <p:nvPr/>
          </p:nvSpPr>
          <p:spPr bwMode="auto">
            <a:xfrm flipV="1">
              <a:off x="1382" y="1825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Line 9"/>
            <p:cNvSpPr>
              <a:spLocks noChangeShapeType="1"/>
            </p:cNvSpPr>
            <p:nvPr/>
          </p:nvSpPr>
          <p:spPr bwMode="auto">
            <a:xfrm flipV="1">
              <a:off x="1561" y="1825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 flipV="1">
              <a:off x="1740" y="1825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 flipV="1">
              <a:off x="1919" y="1825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 flipV="1">
              <a:off x="2097" y="1825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 flipV="1">
              <a:off x="2276" y="1825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Line 14"/>
            <p:cNvSpPr>
              <a:spLocks noChangeShapeType="1"/>
            </p:cNvSpPr>
            <p:nvPr/>
          </p:nvSpPr>
          <p:spPr bwMode="auto">
            <a:xfrm flipV="1">
              <a:off x="2455" y="1825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Line 15"/>
            <p:cNvSpPr>
              <a:spLocks noChangeShapeType="1"/>
            </p:cNvSpPr>
            <p:nvPr/>
          </p:nvSpPr>
          <p:spPr bwMode="auto">
            <a:xfrm flipV="1">
              <a:off x="2634" y="1825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Line 16"/>
            <p:cNvSpPr>
              <a:spLocks noChangeShapeType="1"/>
            </p:cNvSpPr>
            <p:nvPr/>
          </p:nvSpPr>
          <p:spPr bwMode="auto">
            <a:xfrm flipV="1">
              <a:off x="2813" y="1825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Line 17"/>
            <p:cNvSpPr>
              <a:spLocks noChangeShapeType="1"/>
            </p:cNvSpPr>
            <p:nvPr/>
          </p:nvSpPr>
          <p:spPr bwMode="auto">
            <a:xfrm flipV="1">
              <a:off x="2992" y="1825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 flipV="1">
              <a:off x="3171" y="1825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>
              <a:off x="1382" y="429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>
              <a:off x="1561" y="429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Line 21"/>
            <p:cNvSpPr>
              <a:spLocks noChangeShapeType="1"/>
            </p:cNvSpPr>
            <p:nvPr/>
          </p:nvSpPr>
          <p:spPr bwMode="auto">
            <a:xfrm>
              <a:off x="1740" y="429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Line 22"/>
            <p:cNvSpPr>
              <a:spLocks noChangeShapeType="1"/>
            </p:cNvSpPr>
            <p:nvPr/>
          </p:nvSpPr>
          <p:spPr bwMode="auto">
            <a:xfrm>
              <a:off x="1919" y="429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Line 23"/>
            <p:cNvSpPr>
              <a:spLocks noChangeShapeType="1"/>
            </p:cNvSpPr>
            <p:nvPr/>
          </p:nvSpPr>
          <p:spPr bwMode="auto">
            <a:xfrm>
              <a:off x="2097" y="429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Line 24"/>
            <p:cNvSpPr>
              <a:spLocks noChangeShapeType="1"/>
            </p:cNvSpPr>
            <p:nvPr/>
          </p:nvSpPr>
          <p:spPr bwMode="auto">
            <a:xfrm>
              <a:off x="2276" y="429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Line 25"/>
            <p:cNvSpPr>
              <a:spLocks noChangeShapeType="1"/>
            </p:cNvSpPr>
            <p:nvPr/>
          </p:nvSpPr>
          <p:spPr bwMode="auto">
            <a:xfrm>
              <a:off x="2455" y="429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Line 26"/>
            <p:cNvSpPr>
              <a:spLocks noChangeShapeType="1"/>
            </p:cNvSpPr>
            <p:nvPr/>
          </p:nvSpPr>
          <p:spPr bwMode="auto">
            <a:xfrm>
              <a:off x="2634" y="429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Line 27"/>
            <p:cNvSpPr>
              <a:spLocks noChangeShapeType="1"/>
            </p:cNvSpPr>
            <p:nvPr/>
          </p:nvSpPr>
          <p:spPr bwMode="auto">
            <a:xfrm>
              <a:off x="2813" y="429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Line 28"/>
            <p:cNvSpPr>
              <a:spLocks noChangeShapeType="1"/>
            </p:cNvSpPr>
            <p:nvPr/>
          </p:nvSpPr>
          <p:spPr bwMode="auto">
            <a:xfrm>
              <a:off x="2992" y="429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Line 29"/>
            <p:cNvSpPr>
              <a:spLocks noChangeShapeType="1"/>
            </p:cNvSpPr>
            <p:nvPr/>
          </p:nvSpPr>
          <p:spPr bwMode="auto">
            <a:xfrm>
              <a:off x="3171" y="429"/>
              <a:ext cx="0" cy="18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Rectangle 30"/>
            <p:cNvSpPr>
              <a:spLocks noChangeArrowheads="1"/>
            </p:cNvSpPr>
            <p:nvPr/>
          </p:nvSpPr>
          <p:spPr bwMode="auto">
            <a:xfrm>
              <a:off x="1365" y="1876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31"/>
            <p:cNvSpPr>
              <a:spLocks noChangeArrowheads="1"/>
            </p:cNvSpPr>
            <p:nvPr/>
          </p:nvSpPr>
          <p:spPr bwMode="auto">
            <a:xfrm>
              <a:off x="1522" y="1876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Rectangle 32"/>
            <p:cNvSpPr>
              <a:spLocks noChangeArrowheads="1"/>
            </p:cNvSpPr>
            <p:nvPr/>
          </p:nvSpPr>
          <p:spPr bwMode="auto">
            <a:xfrm>
              <a:off x="1703" y="1876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Rectangle 33"/>
            <p:cNvSpPr>
              <a:spLocks noChangeArrowheads="1"/>
            </p:cNvSpPr>
            <p:nvPr/>
          </p:nvSpPr>
          <p:spPr bwMode="auto">
            <a:xfrm>
              <a:off x="1881" y="1876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34"/>
            <p:cNvSpPr>
              <a:spLocks noChangeArrowheads="1"/>
            </p:cNvSpPr>
            <p:nvPr/>
          </p:nvSpPr>
          <p:spPr bwMode="auto">
            <a:xfrm>
              <a:off x="2062" y="1876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35"/>
            <p:cNvSpPr>
              <a:spLocks noChangeArrowheads="1"/>
            </p:cNvSpPr>
            <p:nvPr/>
          </p:nvSpPr>
          <p:spPr bwMode="auto">
            <a:xfrm>
              <a:off x="2239" y="1876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Rectangle 36"/>
            <p:cNvSpPr>
              <a:spLocks noChangeArrowheads="1"/>
            </p:cNvSpPr>
            <p:nvPr/>
          </p:nvSpPr>
          <p:spPr bwMode="auto">
            <a:xfrm>
              <a:off x="2416" y="1876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Rectangle 37"/>
            <p:cNvSpPr>
              <a:spLocks noChangeArrowheads="1"/>
            </p:cNvSpPr>
            <p:nvPr/>
          </p:nvSpPr>
          <p:spPr bwMode="auto">
            <a:xfrm>
              <a:off x="2598" y="1876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0.7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Rectangle 38"/>
            <p:cNvSpPr>
              <a:spLocks noChangeArrowheads="1"/>
            </p:cNvSpPr>
            <p:nvPr/>
          </p:nvSpPr>
          <p:spPr bwMode="auto">
            <a:xfrm>
              <a:off x="2775" y="1876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Rectangle 39"/>
            <p:cNvSpPr>
              <a:spLocks noChangeArrowheads="1"/>
            </p:cNvSpPr>
            <p:nvPr/>
          </p:nvSpPr>
          <p:spPr bwMode="auto">
            <a:xfrm>
              <a:off x="2956" y="1876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0.9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Rectangle 40"/>
            <p:cNvSpPr>
              <a:spLocks noChangeArrowheads="1"/>
            </p:cNvSpPr>
            <p:nvPr/>
          </p:nvSpPr>
          <p:spPr bwMode="auto">
            <a:xfrm>
              <a:off x="3154" y="1876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Line 41"/>
            <p:cNvSpPr>
              <a:spLocks noChangeShapeType="1"/>
            </p:cNvSpPr>
            <p:nvPr/>
          </p:nvSpPr>
          <p:spPr bwMode="auto">
            <a:xfrm flipV="1">
              <a:off x="1382" y="429"/>
              <a:ext cx="0" cy="1414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Line 42"/>
            <p:cNvSpPr>
              <a:spLocks noChangeShapeType="1"/>
            </p:cNvSpPr>
            <p:nvPr/>
          </p:nvSpPr>
          <p:spPr bwMode="auto">
            <a:xfrm flipV="1">
              <a:off x="3171" y="429"/>
              <a:ext cx="0" cy="1414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Line 43"/>
            <p:cNvSpPr>
              <a:spLocks noChangeShapeType="1"/>
            </p:cNvSpPr>
            <p:nvPr/>
          </p:nvSpPr>
          <p:spPr bwMode="auto">
            <a:xfrm>
              <a:off x="1382" y="1843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Line 44"/>
            <p:cNvSpPr>
              <a:spLocks noChangeShapeType="1"/>
            </p:cNvSpPr>
            <p:nvPr/>
          </p:nvSpPr>
          <p:spPr bwMode="auto">
            <a:xfrm>
              <a:off x="1382" y="1641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Line 45"/>
            <p:cNvSpPr>
              <a:spLocks noChangeShapeType="1"/>
            </p:cNvSpPr>
            <p:nvPr/>
          </p:nvSpPr>
          <p:spPr bwMode="auto">
            <a:xfrm>
              <a:off x="1382" y="1439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Line 46"/>
            <p:cNvSpPr>
              <a:spLocks noChangeShapeType="1"/>
            </p:cNvSpPr>
            <p:nvPr/>
          </p:nvSpPr>
          <p:spPr bwMode="auto">
            <a:xfrm>
              <a:off x="1382" y="1237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Line 47"/>
            <p:cNvSpPr>
              <a:spLocks noChangeShapeType="1"/>
            </p:cNvSpPr>
            <p:nvPr/>
          </p:nvSpPr>
          <p:spPr bwMode="auto">
            <a:xfrm>
              <a:off x="1382" y="1035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Line 48"/>
            <p:cNvSpPr>
              <a:spLocks noChangeShapeType="1"/>
            </p:cNvSpPr>
            <p:nvPr/>
          </p:nvSpPr>
          <p:spPr bwMode="auto">
            <a:xfrm>
              <a:off x="1382" y="833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Line 49"/>
            <p:cNvSpPr>
              <a:spLocks noChangeShapeType="1"/>
            </p:cNvSpPr>
            <p:nvPr/>
          </p:nvSpPr>
          <p:spPr bwMode="auto">
            <a:xfrm>
              <a:off x="1382" y="631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Line 50"/>
            <p:cNvSpPr>
              <a:spLocks noChangeShapeType="1"/>
            </p:cNvSpPr>
            <p:nvPr/>
          </p:nvSpPr>
          <p:spPr bwMode="auto">
            <a:xfrm>
              <a:off x="1382" y="429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Line 51"/>
            <p:cNvSpPr>
              <a:spLocks noChangeShapeType="1"/>
            </p:cNvSpPr>
            <p:nvPr/>
          </p:nvSpPr>
          <p:spPr bwMode="auto">
            <a:xfrm flipH="1">
              <a:off x="3153" y="1843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Line 52"/>
            <p:cNvSpPr>
              <a:spLocks noChangeShapeType="1"/>
            </p:cNvSpPr>
            <p:nvPr/>
          </p:nvSpPr>
          <p:spPr bwMode="auto">
            <a:xfrm flipH="1">
              <a:off x="3153" y="1641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Line 53"/>
            <p:cNvSpPr>
              <a:spLocks noChangeShapeType="1"/>
            </p:cNvSpPr>
            <p:nvPr/>
          </p:nvSpPr>
          <p:spPr bwMode="auto">
            <a:xfrm flipH="1">
              <a:off x="3153" y="1439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Line 54"/>
            <p:cNvSpPr>
              <a:spLocks noChangeShapeType="1"/>
            </p:cNvSpPr>
            <p:nvPr/>
          </p:nvSpPr>
          <p:spPr bwMode="auto">
            <a:xfrm flipH="1">
              <a:off x="3153" y="1237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Line 55"/>
            <p:cNvSpPr>
              <a:spLocks noChangeShapeType="1"/>
            </p:cNvSpPr>
            <p:nvPr/>
          </p:nvSpPr>
          <p:spPr bwMode="auto">
            <a:xfrm flipH="1">
              <a:off x="3153" y="1035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Line 56"/>
            <p:cNvSpPr>
              <a:spLocks noChangeShapeType="1"/>
            </p:cNvSpPr>
            <p:nvPr/>
          </p:nvSpPr>
          <p:spPr bwMode="auto">
            <a:xfrm flipH="1">
              <a:off x="3153" y="833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Line 57"/>
            <p:cNvSpPr>
              <a:spLocks noChangeShapeType="1"/>
            </p:cNvSpPr>
            <p:nvPr/>
          </p:nvSpPr>
          <p:spPr bwMode="auto">
            <a:xfrm flipH="1">
              <a:off x="3153" y="631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Line 58"/>
            <p:cNvSpPr>
              <a:spLocks noChangeShapeType="1"/>
            </p:cNvSpPr>
            <p:nvPr/>
          </p:nvSpPr>
          <p:spPr bwMode="auto">
            <a:xfrm flipH="1">
              <a:off x="3153" y="429"/>
              <a:ext cx="18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Rectangle 59"/>
            <p:cNvSpPr>
              <a:spLocks noChangeArrowheads="1"/>
            </p:cNvSpPr>
            <p:nvPr/>
          </p:nvSpPr>
          <p:spPr bwMode="auto">
            <a:xfrm>
              <a:off x="1283" y="1792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Rectangle 60"/>
            <p:cNvSpPr>
              <a:spLocks noChangeArrowheads="1"/>
            </p:cNvSpPr>
            <p:nvPr/>
          </p:nvSpPr>
          <p:spPr bwMode="auto">
            <a:xfrm>
              <a:off x="1238" y="1590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Rectangle 61"/>
            <p:cNvSpPr>
              <a:spLocks noChangeArrowheads="1"/>
            </p:cNvSpPr>
            <p:nvPr/>
          </p:nvSpPr>
          <p:spPr bwMode="auto">
            <a:xfrm>
              <a:off x="1238" y="1388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Rectangle 62"/>
            <p:cNvSpPr>
              <a:spLocks noChangeArrowheads="1"/>
            </p:cNvSpPr>
            <p:nvPr/>
          </p:nvSpPr>
          <p:spPr bwMode="auto">
            <a:xfrm>
              <a:off x="1238" y="1187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Rectangle 63"/>
            <p:cNvSpPr>
              <a:spLocks noChangeArrowheads="1"/>
            </p:cNvSpPr>
            <p:nvPr/>
          </p:nvSpPr>
          <p:spPr bwMode="auto">
            <a:xfrm>
              <a:off x="1238" y="985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 64"/>
            <p:cNvSpPr>
              <a:spLocks noChangeArrowheads="1"/>
            </p:cNvSpPr>
            <p:nvPr/>
          </p:nvSpPr>
          <p:spPr bwMode="auto">
            <a:xfrm>
              <a:off x="1283" y="783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 65"/>
            <p:cNvSpPr>
              <a:spLocks noChangeArrowheads="1"/>
            </p:cNvSpPr>
            <p:nvPr/>
          </p:nvSpPr>
          <p:spPr bwMode="auto">
            <a:xfrm>
              <a:off x="1238" y="581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Rectangle 66"/>
            <p:cNvSpPr>
              <a:spLocks noChangeArrowheads="1"/>
            </p:cNvSpPr>
            <p:nvPr/>
          </p:nvSpPr>
          <p:spPr bwMode="auto">
            <a:xfrm>
              <a:off x="1238" y="379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1.4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Freeform 67"/>
            <p:cNvSpPr>
              <a:spLocks/>
            </p:cNvSpPr>
            <p:nvPr/>
          </p:nvSpPr>
          <p:spPr bwMode="auto">
            <a:xfrm>
              <a:off x="1382" y="496"/>
              <a:ext cx="1789" cy="1347"/>
            </a:xfrm>
            <a:custGeom>
              <a:avLst/>
              <a:gdLst>
                <a:gd name="T0" fmla="*/ 0 w 1789"/>
                <a:gd name="T1" fmla="*/ 1347 h 1347"/>
                <a:gd name="T2" fmla="*/ 179 w 1789"/>
                <a:gd name="T3" fmla="*/ 1195 h 1347"/>
                <a:gd name="T4" fmla="*/ 358 w 1789"/>
                <a:gd name="T5" fmla="*/ 1045 h 1347"/>
                <a:gd name="T6" fmla="*/ 537 w 1789"/>
                <a:gd name="T7" fmla="*/ 897 h 1347"/>
                <a:gd name="T8" fmla="*/ 715 w 1789"/>
                <a:gd name="T9" fmla="*/ 751 h 1347"/>
                <a:gd name="T10" fmla="*/ 894 w 1789"/>
                <a:gd name="T11" fmla="*/ 610 h 1347"/>
                <a:gd name="T12" fmla="*/ 1073 w 1789"/>
                <a:gd name="T13" fmla="*/ 474 h 1347"/>
                <a:gd name="T14" fmla="*/ 1252 w 1789"/>
                <a:gd name="T15" fmla="*/ 344 h 1347"/>
                <a:gd name="T16" fmla="*/ 1431 w 1789"/>
                <a:gd name="T17" fmla="*/ 221 h 1347"/>
                <a:gd name="T18" fmla="*/ 1610 w 1789"/>
                <a:gd name="T19" fmla="*/ 106 h 1347"/>
                <a:gd name="T20" fmla="*/ 1789 w 1789"/>
                <a:gd name="T21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89" h="1347">
                  <a:moveTo>
                    <a:pt x="0" y="1347"/>
                  </a:moveTo>
                  <a:lnTo>
                    <a:pt x="179" y="1195"/>
                  </a:lnTo>
                  <a:lnTo>
                    <a:pt x="358" y="1045"/>
                  </a:lnTo>
                  <a:lnTo>
                    <a:pt x="537" y="897"/>
                  </a:lnTo>
                  <a:lnTo>
                    <a:pt x="715" y="751"/>
                  </a:lnTo>
                  <a:lnTo>
                    <a:pt x="894" y="610"/>
                  </a:lnTo>
                  <a:lnTo>
                    <a:pt x="1073" y="474"/>
                  </a:lnTo>
                  <a:lnTo>
                    <a:pt x="1252" y="344"/>
                  </a:lnTo>
                  <a:lnTo>
                    <a:pt x="1431" y="221"/>
                  </a:lnTo>
                  <a:lnTo>
                    <a:pt x="1610" y="106"/>
                  </a:lnTo>
                  <a:lnTo>
                    <a:pt x="1789" y="0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Freeform 68"/>
            <p:cNvSpPr>
              <a:spLocks/>
            </p:cNvSpPr>
            <p:nvPr/>
          </p:nvSpPr>
          <p:spPr bwMode="auto">
            <a:xfrm>
              <a:off x="1382" y="580"/>
              <a:ext cx="1789" cy="1263"/>
            </a:xfrm>
            <a:custGeom>
              <a:avLst/>
              <a:gdLst>
                <a:gd name="T0" fmla="*/ 0 w 1789"/>
                <a:gd name="T1" fmla="*/ 1263 h 1263"/>
                <a:gd name="T2" fmla="*/ 179 w 1789"/>
                <a:gd name="T3" fmla="*/ 1114 h 1263"/>
                <a:gd name="T4" fmla="*/ 358 w 1789"/>
                <a:gd name="T5" fmla="*/ 970 h 1263"/>
                <a:gd name="T6" fmla="*/ 537 w 1789"/>
                <a:gd name="T7" fmla="*/ 831 h 1263"/>
                <a:gd name="T8" fmla="*/ 715 w 1789"/>
                <a:gd name="T9" fmla="*/ 697 h 1263"/>
                <a:gd name="T10" fmla="*/ 894 w 1789"/>
                <a:gd name="T11" fmla="*/ 568 h 1263"/>
                <a:gd name="T12" fmla="*/ 1073 w 1789"/>
                <a:gd name="T13" fmla="*/ 445 h 1263"/>
                <a:gd name="T14" fmla="*/ 1252 w 1789"/>
                <a:gd name="T15" fmla="*/ 326 h 1263"/>
                <a:gd name="T16" fmla="*/ 1431 w 1789"/>
                <a:gd name="T17" fmla="*/ 213 h 1263"/>
                <a:gd name="T18" fmla="*/ 1610 w 1789"/>
                <a:gd name="T19" fmla="*/ 104 h 1263"/>
                <a:gd name="T20" fmla="*/ 1789 w 1789"/>
                <a:gd name="T21" fmla="*/ 0 h 1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89" h="1263">
                  <a:moveTo>
                    <a:pt x="0" y="1263"/>
                  </a:moveTo>
                  <a:lnTo>
                    <a:pt x="179" y="1114"/>
                  </a:lnTo>
                  <a:lnTo>
                    <a:pt x="358" y="970"/>
                  </a:lnTo>
                  <a:lnTo>
                    <a:pt x="537" y="831"/>
                  </a:lnTo>
                  <a:lnTo>
                    <a:pt x="715" y="697"/>
                  </a:lnTo>
                  <a:lnTo>
                    <a:pt x="894" y="568"/>
                  </a:lnTo>
                  <a:lnTo>
                    <a:pt x="1073" y="445"/>
                  </a:lnTo>
                  <a:lnTo>
                    <a:pt x="1252" y="326"/>
                  </a:lnTo>
                  <a:lnTo>
                    <a:pt x="1431" y="213"/>
                  </a:lnTo>
                  <a:lnTo>
                    <a:pt x="1610" y="104"/>
                  </a:lnTo>
                  <a:lnTo>
                    <a:pt x="1789" y="0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Freeform 69"/>
            <p:cNvSpPr>
              <a:spLocks/>
            </p:cNvSpPr>
            <p:nvPr/>
          </p:nvSpPr>
          <p:spPr bwMode="auto">
            <a:xfrm>
              <a:off x="1357" y="1813"/>
              <a:ext cx="54" cy="55"/>
            </a:xfrm>
            <a:custGeom>
              <a:avLst/>
              <a:gdLst>
                <a:gd name="T0" fmla="*/ 54 w 54"/>
                <a:gd name="T1" fmla="*/ 28 h 55"/>
                <a:gd name="T2" fmla="*/ 51 w 54"/>
                <a:gd name="T3" fmla="*/ 14 h 55"/>
                <a:gd name="T4" fmla="*/ 41 w 54"/>
                <a:gd name="T5" fmla="*/ 4 h 55"/>
                <a:gd name="T6" fmla="*/ 27 w 54"/>
                <a:gd name="T7" fmla="*/ 0 h 55"/>
                <a:gd name="T8" fmla="*/ 13 w 54"/>
                <a:gd name="T9" fmla="*/ 4 h 55"/>
                <a:gd name="T10" fmla="*/ 3 w 54"/>
                <a:gd name="T11" fmla="*/ 14 h 55"/>
                <a:gd name="T12" fmla="*/ 0 w 54"/>
                <a:gd name="T13" fmla="*/ 28 h 55"/>
                <a:gd name="T14" fmla="*/ 3 w 54"/>
                <a:gd name="T15" fmla="*/ 41 h 55"/>
                <a:gd name="T16" fmla="*/ 13 w 54"/>
                <a:gd name="T17" fmla="*/ 51 h 55"/>
                <a:gd name="T18" fmla="*/ 27 w 54"/>
                <a:gd name="T19" fmla="*/ 55 h 55"/>
                <a:gd name="T20" fmla="*/ 41 w 54"/>
                <a:gd name="T21" fmla="*/ 51 h 55"/>
                <a:gd name="T22" fmla="*/ 51 w 54"/>
                <a:gd name="T23" fmla="*/ 41 h 55"/>
                <a:gd name="T24" fmla="*/ 54 w 54"/>
                <a:gd name="T25" fmla="*/ 2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4" h="55">
                  <a:moveTo>
                    <a:pt x="54" y="28"/>
                  </a:moveTo>
                  <a:lnTo>
                    <a:pt x="51" y="14"/>
                  </a:lnTo>
                  <a:lnTo>
                    <a:pt x="41" y="4"/>
                  </a:lnTo>
                  <a:lnTo>
                    <a:pt x="27" y="0"/>
                  </a:lnTo>
                  <a:lnTo>
                    <a:pt x="13" y="4"/>
                  </a:lnTo>
                  <a:lnTo>
                    <a:pt x="3" y="14"/>
                  </a:lnTo>
                  <a:lnTo>
                    <a:pt x="0" y="28"/>
                  </a:lnTo>
                  <a:lnTo>
                    <a:pt x="3" y="41"/>
                  </a:lnTo>
                  <a:lnTo>
                    <a:pt x="13" y="51"/>
                  </a:lnTo>
                  <a:lnTo>
                    <a:pt x="27" y="55"/>
                  </a:lnTo>
                  <a:lnTo>
                    <a:pt x="41" y="51"/>
                  </a:lnTo>
                  <a:lnTo>
                    <a:pt x="51" y="41"/>
                  </a:lnTo>
                  <a:lnTo>
                    <a:pt x="54" y="28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Freeform 70"/>
            <p:cNvSpPr>
              <a:spLocks/>
            </p:cNvSpPr>
            <p:nvPr/>
          </p:nvSpPr>
          <p:spPr bwMode="auto">
            <a:xfrm>
              <a:off x="1534" y="1665"/>
              <a:ext cx="55" cy="55"/>
            </a:xfrm>
            <a:custGeom>
              <a:avLst/>
              <a:gdLst>
                <a:gd name="T0" fmla="*/ 55 w 55"/>
                <a:gd name="T1" fmla="*/ 27 h 55"/>
                <a:gd name="T2" fmla="*/ 51 w 55"/>
                <a:gd name="T3" fmla="*/ 13 h 55"/>
                <a:gd name="T4" fmla="*/ 41 w 55"/>
                <a:gd name="T5" fmla="*/ 3 h 55"/>
                <a:gd name="T6" fmla="*/ 27 w 55"/>
                <a:gd name="T7" fmla="*/ 0 h 55"/>
                <a:gd name="T8" fmla="*/ 14 w 55"/>
                <a:gd name="T9" fmla="*/ 3 h 55"/>
                <a:gd name="T10" fmla="*/ 3 w 55"/>
                <a:gd name="T11" fmla="*/ 13 h 55"/>
                <a:gd name="T12" fmla="*/ 0 w 55"/>
                <a:gd name="T13" fmla="*/ 27 h 55"/>
                <a:gd name="T14" fmla="*/ 3 w 55"/>
                <a:gd name="T15" fmla="*/ 41 h 55"/>
                <a:gd name="T16" fmla="*/ 14 w 55"/>
                <a:gd name="T17" fmla="*/ 51 h 55"/>
                <a:gd name="T18" fmla="*/ 27 w 55"/>
                <a:gd name="T19" fmla="*/ 55 h 55"/>
                <a:gd name="T20" fmla="*/ 41 w 55"/>
                <a:gd name="T21" fmla="*/ 51 h 55"/>
                <a:gd name="T22" fmla="*/ 51 w 55"/>
                <a:gd name="T23" fmla="*/ 41 h 55"/>
                <a:gd name="T24" fmla="*/ 55 w 55"/>
                <a:gd name="T25" fmla="*/ 2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5">
                  <a:moveTo>
                    <a:pt x="55" y="27"/>
                  </a:moveTo>
                  <a:lnTo>
                    <a:pt x="51" y="13"/>
                  </a:lnTo>
                  <a:lnTo>
                    <a:pt x="41" y="3"/>
                  </a:lnTo>
                  <a:lnTo>
                    <a:pt x="27" y="0"/>
                  </a:lnTo>
                  <a:lnTo>
                    <a:pt x="14" y="3"/>
                  </a:lnTo>
                  <a:lnTo>
                    <a:pt x="3" y="13"/>
                  </a:lnTo>
                  <a:lnTo>
                    <a:pt x="0" y="27"/>
                  </a:lnTo>
                  <a:lnTo>
                    <a:pt x="3" y="41"/>
                  </a:lnTo>
                  <a:lnTo>
                    <a:pt x="14" y="51"/>
                  </a:lnTo>
                  <a:lnTo>
                    <a:pt x="27" y="55"/>
                  </a:lnTo>
                  <a:lnTo>
                    <a:pt x="41" y="51"/>
                  </a:lnTo>
                  <a:lnTo>
                    <a:pt x="51" y="41"/>
                  </a:lnTo>
                  <a:lnTo>
                    <a:pt x="55" y="27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Freeform 71"/>
            <p:cNvSpPr>
              <a:spLocks/>
            </p:cNvSpPr>
            <p:nvPr/>
          </p:nvSpPr>
          <p:spPr bwMode="auto">
            <a:xfrm>
              <a:off x="1711" y="1521"/>
              <a:ext cx="55" cy="54"/>
            </a:xfrm>
            <a:custGeom>
              <a:avLst/>
              <a:gdLst>
                <a:gd name="T0" fmla="*/ 55 w 55"/>
                <a:gd name="T1" fmla="*/ 27 h 54"/>
                <a:gd name="T2" fmla="*/ 51 w 55"/>
                <a:gd name="T3" fmla="*/ 13 h 54"/>
                <a:gd name="T4" fmla="*/ 41 w 55"/>
                <a:gd name="T5" fmla="*/ 3 h 54"/>
                <a:gd name="T6" fmla="*/ 27 w 55"/>
                <a:gd name="T7" fmla="*/ 0 h 54"/>
                <a:gd name="T8" fmla="*/ 14 w 55"/>
                <a:gd name="T9" fmla="*/ 3 h 54"/>
                <a:gd name="T10" fmla="*/ 4 w 55"/>
                <a:gd name="T11" fmla="*/ 13 h 54"/>
                <a:gd name="T12" fmla="*/ 0 w 55"/>
                <a:gd name="T13" fmla="*/ 27 h 54"/>
                <a:gd name="T14" fmla="*/ 4 w 55"/>
                <a:gd name="T15" fmla="*/ 41 h 54"/>
                <a:gd name="T16" fmla="*/ 14 w 55"/>
                <a:gd name="T17" fmla="*/ 51 h 54"/>
                <a:gd name="T18" fmla="*/ 27 w 55"/>
                <a:gd name="T19" fmla="*/ 54 h 54"/>
                <a:gd name="T20" fmla="*/ 41 w 55"/>
                <a:gd name="T21" fmla="*/ 51 h 54"/>
                <a:gd name="T22" fmla="*/ 51 w 55"/>
                <a:gd name="T23" fmla="*/ 41 h 54"/>
                <a:gd name="T24" fmla="*/ 55 w 55"/>
                <a:gd name="T25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4">
                  <a:moveTo>
                    <a:pt x="55" y="27"/>
                  </a:moveTo>
                  <a:lnTo>
                    <a:pt x="51" y="13"/>
                  </a:lnTo>
                  <a:lnTo>
                    <a:pt x="41" y="3"/>
                  </a:lnTo>
                  <a:lnTo>
                    <a:pt x="27" y="0"/>
                  </a:lnTo>
                  <a:lnTo>
                    <a:pt x="14" y="3"/>
                  </a:lnTo>
                  <a:lnTo>
                    <a:pt x="4" y="13"/>
                  </a:lnTo>
                  <a:lnTo>
                    <a:pt x="0" y="27"/>
                  </a:lnTo>
                  <a:lnTo>
                    <a:pt x="4" y="41"/>
                  </a:lnTo>
                  <a:lnTo>
                    <a:pt x="14" y="51"/>
                  </a:lnTo>
                  <a:lnTo>
                    <a:pt x="27" y="54"/>
                  </a:lnTo>
                  <a:lnTo>
                    <a:pt x="41" y="51"/>
                  </a:lnTo>
                  <a:lnTo>
                    <a:pt x="51" y="41"/>
                  </a:lnTo>
                  <a:lnTo>
                    <a:pt x="55" y="27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Freeform 72"/>
            <p:cNvSpPr>
              <a:spLocks/>
            </p:cNvSpPr>
            <p:nvPr/>
          </p:nvSpPr>
          <p:spPr bwMode="auto">
            <a:xfrm>
              <a:off x="1892" y="1385"/>
              <a:ext cx="55" cy="54"/>
            </a:xfrm>
            <a:custGeom>
              <a:avLst/>
              <a:gdLst>
                <a:gd name="T0" fmla="*/ 55 w 55"/>
                <a:gd name="T1" fmla="*/ 27 h 54"/>
                <a:gd name="T2" fmla="*/ 52 w 55"/>
                <a:gd name="T3" fmla="*/ 13 h 54"/>
                <a:gd name="T4" fmla="*/ 42 w 55"/>
                <a:gd name="T5" fmla="*/ 3 h 54"/>
                <a:gd name="T6" fmla="*/ 28 w 55"/>
                <a:gd name="T7" fmla="*/ 0 h 54"/>
                <a:gd name="T8" fmla="*/ 14 w 55"/>
                <a:gd name="T9" fmla="*/ 3 h 54"/>
                <a:gd name="T10" fmla="*/ 4 w 55"/>
                <a:gd name="T11" fmla="*/ 13 h 54"/>
                <a:gd name="T12" fmla="*/ 0 w 55"/>
                <a:gd name="T13" fmla="*/ 27 h 54"/>
                <a:gd name="T14" fmla="*/ 4 w 55"/>
                <a:gd name="T15" fmla="*/ 41 h 54"/>
                <a:gd name="T16" fmla="*/ 14 w 55"/>
                <a:gd name="T17" fmla="*/ 51 h 54"/>
                <a:gd name="T18" fmla="*/ 28 w 55"/>
                <a:gd name="T19" fmla="*/ 54 h 54"/>
                <a:gd name="T20" fmla="*/ 42 w 55"/>
                <a:gd name="T21" fmla="*/ 51 h 54"/>
                <a:gd name="T22" fmla="*/ 52 w 55"/>
                <a:gd name="T23" fmla="*/ 41 h 54"/>
                <a:gd name="T24" fmla="*/ 55 w 55"/>
                <a:gd name="T25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4">
                  <a:moveTo>
                    <a:pt x="55" y="27"/>
                  </a:moveTo>
                  <a:lnTo>
                    <a:pt x="52" y="13"/>
                  </a:lnTo>
                  <a:lnTo>
                    <a:pt x="42" y="3"/>
                  </a:lnTo>
                  <a:lnTo>
                    <a:pt x="28" y="0"/>
                  </a:lnTo>
                  <a:lnTo>
                    <a:pt x="14" y="3"/>
                  </a:lnTo>
                  <a:lnTo>
                    <a:pt x="4" y="13"/>
                  </a:lnTo>
                  <a:lnTo>
                    <a:pt x="0" y="27"/>
                  </a:lnTo>
                  <a:lnTo>
                    <a:pt x="4" y="41"/>
                  </a:lnTo>
                  <a:lnTo>
                    <a:pt x="14" y="51"/>
                  </a:lnTo>
                  <a:lnTo>
                    <a:pt x="28" y="54"/>
                  </a:lnTo>
                  <a:lnTo>
                    <a:pt x="42" y="51"/>
                  </a:lnTo>
                  <a:lnTo>
                    <a:pt x="52" y="41"/>
                  </a:lnTo>
                  <a:lnTo>
                    <a:pt x="55" y="27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Freeform 73"/>
            <p:cNvSpPr>
              <a:spLocks/>
            </p:cNvSpPr>
            <p:nvPr/>
          </p:nvSpPr>
          <p:spPr bwMode="auto">
            <a:xfrm>
              <a:off x="2070" y="1249"/>
              <a:ext cx="55" cy="54"/>
            </a:xfrm>
            <a:custGeom>
              <a:avLst/>
              <a:gdLst>
                <a:gd name="T0" fmla="*/ 55 w 55"/>
                <a:gd name="T1" fmla="*/ 27 h 54"/>
                <a:gd name="T2" fmla="*/ 51 w 55"/>
                <a:gd name="T3" fmla="*/ 13 h 54"/>
                <a:gd name="T4" fmla="*/ 41 w 55"/>
                <a:gd name="T5" fmla="*/ 3 h 54"/>
                <a:gd name="T6" fmla="*/ 27 w 55"/>
                <a:gd name="T7" fmla="*/ 0 h 54"/>
                <a:gd name="T8" fmla="*/ 13 w 55"/>
                <a:gd name="T9" fmla="*/ 3 h 54"/>
                <a:gd name="T10" fmla="*/ 3 w 55"/>
                <a:gd name="T11" fmla="*/ 13 h 54"/>
                <a:gd name="T12" fmla="*/ 0 w 55"/>
                <a:gd name="T13" fmla="*/ 27 h 54"/>
                <a:gd name="T14" fmla="*/ 3 w 55"/>
                <a:gd name="T15" fmla="*/ 41 h 54"/>
                <a:gd name="T16" fmla="*/ 13 w 55"/>
                <a:gd name="T17" fmla="*/ 51 h 54"/>
                <a:gd name="T18" fmla="*/ 27 w 55"/>
                <a:gd name="T19" fmla="*/ 54 h 54"/>
                <a:gd name="T20" fmla="*/ 41 w 55"/>
                <a:gd name="T21" fmla="*/ 51 h 54"/>
                <a:gd name="T22" fmla="*/ 51 w 55"/>
                <a:gd name="T23" fmla="*/ 41 h 54"/>
                <a:gd name="T24" fmla="*/ 55 w 55"/>
                <a:gd name="T25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4">
                  <a:moveTo>
                    <a:pt x="55" y="27"/>
                  </a:moveTo>
                  <a:lnTo>
                    <a:pt x="51" y="13"/>
                  </a:lnTo>
                  <a:lnTo>
                    <a:pt x="41" y="3"/>
                  </a:lnTo>
                  <a:lnTo>
                    <a:pt x="27" y="0"/>
                  </a:lnTo>
                  <a:lnTo>
                    <a:pt x="13" y="3"/>
                  </a:lnTo>
                  <a:lnTo>
                    <a:pt x="3" y="13"/>
                  </a:lnTo>
                  <a:lnTo>
                    <a:pt x="0" y="27"/>
                  </a:lnTo>
                  <a:lnTo>
                    <a:pt x="3" y="41"/>
                  </a:lnTo>
                  <a:lnTo>
                    <a:pt x="13" y="51"/>
                  </a:lnTo>
                  <a:lnTo>
                    <a:pt x="27" y="54"/>
                  </a:lnTo>
                  <a:lnTo>
                    <a:pt x="41" y="51"/>
                  </a:lnTo>
                  <a:lnTo>
                    <a:pt x="51" y="41"/>
                  </a:lnTo>
                  <a:lnTo>
                    <a:pt x="55" y="27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Freeform 74"/>
            <p:cNvSpPr>
              <a:spLocks/>
            </p:cNvSpPr>
            <p:nvPr/>
          </p:nvSpPr>
          <p:spPr bwMode="auto">
            <a:xfrm>
              <a:off x="2251" y="1121"/>
              <a:ext cx="55" cy="55"/>
            </a:xfrm>
            <a:custGeom>
              <a:avLst/>
              <a:gdLst>
                <a:gd name="T0" fmla="*/ 55 w 55"/>
                <a:gd name="T1" fmla="*/ 27 h 55"/>
                <a:gd name="T2" fmla="*/ 51 w 55"/>
                <a:gd name="T3" fmla="*/ 13 h 55"/>
                <a:gd name="T4" fmla="*/ 41 w 55"/>
                <a:gd name="T5" fmla="*/ 3 h 55"/>
                <a:gd name="T6" fmla="*/ 27 w 55"/>
                <a:gd name="T7" fmla="*/ 0 h 55"/>
                <a:gd name="T8" fmla="*/ 14 w 55"/>
                <a:gd name="T9" fmla="*/ 3 h 55"/>
                <a:gd name="T10" fmla="*/ 4 w 55"/>
                <a:gd name="T11" fmla="*/ 13 h 55"/>
                <a:gd name="T12" fmla="*/ 0 w 55"/>
                <a:gd name="T13" fmla="*/ 27 h 55"/>
                <a:gd name="T14" fmla="*/ 4 w 55"/>
                <a:gd name="T15" fmla="*/ 41 h 55"/>
                <a:gd name="T16" fmla="*/ 14 w 55"/>
                <a:gd name="T17" fmla="*/ 51 h 55"/>
                <a:gd name="T18" fmla="*/ 27 w 55"/>
                <a:gd name="T19" fmla="*/ 55 h 55"/>
                <a:gd name="T20" fmla="*/ 41 w 55"/>
                <a:gd name="T21" fmla="*/ 51 h 55"/>
                <a:gd name="T22" fmla="*/ 51 w 55"/>
                <a:gd name="T23" fmla="*/ 41 h 55"/>
                <a:gd name="T24" fmla="*/ 55 w 55"/>
                <a:gd name="T25" fmla="*/ 2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5">
                  <a:moveTo>
                    <a:pt x="55" y="27"/>
                  </a:moveTo>
                  <a:lnTo>
                    <a:pt x="51" y="13"/>
                  </a:lnTo>
                  <a:lnTo>
                    <a:pt x="41" y="3"/>
                  </a:lnTo>
                  <a:lnTo>
                    <a:pt x="27" y="0"/>
                  </a:lnTo>
                  <a:lnTo>
                    <a:pt x="14" y="3"/>
                  </a:lnTo>
                  <a:lnTo>
                    <a:pt x="4" y="13"/>
                  </a:lnTo>
                  <a:lnTo>
                    <a:pt x="0" y="27"/>
                  </a:lnTo>
                  <a:lnTo>
                    <a:pt x="4" y="41"/>
                  </a:lnTo>
                  <a:lnTo>
                    <a:pt x="14" y="51"/>
                  </a:lnTo>
                  <a:lnTo>
                    <a:pt x="27" y="55"/>
                  </a:lnTo>
                  <a:lnTo>
                    <a:pt x="41" y="51"/>
                  </a:lnTo>
                  <a:lnTo>
                    <a:pt x="51" y="41"/>
                  </a:lnTo>
                  <a:lnTo>
                    <a:pt x="55" y="27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Freeform 75"/>
            <p:cNvSpPr>
              <a:spLocks/>
            </p:cNvSpPr>
            <p:nvPr/>
          </p:nvSpPr>
          <p:spPr bwMode="auto">
            <a:xfrm>
              <a:off x="2428" y="997"/>
              <a:ext cx="55" cy="55"/>
            </a:xfrm>
            <a:custGeom>
              <a:avLst/>
              <a:gdLst>
                <a:gd name="T0" fmla="*/ 55 w 55"/>
                <a:gd name="T1" fmla="*/ 27 h 55"/>
                <a:gd name="T2" fmla="*/ 51 w 55"/>
                <a:gd name="T3" fmla="*/ 14 h 55"/>
                <a:gd name="T4" fmla="*/ 41 w 55"/>
                <a:gd name="T5" fmla="*/ 4 h 55"/>
                <a:gd name="T6" fmla="*/ 28 w 55"/>
                <a:gd name="T7" fmla="*/ 0 h 55"/>
                <a:gd name="T8" fmla="*/ 14 w 55"/>
                <a:gd name="T9" fmla="*/ 4 h 55"/>
                <a:gd name="T10" fmla="*/ 4 w 55"/>
                <a:gd name="T11" fmla="*/ 14 h 55"/>
                <a:gd name="T12" fmla="*/ 0 w 55"/>
                <a:gd name="T13" fmla="*/ 27 h 55"/>
                <a:gd name="T14" fmla="*/ 4 w 55"/>
                <a:gd name="T15" fmla="*/ 41 h 55"/>
                <a:gd name="T16" fmla="*/ 14 w 55"/>
                <a:gd name="T17" fmla="*/ 51 h 55"/>
                <a:gd name="T18" fmla="*/ 28 w 55"/>
                <a:gd name="T19" fmla="*/ 55 h 55"/>
                <a:gd name="T20" fmla="*/ 41 w 55"/>
                <a:gd name="T21" fmla="*/ 51 h 55"/>
                <a:gd name="T22" fmla="*/ 51 w 55"/>
                <a:gd name="T23" fmla="*/ 41 h 55"/>
                <a:gd name="T24" fmla="*/ 55 w 55"/>
                <a:gd name="T25" fmla="*/ 2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5">
                  <a:moveTo>
                    <a:pt x="55" y="27"/>
                  </a:moveTo>
                  <a:lnTo>
                    <a:pt x="51" y="14"/>
                  </a:lnTo>
                  <a:lnTo>
                    <a:pt x="41" y="4"/>
                  </a:lnTo>
                  <a:lnTo>
                    <a:pt x="28" y="0"/>
                  </a:lnTo>
                  <a:lnTo>
                    <a:pt x="14" y="4"/>
                  </a:lnTo>
                  <a:lnTo>
                    <a:pt x="4" y="14"/>
                  </a:lnTo>
                  <a:lnTo>
                    <a:pt x="0" y="27"/>
                  </a:lnTo>
                  <a:lnTo>
                    <a:pt x="4" y="41"/>
                  </a:lnTo>
                  <a:lnTo>
                    <a:pt x="14" y="51"/>
                  </a:lnTo>
                  <a:lnTo>
                    <a:pt x="28" y="55"/>
                  </a:lnTo>
                  <a:lnTo>
                    <a:pt x="41" y="51"/>
                  </a:lnTo>
                  <a:lnTo>
                    <a:pt x="51" y="41"/>
                  </a:lnTo>
                  <a:lnTo>
                    <a:pt x="55" y="27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Freeform 76"/>
            <p:cNvSpPr>
              <a:spLocks/>
            </p:cNvSpPr>
            <p:nvPr/>
          </p:nvSpPr>
          <p:spPr bwMode="auto">
            <a:xfrm>
              <a:off x="2605" y="878"/>
              <a:ext cx="55" cy="54"/>
            </a:xfrm>
            <a:custGeom>
              <a:avLst/>
              <a:gdLst>
                <a:gd name="T0" fmla="*/ 55 w 55"/>
                <a:gd name="T1" fmla="*/ 27 h 54"/>
                <a:gd name="T2" fmla="*/ 52 w 55"/>
                <a:gd name="T3" fmla="*/ 13 h 54"/>
                <a:gd name="T4" fmla="*/ 42 w 55"/>
                <a:gd name="T5" fmla="*/ 3 h 54"/>
                <a:gd name="T6" fmla="*/ 28 w 55"/>
                <a:gd name="T7" fmla="*/ 0 h 54"/>
                <a:gd name="T8" fmla="*/ 14 w 55"/>
                <a:gd name="T9" fmla="*/ 3 h 54"/>
                <a:gd name="T10" fmla="*/ 4 w 55"/>
                <a:gd name="T11" fmla="*/ 13 h 54"/>
                <a:gd name="T12" fmla="*/ 0 w 55"/>
                <a:gd name="T13" fmla="*/ 27 h 54"/>
                <a:gd name="T14" fmla="*/ 4 w 55"/>
                <a:gd name="T15" fmla="*/ 41 h 54"/>
                <a:gd name="T16" fmla="*/ 14 w 55"/>
                <a:gd name="T17" fmla="*/ 51 h 54"/>
                <a:gd name="T18" fmla="*/ 28 w 55"/>
                <a:gd name="T19" fmla="*/ 54 h 54"/>
                <a:gd name="T20" fmla="*/ 42 w 55"/>
                <a:gd name="T21" fmla="*/ 51 h 54"/>
                <a:gd name="T22" fmla="*/ 52 w 55"/>
                <a:gd name="T23" fmla="*/ 41 h 54"/>
                <a:gd name="T24" fmla="*/ 55 w 55"/>
                <a:gd name="T25" fmla="*/ 2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4">
                  <a:moveTo>
                    <a:pt x="55" y="27"/>
                  </a:moveTo>
                  <a:lnTo>
                    <a:pt x="52" y="13"/>
                  </a:lnTo>
                  <a:lnTo>
                    <a:pt x="42" y="3"/>
                  </a:lnTo>
                  <a:lnTo>
                    <a:pt x="28" y="0"/>
                  </a:lnTo>
                  <a:lnTo>
                    <a:pt x="14" y="3"/>
                  </a:lnTo>
                  <a:lnTo>
                    <a:pt x="4" y="13"/>
                  </a:lnTo>
                  <a:lnTo>
                    <a:pt x="0" y="27"/>
                  </a:lnTo>
                  <a:lnTo>
                    <a:pt x="4" y="41"/>
                  </a:lnTo>
                  <a:lnTo>
                    <a:pt x="14" y="51"/>
                  </a:lnTo>
                  <a:lnTo>
                    <a:pt x="28" y="54"/>
                  </a:lnTo>
                  <a:lnTo>
                    <a:pt x="42" y="51"/>
                  </a:lnTo>
                  <a:lnTo>
                    <a:pt x="52" y="41"/>
                  </a:lnTo>
                  <a:lnTo>
                    <a:pt x="55" y="27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Freeform 77"/>
            <p:cNvSpPr>
              <a:spLocks/>
            </p:cNvSpPr>
            <p:nvPr/>
          </p:nvSpPr>
          <p:spPr bwMode="auto">
            <a:xfrm>
              <a:off x="2787" y="766"/>
              <a:ext cx="55" cy="55"/>
            </a:xfrm>
            <a:custGeom>
              <a:avLst/>
              <a:gdLst>
                <a:gd name="T0" fmla="*/ 55 w 55"/>
                <a:gd name="T1" fmla="*/ 28 h 55"/>
                <a:gd name="T2" fmla="*/ 51 w 55"/>
                <a:gd name="T3" fmla="*/ 14 h 55"/>
                <a:gd name="T4" fmla="*/ 41 w 55"/>
                <a:gd name="T5" fmla="*/ 4 h 55"/>
                <a:gd name="T6" fmla="*/ 27 w 55"/>
                <a:gd name="T7" fmla="*/ 0 h 55"/>
                <a:gd name="T8" fmla="*/ 13 w 55"/>
                <a:gd name="T9" fmla="*/ 4 h 55"/>
                <a:gd name="T10" fmla="*/ 3 w 55"/>
                <a:gd name="T11" fmla="*/ 14 h 55"/>
                <a:gd name="T12" fmla="*/ 0 w 55"/>
                <a:gd name="T13" fmla="*/ 28 h 55"/>
                <a:gd name="T14" fmla="*/ 3 w 55"/>
                <a:gd name="T15" fmla="*/ 41 h 55"/>
                <a:gd name="T16" fmla="*/ 13 w 55"/>
                <a:gd name="T17" fmla="*/ 52 h 55"/>
                <a:gd name="T18" fmla="*/ 27 w 55"/>
                <a:gd name="T19" fmla="*/ 55 h 55"/>
                <a:gd name="T20" fmla="*/ 41 w 55"/>
                <a:gd name="T21" fmla="*/ 52 h 55"/>
                <a:gd name="T22" fmla="*/ 51 w 55"/>
                <a:gd name="T23" fmla="*/ 41 h 55"/>
                <a:gd name="T24" fmla="*/ 55 w 55"/>
                <a:gd name="T25" fmla="*/ 2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5">
                  <a:moveTo>
                    <a:pt x="55" y="28"/>
                  </a:moveTo>
                  <a:lnTo>
                    <a:pt x="51" y="14"/>
                  </a:lnTo>
                  <a:lnTo>
                    <a:pt x="41" y="4"/>
                  </a:lnTo>
                  <a:lnTo>
                    <a:pt x="27" y="0"/>
                  </a:lnTo>
                  <a:lnTo>
                    <a:pt x="13" y="4"/>
                  </a:lnTo>
                  <a:lnTo>
                    <a:pt x="3" y="14"/>
                  </a:lnTo>
                  <a:lnTo>
                    <a:pt x="0" y="28"/>
                  </a:lnTo>
                  <a:lnTo>
                    <a:pt x="3" y="41"/>
                  </a:lnTo>
                  <a:lnTo>
                    <a:pt x="13" y="52"/>
                  </a:lnTo>
                  <a:lnTo>
                    <a:pt x="27" y="55"/>
                  </a:lnTo>
                  <a:lnTo>
                    <a:pt x="41" y="52"/>
                  </a:lnTo>
                  <a:lnTo>
                    <a:pt x="51" y="41"/>
                  </a:lnTo>
                  <a:lnTo>
                    <a:pt x="55" y="28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Freeform 78"/>
            <p:cNvSpPr>
              <a:spLocks/>
            </p:cNvSpPr>
            <p:nvPr/>
          </p:nvSpPr>
          <p:spPr bwMode="auto">
            <a:xfrm>
              <a:off x="2964" y="655"/>
              <a:ext cx="55" cy="55"/>
            </a:xfrm>
            <a:custGeom>
              <a:avLst/>
              <a:gdLst>
                <a:gd name="T0" fmla="*/ 55 w 55"/>
                <a:gd name="T1" fmla="*/ 27 h 55"/>
                <a:gd name="T2" fmla="*/ 51 w 55"/>
                <a:gd name="T3" fmla="*/ 14 h 55"/>
                <a:gd name="T4" fmla="*/ 41 w 55"/>
                <a:gd name="T5" fmla="*/ 4 h 55"/>
                <a:gd name="T6" fmla="*/ 27 w 55"/>
                <a:gd name="T7" fmla="*/ 0 h 55"/>
                <a:gd name="T8" fmla="*/ 14 w 55"/>
                <a:gd name="T9" fmla="*/ 4 h 55"/>
                <a:gd name="T10" fmla="*/ 4 w 55"/>
                <a:gd name="T11" fmla="*/ 14 h 55"/>
                <a:gd name="T12" fmla="*/ 0 w 55"/>
                <a:gd name="T13" fmla="*/ 27 h 55"/>
                <a:gd name="T14" fmla="*/ 4 w 55"/>
                <a:gd name="T15" fmla="*/ 41 h 55"/>
                <a:gd name="T16" fmla="*/ 14 w 55"/>
                <a:gd name="T17" fmla="*/ 51 h 55"/>
                <a:gd name="T18" fmla="*/ 27 w 55"/>
                <a:gd name="T19" fmla="*/ 55 h 55"/>
                <a:gd name="T20" fmla="*/ 41 w 55"/>
                <a:gd name="T21" fmla="*/ 51 h 55"/>
                <a:gd name="T22" fmla="*/ 51 w 55"/>
                <a:gd name="T23" fmla="*/ 41 h 55"/>
                <a:gd name="T24" fmla="*/ 55 w 55"/>
                <a:gd name="T25" fmla="*/ 2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5">
                  <a:moveTo>
                    <a:pt x="55" y="27"/>
                  </a:moveTo>
                  <a:lnTo>
                    <a:pt x="51" y="14"/>
                  </a:lnTo>
                  <a:lnTo>
                    <a:pt x="41" y="4"/>
                  </a:lnTo>
                  <a:lnTo>
                    <a:pt x="27" y="0"/>
                  </a:lnTo>
                  <a:lnTo>
                    <a:pt x="14" y="4"/>
                  </a:lnTo>
                  <a:lnTo>
                    <a:pt x="4" y="14"/>
                  </a:lnTo>
                  <a:lnTo>
                    <a:pt x="0" y="27"/>
                  </a:lnTo>
                  <a:lnTo>
                    <a:pt x="4" y="41"/>
                  </a:lnTo>
                  <a:lnTo>
                    <a:pt x="14" y="51"/>
                  </a:lnTo>
                  <a:lnTo>
                    <a:pt x="27" y="55"/>
                  </a:lnTo>
                  <a:lnTo>
                    <a:pt x="41" y="51"/>
                  </a:lnTo>
                  <a:lnTo>
                    <a:pt x="51" y="41"/>
                  </a:lnTo>
                  <a:lnTo>
                    <a:pt x="55" y="27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Freeform 79"/>
            <p:cNvSpPr>
              <a:spLocks/>
            </p:cNvSpPr>
            <p:nvPr/>
          </p:nvSpPr>
          <p:spPr bwMode="auto">
            <a:xfrm>
              <a:off x="3145" y="552"/>
              <a:ext cx="55" cy="55"/>
            </a:xfrm>
            <a:custGeom>
              <a:avLst/>
              <a:gdLst>
                <a:gd name="T0" fmla="*/ 55 w 55"/>
                <a:gd name="T1" fmla="*/ 27 h 55"/>
                <a:gd name="T2" fmla="*/ 52 w 55"/>
                <a:gd name="T3" fmla="*/ 14 h 55"/>
                <a:gd name="T4" fmla="*/ 42 w 55"/>
                <a:gd name="T5" fmla="*/ 4 h 55"/>
                <a:gd name="T6" fmla="*/ 28 w 55"/>
                <a:gd name="T7" fmla="*/ 0 h 55"/>
                <a:gd name="T8" fmla="*/ 14 w 55"/>
                <a:gd name="T9" fmla="*/ 4 h 55"/>
                <a:gd name="T10" fmla="*/ 4 w 55"/>
                <a:gd name="T11" fmla="*/ 14 h 55"/>
                <a:gd name="T12" fmla="*/ 0 w 55"/>
                <a:gd name="T13" fmla="*/ 27 h 55"/>
                <a:gd name="T14" fmla="*/ 4 w 55"/>
                <a:gd name="T15" fmla="*/ 41 h 55"/>
                <a:gd name="T16" fmla="*/ 14 w 55"/>
                <a:gd name="T17" fmla="*/ 51 h 55"/>
                <a:gd name="T18" fmla="*/ 28 w 55"/>
                <a:gd name="T19" fmla="*/ 55 h 55"/>
                <a:gd name="T20" fmla="*/ 42 w 55"/>
                <a:gd name="T21" fmla="*/ 51 h 55"/>
                <a:gd name="T22" fmla="*/ 52 w 55"/>
                <a:gd name="T23" fmla="*/ 41 h 55"/>
                <a:gd name="T24" fmla="*/ 55 w 55"/>
                <a:gd name="T25" fmla="*/ 2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5">
                  <a:moveTo>
                    <a:pt x="55" y="27"/>
                  </a:moveTo>
                  <a:lnTo>
                    <a:pt x="52" y="14"/>
                  </a:lnTo>
                  <a:lnTo>
                    <a:pt x="42" y="4"/>
                  </a:lnTo>
                  <a:lnTo>
                    <a:pt x="28" y="0"/>
                  </a:lnTo>
                  <a:lnTo>
                    <a:pt x="14" y="4"/>
                  </a:lnTo>
                  <a:lnTo>
                    <a:pt x="4" y="14"/>
                  </a:lnTo>
                  <a:lnTo>
                    <a:pt x="0" y="27"/>
                  </a:lnTo>
                  <a:lnTo>
                    <a:pt x="4" y="41"/>
                  </a:lnTo>
                  <a:lnTo>
                    <a:pt x="14" y="51"/>
                  </a:lnTo>
                  <a:lnTo>
                    <a:pt x="28" y="55"/>
                  </a:lnTo>
                  <a:lnTo>
                    <a:pt x="42" y="51"/>
                  </a:lnTo>
                  <a:lnTo>
                    <a:pt x="52" y="41"/>
                  </a:lnTo>
                  <a:lnTo>
                    <a:pt x="55" y="27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Freeform 80"/>
            <p:cNvSpPr>
              <a:spLocks/>
            </p:cNvSpPr>
            <p:nvPr/>
          </p:nvSpPr>
          <p:spPr bwMode="auto">
            <a:xfrm>
              <a:off x="1382" y="496"/>
              <a:ext cx="1789" cy="1347"/>
            </a:xfrm>
            <a:custGeom>
              <a:avLst/>
              <a:gdLst>
                <a:gd name="T0" fmla="*/ 0 w 1789"/>
                <a:gd name="T1" fmla="*/ 1347 h 1347"/>
                <a:gd name="T2" fmla="*/ 179 w 1789"/>
                <a:gd name="T3" fmla="*/ 1182 h 1347"/>
                <a:gd name="T4" fmla="*/ 358 w 1789"/>
                <a:gd name="T5" fmla="*/ 1024 h 1347"/>
                <a:gd name="T6" fmla="*/ 537 w 1789"/>
                <a:gd name="T7" fmla="*/ 872 h 1347"/>
                <a:gd name="T8" fmla="*/ 715 w 1789"/>
                <a:gd name="T9" fmla="*/ 727 h 1347"/>
                <a:gd name="T10" fmla="*/ 894 w 1789"/>
                <a:gd name="T11" fmla="*/ 589 h 1347"/>
                <a:gd name="T12" fmla="*/ 1073 w 1789"/>
                <a:gd name="T13" fmla="*/ 458 h 1347"/>
                <a:gd name="T14" fmla="*/ 1252 w 1789"/>
                <a:gd name="T15" fmla="*/ 333 h 1347"/>
                <a:gd name="T16" fmla="*/ 1431 w 1789"/>
                <a:gd name="T17" fmla="*/ 216 h 1347"/>
                <a:gd name="T18" fmla="*/ 1610 w 1789"/>
                <a:gd name="T19" fmla="*/ 105 h 1347"/>
                <a:gd name="T20" fmla="*/ 1789 w 1789"/>
                <a:gd name="T21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89" h="1347">
                  <a:moveTo>
                    <a:pt x="0" y="1347"/>
                  </a:moveTo>
                  <a:lnTo>
                    <a:pt x="179" y="1182"/>
                  </a:lnTo>
                  <a:lnTo>
                    <a:pt x="358" y="1024"/>
                  </a:lnTo>
                  <a:lnTo>
                    <a:pt x="537" y="872"/>
                  </a:lnTo>
                  <a:lnTo>
                    <a:pt x="715" y="727"/>
                  </a:lnTo>
                  <a:lnTo>
                    <a:pt x="894" y="589"/>
                  </a:lnTo>
                  <a:lnTo>
                    <a:pt x="1073" y="458"/>
                  </a:lnTo>
                  <a:lnTo>
                    <a:pt x="1252" y="333"/>
                  </a:lnTo>
                  <a:lnTo>
                    <a:pt x="1431" y="216"/>
                  </a:lnTo>
                  <a:lnTo>
                    <a:pt x="1610" y="105"/>
                  </a:lnTo>
                  <a:lnTo>
                    <a:pt x="1789" y="0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Rectangle 81"/>
            <p:cNvSpPr>
              <a:spLocks noChangeArrowheads="1"/>
            </p:cNvSpPr>
            <p:nvPr/>
          </p:nvSpPr>
          <p:spPr bwMode="auto">
            <a:xfrm>
              <a:off x="1363" y="1819"/>
              <a:ext cx="43" cy="43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Rectangle 82"/>
            <p:cNvSpPr>
              <a:spLocks noChangeArrowheads="1"/>
            </p:cNvSpPr>
            <p:nvPr/>
          </p:nvSpPr>
          <p:spPr bwMode="auto">
            <a:xfrm>
              <a:off x="1540" y="1654"/>
              <a:ext cx="43" cy="43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Rectangle 83"/>
            <p:cNvSpPr>
              <a:spLocks noChangeArrowheads="1"/>
            </p:cNvSpPr>
            <p:nvPr/>
          </p:nvSpPr>
          <p:spPr bwMode="auto">
            <a:xfrm>
              <a:off x="1717" y="1498"/>
              <a:ext cx="43" cy="43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Rectangle 84"/>
            <p:cNvSpPr>
              <a:spLocks noChangeArrowheads="1"/>
            </p:cNvSpPr>
            <p:nvPr/>
          </p:nvSpPr>
          <p:spPr bwMode="auto">
            <a:xfrm>
              <a:off x="1898" y="1345"/>
              <a:ext cx="43" cy="43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Rectangle 85"/>
            <p:cNvSpPr>
              <a:spLocks noChangeArrowheads="1"/>
            </p:cNvSpPr>
            <p:nvPr/>
          </p:nvSpPr>
          <p:spPr bwMode="auto">
            <a:xfrm>
              <a:off x="2076" y="1201"/>
              <a:ext cx="43" cy="43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Rectangle 86"/>
            <p:cNvSpPr>
              <a:spLocks noChangeArrowheads="1"/>
            </p:cNvSpPr>
            <p:nvPr/>
          </p:nvSpPr>
          <p:spPr bwMode="auto">
            <a:xfrm>
              <a:off x="2257" y="1065"/>
              <a:ext cx="43" cy="43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Rectangle 87"/>
            <p:cNvSpPr>
              <a:spLocks noChangeArrowheads="1"/>
            </p:cNvSpPr>
            <p:nvPr/>
          </p:nvSpPr>
          <p:spPr bwMode="auto">
            <a:xfrm>
              <a:off x="2434" y="933"/>
              <a:ext cx="43" cy="43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Rectangle 88"/>
            <p:cNvSpPr>
              <a:spLocks noChangeArrowheads="1"/>
            </p:cNvSpPr>
            <p:nvPr/>
          </p:nvSpPr>
          <p:spPr bwMode="auto">
            <a:xfrm>
              <a:off x="2611" y="809"/>
              <a:ext cx="43" cy="43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Rectangle 89"/>
            <p:cNvSpPr>
              <a:spLocks noChangeArrowheads="1"/>
            </p:cNvSpPr>
            <p:nvPr/>
          </p:nvSpPr>
          <p:spPr bwMode="auto">
            <a:xfrm>
              <a:off x="2793" y="690"/>
              <a:ext cx="43" cy="43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Rectangle 90"/>
            <p:cNvSpPr>
              <a:spLocks noChangeArrowheads="1"/>
            </p:cNvSpPr>
            <p:nvPr/>
          </p:nvSpPr>
          <p:spPr bwMode="auto">
            <a:xfrm>
              <a:off x="2970" y="578"/>
              <a:ext cx="43" cy="43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Rectangle 91"/>
            <p:cNvSpPr>
              <a:spLocks noChangeArrowheads="1"/>
            </p:cNvSpPr>
            <p:nvPr/>
          </p:nvSpPr>
          <p:spPr bwMode="auto">
            <a:xfrm>
              <a:off x="3151" y="475"/>
              <a:ext cx="43" cy="43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3455390" y="3114838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1614525" y="1463208"/>
            <a:ext cx="353943" cy="32637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u(x)</a:t>
            </a:r>
          </a:p>
        </p:txBody>
      </p:sp>
      <p:grpSp>
        <p:nvGrpSpPr>
          <p:cNvPr id="109" name="Group 108"/>
          <p:cNvGrpSpPr/>
          <p:nvPr/>
        </p:nvGrpSpPr>
        <p:grpSpPr>
          <a:xfrm>
            <a:off x="3017447" y="2254141"/>
            <a:ext cx="2037154" cy="600164"/>
            <a:chOff x="3017447" y="2254141"/>
            <a:chExt cx="2037154" cy="600164"/>
          </a:xfrm>
        </p:grpSpPr>
        <p:sp>
          <p:nvSpPr>
            <p:cNvPr id="101" name="Freeform 79"/>
            <p:cNvSpPr>
              <a:spLocks/>
            </p:cNvSpPr>
            <p:nvPr/>
          </p:nvSpPr>
          <p:spPr bwMode="auto">
            <a:xfrm>
              <a:off x="3101585" y="2536043"/>
              <a:ext cx="87313" cy="87312"/>
            </a:xfrm>
            <a:custGeom>
              <a:avLst/>
              <a:gdLst>
                <a:gd name="T0" fmla="*/ 55 w 55"/>
                <a:gd name="T1" fmla="*/ 27 h 55"/>
                <a:gd name="T2" fmla="*/ 52 w 55"/>
                <a:gd name="T3" fmla="*/ 14 h 55"/>
                <a:gd name="T4" fmla="*/ 42 w 55"/>
                <a:gd name="T5" fmla="*/ 4 h 55"/>
                <a:gd name="T6" fmla="*/ 28 w 55"/>
                <a:gd name="T7" fmla="*/ 0 h 55"/>
                <a:gd name="T8" fmla="*/ 14 w 55"/>
                <a:gd name="T9" fmla="*/ 4 h 55"/>
                <a:gd name="T10" fmla="*/ 4 w 55"/>
                <a:gd name="T11" fmla="*/ 14 h 55"/>
                <a:gd name="T12" fmla="*/ 0 w 55"/>
                <a:gd name="T13" fmla="*/ 27 h 55"/>
                <a:gd name="T14" fmla="*/ 4 w 55"/>
                <a:gd name="T15" fmla="*/ 41 h 55"/>
                <a:gd name="T16" fmla="*/ 14 w 55"/>
                <a:gd name="T17" fmla="*/ 51 h 55"/>
                <a:gd name="T18" fmla="*/ 28 w 55"/>
                <a:gd name="T19" fmla="*/ 55 h 55"/>
                <a:gd name="T20" fmla="*/ 42 w 55"/>
                <a:gd name="T21" fmla="*/ 51 h 55"/>
                <a:gd name="T22" fmla="*/ 52 w 55"/>
                <a:gd name="T23" fmla="*/ 41 h 55"/>
                <a:gd name="T24" fmla="*/ 55 w 55"/>
                <a:gd name="T25" fmla="*/ 2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5">
                  <a:moveTo>
                    <a:pt x="55" y="27"/>
                  </a:moveTo>
                  <a:lnTo>
                    <a:pt x="52" y="14"/>
                  </a:lnTo>
                  <a:lnTo>
                    <a:pt x="42" y="4"/>
                  </a:lnTo>
                  <a:lnTo>
                    <a:pt x="28" y="0"/>
                  </a:lnTo>
                  <a:lnTo>
                    <a:pt x="14" y="4"/>
                  </a:lnTo>
                  <a:lnTo>
                    <a:pt x="4" y="14"/>
                  </a:lnTo>
                  <a:lnTo>
                    <a:pt x="0" y="27"/>
                  </a:lnTo>
                  <a:lnTo>
                    <a:pt x="4" y="41"/>
                  </a:lnTo>
                  <a:lnTo>
                    <a:pt x="14" y="51"/>
                  </a:lnTo>
                  <a:lnTo>
                    <a:pt x="28" y="55"/>
                  </a:lnTo>
                  <a:lnTo>
                    <a:pt x="42" y="51"/>
                  </a:lnTo>
                  <a:lnTo>
                    <a:pt x="52" y="41"/>
                  </a:lnTo>
                  <a:lnTo>
                    <a:pt x="55" y="27"/>
                  </a:lnTo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Rectangle 91"/>
            <p:cNvSpPr>
              <a:spLocks noChangeArrowheads="1"/>
            </p:cNvSpPr>
            <p:nvPr/>
          </p:nvSpPr>
          <p:spPr bwMode="auto">
            <a:xfrm>
              <a:off x="3111109" y="2703519"/>
              <a:ext cx="68263" cy="68262"/>
            </a:xfrm>
            <a:prstGeom prst="rect">
              <a:avLst/>
            </a:prstGeom>
            <a:noFill/>
            <a:ln w="1746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4" name="Straight Connector 103"/>
            <p:cNvCxnSpPr/>
            <p:nvPr/>
          </p:nvCxnSpPr>
          <p:spPr>
            <a:xfrm>
              <a:off x="3017447" y="2386912"/>
              <a:ext cx="230188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3017447" y="2578107"/>
              <a:ext cx="230188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3030146" y="2735374"/>
              <a:ext cx="230188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3241284" y="2254141"/>
              <a:ext cx="1813317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Exact solution</a:t>
              </a:r>
            </a:p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Approx. solution with W = 1</a:t>
              </a:r>
            </a:p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Approx. solution with W = x</a:t>
              </a: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825351" y="4947231"/>
            <a:ext cx="5515274" cy="2370425"/>
            <a:chOff x="231476" y="2062163"/>
            <a:chExt cx="5515274" cy="2370425"/>
          </a:xfrm>
        </p:grpSpPr>
        <p:grpSp>
          <p:nvGrpSpPr>
            <p:cNvPr id="110" name="Group 4"/>
            <p:cNvGrpSpPr>
              <a:grpSpLocks noChangeAspect="1"/>
            </p:cNvGrpSpPr>
            <p:nvPr/>
          </p:nvGrpSpPr>
          <p:grpSpPr bwMode="auto">
            <a:xfrm>
              <a:off x="479425" y="2062163"/>
              <a:ext cx="2506663" cy="1958975"/>
              <a:chOff x="302" y="1299"/>
              <a:chExt cx="1579" cy="1234"/>
            </a:xfrm>
          </p:grpSpPr>
          <p:sp>
            <p:nvSpPr>
              <p:cNvPr id="184" name="Rectangle 183"/>
              <p:cNvSpPr>
                <a:spLocks noChangeArrowheads="1"/>
              </p:cNvSpPr>
              <p:nvPr/>
            </p:nvSpPr>
            <p:spPr bwMode="auto">
              <a:xfrm>
                <a:off x="458" y="1299"/>
                <a:ext cx="1392" cy="110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Line 6"/>
              <p:cNvSpPr>
                <a:spLocks noChangeShapeType="1"/>
              </p:cNvSpPr>
              <p:nvPr/>
            </p:nvSpPr>
            <p:spPr bwMode="auto">
              <a:xfrm>
                <a:off x="458" y="2400"/>
                <a:ext cx="1392" cy="0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Line 7"/>
              <p:cNvSpPr>
                <a:spLocks noChangeShapeType="1"/>
              </p:cNvSpPr>
              <p:nvPr/>
            </p:nvSpPr>
            <p:spPr bwMode="auto">
              <a:xfrm>
                <a:off x="458" y="1299"/>
                <a:ext cx="1392" cy="0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7" name="Line 8"/>
              <p:cNvSpPr>
                <a:spLocks noChangeShapeType="1"/>
              </p:cNvSpPr>
              <p:nvPr/>
            </p:nvSpPr>
            <p:spPr bwMode="auto">
              <a:xfrm flipV="1">
                <a:off x="458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8" name="Line 9"/>
              <p:cNvSpPr>
                <a:spLocks noChangeShapeType="1"/>
              </p:cNvSpPr>
              <p:nvPr/>
            </p:nvSpPr>
            <p:spPr bwMode="auto">
              <a:xfrm flipV="1">
                <a:off x="597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9" name="Line 10"/>
              <p:cNvSpPr>
                <a:spLocks noChangeShapeType="1"/>
              </p:cNvSpPr>
              <p:nvPr/>
            </p:nvSpPr>
            <p:spPr bwMode="auto">
              <a:xfrm flipV="1">
                <a:off x="737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0" name="Line 11"/>
              <p:cNvSpPr>
                <a:spLocks noChangeShapeType="1"/>
              </p:cNvSpPr>
              <p:nvPr/>
            </p:nvSpPr>
            <p:spPr bwMode="auto">
              <a:xfrm flipV="1">
                <a:off x="876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1" name="Line 12"/>
              <p:cNvSpPr>
                <a:spLocks noChangeShapeType="1"/>
              </p:cNvSpPr>
              <p:nvPr/>
            </p:nvSpPr>
            <p:spPr bwMode="auto">
              <a:xfrm flipV="1">
                <a:off x="1015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2" name="Line 13"/>
              <p:cNvSpPr>
                <a:spLocks noChangeShapeType="1"/>
              </p:cNvSpPr>
              <p:nvPr/>
            </p:nvSpPr>
            <p:spPr bwMode="auto">
              <a:xfrm flipV="1">
                <a:off x="1154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3" name="Line 14"/>
              <p:cNvSpPr>
                <a:spLocks noChangeShapeType="1"/>
              </p:cNvSpPr>
              <p:nvPr/>
            </p:nvSpPr>
            <p:spPr bwMode="auto">
              <a:xfrm flipV="1">
                <a:off x="1293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4" name="Line 15"/>
              <p:cNvSpPr>
                <a:spLocks noChangeShapeType="1"/>
              </p:cNvSpPr>
              <p:nvPr/>
            </p:nvSpPr>
            <p:spPr bwMode="auto">
              <a:xfrm flipV="1">
                <a:off x="1433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5" name="Line 16"/>
              <p:cNvSpPr>
                <a:spLocks noChangeShapeType="1"/>
              </p:cNvSpPr>
              <p:nvPr/>
            </p:nvSpPr>
            <p:spPr bwMode="auto">
              <a:xfrm flipV="1">
                <a:off x="1572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6" name="Line 17"/>
              <p:cNvSpPr>
                <a:spLocks noChangeShapeType="1"/>
              </p:cNvSpPr>
              <p:nvPr/>
            </p:nvSpPr>
            <p:spPr bwMode="auto">
              <a:xfrm flipV="1">
                <a:off x="1711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7" name="Line 18"/>
              <p:cNvSpPr>
                <a:spLocks noChangeShapeType="1"/>
              </p:cNvSpPr>
              <p:nvPr/>
            </p:nvSpPr>
            <p:spPr bwMode="auto">
              <a:xfrm flipV="1">
                <a:off x="1850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8" name="Line 19"/>
              <p:cNvSpPr>
                <a:spLocks noChangeShapeType="1"/>
              </p:cNvSpPr>
              <p:nvPr/>
            </p:nvSpPr>
            <p:spPr bwMode="auto">
              <a:xfrm>
                <a:off x="458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9" name="Line 20"/>
              <p:cNvSpPr>
                <a:spLocks noChangeShapeType="1"/>
              </p:cNvSpPr>
              <p:nvPr/>
            </p:nvSpPr>
            <p:spPr bwMode="auto">
              <a:xfrm>
                <a:off x="597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Line 21"/>
              <p:cNvSpPr>
                <a:spLocks noChangeShapeType="1"/>
              </p:cNvSpPr>
              <p:nvPr/>
            </p:nvSpPr>
            <p:spPr bwMode="auto">
              <a:xfrm>
                <a:off x="737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Line 22"/>
              <p:cNvSpPr>
                <a:spLocks noChangeShapeType="1"/>
              </p:cNvSpPr>
              <p:nvPr/>
            </p:nvSpPr>
            <p:spPr bwMode="auto">
              <a:xfrm>
                <a:off x="876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2" name="Line 23"/>
              <p:cNvSpPr>
                <a:spLocks noChangeShapeType="1"/>
              </p:cNvSpPr>
              <p:nvPr/>
            </p:nvSpPr>
            <p:spPr bwMode="auto">
              <a:xfrm>
                <a:off x="1015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3" name="Line 24"/>
              <p:cNvSpPr>
                <a:spLocks noChangeShapeType="1"/>
              </p:cNvSpPr>
              <p:nvPr/>
            </p:nvSpPr>
            <p:spPr bwMode="auto">
              <a:xfrm>
                <a:off x="1154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4" name="Line 25"/>
              <p:cNvSpPr>
                <a:spLocks noChangeShapeType="1"/>
              </p:cNvSpPr>
              <p:nvPr/>
            </p:nvSpPr>
            <p:spPr bwMode="auto">
              <a:xfrm>
                <a:off x="1293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5" name="Line 26"/>
              <p:cNvSpPr>
                <a:spLocks noChangeShapeType="1"/>
              </p:cNvSpPr>
              <p:nvPr/>
            </p:nvSpPr>
            <p:spPr bwMode="auto">
              <a:xfrm>
                <a:off x="1433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" name="Line 27"/>
              <p:cNvSpPr>
                <a:spLocks noChangeShapeType="1"/>
              </p:cNvSpPr>
              <p:nvPr/>
            </p:nvSpPr>
            <p:spPr bwMode="auto">
              <a:xfrm>
                <a:off x="1572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7" name="Line 28"/>
              <p:cNvSpPr>
                <a:spLocks noChangeShapeType="1"/>
              </p:cNvSpPr>
              <p:nvPr/>
            </p:nvSpPr>
            <p:spPr bwMode="auto">
              <a:xfrm>
                <a:off x="1711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" name="Line 29"/>
              <p:cNvSpPr>
                <a:spLocks noChangeShapeType="1"/>
              </p:cNvSpPr>
              <p:nvPr/>
            </p:nvSpPr>
            <p:spPr bwMode="auto">
              <a:xfrm>
                <a:off x="1850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9" name="Rectangle 208"/>
              <p:cNvSpPr>
                <a:spLocks noChangeArrowheads="1"/>
              </p:cNvSpPr>
              <p:nvPr/>
            </p:nvSpPr>
            <p:spPr bwMode="auto">
              <a:xfrm>
                <a:off x="445" y="2426"/>
                <a:ext cx="4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kumimoji="0" lang="en-US" altLang="en-US" sz="4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0" name="Rectangle 209"/>
              <p:cNvSpPr>
                <a:spLocks noChangeArrowheads="1"/>
              </p:cNvSpPr>
              <p:nvPr/>
            </p:nvSpPr>
            <p:spPr bwMode="auto">
              <a:xfrm>
                <a:off x="708" y="2426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0.2</a:t>
                </a:r>
                <a:endParaRPr kumimoji="0" lang="en-US" altLang="en-US" sz="4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1" name="Rectangle 210"/>
              <p:cNvSpPr>
                <a:spLocks noChangeArrowheads="1"/>
              </p:cNvSpPr>
              <p:nvPr/>
            </p:nvSpPr>
            <p:spPr bwMode="auto">
              <a:xfrm>
                <a:off x="987" y="2426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0.4</a:t>
                </a:r>
                <a:endParaRPr kumimoji="0" lang="en-US" altLang="en-US" sz="4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2" name="Rectangle 211"/>
              <p:cNvSpPr>
                <a:spLocks noChangeArrowheads="1"/>
              </p:cNvSpPr>
              <p:nvPr/>
            </p:nvSpPr>
            <p:spPr bwMode="auto">
              <a:xfrm>
                <a:off x="1263" y="2426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0.6</a:t>
                </a:r>
                <a:endParaRPr kumimoji="0" lang="en-US" altLang="en-US" sz="4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Rectangle 212"/>
              <p:cNvSpPr>
                <a:spLocks noChangeArrowheads="1"/>
              </p:cNvSpPr>
              <p:nvPr/>
            </p:nvSpPr>
            <p:spPr bwMode="auto">
              <a:xfrm>
                <a:off x="1542" y="2426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0.8</a:t>
                </a:r>
                <a:endParaRPr kumimoji="0" lang="en-US" altLang="en-US" sz="4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4" name="Rectangle 213"/>
              <p:cNvSpPr>
                <a:spLocks noChangeArrowheads="1"/>
              </p:cNvSpPr>
              <p:nvPr/>
            </p:nvSpPr>
            <p:spPr bwMode="auto">
              <a:xfrm>
                <a:off x="1837" y="2426"/>
                <a:ext cx="4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kumimoji="0" lang="en-US" altLang="en-US" sz="4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5" name="Line 41"/>
              <p:cNvSpPr>
                <a:spLocks noChangeShapeType="1"/>
              </p:cNvSpPr>
              <p:nvPr/>
            </p:nvSpPr>
            <p:spPr bwMode="auto">
              <a:xfrm flipV="1">
                <a:off x="458" y="1299"/>
                <a:ext cx="0" cy="1101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6" name="Line 42"/>
              <p:cNvSpPr>
                <a:spLocks noChangeShapeType="1"/>
              </p:cNvSpPr>
              <p:nvPr/>
            </p:nvSpPr>
            <p:spPr bwMode="auto">
              <a:xfrm flipV="1">
                <a:off x="1850" y="1299"/>
                <a:ext cx="0" cy="1101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7" name="Line 43"/>
              <p:cNvSpPr>
                <a:spLocks noChangeShapeType="1"/>
              </p:cNvSpPr>
              <p:nvPr/>
            </p:nvSpPr>
            <p:spPr bwMode="auto">
              <a:xfrm>
                <a:off x="458" y="240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8" name="Line 44"/>
              <p:cNvSpPr>
                <a:spLocks noChangeShapeType="1"/>
              </p:cNvSpPr>
              <p:nvPr/>
            </p:nvSpPr>
            <p:spPr bwMode="auto">
              <a:xfrm>
                <a:off x="458" y="229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9" name="Line 45"/>
              <p:cNvSpPr>
                <a:spLocks noChangeShapeType="1"/>
              </p:cNvSpPr>
              <p:nvPr/>
            </p:nvSpPr>
            <p:spPr bwMode="auto">
              <a:xfrm>
                <a:off x="458" y="218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0" name="Line 46"/>
              <p:cNvSpPr>
                <a:spLocks noChangeShapeType="1"/>
              </p:cNvSpPr>
              <p:nvPr/>
            </p:nvSpPr>
            <p:spPr bwMode="auto">
              <a:xfrm>
                <a:off x="458" y="207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1" name="Line 47"/>
              <p:cNvSpPr>
                <a:spLocks noChangeShapeType="1"/>
              </p:cNvSpPr>
              <p:nvPr/>
            </p:nvSpPr>
            <p:spPr bwMode="auto">
              <a:xfrm>
                <a:off x="458" y="196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2" name="Line 48"/>
              <p:cNvSpPr>
                <a:spLocks noChangeShapeType="1"/>
              </p:cNvSpPr>
              <p:nvPr/>
            </p:nvSpPr>
            <p:spPr bwMode="auto">
              <a:xfrm>
                <a:off x="458" y="185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3" name="Line 49"/>
              <p:cNvSpPr>
                <a:spLocks noChangeShapeType="1"/>
              </p:cNvSpPr>
              <p:nvPr/>
            </p:nvSpPr>
            <p:spPr bwMode="auto">
              <a:xfrm>
                <a:off x="458" y="174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4" name="Line 50"/>
              <p:cNvSpPr>
                <a:spLocks noChangeShapeType="1"/>
              </p:cNvSpPr>
              <p:nvPr/>
            </p:nvSpPr>
            <p:spPr bwMode="auto">
              <a:xfrm>
                <a:off x="458" y="163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5" name="Line 51"/>
              <p:cNvSpPr>
                <a:spLocks noChangeShapeType="1"/>
              </p:cNvSpPr>
              <p:nvPr/>
            </p:nvSpPr>
            <p:spPr bwMode="auto">
              <a:xfrm>
                <a:off x="458" y="152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6" name="Line 52"/>
              <p:cNvSpPr>
                <a:spLocks noChangeShapeType="1"/>
              </p:cNvSpPr>
              <p:nvPr/>
            </p:nvSpPr>
            <p:spPr bwMode="auto">
              <a:xfrm>
                <a:off x="458" y="141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7" name="Line 53"/>
              <p:cNvSpPr>
                <a:spLocks noChangeShapeType="1"/>
              </p:cNvSpPr>
              <p:nvPr/>
            </p:nvSpPr>
            <p:spPr bwMode="auto">
              <a:xfrm>
                <a:off x="458" y="1299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8" name="Line 54"/>
              <p:cNvSpPr>
                <a:spLocks noChangeShapeType="1"/>
              </p:cNvSpPr>
              <p:nvPr/>
            </p:nvSpPr>
            <p:spPr bwMode="auto">
              <a:xfrm flipH="1">
                <a:off x="1836" y="240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9" name="Line 55"/>
              <p:cNvSpPr>
                <a:spLocks noChangeShapeType="1"/>
              </p:cNvSpPr>
              <p:nvPr/>
            </p:nvSpPr>
            <p:spPr bwMode="auto">
              <a:xfrm flipH="1">
                <a:off x="1836" y="229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0" name="Line 56"/>
              <p:cNvSpPr>
                <a:spLocks noChangeShapeType="1"/>
              </p:cNvSpPr>
              <p:nvPr/>
            </p:nvSpPr>
            <p:spPr bwMode="auto">
              <a:xfrm flipH="1">
                <a:off x="1836" y="218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1" name="Line 57"/>
              <p:cNvSpPr>
                <a:spLocks noChangeShapeType="1"/>
              </p:cNvSpPr>
              <p:nvPr/>
            </p:nvSpPr>
            <p:spPr bwMode="auto">
              <a:xfrm flipH="1">
                <a:off x="1836" y="207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2" name="Line 58"/>
              <p:cNvSpPr>
                <a:spLocks noChangeShapeType="1"/>
              </p:cNvSpPr>
              <p:nvPr/>
            </p:nvSpPr>
            <p:spPr bwMode="auto">
              <a:xfrm flipH="1">
                <a:off x="1836" y="196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3" name="Line 59"/>
              <p:cNvSpPr>
                <a:spLocks noChangeShapeType="1"/>
              </p:cNvSpPr>
              <p:nvPr/>
            </p:nvSpPr>
            <p:spPr bwMode="auto">
              <a:xfrm flipH="1">
                <a:off x="1836" y="185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4" name="Line 60"/>
              <p:cNvSpPr>
                <a:spLocks noChangeShapeType="1"/>
              </p:cNvSpPr>
              <p:nvPr/>
            </p:nvSpPr>
            <p:spPr bwMode="auto">
              <a:xfrm flipH="1">
                <a:off x="1836" y="174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5" name="Line 61"/>
              <p:cNvSpPr>
                <a:spLocks noChangeShapeType="1"/>
              </p:cNvSpPr>
              <p:nvPr/>
            </p:nvSpPr>
            <p:spPr bwMode="auto">
              <a:xfrm flipH="1">
                <a:off x="1836" y="163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6" name="Line 62"/>
              <p:cNvSpPr>
                <a:spLocks noChangeShapeType="1"/>
              </p:cNvSpPr>
              <p:nvPr/>
            </p:nvSpPr>
            <p:spPr bwMode="auto">
              <a:xfrm flipH="1">
                <a:off x="1836" y="152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7" name="Line 63"/>
              <p:cNvSpPr>
                <a:spLocks noChangeShapeType="1"/>
              </p:cNvSpPr>
              <p:nvPr/>
            </p:nvSpPr>
            <p:spPr bwMode="auto">
              <a:xfrm flipH="1">
                <a:off x="1836" y="141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8" name="Line 64"/>
              <p:cNvSpPr>
                <a:spLocks noChangeShapeType="1"/>
              </p:cNvSpPr>
              <p:nvPr/>
            </p:nvSpPr>
            <p:spPr bwMode="auto">
              <a:xfrm flipH="1">
                <a:off x="1836" y="1299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9" name="Rectangle 238"/>
              <p:cNvSpPr>
                <a:spLocks noChangeArrowheads="1"/>
              </p:cNvSpPr>
              <p:nvPr/>
            </p:nvSpPr>
            <p:spPr bwMode="auto">
              <a:xfrm>
                <a:off x="302" y="2245"/>
                <a:ext cx="140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-0.4</a:t>
                </a:r>
                <a:endParaRPr kumimoji="0" lang="en-US" altLang="en-US" sz="4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0" name="Rectangle 239"/>
              <p:cNvSpPr>
                <a:spLocks noChangeArrowheads="1"/>
              </p:cNvSpPr>
              <p:nvPr/>
            </p:nvSpPr>
            <p:spPr bwMode="auto">
              <a:xfrm>
                <a:off x="302" y="2024"/>
                <a:ext cx="140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-0.2</a:t>
                </a:r>
                <a:endParaRPr kumimoji="0" lang="en-US" altLang="en-US" sz="4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1" name="Rectangle 240"/>
              <p:cNvSpPr>
                <a:spLocks noChangeArrowheads="1"/>
              </p:cNvSpPr>
              <p:nvPr/>
            </p:nvSpPr>
            <p:spPr bwMode="auto">
              <a:xfrm>
                <a:off x="350" y="1806"/>
                <a:ext cx="4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kumimoji="0" lang="en-US" altLang="en-US" sz="4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2" name="Rectangle 241"/>
              <p:cNvSpPr>
                <a:spLocks noChangeArrowheads="1"/>
              </p:cNvSpPr>
              <p:nvPr/>
            </p:nvSpPr>
            <p:spPr bwMode="auto">
              <a:xfrm>
                <a:off x="315" y="1584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0.2</a:t>
                </a:r>
                <a:endParaRPr kumimoji="0" lang="en-US" altLang="en-US" sz="4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3" name="Rectangle 242"/>
              <p:cNvSpPr>
                <a:spLocks noChangeArrowheads="1"/>
              </p:cNvSpPr>
              <p:nvPr/>
            </p:nvSpPr>
            <p:spPr bwMode="auto">
              <a:xfrm>
                <a:off x="315" y="1363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0.4</a:t>
                </a:r>
                <a:endParaRPr kumimoji="0" lang="en-US" altLang="en-US" sz="4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4" name="Freeform 243"/>
              <p:cNvSpPr>
                <a:spLocks/>
              </p:cNvSpPr>
              <p:nvPr/>
            </p:nvSpPr>
            <p:spPr bwMode="auto">
              <a:xfrm>
                <a:off x="458" y="1299"/>
                <a:ext cx="1392" cy="1101"/>
              </a:xfrm>
              <a:custGeom>
                <a:avLst/>
                <a:gdLst>
                  <a:gd name="T0" fmla="*/ 0 w 1392"/>
                  <a:gd name="T1" fmla="*/ 1101 h 1101"/>
                  <a:gd name="T2" fmla="*/ 139 w 1392"/>
                  <a:gd name="T3" fmla="*/ 991 h 1101"/>
                  <a:gd name="T4" fmla="*/ 279 w 1392"/>
                  <a:gd name="T5" fmla="*/ 881 h 1101"/>
                  <a:gd name="T6" fmla="*/ 418 w 1392"/>
                  <a:gd name="T7" fmla="*/ 771 h 1101"/>
                  <a:gd name="T8" fmla="*/ 557 w 1392"/>
                  <a:gd name="T9" fmla="*/ 661 h 1101"/>
                  <a:gd name="T10" fmla="*/ 696 w 1392"/>
                  <a:gd name="T11" fmla="*/ 551 h 1101"/>
                  <a:gd name="T12" fmla="*/ 835 w 1392"/>
                  <a:gd name="T13" fmla="*/ 441 h 1101"/>
                  <a:gd name="T14" fmla="*/ 975 w 1392"/>
                  <a:gd name="T15" fmla="*/ 331 h 1101"/>
                  <a:gd name="T16" fmla="*/ 1114 w 1392"/>
                  <a:gd name="T17" fmla="*/ 221 h 1101"/>
                  <a:gd name="T18" fmla="*/ 1253 w 1392"/>
                  <a:gd name="T19" fmla="*/ 111 h 1101"/>
                  <a:gd name="T20" fmla="*/ 1392 w 1392"/>
                  <a:gd name="T21" fmla="*/ 0 h 1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92" h="1101">
                    <a:moveTo>
                      <a:pt x="0" y="1101"/>
                    </a:moveTo>
                    <a:lnTo>
                      <a:pt x="139" y="991"/>
                    </a:lnTo>
                    <a:lnTo>
                      <a:pt x="279" y="881"/>
                    </a:lnTo>
                    <a:lnTo>
                      <a:pt x="418" y="771"/>
                    </a:lnTo>
                    <a:lnTo>
                      <a:pt x="557" y="661"/>
                    </a:lnTo>
                    <a:lnTo>
                      <a:pt x="696" y="551"/>
                    </a:lnTo>
                    <a:lnTo>
                      <a:pt x="835" y="441"/>
                    </a:lnTo>
                    <a:lnTo>
                      <a:pt x="975" y="331"/>
                    </a:lnTo>
                    <a:lnTo>
                      <a:pt x="1114" y="221"/>
                    </a:lnTo>
                    <a:lnTo>
                      <a:pt x="1253" y="111"/>
                    </a:lnTo>
                    <a:lnTo>
                      <a:pt x="1392" y="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5" name="Line 77"/>
              <p:cNvSpPr>
                <a:spLocks noChangeShapeType="1"/>
              </p:cNvSpPr>
              <p:nvPr/>
            </p:nvSpPr>
            <p:spPr bwMode="auto">
              <a:xfrm>
                <a:off x="458" y="1850"/>
                <a:ext cx="1392" cy="0"/>
              </a:xfrm>
              <a:prstGeom prst="line">
                <a:avLst/>
              </a:prstGeom>
              <a:noFill/>
              <a:ln w="12700" cap="flat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11" name="Group 80"/>
            <p:cNvGrpSpPr>
              <a:grpSpLocks noChangeAspect="1"/>
            </p:cNvGrpSpPr>
            <p:nvPr/>
          </p:nvGrpSpPr>
          <p:grpSpPr bwMode="auto">
            <a:xfrm>
              <a:off x="3249613" y="2062163"/>
              <a:ext cx="2497137" cy="1958975"/>
              <a:chOff x="2047" y="1299"/>
              <a:chExt cx="1573" cy="1234"/>
            </a:xfrm>
          </p:grpSpPr>
          <p:sp>
            <p:nvSpPr>
              <p:cNvPr id="122" name="Rectangle 81"/>
              <p:cNvSpPr>
                <a:spLocks noChangeArrowheads="1"/>
              </p:cNvSpPr>
              <p:nvPr/>
            </p:nvSpPr>
            <p:spPr bwMode="auto">
              <a:xfrm>
                <a:off x="2197" y="1299"/>
                <a:ext cx="1392" cy="110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3" name="Line 82"/>
              <p:cNvSpPr>
                <a:spLocks noChangeShapeType="1"/>
              </p:cNvSpPr>
              <p:nvPr/>
            </p:nvSpPr>
            <p:spPr bwMode="auto">
              <a:xfrm>
                <a:off x="2197" y="2400"/>
                <a:ext cx="1392" cy="0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4" name="Line 83"/>
              <p:cNvSpPr>
                <a:spLocks noChangeShapeType="1"/>
              </p:cNvSpPr>
              <p:nvPr/>
            </p:nvSpPr>
            <p:spPr bwMode="auto">
              <a:xfrm>
                <a:off x="2197" y="1299"/>
                <a:ext cx="1392" cy="0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5" name="Line 84"/>
              <p:cNvSpPr>
                <a:spLocks noChangeShapeType="1"/>
              </p:cNvSpPr>
              <p:nvPr/>
            </p:nvSpPr>
            <p:spPr bwMode="auto">
              <a:xfrm flipV="1">
                <a:off x="2197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6" name="Line 85"/>
              <p:cNvSpPr>
                <a:spLocks noChangeShapeType="1"/>
              </p:cNvSpPr>
              <p:nvPr/>
            </p:nvSpPr>
            <p:spPr bwMode="auto">
              <a:xfrm flipV="1">
                <a:off x="2336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7" name="Line 86"/>
              <p:cNvSpPr>
                <a:spLocks noChangeShapeType="1"/>
              </p:cNvSpPr>
              <p:nvPr/>
            </p:nvSpPr>
            <p:spPr bwMode="auto">
              <a:xfrm flipV="1">
                <a:off x="2476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8" name="Line 87"/>
              <p:cNvSpPr>
                <a:spLocks noChangeShapeType="1"/>
              </p:cNvSpPr>
              <p:nvPr/>
            </p:nvSpPr>
            <p:spPr bwMode="auto">
              <a:xfrm flipV="1">
                <a:off x="2615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9" name="Line 88"/>
              <p:cNvSpPr>
                <a:spLocks noChangeShapeType="1"/>
              </p:cNvSpPr>
              <p:nvPr/>
            </p:nvSpPr>
            <p:spPr bwMode="auto">
              <a:xfrm flipV="1">
                <a:off x="2754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0" name="Line 89"/>
              <p:cNvSpPr>
                <a:spLocks noChangeShapeType="1"/>
              </p:cNvSpPr>
              <p:nvPr/>
            </p:nvSpPr>
            <p:spPr bwMode="auto">
              <a:xfrm flipV="1">
                <a:off x="2893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1" name="Line 90"/>
              <p:cNvSpPr>
                <a:spLocks noChangeShapeType="1"/>
              </p:cNvSpPr>
              <p:nvPr/>
            </p:nvSpPr>
            <p:spPr bwMode="auto">
              <a:xfrm flipV="1">
                <a:off x="3032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2" name="Line 91"/>
              <p:cNvSpPr>
                <a:spLocks noChangeShapeType="1"/>
              </p:cNvSpPr>
              <p:nvPr/>
            </p:nvSpPr>
            <p:spPr bwMode="auto">
              <a:xfrm flipV="1">
                <a:off x="3172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3" name="Line 92"/>
              <p:cNvSpPr>
                <a:spLocks noChangeShapeType="1"/>
              </p:cNvSpPr>
              <p:nvPr/>
            </p:nvSpPr>
            <p:spPr bwMode="auto">
              <a:xfrm flipV="1">
                <a:off x="3311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4" name="Line 93"/>
              <p:cNvSpPr>
                <a:spLocks noChangeShapeType="1"/>
              </p:cNvSpPr>
              <p:nvPr/>
            </p:nvSpPr>
            <p:spPr bwMode="auto">
              <a:xfrm flipV="1">
                <a:off x="3450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5" name="Line 94"/>
              <p:cNvSpPr>
                <a:spLocks noChangeShapeType="1"/>
              </p:cNvSpPr>
              <p:nvPr/>
            </p:nvSpPr>
            <p:spPr bwMode="auto">
              <a:xfrm flipV="1">
                <a:off x="3589" y="2386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6" name="Line 95"/>
              <p:cNvSpPr>
                <a:spLocks noChangeShapeType="1"/>
              </p:cNvSpPr>
              <p:nvPr/>
            </p:nvSpPr>
            <p:spPr bwMode="auto">
              <a:xfrm>
                <a:off x="2197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Line 96"/>
              <p:cNvSpPr>
                <a:spLocks noChangeShapeType="1"/>
              </p:cNvSpPr>
              <p:nvPr/>
            </p:nvSpPr>
            <p:spPr bwMode="auto">
              <a:xfrm>
                <a:off x="2336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8" name="Line 97"/>
              <p:cNvSpPr>
                <a:spLocks noChangeShapeType="1"/>
              </p:cNvSpPr>
              <p:nvPr/>
            </p:nvSpPr>
            <p:spPr bwMode="auto">
              <a:xfrm>
                <a:off x="2476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9" name="Line 98"/>
              <p:cNvSpPr>
                <a:spLocks noChangeShapeType="1"/>
              </p:cNvSpPr>
              <p:nvPr/>
            </p:nvSpPr>
            <p:spPr bwMode="auto">
              <a:xfrm>
                <a:off x="2615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0" name="Line 99"/>
              <p:cNvSpPr>
                <a:spLocks noChangeShapeType="1"/>
              </p:cNvSpPr>
              <p:nvPr/>
            </p:nvSpPr>
            <p:spPr bwMode="auto">
              <a:xfrm>
                <a:off x="2754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1" name="Line 100"/>
              <p:cNvSpPr>
                <a:spLocks noChangeShapeType="1"/>
              </p:cNvSpPr>
              <p:nvPr/>
            </p:nvSpPr>
            <p:spPr bwMode="auto">
              <a:xfrm>
                <a:off x="2893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2" name="Line 101"/>
              <p:cNvSpPr>
                <a:spLocks noChangeShapeType="1"/>
              </p:cNvSpPr>
              <p:nvPr/>
            </p:nvSpPr>
            <p:spPr bwMode="auto">
              <a:xfrm>
                <a:off x="3032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3" name="Line 102"/>
              <p:cNvSpPr>
                <a:spLocks noChangeShapeType="1"/>
              </p:cNvSpPr>
              <p:nvPr/>
            </p:nvSpPr>
            <p:spPr bwMode="auto">
              <a:xfrm>
                <a:off x="3172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4" name="Line 103"/>
              <p:cNvSpPr>
                <a:spLocks noChangeShapeType="1"/>
              </p:cNvSpPr>
              <p:nvPr/>
            </p:nvSpPr>
            <p:spPr bwMode="auto">
              <a:xfrm>
                <a:off x="3311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5" name="Line 104"/>
              <p:cNvSpPr>
                <a:spLocks noChangeShapeType="1"/>
              </p:cNvSpPr>
              <p:nvPr/>
            </p:nvSpPr>
            <p:spPr bwMode="auto">
              <a:xfrm>
                <a:off x="3450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6" name="Line 105"/>
              <p:cNvSpPr>
                <a:spLocks noChangeShapeType="1"/>
              </p:cNvSpPr>
              <p:nvPr/>
            </p:nvSpPr>
            <p:spPr bwMode="auto">
              <a:xfrm>
                <a:off x="3589" y="1299"/>
                <a:ext cx="0" cy="14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7" name="Rectangle 106"/>
              <p:cNvSpPr>
                <a:spLocks noChangeArrowheads="1"/>
              </p:cNvSpPr>
              <p:nvPr/>
            </p:nvSpPr>
            <p:spPr bwMode="auto">
              <a:xfrm>
                <a:off x="2184" y="2426"/>
                <a:ext cx="4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8" name="Rectangle 108"/>
              <p:cNvSpPr>
                <a:spLocks noChangeArrowheads="1"/>
              </p:cNvSpPr>
              <p:nvPr/>
            </p:nvSpPr>
            <p:spPr bwMode="auto">
              <a:xfrm>
                <a:off x="2447" y="2426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9" name="Rectangle 110"/>
              <p:cNvSpPr>
                <a:spLocks noChangeArrowheads="1"/>
              </p:cNvSpPr>
              <p:nvPr/>
            </p:nvSpPr>
            <p:spPr bwMode="auto">
              <a:xfrm>
                <a:off x="2726" y="2426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0" name="Rectangle 112"/>
              <p:cNvSpPr>
                <a:spLocks noChangeArrowheads="1"/>
              </p:cNvSpPr>
              <p:nvPr/>
            </p:nvSpPr>
            <p:spPr bwMode="auto">
              <a:xfrm>
                <a:off x="3002" y="2426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1" name="Rectangle 114"/>
              <p:cNvSpPr>
                <a:spLocks noChangeArrowheads="1"/>
              </p:cNvSpPr>
              <p:nvPr/>
            </p:nvSpPr>
            <p:spPr bwMode="auto">
              <a:xfrm>
                <a:off x="3281" y="2426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0.8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2" name="Rectangle 116"/>
              <p:cNvSpPr>
                <a:spLocks noChangeArrowheads="1"/>
              </p:cNvSpPr>
              <p:nvPr/>
            </p:nvSpPr>
            <p:spPr bwMode="auto">
              <a:xfrm>
                <a:off x="3576" y="2426"/>
                <a:ext cx="4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3" name="Line 117"/>
              <p:cNvSpPr>
                <a:spLocks noChangeShapeType="1"/>
              </p:cNvSpPr>
              <p:nvPr/>
            </p:nvSpPr>
            <p:spPr bwMode="auto">
              <a:xfrm flipV="1">
                <a:off x="2197" y="1299"/>
                <a:ext cx="0" cy="1101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4" name="Line 118"/>
              <p:cNvSpPr>
                <a:spLocks noChangeShapeType="1"/>
              </p:cNvSpPr>
              <p:nvPr/>
            </p:nvSpPr>
            <p:spPr bwMode="auto">
              <a:xfrm flipV="1">
                <a:off x="3589" y="1299"/>
                <a:ext cx="0" cy="1101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5" name="Line 119"/>
              <p:cNvSpPr>
                <a:spLocks noChangeShapeType="1"/>
              </p:cNvSpPr>
              <p:nvPr/>
            </p:nvSpPr>
            <p:spPr bwMode="auto">
              <a:xfrm>
                <a:off x="2197" y="240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6" name="Line 120"/>
              <p:cNvSpPr>
                <a:spLocks noChangeShapeType="1"/>
              </p:cNvSpPr>
              <p:nvPr/>
            </p:nvSpPr>
            <p:spPr bwMode="auto">
              <a:xfrm>
                <a:off x="2197" y="229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7" name="Line 121"/>
              <p:cNvSpPr>
                <a:spLocks noChangeShapeType="1"/>
              </p:cNvSpPr>
              <p:nvPr/>
            </p:nvSpPr>
            <p:spPr bwMode="auto">
              <a:xfrm>
                <a:off x="2197" y="218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8" name="Line 122"/>
              <p:cNvSpPr>
                <a:spLocks noChangeShapeType="1"/>
              </p:cNvSpPr>
              <p:nvPr/>
            </p:nvSpPr>
            <p:spPr bwMode="auto">
              <a:xfrm>
                <a:off x="2197" y="207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9" name="Line 123"/>
              <p:cNvSpPr>
                <a:spLocks noChangeShapeType="1"/>
              </p:cNvSpPr>
              <p:nvPr/>
            </p:nvSpPr>
            <p:spPr bwMode="auto">
              <a:xfrm>
                <a:off x="2197" y="196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0" name="Line 124"/>
              <p:cNvSpPr>
                <a:spLocks noChangeShapeType="1"/>
              </p:cNvSpPr>
              <p:nvPr/>
            </p:nvSpPr>
            <p:spPr bwMode="auto">
              <a:xfrm>
                <a:off x="2197" y="185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1" name="Line 125"/>
              <p:cNvSpPr>
                <a:spLocks noChangeShapeType="1"/>
              </p:cNvSpPr>
              <p:nvPr/>
            </p:nvSpPr>
            <p:spPr bwMode="auto">
              <a:xfrm>
                <a:off x="2197" y="174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Line 126"/>
              <p:cNvSpPr>
                <a:spLocks noChangeShapeType="1"/>
              </p:cNvSpPr>
              <p:nvPr/>
            </p:nvSpPr>
            <p:spPr bwMode="auto">
              <a:xfrm>
                <a:off x="2197" y="163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Line 127"/>
              <p:cNvSpPr>
                <a:spLocks noChangeShapeType="1"/>
              </p:cNvSpPr>
              <p:nvPr/>
            </p:nvSpPr>
            <p:spPr bwMode="auto">
              <a:xfrm>
                <a:off x="2197" y="152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Line 128"/>
              <p:cNvSpPr>
                <a:spLocks noChangeShapeType="1"/>
              </p:cNvSpPr>
              <p:nvPr/>
            </p:nvSpPr>
            <p:spPr bwMode="auto">
              <a:xfrm>
                <a:off x="2197" y="141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5" name="Line 129"/>
              <p:cNvSpPr>
                <a:spLocks noChangeShapeType="1"/>
              </p:cNvSpPr>
              <p:nvPr/>
            </p:nvSpPr>
            <p:spPr bwMode="auto">
              <a:xfrm>
                <a:off x="2197" y="1299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6" name="Line 130"/>
              <p:cNvSpPr>
                <a:spLocks noChangeShapeType="1"/>
              </p:cNvSpPr>
              <p:nvPr/>
            </p:nvSpPr>
            <p:spPr bwMode="auto">
              <a:xfrm flipH="1">
                <a:off x="3575" y="240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Line 131"/>
              <p:cNvSpPr>
                <a:spLocks noChangeShapeType="1"/>
              </p:cNvSpPr>
              <p:nvPr/>
            </p:nvSpPr>
            <p:spPr bwMode="auto">
              <a:xfrm flipH="1">
                <a:off x="3575" y="229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Line 132"/>
              <p:cNvSpPr>
                <a:spLocks noChangeShapeType="1"/>
              </p:cNvSpPr>
              <p:nvPr/>
            </p:nvSpPr>
            <p:spPr bwMode="auto">
              <a:xfrm flipH="1">
                <a:off x="3575" y="218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9" name="Line 133"/>
              <p:cNvSpPr>
                <a:spLocks noChangeShapeType="1"/>
              </p:cNvSpPr>
              <p:nvPr/>
            </p:nvSpPr>
            <p:spPr bwMode="auto">
              <a:xfrm flipH="1">
                <a:off x="3575" y="207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0" name="Line 134"/>
              <p:cNvSpPr>
                <a:spLocks noChangeShapeType="1"/>
              </p:cNvSpPr>
              <p:nvPr/>
            </p:nvSpPr>
            <p:spPr bwMode="auto">
              <a:xfrm flipH="1">
                <a:off x="3575" y="196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1" name="Line 135"/>
              <p:cNvSpPr>
                <a:spLocks noChangeShapeType="1"/>
              </p:cNvSpPr>
              <p:nvPr/>
            </p:nvSpPr>
            <p:spPr bwMode="auto">
              <a:xfrm flipH="1">
                <a:off x="3575" y="185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2" name="Line 136"/>
              <p:cNvSpPr>
                <a:spLocks noChangeShapeType="1"/>
              </p:cNvSpPr>
              <p:nvPr/>
            </p:nvSpPr>
            <p:spPr bwMode="auto">
              <a:xfrm flipH="1">
                <a:off x="3575" y="174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3" name="Line 137"/>
              <p:cNvSpPr>
                <a:spLocks noChangeShapeType="1"/>
              </p:cNvSpPr>
              <p:nvPr/>
            </p:nvSpPr>
            <p:spPr bwMode="auto">
              <a:xfrm flipH="1">
                <a:off x="3575" y="163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4" name="Line 138"/>
              <p:cNvSpPr>
                <a:spLocks noChangeShapeType="1"/>
              </p:cNvSpPr>
              <p:nvPr/>
            </p:nvSpPr>
            <p:spPr bwMode="auto">
              <a:xfrm flipH="1">
                <a:off x="3575" y="152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5" name="Line 139"/>
              <p:cNvSpPr>
                <a:spLocks noChangeShapeType="1"/>
              </p:cNvSpPr>
              <p:nvPr/>
            </p:nvSpPr>
            <p:spPr bwMode="auto">
              <a:xfrm flipH="1">
                <a:off x="3575" y="1410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6" name="Line 140"/>
              <p:cNvSpPr>
                <a:spLocks noChangeShapeType="1"/>
              </p:cNvSpPr>
              <p:nvPr/>
            </p:nvSpPr>
            <p:spPr bwMode="auto">
              <a:xfrm flipH="1">
                <a:off x="3575" y="1299"/>
                <a:ext cx="14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7" name="Rectangle 142"/>
              <p:cNvSpPr>
                <a:spLocks noChangeArrowheads="1"/>
              </p:cNvSpPr>
              <p:nvPr/>
            </p:nvSpPr>
            <p:spPr bwMode="auto">
              <a:xfrm>
                <a:off x="2047" y="2245"/>
                <a:ext cx="140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-0.1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8" name="Rectangle 144"/>
              <p:cNvSpPr>
                <a:spLocks noChangeArrowheads="1"/>
              </p:cNvSpPr>
              <p:nvPr/>
            </p:nvSpPr>
            <p:spPr bwMode="auto">
              <a:xfrm>
                <a:off x="2095" y="2024"/>
                <a:ext cx="4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9" name="Rectangle 146"/>
              <p:cNvSpPr>
                <a:spLocks noChangeArrowheads="1"/>
              </p:cNvSpPr>
              <p:nvPr/>
            </p:nvSpPr>
            <p:spPr bwMode="auto">
              <a:xfrm>
                <a:off x="2060" y="1806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Rectangle 148"/>
              <p:cNvSpPr>
                <a:spLocks noChangeArrowheads="1"/>
              </p:cNvSpPr>
              <p:nvPr/>
            </p:nvSpPr>
            <p:spPr bwMode="auto">
              <a:xfrm>
                <a:off x="2060" y="1584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Rectangle 150"/>
              <p:cNvSpPr>
                <a:spLocks noChangeArrowheads="1"/>
              </p:cNvSpPr>
              <p:nvPr/>
            </p:nvSpPr>
            <p:spPr bwMode="auto">
              <a:xfrm>
                <a:off x="2060" y="1363"/>
                <a:ext cx="11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Freeform 152"/>
              <p:cNvSpPr>
                <a:spLocks/>
              </p:cNvSpPr>
              <p:nvPr/>
            </p:nvSpPr>
            <p:spPr bwMode="auto">
              <a:xfrm>
                <a:off x="2197" y="1336"/>
                <a:ext cx="1392" cy="976"/>
              </a:xfrm>
              <a:custGeom>
                <a:avLst/>
                <a:gdLst>
                  <a:gd name="T0" fmla="*/ 0 w 1392"/>
                  <a:gd name="T1" fmla="*/ 734 h 976"/>
                  <a:gd name="T2" fmla="*/ 139 w 1392"/>
                  <a:gd name="T3" fmla="*/ 858 h 976"/>
                  <a:gd name="T4" fmla="*/ 279 w 1392"/>
                  <a:gd name="T5" fmla="*/ 939 h 976"/>
                  <a:gd name="T6" fmla="*/ 418 w 1392"/>
                  <a:gd name="T7" fmla="*/ 976 h 976"/>
                  <a:gd name="T8" fmla="*/ 557 w 1392"/>
                  <a:gd name="T9" fmla="*/ 968 h 976"/>
                  <a:gd name="T10" fmla="*/ 696 w 1392"/>
                  <a:gd name="T11" fmla="*/ 917 h 976"/>
                  <a:gd name="T12" fmla="*/ 835 w 1392"/>
                  <a:gd name="T13" fmla="*/ 822 h 976"/>
                  <a:gd name="T14" fmla="*/ 975 w 1392"/>
                  <a:gd name="T15" fmla="*/ 682 h 976"/>
                  <a:gd name="T16" fmla="*/ 1114 w 1392"/>
                  <a:gd name="T17" fmla="*/ 499 h 976"/>
                  <a:gd name="T18" fmla="*/ 1253 w 1392"/>
                  <a:gd name="T19" fmla="*/ 272 h 976"/>
                  <a:gd name="T20" fmla="*/ 1392 w 1392"/>
                  <a:gd name="T21" fmla="*/ 0 h 9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92" h="976">
                    <a:moveTo>
                      <a:pt x="0" y="734"/>
                    </a:moveTo>
                    <a:lnTo>
                      <a:pt x="139" y="858"/>
                    </a:lnTo>
                    <a:lnTo>
                      <a:pt x="279" y="939"/>
                    </a:lnTo>
                    <a:lnTo>
                      <a:pt x="418" y="976"/>
                    </a:lnTo>
                    <a:lnTo>
                      <a:pt x="557" y="968"/>
                    </a:lnTo>
                    <a:lnTo>
                      <a:pt x="696" y="917"/>
                    </a:lnTo>
                    <a:lnTo>
                      <a:pt x="835" y="822"/>
                    </a:lnTo>
                    <a:lnTo>
                      <a:pt x="975" y="682"/>
                    </a:lnTo>
                    <a:lnTo>
                      <a:pt x="1114" y="499"/>
                    </a:lnTo>
                    <a:lnTo>
                      <a:pt x="1253" y="272"/>
                    </a:lnTo>
                    <a:lnTo>
                      <a:pt x="1392" y="0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3" name="Line 153"/>
              <p:cNvSpPr>
                <a:spLocks noChangeShapeType="1"/>
              </p:cNvSpPr>
              <p:nvPr/>
            </p:nvSpPr>
            <p:spPr bwMode="auto">
              <a:xfrm>
                <a:off x="2197" y="2070"/>
                <a:ext cx="1392" cy="0"/>
              </a:xfrm>
              <a:prstGeom prst="line">
                <a:avLst/>
              </a:prstGeom>
              <a:noFill/>
              <a:ln w="12700" cap="flat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12" name="TextBox 111"/>
            <p:cNvSpPr txBox="1"/>
            <p:nvPr/>
          </p:nvSpPr>
          <p:spPr>
            <a:xfrm>
              <a:off x="1451539" y="4170978"/>
              <a:ext cx="72968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(a) W = 1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722726" y="3927469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4492026" y="3922426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31476" y="2665302"/>
              <a:ext cx="353943" cy="646972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R(x)W(x)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2976598" y="2622056"/>
              <a:ext cx="353943" cy="646972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R(x)W(x)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189648" y="4170978"/>
              <a:ext cx="73770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(b) W = x</a:t>
              </a:r>
            </a:p>
          </p:txBody>
        </p:sp>
        <p:sp>
          <p:nvSpPr>
            <p:cNvPr id="118" name="Plus 117"/>
            <p:cNvSpPr/>
            <p:nvPr/>
          </p:nvSpPr>
          <p:spPr>
            <a:xfrm>
              <a:off x="2408517" y="2518422"/>
              <a:ext cx="332076" cy="332076"/>
            </a:xfrm>
            <a:prstGeom prst="mathPlus">
              <a:avLst>
                <a:gd name="adj1" fmla="val 12047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Minus 118"/>
            <p:cNvSpPr/>
            <p:nvPr/>
          </p:nvSpPr>
          <p:spPr>
            <a:xfrm>
              <a:off x="872230" y="3064619"/>
              <a:ext cx="296964" cy="296964"/>
            </a:xfrm>
            <a:prstGeom prst="mathMinus">
              <a:avLst>
                <a:gd name="adj1" fmla="val 13898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Plus 119"/>
            <p:cNvSpPr/>
            <p:nvPr/>
          </p:nvSpPr>
          <p:spPr>
            <a:xfrm>
              <a:off x="5286087" y="2875326"/>
              <a:ext cx="332076" cy="332076"/>
            </a:xfrm>
            <a:prstGeom prst="mathPlus">
              <a:avLst>
                <a:gd name="adj1" fmla="val 12047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Minus 120"/>
            <p:cNvSpPr/>
            <p:nvPr/>
          </p:nvSpPr>
          <p:spPr>
            <a:xfrm>
              <a:off x="4075011" y="3317900"/>
              <a:ext cx="296964" cy="296964"/>
            </a:xfrm>
            <a:prstGeom prst="mathMinus">
              <a:avLst>
                <a:gd name="adj1" fmla="val 13898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1676400" y="601663"/>
            <a:ext cx="3467100" cy="272256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16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05052" y="287816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P2.27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5051" y="2306933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P2.28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1698624" y="2057400"/>
            <a:ext cx="3035935" cy="703263"/>
            <a:chOff x="1831340" y="2281238"/>
            <a:chExt cx="3035935" cy="703263"/>
          </a:xfrm>
        </p:grpSpPr>
        <p:sp>
          <p:nvSpPr>
            <p:cNvPr id="4" name="Line 26"/>
            <p:cNvSpPr>
              <a:spLocks noChangeShapeType="1"/>
            </p:cNvSpPr>
            <p:nvPr/>
          </p:nvSpPr>
          <p:spPr bwMode="auto">
            <a:xfrm flipV="1">
              <a:off x="2621280" y="2337779"/>
              <a:ext cx="0" cy="2541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Line 25"/>
            <p:cNvSpPr>
              <a:spLocks noChangeShapeType="1"/>
            </p:cNvSpPr>
            <p:nvPr/>
          </p:nvSpPr>
          <p:spPr bwMode="auto">
            <a:xfrm>
              <a:off x="1917700" y="2594435"/>
              <a:ext cx="273812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Oval 21"/>
            <p:cNvSpPr>
              <a:spLocks noChangeAspect="1" noChangeArrowheads="1"/>
            </p:cNvSpPr>
            <p:nvPr/>
          </p:nvSpPr>
          <p:spPr bwMode="auto">
            <a:xfrm>
              <a:off x="1885315" y="2566482"/>
              <a:ext cx="54610" cy="546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Oval 20"/>
            <p:cNvSpPr>
              <a:spLocks noChangeAspect="1" noChangeArrowheads="1"/>
            </p:cNvSpPr>
            <p:nvPr/>
          </p:nvSpPr>
          <p:spPr bwMode="auto">
            <a:xfrm>
              <a:off x="2592070" y="2563306"/>
              <a:ext cx="54610" cy="546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Oval 19"/>
            <p:cNvSpPr>
              <a:spLocks noChangeAspect="1" noChangeArrowheads="1"/>
            </p:cNvSpPr>
            <p:nvPr/>
          </p:nvSpPr>
          <p:spPr bwMode="auto">
            <a:xfrm>
              <a:off x="4618990" y="2563306"/>
              <a:ext cx="54610" cy="546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1910715" y="2490248"/>
              <a:ext cx="177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>
              <a:off x="2626995" y="2490248"/>
              <a:ext cx="177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4641215" y="2490248"/>
              <a:ext cx="177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915795" y="2281238"/>
              <a:ext cx="205105" cy="156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2632075" y="2281238"/>
              <a:ext cx="205105" cy="156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4662170" y="2281238"/>
              <a:ext cx="205105" cy="156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 flipV="1">
              <a:off x="1914525" y="2309191"/>
              <a:ext cx="0" cy="2541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 flipV="1">
              <a:off x="4641850" y="2302838"/>
              <a:ext cx="0" cy="2541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1907540" y="2830126"/>
              <a:ext cx="731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>
              <a:off x="1907540" y="2779303"/>
              <a:ext cx="0" cy="1810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Line 8"/>
            <p:cNvSpPr>
              <a:spLocks noChangeShapeType="1"/>
            </p:cNvSpPr>
            <p:nvPr/>
          </p:nvSpPr>
          <p:spPr bwMode="auto">
            <a:xfrm>
              <a:off x="2617470" y="2779303"/>
              <a:ext cx="0" cy="1016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Line 7"/>
            <p:cNvSpPr>
              <a:spLocks noChangeShapeType="1"/>
            </p:cNvSpPr>
            <p:nvPr/>
          </p:nvSpPr>
          <p:spPr bwMode="auto">
            <a:xfrm>
              <a:off x="2626995" y="2830126"/>
              <a:ext cx="20116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Line 6"/>
            <p:cNvSpPr>
              <a:spLocks noChangeShapeType="1"/>
            </p:cNvSpPr>
            <p:nvPr/>
          </p:nvSpPr>
          <p:spPr bwMode="auto">
            <a:xfrm>
              <a:off x="4644390" y="2779303"/>
              <a:ext cx="0" cy="1016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 Box 5"/>
            <p:cNvSpPr txBox="1">
              <a:spLocks noChangeArrowheads="1"/>
            </p:cNvSpPr>
            <p:nvPr/>
          </p:nvSpPr>
          <p:spPr bwMode="auto">
            <a:xfrm>
              <a:off x="2130425" y="2748174"/>
              <a:ext cx="332105" cy="1569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1/4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 Box 4"/>
            <p:cNvSpPr txBox="1">
              <a:spLocks noChangeArrowheads="1"/>
            </p:cNvSpPr>
            <p:nvPr/>
          </p:nvSpPr>
          <p:spPr bwMode="auto">
            <a:xfrm>
              <a:off x="3493770" y="2748174"/>
              <a:ext cx="332105" cy="1569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3/4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Line 3"/>
            <p:cNvSpPr>
              <a:spLocks noChangeShapeType="1"/>
            </p:cNvSpPr>
            <p:nvPr/>
          </p:nvSpPr>
          <p:spPr bwMode="auto">
            <a:xfrm>
              <a:off x="1907540" y="2915890"/>
              <a:ext cx="2190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 Box 2"/>
            <p:cNvSpPr txBox="1">
              <a:spLocks noChangeArrowheads="1"/>
            </p:cNvSpPr>
            <p:nvPr/>
          </p:nvSpPr>
          <p:spPr bwMode="auto">
            <a:xfrm>
              <a:off x="2068195" y="2827585"/>
              <a:ext cx="205105" cy="156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1831340" y="2638905"/>
              <a:ext cx="152400" cy="1524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2535553" y="2638905"/>
              <a:ext cx="152400" cy="1524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4562475" y="2638905"/>
              <a:ext cx="152400" cy="1524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019934" y="384988"/>
            <a:ext cx="2322195" cy="712915"/>
            <a:chOff x="2170747" y="1175563"/>
            <a:chExt cx="2322195" cy="712915"/>
          </a:xfrm>
        </p:grpSpPr>
        <p:sp>
          <p:nvSpPr>
            <p:cNvPr id="35" name="Oval 34"/>
            <p:cNvSpPr/>
            <p:nvPr/>
          </p:nvSpPr>
          <p:spPr>
            <a:xfrm>
              <a:off x="2436810" y="1379519"/>
              <a:ext cx="152400" cy="1524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3940810" y="1389948"/>
              <a:ext cx="152400" cy="1524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>
              <a:off x="2170747" y="1642630"/>
              <a:ext cx="2191703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V="1">
              <a:off x="3266598" y="1228293"/>
              <a:ext cx="0" cy="41477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2516186" y="1576388"/>
              <a:ext cx="1500824" cy="13335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 Box 2"/>
            <p:cNvSpPr txBox="1">
              <a:spLocks noChangeArrowheads="1"/>
            </p:cNvSpPr>
            <p:nvPr/>
          </p:nvSpPr>
          <p:spPr bwMode="auto">
            <a:xfrm>
              <a:off x="2332990" y="1731562"/>
              <a:ext cx="382905" cy="156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 </a:t>
              </a:r>
              <a:r>
                <a:rPr kumimoji="0" lang="en-US" altLang="en-US" sz="1100" b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= -1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Text Box 2"/>
            <p:cNvSpPr txBox="1">
              <a:spLocks noChangeArrowheads="1"/>
            </p:cNvSpPr>
            <p:nvPr/>
          </p:nvSpPr>
          <p:spPr bwMode="auto">
            <a:xfrm>
              <a:off x="3825875" y="1706611"/>
              <a:ext cx="382905" cy="156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 </a:t>
              </a:r>
              <a:r>
                <a:rPr kumimoji="0" lang="en-US" altLang="en-US" sz="1100" b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= 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Text Box 2"/>
            <p:cNvSpPr txBox="1">
              <a:spLocks noChangeArrowheads="1"/>
            </p:cNvSpPr>
            <p:nvPr/>
          </p:nvSpPr>
          <p:spPr bwMode="auto">
            <a:xfrm>
              <a:off x="4331652" y="1542348"/>
              <a:ext cx="161290" cy="156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 Box 2"/>
            <p:cNvSpPr txBox="1">
              <a:spLocks noChangeArrowheads="1"/>
            </p:cNvSpPr>
            <p:nvPr/>
          </p:nvSpPr>
          <p:spPr bwMode="auto">
            <a:xfrm>
              <a:off x="3286760" y="1175563"/>
              <a:ext cx="161290" cy="156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0" name="Line 26">
            <a:extLst>
              <a:ext uri="{FF2B5EF4-FFF2-40B4-BE49-F238E27FC236}">
                <a16:creationId xmlns:a16="http://schemas.microsoft.com/office/drawing/2014/main" id="{0D921459-5377-4AA7-B708-A42E976583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45238" y="3886505"/>
            <a:ext cx="0" cy="25411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Line 25">
            <a:extLst>
              <a:ext uri="{FF2B5EF4-FFF2-40B4-BE49-F238E27FC236}">
                <a16:creationId xmlns:a16="http://schemas.microsoft.com/office/drawing/2014/main" id="{2414E779-B553-43FF-9228-F58F97DEA2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4984" y="4143161"/>
            <a:ext cx="273812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Oval 21">
            <a:extLst>
              <a:ext uri="{FF2B5EF4-FFF2-40B4-BE49-F238E27FC236}">
                <a16:creationId xmlns:a16="http://schemas.microsoft.com/office/drawing/2014/main" id="{F7EFB6F6-22E0-4A00-B2A2-750C8A0025F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52599" y="4115208"/>
            <a:ext cx="54610" cy="5463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Oval 20">
            <a:extLst>
              <a:ext uri="{FF2B5EF4-FFF2-40B4-BE49-F238E27FC236}">
                <a16:creationId xmlns:a16="http://schemas.microsoft.com/office/drawing/2014/main" id="{359DAC82-4447-4E9C-BF5F-CC286D79020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16028" y="4112032"/>
            <a:ext cx="54610" cy="5463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Oval 19">
            <a:extLst>
              <a:ext uri="{FF2B5EF4-FFF2-40B4-BE49-F238E27FC236}">
                <a16:creationId xmlns:a16="http://schemas.microsoft.com/office/drawing/2014/main" id="{2CCDC64F-F33C-4AEE-9CEA-7129E3FAF3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86274" y="4112032"/>
            <a:ext cx="54610" cy="5463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Line 18">
            <a:extLst>
              <a:ext uri="{FF2B5EF4-FFF2-40B4-BE49-F238E27FC236}">
                <a16:creationId xmlns:a16="http://schemas.microsoft.com/office/drawing/2014/main" id="{FD3A680B-20AD-46F1-ACC2-EB49CB5D830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7999" y="4038974"/>
            <a:ext cx="177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Line 17">
            <a:extLst>
              <a:ext uri="{FF2B5EF4-FFF2-40B4-BE49-F238E27FC236}">
                <a16:creationId xmlns:a16="http://schemas.microsoft.com/office/drawing/2014/main" id="{E8437FE0-C8EA-4914-8F5C-B872450205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0953" y="4038974"/>
            <a:ext cx="177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Line 16">
            <a:extLst>
              <a:ext uri="{FF2B5EF4-FFF2-40B4-BE49-F238E27FC236}">
                <a16:creationId xmlns:a16="http://schemas.microsoft.com/office/drawing/2014/main" id="{C93A9489-2FE1-4B79-AE15-FD4E98B1A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8499" y="4038974"/>
            <a:ext cx="177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 Box 15">
            <a:extLst>
              <a:ext uri="{FF2B5EF4-FFF2-40B4-BE49-F238E27FC236}">
                <a16:creationId xmlns:a16="http://schemas.microsoft.com/office/drawing/2014/main" id="{913843F3-C231-43AE-816C-B0CC22B34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3079" y="3829964"/>
            <a:ext cx="205105" cy="15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u</a:t>
            </a:r>
            <a:r>
              <a:rPr kumimoji="0" lang="en-US" altLang="en-US" sz="1100" b="0" i="0" u="none" strike="noStrike" cap="none" normalizeH="0" baseline="-3000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 Box 14">
            <a:extLst>
              <a:ext uri="{FF2B5EF4-FFF2-40B4-BE49-F238E27FC236}">
                <a16:creationId xmlns:a16="http://schemas.microsoft.com/office/drawing/2014/main" id="{4E596387-B1FD-48C9-9643-8F1D19EC6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6033" y="3829964"/>
            <a:ext cx="205105" cy="15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u</a:t>
            </a:r>
            <a:r>
              <a:rPr kumimoji="0" lang="en-US" altLang="en-US" sz="1100" b="0" i="0" u="none" strike="noStrike" cap="none" normalizeH="0" baseline="-3000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 Box 13">
            <a:extLst>
              <a:ext uri="{FF2B5EF4-FFF2-40B4-BE49-F238E27FC236}">
                <a16:creationId xmlns:a16="http://schemas.microsoft.com/office/drawing/2014/main" id="{141505FD-1C86-4E52-896C-B1E001000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9454" y="3829964"/>
            <a:ext cx="205105" cy="15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u</a:t>
            </a:r>
            <a:r>
              <a:rPr kumimoji="0" lang="en-US" altLang="en-US" sz="1100" b="0" i="0" u="none" strike="noStrike" cap="none" normalizeH="0" baseline="-3000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3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Line 12">
            <a:extLst>
              <a:ext uri="{FF2B5EF4-FFF2-40B4-BE49-F238E27FC236}">
                <a16:creationId xmlns:a16="http://schemas.microsoft.com/office/drawing/2014/main" id="{F1F1F5C7-E5F9-4A76-B26D-9C14302FB4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81809" y="3857917"/>
            <a:ext cx="0" cy="25411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Line 11">
            <a:extLst>
              <a:ext uri="{FF2B5EF4-FFF2-40B4-BE49-F238E27FC236}">
                <a16:creationId xmlns:a16="http://schemas.microsoft.com/office/drawing/2014/main" id="{9AC7596A-809B-4EB6-B474-DFF0C88E7F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09134" y="3851564"/>
            <a:ext cx="0" cy="25411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38E06DDA-C228-4C44-A3C6-5AB104C87DE2}"/>
              </a:ext>
            </a:extLst>
          </p:cNvPr>
          <p:cNvSpPr/>
          <p:nvPr/>
        </p:nvSpPr>
        <p:spPr>
          <a:xfrm>
            <a:off x="1698624" y="4187631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7055B509-3195-4457-B262-1EDDD8C25E20}"/>
              </a:ext>
            </a:extLst>
          </p:cNvPr>
          <p:cNvSpPr/>
          <p:nvPr/>
        </p:nvSpPr>
        <p:spPr>
          <a:xfrm>
            <a:off x="3059511" y="4187631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5A708BF-D07D-4232-9D2D-CFF8787CF97E}"/>
              </a:ext>
            </a:extLst>
          </p:cNvPr>
          <p:cNvSpPr/>
          <p:nvPr/>
        </p:nvSpPr>
        <p:spPr>
          <a:xfrm>
            <a:off x="4429759" y="4187631"/>
            <a:ext cx="152400" cy="152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75" name="Text Box 2">
            <a:extLst>
              <a:ext uri="{FF2B5EF4-FFF2-40B4-BE49-F238E27FC236}">
                <a16:creationId xmlns:a16="http://schemas.microsoft.com/office/drawing/2014/main" id="{3C7059D3-A78C-46ED-887B-09EF5E8D6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5914" y="4351217"/>
            <a:ext cx="351789" cy="15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x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= -1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 Box 2">
            <a:extLst>
              <a:ext uri="{FF2B5EF4-FFF2-40B4-BE49-F238E27FC236}">
                <a16:creationId xmlns:a16="http://schemas.microsoft.com/office/drawing/2014/main" id="{4823750C-77D3-451C-A24A-95541BE75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8146" y="4351217"/>
            <a:ext cx="351789" cy="15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x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= 0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 Box 2">
            <a:extLst>
              <a:ext uri="{FF2B5EF4-FFF2-40B4-BE49-F238E27FC236}">
                <a16:creationId xmlns:a16="http://schemas.microsoft.com/office/drawing/2014/main" id="{D6B32627-55C4-45AE-A08F-CF6990336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0379" y="4351217"/>
            <a:ext cx="351789" cy="15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x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= 1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623B582-B6EE-46FD-A984-8B08EF146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4" y="5344395"/>
            <a:ext cx="2400300" cy="228845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5" name="Rectangle 64" descr="Dark upward diagonal">
            <a:extLst>
              <a:ext uri="{FF2B5EF4-FFF2-40B4-BE49-F238E27FC236}">
                <a16:creationId xmlns:a16="http://schemas.microsoft.com/office/drawing/2014/main" id="{0D06859E-E421-46E9-B77A-9360B7735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24" y="5230343"/>
            <a:ext cx="114300" cy="456949"/>
          </a:xfrm>
          <a:prstGeom prst="rect">
            <a:avLst/>
          </a:prstGeom>
          <a:pattFill prst="dkUpDiag">
            <a:fgClr>
              <a:srgbClr val="00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66" name="Line 4188">
            <a:extLst>
              <a:ext uri="{FF2B5EF4-FFF2-40B4-BE49-F238E27FC236}">
                <a16:creationId xmlns:a16="http://schemas.microsoft.com/office/drawing/2014/main" id="{508AC723-D902-4BF5-B35F-98367B4DD68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12924" y="5230343"/>
            <a:ext cx="762" cy="45694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" name="Line 4190">
            <a:extLst>
              <a:ext uri="{FF2B5EF4-FFF2-40B4-BE49-F238E27FC236}">
                <a16:creationId xmlns:a16="http://schemas.microsoft.com/office/drawing/2014/main" id="{0ACCD2FC-2982-4957-A183-58C372847F5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12924" y="5459188"/>
            <a:ext cx="228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" name="Line 4191">
            <a:extLst>
              <a:ext uri="{FF2B5EF4-FFF2-40B4-BE49-F238E27FC236}">
                <a16:creationId xmlns:a16="http://schemas.microsoft.com/office/drawing/2014/main" id="{601D68D6-E75A-46E6-BAAA-4F5B0C419C5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55824" y="5459188"/>
            <a:ext cx="228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Line 4192">
            <a:extLst>
              <a:ext uri="{FF2B5EF4-FFF2-40B4-BE49-F238E27FC236}">
                <a16:creationId xmlns:a16="http://schemas.microsoft.com/office/drawing/2014/main" id="{621F4DFA-CF8D-4ED5-A116-05995C43C61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98724" y="5459188"/>
            <a:ext cx="228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" name="Line 4193">
            <a:extLst>
              <a:ext uri="{FF2B5EF4-FFF2-40B4-BE49-F238E27FC236}">
                <a16:creationId xmlns:a16="http://schemas.microsoft.com/office/drawing/2014/main" id="{014BEB83-54BB-4B79-92AB-3568CD4A53F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841624" y="5459188"/>
            <a:ext cx="228600" cy="74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" name="Line 4194">
            <a:extLst>
              <a:ext uri="{FF2B5EF4-FFF2-40B4-BE49-F238E27FC236}">
                <a16:creationId xmlns:a16="http://schemas.microsoft.com/office/drawing/2014/main" id="{DADE8DBF-CEEF-44C3-A1E2-053286B380F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84524" y="5459188"/>
            <a:ext cx="228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9" name="Line 4195">
            <a:extLst>
              <a:ext uri="{FF2B5EF4-FFF2-40B4-BE49-F238E27FC236}">
                <a16:creationId xmlns:a16="http://schemas.microsoft.com/office/drawing/2014/main" id="{472AFF7F-7843-4E8F-9408-7E83FB654C6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27424" y="5459188"/>
            <a:ext cx="228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Line 4196">
            <a:extLst>
              <a:ext uri="{FF2B5EF4-FFF2-40B4-BE49-F238E27FC236}">
                <a16:creationId xmlns:a16="http://schemas.microsoft.com/office/drawing/2014/main" id="{526A34AD-95A4-4B13-BC0A-40A0E1E1025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70324" y="5459188"/>
            <a:ext cx="228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" name="Text Box 4198">
            <a:extLst>
              <a:ext uri="{FF2B5EF4-FFF2-40B4-BE49-F238E27FC236}">
                <a16:creationId xmlns:a16="http://schemas.microsoft.com/office/drawing/2014/main" id="{ADB38468-4931-4837-822C-22A5DDA81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3860" y="5087213"/>
            <a:ext cx="323850" cy="28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i="1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q</a:t>
            </a:r>
            <a:endParaRPr lang="en-US" sz="1100" dirty="0">
              <a:effectLst/>
              <a:latin typeface="Times New Roman" panose="02020603050405020304" pitchFamily="18" charset="0"/>
              <a:ea typeface="Batang" panose="02030600000101010101" pitchFamily="18" charset="-127"/>
            </a:endParaRPr>
          </a:p>
        </p:txBody>
      </p:sp>
      <p:cxnSp>
        <p:nvCxnSpPr>
          <p:cNvPr id="83" name="Line 4190">
            <a:extLst>
              <a:ext uri="{FF2B5EF4-FFF2-40B4-BE49-F238E27FC236}">
                <a16:creationId xmlns:a16="http://schemas.microsoft.com/office/drawing/2014/main" id="{2A18F3EC-6DB8-4B57-97E6-FE1870F5109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09431" y="5687292"/>
            <a:ext cx="228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Text Box 4198">
            <a:extLst>
              <a:ext uri="{FF2B5EF4-FFF2-40B4-BE49-F238E27FC236}">
                <a16:creationId xmlns:a16="http://schemas.microsoft.com/office/drawing/2014/main" id="{34BA3D91-8361-4BE7-AF87-C779BA3DD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568" y="5539690"/>
            <a:ext cx="323850" cy="28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i="1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x</a:t>
            </a:r>
            <a:endParaRPr lang="en-US" sz="1100" dirty="0">
              <a:effectLst/>
              <a:latin typeface="Times New Roman" panose="02020603050405020304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004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Box 166"/>
          <p:cNvSpPr txBox="1"/>
          <p:nvPr/>
        </p:nvSpPr>
        <p:spPr>
          <a:xfrm>
            <a:off x="109083" y="23657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2.3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09083" y="338695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2.4</a:t>
            </a:r>
          </a:p>
        </p:txBody>
      </p:sp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1349375" y="217488"/>
            <a:ext cx="4114800" cy="2749550"/>
            <a:chOff x="850" y="137"/>
            <a:chExt cx="2592" cy="1732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850" y="137"/>
              <a:ext cx="2592" cy="1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190" y="267"/>
              <a:ext cx="2010" cy="14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1190" y="1683"/>
              <a:ext cx="201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1190" y="267"/>
              <a:ext cx="201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190" y="1663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V="1">
              <a:off x="1592" y="1663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1994" y="1663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V="1">
              <a:off x="2396" y="1663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2798" y="1663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V="1">
              <a:off x="3200" y="1663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1190" y="267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1592" y="267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1994" y="267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2396" y="267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2798" y="267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3200" y="267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1171" y="1730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1539" y="1730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1944" y="1730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2344" y="1730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2749" y="1730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3181" y="1730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V="1">
              <a:off x="1190" y="267"/>
              <a:ext cx="0" cy="1416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 flipV="1">
              <a:off x="3200" y="267"/>
              <a:ext cx="0" cy="1416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>
              <a:off x="1190" y="1683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>
              <a:off x="1190" y="1506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>
              <a:off x="1190" y="1329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>
              <a:off x="1190" y="1152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0" name="Line 32"/>
            <p:cNvSpPr>
              <a:spLocks noChangeShapeType="1"/>
            </p:cNvSpPr>
            <p:nvPr/>
          </p:nvSpPr>
          <p:spPr bwMode="auto">
            <a:xfrm>
              <a:off x="1190" y="975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1" name="Line 33"/>
            <p:cNvSpPr>
              <a:spLocks noChangeShapeType="1"/>
            </p:cNvSpPr>
            <p:nvPr/>
          </p:nvSpPr>
          <p:spPr bwMode="auto">
            <a:xfrm>
              <a:off x="1190" y="798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2" name="Line 34"/>
            <p:cNvSpPr>
              <a:spLocks noChangeShapeType="1"/>
            </p:cNvSpPr>
            <p:nvPr/>
          </p:nvSpPr>
          <p:spPr bwMode="auto">
            <a:xfrm>
              <a:off x="1190" y="621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3" name="Line 35"/>
            <p:cNvSpPr>
              <a:spLocks noChangeShapeType="1"/>
            </p:cNvSpPr>
            <p:nvPr/>
          </p:nvSpPr>
          <p:spPr bwMode="auto">
            <a:xfrm>
              <a:off x="1190" y="444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" name="Line 36"/>
            <p:cNvSpPr>
              <a:spLocks noChangeShapeType="1"/>
            </p:cNvSpPr>
            <p:nvPr/>
          </p:nvSpPr>
          <p:spPr bwMode="auto">
            <a:xfrm>
              <a:off x="1190" y="267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5" name="Line 37"/>
            <p:cNvSpPr>
              <a:spLocks noChangeShapeType="1"/>
            </p:cNvSpPr>
            <p:nvPr/>
          </p:nvSpPr>
          <p:spPr bwMode="auto">
            <a:xfrm flipH="1">
              <a:off x="3180" y="1683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9" name="Line 38"/>
            <p:cNvSpPr>
              <a:spLocks noChangeShapeType="1"/>
            </p:cNvSpPr>
            <p:nvPr/>
          </p:nvSpPr>
          <p:spPr bwMode="auto">
            <a:xfrm flipH="1">
              <a:off x="3180" y="1506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0" name="Line 39"/>
            <p:cNvSpPr>
              <a:spLocks noChangeShapeType="1"/>
            </p:cNvSpPr>
            <p:nvPr/>
          </p:nvSpPr>
          <p:spPr bwMode="auto">
            <a:xfrm flipH="1">
              <a:off x="3180" y="1329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1" name="Line 40"/>
            <p:cNvSpPr>
              <a:spLocks noChangeShapeType="1"/>
            </p:cNvSpPr>
            <p:nvPr/>
          </p:nvSpPr>
          <p:spPr bwMode="auto">
            <a:xfrm flipH="1">
              <a:off x="3180" y="1152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2" name="Line 41"/>
            <p:cNvSpPr>
              <a:spLocks noChangeShapeType="1"/>
            </p:cNvSpPr>
            <p:nvPr/>
          </p:nvSpPr>
          <p:spPr bwMode="auto">
            <a:xfrm flipH="1">
              <a:off x="3180" y="975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3" name="Line 42"/>
            <p:cNvSpPr>
              <a:spLocks noChangeShapeType="1"/>
            </p:cNvSpPr>
            <p:nvPr/>
          </p:nvSpPr>
          <p:spPr bwMode="auto">
            <a:xfrm flipH="1">
              <a:off x="3180" y="798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4" name="Line 43"/>
            <p:cNvSpPr>
              <a:spLocks noChangeShapeType="1"/>
            </p:cNvSpPr>
            <p:nvPr/>
          </p:nvSpPr>
          <p:spPr bwMode="auto">
            <a:xfrm flipH="1">
              <a:off x="3180" y="621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5" name="Line 44"/>
            <p:cNvSpPr>
              <a:spLocks noChangeShapeType="1"/>
            </p:cNvSpPr>
            <p:nvPr/>
          </p:nvSpPr>
          <p:spPr bwMode="auto">
            <a:xfrm flipH="1">
              <a:off x="3180" y="444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6" name="Line 45"/>
            <p:cNvSpPr>
              <a:spLocks noChangeShapeType="1"/>
            </p:cNvSpPr>
            <p:nvPr/>
          </p:nvSpPr>
          <p:spPr bwMode="auto">
            <a:xfrm flipH="1">
              <a:off x="3180" y="267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7" name="Rectangle 46"/>
            <p:cNvSpPr>
              <a:spLocks noChangeArrowheads="1"/>
            </p:cNvSpPr>
            <p:nvPr/>
          </p:nvSpPr>
          <p:spPr bwMode="auto">
            <a:xfrm>
              <a:off x="1108" y="1631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8" name="Rectangle 47"/>
            <p:cNvSpPr>
              <a:spLocks noChangeArrowheads="1"/>
            </p:cNvSpPr>
            <p:nvPr/>
          </p:nvSpPr>
          <p:spPr bwMode="auto">
            <a:xfrm>
              <a:off x="1043" y="1454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9" name="Rectangle 48"/>
            <p:cNvSpPr>
              <a:spLocks noChangeArrowheads="1"/>
            </p:cNvSpPr>
            <p:nvPr/>
          </p:nvSpPr>
          <p:spPr bwMode="auto">
            <a:xfrm>
              <a:off x="1043" y="1277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0" name="Rectangle 49"/>
            <p:cNvSpPr>
              <a:spLocks noChangeArrowheads="1"/>
            </p:cNvSpPr>
            <p:nvPr/>
          </p:nvSpPr>
          <p:spPr bwMode="auto">
            <a:xfrm>
              <a:off x="1043" y="1100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1" name="Rectangle 50"/>
            <p:cNvSpPr>
              <a:spLocks noChangeArrowheads="1"/>
            </p:cNvSpPr>
            <p:nvPr/>
          </p:nvSpPr>
          <p:spPr bwMode="auto">
            <a:xfrm>
              <a:off x="1043" y="923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2" name="Rectangle 51"/>
            <p:cNvSpPr>
              <a:spLocks noChangeArrowheads="1"/>
            </p:cNvSpPr>
            <p:nvPr/>
          </p:nvSpPr>
          <p:spPr bwMode="auto">
            <a:xfrm>
              <a:off x="1108" y="746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3" name="Rectangle 52"/>
            <p:cNvSpPr>
              <a:spLocks noChangeArrowheads="1"/>
            </p:cNvSpPr>
            <p:nvPr/>
          </p:nvSpPr>
          <p:spPr bwMode="auto">
            <a:xfrm>
              <a:off x="1043" y="569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" name="Rectangle 53"/>
            <p:cNvSpPr>
              <a:spLocks noChangeArrowheads="1"/>
            </p:cNvSpPr>
            <p:nvPr/>
          </p:nvSpPr>
          <p:spPr bwMode="auto">
            <a:xfrm>
              <a:off x="1043" y="393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5" name="Rectangle 54"/>
            <p:cNvSpPr>
              <a:spLocks noChangeArrowheads="1"/>
            </p:cNvSpPr>
            <p:nvPr/>
          </p:nvSpPr>
          <p:spPr bwMode="auto">
            <a:xfrm>
              <a:off x="1043" y="216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1.6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6" name="Freeform 55"/>
            <p:cNvSpPr>
              <a:spLocks/>
            </p:cNvSpPr>
            <p:nvPr/>
          </p:nvSpPr>
          <p:spPr bwMode="auto">
            <a:xfrm>
              <a:off x="1190" y="503"/>
              <a:ext cx="2010" cy="1180"/>
            </a:xfrm>
            <a:custGeom>
              <a:avLst/>
              <a:gdLst>
                <a:gd name="T0" fmla="*/ 0 w 2010"/>
                <a:gd name="T1" fmla="*/ 1180 h 1180"/>
                <a:gd name="T2" fmla="*/ 201 w 2010"/>
                <a:gd name="T3" fmla="*/ 1047 h 1180"/>
                <a:gd name="T4" fmla="*/ 402 w 2010"/>
                <a:gd name="T5" fmla="*/ 916 h 1180"/>
                <a:gd name="T6" fmla="*/ 603 w 2010"/>
                <a:gd name="T7" fmla="*/ 786 h 1180"/>
                <a:gd name="T8" fmla="*/ 804 w 2010"/>
                <a:gd name="T9" fmla="*/ 659 h 1180"/>
                <a:gd name="T10" fmla="*/ 1005 w 2010"/>
                <a:gd name="T11" fmla="*/ 535 h 1180"/>
                <a:gd name="T12" fmla="*/ 1206 w 2010"/>
                <a:gd name="T13" fmla="*/ 416 h 1180"/>
                <a:gd name="T14" fmla="*/ 1407 w 2010"/>
                <a:gd name="T15" fmla="*/ 302 h 1180"/>
                <a:gd name="T16" fmla="*/ 1608 w 2010"/>
                <a:gd name="T17" fmla="*/ 194 h 1180"/>
                <a:gd name="T18" fmla="*/ 1809 w 2010"/>
                <a:gd name="T19" fmla="*/ 93 h 1180"/>
                <a:gd name="T20" fmla="*/ 2010 w 2010"/>
                <a:gd name="T21" fmla="*/ 0 h 1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10" h="1180">
                  <a:moveTo>
                    <a:pt x="0" y="1180"/>
                  </a:moveTo>
                  <a:lnTo>
                    <a:pt x="201" y="1047"/>
                  </a:lnTo>
                  <a:lnTo>
                    <a:pt x="402" y="916"/>
                  </a:lnTo>
                  <a:lnTo>
                    <a:pt x="603" y="786"/>
                  </a:lnTo>
                  <a:lnTo>
                    <a:pt x="804" y="659"/>
                  </a:lnTo>
                  <a:lnTo>
                    <a:pt x="1005" y="535"/>
                  </a:lnTo>
                  <a:lnTo>
                    <a:pt x="1206" y="416"/>
                  </a:lnTo>
                  <a:lnTo>
                    <a:pt x="1407" y="302"/>
                  </a:lnTo>
                  <a:lnTo>
                    <a:pt x="1608" y="194"/>
                  </a:lnTo>
                  <a:lnTo>
                    <a:pt x="1809" y="93"/>
                  </a:lnTo>
                  <a:lnTo>
                    <a:pt x="2010" y="0"/>
                  </a:lnTo>
                </a:path>
              </a:pathLst>
            </a:cu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7" name="Freeform 56"/>
            <p:cNvSpPr>
              <a:spLocks/>
            </p:cNvSpPr>
            <p:nvPr/>
          </p:nvSpPr>
          <p:spPr bwMode="auto">
            <a:xfrm>
              <a:off x="1190" y="503"/>
              <a:ext cx="2010" cy="1180"/>
            </a:xfrm>
            <a:custGeom>
              <a:avLst/>
              <a:gdLst>
                <a:gd name="T0" fmla="*/ 0 w 2010"/>
                <a:gd name="T1" fmla="*/ 1180 h 1180"/>
                <a:gd name="T2" fmla="*/ 201 w 2010"/>
                <a:gd name="T3" fmla="*/ 1042 h 1180"/>
                <a:gd name="T4" fmla="*/ 402 w 2010"/>
                <a:gd name="T5" fmla="*/ 909 h 1180"/>
                <a:gd name="T6" fmla="*/ 603 w 2010"/>
                <a:gd name="T7" fmla="*/ 780 h 1180"/>
                <a:gd name="T8" fmla="*/ 804 w 2010"/>
                <a:gd name="T9" fmla="*/ 655 h 1180"/>
                <a:gd name="T10" fmla="*/ 1005 w 2010"/>
                <a:gd name="T11" fmla="*/ 535 h 1180"/>
                <a:gd name="T12" fmla="*/ 1206 w 2010"/>
                <a:gd name="T13" fmla="*/ 419 h 1180"/>
                <a:gd name="T14" fmla="*/ 1407 w 2010"/>
                <a:gd name="T15" fmla="*/ 308 h 1180"/>
                <a:gd name="T16" fmla="*/ 1608 w 2010"/>
                <a:gd name="T17" fmla="*/ 201 h 1180"/>
                <a:gd name="T18" fmla="*/ 1809 w 2010"/>
                <a:gd name="T19" fmla="*/ 98 h 1180"/>
                <a:gd name="T20" fmla="*/ 2010 w 2010"/>
                <a:gd name="T21" fmla="*/ 0 h 1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10" h="1180">
                  <a:moveTo>
                    <a:pt x="0" y="1180"/>
                  </a:moveTo>
                  <a:lnTo>
                    <a:pt x="201" y="1042"/>
                  </a:lnTo>
                  <a:lnTo>
                    <a:pt x="402" y="909"/>
                  </a:lnTo>
                  <a:lnTo>
                    <a:pt x="603" y="780"/>
                  </a:lnTo>
                  <a:lnTo>
                    <a:pt x="804" y="655"/>
                  </a:lnTo>
                  <a:lnTo>
                    <a:pt x="1005" y="535"/>
                  </a:lnTo>
                  <a:lnTo>
                    <a:pt x="1206" y="419"/>
                  </a:lnTo>
                  <a:lnTo>
                    <a:pt x="1407" y="308"/>
                  </a:lnTo>
                  <a:lnTo>
                    <a:pt x="1608" y="201"/>
                  </a:lnTo>
                  <a:lnTo>
                    <a:pt x="1809" y="98"/>
                  </a:lnTo>
                  <a:lnTo>
                    <a:pt x="2010" y="0"/>
                  </a:lnTo>
                </a:path>
              </a:pathLst>
            </a:cu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8" name="Rectangle 57"/>
            <p:cNvSpPr>
              <a:spLocks noChangeArrowheads="1"/>
            </p:cNvSpPr>
            <p:nvPr/>
          </p:nvSpPr>
          <p:spPr bwMode="auto">
            <a:xfrm>
              <a:off x="1168" y="1656"/>
              <a:ext cx="48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9" name="Rectangle 58"/>
            <p:cNvSpPr>
              <a:spLocks noChangeArrowheads="1"/>
            </p:cNvSpPr>
            <p:nvPr/>
          </p:nvSpPr>
          <p:spPr bwMode="auto">
            <a:xfrm>
              <a:off x="1368" y="1521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0" name="Rectangle 59"/>
            <p:cNvSpPr>
              <a:spLocks noChangeArrowheads="1"/>
            </p:cNvSpPr>
            <p:nvPr/>
          </p:nvSpPr>
          <p:spPr bwMode="auto">
            <a:xfrm>
              <a:off x="1568" y="1386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1" name="Rectangle 60"/>
            <p:cNvSpPr>
              <a:spLocks noChangeArrowheads="1"/>
            </p:cNvSpPr>
            <p:nvPr/>
          </p:nvSpPr>
          <p:spPr bwMode="auto">
            <a:xfrm>
              <a:off x="1768" y="1261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2" name="Rectangle 61"/>
            <p:cNvSpPr>
              <a:spLocks noChangeArrowheads="1"/>
            </p:cNvSpPr>
            <p:nvPr/>
          </p:nvSpPr>
          <p:spPr bwMode="auto">
            <a:xfrm>
              <a:off x="1968" y="1135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Rectangle 62"/>
            <p:cNvSpPr>
              <a:spLocks noChangeArrowheads="1"/>
            </p:cNvSpPr>
            <p:nvPr/>
          </p:nvSpPr>
          <p:spPr bwMode="auto">
            <a:xfrm>
              <a:off x="2173" y="1014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" name="Rectangle 63"/>
            <p:cNvSpPr>
              <a:spLocks noChangeArrowheads="1"/>
            </p:cNvSpPr>
            <p:nvPr/>
          </p:nvSpPr>
          <p:spPr bwMode="auto">
            <a:xfrm>
              <a:off x="2373" y="897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Rectangle 64"/>
            <p:cNvSpPr>
              <a:spLocks noChangeArrowheads="1"/>
            </p:cNvSpPr>
            <p:nvPr/>
          </p:nvSpPr>
          <p:spPr bwMode="auto">
            <a:xfrm>
              <a:off x="2573" y="786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6" name="Rectangle 65"/>
            <p:cNvSpPr>
              <a:spLocks noChangeArrowheads="1"/>
            </p:cNvSpPr>
            <p:nvPr/>
          </p:nvSpPr>
          <p:spPr bwMode="auto">
            <a:xfrm>
              <a:off x="2773" y="679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7" name="Rectangle 66"/>
            <p:cNvSpPr>
              <a:spLocks noChangeArrowheads="1"/>
            </p:cNvSpPr>
            <p:nvPr/>
          </p:nvSpPr>
          <p:spPr bwMode="auto">
            <a:xfrm>
              <a:off x="2973" y="576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8" name="Rectangle 67"/>
            <p:cNvSpPr>
              <a:spLocks noChangeArrowheads="1"/>
            </p:cNvSpPr>
            <p:nvPr/>
          </p:nvSpPr>
          <p:spPr bwMode="auto">
            <a:xfrm>
              <a:off x="3178" y="478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9" name="Freeform 68"/>
            <p:cNvSpPr>
              <a:spLocks noEditPoints="1"/>
            </p:cNvSpPr>
            <p:nvPr/>
          </p:nvSpPr>
          <p:spPr bwMode="auto">
            <a:xfrm>
              <a:off x="1190" y="350"/>
              <a:ext cx="1989" cy="444"/>
            </a:xfrm>
            <a:custGeom>
              <a:avLst/>
              <a:gdLst>
                <a:gd name="T0" fmla="*/ 112 w 1989"/>
                <a:gd name="T1" fmla="*/ 2 h 444"/>
                <a:gd name="T2" fmla="*/ 149 w 1989"/>
                <a:gd name="T3" fmla="*/ 15 h 444"/>
                <a:gd name="T4" fmla="*/ 149 w 1989"/>
                <a:gd name="T5" fmla="*/ 3 h 444"/>
                <a:gd name="T6" fmla="*/ 260 w 1989"/>
                <a:gd name="T7" fmla="*/ 20 h 444"/>
                <a:gd name="T8" fmla="*/ 223 w 1989"/>
                <a:gd name="T9" fmla="*/ 18 h 444"/>
                <a:gd name="T10" fmla="*/ 335 w 1989"/>
                <a:gd name="T11" fmla="*/ 13 h 444"/>
                <a:gd name="T12" fmla="*/ 371 w 1989"/>
                <a:gd name="T13" fmla="*/ 28 h 444"/>
                <a:gd name="T14" fmla="*/ 410 w 1989"/>
                <a:gd name="T15" fmla="*/ 18 h 444"/>
                <a:gd name="T16" fmla="*/ 371 w 1989"/>
                <a:gd name="T17" fmla="*/ 28 h 444"/>
                <a:gd name="T18" fmla="*/ 483 w 1989"/>
                <a:gd name="T19" fmla="*/ 26 h 444"/>
                <a:gd name="T20" fmla="*/ 519 w 1989"/>
                <a:gd name="T21" fmla="*/ 43 h 444"/>
                <a:gd name="T22" fmla="*/ 521 w 1989"/>
                <a:gd name="T23" fmla="*/ 31 h 444"/>
                <a:gd name="T24" fmla="*/ 602 w 1989"/>
                <a:gd name="T25" fmla="*/ 52 h 444"/>
                <a:gd name="T26" fmla="*/ 604 w 1989"/>
                <a:gd name="T27" fmla="*/ 40 h 444"/>
                <a:gd name="T28" fmla="*/ 667 w 1989"/>
                <a:gd name="T29" fmla="*/ 62 h 444"/>
                <a:gd name="T30" fmla="*/ 668 w 1989"/>
                <a:gd name="T31" fmla="*/ 49 h 444"/>
                <a:gd name="T32" fmla="*/ 777 w 1989"/>
                <a:gd name="T33" fmla="*/ 79 h 444"/>
                <a:gd name="T34" fmla="*/ 740 w 1989"/>
                <a:gd name="T35" fmla="*/ 73 h 444"/>
                <a:gd name="T36" fmla="*/ 852 w 1989"/>
                <a:gd name="T37" fmla="*/ 80 h 444"/>
                <a:gd name="T38" fmla="*/ 886 w 1989"/>
                <a:gd name="T39" fmla="*/ 99 h 444"/>
                <a:gd name="T40" fmla="*/ 889 w 1989"/>
                <a:gd name="T41" fmla="*/ 87 h 444"/>
                <a:gd name="T42" fmla="*/ 996 w 1989"/>
                <a:gd name="T43" fmla="*/ 121 h 444"/>
                <a:gd name="T44" fmla="*/ 959 w 1989"/>
                <a:gd name="T45" fmla="*/ 114 h 444"/>
                <a:gd name="T46" fmla="*/ 1071 w 1989"/>
                <a:gd name="T47" fmla="*/ 126 h 444"/>
                <a:gd name="T48" fmla="*/ 1104 w 1989"/>
                <a:gd name="T49" fmla="*/ 147 h 444"/>
                <a:gd name="T50" fmla="*/ 1107 w 1989"/>
                <a:gd name="T51" fmla="*/ 135 h 444"/>
                <a:gd name="T52" fmla="*/ 1205 w 1989"/>
                <a:gd name="T53" fmla="*/ 171 h 444"/>
                <a:gd name="T54" fmla="*/ 1208 w 1989"/>
                <a:gd name="T55" fmla="*/ 159 h 444"/>
                <a:gd name="T56" fmla="*/ 1248 w 1989"/>
                <a:gd name="T57" fmla="*/ 184 h 444"/>
                <a:gd name="T58" fmla="*/ 1252 w 1989"/>
                <a:gd name="T59" fmla="*/ 172 h 444"/>
                <a:gd name="T60" fmla="*/ 1356 w 1989"/>
                <a:gd name="T61" fmla="*/ 214 h 444"/>
                <a:gd name="T62" fmla="*/ 1320 w 1989"/>
                <a:gd name="T63" fmla="*/ 204 h 444"/>
                <a:gd name="T64" fmla="*/ 1427 w 1989"/>
                <a:gd name="T65" fmla="*/ 236 h 444"/>
                <a:gd name="T66" fmla="*/ 1395 w 1989"/>
                <a:gd name="T67" fmla="*/ 213 h 444"/>
                <a:gd name="T68" fmla="*/ 1497 w 1989"/>
                <a:gd name="T69" fmla="*/ 259 h 444"/>
                <a:gd name="T70" fmla="*/ 1462 w 1989"/>
                <a:gd name="T71" fmla="*/ 247 h 444"/>
                <a:gd name="T72" fmla="*/ 1572 w 1989"/>
                <a:gd name="T73" fmla="*/ 271 h 444"/>
                <a:gd name="T74" fmla="*/ 1603 w 1989"/>
                <a:gd name="T75" fmla="*/ 294 h 444"/>
                <a:gd name="T76" fmla="*/ 1642 w 1989"/>
                <a:gd name="T77" fmla="*/ 295 h 444"/>
                <a:gd name="T78" fmla="*/ 1603 w 1989"/>
                <a:gd name="T79" fmla="*/ 294 h 444"/>
                <a:gd name="T80" fmla="*/ 1712 w 1989"/>
                <a:gd name="T81" fmla="*/ 321 h 444"/>
                <a:gd name="T82" fmla="*/ 1743 w 1989"/>
                <a:gd name="T83" fmla="*/ 346 h 444"/>
                <a:gd name="T84" fmla="*/ 1747 w 1989"/>
                <a:gd name="T85" fmla="*/ 334 h 444"/>
                <a:gd name="T86" fmla="*/ 1847 w 1989"/>
                <a:gd name="T87" fmla="*/ 387 h 444"/>
                <a:gd name="T88" fmla="*/ 1812 w 1989"/>
                <a:gd name="T89" fmla="*/ 372 h 444"/>
                <a:gd name="T90" fmla="*/ 1920 w 1989"/>
                <a:gd name="T91" fmla="*/ 404 h 444"/>
                <a:gd name="T92" fmla="*/ 1950 w 1989"/>
                <a:gd name="T93" fmla="*/ 430 h 444"/>
                <a:gd name="T94" fmla="*/ 1954 w 1989"/>
                <a:gd name="T95" fmla="*/ 418 h 444"/>
                <a:gd name="T96" fmla="*/ 37 w 1989"/>
                <a:gd name="T97" fmla="*/ 13 h 444"/>
                <a:gd name="T98" fmla="*/ 0 w 1989"/>
                <a:gd name="T99" fmla="*/ 1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89" h="444">
                  <a:moveTo>
                    <a:pt x="74" y="14"/>
                  </a:moveTo>
                  <a:lnTo>
                    <a:pt x="111" y="15"/>
                  </a:lnTo>
                  <a:lnTo>
                    <a:pt x="112" y="2"/>
                  </a:lnTo>
                  <a:lnTo>
                    <a:pt x="74" y="1"/>
                  </a:lnTo>
                  <a:lnTo>
                    <a:pt x="74" y="14"/>
                  </a:lnTo>
                  <a:close/>
                  <a:moveTo>
                    <a:pt x="149" y="15"/>
                  </a:moveTo>
                  <a:lnTo>
                    <a:pt x="186" y="16"/>
                  </a:lnTo>
                  <a:lnTo>
                    <a:pt x="186" y="4"/>
                  </a:lnTo>
                  <a:lnTo>
                    <a:pt x="149" y="3"/>
                  </a:lnTo>
                  <a:lnTo>
                    <a:pt x="149" y="15"/>
                  </a:lnTo>
                  <a:close/>
                  <a:moveTo>
                    <a:pt x="223" y="18"/>
                  </a:moveTo>
                  <a:lnTo>
                    <a:pt x="260" y="20"/>
                  </a:lnTo>
                  <a:lnTo>
                    <a:pt x="261" y="8"/>
                  </a:lnTo>
                  <a:lnTo>
                    <a:pt x="224" y="6"/>
                  </a:lnTo>
                  <a:lnTo>
                    <a:pt x="223" y="18"/>
                  </a:lnTo>
                  <a:close/>
                  <a:moveTo>
                    <a:pt x="297" y="23"/>
                  </a:moveTo>
                  <a:lnTo>
                    <a:pt x="334" y="25"/>
                  </a:lnTo>
                  <a:lnTo>
                    <a:pt x="335" y="13"/>
                  </a:lnTo>
                  <a:lnTo>
                    <a:pt x="298" y="10"/>
                  </a:lnTo>
                  <a:lnTo>
                    <a:pt x="297" y="23"/>
                  </a:lnTo>
                  <a:close/>
                  <a:moveTo>
                    <a:pt x="371" y="28"/>
                  </a:moveTo>
                  <a:lnTo>
                    <a:pt x="401" y="30"/>
                  </a:lnTo>
                  <a:lnTo>
                    <a:pt x="408" y="31"/>
                  </a:lnTo>
                  <a:lnTo>
                    <a:pt x="410" y="18"/>
                  </a:lnTo>
                  <a:lnTo>
                    <a:pt x="403" y="17"/>
                  </a:lnTo>
                  <a:lnTo>
                    <a:pt x="372" y="15"/>
                  </a:lnTo>
                  <a:lnTo>
                    <a:pt x="371" y="28"/>
                  </a:lnTo>
                  <a:close/>
                  <a:moveTo>
                    <a:pt x="445" y="35"/>
                  </a:moveTo>
                  <a:lnTo>
                    <a:pt x="482" y="39"/>
                  </a:lnTo>
                  <a:lnTo>
                    <a:pt x="483" y="26"/>
                  </a:lnTo>
                  <a:lnTo>
                    <a:pt x="446" y="22"/>
                  </a:lnTo>
                  <a:lnTo>
                    <a:pt x="445" y="35"/>
                  </a:lnTo>
                  <a:close/>
                  <a:moveTo>
                    <a:pt x="519" y="43"/>
                  </a:moveTo>
                  <a:lnTo>
                    <a:pt x="556" y="47"/>
                  </a:lnTo>
                  <a:lnTo>
                    <a:pt x="558" y="35"/>
                  </a:lnTo>
                  <a:lnTo>
                    <a:pt x="521" y="31"/>
                  </a:lnTo>
                  <a:lnTo>
                    <a:pt x="519" y="43"/>
                  </a:lnTo>
                  <a:close/>
                  <a:moveTo>
                    <a:pt x="593" y="51"/>
                  </a:moveTo>
                  <a:lnTo>
                    <a:pt x="602" y="52"/>
                  </a:lnTo>
                  <a:lnTo>
                    <a:pt x="630" y="56"/>
                  </a:lnTo>
                  <a:lnTo>
                    <a:pt x="632" y="44"/>
                  </a:lnTo>
                  <a:lnTo>
                    <a:pt x="604" y="40"/>
                  </a:lnTo>
                  <a:lnTo>
                    <a:pt x="594" y="39"/>
                  </a:lnTo>
                  <a:lnTo>
                    <a:pt x="593" y="51"/>
                  </a:lnTo>
                  <a:close/>
                  <a:moveTo>
                    <a:pt x="667" y="62"/>
                  </a:moveTo>
                  <a:lnTo>
                    <a:pt x="703" y="68"/>
                  </a:lnTo>
                  <a:lnTo>
                    <a:pt x="705" y="55"/>
                  </a:lnTo>
                  <a:lnTo>
                    <a:pt x="668" y="49"/>
                  </a:lnTo>
                  <a:lnTo>
                    <a:pt x="667" y="62"/>
                  </a:lnTo>
                  <a:close/>
                  <a:moveTo>
                    <a:pt x="740" y="73"/>
                  </a:moveTo>
                  <a:lnTo>
                    <a:pt x="777" y="79"/>
                  </a:lnTo>
                  <a:lnTo>
                    <a:pt x="779" y="67"/>
                  </a:lnTo>
                  <a:lnTo>
                    <a:pt x="742" y="61"/>
                  </a:lnTo>
                  <a:lnTo>
                    <a:pt x="740" y="73"/>
                  </a:lnTo>
                  <a:close/>
                  <a:moveTo>
                    <a:pt x="813" y="85"/>
                  </a:moveTo>
                  <a:lnTo>
                    <a:pt x="850" y="92"/>
                  </a:lnTo>
                  <a:lnTo>
                    <a:pt x="852" y="80"/>
                  </a:lnTo>
                  <a:lnTo>
                    <a:pt x="816" y="73"/>
                  </a:lnTo>
                  <a:lnTo>
                    <a:pt x="813" y="85"/>
                  </a:lnTo>
                  <a:close/>
                  <a:moveTo>
                    <a:pt x="886" y="99"/>
                  </a:moveTo>
                  <a:lnTo>
                    <a:pt x="923" y="107"/>
                  </a:lnTo>
                  <a:lnTo>
                    <a:pt x="925" y="94"/>
                  </a:lnTo>
                  <a:lnTo>
                    <a:pt x="889" y="87"/>
                  </a:lnTo>
                  <a:lnTo>
                    <a:pt x="886" y="99"/>
                  </a:lnTo>
                  <a:close/>
                  <a:moveTo>
                    <a:pt x="959" y="114"/>
                  </a:moveTo>
                  <a:lnTo>
                    <a:pt x="996" y="121"/>
                  </a:lnTo>
                  <a:lnTo>
                    <a:pt x="998" y="109"/>
                  </a:lnTo>
                  <a:lnTo>
                    <a:pt x="962" y="102"/>
                  </a:lnTo>
                  <a:lnTo>
                    <a:pt x="959" y="114"/>
                  </a:lnTo>
                  <a:close/>
                  <a:moveTo>
                    <a:pt x="1032" y="130"/>
                  </a:moveTo>
                  <a:lnTo>
                    <a:pt x="1068" y="138"/>
                  </a:lnTo>
                  <a:lnTo>
                    <a:pt x="1071" y="126"/>
                  </a:lnTo>
                  <a:lnTo>
                    <a:pt x="1035" y="117"/>
                  </a:lnTo>
                  <a:lnTo>
                    <a:pt x="1032" y="130"/>
                  </a:lnTo>
                  <a:close/>
                  <a:moveTo>
                    <a:pt x="1104" y="147"/>
                  </a:moveTo>
                  <a:lnTo>
                    <a:pt x="1140" y="156"/>
                  </a:lnTo>
                  <a:lnTo>
                    <a:pt x="1143" y="144"/>
                  </a:lnTo>
                  <a:lnTo>
                    <a:pt x="1107" y="135"/>
                  </a:lnTo>
                  <a:lnTo>
                    <a:pt x="1104" y="147"/>
                  </a:lnTo>
                  <a:close/>
                  <a:moveTo>
                    <a:pt x="1177" y="164"/>
                  </a:moveTo>
                  <a:lnTo>
                    <a:pt x="1205" y="171"/>
                  </a:lnTo>
                  <a:lnTo>
                    <a:pt x="1213" y="173"/>
                  </a:lnTo>
                  <a:lnTo>
                    <a:pt x="1216" y="162"/>
                  </a:lnTo>
                  <a:lnTo>
                    <a:pt x="1208" y="159"/>
                  </a:lnTo>
                  <a:lnTo>
                    <a:pt x="1180" y="152"/>
                  </a:lnTo>
                  <a:lnTo>
                    <a:pt x="1177" y="164"/>
                  </a:lnTo>
                  <a:close/>
                  <a:moveTo>
                    <a:pt x="1248" y="184"/>
                  </a:moveTo>
                  <a:lnTo>
                    <a:pt x="1284" y="194"/>
                  </a:lnTo>
                  <a:lnTo>
                    <a:pt x="1288" y="182"/>
                  </a:lnTo>
                  <a:lnTo>
                    <a:pt x="1252" y="172"/>
                  </a:lnTo>
                  <a:lnTo>
                    <a:pt x="1248" y="184"/>
                  </a:lnTo>
                  <a:close/>
                  <a:moveTo>
                    <a:pt x="1320" y="204"/>
                  </a:moveTo>
                  <a:lnTo>
                    <a:pt x="1356" y="214"/>
                  </a:lnTo>
                  <a:lnTo>
                    <a:pt x="1359" y="203"/>
                  </a:lnTo>
                  <a:lnTo>
                    <a:pt x="1323" y="192"/>
                  </a:lnTo>
                  <a:lnTo>
                    <a:pt x="1320" y="204"/>
                  </a:lnTo>
                  <a:close/>
                  <a:moveTo>
                    <a:pt x="1391" y="225"/>
                  </a:moveTo>
                  <a:lnTo>
                    <a:pt x="1405" y="229"/>
                  </a:lnTo>
                  <a:lnTo>
                    <a:pt x="1427" y="236"/>
                  </a:lnTo>
                  <a:lnTo>
                    <a:pt x="1431" y="224"/>
                  </a:lnTo>
                  <a:lnTo>
                    <a:pt x="1409" y="217"/>
                  </a:lnTo>
                  <a:lnTo>
                    <a:pt x="1395" y="213"/>
                  </a:lnTo>
                  <a:lnTo>
                    <a:pt x="1391" y="225"/>
                  </a:lnTo>
                  <a:close/>
                  <a:moveTo>
                    <a:pt x="1462" y="247"/>
                  </a:moveTo>
                  <a:lnTo>
                    <a:pt x="1497" y="259"/>
                  </a:lnTo>
                  <a:lnTo>
                    <a:pt x="1501" y="247"/>
                  </a:lnTo>
                  <a:lnTo>
                    <a:pt x="1466" y="236"/>
                  </a:lnTo>
                  <a:lnTo>
                    <a:pt x="1462" y="247"/>
                  </a:lnTo>
                  <a:close/>
                  <a:moveTo>
                    <a:pt x="1533" y="271"/>
                  </a:moveTo>
                  <a:lnTo>
                    <a:pt x="1568" y="282"/>
                  </a:lnTo>
                  <a:lnTo>
                    <a:pt x="1572" y="271"/>
                  </a:lnTo>
                  <a:lnTo>
                    <a:pt x="1537" y="259"/>
                  </a:lnTo>
                  <a:lnTo>
                    <a:pt x="1533" y="271"/>
                  </a:lnTo>
                  <a:close/>
                  <a:moveTo>
                    <a:pt x="1603" y="294"/>
                  </a:moveTo>
                  <a:lnTo>
                    <a:pt x="1606" y="295"/>
                  </a:lnTo>
                  <a:lnTo>
                    <a:pt x="1638" y="307"/>
                  </a:lnTo>
                  <a:lnTo>
                    <a:pt x="1642" y="295"/>
                  </a:lnTo>
                  <a:lnTo>
                    <a:pt x="1610" y="283"/>
                  </a:lnTo>
                  <a:lnTo>
                    <a:pt x="1607" y="282"/>
                  </a:lnTo>
                  <a:lnTo>
                    <a:pt x="1603" y="294"/>
                  </a:lnTo>
                  <a:close/>
                  <a:moveTo>
                    <a:pt x="1673" y="320"/>
                  </a:moveTo>
                  <a:lnTo>
                    <a:pt x="1708" y="333"/>
                  </a:lnTo>
                  <a:lnTo>
                    <a:pt x="1712" y="321"/>
                  </a:lnTo>
                  <a:lnTo>
                    <a:pt x="1677" y="308"/>
                  </a:lnTo>
                  <a:lnTo>
                    <a:pt x="1673" y="320"/>
                  </a:lnTo>
                  <a:close/>
                  <a:moveTo>
                    <a:pt x="1743" y="346"/>
                  </a:moveTo>
                  <a:lnTo>
                    <a:pt x="1778" y="359"/>
                  </a:lnTo>
                  <a:lnTo>
                    <a:pt x="1782" y="347"/>
                  </a:lnTo>
                  <a:lnTo>
                    <a:pt x="1747" y="334"/>
                  </a:lnTo>
                  <a:lnTo>
                    <a:pt x="1743" y="346"/>
                  </a:lnTo>
                  <a:close/>
                  <a:moveTo>
                    <a:pt x="1812" y="372"/>
                  </a:moveTo>
                  <a:lnTo>
                    <a:pt x="1847" y="387"/>
                  </a:lnTo>
                  <a:lnTo>
                    <a:pt x="1851" y="375"/>
                  </a:lnTo>
                  <a:lnTo>
                    <a:pt x="1817" y="361"/>
                  </a:lnTo>
                  <a:lnTo>
                    <a:pt x="1812" y="372"/>
                  </a:lnTo>
                  <a:close/>
                  <a:moveTo>
                    <a:pt x="1881" y="401"/>
                  </a:moveTo>
                  <a:lnTo>
                    <a:pt x="1915" y="415"/>
                  </a:lnTo>
                  <a:lnTo>
                    <a:pt x="1920" y="404"/>
                  </a:lnTo>
                  <a:lnTo>
                    <a:pt x="1886" y="390"/>
                  </a:lnTo>
                  <a:lnTo>
                    <a:pt x="1881" y="401"/>
                  </a:lnTo>
                  <a:close/>
                  <a:moveTo>
                    <a:pt x="1950" y="430"/>
                  </a:moveTo>
                  <a:lnTo>
                    <a:pt x="1984" y="444"/>
                  </a:lnTo>
                  <a:lnTo>
                    <a:pt x="1989" y="433"/>
                  </a:lnTo>
                  <a:lnTo>
                    <a:pt x="1954" y="418"/>
                  </a:lnTo>
                  <a:lnTo>
                    <a:pt x="1950" y="430"/>
                  </a:lnTo>
                  <a:close/>
                  <a:moveTo>
                    <a:pt x="0" y="12"/>
                  </a:moveTo>
                  <a:lnTo>
                    <a:pt x="37" y="13"/>
                  </a:lnTo>
                  <a:lnTo>
                    <a:pt x="37" y="1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0" name="Freeform 69"/>
            <p:cNvSpPr>
              <a:spLocks noEditPoints="1"/>
            </p:cNvSpPr>
            <p:nvPr/>
          </p:nvSpPr>
          <p:spPr bwMode="auto">
            <a:xfrm>
              <a:off x="1189" y="276"/>
              <a:ext cx="2002" cy="452"/>
            </a:xfrm>
            <a:custGeom>
              <a:avLst/>
              <a:gdLst>
                <a:gd name="T0" fmla="*/ 111 w 2002"/>
                <a:gd name="T1" fmla="*/ 24 h 452"/>
                <a:gd name="T2" fmla="*/ 145 w 2002"/>
                <a:gd name="T3" fmla="*/ 44 h 452"/>
                <a:gd name="T4" fmla="*/ 148 w 2002"/>
                <a:gd name="T5" fmla="*/ 32 h 452"/>
                <a:gd name="T6" fmla="*/ 254 w 2002"/>
                <a:gd name="T7" fmla="*/ 68 h 452"/>
                <a:gd name="T8" fmla="*/ 218 w 2002"/>
                <a:gd name="T9" fmla="*/ 60 h 452"/>
                <a:gd name="T10" fmla="*/ 329 w 2002"/>
                <a:gd name="T11" fmla="*/ 72 h 452"/>
                <a:gd name="T12" fmla="*/ 363 w 2002"/>
                <a:gd name="T13" fmla="*/ 92 h 452"/>
                <a:gd name="T14" fmla="*/ 366 w 2002"/>
                <a:gd name="T15" fmla="*/ 80 h 452"/>
                <a:gd name="T16" fmla="*/ 472 w 2002"/>
                <a:gd name="T17" fmla="*/ 116 h 452"/>
                <a:gd name="T18" fmla="*/ 436 w 2002"/>
                <a:gd name="T19" fmla="*/ 108 h 452"/>
                <a:gd name="T20" fmla="*/ 547 w 2002"/>
                <a:gd name="T21" fmla="*/ 120 h 452"/>
                <a:gd name="T22" fmla="*/ 581 w 2002"/>
                <a:gd name="T23" fmla="*/ 140 h 452"/>
                <a:gd name="T24" fmla="*/ 620 w 2002"/>
                <a:gd name="T25" fmla="*/ 136 h 452"/>
                <a:gd name="T26" fmla="*/ 581 w 2002"/>
                <a:gd name="T27" fmla="*/ 140 h 452"/>
                <a:gd name="T28" fmla="*/ 693 w 2002"/>
                <a:gd name="T29" fmla="*/ 152 h 452"/>
                <a:gd name="T30" fmla="*/ 727 w 2002"/>
                <a:gd name="T31" fmla="*/ 172 h 452"/>
                <a:gd name="T32" fmla="*/ 729 w 2002"/>
                <a:gd name="T33" fmla="*/ 160 h 452"/>
                <a:gd name="T34" fmla="*/ 804 w 2002"/>
                <a:gd name="T35" fmla="*/ 189 h 452"/>
                <a:gd name="T36" fmla="*/ 806 w 2002"/>
                <a:gd name="T37" fmla="*/ 177 h 452"/>
                <a:gd name="T38" fmla="*/ 872 w 2002"/>
                <a:gd name="T39" fmla="*/ 204 h 452"/>
                <a:gd name="T40" fmla="*/ 875 w 2002"/>
                <a:gd name="T41" fmla="*/ 192 h 452"/>
                <a:gd name="T42" fmla="*/ 981 w 2002"/>
                <a:gd name="T43" fmla="*/ 228 h 452"/>
                <a:gd name="T44" fmla="*/ 945 w 2002"/>
                <a:gd name="T45" fmla="*/ 220 h 452"/>
                <a:gd name="T46" fmla="*/ 1057 w 2002"/>
                <a:gd name="T47" fmla="*/ 232 h 452"/>
                <a:gd name="T48" fmla="*/ 1090 w 2002"/>
                <a:gd name="T49" fmla="*/ 252 h 452"/>
                <a:gd name="T50" fmla="*/ 1093 w 2002"/>
                <a:gd name="T51" fmla="*/ 240 h 452"/>
                <a:gd name="T52" fmla="*/ 1199 w 2002"/>
                <a:gd name="T53" fmla="*/ 276 h 452"/>
                <a:gd name="T54" fmla="*/ 1163 w 2002"/>
                <a:gd name="T55" fmla="*/ 268 h 452"/>
                <a:gd name="T56" fmla="*/ 1275 w 2002"/>
                <a:gd name="T57" fmla="*/ 280 h 452"/>
                <a:gd name="T58" fmla="*/ 1309 w 2002"/>
                <a:gd name="T59" fmla="*/ 300 h 452"/>
                <a:gd name="T60" fmla="*/ 1311 w 2002"/>
                <a:gd name="T61" fmla="*/ 288 h 452"/>
                <a:gd name="T62" fmla="*/ 1407 w 2002"/>
                <a:gd name="T63" fmla="*/ 322 h 452"/>
                <a:gd name="T64" fmla="*/ 1409 w 2002"/>
                <a:gd name="T65" fmla="*/ 310 h 452"/>
                <a:gd name="T66" fmla="*/ 1454 w 2002"/>
                <a:gd name="T67" fmla="*/ 332 h 452"/>
                <a:gd name="T68" fmla="*/ 1457 w 2002"/>
                <a:gd name="T69" fmla="*/ 320 h 452"/>
                <a:gd name="T70" fmla="*/ 1563 w 2002"/>
                <a:gd name="T71" fmla="*/ 356 h 452"/>
                <a:gd name="T72" fmla="*/ 1527 w 2002"/>
                <a:gd name="T73" fmla="*/ 348 h 452"/>
                <a:gd name="T74" fmla="*/ 1636 w 2002"/>
                <a:gd name="T75" fmla="*/ 372 h 452"/>
                <a:gd name="T76" fmla="*/ 1602 w 2002"/>
                <a:gd name="T77" fmla="*/ 352 h 452"/>
                <a:gd name="T78" fmla="*/ 1709 w 2002"/>
                <a:gd name="T79" fmla="*/ 388 h 452"/>
                <a:gd name="T80" fmla="*/ 1672 w 2002"/>
                <a:gd name="T81" fmla="*/ 380 h 452"/>
                <a:gd name="T82" fmla="*/ 1784 w 2002"/>
                <a:gd name="T83" fmla="*/ 392 h 452"/>
                <a:gd name="T84" fmla="*/ 1818 w 2002"/>
                <a:gd name="T85" fmla="*/ 412 h 452"/>
                <a:gd name="T86" fmla="*/ 1820 w 2002"/>
                <a:gd name="T87" fmla="*/ 400 h 452"/>
                <a:gd name="T88" fmla="*/ 1927 w 2002"/>
                <a:gd name="T89" fmla="*/ 436 h 452"/>
                <a:gd name="T90" fmla="*/ 1890 w 2002"/>
                <a:gd name="T91" fmla="*/ 428 h 452"/>
                <a:gd name="T92" fmla="*/ 2002 w 2002"/>
                <a:gd name="T93" fmla="*/ 440 h 452"/>
                <a:gd name="T94" fmla="*/ 0 w 2002"/>
                <a:gd name="T95" fmla="*/ 12 h 452"/>
                <a:gd name="T96" fmla="*/ 2 w 2002"/>
                <a:gd name="T97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002" h="452">
                  <a:moveTo>
                    <a:pt x="72" y="28"/>
                  </a:moveTo>
                  <a:lnTo>
                    <a:pt x="109" y="36"/>
                  </a:lnTo>
                  <a:lnTo>
                    <a:pt x="111" y="24"/>
                  </a:lnTo>
                  <a:lnTo>
                    <a:pt x="75" y="16"/>
                  </a:lnTo>
                  <a:lnTo>
                    <a:pt x="72" y="28"/>
                  </a:lnTo>
                  <a:close/>
                  <a:moveTo>
                    <a:pt x="145" y="44"/>
                  </a:moveTo>
                  <a:lnTo>
                    <a:pt x="181" y="52"/>
                  </a:lnTo>
                  <a:lnTo>
                    <a:pt x="184" y="40"/>
                  </a:lnTo>
                  <a:lnTo>
                    <a:pt x="148" y="32"/>
                  </a:lnTo>
                  <a:lnTo>
                    <a:pt x="145" y="44"/>
                  </a:lnTo>
                  <a:close/>
                  <a:moveTo>
                    <a:pt x="218" y="60"/>
                  </a:moveTo>
                  <a:lnTo>
                    <a:pt x="254" y="68"/>
                  </a:lnTo>
                  <a:lnTo>
                    <a:pt x="257" y="56"/>
                  </a:lnTo>
                  <a:lnTo>
                    <a:pt x="220" y="48"/>
                  </a:lnTo>
                  <a:lnTo>
                    <a:pt x="218" y="60"/>
                  </a:lnTo>
                  <a:close/>
                  <a:moveTo>
                    <a:pt x="290" y="76"/>
                  </a:moveTo>
                  <a:lnTo>
                    <a:pt x="327" y="84"/>
                  </a:lnTo>
                  <a:lnTo>
                    <a:pt x="329" y="72"/>
                  </a:lnTo>
                  <a:lnTo>
                    <a:pt x="293" y="64"/>
                  </a:lnTo>
                  <a:lnTo>
                    <a:pt x="290" y="76"/>
                  </a:lnTo>
                  <a:close/>
                  <a:moveTo>
                    <a:pt x="363" y="92"/>
                  </a:moveTo>
                  <a:lnTo>
                    <a:pt x="399" y="100"/>
                  </a:lnTo>
                  <a:lnTo>
                    <a:pt x="402" y="88"/>
                  </a:lnTo>
                  <a:lnTo>
                    <a:pt x="366" y="80"/>
                  </a:lnTo>
                  <a:lnTo>
                    <a:pt x="363" y="92"/>
                  </a:lnTo>
                  <a:close/>
                  <a:moveTo>
                    <a:pt x="436" y="108"/>
                  </a:moveTo>
                  <a:lnTo>
                    <a:pt x="472" y="116"/>
                  </a:lnTo>
                  <a:lnTo>
                    <a:pt x="475" y="104"/>
                  </a:lnTo>
                  <a:lnTo>
                    <a:pt x="438" y="96"/>
                  </a:lnTo>
                  <a:lnTo>
                    <a:pt x="436" y="108"/>
                  </a:lnTo>
                  <a:close/>
                  <a:moveTo>
                    <a:pt x="509" y="124"/>
                  </a:moveTo>
                  <a:lnTo>
                    <a:pt x="545" y="132"/>
                  </a:lnTo>
                  <a:lnTo>
                    <a:pt x="547" y="120"/>
                  </a:lnTo>
                  <a:lnTo>
                    <a:pt x="511" y="112"/>
                  </a:lnTo>
                  <a:lnTo>
                    <a:pt x="509" y="124"/>
                  </a:lnTo>
                  <a:close/>
                  <a:moveTo>
                    <a:pt x="581" y="140"/>
                  </a:moveTo>
                  <a:lnTo>
                    <a:pt x="602" y="145"/>
                  </a:lnTo>
                  <a:lnTo>
                    <a:pt x="618" y="148"/>
                  </a:lnTo>
                  <a:lnTo>
                    <a:pt x="620" y="136"/>
                  </a:lnTo>
                  <a:lnTo>
                    <a:pt x="605" y="133"/>
                  </a:lnTo>
                  <a:lnTo>
                    <a:pt x="584" y="128"/>
                  </a:lnTo>
                  <a:lnTo>
                    <a:pt x="581" y="140"/>
                  </a:lnTo>
                  <a:close/>
                  <a:moveTo>
                    <a:pt x="654" y="156"/>
                  </a:moveTo>
                  <a:lnTo>
                    <a:pt x="690" y="164"/>
                  </a:lnTo>
                  <a:lnTo>
                    <a:pt x="693" y="152"/>
                  </a:lnTo>
                  <a:lnTo>
                    <a:pt x="657" y="144"/>
                  </a:lnTo>
                  <a:lnTo>
                    <a:pt x="654" y="156"/>
                  </a:lnTo>
                  <a:close/>
                  <a:moveTo>
                    <a:pt x="727" y="172"/>
                  </a:moveTo>
                  <a:lnTo>
                    <a:pt x="763" y="180"/>
                  </a:lnTo>
                  <a:lnTo>
                    <a:pt x="766" y="168"/>
                  </a:lnTo>
                  <a:lnTo>
                    <a:pt x="729" y="160"/>
                  </a:lnTo>
                  <a:lnTo>
                    <a:pt x="727" y="172"/>
                  </a:lnTo>
                  <a:close/>
                  <a:moveTo>
                    <a:pt x="799" y="188"/>
                  </a:moveTo>
                  <a:lnTo>
                    <a:pt x="804" y="189"/>
                  </a:lnTo>
                  <a:lnTo>
                    <a:pt x="836" y="196"/>
                  </a:lnTo>
                  <a:lnTo>
                    <a:pt x="838" y="184"/>
                  </a:lnTo>
                  <a:lnTo>
                    <a:pt x="806" y="177"/>
                  </a:lnTo>
                  <a:lnTo>
                    <a:pt x="802" y="176"/>
                  </a:lnTo>
                  <a:lnTo>
                    <a:pt x="799" y="188"/>
                  </a:lnTo>
                  <a:close/>
                  <a:moveTo>
                    <a:pt x="872" y="204"/>
                  </a:moveTo>
                  <a:lnTo>
                    <a:pt x="908" y="212"/>
                  </a:lnTo>
                  <a:lnTo>
                    <a:pt x="911" y="200"/>
                  </a:lnTo>
                  <a:lnTo>
                    <a:pt x="875" y="192"/>
                  </a:lnTo>
                  <a:lnTo>
                    <a:pt x="872" y="204"/>
                  </a:lnTo>
                  <a:close/>
                  <a:moveTo>
                    <a:pt x="945" y="220"/>
                  </a:moveTo>
                  <a:lnTo>
                    <a:pt x="981" y="228"/>
                  </a:lnTo>
                  <a:lnTo>
                    <a:pt x="984" y="216"/>
                  </a:lnTo>
                  <a:lnTo>
                    <a:pt x="948" y="208"/>
                  </a:lnTo>
                  <a:lnTo>
                    <a:pt x="945" y="220"/>
                  </a:lnTo>
                  <a:close/>
                  <a:moveTo>
                    <a:pt x="1017" y="236"/>
                  </a:moveTo>
                  <a:lnTo>
                    <a:pt x="1054" y="244"/>
                  </a:lnTo>
                  <a:lnTo>
                    <a:pt x="1057" y="232"/>
                  </a:lnTo>
                  <a:lnTo>
                    <a:pt x="1020" y="224"/>
                  </a:lnTo>
                  <a:lnTo>
                    <a:pt x="1017" y="236"/>
                  </a:lnTo>
                  <a:close/>
                  <a:moveTo>
                    <a:pt x="1090" y="252"/>
                  </a:moveTo>
                  <a:lnTo>
                    <a:pt x="1127" y="260"/>
                  </a:lnTo>
                  <a:lnTo>
                    <a:pt x="1129" y="248"/>
                  </a:lnTo>
                  <a:lnTo>
                    <a:pt x="1093" y="240"/>
                  </a:lnTo>
                  <a:lnTo>
                    <a:pt x="1090" y="252"/>
                  </a:lnTo>
                  <a:close/>
                  <a:moveTo>
                    <a:pt x="1163" y="268"/>
                  </a:moveTo>
                  <a:lnTo>
                    <a:pt x="1199" y="276"/>
                  </a:lnTo>
                  <a:lnTo>
                    <a:pt x="1202" y="264"/>
                  </a:lnTo>
                  <a:lnTo>
                    <a:pt x="1166" y="256"/>
                  </a:lnTo>
                  <a:lnTo>
                    <a:pt x="1163" y="268"/>
                  </a:lnTo>
                  <a:close/>
                  <a:moveTo>
                    <a:pt x="1236" y="284"/>
                  </a:moveTo>
                  <a:lnTo>
                    <a:pt x="1272" y="292"/>
                  </a:lnTo>
                  <a:lnTo>
                    <a:pt x="1275" y="280"/>
                  </a:lnTo>
                  <a:lnTo>
                    <a:pt x="1239" y="272"/>
                  </a:lnTo>
                  <a:lnTo>
                    <a:pt x="1236" y="284"/>
                  </a:lnTo>
                  <a:close/>
                  <a:moveTo>
                    <a:pt x="1309" y="300"/>
                  </a:moveTo>
                  <a:lnTo>
                    <a:pt x="1345" y="308"/>
                  </a:lnTo>
                  <a:lnTo>
                    <a:pt x="1348" y="296"/>
                  </a:lnTo>
                  <a:lnTo>
                    <a:pt x="1311" y="288"/>
                  </a:lnTo>
                  <a:lnTo>
                    <a:pt x="1309" y="300"/>
                  </a:lnTo>
                  <a:close/>
                  <a:moveTo>
                    <a:pt x="1381" y="316"/>
                  </a:moveTo>
                  <a:lnTo>
                    <a:pt x="1407" y="322"/>
                  </a:lnTo>
                  <a:lnTo>
                    <a:pt x="1418" y="324"/>
                  </a:lnTo>
                  <a:lnTo>
                    <a:pt x="1420" y="312"/>
                  </a:lnTo>
                  <a:lnTo>
                    <a:pt x="1409" y="310"/>
                  </a:lnTo>
                  <a:lnTo>
                    <a:pt x="1384" y="304"/>
                  </a:lnTo>
                  <a:lnTo>
                    <a:pt x="1381" y="316"/>
                  </a:lnTo>
                  <a:close/>
                  <a:moveTo>
                    <a:pt x="1454" y="332"/>
                  </a:moveTo>
                  <a:lnTo>
                    <a:pt x="1490" y="340"/>
                  </a:lnTo>
                  <a:lnTo>
                    <a:pt x="1493" y="328"/>
                  </a:lnTo>
                  <a:lnTo>
                    <a:pt x="1457" y="320"/>
                  </a:lnTo>
                  <a:lnTo>
                    <a:pt x="1454" y="332"/>
                  </a:lnTo>
                  <a:close/>
                  <a:moveTo>
                    <a:pt x="1527" y="348"/>
                  </a:moveTo>
                  <a:lnTo>
                    <a:pt x="1563" y="356"/>
                  </a:lnTo>
                  <a:lnTo>
                    <a:pt x="1566" y="344"/>
                  </a:lnTo>
                  <a:lnTo>
                    <a:pt x="1529" y="336"/>
                  </a:lnTo>
                  <a:lnTo>
                    <a:pt x="1527" y="348"/>
                  </a:lnTo>
                  <a:close/>
                  <a:moveTo>
                    <a:pt x="1599" y="364"/>
                  </a:moveTo>
                  <a:lnTo>
                    <a:pt x="1608" y="366"/>
                  </a:lnTo>
                  <a:lnTo>
                    <a:pt x="1636" y="372"/>
                  </a:lnTo>
                  <a:lnTo>
                    <a:pt x="1638" y="360"/>
                  </a:lnTo>
                  <a:lnTo>
                    <a:pt x="1611" y="354"/>
                  </a:lnTo>
                  <a:lnTo>
                    <a:pt x="1602" y="352"/>
                  </a:lnTo>
                  <a:lnTo>
                    <a:pt x="1599" y="364"/>
                  </a:lnTo>
                  <a:close/>
                  <a:moveTo>
                    <a:pt x="1672" y="380"/>
                  </a:moveTo>
                  <a:lnTo>
                    <a:pt x="1709" y="388"/>
                  </a:lnTo>
                  <a:lnTo>
                    <a:pt x="1711" y="376"/>
                  </a:lnTo>
                  <a:lnTo>
                    <a:pt x="1675" y="368"/>
                  </a:lnTo>
                  <a:lnTo>
                    <a:pt x="1672" y="380"/>
                  </a:lnTo>
                  <a:close/>
                  <a:moveTo>
                    <a:pt x="1745" y="396"/>
                  </a:moveTo>
                  <a:lnTo>
                    <a:pt x="1781" y="404"/>
                  </a:lnTo>
                  <a:lnTo>
                    <a:pt x="1784" y="392"/>
                  </a:lnTo>
                  <a:lnTo>
                    <a:pt x="1748" y="384"/>
                  </a:lnTo>
                  <a:lnTo>
                    <a:pt x="1745" y="396"/>
                  </a:lnTo>
                  <a:close/>
                  <a:moveTo>
                    <a:pt x="1818" y="412"/>
                  </a:moveTo>
                  <a:lnTo>
                    <a:pt x="1854" y="420"/>
                  </a:lnTo>
                  <a:lnTo>
                    <a:pt x="1857" y="408"/>
                  </a:lnTo>
                  <a:lnTo>
                    <a:pt x="1820" y="400"/>
                  </a:lnTo>
                  <a:lnTo>
                    <a:pt x="1818" y="412"/>
                  </a:lnTo>
                  <a:close/>
                  <a:moveTo>
                    <a:pt x="1890" y="428"/>
                  </a:moveTo>
                  <a:lnTo>
                    <a:pt x="1927" y="436"/>
                  </a:lnTo>
                  <a:lnTo>
                    <a:pt x="1929" y="424"/>
                  </a:lnTo>
                  <a:lnTo>
                    <a:pt x="1893" y="416"/>
                  </a:lnTo>
                  <a:lnTo>
                    <a:pt x="1890" y="428"/>
                  </a:lnTo>
                  <a:close/>
                  <a:moveTo>
                    <a:pt x="1963" y="444"/>
                  </a:moveTo>
                  <a:lnTo>
                    <a:pt x="1999" y="452"/>
                  </a:lnTo>
                  <a:lnTo>
                    <a:pt x="2002" y="440"/>
                  </a:lnTo>
                  <a:lnTo>
                    <a:pt x="1966" y="432"/>
                  </a:lnTo>
                  <a:lnTo>
                    <a:pt x="1963" y="444"/>
                  </a:lnTo>
                  <a:close/>
                  <a:moveTo>
                    <a:pt x="0" y="12"/>
                  </a:moveTo>
                  <a:lnTo>
                    <a:pt x="36" y="20"/>
                  </a:lnTo>
                  <a:lnTo>
                    <a:pt x="39" y="8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1" name="Rectangle 70"/>
            <p:cNvSpPr>
              <a:spLocks noChangeArrowheads="1"/>
            </p:cNvSpPr>
            <p:nvPr/>
          </p:nvSpPr>
          <p:spPr bwMode="auto">
            <a:xfrm>
              <a:off x="1168" y="260"/>
              <a:ext cx="48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2" name="Rectangle 71"/>
            <p:cNvSpPr>
              <a:spLocks noChangeArrowheads="1"/>
            </p:cNvSpPr>
            <p:nvPr/>
          </p:nvSpPr>
          <p:spPr bwMode="auto">
            <a:xfrm>
              <a:off x="1368" y="301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3" name="Rectangle 72"/>
            <p:cNvSpPr>
              <a:spLocks noChangeArrowheads="1"/>
            </p:cNvSpPr>
            <p:nvPr/>
          </p:nvSpPr>
          <p:spPr bwMode="auto">
            <a:xfrm>
              <a:off x="1568" y="348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4" name="Rectangle 73"/>
            <p:cNvSpPr>
              <a:spLocks noChangeArrowheads="1"/>
            </p:cNvSpPr>
            <p:nvPr/>
          </p:nvSpPr>
          <p:spPr bwMode="auto">
            <a:xfrm>
              <a:off x="1768" y="390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5" name="Rectangle 74"/>
            <p:cNvSpPr>
              <a:spLocks noChangeArrowheads="1"/>
            </p:cNvSpPr>
            <p:nvPr/>
          </p:nvSpPr>
          <p:spPr bwMode="auto">
            <a:xfrm>
              <a:off x="1968" y="436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6" name="Rectangle 75"/>
            <p:cNvSpPr>
              <a:spLocks noChangeArrowheads="1"/>
            </p:cNvSpPr>
            <p:nvPr/>
          </p:nvSpPr>
          <p:spPr bwMode="auto">
            <a:xfrm>
              <a:off x="2173" y="478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Rectangle 76"/>
            <p:cNvSpPr>
              <a:spLocks noChangeArrowheads="1"/>
            </p:cNvSpPr>
            <p:nvPr/>
          </p:nvSpPr>
          <p:spPr bwMode="auto">
            <a:xfrm>
              <a:off x="2373" y="525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8" name="Rectangle 77"/>
            <p:cNvSpPr>
              <a:spLocks noChangeArrowheads="1"/>
            </p:cNvSpPr>
            <p:nvPr/>
          </p:nvSpPr>
          <p:spPr bwMode="auto">
            <a:xfrm>
              <a:off x="2573" y="567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9" name="Rectangle 78"/>
            <p:cNvSpPr>
              <a:spLocks noChangeArrowheads="1"/>
            </p:cNvSpPr>
            <p:nvPr/>
          </p:nvSpPr>
          <p:spPr bwMode="auto">
            <a:xfrm>
              <a:off x="2773" y="613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0" name="Rectangle 79"/>
            <p:cNvSpPr>
              <a:spLocks noChangeArrowheads="1"/>
            </p:cNvSpPr>
            <p:nvPr/>
          </p:nvSpPr>
          <p:spPr bwMode="auto">
            <a:xfrm>
              <a:off x="2973" y="655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1" name="Rectangle 80"/>
            <p:cNvSpPr>
              <a:spLocks noChangeArrowheads="1"/>
            </p:cNvSpPr>
            <p:nvPr/>
          </p:nvSpPr>
          <p:spPr bwMode="auto">
            <a:xfrm>
              <a:off x="3178" y="702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2" name="Rectangle 81"/>
            <p:cNvSpPr>
              <a:spLocks noChangeArrowheads="1"/>
            </p:cNvSpPr>
            <p:nvPr/>
          </p:nvSpPr>
          <p:spPr bwMode="auto">
            <a:xfrm>
              <a:off x="2437" y="1036"/>
              <a:ext cx="619" cy="5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3" name="Rectangle 82"/>
            <p:cNvSpPr>
              <a:spLocks noChangeArrowheads="1"/>
            </p:cNvSpPr>
            <p:nvPr/>
          </p:nvSpPr>
          <p:spPr bwMode="auto">
            <a:xfrm>
              <a:off x="2679" y="1068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4" name="Rectangle 83"/>
            <p:cNvSpPr>
              <a:spLocks noChangeArrowheads="1"/>
            </p:cNvSpPr>
            <p:nvPr/>
          </p:nvSpPr>
          <p:spPr bwMode="auto">
            <a:xfrm>
              <a:off x="2721" y="1120"/>
              <a:ext cx="15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exact</a:t>
              </a:r>
              <a:endPara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5" name="Line 84"/>
            <p:cNvSpPr>
              <a:spLocks noChangeShapeType="1"/>
            </p:cNvSpPr>
            <p:nvPr/>
          </p:nvSpPr>
          <p:spPr bwMode="auto">
            <a:xfrm>
              <a:off x="2474" y="1114"/>
              <a:ext cx="186" cy="0"/>
            </a:xfrm>
            <a:prstGeom prst="line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6" name="Rectangle 85"/>
            <p:cNvSpPr>
              <a:spLocks noChangeArrowheads="1"/>
            </p:cNvSpPr>
            <p:nvPr/>
          </p:nvSpPr>
          <p:spPr bwMode="auto">
            <a:xfrm>
              <a:off x="2679" y="1203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7" name="Rectangle 86"/>
            <p:cNvSpPr>
              <a:spLocks noChangeArrowheads="1"/>
            </p:cNvSpPr>
            <p:nvPr/>
          </p:nvSpPr>
          <p:spPr bwMode="auto">
            <a:xfrm>
              <a:off x="2721" y="1255"/>
              <a:ext cx="20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approx</a:t>
              </a:r>
              <a:endPara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8" name="Line 87"/>
            <p:cNvSpPr>
              <a:spLocks noChangeShapeType="1"/>
            </p:cNvSpPr>
            <p:nvPr/>
          </p:nvSpPr>
          <p:spPr bwMode="auto">
            <a:xfrm>
              <a:off x="2474" y="1248"/>
              <a:ext cx="186" cy="0"/>
            </a:xfrm>
            <a:prstGeom prst="line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9" name="Rectangle 88"/>
            <p:cNvSpPr>
              <a:spLocks noChangeArrowheads="1"/>
            </p:cNvSpPr>
            <p:nvPr/>
          </p:nvSpPr>
          <p:spPr bwMode="auto">
            <a:xfrm>
              <a:off x="2545" y="1223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0" name="Rectangle 89"/>
            <p:cNvSpPr>
              <a:spLocks noChangeArrowheads="1"/>
            </p:cNvSpPr>
            <p:nvPr/>
          </p:nvSpPr>
          <p:spPr bwMode="auto">
            <a:xfrm>
              <a:off x="2679" y="1334"/>
              <a:ext cx="8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du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1" name="Rectangle 90"/>
            <p:cNvSpPr>
              <a:spLocks noChangeArrowheads="1"/>
            </p:cNvSpPr>
            <p:nvPr/>
          </p:nvSpPr>
          <p:spPr bwMode="auto">
            <a:xfrm>
              <a:off x="2763" y="1385"/>
              <a:ext cx="15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exact</a:t>
              </a:r>
              <a:endPara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2" name="Rectangle 91"/>
            <p:cNvSpPr>
              <a:spLocks noChangeArrowheads="1"/>
            </p:cNvSpPr>
            <p:nvPr/>
          </p:nvSpPr>
          <p:spPr bwMode="auto">
            <a:xfrm>
              <a:off x="2970" y="1334"/>
              <a:ext cx="11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/dx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3" name="Freeform 92"/>
            <p:cNvSpPr>
              <a:spLocks noEditPoints="1"/>
            </p:cNvSpPr>
            <p:nvPr/>
          </p:nvSpPr>
          <p:spPr bwMode="auto">
            <a:xfrm>
              <a:off x="2474" y="1376"/>
              <a:ext cx="186" cy="12"/>
            </a:xfrm>
            <a:custGeom>
              <a:avLst/>
              <a:gdLst>
                <a:gd name="T0" fmla="*/ 75 w 186"/>
                <a:gd name="T1" fmla="*/ 12 h 12"/>
                <a:gd name="T2" fmla="*/ 112 w 186"/>
                <a:gd name="T3" fmla="*/ 12 h 12"/>
                <a:gd name="T4" fmla="*/ 112 w 186"/>
                <a:gd name="T5" fmla="*/ 0 h 12"/>
                <a:gd name="T6" fmla="*/ 75 w 186"/>
                <a:gd name="T7" fmla="*/ 0 h 12"/>
                <a:gd name="T8" fmla="*/ 75 w 186"/>
                <a:gd name="T9" fmla="*/ 12 h 12"/>
                <a:gd name="T10" fmla="*/ 149 w 186"/>
                <a:gd name="T11" fmla="*/ 12 h 12"/>
                <a:gd name="T12" fmla="*/ 186 w 186"/>
                <a:gd name="T13" fmla="*/ 12 h 12"/>
                <a:gd name="T14" fmla="*/ 186 w 186"/>
                <a:gd name="T15" fmla="*/ 0 h 12"/>
                <a:gd name="T16" fmla="*/ 149 w 186"/>
                <a:gd name="T17" fmla="*/ 0 h 12"/>
                <a:gd name="T18" fmla="*/ 149 w 186"/>
                <a:gd name="T19" fmla="*/ 12 h 12"/>
                <a:gd name="T20" fmla="*/ 0 w 186"/>
                <a:gd name="T21" fmla="*/ 12 h 12"/>
                <a:gd name="T22" fmla="*/ 37 w 186"/>
                <a:gd name="T23" fmla="*/ 12 h 12"/>
                <a:gd name="T24" fmla="*/ 37 w 186"/>
                <a:gd name="T25" fmla="*/ 0 h 12"/>
                <a:gd name="T26" fmla="*/ 0 w 186"/>
                <a:gd name="T27" fmla="*/ 0 h 12"/>
                <a:gd name="T28" fmla="*/ 0 w 186"/>
                <a:gd name="T2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6" h="12">
                  <a:moveTo>
                    <a:pt x="75" y="12"/>
                  </a:moveTo>
                  <a:lnTo>
                    <a:pt x="112" y="12"/>
                  </a:lnTo>
                  <a:lnTo>
                    <a:pt x="112" y="0"/>
                  </a:lnTo>
                  <a:lnTo>
                    <a:pt x="75" y="0"/>
                  </a:lnTo>
                  <a:lnTo>
                    <a:pt x="75" y="12"/>
                  </a:lnTo>
                  <a:close/>
                  <a:moveTo>
                    <a:pt x="149" y="12"/>
                  </a:moveTo>
                  <a:lnTo>
                    <a:pt x="186" y="12"/>
                  </a:lnTo>
                  <a:lnTo>
                    <a:pt x="186" y="0"/>
                  </a:lnTo>
                  <a:lnTo>
                    <a:pt x="149" y="0"/>
                  </a:lnTo>
                  <a:lnTo>
                    <a:pt x="149" y="12"/>
                  </a:lnTo>
                  <a:close/>
                  <a:moveTo>
                    <a:pt x="0" y="12"/>
                  </a:moveTo>
                  <a:lnTo>
                    <a:pt x="37" y="12"/>
                  </a:lnTo>
                  <a:lnTo>
                    <a:pt x="37" y="0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4" name="Rectangle 93"/>
            <p:cNvSpPr>
              <a:spLocks noChangeArrowheads="1"/>
            </p:cNvSpPr>
            <p:nvPr/>
          </p:nvSpPr>
          <p:spPr bwMode="auto">
            <a:xfrm>
              <a:off x="2679" y="1469"/>
              <a:ext cx="8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du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" name="Rectangle 94"/>
            <p:cNvSpPr>
              <a:spLocks noChangeArrowheads="1"/>
            </p:cNvSpPr>
            <p:nvPr/>
          </p:nvSpPr>
          <p:spPr bwMode="auto">
            <a:xfrm>
              <a:off x="2763" y="1520"/>
              <a:ext cx="20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approx</a:t>
              </a:r>
              <a:endPara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" name="Rectangle 95"/>
            <p:cNvSpPr>
              <a:spLocks noChangeArrowheads="1"/>
            </p:cNvSpPr>
            <p:nvPr/>
          </p:nvSpPr>
          <p:spPr bwMode="auto">
            <a:xfrm>
              <a:off x="2971" y="1469"/>
              <a:ext cx="11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/dx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7" name="Freeform 96"/>
            <p:cNvSpPr>
              <a:spLocks noEditPoints="1"/>
            </p:cNvSpPr>
            <p:nvPr/>
          </p:nvSpPr>
          <p:spPr bwMode="auto">
            <a:xfrm>
              <a:off x="2474" y="1510"/>
              <a:ext cx="186" cy="13"/>
            </a:xfrm>
            <a:custGeom>
              <a:avLst/>
              <a:gdLst>
                <a:gd name="T0" fmla="*/ 75 w 186"/>
                <a:gd name="T1" fmla="*/ 13 h 13"/>
                <a:gd name="T2" fmla="*/ 112 w 186"/>
                <a:gd name="T3" fmla="*/ 13 h 13"/>
                <a:gd name="T4" fmla="*/ 112 w 186"/>
                <a:gd name="T5" fmla="*/ 0 h 13"/>
                <a:gd name="T6" fmla="*/ 75 w 186"/>
                <a:gd name="T7" fmla="*/ 0 h 13"/>
                <a:gd name="T8" fmla="*/ 75 w 186"/>
                <a:gd name="T9" fmla="*/ 13 h 13"/>
                <a:gd name="T10" fmla="*/ 149 w 186"/>
                <a:gd name="T11" fmla="*/ 13 h 13"/>
                <a:gd name="T12" fmla="*/ 186 w 186"/>
                <a:gd name="T13" fmla="*/ 13 h 13"/>
                <a:gd name="T14" fmla="*/ 186 w 186"/>
                <a:gd name="T15" fmla="*/ 0 h 13"/>
                <a:gd name="T16" fmla="*/ 149 w 186"/>
                <a:gd name="T17" fmla="*/ 0 h 13"/>
                <a:gd name="T18" fmla="*/ 149 w 186"/>
                <a:gd name="T19" fmla="*/ 13 h 13"/>
                <a:gd name="T20" fmla="*/ 0 w 186"/>
                <a:gd name="T21" fmla="*/ 13 h 13"/>
                <a:gd name="T22" fmla="*/ 37 w 186"/>
                <a:gd name="T23" fmla="*/ 13 h 13"/>
                <a:gd name="T24" fmla="*/ 37 w 186"/>
                <a:gd name="T25" fmla="*/ 0 h 13"/>
                <a:gd name="T26" fmla="*/ 0 w 186"/>
                <a:gd name="T27" fmla="*/ 0 h 13"/>
                <a:gd name="T28" fmla="*/ 0 w 186"/>
                <a:gd name="T29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6" h="13">
                  <a:moveTo>
                    <a:pt x="75" y="13"/>
                  </a:moveTo>
                  <a:lnTo>
                    <a:pt x="112" y="13"/>
                  </a:lnTo>
                  <a:lnTo>
                    <a:pt x="112" y="0"/>
                  </a:lnTo>
                  <a:lnTo>
                    <a:pt x="75" y="0"/>
                  </a:lnTo>
                  <a:lnTo>
                    <a:pt x="75" y="13"/>
                  </a:lnTo>
                  <a:close/>
                  <a:moveTo>
                    <a:pt x="149" y="13"/>
                  </a:moveTo>
                  <a:lnTo>
                    <a:pt x="186" y="13"/>
                  </a:lnTo>
                  <a:lnTo>
                    <a:pt x="186" y="0"/>
                  </a:lnTo>
                  <a:lnTo>
                    <a:pt x="149" y="0"/>
                  </a:lnTo>
                  <a:lnTo>
                    <a:pt x="149" y="13"/>
                  </a:lnTo>
                  <a:close/>
                  <a:moveTo>
                    <a:pt x="0" y="13"/>
                  </a:moveTo>
                  <a:lnTo>
                    <a:pt x="37" y="13"/>
                  </a:lnTo>
                  <a:lnTo>
                    <a:pt x="37" y="0"/>
                  </a:lnTo>
                  <a:lnTo>
                    <a:pt x="0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8" name="Rectangle 97"/>
            <p:cNvSpPr>
              <a:spLocks noChangeArrowheads="1"/>
            </p:cNvSpPr>
            <p:nvPr/>
          </p:nvSpPr>
          <p:spPr bwMode="auto">
            <a:xfrm>
              <a:off x="2545" y="1493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9" name="Rectangle 98"/>
            <p:cNvSpPr>
              <a:spLocks noChangeArrowheads="1"/>
            </p:cNvSpPr>
            <p:nvPr/>
          </p:nvSpPr>
          <p:spPr bwMode="auto">
            <a:xfrm>
              <a:off x="2437" y="1036"/>
              <a:ext cx="667" cy="590"/>
            </a:xfrm>
            <a:prstGeom prst="rect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30" name="TextBox 229"/>
          <p:cNvSpPr txBox="1"/>
          <p:nvPr/>
        </p:nvSpPr>
        <p:spPr>
          <a:xfrm>
            <a:off x="3340295" y="2834809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307411" y="1094676"/>
            <a:ext cx="353943" cy="7175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u(x), du/dx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1349375" y="236572"/>
            <a:ext cx="3884613" cy="285984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3" name="Group 101"/>
          <p:cNvGrpSpPr>
            <a:grpSpLocks noChangeAspect="1"/>
          </p:cNvGrpSpPr>
          <p:nvPr/>
        </p:nvGrpSpPr>
        <p:grpSpPr bwMode="auto">
          <a:xfrm>
            <a:off x="1349375" y="3308350"/>
            <a:ext cx="4114800" cy="3036888"/>
            <a:chOff x="850" y="2084"/>
            <a:chExt cx="2592" cy="1913"/>
          </a:xfrm>
        </p:grpSpPr>
        <p:sp>
          <p:nvSpPr>
            <p:cNvPr id="234" name="AutoShape 100"/>
            <p:cNvSpPr>
              <a:spLocks noChangeAspect="1" noChangeArrowheads="1" noTextEdit="1"/>
            </p:cNvSpPr>
            <p:nvPr/>
          </p:nvSpPr>
          <p:spPr bwMode="auto">
            <a:xfrm>
              <a:off x="850" y="2084"/>
              <a:ext cx="2592" cy="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5" name="Rectangle 102"/>
            <p:cNvSpPr>
              <a:spLocks noChangeArrowheads="1"/>
            </p:cNvSpPr>
            <p:nvPr/>
          </p:nvSpPr>
          <p:spPr bwMode="auto">
            <a:xfrm>
              <a:off x="1190" y="2228"/>
              <a:ext cx="2010" cy="15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6" name="Line 103"/>
            <p:cNvSpPr>
              <a:spLocks noChangeShapeType="1"/>
            </p:cNvSpPr>
            <p:nvPr/>
          </p:nvSpPr>
          <p:spPr bwMode="auto">
            <a:xfrm>
              <a:off x="1190" y="3792"/>
              <a:ext cx="201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7" name="Line 104"/>
            <p:cNvSpPr>
              <a:spLocks noChangeShapeType="1"/>
            </p:cNvSpPr>
            <p:nvPr/>
          </p:nvSpPr>
          <p:spPr bwMode="auto">
            <a:xfrm>
              <a:off x="1190" y="2228"/>
              <a:ext cx="201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8" name="Line 105"/>
            <p:cNvSpPr>
              <a:spLocks noChangeShapeType="1"/>
            </p:cNvSpPr>
            <p:nvPr/>
          </p:nvSpPr>
          <p:spPr bwMode="auto">
            <a:xfrm flipV="1">
              <a:off x="1190" y="3772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9" name="Line 106"/>
            <p:cNvSpPr>
              <a:spLocks noChangeShapeType="1"/>
            </p:cNvSpPr>
            <p:nvPr/>
          </p:nvSpPr>
          <p:spPr bwMode="auto">
            <a:xfrm flipV="1">
              <a:off x="1592" y="3772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0" name="Line 107"/>
            <p:cNvSpPr>
              <a:spLocks noChangeShapeType="1"/>
            </p:cNvSpPr>
            <p:nvPr/>
          </p:nvSpPr>
          <p:spPr bwMode="auto">
            <a:xfrm flipV="1">
              <a:off x="1994" y="3772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1" name="Line 108"/>
            <p:cNvSpPr>
              <a:spLocks noChangeShapeType="1"/>
            </p:cNvSpPr>
            <p:nvPr/>
          </p:nvSpPr>
          <p:spPr bwMode="auto">
            <a:xfrm flipV="1">
              <a:off x="2396" y="3772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2" name="Line 109"/>
            <p:cNvSpPr>
              <a:spLocks noChangeShapeType="1"/>
            </p:cNvSpPr>
            <p:nvPr/>
          </p:nvSpPr>
          <p:spPr bwMode="auto">
            <a:xfrm flipV="1">
              <a:off x="2798" y="3772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3" name="Line 110"/>
            <p:cNvSpPr>
              <a:spLocks noChangeShapeType="1"/>
            </p:cNvSpPr>
            <p:nvPr/>
          </p:nvSpPr>
          <p:spPr bwMode="auto">
            <a:xfrm flipV="1">
              <a:off x="3200" y="3772"/>
              <a:ext cx="0" cy="2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4" name="Line 111"/>
            <p:cNvSpPr>
              <a:spLocks noChangeShapeType="1"/>
            </p:cNvSpPr>
            <p:nvPr/>
          </p:nvSpPr>
          <p:spPr bwMode="auto">
            <a:xfrm>
              <a:off x="1190" y="2228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5" name="Line 112"/>
            <p:cNvSpPr>
              <a:spLocks noChangeShapeType="1"/>
            </p:cNvSpPr>
            <p:nvPr/>
          </p:nvSpPr>
          <p:spPr bwMode="auto">
            <a:xfrm>
              <a:off x="1592" y="2228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6" name="Line 113"/>
            <p:cNvSpPr>
              <a:spLocks noChangeShapeType="1"/>
            </p:cNvSpPr>
            <p:nvPr/>
          </p:nvSpPr>
          <p:spPr bwMode="auto">
            <a:xfrm>
              <a:off x="1994" y="2228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7" name="Line 114"/>
            <p:cNvSpPr>
              <a:spLocks noChangeShapeType="1"/>
            </p:cNvSpPr>
            <p:nvPr/>
          </p:nvSpPr>
          <p:spPr bwMode="auto">
            <a:xfrm>
              <a:off x="2396" y="2228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8" name="Line 115"/>
            <p:cNvSpPr>
              <a:spLocks noChangeShapeType="1"/>
            </p:cNvSpPr>
            <p:nvPr/>
          </p:nvSpPr>
          <p:spPr bwMode="auto">
            <a:xfrm>
              <a:off x="2798" y="2228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9" name="Line 116"/>
            <p:cNvSpPr>
              <a:spLocks noChangeShapeType="1"/>
            </p:cNvSpPr>
            <p:nvPr/>
          </p:nvSpPr>
          <p:spPr bwMode="auto">
            <a:xfrm>
              <a:off x="3200" y="2228"/>
              <a:ext cx="0" cy="21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0" name="Rectangle 117"/>
            <p:cNvSpPr>
              <a:spLocks noChangeArrowheads="1"/>
            </p:cNvSpPr>
            <p:nvPr/>
          </p:nvSpPr>
          <p:spPr bwMode="auto">
            <a:xfrm>
              <a:off x="1171" y="3839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1" name="Rectangle 118"/>
            <p:cNvSpPr>
              <a:spLocks noChangeArrowheads="1"/>
            </p:cNvSpPr>
            <p:nvPr/>
          </p:nvSpPr>
          <p:spPr bwMode="auto">
            <a:xfrm>
              <a:off x="1539" y="3839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2" name="Rectangle 119"/>
            <p:cNvSpPr>
              <a:spLocks noChangeArrowheads="1"/>
            </p:cNvSpPr>
            <p:nvPr/>
          </p:nvSpPr>
          <p:spPr bwMode="auto">
            <a:xfrm>
              <a:off x="1944" y="3839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3" name="Rectangle 120"/>
            <p:cNvSpPr>
              <a:spLocks noChangeArrowheads="1"/>
            </p:cNvSpPr>
            <p:nvPr/>
          </p:nvSpPr>
          <p:spPr bwMode="auto">
            <a:xfrm>
              <a:off x="2344" y="3839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4" name="Rectangle 121"/>
            <p:cNvSpPr>
              <a:spLocks noChangeArrowheads="1"/>
            </p:cNvSpPr>
            <p:nvPr/>
          </p:nvSpPr>
          <p:spPr bwMode="auto">
            <a:xfrm>
              <a:off x="2749" y="3839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5" name="Rectangle 122"/>
            <p:cNvSpPr>
              <a:spLocks noChangeArrowheads="1"/>
            </p:cNvSpPr>
            <p:nvPr/>
          </p:nvSpPr>
          <p:spPr bwMode="auto">
            <a:xfrm>
              <a:off x="3181" y="3839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Line 123"/>
            <p:cNvSpPr>
              <a:spLocks noChangeShapeType="1"/>
            </p:cNvSpPr>
            <p:nvPr/>
          </p:nvSpPr>
          <p:spPr bwMode="auto">
            <a:xfrm flipV="1">
              <a:off x="1190" y="2228"/>
              <a:ext cx="0" cy="1564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Line 124"/>
            <p:cNvSpPr>
              <a:spLocks noChangeShapeType="1"/>
            </p:cNvSpPr>
            <p:nvPr/>
          </p:nvSpPr>
          <p:spPr bwMode="auto">
            <a:xfrm flipV="1">
              <a:off x="3200" y="2228"/>
              <a:ext cx="0" cy="1564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Line 125"/>
            <p:cNvSpPr>
              <a:spLocks noChangeShapeType="1"/>
            </p:cNvSpPr>
            <p:nvPr/>
          </p:nvSpPr>
          <p:spPr bwMode="auto">
            <a:xfrm>
              <a:off x="1190" y="3792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Line 126"/>
            <p:cNvSpPr>
              <a:spLocks noChangeShapeType="1"/>
            </p:cNvSpPr>
            <p:nvPr/>
          </p:nvSpPr>
          <p:spPr bwMode="auto">
            <a:xfrm>
              <a:off x="1190" y="3569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Line 127"/>
            <p:cNvSpPr>
              <a:spLocks noChangeShapeType="1"/>
            </p:cNvSpPr>
            <p:nvPr/>
          </p:nvSpPr>
          <p:spPr bwMode="auto">
            <a:xfrm>
              <a:off x="1190" y="3345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Line 128"/>
            <p:cNvSpPr>
              <a:spLocks noChangeShapeType="1"/>
            </p:cNvSpPr>
            <p:nvPr/>
          </p:nvSpPr>
          <p:spPr bwMode="auto">
            <a:xfrm>
              <a:off x="1190" y="3122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Line 129"/>
            <p:cNvSpPr>
              <a:spLocks noChangeShapeType="1"/>
            </p:cNvSpPr>
            <p:nvPr/>
          </p:nvSpPr>
          <p:spPr bwMode="auto">
            <a:xfrm>
              <a:off x="1190" y="2899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Line 130"/>
            <p:cNvSpPr>
              <a:spLocks noChangeShapeType="1"/>
            </p:cNvSpPr>
            <p:nvPr/>
          </p:nvSpPr>
          <p:spPr bwMode="auto">
            <a:xfrm>
              <a:off x="1190" y="2675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Line 131"/>
            <p:cNvSpPr>
              <a:spLocks noChangeShapeType="1"/>
            </p:cNvSpPr>
            <p:nvPr/>
          </p:nvSpPr>
          <p:spPr bwMode="auto">
            <a:xfrm>
              <a:off x="1190" y="2452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Line 132"/>
            <p:cNvSpPr>
              <a:spLocks noChangeShapeType="1"/>
            </p:cNvSpPr>
            <p:nvPr/>
          </p:nvSpPr>
          <p:spPr bwMode="auto">
            <a:xfrm>
              <a:off x="1190" y="2228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Line 133"/>
            <p:cNvSpPr>
              <a:spLocks noChangeShapeType="1"/>
            </p:cNvSpPr>
            <p:nvPr/>
          </p:nvSpPr>
          <p:spPr bwMode="auto">
            <a:xfrm flipH="1">
              <a:off x="3180" y="3792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Line 134"/>
            <p:cNvSpPr>
              <a:spLocks noChangeShapeType="1"/>
            </p:cNvSpPr>
            <p:nvPr/>
          </p:nvSpPr>
          <p:spPr bwMode="auto">
            <a:xfrm flipH="1">
              <a:off x="3180" y="3569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Line 135"/>
            <p:cNvSpPr>
              <a:spLocks noChangeShapeType="1"/>
            </p:cNvSpPr>
            <p:nvPr/>
          </p:nvSpPr>
          <p:spPr bwMode="auto">
            <a:xfrm flipH="1">
              <a:off x="3180" y="3345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Line 136"/>
            <p:cNvSpPr>
              <a:spLocks noChangeShapeType="1"/>
            </p:cNvSpPr>
            <p:nvPr/>
          </p:nvSpPr>
          <p:spPr bwMode="auto">
            <a:xfrm flipH="1">
              <a:off x="3180" y="3122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Line 137"/>
            <p:cNvSpPr>
              <a:spLocks noChangeShapeType="1"/>
            </p:cNvSpPr>
            <p:nvPr/>
          </p:nvSpPr>
          <p:spPr bwMode="auto">
            <a:xfrm flipH="1">
              <a:off x="3180" y="2899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Line 138"/>
            <p:cNvSpPr>
              <a:spLocks noChangeShapeType="1"/>
            </p:cNvSpPr>
            <p:nvPr/>
          </p:nvSpPr>
          <p:spPr bwMode="auto">
            <a:xfrm flipH="1">
              <a:off x="3180" y="2675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Line 139"/>
            <p:cNvSpPr>
              <a:spLocks noChangeShapeType="1"/>
            </p:cNvSpPr>
            <p:nvPr/>
          </p:nvSpPr>
          <p:spPr bwMode="auto">
            <a:xfrm flipH="1">
              <a:off x="3180" y="2452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4" name="Line 140"/>
            <p:cNvSpPr>
              <a:spLocks noChangeShapeType="1"/>
            </p:cNvSpPr>
            <p:nvPr/>
          </p:nvSpPr>
          <p:spPr bwMode="auto">
            <a:xfrm flipH="1">
              <a:off x="3180" y="2228"/>
              <a:ext cx="2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Rectangle 141"/>
            <p:cNvSpPr>
              <a:spLocks noChangeArrowheads="1"/>
            </p:cNvSpPr>
            <p:nvPr/>
          </p:nvSpPr>
          <p:spPr bwMode="auto">
            <a:xfrm>
              <a:off x="990" y="3764"/>
              <a:ext cx="18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-0.25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6" name="Rectangle 142"/>
            <p:cNvSpPr>
              <a:spLocks noChangeArrowheads="1"/>
            </p:cNvSpPr>
            <p:nvPr/>
          </p:nvSpPr>
          <p:spPr bwMode="auto">
            <a:xfrm>
              <a:off x="1031" y="3541"/>
              <a:ext cx="14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-0.2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Rectangle 143"/>
            <p:cNvSpPr>
              <a:spLocks noChangeArrowheads="1"/>
            </p:cNvSpPr>
            <p:nvPr/>
          </p:nvSpPr>
          <p:spPr bwMode="auto">
            <a:xfrm>
              <a:off x="990" y="3318"/>
              <a:ext cx="18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-0.15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Rectangle 144"/>
            <p:cNvSpPr>
              <a:spLocks noChangeArrowheads="1"/>
            </p:cNvSpPr>
            <p:nvPr/>
          </p:nvSpPr>
          <p:spPr bwMode="auto">
            <a:xfrm>
              <a:off x="1031" y="3094"/>
              <a:ext cx="14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-0.1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9" name="Rectangle 145"/>
            <p:cNvSpPr>
              <a:spLocks noChangeArrowheads="1"/>
            </p:cNvSpPr>
            <p:nvPr/>
          </p:nvSpPr>
          <p:spPr bwMode="auto">
            <a:xfrm>
              <a:off x="990" y="2871"/>
              <a:ext cx="18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-0.05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Rectangle 146"/>
            <p:cNvSpPr>
              <a:spLocks noChangeArrowheads="1"/>
            </p:cNvSpPr>
            <p:nvPr/>
          </p:nvSpPr>
          <p:spPr bwMode="auto">
            <a:xfrm>
              <a:off x="1120" y="2647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1" name="Rectangle 147"/>
            <p:cNvSpPr>
              <a:spLocks noChangeArrowheads="1"/>
            </p:cNvSpPr>
            <p:nvPr/>
          </p:nvSpPr>
          <p:spPr bwMode="auto">
            <a:xfrm>
              <a:off x="1013" y="2424"/>
              <a:ext cx="15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0.05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2" name="Rectangle 148"/>
            <p:cNvSpPr>
              <a:spLocks noChangeArrowheads="1"/>
            </p:cNvSpPr>
            <p:nvPr/>
          </p:nvSpPr>
          <p:spPr bwMode="auto">
            <a:xfrm>
              <a:off x="1055" y="2201"/>
              <a:ext cx="11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3" name="Freeform 149"/>
            <p:cNvSpPr>
              <a:spLocks/>
            </p:cNvSpPr>
            <p:nvPr/>
          </p:nvSpPr>
          <p:spPr bwMode="auto">
            <a:xfrm>
              <a:off x="1190" y="2500"/>
              <a:ext cx="2010" cy="175"/>
            </a:xfrm>
            <a:custGeom>
              <a:avLst/>
              <a:gdLst>
                <a:gd name="T0" fmla="*/ 0 w 2010"/>
                <a:gd name="T1" fmla="*/ 175 h 175"/>
                <a:gd name="T2" fmla="*/ 201 w 2010"/>
                <a:gd name="T3" fmla="*/ 138 h 175"/>
                <a:gd name="T4" fmla="*/ 402 w 2010"/>
                <a:gd name="T5" fmla="*/ 102 h 175"/>
                <a:gd name="T6" fmla="*/ 603 w 2010"/>
                <a:gd name="T7" fmla="*/ 67 h 175"/>
                <a:gd name="T8" fmla="*/ 804 w 2010"/>
                <a:gd name="T9" fmla="*/ 36 h 175"/>
                <a:gd name="T10" fmla="*/ 1005 w 2010"/>
                <a:gd name="T11" fmla="*/ 12 h 175"/>
                <a:gd name="T12" fmla="*/ 1206 w 2010"/>
                <a:gd name="T13" fmla="*/ 0 h 175"/>
                <a:gd name="T14" fmla="*/ 1407 w 2010"/>
                <a:gd name="T15" fmla="*/ 4 h 175"/>
                <a:gd name="T16" fmla="*/ 1608 w 2010"/>
                <a:gd name="T17" fmla="*/ 30 h 175"/>
                <a:gd name="T18" fmla="*/ 1809 w 2010"/>
                <a:gd name="T19" fmla="*/ 84 h 175"/>
                <a:gd name="T20" fmla="*/ 2010 w 2010"/>
                <a:gd name="T21" fmla="*/ 175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10" h="175">
                  <a:moveTo>
                    <a:pt x="0" y="175"/>
                  </a:moveTo>
                  <a:lnTo>
                    <a:pt x="201" y="138"/>
                  </a:lnTo>
                  <a:lnTo>
                    <a:pt x="402" y="102"/>
                  </a:lnTo>
                  <a:lnTo>
                    <a:pt x="603" y="67"/>
                  </a:lnTo>
                  <a:lnTo>
                    <a:pt x="804" y="36"/>
                  </a:lnTo>
                  <a:lnTo>
                    <a:pt x="1005" y="12"/>
                  </a:lnTo>
                  <a:lnTo>
                    <a:pt x="1206" y="0"/>
                  </a:lnTo>
                  <a:lnTo>
                    <a:pt x="1407" y="4"/>
                  </a:lnTo>
                  <a:lnTo>
                    <a:pt x="1608" y="30"/>
                  </a:lnTo>
                  <a:lnTo>
                    <a:pt x="1809" y="84"/>
                  </a:lnTo>
                  <a:lnTo>
                    <a:pt x="2010" y="175"/>
                  </a:lnTo>
                </a:path>
              </a:pathLst>
            </a:cu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4" name="Freeform 150"/>
            <p:cNvSpPr>
              <a:spLocks/>
            </p:cNvSpPr>
            <p:nvPr/>
          </p:nvSpPr>
          <p:spPr bwMode="auto">
            <a:xfrm>
              <a:off x="1190" y="2497"/>
              <a:ext cx="2010" cy="178"/>
            </a:xfrm>
            <a:custGeom>
              <a:avLst/>
              <a:gdLst>
                <a:gd name="T0" fmla="*/ 0 w 2010"/>
                <a:gd name="T1" fmla="*/ 178 h 178"/>
                <a:gd name="T2" fmla="*/ 201 w 2010"/>
                <a:gd name="T3" fmla="*/ 145 h 178"/>
                <a:gd name="T4" fmla="*/ 402 w 2010"/>
                <a:gd name="T5" fmla="*/ 107 h 178"/>
                <a:gd name="T6" fmla="*/ 603 w 2010"/>
                <a:gd name="T7" fmla="*/ 69 h 178"/>
                <a:gd name="T8" fmla="*/ 804 w 2010"/>
                <a:gd name="T9" fmla="*/ 35 h 178"/>
                <a:gd name="T10" fmla="*/ 1005 w 2010"/>
                <a:gd name="T11" fmla="*/ 11 h 178"/>
                <a:gd name="T12" fmla="*/ 1206 w 2010"/>
                <a:gd name="T13" fmla="*/ 0 h 178"/>
                <a:gd name="T14" fmla="*/ 1407 w 2010"/>
                <a:gd name="T15" fmla="*/ 6 h 178"/>
                <a:gd name="T16" fmla="*/ 1608 w 2010"/>
                <a:gd name="T17" fmla="*/ 35 h 178"/>
                <a:gd name="T18" fmla="*/ 1809 w 2010"/>
                <a:gd name="T19" fmla="*/ 91 h 178"/>
                <a:gd name="T20" fmla="*/ 2010 w 2010"/>
                <a:gd name="T21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10" h="178">
                  <a:moveTo>
                    <a:pt x="0" y="178"/>
                  </a:moveTo>
                  <a:lnTo>
                    <a:pt x="201" y="145"/>
                  </a:lnTo>
                  <a:lnTo>
                    <a:pt x="402" y="107"/>
                  </a:lnTo>
                  <a:lnTo>
                    <a:pt x="603" y="69"/>
                  </a:lnTo>
                  <a:lnTo>
                    <a:pt x="804" y="35"/>
                  </a:lnTo>
                  <a:lnTo>
                    <a:pt x="1005" y="11"/>
                  </a:lnTo>
                  <a:lnTo>
                    <a:pt x="1206" y="0"/>
                  </a:lnTo>
                  <a:lnTo>
                    <a:pt x="1407" y="6"/>
                  </a:lnTo>
                  <a:lnTo>
                    <a:pt x="1608" y="35"/>
                  </a:lnTo>
                  <a:lnTo>
                    <a:pt x="1809" y="91"/>
                  </a:lnTo>
                  <a:lnTo>
                    <a:pt x="2010" y="178"/>
                  </a:lnTo>
                </a:path>
              </a:pathLst>
            </a:cu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Rectangle 151"/>
            <p:cNvSpPr>
              <a:spLocks noChangeArrowheads="1"/>
            </p:cNvSpPr>
            <p:nvPr/>
          </p:nvSpPr>
          <p:spPr bwMode="auto">
            <a:xfrm>
              <a:off x="1168" y="2649"/>
              <a:ext cx="48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Rectangle 152"/>
            <p:cNvSpPr>
              <a:spLocks noChangeArrowheads="1"/>
            </p:cNvSpPr>
            <p:nvPr/>
          </p:nvSpPr>
          <p:spPr bwMode="auto">
            <a:xfrm>
              <a:off x="1368" y="2616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Rectangle 153"/>
            <p:cNvSpPr>
              <a:spLocks noChangeArrowheads="1"/>
            </p:cNvSpPr>
            <p:nvPr/>
          </p:nvSpPr>
          <p:spPr bwMode="auto">
            <a:xfrm>
              <a:off x="1568" y="2579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6" name="Rectangle 154"/>
            <p:cNvSpPr>
              <a:spLocks noChangeArrowheads="1"/>
            </p:cNvSpPr>
            <p:nvPr/>
          </p:nvSpPr>
          <p:spPr bwMode="auto">
            <a:xfrm>
              <a:off x="1768" y="2542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7" name="Rectangle 155"/>
            <p:cNvSpPr>
              <a:spLocks noChangeArrowheads="1"/>
            </p:cNvSpPr>
            <p:nvPr/>
          </p:nvSpPr>
          <p:spPr bwMode="auto">
            <a:xfrm>
              <a:off x="1968" y="2509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8" name="Rectangle 156"/>
            <p:cNvSpPr>
              <a:spLocks noChangeArrowheads="1"/>
            </p:cNvSpPr>
            <p:nvPr/>
          </p:nvSpPr>
          <p:spPr bwMode="auto">
            <a:xfrm>
              <a:off x="2173" y="2486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9" name="Rectangle 157"/>
            <p:cNvSpPr>
              <a:spLocks noChangeArrowheads="1"/>
            </p:cNvSpPr>
            <p:nvPr/>
          </p:nvSpPr>
          <p:spPr bwMode="auto">
            <a:xfrm>
              <a:off x="2373" y="2472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0" name="Rectangle 158"/>
            <p:cNvSpPr>
              <a:spLocks noChangeArrowheads="1"/>
            </p:cNvSpPr>
            <p:nvPr/>
          </p:nvSpPr>
          <p:spPr bwMode="auto">
            <a:xfrm>
              <a:off x="2573" y="2481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1" name="Rectangle 159"/>
            <p:cNvSpPr>
              <a:spLocks noChangeArrowheads="1"/>
            </p:cNvSpPr>
            <p:nvPr/>
          </p:nvSpPr>
          <p:spPr bwMode="auto">
            <a:xfrm>
              <a:off x="2773" y="2509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2" name="Rectangle 160"/>
            <p:cNvSpPr>
              <a:spLocks noChangeArrowheads="1"/>
            </p:cNvSpPr>
            <p:nvPr/>
          </p:nvSpPr>
          <p:spPr bwMode="auto">
            <a:xfrm>
              <a:off x="2973" y="2565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3" name="Rectangle 161"/>
            <p:cNvSpPr>
              <a:spLocks noChangeArrowheads="1"/>
            </p:cNvSpPr>
            <p:nvPr/>
          </p:nvSpPr>
          <p:spPr bwMode="auto">
            <a:xfrm>
              <a:off x="3178" y="2649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4" name="Freeform 162"/>
            <p:cNvSpPr>
              <a:spLocks noEditPoints="1"/>
            </p:cNvSpPr>
            <p:nvPr/>
          </p:nvSpPr>
          <p:spPr bwMode="auto">
            <a:xfrm>
              <a:off x="1190" y="2297"/>
              <a:ext cx="2016" cy="1498"/>
            </a:xfrm>
            <a:custGeom>
              <a:avLst/>
              <a:gdLst>
                <a:gd name="T0" fmla="*/ 74 w 2016"/>
                <a:gd name="T1" fmla="*/ 0 h 1498"/>
                <a:gd name="T2" fmla="*/ 186 w 2016"/>
                <a:gd name="T3" fmla="*/ 1 h 1498"/>
                <a:gd name="T4" fmla="*/ 260 w 2016"/>
                <a:gd name="T5" fmla="*/ 17 h 1498"/>
                <a:gd name="T6" fmla="*/ 297 w 2016"/>
                <a:gd name="T7" fmla="*/ 19 h 1498"/>
                <a:gd name="T8" fmla="*/ 297 w 2016"/>
                <a:gd name="T9" fmla="*/ 19 h 1498"/>
                <a:gd name="T10" fmla="*/ 401 w 2016"/>
                <a:gd name="T11" fmla="*/ 24 h 1498"/>
                <a:gd name="T12" fmla="*/ 402 w 2016"/>
                <a:gd name="T13" fmla="*/ 12 h 1498"/>
                <a:gd name="T14" fmla="*/ 482 w 2016"/>
                <a:gd name="T15" fmla="*/ 35 h 1498"/>
                <a:gd name="T16" fmla="*/ 519 w 2016"/>
                <a:gd name="T17" fmla="*/ 41 h 1498"/>
                <a:gd name="T18" fmla="*/ 519 w 2016"/>
                <a:gd name="T19" fmla="*/ 41 h 1498"/>
                <a:gd name="T20" fmla="*/ 601 w 2016"/>
                <a:gd name="T21" fmla="*/ 52 h 1498"/>
                <a:gd name="T22" fmla="*/ 604 w 2016"/>
                <a:gd name="T23" fmla="*/ 40 h 1498"/>
                <a:gd name="T24" fmla="*/ 700 w 2016"/>
                <a:gd name="T25" fmla="*/ 79 h 1498"/>
                <a:gd name="T26" fmla="*/ 736 w 2016"/>
                <a:gd name="T27" fmla="*/ 89 h 1498"/>
                <a:gd name="T28" fmla="*/ 736 w 2016"/>
                <a:gd name="T29" fmla="*/ 89 h 1498"/>
                <a:gd name="T30" fmla="*/ 811 w 2016"/>
                <a:gd name="T31" fmla="*/ 98 h 1498"/>
                <a:gd name="T32" fmla="*/ 913 w 2016"/>
                <a:gd name="T33" fmla="*/ 144 h 1498"/>
                <a:gd name="T34" fmla="*/ 976 w 2016"/>
                <a:gd name="T35" fmla="*/ 186 h 1498"/>
                <a:gd name="T36" fmla="*/ 1008 w 2016"/>
                <a:gd name="T37" fmla="*/ 202 h 1498"/>
                <a:gd name="T38" fmla="*/ 1008 w 2016"/>
                <a:gd name="T39" fmla="*/ 202 h 1498"/>
                <a:gd name="T40" fmla="*/ 1077 w 2016"/>
                <a:gd name="T41" fmla="*/ 233 h 1498"/>
                <a:gd name="T42" fmla="*/ 1169 w 2016"/>
                <a:gd name="T43" fmla="*/ 296 h 1498"/>
                <a:gd name="T44" fmla="*/ 1203 w 2016"/>
                <a:gd name="T45" fmla="*/ 333 h 1498"/>
                <a:gd name="T46" fmla="*/ 1229 w 2016"/>
                <a:gd name="T47" fmla="*/ 341 h 1498"/>
                <a:gd name="T48" fmla="*/ 1193 w 2016"/>
                <a:gd name="T49" fmla="*/ 326 h 1498"/>
                <a:gd name="T50" fmla="*/ 1256 w 2016"/>
                <a:gd name="T51" fmla="*/ 366 h 1498"/>
                <a:gd name="T52" fmla="*/ 1338 w 2016"/>
                <a:gd name="T53" fmla="*/ 443 h 1498"/>
                <a:gd name="T54" fmla="*/ 1384 w 2016"/>
                <a:gd name="T55" fmla="*/ 503 h 1498"/>
                <a:gd name="T56" fmla="*/ 1409 w 2016"/>
                <a:gd name="T57" fmla="*/ 529 h 1498"/>
                <a:gd name="T58" fmla="*/ 1409 w 2016"/>
                <a:gd name="T59" fmla="*/ 529 h 1498"/>
                <a:gd name="T60" fmla="*/ 1465 w 2016"/>
                <a:gd name="T61" fmla="*/ 579 h 1498"/>
                <a:gd name="T62" fmla="*/ 1535 w 2016"/>
                <a:gd name="T63" fmla="*/ 667 h 1498"/>
                <a:gd name="T64" fmla="*/ 1571 w 2016"/>
                <a:gd name="T65" fmla="*/ 733 h 1498"/>
                <a:gd name="T66" fmla="*/ 1595 w 2016"/>
                <a:gd name="T67" fmla="*/ 762 h 1498"/>
                <a:gd name="T68" fmla="*/ 1615 w 2016"/>
                <a:gd name="T69" fmla="*/ 792 h 1498"/>
                <a:gd name="T70" fmla="*/ 1605 w 2016"/>
                <a:gd name="T71" fmla="*/ 754 h 1498"/>
                <a:gd name="T72" fmla="*/ 1665 w 2016"/>
                <a:gd name="T73" fmla="*/ 849 h 1498"/>
                <a:gd name="T74" fmla="*/ 1694 w 2016"/>
                <a:gd name="T75" fmla="*/ 918 h 1498"/>
                <a:gd name="T76" fmla="*/ 1714 w 2016"/>
                <a:gd name="T77" fmla="*/ 950 h 1498"/>
                <a:gd name="T78" fmla="*/ 1714 w 2016"/>
                <a:gd name="T79" fmla="*/ 950 h 1498"/>
                <a:gd name="T80" fmla="*/ 1763 w 2016"/>
                <a:gd name="T81" fmla="*/ 1006 h 1498"/>
                <a:gd name="T82" fmla="*/ 1809 w 2016"/>
                <a:gd name="T83" fmla="*/ 1092 h 1498"/>
                <a:gd name="T84" fmla="*/ 1815 w 2016"/>
                <a:gd name="T85" fmla="*/ 1089 h 1498"/>
                <a:gd name="T86" fmla="*/ 1827 w 2016"/>
                <a:gd name="T87" fmla="*/ 1141 h 1498"/>
                <a:gd name="T88" fmla="*/ 1827 w 2016"/>
                <a:gd name="T89" fmla="*/ 1141 h 1498"/>
                <a:gd name="T90" fmla="*/ 1871 w 2016"/>
                <a:gd name="T91" fmla="*/ 1203 h 1498"/>
                <a:gd name="T92" fmla="*/ 1921 w 2016"/>
                <a:gd name="T93" fmla="*/ 1303 h 1498"/>
                <a:gd name="T94" fmla="*/ 1943 w 2016"/>
                <a:gd name="T95" fmla="*/ 1375 h 1498"/>
                <a:gd name="T96" fmla="*/ 1960 w 2016"/>
                <a:gd name="T97" fmla="*/ 1408 h 1498"/>
                <a:gd name="T98" fmla="*/ 1960 w 2016"/>
                <a:gd name="T99" fmla="*/ 1408 h 1498"/>
                <a:gd name="T100" fmla="*/ 2004 w 2016"/>
                <a:gd name="T101" fmla="*/ 1469 h 1498"/>
                <a:gd name="T102" fmla="*/ 37 w 2016"/>
                <a:gd name="T103" fmla="*/ 0 h 1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16" h="1498">
                  <a:moveTo>
                    <a:pt x="74" y="13"/>
                  </a:moveTo>
                  <a:lnTo>
                    <a:pt x="111" y="13"/>
                  </a:lnTo>
                  <a:lnTo>
                    <a:pt x="112" y="1"/>
                  </a:lnTo>
                  <a:lnTo>
                    <a:pt x="74" y="0"/>
                  </a:lnTo>
                  <a:lnTo>
                    <a:pt x="74" y="13"/>
                  </a:lnTo>
                  <a:close/>
                  <a:moveTo>
                    <a:pt x="149" y="13"/>
                  </a:moveTo>
                  <a:lnTo>
                    <a:pt x="186" y="14"/>
                  </a:lnTo>
                  <a:lnTo>
                    <a:pt x="186" y="1"/>
                  </a:lnTo>
                  <a:lnTo>
                    <a:pt x="149" y="1"/>
                  </a:lnTo>
                  <a:lnTo>
                    <a:pt x="149" y="13"/>
                  </a:lnTo>
                  <a:close/>
                  <a:moveTo>
                    <a:pt x="223" y="15"/>
                  </a:moveTo>
                  <a:lnTo>
                    <a:pt x="260" y="17"/>
                  </a:lnTo>
                  <a:lnTo>
                    <a:pt x="261" y="4"/>
                  </a:lnTo>
                  <a:lnTo>
                    <a:pt x="223" y="2"/>
                  </a:lnTo>
                  <a:lnTo>
                    <a:pt x="223" y="15"/>
                  </a:lnTo>
                  <a:close/>
                  <a:moveTo>
                    <a:pt x="297" y="19"/>
                  </a:moveTo>
                  <a:lnTo>
                    <a:pt x="334" y="21"/>
                  </a:lnTo>
                  <a:lnTo>
                    <a:pt x="335" y="8"/>
                  </a:lnTo>
                  <a:lnTo>
                    <a:pt x="298" y="6"/>
                  </a:lnTo>
                  <a:lnTo>
                    <a:pt x="297" y="19"/>
                  </a:lnTo>
                  <a:close/>
                  <a:moveTo>
                    <a:pt x="372" y="22"/>
                  </a:moveTo>
                  <a:lnTo>
                    <a:pt x="402" y="24"/>
                  </a:lnTo>
                  <a:lnTo>
                    <a:pt x="402" y="18"/>
                  </a:lnTo>
                  <a:lnTo>
                    <a:pt x="401" y="24"/>
                  </a:lnTo>
                  <a:lnTo>
                    <a:pt x="408" y="25"/>
                  </a:lnTo>
                  <a:lnTo>
                    <a:pt x="410" y="13"/>
                  </a:lnTo>
                  <a:lnTo>
                    <a:pt x="403" y="12"/>
                  </a:lnTo>
                  <a:lnTo>
                    <a:pt x="402" y="12"/>
                  </a:lnTo>
                  <a:lnTo>
                    <a:pt x="372" y="10"/>
                  </a:lnTo>
                  <a:lnTo>
                    <a:pt x="372" y="22"/>
                  </a:lnTo>
                  <a:close/>
                  <a:moveTo>
                    <a:pt x="445" y="30"/>
                  </a:moveTo>
                  <a:lnTo>
                    <a:pt x="482" y="35"/>
                  </a:lnTo>
                  <a:lnTo>
                    <a:pt x="484" y="23"/>
                  </a:lnTo>
                  <a:lnTo>
                    <a:pt x="447" y="18"/>
                  </a:lnTo>
                  <a:lnTo>
                    <a:pt x="445" y="30"/>
                  </a:lnTo>
                  <a:close/>
                  <a:moveTo>
                    <a:pt x="519" y="41"/>
                  </a:moveTo>
                  <a:lnTo>
                    <a:pt x="556" y="46"/>
                  </a:lnTo>
                  <a:lnTo>
                    <a:pt x="557" y="33"/>
                  </a:lnTo>
                  <a:lnTo>
                    <a:pt x="521" y="28"/>
                  </a:lnTo>
                  <a:lnTo>
                    <a:pt x="519" y="41"/>
                  </a:lnTo>
                  <a:close/>
                  <a:moveTo>
                    <a:pt x="592" y="51"/>
                  </a:moveTo>
                  <a:lnTo>
                    <a:pt x="602" y="52"/>
                  </a:lnTo>
                  <a:lnTo>
                    <a:pt x="603" y="46"/>
                  </a:lnTo>
                  <a:lnTo>
                    <a:pt x="601" y="52"/>
                  </a:lnTo>
                  <a:lnTo>
                    <a:pt x="628" y="59"/>
                  </a:lnTo>
                  <a:lnTo>
                    <a:pt x="631" y="47"/>
                  </a:lnTo>
                  <a:lnTo>
                    <a:pt x="605" y="40"/>
                  </a:lnTo>
                  <a:lnTo>
                    <a:pt x="604" y="40"/>
                  </a:lnTo>
                  <a:lnTo>
                    <a:pt x="594" y="39"/>
                  </a:lnTo>
                  <a:lnTo>
                    <a:pt x="592" y="51"/>
                  </a:lnTo>
                  <a:close/>
                  <a:moveTo>
                    <a:pt x="664" y="69"/>
                  </a:moveTo>
                  <a:lnTo>
                    <a:pt x="700" y="79"/>
                  </a:lnTo>
                  <a:lnTo>
                    <a:pt x="703" y="67"/>
                  </a:lnTo>
                  <a:lnTo>
                    <a:pt x="667" y="57"/>
                  </a:lnTo>
                  <a:lnTo>
                    <a:pt x="664" y="69"/>
                  </a:lnTo>
                  <a:close/>
                  <a:moveTo>
                    <a:pt x="736" y="89"/>
                  </a:moveTo>
                  <a:lnTo>
                    <a:pt x="771" y="99"/>
                  </a:lnTo>
                  <a:lnTo>
                    <a:pt x="775" y="87"/>
                  </a:lnTo>
                  <a:lnTo>
                    <a:pt x="739" y="77"/>
                  </a:lnTo>
                  <a:lnTo>
                    <a:pt x="736" y="89"/>
                  </a:lnTo>
                  <a:close/>
                  <a:moveTo>
                    <a:pt x="806" y="109"/>
                  </a:moveTo>
                  <a:lnTo>
                    <a:pt x="840" y="124"/>
                  </a:lnTo>
                  <a:lnTo>
                    <a:pt x="845" y="113"/>
                  </a:lnTo>
                  <a:lnTo>
                    <a:pt x="811" y="98"/>
                  </a:lnTo>
                  <a:lnTo>
                    <a:pt x="806" y="109"/>
                  </a:lnTo>
                  <a:close/>
                  <a:moveTo>
                    <a:pt x="874" y="140"/>
                  </a:moveTo>
                  <a:lnTo>
                    <a:pt x="908" y="155"/>
                  </a:lnTo>
                  <a:lnTo>
                    <a:pt x="913" y="144"/>
                  </a:lnTo>
                  <a:lnTo>
                    <a:pt x="879" y="128"/>
                  </a:lnTo>
                  <a:lnTo>
                    <a:pt x="874" y="140"/>
                  </a:lnTo>
                  <a:close/>
                  <a:moveTo>
                    <a:pt x="942" y="170"/>
                  </a:moveTo>
                  <a:lnTo>
                    <a:pt x="976" y="186"/>
                  </a:lnTo>
                  <a:lnTo>
                    <a:pt x="981" y="174"/>
                  </a:lnTo>
                  <a:lnTo>
                    <a:pt x="947" y="159"/>
                  </a:lnTo>
                  <a:lnTo>
                    <a:pt x="942" y="170"/>
                  </a:lnTo>
                  <a:close/>
                  <a:moveTo>
                    <a:pt x="1008" y="202"/>
                  </a:moveTo>
                  <a:lnTo>
                    <a:pt x="1039" y="222"/>
                  </a:lnTo>
                  <a:lnTo>
                    <a:pt x="1046" y="212"/>
                  </a:lnTo>
                  <a:lnTo>
                    <a:pt x="1015" y="191"/>
                  </a:lnTo>
                  <a:lnTo>
                    <a:pt x="1008" y="202"/>
                  </a:lnTo>
                  <a:close/>
                  <a:moveTo>
                    <a:pt x="1070" y="243"/>
                  </a:moveTo>
                  <a:lnTo>
                    <a:pt x="1101" y="264"/>
                  </a:lnTo>
                  <a:lnTo>
                    <a:pt x="1108" y="254"/>
                  </a:lnTo>
                  <a:lnTo>
                    <a:pt x="1077" y="233"/>
                  </a:lnTo>
                  <a:lnTo>
                    <a:pt x="1070" y="243"/>
                  </a:lnTo>
                  <a:close/>
                  <a:moveTo>
                    <a:pt x="1131" y="285"/>
                  </a:moveTo>
                  <a:lnTo>
                    <a:pt x="1162" y="306"/>
                  </a:lnTo>
                  <a:lnTo>
                    <a:pt x="1169" y="296"/>
                  </a:lnTo>
                  <a:lnTo>
                    <a:pt x="1138" y="275"/>
                  </a:lnTo>
                  <a:lnTo>
                    <a:pt x="1131" y="285"/>
                  </a:lnTo>
                  <a:close/>
                  <a:moveTo>
                    <a:pt x="1193" y="326"/>
                  </a:moveTo>
                  <a:lnTo>
                    <a:pt x="1203" y="333"/>
                  </a:lnTo>
                  <a:lnTo>
                    <a:pt x="1206" y="328"/>
                  </a:lnTo>
                  <a:lnTo>
                    <a:pt x="1202" y="332"/>
                  </a:lnTo>
                  <a:lnTo>
                    <a:pt x="1221" y="350"/>
                  </a:lnTo>
                  <a:lnTo>
                    <a:pt x="1229" y="341"/>
                  </a:lnTo>
                  <a:lnTo>
                    <a:pt x="1210" y="323"/>
                  </a:lnTo>
                  <a:lnTo>
                    <a:pt x="1210" y="323"/>
                  </a:lnTo>
                  <a:lnTo>
                    <a:pt x="1200" y="316"/>
                  </a:lnTo>
                  <a:lnTo>
                    <a:pt x="1193" y="326"/>
                  </a:lnTo>
                  <a:close/>
                  <a:moveTo>
                    <a:pt x="1248" y="376"/>
                  </a:moveTo>
                  <a:lnTo>
                    <a:pt x="1275" y="401"/>
                  </a:lnTo>
                  <a:lnTo>
                    <a:pt x="1283" y="392"/>
                  </a:lnTo>
                  <a:lnTo>
                    <a:pt x="1256" y="366"/>
                  </a:lnTo>
                  <a:lnTo>
                    <a:pt x="1248" y="376"/>
                  </a:lnTo>
                  <a:close/>
                  <a:moveTo>
                    <a:pt x="1302" y="426"/>
                  </a:moveTo>
                  <a:lnTo>
                    <a:pt x="1329" y="452"/>
                  </a:lnTo>
                  <a:lnTo>
                    <a:pt x="1338" y="443"/>
                  </a:lnTo>
                  <a:lnTo>
                    <a:pt x="1311" y="417"/>
                  </a:lnTo>
                  <a:lnTo>
                    <a:pt x="1302" y="426"/>
                  </a:lnTo>
                  <a:close/>
                  <a:moveTo>
                    <a:pt x="1356" y="478"/>
                  </a:moveTo>
                  <a:lnTo>
                    <a:pt x="1384" y="503"/>
                  </a:lnTo>
                  <a:lnTo>
                    <a:pt x="1392" y="494"/>
                  </a:lnTo>
                  <a:lnTo>
                    <a:pt x="1365" y="469"/>
                  </a:lnTo>
                  <a:lnTo>
                    <a:pt x="1356" y="478"/>
                  </a:lnTo>
                  <a:close/>
                  <a:moveTo>
                    <a:pt x="1409" y="529"/>
                  </a:moveTo>
                  <a:lnTo>
                    <a:pt x="1432" y="558"/>
                  </a:lnTo>
                  <a:lnTo>
                    <a:pt x="1442" y="550"/>
                  </a:lnTo>
                  <a:lnTo>
                    <a:pt x="1418" y="521"/>
                  </a:lnTo>
                  <a:lnTo>
                    <a:pt x="1409" y="529"/>
                  </a:lnTo>
                  <a:close/>
                  <a:moveTo>
                    <a:pt x="1455" y="587"/>
                  </a:moveTo>
                  <a:lnTo>
                    <a:pt x="1479" y="616"/>
                  </a:lnTo>
                  <a:lnTo>
                    <a:pt x="1488" y="609"/>
                  </a:lnTo>
                  <a:lnTo>
                    <a:pt x="1465" y="579"/>
                  </a:lnTo>
                  <a:lnTo>
                    <a:pt x="1455" y="587"/>
                  </a:lnTo>
                  <a:close/>
                  <a:moveTo>
                    <a:pt x="1502" y="645"/>
                  </a:moveTo>
                  <a:lnTo>
                    <a:pt x="1525" y="675"/>
                  </a:lnTo>
                  <a:lnTo>
                    <a:pt x="1535" y="667"/>
                  </a:lnTo>
                  <a:lnTo>
                    <a:pt x="1512" y="638"/>
                  </a:lnTo>
                  <a:lnTo>
                    <a:pt x="1502" y="645"/>
                  </a:lnTo>
                  <a:close/>
                  <a:moveTo>
                    <a:pt x="1548" y="704"/>
                  </a:moveTo>
                  <a:lnTo>
                    <a:pt x="1571" y="733"/>
                  </a:lnTo>
                  <a:lnTo>
                    <a:pt x="1581" y="725"/>
                  </a:lnTo>
                  <a:lnTo>
                    <a:pt x="1558" y="696"/>
                  </a:lnTo>
                  <a:lnTo>
                    <a:pt x="1548" y="704"/>
                  </a:lnTo>
                  <a:close/>
                  <a:moveTo>
                    <a:pt x="1595" y="762"/>
                  </a:moveTo>
                  <a:lnTo>
                    <a:pt x="1603" y="772"/>
                  </a:lnTo>
                  <a:lnTo>
                    <a:pt x="1608" y="769"/>
                  </a:lnTo>
                  <a:lnTo>
                    <a:pt x="1603" y="772"/>
                  </a:lnTo>
                  <a:lnTo>
                    <a:pt x="1615" y="792"/>
                  </a:lnTo>
                  <a:lnTo>
                    <a:pt x="1626" y="785"/>
                  </a:lnTo>
                  <a:lnTo>
                    <a:pt x="1613" y="765"/>
                  </a:lnTo>
                  <a:lnTo>
                    <a:pt x="1613" y="765"/>
                  </a:lnTo>
                  <a:lnTo>
                    <a:pt x="1605" y="754"/>
                  </a:lnTo>
                  <a:lnTo>
                    <a:pt x="1595" y="762"/>
                  </a:lnTo>
                  <a:close/>
                  <a:moveTo>
                    <a:pt x="1635" y="824"/>
                  </a:moveTo>
                  <a:lnTo>
                    <a:pt x="1655" y="855"/>
                  </a:lnTo>
                  <a:lnTo>
                    <a:pt x="1665" y="849"/>
                  </a:lnTo>
                  <a:lnTo>
                    <a:pt x="1646" y="817"/>
                  </a:lnTo>
                  <a:lnTo>
                    <a:pt x="1635" y="824"/>
                  </a:lnTo>
                  <a:close/>
                  <a:moveTo>
                    <a:pt x="1674" y="887"/>
                  </a:moveTo>
                  <a:lnTo>
                    <a:pt x="1694" y="918"/>
                  </a:lnTo>
                  <a:lnTo>
                    <a:pt x="1705" y="912"/>
                  </a:lnTo>
                  <a:lnTo>
                    <a:pt x="1685" y="880"/>
                  </a:lnTo>
                  <a:lnTo>
                    <a:pt x="1674" y="887"/>
                  </a:lnTo>
                  <a:close/>
                  <a:moveTo>
                    <a:pt x="1714" y="950"/>
                  </a:moveTo>
                  <a:lnTo>
                    <a:pt x="1733" y="981"/>
                  </a:lnTo>
                  <a:lnTo>
                    <a:pt x="1744" y="975"/>
                  </a:lnTo>
                  <a:lnTo>
                    <a:pt x="1724" y="943"/>
                  </a:lnTo>
                  <a:lnTo>
                    <a:pt x="1714" y="950"/>
                  </a:lnTo>
                  <a:close/>
                  <a:moveTo>
                    <a:pt x="1753" y="1013"/>
                  </a:moveTo>
                  <a:lnTo>
                    <a:pt x="1773" y="1045"/>
                  </a:lnTo>
                  <a:lnTo>
                    <a:pt x="1783" y="1038"/>
                  </a:lnTo>
                  <a:lnTo>
                    <a:pt x="1763" y="1006"/>
                  </a:lnTo>
                  <a:lnTo>
                    <a:pt x="1753" y="1013"/>
                  </a:lnTo>
                  <a:close/>
                  <a:moveTo>
                    <a:pt x="1792" y="1076"/>
                  </a:moveTo>
                  <a:lnTo>
                    <a:pt x="1804" y="1095"/>
                  </a:lnTo>
                  <a:lnTo>
                    <a:pt x="1809" y="1092"/>
                  </a:lnTo>
                  <a:lnTo>
                    <a:pt x="1804" y="1094"/>
                  </a:lnTo>
                  <a:lnTo>
                    <a:pt x="1810" y="1108"/>
                  </a:lnTo>
                  <a:lnTo>
                    <a:pt x="1822" y="1103"/>
                  </a:lnTo>
                  <a:lnTo>
                    <a:pt x="1815" y="1089"/>
                  </a:lnTo>
                  <a:lnTo>
                    <a:pt x="1814" y="1089"/>
                  </a:lnTo>
                  <a:lnTo>
                    <a:pt x="1803" y="1070"/>
                  </a:lnTo>
                  <a:lnTo>
                    <a:pt x="1792" y="1076"/>
                  </a:lnTo>
                  <a:close/>
                  <a:moveTo>
                    <a:pt x="1827" y="1141"/>
                  </a:moveTo>
                  <a:lnTo>
                    <a:pt x="1844" y="1175"/>
                  </a:lnTo>
                  <a:lnTo>
                    <a:pt x="1855" y="1169"/>
                  </a:lnTo>
                  <a:lnTo>
                    <a:pt x="1838" y="1136"/>
                  </a:lnTo>
                  <a:lnTo>
                    <a:pt x="1827" y="1141"/>
                  </a:lnTo>
                  <a:close/>
                  <a:moveTo>
                    <a:pt x="1860" y="1208"/>
                  </a:moveTo>
                  <a:lnTo>
                    <a:pt x="1877" y="1242"/>
                  </a:lnTo>
                  <a:lnTo>
                    <a:pt x="1888" y="1236"/>
                  </a:lnTo>
                  <a:lnTo>
                    <a:pt x="1871" y="1203"/>
                  </a:lnTo>
                  <a:lnTo>
                    <a:pt x="1860" y="1208"/>
                  </a:lnTo>
                  <a:close/>
                  <a:moveTo>
                    <a:pt x="1893" y="1275"/>
                  </a:moveTo>
                  <a:lnTo>
                    <a:pt x="1910" y="1308"/>
                  </a:lnTo>
                  <a:lnTo>
                    <a:pt x="1921" y="1303"/>
                  </a:lnTo>
                  <a:lnTo>
                    <a:pt x="1904" y="1269"/>
                  </a:lnTo>
                  <a:lnTo>
                    <a:pt x="1893" y="1275"/>
                  </a:lnTo>
                  <a:close/>
                  <a:moveTo>
                    <a:pt x="1927" y="1342"/>
                  </a:moveTo>
                  <a:lnTo>
                    <a:pt x="1943" y="1375"/>
                  </a:lnTo>
                  <a:lnTo>
                    <a:pt x="1954" y="1369"/>
                  </a:lnTo>
                  <a:lnTo>
                    <a:pt x="1938" y="1336"/>
                  </a:lnTo>
                  <a:lnTo>
                    <a:pt x="1927" y="1342"/>
                  </a:lnTo>
                  <a:close/>
                  <a:moveTo>
                    <a:pt x="1960" y="1408"/>
                  </a:moveTo>
                  <a:lnTo>
                    <a:pt x="1977" y="1442"/>
                  </a:lnTo>
                  <a:lnTo>
                    <a:pt x="1988" y="1436"/>
                  </a:lnTo>
                  <a:lnTo>
                    <a:pt x="1971" y="1403"/>
                  </a:lnTo>
                  <a:lnTo>
                    <a:pt x="1960" y="1408"/>
                  </a:lnTo>
                  <a:close/>
                  <a:moveTo>
                    <a:pt x="1993" y="1475"/>
                  </a:moveTo>
                  <a:lnTo>
                    <a:pt x="2004" y="1498"/>
                  </a:lnTo>
                  <a:lnTo>
                    <a:pt x="2016" y="1493"/>
                  </a:lnTo>
                  <a:lnTo>
                    <a:pt x="2004" y="1469"/>
                  </a:lnTo>
                  <a:lnTo>
                    <a:pt x="1993" y="1475"/>
                  </a:lnTo>
                  <a:close/>
                  <a:moveTo>
                    <a:pt x="0" y="12"/>
                  </a:moveTo>
                  <a:lnTo>
                    <a:pt x="37" y="12"/>
                  </a:lnTo>
                  <a:lnTo>
                    <a:pt x="37" y="0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5" name="Freeform 163"/>
            <p:cNvSpPr>
              <a:spLocks noEditPoints="1"/>
            </p:cNvSpPr>
            <p:nvPr/>
          </p:nvSpPr>
          <p:spPr bwMode="auto">
            <a:xfrm>
              <a:off x="1188" y="2282"/>
              <a:ext cx="2009" cy="1426"/>
            </a:xfrm>
            <a:custGeom>
              <a:avLst/>
              <a:gdLst>
                <a:gd name="T0" fmla="*/ 71 w 2009"/>
                <a:gd name="T1" fmla="*/ 66 h 1426"/>
                <a:gd name="T2" fmla="*/ 177 w 2009"/>
                <a:gd name="T3" fmla="*/ 31 h 1426"/>
                <a:gd name="T4" fmla="*/ 252 w 2009"/>
                <a:gd name="T5" fmla="*/ 29 h 1426"/>
                <a:gd name="T6" fmla="*/ 289 w 2009"/>
                <a:gd name="T7" fmla="*/ 25 h 1426"/>
                <a:gd name="T8" fmla="*/ 289 w 2009"/>
                <a:gd name="T9" fmla="*/ 25 h 1426"/>
                <a:gd name="T10" fmla="*/ 361 w 2009"/>
                <a:gd name="T11" fmla="*/ 4 h 1426"/>
                <a:gd name="T12" fmla="*/ 474 w 2009"/>
                <a:gd name="T13" fmla="*/ 8 h 1426"/>
                <a:gd name="T14" fmla="*/ 546 w 2009"/>
                <a:gd name="T15" fmla="*/ 28 h 1426"/>
                <a:gd name="T16" fmla="*/ 584 w 2009"/>
                <a:gd name="T17" fmla="*/ 32 h 1426"/>
                <a:gd name="T18" fmla="*/ 619 w 2009"/>
                <a:gd name="T19" fmla="*/ 39 h 1426"/>
                <a:gd name="T20" fmla="*/ 585 w 2009"/>
                <a:gd name="T21" fmla="*/ 20 h 1426"/>
                <a:gd name="T22" fmla="*/ 693 w 2009"/>
                <a:gd name="T23" fmla="*/ 51 h 1426"/>
                <a:gd name="T24" fmla="*/ 760 w 2009"/>
                <a:gd name="T25" fmla="*/ 87 h 1426"/>
                <a:gd name="T26" fmla="*/ 795 w 2009"/>
                <a:gd name="T27" fmla="*/ 98 h 1426"/>
                <a:gd name="T28" fmla="*/ 827 w 2009"/>
                <a:gd name="T29" fmla="*/ 114 h 1426"/>
                <a:gd name="T30" fmla="*/ 799 w 2009"/>
                <a:gd name="T31" fmla="*/ 87 h 1426"/>
                <a:gd name="T32" fmla="*/ 898 w 2009"/>
                <a:gd name="T33" fmla="*/ 140 h 1426"/>
                <a:gd name="T34" fmla="*/ 957 w 2009"/>
                <a:gd name="T35" fmla="*/ 187 h 1426"/>
                <a:gd name="T36" fmla="*/ 990 w 2009"/>
                <a:gd name="T37" fmla="*/ 205 h 1426"/>
                <a:gd name="T38" fmla="*/ 1020 w 2009"/>
                <a:gd name="T39" fmla="*/ 225 h 1426"/>
                <a:gd name="T40" fmla="*/ 996 w 2009"/>
                <a:gd name="T41" fmla="*/ 194 h 1426"/>
                <a:gd name="T42" fmla="*/ 1086 w 2009"/>
                <a:gd name="T43" fmla="*/ 261 h 1426"/>
                <a:gd name="T44" fmla="*/ 1137 w 2009"/>
                <a:gd name="T45" fmla="*/ 316 h 1426"/>
                <a:gd name="T46" fmla="*/ 1167 w 2009"/>
                <a:gd name="T47" fmla="*/ 339 h 1426"/>
                <a:gd name="T48" fmla="*/ 1167 w 2009"/>
                <a:gd name="T49" fmla="*/ 339 h 1426"/>
                <a:gd name="T50" fmla="*/ 1232 w 2009"/>
                <a:gd name="T51" fmla="*/ 378 h 1426"/>
                <a:gd name="T52" fmla="*/ 1310 w 2009"/>
                <a:gd name="T53" fmla="*/ 457 h 1426"/>
                <a:gd name="T54" fmla="*/ 1354 w 2009"/>
                <a:gd name="T55" fmla="*/ 519 h 1426"/>
                <a:gd name="T56" fmla="*/ 1381 w 2009"/>
                <a:gd name="T57" fmla="*/ 545 h 1426"/>
                <a:gd name="T58" fmla="*/ 1406 w 2009"/>
                <a:gd name="T59" fmla="*/ 571 h 1426"/>
                <a:gd name="T60" fmla="*/ 1390 w 2009"/>
                <a:gd name="T61" fmla="*/ 536 h 1426"/>
                <a:gd name="T62" fmla="*/ 1463 w 2009"/>
                <a:gd name="T63" fmla="*/ 621 h 1426"/>
                <a:gd name="T64" fmla="*/ 1501 w 2009"/>
                <a:gd name="T65" fmla="*/ 686 h 1426"/>
                <a:gd name="T66" fmla="*/ 1524 w 2009"/>
                <a:gd name="T67" fmla="*/ 715 h 1426"/>
                <a:gd name="T68" fmla="*/ 1524 w 2009"/>
                <a:gd name="T69" fmla="*/ 715 h 1426"/>
                <a:gd name="T70" fmla="*/ 1581 w 2009"/>
                <a:gd name="T71" fmla="*/ 765 h 1426"/>
                <a:gd name="T72" fmla="*/ 1648 w 2009"/>
                <a:gd name="T73" fmla="*/ 855 h 1426"/>
                <a:gd name="T74" fmla="*/ 1680 w 2009"/>
                <a:gd name="T75" fmla="*/ 923 h 1426"/>
                <a:gd name="T76" fmla="*/ 1702 w 2009"/>
                <a:gd name="T77" fmla="*/ 953 h 1426"/>
                <a:gd name="T78" fmla="*/ 1702 w 2009"/>
                <a:gd name="T79" fmla="*/ 953 h 1426"/>
                <a:gd name="T80" fmla="*/ 1754 w 2009"/>
                <a:gd name="T81" fmla="*/ 1008 h 1426"/>
                <a:gd name="T82" fmla="*/ 1807 w 2009"/>
                <a:gd name="T83" fmla="*/ 1106 h 1426"/>
                <a:gd name="T84" fmla="*/ 1786 w 2009"/>
                <a:gd name="T85" fmla="*/ 1076 h 1426"/>
                <a:gd name="T86" fmla="*/ 1837 w 2009"/>
                <a:gd name="T87" fmla="*/ 1132 h 1426"/>
                <a:gd name="T88" fmla="*/ 1895 w 2009"/>
                <a:gd name="T89" fmla="*/ 1228 h 1426"/>
                <a:gd name="T90" fmla="*/ 1922 w 2009"/>
                <a:gd name="T91" fmla="*/ 1298 h 1426"/>
                <a:gd name="T92" fmla="*/ 1941 w 2009"/>
                <a:gd name="T93" fmla="*/ 1330 h 1426"/>
                <a:gd name="T94" fmla="*/ 1941 w 2009"/>
                <a:gd name="T95" fmla="*/ 1330 h 1426"/>
                <a:gd name="T96" fmla="*/ 1990 w 2009"/>
                <a:gd name="T97" fmla="*/ 1387 h 1426"/>
                <a:gd name="T98" fmla="*/ 35 w 2009"/>
                <a:gd name="T99" fmla="*/ 7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009" h="1426">
                  <a:moveTo>
                    <a:pt x="74" y="78"/>
                  </a:moveTo>
                  <a:lnTo>
                    <a:pt x="110" y="66"/>
                  </a:lnTo>
                  <a:lnTo>
                    <a:pt x="106" y="54"/>
                  </a:lnTo>
                  <a:lnTo>
                    <a:pt x="71" y="66"/>
                  </a:lnTo>
                  <a:lnTo>
                    <a:pt x="74" y="78"/>
                  </a:lnTo>
                  <a:close/>
                  <a:moveTo>
                    <a:pt x="145" y="54"/>
                  </a:moveTo>
                  <a:lnTo>
                    <a:pt x="180" y="42"/>
                  </a:lnTo>
                  <a:lnTo>
                    <a:pt x="177" y="31"/>
                  </a:lnTo>
                  <a:lnTo>
                    <a:pt x="141" y="42"/>
                  </a:lnTo>
                  <a:lnTo>
                    <a:pt x="145" y="54"/>
                  </a:lnTo>
                  <a:close/>
                  <a:moveTo>
                    <a:pt x="215" y="33"/>
                  </a:moveTo>
                  <a:lnTo>
                    <a:pt x="252" y="29"/>
                  </a:lnTo>
                  <a:lnTo>
                    <a:pt x="251" y="17"/>
                  </a:lnTo>
                  <a:lnTo>
                    <a:pt x="213" y="21"/>
                  </a:lnTo>
                  <a:lnTo>
                    <a:pt x="215" y="33"/>
                  </a:lnTo>
                  <a:close/>
                  <a:moveTo>
                    <a:pt x="289" y="25"/>
                  </a:moveTo>
                  <a:lnTo>
                    <a:pt x="326" y="21"/>
                  </a:lnTo>
                  <a:lnTo>
                    <a:pt x="325" y="9"/>
                  </a:lnTo>
                  <a:lnTo>
                    <a:pt x="288" y="13"/>
                  </a:lnTo>
                  <a:lnTo>
                    <a:pt x="289" y="25"/>
                  </a:lnTo>
                  <a:close/>
                  <a:moveTo>
                    <a:pt x="363" y="17"/>
                  </a:moveTo>
                  <a:lnTo>
                    <a:pt x="400" y="13"/>
                  </a:lnTo>
                  <a:lnTo>
                    <a:pt x="398" y="0"/>
                  </a:lnTo>
                  <a:lnTo>
                    <a:pt x="361" y="4"/>
                  </a:lnTo>
                  <a:lnTo>
                    <a:pt x="363" y="17"/>
                  </a:lnTo>
                  <a:close/>
                  <a:moveTo>
                    <a:pt x="436" y="16"/>
                  </a:moveTo>
                  <a:lnTo>
                    <a:pt x="473" y="20"/>
                  </a:lnTo>
                  <a:lnTo>
                    <a:pt x="474" y="8"/>
                  </a:lnTo>
                  <a:lnTo>
                    <a:pt x="437" y="3"/>
                  </a:lnTo>
                  <a:lnTo>
                    <a:pt x="436" y="16"/>
                  </a:lnTo>
                  <a:close/>
                  <a:moveTo>
                    <a:pt x="510" y="24"/>
                  </a:moveTo>
                  <a:lnTo>
                    <a:pt x="546" y="28"/>
                  </a:lnTo>
                  <a:lnTo>
                    <a:pt x="548" y="16"/>
                  </a:lnTo>
                  <a:lnTo>
                    <a:pt x="511" y="12"/>
                  </a:lnTo>
                  <a:lnTo>
                    <a:pt x="510" y="24"/>
                  </a:lnTo>
                  <a:close/>
                  <a:moveTo>
                    <a:pt x="584" y="32"/>
                  </a:moveTo>
                  <a:lnTo>
                    <a:pt x="604" y="34"/>
                  </a:lnTo>
                  <a:lnTo>
                    <a:pt x="605" y="28"/>
                  </a:lnTo>
                  <a:lnTo>
                    <a:pt x="603" y="34"/>
                  </a:lnTo>
                  <a:lnTo>
                    <a:pt x="619" y="39"/>
                  </a:lnTo>
                  <a:lnTo>
                    <a:pt x="622" y="28"/>
                  </a:lnTo>
                  <a:lnTo>
                    <a:pt x="607" y="23"/>
                  </a:lnTo>
                  <a:lnTo>
                    <a:pt x="605" y="22"/>
                  </a:lnTo>
                  <a:lnTo>
                    <a:pt x="585" y="20"/>
                  </a:lnTo>
                  <a:lnTo>
                    <a:pt x="584" y="32"/>
                  </a:lnTo>
                  <a:close/>
                  <a:moveTo>
                    <a:pt x="654" y="51"/>
                  </a:moveTo>
                  <a:lnTo>
                    <a:pt x="689" y="63"/>
                  </a:lnTo>
                  <a:lnTo>
                    <a:pt x="693" y="51"/>
                  </a:lnTo>
                  <a:lnTo>
                    <a:pt x="658" y="39"/>
                  </a:lnTo>
                  <a:lnTo>
                    <a:pt x="654" y="51"/>
                  </a:lnTo>
                  <a:close/>
                  <a:moveTo>
                    <a:pt x="724" y="75"/>
                  </a:moveTo>
                  <a:lnTo>
                    <a:pt x="760" y="87"/>
                  </a:lnTo>
                  <a:lnTo>
                    <a:pt x="764" y="75"/>
                  </a:lnTo>
                  <a:lnTo>
                    <a:pt x="729" y="63"/>
                  </a:lnTo>
                  <a:lnTo>
                    <a:pt x="724" y="75"/>
                  </a:lnTo>
                  <a:close/>
                  <a:moveTo>
                    <a:pt x="795" y="98"/>
                  </a:moveTo>
                  <a:lnTo>
                    <a:pt x="804" y="101"/>
                  </a:lnTo>
                  <a:lnTo>
                    <a:pt x="806" y="95"/>
                  </a:lnTo>
                  <a:lnTo>
                    <a:pt x="803" y="101"/>
                  </a:lnTo>
                  <a:lnTo>
                    <a:pt x="827" y="114"/>
                  </a:lnTo>
                  <a:lnTo>
                    <a:pt x="833" y="103"/>
                  </a:lnTo>
                  <a:lnTo>
                    <a:pt x="809" y="90"/>
                  </a:lnTo>
                  <a:lnTo>
                    <a:pt x="808" y="89"/>
                  </a:lnTo>
                  <a:lnTo>
                    <a:pt x="799" y="87"/>
                  </a:lnTo>
                  <a:lnTo>
                    <a:pt x="795" y="98"/>
                  </a:lnTo>
                  <a:close/>
                  <a:moveTo>
                    <a:pt x="860" y="132"/>
                  </a:moveTo>
                  <a:lnTo>
                    <a:pt x="892" y="151"/>
                  </a:lnTo>
                  <a:lnTo>
                    <a:pt x="898" y="140"/>
                  </a:lnTo>
                  <a:lnTo>
                    <a:pt x="866" y="121"/>
                  </a:lnTo>
                  <a:lnTo>
                    <a:pt x="860" y="132"/>
                  </a:lnTo>
                  <a:close/>
                  <a:moveTo>
                    <a:pt x="925" y="169"/>
                  </a:moveTo>
                  <a:lnTo>
                    <a:pt x="957" y="187"/>
                  </a:lnTo>
                  <a:lnTo>
                    <a:pt x="964" y="176"/>
                  </a:lnTo>
                  <a:lnTo>
                    <a:pt x="931" y="158"/>
                  </a:lnTo>
                  <a:lnTo>
                    <a:pt x="925" y="169"/>
                  </a:lnTo>
                  <a:close/>
                  <a:moveTo>
                    <a:pt x="990" y="205"/>
                  </a:moveTo>
                  <a:lnTo>
                    <a:pt x="1004" y="212"/>
                  </a:lnTo>
                  <a:lnTo>
                    <a:pt x="1007" y="207"/>
                  </a:lnTo>
                  <a:lnTo>
                    <a:pt x="1003" y="212"/>
                  </a:lnTo>
                  <a:lnTo>
                    <a:pt x="1020" y="225"/>
                  </a:lnTo>
                  <a:lnTo>
                    <a:pt x="1028" y="215"/>
                  </a:lnTo>
                  <a:lnTo>
                    <a:pt x="1011" y="202"/>
                  </a:lnTo>
                  <a:lnTo>
                    <a:pt x="1010" y="202"/>
                  </a:lnTo>
                  <a:lnTo>
                    <a:pt x="996" y="194"/>
                  </a:lnTo>
                  <a:lnTo>
                    <a:pt x="990" y="205"/>
                  </a:lnTo>
                  <a:close/>
                  <a:moveTo>
                    <a:pt x="1049" y="248"/>
                  </a:moveTo>
                  <a:lnTo>
                    <a:pt x="1079" y="271"/>
                  </a:lnTo>
                  <a:lnTo>
                    <a:pt x="1086" y="261"/>
                  </a:lnTo>
                  <a:lnTo>
                    <a:pt x="1057" y="238"/>
                  </a:lnTo>
                  <a:lnTo>
                    <a:pt x="1049" y="248"/>
                  </a:lnTo>
                  <a:close/>
                  <a:moveTo>
                    <a:pt x="1108" y="294"/>
                  </a:moveTo>
                  <a:lnTo>
                    <a:pt x="1137" y="316"/>
                  </a:lnTo>
                  <a:lnTo>
                    <a:pt x="1145" y="307"/>
                  </a:lnTo>
                  <a:lnTo>
                    <a:pt x="1116" y="284"/>
                  </a:lnTo>
                  <a:lnTo>
                    <a:pt x="1108" y="294"/>
                  </a:lnTo>
                  <a:close/>
                  <a:moveTo>
                    <a:pt x="1167" y="339"/>
                  </a:moveTo>
                  <a:lnTo>
                    <a:pt x="1196" y="362"/>
                  </a:lnTo>
                  <a:lnTo>
                    <a:pt x="1204" y="352"/>
                  </a:lnTo>
                  <a:lnTo>
                    <a:pt x="1174" y="329"/>
                  </a:lnTo>
                  <a:lnTo>
                    <a:pt x="1167" y="339"/>
                  </a:lnTo>
                  <a:close/>
                  <a:moveTo>
                    <a:pt x="1223" y="387"/>
                  </a:moveTo>
                  <a:lnTo>
                    <a:pt x="1249" y="413"/>
                  </a:lnTo>
                  <a:lnTo>
                    <a:pt x="1258" y="404"/>
                  </a:lnTo>
                  <a:lnTo>
                    <a:pt x="1232" y="378"/>
                  </a:lnTo>
                  <a:lnTo>
                    <a:pt x="1223" y="387"/>
                  </a:lnTo>
                  <a:close/>
                  <a:moveTo>
                    <a:pt x="1275" y="440"/>
                  </a:moveTo>
                  <a:lnTo>
                    <a:pt x="1302" y="466"/>
                  </a:lnTo>
                  <a:lnTo>
                    <a:pt x="1310" y="457"/>
                  </a:lnTo>
                  <a:lnTo>
                    <a:pt x="1284" y="431"/>
                  </a:lnTo>
                  <a:lnTo>
                    <a:pt x="1275" y="440"/>
                  </a:lnTo>
                  <a:close/>
                  <a:moveTo>
                    <a:pt x="1328" y="492"/>
                  </a:moveTo>
                  <a:lnTo>
                    <a:pt x="1354" y="519"/>
                  </a:lnTo>
                  <a:lnTo>
                    <a:pt x="1363" y="510"/>
                  </a:lnTo>
                  <a:lnTo>
                    <a:pt x="1337" y="484"/>
                  </a:lnTo>
                  <a:lnTo>
                    <a:pt x="1328" y="492"/>
                  </a:lnTo>
                  <a:close/>
                  <a:moveTo>
                    <a:pt x="1381" y="545"/>
                  </a:moveTo>
                  <a:lnTo>
                    <a:pt x="1405" y="569"/>
                  </a:lnTo>
                  <a:lnTo>
                    <a:pt x="1409" y="564"/>
                  </a:lnTo>
                  <a:lnTo>
                    <a:pt x="1404" y="569"/>
                  </a:lnTo>
                  <a:lnTo>
                    <a:pt x="1406" y="571"/>
                  </a:lnTo>
                  <a:lnTo>
                    <a:pt x="1416" y="563"/>
                  </a:lnTo>
                  <a:lnTo>
                    <a:pt x="1414" y="561"/>
                  </a:lnTo>
                  <a:lnTo>
                    <a:pt x="1413" y="560"/>
                  </a:lnTo>
                  <a:lnTo>
                    <a:pt x="1390" y="536"/>
                  </a:lnTo>
                  <a:lnTo>
                    <a:pt x="1381" y="545"/>
                  </a:lnTo>
                  <a:close/>
                  <a:moveTo>
                    <a:pt x="1430" y="600"/>
                  </a:moveTo>
                  <a:lnTo>
                    <a:pt x="1454" y="629"/>
                  </a:lnTo>
                  <a:lnTo>
                    <a:pt x="1463" y="621"/>
                  </a:lnTo>
                  <a:lnTo>
                    <a:pt x="1440" y="592"/>
                  </a:lnTo>
                  <a:lnTo>
                    <a:pt x="1430" y="600"/>
                  </a:lnTo>
                  <a:close/>
                  <a:moveTo>
                    <a:pt x="1477" y="658"/>
                  </a:moveTo>
                  <a:lnTo>
                    <a:pt x="1501" y="686"/>
                  </a:lnTo>
                  <a:lnTo>
                    <a:pt x="1510" y="679"/>
                  </a:lnTo>
                  <a:lnTo>
                    <a:pt x="1487" y="650"/>
                  </a:lnTo>
                  <a:lnTo>
                    <a:pt x="1477" y="658"/>
                  </a:lnTo>
                  <a:close/>
                  <a:moveTo>
                    <a:pt x="1524" y="715"/>
                  </a:moveTo>
                  <a:lnTo>
                    <a:pt x="1548" y="744"/>
                  </a:lnTo>
                  <a:lnTo>
                    <a:pt x="1557" y="736"/>
                  </a:lnTo>
                  <a:lnTo>
                    <a:pt x="1534" y="707"/>
                  </a:lnTo>
                  <a:lnTo>
                    <a:pt x="1524" y="715"/>
                  </a:lnTo>
                  <a:close/>
                  <a:moveTo>
                    <a:pt x="1571" y="773"/>
                  </a:moveTo>
                  <a:lnTo>
                    <a:pt x="1595" y="802"/>
                  </a:lnTo>
                  <a:lnTo>
                    <a:pt x="1605" y="794"/>
                  </a:lnTo>
                  <a:lnTo>
                    <a:pt x="1581" y="765"/>
                  </a:lnTo>
                  <a:lnTo>
                    <a:pt x="1571" y="773"/>
                  </a:lnTo>
                  <a:close/>
                  <a:moveTo>
                    <a:pt x="1617" y="831"/>
                  </a:moveTo>
                  <a:lnTo>
                    <a:pt x="1638" y="862"/>
                  </a:lnTo>
                  <a:lnTo>
                    <a:pt x="1648" y="855"/>
                  </a:lnTo>
                  <a:lnTo>
                    <a:pt x="1627" y="824"/>
                  </a:lnTo>
                  <a:lnTo>
                    <a:pt x="1617" y="831"/>
                  </a:lnTo>
                  <a:close/>
                  <a:moveTo>
                    <a:pt x="1659" y="892"/>
                  </a:moveTo>
                  <a:lnTo>
                    <a:pt x="1680" y="923"/>
                  </a:lnTo>
                  <a:lnTo>
                    <a:pt x="1691" y="916"/>
                  </a:lnTo>
                  <a:lnTo>
                    <a:pt x="1669" y="885"/>
                  </a:lnTo>
                  <a:lnTo>
                    <a:pt x="1659" y="892"/>
                  </a:lnTo>
                  <a:close/>
                  <a:moveTo>
                    <a:pt x="1702" y="953"/>
                  </a:moveTo>
                  <a:lnTo>
                    <a:pt x="1723" y="984"/>
                  </a:lnTo>
                  <a:lnTo>
                    <a:pt x="1733" y="977"/>
                  </a:lnTo>
                  <a:lnTo>
                    <a:pt x="1712" y="946"/>
                  </a:lnTo>
                  <a:lnTo>
                    <a:pt x="1702" y="953"/>
                  </a:lnTo>
                  <a:close/>
                  <a:moveTo>
                    <a:pt x="1744" y="1015"/>
                  </a:moveTo>
                  <a:lnTo>
                    <a:pt x="1765" y="1045"/>
                  </a:lnTo>
                  <a:lnTo>
                    <a:pt x="1775" y="1038"/>
                  </a:lnTo>
                  <a:lnTo>
                    <a:pt x="1754" y="1008"/>
                  </a:lnTo>
                  <a:lnTo>
                    <a:pt x="1744" y="1015"/>
                  </a:lnTo>
                  <a:close/>
                  <a:moveTo>
                    <a:pt x="1786" y="1076"/>
                  </a:moveTo>
                  <a:lnTo>
                    <a:pt x="1806" y="1104"/>
                  </a:lnTo>
                  <a:lnTo>
                    <a:pt x="1807" y="1106"/>
                  </a:lnTo>
                  <a:lnTo>
                    <a:pt x="1818" y="1100"/>
                  </a:lnTo>
                  <a:lnTo>
                    <a:pt x="1817" y="1098"/>
                  </a:lnTo>
                  <a:lnTo>
                    <a:pt x="1796" y="1069"/>
                  </a:lnTo>
                  <a:lnTo>
                    <a:pt x="1786" y="1076"/>
                  </a:lnTo>
                  <a:close/>
                  <a:moveTo>
                    <a:pt x="1826" y="1138"/>
                  </a:moveTo>
                  <a:lnTo>
                    <a:pt x="1846" y="1170"/>
                  </a:lnTo>
                  <a:lnTo>
                    <a:pt x="1856" y="1164"/>
                  </a:lnTo>
                  <a:lnTo>
                    <a:pt x="1837" y="1132"/>
                  </a:lnTo>
                  <a:lnTo>
                    <a:pt x="1826" y="1138"/>
                  </a:lnTo>
                  <a:close/>
                  <a:moveTo>
                    <a:pt x="1865" y="1202"/>
                  </a:moveTo>
                  <a:lnTo>
                    <a:pt x="1884" y="1234"/>
                  </a:lnTo>
                  <a:lnTo>
                    <a:pt x="1895" y="1228"/>
                  </a:lnTo>
                  <a:lnTo>
                    <a:pt x="1875" y="1196"/>
                  </a:lnTo>
                  <a:lnTo>
                    <a:pt x="1865" y="1202"/>
                  </a:lnTo>
                  <a:close/>
                  <a:moveTo>
                    <a:pt x="1903" y="1266"/>
                  </a:moveTo>
                  <a:lnTo>
                    <a:pt x="1922" y="1298"/>
                  </a:lnTo>
                  <a:lnTo>
                    <a:pt x="1933" y="1291"/>
                  </a:lnTo>
                  <a:lnTo>
                    <a:pt x="1914" y="1260"/>
                  </a:lnTo>
                  <a:lnTo>
                    <a:pt x="1903" y="1266"/>
                  </a:lnTo>
                  <a:close/>
                  <a:moveTo>
                    <a:pt x="1941" y="1330"/>
                  </a:moveTo>
                  <a:lnTo>
                    <a:pt x="1961" y="1362"/>
                  </a:lnTo>
                  <a:lnTo>
                    <a:pt x="1971" y="1355"/>
                  </a:lnTo>
                  <a:lnTo>
                    <a:pt x="1952" y="1323"/>
                  </a:lnTo>
                  <a:lnTo>
                    <a:pt x="1941" y="1330"/>
                  </a:lnTo>
                  <a:close/>
                  <a:moveTo>
                    <a:pt x="1980" y="1394"/>
                  </a:moveTo>
                  <a:lnTo>
                    <a:pt x="1999" y="1426"/>
                  </a:lnTo>
                  <a:lnTo>
                    <a:pt x="2009" y="1419"/>
                  </a:lnTo>
                  <a:lnTo>
                    <a:pt x="1990" y="1387"/>
                  </a:lnTo>
                  <a:lnTo>
                    <a:pt x="1980" y="1394"/>
                  </a:lnTo>
                  <a:close/>
                  <a:moveTo>
                    <a:pt x="4" y="101"/>
                  </a:moveTo>
                  <a:lnTo>
                    <a:pt x="39" y="89"/>
                  </a:lnTo>
                  <a:lnTo>
                    <a:pt x="35" y="78"/>
                  </a:lnTo>
                  <a:lnTo>
                    <a:pt x="0" y="89"/>
                  </a:lnTo>
                  <a:lnTo>
                    <a:pt x="4" y="10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" name="Rectangle 164"/>
            <p:cNvSpPr>
              <a:spLocks noChangeArrowheads="1"/>
            </p:cNvSpPr>
            <p:nvPr/>
          </p:nvSpPr>
          <p:spPr bwMode="auto">
            <a:xfrm>
              <a:off x="1168" y="2351"/>
              <a:ext cx="48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7" name="Rectangle 165"/>
            <p:cNvSpPr>
              <a:spLocks noChangeArrowheads="1"/>
            </p:cNvSpPr>
            <p:nvPr/>
          </p:nvSpPr>
          <p:spPr bwMode="auto">
            <a:xfrm>
              <a:off x="1368" y="2286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8" name="Rectangle 166"/>
            <p:cNvSpPr>
              <a:spLocks noChangeArrowheads="1"/>
            </p:cNvSpPr>
            <p:nvPr/>
          </p:nvSpPr>
          <p:spPr bwMode="auto">
            <a:xfrm>
              <a:off x="1568" y="2262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9" name="Rectangle 167"/>
            <p:cNvSpPr>
              <a:spLocks noChangeArrowheads="1"/>
            </p:cNvSpPr>
            <p:nvPr/>
          </p:nvSpPr>
          <p:spPr bwMode="auto">
            <a:xfrm>
              <a:off x="1768" y="2286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0" name="Rectangle 168"/>
            <p:cNvSpPr>
              <a:spLocks noChangeArrowheads="1"/>
            </p:cNvSpPr>
            <p:nvPr/>
          </p:nvSpPr>
          <p:spPr bwMode="auto">
            <a:xfrm>
              <a:off x="1968" y="2351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1" name="Rectangle 169"/>
            <p:cNvSpPr>
              <a:spLocks noChangeArrowheads="1"/>
            </p:cNvSpPr>
            <p:nvPr/>
          </p:nvSpPr>
          <p:spPr bwMode="auto">
            <a:xfrm>
              <a:off x="2173" y="2462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2" name="Rectangle 170"/>
            <p:cNvSpPr>
              <a:spLocks noChangeArrowheads="1"/>
            </p:cNvSpPr>
            <p:nvPr/>
          </p:nvSpPr>
          <p:spPr bwMode="auto">
            <a:xfrm>
              <a:off x="2373" y="2621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3" name="Rectangle 171"/>
            <p:cNvSpPr>
              <a:spLocks noChangeArrowheads="1"/>
            </p:cNvSpPr>
            <p:nvPr/>
          </p:nvSpPr>
          <p:spPr bwMode="auto">
            <a:xfrm>
              <a:off x="2573" y="2821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4" name="Rectangle 172"/>
            <p:cNvSpPr>
              <a:spLocks noChangeArrowheads="1"/>
            </p:cNvSpPr>
            <p:nvPr/>
          </p:nvSpPr>
          <p:spPr bwMode="auto">
            <a:xfrm>
              <a:off x="2773" y="3068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5" name="Rectangle 173"/>
            <p:cNvSpPr>
              <a:spLocks noChangeArrowheads="1"/>
            </p:cNvSpPr>
            <p:nvPr/>
          </p:nvSpPr>
          <p:spPr bwMode="auto">
            <a:xfrm>
              <a:off x="2973" y="3361"/>
              <a:ext cx="49" cy="4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6" name="Rectangle 174"/>
            <p:cNvSpPr>
              <a:spLocks noChangeArrowheads="1"/>
            </p:cNvSpPr>
            <p:nvPr/>
          </p:nvSpPr>
          <p:spPr bwMode="auto">
            <a:xfrm>
              <a:off x="3178" y="3696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7" name="Rectangle 175"/>
            <p:cNvSpPr>
              <a:spLocks noChangeArrowheads="1"/>
            </p:cNvSpPr>
            <p:nvPr/>
          </p:nvSpPr>
          <p:spPr bwMode="auto">
            <a:xfrm>
              <a:off x="1488" y="2992"/>
              <a:ext cx="618" cy="5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8" name="Rectangle 176"/>
            <p:cNvSpPr>
              <a:spLocks noChangeArrowheads="1"/>
            </p:cNvSpPr>
            <p:nvPr/>
          </p:nvSpPr>
          <p:spPr bwMode="auto">
            <a:xfrm>
              <a:off x="1730" y="3024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9" name="Rectangle 177"/>
            <p:cNvSpPr>
              <a:spLocks noChangeArrowheads="1"/>
            </p:cNvSpPr>
            <p:nvPr/>
          </p:nvSpPr>
          <p:spPr bwMode="auto">
            <a:xfrm>
              <a:off x="1771" y="3076"/>
              <a:ext cx="15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exact</a:t>
              </a:r>
              <a:endPara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0" name="Line 178"/>
            <p:cNvSpPr>
              <a:spLocks noChangeShapeType="1"/>
            </p:cNvSpPr>
            <p:nvPr/>
          </p:nvSpPr>
          <p:spPr bwMode="auto">
            <a:xfrm>
              <a:off x="1525" y="3070"/>
              <a:ext cx="186" cy="0"/>
            </a:xfrm>
            <a:prstGeom prst="line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1" name="Rectangle 179"/>
            <p:cNvSpPr>
              <a:spLocks noChangeArrowheads="1"/>
            </p:cNvSpPr>
            <p:nvPr/>
          </p:nvSpPr>
          <p:spPr bwMode="auto">
            <a:xfrm>
              <a:off x="1730" y="3159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2" name="Rectangle 180"/>
            <p:cNvSpPr>
              <a:spLocks noChangeArrowheads="1"/>
            </p:cNvSpPr>
            <p:nvPr/>
          </p:nvSpPr>
          <p:spPr bwMode="auto">
            <a:xfrm>
              <a:off x="1771" y="3211"/>
              <a:ext cx="20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approx</a:t>
              </a:r>
              <a:endPara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3" name="Line 181"/>
            <p:cNvSpPr>
              <a:spLocks noChangeShapeType="1"/>
            </p:cNvSpPr>
            <p:nvPr/>
          </p:nvSpPr>
          <p:spPr bwMode="auto">
            <a:xfrm>
              <a:off x="1525" y="3204"/>
              <a:ext cx="186" cy="0"/>
            </a:xfrm>
            <a:prstGeom prst="line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4" name="Rectangle 182"/>
            <p:cNvSpPr>
              <a:spLocks noChangeArrowheads="1"/>
            </p:cNvSpPr>
            <p:nvPr/>
          </p:nvSpPr>
          <p:spPr bwMode="auto">
            <a:xfrm>
              <a:off x="1596" y="3179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5" name="Rectangle 183"/>
            <p:cNvSpPr>
              <a:spLocks noChangeArrowheads="1"/>
            </p:cNvSpPr>
            <p:nvPr/>
          </p:nvSpPr>
          <p:spPr bwMode="auto">
            <a:xfrm>
              <a:off x="1730" y="3290"/>
              <a:ext cx="8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du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6" name="Rectangle 184"/>
            <p:cNvSpPr>
              <a:spLocks noChangeArrowheads="1"/>
            </p:cNvSpPr>
            <p:nvPr/>
          </p:nvSpPr>
          <p:spPr bwMode="auto">
            <a:xfrm>
              <a:off x="1813" y="3341"/>
              <a:ext cx="15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exact</a:t>
              </a:r>
              <a:endPara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7" name="Rectangle 185"/>
            <p:cNvSpPr>
              <a:spLocks noChangeArrowheads="1"/>
            </p:cNvSpPr>
            <p:nvPr/>
          </p:nvSpPr>
          <p:spPr bwMode="auto">
            <a:xfrm>
              <a:off x="1978" y="3290"/>
              <a:ext cx="11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/dx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8" name="Freeform 186"/>
            <p:cNvSpPr>
              <a:spLocks noEditPoints="1"/>
            </p:cNvSpPr>
            <p:nvPr/>
          </p:nvSpPr>
          <p:spPr bwMode="auto">
            <a:xfrm>
              <a:off x="1525" y="3332"/>
              <a:ext cx="186" cy="12"/>
            </a:xfrm>
            <a:custGeom>
              <a:avLst/>
              <a:gdLst>
                <a:gd name="T0" fmla="*/ 74 w 186"/>
                <a:gd name="T1" fmla="*/ 12 h 12"/>
                <a:gd name="T2" fmla="*/ 111 w 186"/>
                <a:gd name="T3" fmla="*/ 12 h 12"/>
                <a:gd name="T4" fmla="*/ 111 w 186"/>
                <a:gd name="T5" fmla="*/ 0 h 12"/>
                <a:gd name="T6" fmla="*/ 74 w 186"/>
                <a:gd name="T7" fmla="*/ 0 h 12"/>
                <a:gd name="T8" fmla="*/ 74 w 186"/>
                <a:gd name="T9" fmla="*/ 12 h 12"/>
                <a:gd name="T10" fmla="*/ 149 w 186"/>
                <a:gd name="T11" fmla="*/ 12 h 12"/>
                <a:gd name="T12" fmla="*/ 186 w 186"/>
                <a:gd name="T13" fmla="*/ 12 h 12"/>
                <a:gd name="T14" fmla="*/ 186 w 186"/>
                <a:gd name="T15" fmla="*/ 0 h 12"/>
                <a:gd name="T16" fmla="*/ 149 w 186"/>
                <a:gd name="T17" fmla="*/ 0 h 12"/>
                <a:gd name="T18" fmla="*/ 149 w 186"/>
                <a:gd name="T19" fmla="*/ 12 h 12"/>
                <a:gd name="T20" fmla="*/ 0 w 186"/>
                <a:gd name="T21" fmla="*/ 12 h 12"/>
                <a:gd name="T22" fmla="*/ 37 w 186"/>
                <a:gd name="T23" fmla="*/ 12 h 12"/>
                <a:gd name="T24" fmla="*/ 37 w 186"/>
                <a:gd name="T25" fmla="*/ 0 h 12"/>
                <a:gd name="T26" fmla="*/ 0 w 186"/>
                <a:gd name="T27" fmla="*/ 0 h 12"/>
                <a:gd name="T28" fmla="*/ 0 w 186"/>
                <a:gd name="T2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6" h="12">
                  <a:moveTo>
                    <a:pt x="74" y="12"/>
                  </a:moveTo>
                  <a:lnTo>
                    <a:pt x="111" y="12"/>
                  </a:lnTo>
                  <a:lnTo>
                    <a:pt x="111" y="0"/>
                  </a:lnTo>
                  <a:lnTo>
                    <a:pt x="74" y="0"/>
                  </a:lnTo>
                  <a:lnTo>
                    <a:pt x="74" y="12"/>
                  </a:lnTo>
                  <a:close/>
                  <a:moveTo>
                    <a:pt x="149" y="12"/>
                  </a:moveTo>
                  <a:lnTo>
                    <a:pt x="186" y="12"/>
                  </a:lnTo>
                  <a:lnTo>
                    <a:pt x="186" y="0"/>
                  </a:lnTo>
                  <a:lnTo>
                    <a:pt x="149" y="0"/>
                  </a:lnTo>
                  <a:lnTo>
                    <a:pt x="149" y="12"/>
                  </a:lnTo>
                  <a:close/>
                  <a:moveTo>
                    <a:pt x="0" y="12"/>
                  </a:moveTo>
                  <a:lnTo>
                    <a:pt x="37" y="12"/>
                  </a:lnTo>
                  <a:lnTo>
                    <a:pt x="37" y="0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9" name="Rectangle 187"/>
            <p:cNvSpPr>
              <a:spLocks noChangeArrowheads="1"/>
            </p:cNvSpPr>
            <p:nvPr/>
          </p:nvSpPr>
          <p:spPr bwMode="auto">
            <a:xfrm>
              <a:off x="1730" y="3425"/>
              <a:ext cx="8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du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0" name="Rectangle 188"/>
            <p:cNvSpPr>
              <a:spLocks noChangeArrowheads="1"/>
            </p:cNvSpPr>
            <p:nvPr/>
          </p:nvSpPr>
          <p:spPr bwMode="auto">
            <a:xfrm>
              <a:off x="1813" y="3476"/>
              <a:ext cx="20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approx</a:t>
              </a:r>
              <a:endPara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1" name="Rectangle 189"/>
            <p:cNvSpPr>
              <a:spLocks noChangeArrowheads="1"/>
            </p:cNvSpPr>
            <p:nvPr/>
          </p:nvSpPr>
          <p:spPr bwMode="auto">
            <a:xfrm>
              <a:off x="2024" y="3425"/>
              <a:ext cx="11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/dx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2" name="Freeform 190"/>
            <p:cNvSpPr>
              <a:spLocks noEditPoints="1"/>
            </p:cNvSpPr>
            <p:nvPr/>
          </p:nvSpPr>
          <p:spPr bwMode="auto">
            <a:xfrm>
              <a:off x="1525" y="3466"/>
              <a:ext cx="186" cy="13"/>
            </a:xfrm>
            <a:custGeom>
              <a:avLst/>
              <a:gdLst>
                <a:gd name="T0" fmla="*/ 74 w 186"/>
                <a:gd name="T1" fmla="*/ 13 h 13"/>
                <a:gd name="T2" fmla="*/ 111 w 186"/>
                <a:gd name="T3" fmla="*/ 13 h 13"/>
                <a:gd name="T4" fmla="*/ 111 w 186"/>
                <a:gd name="T5" fmla="*/ 0 h 13"/>
                <a:gd name="T6" fmla="*/ 74 w 186"/>
                <a:gd name="T7" fmla="*/ 0 h 13"/>
                <a:gd name="T8" fmla="*/ 74 w 186"/>
                <a:gd name="T9" fmla="*/ 13 h 13"/>
                <a:gd name="T10" fmla="*/ 149 w 186"/>
                <a:gd name="T11" fmla="*/ 13 h 13"/>
                <a:gd name="T12" fmla="*/ 186 w 186"/>
                <a:gd name="T13" fmla="*/ 13 h 13"/>
                <a:gd name="T14" fmla="*/ 186 w 186"/>
                <a:gd name="T15" fmla="*/ 0 h 13"/>
                <a:gd name="T16" fmla="*/ 149 w 186"/>
                <a:gd name="T17" fmla="*/ 0 h 13"/>
                <a:gd name="T18" fmla="*/ 149 w 186"/>
                <a:gd name="T19" fmla="*/ 13 h 13"/>
                <a:gd name="T20" fmla="*/ 0 w 186"/>
                <a:gd name="T21" fmla="*/ 13 h 13"/>
                <a:gd name="T22" fmla="*/ 37 w 186"/>
                <a:gd name="T23" fmla="*/ 13 h 13"/>
                <a:gd name="T24" fmla="*/ 37 w 186"/>
                <a:gd name="T25" fmla="*/ 0 h 13"/>
                <a:gd name="T26" fmla="*/ 0 w 186"/>
                <a:gd name="T27" fmla="*/ 0 h 13"/>
                <a:gd name="T28" fmla="*/ 0 w 186"/>
                <a:gd name="T29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6" h="13">
                  <a:moveTo>
                    <a:pt x="74" y="13"/>
                  </a:moveTo>
                  <a:lnTo>
                    <a:pt x="111" y="13"/>
                  </a:lnTo>
                  <a:lnTo>
                    <a:pt x="111" y="0"/>
                  </a:lnTo>
                  <a:lnTo>
                    <a:pt x="74" y="0"/>
                  </a:lnTo>
                  <a:lnTo>
                    <a:pt x="74" y="13"/>
                  </a:lnTo>
                  <a:close/>
                  <a:moveTo>
                    <a:pt x="149" y="13"/>
                  </a:moveTo>
                  <a:lnTo>
                    <a:pt x="186" y="13"/>
                  </a:lnTo>
                  <a:lnTo>
                    <a:pt x="186" y="0"/>
                  </a:lnTo>
                  <a:lnTo>
                    <a:pt x="149" y="0"/>
                  </a:lnTo>
                  <a:lnTo>
                    <a:pt x="149" y="13"/>
                  </a:lnTo>
                  <a:close/>
                  <a:moveTo>
                    <a:pt x="0" y="13"/>
                  </a:moveTo>
                  <a:lnTo>
                    <a:pt x="37" y="13"/>
                  </a:lnTo>
                  <a:lnTo>
                    <a:pt x="37" y="0"/>
                  </a:lnTo>
                  <a:lnTo>
                    <a:pt x="0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3" name="Rectangle 191"/>
            <p:cNvSpPr>
              <a:spLocks noChangeArrowheads="1"/>
            </p:cNvSpPr>
            <p:nvPr/>
          </p:nvSpPr>
          <p:spPr bwMode="auto">
            <a:xfrm>
              <a:off x="1596" y="3449"/>
              <a:ext cx="49" cy="49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4" name="Rectangle 192"/>
            <p:cNvSpPr>
              <a:spLocks noChangeArrowheads="1"/>
            </p:cNvSpPr>
            <p:nvPr/>
          </p:nvSpPr>
          <p:spPr bwMode="auto">
            <a:xfrm>
              <a:off x="1488" y="2992"/>
              <a:ext cx="685" cy="577"/>
            </a:xfrm>
            <a:prstGeom prst="rect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5" name="Rectangle 294"/>
          <p:cNvSpPr/>
          <p:nvPr/>
        </p:nvSpPr>
        <p:spPr>
          <a:xfrm>
            <a:off x="1349375" y="3475044"/>
            <a:ext cx="3884613" cy="295433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TextBox 295"/>
          <p:cNvSpPr txBox="1"/>
          <p:nvPr/>
        </p:nvSpPr>
        <p:spPr>
          <a:xfrm>
            <a:off x="3315689" y="6167767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97" name="TextBox 296"/>
          <p:cNvSpPr txBox="1"/>
          <p:nvPr/>
        </p:nvSpPr>
        <p:spPr>
          <a:xfrm>
            <a:off x="1282805" y="4427634"/>
            <a:ext cx="353943" cy="7175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u(x), du/dx</a:t>
            </a:r>
          </a:p>
        </p:txBody>
      </p:sp>
    </p:spTree>
    <p:extLst>
      <p:ext uri="{BB962C8B-B14F-4D97-AF65-F5344CB8AC3E}">
        <p14:creationId xmlns:p14="http://schemas.microsoft.com/office/powerpoint/2010/main" val="353477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roup 110"/>
          <p:cNvGrpSpPr/>
          <p:nvPr/>
        </p:nvGrpSpPr>
        <p:grpSpPr>
          <a:xfrm>
            <a:off x="1547813" y="127029"/>
            <a:ext cx="3686175" cy="2960655"/>
            <a:chOff x="1547813" y="403259"/>
            <a:chExt cx="3686175" cy="2960655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484563" y="3122612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1919288" y="2955926"/>
              <a:ext cx="3190875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1919288" y="487363"/>
              <a:ext cx="3190875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V="1">
              <a:off x="1919288" y="2924176"/>
              <a:ext cx="0" cy="3175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2557463" y="2924176"/>
              <a:ext cx="0" cy="3175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V="1">
              <a:off x="3195638" y="2924176"/>
              <a:ext cx="0" cy="3175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3833813" y="2924176"/>
              <a:ext cx="0" cy="3175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V="1">
              <a:off x="4471988" y="2924176"/>
              <a:ext cx="0" cy="3175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V="1">
              <a:off x="5110163" y="2924176"/>
              <a:ext cx="0" cy="3175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1919288" y="487363"/>
              <a:ext cx="0" cy="33338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2557463" y="487363"/>
              <a:ext cx="0" cy="33338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3195638" y="487363"/>
              <a:ext cx="0" cy="33338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3833813" y="487363"/>
              <a:ext cx="0" cy="33338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4471988" y="487363"/>
              <a:ext cx="0" cy="33338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5110163" y="487363"/>
              <a:ext cx="0" cy="33338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1889126" y="3030538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2473326" y="3030538"/>
              <a:ext cx="17621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3116263" y="3030538"/>
              <a:ext cx="17621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3751263" y="3030538"/>
              <a:ext cx="17621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4394201" y="3030538"/>
              <a:ext cx="17621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5080001" y="3030538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 rot="16200000">
              <a:off x="1628776" y="1749426"/>
              <a:ext cx="1031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1625604" y="1762123"/>
              <a:ext cx="49213" cy="22225"/>
            </a:xfrm>
            <a:custGeom>
              <a:avLst/>
              <a:gdLst>
                <a:gd name="T0" fmla="*/ 103 w 106"/>
                <a:gd name="T1" fmla="*/ 46 h 48"/>
                <a:gd name="T2" fmla="*/ 101 w 106"/>
                <a:gd name="T3" fmla="*/ 48 h 48"/>
                <a:gd name="T4" fmla="*/ 9 w 106"/>
                <a:gd name="T5" fmla="*/ 23 h 48"/>
                <a:gd name="T6" fmla="*/ 3 w 106"/>
                <a:gd name="T7" fmla="*/ 19 h 48"/>
                <a:gd name="T8" fmla="*/ 0 w 106"/>
                <a:gd name="T9" fmla="*/ 12 h 48"/>
                <a:gd name="T10" fmla="*/ 4 w 106"/>
                <a:gd name="T11" fmla="*/ 4 h 48"/>
                <a:gd name="T12" fmla="*/ 12 w 106"/>
                <a:gd name="T13" fmla="*/ 0 h 48"/>
                <a:gd name="T14" fmla="*/ 16 w 106"/>
                <a:gd name="T15" fmla="*/ 1 h 48"/>
                <a:gd name="T16" fmla="*/ 104 w 106"/>
                <a:gd name="T17" fmla="*/ 38 h 48"/>
                <a:gd name="T18" fmla="*/ 106 w 106"/>
                <a:gd name="T19" fmla="*/ 40 h 48"/>
                <a:gd name="T20" fmla="*/ 105 w 106"/>
                <a:gd name="T21" fmla="*/ 43 h 48"/>
                <a:gd name="T22" fmla="*/ 103 w 106"/>
                <a:gd name="T23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48">
                  <a:moveTo>
                    <a:pt x="103" y="46"/>
                  </a:moveTo>
                  <a:cubicBezTo>
                    <a:pt x="103" y="47"/>
                    <a:pt x="102" y="48"/>
                    <a:pt x="101" y="48"/>
                  </a:cubicBezTo>
                  <a:lnTo>
                    <a:pt x="9" y="23"/>
                  </a:lnTo>
                  <a:cubicBezTo>
                    <a:pt x="6" y="22"/>
                    <a:pt x="4" y="20"/>
                    <a:pt x="3" y="19"/>
                  </a:cubicBezTo>
                  <a:cubicBezTo>
                    <a:pt x="1" y="17"/>
                    <a:pt x="0" y="15"/>
                    <a:pt x="0" y="12"/>
                  </a:cubicBezTo>
                  <a:cubicBezTo>
                    <a:pt x="0" y="9"/>
                    <a:pt x="1" y="6"/>
                    <a:pt x="4" y="4"/>
                  </a:cubicBezTo>
                  <a:cubicBezTo>
                    <a:pt x="6" y="1"/>
                    <a:pt x="8" y="0"/>
                    <a:pt x="12" y="0"/>
                  </a:cubicBezTo>
                  <a:cubicBezTo>
                    <a:pt x="13" y="0"/>
                    <a:pt x="14" y="0"/>
                    <a:pt x="16" y="1"/>
                  </a:cubicBezTo>
                  <a:lnTo>
                    <a:pt x="104" y="38"/>
                  </a:lnTo>
                  <a:cubicBezTo>
                    <a:pt x="105" y="38"/>
                    <a:pt x="106" y="39"/>
                    <a:pt x="106" y="40"/>
                  </a:cubicBezTo>
                  <a:cubicBezTo>
                    <a:pt x="106" y="41"/>
                    <a:pt x="105" y="42"/>
                    <a:pt x="105" y="43"/>
                  </a:cubicBezTo>
                  <a:cubicBezTo>
                    <a:pt x="104" y="45"/>
                    <a:pt x="104" y="46"/>
                    <a:pt x="103" y="46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Freeform 29"/>
            <p:cNvSpPr>
              <a:spLocks/>
            </p:cNvSpPr>
            <p:nvPr/>
          </p:nvSpPr>
          <p:spPr bwMode="auto">
            <a:xfrm>
              <a:off x="1625604" y="1733548"/>
              <a:ext cx="49213" cy="22225"/>
            </a:xfrm>
            <a:custGeom>
              <a:avLst/>
              <a:gdLst>
                <a:gd name="T0" fmla="*/ 103 w 106"/>
                <a:gd name="T1" fmla="*/ 46 h 48"/>
                <a:gd name="T2" fmla="*/ 101 w 106"/>
                <a:gd name="T3" fmla="*/ 48 h 48"/>
                <a:gd name="T4" fmla="*/ 9 w 106"/>
                <a:gd name="T5" fmla="*/ 23 h 48"/>
                <a:gd name="T6" fmla="*/ 3 w 106"/>
                <a:gd name="T7" fmla="*/ 19 h 48"/>
                <a:gd name="T8" fmla="*/ 0 w 106"/>
                <a:gd name="T9" fmla="*/ 12 h 48"/>
                <a:gd name="T10" fmla="*/ 4 w 106"/>
                <a:gd name="T11" fmla="*/ 4 h 48"/>
                <a:gd name="T12" fmla="*/ 12 w 106"/>
                <a:gd name="T13" fmla="*/ 0 h 48"/>
                <a:gd name="T14" fmla="*/ 16 w 106"/>
                <a:gd name="T15" fmla="*/ 1 h 48"/>
                <a:gd name="T16" fmla="*/ 104 w 106"/>
                <a:gd name="T17" fmla="*/ 38 h 48"/>
                <a:gd name="T18" fmla="*/ 106 w 106"/>
                <a:gd name="T19" fmla="*/ 40 h 48"/>
                <a:gd name="T20" fmla="*/ 105 w 106"/>
                <a:gd name="T21" fmla="*/ 43 h 48"/>
                <a:gd name="T22" fmla="*/ 103 w 106"/>
                <a:gd name="T23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48">
                  <a:moveTo>
                    <a:pt x="103" y="46"/>
                  </a:moveTo>
                  <a:cubicBezTo>
                    <a:pt x="103" y="47"/>
                    <a:pt x="102" y="48"/>
                    <a:pt x="101" y="48"/>
                  </a:cubicBezTo>
                  <a:lnTo>
                    <a:pt x="9" y="23"/>
                  </a:lnTo>
                  <a:cubicBezTo>
                    <a:pt x="6" y="22"/>
                    <a:pt x="4" y="20"/>
                    <a:pt x="3" y="19"/>
                  </a:cubicBezTo>
                  <a:cubicBezTo>
                    <a:pt x="1" y="17"/>
                    <a:pt x="0" y="15"/>
                    <a:pt x="0" y="12"/>
                  </a:cubicBezTo>
                  <a:cubicBezTo>
                    <a:pt x="0" y="9"/>
                    <a:pt x="1" y="6"/>
                    <a:pt x="4" y="4"/>
                  </a:cubicBezTo>
                  <a:cubicBezTo>
                    <a:pt x="6" y="1"/>
                    <a:pt x="8" y="0"/>
                    <a:pt x="12" y="0"/>
                  </a:cubicBezTo>
                  <a:cubicBezTo>
                    <a:pt x="13" y="0"/>
                    <a:pt x="14" y="0"/>
                    <a:pt x="16" y="1"/>
                  </a:cubicBezTo>
                  <a:lnTo>
                    <a:pt x="104" y="38"/>
                  </a:lnTo>
                  <a:cubicBezTo>
                    <a:pt x="105" y="38"/>
                    <a:pt x="106" y="39"/>
                    <a:pt x="106" y="40"/>
                  </a:cubicBezTo>
                  <a:cubicBezTo>
                    <a:pt x="106" y="41"/>
                    <a:pt x="105" y="42"/>
                    <a:pt x="105" y="43"/>
                  </a:cubicBezTo>
                  <a:cubicBezTo>
                    <a:pt x="104" y="45"/>
                    <a:pt x="104" y="46"/>
                    <a:pt x="103" y="46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 rot="16200000">
              <a:off x="1662113" y="1657355"/>
              <a:ext cx="3492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 rot="16200000">
              <a:off x="1628776" y="1557338"/>
              <a:ext cx="1031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1625604" y="1577973"/>
              <a:ext cx="49213" cy="22225"/>
            </a:xfrm>
            <a:custGeom>
              <a:avLst/>
              <a:gdLst>
                <a:gd name="T0" fmla="*/ 103 w 106"/>
                <a:gd name="T1" fmla="*/ 46 h 48"/>
                <a:gd name="T2" fmla="*/ 101 w 106"/>
                <a:gd name="T3" fmla="*/ 48 h 48"/>
                <a:gd name="T4" fmla="*/ 9 w 106"/>
                <a:gd name="T5" fmla="*/ 23 h 48"/>
                <a:gd name="T6" fmla="*/ 3 w 106"/>
                <a:gd name="T7" fmla="*/ 19 h 48"/>
                <a:gd name="T8" fmla="*/ 0 w 106"/>
                <a:gd name="T9" fmla="*/ 12 h 48"/>
                <a:gd name="T10" fmla="*/ 4 w 106"/>
                <a:gd name="T11" fmla="*/ 4 h 48"/>
                <a:gd name="T12" fmla="*/ 12 w 106"/>
                <a:gd name="T13" fmla="*/ 0 h 48"/>
                <a:gd name="T14" fmla="*/ 16 w 106"/>
                <a:gd name="T15" fmla="*/ 1 h 48"/>
                <a:gd name="T16" fmla="*/ 104 w 106"/>
                <a:gd name="T17" fmla="*/ 38 h 48"/>
                <a:gd name="T18" fmla="*/ 106 w 106"/>
                <a:gd name="T19" fmla="*/ 40 h 48"/>
                <a:gd name="T20" fmla="*/ 105 w 106"/>
                <a:gd name="T21" fmla="*/ 43 h 48"/>
                <a:gd name="T22" fmla="*/ 103 w 106"/>
                <a:gd name="T23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48">
                  <a:moveTo>
                    <a:pt x="103" y="46"/>
                  </a:moveTo>
                  <a:cubicBezTo>
                    <a:pt x="103" y="47"/>
                    <a:pt x="102" y="48"/>
                    <a:pt x="101" y="48"/>
                  </a:cubicBezTo>
                  <a:lnTo>
                    <a:pt x="9" y="23"/>
                  </a:lnTo>
                  <a:cubicBezTo>
                    <a:pt x="6" y="22"/>
                    <a:pt x="4" y="20"/>
                    <a:pt x="3" y="19"/>
                  </a:cubicBezTo>
                  <a:cubicBezTo>
                    <a:pt x="1" y="17"/>
                    <a:pt x="0" y="15"/>
                    <a:pt x="0" y="12"/>
                  </a:cubicBezTo>
                  <a:cubicBezTo>
                    <a:pt x="0" y="9"/>
                    <a:pt x="1" y="6"/>
                    <a:pt x="4" y="4"/>
                  </a:cubicBezTo>
                  <a:cubicBezTo>
                    <a:pt x="6" y="1"/>
                    <a:pt x="8" y="0"/>
                    <a:pt x="12" y="0"/>
                  </a:cubicBezTo>
                  <a:cubicBezTo>
                    <a:pt x="13" y="0"/>
                    <a:pt x="14" y="0"/>
                    <a:pt x="16" y="1"/>
                  </a:cubicBezTo>
                  <a:lnTo>
                    <a:pt x="104" y="38"/>
                  </a:lnTo>
                  <a:cubicBezTo>
                    <a:pt x="105" y="38"/>
                    <a:pt x="106" y="39"/>
                    <a:pt x="106" y="40"/>
                  </a:cubicBezTo>
                  <a:cubicBezTo>
                    <a:pt x="106" y="41"/>
                    <a:pt x="105" y="42"/>
                    <a:pt x="105" y="43"/>
                  </a:cubicBezTo>
                  <a:cubicBezTo>
                    <a:pt x="104" y="45"/>
                    <a:pt x="104" y="46"/>
                    <a:pt x="103" y="46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1625604" y="1547811"/>
              <a:ext cx="49213" cy="22225"/>
            </a:xfrm>
            <a:custGeom>
              <a:avLst/>
              <a:gdLst>
                <a:gd name="T0" fmla="*/ 103 w 106"/>
                <a:gd name="T1" fmla="*/ 46 h 48"/>
                <a:gd name="T2" fmla="*/ 101 w 106"/>
                <a:gd name="T3" fmla="*/ 48 h 48"/>
                <a:gd name="T4" fmla="*/ 9 w 106"/>
                <a:gd name="T5" fmla="*/ 23 h 48"/>
                <a:gd name="T6" fmla="*/ 3 w 106"/>
                <a:gd name="T7" fmla="*/ 19 h 48"/>
                <a:gd name="T8" fmla="*/ 0 w 106"/>
                <a:gd name="T9" fmla="*/ 12 h 48"/>
                <a:gd name="T10" fmla="*/ 4 w 106"/>
                <a:gd name="T11" fmla="*/ 4 h 48"/>
                <a:gd name="T12" fmla="*/ 12 w 106"/>
                <a:gd name="T13" fmla="*/ 0 h 48"/>
                <a:gd name="T14" fmla="*/ 16 w 106"/>
                <a:gd name="T15" fmla="*/ 1 h 48"/>
                <a:gd name="T16" fmla="*/ 104 w 106"/>
                <a:gd name="T17" fmla="*/ 38 h 48"/>
                <a:gd name="T18" fmla="*/ 106 w 106"/>
                <a:gd name="T19" fmla="*/ 40 h 48"/>
                <a:gd name="T20" fmla="*/ 105 w 106"/>
                <a:gd name="T21" fmla="*/ 43 h 48"/>
                <a:gd name="T22" fmla="*/ 103 w 106"/>
                <a:gd name="T23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48">
                  <a:moveTo>
                    <a:pt x="103" y="46"/>
                  </a:moveTo>
                  <a:cubicBezTo>
                    <a:pt x="103" y="47"/>
                    <a:pt x="102" y="48"/>
                    <a:pt x="101" y="48"/>
                  </a:cubicBezTo>
                  <a:lnTo>
                    <a:pt x="9" y="23"/>
                  </a:lnTo>
                  <a:cubicBezTo>
                    <a:pt x="6" y="22"/>
                    <a:pt x="4" y="20"/>
                    <a:pt x="3" y="19"/>
                  </a:cubicBezTo>
                  <a:cubicBezTo>
                    <a:pt x="1" y="17"/>
                    <a:pt x="0" y="15"/>
                    <a:pt x="0" y="12"/>
                  </a:cubicBezTo>
                  <a:cubicBezTo>
                    <a:pt x="0" y="9"/>
                    <a:pt x="1" y="6"/>
                    <a:pt x="4" y="4"/>
                  </a:cubicBezTo>
                  <a:cubicBezTo>
                    <a:pt x="6" y="1"/>
                    <a:pt x="8" y="0"/>
                    <a:pt x="12" y="0"/>
                  </a:cubicBezTo>
                  <a:cubicBezTo>
                    <a:pt x="13" y="0"/>
                    <a:pt x="14" y="0"/>
                    <a:pt x="16" y="1"/>
                  </a:cubicBezTo>
                  <a:lnTo>
                    <a:pt x="104" y="38"/>
                  </a:lnTo>
                  <a:cubicBezTo>
                    <a:pt x="105" y="38"/>
                    <a:pt x="106" y="39"/>
                    <a:pt x="106" y="40"/>
                  </a:cubicBezTo>
                  <a:cubicBezTo>
                    <a:pt x="106" y="41"/>
                    <a:pt x="105" y="42"/>
                    <a:pt x="105" y="43"/>
                  </a:cubicBezTo>
                  <a:cubicBezTo>
                    <a:pt x="104" y="45"/>
                    <a:pt x="104" y="46"/>
                    <a:pt x="103" y="46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Freeform 34"/>
            <p:cNvSpPr>
              <a:spLocks/>
            </p:cNvSpPr>
            <p:nvPr/>
          </p:nvSpPr>
          <p:spPr bwMode="auto">
            <a:xfrm>
              <a:off x="1625604" y="1519236"/>
              <a:ext cx="49213" cy="22225"/>
            </a:xfrm>
            <a:custGeom>
              <a:avLst/>
              <a:gdLst>
                <a:gd name="T0" fmla="*/ 103 w 106"/>
                <a:gd name="T1" fmla="*/ 46 h 48"/>
                <a:gd name="T2" fmla="*/ 101 w 106"/>
                <a:gd name="T3" fmla="*/ 48 h 48"/>
                <a:gd name="T4" fmla="*/ 9 w 106"/>
                <a:gd name="T5" fmla="*/ 23 h 48"/>
                <a:gd name="T6" fmla="*/ 3 w 106"/>
                <a:gd name="T7" fmla="*/ 19 h 48"/>
                <a:gd name="T8" fmla="*/ 0 w 106"/>
                <a:gd name="T9" fmla="*/ 12 h 48"/>
                <a:gd name="T10" fmla="*/ 4 w 106"/>
                <a:gd name="T11" fmla="*/ 4 h 48"/>
                <a:gd name="T12" fmla="*/ 12 w 106"/>
                <a:gd name="T13" fmla="*/ 0 h 48"/>
                <a:gd name="T14" fmla="*/ 16 w 106"/>
                <a:gd name="T15" fmla="*/ 1 h 48"/>
                <a:gd name="T16" fmla="*/ 104 w 106"/>
                <a:gd name="T17" fmla="*/ 38 h 48"/>
                <a:gd name="T18" fmla="*/ 106 w 106"/>
                <a:gd name="T19" fmla="*/ 40 h 48"/>
                <a:gd name="T20" fmla="*/ 105 w 106"/>
                <a:gd name="T21" fmla="*/ 43 h 48"/>
                <a:gd name="T22" fmla="*/ 103 w 106"/>
                <a:gd name="T23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48">
                  <a:moveTo>
                    <a:pt x="103" y="46"/>
                  </a:moveTo>
                  <a:cubicBezTo>
                    <a:pt x="103" y="47"/>
                    <a:pt x="102" y="48"/>
                    <a:pt x="101" y="48"/>
                  </a:cubicBezTo>
                  <a:lnTo>
                    <a:pt x="9" y="23"/>
                  </a:lnTo>
                  <a:cubicBezTo>
                    <a:pt x="6" y="22"/>
                    <a:pt x="4" y="20"/>
                    <a:pt x="3" y="19"/>
                  </a:cubicBezTo>
                  <a:cubicBezTo>
                    <a:pt x="1" y="17"/>
                    <a:pt x="0" y="15"/>
                    <a:pt x="0" y="12"/>
                  </a:cubicBezTo>
                  <a:cubicBezTo>
                    <a:pt x="0" y="9"/>
                    <a:pt x="1" y="6"/>
                    <a:pt x="4" y="4"/>
                  </a:cubicBezTo>
                  <a:cubicBezTo>
                    <a:pt x="6" y="1"/>
                    <a:pt x="8" y="0"/>
                    <a:pt x="12" y="0"/>
                  </a:cubicBezTo>
                  <a:cubicBezTo>
                    <a:pt x="13" y="0"/>
                    <a:pt x="14" y="0"/>
                    <a:pt x="16" y="1"/>
                  </a:cubicBezTo>
                  <a:lnTo>
                    <a:pt x="104" y="38"/>
                  </a:lnTo>
                  <a:cubicBezTo>
                    <a:pt x="105" y="38"/>
                    <a:pt x="106" y="39"/>
                    <a:pt x="106" y="40"/>
                  </a:cubicBezTo>
                  <a:cubicBezTo>
                    <a:pt x="106" y="41"/>
                    <a:pt x="105" y="42"/>
                    <a:pt x="105" y="43"/>
                  </a:cubicBezTo>
                  <a:cubicBezTo>
                    <a:pt x="104" y="45"/>
                    <a:pt x="104" y="46"/>
                    <a:pt x="103" y="46"/>
                  </a:cubicBezTo>
                  <a:close/>
                </a:path>
              </a:pathLst>
            </a:custGeom>
            <a:solidFill>
              <a:srgbClr val="2626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Line 35"/>
            <p:cNvSpPr>
              <a:spLocks noChangeShapeType="1"/>
            </p:cNvSpPr>
            <p:nvPr/>
          </p:nvSpPr>
          <p:spPr bwMode="auto">
            <a:xfrm flipV="1">
              <a:off x="1919288" y="487363"/>
              <a:ext cx="0" cy="2468563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 flipV="1">
              <a:off x="5110163" y="487363"/>
              <a:ext cx="0" cy="2468563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>
              <a:off x="1919288" y="2955926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>
              <a:off x="1919288" y="2544763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Line 39"/>
            <p:cNvSpPr>
              <a:spLocks noChangeShapeType="1"/>
            </p:cNvSpPr>
            <p:nvPr/>
          </p:nvSpPr>
          <p:spPr bwMode="auto">
            <a:xfrm>
              <a:off x="1919288" y="2133601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Line 40"/>
            <p:cNvSpPr>
              <a:spLocks noChangeShapeType="1"/>
            </p:cNvSpPr>
            <p:nvPr/>
          </p:nvSpPr>
          <p:spPr bwMode="auto">
            <a:xfrm>
              <a:off x="1919288" y="1722438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>
              <a:off x="1919288" y="1311276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>
              <a:off x="1919288" y="900113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>
              <a:off x="1919288" y="487363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 flipH="1">
              <a:off x="5078413" y="2955926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Line 45"/>
            <p:cNvSpPr>
              <a:spLocks noChangeShapeType="1"/>
            </p:cNvSpPr>
            <p:nvPr/>
          </p:nvSpPr>
          <p:spPr bwMode="auto">
            <a:xfrm flipH="1">
              <a:off x="5078413" y="2544763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Line 46"/>
            <p:cNvSpPr>
              <a:spLocks noChangeShapeType="1"/>
            </p:cNvSpPr>
            <p:nvPr/>
          </p:nvSpPr>
          <p:spPr bwMode="auto">
            <a:xfrm flipH="1">
              <a:off x="5078413" y="2133601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 flipH="1">
              <a:off x="5078413" y="1722438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Line 48"/>
            <p:cNvSpPr>
              <a:spLocks noChangeShapeType="1"/>
            </p:cNvSpPr>
            <p:nvPr/>
          </p:nvSpPr>
          <p:spPr bwMode="auto">
            <a:xfrm flipH="1">
              <a:off x="5078413" y="1311276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Line 49"/>
            <p:cNvSpPr>
              <a:spLocks noChangeShapeType="1"/>
            </p:cNvSpPr>
            <p:nvPr/>
          </p:nvSpPr>
          <p:spPr bwMode="auto">
            <a:xfrm flipH="1">
              <a:off x="5078413" y="900113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Line 50"/>
            <p:cNvSpPr>
              <a:spLocks noChangeShapeType="1"/>
            </p:cNvSpPr>
            <p:nvPr/>
          </p:nvSpPr>
          <p:spPr bwMode="auto">
            <a:xfrm flipH="1">
              <a:off x="5078413" y="487363"/>
              <a:ext cx="31750" cy="0"/>
            </a:xfrm>
            <a:prstGeom prst="line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1763713" y="2913063"/>
              <a:ext cx="11747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-2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1763713" y="2498726"/>
              <a:ext cx="11747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Rectangle 53"/>
            <p:cNvSpPr>
              <a:spLocks noChangeArrowheads="1"/>
            </p:cNvSpPr>
            <p:nvPr/>
          </p:nvSpPr>
          <p:spPr bwMode="auto">
            <a:xfrm>
              <a:off x="1808163" y="2092326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Rectangle 54"/>
            <p:cNvSpPr>
              <a:spLocks noChangeArrowheads="1"/>
            </p:cNvSpPr>
            <p:nvPr/>
          </p:nvSpPr>
          <p:spPr bwMode="auto">
            <a:xfrm>
              <a:off x="1808163" y="1677988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Rectangle 55"/>
            <p:cNvSpPr>
              <a:spLocks noChangeArrowheads="1"/>
            </p:cNvSpPr>
            <p:nvPr/>
          </p:nvSpPr>
          <p:spPr bwMode="auto">
            <a:xfrm>
              <a:off x="1808163" y="1263651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1808163" y="857251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1808163" y="444501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1919288" y="693738"/>
              <a:ext cx="3190875" cy="617538"/>
            </a:xfrm>
            <a:custGeom>
              <a:avLst/>
              <a:gdLst>
                <a:gd name="T0" fmla="*/ 0 w 2010"/>
                <a:gd name="T1" fmla="*/ 0 h 389"/>
                <a:gd name="T2" fmla="*/ 201 w 2010"/>
                <a:gd name="T3" fmla="*/ 50 h 389"/>
                <a:gd name="T4" fmla="*/ 402 w 2010"/>
                <a:gd name="T5" fmla="*/ 98 h 389"/>
                <a:gd name="T6" fmla="*/ 603 w 2010"/>
                <a:gd name="T7" fmla="*/ 144 h 389"/>
                <a:gd name="T8" fmla="*/ 804 w 2010"/>
                <a:gd name="T9" fmla="*/ 187 h 389"/>
                <a:gd name="T10" fmla="*/ 1005 w 2010"/>
                <a:gd name="T11" fmla="*/ 227 h 389"/>
                <a:gd name="T12" fmla="*/ 1206 w 2010"/>
                <a:gd name="T13" fmla="*/ 264 h 389"/>
                <a:gd name="T14" fmla="*/ 1407 w 2010"/>
                <a:gd name="T15" fmla="*/ 300 h 389"/>
                <a:gd name="T16" fmla="*/ 1608 w 2010"/>
                <a:gd name="T17" fmla="*/ 332 h 389"/>
                <a:gd name="T18" fmla="*/ 1809 w 2010"/>
                <a:gd name="T19" fmla="*/ 361 h 389"/>
                <a:gd name="T20" fmla="*/ 2010 w 2010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10" h="389">
                  <a:moveTo>
                    <a:pt x="0" y="0"/>
                  </a:moveTo>
                  <a:lnTo>
                    <a:pt x="201" y="50"/>
                  </a:lnTo>
                  <a:lnTo>
                    <a:pt x="402" y="98"/>
                  </a:lnTo>
                  <a:lnTo>
                    <a:pt x="603" y="144"/>
                  </a:lnTo>
                  <a:lnTo>
                    <a:pt x="804" y="187"/>
                  </a:lnTo>
                  <a:lnTo>
                    <a:pt x="1005" y="227"/>
                  </a:lnTo>
                  <a:lnTo>
                    <a:pt x="1206" y="264"/>
                  </a:lnTo>
                  <a:lnTo>
                    <a:pt x="1407" y="300"/>
                  </a:lnTo>
                  <a:lnTo>
                    <a:pt x="1608" y="332"/>
                  </a:lnTo>
                  <a:lnTo>
                    <a:pt x="1809" y="361"/>
                  </a:lnTo>
                  <a:lnTo>
                    <a:pt x="2010" y="389"/>
                  </a:lnTo>
                </a:path>
              </a:pathLst>
            </a:cu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1919288" y="728663"/>
              <a:ext cx="3190875" cy="615950"/>
            </a:xfrm>
            <a:custGeom>
              <a:avLst/>
              <a:gdLst>
                <a:gd name="T0" fmla="*/ 0 w 2010"/>
                <a:gd name="T1" fmla="*/ 0 h 388"/>
                <a:gd name="T2" fmla="*/ 201 w 2010"/>
                <a:gd name="T3" fmla="*/ 39 h 388"/>
                <a:gd name="T4" fmla="*/ 402 w 2010"/>
                <a:gd name="T5" fmla="*/ 77 h 388"/>
                <a:gd name="T6" fmla="*/ 603 w 2010"/>
                <a:gd name="T7" fmla="*/ 116 h 388"/>
                <a:gd name="T8" fmla="*/ 804 w 2010"/>
                <a:gd name="T9" fmla="*/ 155 h 388"/>
                <a:gd name="T10" fmla="*/ 1005 w 2010"/>
                <a:gd name="T11" fmla="*/ 194 h 388"/>
                <a:gd name="T12" fmla="*/ 1206 w 2010"/>
                <a:gd name="T13" fmla="*/ 233 h 388"/>
                <a:gd name="T14" fmla="*/ 1407 w 2010"/>
                <a:gd name="T15" fmla="*/ 272 h 388"/>
                <a:gd name="T16" fmla="*/ 1608 w 2010"/>
                <a:gd name="T17" fmla="*/ 311 h 388"/>
                <a:gd name="T18" fmla="*/ 1809 w 2010"/>
                <a:gd name="T19" fmla="*/ 349 h 388"/>
                <a:gd name="T20" fmla="*/ 2010 w 2010"/>
                <a:gd name="T21" fmla="*/ 388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10" h="388">
                  <a:moveTo>
                    <a:pt x="0" y="0"/>
                  </a:moveTo>
                  <a:lnTo>
                    <a:pt x="201" y="39"/>
                  </a:lnTo>
                  <a:lnTo>
                    <a:pt x="402" y="77"/>
                  </a:lnTo>
                  <a:lnTo>
                    <a:pt x="603" y="116"/>
                  </a:lnTo>
                  <a:lnTo>
                    <a:pt x="804" y="155"/>
                  </a:lnTo>
                  <a:lnTo>
                    <a:pt x="1005" y="194"/>
                  </a:lnTo>
                  <a:lnTo>
                    <a:pt x="1206" y="233"/>
                  </a:lnTo>
                  <a:lnTo>
                    <a:pt x="1407" y="272"/>
                  </a:lnTo>
                  <a:lnTo>
                    <a:pt x="1608" y="311"/>
                  </a:lnTo>
                  <a:lnTo>
                    <a:pt x="1809" y="349"/>
                  </a:lnTo>
                  <a:lnTo>
                    <a:pt x="2010" y="388"/>
                  </a:lnTo>
                </a:path>
              </a:pathLst>
            </a:cu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Rectangle 60"/>
            <p:cNvSpPr>
              <a:spLocks noChangeArrowheads="1"/>
            </p:cNvSpPr>
            <p:nvPr/>
          </p:nvSpPr>
          <p:spPr bwMode="auto">
            <a:xfrm>
              <a:off x="1884363" y="688976"/>
              <a:ext cx="76200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Rectangle 61"/>
            <p:cNvSpPr>
              <a:spLocks noChangeArrowheads="1"/>
            </p:cNvSpPr>
            <p:nvPr/>
          </p:nvSpPr>
          <p:spPr bwMode="auto">
            <a:xfrm>
              <a:off x="2201863" y="749301"/>
              <a:ext cx="77788" cy="76200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>
              <a:off x="2519363" y="815976"/>
              <a:ext cx="77788" cy="76200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Rectangle 63"/>
            <p:cNvSpPr>
              <a:spLocks noChangeArrowheads="1"/>
            </p:cNvSpPr>
            <p:nvPr/>
          </p:nvSpPr>
          <p:spPr bwMode="auto">
            <a:xfrm>
              <a:off x="2836863" y="874713"/>
              <a:ext cx="77788" cy="76200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Rectangle 64"/>
            <p:cNvSpPr>
              <a:spLocks noChangeArrowheads="1"/>
            </p:cNvSpPr>
            <p:nvPr/>
          </p:nvSpPr>
          <p:spPr bwMode="auto">
            <a:xfrm>
              <a:off x="3154363" y="933451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Rectangle 65"/>
            <p:cNvSpPr>
              <a:spLocks noChangeArrowheads="1"/>
            </p:cNvSpPr>
            <p:nvPr/>
          </p:nvSpPr>
          <p:spPr bwMode="auto">
            <a:xfrm>
              <a:off x="3479801" y="100012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Rectangle 66"/>
            <p:cNvSpPr>
              <a:spLocks noChangeArrowheads="1"/>
            </p:cNvSpPr>
            <p:nvPr/>
          </p:nvSpPr>
          <p:spPr bwMode="auto">
            <a:xfrm>
              <a:off x="3797301" y="1058863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4114801" y="1117601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4432301" y="118427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Rectangle 69"/>
            <p:cNvSpPr>
              <a:spLocks noChangeArrowheads="1"/>
            </p:cNvSpPr>
            <p:nvPr/>
          </p:nvSpPr>
          <p:spPr bwMode="auto">
            <a:xfrm>
              <a:off x="4749801" y="1244601"/>
              <a:ext cx="77788" cy="76200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 70"/>
            <p:cNvSpPr>
              <a:spLocks noChangeArrowheads="1"/>
            </p:cNvSpPr>
            <p:nvPr/>
          </p:nvSpPr>
          <p:spPr bwMode="auto">
            <a:xfrm>
              <a:off x="5075238" y="1303338"/>
              <a:ext cx="77788" cy="76200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Freeform 71"/>
            <p:cNvSpPr>
              <a:spLocks noEditPoints="1"/>
            </p:cNvSpPr>
            <p:nvPr/>
          </p:nvSpPr>
          <p:spPr bwMode="auto">
            <a:xfrm>
              <a:off x="1917701" y="2535238"/>
              <a:ext cx="3194050" cy="431800"/>
            </a:xfrm>
            <a:custGeom>
              <a:avLst/>
              <a:gdLst>
                <a:gd name="T0" fmla="*/ 111 w 2012"/>
                <a:gd name="T1" fmla="*/ 245 h 272"/>
                <a:gd name="T2" fmla="*/ 149 w 2012"/>
                <a:gd name="T3" fmla="*/ 252 h 272"/>
                <a:gd name="T4" fmla="*/ 148 w 2012"/>
                <a:gd name="T5" fmla="*/ 240 h 272"/>
                <a:gd name="T6" fmla="*/ 260 w 2012"/>
                <a:gd name="T7" fmla="*/ 238 h 272"/>
                <a:gd name="T8" fmla="*/ 223 w 2012"/>
                <a:gd name="T9" fmla="*/ 243 h 272"/>
                <a:gd name="T10" fmla="*/ 332 w 2012"/>
                <a:gd name="T11" fmla="*/ 216 h 272"/>
                <a:gd name="T12" fmla="*/ 371 w 2012"/>
                <a:gd name="T13" fmla="*/ 224 h 272"/>
                <a:gd name="T14" fmla="*/ 406 w 2012"/>
                <a:gd name="T15" fmla="*/ 207 h 272"/>
                <a:gd name="T16" fmla="*/ 371 w 2012"/>
                <a:gd name="T17" fmla="*/ 224 h 272"/>
                <a:gd name="T18" fmla="*/ 480 w 2012"/>
                <a:gd name="T19" fmla="*/ 197 h 272"/>
                <a:gd name="T20" fmla="*/ 518 w 2012"/>
                <a:gd name="T21" fmla="*/ 205 h 272"/>
                <a:gd name="T22" fmla="*/ 517 w 2012"/>
                <a:gd name="T23" fmla="*/ 193 h 272"/>
                <a:gd name="T24" fmla="*/ 605 w 2012"/>
                <a:gd name="T25" fmla="*/ 194 h 272"/>
                <a:gd name="T26" fmla="*/ 603 w 2012"/>
                <a:gd name="T27" fmla="*/ 181 h 272"/>
                <a:gd name="T28" fmla="*/ 666 w 2012"/>
                <a:gd name="T29" fmla="*/ 186 h 272"/>
                <a:gd name="T30" fmla="*/ 665 w 2012"/>
                <a:gd name="T31" fmla="*/ 174 h 272"/>
                <a:gd name="T32" fmla="*/ 777 w 2012"/>
                <a:gd name="T33" fmla="*/ 172 h 272"/>
                <a:gd name="T34" fmla="*/ 740 w 2012"/>
                <a:gd name="T35" fmla="*/ 176 h 272"/>
                <a:gd name="T36" fmla="*/ 849 w 2012"/>
                <a:gd name="T37" fmla="*/ 150 h 272"/>
                <a:gd name="T38" fmla="*/ 888 w 2012"/>
                <a:gd name="T39" fmla="*/ 157 h 272"/>
                <a:gd name="T40" fmla="*/ 886 w 2012"/>
                <a:gd name="T41" fmla="*/ 145 h 272"/>
                <a:gd name="T42" fmla="*/ 999 w 2012"/>
                <a:gd name="T43" fmla="*/ 143 h 272"/>
                <a:gd name="T44" fmla="*/ 962 w 2012"/>
                <a:gd name="T45" fmla="*/ 148 h 272"/>
                <a:gd name="T46" fmla="*/ 1071 w 2012"/>
                <a:gd name="T47" fmla="*/ 121 h 272"/>
                <a:gd name="T48" fmla="*/ 1109 w 2012"/>
                <a:gd name="T49" fmla="*/ 129 h 272"/>
                <a:gd name="T50" fmla="*/ 1108 w 2012"/>
                <a:gd name="T51" fmla="*/ 117 h 272"/>
                <a:gd name="T52" fmla="*/ 1208 w 2012"/>
                <a:gd name="T53" fmla="*/ 116 h 272"/>
                <a:gd name="T54" fmla="*/ 1206 w 2012"/>
                <a:gd name="T55" fmla="*/ 104 h 272"/>
                <a:gd name="T56" fmla="*/ 1257 w 2012"/>
                <a:gd name="T57" fmla="*/ 110 h 272"/>
                <a:gd name="T58" fmla="*/ 1255 w 2012"/>
                <a:gd name="T59" fmla="*/ 97 h 272"/>
                <a:gd name="T60" fmla="*/ 1368 w 2012"/>
                <a:gd name="T61" fmla="*/ 95 h 272"/>
                <a:gd name="T62" fmla="*/ 1331 w 2012"/>
                <a:gd name="T63" fmla="*/ 100 h 272"/>
                <a:gd name="T64" fmla="*/ 1442 w 2012"/>
                <a:gd name="T65" fmla="*/ 86 h 272"/>
                <a:gd name="T66" fmla="*/ 1403 w 2012"/>
                <a:gd name="T67" fmla="*/ 78 h 272"/>
                <a:gd name="T68" fmla="*/ 1515 w 2012"/>
                <a:gd name="T69" fmla="*/ 76 h 272"/>
                <a:gd name="T70" fmla="*/ 1478 w 2012"/>
                <a:gd name="T71" fmla="*/ 81 h 272"/>
                <a:gd name="T72" fmla="*/ 1588 w 2012"/>
                <a:gd name="T73" fmla="*/ 55 h 272"/>
                <a:gd name="T74" fmla="*/ 1626 w 2012"/>
                <a:gd name="T75" fmla="*/ 62 h 272"/>
                <a:gd name="T76" fmla="*/ 1624 w 2012"/>
                <a:gd name="T77" fmla="*/ 50 h 272"/>
                <a:gd name="T78" fmla="*/ 1737 w 2012"/>
                <a:gd name="T79" fmla="*/ 48 h 272"/>
                <a:gd name="T80" fmla="*/ 1700 w 2012"/>
                <a:gd name="T81" fmla="*/ 53 h 272"/>
                <a:gd name="T82" fmla="*/ 1809 w 2012"/>
                <a:gd name="T83" fmla="*/ 26 h 272"/>
                <a:gd name="T84" fmla="*/ 1848 w 2012"/>
                <a:gd name="T85" fmla="*/ 34 h 272"/>
                <a:gd name="T86" fmla="*/ 1846 w 2012"/>
                <a:gd name="T87" fmla="*/ 21 h 272"/>
                <a:gd name="T88" fmla="*/ 1958 w 2012"/>
                <a:gd name="T89" fmla="*/ 19 h 272"/>
                <a:gd name="T90" fmla="*/ 1921 w 2012"/>
                <a:gd name="T91" fmla="*/ 24 h 272"/>
                <a:gd name="T92" fmla="*/ 2010 w 2012"/>
                <a:gd name="T93" fmla="*/ 0 h 272"/>
                <a:gd name="T94" fmla="*/ 2 w 2012"/>
                <a:gd name="T95" fmla="*/ 272 h 272"/>
                <a:gd name="T96" fmla="*/ 0 w 2012"/>
                <a:gd name="T97" fmla="*/ 259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012" h="272">
                  <a:moveTo>
                    <a:pt x="75" y="262"/>
                  </a:moveTo>
                  <a:lnTo>
                    <a:pt x="112" y="257"/>
                  </a:lnTo>
                  <a:lnTo>
                    <a:pt x="111" y="245"/>
                  </a:lnTo>
                  <a:lnTo>
                    <a:pt x="74" y="250"/>
                  </a:lnTo>
                  <a:lnTo>
                    <a:pt x="75" y="262"/>
                  </a:lnTo>
                  <a:close/>
                  <a:moveTo>
                    <a:pt x="149" y="252"/>
                  </a:moveTo>
                  <a:lnTo>
                    <a:pt x="186" y="248"/>
                  </a:lnTo>
                  <a:lnTo>
                    <a:pt x="185" y="236"/>
                  </a:lnTo>
                  <a:lnTo>
                    <a:pt x="148" y="240"/>
                  </a:lnTo>
                  <a:lnTo>
                    <a:pt x="149" y="252"/>
                  </a:lnTo>
                  <a:close/>
                  <a:moveTo>
                    <a:pt x="223" y="243"/>
                  </a:moveTo>
                  <a:lnTo>
                    <a:pt x="260" y="238"/>
                  </a:lnTo>
                  <a:lnTo>
                    <a:pt x="258" y="226"/>
                  </a:lnTo>
                  <a:lnTo>
                    <a:pt x="221" y="231"/>
                  </a:lnTo>
                  <a:lnTo>
                    <a:pt x="223" y="243"/>
                  </a:lnTo>
                  <a:close/>
                  <a:moveTo>
                    <a:pt x="297" y="234"/>
                  </a:moveTo>
                  <a:lnTo>
                    <a:pt x="334" y="229"/>
                  </a:lnTo>
                  <a:lnTo>
                    <a:pt x="332" y="216"/>
                  </a:lnTo>
                  <a:lnTo>
                    <a:pt x="295" y="221"/>
                  </a:lnTo>
                  <a:lnTo>
                    <a:pt x="297" y="234"/>
                  </a:lnTo>
                  <a:close/>
                  <a:moveTo>
                    <a:pt x="371" y="224"/>
                  </a:moveTo>
                  <a:lnTo>
                    <a:pt x="404" y="220"/>
                  </a:lnTo>
                  <a:lnTo>
                    <a:pt x="408" y="219"/>
                  </a:lnTo>
                  <a:lnTo>
                    <a:pt x="406" y="207"/>
                  </a:lnTo>
                  <a:lnTo>
                    <a:pt x="402" y="207"/>
                  </a:lnTo>
                  <a:lnTo>
                    <a:pt x="369" y="212"/>
                  </a:lnTo>
                  <a:lnTo>
                    <a:pt x="371" y="224"/>
                  </a:lnTo>
                  <a:close/>
                  <a:moveTo>
                    <a:pt x="445" y="214"/>
                  </a:moveTo>
                  <a:lnTo>
                    <a:pt x="481" y="210"/>
                  </a:lnTo>
                  <a:lnTo>
                    <a:pt x="480" y="197"/>
                  </a:lnTo>
                  <a:lnTo>
                    <a:pt x="443" y="202"/>
                  </a:lnTo>
                  <a:lnTo>
                    <a:pt x="445" y="214"/>
                  </a:lnTo>
                  <a:close/>
                  <a:moveTo>
                    <a:pt x="518" y="205"/>
                  </a:moveTo>
                  <a:lnTo>
                    <a:pt x="555" y="200"/>
                  </a:lnTo>
                  <a:lnTo>
                    <a:pt x="554" y="188"/>
                  </a:lnTo>
                  <a:lnTo>
                    <a:pt x="517" y="193"/>
                  </a:lnTo>
                  <a:lnTo>
                    <a:pt x="518" y="205"/>
                  </a:lnTo>
                  <a:close/>
                  <a:moveTo>
                    <a:pt x="592" y="195"/>
                  </a:moveTo>
                  <a:lnTo>
                    <a:pt x="605" y="194"/>
                  </a:lnTo>
                  <a:lnTo>
                    <a:pt x="629" y="191"/>
                  </a:lnTo>
                  <a:lnTo>
                    <a:pt x="628" y="178"/>
                  </a:lnTo>
                  <a:lnTo>
                    <a:pt x="603" y="181"/>
                  </a:lnTo>
                  <a:lnTo>
                    <a:pt x="591" y="183"/>
                  </a:lnTo>
                  <a:lnTo>
                    <a:pt x="592" y="195"/>
                  </a:lnTo>
                  <a:close/>
                  <a:moveTo>
                    <a:pt x="666" y="186"/>
                  </a:moveTo>
                  <a:lnTo>
                    <a:pt x="703" y="181"/>
                  </a:lnTo>
                  <a:lnTo>
                    <a:pt x="702" y="169"/>
                  </a:lnTo>
                  <a:lnTo>
                    <a:pt x="665" y="174"/>
                  </a:lnTo>
                  <a:lnTo>
                    <a:pt x="666" y="186"/>
                  </a:lnTo>
                  <a:close/>
                  <a:moveTo>
                    <a:pt x="740" y="176"/>
                  </a:moveTo>
                  <a:lnTo>
                    <a:pt x="777" y="172"/>
                  </a:lnTo>
                  <a:lnTo>
                    <a:pt x="775" y="159"/>
                  </a:lnTo>
                  <a:lnTo>
                    <a:pt x="739" y="164"/>
                  </a:lnTo>
                  <a:lnTo>
                    <a:pt x="740" y="176"/>
                  </a:lnTo>
                  <a:close/>
                  <a:moveTo>
                    <a:pt x="814" y="167"/>
                  </a:moveTo>
                  <a:lnTo>
                    <a:pt x="851" y="162"/>
                  </a:lnTo>
                  <a:lnTo>
                    <a:pt x="849" y="150"/>
                  </a:lnTo>
                  <a:lnTo>
                    <a:pt x="812" y="154"/>
                  </a:lnTo>
                  <a:lnTo>
                    <a:pt x="814" y="167"/>
                  </a:lnTo>
                  <a:close/>
                  <a:moveTo>
                    <a:pt x="888" y="157"/>
                  </a:moveTo>
                  <a:lnTo>
                    <a:pt x="925" y="153"/>
                  </a:lnTo>
                  <a:lnTo>
                    <a:pt x="923" y="140"/>
                  </a:lnTo>
                  <a:lnTo>
                    <a:pt x="886" y="145"/>
                  </a:lnTo>
                  <a:lnTo>
                    <a:pt x="888" y="157"/>
                  </a:lnTo>
                  <a:close/>
                  <a:moveTo>
                    <a:pt x="962" y="148"/>
                  </a:moveTo>
                  <a:lnTo>
                    <a:pt x="999" y="143"/>
                  </a:lnTo>
                  <a:lnTo>
                    <a:pt x="997" y="131"/>
                  </a:lnTo>
                  <a:lnTo>
                    <a:pt x="960" y="135"/>
                  </a:lnTo>
                  <a:lnTo>
                    <a:pt x="962" y="148"/>
                  </a:lnTo>
                  <a:close/>
                  <a:moveTo>
                    <a:pt x="1035" y="138"/>
                  </a:moveTo>
                  <a:lnTo>
                    <a:pt x="1072" y="133"/>
                  </a:lnTo>
                  <a:lnTo>
                    <a:pt x="1071" y="121"/>
                  </a:lnTo>
                  <a:lnTo>
                    <a:pt x="1034" y="126"/>
                  </a:lnTo>
                  <a:lnTo>
                    <a:pt x="1035" y="138"/>
                  </a:lnTo>
                  <a:close/>
                  <a:moveTo>
                    <a:pt x="1109" y="129"/>
                  </a:moveTo>
                  <a:lnTo>
                    <a:pt x="1146" y="124"/>
                  </a:lnTo>
                  <a:lnTo>
                    <a:pt x="1145" y="112"/>
                  </a:lnTo>
                  <a:lnTo>
                    <a:pt x="1108" y="117"/>
                  </a:lnTo>
                  <a:lnTo>
                    <a:pt x="1109" y="129"/>
                  </a:lnTo>
                  <a:close/>
                  <a:moveTo>
                    <a:pt x="1183" y="119"/>
                  </a:moveTo>
                  <a:lnTo>
                    <a:pt x="1208" y="116"/>
                  </a:lnTo>
                  <a:lnTo>
                    <a:pt x="1220" y="115"/>
                  </a:lnTo>
                  <a:lnTo>
                    <a:pt x="1218" y="102"/>
                  </a:lnTo>
                  <a:lnTo>
                    <a:pt x="1206" y="104"/>
                  </a:lnTo>
                  <a:lnTo>
                    <a:pt x="1182" y="107"/>
                  </a:lnTo>
                  <a:lnTo>
                    <a:pt x="1183" y="119"/>
                  </a:lnTo>
                  <a:close/>
                  <a:moveTo>
                    <a:pt x="1257" y="110"/>
                  </a:moveTo>
                  <a:lnTo>
                    <a:pt x="1294" y="105"/>
                  </a:lnTo>
                  <a:lnTo>
                    <a:pt x="1292" y="93"/>
                  </a:lnTo>
                  <a:lnTo>
                    <a:pt x="1255" y="97"/>
                  </a:lnTo>
                  <a:lnTo>
                    <a:pt x="1257" y="110"/>
                  </a:lnTo>
                  <a:close/>
                  <a:moveTo>
                    <a:pt x="1331" y="100"/>
                  </a:moveTo>
                  <a:lnTo>
                    <a:pt x="1368" y="95"/>
                  </a:lnTo>
                  <a:lnTo>
                    <a:pt x="1366" y="83"/>
                  </a:lnTo>
                  <a:lnTo>
                    <a:pt x="1329" y="88"/>
                  </a:lnTo>
                  <a:lnTo>
                    <a:pt x="1331" y="100"/>
                  </a:lnTo>
                  <a:close/>
                  <a:moveTo>
                    <a:pt x="1405" y="91"/>
                  </a:moveTo>
                  <a:lnTo>
                    <a:pt x="1409" y="90"/>
                  </a:lnTo>
                  <a:lnTo>
                    <a:pt x="1442" y="86"/>
                  </a:lnTo>
                  <a:lnTo>
                    <a:pt x="1440" y="74"/>
                  </a:lnTo>
                  <a:lnTo>
                    <a:pt x="1407" y="78"/>
                  </a:lnTo>
                  <a:lnTo>
                    <a:pt x="1403" y="78"/>
                  </a:lnTo>
                  <a:lnTo>
                    <a:pt x="1405" y="91"/>
                  </a:lnTo>
                  <a:close/>
                  <a:moveTo>
                    <a:pt x="1478" y="81"/>
                  </a:moveTo>
                  <a:lnTo>
                    <a:pt x="1515" y="76"/>
                  </a:lnTo>
                  <a:lnTo>
                    <a:pt x="1514" y="64"/>
                  </a:lnTo>
                  <a:lnTo>
                    <a:pt x="1477" y="69"/>
                  </a:lnTo>
                  <a:lnTo>
                    <a:pt x="1478" y="81"/>
                  </a:lnTo>
                  <a:close/>
                  <a:moveTo>
                    <a:pt x="1552" y="72"/>
                  </a:moveTo>
                  <a:lnTo>
                    <a:pt x="1589" y="67"/>
                  </a:lnTo>
                  <a:lnTo>
                    <a:pt x="1588" y="55"/>
                  </a:lnTo>
                  <a:lnTo>
                    <a:pt x="1551" y="59"/>
                  </a:lnTo>
                  <a:lnTo>
                    <a:pt x="1552" y="72"/>
                  </a:lnTo>
                  <a:close/>
                  <a:moveTo>
                    <a:pt x="1626" y="62"/>
                  </a:moveTo>
                  <a:lnTo>
                    <a:pt x="1663" y="58"/>
                  </a:lnTo>
                  <a:lnTo>
                    <a:pt x="1661" y="45"/>
                  </a:lnTo>
                  <a:lnTo>
                    <a:pt x="1624" y="50"/>
                  </a:lnTo>
                  <a:lnTo>
                    <a:pt x="1626" y="62"/>
                  </a:lnTo>
                  <a:close/>
                  <a:moveTo>
                    <a:pt x="1700" y="53"/>
                  </a:moveTo>
                  <a:lnTo>
                    <a:pt x="1737" y="48"/>
                  </a:lnTo>
                  <a:lnTo>
                    <a:pt x="1735" y="36"/>
                  </a:lnTo>
                  <a:lnTo>
                    <a:pt x="1698" y="40"/>
                  </a:lnTo>
                  <a:lnTo>
                    <a:pt x="1700" y="53"/>
                  </a:lnTo>
                  <a:close/>
                  <a:moveTo>
                    <a:pt x="1774" y="43"/>
                  </a:moveTo>
                  <a:lnTo>
                    <a:pt x="1811" y="38"/>
                  </a:lnTo>
                  <a:lnTo>
                    <a:pt x="1809" y="26"/>
                  </a:lnTo>
                  <a:lnTo>
                    <a:pt x="1772" y="31"/>
                  </a:lnTo>
                  <a:lnTo>
                    <a:pt x="1774" y="43"/>
                  </a:lnTo>
                  <a:close/>
                  <a:moveTo>
                    <a:pt x="1848" y="34"/>
                  </a:moveTo>
                  <a:lnTo>
                    <a:pt x="1884" y="29"/>
                  </a:lnTo>
                  <a:lnTo>
                    <a:pt x="1883" y="16"/>
                  </a:lnTo>
                  <a:lnTo>
                    <a:pt x="1846" y="21"/>
                  </a:lnTo>
                  <a:lnTo>
                    <a:pt x="1848" y="34"/>
                  </a:lnTo>
                  <a:close/>
                  <a:moveTo>
                    <a:pt x="1921" y="24"/>
                  </a:moveTo>
                  <a:lnTo>
                    <a:pt x="1958" y="19"/>
                  </a:lnTo>
                  <a:lnTo>
                    <a:pt x="1957" y="7"/>
                  </a:lnTo>
                  <a:lnTo>
                    <a:pt x="1920" y="12"/>
                  </a:lnTo>
                  <a:lnTo>
                    <a:pt x="1921" y="24"/>
                  </a:lnTo>
                  <a:close/>
                  <a:moveTo>
                    <a:pt x="1995" y="14"/>
                  </a:moveTo>
                  <a:lnTo>
                    <a:pt x="2012" y="12"/>
                  </a:lnTo>
                  <a:lnTo>
                    <a:pt x="2010" y="0"/>
                  </a:lnTo>
                  <a:lnTo>
                    <a:pt x="1994" y="2"/>
                  </a:lnTo>
                  <a:lnTo>
                    <a:pt x="1995" y="14"/>
                  </a:lnTo>
                  <a:close/>
                  <a:moveTo>
                    <a:pt x="2" y="272"/>
                  </a:moveTo>
                  <a:lnTo>
                    <a:pt x="39" y="267"/>
                  </a:lnTo>
                  <a:lnTo>
                    <a:pt x="37" y="254"/>
                  </a:lnTo>
                  <a:lnTo>
                    <a:pt x="0" y="259"/>
                  </a:lnTo>
                  <a:lnTo>
                    <a:pt x="2" y="2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Freeform 72"/>
            <p:cNvSpPr>
              <a:spLocks noEditPoints="1"/>
            </p:cNvSpPr>
            <p:nvPr/>
          </p:nvSpPr>
          <p:spPr bwMode="auto">
            <a:xfrm>
              <a:off x="1919288" y="2741613"/>
              <a:ext cx="3132138" cy="19050"/>
            </a:xfrm>
            <a:custGeom>
              <a:avLst/>
              <a:gdLst>
                <a:gd name="T0" fmla="*/ 111 w 1973"/>
                <a:gd name="T1" fmla="*/ 0 h 12"/>
                <a:gd name="T2" fmla="*/ 149 w 1973"/>
                <a:gd name="T3" fmla="*/ 12 h 12"/>
                <a:gd name="T4" fmla="*/ 149 w 1973"/>
                <a:gd name="T5" fmla="*/ 0 h 12"/>
                <a:gd name="T6" fmla="*/ 260 w 1973"/>
                <a:gd name="T7" fmla="*/ 12 h 12"/>
                <a:gd name="T8" fmla="*/ 223 w 1973"/>
                <a:gd name="T9" fmla="*/ 12 h 12"/>
                <a:gd name="T10" fmla="*/ 335 w 1973"/>
                <a:gd name="T11" fmla="*/ 0 h 12"/>
                <a:gd name="T12" fmla="*/ 372 w 1973"/>
                <a:gd name="T13" fmla="*/ 12 h 12"/>
                <a:gd name="T14" fmla="*/ 409 w 1973"/>
                <a:gd name="T15" fmla="*/ 0 h 12"/>
                <a:gd name="T16" fmla="*/ 372 w 1973"/>
                <a:gd name="T17" fmla="*/ 12 h 12"/>
                <a:gd name="T18" fmla="*/ 484 w 1973"/>
                <a:gd name="T19" fmla="*/ 0 h 12"/>
                <a:gd name="T20" fmla="*/ 521 w 1973"/>
                <a:gd name="T21" fmla="*/ 12 h 12"/>
                <a:gd name="T22" fmla="*/ 521 w 1973"/>
                <a:gd name="T23" fmla="*/ 0 h 12"/>
                <a:gd name="T24" fmla="*/ 603 w 1973"/>
                <a:gd name="T25" fmla="*/ 12 h 12"/>
                <a:gd name="T26" fmla="*/ 603 w 1973"/>
                <a:gd name="T27" fmla="*/ 0 h 12"/>
                <a:gd name="T28" fmla="*/ 670 w 1973"/>
                <a:gd name="T29" fmla="*/ 12 h 12"/>
                <a:gd name="T30" fmla="*/ 670 w 1973"/>
                <a:gd name="T31" fmla="*/ 0 h 12"/>
                <a:gd name="T32" fmla="*/ 781 w 1973"/>
                <a:gd name="T33" fmla="*/ 12 h 12"/>
                <a:gd name="T34" fmla="*/ 744 w 1973"/>
                <a:gd name="T35" fmla="*/ 12 h 12"/>
                <a:gd name="T36" fmla="*/ 856 w 1973"/>
                <a:gd name="T37" fmla="*/ 0 h 12"/>
                <a:gd name="T38" fmla="*/ 893 w 1973"/>
                <a:gd name="T39" fmla="*/ 12 h 12"/>
                <a:gd name="T40" fmla="*/ 893 w 1973"/>
                <a:gd name="T41" fmla="*/ 0 h 12"/>
                <a:gd name="T42" fmla="*/ 1005 w 1973"/>
                <a:gd name="T43" fmla="*/ 12 h 12"/>
                <a:gd name="T44" fmla="*/ 968 w 1973"/>
                <a:gd name="T45" fmla="*/ 12 h 12"/>
                <a:gd name="T46" fmla="*/ 1079 w 1973"/>
                <a:gd name="T47" fmla="*/ 0 h 12"/>
                <a:gd name="T48" fmla="*/ 1117 w 1973"/>
                <a:gd name="T49" fmla="*/ 12 h 12"/>
                <a:gd name="T50" fmla="*/ 1117 w 1973"/>
                <a:gd name="T51" fmla="*/ 0 h 12"/>
                <a:gd name="T52" fmla="*/ 1206 w 1973"/>
                <a:gd name="T53" fmla="*/ 12 h 12"/>
                <a:gd name="T54" fmla="*/ 1206 w 1973"/>
                <a:gd name="T55" fmla="*/ 0 h 12"/>
                <a:gd name="T56" fmla="*/ 1265 w 1973"/>
                <a:gd name="T57" fmla="*/ 12 h 12"/>
                <a:gd name="T58" fmla="*/ 1265 w 1973"/>
                <a:gd name="T59" fmla="*/ 0 h 12"/>
                <a:gd name="T60" fmla="*/ 1377 w 1973"/>
                <a:gd name="T61" fmla="*/ 12 h 12"/>
                <a:gd name="T62" fmla="*/ 1340 w 1973"/>
                <a:gd name="T63" fmla="*/ 12 h 12"/>
                <a:gd name="T64" fmla="*/ 1452 w 1973"/>
                <a:gd name="T65" fmla="*/ 0 h 12"/>
                <a:gd name="T66" fmla="*/ 1489 w 1973"/>
                <a:gd name="T67" fmla="*/ 12 h 12"/>
                <a:gd name="T68" fmla="*/ 1489 w 1973"/>
                <a:gd name="T69" fmla="*/ 0 h 12"/>
                <a:gd name="T70" fmla="*/ 1601 w 1973"/>
                <a:gd name="T71" fmla="*/ 12 h 12"/>
                <a:gd name="T72" fmla="*/ 1563 w 1973"/>
                <a:gd name="T73" fmla="*/ 12 h 12"/>
                <a:gd name="T74" fmla="*/ 1675 w 1973"/>
                <a:gd name="T75" fmla="*/ 0 h 12"/>
                <a:gd name="T76" fmla="*/ 1712 w 1973"/>
                <a:gd name="T77" fmla="*/ 12 h 12"/>
                <a:gd name="T78" fmla="*/ 1712 w 1973"/>
                <a:gd name="T79" fmla="*/ 0 h 12"/>
                <a:gd name="T80" fmla="*/ 1809 w 1973"/>
                <a:gd name="T81" fmla="*/ 12 h 12"/>
                <a:gd name="T82" fmla="*/ 1809 w 1973"/>
                <a:gd name="T83" fmla="*/ 0 h 12"/>
                <a:gd name="T84" fmla="*/ 1861 w 1973"/>
                <a:gd name="T85" fmla="*/ 12 h 12"/>
                <a:gd name="T86" fmla="*/ 1861 w 1973"/>
                <a:gd name="T87" fmla="*/ 0 h 12"/>
                <a:gd name="T88" fmla="*/ 1973 w 1973"/>
                <a:gd name="T89" fmla="*/ 12 h 12"/>
                <a:gd name="T90" fmla="*/ 1936 w 1973"/>
                <a:gd name="T91" fmla="*/ 12 h 12"/>
                <a:gd name="T92" fmla="*/ 37 w 1973"/>
                <a:gd name="T93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973" h="12">
                  <a:moveTo>
                    <a:pt x="74" y="12"/>
                  </a:moveTo>
                  <a:lnTo>
                    <a:pt x="111" y="12"/>
                  </a:lnTo>
                  <a:lnTo>
                    <a:pt x="111" y="0"/>
                  </a:lnTo>
                  <a:lnTo>
                    <a:pt x="74" y="0"/>
                  </a:lnTo>
                  <a:lnTo>
                    <a:pt x="74" y="12"/>
                  </a:lnTo>
                  <a:close/>
                  <a:moveTo>
                    <a:pt x="149" y="12"/>
                  </a:moveTo>
                  <a:lnTo>
                    <a:pt x="186" y="12"/>
                  </a:lnTo>
                  <a:lnTo>
                    <a:pt x="186" y="0"/>
                  </a:lnTo>
                  <a:lnTo>
                    <a:pt x="149" y="0"/>
                  </a:lnTo>
                  <a:lnTo>
                    <a:pt x="149" y="12"/>
                  </a:lnTo>
                  <a:close/>
                  <a:moveTo>
                    <a:pt x="223" y="12"/>
                  </a:moveTo>
                  <a:lnTo>
                    <a:pt x="260" y="12"/>
                  </a:lnTo>
                  <a:lnTo>
                    <a:pt x="260" y="0"/>
                  </a:lnTo>
                  <a:lnTo>
                    <a:pt x="223" y="0"/>
                  </a:lnTo>
                  <a:lnTo>
                    <a:pt x="223" y="12"/>
                  </a:lnTo>
                  <a:close/>
                  <a:moveTo>
                    <a:pt x="298" y="12"/>
                  </a:moveTo>
                  <a:lnTo>
                    <a:pt x="335" y="12"/>
                  </a:lnTo>
                  <a:lnTo>
                    <a:pt x="335" y="0"/>
                  </a:lnTo>
                  <a:lnTo>
                    <a:pt x="298" y="0"/>
                  </a:lnTo>
                  <a:lnTo>
                    <a:pt x="298" y="12"/>
                  </a:lnTo>
                  <a:close/>
                  <a:moveTo>
                    <a:pt x="372" y="12"/>
                  </a:moveTo>
                  <a:lnTo>
                    <a:pt x="402" y="12"/>
                  </a:lnTo>
                  <a:lnTo>
                    <a:pt x="409" y="12"/>
                  </a:lnTo>
                  <a:lnTo>
                    <a:pt x="409" y="0"/>
                  </a:lnTo>
                  <a:lnTo>
                    <a:pt x="402" y="0"/>
                  </a:lnTo>
                  <a:lnTo>
                    <a:pt x="372" y="0"/>
                  </a:lnTo>
                  <a:lnTo>
                    <a:pt x="372" y="12"/>
                  </a:lnTo>
                  <a:close/>
                  <a:moveTo>
                    <a:pt x="446" y="12"/>
                  </a:moveTo>
                  <a:lnTo>
                    <a:pt x="484" y="12"/>
                  </a:lnTo>
                  <a:lnTo>
                    <a:pt x="484" y="0"/>
                  </a:lnTo>
                  <a:lnTo>
                    <a:pt x="446" y="0"/>
                  </a:lnTo>
                  <a:lnTo>
                    <a:pt x="446" y="12"/>
                  </a:lnTo>
                  <a:close/>
                  <a:moveTo>
                    <a:pt x="521" y="12"/>
                  </a:moveTo>
                  <a:lnTo>
                    <a:pt x="558" y="12"/>
                  </a:lnTo>
                  <a:lnTo>
                    <a:pt x="558" y="0"/>
                  </a:lnTo>
                  <a:lnTo>
                    <a:pt x="521" y="0"/>
                  </a:lnTo>
                  <a:lnTo>
                    <a:pt x="521" y="12"/>
                  </a:lnTo>
                  <a:close/>
                  <a:moveTo>
                    <a:pt x="595" y="12"/>
                  </a:moveTo>
                  <a:lnTo>
                    <a:pt x="603" y="12"/>
                  </a:lnTo>
                  <a:lnTo>
                    <a:pt x="633" y="12"/>
                  </a:lnTo>
                  <a:lnTo>
                    <a:pt x="633" y="0"/>
                  </a:lnTo>
                  <a:lnTo>
                    <a:pt x="603" y="0"/>
                  </a:lnTo>
                  <a:lnTo>
                    <a:pt x="595" y="0"/>
                  </a:lnTo>
                  <a:lnTo>
                    <a:pt x="595" y="12"/>
                  </a:lnTo>
                  <a:close/>
                  <a:moveTo>
                    <a:pt x="670" y="12"/>
                  </a:moveTo>
                  <a:lnTo>
                    <a:pt x="707" y="12"/>
                  </a:lnTo>
                  <a:lnTo>
                    <a:pt x="707" y="0"/>
                  </a:lnTo>
                  <a:lnTo>
                    <a:pt x="670" y="0"/>
                  </a:lnTo>
                  <a:lnTo>
                    <a:pt x="670" y="12"/>
                  </a:lnTo>
                  <a:close/>
                  <a:moveTo>
                    <a:pt x="744" y="12"/>
                  </a:moveTo>
                  <a:lnTo>
                    <a:pt x="781" y="12"/>
                  </a:lnTo>
                  <a:lnTo>
                    <a:pt x="781" y="0"/>
                  </a:lnTo>
                  <a:lnTo>
                    <a:pt x="744" y="0"/>
                  </a:lnTo>
                  <a:lnTo>
                    <a:pt x="744" y="12"/>
                  </a:lnTo>
                  <a:close/>
                  <a:moveTo>
                    <a:pt x="819" y="12"/>
                  </a:moveTo>
                  <a:lnTo>
                    <a:pt x="856" y="12"/>
                  </a:lnTo>
                  <a:lnTo>
                    <a:pt x="856" y="0"/>
                  </a:lnTo>
                  <a:lnTo>
                    <a:pt x="819" y="0"/>
                  </a:lnTo>
                  <a:lnTo>
                    <a:pt x="819" y="12"/>
                  </a:lnTo>
                  <a:close/>
                  <a:moveTo>
                    <a:pt x="893" y="12"/>
                  </a:moveTo>
                  <a:lnTo>
                    <a:pt x="930" y="12"/>
                  </a:lnTo>
                  <a:lnTo>
                    <a:pt x="930" y="0"/>
                  </a:lnTo>
                  <a:lnTo>
                    <a:pt x="893" y="0"/>
                  </a:lnTo>
                  <a:lnTo>
                    <a:pt x="893" y="12"/>
                  </a:lnTo>
                  <a:close/>
                  <a:moveTo>
                    <a:pt x="968" y="12"/>
                  </a:moveTo>
                  <a:lnTo>
                    <a:pt x="1005" y="12"/>
                  </a:lnTo>
                  <a:lnTo>
                    <a:pt x="1005" y="0"/>
                  </a:lnTo>
                  <a:lnTo>
                    <a:pt x="968" y="0"/>
                  </a:lnTo>
                  <a:lnTo>
                    <a:pt x="968" y="12"/>
                  </a:lnTo>
                  <a:close/>
                  <a:moveTo>
                    <a:pt x="1042" y="12"/>
                  </a:moveTo>
                  <a:lnTo>
                    <a:pt x="1079" y="12"/>
                  </a:lnTo>
                  <a:lnTo>
                    <a:pt x="1079" y="0"/>
                  </a:lnTo>
                  <a:lnTo>
                    <a:pt x="1042" y="0"/>
                  </a:lnTo>
                  <a:lnTo>
                    <a:pt x="1042" y="12"/>
                  </a:lnTo>
                  <a:close/>
                  <a:moveTo>
                    <a:pt x="1117" y="12"/>
                  </a:moveTo>
                  <a:lnTo>
                    <a:pt x="1154" y="12"/>
                  </a:lnTo>
                  <a:lnTo>
                    <a:pt x="1154" y="0"/>
                  </a:lnTo>
                  <a:lnTo>
                    <a:pt x="1117" y="0"/>
                  </a:lnTo>
                  <a:lnTo>
                    <a:pt x="1117" y="12"/>
                  </a:lnTo>
                  <a:close/>
                  <a:moveTo>
                    <a:pt x="1191" y="12"/>
                  </a:moveTo>
                  <a:lnTo>
                    <a:pt x="1206" y="12"/>
                  </a:lnTo>
                  <a:lnTo>
                    <a:pt x="1228" y="12"/>
                  </a:lnTo>
                  <a:lnTo>
                    <a:pt x="1228" y="0"/>
                  </a:lnTo>
                  <a:lnTo>
                    <a:pt x="1206" y="0"/>
                  </a:lnTo>
                  <a:lnTo>
                    <a:pt x="1191" y="0"/>
                  </a:lnTo>
                  <a:lnTo>
                    <a:pt x="1191" y="12"/>
                  </a:lnTo>
                  <a:close/>
                  <a:moveTo>
                    <a:pt x="1265" y="12"/>
                  </a:moveTo>
                  <a:lnTo>
                    <a:pt x="1303" y="12"/>
                  </a:lnTo>
                  <a:lnTo>
                    <a:pt x="1303" y="0"/>
                  </a:lnTo>
                  <a:lnTo>
                    <a:pt x="1265" y="0"/>
                  </a:lnTo>
                  <a:lnTo>
                    <a:pt x="1265" y="12"/>
                  </a:lnTo>
                  <a:close/>
                  <a:moveTo>
                    <a:pt x="1340" y="12"/>
                  </a:moveTo>
                  <a:lnTo>
                    <a:pt x="1377" y="12"/>
                  </a:lnTo>
                  <a:lnTo>
                    <a:pt x="1377" y="0"/>
                  </a:lnTo>
                  <a:lnTo>
                    <a:pt x="1340" y="0"/>
                  </a:lnTo>
                  <a:lnTo>
                    <a:pt x="1340" y="12"/>
                  </a:lnTo>
                  <a:close/>
                  <a:moveTo>
                    <a:pt x="1414" y="12"/>
                  </a:moveTo>
                  <a:lnTo>
                    <a:pt x="1452" y="12"/>
                  </a:lnTo>
                  <a:lnTo>
                    <a:pt x="1452" y="0"/>
                  </a:lnTo>
                  <a:lnTo>
                    <a:pt x="1414" y="0"/>
                  </a:lnTo>
                  <a:lnTo>
                    <a:pt x="1414" y="12"/>
                  </a:lnTo>
                  <a:close/>
                  <a:moveTo>
                    <a:pt x="1489" y="12"/>
                  </a:moveTo>
                  <a:lnTo>
                    <a:pt x="1526" y="12"/>
                  </a:lnTo>
                  <a:lnTo>
                    <a:pt x="1526" y="0"/>
                  </a:lnTo>
                  <a:lnTo>
                    <a:pt x="1489" y="0"/>
                  </a:lnTo>
                  <a:lnTo>
                    <a:pt x="1489" y="12"/>
                  </a:lnTo>
                  <a:close/>
                  <a:moveTo>
                    <a:pt x="1563" y="12"/>
                  </a:moveTo>
                  <a:lnTo>
                    <a:pt x="1601" y="12"/>
                  </a:lnTo>
                  <a:lnTo>
                    <a:pt x="1601" y="0"/>
                  </a:lnTo>
                  <a:lnTo>
                    <a:pt x="1563" y="0"/>
                  </a:lnTo>
                  <a:lnTo>
                    <a:pt x="1563" y="12"/>
                  </a:lnTo>
                  <a:close/>
                  <a:moveTo>
                    <a:pt x="1638" y="12"/>
                  </a:moveTo>
                  <a:lnTo>
                    <a:pt x="1675" y="12"/>
                  </a:lnTo>
                  <a:lnTo>
                    <a:pt x="1675" y="0"/>
                  </a:lnTo>
                  <a:lnTo>
                    <a:pt x="1638" y="0"/>
                  </a:lnTo>
                  <a:lnTo>
                    <a:pt x="1638" y="12"/>
                  </a:lnTo>
                  <a:close/>
                  <a:moveTo>
                    <a:pt x="1712" y="12"/>
                  </a:moveTo>
                  <a:lnTo>
                    <a:pt x="1749" y="12"/>
                  </a:lnTo>
                  <a:lnTo>
                    <a:pt x="1749" y="0"/>
                  </a:lnTo>
                  <a:lnTo>
                    <a:pt x="1712" y="0"/>
                  </a:lnTo>
                  <a:lnTo>
                    <a:pt x="1712" y="12"/>
                  </a:lnTo>
                  <a:close/>
                  <a:moveTo>
                    <a:pt x="1787" y="12"/>
                  </a:moveTo>
                  <a:lnTo>
                    <a:pt x="1809" y="12"/>
                  </a:lnTo>
                  <a:lnTo>
                    <a:pt x="1824" y="12"/>
                  </a:lnTo>
                  <a:lnTo>
                    <a:pt x="1824" y="0"/>
                  </a:lnTo>
                  <a:lnTo>
                    <a:pt x="1809" y="0"/>
                  </a:lnTo>
                  <a:lnTo>
                    <a:pt x="1787" y="0"/>
                  </a:lnTo>
                  <a:lnTo>
                    <a:pt x="1787" y="12"/>
                  </a:lnTo>
                  <a:close/>
                  <a:moveTo>
                    <a:pt x="1861" y="12"/>
                  </a:moveTo>
                  <a:lnTo>
                    <a:pt x="1898" y="12"/>
                  </a:lnTo>
                  <a:lnTo>
                    <a:pt x="1898" y="0"/>
                  </a:lnTo>
                  <a:lnTo>
                    <a:pt x="1861" y="0"/>
                  </a:lnTo>
                  <a:lnTo>
                    <a:pt x="1861" y="12"/>
                  </a:lnTo>
                  <a:close/>
                  <a:moveTo>
                    <a:pt x="1936" y="12"/>
                  </a:moveTo>
                  <a:lnTo>
                    <a:pt x="1973" y="12"/>
                  </a:lnTo>
                  <a:lnTo>
                    <a:pt x="1973" y="0"/>
                  </a:lnTo>
                  <a:lnTo>
                    <a:pt x="1936" y="0"/>
                  </a:lnTo>
                  <a:lnTo>
                    <a:pt x="1936" y="12"/>
                  </a:lnTo>
                  <a:close/>
                  <a:moveTo>
                    <a:pt x="0" y="12"/>
                  </a:moveTo>
                  <a:lnTo>
                    <a:pt x="37" y="12"/>
                  </a:lnTo>
                  <a:lnTo>
                    <a:pt x="37" y="0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Rectangle 73"/>
            <p:cNvSpPr>
              <a:spLocks noChangeArrowheads="1"/>
            </p:cNvSpPr>
            <p:nvPr/>
          </p:nvSpPr>
          <p:spPr bwMode="auto">
            <a:xfrm>
              <a:off x="1884363" y="2714626"/>
              <a:ext cx="76200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Rectangle 74"/>
            <p:cNvSpPr>
              <a:spLocks noChangeArrowheads="1"/>
            </p:cNvSpPr>
            <p:nvPr/>
          </p:nvSpPr>
          <p:spPr bwMode="auto">
            <a:xfrm>
              <a:off x="2201863" y="271462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Rectangle 75"/>
            <p:cNvSpPr>
              <a:spLocks noChangeArrowheads="1"/>
            </p:cNvSpPr>
            <p:nvPr/>
          </p:nvSpPr>
          <p:spPr bwMode="auto">
            <a:xfrm>
              <a:off x="2519363" y="271462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Rectangle 76"/>
            <p:cNvSpPr>
              <a:spLocks noChangeArrowheads="1"/>
            </p:cNvSpPr>
            <p:nvPr/>
          </p:nvSpPr>
          <p:spPr bwMode="auto">
            <a:xfrm>
              <a:off x="2836863" y="271462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Rectangle 77"/>
            <p:cNvSpPr>
              <a:spLocks noChangeArrowheads="1"/>
            </p:cNvSpPr>
            <p:nvPr/>
          </p:nvSpPr>
          <p:spPr bwMode="auto">
            <a:xfrm>
              <a:off x="3154363" y="271462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Rectangle 78"/>
            <p:cNvSpPr>
              <a:spLocks noChangeArrowheads="1"/>
            </p:cNvSpPr>
            <p:nvPr/>
          </p:nvSpPr>
          <p:spPr bwMode="auto">
            <a:xfrm>
              <a:off x="3479801" y="271462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Rectangle 79"/>
            <p:cNvSpPr>
              <a:spLocks noChangeArrowheads="1"/>
            </p:cNvSpPr>
            <p:nvPr/>
          </p:nvSpPr>
          <p:spPr bwMode="auto">
            <a:xfrm>
              <a:off x="3797301" y="271462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Rectangle 80"/>
            <p:cNvSpPr>
              <a:spLocks noChangeArrowheads="1"/>
            </p:cNvSpPr>
            <p:nvPr/>
          </p:nvSpPr>
          <p:spPr bwMode="auto">
            <a:xfrm>
              <a:off x="4114801" y="271462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Rectangle 81"/>
            <p:cNvSpPr>
              <a:spLocks noChangeArrowheads="1"/>
            </p:cNvSpPr>
            <p:nvPr/>
          </p:nvSpPr>
          <p:spPr bwMode="auto">
            <a:xfrm>
              <a:off x="4432301" y="271462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Rectangle 82"/>
            <p:cNvSpPr>
              <a:spLocks noChangeArrowheads="1"/>
            </p:cNvSpPr>
            <p:nvPr/>
          </p:nvSpPr>
          <p:spPr bwMode="auto">
            <a:xfrm>
              <a:off x="4749801" y="271462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Rectangle 83"/>
            <p:cNvSpPr>
              <a:spLocks noChangeArrowheads="1"/>
            </p:cNvSpPr>
            <p:nvPr/>
          </p:nvSpPr>
          <p:spPr bwMode="auto">
            <a:xfrm>
              <a:off x="5075238" y="2714626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Rectangle 84"/>
            <p:cNvSpPr>
              <a:spLocks noChangeArrowheads="1"/>
            </p:cNvSpPr>
            <p:nvPr/>
          </p:nvSpPr>
          <p:spPr bwMode="auto">
            <a:xfrm>
              <a:off x="2127362" y="1376363"/>
              <a:ext cx="774700" cy="8794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Rectangle 85"/>
            <p:cNvSpPr>
              <a:spLocks noChangeArrowheads="1"/>
            </p:cNvSpPr>
            <p:nvPr/>
          </p:nvSpPr>
          <p:spPr bwMode="auto">
            <a:xfrm>
              <a:off x="2511537" y="1428750"/>
              <a:ext cx="1031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Freeform 86"/>
            <p:cNvSpPr>
              <a:spLocks/>
            </p:cNvSpPr>
            <p:nvPr/>
          </p:nvSpPr>
          <p:spPr bwMode="auto">
            <a:xfrm>
              <a:off x="2611550" y="1454154"/>
              <a:ext cx="20638" cy="46038"/>
            </a:xfrm>
            <a:custGeom>
              <a:avLst/>
              <a:gdLst>
                <a:gd name="T0" fmla="*/ 1 w 45"/>
                <a:gd name="T1" fmla="*/ 97 h 99"/>
                <a:gd name="T2" fmla="*/ 0 w 45"/>
                <a:gd name="T3" fmla="*/ 95 h 99"/>
                <a:gd name="T4" fmla="*/ 24 w 45"/>
                <a:gd name="T5" fmla="*/ 8 h 99"/>
                <a:gd name="T6" fmla="*/ 27 w 45"/>
                <a:gd name="T7" fmla="*/ 2 h 99"/>
                <a:gd name="T8" fmla="*/ 33 w 45"/>
                <a:gd name="T9" fmla="*/ 0 h 99"/>
                <a:gd name="T10" fmla="*/ 41 w 45"/>
                <a:gd name="T11" fmla="*/ 3 h 99"/>
                <a:gd name="T12" fmla="*/ 45 w 45"/>
                <a:gd name="T13" fmla="*/ 11 h 99"/>
                <a:gd name="T14" fmla="*/ 44 w 45"/>
                <a:gd name="T15" fmla="*/ 15 h 99"/>
                <a:gd name="T16" fmla="*/ 9 w 45"/>
                <a:gd name="T17" fmla="*/ 98 h 99"/>
                <a:gd name="T18" fmla="*/ 7 w 45"/>
                <a:gd name="T19" fmla="*/ 99 h 99"/>
                <a:gd name="T20" fmla="*/ 4 w 45"/>
                <a:gd name="T21" fmla="*/ 98 h 99"/>
                <a:gd name="T22" fmla="*/ 1 w 45"/>
                <a:gd name="T23" fmla="*/ 9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99">
                  <a:moveTo>
                    <a:pt x="1" y="97"/>
                  </a:moveTo>
                  <a:cubicBezTo>
                    <a:pt x="0" y="97"/>
                    <a:pt x="0" y="96"/>
                    <a:pt x="0" y="95"/>
                  </a:cubicBezTo>
                  <a:lnTo>
                    <a:pt x="24" y="8"/>
                  </a:lnTo>
                  <a:cubicBezTo>
                    <a:pt x="24" y="6"/>
                    <a:pt x="26" y="4"/>
                    <a:pt x="27" y="2"/>
                  </a:cubicBezTo>
                  <a:cubicBezTo>
                    <a:pt x="29" y="1"/>
                    <a:pt x="31" y="0"/>
                    <a:pt x="33" y="0"/>
                  </a:cubicBezTo>
                  <a:cubicBezTo>
                    <a:pt x="36" y="0"/>
                    <a:pt x="39" y="1"/>
                    <a:pt x="41" y="3"/>
                  </a:cubicBezTo>
                  <a:cubicBezTo>
                    <a:pt x="44" y="5"/>
                    <a:pt x="45" y="8"/>
                    <a:pt x="45" y="11"/>
                  </a:cubicBezTo>
                  <a:cubicBezTo>
                    <a:pt x="45" y="12"/>
                    <a:pt x="45" y="13"/>
                    <a:pt x="44" y="15"/>
                  </a:cubicBezTo>
                  <a:lnTo>
                    <a:pt x="9" y="98"/>
                  </a:lnTo>
                  <a:cubicBezTo>
                    <a:pt x="9" y="99"/>
                    <a:pt x="8" y="99"/>
                    <a:pt x="7" y="99"/>
                  </a:cubicBezTo>
                  <a:cubicBezTo>
                    <a:pt x="7" y="99"/>
                    <a:pt x="6" y="99"/>
                    <a:pt x="4" y="98"/>
                  </a:cubicBezTo>
                  <a:cubicBezTo>
                    <a:pt x="3" y="98"/>
                    <a:pt x="2" y="97"/>
                    <a:pt x="1" y="97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Freeform 87"/>
            <p:cNvSpPr>
              <a:spLocks/>
            </p:cNvSpPr>
            <p:nvPr/>
          </p:nvSpPr>
          <p:spPr bwMode="auto">
            <a:xfrm>
              <a:off x="2641713" y="1454154"/>
              <a:ext cx="20638" cy="46038"/>
            </a:xfrm>
            <a:custGeom>
              <a:avLst/>
              <a:gdLst>
                <a:gd name="T0" fmla="*/ 1 w 45"/>
                <a:gd name="T1" fmla="*/ 97 h 99"/>
                <a:gd name="T2" fmla="*/ 0 w 45"/>
                <a:gd name="T3" fmla="*/ 95 h 99"/>
                <a:gd name="T4" fmla="*/ 24 w 45"/>
                <a:gd name="T5" fmla="*/ 8 h 99"/>
                <a:gd name="T6" fmla="*/ 27 w 45"/>
                <a:gd name="T7" fmla="*/ 2 h 99"/>
                <a:gd name="T8" fmla="*/ 33 w 45"/>
                <a:gd name="T9" fmla="*/ 0 h 99"/>
                <a:gd name="T10" fmla="*/ 41 w 45"/>
                <a:gd name="T11" fmla="*/ 3 h 99"/>
                <a:gd name="T12" fmla="*/ 45 w 45"/>
                <a:gd name="T13" fmla="*/ 11 h 99"/>
                <a:gd name="T14" fmla="*/ 44 w 45"/>
                <a:gd name="T15" fmla="*/ 15 h 99"/>
                <a:gd name="T16" fmla="*/ 9 w 45"/>
                <a:gd name="T17" fmla="*/ 98 h 99"/>
                <a:gd name="T18" fmla="*/ 7 w 45"/>
                <a:gd name="T19" fmla="*/ 99 h 99"/>
                <a:gd name="T20" fmla="*/ 4 w 45"/>
                <a:gd name="T21" fmla="*/ 98 h 99"/>
                <a:gd name="T22" fmla="*/ 1 w 45"/>
                <a:gd name="T23" fmla="*/ 9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99">
                  <a:moveTo>
                    <a:pt x="1" y="97"/>
                  </a:moveTo>
                  <a:cubicBezTo>
                    <a:pt x="0" y="97"/>
                    <a:pt x="0" y="96"/>
                    <a:pt x="0" y="95"/>
                  </a:cubicBezTo>
                  <a:lnTo>
                    <a:pt x="24" y="8"/>
                  </a:lnTo>
                  <a:cubicBezTo>
                    <a:pt x="24" y="6"/>
                    <a:pt x="26" y="4"/>
                    <a:pt x="27" y="2"/>
                  </a:cubicBezTo>
                  <a:cubicBezTo>
                    <a:pt x="29" y="1"/>
                    <a:pt x="31" y="0"/>
                    <a:pt x="33" y="0"/>
                  </a:cubicBezTo>
                  <a:cubicBezTo>
                    <a:pt x="36" y="0"/>
                    <a:pt x="39" y="1"/>
                    <a:pt x="41" y="3"/>
                  </a:cubicBezTo>
                  <a:cubicBezTo>
                    <a:pt x="44" y="5"/>
                    <a:pt x="45" y="8"/>
                    <a:pt x="45" y="11"/>
                  </a:cubicBezTo>
                  <a:cubicBezTo>
                    <a:pt x="45" y="12"/>
                    <a:pt x="45" y="13"/>
                    <a:pt x="44" y="15"/>
                  </a:cubicBezTo>
                  <a:lnTo>
                    <a:pt x="9" y="98"/>
                  </a:lnTo>
                  <a:cubicBezTo>
                    <a:pt x="9" y="99"/>
                    <a:pt x="8" y="99"/>
                    <a:pt x="7" y="99"/>
                  </a:cubicBezTo>
                  <a:cubicBezTo>
                    <a:pt x="7" y="99"/>
                    <a:pt x="6" y="99"/>
                    <a:pt x="4" y="98"/>
                  </a:cubicBezTo>
                  <a:cubicBezTo>
                    <a:pt x="3" y="98"/>
                    <a:pt x="2" y="97"/>
                    <a:pt x="1" y="97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Rectangle 88"/>
            <p:cNvSpPr>
              <a:spLocks noChangeArrowheads="1"/>
            </p:cNvSpPr>
            <p:nvPr/>
          </p:nvSpPr>
          <p:spPr bwMode="auto">
            <a:xfrm>
              <a:off x="2600437" y="1509713"/>
              <a:ext cx="2436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exact</a:t>
              </a:r>
              <a:endPara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Line 89"/>
            <p:cNvSpPr>
              <a:spLocks noChangeShapeType="1"/>
            </p:cNvSpPr>
            <p:nvPr/>
          </p:nvSpPr>
          <p:spPr bwMode="auto">
            <a:xfrm>
              <a:off x="2186099" y="1500188"/>
              <a:ext cx="295275" cy="0"/>
            </a:xfrm>
            <a:prstGeom prst="line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Rectangle 90"/>
            <p:cNvSpPr>
              <a:spLocks noChangeArrowheads="1"/>
            </p:cNvSpPr>
            <p:nvPr/>
          </p:nvSpPr>
          <p:spPr bwMode="auto">
            <a:xfrm>
              <a:off x="2511537" y="1635125"/>
              <a:ext cx="1031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Freeform 91"/>
            <p:cNvSpPr>
              <a:spLocks/>
            </p:cNvSpPr>
            <p:nvPr/>
          </p:nvSpPr>
          <p:spPr bwMode="auto">
            <a:xfrm>
              <a:off x="2611550" y="1660529"/>
              <a:ext cx="20638" cy="46038"/>
            </a:xfrm>
            <a:custGeom>
              <a:avLst/>
              <a:gdLst>
                <a:gd name="T0" fmla="*/ 1 w 45"/>
                <a:gd name="T1" fmla="*/ 97 h 99"/>
                <a:gd name="T2" fmla="*/ 0 w 45"/>
                <a:gd name="T3" fmla="*/ 95 h 99"/>
                <a:gd name="T4" fmla="*/ 24 w 45"/>
                <a:gd name="T5" fmla="*/ 8 h 99"/>
                <a:gd name="T6" fmla="*/ 27 w 45"/>
                <a:gd name="T7" fmla="*/ 2 h 99"/>
                <a:gd name="T8" fmla="*/ 33 w 45"/>
                <a:gd name="T9" fmla="*/ 0 h 99"/>
                <a:gd name="T10" fmla="*/ 41 w 45"/>
                <a:gd name="T11" fmla="*/ 3 h 99"/>
                <a:gd name="T12" fmla="*/ 45 w 45"/>
                <a:gd name="T13" fmla="*/ 11 h 99"/>
                <a:gd name="T14" fmla="*/ 44 w 45"/>
                <a:gd name="T15" fmla="*/ 15 h 99"/>
                <a:gd name="T16" fmla="*/ 9 w 45"/>
                <a:gd name="T17" fmla="*/ 98 h 99"/>
                <a:gd name="T18" fmla="*/ 7 w 45"/>
                <a:gd name="T19" fmla="*/ 99 h 99"/>
                <a:gd name="T20" fmla="*/ 4 w 45"/>
                <a:gd name="T21" fmla="*/ 98 h 99"/>
                <a:gd name="T22" fmla="*/ 1 w 45"/>
                <a:gd name="T23" fmla="*/ 9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99">
                  <a:moveTo>
                    <a:pt x="1" y="97"/>
                  </a:moveTo>
                  <a:cubicBezTo>
                    <a:pt x="0" y="97"/>
                    <a:pt x="0" y="96"/>
                    <a:pt x="0" y="95"/>
                  </a:cubicBezTo>
                  <a:lnTo>
                    <a:pt x="24" y="8"/>
                  </a:lnTo>
                  <a:cubicBezTo>
                    <a:pt x="24" y="6"/>
                    <a:pt x="26" y="4"/>
                    <a:pt x="27" y="2"/>
                  </a:cubicBezTo>
                  <a:cubicBezTo>
                    <a:pt x="29" y="1"/>
                    <a:pt x="31" y="0"/>
                    <a:pt x="33" y="0"/>
                  </a:cubicBezTo>
                  <a:cubicBezTo>
                    <a:pt x="36" y="0"/>
                    <a:pt x="39" y="1"/>
                    <a:pt x="41" y="3"/>
                  </a:cubicBezTo>
                  <a:cubicBezTo>
                    <a:pt x="44" y="5"/>
                    <a:pt x="45" y="8"/>
                    <a:pt x="45" y="11"/>
                  </a:cubicBezTo>
                  <a:cubicBezTo>
                    <a:pt x="45" y="12"/>
                    <a:pt x="45" y="13"/>
                    <a:pt x="44" y="15"/>
                  </a:cubicBezTo>
                  <a:lnTo>
                    <a:pt x="9" y="98"/>
                  </a:lnTo>
                  <a:cubicBezTo>
                    <a:pt x="9" y="99"/>
                    <a:pt x="8" y="99"/>
                    <a:pt x="7" y="99"/>
                  </a:cubicBezTo>
                  <a:cubicBezTo>
                    <a:pt x="7" y="99"/>
                    <a:pt x="6" y="99"/>
                    <a:pt x="4" y="98"/>
                  </a:cubicBezTo>
                  <a:cubicBezTo>
                    <a:pt x="3" y="98"/>
                    <a:pt x="2" y="97"/>
                    <a:pt x="1" y="97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Freeform 92"/>
            <p:cNvSpPr>
              <a:spLocks/>
            </p:cNvSpPr>
            <p:nvPr/>
          </p:nvSpPr>
          <p:spPr bwMode="auto">
            <a:xfrm>
              <a:off x="2641713" y="1660529"/>
              <a:ext cx="20638" cy="46038"/>
            </a:xfrm>
            <a:custGeom>
              <a:avLst/>
              <a:gdLst>
                <a:gd name="T0" fmla="*/ 1 w 45"/>
                <a:gd name="T1" fmla="*/ 97 h 99"/>
                <a:gd name="T2" fmla="*/ 0 w 45"/>
                <a:gd name="T3" fmla="*/ 95 h 99"/>
                <a:gd name="T4" fmla="*/ 24 w 45"/>
                <a:gd name="T5" fmla="*/ 8 h 99"/>
                <a:gd name="T6" fmla="*/ 27 w 45"/>
                <a:gd name="T7" fmla="*/ 2 h 99"/>
                <a:gd name="T8" fmla="*/ 33 w 45"/>
                <a:gd name="T9" fmla="*/ 0 h 99"/>
                <a:gd name="T10" fmla="*/ 41 w 45"/>
                <a:gd name="T11" fmla="*/ 3 h 99"/>
                <a:gd name="T12" fmla="*/ 45 w 45"/>
                <a:gd name="T13" fmla="*/ 11 h 99"/>
                <a:gd name="T14" fmla="*/ 44 w 45"/>
                <a:gd name="T15" fmla="*/ 15 h 99"/>
                <a:gd name="T16" fmla="*/ 9 w 45"/>
                <a:gd name="T17" fmla="*/ 98 h 99"/>
                <a:gd name="T18" fmla="*/ 7 w 45"/>
                <a:gd name="T19" fmla="*/ 99 h 99"/>
                <a:gd name="T20" fmla="*/ 4 w 45"/>
                <a:gd name="T21" fmla="*/ 98 h 99"/>
                <a:gd name="T22" fmla="*/ 1 w 45"/>
                <a:gd name="T23" fmla="*/ 9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99">
                  <a:moveTo>
                    <a:pt x="1" y="97"/>
                  </a:moveTo>
                  <a:cubicBezTo>
                    <a:pt x="0" y="97"/>
                    <a:pt x="0" y="96"/>
                    <a:pt x="0" y="95"/>
                  </a:cubicBezTo>
                  <a:lnTo>
                    <a:pt x="24" y="8"/>
                  </a:lnTo>
                  <a:cubicBezTo>
                    <a:pt x="24" y="6"/>
                    <a:pt x="26" y="4"/>
                    <a:pt x="27" y="2"/>
                  </a:cubicBezTo>
                  <a:cubicBezTo>
                    <a:pt x="29" y="1"/>
                    <a:pt x="31" y="0"/>
                    <a:pt x="33" y="0"/>
                  </a:cubicBezTo>
                  <a:cubicBezTo>
                    <a:pt x="36" y="0"/>
                    <a:pt x="39" y="1"/>
                    <a:pt x="41" y="3"/>
                  </a:cubicBezTo>
                  <a:cubicBezTo>
                    <a:pt x="44" y="5"/>
                    <a:pt x="45" y="8"/>
                    <a:pt x="45" y="11"/>
                  </a:cubicBezTo>
                  <a:cubicBezTo>
                    <a:pt x="45" y="12"/>
                    <a:pt x="45" y="13"/>
                    <a:pt x="44" y="15"/>
                  </a:cubicBezTo>
                  <a:lnTo>
                    <a:pt x="9" y="98"/>
                  </a:lnTo>
                  <a:cubicBezTo>
                    <a:pt x="9" y="99"/>
                    <a:pt x="8" y="99"/>
                    <a:pt x="7" y="99"/>
                  </a:cubicBezTo>
                  <a:cubicBezTo>
                    <a:pt x="7" y="99"/>
                    <a:pt x="6" y="99"/>
                    <a:pt x="4" y="98"/>
                  </a:cubicBezTo>
                  <a:cubicBezTo>
                    <a:pt x="3" y="98"/>
                    <a:pt x="2" y="97"/>
                    <a:pt x="1" y="97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Rectangle 93"/>
            <p:cNvSpPr>
              <a:spLocks noChangeArrowheads="1"/>
            </p:cNvSpPr>
            <p:nvPr/>
          </p:nvSpPr>
          <p:spPr bwMode="auto">
            <a:xfrm>
              <a:off x="2600437" y="1717675"/>
              <a:ext cx="320601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approx</a:t>
              </a:r>
              <a:endPara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Line 94"/>
            <p:cNvSpPr>
              <a:spLocks noChangeShapeType="1"/>
            </p:cNvSpPr>
            <p:nvPr/>
          </p:nvSpPr>
          <p:spPr bwMode="auto">
            <a:xfrm>
              <a:off x="2186099" y="1711325"/>
              <a:ext cx="295275" cy="0"/>
            </a:xfrm>
            <a:prstGeom prst="line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Rectangle 95"/>
            <p:cNvSpPr>
              <a:spLocks noChangeArrowheads="1"/>
            </p:cNvSpPr>
            <p:nvPr/>
          </p:nvSpPr>
          <p:spPr bwMode="auto">
            <a:xfrm>
              <a:off x="2298812" y="1674813"/>
              <a:ext cx="77788" cy="76200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Rectangle 96"/>
            <p:cNvSpPr>
              <a:spLocks noChangeArrowheads="1"/>
            </p:cNvSpPr>
            <p:nvPr/>
          </p:nvSpPr>
          <p:spPr bwMode="auto">
            <a:xfrm>
              <a:off x="2511537" y="1849438"/>
              <a:ext cx="1031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Freeform 97"/>
            <p:cNvSpPr>
              <a:spLocks/>
            </p:cNvSpPr>
            <p:nvPr/>
          </p:nvSpPr>
          <p:spPr bwMode="auto">
            <a:xfrm>
              <a:off x="2611550" y="1874842"/>
              <a:ext cx="20638" cy="46038"/>
            </a:xfrm>
            <a:custGeom>
              <a:avLst/>
              <a:gdLst>
                <a:gd name="T0" fmla="*/ 1 w 45"/>
                <a:gd name="T1" fmla="*/ 97 h 99"/>
                <a:gd name="T2" fmla="*/ 0 w 45"/>
                <a:gd name="T3" fmla="*/ 95 h 99"/>
                <a:gd name="T4" fmla="*/ 24 w 45"/>
                <a:gd name="T5" fmla="*/ 8 h 99"/>
                <a:gd name="T6" fmla="*/ 27 w 45"/>
                <a:gd name="T7" fmla="*/ 2 h 99"/>
                <a:gd name="T8" fmla="*/ 33 w 45"/>
                <a:gd name="T9" fmla="*/ 0 h 99"/>
                <a:gd name="T10" fmla="*/ 41 w 45"/>
                <a:gd name="T11" fmla="*/ 3 h 99"/>
                <a:gd name="T12" fmla="*/ 45 w 45"/>
                <a:gd name="T13" fmla="*/ 11 h 99"/>
                <a:gd name="T14" fmla="*/ 44 w 45"/>
                <a:gd name="T15" fmla="*/ 15 h 99"/>
                <a:gd name="T16" fmla="*/ 9 w 45"/>
                <a:gd name="T17" fmla="*/ 98 h 99"/>
                <a:gd name="T18" fmla="*/ 7 w 45"/>
                <a:gd name="T19" fmla="*/ 99 h 99"/>
                <a:gd name="T20" fmla="*/ 4 w 45"/>
                <a:gd name="T21" fmla="*/ 98 h 99"/>
                <a:gd name="T22" fmla="*/ 1 w 45"/>
                <a:gd name="T23" fmla="*/ 9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99">
                  <a:moveTo>
                    <a:pt x="1" y="97"/>
                  </a:moveTo>
                  <a:cubicBezTo>
                    <a:pt x="0" y="97"/>
                    <a:pt x="0" y="96"/>
                    <a:pt x="0" y="95"/>
                  </a:cubicBezTo>
                  <a:lnTo>
                    <a:pt x="24" y="8"/>
                  </a:lnTo>
                  <a:cubicBezTo>
                    <a:pt x="24" y="6"/>
                    <a:pt x="26" y="4"/>
                    <a:pt x="27" y="2"/>
                  </a:cubicBezTo>
                  <a:cubicBezTo>
                    <a:pt x="29" y="1"/>
                    <a:pt x="31" y="0"/>
                    <a:pt x="33" y="0"/>
                  </a:cubicBezTo>
                  <a:cubicBezTo>
                    <a:pt x="36" y="0"/>
                    <a:pt x="39" y="1"/>
                    <a:pt x="41" y="3"/>
                  </a:cubicBezTo>
                  <a:cubicBezTo>
                    <a:pt x="44" y="5"/>
                    <a:pt x="45" y="8"/>
                    <a:pt x="45" y="11"/>
                  </a:cubicBezTo>
                  <a:cubicBezTo>
                    <a:pt x="45" y="12"/>
                    <a:pt x="45" y="13"/>
                    <a:pt x="44" y="15"/>
                  </a:cubicBezTo>
                  <a:lnTo>
                    <a:pt x="9" y="98"/>
                  </a:lnTo>
                  <a:cubicBezTo>
                    <a:pt x="9" y="99"/>
                    <a:pt x="8" y="99"/>
                    <a:pt x="7" y="99"/>
                  </a:cubicBezTo>
                  <a:cubicBezTo>
                    <a:pt x="7" y="99"/>
                    <a:pt x="6" y="99"/>
                    <a:pt x="4" y="98"/>
                  </a:cubicBezTo>
                  <a:cubicBezTo>
                    <a:pt x="3" y="98"/>
                    <a:pt x="2" y="97"/>
                    <a:pt x="1" y="97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Freeform 98"/>
            <p:cNvSpPr>
              <a:spLocks/>
            </p:cNvSpPr>
            <p:nvPr/>
          </p:nvSpPr>
          <p:spPr bwMode="auto">
            <a:xfrm>
              <a:off x="2641713" y="1874842"/>
              <a:ext cx="20638" cy="46038"/>
            </a:xfrm>
            <a:custGeom>
              <a:avLst/>
              <a:gdLst>
                <a:gd name="T0" fmla="*/ 1 w 45"/>
                <a:gd name="T1" fmla="*/ 97 h 99"/>
                <a:gd name="T2" fmla="*/ 0 w 45"/>
                <a:gd name="T3" fmla="*/ 95 h 99"/>
                <a:gd name="T4" fmla="*/ 24 w 45"/>
                <a:gd name="T5" fmla="*/ 8 h 99"/>
                <a:gd name="T6" fmla="*/ 27 w 45"/>
                <a:gd name="T7" fmla="*/ 2 h 99"/>
                <a:gd name="T8" fmla="*/ 33 w 45"/>
                <a:gd name="T9" fmla="*/ 0 h 99"/>
                <a:gd name="T10" fmla="*/ 41 w 45"/>
                <a:gd name="T11" fmla="*/ 3 h 99"/>
                <a:gd name="T12" fmla="*/ 45 w 45"/>
                <a:gd name="T13" fmla="*/ 11 h 99"/>
                <a:gd name="T14" fmla="*/ 44 w 45"/>
                <a:gd name="T15" fmla="*/ 15 h 99"/>
                <a:gd name="T16" fmla="*/ 9 w 45"/>
                <a:gd name="T17" fmla="*/ 98 h 99"/>
                <a:gd name="T18" fmla="*/ 7 w 45"/>
                <a:gd name="T19" fmla="*/ 99 h 99"/>
                <a:gd name="T20" fmla="*/ 4 w 45"/>
                <a:gd name="T21" fmla="*/ 98 h 99"/>
                <a:gd name="T22" fmla="*/ 1 w 45"/>
                <a:gd name="T23" fmla="*/ 9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99">
                  <a:moveTo>
                    <a:pt x="1" y="97"/>
                  </a:moveTo>
                  <a:cubicBezTo>
                    <a:pt x="0" y="97"/>
                    <a:pt x="0" y="96"/>
                    <a:pt x="0" y="95"/>
                  </a:cubicBezTo>
                  <a:lnTo>
                    <a:pt x="24" y="8"/>
                  </a:lnTo>
                  <a:cubicBezTo>
                    <a:pt x="24" y="6"/>
                    <a:pt x="26" y="4"/>
                    <a:pt x="27" y="2"/>
                  </a:cubicBezTo>
                  <a:cubicBezTo>
                    <a:pt x="29" y="1"/>
                    <a:pt x="31" y="0"/>
                    <a:pt x="33" y="0"/>
                  </a:cubicBezTo>
                  <a:cubicBezTo>
                    <a:pt x="36" y="0"/>
                    <a:pt x="39" y="1"/>
                    <a:pt x="41" y="3"/>
                  </a:cubicBezTo>
                  <a:cubicBezTo>
                    <a:pt x="44" y="5"/>
                    <a:pt x="45" y="8"/>
                    <a:pt x="45" y="11"/>
                  </a:cubicBezTo>
                  <a:cubicBezTo>
                    <a:pt x="45" y="12"/>
                    <a:pt x="45" y="13"/>
                    <a:pt x="44" y="15"/>
                  </a:cubicBezTo>
                  <a:lnTo>
                    <a:pt x="9" y="98"/>
                  </a:lnTo>
                  <a:cubicBezTo>
                    <a:pt x="9" y="99"/>
                    <a:pt x="8" y="99"/>
                    <a:pt x="7" y="99"/>
                  </a:cubicBezTo>
                  <a:cubicBezTo>
                    <a:pt x="7" y="99"/>
                    <a:pt x="6" y="99"/>
                    <a:pt x="4" y="98"/>
                  </a:cubicBezTo>
                  <a:cubicBezTo>
                    <a:pt x="3" y="98"/>
                    <a:pt x="2" y="97"/>
                    <a:pt x="1" y="97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Freeform 99"/>
            <p:cNvSpPr>
              <a:spLocks/>
            </p:cNvSpPr>
            <p:nvPr/>
          </p:nvSpPr>
          <p:spPr bwMode="auto">
            <a:xfrm>
              <a:off x="2671875" y="1874842"/>
              <a:ext cx="20638" cy="46038"/>
            </a:xfrm>
            <a:custGeom>
              <a:avLst/>
              <a:gdLst>
                <a:gd name="T0" fmla="*/ 1 w 45"/>
                <a:gd name="T1" fmla="*/ 97 h 99"/>
                <a:gd name="T2" fmla="*/ 0 w 45"/>
                <a:gd name="T3" fmla="*/ 95 h 99"/>
                <a:gd name="T4" fmla="*/ 24 w 45"/>
                <a:gd name="T5" fmla="*/ 8 h 99"/>
                <a:gd name="T6" fmla="*/ 27 w 45"/>
                <a:gd name="T7" fmla="*/ 2 h 99"/>
                <a:gd name="T8" fmla="*/ 33 w 45"/>
                <a:gd name="T9" fmla="*/ 0 h 99"/>
                <a:gd name="T10" fmla="*/ 41 w 45"/>
                <a:gd name="T11" fmla="*/ 3 h 99"/>
                <a:gd name="T12" fmla="*/ 45 w 45"/>
                <a:gd name="T13" fmla="*/ 11 h 99"/>
                <a:gd name="T14" fmla="*/ 44 w 45"/>
                <a:gd name="T15" fmla="*/ 15 h 99"/>
                <a:gd name="T16" fmla="*/ 9 w 45"/>
                <a:gd name="T17" fmla="*/ 98 h 99"/>
                <a:gd name="T18" fmla="*/ 7 w 45"/>
                <a:gd name="T19" fmla="*/ 99 h 99"/>
                <a:gd name="T20" fmla="*/ 4 w 45"/>
                <a:gd name="T21" fmla="*/ 98 h 99"/>
                <a:gd name="T22" fmla="*/ 1 w 45"/>
                <a:gd name="T23" fmla="*/ 9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99">
                  <a:moveTo>
                    <a:pt x="1" y="97"/>
                  </a:moveTo>
                  <a:cubicBezTo>
                    <a:pt x="0" y="97"/>
                    <a:pt x="0" y="96"/>
                    <a:pt x="0" y="95"/>
                  </a:cubicBezTo>
                  <a:lnTo>
                    <a:pt x="24" y="8"/>
                  </a:lnTo>
                  <a:cubicBezTo>
                    <a:pt x="24" y="6"/>
                    <a:pt x="26" y="4"/>
                    <a:pt x="27" y="2"/>
                  </a:cubicBezTo>
                  <a:cubicBezTo>
                    <a:pt x="29" y="1"/>
                    <a:pt x="31" y="0"/>
                    <a:pt x="33" y="0"/>
                  </a:cubicBezTo>
                  <a:cubicBezTo>
                    <a:pt x="36" y="0"/>
                    <a:pt x="39" y="1"/>
                    <a:pt x="41" y="3"/>
                  </a:cubicBezTo>
                  <a:cubicBezTo>
                    <a:pt x="44" y="5"/>
                    <a:pt x="45" y="8"/>
                    <a:pt x="45" y="11"/>
                  </a:cubicBezTo>
                  <a:cubicBezTo>
                    <a:pt x="45" y="12"/>
                    <a:pt x="45" y="13"/>
                    <a:pt x="44" y="15"/>
                  </a:cubicBezTo>
                  <a:lnTo>
                    <a:pt x="9" y="98"/>
                  </a:lnTo>
                  <a:cubicBezTo>
                    <a:pt x="9" y="99"/>
                    <a:pt x="8" y="99"/>
                    <a:pt x="7" y="99"/>
                  </a:cubicBezTo>
                  <a:cubicBezTo>
                    <a:pt x="7" y="99"/>
                    <a:pt x="6" y="99"/>
                    <a:pt x="4" y="98"/>
                  </a:cubicBezTo>
                  <a:cubicBezTo>
                    <a:pt x="3" y="98"/>
                    <a:pt x="2" y="97"/>
                    <a:pt x="1" y="97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 100"/>
            <p:cNvSpPr>
              <a:spLocks noChangeArrowheads="1"/>
            </p:cNvSpPr>
            <p:nvPr/>
          </p:nvSpPr>
          <p:spPr bwMode="auto">
            <a:xfrm>
              <a:off x="2600437" y="1931988"/>
              <a:ext cx="243656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exact</a:t>
              </a:r>
              <a:endPara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Freeform 101"/>
            <p:cNvSpPr>
              <a:spLocks noEditPoints="1"/>
            </p:cNvSpPr>
            <p:nvPr/>
          </p:nvSpPr>
          <p:spPr bwMode="auto">
            <a:xfrm>
              <a:off x="2186099" y="1912938"/>
              <a:ext cx="295275" cy="19050"/>
            </a:xfrm>
            <a:custGeom>
              <a:avLst/>
              <a:gdLst>
                <a:gd name="T0" fmla="*/ 74 w 186"/>
                <a:gd name="T1" fmla="*/ 12 h 12"/>
                <a:gd name="T2" fmla="*/ 112 w 186"/>
                <a:gd name="T3" fmla="*/ 12 h 12"/>
                <a:gd name="T4" fmla="*/ 112 w 186"/>
                <a:gd name="T5" fmla="*/ 0 h 12"/>
                <a:gd name="T6" fmla="*/ 74 w 186"/>
                <a:gd name="T7" fmla="*/ 0 h 12"/>
                <a:gd name="T8" fmla="*/ 74 w 186"/>
                <a:gd name="T9" fmla="*/ 12 h 12"/>
                <a:gd name="T10" fmla="*/ 149 w 186"/>
                <a:gd name="T11" fmla="*/ 12 h 12"/>
                <a:gd name="T12" fmla="*/ 186 w 186"/>
                <a:gd name="T13" fmla="*/ 12 h 12"/>
                <a:gd name="T14" fmla="*/ 186 w 186"/>
                <a:gd name="T15" fmla="*/ 0 h 12"/>
                <a:gd name="T16" fmla="*/ 149 w 186"/>
                <a:gd name="T17" fmla="*/ 0 h 12"/>
                <a:gd name="T18" fmla="*/ 149 w 186"/>
                <a:gd name="T19" fmla="*/ 12 h 12"/>
                <a:gd name="T20" fmla="*/ 0 w 186"/>
                <a:gd name="T21" fmla="*/ 12 h 12"/>
                <a:gd name="T22" fmla="*/ 37 w 186"/>
                <a:gd name="T23" fmla="*/ 12 h 12"/>
                <a:gd name="T24" fmla="*/ 37 w 186"/>
                <a:gd name="T25" fmla="*/ 0 h 12"/>
                <a:gd name="T26" fmla="*/ 0 w 186"/>
                <a:gd name="T27" fmla="*/ 0 h 12"/>
                <a:gd name="T28" fmla="*/ 0 w 186"/>
                <a:gd name="T2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6" h="12">
                  <a:moveTo>
                    <a:pt x="74" y="12"/>
                  </a:moveTo>
                  <a:lnTo>
                    <a:pt x="112" y="12"/>
                  </a:lnTo>
                  <a:lnTo>
                    <a:pt x="112" y="0"/>
                  </a:lnTo>
                  <a:lnTo>
                    <a:pt x="74" y="0"/>
                  </a:lnTo>
                  <a:lnTo>
                    <a:pt x="74" y="12"/>
                  </a:lnTo>
                  <a:close/>
                  <a:moveTo>
                    <a:pt x="149" y="12"/>
                  </a:moveTo>
                  <a:lnTo>
                    <a:pt x="186" y="12"/>
                  </a:lnTo>
                  <a:lnTo>
                    <a:pt x="186" y="0"/>
                  </a:lnTo>
                  <a:lnTo>
                    <a:pt x="149" y="0"/>
                  </a:lnTo>
                  <a:lnTo>
                    <a:pt x="149" y="12"/>
                  </a:lnTo>
                  <a:close/>
                  <a:moveTo>
                    <a:pt x="0" y="12"/>
                  </a:moveTo>
                  <a:lnTo>
                    <a:pt x="37" y="12"/>
                  </a:lnTo>
                  <a:lnTo>
                    <a:pt x="37" y="0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Rectangle 102"/>
            <p:cNvSpPr>
              <a:spLocks noChangeArrowheads="1"/>
            </p:cNvSpPr>
            <p:nvPr/>
          </p:nvSpPr>
          <p:spPr bwMode="auto">
            <a:xfrm>
              <a:off x="2511537" y="2057400"/>
              <a:ext cx="1031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Freeform 103"/>
            <p:cNvSpPr>
              <a:spLocks/>
            </p:cNvSpPr>
            <p:nvPr/>
          </p:nvSpPr>
          <p:spPr bwMode="auto">
            <a:xfrm>
              <a:off x="2611550" y="2082804"/>
              <a:ext cx="20638" cy="46038"/>
            </a:xfrm>
            <a:custGeom>
              <a:avLst/>
              <a:gdLst>
                <a:gd name="T0" fmla="*/ 1 w 45"/>
                <a:gd name="T1" fmla="*/ 97 h 99"/>
                <a:gd name="T2" fmla="*/ 0 w 45"/>
                <a:gd name="T3" fmla="*/ 95 h 99"/>
                <a:gd name="T4" fmla="*/ 24 w 45"/>
                <a:gd name="T5" fmla="*/ 8 h 99"/>
                <a:gd name="T6" fmla="*/ 27 w 45"/>
                <a:gd name="T7" fmla="*/ 2 h 99"/>
                <a:gd name="T8" fmla="*/ 33 w 45"/>
                <a:gd name="T9" fmla="*/ 0 h 99"/>
                <a:gd name="T10" fmla="*/ 41 w 45"/>
                <a:gd name="T11" fmla="*/ 3 h 99"/>
                <a:gd name="T12" fmla="*/ 45 w 45"/>
                <a:gd name="T13" fmla="*/ 11 h 99"/>
                <a:gd name="T14" fmla="*/ 44 w 45"/>
                <a:gd name="T15" fmla="*/ 15 h 99"/>
                <a:gd name="T16" fmla="*/ 9 w 45"/>
                <a:gd name="T17" fmla="*/ 98 h 99"/>
                <a:gd name="T18" fmla="*/ 7 w 45"/>
                <a:gd name="T19" fmla="*/ 99 h 99"/>
                <a:gd name="T20" fmla="*/ 4 w 45"/>
                <a:gd name="T21" fmla="*/ 98 h 99"/>
                <a:gd name="T22" fmla="*/ 1 w 45"/>
                <a:gd name="T23" fmla="*/ 9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99">
                  <a:moveTo>
                    <a:pt x="1" y="97"/>
                  </a:moveTo>
                  <a:cubicBezTo>
                    <a:pt x="0" y="97"/>
                    <a:pt x="0" y="96"/>
                    <a:pt x="0" y="95"/>
                  </a:cubicBezTo>
                  <a:lnTo>
                    <a:pt x="24" y="8"/>
                  </a:lnTo>
                  <a:cubicBezTo>
                    <a:pt x="24" y="6"/>
                    <a:pt x="26" y="4"/>
                    <a:pt x="27" y="2"/>
                  </a:cubicBezTo>
                  <a:cubicBezTo>
                    <a:pt x="29" y="1"/>
                    <a:pt x="31" y="0"/>
                    <a:pt x="33" y="0"/>
                  </a:cubicBezTo>
                  <a:cubicBezTo>
                    <a:pt x="36" y="0"/>
                    <a:pt x="39" y="1"/>
                    <a:pt x="41" y="3"/>
                  </a:cubicBezTo>
                  <a:cubicBezTo>
                    <a:pt x="44" y="5"/>
                    <a:pt x="45" y="8"/>
                    <a:pt x="45" y="11"/>
                  </a:cubicBezTo>
                  <a:cubicBezTo>
                    <a:pt x="45" y="12"/>
                    <a:pt x="45" y="13"/>
                    <a:pt x="44" y="15"/>
                  </a:cubicBezTo>
                  <a:lnTo>
                    <a:pt x="9" y="98"/>
                  </a:lnTo>
                  <a:cubicBezTo>
                    <a:pt x="9" y="99"/>
                    <a:pt x="8" y="99"/>
                    <a:pt x="7" y="99"/>
                  </a:cubicBezTo>
                  <a:cubicBezTo>
                    <a:pt x="7" y="99"/>
                    <a:pt x="6" y="99"/>
                    <a:pt x="4" y="98"/>
                  </a:cubicBezTo>
                  <a:cubicBezTo>
                    <a:pt x="3" y="98"/>
                    <a:pt x="2" y="97"/>
                    <a:pt x="1" y="97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Freeform 104"/>
            <p:cNvSpPr>
              <a:spLocks/>
            </p:cNvSpPr>
            <p:nvPr/>
          </p:nvSpPr>
          <p:spPr bwMode="auto">
            <a:xfrm>
              <a:off x="2641713" y="2082804"/>
              <a:ext cx="20638" cy="46038"/>
            </a:xfrm>
            <a:custGeom>
              <a:avLst/>
              <a:gdLst>
                <a:gd name="T0" fmla="*/ 1 w 45"/>
                <a:gd name="T1" fmla="*/ 97 h 99"/>
                <a:gd name="T2" fmla="*/ 0 w 45"/>
                <a:gd name="T3" fmla="*/ 95 h 99"/>
                <a:gd name="T4" fmla="*/ 24 w 45"/>
                <a:gd name="T5" fmla="*/ 8 h 99"/>
                <a:gd name="T6" fmla="*/ 27 w 45"/>
                <a:gd name="T7" fmla="*/ 2 h 99"/>
                <a:gd name="T8" fmla="*/ 33 w 45"/>
                <a:gd name="T9" fmla="*/ 0 h 99"/>
                <a:gd name="T10" fmla="*/ 41 w 45"/>
                <a:gd name="T11" fmla="*/ 3 h 99"/>
                <a:gd name="T12" fmla="*/ 45 w 45"/>
                <a:gd name="T13" fmla="*/ 11 h 99"/>
                <a:gd name="T14" fmla="*/ 44 w 45"/>
                <a:gd name="T15" fmla="*/ 15 h 99"/>
                <a:gd name="T16" fmla="*/ 9 w 45"/>
                <a:gd name="T17" fmla="*/ 98 h 99"/>
                <a:gd name="T18" fmla="*/ 7 w 45"/>
                <a:gd name="T19" fmla="*/ 99 h 99"/>
                <a:gd name="T20" fmla="*/ 4 w 45"/>
                <a:gd name="T21" fmla="*/ 98 h 99"/>
                <a:gd name="T22" fmla="*/ 1 w 45"/>
                <a:gd name="T23" fmla="*/ 9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99">
                  <a:moveTo>
                    <a:pt x="1" y="97"/>
                  </a:moveTo>
                  <a:cubicBezTo>
                    <a:pt x="0" y="97"/>
                    <a:pt x="0" y="96"/>
                    <a:pt x="0" y="95"/>
                  </a:cubicBezTo>
                  <a:lnTo>
                    <a:pt x="24" y="8"/>
                  </a:lnTo>
                  <a:cubicBezTo>
                    <a:pt x="24" y="6"/>
                    <a:pt x="26" y="4"/>
                    <a:pt x="27" y="2"/>
                  </a:cubicBezTo>
                  <a:cubicBezTo>
                    <a:pt x="29" y="1"/>
                    <a:pt x="31" y="0"/>
                    <a:pt x="33" y="0"/>
                  </a:cubicBezTo>
                  <a:cubicBezTo>
                    <a:pt x="36" y="0"/>
                    <a:pt x="39" y="1"/>
                    <a:pt x="41" y="3"/>
                  </a:cubicBezTo>
                  <a:cubicBezTo>
                    <a:pt x="44" y="5"/>
                    <a:pt x="45" y="8"/>
                    <a:pt x="45" y="11"/>
                  </a:cubicBezTo>
                  <a:cubicBezTo>
                    <a:pt x="45" y="12"/>
                    <a:pt x="45" y="13"/>
                    <a:pt x="44" y="15"/>
                  </a:cubicBezTo>
                  <a:lnTo>
                    <a:pt x="9" y="98"/>
                  </a:lnTo>
                  <a:cubicBezTo>
                    <a:pt x="9" y="99"/>
                    <a:pt x="8" y="99"/>
                    <a:pt x="7" y="99"/>
                  </a:cubicBezTo>
                  <a:cubicBezTo>
                    <a:pt x="7" y="99"/>
                    <a:pt x="6" y="99"/>
                    <a:pt x="4" y="98"/>
                  </a:cubicBezTo>
                  <a:cubicBezTo>
                    <a:pt x="3" y="98"/>
                    <a:pt x="2" y="97"/>
                    <a:pt x="1" y="97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Freeform 105"/>
            <p:cNvSpPr>
              <a:spLocks/>
            </p:cNvSpPr>
            <p:nvPr/>
          </p:nvSpPr>
          <p:spPr bwMode="auto">
            <a:xfrm>
              <a:off x="2671875" y="2082804"/>
              <a:ext cx="20638" cy="46038"/>
            </a:xfrm>
            <a:custGeom>
              <a:avLst/>
              <a:gdLst>
                <a:gd name="T0" fmla="*/ 1 w 45"/>
                <a:gd name="T1" fmla="*/ 97 h 99"/>
                <a:gd name="T2" fmla="*/ 0 w 45"/>
                <a:gd name="T3" fmla="*/ 95 h 99"/>
                <a:gd name="T4" fmla="*/ 24 w 45"/>
                <a:gd name="T5" fmla="*/ 8 h 99"/>
                <a:gd name="T6" fmla="*/ 27 w 45"/>
                <a:gd name="T7" fmla="*/ 2 h 99"/>
                <a:gd name="T8" fmla="*/ 33 w 45"/>
                <a:gd name="T9" fmla="*/ 0 h 99"/>
                <a:gd name="T10" fmla="*/ 41 w 45"/>
                <a:gd name="T11" fmla="*/ 3 h 99"/>
                <a:gd name="T12" fmla="*/ 45 w 45"/>
                <a:gd name="T13" fmla="*/ 11 h 99"/>
                <a:gd name="T14" fmla="*/ 44 w 45"/>
                <a:gd name="T15" fmla="*/ 15 h 99"/>
                <a:gd name="T16" fmla="*/ 9 w 45"/>
                <a:gd name="T17" fmla="*/ 98 h 99"/>
                <a:gd name="T18" fmla="*/ 7 w 45"/>
                <a:gd name="T19" fmla="*/ 99 h 99"/>
                <a:gd name="T20" fmla="*/ 4 w 45"/>
                <a:gd name="T21" fmla="*/ 98 h 99"/>
                <a:gd name="T22" fmla="*/ 1 w 45"/>
                <a:gd name="T23" fmla="*/ 9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99">
                  <a:moveTo>
                    <a:pt x="1" y="97"/>
                  </a:moveTo>
                  <a:cubicBezTo>
                    <a:pt x="0" y="97"/>
                    <a:pt x="0" y="96"/>
                    <a:pt x="0" y="95"/>
                  </a:cubicBezTo>
                  <a:lnTo>
                    <a:pt x="24" y="8"/>
                  </a:lnTo>
                  <a:cubicBezTo>
                    <a:pt x="24" y="6"/>
                    <a:pt x="26" y="4"/>
                    <a:pt x="27" y="2"/>
                  </a:cubicBezTo>
                  <a:cubicBezTo>
                    <a:pt x="29" y="1"/>
                    <a:pt x="31" y="0"/>
                    <a:pt x="33" y="0"/>
                  </a:cubicBezTo>
                  <a:cubicBezTo>
                    <a:pt x="36" y="0"/>
                    <a:pt x="39" y="1"/>
                    <a:pt x="41" y="3"/>
                  </a:cubicBezTo>
                  <a:cubicBezTo>
                    <a:pt x="44" y="5"/>
                    <a:pt x="45" y="8"/>
                    <a:pt x="45" y="11"/>
                  </a:cubicBezTo>
                  <a:cubicBezTo>
                    <a:pt x="45" y="12"/>
                    <a:pt x="45" y="13"/>
                    <a:pt x="44" y="15"/>
                  </a:cubicBezTo>
                  <a:lnTo>
                    <a:pt x="9" y="98"/>
                  </a:lnTo>
                  <a:cubicBezTo>
                    <a:pt x="9" y="99"/>
                    <a:pt x="8" y="99"/>
                    <a:pt x="7" y="99"/>
                  </a:cubicBezTo>
                  <a:cubicBezTo>
                    <a:pt x="7" y="99"/>
                    <a:pt x="6" y="99"/>
                    <a:pt x="4" y="98"/>
                  </a:cubicBezTo>
                  <a:cubicBezTo>
                    <a:pt x="3" y="98"/>
                    <a:pt x="2" y="97"/>
                    <a:pt x="1" y="97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Rectangle 106"/>
            <p:cNvSpPr>
              <a:spLocks noChangeArrowheads="1"/>
            </p:cNvSpPr>
            <p:nvPr/>
          </p:nvSpPr>
          <p:spPr bwMode="auto">
            <a:xfrm>
              <a:off x="2600437" y="2138363"/>
              <a:ext cx="320601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approx</a:t>
              </a:r>
              <a:endPara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Freeform 107"/>
            <p:cNvSpPr>
              <a:spLocks noEditPoints="1"/>
            </p:cNvSpPr>
            <p:nvPr/>
          </p:nvSpPr>
          <p:spPr bwMode="auto">
            <a:xfrm>
              <a:off x="2186099" y="2124075"/>
              <a:ext cx="295275" cy="19050"/>
            </a:xfrm>
            <a:custGeom>
              <a:avLst/>
              <a:gdLst>
                <a:gd name="T0" fmla="*/ 74 w 186"/>
                <a:gd name="T1" fmla="*/ 12 h 12"/>
                <a:gd name="T2" fmla="*/ 112 w 186"/>
                <a:gd name="T3" fmla="*/ 12 h 12"/>
                <a:gd name="T4" fmla="*/ 112 w 186"/>
                <a:gd name="T5" fmla="*/ 0 h 12"/>
                <a:gd name="T6" fmla="*/ 74 w 186"/>
                <a:gd name="T7" fmla="*/ 0 h 12"/>
                <a:gd name="T8" fmla="*/ 74 w 186"/>
                <a:gd name="T9" fmla="*/ 12 h 12"/>
                <a:gd name="T10" fmla="*/ 149 w 186"/>
                <a:gd name="T11" fmla="*/ 12 h 12"/>
                <a:gd name="T12" fmla="*/ 186 w 186"/>
                <a:gd name="T13" fmla="*/ 12 h 12"/>
                <a:gd name="T14" fmla="*/ 186 w 186"/>
                <a:gd name="T15" fmla="*/ 0 h 12"/>
                <a:gd name="T16" fmla="*/ 149 w 186"/>
                <a:gd name="T17" fmla="*/ 0 h 12"/>
                <a:gd name="T18" fmla="*/ 149 w 186"/>
                <a:gd name="T19" fmla="*/ 12 h 12"/>
                <a:gd name="T20" fmla="*/ 0 w 186"/>
                <a:gd name="T21" fmla="*/ 12 h 12"/>
                <a:gd name="T22" fmla="*/ 37 w 186"/>
                <a:gd name="T23" fmla="*/ 12 h 12"/>
                <a:gd name="T24" fmla="*/ 37 w 186"/>
                <a:gd name="T25" fmla="*/ 0 h 12"/>
                <a:gd name="T26" fmla="*/ 0 w 186"/>
                <a:gd name="T27" fmla="*/ 0 h 12"/>
                <a:gd name="T28" fmla="*/ 0 w 186"/>
                <a:gd name="T2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6" h="12">
                  <a:moveTo>
                    <a:pt x="74" y="12"/>
                  </a:moveTo>
                  <a:lnTo>
                    <a:pt x="112" y="12"/>
                  </a:lnTo>
                  <a:lnTo>
                    <a:pt x="112" y="0"/>
                  </a:lnTo>
                  <a:lnTo>
                    <a:pt x="74" y="0"/>
                  </a:lnTo>
                  <a:lnTo>
                    <a:pt x="74" y="12"/>
                  </a:lnTo>
                  <a:close/>
                  <a:moveTo>
                    <a:pt x="149" y="12"/>
                  </a:moveTo>
                  <a:lnTo>
                    <a:pt x="186" y="12"/>
                  </a:lnTo>
                  <a:lnTo>
                    <a:pt x="186" y="0"/>
                  </a:lnTo>
                  <a:lnTo>
                    <a:pt x="149" y="0"/>
                  </a:lnTo>
                  <a:lnTo>
                    <a:pt x="149" y="12"/>
                  </a:lnTo>
                  <a:close/>
                  <a:moveTo>
                    <a:pt x="0" y="12"/>
                  </a:moveTo>
                  <a:lnTo>
                    <a:pt x="37" y="12"/>
                  </a:lnTo>
                  <a:lnTo>
                    <a:pt x="37" y="0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Rectangle 108"/>
            <p:cNvSpPr>
              <a:spLocks noChangeArrowheads="1"/>
            </p:cNvSpPr>
            <p:nvPr/>
          </p:nvSpPr>
          <p:spPr bwMode="auto">
            <a:xfrm>
              <a:off x="2298812" y="2095500"/>
              <a:ext cx="77788" cy="77788"/>
            </a:xfrm>
            <a:prstGeom prst="rect">
              <a:avLst/>
            </a:prstGeom>
            <a:noFill/>
            <a:ln w="2063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Rectangle 109"/>
            <p:cNvSpPr>
              <a:spLocks noChangeArrowheads="1"/>
            </p:cNvSpPr>
            <p:nvPr/>
          </p:nvSpPr>
          <p:spPr bwMode="auto">
            <a:xfrm>
              <a:off x="2127362" y="1376363"/>
              <a:ext cx="823804" cy="926970"/>
            </a:xfrm>
            <a:prstGeom prst="rect">
              <a:avLst/>
            </a:prstGeom>
            <a:noFill/>
            <a:ln w="7938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547813" y="403259"/>
              <a:ext cx="3686175" cy="296065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2" name="TextBox 111"/>
          <p:cNvSpPr txBox="1"/>
          <p:nvPr/>
        </p:nvSpPr>
        <p:spPr>
          <a:xfrm>
            <a:off x="109083" y="23657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2.5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109083" y="338695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2.6</a:t>
            </a:r>
          </a:p>
        </p:txBody>
      </p:sp>
      <p:grpSp>
        <p:nvGrpSpPr>
          <p:cNvPr id="202" name="Group 201"/>
          <p:cNvGrpSpPr/>
          <p:nvPr/>
        </p:nvGrpSpPr>
        <p:grpSpPr>
          <a:xfrm>
            <a:off x="1448115" y="3508371"/>
            <a:ext cx="3885569" cy="3889871"/>
            <a:chOff x="2190251" y="5167498"/>
            <a:chExt cx="3885569" cy="3889871"/>
          </a:xfrm>
        </p:grpSpPr>
        <p:grpSp>
          <p:nvGrpSpPr>
            <p:cNvPr id="154" name="Group 44"/>
            <p:cNvGrpSpPr>
              <a:grpSpLocks noChangeAspect="1"/>
            </p:cNvGrpSpPr>
            <p:nvPr/>
          </p:nvGrpSpPr>
          <p:grpSpPr bwMode="auto">
            <a:xfrm>
              <a:off x="2196128" y="5167498"/>
              <a:ext cx="2078298" cy="1609140"/>
              <a:chOff x="771" y="1829"/>
              <a:chExt cx="1989" cy="1540"/>
            </a:xfrm>
          </p:grpSpPr>
          <p:sp>
            <p:nvSpPr>
              <p:cNvPr id="155" name="Rectangle 8" descr="Wide upward diagonal"/>
              <p:cNvSpPr>
                <a:spLocks noChangeArrowheads="1"/>
              </p:cNvSpPr>
              <p:nvPr/>
            </p:nvSpPr>
            <p:spPr bwMode="auto">
              <a:xfrm rot="-2610507">
                <a:off x="1117" y="2625"/>
                <a:ext cx="154" cy="712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19050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6" name="Freeform 4"/>
              <p:cNvSpPr>
                <a:spLocks/>
              </p:cNvSpPr>
              <p:nvPr/>
            </p:nvSpPr>
            <p:spPr bwMode="auto">
              <a:xfrm>
                <a:off x="886" y="1980"/>
                <a:ext cx="1874" cy="1389"/>
              </a:xfrm>
              <a:custGeom>
                <a:avLst/>
                <a:gdLst>
                  <a:gd name="T0" fmla="*/ 559 w 1874"/>
                  <a:gd name="T1" fmla="*/ 1186 h 1389"/>
                  <a:gd name="T2" fmla="*/ 18 w 1874"/>
                  <a:gd name="T3" fmla="*/ 587 h 1389"/>
                  <a:gd name="T4" fmla="*/ 668 w 1874"/>
                  <a:gd name="T5" fmla="*/ 45 h 1389"/>
                  <a:gd name="T6" fmla="*/ 1506 w 1874"/>
                  <a:gd name="T7" fmla="*/ 319 h 1389"/>
                  <a:gd name="T8" fmla="*/ 1774 w 1874"/>
                  <a:gd name="T9" fmla="*/ 1078 h 1389"/>
                  <a:gd name="T10" fmla="*/ 907 w 1874"/>
                  <a:gd name="T11" fmla="*/ 1368 h 1389"/>
                  <a:gd name="T12" fmla="*/ 559 w 1874"/>
                  <a:gd name="T13" fmla="*/ 1186 h 138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874"/>
                  <a:gd name="T22" fmla="*/ 0 h 1389"/>
                  <a:gd name="T23" fmla="*/ 1874 w 1874"/>
                  <a:gd name="T24" fmla="*/ 1389 h 138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874" h="1389">
                    <a:moveTo>
                      <a:pt x="559" y="1186"/>
                    </a:moveTo>
                    <a:cubicBezTo>
                      <a:pt x="411" y="1056"/>
                      <a:pt x="0" y="777"/>
                      <a:pt x="18" y="587"/>
                    </a:cubicBezTo>
                    <a:cubicBezTo>
                      <a:pt x="36" y="397"/>
                      <a:pt x="420" y="90"/>
                      <a:pt x="668" y="45"/>
                    </a:cubicBezTo>
                    <a:cubicBezTo>
                      <a:pt x="916" y="0"/>
                      <a:pt x="1322" y="147"/>
                      <a:pt x="1506" y="319"/>
                    </a:cubicBezTo>
                    <a:cubicBezTo>
                      <a:pt x="1690" y="491"/>
                      <a:pt x="1874" y="903"/>
                      <a:pt x="1774" y="1078"/>
                    </a:cubicBezTo>
                    <a:cubicBezTo>
                      <a:pt x="1674" y="1253"/>
                      <a:pt x="1108" y="1347"/>
                      <a:pt x="907" y="1368"/>
                    </a:cubicBezTo>
                    <a:cubicBezTo>
                      <a:pt x="706" y="1389"/>
                      <a:pt x="707" y="1316"/>
                      <a:pt x="559" y="1186"/>
                    </a:cubicBezTo>
                    <a:close/>
                  </a:path>
                </a:pathLst>
              </a:custGeom>
              <a:solidFill>
                <a:srgbClr val="FFFF00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7" name="Line 9"/>
              <p:cNvSpPr>
                <a:spLocks noChangeShapeType="1"/>
              </p:cNvSpPr>
              <p:nvPr/>
            </p:nvSpPr>
            <p:spPr bwMode="auto">
              <a:xfrm flipV="1">
                <a:off x="1950" y="2019"/>
                <a:ext cx="325" cy="4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8" name="Line 10"/>
              <p:cNvSpPr>
                <a:spLocks noChangeShapeType="1"/>
              </p:cNvSpPr>
              <p:nvPr/>
            </p:nvSpPr>
            <p:spPr bwMode="auto">
              <a:xfrm flipV="1">
                <a:off x="2047" y="2056"/>
                <a:ext cx="325" cy="4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9" name="Line 11"/>
              <p:cNvSpPr>
                <a:spLocks noChangeShapeType="1"/>
              </p:cNvSpPr>
              <p:nvPr/>
            </p:nvSpPr>
            <p:spPr bwMode="auto">
              <a:xfrm flipV="1">
                <a:off x="2155" y="2098"/>
                <a:ext cx="325" cy="4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0" name="Line 12"/>
              <p:cNvSpPr>
                <a:spLocks noChangeShapeType="1"/>
              </p:cNvSpPr>
              <p:nvPr/>
            </p:nvSpPr>
            <p:spPr bwMode="auto">
              <a:xfrm flipV="1">
                <a:off x="2251" y="2152"/>
                <a:ext cx="325" cy="4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1" name="Text Box 32"/>
              <p:cNvSpPr txBox="1">
                <a:spLocks noChangeArrowheads="1"/>
              </p:cNvSpPr>
              <p:nvPr/>
            </p:nvSpPr>
            <p:spPr bwMode="auto">
              <a:xfrm>
                <a:off x="2304" y="1829"/>
                <a:ext cx="83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1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</a:p>
            </p:txBody>
          </p:sp>
          <p:sp>
            <p:nvSpPr>
              <p:cNvPr id="162" name="Text Box 35"/>
              <p:cNvSpPr txBox="1">
                <a:spLocks noChangeArrowheads="1"/>
              </p:cNvSpPr>
              <p:nvPr/>
            </p:nvSpPr>
            <p:spPr bwMode="auto">
              <a:xfrm rot="2644392">
                <a:off x="771" y="3001"/>
                <a:ext cx="645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Fixed</a:t>
                </a:r>
              </a:p>
            </p:txBody>
          </p:sp>
          <p:sp>
            <p:nvSpPr>
              <p:cNvPr id="163" name="Text Box 5"/>
              <p:cNvSpPr txBox="1">
                <a:spLocks noChangeArrowheads="1"/>
              </p:cNvSpPr>
              <p:nvPr/>
            </p:nvSpPr>
            <p:spPr bwMode="auto">
              <a:xfrm>
                <a:off x="1454" y="2514"/>
                <a:ext cx="492" cy="16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1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Structure</a:t>
                </a:r>
              </a:p>
            </p:txBody>
          </p:sp>
        </p:grpSp>
        <p:grpSp>
          <p:nvGrpSpPr>
            <p:cNvPr id="194" name="Group 193"/>
            <p:cNvGrpSpPr/>
            <p:nvPr/>
          </p:nvGrpSpPr>
          <p:grpSpPr>
            <a:xfrm>
              <a:off x="2190251" y="7106320"/>
              <a:ext cx="2078298" cy="1706254"/>
              <a:chOff x="804362" y="7239679"/>
              <a:chExt cx="2078298" cy="1706254"/>
            </a:xfrm>
          </p:grpSpPr>
          <p:grpSp>
            <p:nvGrpSpPr>
              <p:cNvPr id="164" name="Group 44"/>
              <p:cNvGrpSpPr>
                <a:grpSpLocks noChangeAspect="1"/>
              </p:cNvGrpSpPr>
              <p:nvPr/>
            </p:nvGrpSpPr>
            <p:grpSpPr bwMode="auto">
              <a:xfrm>
                <a:off x="804362" y="7239679"/>
                <a:ext cx="2078298" cy="1609140"/>
                <a:chOff x="771" y="1829"/>
                <a:chExt cx="1989" cy="1540"/>
              </a:xfrm>
            </p:grpSpPr>
            <p:sp>
              <p:nvSpPr>
                <p:cNvPr id="165" name="Rectangle 8" descr="Wide upward diagonal"/>
                <p:cNvSpPr>
                  <a:spLocks noChangeArrowheads="1"/>
                </p:cNvSpPr>
                <p:nvPr/>
              </p:nvSpPr>
              <p:spPr bwMode="auto">
                <a:xfrm rot="-2610507">
                  <a:off x="1117" y="2625"/>
                  <a:ext cx="154" cy="712"/>
                </a:xfrm>
                <a:prstGeom prst="rect">
                  <a:avLst/>
                </a:prstGeom>
                <a:pattFill prst="wdUpDiag">
                  <a:fgClr>
                    <a:schemeClr val="tx1"/>
                  </a:fgClr>
                  <a:bgClr>
                    <a:schemeClr val="bg1"/>
                  </a:bgClr>
                </a:pattFill>
                <a:ln w="19050" algn="ctr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6" name="Freeform 4"/>
                <p:cNvSpPr>
                  <a:spLocks/>
                </p:cNvSpPr>
                <p:nvPr/>
              </p:nvSpPr>
              <p:spPr bwMode="auto">
                <a:xfrm>
                  <a:off x="886" y="1980"/>
                  <a:ext cx="1874" cy="1389"/>
                </a:xfrm>
                <a:custGeom>
                  <a:avLst/>
                  <a:gdLst>
                    <a:gd name="T0" fmla="*/ 559 w 1874"/>
                    <a:gd name="T1" fmla="*/ 1186 h 1389"/>
                    <a:gd name="T2" fmla="*/ 18 w 1874"/>
                    <a:gd name="T3" fmla="*/ 587 h 1389"/>
                    <a:gd name="T4" fmla="*/ 668 w 1874"/>
                    <a:gd name="T5" fmla="*/ 45 h 1389"/>
                    <a:gd name="T6" fmla="*/ 1506 w 1874"/>
                    <a:gd name="T7" fmla="*/ 319 h 1389"/>
                    <a:gd name="T8" fmla="*/ 1774 w 1874"/>
                    <a:gd name="T9" fmla="*/ 1078 h 1389"/>
                    <a:gd name="T10" fmla="*/ 907 w 1874"/>
                    <a:gd name="T11" fmla="*/ 1368 h 1389"/>
                    <a:gd name="T12" fmla="*/ 559 w 1874"/>
                    <a:gd name="T13" fmla="*/ 1186 h 138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74"/>
                    <a:gd name="T22" fmla="*/ 0 h 1389"/>
                    <a:gd name="T23" fmla="*/ 1874 w 1874"/>
                    <a:gd name="T24" fmla="*/ 1389 h 138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74" h="1389">
                      <a:moveTo>
                        <a:pt x="559" y="1186"/>
                      </a:moveTo>
                      <a:cubicBezTo>
                        <a:pt x="411" y="1056"/>
                        <a:pt x="0" y="777"/>
                        <a:pt x="18" y="587"/>
                      </a:cubicBezTo>
                      <a:cubicBezTo>
                        <a:pt x="36" y="397"/>
                        <a:pt x="420" y="90"/>
                        <a:pt x="668" y="45"/>
                      </a:cubicBezTo>
                      <a:cubicBezTo>
                        <a:pt x="916" y="0"/>
                        <a:pt x="1322" y="147"/>
                        <a:pt x="1506" y="319"/>
                      </a:cubicBezTo>
                      <a:cubicBezTo>
                        <a:pt x="1690" y="491"/>
                        <a:pt x="1874" y="903"/>
                        <a:pt x="1774" y="1078"/>
                      </a:cubicBezTo>
                      <a:cubicBezTo>
                        <a:pt x="1674" y="1253"/>
                        <a:pt x="1108" y="1347"/>
                        <a:pt x="907" y="1368"/>
                      </a:cubicBezTo>
                      <a:cubicBezTo>
                        <a:pt x="706" y="1389"/>
                        <a:pt x="707" y="1316"/>
                        <a:pt x="559" y="1186"/>
                      </a:cubicBezTo>
                      <a:close/>
                    </a:path>
                  </a:pathLst>
                </a:custGeom>
                <a:solidFill>
                  <a:srgbClr val="FFFF00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7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950" y="2019"/>
                  <a:ext cx="325" cy="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2047" y="2056"/>
                  <a:ext cx="325" cy="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9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2155" y="2098"/>
                  <a:ext cx="325" cy="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0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251" y="2152"/>
                  <a:ext cx="325" cy="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304" y="1829"/>
                  <a:ext cx="83" cy="1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ctr"/>
                  <a:r>
                    <a:rPr lang="en-US" sz="11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</a:p>
              </p:txBody>
            </p:sp>
            <p:sp>
              <p:nvSpPr>
                <p:cNvPr id="172" name="Text Box 35"/>
                <p:cNvSpPr txBox="1">
                  <a:spLocks noChangeArrowheads="1"/>
                </p:cNvSpPr>
                <p:nvPr/>
              </p:nvSpPr>
              <p:spPr bwMode="auto">
                <a:xfrm rot="2644392">
                  <a:off x="771" y="3001"/>
                  <a:ext cx="645" cy="1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0" tIns="0" rIns="0" bIns="0">
                  <a:spAutoFit/>
                </a:bodyPr>
                <a:lstStyle/>
                <a:p>
                  <a:pPr algn="ctr"/>
                  <a:r>
                    <a:rPr lang="en-US" sz="11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Fixed</a:t>
                  </a:r>
                </a:p>
              </p:txBody>
            </p:sp>
          </p:grpSp>
          <p:grpSp>
            <p:nvGrpSpPr>
              <p:cNvPr id="174" name="Group 31"/>
              <p:cNvGrpSpPr>
                <a:grpSpLocks/>
              </p:cNvGrpSpPr>
              <p:nvPr/>
            </p:nvGrpSpPr>
            <p:grpSpPr bwMode="auto">
              <a:xfrm>
                <a:off x="935789" y="7433163"/>
                <a:ext cx="1854500" cy="1512770"/>
                <a:chOff x="907" y="2021"/>
                <a:chExt cx="1780" cy="1452"/>
              </a:xfrm>
            </p:grpSpPr>
            <p:grpSp>
              <p:nvGrpSpPr>
                <p:cNvPr id="175" name="Group 28"/>
                <p:cNvGrpSpPr>
                  <a:grpSpLocks/>
                </p:cNvGrpSpPr>
                <p:nvPr/>
              </p:nvGrpSpPr>
              <p:grpSpPr bwMode="auto">
                <a:xfrm>
                  <a:off x="907" y="2021"/>
                  <a:ext cx="1780" cy="1335"/>
                  <a:chOff x="907" y="2021"/>
                  <a:chExt cx="1780" cy="1335"/>
                </a:xfrm>
              </p:grpSpPr>
              <p:sp>
                <p:nvSpPr>
                  <p:cNvPr id="178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06" y="2021"/>
                    <a:ext cx="0" cy="133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9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1249" y="2167"/>
                    <a:ext cx="947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0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1027" y="2352"/>
                    <a:ext cx="142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1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907" y="2537"/>
                    <a:ext cx="165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2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975" y="2723"/>
                    <a:ext cx="167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3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146" y="2908"/>
                    <a:ext cx="1541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4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347" y="3093"/>
                    <a:ext cx="1289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5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1563" y="3279"/>
                    <a:ext cx="62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6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64" y="2159"/>
                    <a:ext cx="0" cy="84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7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485" y="2044"/>
                    <a:ext cx="0" cy="115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8" name="Line 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926" y="2062"/>
                    <a:ext cx="0" cy="127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9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47" y="2143"/>
                    <a:ext cx="0" cy="113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90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68" y="2258"/>
                    <a:ext cx="0" cy="967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91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44" y="2348"/>
                    <a:ext cx="0" cy="48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92" name="Line 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589" y="2551"/>
                    <a:ext cx="0" cy="58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6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234" y="3311"/>
                  <a:ext cx="449" cy="16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en-US" sz="11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Element</a:t>
                  </a:r>
                </a:p>
              </p:txBody>
            </p:sp>
            <p:sp>
              <p:nvSpPr>
                <p:cNvPr id="177" name="Line 30"/>
                <p:cNvSpPr>
                  <a:spLocks noChangeShapeType="1"/>
                </p:cNvSpPr>
                <p:nvPr/>
              </p:nvSpPr>
              <p:spPr bwMode="auto">
                <a:xfrm flipH="1" flipV="1">
                  <a:off x="2016" y="2981"/>
                  <a:ext cx="288" cy="37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aphicFrame>
          <p:nvGraphicFramePr>
            <p:cNvPr id="193" name="Object 19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05634672"/>
                </p:ext>
              </p:extLst>
            </p:nvPr>
          </p:nvGraphicFramePr>
          <p:xfrm>
            <a:off x="4615320" y="5528327"/>
            <a:ext cx="14605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99" name="Equation" r:id="rId4" imgW="1460160" imgH="838080" progId="Equation.DSMT4">
                    <p:embed/>
                  </p:oleObj>
                </mc:Choice>
                <mc:Fallback>
                  <p:oleObj name="Equation" r:id="rId4" imgW="1460160" imgH="8380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615320" y="5528327"/>
                          <a:ext cx="1460500" cy="838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5" name="TextBox 194"/>
            <p:cNvSpPr txBox="1"/>
            <p:nvPr/>
          </p:nvSpPr>
          <p:spPr>
            <a:xfrm>
              <a:off x="2418277" y="6795949"/>
              <a:ext cx="350769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(a) Structural domain with governing differential equations</a:t>
              </a: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3199660" y="8795759"/>
              <a:ext cx="198002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(b) Finite element discretization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5224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81370" y="560352"/>
            <a:ext cx="4082934" cy="1584912"/>
            <a:chOff x="486045" y="3984625"/>
            <a:chExt cx="4082934" cy="1584912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907884" y="4229100"/>
              <a:ext cx="0" cy="449262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flipV="1">
              <a:off x="1374230" y="4172820"/>
              <a:ext cx="0" cy="50077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1844916" y="4462463"/>
              <a:ext cx="0" cy="211136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2310100" y="4666627"/>
              <a:ext cx="0" cy="257798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2776453" y="4668836"/>
              <a:ext cx="0" cy="50030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3237925" y="4656311"/>
              <a:ext cx="0" cy="503308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705404" y="4666627"/>
              <a:ext cx="0" cy="11492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Line 4371"/>
            <p:cNvCxnSpPr>
              <a:cxnSpLocks noChangeShapeType="1"/>
            </p:cNvCxnSpPr>
            <p:nvPr/>
          </p:nvCxnSpPr>
          <p:spPr bwMode="auto">
            <a:xfrm flipV="1">
              <a:off x="497897" y="4013578"/>
              <a:ext cx="0" cy="13923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4372"/>
            <p:cNvCxnSpPr>
              <a:cxnSpLocks noChangeShapeType="1"/>
            </p:cNvCxnSpPr>
            <p:nvPr/>
          </p:nvCxnSpPr>
          <p:spPr bwMode="auto">
            <a:xfrm>
              <a:off x="486045" y="4670982"/>
              <a:ext cx="372591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503824" y="4166356"/>
              <a:ext cx="3197578" cy="1022634"/>
            </a:xfrm>
            <a:custGeom>
              <a:avLst/>
              <a:gdLst>
                <a:gd name="T0" fmla="*/ 0 w 2670"/>
                <a:gd name="T1" fmla="*/ 419 h 1246"/>
                <a:gd name="T2" fmla="*/ 308 w 2670"/>
                <a:gd name="T3" fmla="*/ 119 h 1246"/>
                <a:gd name="T4" fmla="*/ 720 w 2670"/>
                <a:gd name="T5" fmla="*/ 44 h 1246"/>
                <a:gd name="T6" fmla="*/ 1118 w 2670"/>
                <a:gd name="T7" fmla="*/ 381 h 1246"/>
                <a:gd name="T8" fmla="*/ 1515 w 2670"/>
                <a:gd name="T9" fmla="*/ 921 h 1246"/>
                <a:gd name="T10" fmla="*/ 1905 w 2670"/>
                <a:gd name="T11" fmla="*/ 1206 h 1246"/>
                <a:gd name="T12" fmla="*/ 2333 w 2670"/>
                <a:gd name="T13" fmla="*/ 1161 h 1246"/>
                <a:gd name="T14" fmla="*/ 2670 w 2670"/>
                <a:gd name="T15" fmla="*/ 749 h 1246"/>
                <a:gd name="connsiteX0" fmla="*/ 0 w 10060"/>
                <a:gd name="connsiteY0" fmla="*/ 3135 h 9638"/>
                <a:gd name="connsiteX1" fmla="*/ 1154 w 10060"/>
                <a:gd name="connsiteY1" fmla="*/ 727 h 9638"/>
                <a:gd name="connsiteX2" fmla="*/ 2697 w 10060"/>
                <a:gd name="connsiteY2" fmla="*/ 125 h 9638"/>
                <a:gd name="connsiteX3" fmla="*/ 4187 w 10060"/>
                <a:gd name="connsiteY3" fmla="*/ 2830 h 9638"/>
                <a:gd name="connsiteX4" fmla="*/ 5674 w 10060"/>
                <a:gd name="connsiteY4" fmla="*/ 7164 h 9638"/>
                <a:gd name="connsiteX5" fmla="*/ 7135 w 10060"/>
                <a:gd name="connsiteY5" fmla="*/ 9451 h 9638"/>
                <a:gd name="connsiteX6" fmla="*/ 8738 w 10060"/>
                <a:gd name="connsiteY6" fmla="*/ 9090 h 9638"/>
                <a:gd name="connsiteX7" fmla="*/ 10060 w 10060"/>
                <a:gd name="connsiteY7" fmla="*/ 5873 h 9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60" h="9638">
                  <a:moveTo>
                    <a:pt x="0" y="3135"/>
                  </a:moveTo>
                  <a:cubicBezTo>
                    <a:pt x="352" y="2180"/>
                    <a:pt x="704" y="1225"/>
                    <a:pt x="1154" y="727"/>
                  </a:cubicBezTo>
                  <a:cubicBezTo>
                    <a:pt x="1603" y="229"/>
                    <a:pt x="2191" y="-228"/>
                    <a:pt x="2697" y="125"/>
                  </a:cubicBezTo>
                  <a:cubicBezTo>
                    <a:pt x="3202" y="478"/>
                    <a:pt x="3693" y="1658"/>
                    <a:pt x="4187" y="2830"/>
                  </a:cubicBezTo>
                  <a:cubicBezTo>
                    <a:pt x="4682" y="4002"/>
                    <a:pt x="5184" y="6064"/>
                    <a:pt x="5674" y="7164"/>
                  </a:cubicBezTo>
                  <a:cubicBezTo>
                    <a:pt x="6165" y="8263"/>
                    <a:pt x="6625" y="9130"/>
                    <a:pt x="7135" y="9451"/>
                  </a:cubicBezTo>
                  <a:cubicBezTo>
                    <a:pt x="7644" y="9772"/>
                    <a:pt x="8258" y="9700"/>
                    <a:pt x="8738" y="9090"/>
                  </a:cubicBezTo>
                  <a:cubicBezTo>
                    <a:pt x="9217" y="8480"/>
                    <a:pt x="9667" y="7222"/>
                    <a:pt x="10060" y="5873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Text Box 4375"/>
            <p:cNvSpPr txBox="1">
              <a:spLocks noChangeArrowheads="1"/>
            </p:cNvSpPr>
            <p:nvPr/>
          </p:nvSpPr>
          <p:spPr bwMode="auto">
            <a:xfrm>
              <a:off x="3568673" y="5358350"/>
              <a:ext cx="899256" cy="211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Exact solution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4" name="Text Box 4376"/>
            <p:cNvSpPr txBox="1">
              <a:spLocks noChangeArrowheads="1"/>
            </p:cNvSpPr>
            <p:nvPr/>
          </p:nvSpPr>
          <p:spPr bwMode="auto">
            <a:xfrm>
              <a:off x="3265280" y="4270499"/>
              <a:ext cx="1303699" cy="233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Approximate solution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15" name="Line 4377"/>
            <p:cNvCxnSpPr>
              <a:cxnSpLocks noChangeShapeType="1"/>
            </p:cNvCxnSpPr>
            <p:nvPr/>
          </p:nvCxnSpPr>
          <p:spPr bwMode="auto">
            <a:xfrm flipH="1" flipV="1">
              <a:off x="3092702" y="5193653"/>
              <a:ext cx="517776" cy="2682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4378"/>
            <p:cNvCxnSpPr>
              <a:cxnSpLocks noChangeShapeType="1"/>
            </p:cNvCxnSpPr>
            <p:nvPr/>
          </p:nvCxnSpPr>
          <p:spPr bwMode="auto">
            <a:xfrm flipH="1">
              <a:off x="2934582" y="4484036"/>
              <a:ext cx="491850" cy="6897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 Box 4379"/>
            <p:cNvSpPr txBox="1">
              <a:spLocks noChangeArrowheads="1"/>
            </p:cNvSpPr>
            <p:nvPr/>
          </p:nvSpPr>
          <p:spPr bwMode="auto">
            <a:xfrm>
              <a:off x="4173439" y="4642029"/>
              <a:ext cx="187407" cy="210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8" name="Text Box 4380"/>
            <p:cNvSpPr txBox="1">
              <a:spLocks noChangeArrowheads="1"/>
            </p:cNvSpPr>
            <p:nvPr/>
          </p:nvSpPr>
          <p:spPr bwMode="auto">
            <a:xfrm>
              <a:off x="521600" y="3984625"/>
              <a:ext cx="340740" cy="210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u</a:t>
              </a:r>
              <a:r>
                <a:rPr lang="en-US" sz="1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(</a:t>
              </a:r>
              <a:r>
                <a:rPr lang="en-US" sz="10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r>
                <a:rPr lang="en-US" sz="1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)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9" name="Text Box 4381"/>
            <p:cNvSpPr txBox="1">
              <a:spLocks noChangeArrowheads="1"/>
            </p:cNvSpPr>
            <p:nvPr/>
          </p:nvSpPr>
          <p:spPr bwMode="auto">
            <a:xfrm>
              <a:off x="863081" y="5135083"/>
              <a:ext cx="1023700" cy="233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Finite elements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0" name="Oval 19"/>
            <p:cNvSpPr>
              <a:spLocks noChangeAspect="1" noChangeArrowheads="1"/>
            </p:cNvSpPr>
            <p:nvPr/>
          </p:nvSpPr>
          <p:spPr bwMode="auto">
            <a:xfrm>
              <a:off x="885303" y="4639475"/>
              <a:ext cx="53333" cy="6131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Oval 20"/>
            <p:cNvSpPr>
              <a:spLocks noChangeAspect="1" noChangeArrowheads="1"/>
            </p:cNvSpPr>
            <p:nvPr/>
          </p:nvSpPr>
          <p:spPr bwMode="auto">
            <a:xfrm>
              <a:off x="1351227" y="4639475"/>
              <a:ext cx="53333" cy="6131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Oval 21"/>
            <p:cNvSpPr>
              <a:spLocks noChangeAspect="1" noChangeArrowheads="1"/>
            </p:cNvSpPr>
            <p:nvPr/>
          </p:nvSpPr>
          <p:spPr bwMode="auto">
            <a:xfrm>
              <a:off x="1817151" y="4639475"/>
              <a:ext cx="53333" cy="6131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Oval 22"/>
            <p:cNvSpPr>
              <a:spLocks noChangeAspect="1" noChangeArrowheads="1"/>
            </p:cNvSpPr>
            <p:nvPr/>
          </p:nvSpPr>
          <p:spPr bwMode="auto">
            <a:xfrm>
              <a:off x="2283076" y="4639475"/>
              <a:ext cx="53333" cy="6131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Oval 23"/>
            <p:cNvSpPr>
              <a:spLocks noChangeAspect="1" noChangeArrowheads="1"/>
            </p:cNvSpPr>
            <p:nvPr/>
          </p:nvSpPr>
          <p:spPr bwMode="auto">
            <a:xfrm>
              <a:off x="2749000" y="4639475"/>
              <a:ext cx="53333" cy="6131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Oval 24"/>
            <p:cNvSpPr>
              <a:spLocks noChangeAspect="1" noChangeArrowheads="1"/>
            </p:cNvSpPr>
            <p:nvPr/>
          </p:nvSpPr>
          <p:spPr bwMode="auto">
            <a:xfrm>
              <a:off x="3214924" y="4639475"/>
              <a:ext cx="53333" cy="6131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Oval 25"/>
            <p:cNvSpPr>
              <a:spLocks noChangeAspect="1" noChangeArrowheads="1"/>
            </p:cNvSpPr>
            <p:nvPr/>
          </p:nvSpPr>
          <p:spPr bwMode="auto">
            <a:xfrm>
              <a:off x="3681589" y="4639475"/>
              <a:ext cx="53333" cy="6131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1104561" y="4707599"/>
              <a:ext cx="513331" cy="424928"/>
            </a:xfrm>
            <a:custGeom>
              <a:avLst/>
              <a:gdLst>
                <a:gd name="T0" fmla="*/ 0 w 693"/>
                <a:gd name="T1" fmla="*/ 9 h 499"/>
                <a:gd name="T2" fmla="*/ 28 w 693"/>
                <a:gd name="T3" fmla="*/ 37 h 499"/>
                <a:gd name="T4" fmla="*/ 47 w 693"/>
                <a:gd name="T5" fmla="*/ 65 h 499"/>
                <a:gd name="T6" fmla="*/ 370 w 693"/>
                <a:gd name="T7" fmla="*/ 499 h 499"/>
                <a:gd name="T8" fmla="*/ 693 w 693"/>
                <a:gd name="T9" fmla="*/ 0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3" h="499">
                  <a:moveTo>
                    <a:pt x="0" y="9"/>
                  </a:moveTo>
                  <a:cubicBezTo>
                    <a:pt x="9" y="18"/>
                    <a:pt x="20" y="27"/>
                    <a:pt x="28" y="37"/>
                  </a:cubicBezTo>
                  <a:cubicBezTo>
                    <a:pt x="35" y="46"/>
                    <a:pt x="47" y="65"/>
                    <a:pt x="47" y="65"/>
                  </a:cubicBezTo>
                  <a:lnTo>
                    <a:pt x="370" y="499"/>
                  </a:lnTo>
                  <a:lnTo>
                    <a:pt x="693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Text Box 4390"/>
            <p:cNvSpPr txBox="1">
              <a:spLocks noChangeArrowheads="1"/>
            </p:cNvSpPr>
            <p:nvPr/>
          </p:nvSpPr>
          <p:spPr bwMode="auto">
            <a:xfrm>
              <a:off x="2637889" y="4074039"/>
              <a:ext cx="490369" cy="233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Nodes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2335668" y="4291187"/>
              <a:ext cx="437776" cy="321890"/>
            </a:xfrm>
            <a:custGeom>
              <a:avLst/>
              <a:gdLst>
                <a:gd name="T0" fmla="*/ 0 w 591"/>
                <a:gd name="T1" fmla="*/ 378 h 378"/>
                <a:gd name="T2" fmla="*/ 591 w 591"/>
                <a:gd name="T3" fmla="*/ 0 h 378"/>
                <a:gd name="T4" fmla="*/ 591 w 591"/>
                <a:gd name="T5" fmla="*/ 342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1" h="378">
                  <a:moveTo>
                    <a:pt x="0" y="378"/>
                  </a:moveTo>
                  <a:lnTo>
                    <a:pt x="591" y="0"/>
                  </a:lnTo>
                  <a:lnTo>
                    <a:pt x="591" y="34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500063" y="4181475"/>
              <a:ext cx="3205162" cy="985838"/>
            </a:xfrm>
            <a:custGeom>
              <a:avLst/>
              <a:gdLst>
                <a:gd name="connsiteX0" fmla="*/ 0 w 3205162"/>
                <a:gd name="connsiteY0" fmla="*/ 319088 h 985838"/>
                <a:gd name="connsiteX1" fmla="*/ 409575 w 3205162"/>
                <a:gd name="connsiteY1" fmla="*/ 47625 h 985838"/>
                <a:gd name="connsiteX2" fmla="*/ 876300 w 3205162"/>
                <a:gd name="connsiteY2" fmla="*/ 0 h 985838"/>
                <a:gd name="connsiteX3" fmla="*/ 1347787 w 3205162"/>
                <a:gd name="connsiteY3" fmla="*/ 295275 h 985838"/>
                <a:gd name="connsiteX4" fmla="*/ 1809750 w 3205162"/>
                <a:gd name="connsiteY4" fmla="*/ 747713 h 985838"/>
                <a:gd name="connsiteX5" fmla="*/ 2276475 w 3205162"/>
                <a:gd name="connsiteY5" fmla="*/ 985838 h 985838"/>
                <a:gd name="connsiteX6" fmla="*/ 2747962 w 3205162"/>
                <a:gd name="connsiteY6" fmla="*/ 966788 h 985838"/>
                <a:gd name="connsiteX7" fmla="*/ 3205162 w 3205162"/>
                <a:gd name="connsiteY7" fmla="*/ 604838 h 985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05162" h="985838">
                  <a:moveTo>
                    <a:pt x="0" y="319088"/>
                  </a:moveTo>
                  <a:lnTo>
                    <a:pt x="409575" y="47625"/>
                  </a:lnTo>
                  <a:lnTo>
                    <a:pt x="876300" y="0"/>
                  </a:lnTo>
                  <a:lnTo>
                    <a:pt x="1347787" y="295275"/>
                  </a:lnTo>
                  <a:lnTo>
                    <a:pt x="1809750" y="747713"/>
                  </a:lnTo>
                  <a:lnTo>
                    <a:pt x="2276475" y="985838"/>
                  </a:lnTo>
                  <a:lnTo>
                    <a:pt x="2747962" y="966788"/>
                  </a:lnTo>
                  <a:lnTo>
                    <a:pt x="3205162" y="604838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09083" y="23657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9083" y="2739244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2.8</a:t>
            </a:r>
          </a:p>
        </p:txBody>
      </p:sp>
      <p:grpSp>
        <p:nvGrpSpPr>
          <p:cNvPr id="57" name="Group 56"/>
          <p:cNvGrpSpPr>
            <a:grpSpLocks noChangeAspect="1"/>
          </p:cNvGrpSpPr>
          <p:nvPr/>
        </p:nvGrpSpPr>
        <p:grpSpPr>
          <a:xfrm>
            <a:off x="1243289" y="2846920"/>
            <a:ext cx="4052881" cy="1979140"/>
            <a:chOff x="1316457" y="2030049"/>
            <a:chExt cx="5181907" cy="2530479"/>
          </a:xfrm>
        </p:grpSpPr>
        <p:grpSp>
          <p:nvGrpSpPr>
            <p:cNvPr id="33" name="Group 32"/>
            <p:cNvGrpSpPr/>
            <p:nvPr/>
          </p:nvGrpSpPr>
          <p:grpSpPr>
            <a:xfrm>
              <a:off x="1316457" y="2030049"/>
              <a:ext cx="5127755" cy="2530479"/>
              <a:chOff x="1753773" y="2599885"/>
              <a:chExt cx="5127755" cy="2530479"/>
            </a:xfrm>
          </p:grpSpPr>
          <p:sp>
            <p:nvSpPr>
              <p:cNvPr id="34" name="Freeform 37"/>
              <p:cNvSpPr>
                <a:spLocks/>
              </p:cNvSpPr>
              <p:nvPr/>
            </p:nvSpPr>
            <p:spPr bwMode="auto">
              <a:xfrm>
                <a:off x="2039299" y="2952355"/>
                <a:ext cx="3894830" cy="1906980"/>
              </a:xfrm>
              <a:custGeom>
                <a:avLst/>
                <a:gdLst>
                  <a:gd name="T0" fmla="*/ 0 w 1493"/>
                  <a:gd name="T1" fmla="*/ 731 h 731"/>
                  <a:gd name="T2" fmla="*/ 203 w 1493"/>
                  <a:gd name="T3" fmla="*/ 310 h 731"/>
                  <a:gd name="T4" fmla="*/ 514 w 1493"/>
                  <a:gd name="T5" fmla="*/ 137 h 731"/>
                  <a:gd name="T6" fmla="*/ 846 w 1493"/>
                  <a:gd name="T7" fmla="*/ 376 h 731"/>
                  <a:gd name="T8" fmla="*/ 1178 w 1493"/>
                  <a:gd name="T9" fmla="*/ 328 h 731"/>
                  <a:gd name="T10" fmla="*/ 1493 w 1493"/>
                  <a:gd name="T11" fmla="*/ 0 h 73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493"/>
                  <a:gd name="T19" fmla="*/ 0 h 731"/>
                  <a:gd name="T20" fmla="*/ 1493 w 1493"/>
                  <a:gd name="T21" fmla="*/ 731 h 73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493" h="731">
                    <a:moveTo>
                      <a:pt x="0" y="731"/>
                    </a:moveTo>
                    <a:cubicBezTo>
                      <a:pt x="58" y="570"/>
                      <a:pt x="117" y="409"/>
                      <a:pt x="203" y="310"/>
                    </a:cubicBezTo>
                    <a:cubicBezTo>
                      <a:pt x="289" y="211"/>
                      <a:pt x="407" y="126"/>
                      <a:pt x="514" y="137"/>
                    </a:cubicBezTo>
                    <a:cubicBezTo>
                      <a:pt x="621" y="148"/>
                      <a:pt x="735" y="344"/>
                      <a:pt x="846" y="376"/>
                    </a:cubicBezTo>
                    <a:cubicBezTo>
                      <a:pt x="957" y="408"/>
                      <a:pt x="1070" y="391"/>
                      <a:pt x="1178" y="328"/>
                    </a:cubicBezTo>
                    <a:cubicBezTo>
                      <a:pt x="1286" y="265"/>
                      <a:pt x="1442" y="54"/>
                      <a:pt x="1493" y="0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" name="Line 38"/>
              <p:cNvSpPr>
                <a:spLocks noChangeShapeType="1"/>
              </p:cNvSpPr>
              <p:nvPr/>
            </p:nvSpPr>
            <p:spPr bwMode="auto">
              <a:xfrm>
                <a:off x="2026256" y="4869769"/>
                <a:ext cx="447396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Line 39"/>
              <p:cNvSpPr>
                <a:spLocks noChangeShapeType="1"/>
              </p:cNvSpPr>
              <p:nvPr/>
            </p:nvSpPr>
            <p:spPr bwMode="auto">
              <a:xfrm flipV="1">
                <a:off x="2036690" y="2733222"/>
                <a:ext cx="0" cy="2149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Text Box 41"/>
              <p:cNvSpPr txBox="1">
                <a:spLocks noChangeArrowheads="1"/>
              </p:cNvSpPr>
              <p:nvPr/>
            </p:nvSpPr>
            <p:spPr bwMode="auto">
              <a:xfrm>
                <a:off x="1753773" y="2599885"/>
                <a:ext cx="326289" cy="3344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1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</a:p>
            </p:txBody>
          </p:sp>
          <p:sp>
            <p:nvSpPr>
              <p:cNvPr id="38" name="Text Box 42"/>
              <p:cNvSpPr txBox="1">
                <a:spLocks noChangeArrowheads="1"/>
              </p:cNvSpPr>
              <p:nvPr/>
            </p:nvSpPr>
            <p:spPr bwMode="auto">
              <a:xfrm>
                <a:off x="6004566" y="4795876"/>
                <a:ext cx="316043" cy="3344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1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5888949" y="2780957"/>
                <a:ext cx="992579" cy="26161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Exact solution</a:t>
                </a: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1601691" y="2488674"/>
              <a:ext cx="4851435" cy="1803293"/>
              <a:chOff x="2039007" y="3058510"/>
              <a:chExt cx="4851435" cy="1803293"/>
            </a:xfrm>
          </p:grpSpPr>
          <p:cxnSp>
            <p:nvCxnSpPr>
              <p:cNvPr id="41" name="Straight Connector 40"/>
              <p:cNvCxnSpPr/>
              <p:nvPr/>
            </p:nvCxnSpPr>
            <p:spPr bwMode="auto">
              <a:xfrm flipH="1" flipV="1">
                <a:off x="3949596" y="3689142"/>
                <a:ext cx="10434" cy="1172661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B0F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" name="Straight Connector 41"/>
              <p:cNvCxnSpPr/>
              <p:nvPr/>
            </p:nvCxnSpPr>
            <p:spPr bwMode="auto">
              <a:xfrm flipH="1" flipV="1">
                <a:off x="5872936" y="3069024"/>
                <a:ext cx="10434" cy="178310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B0F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3" name="Freeform 42"/>
              <p:cNvSpPr/>
              <p:nvPr/>
            </p:nvSpPr>
            <p:spPr bwMode="auto">
              <a:xfrm>
                <a:off x="2039007" y="3058510"/>
                <a:ext cx="3836276" cy="1797269"/>
              </a:xfrm>
              <a:custGeom>
                <a:avLst/>
                <a:gdLst>
                  <a:gd name="connsiteX0" fmla="*/ 0 w 3836276"/>
                  <a:gd name="connsiteY0" fmla="*/ 1797269 h 1797269"/>
                  <a:gd name="connsiteX1" fmla="*/ 1923393 w 3836276"/>
                  <a:gd name="connsiteY1" fmla="*/ 683173 h 1797269"/>
                  <a:gd name="connsiteX2" fmla="*/ 3836276 w 3836276"/>
                  <a:gd name="connsiteY2" fmla="*/ 0 h 1797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836276" h="1797269">
                    <a:moveTo>
                      <a:pt x="0" y="1797269"/>
                    </a:moveTo>
                    <a:lnTo>
                      <a:pt x="1923393" y="683173"/>
                    </a:lnTo>
                    <a:lnTo>
                      <a:pt x="3836276" y="0"/>
                    </a:lnTo>
                  </a:path>
                </a:pathLst>
              </a:custGeom>
              <a:noFill/>
              <a:ln w="12700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5899465" y="3202853"/>
                <a:ext cx="990977" cy="26161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100" dirty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Two elements</a:t>
                </a: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1601691" y="2499185"/>
              <a:ext cx="4867199" cy="1800410"/>
              <a:chOff x="2039007" y="3069021"/>
              <a:chExt cx="4867199" cy="1800410"/>
            </a:xfrm>
          </p:grpSpPr>
          <p:cxnSp>
            <p:nvCxnSpPr>
              <p:cNvPr id="46" name="Straight Connector 45"/>
              <p:cNvCxnSpPr/>
              <p:nvPr/>
            </p:nvCxnSpPr>
            <p:spPr bwMode="auto">
              <a:xfrm flipV="1">
                <a:off x="2993143" y="3424679"/>
                <a:ext cx="0" cy="144475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7030A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" name="Straight Connector 46"/>
              <p:cNvCxnSpPr/>
              <p:nvPr/>
            </p:nvCxnSpPr>
            <p:spPr bwMode="auto">
              <a:xfrm flipV="1">
                <a:off x="4916483" y="3904593"/>
                <a:ext cx="0" cy="94183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7030A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8" name="Freeform 47"/>
              <p:cNvSpPr/>
              <p:nvPr/>
            </p:nvSpPr>
            <p:spPr bwMode="auto">
              <a:xfrm>
                <a:off x="2039007" y="3069021"/>
                <a:ext cx="3825765" cy="1797269"/>
              </a:xfrm>
              <a:custGeom>
                <a:avLst/>
                <a:gdLst>
                  <a:gd name="connsiteX0" fmla="*/ 0 w 3825765"/>
                  <a:gd name="connsiteY0" fmla="*/ 1797269 h 1797269"/>
                  <a:gd name="connsiteX1" fmla="*/ 956441 w 3825765"/>
                  <a:gd name="connsiteY1" fmla="*/ 357351 h 1797269"/>
                  <a:gd name="connsiteX2" fmla="*/ 1923393 w 3825765"/>
                  <a:gd name="connsiteY2" fmla="*/ 662151 h 1797269"/>
                  <a:gd name="connsiteX3" fmla="*/ 2869324 w 3825765"/>
                  <a:gd name="connsiteY3" fmla="*/ 851338 h 1797269"/>
                  <a:gd name="connsiteX4" fmla="*/ 3825765 w 3825765"/>
                  <a:gd name="connsiteY4" fmla="*/ 0 h 1797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25765" h="1797269">
                    <a:moveTo>
                      <a:pt x="0" y="1797269"/>
                    </a:moveTo>
                    <a:lnTo>
                      <a:pt x="956441" y="357351"/>
                    </a:lnTo>
                    <a:lnTo>
                      <a:pt x="1923393" y="662151"/>
                    </a:lnTo>
                    <a:lnTo>
                      <a:pt x="2869324" y="851338"/>
                    </a:lnTo>
                    <a:lnTo>
                      <a:pt x="3825765" y="0"/>
                    </a:lnTo>
                  </a:path>
                </a:pathLst>
              </a:custGeom>
              <a:noFill/>
              <a:ln w="12700" cap="flat" cmpd="sng" algn="ctr">
                <a:solidFill>
                  <a:srgbClr val="7030A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5897597" y="3584977"/>
                <a:ext cx="1008609" cy="26161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100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Four elements</a:t>
                </a: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1601691" y="2509695"/>
              <a:ext cx="4896673" cy="1786759"/>
              <a:chOff x="2039007" y="3079531"/>
              <a:chExt cx="4896673" cy="1786759"/>
            </a:xfrm>
          </p:grpSpPr>
          <p:cxnSp>
            <p:nvCxnSpPr>
              <p:cNvPr id="51" name="Straight Connector 50"/>
              <p:cNvCxnSpPr/>
              <p:nvPr/>
            </p:nvCxnSpPr>
            <p:spPr bwMode="auto">
              <a:xfrm flipV="1">
                <a:off x="2490952" y="3839547"/>
                <a:ext cx="0" cy="102412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FF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2" name="Straight Connector 51"/>
              <p:cNvCxnSpPr/>
              <p:nvPr/>
            </p:nvCxnSpPr>
            <p:spPr bwMode="auto">
              <a:xfrm flipV="1">
                <a:off x="3468414" y="3286933"/>
                <a:ext cx="0" cy="1579357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FF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" name="Straight Connector 52"/>
              <p:cNvCxnSpPr/>
              <p:nvPr/>
            </p:nvCxnSpPr>
            <p:spPr bwMode="auto">
              <a:xfrm flipV="1">
                <a:off x="4456386" y="3967655"/>
                <a:ext cx="0" cy="898635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FF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" name="Straight Connector 53"/>
              <p:cNvCxnSpPr/>
              <p:nvPr/>
            </p:nvCxnSpPr>
            <p:spPr bwMode="auto">
              <a:xfrm flipV="1">
                <a:off x="5475890" y="3456210"/>
                <a:ext cx="0" cy="141008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FF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5" name="Freeform 54"/>
              <p:cNvSpPr/>
              <p:nvPr/>
            </p:nvSpPr>
            <p:spPr bwMode="auto">
              <a:xfrm>
                <a:off x="2039007" y="3079531"/>
                <a:ext cx="3815255" cy="1786759"/>
              </a:xfrm>
              <a:custGeom>
                <a:avLst/>
                <a:gdLst>
                  <a:gd name="connsiteX0" fmla="*/ 0 w 3815255"/>
                  <a:gd name="connsiteY0" fmla="*/ 1786759 h 1786759"/>
                  <a:gd name="connsiteX1" fmla="*/ 462455 w 3815255"/>
                  <a:gd name="connsiteY1" fmla="*/ 777766 h 1786759"/>
                  <a:gd name="connsiteX2" fmla="*/ 945931 w 3815255"/>
                  <a:gd name="connsiteY2" fmla="*/ 325821 h 1786759"/>
                  <a:gd name="connsiteX3" fmla="*/ 1429407 w 3815255"/>
                  <a:gd name="connsiteY3" fmla="*/ 252248 h 1786759"/>
                  <a:gd name="connsiteX4" fmla="*/ 1923393 w 3815255"/>
                  <a:gd name="connsiteY4" fmla="*/ 683172 h 1786759"/>
                  <a:gd name="connsiteX5" fmla="*/ 2427890 w 3815255"/>
                  <a:gd name="connsiteY5" fmla="*/ 914400 h 1786759"/>
                  <a:gd name="connsiteX6" fmla="*/ 2890345 w 3815255"/>
                  <a:gd name="connsiteY6" fmla="*/ 840828 h 1786759"/>
                  <a:gd name="connsiteX7" fmla="*/ 3426372 w 3815255"/>
                  <a:gd name="connsiteY7" fmla="*/ 441435 h 1786759"/>
                  <a:gd name="connsiteX8" fmla="*/ 3815255 w 3815255"/>
                  <a:gd name="connsiteY8" fmla="*/ 0 h 178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15255" h="1786759">
                    <a:moveTo>
                      <a:pt x="0" y="1786759"/>
                    </a:moveTo>
                    <a:lnTo>
                      <a:pt x="462455" y="777766"/>
                    </a:lnTo>
                    <a:lnTo>
                      <a:pt x="945931" y="325821"/>
                    </a:lnTo>
                    <a:lnTo>
                      <a:pt x="1429407" y="252248"/>
                    </a:lnTo>
                    <a:lnTo>
                      <a:pt x="1923393" y="683172"/>
                    </a:lnTo>
                    <a:lnTo>
                      <a:pt x="2427890" y="914400"/>
                    </a:lnTo>
                    <a:lnTo>
                      <a:pt x="2890345" y="840828"/>
                    </a:lnTo>
                    <a:lnTo>
                      <a:pt x="3426372" y="441435"/>
                    </a:lnTo>
                    <a:lnTo>
                      <a:pt x="3815255" y="0"/>
                    </a:lnTo>
                  </a:path>
                </a:pathLst>
              </a:custGeom>
              <a:noFill/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5901423" y="3955566"/>
                <a:ext cx="1034257" cy="26161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1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Eight elements</a:t>
                </a:r>
              </a:p>
            </p:txBody>
          </p:sp>
        </p:grpSp>
      </p:grpSp>
      <p:sp>
        <p:nvSpPr>
          <p:cNvPr id="74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16" name="Group 115"/>
          <p:cNvGrpSpPr/>
          <p:nvPr/>
        </p:nvGrpSpPr>
        <p:grpSpPr>
          <a:xfrm>
            <a:off x="1730651" y="5205726"/>
            <a:ext cx="2824369" cy="2436521"/>
            <a:chOff x="1730651" y="5205726"/>
            <a:chExt cx="2824369" cy="2436521"/>
          </a:xfrm>
        </p:grpSpPr>
        <p:sp>
          <p:nvSpPr>
            <p:cNvPr id="64" name="Text Box 11"/>
            <p:cNvSpPr txBox="1">
              <a:spLocks noChangeArrowheads="1"/>
            </p:cNvSpPr>
            <p:nvPr/>
          </p:nvSpPr>
          <p:spPr bwMode="auto">
            <a:xfrm>
              <a:off x="4154438" y="6082776"/>
              <a:ext cx="400582" cy="261610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+1</a:t>
              </a:r>
              <a:endParaRPr lang="en-US" sz="11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AutoShape 5"/>
            <p:cNvSpPr>
              <a:spLocks noChangeArrowheads="1"/>
            </p:cNvSpPr>
            <p:nvPr/>
          </p:nvSpPr>
          <p:spPr bwMode="auto">
            <a:xfrm rot="16200000">
              <a:off x="2999907" y="5784870"/>
              <a:ext cx="288925" cy="1992316"/>
            </a:xfrm>
            <a:prstGeom prst="can">
              <a:avLst>
                <a:gd name="adj" fmla="val 40671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Line 7"/>
            <p:cNvSpPr>
              <a:spLocks noChangeShapeType="1"/>
            </p:cNvSpPr>
            <p:nvPr/>
          </p:nvSpPr>
          <p:spPr bwMode="auto">
            <a:xfrm>
              <a:off x="4098459" y="7026297"/>
              <a:ext cx="0" cy="615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Line 8"/>
            <p:cNvSpPr>
              <a:spLocks noChangeShapeType="1"/>
            </p:cNvSpPr>
            <p:nvPr/>
          </p:nvSpPr>
          <p:spPr bwMode="auto">
            <a:xfrm>
              <a:off x="2175993" y="6365897"/>
              <a:ext cx="3079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Line 9"/>
            <p:cNvSpPr>
              <a:spLocks noChangeShapeType="1"/>
            </p:cNvSpPr>
            <p:nvPr/>
          </p:nvSpPr>
          <p:spPr bwMode="auto">
            <a:xfrm>
              <a:off x="4098459" y="6365897"/>
              <a:ext cx="3079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 Box 10"/>
            <p:cNvSpPr txBox="1">
              <a:spLocks noChangeArrowheads="1"/>
            </p:cNvSpPr>
            <p:nvPr/>
          </p:nvSpPr>
          <p:spPr bwMode="auto">
            <a:xfrm>
              <a:off x="2309629" y="6090572"/>
              <a:ext cx="395288" cy="261938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</a:p>
          </p:txBody>
        </p:sp>
        <p:sp>
          <p:nvSpPr>
            <p:cNvPr id="65" name="Line 12"/>
            <p:cNvSpPr>
              <a:spLocks noChangeShapeType="1"/>
            </p:cNvSpPr>
            <p:nvPr/>
          </p:nvSpPr>
          <p:spPr bwMode="auto">
            <a:xfrm>
              <a:off x="2179168" y="7035822"/>
              <a:ext cx="0" cy="3516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Line 13"/>
            <p:cNvSpPr>
              <a:spLocks noChangeShapeType="1"/>
            </p:cNvSpPr>
            <p:nvPr/>
          </p:nvSpPr>
          <p:spPr bwMode="auto">
            <a:xfrm>
              <a:off x="2183931" y="7212036"/>
              <a:ext cx="19177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/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Text Box 14"/>
            <p:cNvSpPr txBox="1">
              <a:spLocks noChangeArrowheads="1"/>
            </p:cNvSpPr>
            <p:nvPr/>
          </p:nvSpPr>
          <p:spPr bwMode="auto">
            <a:xfrm>
              <a:off x="2958632" y="6970741"/>
              <a:ext cx="352426" cy="261938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1100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1100" i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1100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68" name="Line 15"/>
            <p:cNvSpPr>
              <a:spLocks noChangeShapeType="1"/>
            </p:cNvSpPr>
            <p:nvPr/>
          </p:nvSpPr>
          <p:spPr bwMode="auto">
            <a:xfrm flipV="1">
              <a:off x="2177581" y="6186510"/>
              <a:ext cx="0" cy="3540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Line 16"/>
            <p:cNvSpPr>
              <a:spLocks noChangeShapeType="1"/>
            </p:cNvSpPr>
            <p:nvPr/>
          </p:nvSpPr>
          <p:spPr bwMode="auto">
            <a:xfrm flipV="1">
              <a:off x="4096872" y="6186510"/>
              <a:ext cx="0" cy="3540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Line 17"/>
            <p:cNvSpPr>
              <a:spLocks noChangeShapeType="1"/>
            </p:cNvSpPr>
            <p:nvPr/>
          </p:nvSpPr>
          <p:spPr bwMode="auto">
            <a:xfrm>
              <a:off x="1869228" y="7208865"/>
              <a:ext cx="3079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 Box 18"/>
            <p:cNvSpPr txBox="1">
              <a:spLocks noChangeArrowheads="1"/>
            </p:cNvSpPr>
            <p:nvPr/>
          </p:nvSpPr>
          <p:spPr bwMode="auto">
            <a:xfrm>
              <a:off x="1876597" y="6958915"/>
              <a:ext cx="271614" cy="261938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11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Text Box 20"/>
            <p:cNvSpPr txBox="1">
              <a:spLocks noChangeArrowheads="1"/>
            </p:cNvSpPr>
            <p:nvPr/>
          </p:nvSpPr>
          <p:spPr bwMode="auto">
            <a:xfrm>
              <a:off x="1866430" y="6645297"/>
              <a:ext cx="223838" cy="261938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Text Box 21"/>
            <p:cNvSpPr txBox="1">
              <a:spLocks noChangeArrowheads="1"/>
            </p:cNvSpPr>
            <p:nvPr/>
          </p:nvSpPr>
          <p:spPr bwMode="auto">
            <a:xfrm>
              <a:off x="4134964" y="6631011"/>
              <a:ext cx="373820" cy="261610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+1</a:t>
              </a:r>
              <a:endParaRPr lang="en-U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Text Box 28"/>
            <p:cNvSpPr txBox="1">
              <a:spLocks noChangeArrowheads="1"/>
            </p:cNvSpPr>
            <p:nvPr/>
          </p:nvSpPr>
          <p:spPr bwMode="auto">
            <a:xfrm>
              <a:off x="1767018" y="5476336"/>
              <a:ext cx="160490" cy="223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Line 27"/>
            <p:cNvSpPr>
              <a:spLocks noChangeShapeType="1"/>
            </p:cNvSpPr>
            <p:nvPr/>
          </p:nvSpPr>
          <p:spPr bwMode="auto">
            <a:xfrm>
              <a:off x="1827894" y="5401663"/>
              <a:ext cx="114477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Line 26"/>
            <p:cNvSpPr>
              <a:spLocks noChangeShapeType="1"/>
            </p:cNvSpPr>
            <p:nvPr/>
          </p:nvSpPr>
          <p:spPr bwMode="auto">
            <a:xfrm>
              <a:off x="3046197" y="5401663"/>
              <a:ext cx="114477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Freeform 25"/>
            <p:cNvSpPr>
              <a:spLocks/>
            </p:cNvSpPr>
            <p:nvPr/>
          </p:nvSpPr>
          <p:spPr bwMode="auto">
            <a:xfrm>
              <a:off x="2948163" y="5263892"/>
              <a:ext cx="45064" cy="274690"/>
            </a:xfrm>
            <a:custGeom>
              <a:avLst/>
              <a:gdLst>
                <a:gd name="T0" fmla="*/ 46 w 57"/>
                <a:gd name="T1" fmla="*/ 0 h 323"/>
                <a:gd name="T2" fmla="*/ 1 w 57"/>
                <a:gd name="T3" fmla="*/ 113 h 323"/>
                <a:gd name="T4" fmla="*/ 53 w 57"/>
                <a:gd name="T5" fmla="*/ 210 h 323"/>
                <a:gd name="T6" fmla="*/ 23 w 57"/>
                <a:gd name="T7" fmla="*/ 323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323">
                  <a:moveTo>
                    <a:pt x="46" y="0"/>
                  </a:moveTo>
                  <a:cubicBezTo>
                    <a:pt x="23" y="39"/>
                    <a:pt x="0" y="78"/>
                    <a:pt x="1" y="113"/>
                  </a:cubicBezTo>
                  <a:cubicBezTo>
                    <a:pt x="2" y="148"/>
                    <a:pt x="49" y="175"/>
                    <a:pt x="53" y="210"/>
                  </a:cubicBezTo>
                  <a:cubicBezTo>
                    <a:pt x="57" y="245"/>
                    <a:pt x="40" y="284"/>
                    <a:pt x="23" y="323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Freeform 24"/>
            <p:cNvSpPr>
              <a:spLocks/>
            </p:cNvSpPr>
            <p:nvPr/>
          </p:nvSpPr>
          <p:spPr bwMode="auto">
            <a:xfrm>
              <a:off x="3019317" y="5263892"/>
              <a:ext cx="45064" cy="274690"/>
            </a:xfrm>
            <a:custGeom>
              <a:avLst/>
              <a:gdLst>
                <a:gd name="T0" fmla="*/ 46 w 57"/>
                <a:gd name="T1" fmla="*/ 0 h 323"/>
                <a:gd name="T2" fmla="*/ 1 w 57"/>
                <a:gd name="T3" fmla="*/ 113 h 323"/>
                <a:gd name="T4" fmla="*/ 53 w 57"/>
                <a:gd name="T5" fmla="*/ 210 h 323"/>
                <a:gd name="T6" fmla="*/ 23 w 57"/>
                <a:gd name="T7" fmla="*/ 323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323">
                  <a:moveTo>
                    <a:pt x="46" y="0"/>
                  </a:moveTo>
                  <a:cubicBezTo>
                    <a:pt x="23" y="39"/>
                    <a:pt x="0" y="78"/>
                    <a:pt x="1" y="113"/>
                  </a:cubicBezTo>
                  <a:cubicBezTo>
                    <a:pt x="2" y="148"/>
                    <a:pt x="49" y="175"/>
                    <a:pt x="53" y="210"/>
                  </a:cubicBezTo>
                  <a:cubicBezTo>
                    <a:pt x="57" y="245"/>
                    <a:pt x="40" y="284"/>
                    <a:pt x="23" y="323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Oval 23"/>
            <p:cNvSpPr>
              <a:spLocks noChangeAspect="1" noChangeArrowheads="1"/>
            </p:cNvSpPr>
            <p:nvPr/>
          </p:nvSpPr>
          <p:spPr bwMode="auto">
            <a:xfrm>
              <a:off x="1822359" y="5376150"/>
              <a:ext cx="45854" cy="493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Oval 22"/>
            <p:cNvSpPr>
              <a:spLocks noChangeAspect="1" noChangeArrowheads="1"/>
            </p:cNvSpPr>
            <p:nvPr/>
          </p:nvSpPr>
          <p:spPr bwMode="auto">
            <a:xfrm>
              <a:off x="2291972" y="5376150"/>
              <a:ext cx="45854" cy="493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Oval 21"/>
            <p:cNvSpPr>
              <a:spLocks noChangeAspect="1" noChangeArrowheads="1"/>
            </p:cNvSpPr>
            <p:nvPr/>
          </p:nvSpPr>
          <p:spPr bwMode="auto">
            <a:xfrm>
              <a:off x="2762374" y="5376150"/>
              <a:ext cx="45854" cy="493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Oval 20"/>
            <p:cNvSpPr>
              <a:spLocks noChangeAspect="1" noChangeArrowheads="1"/>
            </p:cNvSpPr>
            <p:nvPr/>
          </p:nvSpPr>
          <p:spPr bwMode="auto">
            <a:xfrm>
              <a:off x="3232777" y="5376150"/>
              <a:ext cx="45854" cy="493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Oval 19"/>
            <p:cNvSpPr>
              <a:spLocks noChangeAspect="1" noChangeArrowheads="1"/>
            </p:cNvSpPr>
            <p:nvPr/>
          </p:nvSpPr>
          <p:spPr bwMode="auto">
            <a:xfrm>
              <a:off x="3703179" y="5376150"/>
              <a:ext cx="45854" cy="493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Oval 18"/>
            <p:cNvSpPr>
              <a:spLocks noChangeAspect="1" noChangeArrowheads="1"/>
            </p:cNvSpPr>
            <p:nvPr/>
          </p:nvSpPr>
          <p:spPr bwMode="auto">
            <a:xfrm>
              <a:off x="4173582" y="5376150"/>
              <a:ext cx="45854" cy="493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Text Box 17"/>
            <p:cNvSpPr txBox="1">
              <a:spLocks noChangeArrowheads="1"/>
            </p:cNvSpPr>
            <p:nvPr/>
          </p:nvSpPr>
          <p:spPr bwMode="auto">
            <a:xfrm>
              <a:off x="2229515" y="5476336"/>
              <a:ext cx="160490" cy="223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Text Box 16"/>
            <p:cNvSpPr txBox="1">
              <a:spLocks noChangeArrowheads="1"/>
            </p:cNvSpPr>
            <p:nvPr/>
          </p:nvSpPr>
          <p:spPr bwMode="auto">
            <a:xfrm>
              <a:off x="2709404" y="5476336"/>
              <a:ext cx="160490" cy="223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 Box 15"/>
            <p:cNvSpPr txBox="1">
              <a:spLocks noChangeArrowheads="1"/>
            </p:cNvSpPr>
            <p:nvPr/>
          </p:nvSpPr>
          <p:spPr bwMode="auto">
            <a:xfrm>
              <a:off x="3114266" y="5462047"/>
              <a:ext cx="314656" cy="223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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91" name="Text Box 14"/>
            <p:cNvSpPr txBox="1">
              <a:spLocks noChangeArrowheads="1"/>
            </p:cNvSpPr>
            <p:nvPr/>
          </p:nvSpPr>
          <p:spPr bwMode="auto">
            <a:xfrm>
              <a:off x="4071713" y="5462047"/>
              <a:ext cx="280322" cy="223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+1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Text Box 13"/>
            <p:cNvSpPr txBox="1">
              <a:spLocks noChangeArrowheads="1"/>
            </p:cNvSpPr>
            <p:nvPr/>
          </p:nvSpPr>
          <p:spPr bwMode="auto">
            <a:xfrm>
              <a:off x="3623330" y="5462047"/>
              <a:ext cx="225319" cy="223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Text Box 12"/>
            <p:cNvSpPr txBox="1">
              <a:spLocks noChangeArrowheads="1"/>
            </p:cNvSpPr>
            <p:nvPr/>
          </p:nvSpPr>
          <p:spPr bwMode="auto">
            <a:xfrm>
              <a:off x="2005777" y="5205726"/>
              <a:ext cx="160490" cy="223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Text Box 11"/>
            <p:cNvSpPr txBox="1">
              <a:spLocks noChangeArrowheads="1"/>
            </p:cNvSpPr>
            <p:nvPr/>
          </p:nvSpPr>
          <p:spPr bwMode="auto">
            <a:xfrm>
              <a:off x="2480923" y="5205726"/>
              <a:ext cx="160490" cy="223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Text Box 10"/>
            <p:cNvSpPr txBox="1">
              <a:spLocks noChangeArrowheads="1"/>
            </p:cNvSpPr>
            <p:nvPr/>
          </p:nvSpPr>
          <p:spPr bwMode="auto">
            <a:xfrm>
              <a:off x="3340297" y="5205726"/>
              <a:ext cx="314656" cy="223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rPr>
                <a:t>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96" name="Text Box 9"/>
            <p:cNvSpPr txBox="1">
              <a:spLocks noChangeArrowheads="1"/>
            </p:cNvSpPr>
            <p:nvPr/>
          </p:nvSpPr>
          <p:spPr bwMode="auto">
            <a:xfrm>
              <a:off x="3903160" y="5205726"/>
              <a:ext cx="166815" cy="223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AutoShape 2"/>
            <p:cNvSpPr>
              <a:spLocks noChangeArrowheads="1"/>
            </p:cNvSpPr>
            <p:nvPr/>
          </p:nvSpPr>
          <p:spPr bwMode="auto">
            <a:xfrm rot="5400000">
              <a:off x="2727403" y="5962624"/>
              <a:ext cx="636453" cy="134005"/>
            </a:xfrm>
            <a:prstGeom prst="rightArrow">
              <a:avLst>
                <a:gd name="adj1" fmla="val 50000"/>
                <a:gd name="adj2" fmla="val 8391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Oval 103"/>
            <p:cNvSpPr/>
            <p:nvPr/>
          </p:nvSpPr>
          <p:spPr>
            <a:xfrm>
              <a:off x="1730651" y="5446582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2195097" y="5440700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2674573" y="5441933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3145228" y="5441933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3618731" y="5441933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4085441" y="5438232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1860850" y="6663573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4190237" y="6649019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Line 17"/>
            <p:cNvSpPr>
              <a:spLocks noChangeShapeType="1"/>
            </p:cNvSpPr>
            <p:nvPr/>
          </p:nvSpPr>
          <p:spPr bwMode="auto">
            <a:xfrm>
              <a:off x="1876597" y="7442228"/>
              <a:ext cx="22202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Text Box 18"/>
            <p:cNvSpPr txBox="1">
              <a:spLocks noChangeArrowheads="1"/>
            </p:cNvSpPr>
            <p:nvPr/>
          </p:nvSpPr>
          <p:spPr bwMode="auto">
            <a:xfrm>
              <a:off x="2822031" y="7194579"/>
              <a:ext cx="410745" cy="261610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1100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+1</a:t>
              </a: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109083" y="5353266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2.9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1603209" y="5161314"/>
            <a:ext cx="2905575" cy="253964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1290638" y="2846920"/>
            <a:ext cx="4195762" cy="19791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1076325" y="466882"/>
            <a:ext cx="4133850" cy="16930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8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09083" y="205588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2.10</a:t>
            </a:r>
          </a:p>
        </p:txBody>
      </p:sp>
      <p:sp>
        <p:nvSpPr>
          <p:cNvPr id="48" name="Rectangle 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942622" y="628649"/>
            <a:ext cx="4162778" cy="1452563"/>
            <a:chOff x="942622" y="628649"/>
            <a:chExt cx="4162778" cy="1452563"/>
          </a:xfrm>
        </p:grpSpPr>
        <p:sp>
          <p:nvSpPr>
            <p:cNvPr id="4" name="Line 19"/>
            <p:cNvSpPr>
              <a:spLocks noChangeShapeType="1"/>
            </p:cNvSpPr>
            <p:nvPr/>
          </p:nvSpPr>
          <p:spPr bwMode="auto">
            <a:xfrm>
              <a:off x="1219724" y="1549423"/>
              <a:ext cx="17539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Line 16"/>
            <p:cNvSpPr>
              <a:spLocks noChangeShapeType="1"/>
            </p:cNvSpPr>
            <p:nvPr/>
          </p:nvSpPr>
          <p:spPr bwMode="auto">
            <a:xfrm>
              <a:off x="3303495" y="1254483"/>
              <a:ext cx="17539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1317418" y="1559078"/>
              <a:ext cx="27788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1849579" y="1559078"/>
              <a:ext cx="34873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+1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13"/>
            <p:cNvSpPr txBox="1">
              <a:spLocks noChangeArrowheads="1"/>
            </p:cNvSpPr>
            <p:nvPr/>
          </p:nvSpPr>
          <p:spPr bwMode="auto">
            <a:xfrm>
              <a:off x="2410080" y="1559078"/>
              <a:ext cx="34873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+2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3528329" y="1273716"/>
              <a:ext cx="27788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4042655" y="1273716"/>
              <a:ext cx="34873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+1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4614223" y="1276076"/>
              <a:ext cx="34873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+2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9"/>
            <p:cNvSpPr txBox="1">
              <a:spLocks noChangeArrowheads="1"/>
            </p:cNvSpPr>
            <p:nvPr/>
          </p:nvSpPr>
          <p:spPr bwMode="auto">
            <a:xfrm>
              <a:off x="1314190" y="964184"/>
              <a:ext cx="27788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1814075" y="1078227"/>
              <a:ext cx="34873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+1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2399767" y="795872"/>
              <a:ext cx="34873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+2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08173592"/>
                </p:ext>
              </p:extLst>
            </p:nvPr>
          </p:nvGraphicFramePr>
          <p:xfrm>
            <a:off x="3024188" y="858838"/>
            <a:ext cx="228600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6" name="Equation" r:id="rId3" imgW="228600" imgH="393480" progId="Equation.DSMT4">
                    <p:embed/>
                  </p:oleObj>
                </mc:Choice>
                <mc:Fallback>
                  <p:oleObj name="Equation" r:id="rId3" imgW="228600" imgH="39348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188" y="858838"/>
                          <a:ext cx="228600" cy="393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Line 5"/>
            <p:cNvSpPr>
              <a:spLocks noChangeShapeType="1"/>
            </p:cNvSpPr>
            <p:nvPr/>
          </p:nvSpPr>
          <p:spPr bwMode="auto">
            <a:xfrm flipV="1">
              <a:off x="3303495" y="776288"/>
              <a:ext cx="0" cy="773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Line 4"/>
            <p:cNvSpPr>
              <a:spLocks noChangeShapeType="1"/>
            </p:cNvSpPr>
            <p:nvPr/>
          </p:nvSpPr>
          <p:spPr bwMode="auto">
            <a:xfrm flipV="1">
              <a:off x="1212639" y="776288"/>
              <a:ext cx="0" cy="773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 Box 3"/>
            <p:cNvSpPr txBox="1">
              <a:spLocks noChangeArrowheads="1"/>
            </p:cNvSpPr>
            <p:nvPr/>
          </p:nvSpPr>
          <p:spPr bwMode="auto">
            <a:xfrm>
              <a:off x="942622" y="784940"/>
              <a:ext cx="27788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Freeform 23"/>
            <p:cNvSpPr/>
            <p:nvPr/>
          </p:nvSpPr>
          <p:spPr>
            <a:xfrm>
              <a:off x="1447800" y="1014413"/>
              <a:ext cx="1128713" cy="280987"/>
            </a:xfrm>
            <a:custGeom>
              <a:avLst/>
              <a:gdLst>
                <a:gd name="connsiteX0" fmla="*/ 0 w 1128713"/>
                <a:gd name="connsiteY0" fmla="*/ 147637 h 280987"/>
                <a:gd name="connsiteX1" fmla="*/ 557213 w 1128713"/>
                <a:gd name="connsiteY1" fmla="*/ 280987 h 280987"/>
                <a:gd name="connsiteX2" fmla="*/ 1128713 w 1128713"/>
                <a:gd name="connsiteY2" fmla="*/ 0 h 28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8713" h="280987">
                  <a:moveTo>
                    <a:pt x="0" y="147637"/>
                  </a:moveTo>
                  <a:lnTo>
                    <a:pt x="557213" y="280987"/>
                  </a:lnTo>
                  <a:lnTo>
                    <a:pt x="1128713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3524250" y="1533531"/>
              <a:ext cx="566738" cy="0"/>
            </a:xfrm>
            <a:custGeom>
              <a:avLst/>
              <a:gdLst>
                <a:gd name="connsiteX0" fmla="*/ 0 w 566738"/>
                <a:gd name="connsiteY0" fmla="*/ 0 h 0"/>
                <a:gd name="connsiteX1" fmla="*/ 566738 w 566738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66738">
                  <a:moveTo>
                    <a:pt x="0" y="0"/>
                  </a:moveTo>
                  <a:lnTo>
                    <a:pt x="566738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4086225" y="938213"/>
              <a:ext cx="576263" cy="0"/>
            </a:xfrm>
            <a:custGeom>
              <a:avLst/>
              <a:gdLst>
                <a:gd name="connsiteX0" fmla="*/ 0 w 576263"/>
                <a:gd name="connsiteY0" fmla="*/ 0 h 0"/>
                <a:gd name="connsiteX1" fmla="*/ 576263 w 57626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76263">
                  <a:moveTo>
                    <a:pt x="0" y="0"/>
                  </a:moveTo>
                  <a:lnTo>
                    <a:pt x="576263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>
              <a:stCxn id="24" idx="0"/>
            </p:cNvCxnSpPr>
            <p:nvPr/>
          </p:nvCxnSpPr>
          <p:spPr>
            <a:xfrm flipH="1">
              <a:off x="1446836" y="1162050"/>
              <a:ext cx="964" cy="38737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007393" y="1295400"/>
              <a:ext cx="0" cy="25402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574136" y="1014413"/>
              <a:ext cx="0" cy="53501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3519488" y="1252538"/>
              <a:ext cx="0" cy="28099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25" idx="1"/>
              <a:endCxn id="26" idx="0"/>
            </p:cNvCxnSpPr>
            <p:nvPr/>
          </p:nvCxnSpPr>
          <p:spPr>
            <a:xfrm flipH="1" flipV="1">
              <a:off x="4086225" y="938213"/>
              <a:ext cx="4763" cy="595318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652962" y="938213"/>
              <a:ext cx="0" cy="314325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1003880" y="628649"/>
              <a:ext cx="4101520" cy="145256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244019" y="1747289"/>
              <a:ext cx="159530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(a) Interpolated solution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341599" y="1751029"/>
              <a:ext cx="156966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(b) Gradient of solution</a:t>
              </a:r>
            </a:p>
          </p:txBody>
        </p:sp>
        <p:sp>
          <p:nvSpPr>
            <p:cNvPr id="75" name="Oval 74"/>
            <p:cNvSpPr/>
            <p:nvPr/>
          </p:nvSpPr>
          <p:spPr>
            <a:xfrm>
              <a:off x="1335550" y="1563712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1893982" y="1563712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2465938" y="1563712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3539044" y="1268768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4097476" y="1268768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4669432" y="1268768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07892" y="2595563"/>
            <a:ext cx="3168858" cy="1709737"/>
            <a:chOff x="1307892" y="2595563"/>
            <a:chExt cx="3168858" cy="1709737"/>
          </a:xfrm>
        </p:grpSpPr>
        <p:sp>
          <p:nvSpPr>
            <p:cNvPr id="50" name="Line 59"/>
            <p:cNvSpPr>
              <a:spLocks noChangeShapeType="1"/>
            </p:cNvSpPr>
            <p:nvPr/>
          </p:nvSpPr>
          <p:spPr bwMode="auto">
            <a:xfrm>
              <a:off x="1767322" y="3571916"/>
              <a:ext cx="260703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Line 58"/>
            <p:cNvSpPr>
              <a:spLocks noChangeShapeType="1"/>
            </p:cNvSpPr>
            <p:nvPr/>
          </p:nvSpPr>
          <p:spPr bwMode="auto">
            <a:xfrm flipV="1">
              <a:off x="1912721" y="2707046"/>
              <a:ext cx="0" cy="1514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Freeform 57"/>
            <p:cNvSpPr>
              <a:spLocks/>
            </p:cNvSpPr>
            <p:nvPr/>
          </p:nvSpPr>
          <p:spPr bwMode="auto">
            <a:xfrm>
              <a:off x="1912721" y="3044231"/>
              <a:ext cx="2255281" cy="525145"/>
            </a:xfrm>
            <a:custGeom>
              <a:avLst/>
              <a:gdLst>
                <a:gd name="T0" fmla="*/ 0 w 3552"/>
                <a:gd name="T1" fmla="*/ 827 h 827"/>
                <a:gd name="T2" fmla="*/ 1271 w 3552"/>
                <a:gd name="T3" fmla="*/ 827 h 827"/>
                <a:gd name="T4" fmla="*/ 1898 w 3552"/>
                <a:gd name="T5" fmla="*/ 0 h 827"/>
                <a:gd name="T6" fmla="*/ 2569 w 3552"/>
                <a:gd name="T7" fmla="*/ 827 h 827"/>
                <a:gd name="T8" fmla="*/ 3552 w 3552"/>
                <a:gd name="T9" fmla="*/ 827 h 8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2" h="827">
                  <a:moveTo>
                    <a:pt x="0" y="827"/>
                  </a:moveTo>
                  <a:lnTo>
                    <a:pt x="1271" y="827"/>
                  </a:lnTo>
                  <a:lnTo>
                    <a:pt x="1898" y="0"/>
                  </a:lnTo>
                  <a:lnTo>
                    <a:pt x="2569" y="827"/>
                  </a:lnTo>
                  <a:lnTo>
                    <a:pt x="3552" y="827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Freeform 56"/>
            <p:cNvSpPr>
              <a:spLocks/>
            </p:cNvSpPr>
            <p:nvPr/>
          </p:nvSpPr>
          <p:spPr bwMode="auto">
            <a:xfrm>
              <a:off x="2719721" y="3282991"/>
              <a:ext cx="815254" cy="619760"/>
            </a:xfrm>
            <a:custGeom>
              <a:avLst/>
              <a:gdLst>
                <a:gd name="T0" fmla="*/ 0 w 1284"/>
                <a:gd name="T1" fmla="*/ 444 h 976"/>
                <a:gd name="T2" fmla="*/ 0 w 1284"/>
                <a:gd name="T3" fmla="*/ 0 h 976"/>
                <a:gd name="T4" fmla="*/ 642 w 1284"/>
                <a:gd name="T5" fmla="*/ 0 h 976"/>
                <a:gd name="T6" fmla="*/ 642 w 1284"/>
                <a:gd name="T7" fmla="*/ 968 h 976"/>
                <a:gd name="T8" fmla="*/ 1277 w 1284"/>
                <a:gd name="T9" fmla="*/ 976 h 976"/>
                <a:gd name="T10" fmla="*/ 1284 w 1284"/>
                <a:gd name="T11" fmla="*/ 451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84" h="976">
                  <a:moveTo>
                    <a:pt x="0" y="444"/>
                  </a:moveTo>
                  <a:lnTo>
                    <a:pt x="0" y="0"/>
                  </a:lnTo>
                  <a:lnTo>
                    <a:pt x="642" y="0"/>
                  </a:lnTo>
                  <a:lnTo>
                    <a:pt x="642" y="968"/>
                  </a:lnTo>
                  <a:lnTo>
                    <a:pt x="1277" y="976"/>
                  </a:lnTo>
                  <a:lnTo>
                    <a:pt x="1284" y="45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7" name="Object 5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3341667"/>
                </p:ext>
              </p:extLst>
            </p:nvPr>
          </p:nvGraphicFramePr>
          <p:xfrm>
            <a:off x="2406064" y="3863381"/>
            <a:ext cx="426040" cy="3530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7" name="Equation" r:id="rId5" imgW="418918" imgH="355446" progId="Equation.DSMT4">
                    <p:embed/>
                  </p:oleObj>
                </mc:Choice>
                <mc:Fallback>
                  <p:oleObj name="Equation" r:id="rId5" imgW="418918" imgH="355446" progId="Equation.DSMT4">
                    <p:embed/>
                    <p:pic>
                      <p:nvPicPr>
                        <p:cNvPr id="0" name="Object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6064" y="3863381"/>
                          <a:ext cx="426040" cy="3530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" name="Object 5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09208469"/>
                </p:ext>
              </p:extLst>
            </p:nvPr>
          </p:nvGraphicFramePr>
          <p:xfrm>
            <a:off x="3574341" y="3124241"/>
            <a:ext cx="335879" cy="2012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8" name="Equation" r:id="rId7" imgW="330057" imgH="203112" progId="Equation.DSMT4">
                    <p:embed/>
                  </p:oleObj>
                </mc:Choice>
                <mc:Fallback>
                  <p:oleObj name="Equation" r:id="rId7" imgW="330057" imgH="203112" progId="Equation.DSMT4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74341" y="3124241"/>
                          <a:ext cx="335879" cy="2012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9" name="Line 50"/>
            <p:cNvSpPr>
              <a:spLocks noChangeShapeType="1"/>
            </p:cNvSpPr>
            <p:nvPr/>
          </p:nvSpPr>
          <p:spPr bwMode="auto">
            <a:xfrm flipH="1">
              <a:off x="3418147" y="3274101"/>
              <a:ext cx="164448" cy="1549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Line 49"/>
            <p:cNvSpPr>
              <a:spLocks noChangeShapeType="1"/>
            </p:cNvSpPr>
            <p:nvPr/>
          </p:nvSpPr>
          <p:spPr bwMode="auto">
            <a:xfrm flipV="1">
              <a:off x="2825755" y="3900211"/>
              <a:ext cx="295244" cy="1498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Oval 48"/>
            <p:cNvSpPr>
              <a:spLocks noChangeAspect="1" noChangeArrowheads="1"/>
            </p:cNvSpPr>
            <p:nvPr/>
          </p:nvSpPr>
          <p:spPr bwMode="auto">
            <a:xfrm>
              <a:off x="2696229" y="3545246"/>
              <a:ext cx="45715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Oval 47"/>
            <p:cNvSpPr>
              <a:spLocks noChangeAspect="1" noChangeArrowheads="1"/>
            </p:cNvSpPr>
            <p:nvPr/>
          </p:nvSpPr>
          <p:spPr bwMode="auto">
            <a:xfrm>
              <a:off x="3101951" y="3546516"/>
              <a:ext cx="45715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Oval 46"/>
            <p:cNvSpPr>
              <a:spLocks noChangeAspect="1" noChangeArrowheads="1"/>
            </p:cNvSpPr>
            <p:nvPr/>
          </p:nvSpPr>
          <p:spPr bwMode="auto">
            <a:xfrm>
              <a:off x="3506403" y="3542071"/>
              <a:ext cx="45715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Oval 45"/>
            <p:cNvSpPr>
              <a:spLocks noChangeAspect="1" noChangeArrowheads="1"/>
            </p:cNvSpPr>
            <p:nvPr/>
          </p:nvSpPr>
          <p:spPr bwMode="auto">
            <a:xfrm>
              <a:off x="2308285" y="3547786"/>
              <a:ext cx="45715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Oval 44"/>
            <p:cNvSpPr>
              <a:spLocks noChangeAspect="1" noChangeArrowheads="1"/>
            </p:cNvSpPr>
            <p:nvPr/>
          </p:nvSpPr>
          <p:spPr bwMode="auto">
            <a:xfrm>
              <a:off x="3859425" y="3547151"/>
              <a:ext cx="45715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Oval 43"/>
            <p:cNvSpPr>
              <a:spLocks noChangeAspect="1" noChangeArrowheads="1"/>
            </p:cNvSpPr>
            <p:nvPr/>
          </p:nvSpPr>
          <p:spPr bwMode="auto">
            <a:xfrm>
              <a:off x="1962246" y="3547151"/>
              <a:ext cx="45715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Line 41"/>
            <p:cNvSpPr>
              <a:spLocks noChangeShapeType="1"/>
            </p:cNvSpPr>
            <p:nvPr/>
          </p:nvSpPr>
          <p:spPr bwMode="auto">
            <a:xfrm flipH="1">
              <a:off x="1908277" y="3283626"/>
              <a:ext cx="76890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Line 40"/>
            <p:cNvSpPr>
              <a:spLocks noChangeShapeType="1"/>
            </p:cNvSpPr>
            <p:nvPr/>
          </p:nvSpPr>
          <p:spPr bwMode="auto">
            <a:xfrm flipH="1">
              <a:off x="1908277" y="3897671"/>
              <a:ext cx="116319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0" name="Object 6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86273375"/>
                </p:ext>
              </p:extLst>
            </p:nvPr>
          </p:nvGraphicFramePr>
          <p:xfrm>
            <a:off x="1391442" y="3795436"/>
            <a:ext cx="516835" cy="2146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9" name="Equation" r:id="rId9" imgW="507780" imgH="215806" progId="Equation.DSMT4">
                    <p:embed/>
                  </p:oleObj>
                </mc:Choice>
                <mc:Fallback>
                  <p:oleObj name="Equation" r:id="rId9" imgW="507780" imgH="215806" progId="Equation.DSMT4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1442" y="3795436"/>
                          <a:ext cx="516835" cy="21463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" name="Object 7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1335054"/>
                </p:ext>
              </p:extLst>
            </p:nvPr>
          </p:nvGraphicFramePr>
          <p:xfrm>
            <a:off x="1378743" y="3190281"/>
            <a:ext cx="529534" cy="2146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10" name="Equation" r:id="rId11" imgW="520474" imgH="215806" progId="Equation.DSMT4">
                    <p:embed/>
                  </p:oleObj>
                </mc:Choice>
                <mc:Fallback>
                  <p:oleObj name="Equation" r:id="rId11" imgW="520474" imgH="215806" progId="Equation.DSMT4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8743" y="3190281"/>
                          <a:ext cx="529534" cy="21463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2" name="Line 37"/>
            <p:cNvSpPr>
              <a:spLocks noChangeShapeType="1"/>
            </p:cNvSpPr>
            <p:nvPr/>
          </p:nvSpPr>
          <p:spPr bwMode="auto">
            <a:xfrm flipH="1">
              <a:off x="1907642" y="3049311"/>
              <a:ext cx="114414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3" name="Object 7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01804572"/>
                </p:ext>
              </p:extLst>
            </p:nvPr>
          </p:nvGraphicFramePr>
          <p:xfrm>
            <a:off x="1774306" y="2963586"/>
            <a:ext cx="103494" cy="1517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11" name="Equation" r:id="rId13" imgW="101512" imgH="152268" progId="Equation.DSMT4">
                    <p:embed/>
                  </p:oleObj>
                </mc:Choice>
                <mc:Fallback>
                  <p:oleObj name="Equation" r:id="rId13" imgW="101512" imgH="152268" progId="Equation.DSMT4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74306" y="2963586"/>
                          <a:ext cx="103494" cy="15176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4" name="Rectangle 73"/>
            <p:cNvSpPr/>
            <p:nvPr/>
          </p:nvSpPr>
          <p:spPr>
            <a:xfrm>
              <a:off x="1307892" y="2595563"/>
              <a:ext cx="3168858" cy="170973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 Box 12"/>
            <p:cNvSpPr txBox="1">
              <a:spLocks noChangeArrowheads="1"/>
            </p:cNvSpPr>
            <p:nvPr/>
          </p:nvSpPr>
          <p:spPr bwMode="auto">
            <a:xfrm>
              <a:off x="3112320" y="3594181"/>
              <a:ext cx="27788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Text Box 11"/>
            <p:cNvSpPr txBox="1">
              <a:spLocks noChangeArrowheads="1"/>
            </p:cNvSpPr>
            <p:nvPr/>
          </p:nvSpPr>
          <p:spPr bwMode="auto">
            <a:xfrm>
              <a:off x="3498083" y="3582766"/>
              <a:ext cx="34873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+1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Text Box 10"/>
            <p:cNvSpPr txBox="1">
              <a:spLocks noChangeArrowheads="1"/>
            </p:cNvSpPr>
            <p:nvPr/>
          </p:nvSpPr>
          <p:spPr bwMode="auto">
            <a:xfrm>
              <a:off x="2555298" y="3607652"/>
              <a:ext cx="34873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−1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3137350" y="3587708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3552904" y="3577818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2610507" y="3600344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 Box 10"/>
            <p:cNvSpPr txBox="1">
              <a:spLocks noChangeArrowheads="1"/>
            </p:cNvSpPr>
            <p:nvPr/>
          </p:nvSpPr>
          <p:spPr bwMode="auto">
            <a:xfrm>
              <a:off x="2155281" y="3593410"/>
              <a:ext cx="348739" cy="206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i</a:t>
              </a:r>
              <a:r>
                <a:rPr kumimoji="0" lang="en-US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−2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2215253" y="3590865"/>
              <a:ext cx="229064" cy="22906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109083" y="2318564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2.11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09082" y="4652189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2.12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1052513" y="4972050"/>
            <a:ext cx="4019198" cy="2181226"/>
            <a:chOff x="1052513" y="4972050"/>
            <a:chExt cx="4019198" cy="2181226"/>
          </a:xfrm>
        </p:grpSpPr>
        <p:sp>
          <p:nvSpPr>
            <p:cNvPr id="21" name="Rectangle 20"/>
            <p:cNvSpPr/>
            <p:nvPr/>
          </p:nvSpPr>
          <p:spPr>
            <a:xfrm>
              <a:off x="1564614" y="5086350"/>
              <a:ext cx="2707349" cy="165258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052513" y="4972050"/>
              <a:ext cx="4019198" cy="218122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1562100" y="5091113"/>
              <a:ext cx="2719388" cy="1643062"/>
            </a:xfrm>
            <a:custGeom>
              <a:avLst/>
              <a:gdLst>
                <a:gd name="connsiteX0" fmla="*/ 0 w 2719388"/>
                <a:gd name="connsiteY0" fmla="*/ 1643062 h 1643062"/>
                <a:gd name="connsiteX1" fmla="*/ 1362075 w 2719388"/>
                <a:gd name="connsiteY1" fmla="*/ 0 h 1643062"/>
                <a:gd name="connsiteX2" fmla="*/ 2719388 w 2719388"/>
                <a:gd name="connsiteY2" fmla="*/ 1638300 h 1643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19388" h="1643062">
                  <a:moveTo>
                    <a:pt x="0" y="1643062"/>
                  </a:moveTo>
                  <a:lnTo>
                    <a:pt x="1362075" y="0"/>
                  </a:lnTo>
                  <a:lnTo>
                    <a:pt x="2719388" y="1638300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Connector 29"/>
            <p:cNvCxnSpPr>
              <a:endCxn id="21" idx="2"/>
            </p:cNvCxnSpPr>
            <p:nvPr/>
          </p:nvCxnSpPr>
          <p:spPr>
            <a:xfrm>
              <a:off x="1564614" y="5086350"/>
              <a:ext cx="1353675" cy="1652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1" idx="2"/>
            </p:cNvCxnSpPr>
            <p:nvPr/>
          </p:nvCxnSpPr>
          <p:spPr>
            <a:xfrm flipV="1">
              <a:off x="2918289" y="5086350"/>
              <a:ext cx="1353674" cy="1652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521547" y="6841122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834886" y="6832889"/>
              <a:ext cx="176330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0.5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197586" y="6832891"/>
              <a:ext cx="176331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1.0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892321" y="6934365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1388269" y="6649536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292790" y="5828005"/>
              <a:ext cx="176330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0.5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1307892" y="5001711"/>
              <a:ext cx="176330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1.0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391394" y="5557838"/>
              <a:ext cx="653443" cy="60483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4452935" y="5676900"/>
              <a:ext cx="27300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445113" y="5879302"/>
              <a:ext cx="27300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445113" y="6076595"/>
              <a:ext cx="27300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4745578" y="5572127"/>
              <a:ext cx="2837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100" dirty="0">
                  <a:latin typeface="Symbol" panose="05050102010706020507" pitchFamily="18" charset="2"/>
                  <a:cs typeface="Times New Roman" panose="02020603050405020304" pitchFamily="18" charset="0"/>
                </a:rPr>
                <a:t>f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(x)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081566" y="5767394"/>
              <a:ext cx="237244" cy="320382"/>
            </a:xfrm>
            <a:prstGeom prst="rect">
              <a:avLst/>
            </a:prstGeom>
            <a:noFill/>
          </p:spPr>
          <p:txBody>
            <a:bodyPr vert="vert270" wrap="square" lIns="0" tIns="0" rIns="0" bIns="0" rtlCol="0">
              <a:spAutoFit/>
            </a:bodyPr>
            <a:lstStyle/>
            <a:p>
              <a:pPr algn="ctr"/>
              <a:r>
                <a:rPr lang="en-US" sz="1100" dirty="0">
                  <a:latin typeface="Symbol" panose="05050102010706020507" pitchFamily="18" charset="2"/>
                  <a:cs typeface="Times New Roman" panose="02020603050405020304" pitchFamily="18" charset="0"/>
                </a:rPr>
                <a:t>f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(x)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4745194" y="5777120"/>
              <a:ext cx="2837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100" dirty="0">
                  <a:latin typeface="Symbol" panose="05050102010706020507" pitchFamily="18" charset="2"/>
                  <a:cs typeface="Times New Roman" panose="02020603050405020304" pitchFamily="18" charset="0"/>
                </a:rPr>
                <a:t>f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(x)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4744050" y="5974693"/>
              <a:ext cx="2837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100" dirty="0">
                  <a:latin typeface="Symbol" panose="05050102010706020507" pitchFamily="18" charset="2"/>
                  <a:cs typeface="Times New Roman" panose="02020603050405020304" pitchFamily="18" charset="0"/>
                </a:rPr>
                <a:t>f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(x)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554342" y="5072061"/>
              <a:ext cx="45719" cy="4571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1778004" y="5344274"/>
              <a:ext cx="45719" cy="4571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2001666" y="5616487"/>
              <a:ext cx="45719" cy="4571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2225328" y="5888700"/>
              <a:ext cx="45719" cy="4571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448990" y="6160913"/>
              <a:ext cx="45719" cy="4571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672652" y="6433126"/>
              <a:ext cx="45719" cy="4571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896314" y="6705341"/>
              <a:ext cx="45719" cy="4571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4566576" y="5648872"/>
              <a:ext cx="45719" cy="4571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2887558" y="6711303"/>
              <a:ext cx="61913" cy="6191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3112334" y="6436510"/>
              <a:ext cx="61913" cy="6191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3337110" y="6161715"/>
              <a:ext cx="61913" cy="6191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61886" y="5886920"/>
              <a:ext cx="61913" cy="6191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786662" y="5612125"/>
              <a:ext cx="61913" cy="6191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4011438" y="5337330"/>
              <a:ext cx="61913" cy="6191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4236211" y="5062535"/>
              <a:ext cx="61913" cy="6191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4564528" y="6043257"/>
              <a:ext cx="61913" cy="6191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23578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1605375" y="256287"/>
            <a:ext cx="3648456" cy="2395728"/>
            <a:chOff x="1605375" y="256287"/>
            <a:chExt cx="3648456" cy="2395728"/>
          </a:xfrm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135188" y="447676"/>
              <a:ext cx="2882900" cy="180181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100263" y="449264"/>
              <a:ext cx="38100" cy="1817688"/>
            </a:xfrm>
            <a:custGeom>
              <a:avLst/>
              <a:gdLst>
                <a:gd name="T0" fmla="*/ 0 w 24"/>
                <a:gd name="T1" fmla="*/ 1140 h 1145"/>
                <a:gd name="T2" fmla="*/ 24 w 24"/>
                <a:gd name="T3" fmla="*/ 1140 h 1145"/>
                <a:gd name="T4" fmla="*/ 24 w 24"/>
                <a:gd name="T5" fmla="*/ 1145 h 1145"/>
                <a:gd name="T6" fmla="*/ 0 w 24"/>
                <a:gd name="T7" fmla="*/ 1145 h 1145"/>
                <a:gd name="T8" fmla="*/ 0 w 24"/>
                <a:gd name="T9" fmla="*/ 1140 h 1145"/>
                <a:gd name="T10" fmla="*/ 0 w 24"/>
                <a:gd name="T11" fmla="*/ 854 h 1145"/>
                <a:gd name="T12" fmla="*/ 24 w 24"/>
                <a:gd name="T13" fmla="*/ 854 h 1145"/>
                <a:gd name="T14" fmla="*/ 24 w 24"/>
                <a:gd name="T15" fmla="*/ 858 h 1145"/>
                <a:gd name="T16" fmla="*/ 0 w 24"/>
                <a:gd name="T17" fmla="*/ 858 h 1145"/>
                <a:gd name="T18" fmla="*/ 0 w 24"/>
                <a:gd name="T19" fmla="*/ 854 h 1145"/>
                <a:gd name="T20" fmla="*/ 0 w 24"/>
                <a:gd name="T21" fmla="*/ 567 h 1145"/>
                <a:gd name="T22" fmla="*/ 24 w 24"/>
                <a:gd name="T23" fmla="*/ 567 h 1145"/>
                <a:gd name="T24" fmla="*/ 24 w 24"/>
                <a:gd name="T25" fmla="*/ 572 h 1145"/>
                <a:gd name="T26" fmla="*/ 0 w 24"/>
                <a:gd name="T27" fmla="*/ 572 h 1145"/>
                <a:gd name="T28" fmla="*/ 0 w 24"/>
                <a:gd name="T29" fmla="*/ 567 h 1145"/>
                <a:gd name="T30" fmla="*/ 0 w 24"/>
                <a:gd name="T31" fmla="*/ 286 h 1145"/>
                <a:gd name="T32" fmla="*/ 24 w 24"/>
                <a:gd name="T33" fmla="*/ 286 h 1145"/>
                <a:gd name="T34" fmla="*/ 24 w 24"/>
                <a:gd name="T35" fmla="*/ 291 h 1145"/>
                <a:gd name="T36" fmla="*/ 0 w 24"/>
                <a:gd name="T37" fmla="*/ 291 h 1145"/>
                <a:gd name="T38" fmla="*/ 0 w 24"/>
                <a:gd name="T39" fmla="*/ 286 h 1145"/>
                <a:gd name="T40" fmla="*/ 0 w 24"/>
                <a:gd name="T41" fmla="*/ 0 h 1145"/>
                <a:gd name="T42" fmla="*/ 24 w 24"/>
                <a:gd name="T43" fmla="*/ 0 h 1145"/>
                <a:gd name="T44" fmla="*/ 24 w 24"/>
                <a:gd name="T45" fmla="*/ 5 h 1145"/>
                <a:gd name="T46" fmla="*/ 0 w 24"/>
                <a:gd name="T47" fmla="*/ 5 h 1145"/>
                <a:gd name="T48" fmla="*/ 0 w 24"/>
                <a:gd name="T49" fmla="*/ 0 h 1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4" h="1145">
                  <a:moveTo>
                    <a:pt x="0" y="1140"/>
                  </a:moveTo>
                  <a:lnTo>
                    <a:pt x="24" y="1140"/>
                  </a:lnTo>
                  <a:lnTo>
                    <a:pt x="24" y="1145"/>
                  </a:lnTo>
                  <a:lnTo>
                    <a:pt x="0" y="1145"/>
                  </a:lnTo>
                  <a:lnTo>
                    <a:pt x="0" y="1140"/>
                  </a:lnTo>
                  <a:close/>
                  <a:moveTo>
                    <a:pt x="0" y="854"/>
                  </a:moveTo>
                  <a:lnTo>
                    <a:pt x="24" y="854"/>
                  </a:lnTo>
                  <a:lnTo>
                    <a:pt x="24" y="858"/>
                  </a:lnTo>
                  <a:lnTo>
                    <a:pt x="0" y="858"/>
                  </a:lnTo>
                  <a:lnTo>
                    <a:pt x="0" y="854"/>
                  </a:lnTo>
                  <a:close/>
                  <a:moveTo>
                    <a:pt x="0" y="567"/>
                  </a:moveTo>
                  <a:lnTo>
                    <a:pt x="24" y="567"/>
                  </a:lnTo>
                  <a:lnTo>
                    <a:pt x="24" y="572"/>
                  </a:lnTo>
                  <a:lnTo>
                    <a:pt x="0" y="572"/>
                  </a:lnTo>
                  <a:lnTo>
                    <a:pt x="0" y="567"/>
                  </a:lnTo>
                  <a:close/>
                  <a:moveTo>
                    <a:pt x="0" y="286"/>
                  </a:moveTo>
                  <a:lnTo>
                    <a:pt x="24" y="286"/>
                  </a:lnTo>
                  <a:lnTo>
                    <a:pt x="24" y="291"/>
                  </a:lnTo>
                  <a:lnTo>
                    <a:pt x="0" y="291"/>
                  </a:lnTo>
                  <a:lnTo>
                    <a:pt x="0" y="286"/>
                  </a:lnTo>
                  <a:close/>
                  <a:moveTo>
                    <a:pt x="0" y="0"/>
                  </a:moveTo>
                  <a:lnTo>
                    <a:pt x="24" y="0"/>
                  </a:lnTo>
                  <a:lnTo>
                    <a:pt x="24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793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" name="Freeform 11"/>
            <p:cNvSpPr>
              <a:spLocks noEditPoints="1"/>
            </p:cNvSpPr>
            <p:nvPr/>
          </p:nvSpPr>
          <p:spPr bwMode="auto">
            <a:xfrm>
              <a:off x="2135188" y="2252663"/>
              <a:ext cx="2889250" cy="31750"/>
            </a:xfrm>
            <a:custGeom>
              <a:avLst/>
              <a:gdLst>
                <a:gd name="T0" fmla="*/ 5 w 1820"/>
                <a:gd name="T1" fmla="*/ 0 h 20"/>
                <a:gd name="T2" fmla="*/ 5 w 1820"/>
                <a:gd name="T3" fmla="*/ 20 h 20"/>
                <a:gd name="T4" fmla="*/ 0 w 1820"/>
                <a:gd name="T5" fmla="*/ 20 h 20"/>
                <a:gd name="T6" fmla="*/ 0 w 1820"/>
                <a:gd name="T7" fmla="*/ 0 h 20"/>
                <a:gd name="T8" fmla="*/ 5 w 1820"/>
                <a:gd name="T9" fmla="*/ 0 h 20"/>
                <a:gd name="T10" fmla="*/ 370 w 1820"/>
                <a:gd name="T11" fmla="*/ 0 h 20"/>
                <a:gd name="T12" fmla="*/ 370 w 1820"/>
                <a:gd name="T13" fmla="*/ 20 h 20"/>
                <a:gd name="T14" fmla="*/ 365 w 1820"/>
                <a:gd name="T15" fmla="*/ 20 h 20"/>
                <a:gd name="T16" fmla="*/ 365 w 1820"/>
                <a:gd name="T17" fmla="*/ 0 h 20"/>
                <a:gd name="T18" fmla="*/ 370 w 1820"/>
                <a:gd name="T19" fmla="*/ 0 h 20"/>
                <a:gd name="T20" fmla="*/ 730 w 1820"/>
                <a:gd name="T21" fmla="*/ 0 h 20"/>
                <a:gd name="T22" fmla="*/ 730 w 1820"/>
                <a:gd name="T23" fmla="*/ 20 h 20"/>
                <a:gd name="T24" fmla="*/ 725 w 1820"/>
                <a:gd name="T25" fmla="*/ 20 h 20"/>
                <a:gd name="T26" fmla="*/ 725 w 1820"/>
                <a:gd name="T27" fmla="*/ 0 h 20"/>
                <a:gd name="T28" fmla="*/ 730 w 1820"/>
                <a:gd name="T29" fmla="*/ 0 h 20"/>
                <a:gd name="T30" fmla="*/ 1095 w 1820"/>
                <a:gd name="T31" fmla="*/ 0 h 20"/>
                <a:gd name="T32" fmla="*/ 1095 w 1820"/>
                <a:gd name="T33" fmla="*/ 20 h 20"/>
                <a:gd name="T34" fmla="*/ 1090 w 1820"/>
                <a:gd name="T35" fmla="*/ 20 h 20"/>
                <a:gd name="T36" fmla="*/ 1090 w 1820"/>
                <a:gd name="T37" fmla="*/ 0 h 20"/>
                <a:gd name="T38" fmla="*/ 1095 w 1820"/>
                <a:gd name="T39" fmla="*/ 0 h 20"/>
                <a:gd name="T40" fmla="*/ 1455 w 1820"/>
                <a:gd name="T41" fmla="*/ 0 h 20"/>
                <a:gd name="T42" fmla="*/ 1455 w 1820"/>
                <a:gd name="T43" fmla="*/ 20 h 20"/>
                <a:gd name="T44" fmla="*/ 1450 w 1820"/>
                <a:gd name="T45" fmla="*/ 20 h 20"/>
                <a:gd name="T46" fmla="*/ 1450 w 1820"/>
                <a:gd name="T47" fmla="*/ 0 h 20"/>
                <a:gd name="T48" fmla="*/ 1455 w 1820"/>
                <a:gd name="T49" fmla="*/ 0 h 20"/>
                <a:gd name="T50" fmla="*/ 1820 w 1820"/>
                <a:gd name="T51" fmla="*/ 0 h 20"/>
                <a:gd name="T52" fmla="*/ 1820 w 1820"/>
                <a:gd name="T53" fmla="*/ 20 h 20"/>
                <a:gd name="T54" fmla="*/ 1816 w 1820"/>
                <a:gd name="T55" fmla="*/ 20 h 20"/>
                <a:gd name="T56" fmla="*/ 1816 w 1820"/>
                <a:gd name="T57" fmla="*/ 0 h 20"/>
                <a:gd name="T58" fmla="*/ 1820 w 1820"/>
                <a:gd name="T5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820" h="20">
                  <a:moveTo>
                    <a:pt x="5" y="0"/>
                  </a:moveTo>
                  <a:lnTo>
                    <a:pt x="5" y="20"/>
                  </a:lnTo>
                  <a:lnTo>
                    <a:pt x="0" y="20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370" y="0"/>
                  </a:moveTo>
                  <a:lnTo>
                    <a:pt x="370" y="20"/>
                  </a:lnTo>
                  <a:lnTo>
                    <a:pt x="365" y="20"/>
                  </a:lnTo>
                  <a:lnTo>
                    <a:pt x="365" y="0"/>
                  </a:lnTo>
                  <a:lnTo>
                    <a:pt x="370" y="0"/>
                  </a:lnTo>
                  <a:close/>
                  <a:moveTo>
                    <a:pt x="730" y="0"/>
                  </a:moveTo>
                  <a:lnTo>
                    <a:pt x="730" y="20"/>
                  </a:lnTo>
                  <a:lnTo>
                    <a:pt x="725" y="20"/>
                  </a:lnTo>
                  <a:lnTo>
                    <a:pt x="725" y="0"/>
                  </a:lnTo>
                  <a:lnTo>
                    <a:pt x="730" y="0"/>
                  </a:lnTo>
                  <a:close/>
                  <a:moveTo>
                    <a:pt x="1095" y="0"/>
                  </a:moveTo>
                  <a:lnTo>
                    <a:pt x="1095" y="20"/>
                  </a:lnTo>
                  <a:lnTo>
                    <a:pt x="1090" y="20"/>
                  </a:lnTo>
                  <a:lnTo>
                    <a:pt x="1090" y="0"/>
                  </a:lnTo>
                  <a:lnTo>
                    <a:pt x="1095" y="0"/>
                  </a:lnTo>
                  <a:close/>
                  <a:moveTo>
                    <a:pt x="1455" y="0"/>
                  </a:moveTo>
                  <a:lnTo>
                    <a:pt x="1455" y="20"/>
                  </a:lnTo>
                  <a:lnTo>
                    <a:pt x="1450" y="20"/>
                  </a:lnTo>
                  <a:lnTo>
                    <a:pt x="1450" y="0"/>
                  </a:lnTo>
                  <a:lnTo>
                    <a:pt x="1455" y="0"/>
                  </a:lnTo>
                  <a:close/>
                  <a:moveTo>
                    <a:pt x="1820" y="0"/>
                  </a:moveTo>
                  <a:lnTo>
                    <a:pt x="1820" y="20"/>
                  </a:lnTo>
                  <a:lnTo>
                    <a:pt x="1816" y="20"/>
                  </a:lnTo>
                  <a:lnTo>
                    <a:pt x="1816" y="0"/>
                  </a:lnTo>
                  <a:lnTo>
                    <a:pt x="1820" y="0"/>
                  </a:lnTo>
                  <a:close/>
                </a:path>
              </a:pathLst>
            </a:custGeom>
            <a:solidFill>
              <a:srgbClr val="000000"/>
            </a:solidFill>
            <a:ln w="793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2125663" y="542941"/>
              <a:ext cx="2900363" cy="1711325"/>
            </a:xfrm>
            <a:custGeom>
              <a:avLst/>
              <a:gdLst>
                <a:gd name="T0" fmla="*/ 9 w 5925"/>
                <a:gd name="T1" fmla="*/ 3462 h 3493"/>
                <a:gd name="T2" fmla="*/ 304 w 5925"/>
                <a:gd name="T3" fmla="*/ 3236 h 3493"/>
                <a:gd name="T4" fmla="*/ 598 w 5925"/>
                <a:gd name="T5" fmla="*/ 3013 h 3493"/>
                <a:gd name="T6" fmla="*/ 1187 w 5925"/>
                <a:gd name="T7" fmla="*/ 2587 h 3493"/>
                <a:gd name="T8" fmla="*/ 1482 w 5925"/>
                <a:gd name="T9" fmla="*/ 2382 h 3493"/>
                <a:gd name="T10" fmla="*/ 1777 w 5925"/>
                <a:gd name="T11" fmla="*/ 2183 h 3493"/>
                <a:gd name="T12" fmla="*/ 2071 w 5925"/>
                <a:gd name="T13" fmla="*/ 1990 h 3493"/>
                <a:gd name="T14" fmla="*/ 2366 w 5925"/>
                <a:gd name="T15" fmla="*/ 1803 h 3493"/>
                <a:gd name="T16" fmla="*/ 2444 w 5925"/>
                <a:gd name="T17" fmla="*/ 1755 h 3493"/>
                <a:gd name="T18" fmla="*/ 2527 w 5925"/>
                <a:gd name="T19" fmla="*/ 1704 h 3493"/>
                <a:gd name="T20" fmla="*/ 2697 w 5925"/>
                <a:gd name="T21" fmla="*/ 1600 h 3493"/>
                <a:gd name="T22" fmla="*/ 2777 w 5925"/>
                <a:gd name="T23" fmla="*/ 1552 h 3493"/>
                <a:gd name="T24" fmla="*/ 2848 w 5925"/>
                <a:gd name="T25" fmla="*/ 1509 h 3493"/>
                <a:gd name="T26" fmla="*/ 2909 w 5925"/>
                <a:gd name="T27" fmla="*/ 1473 h 3493"/>
                <a:gd name="T28" fmla="*/ 2954 w 5925"/>
                <a:gd name="T29" fmla="*/ 1445 h 3493"/>
                <a:gd name="T30" fmla="*/ 3001 w 5925"/>
                <a:gd name="T31" fmla="*/ 1419 h 3493"/>
                <a:gd name="T32" fmla="*/ 3061 w 5925"/>
                <a:gd name="T33" fmla="*/ 1385 h 3493"/>
                <a:gd name="T34" fmla="*/ 3133 w 5925"/>
                <a:gd name="T35" fmla="*/ 1344 h 3493"/>
                <a:gd name="T36" fmla="*/ 3212 w 5925"/>
                <a:gd name="T37" fmla="*/ 1298 h 3493"/>
                <a:gd name="T38" fmla="*/ 3383 w 5925"/>
                <a:gd name="T39" fmla="*/ 1201 h 3493"/>
                <a:gd name="T40" fmla="*/ 3466 w 5925"/>
                <a:gd name="T41" fmla="*/ 1154 h 3493"/>
                <a:gd name="T42" fmla="*/ 3544 w 5925"/>
                <a:gd name="T43" fmla="*/ 1110 h 3493"/>
                <a:gd name="T44" fmla="*/ 4133 w 5925"/>
                <a:gd name="T45" fmla="*/ 799 h 3493"/>
                <a:gd name="T46" fmla="*/ 4722 w 5925"/>
                <a:gd name="T47" fmla="*/ 511 h 3493"/>
                <a:gd name="T48" fmla="*/ 5312 w 5925"/>
                <a:gd name="T49" fmla="*/ 246 h 3493"/>
                <a:gd name="T50" fmla="*/ 5606 w 5925"/>
                <a:gd name="T51" fmla="*/ 124 h 3493"/>
                <a:gd name="T52" fmla="*/ 5900 w 5925"/>
                <a:gd name="T53" fmla="*/ 4 h 3493"/>
                <a:gd name="T54" fmla="*/ 5921 w 5925"/>
                <a:gd name="T55" fmla="*/ 12 h 3493"/>
                <a:gd name="T56" fmla="*/ 5913 w 5925"/>
                <a:gd name="T57" fmla="*/ 33 h 3493"/>
                <a:gd name="T58" fmla="*/ 5619 w 5925"/>
                <a:gd name="T59" fmla="*/ 153 h 3493"/>
                <a:gd name="T60" fmla="*/ 5325 w 5925"/>
                <a:gd name="T61" fmla="*/ 275 h 3493"/>
                <a:gd name="T62" fmla="*/ 4736 w 5925"/>
                <a:gd name="T63" fmla="*/ 540 h 3493"/>
                <a:gd name="T64" fmla="*/ 4148 w 5925"/>
                <a:gd name="T65" fmla="*/ 828 h 3493"/>
                <a:gd name="T66" fmla="*/ 3559 w 5925"/>
                <a:gd name="T67" fmla="*/ 1138 h 3493"/>
                <a:gd name="T68" fmla="*/ 3481 w 5925"/>
                <a:gd name="T69" fmla="*/ 1181 h 3493"/>
                <a:gd name="T70" fmla="*/ 3398 w 5925"/>
                <a:gd name="T71" fmla="*/ 1228 h 3493"/>
                <a:gd name="T72" fmla="*/ 3228 w 5925"/>
                <a:gd name="T73" fmla="*/ 1325 h 3493"/>
                <a:gd name="T74" fmla="*/ 3148 w 5925"/>
                <a:gd name="T75" fmla="*/ 1371 h 3493"/>
                <a:gd name="T76" fmla="*/ 3076 w 5925"/>
                <a:gd name="T77" fmla="*/ 1412 h 3493"/>
                <a:gd name="T78" fmla="*/ 3016 w 5925"/>
                <a:gd name="T79" fmla="*/ 1446 h 3493"/>
                <a:gd name="T80" fmla="*/ 2971 w 5925"/>
                <a:gd name="T81" fmla="*/ 1472 h 3493"/>
                <a:gd name="T82" fmla="*/ 2926 w 5925"/>
                <a:gd name="T83" fmla="*/ 1500 h 3493"/>
                <a:gd name="T84" fmla="*/ 2865 w 5925"/>
                <a:gd name="T85" fmla="*/ 1536 h 3493"/>
                <a:gd name="T86" fmla="*/ 2794 w 5925"/>
                <a:gd name="T87" fmla="*/ 1579 h 3493"/>
                <a:gd name="T88" fmla="*/ 2714 w 5925"/>
                <a:gd name="T89" fmla="*/ 1627 h 3493"/>
                <a:gd name="T90" fmla="*/ 2544 w 5925"/>
                <a:gd name="T91" fmla="*/ 1731 h 3493"/>
                <a:gd name="T92" fmla="*/ 2461 w 5925"/>
                <a:gd name="T93" fmla="*/ 1782 h 3493"/>
                <a:gd name="T94" fmla="*/ 2383 w 5925"/>
                <a:gd name="T95" fmla="*/ 1830 h 3493"/>
                <a:gd name="T96" fmla="*/ 2088 w 5925"/>
                <a:gd name="T97" fmla="*/ 2017 h 3493"/>
                <a:gd name="T98" fmla="*/ 1794 w 5925"/>
                <a:gd name="T99" fmla="*/ 2210 h 3493"/>
                <a:gd name="T100" fmla="*/ 1501 w 5925"/>
                <a:gd name="T101" fmla="*/ 2409 h 3493"/>
                <a:gd name="T102" fmla="*/ 1206 w 5925"/>
                <a:gd name="T103" fmla="*/ 2612 h 3493"/>
                <a:gd name="T104" fmla="*/ 617 w 5925"/>
                <a:gd name="T105" fmla="*/ 3038 h 3493"/>
                <a:gd name="T106" fmla="*/ 323 w 5925"/>
                <a:gd name="T107" fmla="*/ 3261 h 3493"/>
                <a:gd name="T108" fmla="*/ 28 w 5925"/>
                <a:gd name="T109" fmla="*/ 3487 h 3493"/>
                <a:gd name="T110" fmla="*/ 6 w 5925"/>
                <a:gd name="T111" fmla="*/ 3484 h 3493"/>
                <a:gd name="T112" fmla="*/ 9 w 5925"/>
                <a:gd name="T113" fmla="*/ 3462 h 3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925" h="3493">
                  <a:moveTo>
                    <a:pt x="9" y="3462"/>
                  </a:moveTo>
                  <a:lnTo>
                    <a:pt x="304" y="3236"/>
                  </a:lnTo>
                  <a:lnTo>
                    <a:pt x="598" y="3013"/>
                  </a:lnTo>
                  <a:lnTo>
                    <a:pt x="1187" y="2587"/>
                  </a:lnTo>
                  <a:lnTo>
                    <a:pt x="1482" y="2382"/>
                  </a:lnTo>
                  <a:lnTo>
                    <a:pt x="1777" y="2183"/>
                  </a:lnTo>
                  <a:lnTo>
                    <a:pt x="2071" y="1990"/>
                  </a:lnTo>
                  <a:lnTo>
                    <a:pt x="2366" y="1803"/>
                  </a:lnTo>
                  <a:lnTo>
                    <a:pt x="2444" y="1755"/>
                  </a:lnTo>
                  <a:lnTo>
                    <a:pt x="2527" y="1704"/>
                  </a:lnTo>
                  <a:lnTo>
                    <a:pt x="2697" y="1600"/>
                  </a:lnTo>
                  <a:lnTo>
                    <a:pt x="2777" y="1552"/>
                  </a:lnTo>
                  <a:lnTo>
                    <a:pt x="2848" y="1509"/>
                  </a:lnTo>
                  <a:lnTo>
                    <a:pt x="2909" y="1473"/>
                  </a:lnTo>
                  <a:lnTo>
                    <a:pt x="2954" y="1445"/>
                  </a:lnTo>
                  <a:lnTo>
                    <a:pt x="3001" y="1419"/>
                  </a:lnTo>
                  <a:lnTo>
                    <a:pt x="3061" y="1385"/>
                  </a:lnTo>
                  <a:lnTo>
                    <a:pt x="3133" y="1344"/>
                  </a:lnTo>
                  <a:lnTo>
                    <a:pt x="3212" y="1298"/>
                  </a:lnTo>
                  <a:lnTo>
                    <a:pt x="3383" y="1201"/>
                  </a:lnTo>
                  <a:lnTo>
                    <a:pt x="3466" y="1154"/>
                  </a:lnTo>
                  <a:lnTo>
                    <a:pt x="3544" y="1110"/>
                  </a:lnTo>
                  <a:lnTo>
                    <a:pt x="4133" y="799"/>
                  </a:lnTo>
                  <a:lnTo>
                    <a:pt x="4722" y="511"/>
                  </a:lnTo>
                  <a:lnTo>
                    <a:pt x="5312" y="246"/>
                  </a:lnTo>
                  <a:lnTo>
                    <a:pt x="5606" y="124"/>
                  </a:lnTo>
                  <a:lnTo>
                    <a:pt x="5900" y="4"/>
                  </a:lnTo>
                  <a:cubicBezTo>
                    <a:pt x="5909" y="0"/>
                    <a:pt x="5918" y="4"/>
                    <a:pt x="5921" y="12"/>
                  </a:cubicBezTo>
                  <a:cubicBezTo>
                    <a:pt x="5925" y="21"/>
                    <a:pt x="5921" y="30"/>
                    <a:pt x="5913" y="33"/>
                  </a:cubicBezTo>
                  <a:lnTo>
                    <a:pt x="5619" y="153"/>
                  </a:lnTo>
                  <a:lnTo>
                    <a:pt x="5325" y="275"/>
                  </a:lnTo>
                  <a:lnTo>
                    <a:pt x="4736" y="540"/>
                  </a:lnTo>
                  <a:lnTo>
                    <a:pt x="4148" y="828"/>
                  </a:lnTo>
                  <a:lnTo>
                    <a:pt x="3559" y="1138"/>
                  </a:lnTo>
                  <a:lnTo>
                    <a:pt x="3481" y="1181"/>
                  </a:lnTo>
                  <a:lnTo>
                    <a:pt x="3398" y="1228"/>
                  </a:lnTo>
                  <a:lnTo>
                    <a:pt x="3228" y="1325"/>
                  </a:lnTo>
                  <a:lnTo>
                    <a:pt x="3148" y="1371"/>
                  </a:lnTo>
                  <a:lnTo>
                    <a:pt x="3076" y="1412"/>
                  </a:lnTo>
                  <a:lnTo>
                    <a:pt x="3016" y="1446"/>
                  </a:lnTo>
                  <a:lnTo>
                    <a:pt x="2971" y="1472"/>
                  </a:lnTo>
                  <a:lnTo>
                    <a:pt x="2926" y="1500"/>
                  </a:lnTo>
                  <a:lnTo>
                    <a:pt x="2865" y="1536"/>
                  </a:lnTo>
                  <a:lnTo>
                    <a:pt x="2794" y="1579"/>
                  </a:lnTo>
                  <a:lnTo>
                    <a:pt x="2714" y="1627"/>
                  </a:lnTo>
                  <a:lnTo>
                    <a:pt x="2544" y="1731"/>
                  </a:lnTo>
                  <a:lnTo>
                    <a:pt x="2461" y="1782"/>
                  </a:lnTo>
                  <a:lnTo>
                    <a:pt x="2383" y="1830"/>
                  </a:lnTo>
                  <a:lnTo>
                    <a:pt x="2088" y="2017"/>
                  </a:lnTo>
                  <a:lnTo>
                    <a:pt x="1794" y="2210"/>
                  </a:lnTo>
                  <a:lnTo>
                    <a:pt x="1501" y="2409"/>
                  </a:lnTo>
                  <a:lnTo>
                    <a:pt x="1206" y="2612"/>
                  </a:lnTo>
                  <a:lnTo>
                    <a:pt x="617" y="3038"/>
                  </a:lnTo>
                  <a:lnTo>
                    <a:pt x="323" y="3261"/>
                  </a:lnTo>
                  <a:lnTo>
                    <a:pt x="28" y="3487"/>
                  </a:lnTo>
                  <a:cubicBezTo>
                    <a:pt x="21" y="3493"/>
                    <a:pt x="11" y="3491"/>
                    <a:pt x="6" y="3484"/>
                  </a:cubicBezTo>
                  <a:cubicBezTo>
                    <a:pt x="0" y="3477"/>
                    <a:pt x="2" y="3467"/>
                    <a:pt x="9" y="3462"/>
                  </a:cubicBezTo>
                  <a:close/>
                </a:path>
              </a:pathLst>
            </a:custGeom>
            <a:solidFill>
              <a:schemeClr val="tx1"/>
            </a:solidFill>
            <a:ln w="0" cap="flat">
              <a:solidFill>
                <a:schemeClr val="tx1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125663" y="547688"/>
              <a:ext cx="2900363" cy="1711325"/>
            </a:xfrm>
            <a:custGeom>
              <a:avLst/>
              <a:gdLst>
                <a:gd name="T0" fmla="*/ 10 w 5925"/>
                <a:gd name="T1" fmla="*/ 3461 h 3493"/>
                <a:gd name="T2" fmla="*/ 602 w 5925"/>
                <a:gd name="T3" fmla="*/ 3061 h 3493"/>
                <a:gd name="T4" fmla="*/ 1194 w 5925"/>
                <a:gd name="T5" fmla="*/ 2661 h 3493"/>
                <a:gd name="T6" fmla="*/ 1769 w 5925"/>
                <a:gd name="T7" fmla="*/ 2245 h 3493"/>
                <a:gd name="T8" fmla="*/ 2362 w 5925"/>
                <a:gd name="T9" fmla="*/ 1845 h 3493"/>
                <a:gd name="T10" fmla="*/ 2954 w 5925"/>
                <a:gd name="T11" fmla="*/ 1445 h 3493"/>
                <a:gd name="T12" fmla="*/ 3547 w 5925"/>
                <a:gd name="T13" fmla="*/ 1156 h 3493"/>
                <a:gd name="T14" fmla="*/ 4139 w 5925"/>
                <a:gd name="T15" fmla="*/ 868 h 3493"/>
                <a:gd name="T16" fmla="*/ 4715 w 5925"/>
                <a:gd name="T17" fmla="*/ 580 h 3493"/>
                <a:gd name="T18" fmla="*/ 5307 w 5925"/>
                <a:gd name="T19" fmla="*/ 292 h 3493"/>
                <a:gd name="T20" fmla="*/ 5899 w 5925"/>
                <a:gd name="T21" fmla="*/ 4 h 3493"/>
                <a:gd name="T22" fmla="*/ 5921 w 5925"/>
                <a:gd name="T23" fmla="*/ 11 h 3493"/>
                <a:gd name="T24" fmla="*/ 5913 w 5925"/>
                <a:gd name="T25" fmla="*/ 33 h 3493"/>
                <a:gd name="T26" fmla="*/ 5321 w 5925"/>
                <a:gd name="T27" fmla="*/ 321 h 3493"/>
                <a:gd name="T28" fmla="*/ 4730 w 5925"/>
                <a:gd name="T29" fmla="*/ 609 h 3493"/>
                <a:gd name="T30" fmla="*/ 4153 w 5925"/>
                <a:gd name="T31" fmla="*/ 897 h 3493"/>
                <a:gd name="T32" fmla="*/ 3561 w 5925"/>
                <a:gd name="T33" fmla="*/ 1185 h 3493"/>
                <a:gd name="T34" fmla="*/ 2971 w 5925"/>
                <a:gd name="T35" fmla="*/ 1472 h 3493"/>
                <a:gd name="T36" fmla="*/ 2379 w 5925"/>
                <a:gd name="T37" fmla="*/ 1872 h 3493"/>
                <a:gd name="T38" fmla="*/ 1788 w 5925"/>
                <a:gd name="T39" fmla="*/ 2271 h 3493"/>
                <a:gd name="T40" fmla="*/ 1211 w 5925"/>
                <a:gd name="T41" fmla="*/ 2688 h 3493"/>
                <a:gd name="T42" fmla="*/ 619 w 5925"/>
                <a:gd name="T43" fmla="*/ 3088 h 3493"/>
                <a:gd name="T44" fmla="*/ 27 w 5925"/>
                <a:gd name="T45" fmla="*/ 3488 h 3493"/>
                <a:gd name="T46" fmla="*/ 5 w 5925"/>
                <a:gd name="T47" fmla="*/ 3483 h 3493"/>
                <a:gd name="T48" fmla="*/ 10 w 5925"/>
                <a:gd name="T49" fmla="*/ 3461 h 3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925" h="3493">
                  <a:moveTo>
                    <a:pt x="10" y="3461"/>
                  </a:moveTo>
                  <a:lnTo>
                    <a:pt x="602" y="3061"/>
                  </a:lnTo>
                  <a:lnTo>
                    <a:pt x="1194" y="2661"/>
                  </a:lnTo>
                  <a:lnTo>
                    <a:pt x="1769" y="2245"/>
                  </a:lnTo>
                  <a:lnTo>
                    <a:pt x="2362" y="1845"/>
                  </a:lnTo>
                  <a:lnTo>
                    <a:pt x="2954" y="1445"/>
                  </a:lnTo>
                  <a:lnTo>
                    <a:pt x="3547" y="1156"/>
                  </a:lnTo>
                  <a:lnTo>
                    <a:pt x="4139" y="868"/>
                  </a:lnTo>
                  <a:lnTo>
                    <a:pt x="4715" y="580"/>
                  </a:lnTo>
                  <a:lnTo>
                    <a:pt x="5307" y="292"/>
                  </a:lnTo>
                  <a:lnTo>
                    <a:pt x="5899" y="4"/>
                  </a:lnTo>
                  <a:cubicBezTo>
                    <a:pt x="5907" y="0"/>
                    <a:pt x="5917" y="4"/>
                    <a:pt x="5921" y="11"/>
                  </a:cubicBezTo>
                  <a:cubicBezTo>
                    <a:pt x="5925" y="19"/>
                    <a:pt x="5921" y="29"/>
                    <a:pt x="5913" y="33"/>
                  </a:cubicBezTo>
                  <a:lnTo>
                    <a:pt x="5321" y="321"/>
                  </a:lnTo>
                  <a:lnTo>
                    <a:pt x="4730" y="609"/>
                  </a:lnTo>
                  <a:lnTo>
                    <a:pt x="4153" y="897"/>
                  </a:lnTo>
                  <a:lnTo>
                    <a:pt x="3561" y="1185"/>
                  </a:lnTo>
                  <a:lnTo>
                    <a:pt x="2971" y="1472"/>
                  </a:lnTo>
                  <a:lnTo>
                    <a:pt x="2379" y="1872"/>
                  </a:lnTo>
                  <a:lnTo>
                    <a:pt x="1788" y="2271"/>
                  </a:lnTo>
                  <a:lnTo>
                    <a:pt x="1211" y="2688"/>
                  </a:lnTo>
                  <a:lnTo>
                    <a:pt x="619" y="3088"/>
                  </a:lnTo>
                  <a:lnTo>
                    <a:pt x="27" y="3488"/>
                  </a:lnTo>
                  <a:cubicBezTo>
                    <a:pt x="20" y="3493"/>
                    <a:pt x="10" y="3491"/>
                    <a:pt x="5" y="3483"/>
                  </a:cubicBezTo>
                  <a:cubicBezTo>
                    <a:pt x="0" y="3476"/>
                    <a:pt x="2" y="3466"/>
                    <a:pt x="10" y="3461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chemeClr val="bg1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2097088" y="519113"/>
              <a:ext cx="2959100" cy="1768475"/>
            </a:xfrm>
            <a:custGeom>
              <a:avLst/>
              <a:gdLst>
                <a:gd name="T0" fmla="*/ 0 w 1864"/>
                <a:gd name="T1" fmla="*/ 1069 h 1114"/>
                <a:gd name="T2" fmla="*/ 48 w 1864"/>
                <a:gd name="T3" fmla="*/ 1110 h 1114"/>
                <a:gd name="T4" fmla="*/ 0 w 1864"/>
                <a:gd name="T5" fmla="*/ 1110 h 1114"/>
                <a:gd name="T6" fmla="*/ 48 w 1864"/>
                <a:gd name="T7" fmla="*/ 1069 h 1114"/>
                <a:gd name="T8" fmla="*/ 0 w 1864"/>
                <a:gd name="T9" fmla="*/ 1110 h 1114"/>
                <a:gd name="T10" fmla="*/ 183 w 1864"/>
                <a:gd name="T11" fmla="*/ 946 h 1114"/>
                <a:gd name="T12" fmla="*/ 231 w 1864"/>
                <a:gd name="T13" fmla="*/ 987 h 1114"/>
                <a:gd name="T14" fmla="*/ 183 w 1864"/>
                <a:gd name="T15" fmla="*/ 987 h 1114"/>
                <a:gd name="T16" fmla="*/ 231 w 1864"/>
                <a:gd name="T17" fmla="*/ 946 h 1114"/>
                <a:gd name="T18" fmla="*/ 183 w 1864"/>
                <a:gd name="T19" fmla="*/ 987 h 1114"/>
                <a:gd name="T20" fmla="*/ 365 w 1864"/>
                <a:gd name="T21" fmla="*/ 818 h 1114"/>
                <a:gd name="T22" fmla="*/ 413 w 1864"/>
                <a:gd name="T23" fmla="*/ 864 h 1114"/>
                <a:gd name="T24" fmla="*/ 365 w 1864"/>
                <a:gd name="T25" fmla="*/ 864 h 1114"/>
                <a:gd name="T26" fmla="*/ 413 w 1864"/>
                <a:gd name="T27" fmla="*/ 818 h 1114"/>
                <a:gd name="T28" fmla="*/ 365 w 1864"/>
                <a:gd name="T29" fmla="*/ 864 h 1114"/>
                <a:gd name="T30" fmla="*/ 543 w 1864"/>
                <a:gd name="T31" fmla="*/ 694 h 1114"/>
                <a:gd name="T32" fmla="*/ 596 w 1864"/>
                <a:gd name="T33" fmla="*/ 740 h 1114"/>
                <a:gd name="T34" fmla="*/ 543 w 1864"/>
                <a:gd name="T35" fmla="*/ 740 h 1114"/>
                <a:gd name="T36" fmla="*/ 596 w 1864"/>
                <a:gd name="T37" fmla="*/ 694 h 1114"/>
                <a:gd name="T38" fmla="*/ 543 w 1864"/>
                <a:gd name="T39" fmla="*/ 740 h 1114"/>
                <a:gd name="T40" fmla="*/ 725 w 1864"/>
                <a:gd name="T41" fmla="*/ 571 h 1114"/>
                <a:gd name="T42" fmla="*/ 773 w 1864"/>
                <a:gd name="T43" fmla="*/ 612 h 1114"/>
                <a:gd name="T44" fmla="*/ 725 w 1864"/>
                <a:gd name="T45" fmla="*/ 612 h 1114"/>
                <a:gd name="T46" fmla="*/ 773 w 1864"/>
                <a:gd name="T47" fmla="*/ 571 h 1114"/>
                <a:gd name="T48" fmla="*/ 725 w 1864"/>
                <a:gd name="T49" fmla="*/ 612 h 1114"/>
                <a:gd name="T50" fmla="*/ 908 w 1864"/>
                <a:gd name="T51" fmla="*/ 448 h 1114"/>
                <a:gd name="T52" fmla="*/ 956 w 1864"/>
                <a:gd name="T53" fmla="*/ 489 h 1114"/>
                <a:gd name="T54" fmla="*/ 908 w 1864"/>
                <a:gd name="T55" fmla="*/ 489 h 1114"/>
                <a:gd name="T56" fmla="*/ 956 w 1864"/>
                <a:gd name="T57" fmla="*/ 448 h 1114"/>
                <a:gd name="T58" fmla="*/ 908 w 1864"/>
                <a:gd name="T59" fmla="*/ 489 h 1114"/>
                <a:gd name="T60" fmla="*/ 908 w 1864"/>
                <a:gd name="T61" fmla="*/ 448 h 1114"/>
                <a:gd name="T62" fmla="*/ 956 w 1864"/>
                <a:gd name="T63" fmla="*/ 489 h 1114"/>
                <a:gd name="T64" fmla="*/ 908 w 1864"/>
                <a:gd name="T65" fmla="*/ 489 h 1114"/>
                <a:gd name="T66" fmla="*/ 956 w 1864"/>
                <a:gd name="T67" fmla="*/ 448 h 1114"/>
                <a:gd name="T68" fmla="*/ 908 w 1864"/>
                <a:gd name="T69" fmla="*/ 489 h 1114"/>
                <a:gd name="T70" fmla="*/ 1091 w 1864"/>
                <a:gd name="T71" fmla="*/ 359 h 1114"/>
                <a:gd name="T72" fmla="*/ 1138 w 1864"/>
                <a:gd name="T73" fmla="*/ 400 h 1114"/>
                <a:gd name="T74" fmla="*/ 1091 w 1864"/>
                <a:gd name="T75" fmla="*/ 400 h 1114"/>
                <a:gd name="T76" fmla="*/ 1138 w 1864"/>
                <a:gd name="T77" fmla="*/ 359 h 1114"/>
                <a:gd name="T78" fmla="*/ 1091 w 1864"/>
                <a:gd name="T79" fmla="*/ 400 h 1114"/>
                <a:gd name="T80" fmla="*/ 1268 w 1864"/>
                <a:gd name="T81" fmla="*/ 270 h 1114"/>
                <a:gd name="T82" fmla="*/ 1321 w 1864"/>
                <a:gd name="T83" fmla="*/ 311 h 1114"/>
                <a:gd name="T84" fmla="*/ 1268 w 1864"/>
                <a:gd name="T85" fmla="*/ 311 h 1114"/>
                <a:gd name="T86" fmla="*/ 1321 w 1864"/>
                <a:gd name="T87" fmla="*/ 270 h 1114"/>
                <a:gd name="T88" fmla="*/ 1268 w 1864"/>
                <a:gd name="T89" fmla="*/ 311 h 1114"/>
                <a:gd name="T90" fmla="*/ 1451 w 1864"/>
                <a:gd name="T91" fmla="*/ 181 h 1114"/>
                <a:gd name="T92" fmla="*/ 1498 w 1864"/>
                <a:gd name="T93" fmla="*/ 222 h 1114"/>
                <a:gd name="T94" fmla="*/ 1451 w 1864"/>
                <a:gd name="T95" fmla="*/ 222 h 1114"/>
                <a:gd name="T96" fmla="*/ 1498 w 1864"/>
                <a:gd name="T97" fmla="*/ 181 h 1114"/>
                <a:gd name="T98" fmla="*/ 1451 w 1864"/>
                <a:gd name="T99" fmla="*/ 222 h 1114"/>
                <a:gd name="T100" fmla="*/ 1633 w 1864"/>
                <a:gd name="T101" fmla="*/ 92 h 1114"/>
                <a:gd name="T102" fmla="*/ 1681 w 1864"/>
                <a:gd name="T103" fmla="*/ 133 h 1114"/>
                <a:gd name="T104" fmla="*/ 1633 w 1864"/>
                <a:gd name="T105" fmla="*/ 133 h 1114"/>
                <a:gd name="T106" fmla="*/ 1681 w 1864"/>
                <a:gd name="T107" fmla="*/ 92 h 1114"/>
                <a:gd name="T108" fmla="*/ 1633 w 1864"/>
                <a:gd name="T109" fmla="*/ 133 h 1114"/>
                <a:gd name="T110" fmla="*/ 1816 w 1864"/>
                <a:gd name="T111" fmla="*/ 4 h 1114"/>
                <a:gd name="T112" fmla="*/ 1864 w 1864"/>
                <a:gd name="T113" fmla="*/ 45 h 1114"/>
                <a:gd name="T114" fmla="*/ 1816 w 1864"/>
                <a:gd name="T115" fmla="*/ 45 h 1114"/>
                <a:gd name="T116" fmla="*/ 1864 w 1864"/>
                <a:gd name="T117" fmla="*/ 4 h 1114"/>
                <a:gd name="T118" fmla="*/ 1816 w 1864"/>
                <a:gd name="T119" fmla="*/ 45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864" h="1114">
                  <a:moveTo>
                    <a:pt x="45" y="1114"/>
                  </a:moveTo>
                  <a:lnTo>
                    <a:pt x="0" y="1069"/>
                  </a:lnTo>
                  <a:lnTo>
                    <a:pt x="4" y="1066"/>
                  </a:lnTo>
                  <a:lnTo>
                    <a:pt x="48" y="1110"/>
                  </a:lnTo>
                  <a:lnTo>
                    <a:pt x="45" y="1114"/>
                  </a:lnTo>
                  <a:close/>
                  <a:moveTo>
                    <a:pt x="0" y="1110"/>
                  </a:moveTo>
                  <a:lnTo>
                    <a:pt x="45" y="1066"/>
                  </a:lnTo>
                  <a:lnTo>
                    <a:pt x="48" y="1069"/>
                  </a:lnTo>
                  <a:lnTo>
                    <a:pt x="4" y="1114"/>
                  </a:lnTo>
                  <a:lnTo>
                    <a:pt x="0" y="1110"/>
                  </a:lnTo>
                  <a:close/>
                  <a:moveTo>
                    <a:pt x="227" y="990"/>
                  </a:moveTo>
                  <a:lnTo>
                    <a:pt x="183" y="946"/>
                  </a:lnTo>
                  <a:lnTo>
                    <a:pt x="186" y="943"/>
                  </a:lnTo>
                  <a:lnTo>
                    <a:pt x="231" y="987"/>
                  </a:lnTo>
                  <a:lnTo>
                    <a:pt x="227" y="990"/>
                  </a:lnTo>
                  <a:close/>
                  <a:moveTo>
                    <a:pt x="183" y="987"/>
                  </a:moveTo>
                  <a:lnTo>
                    <a:pt x="227" y="943"/>
                  </a:lnTo>
                  <a:lnTo>
                    <a:pt x="231" y="946"/>
                  </a:lnTo>
                  <a:lnTo>
                    <a:pt x="186" y="990"/>
                  </a:lnTo>
                  <a:lnTo>
                    <a:pt x="183" y="987"/>
                  </a:lnTo>
                  <a:close/>
                  <a:moveTo>
                    <a:pt x="410" y="867"/>
                  </a:moveTo>
                  <a:lnTo>
                    <a:pt x="365" y="818"/>
                  </a:lnTo>
                  <a:lnTo>
                    <a:pt x="369" y="814"/>
                  </a:lnTo>
                  <a:lnTo>
                    <a:pt x="413" y="864"/>
                  </a:lnTo>
                  <a:lnTo>
                    <a:pt x="410" y="867"/>
                  </a:lnTo>
                  <a:close/>
                  <a:moveTo>
                    <a:pt x="365" y="864"/>
                  </a:moveTo>
                  <a:lnTo>
                    <a:pt x="410" y="814"/>
                  </a:lnTo>
                  <a:lnTo>
                    <a:pt x="413" y="818"/>
                  </a:lnTo>
                  <a:lnTo>
                    <a:pt x="369" y="867"/>
                  </a:lnTo>
                  <a:lnTo>
                    <a:pt x="365" y="864"/>
                  </a:lnTo>
                  <a:close/>
                  <a:moveTo>
                    <a:pt x="592" y="744"/>
                  </a:moveTo>
                  <a:lnTo>
                    <a:pt x="543" y="694"/>
                  </a:lnTo>
                  <a:lnTo>
                    <a:pt x="546" y="691"/>
                  </a:lnTo>
                  <a:lnTo>
                    <a:pt x="596" y="740"/>
                  </a:lnTo>
                  <a:lnTo>
                    <a:pt x="592" y="744"/>
                  </a:lnTo>
                  <a:close/>
                  <a:moveTo>
                    <a:pt x="543" y="740"/>
                  </a:moveTo>
                  <a:lnTo>
                    <a:pt x="592" y="691"/>
                  </a:lnTo>
                  <a:lnTo>
                    <a:pt x="596" y="694"/>
                  </a:lnTo>
                  <a:lnTo>
                    <a:pt x="546" y="744"/>
                  </a:lnTo>
                  <a:lnTo>
                    <a:pt x="543" y="740"/>
                  </a:lnTo>
                  <a:close/>
                  <a:moveTo>
                    <a:pt x="770" y="615"/>
                  </a:moveTo>
                  <a:lnTo>
                    <a:pt x="725" y="571"/>
                  </a:lnTo>
                  <a:lnTo>
                    <a:pt x="729" y="568"/>
                  </a:lnTo>
                  <a:lnTo>
                    <a:pt x="773" y="612"/>
                  </a:lnTo>
                  <a:lnTo>
                    <a:pt x="770" y="615"/>
                  </a:lnTo>
                  <a:close/>
                  <a:moveTo>
                    <a:pt x="725" y="612"/>
                  </a:moveTo>
                  <a:lnTo>
                    <a:pt x="770" y="568"/>
                  </a:lnTo>
                  <a:lnTo>
                    <a:pt x="773" y="571"/>
                  </a:lnTo>
                  <a:lnTo>
                    <a:pt x="729" y="615"/>
                  </a:lnTo>
                  <a:lnTo>
                    <a:pt x="725" y="612"/>
                  </a:lnTo>
                  <a:close/>
                  <a:moveTo>
                    <a:pt x="952" y="492"/>
                  </a:moveTo>
                  <a:lnTo>
                    <a:pt x="908" y="448"/>
                  </a:lnTo>
                  <a:lnTo>
                    <a:pt x="911" y="444"/>
                  </a:lnTo>
                  <a:lnTo>
                    <a:pt x="956" y="489"/>
                  </a:lnTo>
                  <a:lnTo>
                    <a:pt x="952" y="492"/>
                  </a:lnTo>
                  <a:close/>
                  <a:moveTo>
                    <a:pt x="908" y="489"/>
                  </a:moveTo>
                  <a:lnTo>
                    <a:pt x="952" y="444"/>
                  </a:lnTo>
                  <a:lnTo>
                    <a:pt x="956" y="448"/>
                  </a:lnTo>
                  <a:lnTo>
                    <a:pt x="911" y="492"/>
                  </a:lnTo>
                  <a:lnTo>
                    <a:pt x="908" y="489"/>
                  </a:lnTo>
                  <a:close/>
                  <a:moveTo>
                    <a:pt x="952" y="492"/>
                  </a:moveTo>
                  <a:lnTo>
                    <a:pt x="908" y="448"/>
                  </a:lnTo>
                  <a:lnTo>
                    <a:pt x="911" y="444"/>
                  </a:lnTo>
                  <a:lnTo>
                    <a:pt x="956" y="489"/>
                  </a:lnTo>
                  <a:lnTo>
                    <a:pt x="952" y="492"/>
                  </a:lnTo>
                  <a:close/>
                  <a:moveTo>
                    <a:pt x="908" y="489"/>
                  </a:moveTo>
                  <a:lnTo>
                    <a:pt x="952" y="444"/>
                  </a:lnTo>
                  <a:lnTo>
                    <a:pt x="956" y="448"/>
                  </a:lnTo>
                  <a:lnTo>
                    <a:pt x="911" y="492"/>
                  </a:lnTo>
                  <a:lnTo>
                    <a:pt x="908" y="489"/>
                  </a:lnTo>
                  <a:close/>
                  <a:moveTo>
                    <a:pt x="1135" y="403"/>
                  </a:moveTo>
                  <a:lnTo>
                    <a:pt x="1091" y="359"/>
                  </a:lnTo>
                  <a:lnTo>
                    <a:pt x="1094" y="355"/>
                  </a:lnTo>
                  <a:lnTo>
                    <a:pt x="1138" y="400"/>
                  </a:lnTo>
                  <a:lnTo>
                    <a:pt x="1135" y="403"/>
                  </a:lnTo>
                  <a:close/>
                  <a:moveTo>
                    <a:pt x="1091" y="400"/>
                  </a:moveTo>
                  <a:lnTo>
                    <a:pt x="1135" y="355"/>
                  </a:lnTo>
                  <a:lnTo>
                    <a:pt x="1138" y="359"/>
                  </a:lnTo>
                  <a:lnTo>
                    <a:pt x="1094" y="403"/>
                  </a:lnTo>
                  <a:lnTo>
                    <a:pt x="1091" y="400"/>
                  </a:lnTo>
                  <a:close/>
                  <a:moveTo>
                    <a:pt x="1317" y="314"/>
                  </a:moveTo>
                  <a:lnTo>
                    <a:pt x="1268" y="270"/>
                  </a:lnTo>
                  <a:lnTo>
                    <a:pt x="1272" y="267"/>
                  </a:lnTo>
                  <a:lnTo>
                    <a:pt x="1321" y="311"/>
                  </a:lnTo>
                  <a:lnTo>
                    <a:pt x="1317" y="314"/>
                  </a:lnTo>
                  <a:close/>
                  <a:moveTo>
                    <a:pt x="1268" y="311"/>
                  </a:moveTo>
                  <a:lnTo>
                    <a:pt x="1317" y="267"/>
                  </a:lnTo>
                  <a:lnTo>
                    <a:pt x="1321" y="270"/>
                  </a:lnTo>
                  <a:lnTo>
                    <a:pt x="1272" y="314"/>
                  </a:lnTo>
                  <a:lnTo>
                    <a:pt x="1268" y="311"/>
                  </a:lnTo>
                  <a:close/>
                  <a:moveTo>
                    <a:pt x="1495" y="226"/>
                  </a:moveTo>
                  <a:lnTo>
                    <a:pt x="1451" y="181"/>
                  </a:lnTo>
                  <a:lnTo>
                    <a:pt x="1454" y="178"/>
                  </a:lnTo>
                  <a:lnTo>
                    <a:pt x="1498" y="222"/>
                  </a:lnTo>
                  <a:lnTo>
                    <a:pt x="1495" y="226"/>
                  </a:lnTo>
                  <a:close/>
                  <a:moveTo>
                    <a:pt x="1451" y="222"/>
                  </a:moveTo>
                  <a:lnTo>
                    <a:pt x="1495" y="178"/>
                  </a:lnTo>
                  <a:lnTo>
                    <a:pt x="1498" y="181"/>
                  </a:lnTo>
                  <a:lnTo>
                    <a:pt x="1454" y="226"/>
                  </a:lnTo>
                  <a:lnTo>
                    <a:pt x="1451" y="222"/>
                  </a:lnTo>
                  <a:close/>
                  <a:moveTo>
                    <a:pt x="1678" y="137"/>
                  </a:moveTo>
                  <a:lnTo>
                    <a:pt x="1633" y="92"/>
                  </a:lnTo>
                  <a:lnTo>
                    <a:pt x="1637" y="89"/>
                  </a:lnTo>
                  <a:lnTo>
                    <a:pt x="1681" y="133"/>
                  </a:lnTo>
                  <a:lnTo>
                    <a:pt x="1678" y="137"/>
                  </a:lnTo>
                  <a:close/>
                  <a:moveTo>
                    <a:pt x="1633" y="133"/>
                  </a:moveTo>
                  <a:lnTo>
                    <a:pt x="1678" y="89"/>
                  </a:lnTo>
                  <a:lnTo>
                    <a:pt x="1681" y="92"/>
                  </a:lnTo>
                  <a:lnTo>
                    <a:pt x="1637" y="137"/>
                  </a:lnTo>
                  <a:lnTo>
                    <a:pt x="1633" y="133"/>
                  </a:lnTo>
                  <a:close/>
                  <a:moveTo>
                    <a:pt x="1860" y="48"/>
                  </a:moveTo>
                  <a:lnTo>
                    <a:pt x="1816" y="4"/>
                  </a:lnTo>
                  <a:lnTo>
                    <a:pt x="1819" y="0"/>
                  </a:lnTo>
                  <a:lnTo>
                    <a:pt x="1864" y="45"/>
                  </a:lnTo>
                  <a:lnTo>
                    <a:pt x="1860" y="48"/>
                  </a:lnTo>
                  <a:close/>
                  <a:moveTo>
                    <a:pt x="1816" y="45"/>
                  </a:moveTo>
                  <a:lnTo>
                    <a:pt x="1860" y="0"/>
                  </a:lnTo>
                  <a:lnTo>
                    <a:pt x="1864" y="4"/>
                  </a:lnTo>
                  <a:lnTo>
                    <a:pt x="1819" y="48"/>
                  </a:lnTo>
                  <a:lnTo>
                    <a:pt x="1816" y="45"/>
                  </a:lnTo>
                  <a:close/>
                </a:path>
              </a:pathLst>
            </a:custGeom>
            <a:solidFill>
              <a:srgbClr val="000000"/>
            </a:solidFill>
            <a:ln w="1270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1960563" y="2185988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854200" y="173513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1854200" y="128428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854200" y="83343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1854200" y="384176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1.6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2103438" y="2368551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625725" y="2368551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3201988" y="2368551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3778250" y="2368551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4354513" y="2368551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4986338" y="2368551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1625600" y="1207294"/>
              <a:ext cx="241300" cy="282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vert270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u(x)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3579813" y="2435229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3878263" y="1603376"/>
              <a:ext cx="1041400" cy="469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0" name="Freeform 29"/>
            <p:cNvSpPr>
              <a:spLocks noEditPoints="1"/>
            </p:cNvSpPr>
            <p:nvPr/>
          </p:nvSpPr>
          <p:spPr bwMode="auto">
            <a:xfrm>
              <a:off x="3873500" y="1598613"/>
              <a:ext cx="1049338" cy="477838"/>
            </a:xfrm>
            <a:custGeom>
              <a:avLst/>
              <a:gdLst>
                <a:gd name="T0" fmla="*/ 0 w 2144"/>
                <a:gd name="T1" fmla="*/ 8 h 976"/>
                <a:gd name="T2" fmla="*/ 8 w 2144"/>
                <a:gd name="T3" fmla="*/ 0 h 976"/>
                <a:gd name="T4" fmla="*/ 2136 w 2144"/>
                <a:gd name="T5" fmla="*/ 0 h 976"/>
                <a:gd name="T6" fmla="*/ 2144 w 2144"/>
                <a:gd name="T7" fmla="*/ 8 h 976"/>
                <a:gd name="T8" fmla="*/ 2144 w 2144"/>
                <a:gd name="T9" fmla="*/ 968 h 976"/>
                <a:gd name="T10" fmla="*/ 2136 w 2144"/>
                <a:gd name="T11" fmla="*/ 976 h 976"/>
                <a:gd name="T12" fmla="*/ 8 w 2144"/>
                <a:gd name="T13" fmla="*/ 976 h 976"/>
                <a:gd name="T14" fmla="*/ 0 w 2144"/>
                <a:gd name="T15" fmla="*/ 968 h 976"/>
                <a:gd name="T16" fmla="*/ 0 w 2144"/>
                <a:gd name="T17" fmla="*/ 8 h 976"/>
                <a:gd name="T18" fmla="*/ 16 w 2144"/>
                <a:gd name="T19" fmla="*/ 968 h 976"/>
                <a:gd name="T20" fmla="*/ 8 w 2144"/>
                <a:gd name="T21" fmla="*/ 960 h 976"/>
                <a:gd name="T22" fmla="*/ 2136 w 2144"/>
                <a:gd name="T23" fmla="*/ 960 h 976"/>
                <a:gd name="T24" fmla="*/ 2128 w 2144"/>
                <a:gd name="T25" fmla="*/ 968 h 976"/>
                <a:gd name="T26" fmla="*/ 2128 w 2144"/>
                <a:gd name="T27" fmla="*/ 8 h 976"/>
                <a:gd name="T28" fmla="*/ 2136 w 2144"/>
                <a:gd name="T29" fmla="*/ 16 h 976"/>
                <a:gd name="T30" fmla="*/ 8 w 2144"/>
                <a:gd name="T31" fmla="*/ 16 h 976"/>
                <a:gd name="T32" fmla="*/ 16 w 2144"/>
                <a:gd name="T33" fmla="*/ 8 h 976"/>
                <a:gd name="T34" fmla="*/ 16 w 2144"/>
                <a:gd name="T35" fmla="*/ 968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44" h="976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36" y="0"/>
                  </a:lnTo>
                  <a:cubicBezTo>
                    <a:pt x="2141" y="0"/>
                    <a:pt x="2144" y="4"/>
                    <a:pt x="2144" y="8"/>
                  </a:cubicBezTo>
                  <a:lnTo>
                    <a:pt x="2144" y="968"/>
                  </a:lnTo>
                  <a:cubicBezTo>
                    <a:pt x="2144" y="973"/>
                    <a:pt x="2141" y="976"/>
                    <a:pt x="2136" y="976"/>
                  </a:cubicBezTo>
                  <a:lnTo>
                    <a:pt x="8" y="976"/>
                  </a:lnTo>
                  <a:cubicBezTo>
                    <a:pt x="4" y="976"/>
                    <a:pt x="0" y="973"/>
                    <a:pt x="0" y="968"/>
                  </a:cubicBezTo>
                  <a:lnTo>
                    <a:pt x="0" y="8"/>
                  </a:lnTo>
                  <a:close/>
                  <a:moveTo>
                    <a:pt x="16" y="968"/>
                  </a:moveTo>
                  <a:lnTo>
                    <a:pt x="8" y="960"/>
                  </a:lnTo>
                  <a:lnTo>
                    <a:pt x="2136" y="960"/>
                  </a:lnTo>
                  <a:lnTo>
                    <a:pt x="2128" y="968"/>
                  </a:lnTo>
                  <a:lnTo>
                    <a:pt x="2128" y="8"/>
                  </a:lnTo>
                  <a:lnTo>
                    <a:pt x="2136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968"/>
                  </a:lnTo>
                  <a:close/>
                </a:path>
              </a:pathLst>
            </a:custGeom>
            <a:solidFill>
              <a:srgbClr val="000000"/>
            </a:solidFill>
            <a:ln w="793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4038600" y="1755781"/>
              <a:ext cx="211138" cy="15875"/>
            </a:xfrm>
            <a:custGeom>
              <a:avLst/>
              <a:gdLst>
                <a:gd name="T0" fmla="*/ 16 w 432"/>
                <a:gd name="T1" fmla="*/ 0 h 32"/>
                <a:gd name="T2" fmla="*/ 416 w 432"/>
                <a:gd name="T3" fmla="*/ 0 h 32"/>
                <a:gd name="T4" fmla="*/ 432 w 432"/>
                <a:gd name="T5" fmla="*/ 16 h 32"/>
                <a:gd name="T6" fmla="*/ 416 w 432"/>
                <a:gd name="T7" fmla="*/ 32 h 32"/>
                <a:gd name="T8" fmla="*/ 16 w 432"/>
                <a:gd name="T9" fmla="*/ 32 h 32"/>
                <a:gd name="T10" fmla="*/ 0 w 432"/>
                <a:gd name="T11" fmla="*/ 16 h 32"/>
                <a:gd name="T12" fmla="*/ 16 w 432"/>
                <a:gd name="T1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2" h="32">
                  <a:moveTo>
                    <a:pt x="16" y="0"/>
                  </a:moveTo>
                  <a:lnTo>
                    <a:pt x="416" y="0"/>
                  </a:lnTo>
                  <a:cubicBezTo>
                    <a:pt x="425" y="0"/>
                    <a:pt x="432" y="8"/>
                    <a:pt x="432" y="16"/>
                  </a:cubicBezTo>
                  <a:cubicBezTo>
                    <a:pt x="432" y="25"/>
                    <a:pt x="425" y="32"/>
                    <a:pt x="416" y="32"/>
                  </a:cubicBezTo>
                  <a:lnTo>
                    <a:pt x="16" y="32"/>
                  </a:lnTo>
                  <a:cubicBezTo>
                    <a:pt x="8" y="32"/>
                    <a:pt x="0" y="25"/>
                    <a:pt x="0" y="16"/>
                  </a:cubicBezTo>
                  <a:cubicBezTo>
                    <a:pt x="0" y="8"/>
                    <a:pt x="8" y="0"/>
                    <a:pt x="16" y="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chemeClr val="tx1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4268788" y="1660526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u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4332288" y="1660526"/>
              <a:ext cx="4603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4371975" y="1660526"/>
              <a:ext cx="3365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exact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4038600" y="1943101"/>
              <a:ext cx="211138" cy="15875"/>
            </a:xfrm>
            <a:custGeom>
              <a:avLst/>
              <a:gdLst>
                <a:gd name="T0" fmla="*/ 16 w 432"/>
                <a:gd name="T1" fmla="*/ 0 h 32"/>
                <a:gd name="T2" fmla="*/ 416 w 432"/>
                <a:gd name="T3" fmla="*/ 0 h 32"/>
                <a:gd name="T4" fmla="*/ 432 w 432"/>
                <a:gd name="T5" fmla="*/ 16 h 32"/>
                <a:gd name="T6" fmla="*/ 416 w 432"/>
                <a:gd name="T7" fmla="*/ 32 h 32"/>
                <a:gd name="T8" fmla="*/ 16 w 432"/>
                <a:gd name="T9" fmla="*/ 32 h 32"/>
                <a:gd name="T10" fmla="*/ 0 w 432"/>
                <a:gd name="T11" fmla="*/ 16 h 32"/>
                <a:gd name="T12" fmla="*/ 16 w 432"/>
                <a:gd name="T1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2" h="32">
                  <a:moveTo>
                    <a:pt x="16" y="0"/>
                  </a:moveTo>
                  <a:lnTo>
                    <a:pt x="416" y="0"/>
                  </a:lnTo>
                  <a:cubicBezTo>
                    <a:pt x="425" y="0"/>
                    <a:pt x="432" y="8"/>
                    <a:pt x="432" y="16"/>
                  </a:cubicBezTo>
                  <a:cubicBezTo>
                    <a:pt x="432" y="25"/>
                    <a:pt x="425" y="32"/>
                    <a:pt x="416" y="32"/>
                  </a:cubicBezTo>
                  <a:lnTo>
                    <a:pt x="16" y="32"/>
                  </a:lnTo>
                  <a:cubicBezTo>
                    <a:pt x="8" y="32"/>
                    <a:pt x="0" y="25"/>
                    <a:pt x="0" y="16"/>
                  </a:cubicBezTo>
                  <a:cubicBezTo>
                    <a:pt x="0" y="8"/>
                    <a:pt x="8" y="0"/>
                    <a:pt x="16" y="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chemeClr val="bg1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Freeform 35"/>
            <p:cNvSpPr>
              <a:spLocks noEditPoints="1"/>
            </p:cNvSpPr>
            <p:nvPr/>
          </p:nvSpPr>
          <p:spPr bwMode="auto">
            <a:xfrm>
              <a:off x="4110038" y="1920876"/>
              <a:ext cx="68263" cy="68263"/>
            </a:xfrm>
            <a:custGeom>
              <a:avLst/>
              <a:gdLst>
                <a:gd name="T0" fmla="*/ 40 w 43"/>
                <a:gd name="T1" fmla="*/ 43 h 43"/>
                <a:gd name="T2" fmla="*/ 0 w 43"/>
                <a:gd name="T3" fmla="*/ 4 h 43"/>
                <a:gd name="T4" fmla="*/ 4 w 43"/>
                <a:gd name="T5" fmla="*/ 0 h 43"/>
                <a:gd name="T6" fmla="*/ 43 w 43"/>
                <a:gd name="T7" fmla="*/ 40 h 43"/>
                <a:gd name="T8" fmla="*/ 40 w 43"/>
                <a:gd name="T9" fmla="*/ 43 h 43"/>
                <a:gd name="T10" fmla="*/ 0 w 43"/>
                <a:gd name="T11" fmla="*/ 40 h 43"/>
                <a:gd name="T12" fmla="*/ 40 w 43"/>
                <a:gd name="T13" fmla="*/ 0 h 43"/>
                <a:gd name="T14" fmla="*/ 43 w 43"/>
                <a:gd name="T15" fmla="*/ 4 h 43"/>
                <a:gd name="T16" fmla="*/ 4 w 43"/>
                <a:gd name="T17" fmla="*/ 43 h 43"/>
                <a:gd name="T18" fmla="*/ 0 w 43"/>
                <a:gd name="T19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43">
                  <a:moveTo>
                    <a:pt x="40" y="43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43" y="40"/>
                  </a:lnTo>
                  <a:lnTo>
                    <a:pt x="40" y="43"/>
                  </a:lnTo>
                  <a:close/>
                  <a:moveTo>
                    <a:pt x="0" y="40"/>
                  </a:moveTo>
                  <a:lnTo>
                    <a:pt x="40" y="0"/>
                  </a:lnTo>
                  <a:lnTo>
                    <a:pt x="43" y="4"/>
                  </a:lnTo>
                  <a:lnTo>
                    <a:pt x="4" y="43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000000"/>
            </a:solidFill>
            <a:ln w="793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4268788" y="1866898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u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4332288" y="1871661"/>
              <a:ext cx="4603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4371975" y="1866898"/>
              <a:ext cx="477838" cy="17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approx.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05375" y="256287"/>
              <a:ext cx="3648456" cy="239572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09082" y="314370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2.13</a:t>
            </a:r>
          </a:p>
        </p:txBody>
      </p:sp>
      <p:sp>
        <p:nvSpPr>
          <p:cNvPr id="50" name="Freeform 45"/>
          <p:cNvSpPr>
            <a:spLocks noEditPoints="1"/>
          </p:cNvSpPr>
          <p:nvPr/>
        </p:nvSpPr>
        <p:spPr bwMode="auto">
          <a:xfrm>
            <a:off x="2146300" y="3598863"/>
            <a:ext cx="2851150" cy="1762125"/>
          </a:xfrm>
          <a:custGeom>
            <a:avLst/>
            <a:gdLst>
              <a:gd name="T0" fmla="*/ 0 w 6400"/>
              <a:gd name="T1" fmla="*/ 16 h 3952"/>
              <a:gd name="T2" fmla="*/ 16 w 6400"/>
              <a:gd name="T3" fmla="*/ 0 h 3952"/>
              <a:gd name="T4" fmla="*/ 6384 w 6400"/>
              <a:gd name="T5" fmla="*/ 0 h 3952"/>
              <a:gd name="T6" fmla="*/ 6400 w 6400"/>
              <a:gd name="T7" fmla="*/ 16 h 3952"/>
              <a:gd name="T8" fmla="*/ 6400 w 6400"/>
              <a:gd name="T9" fmla="*/ 3936 h 3952"/>
              <a:gd name="T10" fmla="*/ 6384 w 6400"/>
              <a:gd name="T11" fmla="*/ 3952 h 3952"/>
              <a:gd name="T12" fmla="*/ 16 w 6400"/>
              <a:gd name="T13" fmla="*/ 3952 h 3952"/>
              <a:gd name="T14" fmla="*/ 0 w 6400"/>
              <a:gd name="T15" fmla="*/ 3936 h 3952"/>
              <a:gd name="T16" fmla="*/ 0 w 6400"/>
              <a:gd name="T17" fmla="*/ 16 h 3952"/>
              <a:gd name="T18" fmla="*/ 32 w 6400"/>
              <a:gd name="T19" fmla="*/ 3936 h 3952"/>
              <a:gd name="T20" fmla="*/ 16 w 6400"/>
              <a:gd name="T21" fmla="*/ 3920 h 3952"/>
              <a:gd name="T22" fmla="*/ 6384 w 6400"/>
              <a:gd name="T23" fmla="*/ 3920 h 3952"/>
              <a:gd name="T24" fmla="*/ 6368 w 6400"/>
              <a:gd name="T25" fmla="*/ 3936 h 3952"/>
              <a:gd name="T26" fmla="*/ 6368 w 6400"/>
              <a:gd name="T27" fmla="*/ 16 h 3952"/>
              <a:gd name="T28" fmla="*/ 6384 w 6400"/>
              <a:gd name="T29" fmla="*/ 32 h 3952"/>
              <a:gd name="T30" fmla="*/ 16 w 6400"/>
              <a:gd name="T31" fmla="*/ 32 h 3952"/>
              <a:gd name="T32" fmla="*/ 32 w 6400"/>
              <a:gd name="T33" fmla="*/ 16 h 3952"/>
              <a:gd name="T34" fmla="*/ 32 w 6400"/>
              <a:gd name="T35" fmla="*/ 3936 h 3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400" h="3952">
                <a:moveTo>
                  <a:pt x="0" y="16"/>
                </a:moveTo>
                <a:cubicBezTo>
                  <a:pt x="0" y="8"/>
                  <a:pt x="8" y="0"/>
                  <a:pt x="16" y="0"/>
                </a:cubicBezTo>
                <a:lnTo>
                  <a:pt x="6384" y="0"/>
                </a:lnTo>
                <a:cubicBezTo>
                  <a:pt x="6393" y="0"/>
                  <a:pt x="6400" y="8"/>
                  <a:pt x="6400" y="16"/>
                </a:cubicBezTo>
                <a:lnTo>
                  <a:pt x="6400" y="3936"/>
                </a:lnTo>
                <a:cubicBezTo>
                  <a:pt x="6400" y="3945"/>
                  <a:pt x="6393" y="3952"/>
                  <a:pt x="6384" y="3952"/>
                </a:cubicBezTo>
                <a:lnTo>
                  <a:pt x="16" y="3952"/>
                </a:lnTo>
                <a:cubicBezTo>
                  <a:pt x="8" y="3952"/>
                  <a:pt x="0" y="3945"/>
                  <a:pt x="0" y="3936"/>
                </a:cubicBezTo>
                <a:lnTo>
                  <a:pt x="0" y="16"/>
                </a:lnTo>
                <a:close/>
                <a:moveTo>
                  <a:pt x="32" y="3936"/>
                </a:moveTo>
                <a:lnTo>
                  <a:pt x="16" y="3920"/>
                </a:lnTo>
                <a:lnTo>
                  <a:pt x="6384" y="3920"/>
                </a:lnTo>
                <a:lnTo>
                  <a:pt x="6368" y="3936"/>
                </a:lnTo>
                <a:lnTo>
                  <a:pt x="6368" y="16"/>
                </a:lnTo>
                <a:lnTo>
                  <a:pt x="6384" y="32"/>
                </a:lnTo>
                <a:lnTo>
                  <a:pt x="16" y="32"/>
                </a:lnTo>
                <a:lnTo>
                  <a:pt x="32" y="16"/>
                </a:lnTo>
                <a:lnTo>
                  <a:pt x="32" y="3936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chemeClr val="tx1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46"/>
          <p:cNvSpPr>
            <a:spLocks noChangeArrowheads="1"/>
          </p:cNvSpPr>
          <p:nvPr/>
        </p:nvSpPr>
        <p:spPr bwMode="auto">
          <a:xfrm>
            <a:off x="2152650" y="3602038"/>
            <a:ext cx="7938" cy="1754188"/>
          </a:xfrm>
          <a:prstGeom prst="rect">
            <a:avLst/>
          </a:prstGeom>
          <a:solidFill>
            <a:srgbClr val="000000"/>
          </a:solidFill>
          <a:ln w="793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47"/>
          <p:cNvSpPr>
            <a:spLocks noEditPoints="1"/>
          </p:cNvSpPr>
          <p:nvPr/>
        </p:nvSpPr>
        <p:spPr bwMode="auto">
          <a:xfrm>
            <a:off x="2120900" y="3598863"/>
            <a:ext cx="34925" cy="1762125"/>
          </a:xfrm>
          <a:custGeom>
            <a:avLst/>
            <a:gdLst>
              <a:gd name="T0" fmla="*/ 0 w 22"/>
              <a:gd name="T1" fmla="*/ 1105 h 1110"/>
              <a:gd name="T2" fmla="*/ 22 w 22"/>
              <a:gd name="T3" fmla="*/ 1105 h 1110"/>
              <a:gd name="T4" fmla="*/ 22 w 22"/>
              <a:gd name="T5" fmla="*/ 1110 h 1110"/>
              <a:gd name="T6" fmla="*/ 0 w 22"/>
              <a:gd name="T7" fmla="*/ 1110 h 1110"/>
              <a:gd name="T8" fmla="*/ 0 w 22"/>
              <a:gd name="T9" fmla="*/ 1105 h 1110"/>
              <a:gd name="T10" fmla="*/ 0 w 22"/>
              <a:gd name="T11" fmla="*/ 831 h 1110"/>
              <a:gd name="T12" fmla="*/ 22 w 22"/>
              <a:gd name="T13" fmla="*/ 831 h 1110"/>
              <a:gd name="T14" fmla="*/ 22 w 22"/>
              <a:gd name="T15" fmla="*/ 835 h 1110"/>
              <a:gd name="T16" fmla="*/ 0 w 22"/>
              <a:gd name="T17" fmla="*/ 835 h 1110"/>
              <a:gd name="T18" fmla="*/ 0 w 22"/>
              <a:gd name="T19" fmla="*/ 831 h 1110"/>
              <a:gd name="T20" fmla="*/ 0 w 22"/>
              <a:gd name="T21" fmla="*/ 552 h 1110"/>
              <a:gd name="T22" fmla="*/ 22 w 22"/>
              <a:gd name="T23" fmla="*/ 552 h 1110"/>
              <a:gd name="T24" fmla="*/ 22 w 22"/>
              <a:gd name="T25" fmla="*/ 557 h 1110"/>
              <a:gd name="T26" fmla="*/ 0 w 22"/>
              <a:gd name="T27" fmla="*/ 557 h 1110"/>
              <a:gd name="T28" fmla="*/ 0 w 22"/>
              <a:gd name="T29" fmla="*/ 552 h 1110"/>
              <a:gd name="T30" fmla="*/ 0 w 22"/>
              <a:gd name="T31" fmla="*/ 274 h 1110"/>
              <a:gd name="T32" fmla="*/ 22 w 22"/>
              <a:gd name="T33" fmla="*/ 274 h 1110"/>
              <a:gd name="T34" fmla="*/ 22 w 22"/>
              <a:gd name="T35" fmla="*/ 278 h 1110"/>
              <a:gd name="T36" fmla="*/ 0 w 22"/>
              <a:gd name="T37" fmla="*/ 278 h 1110"/>
              <a:gd name="T38" fmla="*/ 0 w 22"/>
              <a:gd name="T39" fmla="*/ 274 h 1110"/>
              <a:gd name="T40" fmla="*/ 0 w 22"/>
              <a:gd name="T41" fmla="*/ 0 h 1110"/>
              <a:gd name="T42" fmla="*/ 22 w 22"/>
              <a:gd name="T43" fmla="*/ 0 h 1110"/>
              <a:gd name="T44" fmla="*/ 22 w 22"/>
              <a:gd name="T45" fmla="*/ 4 h 1110"/>
              <a:gd name="T46" fmla="*/ 0 w 22"/>
              <a:gd name="T47" fmla="*/ 4 h 1110"/>
              <a:gd name="T48" fmla="*/ 0 w 22"/>
              <a:gd name="T49" fmla="*/ 0 h 1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2" h="1110">
                <a:moveTo>
                  <a:pt x="0" y="1105"/>
                </a:moveTo>
                <a:lnTo>
                  <a:pt x="22" y="1105"/>
                </a:lnTo>
                <a:lnTo>
                  <a:pt x="22" y="1110"/>
                </a:lnTo>
                <a:lnTo>
                  <a:pt x="0" y="1110"/>
                </a:lnTo>
                <a:lnTo>
                  <a:pt x="0" y="1105"/>
                </a:lnTo>
                <a:close/>
                <a:moveTo>
                  <a:pt x="0" y="831"/>
                </a:moveTo>
                <a:lnTo>
                  <a:pt x="22" y="831"/>
                </a:lnTo>
                <a:lnTo>
                  <a:pt x="22" y="835"/>
                </a:lnTo>
                <a:lnTo>
                  <a:pt x="0" y="835"/>
                </a:lnTo>
                <a:lnTo>
                  <a:pt x="0" y="831"/>
                </a:lnTo>
                <a:close/>
                <a:moveTo>
                  <a:pt x="0" y="552"/>
                </a:moveTo>
                <a:lnTo>
                  <a:pt x="22" y="552"/>
                </a:lnTo>
                <a:lnTo>
                  <a:pt x="22" y="557"/>
                </a:lnTo>
                <a:lnTo>
                  <a:pt x="0" y="557"/>
                </a:lnTo>
                <a:lnTo>
                  <a:pt x="0" y="552"/>
                </a:lnTo>
                <a:close/>
                <a:moveTo>
                  <a:pt x="0" y="274"/>
                </a:moveTo>
                <a:lnTo>
                  <a:pt x="22" y="274"/>
                </a:lnTo>
                <a:lnTo>
                  <a:pt x="22" y="278"/>
                </a:lnTo>
                <a:lnTo>
                  <a:pt x="0" y="278"/>
                </a:lnTo>
                <a:lnTo>
                  <a:pt x="0" y="274"/>
                </a:lnTo>
                <a:close/>
                <a:moveTo>
                  <a:pt x="0" y="0"/>
                </a:moveTo>
                <a:lnTo>
                  <a:pt x="22" y="0"/>
                </a:lnTo>
                <a:lnTo>
                  <a:pt x="22" y="4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793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48"/>
          <p:cNvSpPr>
            <a:spLocks noChangeArrowheads="1"/>
          </p:cNvSpPr>
          <p:nvPr/>
        </p:nvSpPr>
        <p:spPr bwMode="auto">
          <a:xfrm>
            <a:off x="2155825" y="5353051"/>
            <a:ext cx="2838450" cy="7938"/>
          </a:xfrm>
          <a:prstGeom prst="rect">
            <a:avLst/>
          </a:prstGeom>
          <a:solidFill>
            <a:srgbClr val="000000"/>
          </a:solidFill>
          <a:ln w="793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49"/>
          <p:cNvSpPr>
            <a:spLocks noEditPoints="1"/>
          </p:cNvSpPr>
          <p:nvPr/>
        </p:nvSpPr>
        <p:spPr bwMode="auto">
          <a:xfrm>
            <a:off x="2152650" y="5356226"/>
            <a:ext cx="2844800" cy="28575"/>
          </a:xfrm>
          <a:custGeom>
            <a:avLst/>
            <a:gdLst>
              <a:gd name="T0" fmla="*/ 5 w 1792"/>
              <a:gd name="T1" fmla="*/ 0 h 18"/>
              <a:gd name="T2" fmla="*/ 5 w 1792"/>
              <a:gd name="T3" fmla="*/ 18 h 18"/>
              <a:gd name="T4" fmla="*/ 0 w 1792"/>
              <a:gd name="T5" fmla="*/ 18 h 18"/>
              <a:gd name="T6" fmla="*/ 0 w 1792"/>
              <a:gd name="T7" fmla="*/ 0 h 18"/>
              <a:gd name="T8" fmla="*/ 5 w 1792"/>
              <a:gd name="T9" fmla="*/ 0 h 18"/>
              <a:gd name="T10" fmla="*/ 364 w 1792"/>
              <a:gd name="T11" fmla="*/ 0 h 18"/>
              <a:gd name="T12" fmla="*/ 364 w 1792"/>
              <a:gd name="T13" fmla="*/ 18 h 18"/>
              <a:gd name="T14" fmla="*/ 359 w 1792"/>
              <a:gd name="T15" fmla="*/ 18 h 18"/>
              <a:gd name="T16" fmla="*/ 359 w 1792"/>
              <a:gd name="T17" fmla="*/ 0 h 18"/>
              <a:gd name="T18" fmla="*/ 364 w 1792"/>
              <a:gd name="T19" fmla="*/ 0 h 18"/>
              <a:gd name="T20" fmla="*/ 719 w 1792"/>
              <a:gd name="T21" fmla="*/ 0 h 18"/>
              <a:gd name="T22" fmla="*/ 719 w 1792"/>
              <a:gd name="T23" fmla="*/ 18 h 18"/>
              <a:gd name="T24" fmla="*/ 714 w 1792"/>
              <a:gd name="T25" fmla="*/ 18 h 18"/>
              <a:gd name="T26" fmla="*/ 714 w 1792"/>
              <a:gd name="T27" fmla="*/ 0 h 18"/>
              <a:gd name="T28" fmla="*/ 719 w 1792"/>
              <a:gd name="T29" fmla="*/ 0 h 18"/>
              <a:gd name="T30" fmla="*/ 1078 w 1792"/>
              <a:gd name="T31" fmla="*/ 0 h 18"/>
              <a:gd name="T32" fmla="*/ 1078 w 1792"/>
              <a:gd name="T33" fmla="*/ 18 h 18"/>
              <a:gd name="T34" fmla="*/ 1073 w 1792"/>
              <a:gd name="T35" fmla="*/ 18 h 18"/>
              <a:gd name="T36" fmla="*/ 1073 w 1792"/>
              <a:gd name="T37" fmla="*/ 0 h 18"/>
              <a:gd name="T38" fmla="*/ 1078 w 1792"/>
              <a:gd name="T39" fmla="*/ 0 h 18"/>
              <a:gd name="T40" fmla="*/ 1433 w 1792"/>
              <a:gd name="T41" fmla="*/ 0 h 18"/>
              <a:gd name="T42" fmla="*/ 1433 w 1792"/>
              <a:gd name="T43" fmla="*/ 18 h 18"/>
              <a:gd name="T44" fmla="*/ 1428 w 1792"/>
              <a:gd name="T45" fmla="*/ 18 h 18"/>
              <a:gd name="T46" fmla="*/ 1428 w 1792"/>
              <a:gd name="T47" fmla="*/ 0 h 18"/>
              <a:gd name="T48" fmla="*/ 1433 w 1792"/>
              <a:gd name="T49" fmla="*/ 0 h 18"/>
              <a:gd name="T50" fmla="*/ 1792 w 1792"/>
              <a:gd name="T51" fmla="*/ 0 h 18"/>
              <a:gd name="T52" fmla="*/ 1792 w 1792"/>
              <a:gd name="T53" fmla="*/ 18 h 18"/>
              <a:gd name="T54" fmla="*/ 1788 w 1792"/>
              <a:gd name="T55" fmla="*/ 18 h 18"/>
              <a:gd name="T56" fmla="*/ 1788 w 1792"/>
              <a:gd name="T57" fmla="*/ 0 h 18"/>
              <a:gd name="T58" fmla="*/ 1792 w 1792"/>
              <a:gd name="T5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792" h="18">
                <a:moveTo>
                  <a:pt x="5" y="0"/>
                </a:moveTo>
                <a:lnTo>
                  <a:pt x="5" y="18"/>
                </a:lnTo>
                <a:lnTo>
                  <a:pt x="0" y="18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364" y="0"/>
                </a:moveTo>
                <a:lnTo>
                  <a:pt x="364" y="18"/>
                </a:lnTo>
                <a:lnTo>
                  <a:pt x="359" y="18"/>
                </a:lnTo>
                <a:lnTo>
                  <a:pt x="359" y="0"/>
                </a:lnTo>
                <a:lnTo>
                  <a:pt x="364" y="0"/>
                </a:lnTo>
                <a:close/>
                <a:moveTo>
                  <a:pt x="719" y="0"/>
                </a:moveTo>
                <a:lnTo>
                  <a:pt x="719" y="18"/>
                </a:lnTo>
                <a:lnTo>
                  <a:pt x="714" y="18"/>
                </a:lnTo>
                <a:lnTo>
                  <a:pt x="714" y="0"/>
                </a:lnTo>
                <a:lnTo>
                  <a:pt x="719" y="0"/>
                </a:lnTo>
                <a:close/>
                <a:moveTo>
                  <a:pt x="1078" y="0"/>
                </a:moveTo>
                <a:lnTo>
                  <a:pt x="1078" y="18"/>
                </a:lnTo>
                <a:lnTo>
                  <a:pt x="1073" y="18"/>
                </a:lnTo>
                <a:lnTo>
                  <a:pt x="1073" y="0"/>
                </a:lnTo>
                <a:lnTo>
                  <a:pt x="1078" y="0"/>
                </a:lnTo>
                <a:close/>
                <a:moveTo>
                  <a:pt x="1433" y="0"/>
                </a:moveTo>
                <a:lnTo>
                  <a:pt x="1433" y="18"/>
                </a:lnTo>
                <a:lnTo>
                  <a:pt x="1428" y="18"/>
                </a:lnTo>
                <a:lnTo>
                  <a:pt x="1428" y="0"/>
                </a:lnTo>
                <a:lnTo>
                  <a:pt x="1433" y="0"/>
                </a:lnTo>
                <a:close/>
                <a:moveTo>
                  <a:pt x="1792" y="0"/>
                </a:moveTo>
                <a:lnTo>
                  <a:pt x="1792" y="18"/>
                </a:lnTo>
                <a:lnTo>
                  <a:pt x="1788" y="18"/>
                </a:lnTo>
                <a:lnTo>
                  <a:pt x="1788" y="0"/>
                </a:lnTo>
                <a:lnTo>
                  <a:pt x="1792" y="0"/>
                </a:lnTo>
                <a:close/>
              </a:path>
            </a:pathLst>
          </a:custGeom>
          <a:solidFill>
            <a:srgbClr val="000000"/>
          </a:solidFill>
          <a:ln w="793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50"/>
          <p:cNvSpPr>
            <a:spLocks/>
          </p:cNvSpPr>
          <p:nvPr/>
        </p:nvSpPr>
        <p:spPr bwMode="auto">
          <a:xfrm>
            <a:off x="2144713" y="3597276"/>
            <a:ext cx="2854325" cy="893763"/>
          </a:xfrm>
          <a:custGeom>
            <a:avLst/>
            <a:gdLst>
              <a:gd name="T0" fmla="*/ 22 w 6403"/>
              <a:gd name="T1" fmla="*/ 2 h 2003"/>
              <a:gd name="T2" fmla="*/ 662 w 6403"/>
              <a:gd name="T3" fmla="*/ 194 h 2003"/>
              <a:gd name="T4" fmla="*/ 1302 w 6403"/>
              <a:gd name="T5" fmla="*/ 402 h 2003"/>
              <a:gd name="T6" fmla="*/ 1926 w 6403"/>
              <a:gd name="T7" fmla="*/ 594 h 2003"/>
              <a:gd name="T8" fmla="*/ 2566 w 6403"/>
              <a:gd name="T9" fmla="*/ 786 h 2003"/>
              <a:gd name="T10" fmla="*/ 3206 w 6403"/>
              <a:gd name="T11" fmla="*/ 994 h 2003"/>
              <a:gd name="T12" fmla="*/ 3846 w 6403"/>
              <a:gd name="T13" fmla="*/ 1186 h 2003"/>
              <a:gd name="T14" fmla="*/ 4486 w 6403"/>
              <a:gd name="T15" fmla="*/ 1378 h 2003"/>
              <a:gd name="T16" fmla="*/ 5110 w 6403"/>
              <a:gd name="T17" fmla="*/ 1570 h 2003"/>
              <a:gd name="T18" fmla="*/ 5750 w 6403"/>
              <a:gd name="T19" fmla="*/ 1778 h 2003"/>
              <a:gd name="T20" fmla="*/ 6390 w 6403"/>
              <a:gd name="T21" fmla="*/ 1970 h 2003"/>
              <a:gd name="T22" fmla="*/ 6401 w 6403"/>
              <a:gd name="T23" fmla="*/ 1990 h 2003"/>
              <a:gd name="T24" fmla="*/ 6381 w 6403"/>
              <a:gd name="T25" fmla="*/ 2001 h 2003"/>
              <a:gd name="T26" fmla="*/ 5741 w 6403"/>
              <a:gd name="T27" fmla="*/ 1809 h 2003"/>
              <a:gd name="T28" fmla="*/ 5101 w 6403"/>
              <a:gd name="T29" fmla="*/ 1601 h 2003"/>
              <a:gd name="T30" fmla="*/ 4477 w 6403"/>
              <a:gd name="T31" fmla="*/ 1409 h 2003"/>
              <a:gd name="T32" fmla="*/ 3837 w 6403"/>
              <a:gd name="T33" fmla="*/ 1217 h 2003"/>
              <a:gd name="T34" fmla="*/ 3197 w 6403"/>
              <a:gd name="T35" fmla="*/ 1025 h 2003"/>
              <a:gd name="T36" fmla="*/ 2557 w 6403"/>
              <a:gd name="T37" fmla="*/ 817 h 2003"/>
              <a:gd name="T38" fmla="*/ 1917 w 6403"/>
              <a:gd name="T39" fmla="*/ 625 h 2003"/>
              <a:gd name="T40" fmla="*/ 1293 w 6403"/>
              <a:gd name="T41" fmla="*/ 433 h 2003"/>
              <a:gd name="T42" fmla="*/ 653 w 6403"/>
              <a:gd name="T43" fmla="*/ 225 h 2003"/>
              <a:gd name="T44" fmla="*/ 13 w 6403"/>
              <a:gd name="T45" fmla="*/ 33 h 2003"/>
              <a:gd name="T46" fmla="*/ 2 w 6403"/>
              <a:gd name="T47" fmla="*/ 13 h 2003"/>
              <a:gd name="T48" fmla="*/ 22 w 6403"/>
              <a:gd name="T49" fmla="*/ 2 h 2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6403" h="2003">
                <a:moveTo>
                  <a:pt x="22" y="2"/>
                </a:moveTo>
                <a:lnTo>
                  <a:pt x="662" y="194"/>
                </a:lnTo>
                <a:lnTo>
                  <a:pt x="1302" y="402"/>
                </a:lnTo>
                <a:lnTo>
                  <a:pt x="1926" y="594"/>
                </a:lnTo>
                <a:lnTo>
                  <a:pt x="2566" y="786"/>
                </a:lnTo>
                <a:lnTo>
                  <a:pt x="3206" y="994"/>
                </a:lnTo>
                <a:lnTo>
                  <a:pt x="3846" y="1186"/>
                </a:lnTo>
                <a:lnTo>
                  <a:pt x="4486" y="1378"/>
                </a:lnTo>
                <a:lnTo>
                  <a:pt x="5110" y="1570"/>
                </a:lnTo>
                <a:lnTo>
                  <a:pt x="5750" y="1778"/>
                </a:lnTo>
                <a:lnTo>
                  <a:pt x="6390" y="1970"/>
                </a:lnTo>
                <a:cubicBezTo>
                  <a:pt x="6399" y="1973"/>
                  <a:pt x="6403" y="1982"/>
                  <a:pt x="6401" y="1990"/>
                </a:cubicBezTo>
                <a:cubicBezTo>
                  <a:pt x="6398" y="1999"/>
                  <a:pt x="6389" y="2003"/>
                  <a:pt x="6381" y="2001"/>
                </a:cubicBezTo>
                <a:lnTo>
                  <a:pt x="5741" y="1809"/>
                </a:lnTo>
                <a:lnTo>
                  <a:pt x="5101" y="1601"/>
                </a:lnTo>
                <a:lnTo>
                  <a:pt x="4477" y="1409"/>
                </a:lnTo>
                <a:lnTo>
                  <a:pt x="3837" y="1217"/>
                </a:lnTo>
                <a:lnTo>
                  <a:pt x="3197" y="1025"/>
                </a:lnTo>
                <a:lnTo>
                  <a:pt x="2557" y="817"/>
                </a:lnTo>
                <a:lnTo>
                  <a:pt x="1917" y="625"/>
                </a:lnTo>
                <a:lnTo>
                  <a:pt x="1293" y="433"/>
                </a:lnTo>
                <a:lnTo>
                  <a:pt x="653" y="225"/>
                </a:lnTo>
                <a:lnTo>
                  <a:pt x="13" y="33"/>
                </a:lnTo>
                <a:cubicBezTo>
                  <a:pt x="4" y="30"/>
                  <a:pt x="0" y="21"/>
                  <a:pt x="2" y="13"/>
                </a:cubicBezTo>
                <a:cubicBezTo>
                  <a:pt x="5" y="4"/>
                  <a:pt x="14" y="0"/>
                  <a:pt x="22" y="2"/>
                </a:cubicBezTo>
                <a:close/>
              </a:path>
            </a:pathLst>
          </a:custGeom>
          <a:solidFill>
            <a:srgbClr val="000000"/>
          </a:solidFill>
          <a:ln w="793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51"/>
          <p:cNvSpPr>
            <a:spLocks/>
          </p:cNvSpPr>
          <p:nvPr/>
        </p:nvSpPr>
        <p:spPr bwMode="auto">
          <a:xfrm>
            <a:off x="2146300" y="3819526"/>
            <a:ext cx="2851150" cy="449263"/>
          </a:xfrm>
          <a:custGeom>
            <a:avLst/>
            <a:gdLst>
              <a:gd name="T0" fmla="*/ 16 w 6400"/>
              <a:gd name="T1" fmla="*/ 0 h 1008"/>
              <a:gd name="T2" fmla="*/ 656 w 6400"/>
              <a:gd name="T3" fmla="*/ 0 h 1008"/>
              <a:gd name="T4" fmla="*/ 1296 w 6400"/>
              <a:gd name="T5" fmla="*/ 0 h 1008"/>
              <a:gd name="T6" fmla="*/ 1920 w 6400"/>
              <a:gd name="T7" fmla="*/ 0 h 1008"/>
              <a:gd name="T8" fmla="*/ 2560 w 6400"/>
              <a:gd name="T9" fmla="*/ 0 h 1008"/>
              <a:gd name="T10" fmla="*/ 3200 w 6400"/>
              <a:gd name="T11" fmla="*/ 0 h 1008"/>
              <a:gd name="T12" fmla="*/ 3216 w 6400"/>
              <a:gd name="T13" fmla="*/ 16 h 1008"/>
              <a:gd name="T14" fmla="*/ 3216 w 6400"/>
              <a:gd name="T15" fmla="*/ 992 h 1008"/>
              <a:gd name="T16" fmla="*/ 3200 w 6400"/>
              <a:gd name="T17" fmla="*/ 976 h 1008"/>
              <a:gd name="T18" fmla="*/ 3840 w 6400"/>
              <a:gd name="T19" fmla="*/ 976 h 1008"/>
              <a:gd name="T20" fmla="*/ 4480 w 6400"/>
              <a:gd name="T21" fmla="*/ 976 h 1008"/>
              <a:gd name="T22" fmla="*/ 5104 w 6400"/>
              <a:gd name="T23" fmla="*/ 976 h 1008"/>
              <a:gd name="T24" fmla="*/ 5744 w 6400"/>
              <a:gd name="T25" fmla="*/ 976 h 1008"/>
              <a:gd name="T26" fmla="*/ 6384 w 6400"/>
              <a:gd name="T27" fmla="*/ 976 h 1008"/>
              <a:gd name="T28" fmla="*/ 6400 w 6400"/>
              <a:gd name="T29" fmla="*/ 992 h 1008"/>
              <a:gd name="T30" fmla="*/ 6384 w 6400"/>
              <a:gd name="T31" fmla="*/ 1008 h 1008"/>
              <a:gd name="T32" fmla="*/ 5744 w 6400"/>
              <a:gd name="T33" fmla="*/ 1008 h 1008"/>
              <a:gd name="T34" fmla="*/ 5104 w 6400"/>
              <a:gd name="T35" fmla="*/ 1008 h 1008"/>
              <a:gd name="T36" fmla="*/ 4480 w 6400"/>
              <a:gd name="T37" fmla="*/ 1008 h 1008"/>
              <a:gd name="T38" fmla="*/ 3840 w 6400"/>
              <a:gd name="T39" fmla="*/ 1008 h 1008"/>
              <a:gd name="T40" fmla="*/ 3200 w 6400"/>
              <a:gd name="T41" fmla="*/ 1008 h 1008"/>
              <a:gd name="T42" fmla="*/ 3184 w 6400"/>
              <a:gd name="T43" fmla="*/ 992 h 1008"/>
              <a:gd name="T44" fmla="*/ 3184 w 6400"/>
              <a:gd name="T45" fmla="*/ 16 h 1008"/>
              <a:gd name="T46" fmla="*/ 3200 w 6400"/>
              <a:gd name="T47" fmla="*/ 32 h 1008"/>
              <a:gd name="T48" fmla="*/ 2560 w 6400"/>
              <a:gd name="T49" fmla="*/ 32 h 1008"/>
              <a:gd name="T50" fmla="*/ 1920 w 6400"/>
              <a:gd name="T51" fmla="*/ 32 h 1008"/>
              <a:gd name="T52" fmla="*/ 1296 w 6400"/>
              <a:gd name="T53" fmla="*/ 32 h 1008"/>
              <a:gd name="T54" fmla="*/ 656 w 6400"/>
              <a:gd name="T55" fmla="*/ 32 h 1008"/>
              <a:gd name="T56" fmla="*/ 16 w 6400"/>
              <a:gd name="T57" fmla="*/ 32 h 1008"/>
              <a:gd name="T58" fmla="*/ 0 w 6400"/>
              <a:gd name="T59" fmla="*/ 16 h 1008"/>
              <a:gd name="T60" fmla="*/ 16 w 6400"/>
              <a:gd name="T61" fmla="*/ 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6400" h="1008">
                <a:moveTo>
                  <a:pt x="16" y="0"/>
                </a:moveTo>
                <a:lnTo>
                  <a:pt x="656" y="0"/>
                </a:lnTo>
                <a:lnTo>
                  <a:pt x="1296" y="0"/>
                </a:lnTo>
                <a:lnTo>
                  <a:pt x="1920" y="0"/>
                </a:lnTo>
                <a:lnTo>
                  <a:pt x="2560" y="0"/>
                </a:lnTo>
                <a:lnTo>
                  <a:pt x="3200" y="0"/>
                </a:lnTo>
                <a:cubicBezTo>
                  <a:pt x="3209" y="0"/>
                  <a:pt x="3216" y="8"/>
                  <a:pt x="3216" y="16"/>
                </a:cubicBezTo>
                <a:lnTo>
                  <a:pt x="3216" y="992"/>
                </a:lnTo>
                <a:lnTo>
                  <a:pt x="3200" y="976"/>
                </a:lnTo>
                <a:lnTo>
                  <a:pt x="3840" y="976"/>
                </a:lnTo>
                <a:lnTo>
                  <a:pt x="4480" y="976"/>
                </a:lnTo>
                <a:lnTo>
                  <a:pt x="5104" y="976"/>
                </a:lnTo>
                <a:lnTo>
                  <a:pt x="5744" y="976"/>
                </a:lnTo>
                <a:lnTo>
                  <a:pt x="6384" y="976"/>
                </a:lnTo>
                <a:cubicBezTo>
                  <a:pt x="6393" y="976"/>
                  <a:pt x="6400" y="984"/>
                  <a:pt x="6400" y="992"/>
                </a:cubicBezTo>
                <a:cubicBezTo>
                  <a:pt x="6400" y="1001"/>
                  <a:pt x="6393" y="1008"/>
                  <a:pt x="6384" y="1008"/>
                </a:cubicBezTo>
                <a:lnTo>
                  <a:pt x="5744" y="1008"/>
                </a:lnTo>
                <a:lnTo>
                  <a:pt x="5104" y="1008"/>
                </a:lnTo>
                <a:lnTo>
                  <a:pt x="4480" y="1008"/>
                </a:lnTo>
                <a:lnTo>
                  <a:pt x="3840" y="1008"/>
                </a:lnTo>
                <a:lnTo>
                  <a:pt x="3200" y="1008"/>
                </a:lnTo>
                <a:cubicBezTo>
                  <a:pt x="3192" y="1008"/>
                  <a:pt x="3184" y="1001"/>
                  <a:pt x="3184" y="992"/>
                </a:cubicBezTo>
                <a:lnTo>
                  <a:pt x="3184" y="16"/>
                </a:lnTo>
                <a:lnTo>
                  <a:pt x="3200" y="32"/>
                </a:lnTo>
                <a:lnTo>
                  <a:pt x="2560" y="32"/>
                </a:lnTo>
                <a:lnTo>
                  <a:pt x="1920" y="32"/>
                </a:lnTo>
                <a:lnTo>
                  <a:pt x="1296" y="32"/>
                </a:lnTo>
                <a:lnTo>
                  <a:pt x="656" y="32"/>
                </a:lnTo>
                <a:lnTo>
                  <a:pt x="16" y="32"/>
                </a:lnTo>
                <a:cubicBezTo>
                  <a:pt x="8" y="32"/>
                  <a:pt x="0" y="25"/>
                  <a:pt x="0" y="16"/>
                </a:cubicBezTo>
                <a:cubicBezTo>
                  <a:pt x="0" y="8"/>
                  <a:pt x="8" y="0"/>
                  <a:pt x="16" y="0"/>
                </a:cubicBezTo>
                <a:close/>
              </a:path>
            </a:pathLst>
          </a:custGeom>
          <a:solidFill>
            <a:srgbClr val="000000"/>
          </a:solidFill>
          <a:ln w="793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52"/>
          <p:cNvSpPr>
            <a:spLocks noEditPoints="1"/>
          </p:cNvSpPr>
          <p:nvPr/>
        </p:nvSpPr>
        <p:spPr bwMode="auto">
          <a:xfrm>
            <a:off x="2117725" y="3784601"/>
            <a:ext cx="2906713" cy="511175"/>
          </a:xfrm>
          <a:custGeom>
            <a:avLst/>
            <a:gdLst>
              <a:gd name="T0" fmla="*/ 0 w 1831"/>
              <a:gd name="T1" fmla="*/ 3 h 322"/>
              <a:gd name="T2" fmla="*/ 44 w 1831"/>
              <a:gd name="T3" fmla="*/ 41 h 322"/>
              <a:gd name="T4" fmla="*/ 0 w 1831"/>
              <a:gd name="T5" fmla="*/ 41 h 322"/>
              <a:gd name="T6" fmla="*/ 44 w 1831"/>
              <a:gd name="T7" fmla="*/ 3 h 322"/>
              <a:gd name="T8" fmla="*/ 0 w 1831"/>
              <a:gd name="T9" fmla="*/ 41 h 322"/>
              <a:gd name="T10" fmla="*/ 180 w 1831"/>
              <a:gd name="T11" fmla="*/ 3 h 322"/>
              <a:gd name="T12" fmla="*/ 224 w 1831"/>
              <a:gd name="T13" fmla="*/ 41 h 322"/>
              <a:gd name="T14" fmla="*/ 180 w 1831"/>
              <a:gd name="T15" fmla="*/ 41 h 322"/>
              <a:gd name="T16" fmla="*/ 224 w 1831"/>
              <a:gd name="T17" fmla="*/ 3 h 322"/>
              <a:gd name="T18" fmla="*/ 180 w 1831"/>
              <a:gd name="T19" fmla="*/ 41 h 322"/>
              <a:gd name="T20" fmla="*/ 360 w 1831"/>
              <a:gd name="T21" fmla="*/ 3 h 322"/>
              <a:gd name="T22" fmla="*/ 403 w 1831"/>
              <a:gd name="T23" fmla="*/ 41 h 322"/>
              <a:gd name="T24" fmla="*/ 360 w 1831"/>
              <a:gd name="T25" fmla="*/ 41 h 322"/>
              <a:gd name="T26" fmla="*/ 403 w 1831"/>
              <a:gd name="T27" fmla="*/ 3 h 322"/>
              <a:gd name="T28" fmla="*/ 360 w 1831"/>
              <a:gd name="T29" fmla="*/ 41 h 322"/>
              <a:gd name="T30" fmla="*/ 535 w 1831"/>
              <a:gd name="T31" fmla="*/ 3 h 322"/>
              <a:gd name="T32" fmla="*/ 583 w 1831"/>
              <a:gd name="T33" fmla="*/ 41 h 322"/>
              <a:gd name="T34" fmla="*/ 535 w 1831"/>
              <a:gd name="T35" fmla="*/ 41 h 322"/>
              <a:gd name="T36" fmla="*/ 583 w 1831"/>
              <a:gd name="T37" fmla="*/ 3 h 322"/>
              <a:gd name="T38" fmla="*/ 535 w 1831"/>
              <a:gd name="T39" fmla="*/ 41 h 322"/>
              <a:gd name="T40" fmla="*/ 715 w 1831"/>
              <a:gd name="T41" fmla="*/ 3 h 322"/>
              <a:gd name="T42" fmla="*/ 758 w 1831"/>
              <a:gd name="T43" fmla="*/ 41 h 322"/>
              <a:gd name="T44" fmla="*/ 715 w 1831"/>
              <a:gd name="T45" fmla="*/ 41 h 322"/>
              <a:gd name="T46" fmla="*/ 758 w 1831"/>
              <a:gd name="T47" fmla="*/ 3 h 322"/>
              <a:gd name="T48" fmla="*/ 715 w 1831"/>
              <a:gd name="T49" fmla="*/ 41 h 322"/>
              <a:gd name="T50" fmla="*/ 894 w 1831"/>
              <a:gd name="T51" fmla="*/ 3 h 322"/>
              <a:gd name="T52" fmla="*/ 938 w 1831"/>
              <a:gd name="T53" fmla="*/ 41 h 322"/>
              <a:gd name="T54" fmla="*/ 894 w 1831"/>
              <a:gd name="T55" fmla="*/ 41 h 322"/>
              <a:gd name="T56" fmla="*/ 938 w 1831"/>
              <a:gd name="T57" fmla="*/ 3 h 322"/>
              <a:gd name="T58" fmla="*/ 894 w 1831"/>
              <a:gd name="T59" fmla="*/ 41 h 322"/>
              <a:gd name="T60" fmla="*/ 894 w 1831"/>
              <a:gd name="T61" fmla="*/ 282 h 322"/>
              <a:gd name="T62" fmla="*/ 938 w 1831"/>
              <a:gd name="T63" fmla="*/ 319 h 322"/>
              <a:gd name="T64" fmla="*/ 894 w 1831"/>
              <a:gd name="T65" fmla="*/ 319 h 322"/>
              <a:gd name="T66" fmla="*/ 938 w 1831"/>
              <a:gd name="T67" fmla="*/ 282 h 322"/>
              <a:gd name="T68" fmla="*/ 894 w 1831"/>
              <a:gd name="T69" fmla="*/ 319 h 322"/>
              <a:gd name="T70" fmla="*/ 1074 w 1831"/>
              <a:gd name="T71" fmla="*/ 282 h 322"/>
              <a:gd name="T72" fmla="*/ 1117 w 1831"/>
              <a:gd name="T73" fmla="*/ 319 h 322"/>
              <a:gd name="T74" fmla="*/ 1074 w 1831"/>
              <a:gd name="T75" fmla="*/ 319 h 322"/>
              <a:gd name="T76" fmla="*/ 1117 w 1831"/>
              <a:gd name="T77" fmla="*/ 282 h 322"/>
              <a:gd name="T78" fmla="*/ 1074 w 1831"/>
              <a:gd name="T79" fmla="*/ 319 h 322"/>
              <a:gd name="T80" fmla="*/ 1249 w 1831"/>
              <a:gd name="T81" fmla="*/ 282 h 322"/>
              <a:gd name="T82" fmla="*/ 1297 w 1831"/>
              <a:gd name="T83" fmla="*/ 319 h 322"/>
              <a:gd name="T84" fmla="*/ 1249 w 1831"/>
              <a:gd name="T85" fmla="*/ 319 h 322"/>
              <a:gd name="T86" fmla="*/ 1297 w 1831"/>
              <a:gd name="T87" fmla="*/ 282 h 322"/>
              <a:gd name="T88" fmla="*/ 1249 w 1831"/>
              <a:gd name="T89" fmla="*/ 319 h 322"/>
              <a:gd name="T90" fmla="*/ 1429 w 1831"/>
              <a:gd name="T91" fmla="*/ 282 h 322"/>
              <a:gd name="T92" fmla="*/ 1472 w 1831"/>
              <a:gd name="T93" fmla="*/ 319 h 322"/>
              <a:gd name="T94" fmla="*/ 1429 w 1831"/>
              <a:gd name="T95" fmla="*/ 319 h 322"/>
              <a:gd name="T96" fmla="*/ 1472 w 1831"/>
              <a:gd name="T97" fmla="*/ 282 h 322"/>
              <a:gd name="T98" fmla="*/ 1429 w 1831"/>
              <a:gd name="T99" fmla="*/ 319 h 322"/>
              <a:gd name="T100" fmla="*/ 1608 w 1831"/>
              <a:gd name="T101" fmla="*/ 282 h 322"/>
              <a:gd name="T102" fmla="*/ 1652 w 1831"/>
              <a:gd name="T103" fmla="*/ 319 h 322"/>
              <a:gd name="T104" fmla="*/ 1608 w 1831"/>
              <a:gd name="T105" fmla="*/ 319 h 322"/>
              <a:gd name="T106" fmla="*/ 1652 w 1831"/>
              <a:gd name="T107" fmla="*/ 282 h 322"/>
              <a:gd name="T108" fmla="*/ 1608 w 1831"/>
              <a:gd name="T109" fmla="*/ 319 h 322"/>
              <a:gd name="T110" fmla="*/ 1788 w 1831"/>
              <a:gd name="T111" fmla="*/ 282 h 322"/>
              <a:gd name="T112" fmla="*/ 1831 w 1831"/>
              <a:gd name="T113" fmla="*/ 319 h 322"/>
              <a:gd name="T114" fmla="*/ 1788 w 1831"/>
              <a:gd name="T115" fmla="*/ 319 h 322"/>
              <a:gd name="T116" fmla="*/ 1831 w 1831"/>
              <a:gd name="T117" fmla="*/ 282 h 322"/>
              <a:gd name="T118" fmla="*/ 1788 w 1831"/>
              <a:gd name="T119" fmla="*/ 319 h 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831" h="322">
                <a:moveTo>
                  <a:pt x="41" y="44"/>
                </a:moveTo>
                <a:lnTo>
                  <a:pt x="0" y="3"/>
                </a:lnTo>
                <a:lnTo>
                  <a:pt x="4" y="0"/>
                </a:lnTo>
                <a:lnTo>
                  <a:pt x="44" y="41"/>
                </a:lnTo>
                <a:lnTo>
                  <a:pt x="41" y="44"/>
                </a:lnTo>
                <a:close/>
                <a:moveTo>
                  <a:pt x="0" y="41"/>
                </a:moveTo>
                <a:lnTo>
                  <a:pt x="41" y="0"/>
                </a:lnTo>
                <a:lnTo>
                  <a:pt x="44" y="3"/>
                </a:lnTo>
                <a:lnTo>
                  <a:pt x="4" y="44"/>
                </a:lnTo>
                <a:lnTo>
                  <a:pt x="0" y="41"/>
                </a:lnTo>
                <a:close/>
                <a:moveTo>
                  <a:pt x="221" y="44"/>
                </a:moveTo>
                <a:lnTo>
                  <a:pt x="180" y="3"/>
                </a:lnTo>
                <a:lnTo>
                  <a:pt x="183" y="0"/>
                </a:lnTo>
                <a:lnTo>
                  <a:pt x="224" y="41"/>
                </a:lnTo>
                <a:lnTo>
                  <a:pt x="221" y="44"/>
                </a:lnTo>
                <a:close/>
                <a:moveTo>
                  <a:pt x="180" y="41"/>
                </a:moveTo>
                <a:lnTo>
                  <a:pt x="221" y="0"/>
                </a:lnTo>
                <a:lnTo>
                  <a:pt x="224" y="3"/>
                </a:lnTo>
                <a:lnTo>
                  <a:pt x="183" y="44"/>
                </a:lnTo>
                <a:lnTo>
                  <a:pt x="180" y="41"/>
                </a:lnTo>
                <a:close/>
                <a:moveTo>
                  <a:pt x="400" y="44"/>
                </a:moveTo>
                <a:lnTo>
                  <a:pt x="360" y="3"/>
                </a:lnTo>
                <a:lnTo>
                  <a:pt x="363" y="0"/>
                </a:lnTo>
                <a:lnTo>
                  <a:pt x="403" y="41"/>
                </a:lnTo>
                <a:lnTo>
                  <a:pt x="400" y="44"/>
                </a:lnTo>
                <a:close/>
                <a:moveTo>
                  <a:pt x="360" y="41"/>
                </a:moveTo>
                <a:lnTo>
                  <a:pt x="400" y="0"/>
                </a:lnTo>
                <a:lnTo>
                  <a:pt x="403" y="3"/>
                </a:lnTo>
                <a:lnTo>
                  <a:pt x="363" y="44"/>
                </a:lnTo>
                <a:lnTo>
                  <a:pt x="360" y="41"/>
                </a:lnTo>
                <a:close/>
                <a:moveTo>
                  <a:pt x="580" y="44"/>
                </a:moveTo>
                <a:lnTo>
                  <a:pt x="535" y="3"/>
                </a:lnTo>
                <a:lnTo>
                  <a:pt x="538" y="0"/>
                </a:lnTo>
                <a:lnTo>
                  <a:pt x="583" y="41"/>
                </a:lnTo>
                <a:lnTo>
                  <a:pt x="580" y="44"/>
                </a:lnTo>
                <a:close/>
                <a:moveTo>
                  <a:pt x="535" y="41"/>
                </a:moveTo>
                <a:lnTo>
                  <a:pt x="580" y="0"/>
                </a:lnTo>
                <a:lnTo>
                  <a:pt x="583" y="3"/>
                </a:lnTo>
                <a:lnTo>
                  <a:pt x="538" y="44"/>
                </a:lnTo>
                <a:lnTo>
                  <a:pt x="535" y="41"/>
                </a:lnTo>
                <a:close/>
                <a:moveTo>
                  <a:pt x="755" y="44"/>
                </a:moveTo>
                <a:lnTo>
                  <a:pt x="715" y="3"/>
                </a:lnTo>
                <a:lnTo>
                  <a:pt x="718" y="0"/>
                </a:lnTo>
                <a:lnTo>
                  <a:pt x="758" y="41"/>
                </a:lnTo>
                <a:lnTo>
                  <a:pt x="755" y="44"/>
                </a:lnTo>
                <a:close/>
                <a:moveTo>
                  <a:pt x="715" y="41"/>
                </a:moveTo>
                <a:lnTo>
                  <a:pt x="755" y="0"/>
                </a:lnTo>
                <a:lnTo>
                  <a:pt x="758" y="3"/>
                </a:lnTo>
                <a:lnTo>
                  <a:pt x="718" y="44"/>
                </a:lnTo>
                <a:lnTo>
                  <a:pt x="715" y="41"/>
                </a:lnTo>
                <a:close/>
                <a:moveTo>
                  <a:pt x="935" y="44"/>
                </a:moveTo>
                <a:lnTo>
                  <a:pt x="894" y="3"/>
                </a:lnTo>
                <a:lnTo>
                  <a:pt x="897" y="0"/>
                </a:lnTo>
                <a:lnTo>
                  <a:pt x="938" y="41"/>
                </a:lnTo>
                <a:lnTo>
                  <a:pt x="935" y="44"/>
                </a:lnTo>
                <a:close/>
                <a:moveTo>
                  <a:pt x="894" y="41"/>
                </a:moveTo>
                <a:lnTo>
                  <a:pt x="935" y="0"/>
                </a:lnTo>
                <a:lnTo>
                  <a:pt x="938" y="3"/>
                </a:lnTo>
                <a:lnTo>
                  <a:pt x="897" y="44"/>
                </a:lnTo>
                <a:lnTo>
                  <a:pt x="894" y="41"/>
                </a:lnTo>
                <a:close/>
                <a:moveTo>
                  <a:pt x="935" y="322"/>
                </a:moveTo>
                <a:lnTo>
                  <a:pt x="894" y="282"/>
                </a:lnTo>
                <a:lnTo>
                  <a:pt x="897" y="279"/>
                </a:lnTo>
                <a:lnTo>
                  <a:pt x="938" y="319"/>
                </a:lnTo>
                <a:lnTo>
                  <a:pt x="935" y="322"/>
                </a:lnTo>
                <a:close/>
                <a:moveTo>
                  <a:pt x="894" y="319"/>
                </a:moveTo>
                <a:lnTo>
                  <a:pt x="935" y="279"/>
                </a:lnTo>
                <a:lnTo>
                  <a:pt x="938" y="282"/>
                </a:lnTo>
                <a:lnTo>
                  <a:pt x="897" y="322"/>
                </a:lnTo>
                <a:lnTo>
                  <a:pt x="894" y="319"/>
                </a:lnTo>
                <a:close/>
                <a:moveTo>
                  <a:pt x="1114" y="322"/>
                </a:moveTo>
                <a:lnTo>
                  <a:pt x="1074" y="282"/>
                </a:lnTo>
                <a:lnTo>
                  <a:pt x="1077" y="279"/>
                </a:lnTo>
                <a:lnTo>
                  <a:pt x="1117" y="319"/>
                </a:lnTo>
                <a:lnTo>
                  <a:pt x="1114" y="322"/>
                </a:lnTo>
                <a:close/>
                <a:moveTo>
                  <a:pt x="1074" y="319"/>
                </a:moveTo>
                <a:lnTo>
                  <a:pt x="1114" y="279"/>
                </a:lnTo>
                <a:lnTo>
                  <a:pt x="1117" y="282"/>
                </a:lnTo>
                <a:lnTo>
                  <a:pt x="1077" y="322"/>
                </a:lnTo>
                <a:lnTo>
                  <a:pt x="1074" y="319"/>
                </a:lnTo>
                <a:close/>
                <a:moveTo>
                  <a:pt x="1294" y="322"/>
                </a:moveTo>
                <a:lnTo>
                  <a:pt x="1249" y="282"/>
                </a:lnTo>
                <a:lnTo>
                  <a:pt x="1252" y="279"/>
                </a:lnTo>
                <a:lnTo>
                  <a:pt x="1297" y="319"/>
                </a:lnTo>
                <a:lnTo>
                  <a:pt x="1294" y="322"/>
                </a:lnTo>
                <a:close/>
                <a:moveTo>
                  <a:pt x="1249" y="319"/>
                </a:moveTo>
                <a:lnTo>
                  <a:pt x="1294" y="279"/>
                </a:lnTo>
                <a:lnTo>
                  <a:pt x="1297" y="282"/>
                </a:lnTo>
                <a:lnTo>
                  <a:pt x="1252" y="322"/>
                </a:lnTo>
                <a:lnTo>
                  <a:pt x="1249" y="319"/>
                </a:lnTo>
                <a:close/>
                <a:moveTo>
                  <a:pt x="1469" y="322"/>
                </a:moveTo>
                <a:lnTo>
                  <a:pt x="1429" y="282"/>
                </a:lnTo>
                <a:lnTo>
                  <a:pt x="1432" y="279"/>
                </a:lnTo>
                <a:lnTo>
                  <a:pt x="1472" y="319"/>
                </a:lnTo>
                <a:lnTo>
                  <a:pt x="1469" y="322"/>
                </a:lnTo>
                <a:close/>
                <a:moveTo>
                  <a:pt x="1429" y="319"/>
                </a:moveTo>
                <a:lnTo>
                  <a:pt x="1469" y="279"/>
                </a:lnTo>
                <a:lnTo>
                  <a:pt x="1472" y="282"/>
                </a:lnTo>
                <a:lnTo>
                  <a:pt x="1432" y="322"/>
                </a:lnTo>
                <a:lnTo>
                  <a:pt x="1429" y="319"/>
                </a:lnTo>
                <a:close/>
                <a:moveTo>
                  <a:pt x="1649" y="322"/>
                </a:moveTo>
                <a:lnTo>
                  <a:pt x="1608" y="282"/>
                </a:lnTo>
                <a:lnTo>
                  <a:pt x="1611" y="279"/>
                </a:lnTo>
                <a:lnTo>
                  <a:pt x="1652" y="319"/>
                </a:lnTo>
                <a:lnTo>
                  <a:pt x="1649" y="322"/>
                </a:lnTo>
                <a:close/>
                <a:moveTo>
                  <a:pt x="1608" y="319"/>
                </a:moveTo>
                <a:lnTo>
                  <a:pt x="1649" y="279"/>
                </a:lnTo>
                <a:lnTo>
                  <a:pt x="1652" y="282"/>
                </a:lnTo>
                <a:lnTo>
                  <a:pt x="1611" y="322"/>
                </a:lnTo>
                <a:lnTo>
                  <a:pt x="1608" y="319"/>
                </a:lnTo>
                <a:close/>
                <a:moveTo>
                  <a:pt x="1828" y="322"/>
                </a:moveTo>
                <a:lnTo>
                  <a:pt x="1788" y="282"/>
                </a:lnTo>
                <a:lnTo>
                  <a:pt x="1791" y="279"/>
                </a:lnTo>
                <a:lnTo>
                  <a:pt x="1831" y="319"/>
                </a:lnTo>
                <a:lnTo>
                  <a:pt x="1828" y="322"/>
                </a:lnTo>
                <a:close/>
                <a:moveTo>
                  <a:pt x="1788" y="319"/>
                </a:moveTo>
                <a:lnTo>
                  <a:pt x="1828" y="279"/>
                </a:lnTo>
                <a:lnTo>
                  <a:pt x="1831" y="282"/>
                </a:lnTo>
                <a:lnTo>
                  <a:pt x="1791" y="322"/>
                </a:lnTo>
                <a:lnTo>
                  <a:pt x="1788" y="319"/>
                </a:lnTo>
                <a:close/>
              </a:path>
            </a:pathLst>
          </a:custGeom>
          <a:solidFill>
            <a:srgbClr val="000000"/>
          </a:solidFill>
          <a:ln w="793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1993900" y="5260972"/>
            <a:ext cx="7854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Rectangle 54"/>
          <p:cNvSpPr>
            <a:spLocks noChangeArrowheads="1"/>
          </p:cNvSpPr>
          <p:nvPr/>
        </p:nvSpPr>
        <p:spPr bwMode="auto">
          <a:xfrm>
            <a:off x="1897063" y="4824410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0.5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Rectangle 55"/>
          <p:cNvSpPr>
            <a:spLocks noChangeArrowheads="1"/>
          </p:cNvSpPr>
          <p:nvPr/>
        </p:nvSpPr>
        <p:spPr bwMode="auto">
          <a:xfrm>
            <a:off x="1993900" y="4387847"/>
            <a:ext cx="7854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Rectangle 56"/>
          <p:cNvSpPr>
            <a:spLocks noChangeArrowheads="1"/>
          </p:cNvSpPr>
          <p:nvPr/>
        </p:nvSpPr>
        <p:spPr bwMode="auto">
          <a:xfrm>
            <a:off x="1897063" y="3951285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1.5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Rectangle 57"/>
          <p:cNvSpPr>
            <a:spLocks noChangeArrowheads="1"/>
          </p:cNvSpPr>
          <p:nvPr/>
        </p:nvSpPr>
        <p:spPr bwMode="auto">
          <a:xfrm>
            <a:off x="1993900" y="3513135"/>
            <a:ext cx="7854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Rectangle 58"/>
          <p:cNvSpPr>
            <a:spLocks noChangeArrowheads="1"/>
          </p:cNvSpPr>
          <p:nvPr/>
        </p:nvSpPr>
        <p:spPr bwMode="auto">
          <a:xfrm>
            <a:off x="2109786" y="5386380"/>
            <a:ext cx="7854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Rectangle 59"/>
          <p:cNvSpPr>
            <a:spLocks noChangeArrowheads="1"/>
          </p:cNvSpPr>
          <p:nvPr/>
        </p:nvSpPr>
        <p:spPr bwMode="auto">
          <a:xfrm>
            <a:off x="2627311" y="5386380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0.2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Rectangle 60"/>
          <p:cNvSpPr>
            <a:spLocks noChangeArrowheads="1"/>
          </p:cNvSpPr>
          <p:nvPr/>
        </p:nvSpPr>
        <p:spPr bwMode="auto">
          <a:xfrm>
            <a:off x="3195636" y="5386380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0.4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Rectangle 61"/>
          <p:cNvSpPr>
            <a:spLocks noChangeArrowheads="1"/>
          </p:cNvSpPr>
          <p:nvPr/>
        </p:nvSpPr>
        <p:spPr bwMode="auto">
          <a:xfrm>
            <a:off x="3762374" y="5386380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0.6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7" name="Rectangle 62"/>
          <p:cNvSpPr>
            <a:spLocks noChangeArrowheads="1"/>
          </p:cNvSpPr>
          <p:nvPr/>
        </p:nvSpPr>
        <p:spPr bwMode="auto">
          <a:xfrm>
            <a:off x="4330699" y="5386380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0.8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8" name="Rectangle 63"/>
          <p:cNvSpPr>
            <a:spLocks noChangeArrowheads="1"/>
          </p:cNvSpPr>
          <p:nvPr/>
        </p:nvSpPr>
        <p:spPr bwMode="auto">
          <a:xfrm>
            <a:off x="4948236" y="5386380"/>
            <a:ext cx="7854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Rectangle 64"/>
          <p:cNvSpPr>
            <a:spLocks noChangeArrowheads="1"/>
          </p:cNvSpPr>
          <p:nvPr/>
        </p:nvSpPr>
        <p:spPr bwMode="auto">
          <a:xfrm>
            <a:off x="1750854" y="4455112"/>
            <a:ext cx="344646" cy="377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du/dx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Rectangle 65"/>
          <p:cNvSpPr>
            <a:spLocks noChangeArrowheads="1"/>
          </p:cNvSpPr>
          <p:nvPr/>
        </p:nvSpPr>
        <p:spPr bwMode="auto">
          <a:xfrm>
            <a:off x="3533773" y="5503865"/>
            <a:ext cx="7053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" name="Rectangle 66"/>
          <p:cNvSpPr>
            <a:spLocks noChangeArrowheads="1"/>
          </p:cNvSpPr>
          <p:nvPr/>
        </p:nvSpPr>
        <p:spPr bwMode="auto">
          <a:xfrm>
            <a:off x="3752850" y="4729163"/>
            <a:ext cx="1133475" cy="400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67"/>
          <p:cNvSpPr>
            <a:spLocks noEditPoints="1"/>
          </p:cNvSpPr>
          <p:nvPr/>
        </p:nvSpPr>
        <p:spPr bwMode="auto">
          <a:xfrm>
            <a:off x="3749675" y="4725988"/>
            <a:ext cx="1212850" cy="406400"/>
          </a:xfrm>
          <a:custGeom>
            <a:avLst/>
            <a:gdLst>
              <a:gd name="T0" fmla="*/ 0 w 2560"/>
              <a:gd name="T1" fmla="*/ 8 h 912"/>
              <a:gd name="T2" fmla="*/ 8 w 2560"/>
              <a:gd name="T3" fmla="*/ 0 h 912"/>
              <a:gd name="T4" fmla="*/ 2552 w 2560"/>
              <a:gd name="T5" fmla="*/ 0 h 912"/>
              <a:gd name="T6" fmla="*/ 2560 w 2560"/>
              <a:gd name="T7" fmla="*/ 8 h 912"/>
              <a:gd name="T8" fmla="*/ 2560 w 2560"/>
              <a:gd name="T9" fmla="*/ 904 h 912"/>
              <a:gd name="T10" fmla="*/ 2552 w 2560"/>
              <a:gd name="T11" fmla="*/ 912 h 912"/>
              <a:gd name="T12" fmla="*/ 8 w 2560"/>
              <a:gd name="T13" fmla="*/ 912 h 912"/>
              <a:gd name="T14" fmla="*/ 0 w 2560"/>
              <a:gd name="T15" fmla="*/ 904 h 912"/>
              <a:gd name="T16" fmla="*/ 0 w 2560"/>
              <a:gd name="T17" fmla="*/ 8 h 912"/>
              <a:gd name="T18" fmla="*/ 16 w 2560"/>
              <a:gd name="T19" fmla="*/ 904 h 912"/>
              <a:gd name="T20" fmla="*/ 8 w 2560"/>
              <a:gd name="T21" fmla="*/ 896 h 912"/>
              <a:gd name="T22" fmla="*/ 2552 w 2560"/>
              <a:gd name="T23" fmla="*/ 896 h 912"/>
              <a:gd name="T24" fmla="*/ 2544 w 2560"/>
              <a:gd name="T25" fmla="*/ 904 h 912"/>
              <a:gd name="T26" fmla="*/ 2544 w 2560"/>
              <a:gd name="T27" fmla="*/ 8 h 912"/>
              <a:gd name="T28" fmla="*/ 2552 w 2560"/>
              <a:gd name="T29" fmla="*/ 16 h 912"/>
              <a:gd name="T30" fmla="*/ 8 w 2560"/>
              <a:gd name="T31" fmla="*/ 16 h 912"/>
              <a:gd name="T32" fmla="*/ 16 w 2560"/>
              <a:gd name="T33" fmla="*/ 8 h 912"/>
              <a:gd name="T34" fmla="*/ 16 w 2560"/>
              <a:gd name="T35" fmla="*/ 904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560" h="912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2552" y="0"/>
                </a:lnTo>
                <a:cubicBezTo>
                  <a:pt x="2557" y="0"/>
                  <a:pt x="2560" y="4"/>
                  <a:pt x="2560" y="8"/>
                </a:cubicBezTo>
                <a:lnTo>
                  <a:pt x="2560" y="904"/>
                </a:lnTo>
                <a:cubicBezTo>
                  <a:pt x="2560" y="909"/>
                  <a:pt x="2557" y="912"/>
                  <a:pt x="2552" y="912"/>
                </a:cubicBezTo>
                <a:lnTo>
                  <a:pt x="8" y="912"/>
                </a:lnTo>
                <a:cubicBezTo>
                  <a:pt x="4" y="912"/>
                  <a:pt x="0" y="909"/>
                  <a:pt x="0" y="904"/>
                </a:cubicBezTo>
                <a:lnTo>
                  <a:pt x="0" y="8"/>
                </a:lnTo>
                <a:close/>
                <a:moveTo>
                  <a:pt x="16" y="904"/>
                </a:moveTo>
                <a:lnTo>
                  <a:pt x="8" y="896"/>
                </a:lnTo>
                <a:lnTo>
                  <a:pt x="2552" y="896"/>
                </a:lnTo>
                <a:lnTo>
                  <a:pt x="2544" y="904"/>
                </a:lnTo>
                <a:lnTo>
                  <a:pt x="2544" y="8"/>
                </a:lnTo>
                <a:lnTo>
                  <a:pt x="2552" y="16"/>
                </a:lnTo>
                <a:lnTo>
                  <a:pt x="8" y="16"/>
                </a:lnTo>
                <a:lnTo>
                  <a:pt x="16" y="8"/>
                </a:lnTo>
                <a:lnTo>
                  <a:pt x="16" y="904"/>
                </a:lnTo>
                <a:close/>
              </a:path>
            </a:pathLst>
          </a:custGeom>
          <a:solidFill>
            <a:srgbClr val="000000"/>
          </a:solidFill>
          <a:ln w="793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68"/>
          <p:cNvSpPr>
            <a:spLocks/>
          </p:cNvSpPr>
          <p:nvPr/>
        </p:nvSpPr>
        <p:spPr bwMode="auto">
          <a:xfrm>
            <a:off x="3817934" y="4818063"/>
            <a:ext cx="200025" cy="14288"/>
          </a:xfrm>
          <a:custGeom>
            <a:avLst/>
            <a:gdLst>
              <a:gd name="T0" fmla="*/ 16 w 448"/>
              <a:gd name="T1" fmla="*/ 0 h 32"/>
              <a:gd name="T2" fmla="*/ 432 w 448"/>
              <a:gd name="T3" fmla="*/ 0 h 32"/>
              <a:gd name="T4" fmla="*/ 448 w 448"/>
              <a:gd name="T5" fmla="*/ 16 h 32"/>
              <a:gd name="T6" fmla="*/ 432 w 448"/>
              <a:gd name="T7" fmla="*/ 32 h 32"/>
              <a:gd name="T8" fmla="*/ 16 w 448"/>
              <a:gd name="T9" fmla="*/ 32 h 32"/>
              <a:gd name="T10" fmla="*/ 0 w 448"/>
              <a:gd name="T11" fmla="*/ 16 h 32"/>
              <a:gd name="T12" fmla="*/ 16 w 448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8" h="32">
                <a:moveTo>
                  <a:pt x="16" y="0"/>
                </a:moveTo>
                <a:lnTo>
                  <a:pt x="432" y="0"/>
                </a:lnTo>
                <a:cubicBezTo>
                  <a:pt x="441" y="0"/>
                  <a:pt x="448" y="8"/>
                  <a:pt x="448" y="16"/>
                </a:cubicBezTo>
                <a:cubicBezTo>
                  <a:pt x="448" y="25"/>
                  <a:pt x="441" y="32"/>
                  <a:pt x="432" y="32"/>
                </a:cubicBezTo>
                <a:lnTo>
                  <a:pt x="16" y="32"/>
                </a:lnTo>
                <a:cubicBezTo>
                  <a:pt x="8" y="32"/>
                  <a:pt x="0" y="25"/>
                  <a:pt x="0" y="16"/>
                </a:cubicBezTo>
                <a:cubicBezTo>
                  <a:pt x="0" y="8"/>
                  <a:pt x="8" y="0"/>
                  <a:pt x="16" y="0"/>
                </a:cubicBezTo>
                <a:close/>
              </a:path>
            </a:pathLst>
          </a:custGeom>
          <a:solidFill>
            <a:srgbClr val="000000"/>
          </a:solidFill>
          <a:ln w="793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69"/>
          <p:cNvSpPr>
            <a:spLocks noChangeArrowheads="1"/>
          </p:cNvSpPr>
          <p:nvPr/>
        </p:nvSpPr>
        <p:spPr bwMode="auto">
          <a:xfrm>
            <a:off x="4033834" y="4727571"/>
            <a:ext cx="812723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du/dx (exact)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" name="Freeform 70"/>
          <p:cNvSpPr>
            <a:spLocks/>
          </p:cNvSpPr>
          <p:nvPr/>
        </p:nvSpPr>
        <p:spPr bwMode="auto">
          <a:xfrm>
            <a:off x="3817934" y="5018088"/>
            <a:ext cx="200025" cy="14288"/>
          </a:xfrm>
          <a:custGeom>
            <a:avLst/>
            <a:gdLst>
              <a:gd name="T0" fmla="*/ 16 w 448"/>
              <a:gd name="T1" fmla="*/ 0 h 32"/>
              <a:gd name="T2" fmla="*/ 432 w 448"/>
              <a:gd name="T3" fmla="*/ 0 h 32"/>
              <a:gd name="T4" fmla="*/ 448 w 448"/>
              <a:gd name="T5" fmla="*/ 16 h 32"/>
              <a:gd name="T6" fmla="*/ 432 w 448"/>
              <a:gd name="T7" fmla="*/ 32 h 32"/>
              <a:gd name="T8" fmla="*/ 16 w 448"/>
              <a:gd name="T9" fmla="*/ 32 h 32"/>
              <a:gd name="T10" fmla="*/ 0 w 448"/>
              <a:gd name="T11" fmla="*/ 16 h 32"/>
              <a:gd name="T12" fmla="*/ 16 w 448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8" h="32">
                <a:moveTo>
                  <a:pt x="16" y="0"/>
                </a:moveTo>
                <a:lnTo>
                  <a:pt x="432" y="0"/>
                </a:lnTo>
                <a:cubicBezTo>
                  <a:pt x="441" y="0"/>
                  <a:pt x="448" y="8"/>
                  <a:pt x="448" y="16"/>
                </a:cubicBezTo>
                <a:cubicBezTo>
                  <a:pt x="448" y="25"/>
                  <a:pt x="441" y="32"/>
                  <a:pt x="432" y="32"/>
                </a:cubicBezTo>
                <a:lnTo>
                  <a:pt x="16" y="32"/>
                </a:lnTo>
                <a:cubicBezTo>
                  <a:pt x="8" y="32"/>
                  <a:pt x="0" y="25"/>
                  <a:pt x="0" y="16"/>
                </a:cubicBezTo>
                <a:cubicBezTo>
                  <a:pt x="0" y="8"/>
                  <a:pt x="8" y="0"/>
                  <a:pt x="16" y="0"/>
                </a:cubicBezTo>
                <a:close/>
              </a:path>
            </a:pathLst>
          </a:custGeom>
          <a:solidFill>
            <a:srgbClr val="000000"/>
          </a:solidFill>
          <a:ln w="793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71"/>
          <p:cNvSpPr>
            <a:spLocks noEditPoints="1"/>
          </p:cNvSpPr>
          <p:nvPr/>
        </p:nvSpPr>
        <p:spPr bwMode="auto">
          <a:xfrm>
            <a:off x="3890959" y="4997451"/>
            <a:ext cx="61913" cy="61913"/>
          </a:xfrm>
          <a:custGeom>
            <a:avLst/>
            <a:gdLst>
              <a:gd name="T0" fmla="*/ 36 w 39"/>
              <a:gd name="T1" fmla="*/ 39 h 39"/>
              <a:gd name="T2" fmla="*/ 0 w 39"/>
              <a:gd name="T3" fmla="*/ 3 h 39"/>
              <a:gd name="T4" fmla="*/ 3 w 39"/>
              <a:gd name="T5" fmla="*/ 0 h 39"/>
              <a:gd name="T6" fmla="*/ 39 w 39"/>
              <a:gd name="T7" fmla="*/ 36 h 39"/>
              <a:gd name="T8" fmla="*/ 36 w 39"/>
              <a:gd name="T9" fmla="*/ 39 h 39"/>
              <a:gd name="T10" fmla="*/ 0 w 39"/>
              <a:gd name="T11" fmla="*/ 36 h 39"/>
              <a:gd name="T12" fmla="*/ 36 w 39"/>
              <a:gd name="T13" fmla="*/ 0 h 39"/>
              <a:gd name="T14" fmla="*/ 39 w 39"/>
              <a:gd name="T15" fmla="*/ 3 h 39"/>
              <a:gd name="T16" fmla="*/ 3 w 39"/>
              <a:gd name="T17" fmla="*/ 39 h 39"/>
              <a:gd name="T18" fmla="*/ 0 w 39"/>
              <a:gd name="T19" fmla="*/ 36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" h="39">
                <a:moveTo>
                  <a:pt x="36" y="39"/>
                </a:moveTo>
                <a:lnTo>
                  <a:pt x="0" y="3"/>
                </a:lnTo>
                <a:lnTo>
                  <a:pt x="3" y="0"/>
                </a:lnTo>
                <a:lnTo>
                  <a:pt x="39" y="36"/>
                </a:lnTo>
                <a:lnTo>
                  <a:pt x="36" y="39"/>
                </a:lnTo>
                <a:close/>
                <a:moveTo>
                  <a:pt x="0" y="36"/>
                </a:moveTo>
                <a:lnTo>
                  <a:pt x="36" y="0"/>
                </a:lnTo>
                <a:lnTo>
                  <a:pt x="39" y="3"/>
                </a:lnTo>
                <a:lnTo>
                  <a:pt x="3" y="39"/>
                </a:lnTo>
                <a:lnTo>
                  <a:pt x="0" y="36"/>
                </a:lnTo>
                <a:close/>
              </a:path>
            </a:pathLst>
          </a:custGeom>
          <a:solidFill>
            <a:srgbClr val="000000"/>
          </a:solidFill>
          <a:ln w="793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72"/>
          <p:cNvSpPr>
            <a:spLocks noChangeArrowheads="1"/>
          </p:cNvSpPr>
          <p:nvPr/>
        </p:nvSpPr>
        <p:spPr bwMode="auto">
          <a:xfrm>
            <a:off x="4033834" y="4922833"/>
            <a:ext cx="94577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du/dx (approx.)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" name="Freeform 73"/>
          <p:cNvSpPr>
            <a:spLocks noEditPoints="1"/>
          </p:cNvSpPr>
          <p:nvPr/>
        </p:nvSpPr>
        <p:spPr bwMode="auto">
          <a:xfrm>
            <a:off x="1700213" y="3462338"/>
            <a:ext cx="3554412" cy="2219325"/>
          </a:xfrm>
          <a:custGeom>
            <a:avLst/>
            <a:gdLst>
              <a:gd name="T0" fmla="*/ 0 w 8192"/>
              <a:gd name="T1" fmla="*/ 8 h 4976"/>
              <a:gd name="T2" fmla="*/ 8 w 8192"/>
              <a:gd name="T3" fmla="*/ 0 h 4976"/>
              <a:gd name="T4" fmla="*/ 8184 w 8192"/>
              <a:gd name="T5" fmla="*/ 0 h 4976"/>
              <a:gd name="T6" fmla="*/ 8192 w 8192"/>
              <a:gd name="T7" fmla="*/ 8 h 4976"/>
              <a:gd name="T8" fmla="*/ 8192 w 8192"/>
              <a:gd name="T9" fmla="*/ 4968 h 4976"/>
              <a:gd name="T10" fmla="*/ 8184 w 8192"/>
              <a:gd name="T11" fmla="*/ 4976 h 4976"/>
              <a:gd name="T12" fmla="*/ 8 w 8192"/>
              <a:gd name="T13" fmla="*/ 4976 h 4976"/>
              <a:gd name="T14" fmla="*/ 0 w 8192"/>
              <a:gd name="T15" fmla="*/ 4968 h 4976"/>
              <a:gd name="T16" fmla="*/ 0 w 8192"/>
              <a:gd name="T17" fmla="*/ 8 h 4976"/>
              <a:gd name="T18" fmla="*/ 16 w 8192"/>
              <a:gd name="T19" fmla="*/ 4968 h 4976"/>
              <a:gd name="T20" fmla="*/ 8 w 8192"/>
              <a:gd name="T21" fmla="*/ 4960 h 4976"/>
              <a:gd name="T22" fmla="*/ 8184 w 8192"/>
              <a:gd name="T23" fmla="*/ 4960 h 4976"/>
              <a:gd name="T24" fmla="*/ 8176 w 8192"/>
              <a:gd name="T25" fmla="*/ 4968 h 4976"/>
              <a:gd name="T26" fmla="*/ 8176 w 8192"/>
              <a:gd name="T27" fmla="*/ 8 h 4976"/>
              <a:gd name="T28" fmla="*/ 8184 w 8192"/>
              <a:gd name="T29" fmla="*/ 16 h 4976"/>
              <a:gd name="T30" fmla="*/ 8 w 8192"/>
              <a:gd name="T31" fmla="*/ 16 h 4976"/>
              <a:gd name="T32" fmla="*/ 16 w 8192"/>
              <a:gd name="T33" fmla="*/ 8 h 4976"/>
              <a:gd name="T34" fmla="*/ 16 w 8192"/>
              <a:gd name="T35" fmla="*/ 4968 h 4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192" h="4976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8184" y="0"/>
                </a:lnTo>
                <a:cubicBezTo>
                  <a:pt x="8189" y="0"/>
                  <a:pt x="8192" y="4"/>
                  <a:pt x="8192" y="8"/>
                </a:cubicBezTo>
                <a:lnTo>
                  <a:pt x="8192" y="4968"/>
                </a:lnTo>
                <a:cubicBezTo>
                  <a:pt x="8192" y="4973"/>
                  <a:pt x="8189" y="4976"/>
                  <a:pt x="8184" y="4976"/>
                </a:cubicBezTo>
                <a:lnTo>
                  <a:pt x="8" y="4976"/>
                </a:lnTo>
                <a:cubicBezTo>
                  <a:pt x="4" y="4976"/>
                  <a:pt x="0" y="4973"/>
                  <a:pt x="0" y="4968"/>
                </a:cubicBezTo>
                <a:lnTo>
                  <a:pt x="0" y="8"/>
                </a:lnTo>
                <a:close/>
                <a:moveTo>
                  <a:pt x="16" y="4968"/>
                </a:moveTo>
                <a:lnTo>
                  <a:pt x="8" y="4960"/>
                </a:lnTo>
                <a:lnTo>
                  <a:pt x="8184" y="4960"/>
                </a:lnTo>
                <a:lnTo>
                  <a:pt x="8176" y="4968"/>
                </a:lnTo>
                <a:lnTo>
                  <a:pt x="8176" y="8"/>
                </a:lnTo>
                <a:lnTo>
                  <a:pt x="8184" y="16"/>
                </a:lnTo>
                <a:lnTo>
                  <a:pt x="8" y="16"/>
                </a:lnTo>
                <a:lnTo>
                  <a:pt x="16" y="8"/>
                </a:lnTo>
                <a:lnTo>
                  <a:pt x="16" y="4968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105052" y="3597276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2.14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2060081" y="6791318"/>
            <a:ext cx="2776538" cy="1406525"/>
            <a:chOff x="1966913" y="357187"/>
            <a:chExt cx="2776538" cy="1406525"/>
          </a:xfrm>
        </p:grpSpPr>
        <p:sp>
          <p:nvSpPr>
            <p:cNvPr id="81" name="Line 115"/>
            <p:cNvSpPr>
              <a:spLocks noChangeShapeType="1"/>
            </p:cNvSpPr>
            <p:nvPr/>
          </p:nvSpPr>
          <p:spPr bwMode="auto">
            <a:xfrm>
              <a:off x="1966913" y="1211262"/>
              <a:ext cx="27765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Line 114"/>
            <p:cNvSpPr>
              <a:spLocks noChangeShapeType="1"/>
            </p:cNvSpPr>
            <p:nvPr/>
          </p:nvSpPr>
          <p:spPr bwMode="auto">
            <a:xfrm>
              <a:off x="2774090" y="1206817"/>
              <a:ext cx="11621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83" name="Object 8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30448956"/>
                </p:ext>
              </p:extLst>
            </p:nvPr>
          </p:nvGraphicFramePr>
          <p:xfrm>
            <a:off x="2704868" y="1251267"/>
            <a:ext cx="152417" cy="1670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0" name="Equation" r:id="rId3" imgW="152268" imgH="164957" progId="Equation.DSMT4">
                    <p:embed/>
                  </p:oleObj>
                </mc:Choice>
                <mc:Fallback>
                  <p:oleObj name="Equation" r:id="rId3" imgW="152268" imgH="164957" progId="Equation.DSMT4">
                    <p:embed/>
                    <p:pic>
                      <p:nvPicPr>
                        <p:cNvPr id="6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04868" y="1251267"/>
                          <a:ext cx="152417" cy="16700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4" name="Object 8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288734"/>
                </p:ext>
              </p:extLst>
            </p:nvPr>
          </p:nvGraphicFramePr>
          <p:xfrm>
            <a:off x="3862605" y="1251267"/>
            <a:ext cx="165119" cy="1790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1" name="Equation" r:id="rId5" imgW="164814" imgH="177492" progId="Equation.DSMT4">
                    <p:embed/>
                  </p:oleObj>
                </mc:Choice>
                <mc:Fallback>
                  <p:oleObj name="Equation" r:id="rId5" imgW="164814" imgH="177492" progId="Equation.DSMT4">
                    <p:embed/>
                    <p:pic>
                      <p:nvPicPr>
                        <p:cNvPr id="7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2605" y="1251267"/>
                          <a:ext cx="165119" cy="1790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5" name="Object 8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08931142"/>
                </p:ext>
              </p:extLst>
            </p:nvPr>
          </p:nvGraphicFramePr>
          <p:xfrm>
            <a:off x="2920792" y="357187"/>
            <a:ext cx="368342" cy="2057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2" name="Equation" r:id="rId7" imgW="368140" imgH="203112" progId="Equation.DSMT4">
                    <p:embed/>
                  </p:oleObj>
                </mc:Choice>
                <mc:Fallback>
                  <p:oleObj name="Equation" r:id="rId7" imgW="368140" imgH="203112" progId="Equation.DSMT4">
                    <p:embed/>
                    <p:pic>
                      <p:nvPicPr>
                        <p:cNvPr id="1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0792" y="357187"/>
                          <a:ext cx="368342" cy="2057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6" name="Object 8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34381623"/>
                </p:ext>
              </p:extLst>
            </p:nvPr>
          </p:nvGraphicFramePr>
          <p:xfrm>
            <a:off x="3380585" y="357187"/>
            <a:ext cx="381044" cy="2057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3" name="Equation" r:id="rId9" imgW="380835" imgH="203112" progId="Equation.DSMT4">
                    <p:embed/>
                  </p:oleObj>
                </mc:Choice>
                <mc:Fallback>
                  <p:oleObj name="Equation" r:id="rId9" imgW="380835" imgH="203112" progId="Equation.DSMT4">
                    <p:embed/>
                    <p:pic>
                      <p:nvPicPr>
                        <p:cNvPr id="11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0585" y="357187"/>
                          <a:ext cx="381044" cy="2057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7" name="Line 107"/>
            <p:cNvSpPr>
              <a:spLocks noChangeShapeType="1"/>
            </p:cNvSpPr>
            <p:nvPr/>
          </p:nvSpPr>
          <p:spPr bwMode="auto">
            <a:xfrm>
              <a:off x="2776631" y="1420812"/>
              <a:ext cx="0" cy="3422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Line 106"/>
            <p:cNvSpPr>
              <a:spLocks noChangeShapeType="1"/>
            </p:cNvSpPr>
            <p:nvPr/>
          </p:nvSpPr>
          <p:spPr bwMode="auto">
            <a:xfrm>
              <a:off x="3939449" y="1420812"/>
              <a:ext cx="0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105"/>
            <p:cNvSpPr>
              <a:spLocks noChangeShapeType="1"/>
            </p:cNvSpPr>
            <p:nvPr/>
          </p:nvSpPr>
          <p:spPr bwMode="auto">
            <a:xfrm>
              <a:off x="2771550" y="1477962"/>
              <a:ext cx="2051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90" name="Object 8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1420390"/>
                </p:ext>
              </p:extLst>
            </p:nvPr>
          </p:nvGraphicFramePr>
          <p:xfrm>
            <a:off x="2974138" y="1378267"/>
            <a:ext cx="114313" cy="1930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4" name="Equation" r:id="rId11" imgW="114201" imgH="190335" progId="Equation.DSMT4">
                    <p:embed/>
                  </p:oleObj>
                </mc:Choice>
                <mc:Fallback>
                  <p:oleObj name="Equation" r:id="rId11" imgW="114201" imgH="190335" progId="Equation.DSMT4">
                    <p:embed/>
                    <p:pic>
                      <p:nvPicPr>
                        <p:cNvPr id="15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4138" y="1378267"/>
                          <a:ext cx="114313" cy="1930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" name="Line 103"/>
            <p:cNvSpPr>
              <a:spLocks noChangeShapeType="1"/>
            </p:cNvSpPr>
            <p:nvPr/>
          </p:nvSpPr>
          <p:spPr bwMode="auto">
            <a:xfrm>
              <a:off x="2771550" y="1644967"/>
              <a:ext cx="11621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92" name="Object 9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36249199"/>
                </p:ext>
              </p:extLst>
            </p:nvPr>
          </p:nvGraphicFramePr>
          <p:xfrm>
            <a:off x="3286594" y="1450657"/>
            <a:ext cx="228626" cy="192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5" name="Equation" r:id="rId13" imgW="228600" imgH="190500" progId="Equation.DSMT4">
                    <p:embed/>
                  </p:oleObj>
                </mc:Choice>
                <mc:Fallback>
                  <p:oleObj name="Equation" r:id="rId13" imgW="228600" imgH="190500" progId="Equation.DSMT4">
                    <p:embed/>
                    <p:pic>
                      <p:nvPicPr>
                        <p:cNvPr id="17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6594" y="1450657"/>
                          <a:ext cx="228626" cy="19240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3" name="Freeform 101"/>
            <p:cNvSpPr>
              <a:spLocks/>
            </p:cNvSpPr>
            <p:nvPr/>
          </p:nvSpPr>
          <p:spPr bwMode="auto">
            <a:xfrm>
              <a:off x="3781316" y="1035367"/>
              <a:ext cx="300389" cy="166370"/>
            </a:xfrm>
            <a:custGeom>
              <a:avLst/>
              <a:gdLst>
                <a:gd name="T0" fmla="*/ 0 w 473"/>
                <a:gd name="T1" fmla="*/ 262 h 262"/>
                <a:gd name="T2" fmla="*/ 150 w 473"/>
                <a:gd name="T3" fmla="*/ 67 h 262"/>
                <a:gd name="T4" fmla="*/ 473 w 473"/>
                <a:gd name="T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3" h="262">
                  <a:moveTo>
                    <a:pt x="0" y="262"/>
                  </a:moveTo>
                  <a:cubicBezTo>
                    <a:pt x="35" y="186"/>
                    <a:pt x="71" y="111"/>
                    <a:pt x="150" y="67"/>
                  </a:cubicBezTo>
                  <a:cubicBezTo>
                    <a:pt x="229" y="23"/>
                    <a:pt x="351" y="11"/>
                    <a:pt x="473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arrow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Text Box 100"/>
            <p:cNvSpPr txBox="1">
              <a:spLocks noChangeArrowheads="1"/>
            </p:cNvSpPr>
            <p:nvPr/>
          </p:nvSpPr>
          <p:spPr bwMode="auto">
            <a:xfrm>
              <a:off x="4073449" y="945197"/>
              <a:ext cx="652855" cy="180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Element 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2676946" y="1231900"/>
              <a:ext cx="192405" cy="19240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3840070" y="1236343"/>
              <a:ext cx="192405" cy="19240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7" name="Straight Connector 96"/>
            <p:cNvCxnSpPr/>
            <p:nvPr/>
          </p:nvCxnSpPr>
          <p:spPr>
            <a:xfrm>
              <a:off x="2767648" y="485299"/>
              <a:ext cx="1157738" cy="5384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H="1">
              <a:off x="2767648" y="485299"/>
              <a:ext cx="1157738" cy="5384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Freeform 98"/>
            <p:cNvSpPr/>
            <p:nvPr/>
          </p:nvSpPr>
          <p:spPr>
            <a:xfrm>
              <a:off x="2765333" y="474187"/>
              <a:ext cx="1162050" cy="547688"/>
            </a:xfrm>
            <a:custGeom>
              <a:avLst/>
              <a:gdLst>
                <a:gd name="connsiteX0" fmla="*/ 1162050 w 1162050"/>
                <a:gd name="connsiteY0" fmla="*/ 9525 h 547688"/>
                <a:gd name="connsiteX1" fmla="*/ 1162050 w 1162050"/>
                <a:gd name="connsiteY1" fmla="*/ 547688 h 547688"/>
                <a:gd name="connsiteX2" fmla="*/ 0 w 1162050"/>
                <a:gd name="connsiteY2" fmla="*/ 547688 h 547688"/>
                <a:gd name="connsiteX3" fmla="*/ 0 w 1162050"/>
                <a:gd name="connsiteY3" fmla="*/ 0 h 547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2050" h="547688">
                  <a:moveTo>
                    <a:pt x="1162050" y="9525"/>
                  </a:moveTo>
                  <a:lnTo>
                    <a:pt x="1162050" y="547688"/>
                  </a:lnTo>
                  <a:lnTo>
                    <a:pt x="0" y="54768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0" name="TextBox 99"/>
          <p:cNvSpPr txBox="1"/>
          <p:nvPr/>
        </p:nvSpPr>
        <p:spPr>
          <a:xfrm>
            <a:off x="105052" y="6807691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2.15</a:t>
            </a:r>
          </a:p>
        </p:txBody>
      </p:sp>
    </p:spTree>
    <p:extLst>
      <p:ext uri="{BB962C8B-B14F-4D97-AF65-F5344CB8AC3E}">
        <p14:creationId xmlns:p14="http://schemas.microsoft.com/office/powerpoint/2010/main" val="2509332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1843092" y="355600"/>
            <a:ext cx="2701930" cy="2268539"/>
            <a:chOff x="1161" y="224"/>
            <a:chExt cx="1702" cy="1429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487" y="301"/>
              <a:ext cx="1318" cy="1089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1487" y="301"/>
              <a:ext cx="0" cy="10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1463" y="1390"/>
              <a:ext cx="2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1463" y="1120"/>
              <a:ext cx="2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463" y="846"/>
              <a:ext cx="2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1463" y="576"/>
              <a:ext cx="2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1463" y="301"/>
              <a:ext cx="2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1487" y="1390"/>
              <a:ext cx="13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V="1">
              <a:off x="1487" y="1390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V="1">
              <a:off x="1753" y="1390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V="1">
              <a:off x="2014" y="1390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V="1">
              <a:off x="2279" y="1390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V="1">
              <a:off x="2540" y="1390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flipV="1">
              <a:off x="2805" y="1390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1483" y="1328"/>
              <a:ext cx="48" cy="62"/>
            </a:xfrm>
            <a:custGeom>
              <a:avLst/>
              <a:gdLst>
                <a:gd name="T0" fmla="*/ 0 w 48"/>
                <a:gd name="T1" fmla="*/ 58 h 62"/>
                <a:gd name="T2" fmla="*/ 38 w 48"/>
                <a:gd name="T3" fmla="*/ 0 h 62"/>
                <a:gd name="T4" fmla="*/ 48 w 48"/>
                <a:gd name="T5" fmla="*/ 5 h 62"/>
                <a:gd name="T6" fmla="*/ 9 w 48"/>
                <a:gd name="T7" fmla="*/ 62 h 62"/>
                <a:gd name="T8" fmla="*/ 0 w 48"/>
                <a:gd name="T9" fmla="*/ 58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62">
                  <a:moveTo>
                    <a:pt x="0" y="58"/>
                  </a:moveTo>
                  <a:lnTo>
                    <a:pt x="38" y="0"/>
                  </a:lnTo>
                  <a:lnTo>
                    <a:pt x="48" y="5"/>
                  </a:lnTo>
                  <a:lnTo>
                    <a:pt x="9" y="62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541" y="1241"/>
              <a:ext cx="48" cy="58"/>
            </a:xfrm>
            <a:custGeom>
              <a:avLst/>
              <a:gdLst>
                <a:gd name="T0" fmla="*/ 0 w 48"/>
                <a:gd name="T1" fmla="*/ 53 h 58"/>
                <a:gd name="T2" fmla="*/ 38 w 48"/>
                <a:gd name="T3" fmla="*/ 0 h 58"/>
                <a:gd name="T4" fmla="*/ 48 w 48"/>
                <a:gd name="T5" fmla="*/ 5 h 58"/>
                <a:gd name="T6" fmla="*/ 9 w 48"/>
                <a:gd name="T7" fmla="*/ 58 h 58"/>
                <a:gd name="T8" fmla="*/ 0 w 48"/>
                <a:gd name="T9" fmla="*/ 5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58">
                  <a:moveTo>
                    <a:pt x="0" y="53"/>
                  </a:moveTo>
                  <a:lnTo>
                    <a:pt x="38" y="0"/>
                  </a:lnTo>
                  <a:lnTo>
                    <a:pt x="48" y="5"/>
                  </a:lnTo>
                  <a:lnTo>
                    <a:pt x="9" y="58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598" y="1149"/>
              <a:ext cx="49" cy="63"/>
            </a:xfrm>
            <a:custGeom>
              <a:avLst/>
              <a:gdLst>
                <a:gd name="T0" fmla="*/ 0 w 49"/>
                <a:gd name="T1" fmla="*/ 58 h 63"/>
                <a:gd name="T2" fmla="*/ 39 w 49"/>
                <a:gd name="T3" fmla="*/ 0 h 63"/>
                <a:gd name="T4" fmla="*/ 49 w 49"/>
                <a:gd name="T5" fmla="*/ 5 h 63"/>
                <a:gd name="T6" fmla="*/ 10 w 49"/>
                <a:gd name="T7" fmla="*/ 63 h 63"/>
                <a:gd name="T8" fmla="*/ 0 w 49"/>
                <a:gd name="T9" fmla="*/ 58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63">
                  <a:moveTo>
                    <a:pt x="0" y="58"/>
                  </a:moveTo>
                  <a:lnTo>
                    <a:pt x="39" y="0"/>
                  </a:lnTo>
                  <a:lnTo>
                    <a:pt x="49" y="5"/>
                  </a:lnTo>
                  <a:lnTo>
                    <a:pt x="10" y="63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661" y="1063"/>
              <a:ext cx="44" cy="57"/>
            </a:xfrm>
            <a:custGeom>
              <a:avLst/>
              <a:gdLst>
                <a:gd name="T0" fmla="*/ 0 w 44"/>
                <a:gd name="T1" fmla="*/ 53 h 57"/>
                <a:gd name="T2" fmla="*/ 34 w 44"/>
                <a:gd name="T3" fmla="*/ 0 h 57"/>
                <a:gd name="T4" fmla="*/ 44 w 44"/>
                <a:gd name="T5" fmla="*/ 4 h 57"/>
                <a:gd name="T6" fmla="*/ 10 w 44"/>
                <a:gd name="T7" fmla="*/ 57 h 57"/>
                <a:gd name="T8" fmla="*/ 0 w 44"/>
                <a:gd name="T9" fmla="*/ 53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57">
                  <a:moveTo>
                    <a:pt x="0" y="53"/>
                  </a:moveTo>
                  <a:lnTo>
                    <a:pt x="34" y="0"/>
                  </a:lnTo>
                  <a:lnTo>
                    <a:pt x="44" y="4"/>
                  </a:lnTo>
                  <a:lnTo>
                    <a:pt x="10" y="57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1719" y="971"/>
              <a:ext cx="44" cy="63"/>
            </a:xfrm>
            <a:custGeom>
              <a:avLst/>
              <a:gdLst>
                <a:gd name="T0" fmla="*/ 0 w 44"/>
                <a:gd name="T1" fmla="*/ 58 h 63"/>
                <a:gd name="T2" fmla="*/ 34 w 44"/>
                <a:gd name="T3" fmla="*/ 0 h 63"/>
                <a:gd name="T4" fmla="*/ 44 w 44"/>
                <a:gd name="T5" fmla="*/ 5 h 63"/>
                <a:gd name="T6" fmla="*/ 10 w 44"/>
                <a:gd name="T7" fmla="*/ 63 h 63"/>
                <a:gd name="T8" fmla="*/ 0 w 44"/>
                <a:gd name="T9" fmla="*/ 58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63">
                  <a:moveTo>
                    <a:pt x="0" y="58"/>
                  </a:moveTo>
                  <a:lnTo>
                    <a:pt x="34" y="0"/>
                  </a:lnTo>
                  <a:lnTo>
                    <a:pt x="44" y="5"/>
                  </a:lnTo>
                  <a:lnTo>
                    <a:pt x="10" y="63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1777" y="880"/>
              <a:ext cx="43" cy="62"/>
            </a:xfrm>
            <a:custGeom>
              <a:avLst/>
              <a:gdLst>
                <a:gd name="T0" fmla="*/ 0 w 43"/>
                <a:gd name="T1" fmla="*/ 57 h 62"/>
                <a:gd name="T2" fmla="*/ 34 w 43"/>
                <a:gd name="T3" fmla="*/ 0 h 62"/>
                <a:gd name="T4" fmla="*/ 43 w 43"/>
                <a:gd name="T5" fmla="*/ 4 h 62"/>
                <a:gd name="T6" fmla="*/ 10 w 43"/>
                <a:gd name="T7" fmla="*/ 62 h 62"/>
                <a:gd name="T8" fmla="*/ 0 w 43"/>
                <a:gd name="T9" fmla="*/ 57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62">
                  <a:moveTo>
                    <a:pt x="0" y="57"/>
                  </a:moveTo>
                  <a:lnTo>
                    <a:pt x="34" y="0"/>
                  </a:lnTo>
                  <a:lnTo>
                    <a:pt x="43" y="4"/>
                  </a:lnTo>
                  <a:lnTo>
                    <a:pt x="10" y="62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1835" y="793"/>
              <a:ext cx="43" cy="62"/>
            </a:xfrm>
            <a:custGeom>
              <a:avLst/>
              <a:gdLst>
                <a:gd name="T0" fmla="*/ 0 w 43"/>
                <a:gd name="T1" fmla="*/ 58 h 62"/>
                <a:gd name="T2" fmla="*/ 34 w 43"/>
                <a:gd name="T3" fmla="*/ 0 h 62"/>
                <a:gd name="T4" fmla="*/ 43 w 43"/>
                <a:gd name="T5" fmla="*/ 5 h 62"/>
                <a:gd name="T6" fmla="*/ 10 w 43"/>
                <a:gd name="T7" fmla="*/ 62 h 62"/>
                <a:gd name="T8" fmla="*/ 0 w 43"/>
                <a:gd name="T9" fmla="*/ 58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62">
                  <a:moveTo>
                    <a:pt x="0" y="58"/>
                  </a:moveTo>
                  <a:lnTo>
                    <a:pt x="34" y="0"/>
                  </a:lnTo>
                  <a:lnTo>
                    <a:pt x="43" y="5"/>
                  </a:lnTo>
                  <a:lnTo>
                    <a:pt x="10" y="62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1888" y="711"/>
              <a:ext cx="43" cy="53"/>
            </a:xfrm>
            <a:custGeom>
              <a:avLst/>
              <a:gdLst>
                <a:gd name="T0" fmla="*/ 0 w 43"/>
                <a:gd name="T1" fmla="*/ 48 h 53"/>
                <a:gd name="T2" fmla="*/ 34 w 43"/>
                <a:gd name="T3" fmla="*/ 0 h 53"/>
                <a:gd name="T4" fmla="*/ 43 w 43"/>
                <a:gd name="T5" fmla="*/ 5 h 53"/>
                <a:gd name="T6" fmla="*/ 10 w 43"/>
                <a:gd name="T7" fmla="*/ 53 h 53"/>
                <a:gd name="T8" fmla="*/ 0 w 43"/>
                <a:gd name="T9" fmla="*/ 4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53">
                  <a:moveTo>
                    <a:pt x="0" y="48"/>
                  </a:moveTo>
                  <a:lnTo>
                    <a:pt x="34" y="0"/>
                  </a:lnTo>
                  <a:lnTo>
                    <a:pt x="43" y="5"/>
                  </a:lnTo>
                  <a:lnTo>
                    <a:pt x="10" y="53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9" name="Freeform 29"/>
            <p:cNvSpPr>
              <a:spLocks/>
            </p:cNvSpPr>
            <p:nvPr/>
          </p:nvSpPr>
          <p:spPr bwMode="auto">
            <a:xfrm>
              <a:off x="1922" y="706"/>
              <a:ext cx="14" cy="14"/>
            </a:xfrm>
            <a:custGeom>
              <a:avLst/>
              <a:gdLst>
                <a:gd name="T0" fmla="*/ 0 w 14"/>
                <a:gd name="T1" fmla="*/ 5 h 14"/>
                <a:gd name="T2" fmla="*/ 9 w 14"/>
                <a:gd name="T3" fmla="*/ 0 h 14"/>
                <a:gd name="T4" fmla="*/ 14 w 14"/>
                <a:gd name="T5" fmla="*/ 10 h 14"/>
                <a:gd name="T6" fmla="*/ 5 w 14"/>
                <a:gd name="T7" fmla="*/ 14 h 14"/>
                <a:gd name="T8" fmla="*/ 0 w 14"/>
                <a:gd name="T9" fmla="*/ 5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4">
                  <a:moveTo>
                    <a:pt x="0" y="5"/>
                  </a:moveTo>
                  <a:lnTo>
                    <a:pt x="9" y="0"/>
                  </a:lnTo>
                  <a:lnTo>
                    <a:pt x="14" y="10"/>
                  </a:lnTo>
                  <a:lnTo>
                    <a:pt x="5" y="14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0" name="Freeform 30"/>
            <p:cNvSpPr>
              <a:spLocks/>
            </p:cNvSpPr>
            <p:nvPr/>
          </p:nvSpPr>
          <p:spPr bwMode="auto">
            <a:xfrm>
              <a:off x="1965" y="672"/>
              <a:ext cx="73" cy="34"/>
            </a:xfrm>
            <a:custGeom>
              <a:avLst/>
              <a:gdLst>
                <a:gd name="T0" fmla="*/ 0 w 73"/>
                <a:gd name="T1" fmla="*/ 24 h 34"/>
                <a:gd name="T2" fmla="*/ 68 w 73"/>
                <a:gd name="T3" fmla="*/ 0 h 34"/>
                <a:gd name="T4" fmla="*/ 73 w 73"/>
                <a:gd name="T5" fmla="*/ 10 h 34"/>
                <a:gd name="T6" fmla="*/ 5 w 73"/>
                <a:gd name="T7" fmla="*/ 34 h 34"/>
                <a:gd name="T8" fmla="*/ 0 w 73"/>
                <a:gd name="T9" fmla="*/ 2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34">
                  <a:moveTo>
                    <a:pt x="0" y="24"/>
                  </a:moveTo>
                  <a:lnTo>
                    <a:pt x="68" y="0"/>
                  </a:lnTo>
                  <a:lnTo>
                    <a:pt x="73" y="10"/>
                  </a:lnTo>
                  <a:lnTo>
                    <a:pt x="5" y="3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2067" y="634"/>
              <a:ext cx="67" cy="33"/>
            </a:xfrm>
            <a:custGeom>
              <a:avLst/>
              <a:gdLst>
                <a:gd name="T0" fmla="*/ 0 w 67"/>
                <a:gd name="T1" fmla="*/ 24 h 33"/>
                <a:gd name="T2" fmla="*/ 62 w 67"/>
                <a:gd name="T3" fmla="*/ 0 h 33"/>
                <a:gd name="T4" fmla="*/ 67 w 67"/>
                <a:gd name="T5" fmla="*/ 9 h 33"/>
                <a:gd name="T6" fmla="*/ 4 w 67"/>
                <a:gd name="T7" fmla="*/ 33 h 33"/>
                <a:gd name="T8" fmla="*/ 0 w 67"/>
                <a:gd name="T9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33">
                  <a:moveTo>
                    <a:pt x="0" y="24"/>
                  </a:moveTo>
                  <a:lnTo>
                    <a:pt x="62" y="0"/>
                  </a:lnTo>
                  <a:lnTo>
                    <a:pt x="67" y="9"/>
                  </a:lnTo>
                  <a:lnTo>
                    <a:pt x="4" y="33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2168" y="595"/>
              <a:ext cx="68" cy="34"/>
            </a:xfrm>
            <a:custGeom>
              <a:avLst/>
              <a:gdLst>
                <a:gd name="T0" fmla="*/ 0 w 68"/>
                <a:gd name="T1" fmla="*/ 24 h 34"/>
                <a:gd name="T2" fmla="*/ 63 w 68"/>
                <a:gd name="T3" fmla="*/ 0 h 34"/>
                <a:gd name="T4" fmla="*/ 68 w 68"/>
                <a:gd name="T5" fmla="*/ 10 h 34"/>
                <a:gd name="T6" fmla="*/ 5 w 68"/>
                <a:gd name="T7" fmla="*/ 34 h 34"/>
                <a:gd name="T8" fmla="*/ 0 w 68"/>
                <a:gd name="T9" fmla="*/ 2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34">
                  <a:moveTo>
                    <a:pt x="0" y="24"/>
                  </a:moveTo>
                  <a:lnTo>
                    <a:pt x="63" y="0"/>
                  </a:lnTo>
                  <a:lnTo>
                    <a:pt x="68" y="10"/>
                  </a:lnTo>
                  <a:lnTo>
                    <a:pt x="5" y="3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2265" y="557"/>
              <a:ext cx="67" cy="33"/>
            </a:xfrm>
            <a:custGeom>
              <a:avLst/>
              <a:gdLst>
                <a:gd name="T0" fmla="*/ 0 w 67"/>
                <a:gd name="T1" fmla="*/ 24 h 33"/>
                <a:gd name="T2" fmla="*/ 62 w 67"/>
                <a:gd name="T3" fmla="*/ 0 h 33"/>
                <a:gd name="T4" fmla="*/ 67 w 67"/>
                <a:gd name="T5" fmla="*/ 9 h 33"/>
                <a:gd name="T6" fmla="*/ 4 w 67"/>
                <a:gd name="T7" fmla="*/ 33 h 33"/>
                <a:gd name="T8" fmla="*/ 0 w 67"/>
                <a:gd name="T9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33">
                  <a:moveTo>
                    <a:pt x="0" y="24"/>
                  </a:moveTo>
                  <a:lnTo>
                    <a:pt x="62" y="0"/>
                  </a:lnTo>
                  <a:lnTo>
                    <a:pt x="67" y="9"/>
                  </a:lnTo>
                  <a:lnTo>
                    <a:pt x="4" y="33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4" name="Freeform 34"/>
            <p:cNvSpPr>
              <a:spLocks/>
            </p:cNvSpPr>
            <p:nvPr/>
          </p:nvSpPr>
          <p:spPr bwMode="auto">
            <a:xfrm>
              <a:off x="2361" y="552"/>
              <a:ext cx="44" cy="62"/>
            </a:xfrm>
            <a:custGeom>
              <a:avLst/>
              <a:gdLst>
                <a:gd name="T0" fmla="*/ 10 w 44"/>
                <a:gd name="T1" fmla="*/ 0 h 62"/>
                <a:gd name="T2" fmla="*/ 44 w 44"/>
                <a:gd name="T3" fmla="*/ 58 h 62"/>
                <a:gd name="T4" fmla="*/ 34 w 44"/>
                <a:gd name="T5" fmla="*/ 62 h 62"/>
                <a:gd name="T6" fmla="*/ 0 w 44"/>
                <a:gd name="T7" fmla="*/ 5 h 62"/>
                <a:gd name="T8" fmla="*/ 10 w 44"/>
                <a:gd name="T9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62">
                  <a:moveTo>
                    <a:pt x="10" y="0"/>
                  </a:moveTo>
                  <a:lnTo>
                    <a:pt x="44" y="58"/>
                  </a:lnTo>
                  <a:lnTo>
                    <a:pt x="34" y="62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Freeform 35"/>
            <p:cNvSpPr>
              <a:spLocks/>
            </p:cNvSpPr>
            <p:nvPr/>
          </p:nvSpPr>
          <p:spPr bwMode="auto">
            <a:xfrm>
              <a:off x="2414" y="643"/>
              <a:ext cx="39" cy="68"/>
            </a:xfrm>
            <a:custGeom>
              <a:avLst/>
              <a:gdLst>
                <a:gd name="T0" fmla="*/ 10 w 39"/>
                <a:gd name="T1" fmla="*/ 0 h 68"/>
                <a:gd name="T2" fmla="*/ 39 w 39"/>
                <a:gd name="T3" fmla="*/ 63 h 68"/>
                <a:gd name="T4" fmla="*/ 29 w 39"/>
                <a:gd name="T5" fmla="*/ 68 h 68"/>
                <a:gd name="T6" fmla="*/ 0 w 39"/>
                <a:gd name="T7" fmla="*/ 5 h 68"/>
                <a:gd name="T8" fmla="*/ 10 w 39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68">
                  <a:moveTo>
                    <a:pt x="10" y="0"/>
                  </a:moveTo>
                  <a:lnTo>
                    <a:pt x="39" y="63"/>
                  </a:lnTo>
                  <a:lnTo>
                    <a:pt x="29" y="68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Freeform 36"/>
            <p:cNvSpPr>
              <a:spLocks/>
            </p:cNvSpPr>
            <p:nvPr/>
          </p:nvSpPr>
          <p:spPr bwMode="auto">
            <a:xfrm>
              <a:off x="2462" y="740"/>
              <a:ext cx="44" cy="62"/>
            </a:xfrm>
            <a:custGeom>
              <a:avLst/>
              <a:gdLst>
                <a:gd name="T0" fmla="*/ 10 w 44"/>
                <a:gd name="T1" fmla="*/ 0 h 62"/>
                <a:gd name="T2" fmla="*/ 44 w 44"/>
                <a:gd name="T3" fmla="*/ 58 h 62"/>
                <a:gd name="T4" fmla="*/ 34 w 44"/>
                <a:gd name="T5" fmla="*/ 62 h 62"/>
                <a:gd name="T6" fmla="*/ 0 w 44"/>
                <a:gd name="T7" fmla="*/ 5 h 62"/>
                <a:gd name="T8" fmla="*/ 10 w 44"/>
                <a:gd name="T9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62">
                  <a:moveTo>
                    <a:pt x="10" y="0"/>
                  </a:moveTo>
                  <a:lnTo>
                    <a:pt x="44" y="58"/>
                  </a:lnTo>
                  <a:lnTo>
                    <a:pt x="34" y="62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Freeform 37"/>
            <p:cNvSpPr>
              <a:spLocks/>
            </p:cNvSpPr>
            <p:nvPr/>
          </p:nvSpPr>
          <p:spPr bwMode="auto">
            <a:xfrm>
              <a:off x="2511" y="831"/>
              <a:ext cx="43" cy="68"/>
            </a:xfrm>
            <a:custGeom>
              <a:avLst/>
              <a:gdLst>
                <a:gd name="T0" fmla="*/ 9 w 43"/>
                <a:gd name="T1" fmla="*/ 0 h 68"/>
                <a:gd name="T2" fmla="*/ 43 w 43"/>
                <a:gd name="T3" fmla="*/ 63 h 68"/>
                <a:gd name="T4" fmla="*/ 33 w 43"/>
                <a:gd name="T5" fmla="*/ 68 h 68"/>
                <a:gd name="T6" fmla="*/ 0 w 43"/>
                <a:gd name="T7" fmla="*/ 5 h 68"/>
                <a:gd name="T8" fmla="*/ 9 w 43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68">
                  <a:moveTo>
                    <a:pt x="9" y="0"/>
                  </a:moveTo>
                  <a:lnTo>
                    <a:pt x="43" y="63"/>
                  </a:lnTo>
                  <a:lnTo>
                    <a:pt x="33" y="68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Freeform 38"/>
            <p:cNvSpPr>
              <a:spLocks/>
            </p:cNvSpPr>
            <p:nvPr/>
          </p:nvSpPr>
          <p:spPr bwMode="auto">
            <a:xfrm>
              <a:off x="2564" y="928"/>
              <a:ext cx="29" cy="43"/>
            </a:xfrm>
            <a:custGeom>
              <a:avLst/>
              <a:gdLst>
                <a:gd name="T0" fmla="*/ 9 w 29"/>
                <a:gd name="T1" fmla="*/ 0 h 43"/>
                <a:gd name="T2" fmla="*/ 29 w 29"/>
                <a:gd name="T3" fmla="*/ 38 h 43"/>
                <a:gd name="T4" fmla="*/ 19 w 29"/>
                <a:gd name="T5" fmla="*/ 43 h 43"/>
                <a:gd name="T6" fmla="*/ 0 w 29"/>
                <a:gd name="T7" fmla="*/ 5 h 43"/>
                <a:gd name="T8" fmla="*/ 9 w 29"/>
                <a:gd name="T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3">
                  <a:moveTo>
                    <a:pt x="9" y="0"/>
                  </a:moveTo>
                  <a:lnTo>
                    <a:pt x="29" y="38"/>
                  </a:lnTo>
                  <a:lnTo>
                    <a:pt x="19" y="43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9" name="Freeform 39"/>
            <p:cNvSpPr>
              <a:spLocks/>
            </p:cNvSpPr>
            <p:nvPr/>
          </p:nvSpPr>
          <p:spPr bwMode="auto">
            <a:xfrm>
              <a:off x="2583" y="966"/>
              <a:ext cx="19" cy="24"/>
            </a:xfrm>
            <a:custGeom>
              <a:avLst/>
              <a:gdLst>
                <a:gd name="T0" fmla="*/ 10 w 19"/>
                <a:gd name="T1" fmla="*/ 0 h 24"/>
                <a:gd name="T2" fmla="*/ 19 w 19"/>
                <a:gd name="T3" fmla="*/ 20 h 24"/>
                <a:gd name="T4" fmla="*/ 10 w 19"/>
                <a:gd name="T5" fmla="*/ 24 h 24"/>
                <a:gd name="T6" fmla="*/ 0 w 19"/>
                <a:gd name="T7" fmla="*/ 5 h 24"/>
                <a:gd name="T8" fmla="*/ 10 w 19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24">
                  <a:moveTo>
                    <a:pt x="10" y="0"/>
                  </a:moveTo>
                  <a:lnTo>
                    <a:pt x="19" y="20"/>
                  </a:lnTo>
                  <a:lnTo>
                    <a:pt x="10" y="24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0" name="Freeform 40"/>
            <p:cNvSpPr>
              <a:spLocks/>
            </p:cNvSpPr>
            <p:nvPr/>
          </p:nvSpPr>
          <p:spPr bwMode="auto">
            <a:xfrm>
              <a:off x="2612" y="1024"/>
              <a:ext cx="43" cy="63"/>
            </a:xfrm>
            <a:custGeom>
              <a:avLst/>
              <a:gdLst>
                <a:gd name="T0" fmla="*/ 10 w 43"/>
                <a:gd name="T1" fmla="*/ 0 h 63"/>
                <a:gd name="T2" fmla="*/ 43 w 43"/>
                <a:gd name="T3" fmla="*/ 58 h 63"/>
                <a:gd name="T4" fmla="*/ 34 w 43"/>
                <a:gd name="T5" fmla="*/ 63 h 63"/>
                <a:gd name="T6" fmla="*/ 0 w 43"/>
                <a:gd name="T7" fmla="*/ 5 h 63"/>
                <a:gd name="T8" fmla="*/ 10 w 43"/>
                <a:gd name="T9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63">
                  <a:moveTo>
                    <a:pt x="10" y="0"/>
                  </a:moveTo>
                  <a:lnTo>
                    <a:pt x="43" y="58"/>
                  </a:lnTo>
                  <a:lnTo>
                    <a:pt x="34" y="63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Freeform 41"/>
            <p:cNvSpPr>
              <a:spLocks/>
            </p:cNvSpPr>
            <p:nvPr/>
          </p:nvSpPr>
          <p:spPr bwMode="auto">
            <a:xfrm>
              <a:off x="2660" y="1116"/>
              <a:ext cx="44" cy="67"/>
            </a:xfrm>
            <a:custGeom>
              <a:avLst/>
              <a:gdLst>
                <a:gd name="T0" fmla="*/ 10 w 44"/>
                <a:gd name="T1" fmla="*/ 0 h 67"/>
                <a:gd name="T2" fmla="*/ 44 w 44"/>
                <a:gd name="T3" fmla="*/ 62 h 67"/>
                <a:gd name="T4" fmla="*/ 34 w 44"/>
                <a:gd name="T5" fmla="*/ 67 h 67"/>
                <a:gd name="T6" fmla="*/ 0 w 44"/>
                <a:gd name="T7" fmla="*/ 4 h 67"/>
                <a:gd name="T8" fmla="*/ 10 w 44"/>
                <a:gd name="T9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67">
                  <a:moveTo>
                    <a:pt x="10" y="0"/>
                  </a:moveTo>
                  <a:lnTo>
                    <a:pt x="44" y="62"/>
                  </a:lnTo>
                  <a:lnTo>
                    <a:pt x="34" y="67"/>
                  </a:lnTo>
                  <a:lnTo>
                    <a:pt x="0" y="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Freeform 42"/>
            <p:cNvSpPr>
              <a:spLocks/>
            </p:cNvSpPr>
            <p:nvPr/>
          </p:nvSpPr>
          <p:spPr bwMode="auto">
            <a:xfrm>
              <a:off x="2709" y="1212"/>
              <a:ext cx="43" cy="68"/>
            </a:xfrm>
            <a:custGeom>
              <a:avLst/>
              <a:gdLst>
                <a:gd name="T0" fmla="*/ 9 w 43"/>
                <a:gd name="T1" fmla="*/ 0 h 68"/>
                <a:gd name="T2" fmla="*/ 43 w 43"/>
                <a:gd name="T3" fmla="*/ 63 h 68"/>
                <a:gd name="T4" fmla="*/ 33 w 43"/>
                <a:gd name="T5" fmla="*/ 68 h 68"/>
                <a:gd name="T6" fmla="*/ 0 w 43"/>
                <a:gd name="T7" fmla="*/ 5 h 68"/>
                <a:gd name="T8" fmla="*/ 9 w 43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68">
                  <a:moveTo>
                    <a:pt x="9" y="0"/>
                  </a:moveTo>
                  <a:lnTo>
                    <a:pt x="43" y="63"/>
                  </a:lnTo>
                  <a:lnTo>
                    <a:pt x="33" y="68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Freeform 43"/>
            <p:cNvSpPr>
              <a:spLocks/>
            </p:cNvSpPr>
            <p:nvPr/>
          </p:nvSpPr>
          <p:spPr bwMode="auto">
            <a:xfrm>
              <a:off x="2762" y="1308"/>
              <a:ext cx="38" cy="63"/>
            </a:xfrm>
            <a:custGeom>
              <a:avLst/>
              <a:gdLst>
                <a:gd name="T0" fmla="*/ 9 w 38"/>
                <a:gd name="T1" fmla="*/ 0 h 63"/>
                <a:gd name="T2" fmla="*/ 38 w 38"/>
                <a:gd name="T3" fmla="*/ 58 h 63"/>
                <a:gd name="T4" fmla="*/ 29 w 38"/>
                <a:gd name="T5" fmla="*/ 63 h 63"/>
                <a:gd name="T6" fmla="*/ 0 w 38"/>
                <a:gd name="T7" fmla="*/ 5 h 63"/>
                <a:gd name="T8" fmla="*/ 9 w 38"/>
                <a:gd name="T9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63">
                  <a:moveTo>
                    <a:pt x="9" y="0"/>
                  </a:moveTo>
                  <a:lnTo>
                    <a:pt x="38" y="58"/>
                  </a:lnTo>
                  <a:lnTo>
                    <a:pt x="29" y="63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Freeform 44"/>
            <p:cNvSpPr>
              <a:spLocks/>
            </p:cNvSpPr>
            <p:nvPr/>
          </p:nvSpPr>
          <p:spPr bwMode="auto">
            <a:xfrm>
              <a:off x="1487" y="1024"/>
              <a:ext cx="222" cy="366"/>
            </a:xfrm>
            <a:custGeom>
              <a:avLst/>
              <a:gdLst>
                <a:gd name="T0" fmla="*/ 0 w 222"/>
                <a:gd name="T1" fmla="*/ 366 h 366"/>
                <a:gd name="T2" fmla="*/ 58 w 222"/>
                <a:gd name="T3" fmla="*/ 275 h 366"/>
                <a:gd name="T4" fmla="*/ 111 w 222"/>
                <a:gd name="T5" fmla="*/ 178 h 366"/>
                <a:gd name="T6" fmla="*/ 169 w 222"/>
                <a:gd name="T7" fmla="*/ 87 h 366"/>
                <a:gd name="T8" fmla="*/ 222 w 222"/>
                <a:gd name="T9" fmla="*/ 0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2" h="366">
                  <a:moveTo>
                    <a:pt x="0" y="366"/>
                  </a:moveTo>
                  <a:lnTo>
                    <a:pt x="58" y="275"/>
                  </a:lnTo>
                  <a:lnTo>
                    <a:pt x="111" y="178"/>
                  </a:lnTo>
                  <a:lnTo>
                    <a:pt x="169" y="87"/>
                  </a:lnTo>
                  <a:lnTo>
                    <a:pt x="222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Freeform 45"/>
            <p:cNvSpPr>
              <a:spLocks/>
            </p:cNvSpPr>
            <p:nvPr/>
          </p:nvSpPr>
          <p:spPr bwMode="auto">
            <a:xfrm>
              <a:off x="1709" y="716"/>
              <a:ext cx="218" cy="308"/>
            </a:xfrm>
            <a:custGeom>
              <a:avLst/>
              <a:gdLst>
                <a:gd name="T0" fmla="*/ 0 w 218"/>
                <a:gd name="T1" fmla="*/ 308 h 308"/>
                <a:gd name="T2" fmla="*/ 54 w 218"/>
                <a:gd name="T3" fmla="*/ 226 h 308"/>
                <a:gd name="T4" fmla="*/ 107 w 218"/>
                <a:gd name="T5" fmla="*/ 144 h 308"/>
                <a:gd name="T6" fmla="*/ 165 w 218"/>
                <a:gd name="T7" fmla="*/ 67 h 308"/>
                <a:gd name="T8" fmla="*/ 218 w 218"/>
                <a:gd name="T9" fmla="*/ 0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8" h="308">
                  <a:moveTo>
                    <a:pt x="0" y="308"/>
                  </a:moveTo>
                  <a:lnTo>
                    <a:pt x="54" y="226"/>
                  </a:lnTo>
                  <a:lnTo>
                    <a:pt x="107" y="144"/>
                  </a:lnTo>
                  <a:lnTo>
                    <a:pt x="165" y="67"/>
                  </a:lnTo>
                  <a:lnTo>
                    <a:pt x="218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Freeform 46"/>
            <p:cNvSpPr>
              <a:spLocks/>
            </p:cNvSpPr>
            <p:nvPr/>
          </p:nvSpPr>
          <p:spPr bwMode="auto">
            <a:xfrm>
              <a:off x="1927" y="537"/>
              <a:ext cx="222" cy="179"/>
            </a:xfrm>
            <a:custGeom>
              <a:avLst/>
              <a:gdLst>
                <a:gd name="T0" fmla="*/ 0 w 222"/>
                <a:gd name="T1" fmla="*/ 179 h 179"/>
                <a:gd name="T2" fmla="*/ 53 w 222"/>
                <a:gd name="T3" fmla="*/ 121 h 179"/>
                <a:gd name="T4" fmla="*/ 111 w 222"/>
                <a:gd name="T5" fmla="*/ 68 h 179"/>
                <a:gd name="T6" fmla="*/ 169 w 222"/>
                <a:gd name="T7" fmla="*/ 29 h 179"/>
                <a:gd name="T8" fmla="*/ 193 w 222"/>
                <a:gd name="T9" fmla="*/ 15 h 179"/>
                <a:gd name="T10" fmla="*/ 222 w 222"/>
                <a:gd name="T11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179">
                  <a:moveTo>
                    <a:pt x="0" y="179"/>
                  </a:moveTo>
                  <a:lnTo>
                    <a:pt x="53" y="121"/>
                  </a:lnTo>
                  <a:lnTo>
                    <a:pt x="111" y="68"/>
                  </a:lnTo>
                  <a:lnTo>
                    <a:pt x="169" y="29"/>
                  </a:lnTo>
                  <a:lnTo>
                    <a:pt x="193" y="15"/>
                  </a:lnTo>
                  <a:lnTo>
                    <a:pt x="222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Freeform 47"/>
            <p:cNvSpPr>
              <a:spLocks/>
            </p:cNvSpPr>
            <p:nvPr/>
          </p:nvSpPr>
          <p:spPr bwMode="auto">
            <a:xfrm>
              <a:off x="2149" y="518"/>
              <a:ext cx="217" cy="34"/>
            </a:xfrm>
            <a:custGeom>
              <a:avLst/>
              <a:gdLst>
                <a:gd name="T0" fmla="*/ 0 w 217"/>
                <a:gd name="T1" fmla="*/ 19 h 34"/>
                <a:gd name="T2" fmla="*/ 53 w 217"/>
                <a:gd name="T3" fmla="*/ 5 h 34"/>
                <a:gd name="T4" fmla="*/ 106 w 217"/>
                <a:gd name="T5" fmla="*/ 0 h 34"/>
                <a:gd name="T6" fmla="*/ 135 w 217"/>
                <a:gd name="T7" fmla="*/ 0 h 34"/>
                <a:gd name="T8" fmla="*/ 164 w 217"/>
                <a:gd name="T9" fmla="*/ 10 h 34"/>
                <a:gd name="T10" fmla="*/ 188 w 217"/>
                <a:gd name="T11" fmla="*/ 19 h 34"/>
                <a:gd name="T12" fmla="*/ 217 w 217"/>
                <a:gd name="T1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34">
                  <a:moveTo>
                    <a:pt x="0" y="19"/>
                  </a:moveTo>
                  <a:lnTo>
                    <a:pt x="53" y="5"/>
                  </a:lnTo>
                  <a:lnTo>
                    <a:pt x="106" y="0"/>
                  </a:lnTo>
                  <a:lnTo>
                    <a:pt x="135" y="0"/>
                  </a:lnTo>
                  <a:lnTo>
                    <a:pt x="164" y="10"/>
                  </a:lnTo>
                  <a:lnTo>
                    <a:pt x="188" y="19"/>
                  </a:lnTo>
                  <a:lnTo>
                    <a:pt x="217" y="34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8" name="Freeform 48"/>
            <p:cNvSpPr>
              <a:spLocks/>
            </p:cNvSpPr>
            <p:nvPr/>
          </p:nvSpPr>
          <p:spPr bwMode="auto">
            <a:xfrm>
              <a:off x="2366" y="552"/>
              <a:ext cx="222" cy="260"/>
            </a:xfrm>
            <a:custGeom>
              <a:avLst/>
              <a:gdLst>
                <a:gd name="T0" fmla="*/ 0 w 222"/>
                <a:gd name="T1" fmla="*/ 0 h 260"/>
                <a:gd name="T2" fmla="*/ 53 w 222"/>
                <a:gd name="T3" fmla="*/ 38 h 260"/>
                <a:gd name="T4" fmla="*/ 82 w 222"/>
                <a:gd name="T5" fmla="*/ 67 h 260"/>
                <a:gd name="T6" fmla="*/ 111 w 222"/>
                <a:gd name="T7" fmla="*/ 96 h 260"/>
                <a:gd name="T8" fmla="*/ 140 w 222"/>
                <a:gd name="T9" fmla="*/ 130 h 260"/>
                <a:gd name="T10" fmla="*/ 169 w 222"/>
                <a:gd name="T11" fmla="*/ 168 h 260"/>
                <a:gd name="T12" fmla="*/ 193 w 222"/>
                <a:gd name="T13" fmla="*/ 212 h 260"/>
                <a:gd name="T14" fmla="*/ 222 w 222"/>
                <a:gd name="T15" fmla="*/ 260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2" h="260">
                  <a:moveTo>
                    <a:pt x="0" y="0"/>
                  </a:moveTo>
                  <a:lnTo>
                    <a:pt x="53" y="38"/>
                  </a:lnTo>
                  <a:lnTo>
                    <a:pt x="82" y="67"/>
                  </a:lnTo>
                  <a:lnTo>
                    <a:pt x="111" y="96"/>
                  </a:lnTo>
                  <a:lnTo>
                    <a:pt x="140" y="130"/>
                  </a:lnTo>
                  <a:lnTo>
                    <a:pt x="169" y="168"/>
                  </a:lnTo>
                  <a:lnTo>
                    <a:pt x="193" y="212"/>
                  </a:lnTo>
                  <a:lnTo>
                    <a:pt x="222" y="26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9" name="Freeform 49"/>
            <p:cNvSpPr>
              <a:spLocks/>
            </p:cNvSpPr>
            <p:nvPr/>
          </p:nvSpPr>
          <p:spPr bwMode="auto">
            <a:xfrm>
              <a:off x="2588" y="812"/>
              <a:ext cx="217" cy="578"/>
            </a:xfrm>
            <a:custGeom>
              <a:avLst/>
              <a:gdLst>
                <a:gd name="T0" fmla="*/ 0 w 217"/>
                <a:gd name="T1" fmla="*/ 0 h 578"/>
                <a:gd name="T2" fmla="*/ 29 w 217"/>
                <a:gd name="T3" fmla="*/ 58 h 578"/>
                <a:gd name="T4" fmla="*/ 53 w 217"/>
                <a:gd name="T5" fmla="*/ 121 h 578"/>
                <a:gd name="T6" fmla="*/ 82 w 217"/>
                <a:gd name="T7" fmla="*/ 193 h 578"/>
                <a:gd name="T8" fmla="*/ 111 w 217"/>
                <a:gd name="T9" fmla="*/ 270 h 578"/>
                <a:gd name="T10" fmla="*/ 164 w 217"/>
                <a:gd name="T11" fmla="*/ 424 h 578"/>
                <a:gd name="T12" fmla="*/ 188 w 217"/>
                <a:gd name="T13" fmla="*/ 506 h 578"/>
                <a:gd name="T14" fmla="*/ 217 w 217"/>
                <a:gd name="T15" fmla="*/ 578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7" h="578">
                  <a:moveTo>
                    <a:pt x="0" y="0"/>
                  </a:moveTo>
                  <a:lnTo>
                    <a:pt x="29" y="58"/>
                  </a:lnTo>
                  <a:lnTo>
                    <a:pt x="53" y="121"/>
                  </a:lnTo>
                  <a:lnTo>
                    <a:pt x="82" y="193"/>
                  </a:lnTo>
                  <a:lnTo>
                    <a:pt x="111" y="270"/>
                  </a:lnTo>
                  <a:lnTo>
                    <a:pt x="164" y="424"/>
                  </a:lnTo>
                  <a:lnTo>
                    <a:pt x="188" y="506"/>
                  </a:lnTo>
                  <a:lnTo>
                    <a:pt x="217" y="578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0" name="Rectangle 50"/>
            <p:cNvSpPr>
              <a:spLocks noChangeArrowheads="1"/>
            </p:cNvSpPr>
            <p:nvPr/>
          </p:nvSpPr>
          <p:spPr bwMode="auto">
            <a:xfrm>
              <a:off x="1391" y="1352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1294" y="1082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1294" y="807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53"/>
            <p:cNvSpPr>
              <a:spLocks noChangeArrowheads="1"/>
            </p:cNvSpPr>
            <p:nvPr/>
          </p:nvSpPr>
          <p:spPr bwMode="auto">
            <a:xfrm>
              <a:off x="1294" y="537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4"/>
            <p:cNvSpPr>
              <a:spLocks noChangeArrowheads="1"/>
            </p:cNvSpPr>
            <p:nvPr/>
          </p:nvSpPr>
          <p:spPr bwMode="auto">
            <a:xfrm>
              <a:off x="1294" y="263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5"/>
            <p:cNvSpPr>
              <a:spLocks noChangeArrowheads="1"/>
            </p:cNvSpPr>
            <p:nvPr/>
          </p:nvSpPr>
          <p:spPr bwMode="auto">
            <a:xfrm>
              <a:off x="1468" y="1458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1705" y="1458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1965" y="1458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8"/>
            <p:cNvSpPr>
              <a:spLocks noChangeArrowheads="1"/>
            </p:cNvSpPr>
            <p:nvPr/>
          </p:nvSpPr>
          <p:spPr bwMode="auto">
            <a:xfrm>
              <a:off x="2231" y="1458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9"/>
            <p:cNvSpPr>
              <a:spLocks noChangeArrowheads="1"/>
            </p:cNvSpPr>
            <p:nvPr/>
          </p:nvSpPr>
          <p:spPr bwMode="auto">
            <a:xfrm>
              <a:off x="2491" y="1458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60"/>
            <p:cNvSpPr>
              <a:spLocks noChangeArrowheads="1"/>
            </p:cNvSpPr>
            <p:nvPr/>
          </p:nvSpPr>
          <p:spPr bwMode="auto">
            <a:xfrm>
              <a:off x="2786" y="1458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61"/>
            <p:cNvSpPr>
              <a:spLocks noChangeArrowheads="1"/>
            </p:cNvSpPr>
            <p:nvPr/>
          </p:nvSpPr>
          <p:spPr bwMode="auto">
            <a:xfrm>
              <a:off x="2129" y="1520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 rot="16200000">
              <a:off x="1139" y="776"/>
              <a:ext cx="15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u(x)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63"/>
            <p:cNvSpPr>
              <a:spLocks noChangeArrowheads="1"/>
            </p:cNvSpPr>
            <p:nvPr/>
          </p:nvSpPr>
          <p:spPr bwMode="auto">
            <a:xfrm>
              <a:off x="2149" y="316"/>
              <a:ext cx="632" cy="17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4" name="Rectangle 64"/>
            <p:cNvSpPr>
              <a:spLocks noChangeArrowheads="1"/>
            </p:cNvSpPr>
            <p:nvPr/>
          </p:nvSpPr>
          <p:spPr bwMode="auto">
            <a:xfrm>
              <a:off x="2180" y="364"/>
              <a:ext cx="67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5" name="Rectangle 65"/>
            <p:cNvSpPr>
              <a:spLocks noChangeArrowheads="1"/>
            </p:cNvSpPr>
            <p:nvPr/>
          </p:nvSpPr>
          <p:spPr bwMode="auto">
            <a:xfrm>
              <a:off x="2286" y="364"/>
              <a:ext cx="6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6" name="Rectangle 66"/>
            <p:cNvSpPr>
              <a:spLocks noChangeArrowheads="1"/>
            </p:cNvSpPr>
            <p:nvPr/>
          </p:nvSpPr>
          <p:spPr bwMode="auto">
            <a:xfrm>
              <a:off x="2402" y="301"/>
              <a:ext cx="37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u-approx.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Line 67"/>
            <p:cNvSpPr>
              <a:spLocks noChangeShapeType="1"/>
            </p:cNvSpPr>
            <p:nvPr/>
          </p:nvSpPr>
          <p:spPr bwMode="auto">
            <a:xfrm>
              <a:off x="2180" y="441"/>
              <a:ext cx="20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2402" y="386"/>
              <a:ext cx="29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u-exact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9"/>
            <p:cNvSpPr>
              <a:spLocks noChangeArrowheads="1"/>
            </p:cNvSpPr>
            <p:nvPr/>
          </p:nvSpPr>
          <p:spPr bwMode="auto">
            <a:xfrm>
              <a:off x="1161" y="224"/>
              <a:ext cx="1702" cy="1429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109082" y="314370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2.16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5052" y="3597276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2.17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05052" y="6807691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2.18</a:t>
            </a:r>
          </a:p>
        </p:txBody>
      </p:sp>
      <p:grpSp>
        <p:nvGrpSpPr>
          <p:cNvPr id="73" name="Group 72"/>
          <p:cNvGrpSpPr/>
          <p:nvPr/>
        </p:nvGrpSpPr>
        <p:grpSpPr>
          <a:xfrm>
            <a:off x="1573219" y="3392490"/>
            <a:ext cx="3324225" cy="1852612"/>
            <a:chOff x="1709738" y="2157414"/>
            <a:chExt cx="3324225" cy="1852612"/>
          </a:xfrm>
        </p:grpSpPr>
        <p:sp>
          <p:nvSpPr>
            <p:cNvPr id="74" name="Oval 73"/>
            <p:cNvSpPr/>
            <p:nvPr/>
          </p:nvSpPr>
          <p:spPr bwMode="auto">
            <a:xfrm>
              <a:off x="4212263" y="3045703"/>
              <a:ext cx="145184" cy="145184"/>
            </a:xfrm>
            <a:prstGeom prst="ellips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5" name="Straight Arrow Connector 74"/>
            <p:cNvCxnSpPr/>
            <p:nvPr/>
          </p:nvCxnSpPr>
          <p:spPr bwMode="auto">
            <a:xfrm flipV="1">
              <a:off x="4303958" y="2655999"/>
              <a:ext cx="106978" cy="389704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stealth" w="med" len="lg"/>
            </a:ln>
            <a:effectLst/>
          </p:spPr>
        </p:cxnSp>
        <p:cxnSp>
          <p:nvCxnSpPr>
            <p:cNvPr id="76" name="Straight Arrow Connector 75"/>
            <p:cNvCxnSpPr/>
            <p:nvPr/>
          </p:nvCxnSpPr>
          <p:spPr bwMode="auto">
            <a:xfrm flipH="1" flipV="1">
              <a:off x="4013590" y="2756847"/>
              <a:ext cx="222094" cy="306803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stealth" w="med" len="lg"/>
            </a:ln>
            <a:effectLst/>
          </p:spPr>
        </p:cxnSp>
        <p:cxnSp>
          <p:nvCxnSpPr>
            <p:cNvPr id="77" name="Straight Arrow Connector 76"/>
            <p:cNvCxnSpPr/>
            <p:nvPr/>
          </p:nvCxnSpPr>
          <p:spPr bwMode="auto">
            <a:xfrm flipH="1">
              <a:off x="3903289" y="3160004"/>
              <a:ext cx="316615" cy="233377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stealth" w="med" len="lg"/>
            </a:ln>
            <a:effectLst/>
          </p:spPr>
        </p:cxnSp>
        <p:cxnSp>
          <p:nvCxnSpPr>
            <p:cNvPr id="78" name="Straight Arrow Connector 77"/>
            <p:cNvCxnSpPr/>
            <p:nvPr/>
          </p:nvCxnSpPr>
          <p:spPr bwMode="auto">
            <a:xfrm>
              <a:off x="4337846" y="3164780"/>
              <a:ext cx="285699" cy="267019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stealth" w="med" len="lg"/>
            </a:ln>
            <a:effectLst/>
          </p:spPr>
        </p:cxnSp>
        <p:cxnSp>
          <p:nvCxnSpPr>
            <p:cNvPr id="79" name="Straight Arrow Connector 78"/>
            <p:cNvCxnSpPr/>
            <p:nvPr/>
          </p:nvCxnSpPr>
          <p:spPr bwMode="auto">
            <a:xfrm flipV="1">
              <a:off x="4303958" y="3068002"/>
              <a:ext cx="362463" cy="60256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sp>
          <p:nvSpPr>
            <p:cNvPr id="80" name="TextBox 79"/>
            <p:cNvSpPr txBox="1"/>
            <p:nvPr/>
          </p:nvSpPr>
          <p:spPr>
            <a:xfrm>
              <a:off x="3698467" y="3299627"/>
              <a:ext cx="207043" cy="1748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782862" y="2489362"/>
              <a:ext cx="207043" cy="1748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271984" y="2428907"/>
              <a:ext cx="207043" cy="1748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595635" y="3363645"/>
              <a:ext cx="207043" cy="1748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618079" y="2888757"/>
              <a:ext cx="3161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Symbol" panose="05050102010706020507" pitchFamily="18" charset="2"/>
                  <a:cs typeface="Times New Roman" panose="02020603050405020304" pitchFamily="18" charset="0"/>
                </a:rPr>
                <a:t>d</a:t>
              </a:r>
              <a:r>
                <a:rPr lang="en-US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1709738" y="2157414"/>
              <a:ext cx="3324225" cy="185261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 12"/>
            <p:cNvSpPr>
              <a:spLocks/>
            </p:cNvSpPr>
            <p:nvPr/>
          </p:nvSpPr>
          <p:spPr bwMode="auto">
            <a:xfrm rot="2523189">
              <a:off x="2658863" y="3396895"/>
              <a:ext cx="728208" cy="142553"/>
            </a:xfrm>
            <a:custGeom>
              <a:avLst/>
              <a:gdLst>
                <a:gd name="T0" fmla="*/ 0 w 1365"/>
                <a:gd name="T1" fmla="*/ 144 h 219"/>
                <a:gd name="T2" fmla="*/ 337 w 1365"/>
                <a:gd name="T3" fmla="*/ 146 h 219"/>
                <a:gd name="T4" fmla="*/ 337 w 1365"/>
                <a:gd name="T5" fmla="*/ 0 h 219"/>
                <a:gd name="T6" fmla="*/ 478 w 1365"/>
                <a:gd name="T7" fmla="*/ 219 h 219"/>
                <a:gd name="T8" fmla="*/ 478 w 1365"/>
                <a:gd name="T9" fmla="*/ 0 h 219"/>
                <a:gd name="T10" fmla="*/ 602 w 1365"/>
                <a:gd name="T11" fmla="*/ 219 h 219"/>
                <a:gd name="T12" fmla="*/ 602 w 1365"/>
                <a:gd name="T13" fmla="*/ 0 h 219"/>
                <a:gd name="T14" fmla="*/ 720 w 1365"/>
                <a:gd name="T15" fmla="*/ 219 h 219"/>
                <a:gd name="T16" fmla="*/ 727 w 1365"/>
                <a:gd name="T17" fmla="*/ 0 h 219"/>
                <a:gd name="T18" fmla="*/ 851 w 1365"/>
                <a:gd name="T19" fmla="*/ 219 h 219"/>
                <a:gd name="T20" fmla="*/ 851 w 1365"/>
                <a:gd name="T21" fmla="*/ 0 h 219"/>
                <a:gd name="T22" fmla="*/ 975 w 1365"/>
                <a:gd name="T23" fmla="*/ 219 h 219"/>
                <a:gd name="T24" fmla="*/ 975 w 1365"/>
                <a:gd name="T25" fmla="*/ 9 h 219"/>
                <a:gd name="T26" fmla="*/ 1066 w 1365"/>
                <a:gd name="T27" fmla="*/ 154 h 219"/>
                <a:gd name="T28" fmla="*/ 1365 w 1365"/>
                <a:gd name="T29" fmla="*/ 15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65" h="219">
                  <a:moveTo>
                    <a:pt x="0" y="144"/>
                  </a:moveTo>
                  <a:lnTo>
                    <a:pt x="337" y="146"/>
                  </a:lnTo>
                  <a:lnTo>
                    <a:pt x="337" y="0"/>
                  </a:lnTo>
                  <a:lnTo>
                    <a:pt x="478" y="219"/>
                  </a:lnTo>
                  <a:lnTo>
                    <a:pt x="478" y="0"/>
                  </a:lnTo>
                  <a:lnTo>
                    <a:pt x="602" y="219"/>
                  </a:lnTo>
                  <a:lnTo>
                    <a:pt x="602" y="0"/>
                  </a:lnTo>
                  <a:lnTo>
                    <a:pt x="720" y="219"/>
                  </a:lnTo>
                  <a:lnTo>
                    <a:pt x="727" y="0"/>
                  </a:lnTo>
                  <a:lnTo>
                    <a:pt x="851" y="219"/>
                  </a:lnTo>
                  <a:lnTo>
                    <a:pt x="851" y="0"/>
                  </a:lnTo>
                  <a:lnTo>
                    <a:pt x="975" y="219"/>
                  </a:lnTo>
                  <a:lnTo>
                    <a:pt x="975" y="9"/>
                  </a:lnTo>
                  <a:lnTo>
                    <a:pt x="1066" y="154"/>
                  </a:lnTo>
                  <a:lnTo>
                    <a:pt x="1365" y="15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2599591" y="3123058"/>
              <a:ext cx="145184" cy="145184"/>
            </a:xfrm>
            <a:prstGeom prst="ellips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Freeform 12"/>
            <p:cNvSpPr>
              <a:spLocks/>
            </p:cNvSpPr>
            <p:nvPr/>
          </p:nvSpPr>
          <p:spPr bwMode="auto">
            <a:xfrm rot="3138102">
              <a:off x="2056609" y="2758578"/>
              <a:ext cx="728208" cy="142553"/>
            </a:xfrm>
            <a:custGeom>
              <a:avLst/>
              <a:gdLst>
                <a:gd name="T0" fmla="*/ 0 w 1365"/>
                <a:gd name="T1" fmla="*/ 144 h 219"/>
                <a:gd name="T2" fmla="*/ 337 w 1365"/>
                <a:gd name="T3" fmla="*/ 146 h 219"/>
                <a:gd name="T4" fmla="*/ 337 w 1365"/>
                <a:gd name="T5" fmla="*/ 0 h 219"/>
                <a:gd name="T6" fmla="*/ 478 w 1365"/>
                <a:gd name="T7" fmla="*/ 219 h 219"/>
                <a:gd name="T8" fmla="*/ 478 w 1365"/>
                <a:gd name="T9" fmla="*/ 0 h 219"/>
                <a:gd name="T10" fmla="*/ 602 w 1365"/>
                <a:gd name="T11" fmla="*/ 219 h 219"/>
                <a:gd name="T12" fmla="*/ 602 w 1365"/>
                <a:gd name="T13" fmla="*/ 0 h 219"/>
                <a:gd name="T14" fmla="*/ 720 w 1365"/>
                <a:gd name="T15" fmla="*/ 219 h 219"/>
                <a:gd name="T16" fmla="*/ 727 w 1365"/>
                <a:gd name="T17" fmla="*/ 0 h 219"/>
                <a:gd name="T18" fmla="*/ 851 w 1365"/>
                <a:gd name="T19" fmla="*/ 219 h 219"/>
                <a:gd name="T20" fmla="*/ 851 w 1365"/>
                <a:gd name="T21" fmla="*/ 0 h 219"/>
                <a:gd name="T22" fmla="*/ 975 w 1365"/>
                <a:gd name="T23" fmla="*/ 219 h 219"/>
                <a:gd name="T24" fmla="*/ 975 w 1365"/>
                <a:gd name="T25" fmla="*/ 9 h 219"/>
                <a:gd name="T26" fmla="*/ 1066 w 1365"/>
                <a:gd name="T27" fmla="*/ 154 h 219"/>
                <a:gd name="T28" fmla="*/ 1365 w 1365"/>
                <a:gd name="T29" fmla="*/ 15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65" h="219">
                  <a:moveTo>
                    <a:pt x="0" y="144"/>
                  </a:moveTo>
                  <a:lnTo>
                    <a:pt x="337" y="146"/>
                  </a:lnTo>
                  <a:lnTo>
                    <a:pt x="337" y="0"/>
                  </a:lnTo>
                  <a:lnTo>
                    <a:pt x="478" y="219"/>
                  </a:lnTo>
                  <a:lnTo>
                    <a:pt x="478" y="0"/>
                  </a:lnTo>
                  <a:lnTo>
                    <a:pt x="602" y="219"/>
                  </a:lnTo>
                  <a:lnTo>
                    <a:pt x="602" y="0"/>
                  </a:lnTo>
                  <a:lnTo>
                    <a:pt x="720" y="219"/>
                  </a:lnTo>
                  <a:lnTo>
                    <a:pt x="727" y="0"/>
                  </a:lnTo>
                  <a:lnTo>
                    <a:pt x="851" y="219"/>
                  </a:lnTo>
                  <a:lnTo>
                    <a:pt x="851" y="0"/>
                  </a:lnTo>
                  <a:lnTo>
                    <a:pt x="975" y="219"/>
                  </a:lnTo>
                  <a:lnTo>
                    <a:pt x="975" y="9"/>
                  </a:lnTo>
                  <a:lnTo>
                    <a:pt x="1066" y="154"/>
                  </a:lnTo>
                  <a:lnTo>
                    <a:pt x="1365" y="15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Freeform 12"/>
            <p:cNvSpPr>
              <a:spLocks/>
            </p:cNvSpPr>
            <p:nvPr/>
          </p:nvSpPr>
          <p:spPr bwMode="auto">
            <a:xfrm rot="17240007">
              <a:off x="2430578" y="2701091"/>
              <a:ext cx="728208" cy="142553"/>
            </a:xfrm>
            <a:custGeom>
              <a:avLst/>
              <a:gdLst>
                <a:gd name="T0" fmla="*/ 0 w 1365"/>
                <a:gd name="T1" fmla="*/ 144 h 219"/>
                <a:gd name="T2" fmla="*/ 337 w 1365"/>
                <a:gd name="T3" fmla="*/ 146 h 219"/>
                <a:gd name="T4" fmla="*/ 337 w 1365"/>
                <a:gd name="T5" fmla="*/ 0 h 219"/>
                <a:gd name="T6" fmla="*/ 478 w 1365"/>
                <a:gd name="T7" fmla="*/ 219 h 219"/>
                <a:gd name="T8" fmla="*/ 478 w 1365"/>
                <a:gd name="T9" fmla="*/ 0 h 219"/>
                <a:gd name="T10" fmla="*/ 602 w 1365"/>
                <a:gd name="T11" fmla="*/ 219 h 219"/>
                <a:gd name="T12" fmla="*/ 602 w 1365"/>
                <a:gd name="T13" fmla="*/ 0 h 219"/>
                <a:gd name="T14" fmla="*/ 720 w 1365"/>
                <a:gd name="T15" fmla="*/ 219 h 219"/>
                <a:gd name="T16" fmla="*/ 727 w 1365"/>
                <a:gd name="T17" fmla="*/ 0 h 219"/>
                <a:gd name="T18" fmla="*/ 851 w 1365"/>
                <a:gd name="T19" fmla="*/ 219 h 219"/>
                <a:gd name="T20" fmla="*/ 851 w 1365"/>
                <a:gd name="T21" fmla="*/ 0 h 219"/>
                <a:gd name="T22" fmla="*/ 975 w 1365"/>
                <a:gd name="T23" fmla="*/ 219 h 219"/>
                <a:gd name="T24" fmla="*/ 975 w 1365"/>
                <a:gd name="T25" fmla="*/ 9 h 219"/>
                <a:gd name="T26" fmla="*/ 1066 w 1365"/>
                <a:gd name="T27" fmla="*/ 154 h 219"/>
                <a:gd name="T28" fmla="*/ 1365 w 1365"/>
                <a:gd name="T29" fmla="*/ 15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65" h="219">
                  <a:moveTo>
                    <a:pt x="0" y="144"/>
                  </a:moveTo>
                  <a:lnTo>
                    <a:pt x="337" y="146"/>
                  </a:lnTo>
                  <a:lnTo>
                    <a:pt x="337" y="0"/>
                  </a:lnTo>
                  <a:lnTo>
                    <a:pt x="478" y="219"/>
                  </a:lnTo>
                  <a:lnTo>
                    <a:pt x="478" y="0"/>
                  </a:lnTo>
                  <a:lnTo>
                    <a:pt x="602" y="219"/>
                  </a:lnTo>
                  <a:lnTo>
                    <a:pt x="602" y="0"/>
                  </a:lnTo>
                  <a:lnTo>
                    <a:pt x="720" y="219"/>
                  </a:lnTo>
                  <a:lnTo>
                    <a:pt x="727" y="0"/>
                  </a:lnTo>
                  <a:lnTo>
                    <a:pt x="851" y="219"/>
                  </a:lnTo>
                  <a:lnTo>
                    <a:pt x="851" y="0"/>
                  </a:lnTo>
                  <a:lnTo>
                    <a:pt x="975" y="219"/>
                  </a:lnTo>
                  <a:lnTo>
                    <a:pt x="975" y="9"/>
                  </a:lnTo>
                  <a:lnTo>
                    <a:pt x="1066" y="154"/>
                  </a:lnTo>
                  <a:lnTo>
                    <a:pt x="1365" y="15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Freeform 12"/>
            <p:cNvSpPr>
              <a:spLocks/>
            </p:cNvSpPr>
            <p:nvPr/>
          </p:nvSpPr>
          <p:spPr bwMode="auto">
            <a:xfrm rot="8623370">
              <a:off x="1968753" y="3396707"/>
              <a:ext cx="728208" cy="142553"/>
            </a:xfrm>
            <a:custGeom>
              <a:avLst/>
              <a:gdLst>
                <a:gd name="T0" fmla="*/ 0 w 1365"/>
                <a:gd name="T1" fmla="*/ 144 h 219"/>
                <a:gd name="T2" fmla="*/ 337 w 1365"/>
                <a:gd name="T3" fmla="*/ 146 h 219"/>
                <a:gd name="T4" fmla="*/ 337 w 1365"/>
                <a:gd name="T5" fmla="*/ 0 h 219"/>
                <a:gd name="T6" fmla="*/ 478 w 1365"/>
                <a:gd name="T7" fmla="*/ 219 h 219"/>
                <a:gd name="T8" fmla="*/ 478 w 1365"/>
                <a:gd name="T9" fmla="*/ 0 h 219"/>
                <a:gd name="T10" fmla="*/ 602 w 1365"/>
                <a:gd name="T11" fmla="*/ 219 h 219"/>
                <a:gd name="T12" fmla="*/ 602 w 1365"/>
                <a:gd name="T13" fmla="*/ 0 h 219"/>
                <a:gd name="T14" fmla="*/ 720 w 1365"/>
                <a:gd name="T15" fmla="*/ 219 h 219"/>
                <a:gd name="T16" fmla="*/ 727 w 1365"/>
                <a:gd name="T17" fmla="*/ 0 h 219"/>
                <a:gd name="T18" fmla="*/ 851 w 1365"/>
                <a:gd name="T19" fmla="*/ 219 h 219"/>
                <a:gd name="T20" fmla="*/ 851 w 1365"/>
                <a:gd name="T21" fmla="*/ 0 h 219"/>
                <a:gd name="T22" fmla="*/ 975 w 1365"/>
                <a:gd name="T23" fmla="*/ 219 h 219"/>
                <a:gd name="T24" fmla="*/ 975 w 1365"/>
                <a:gd name="T25" fmla="*/ 9 h 219"/>
                <a:gd name="T26" fmla="*/ 1066 w 1365"/>
                <a:gd name="T27" fmla="*/ 154 h 219"/>
                <a:gd name="T28" fmla="*/ 1365 w 1365"/>
                <a:gd name="T29" fmla="*/ 15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65" h="219">
                  <a:moveTo>
                    <a:pt x="0" y="144"/>
                  </a:moveTo>
                  <a:lnTo>
                    <a:pt x="337" y="146"/>
                  </a:lnTo>
                  <a:lnTo>
                    <a:pt x="337" y="0"/>
                  </a:lnTo>
                  <a:lnTo>
                    <a:pt x="478" y="219"/>
                  </a:lnTo>
                  <a:lnTo>
                    <a:pt x="478" y="0"/>
                  </a:lnTo>
                  <a:lnTo>
                    <a:pt x="602" y="219"/>
                  </a:lnTo>
                  <a:lnTo>
                    <a:pt x="602" y="0"/>
                  </a:lnTo>
                  <a:lnTo>
                    <a:pt x="720" y="219"/>
                  </a:lnTo>
                  <a:lnTo>
                    <a:pt x="727" y="0"/>
                  </a:lnTo>
                  <a:lnTo>
                    <a:pt x="851" y="219"/>
                  </a:lnTo>
                  <a:lnTo>
                    <a:pt x="851" y="0"/>
                  </a:lnTo>
                  <a:lnTo>
                    <a:pt x="975" y="219"/>
                  </a:lnTo>
                  <a:lnTo>
                    <a:pt x="975" y="9"/>
                  </a:lnTo>
                  <a:lnTo>
                    <a:pt x="1066" y="154"/>
                  </a:lnTo>
                  <a:lnTo>
                    <a:pt x="1365" y="15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105903" y="3206373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175755" y="2791381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805082" y="2682628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995613" y="3256268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5" name="Straight Arrow Connector 94"/>
            <p:cNvCxnSpPr/>
            <p:nvPr/>
          </p:nvCxnSpPr>
          <p:spPr bwMode="auto">
            <a:xfrm flipV="1">
              <a:off x="2661610" y="3139395"/>
              <a:ext cx="362463" cy="60256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sp>
          <p:nvSpPr>
            <p:cNvPr id="96" name="TextBox 95"/>
            <p:cNvSpPr txBox="1"/>
            <p:nvPr/>
          </p:nvSpPr>
          <p:spPr>
            <a:xfrm>
              <a:off x="3013835" y="2960150"/>
              <a:ext cx="31611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Symbol" panose="05050102010706020507" pitchFamily="18" charset="2"/>
                  <a:cs typeface="Times New Roman" panose="02020603050405020304" pitchFamily="18" charset="0"/>
                </a:rPr>
                <a:t>d</a:t>
              </a:r>
              <a:r>
                <a:rPr lang="en-US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2947163" y="3061189"/>
              <a:ext cx="145184" cy="145184"/>
            </a:xfrm>
            <a:prstGeom prst="ellipse">
              <a:avLst/>
            </a:prstGeom>
            <a:noFill/>
            <a:ln w="127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8" name="Group 97"/>
            <p:cNvGrpSpPr/>
            <p:nvPr/>
          </p:nvGrpSpPr>
          <p:grpSpPr>
            <a:xfrm rot="18911981">
              <a:off x="3200521" y="3718103"/>
              <a:ext cx="238490" cy="109530"/>
              <a:chOff x="2342049" y="4386270"/>
              <a:chExt cx="238490" cy="109530"/>
            </a:xfrm>
          </p:grpSpPr>
          <p:sp>
            <p:nvSpPr>
              <p:cNvPr id="108" name="Rectangle 107"/>
              <p:cNvSpPr/>
              <p:nvPr/>
            </p:nvSpPr>
            <p:spPr>
              <a:xfrm>
                <a:off x="2361101" y="4395788"/>
                <a:ext cx="201124" cy="10001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9" name="Straight Connector 108"/>
              <p:cNvCxnSpPr/>
              <p:nvPr/>
            </p:nvCxnSpPr>
            <p:spPr>
              <a:xfrm>
                <a:off x="2342049" y="4386270"/>
                <a:ext cx="23849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 rot="3279514">
              <a:off x="1852833" y="3647987"/>
              <a:ext cx="238490" cy="109530"/>
              <a:chOff x="2342049" y="4386270"/>
              <a:chExt cx="238490" cy="109530"/>
            </a:xfrm>
          </p:grpSpPr>
          <p:sp>
            <p:nvSpPr>
              <p:cNvPr id="106" name="Rectangle 105"/>
              <p:cNvSpPr/>
              <p:nvPr/>
            </p:nvSpPr>
            <p:spPr>
              <a:xfrm>
                <a:off x="2361101" y="4395788"/>
                <a:ext cx="201124" cy="10001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7" name="Straight Connector 106"/>
              <p:cNvCxnSpPr/>
              <p:nvPr/>
            </p:nvCxnSpPr>
            <p:spPr>
              <a:xfrm>
                <a:off x="2342049" y="4386270"/>
                <a:ext cx="23849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Group 99"/>
            <p:cNvGrpSpPr/>
            <p:nvPr/>
          </p:nvGrpSpPr>
          <p:grpSpPr>
            <a:xfrm rot="11808782">
              <a:off x="2827725" y="2321473"/>
              <a:ext cx="238490" cy="109530"/>
              <a:chOff x="2342049" y="4386270"/>
              <a:chExt cx="238490" cy="109530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361101" y="4395788"/>
                <a:ext cx="201124" cy="10001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5" name="Straight Connector 104"/>
              <p:cNvCxnSpPr/>
              <p:nvPr/>
            </p:nvCxnSpPr>
            <p:spPr>
              <a:xfrm>
                <a:off x="2342049" y="4386270"/>
                <a:ext cx="23849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 rot="8762442">
              <a:off x="2035230" y="2446483"/>
              <a:ext cx="238490" cy="109530"/>
              <a:chOff x="2342049" y="4386270"/>
              <a:chExt cx="238490" cy="109530"/>
            </a:xfrm>
          </p:grpSpPr>
          <p:sp>
            <p:nvSpPr>
              <p:cNvPr id="102" name="Rectangle 101"/>
              <p:cNvSpPr/>
              <p:nvPr/>
            </p:nvSpPr>
            <p:spPr>
              <a:xfrm>
                <a:off x="2361101" y="4395788"/>
                <a:ext cx="201124" cy="10001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>
                <a:off x="2342049" y="4386270"/>
                <a:ext cx="23849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8" name="Group 147"/>
          <p:cNvGrpSpPr/>
          <p:nvPr/>
        </p:nvGrpSpPr>
        <p:grpSpPr>
          <a:xfrm>
            <a:off x="1657350" y="6060864"/>
            <a:ext cx="3019424" cy="2202083"/>
            <a:chOff x="1657350" y="6060864"/>
            <a:chExt cx="3019424" cy="2202083"/>
          </a:xfrm>
        </p:grpSpPr>
        <p:sp>
          <p:nvSpPr>
            <p:cNvPr id="112" name="Freeform 12"/>
            <p:cNvSpPr>
              <a:spLocks/>
            </p:cNvSpPr>
            <p:nvPr/>
          </p:nvSpPr>
          <p:spPr bwMode="auto">
            <a:xfrm rot="5400000">
              <a:off x="1662114" y="6841453"/>
              <a:ext cx="995440" cy="142553"/>
            </a:xfrm>
            <a:custGeom>
              <a:avLst/>
              <a:gdLst>
                <a:gd name="T0" fmla="*/ 0 w 1365"/>
                <a:gd name="T1" fmla="*/ 144 h 219"/>
                <a:gd name="T2" fmla="*/ 337 w 1365"/>
                <a:gd name="T3" fmla="*/ 146 h 219"/>
                <a:gd name="T4" fmla="*/ 337 w 1365"/>
                <a:gd name="T5" fmla="*/ 0 h 219"/>
                <a:gd name="T6" fmla="*/ 478 w 1365"/>
                <a:gd name="T7" fmla="*/ 219 h 219"/>
                <a:gd name="T8" fmla="*/ 478 w 1365"/>
                <a:gd name="T9" fmla="*/ 0 h 219"/>
                <a:gd name="T10" fmla="*/ 602 w 1365"/>
                <a:gd name="T11" fmla="*/ 219 h 219"/>
                <a:gd name="T12" fmla="*/ 602 w 1365"/>
                <a:gd name="T13" fmla="*/ 0 h 219"/>
                <a:gd name="T14" fmla="*/ 720 w 1365"/>
                <a:gd name="T15" fmla="*/ 219 h 219"/>
                <a:gd name="T16" fmla="*/ 727 w 1365"/>
                <a:gd name="T17" fmla="*/ 0 h 219"/>
                <a:gd name="T18" fmla="*/ 851 w 1365"/>
                <a:gd name="T19" fmla="*/ 219 h 219"/>
                <a:gd name="T20" fmla="*/ 851 w 1365"/>
                <a:gd name="T21" fmla="*/ 0 h 219"/>
                <a:gd name="T22" fmla="*/ 975 w 1365"/>
                <a:gd name="T23" fmla="*/ 219 h 219"/>
                <a:gd name="T24" fmla="*/ 975 w 1365"/>
                <a:gd name="T25" fmla="*/ 9 h 219"/>
                <a:gd name="T26" fmla="*/ 1066 w 1365"/>
                <a:gd name="T27" fmla="*/ 154 h 219"/>
                <a:gd name="T28" fmla="*/ 1365 w 1365"/>
                <a:gd name="T29" fmla="*/ 15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65" h="219">
                  <a:moveTo>
                    <a:pt x="0" y="144"/>
                  </a:moveTo>
                  <a:lnTo>
                    <a:pt x="337" y="146"/>
                  </a:lnTo>
                  <a:lnTo>
                    <a:pt x="337" y="0"/>
                  </a:lnTo>
                  <a:lnTo>
                    <a:pt x="478" y="219"/>
                  </a:lnTo>
                  <a:lnTo>
                    <a:pt x="478" y="0"/>
                  </a:lnTo>
                  <a:lnTo>
                    <a:pt x="602" y="219"/>
                  </a:lnTo>
                  <a:lnTo>
                    <a:pt x="602" y="0"/>
                  </a:lnTo>
                  <a:lnTo>
                    <a:pt x="720" y="219"/>
                  </a:lnTo>
                  <a:lnTo>
                    <a:pt x="727" y="0"/>
                  </a:lnTo>
                  <a:lnTo>
                    <a:pt x="851" y="219"/>
                  </a:lnTo>
                  <a:lnTo>
                    <a:pt x="851" y="0"/>
                  </a:lnTo>
                  <a:lnTo>
                    <a:pt x="975" y="219"/>
                  </a:lnTo>
                  <a:lnTo>
                    <a:pt x="975" y="9"/>
                  </a:lnTo>
                  <a:lnTo>
                    <a:pt x="1066" y="154"/>
                  </a:lnTo>
                  <a:lnTo>
                    <a:pt x="1365" y="15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1915472" y="6311340"/>
              <a:ext cx="450620" cy="95250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1905946" y="7414106"/>
              <a:ext cx="450620" cy="40115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</a:p>
          </p:txBody>
        </p:sp>
        <p:cxnSp>
          <p:nvCxnSpPr>
            <p:cNvPr id="116" name="Straight Connector 115"/>
            <p:cNvCxnSpPr/>
            <p:nvPr/>
          </p:nvCxnSpPr>
          <p:spPr>
            <a:xfrm>
              <a:off x="1657350" y="6877050"/>
              <a:ext cx="117733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/>
            <p:cNvSpPr txBox="1"/>
            <p:nvPr/>
          </p:nvSpPr>
          <p:spPr>
            <a:xfrm>
              <a:off x="1714359" y="6060864"/>
              <a:ext cx="88517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Equilibrium</a:t>
              </a:r>
            </a:p>
          </p:txBody>
        </p:sp>
        <p:cxnSp>
          <p:nvCxnSpPr>
            <p:cNvPr id="119" name="Straight Arrow Connector 118"/>
            <p:cNvCxnSpPr/>
            <p:nvPr/>
          </p:nvCxnSpPr>
          <p:spPr>
            <a:xfrm>
              <a:off x="2430468" y="6873394"/>
              <a:ext cx="0" cy="27512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Box 119"/>
            <p:cNvSpPr txBox="1"/>
            <p:nvPr/>
          </p:nvSpPr>
          <p:spPr>
            <a:xfrm>
              <a:off x="2299691" y="7058935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cxnSp>
          <p:nvCxnSpPr>
            <p:cNvPr id="122" name="Straight Connector 121"/>
            <p:cNvCxnSpPr/>
            <p:nvPr/>
          </p:nvCxnSpPr>
          <p:spPr>
            <a:xfrm>
              <a:off x="2392368" y="7410450"/>
              <a:ext cx="32067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2636843" y="6877050"/>
              <a:ext cx="0" cy="533400"/>
            </a:xfrm>
            <a:prstGeom prst="line">
              <a:avLst/>
            </a:prstGeom>
            <a:ln w="12700">
              <a:solidFill>
                <a:schemeClr val="tx1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Box 124"/>
            <p:cNvSpPr txBox="1"/>
            <p:nvPr/>
          </p:nvSpPr>
          <p:spPr>
            <a:xfrm>
              <a:off x="2431537" y="7012742"/>
              <a:ext cx="2632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</a:p>
          </p:txBody>
        </p:sp>
        <p:sp>
          <p:nvSpPr>
            <p:cNvPr id="126" name="Right Arrow 125"/>
            <p:cNvSpPr/>
            <p:nvPr/>
          </p:nvSpPr>
          <p:spPr>
            <a:xfrm>
              <a:off x="2997207" y="6783876"/>
              <a:ext cx="494975" cy="195525"/>
            </a:xfrm>
            <a:prstGeom prst="rightArrow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3733211" y="6311340"/>
              <a:ext cx="450620" cy="95250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723685" y="7861793"/>
              <a:ext cx="450620" cy="40115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3227296" y="6060864"/>
              <a:ext cx="13580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Virtual displacement</a:t>
              </a: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117430" y="7058935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cxnSp>
          <p:nvCxnSpPr>
            <p:cNvPr id="134" name="Straight Connector 133"/>
            <p:cNvCxnSpPr/>
            <p:nvPr/>
          </p:nvCxnSpPr>
          <p:spPr>
            <a:xfrm>
              <a:off x="4210107" y="7410450"/>
              <a:ext cx="32067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4454582" y="6877050"/>
              <a:ext cx="0" cy="533400"/>
            </a:xfrm>
            <a:prstGeom prst="line">
              <a:avLst/>
            </a:prstGeom>
            <a:ln w="12700">
              <a:solidFill>
                <a:schemeClr val="tx1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3625857" y="6877042"/>
              <a:ext cx="10509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Freeform 12"/>
            <p:cNvSpPr>
              <a:spLocks/>
            </p:cNvSpPr>
            <p:nvPr/>
          </p:nvSpPr>
          <p:spPr bwMode="auto">
            <a:xfrm rot="5400000">
              <a:off x="3259103" y="7067126"/>
              <a:ext cx="1446784" cy="142553"/>
            </a:xfrm>
            <a:custGeom>
              <a:avLst/>
              <a:gdLst>
                <a:gd name="T0" fmla="*/ 0 w 1365"/>
                <a:gd name="T1" fmla="*/ 144 h 219"/>
                <a:gd name="T2" fmla="*/ 337 w 1365"/>
                <a:gd name="T3" fmla="*/ 146 h 219"/>
                <a:gd name="T4" fmla="*/ 337 w 1365"/>
                <a:gd name="T5" fmla="*/ 0 h 219"/>
                <a:gd name="T6" fmla="*/ 478 w 1365"/>
                <a:gd name="T7" fmla="*/ 219 h 219"/>
                <a:gd name="T8" fmla="*/ 478 w 1365"/>
                <a:gd name="T9" fmla="*/ 0 h 219"/>
                <a:gd name="T10" fmla="*/ 602 w 1365"/>
                <a:gd name="T11" fmla="*/ 219 h 219"/>
                <a:gd name="T12" fmla="*/ 602 w 1365"/>
                <a:gd name="T13" fmla="*/ 0 h 219"/>
                <a:gd name="T14" fmla="*/ 720 w 1365"/>
                <a:gd name="T15" fmla="*/ 219 h 219"/>
                <a:gd name="T16" fmla="*/ 727 w 1365"/>
                <a:gd name="T17" fmla="*/ 0 h 219"/>
                <a:gd name="T18" fmla="*/ 851 w 1365"/>
                <a:gd name="T19" fmla="*/ 219 h 219"/>
                <a:gd name="T20" fmla="*/ 851 w 1365"/>
                <a:gd name="T21" fmla="*/ 0 h 219"/>
                <a:gd name="T22" fmla="*/ 975 w 1365"/>
                <a:gd name="T23" fmla="*/ 219 h 219"/>
                <a:gd name="T24" fmla="*/ 975 w 1365"/>
                <a:gd name="T25" fmla="*/ 9 h 219"/>
                <a:gd name="T26" fmla="*/ 1066 w 1365"/>
                <a:gd name="T27" fmla="*/ 154 h 219"/>
                <a:gd name="T28" fmla="*/ 1365 w 1365"/>
                <a:gd name="T29" fmla="*/ 15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65" h="219">
                  <a:moveTo>
                    <a:pt x="0" y="144"/>
                  </a:moveTo>
                  <a:lnTo>
                    <a:pt x="337" y="146"/>
                  </a:lnTo>
                  <a:lnTo>
                    <a:pt x="337" y="0"/>
                  </a:lnTo>
                  <a:lnTo>
                    <a:pt x="478" y="219"/>
                  </a:lnTo>
                  <a:lnTo>
                    <a:pt x="478" y="0"/>
                  </a:lnTo>
                  <a:lnTo>
                    <a:pt x="602" y="219"/>
                  </a:lnTo>
                  <a:lnTo>
                    <a:pt x="602" y="0"/>
                  </a:lnTo>
                  <a:lnTo>
                    <a:pt x="720" y="219"/>
                  </a:lnTo>
                  <a:lnTo>
                    <a:pt x="727" y="0"/>
                  </a:lnTo>
                  <a:lnTo>
                    <a:pt x="851" y="219"/>
                  </a:lnTo>
                  <a:lnTo>
                    <a:pt x="851" y="0"/>
                  </a:lnTo>
                  <a:lnTo>
                    <a:pt x="975" y="219"/>
                  </a:lnTo>
                  <a:lnTo>
                    <a:pt x="975" y="9"/>
                  </a:lnTo>
                  <a:lnTo>
                    <a:pt x="1066" y="154"/>
                  </a:lnTo>
                  <a:lnTo>
                    <a:pt x="1365" y="15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ysDash"/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4" name="Straight Connector 143"/>
            <p:cNvCxnSpPr/>
            <p:nvPr/>
          </p:nvCxnSpPr>
          <p:spPr>
            <a:xfrm>
              <a:off x="4208472" y="7862886"/>
              <a:ext cx="32067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>
              <a:off x="4452947" y="7410450"/>
              <a:ext cx="0" cy="451343"/>
            </a:xfrm>
            <a:prstGeom prst="line">
              <a:avLst/>
            </a:prstGeom>
            <a:ln w="12700">
              <a:solidFill>
                <a:schemeClr val="tx1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TextBox 146"/>
            <p:cNvSpPr txBox="1"/>
            <p:nvPr/>
          </p:nvSpPr>
          <p:spPr>
            <a:xfrm>
              <a:off x="4187139" y="7488161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i="1" dirty="0">
                  <a:latin typeface="Symbol" panose="05050102010706020507" pitchFamily="18" charset="2"/>
                  <a:cs typeface="Times New Roman" panose="02020603050405020304" pitchFamily="18" charset="0"/>
                </a:rPr>
                <a:t>d</a:t>
              </a:r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9564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6"/>
          <p:cNvSpPr>
            <a:spLocks noChangeArrowheads="1"/>
          </p:cNvSpPr>
          <p:nvPr/>
        </p:nvSpPr>
        <p:spPr bwMode="auto">
          <a:xfrm>
            <a:off x="1966913" y="357187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1966913" y="513715"/>
            <a:ext cx="3032125" cy="972820"/>
            <a:chOff x="3943" y="2785"/>
            <a:chExt cx="4775" cy="1532"/>
          </a:xfrm>
        </p:grpSpPr>
        <p:sp>
          <p:nvSpPr>
            <p:cNvPr id="65" name="Freeform 64"/>
            <p:cNvSpPr>
              <a:spLocks noChangeAspect="1"/>
            </p:cNvSpPr>
            <p:nvPr/>
          </p:nvSpPr>
          <p:spPr bwMode="auto">
            <a:xfrm>
              <a:off x="4144" y="3245"/>
              <a:ext cx="3944" cy="121"/>
            </a:xfrm>
            <a:custGeom>
              <a:avLst/>
              <a:gdLst>
                <a:gd name="T0" fmla="*/ 0 w 3255"/>
                <a:gd name="T1" fmla="*/ 75 h 100"/>
                <a:gd name="T2" fmla="*/ 380 w 3255"/>
                <a:gd name="T3" fmla="*/ 100 h 100"/>
                <a:gd name="T4" fmla="*/ 820 w 3255"/>
                <a:gd name="T5" fmla="*/ 75 h 100"/>
                <a:gd name="T6" fmla="*/ 1255 w 3255"/>
                <a:gd name="T7" fmla="*/ 40 h 100"/>
                <a:gd name="T8" fmla="*/ 1740 w 3255"/>
                <a:gd name="T9" fmla="*/ 30 h 100"/>
                <a:gd name="T10" fmla="*/ 2435 w 3255"/>
                <a:gd name="T11" fmla="*/ 95 h 100"/>
                <a:gd name="T12" fmla="*/ 3005 w 3255"/>
                <a:gd name="T13" fmla="*/ 45 h 100"/>
                <a:gd name="T14" fmla="*/ 3255 w 3255"/>
                <a:gd name="T15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55" h="100">
                  <a:moveTo>
                    <a:pt x="0" y="75"/>
                  </a:moveTo>
                  <a:cubicBezTo>
                    <a:pt x="121" y="87"/>
                    <a:pt x="243" y="100"/>
                    <a:pt x="380" y="100"/>
                  </a:cubicBezTo>
                  <a:cubicBezTo>
                    <a:pt x="517" y="100"/>
                    <a:pt x="674" y="85"/>
                    <a:pt x="820" y="75"/>
                  </a:cubicBezTo>
                  <a:cubicBezTo>
                    <a:pt x="966" y="65"/>
                    <a:pt x="1102" y="47"/>
                    <a:pt x="1255" y="40"/>
                  </a:cubicBezTo>
                  <a:cubicBezTo>
                    <a:pt x="1408" y="33"/>
                    <a:pt x="1543" y="21"/>
                    <a:pt x="1740" y="30"/>
                  </a:cubicBezTo>
                  <a:cubicBezTo>
                    <a:pt x="1937" y="39"/>
                    <a:pt x="2224" y="93"/>
                    <a:pt x="2435" y="95"/>
                  </a:cubicBezTo>
                  <a:cubicBezTo>
                    <a:pt x="2646" y="97"/>
                    <a:pt x="2868" y="61"/>
                    <a:pt x="3005" y="45"/>
                  </a:cubicBezTo>
                  <a:cubicBezTo>
                    <a:pt x="3142" y="29"/>
                    <a:pt x="3198" y="14"/>
                    <a:pt x="325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 noChangeAspect="1"/>
            </p:cNvSpPr>
            <p:nvPr/>
          </p:nvSpPr>
          <p:spPr bwMode="auto">
            <a:xfrm flipV="1">
              <a:off x="4144" y="3772"/>
              <a:ext cx="3944" cy="121"/>
            </a:xfrm>
            <a:custGeom>
              <a:avLst/>
              <a:gdLst>
                <a:gd name="T0" fmla="*/ 0 w 3255"/>
                <a:gd name="T1" fmla="*/ 75 h 100"/>
                <a:gd name="T2" fmla="*/ 380 w 3255"/>
                <a:gd name="T3" fmla="*/ 100 h 100"/>
                <a:gd name="T4" fmla="*/ 820 w 3255"/>
                <a:gd name="T5" fmla="*/ 75 h 100"/>
                <a:gd name="T6" fmla="*/ 1255 w 3255"/>
                <a:gd name="T7" fmla="*/ 40 h 100"/>
                <a:gd name="T8" fmla="*/ 1740 w 3255"/>
                <a:gd name="T9" fmla="*/ 30 h 100"/>
                <a:gd name="T10" fmla="*/ 2435 w 3255"/>
                <a:gd name="T11" fmla="*/ 95 h 100"/>
                <a:gd name="T12" fmla="*/ 3005 w 3255"/>
                <a:gd name="T13" fmla="*/ 45 h 100"/>
                <a:gd name="T14" fmla="*/ 3255 w 3255"/>
                <a:gd name="T15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55" h="100">
                  <a:moveTo>
                    <a:pt x="0" y="75"/>
                  </a:moveTo>
                  <a:cubicBezTo>
                    <a:pt x="121" y="87"/>
                    <a:pt x="243" y="100"/>
                    <a:pt x="380" y="100"/>
                  </a:cubicBezTo>
                  <a:cubicBezTo>
                    <a:pt x="517" y="100"/>
                    <a:pt x="674" y="85"/>
                    <a:pt x="820" y="75"/>
                  </a:cubicBezTo>
                  <a:cubicBezTo>
                    <a:pt x="966" y="65"/>
                    <a:pt x="1102" y="47"/>
                    <a:pt x="1255" y="40"/>
                  </a:cubicBezTo>
                  <a:cubicBezTo>
                    <a:pt x="1408" y="33"/>
                    <a:pt x="1543" y="21"/>
                    <a:pt x="1740" y="30"/>
                  </a:cubicBezTo>
                  <a:cubicBezTo>
                    <a:pt x="1937" y="39"/>
                    <a:pt x="2224" y="93"/>
                    <a:pt x="2435" y="95"/>
                  </a:cubicBezTo>
                  <a:cubicBezTo>
                    <a:pt x="2646" y="97"/>
                    <a:pt x="2868" y="61"/>
                    <a:pt x="3005" y="45"/>
                  </a:cubicBezTo>
                  <a:cubicBezTo>
                    <a:pt x="3142" y="29"/>
                    <a:pt x="3198" y="14"/>
                    <a:pt x="325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84" name="Line 4234"/>
            <p:cNvCxnSpPr>
              <a:cxnSpLocks noChangeAspect="1" noChangeShapeType="1"/>
            </p:cNvCxnSpPr>
            <p:nvPr/>
          </p:nvCxnSpPr>
          <p:spPr bwMode="auto">
            <a:xfrm>
              <a:off x="4150" y="3336"/>
              <a:ext cx="0" cy="4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" name="Line 4235"/>
            <p:cNvCxnSpPr>
              <a:cxnSpLocks noChangeAspect="1" noChangeShapeType="1"/>
            </p:cNvCxnSpPr>
            <p:nvPr/>
          </p:nvCxnSpPr>
          <p:spPr bwMode="auto">
            <a:xfrm>
              <a:off x="8082" y="3257"/>
              <a:ext cx="0" cy="63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6" name="Line 4236"/>
            <p:cNvCxnSpPr>
              <a:cxnSpLocks noChangeAspect="1" noChangeShapeType="1"/>
            </p:cNvCxnSpPr>
            <p:nvPr/>
          </p:nvCxnSpPr>
          <p:spPr bwMode="auto">
            <a:xfrm>
              <a:off x="4217" y="3569"/>
              <a:ext cx="2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Line 4237"/>
            <p:cNvCxnSpPr>
              <a:cxnSpLocks noChangeAspect="1" noChangeShapeType="1"/>
            </p:cNvCxnSpPr>
            <p:nvPr/>
          </p:nvCxnSpPr>
          <p:spPr bwMode="auto">
            <a:xfrm>
              <a:off x="4584" y="3569"/>
              <a:ext cx="25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Line 4238"/>
            <p:cNvCxnSpPr>
              <a:cxnSpLocks noChangeAspect="1" noChangeShapeType="1"/>
            </p:cNvCxnSpPr>
            <p:nvPr/>
          </p:nvCxnSpPr>
          <p:spPr bwMode="auto">
            <a:xfrm>
              <a:off x="4982" y="3569"/>
              <a:ext cx="3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Line 4239"/>
            <p:cNvCxnSpPr>
              <a:cxnSpLocks noChangeAspect="1" noChangeShapeType="1"/>
            </p:cNvCxnSpPr>
            <p:nvPr/>
          </p:nvCxnSpPr>
          <p:spPr bwMode="auto">
            <a:xfrm>
              <a:off x="5533" y="3569"/>
              <a:ext cx="2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Line 4240"/>
            <p:cNvCxnSpPr>
              <a:cxnSpLocks noChangeAspect="1" noChangeShapeType="1"/>
            </p:cNvCxnSpPr>
            <p:nvPr/>
          </p:nvCxnSpPr>
          <p:spPr bwMode="auto">
            <a:xfrm>
              <a:off x="5980" y="3569"/>
              <a:ext cx="2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Line 4241"/>
            <p:cNvCxnSpPr>
              <a:cxnSpLocks noChangeAspect="1" noChangeShapeType="1"/>
            </p:cNvCxnSpPr>
            <p:nvPr/>
          </p:nvCxnSpPr>
          <p:spPr bwMode="auto">
            <a:xfrm>
              <a:off x="6395" y="3569"/>
              <a:ext cx="27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Line 4242"/>
            <p:cNvCxnSpPr>
              <a:cxnSpLocks noChangeAspect="1" noChangeShapeType="1"/>
            </p:cNvCxnSpPr>
            <p:nvPr/>
          </p:nvCxnSpPr>
          <p:spPr bwMode="auto">
            <a:xfrm flipV="1">
              <a:off x="6806" y="3569"/>
              <a:ext cx="327" cy="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Line 4243"/>
            <p:cNvCxnSpPr>
              <a:cxnSpLocks noChangeAspect="1" noChangeShapeType="1"/>
            </p:cNvCxnSpPr>
            <p:nvPr/>
          </p:nvCxnSpPr>
          <p:spPr bwMode="auto">
            <a:xfrm>
              <a:off x="7296" y="3569"/>
              <a:ext cx="2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4" name="Line 4244"/>
            <p:cNvCxnSpPr>
              <a:cxnSpLocks noChangeAspect="1" noChangeShapeType="1"/>
            </p:cNvCxnSpPr>
            <p:nvPr/>
          </p:nvCxnSpPr>
          <p:spPr bwMode="auto">
            <a:xfrm flipV="1">
              <a:off x="7749" y="3570"/>
              <a:ext cx="3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" name="Line 4245"/>
            <p:cNvCxnSpPr>
              <a:cxnSpLocks noChangeAspect="1" noChangeShapeType="1"/>
            </p:cNvCxnSpPr>
            <p:nvPr/>
          </p:nvCxnSpPr>
          <p:spPr bwMode="auto">
            <a:xfrm>
              <a:off x="4148" y="2969"/>
              <a:ext cx="4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6" name="Text Box 4246"/>
            <p:cNvSpPr txBox="1">
              <a:spLocks noChangeAspect="1" noChangeArrowheads="1"/>
            </p:cNvSpPr>
            <p:nvPr/>
          </p:nvSpPr>
          <p:spPr bwMode="auto">
            <a:xfrm>
              <a:off x="4526" y="2785"/>
              <a:ext cx="34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97" name="Text Box 4247"/>
            <p:cNvSpPr txBox="1">
              <a:spLocks noChangeAspect="1" noChangeArrowheads="1"/>
            </p:cNvSpPr>
            <p:nvPr/>
          </p:nvSpPr>
          <p:spPr bwMode="auto">
            <a:xfrm>
              <a:off x="5640" y="2942"/>
              <a:ext cx="8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E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, 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A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(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)</a:t>
              </a:r>
            </a:p>
          </p:txBody>
        </p:sp>
        <p:sp>
          <p:nvSpPr>
            <p:cNvPr id="98" name="Text Box 4248"/>
            <p:cNvSpPr txBox="1">
              <a:spLocks noChangeAspect="1" noChangeArrowheads="1"/>
            </p:cNvSpPr>
            <p:nvPr/>
          </p:nvSpPr>
          <p:spPr bwMode="auto">
            <a:xfrm>
              <a:off x="5821" y="3578"/>
              <a:ext cx="52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B</a:t>
              </a:r>
              <a:r>
                <a:rPr lang="en-US" sz="1100" i="1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99" name="Text Box 4249"/>
            <p:cNvSpPr txBox="1">
              <a:spLocks noChangeAspect="1" noChangeArrowheads="1"/>
            </p:cNvSpPr>
            <p:nvPr/>
          </p:nvSpPr>
          <p:spPr bwMode="auto">
            <a:xfrm>
              <a:off x="8167" y="3245"/>
              <a:ext cx="52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100" name="Line 4250"/>
            <p:cNvCxnSpPr>
              <a:cxnSpLocks noChangeAspect="1" noChangeShapeType="1"/>
            </p:cNvCxnSpPr>
            <p:nvPr/>
          </p:nvCxnSpPr>
          <p:spPr bwMode="auto">
            <a:xfrm flipV="1">
              <a:off x="8094" y="3570"/>
              <a:ext cx="62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Line 4251"/>
            <p:cNvCxnSpPr>
              <a:cxnSpLocks noChangeAspect="1" noChangeShapeType="1"/>
            </p:cNvCxnSpPr>
            <p:nvPr/>
          </p:nvCxnSpPr>
          <p:spPr bwMode="auto">
            <a:xfrm>
              <a:off x="8082" y="3988"/>
              <a:ext cx="0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" name="Line 4252"/>
            <p:cNvCxnSpPr>
              <a:cxnSpLocks noChangeAspect="1" noChangeShapeType="1"/>
            </p:cNvCxnSpPr>
            <p:nvPr/>
          </p:nvCxnSpPr>
          <p:spPr bwMode="auto">
            <a:xfrm>
              <a:off x="4138" y="4135"/>
              <a:ext cx="39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" name="Text Box 4253"/>
            <p:cNvSpPr txBox="1">
              <a:spLocks noChangeAspect="1" noChangeArrowheads="1"/>
            </p:cNvSpPr>
            <p:nvPr/>
          </p:nvSpPr>
          <p:spPr bwMode="auto">
            <a:xfrm>
              <a:off x="5864" y="3990"/>
              <a:ext cx="297" cy="3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04" name="Rectangle 103" descr="Wide upward diagonal"/>
            <p:cNvSpPr>
              <a:spLocks noChangeArrowheads="1"/>
            </p:cNvSpPr>
            <p:nvPr/>
          </p:nvSpPr>
          <p:spPr bwMode="auto">
            <a:xfrm>
              <a:off x="3943" y="3135"/>
              <a:ext cx="204" cy="82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05" name="Line 4255"/>
            <p:cNvCxnSpPr>
              <a:cxnSpLocks noChangeAspect="1" noChangeShapeType="1"/>
            </p:cNvCxnSpPr>
            <p:nvPr/>
          </p:nvCxnSpPr>
          <p:spPr bwMode="auto">
            <a:xfrm>
              <a:off x="4144" y="2815"/>
              <a:ext cx="0" cy="1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6" name="TextBox 105"/>
          <p:cNvSpPr txBox="1"/>
          <p:nvPr/>
        </p:nvSpPr>
        <p:spPr>
          <a:xfrm>
            <a:off x="109082" y="314370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2.19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05052" y="2087555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2.20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05052" y="5269391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P2.17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9" name="Group 108"/>
          <p:cNvGrpSpPr>
            <a:grpSpLocks/>
          </p:cNvGrpSpPr>
          <p:nvPr/>
        </p:nvGrpSpPr>
        <p:grpSpPr bwMode="auto">
          <a:xfrm>
            <a:off x="1842360" y="1866900"/>
            <a:ext cx="2951029" cy="1730376"/>
            <a:chOff x="4140" y="3674"/>
            <a:chExt cx="3960" cy="2322"/>
          </a:xfrm>
        </p:grpSpPr>
        <p:sp>
          <p:nvSpPr>
            <p:cNvPr id="110" name="Rectangle 109" descr="Dark upward diagonal"/>
            <p:cNvSpPr>
              <a:spLocks noChangeArrowheads="1"/>
            </p:cNvSpPr>
            <p:nvPr/>
          </p:nvSpPr>
          <p:spPr bwMode="auto">
            <a:xfrm>
              <a:off x="4140" y="4089"/>
              <a:ext cx="375" cy="1621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4507" y="4509"/>
              <a:ext cx="1083" cy="219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12" name="Rectangle 111"/>
            <p:cNvSpPr>
              <a:spLocks noChangeArrowheads="1"/>
            </p:cNvSpPr>
            <p:nvPr/>
          </p:nvSpPr>
          <p:spPr bwMode="auto">
            <a:xfrm>
              <a:off x="5592" y="3963"/>
              <a:ext cx="383" cy="982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13" name="Rectangle 112"/>
            <p:cNvSpPr>
              <a:spLocks noChangeArrowheads="1"/>
            </p:cNvSpPr>
            <p:nvPr/>
          </p:nvSpPr>
          <p:spPr bwMode="auto">
            <a:xfrm>
              <a:off x="6747" y="4496"/>
              <a:ext cx="398" cy="93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5972" y="4520"/>
              <a:ext cx="765" cy="219"/>
            </a:xfrm>
            <a:custGeom>
              <a:avLst/>
              <a:gdLst>
                <a:gd name="T0" fmla="*/ 0 w 765"/>
                <a:gd name="T1" fmla="*/ 142 h 219"/>
                <a:gd name="T2" fmla="*/ 267 w 765"/>
                <a:gd name="T3" fmla="*/ 146 h 219"/>
                <a:gd name="T4" fmla="*/ 267 w 765"/>
                <a:gd name="T5" fmla="*/ 0 h 219"/>
                <a:gd name="T6" fmla="*/ 320 w 765"/>
                <a:gd name="T7" fmla="*/ 219 h 219"/>
                <a:gd name="T8" fmla="*/ 320 w 765"/>
                <a:gd name="T9" fmla="*/ 0 h 219"/>
                <a:gd name="T10" fmla="*/ 366 w 765"/>
                <a:gd name="T11" fmla="*/ 219 h 219"/>
                <a:gd name="T12" fmla="*/ 366 w 765"/>
                <a:gd name="T13" fmla="*/ 0 h 219"/>
                <a:gd name="T14" fmla="*/ 411 w 765"/>
                <a:gd name="T15" fmla="*/ 219 h 219"/>
                <a:gd name="T16" fmla="*/ 413 w 765"/>
                <a:gd name="T17" fmla="*/ 0 h 219"/>
                <a:gd name="T18" fmla="*/ 459 w 765"/>
                <a:gd name="T19" fmla="*/ 219 h 219"/>
                <a:gd name="T20" fmla="*/ 459 w 765"/>
                <a:gd name="T21" fmla="*/ 0 h 219"/>
                <a:gd name="T22" fmla="*/ 506 w 765"/>
                <a:gd name="T23" fmla="*/ 219 h 219"/>
                <a:gd name="T24" fmla="*/ 506 w 765"/>
                <a:gd name="T25" fmla="*/ 9 h 219"/>
                <a:gd name="T26" fmla="*/ 540 w 765"/>
                <a:gd name="T27" fmla="*/ 154 h 219"/>
                <a:gd name="T28" fmla="*/ 765 w 765"/>
                <a:gd name="T29" fmla="*/ 15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65" h="219">
                  <a:moveTo>
                    <a:pt x="0" y="142"/>
                  </a:moveTo>
                  <a:lnTo>
                    <a:pt x="267" y="146"/>
                  </a:lnTo>
                  <a:lnTo>
                    <a:pt x="267" y="0"/>
                  </a:lnTo>
                  <a:lnTo>
                    <a:pt x="320" y="219"/>
                  </a:lnTo>
                  <a:lnTo>
                    <a:pt x="320" y="0"/>
                  </a:lnTo>
                  <a:lnTo>
                    <a:pt x="366" y="219"/>
                  </a:lnTo>
                  <a:lnTo>
                    <a:pt x="366" y="0"/>
                  </a:lnTo>
                  <a:lnTo>
                    <a:pt x="411" y="219"/>
                  </a:lnTo>
                  <a:lnTo>
                    <a:pt x="413" y="0"/>
                  </a:lnTo>
                  <a:lnTo>
                    <a:pt x="459" y="219"/>
                  </a:lnTo>
                  <a:lnTo>
                    <a:pt x="459" y="0"/>
                  </a:lnTo>
                  <a:lnTo>
                    <a:pt x="506" y="219"/>
                  </a:lnTo>
                  <a:lnTo>
                    <a:pt x="506" y="9"/>
                  </a:lnTo>
                  <a:lnTo>
                    <a:pt x="540" y="154"/>
                  </a:lnTo>
                  <a:lnTo>
                    <a:pt x="765" y="157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522" y="5146"/>
              <a:ext cx="2216" cy="219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16" name="Line 4206"/>
            <p:cNvCxnSpPr>
              <a:cxnSpLocks noChangeShapeType="1"/>
            </p:cNvCxnSpPr>
            <p:nvPr/>
          </p:nvCxnSpPr>
          <p:spPr bwMode="auto">
            <a:xfrm>
              <a:off x="7157" y="4968"/>
              <a:ext cx="53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7" name="Text Box 4207"/>
            <p:cNvSpPr txBox="1">
              <a:spLocks noChangeArrowheads="1"/>
            </p:cNvSpPr>
            <p:nvPr/>
          </p:nvSpPr>
          <p:spPr bwMode="auto">
            <a:xfrm>
              <a:off x="7740" y="4830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18" name="Text Box 4208"/>
            <p:cNvSpPr txBox="1">
              <a:spLocks noChangeArrowheads="1"/>
            </p:cNvSpPr>
            <p:nvPr/>
          </p:nvSpPr>
          <p:spPr bwMode="auto">
            <a:xfrm>
              <a:off x="6195" y="425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3</a:t>
              </a:r>
            </a:p>
          </p:txBody>
        </p:sp>
        <p:sp>
          <p:nvSpPr>
            <p:cNvPr id="119" name="Text Box 4209"/>
            <p:cNvSpPr txBox="1">
              <a:spLocks noChangeArrowheads="1"/>
            </p:cNvSpPr>
            <p:nvPr/>
          </p:nvSpPr>
          <p:spPr bwMode="auto">
            <a:xfrm>
              <a:off x="5482" y="5362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</a:p>
          </p:txBody>
        </p:sp>
        <p:grpSp>
          <p:nvGrpSpPr>
            <p:cNvPr id="120" name="Group 119"/>
            <p:cNvGrpSpPr>
              <a:grpSpLocks/>
            </p:cNvGrpSpPr>
            <p:nvPr/>
          </p:nvGrpSpPr>
          <p:grpSpPr bwMode="auto">
            <a:xfrm>
              <a:off x="4210" y="4740"/>
              <a:ext cx="290" cy="277"/>
              <a:chOff x="5033" y="5002"/>
              <a:chExt cx="290" cy="277"/>
            </a:xfrm>
          </p:grpSpPr>
          <p:sp>
            <p:nvSpPr>
              <p:cNvPr id="139" name="Oval 138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40" name="Text Box 4212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1</a:t>
                </a:r>
              </a:p>
            </p:txBody>
          </p:sp>
        </p:grpSp>
        <p:grpSp>
          <p:nvGrpSpPr>
            <p:cNvPr id="121" name="Group 120"/>
            <p:cNvGrpSpPr>
              <a:grpSpLocks/>
            </p:cNvGrpSpPr>
            <p:nvPr/>
          </p:nvGrpSpPr>
          <p:grpSpPr bwMode="auto">
            <a:xfrm>
              <a:off x="5635" y="4285"/>
              <a:ext cx="290" cy="277"/>
              <a:chOff x="5033" y="5002"/>
              <a:chExt cx="290" cy="277"/>
            </a:xfrm>
          </p:grpSpPr>
          <p:sp>
            <p:nvSpPr>
              <p:cNvPr id="137" name="Oval 136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38" name="Text Box 4215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2</a:t>
                </a:r>
              </a:p>
            </p:txBody>
          </p:sp>
        </p:grpSp>
        <p:grpSp>
          <p:nvGrpSpPr>
            <p:cNvPr id="122" name="Group 121"/>
            <p:cNvGrpSpPr>
              <a:grpSpLocks/>
            </p:cNvGrpSpPr>
            <p:nvPr/>
          </p:nvGrpSpPr>
          <p:grpSpPr bwMode="auto">
            <a:xfrm>
              <a:off x="6797" y="4823"/>
              <a:ext cx="290" cy="277"/>
              <a:chOff x="5033" y="5002"/>
              <a:chExt cx="290" cy="277"/>
            </a:xfrm>
          </p:grpSpPr>
          <p:sp>
            <p:nvSpPr>
              <p:cNvPr id="135" name="Oval 134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36" name="Text Box 4218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3</a:t>
                </a:r>
              </a:p>
            </p:txBody>
          </p:sp>
        </p:grpSp>
        <p:sp>
          <p:nvSpPr>
            <p:cNvPr id="123" name="Text Box 4219"/>
            <p:cNvSpPr txBox="1">
              <a:spLocks noChangeArrowheads="1"/>
            </p:cNvSpPr>
            <p:nvPr/>
          </p:nvSpPr>
          <p:spPr bwMode="auto">
            <a:xfrm>
              <a:off x="4881" y="4245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</a:p>
          </p:txBody>
        </p:sp>
        <p:cxnSp>
          <p:nvCxnSpPr>
            <p:cNvPr id="124" name="Line 4220"/>
            <p:cNvCxnSpPr>
              <a:cxnSpLocks noChangeShapeType="1"/>
            </p:cNvCxnSpPr>
            <p:nvPr/>
          </p:nvCxnSpPr>
          <p:spPr bwMode="auto">
            <a:xfrm>
              <a:off x="5987" y="4196"/>
              <a:ext cx="53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5" name="Text Box 4221"/>
            <p:cNvSpPr txBox="1">
              <a:spLocks noChangeArrowheads="1"/>
            </p:cNvSpPr>
            <p:nvPr/>
          </p:nvSpPr>
          <p:spPr bwMode="auto">
            <a:xfrm>
              <a:off x="6570" y="405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126" name="Line 4222"/>
            <p:cNvCxnSpPr>
              <a:cxnSpLocks noChangeShapeType="1"/>
            </p:cNvCxnSpPr>
            <p:nvPr/>
          </p:nvCxnSpPr>
          <p:spPr bwMode="auto">
            <a:xfrm>
              <a:off x="4335" y="5701"/>
              <a:ext cx="0" cy="2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7" name="Line 4223"/>
            <p:cNvCxnSpPr>
              <a:cxnSpLocks noChangeShapeType="1"/>
            </p:cNvCxnSpPr>
            <p:nvPr/>
          </p:nvCxnSpPr>
          <p:spPr bwMode="auto">
            <a:xfrm>
              <a:off x="4334" y="5841"/>
              <a:ext cx="3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8" name="Text Box 4224"/>
            <p:cNvSpPr txBox="1">
              <a:spLocks noChangeArrowheads="1"/>
            </p:cNvSpPr>
            <p:nvPr/>
          </p:nvSpPr>
          <p:spPr bwMode="auto">
            <a:xfrm>
              <a:off x="4736" y="5718"/>
              <a:ext cx="291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129" name="Line 4225"/>
            <p:cNvCxnSpPr>
              <a:cxnSpLocks noChangeShapeType="1"/>
            </p:cNvCxnSpPr>
            <p:nvPr/>
          </p:nvCxnSpPr>
          <p:spPr bwMode="auto">
            <a:xfrm>
              <a:off x="5779" y="3674"/>
              <a:ext cx="0" cy="2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0" name="Line 4226"/>
            <p:cNvCxnSpPr>
              <a:cxnSpLocks noChangeShapeType="1"/>
            </p:cNvCxnSpPr>
            <p:nvPr/>
          </p:nvCxnSpPr>
          <p:spPr bwMode="auto">
            <a:xfrm>
              <a:off x="5778" y="3814"/>
              <a:ext cx="3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1" name="Text Box 4227"/>
            <p:cNvSpPr txBox="1">
              <a:spLocks noChangeArrowheads="1"/>
            </p:cNvSpPr>
            <p:nvPr/>
          </p:nvSpPr>
          <p:spPr bwMode="auto">
            <a:xfrm>
              <a:off x="6180" y="3691"/>
              <a:ext cx="291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132" name="Line 4228"/>
            <p:cNvCxnSpPr>
              <a:cxnSpLocks noChangeShapeType="1"/>
            </p:cNvCxnSpPr>
            <p:nvPr/>
          </p:nvCxnSpPr>
          <p:spPr bwMode="auto">
            <a:xfrm>
              <a:off x="6953" y="5438"/>
              <a:ext cx="0" cy="2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" name="Line 4229"/>
            <p:cNvCxnSpPr>
              <a:cxnSpLocks noChangeShapeType="1"/>
            </p:cNvCxnSpPr>
            <p:nvPr/>
          </p:nvCxnSpPr>
          <p:spPr bwMode="auto">
            <a:xfrm>
              <a:off x="6952" y="5578"/>
              <a:ext cx="3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4" name="Text Box 4230"/>
            <p:cNvSpPr txBox="1">
              <a:spLocks noChangeArrowheads="1"/>
            </p:cNvSpPr>
            <p:nvPr/>
          </p:nvSpPr>
          <p:spPr bwMode="auto">
            <a:xfrm>
              <a:off x="7354" y="5455"/>
              <a:ext cx="291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2124049" y="2153060"/>
            <a:ext cx="0" cy="124822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1" name="Group 140"/>
          <p:cNvGrpSpPr>
            <a:grpSpLocks/>
          </p:cNvGrpSpPr>
          <p:nvPr/>
        </p:nvGrpSpPr>
        <p:grpSpPr bwMode="auto">
          <a:xfrm>
            <a:off x="1714500" y="3915154"/>
            <a:ext cx="3154680" cy="613956"/>
            <a:chOff x="3580" y="2816"/>
            <a:chExt cx="4140" cy="829"/>
          </a:xfrm>
        </p:grpSpPr>
        <p:sp>
          <p:nvSpPr>
            <p:cNvPr id="142" name="Rectangle 141"/>
            <p:cNvSpPr>
              <a:spLocks noChangeArrowheads="1"/>
            </p:cNvSpPr>
            <p:nvPr/>
          </p:nvSpPr>
          <p:spPr bwMode="auto">
            <a:xfrm>
              <a:off x="3730" y="3182"/>
              <a:ext cx="3150" cy="309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Rectangle 142" descr="Dark upward diagonal"/>
            <p:cNvSpPr>
              <a:spLocks noChangeArrowheads="1"/>
            </p:cNvSpPr>
            <p:nvPr/>
          </p:nvSpPr>
          <p:spPr bwMode="auto">
            <a:xfrm>
              <a:off x="3580" y="3028"/>
              <a:ext cx="150" cy="617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44" name="Line 4188"/>
            <p:cNvCxnSpPr>
              <a:cxnSpLocks noChangeShapeType="1"/>
            </p:cNvCxnSpPr>
            <p:nvPr/>
          </p:nvCxnSpPr>
          <p:spPr bwMode="auto">
            <a:xfrm>
              <a:off x="3730" y="3028"/>
              <a:ext cx="1" cy="6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5" name="Line 4189"/>
            <p:cNvCxnSpPr>
              <a:cxnSpLocks noChangeShapeType="1"/>
            </p:cNvCxnSpPr>
            <p:nvPr/>
          </p:nvCxnSpPr>
          <p:spPr bwMode="auto">
            <a:xfrm flipH="1">
              <a:off x="6880" y="3337"/>
              <a:ext cx="600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6" name="Line 4190"/>
            <p:cNvCxnSpPr>
              <a:cxnSpLocks noChangeShapeType="1"/>
            </p:cNvCxnSpPr>
            <p:nvPr/>
          </p:nvCxnSpPr>
          <p:spPr bwMode="auto">
            <a:xfrm>
              <a:off x="3730" y="3337"/>
              <a:ext cx="3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" name="Line 4191"/>
            <p:cNvCxnSpPr>
              <a:cxnSpLocks noChangeShapeType="1"/>
            </p:cNvCxnSpPr>
            <p:nvPr/>
          </p:nvCxnSpPr>
          <p:spPr bwMode="auto">
            <a:xfrm>
              <a:off x="4180" y="3337"/>
              <a:ext cx="3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8" name="Line 4192"/>
            <p:cNvCxnSpPr>
              <a:cxnSpLocks noChangeShapeType="1"/>
            </p:cNvCxnSpPr>
            <p:nvPr/>
          </p:nvCxnSpPr>
          <p:spPr bwMode="auto">
            <a:xfrm>
              <a:off x="4630" y="3337"/>
              <a:ext cx="3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9" name="Line 4193"/>
            <p:cNvCxnSpPr>
              <a:cxnSpLocks noChangeShapeType="1"/>
            </p:cNvCxnSpPr>
            <p:nvPr/>
          </p:nvCxnSpPr>
          <p:spPr bwMode="auto">
            <a:xfrm flipV="1">
              <a:off x="5080" y="3337"/>
              <a:ext cx="30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" name="Line 4194"/>
            <p:cNvCxnSpPr>
              <a:cxnSpLocks noChangeShapeType="1"/>
            </p:cNvCxnSpPr>
            <p:nvPr/>
          </p:nvCxnSpPr>
          <p:spPr bwMode="auto">
            <a:xfrm>
              <a:off x="5530" y="3337"/>
              <a:ext cx="3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1" name="Line 4195"/>
            <p:cNvCxnSpPr>
              <a:cxnSpLocks noChangeShapeType="1"/>
            </p:cNvCxnSpPr>
            <p:nvPr/>
          </p:nvCxnSpPr>
          <p:spPr bwMode="auto">
            <a:xfrm>
              <a:off x="5980" y="3337"/>
              <a:ext cx="3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Line 4196"/>
            <p:cNvCxnSpPr>
              <a:cxnSpLocks noChangeShapeType="1"/>
            </p:cNvCxnSpPr>
            <p:nvPr/>
          </p:nvCxnSpPr>
          <p:spPr bwMode="auto">
            <a:xfrm>
              <a:off x="6430" y="3337"/>
              <a:ext cx="3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" name="Text Box 4197"/>
            <p:cNvSpPr txBox="1">
              <a:spLocks noChangeArrowheads="1"/>
            </p:cNvSpPr>
            <p:nvPr/>
          </p:nvSpPr>
          <p:spPr bwMode="auto">
            <a:xfrm>
              <a:off x="7420" y="3152"/>
              <a:ext cx="30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54" name="Text Box 4198"/>
            <p:cNvSpPr txBox="1">
              <a:spLocks noChangeArrowheads="1"/>
            </p:cNvSpPr>
            <p:nvPr/>
          </p:nvSpPr>
          <p:spPr bwMode="auto">
            <a:xfrm>
              <a:off x="5380" y="2816"/>
              <a:ext cx="425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b</a:t>
              </a:r>
              <a:r>
                <a:rPr lang="en-US" sz="1100" i="1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  <p:sp>
        <p:nvSpPr>
          <p:cNvPr id="155" name="TextBox 154"/>
          <p:cNvSpPr txBox="1"/>
          <p:nvPr/>
        </p:nvSpPr>
        <p:spPr>
          <a:xfrm>
            <a:off x="105051" y="4023918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2.21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1530648" y="5116758"/>
            <a:ext cx="2994466" cy="794368"/>
            <a:chOff x="1530648" y="5116758"/>
            <a:chExt cx="2994466" cy="794368"/>
          </a:xfrm>
        </p:grpSpPr>
        <p:cxnSp>
          <p:nvCxnSpPr>
            <p:cNvPr id="183" name="Line 4160"/>
            <p:cNvCxnSpPr>
              <a:cxnSpLocks noChangeShapeType="1"/>
            </p:cNvCxnSpPr>
            <p:nvPr/>
          </p:nvCxnSpPr>
          <p:spPr bwMode="auto">
            <a:xfrm flipV="1">
              <a:off x="2994130" y="5155522"/>
              <a:ext cx="0" cy="2819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" name="Line 4161"/>
            <p:cNvCxnSpPr>
              <a:cxnSpLocks noChangeShapeType="1"/>
            </p:cNvCxnSpPr>
            <p:nvPr/>
          </p:nvCxnSpPr>
          <p:spPr bwMode="auto">
            <a:xfrm>
              <a:off x="1686223" y="5440267"/>
              <a:ext cx="2635371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5" name="Text Box 4162"/>
            <p:cNvSpPr txBox="1">
              <a:spLocks noChangeArrowheads="1"/>
            </p:cNvSpPr>
            <p:nvPr/>
          </p:nvSpPr>
          <p:spPr bwMode="auto">
            <a:xfrm>
              <a:off x="1530648" y="5466345"/>
              <a:ext cx="319643" cy="174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86" name="Text Box 4163"/>
            <p:cNvSpPr txBox="1">
              <a:spLocks noChangeArrowheads="1"/>
            </p:cNvSpPr>
            <p:nvPr/>
          </p:nvSpPr>
          <p:spPr bwMode="auto">
            <a:xfrm>
              <a:off x="2839504" y="5466345"/>
              <a:ext cx="319643" cy="174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87" name="Text Box 4164"/>
            <p:cNvSpPr txBox="1">
              <a:spLocks noChangeArrowheads="1"/>
            </p:cNvSpPr>
            <p:nvPr/>
          </p:nvSpPr>
          <p:spPr bwMode="auto">
            <a:xfrm>
              <a:off x="4164208" y="5466345"/>
              <a:ext cx="319031" cy="174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88" name="Oval 187"/>
            <p:cNvSpPr>
              <a:spLocks noChangeAspect="1" noChangeArrowheads="1"/>
            </p:cNvSpPr>
            <p:nvPr/>
          </p:nvSpPr>
          <p:spPr bwMode="auto">
            <a:xfrm>
              <a:off x="1655054" y="5409255"/>
              <a:ext cx="52561" cy="6061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9" name="Oval 188"/>
            <p:cNvSpPr>
              <a:spLocks noChangeAspect="1" noChangeArrowheads="1"/>
            </p:cNvSpPr>
            <p:nvPr/>
          </p:nvSpPr>
          <p:spPr bwMode="auto">
            <a:xfrm>
              <a:off x="2966016" y="5405731"/>
              <a:ext cx="52561" cy="6061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0" name="Oval 189"/>
            <p:cNvSpPr>
              <a:spLocks noChangeAspect="1" noChangeArrowheads="1"/>
            </p:cNvSpPr>
            <p:nvPr/>
          </p:nvSpPr>
          <p:spPr bwMode="auto">
            <a:xfrm>
              <a:off x="4286146" y="5405731"/>
              <a:ext cx="52561" cy="6061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1" name="Line 4168"/>
            <p:cNvCxnSpPr>
              <a:cxnSpLocks noChangeShapeType="1"/>
            </p:cNvCxnSpPr>
            <p:nvPr/>
          </p:nvCxnSpPr>
          <p:spPr bwMode="auto">
            <a:xfrm>
              <a:off x="1679500" y="5324677"/>
              <a:ext cx="1711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2" name="Line 4169"/>
            <p:cNvCxnSpPr>
              <a:cxnSpLocks noChangeShapeType="1"/>
            </p:cNvCxnSpPr>
            <p:nvPr/>
          </p:nvCxnSpPr>
          <p:spPr bwMode="auto">
            <a:xfrm>
              <a:off x="2999630" y="5324677"/>
              <a:ext cx="1711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3" name="Line 4170"/>
            <p:cNvCxnSpPr>
              <a:cxnSpLocks noChangeShapeType="1"/>
            </p:cNvCxnSpPr>
            <p:nvPr/>
          </p:nvCxnSpPr>
          <p:spPr bwMode="auto">
            <a:xfrm>
              <a:off x="4307537" y="5324677"/>
              <a:ext cx="1711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" name="Text Box 4171"/>
            <p:cNvSpPr txBox="1">
              <a:spLocks noChangeArrowheads="1"/>
            </p:cNvSpPr>
            <p:nvPr/>
          </p:nvSpPr>
          <p:spPr bwMode="auto">
            <a:xfrm>
              <a:off x="1684390" y="5131559"/>
              <a:ext cx="197408" cy="174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endParaRPr>
            </a:p>
          </p:txBody>
        </p:sp>
        <p:sp>
          <p:nvSpPr>
            <p:cNvPr id="195" name="Text Box 4172"/>
            <p:cNvSpPr txBox="1">
              <a:spLocks noChangeArrowheads="1"/>
            </p:cNvSpPr>
            <p:nvPr/>
          </p:nvSpPr>
          <p:spPr bwMode="auto">
            <a:xfrm>
              <a:off x="3004520" y="5131559"/>
              <a:ext cx="197408" cy="174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endParaRPr>
            </a:p>
          </p:txBody>
        </p:sp>
        <p:sp>
          <p:nvSpPr>
            <p:cNvPr id="196" name="Text Box 4173"/>
            <p:cNvSpPr txBox="1">
              <a:spLocks noChangeArrowheads="1"/>
            </p:cNvSpPr>
            <p:nvPr/>
          </p:nvSpPr>
          <p:spPr bwMode="auto">
            <a:xfrm>
              <a:off x="4327706" y="5131559"/>
              <a:ext cx="197408" cy="174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endParaRPr>
            </a:p>
          </p:txBody>
        </p:sp>
        <p:cxnSp>
          <p:nvCxnSpPr>
            <p:cNvPr id="197" name="Line 4174"/>
            <p:cNvCxnSpPr>
              <a:cxnSpLocks noChangeShapeType="1"/>
            </p:cNvCxnSpPr>
            <p:nvPr/>
          </p:nvCxnSpPr>
          <p:spPr bwMode="auto">
            <a:xfrm flipV="1">
              <a:off x="1683167" y="5123806"/>
              <a:ext cx="0" cy="2819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8" name="Line 4175"/>
            <p:cNvCxnSpPr>
              <a:cxnSpLocks noChangeShapeType="1"/>
            </p:cNvCxnSpPr>
            <p:nvPr/>
          </p:nvCxnSpPr>
          <p:spPr bwMode="auto">
            <a:xfrm flipV="1">
              <a:off x="4308148" y="5116758"/>
              <a:ext cx="0" cy="2819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9" name="Line 4176"/>
            <p:cNvCxnSpPr>
              <a:cxnSpLocks noChangeShapeType="1"/>
            </p:cNvCxnSpPr>
            <p:nvPr/>
          </p:nvCxnSpPr>
          <p:spPr bwMode="auto">
            <a:xfrm>
              <a:off x="1676445" y="5739856"/>
              <a:ext cx="13109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0" name="Line 4177"/>
            <p:cNvCxnSpPr>
              <a:cxnSpLocks noChangeShapeType="1"/>
            </p:cNvCxnSpPr>
            <p:nvPr/>
          </p:nvCxnSpPr>
          <p:spPr bwMode="auto">
            <a:xfrm>
              <a:off x="1676445" y="5683471"/>
              <a:ext cx="0" cy="2008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1" name="Line 4178"/>
            <p:cNvCxnSpPr>
              <a:cxnSpLocks noChangeShapeType="1"/>
            </p:cNvCxnSpPr>
            <p:nvPr/>
          </p:nvCxnSpPr>
          <p:spPr bwMode="auto">
            <a:xfrm>
              <a:off x="2990463" y="5683471"/>
              <a:ext cx="0" cy="1127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2" name="Line 4179"/>
            <p:cNvCxnSpPr>
              <a:cxnSpLocks noChangeShapeType="1"/>
            </p:cNvCxnSpPr>
            <p:nvPr/>
          </p:nvCxnSpPr>
          <p:spPr bwMode="auto">
            <a:xfrm>
              <a:off x="2999630" y="5739856"/>
              <a:ext cx="13109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3" name="Line 4180"/>
            <p:cNvCxnSpPr>
              <a:cxnSpLocks noChangeShapeType="1"/>
            </p:cNvCxnSpPr>
            <p:nvPr/>
          </p:nvCxnSpPr>
          <p:spPr bwMode="auto">
            <a:xfrm>
              <a:off x="4310593" y="5683471"/>
              <a:ext cx="0" cy="1127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4" name="Text Box 4181"/>
            <p:cNvSpPr txBox="1">
              <a:spLocks noChangeArrowheads="1"/>
            </p:cNvSpPr>
            <p:nvPr/>
          </p:nvSpPr>
          <p:spPr bwMode="auto">
            <a:xfrm>
              <a:off x="2118321" y="5648936"/>
              <a:ext cx="319643" cy="1740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205" name="Text Box 4182"/>
            <p:cNvSpPr txBox="1">
              <a:spLocks noChangeArrowheads="1"/>
            </p:cNvSpPr>
            <p:nvPr/>
          </p:nvSpPr>
          <p:spPr bwMode="auto">
            <a:xfrm>
              <a:off x="3533183" y="5648936"/>
              <a:ext cx="319643" cy="1740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m</a:t>
              </a:r>
            </a:p>
          </p:txBody>
        </p:sp>
        <p:cxnSp>
          <p:nvCxnSpPr>
            <p:cNvPr id="206" name="Line 4183"/>
            <p:cNvCxnSpPr>
              <a:cxnSpLocks noChangeShapeType="1"/>
            </p:cNvCxnSpPr>
            <p:nvPr/>
          </p:nvCxnSpPr>
          <p:spPr bwMode="auto">
            <a:xfrm>
              <a:off x="1676445" y="5835006"/>
              <a:ext cx="21085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7" name="Text Box 4184"/>
            <p:cNvSpPr txBox="1">
              <a:spLocks noChangeArrowheads="1"/>
            </p:cNvSpPr>
            <p:nvPr/>
          </p:nvSpPr>
          <p:spPr bwMode="auto">
            <a:xfrm>
              <a:off x="1831071" y="5737037"/>
              <a:ext cx="197408" cy="174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1597900" y="5466345"/>
              <a:ext cx="174089" cy="17408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>
              <a:off x="2907085" y="5474847"/>
              <a:ext cx="174089" cy="17408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/>
            <p:nvPr/>
          </p:nvSpPr>
          <p:spPr>
            <a:xfrm>
              <a:off x="4227937" y="5466344"/>
              <a:ext cx="174089" cy="17408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1" name="Group 210"/>
          <p:cNvGrpSpPr>
            <a:grpSpLocks/>
          </p:cNvGrpSpPr>
          <p:nvPr/>
        </p:nvGrpSpPr>
        <p:grpSpPr bwMode="auto">
          <a:xfrm>
            <a:off x="2440940" y="6512348"/>
            <a:ext cx="873760" cy="1965960"/>
            <a:chOff x="4868" y="9912"/>
            <a:chExt cx="1376" cy="3096"/>
          </a:xfrm>
        </p:grpSpPr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5523" y="10061"/>
              <a:ext cx="219" cy="2792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213" name="Rectangle 212" descr="Wide upward diagonal"/>
            <p:cNvSpPr>
              <a:spLocks noChangeArrowheads="1"/>
            </p:cNvSpPr>
            <p:nvPr/>
          </p:nvSpPr>
          <p:spPr bwMode="auto">
            <a:xfrm>
              <a:off x="5330" y="9912"/>
              <a:ext cx="614" cy="1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214" name="Rectangle 213" descr="Wide upward diagonal"/>
            <p:cNvSpPr>
              <a:spLocks noChangeArrowheads="1"/>
            </p:cNvSpPr>
            <p:nvPr/>
          </p:nvSpPr>
          <p:spPr bwMode="auto">
            <a:xfrm>
              <a:off x="5342" y="12865"/>
              <a:ext cx="614" cy="1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215" name="Line 4151"/>
            <p:cNvCxnSpPr>
              <a:cxnSpLocks noChangeShapeType="1"/>
            </p:cNvCxnSpPr>
            <p:nvPr/>
          </p:nvCxnSpPr>
          <p:spPr bwMode="auto">
            <a:xfrm>
              <a:off x="5321" y="10061"/>
              <a:ext cx="9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6" name="Line 4152"/>
            <p:cNvCxnSpPr>
              <a:cxnSpLocks noChangeShapeType="1"/>
            </p:cNvCxnSpPr>
            <p:nvPr/>
          </p:nvCxnSpPr>
          <p:spPr bwMode="auto">
            <a:xfrm>
              <a:off x="5160" y="11091"/>
              <a:ext cx="0" cy="4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7" name="Text Box 4153"/>
            <p:cNvSpPr txBox="1">
              <a:spLocks noChangeArrowheads="1"/>
            </p:cNvSpPr>
            <p:nvPr/>
          </p:nvSpPr>
          <p:spPr bwMode="auto">
            <a:xfrm>
              <a:off x="4868" y="11196"/>
              <a:ext cx="225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218" name="Line 4154"/>
            <p:cNvCxnSpPr>
              <a:cxnSpLocks noChangeShapeType="1"/>
            </p:cNvCxnSpPr>
            <p:nvPr/>
          </p:nvCxnSpPr>
          <p:spPr bwMode="auto">
            <a:xfrm>
              <a:off x="5633" y="10056"/>
              <a:ext cx="0" cy="36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9" name="Text Box 4155"/>
            <p:cNvSpPr txBox="1">
              <a:spLocks noChangeArrowheads="1"/>
            </p:cNvSpPr>
            <p:nvPr/>
          </p:nvSpPr>
          <p:spPr bwMode="auto">
            <a:xfrm>
              <a:off x="5528" y="10362"/>
              <a:ext cx="225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220" name="Line 4156"/>
            <p:cNvCxnSpPr>
              <a:cxnSpLocks noChangeShapeType="1"/>
            </p:cNvCxnSpPr>
            <p:nvPr/>
          </p:nvCxnSpPr>
          <p:spPr bwMode="auto">
            <a:xfrm>
              <a:off x="5343" y="12860"/>
              <a:ext cx="9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1" name="Line 4157"/>
            <p:cNvCxnSpPr>
              <a:cxnSpLocks noChangeShapeType="1"/>
            </p:cNvCxnSpPr>
            <p:nvPr/>
          </p:nvCxnSpPr>
          <p:spPr bwMode="auto">
            <a:xfrm>
              <a:off x="6098" y="10063"/>
              <a:ext cx="0" cy="27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2" name="Text Box 4158"/>
            <p:cNvSpPr txBox="1">
              <a:spLocks noChangeArrowheads="1"/>
            </p:cNvSpPr>
            <p:nvPr/>
          </p:nvSpPr>
          <p:spPr bwMode="auto">
            <a:xfrm>
              <a:off x="5952" y="11366"/>
              <a:ext cx="292" cy="3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  <p:sp>
        <p:nvSpPr>
          <p:cNvPr id="223" name="TextBox 222"/>
          <p:cNvSpPr txBox="1"/>
          <p:nvPr/>
        </p:nvSpPr>
        <p:spPr>
          <a:xfrm>
            <a:off x="105051" y="6559834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P2.18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55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033395" y="310303"/>
            <a:ext cx="905510" cy="1544955"/>
            <a:chOff x="8081" y="8727"/>
            <a:chExt cx="1426" cy="2433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8396" y="8937"/>
              <a:ext cx="218" cy="220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" name="Rectangle 3" descr="Light upward diagonal"/>
            <p:cNvSpPr>
              <a:spLocks noChangeArrowheads="1"/>
            </p:cNvSpPr>
            <p:nvPr/>
          </p:nvSpPr>
          <p:spPr bwMode="auto">
            <a:xfrm>
              <a:off x="8096" y="8727"/>
              <a:ext cx="818" cy="21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5" name="Line 4129"/>
            <p:cNvCxnSpPr>
              <a:cxnSpLocks noChangeShapeType="1"/>
            </p:cNvCxnSpPr>
            <p:nvPr/>
          </p:nvCxnSpPr>
          <p:spPr bwMode="auto">
            <a:xfrm>
              <a:off x="8081" y="8937"/>
              <a:ext cx="8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" name="Line 4130"/>
            <p:cNvCxnSpPr>
              <a:cxnSpLocks noChangeShapeType="1"/>
            </p:cNvCxnSpPr>
            <p:nvPr/>
          </p:nvCxnSpPr>
          <p:spPr bwMode="auto">
            <a:xfrm>
              <a:off x="8787" y="8937"/>
              <a:ext cx="0" cy="44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" name="Text Box 4131"/>
            <p:cNvSpPr txBox="1">
              <a:spLocks noChangeArrowheads="1"/>
            </p:cNvSpPr>
            <p:nvPr/>
          </p:nvSpPr>
          <p:spPr bwMode="auto">
            <a:xfrm>
              <a:off x="8838" y="9150"/>
              <a:ext cx="171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8" name="Line 4132"/>
            <p:cNvCxnSpPr>
              <a:cxnSpLocks noChangeShapeType="1"/>
            </p:cNvCxnSpPr>
            <p:nvPr/>
          </p:nvCxnSpPr>
          <p:spPr bwMode="auto">
            <a:xfrm>
              <a:off x="9274" y="8919"/>
              <a:ext cx="0" cy="22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4133"/>
            <p:cNvCxnSpPr>
              <a:cxnSpLocks noChangeShapeType="1"/>
            </p:cNvCxnSpPr>
            <p:nvPr/>
          </p:nvCxnSpPr>
          <p:spPr bwMode="auto">
            <a:xfrm>
              <a:off x="9175" y="11142"/>
              <a:ext cx="19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4134"/>
            <p:cNvCxnSpPr>
              <a:cxnSpLocks noChangeShapeType="1"/>
            </p:cNvCxnSpPr>
            <p:nvPr/>
          </p:nvCxnSpPr>
          <p:spPr bwMode="auto">
            <a:xfrm>
              <a:off x="9176" y="8937"/>
              <a:ext cx="19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Text Box 4135"/>
            <p:cNvSpPr txBox="1">
              <a:spLocks noChangeArrowheads="1"/>
            </p:cNvSpPr>
            <p:nvPr/>
          </p:nvSpPr>
          <p:spPr bwMode="auto">
            <a:xfrm>
              <a:off x="9312" y="9813"/>
              <a:ext cx="195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2" name="Text Box 4136"/>
            <p:cNvSpPr txBox="1">
              <a:spLocks noChangeArrowheads="1"/>
            </p:cNvSpPr>
            <p:nvPr/>
          </p:nvSpPr>
          <p:spPr bwMode="auto">
            <a:xfrm>
              <a:off x="8131" y="9417"/>
              <a:ext cx="209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E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A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13" name="Line 4137"/>
            <p:cNvCxnSpPr>
              <a:cxnSpLocks noChangeShapeType="1"/>
            </p:cNvCxnSpPr>
            <p:nvPr/>
          </p:nvCxnSpPr>
          <p:spPr bwMode="auto">
            <a:xfrm>
              <a:off x="8502" y="8940"/>
              <a:ext cx="0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4138"/>
            <p:cNvCxnSpPr>
              <a:cxnSpLocks noChangeShapeType="1"/>
            </p:cNvCxnSpPr>
            <p:nvPr/>
          </p:nvCxnSpPr>
          <p:spPr bwMode="auto">
            <a:xfrm>
              <a:off x="8502" y="9190"/>
              <a:ext cx="0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4139"/>
            <p:cNvCxnSpPr>
              <a:cxnSpLocks noChangeShapeType="1"/>
            </p:cNvCxnSpPr>
            <p:nvPr/>
          </p:nvCxnSpPr>
          <p:spPr bwMode="auto">
            <a:xfrm>
              <a:off x="8502" y="9440"/>
              <a:ext cx="0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4140"/>
            <p:cNvCxnSpPr>
              <a:cxnSpLocks noChangeShapeType="1"/>
            </p:cNvCxnSpPr>
            <p:nvPr/>
          </p:nvCxnSpPr>
          <p:spPr bwMode="auto">
            <a:xfrm>
              <a:off x="8502" y="9690"/>
              <a:ext cx="0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4141"/>
            <p:cNvCxnSpPr>
              <a:cxnSpLocks noChangeShapeType="1"/>
            </p:cNvCxnSpPr>
            <p:nvPr/>
          </p:nvCxnSpPr>
          <p:spPr bwMode="auto">
            <a:xfrm>
              <a:off x="8502" y="9940"/>
              <a:ext cx="0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4142"/>
            <p:cNvCxnSpPr>
              <a:cxnSpLocks noChangeShapeType="1"/>
            </p:cNvCxnSpPr>
            <p:nvPr/>
          </p:nvCxnSpPr>
          <p:spPr bwMode="auto">
            <a:xfrm>
              <a:off x="8502" y="10190"/>
              <a:ext cx="0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4143"/>
            <p:cNvCxnSpPr>
              <a:cxnSpLocks noChangeShapeType="1"/>
            </p:cNvCxnSpPr>
            <p:nvPr/>
          </p:nvCxnSpPr>
          <p:spPr bwMode="auto">
            <a:xfrm>
              <a:off x="8502" y="10440"/>
              <a:ext cx="0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4144"/>
            <p:cNvCxnSpPr>
              <a:cxnSpLocks noChangeShapeType="1"/>
            </p:cNvCxnSpPr>
            <p:nvPr/>
          </p:nvCxnSpPr>
          <p:spPr bwMode="auto">
            <a:xfrm>
              <a:off x="8502" y="10690"/>
              <a:ext cx="0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4145"/>
            <p:cNvCxnSpPr>
              <a:cxnSpLocks noChangeShapeType="1"/>
            </p:cNvCxnSpPr>
            <p:nvPr/>
          </p:nvCxnSpPr>
          <p:spPr bwMode="auto">
            <a:xfrm>
              <a:off x="8502" y="10941"/>
              <a:ext cx="0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Text Box 4146"/>
            <p:cNvSpPr txBox="1">
              <a:spLocks noChangeArrowheads="1"/>
            </p:cNvSpPr>
            <p:nvPr/>
          </p:nvSpPr>
          <p:spPr bwMode="auto">
            <a:xfrm>
              <a:off x="8235" y="10545"/>
              <a:ext cx="195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q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05052" y="287816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P2.19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5051" y="2306933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P2.20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2317750" y="2308648"/>
            <a:ext cx="2489200" cy="890270"/>
            <a:chOff x="3770" y="7048"/>
            <a:chExt cx="3920" cy="1402"/>
          </a:xfrm>
        </p:grpSpPr>
        <p:sp>
          <p:nvSpPr>
            <p:cNvPr id="26" name="AutoShape 4107"/>
            <p:cNvSpPr>
              <a:spLocks noChangeArrowheads="1"/>
            </p:cNvSpPr>
            <p:nvPr/>
          </p:nvSpPr>
          <p:spPr bwMode="auto">
            <a:xfrm rot="-5400000">
              <a:off x="5360" y="6033"/>
              <a:ext cx="740" cy="340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3770" y="7049"/>
              <a:ext cx="250" cy="1370"/>
              <a:chOff x="3770" y="7049"/>
              <a:chExt cx="250" cy="1370"/>
            </a:xfrm>
          </p:grpSpPr>
          <p:sp>
            <p:nvSpPr>
              <p:cNvPr id="43" name="Rectangle 42" descr="Wide upward diagonal"/>
              <p:cNvSpPr>
                <a:spLocks noChangeArrowheads="1"/>
              </p:cNvSpPr>
              <p:nvPr/>
            </p:nvSpPr>
            <p:spPr bwMode="auto">
              <a:xfrm>
                <a:off x="3770" y="7049"/>
                <a:ext cx="250" cy="13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44" name="Line 4110"/>
              <p:cNvCxnSpPr>
                <a:cxnSpLocks noChangeShapeType="1"/>
              </p:cNvCxnSpPr>
              <p:nvPr/>
            </p:nvCxnSpPr>
            <p:spPr bwMode="auto">
              <a:xfrm>
                <a:off x="4020" y="7054"/>
                <a:ext cx="0" cy="13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8" name="Group 27"/>
            <p:cNvGrpSpPr>
              <a:grpSpLocks/>
            </p:cNvGrpSpPr>
            <p:nvPr/>
          </p:nvGrpSpPr>
          <p:grpSpPr bwMode="auto">
            <a:xfrm>
              <a:off x="7440" y="7048"/>
              <a:ext cx="250" cy="1370"/>
              <a:chOff x="7440" y="7048"/>
              <a:chExt cx="250" cy="1370"/>
            </a:xfrm>
          </p:grpSpPr>
          <p:sp>
            <p:nvSpPr>
              <p:cNvPr id="41" name="Rectangle 40" descr="Wide upward diagonal"/>
              <p:cNvSpPr>
                <a:spLocks noChangeArrowheads="1"/>
              </p:cNvSpPr>
              <p:nvPr/>
            </p:nvSpPr>
            <p:spPr bwMode="auto">
              <a:xfrm>
                <a:off x="7440" y="7048"/>
                <a:ext cx="250" cy="13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42" name="Line 4113"/>
              <p:cNvCxnSpPr>
                <a:cxnSpLocks noChangeShapeType="1"/>
              </p:cNvCxnSpPr>
              <p:nvPr/>
            </p:nvCxnSpPr>
            <p:spPr bwMode="auto">
              <a:xfrm>
                <a:off x="7440" y="7053"/>
                <a:ext cx="0" cy="13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29" name="Line 4114"/>
            <p:cNvCxnSpPr>
              <a:cxnSpLocks noChangeShapeType="1"/>
            </p:cNvCxnSpPr>
            <p:nvPr/>
          </p:nvCxnSpPr>
          <p:spPr bwMode="auto">
            <a:xfrm>
              <a:off x="6858" y="7743"/>
              <a:ext cx="2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4115"/>
            <p:cNvCxnSpPr>
              <a:cxnSpLocks noChangeShapeType="1"/>
            </p:cNvCxnSpPr>
            <p:nvPr/>
          </p:nvCxnSpPr>
          <p:spPr bwMode="auto">
            <a:xfrm>
              <a:off x="6507" y="7743"/>
              <a:ext cx="2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4116"/>
            <p:cNvCxnSpPr>
              <a:cxnSpLocks noChangeShapeType="1"/>
            </p:cNvCxnSpPr>
            <p:nvPr/>
          </p:nvCxnSpPr>
          <p:spPr bwMode="auto">
            <a:xfrm>
              <a:off x="4050" y="7743"/>
              <a:ext cx="2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4117"/>
            <p:cNvCxnSpPr>
              <a:cxnSpLocks noChangeShapeType="1"/>
            </p:cNvCxnSpPr>
            <p:nvPr/>
          </p:nvCxnSpPr>
          <p:spPr bwMode="auto">
            <a:xfrm>
              <a:off x="4401" y="7743"/>
              <a:ext cx="2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4118"/>
            <p:cNvCxnSpPr>
              <a:cxnSpLocks noChangeShapeType="1"/>
            </p:cNvCxnSpPr>
            <p:nvPr/>
          </p:nvCxnSpPr>
          <p:spPr bwMode="auto">
            <a:xfrm>
              <a:off x="5103" y="7743"/>
              <a:ext cx="2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4119"/>
            <p:cNvCxnSpPr>
              <a:cxnSpLocks noChangeShapeType="1"/>
            </p:cNvCxnSpPr>
            <p:nvPr/>
          </p:nvCxnSpPr>
          <p:spPr bwMode="auto">
            <a:xfrm>
              <a:off x="5454" y="7743"/>
              <a:ext cx="2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4120"/>
            <p:cNvCxnSpPr>
              <a:cxnSpLocks noChangeShapeType="1"/>
            </p:cNvCxnSpPr>
            <p:nvPr/>
          </p:nvCxnSpPr>
          <p:spPr bwMode="auto">
            <a:xfrm>
              <a:off x="6156" y="7743"/>
              <a:ext cx="2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4121"/>
            <p:cNvCxnSpPr>
              <a:cxnSpLocks noChangeShapeType="1"/>
            </p:cNvCxnSpPr>
            <p:nvPr/>
          </p:nvCxnSpPr>
          <p:spPr bwMode="auto">
            <a:xfrm>
              <a:off x="7210" y="7743"/>
              <a:ext cx="2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4122"/>
            <p:cNvCxnSpPr>
              <a:cxnSpLocks noChangeShapeType="1"/>
            </p:cNvCxnSpPr>
            <p:nvPr/>
          </p:nvCxnSpPr>
          <p:spPr bwMode="auto">
            <a:xfrm>
              <a:off x="4752" y="7742"/>
              <a:ext cx="2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4123"/>
            <p:cNvCxnSpPr>
              <a:cxnSpLocks noChangeShapeType="1"/>
            </p:cNvCxnSpPr>
            <p:nvPr/>
          </p:nvCxnSpPr>
          <p:spPr bwMode="auto">
            <a:xfrm>
              <a:off x="5805" y="7743"/>
              <a:ext cx="2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4124"/>
            <p:cNvCxnSpPr>
              <a:cxnSpLocks noChangeShapeType="1"/>
            </p:cNvCxnSpPr>
            <p:nvPr/>
          </p:nvCxnSpPr>
          <p:spPr bwMode="auto">
            <a:xfrm>
              <a:off x="4030" y="8340"/>
              <a:ext cx="33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Text Box 4125"/>
            <p:cNvSpPr txBox="1">
              <a:spLocks noChangeArrowheads="1"/>
            </p:cNvSpPr>
            <p:nvPr/>
          </p:nvSpPr>
          <p:spPr bwMode="auto">
            <a:xfrm>
              <a:off x="5310" y="8220"/>
              <a:ext cx="850" cy="2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 = 1 m</a:t>
              </a:r>
            </a:p>
          </p:txBody>
        </p:sp>
      </p:grpSp>
      <p:grpSp>
        <p:nvGrpSpPr>
          <p:cNvPr id="45" name="Group 44"/>
          <p:cNvGrpSpPr>
            <a:grpSpLocks/>
          </p:cNvGrpSpPr>
          <p:nvPr/>
        </p:nvGrpSpPr>
        <p:grpSpPr bwMode="auto">
          <a:xfrm>
            <a:off x="2179637" y="3643416"/>
            <a:ext cx="2994025" cy="967740"/>
            <a:chOff x="4160" y="5916"/>
            <a:chExt cx="4715" cy="1524"/>
          </a:xfrm>
        </p:grpSpPr>
        <p:sp>
          <p:nvSpPr>
            <p:cNvPr id="46" name="AutoShape 4097"/>
            <p:cNvSpPr>
              <a:spLocks noChangeArrowheads="1"/>
            </p:cNvSpPr>
            <p:nvPr/>
          </p:nvSpPr>
          <p:spPr bwMode="auto">
            <a:xfrm rot="-5400000">
              <a:off x="5750" y="4900"/>
              <a:ext cx="740" cy="340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47" name="Group 46"/>
            <p:cNvGrpSpPr>
              <a:grpSpLocks/>
            </p:cNvGrpSpPr>
            <p:nvPr/>
          </p:nvGrpSpPr>
          <p:grpSpPr bwMode="auto">
            <a:xfrm>
              <a:off x="4160" y="5916"/>
              <a:ext cx="250" cy="1370"/>
              <a:chOff x="3770" y="7049"/>
              <a:chExt cx="250" cy="1370"/>
            </a:xfrm>
          </p:grpSpPr>
          <p:sp>
            <p:nvSpPr>
              <p:cNvPr id="53" name="Rectangle 52" descr="Wide upward diagonal"/>
              <p:cNvSpPr>
                <a:spLocks noChangeArrowheads="1"/>
              </p:cNvSpPr>
              <p:nvPr/>
            </p:nvSpPr>
            <p:spPr bwMode="auto">
              <a:xfrm>
                <a:off x="3770" y="7049"/>
                <a:ext cx="250" cy="13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54" name="Line 4100"/>
              <p:cNvCxnSpPr>
                <a:cxnSpLocks noChangeShapeType="1"/>
              </p:cNvCxnSpPr>
              <p:nvPr/>
            </p:nvCxnSpPr>
            <p:spPr bwMode="auto">
              <a:xfrm>
                <a:off x="4020" y="7054"/>
                <a:ext cx="0" cy="13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48" name="Line 4101"/>
            <p:cNvCxnSpPr>
              <a:cxnSpLocks noChangeShapeType="1"/>
            </p:cNvCxnSpPr>
            <p:nvPr/>
          </p:nvCxnSpPr>
          <p:spPr bwMode="auto">
            <a:xfrm>
              <a:off x="4420" y="7207"/>
              <a:ext cx="33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" name="Text Box 4102"/>
            <p:cNvSpPr txBox="1">
              <a:spLocks noChangeArrowheads="1"/>
            </p:cNvSpPr>
            <p:nvPr/>
          </p:nvSpPr>
          <p:spPr bwMode="auto">
            <a:xfrm>
              <a:off x="5715" y="7078"/>
              <a:ext cx="745" cy="2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0.3 m</a:t>
              </a:r>
            </a:p>
          </p:txBody>
        </p:sp>
        <p:cxnSp>
          <p:nvCxnSpPr>
            <p:cNvPr id="50" name="Line 4103"/>
            <p:cNvCxnSpPr>
              <a:cxnSpLocks noChangeShapeType="1"/>
            </p:cNvCxnSpPr>
            <p:nvPr/>
          </p:nvCxnSpPr>
          <p:spPr bwMode="auto">
            <a:xfrm>
              <a:off x="7800" y="6960"/>
              <a:ext cx="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4104"/>
            <p:cNvCxnSpPr>
              <a:cxnSpLocks noChangeShapeType="1"/>
            </p:cNvCxnSpPr>
            <p:nvPr/>
          </p:nvCxnSpPr>
          <p:spPr bwMode="auto">
            <a:xfrm>
              <a:off x="7815" y="6600"/>
              <a:ext cx="87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Text Box 4105"/>
            <p:cNvSpPr txBox="1">
              <a:spLocks noChangeArrowheads="1"/>
            </p:cNvSpPr>
            <p:nvPr/>
          </p:nvSpPr>
          <p:spPr bwMode="auto">
            <a:xfrm>
              <a:off x="7890" y="6249"/>
              <a:ext cx="985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0.3×10</a:t>
              </a:r>
              <a:r>
                <a:rPr lang="en-US" sz="1100" baseline="30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6</a:t>
              </a:r>
              <a:r>
                <a:rPr lang="en-US" sz="11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 N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105050" y="3643416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P2.21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6" name="Group 55"/>
          <p:cNvGrpSpPr>
            <a:grpSpLocks/>
          </p:cNvGrpSpPr>
          <p:nvPr/>
        </p:nvGrpSpPr>
        <p:grpSpPr bwMode="auto">
          <a:xfrm>
            <a:off x="1852294" y="5026443"/>
            <a:ext cx="3137535" cy="706120"/>
            <a:chOff x="1705" y="4396"/>
            <a:chExt cx="4941" cy="1112"/>
          </a:xfrm>
        </p:grpSpPr>
        <p:sp>
          <p:nvSpPr>
            <p:cNvPr id="57" name="Rectangle 56" descr="Dark upward diagonal"/>
            <p:cNvSpPr>
              <a:spLocks noChangeArrowheads="1"/>
            </p:cNvSpPr>
            <p:nvPr/>
          </p:nvSpPr>
          <p:spPr bwMode="auto">
            <a:xfrm>
              <a:off x="2353" y="4397"/>
              <a:ext cx="308" cy="78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Text Box 4076"/>
            <p:cNvSpPr txBox="1">
              <a:spLocks noChangeArrowheads="1"/>
            </p:cNvSpPr>
            <p:nvPr/>
          </p:nvSpPr>
          <p:spPr bwMode="auto">
            <a:xfrm>
              <a:off x="2777" y="5108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0.3 m</a:t>
              </a:r>
            </a:p>
          </p:txBody>
        </p:sp>
        <p:sp>
          <p:nvSpPr>
            <p:cNvPr id="59" name="Rectangle 58" descr="Dark upward diagonal"/>
            <p:cNvSpPr>
              <a:spLocks noChangeArrowheads="1"/>
            </p:cNvSpPr>
            <p:nvPr/>
          </p:nvSpPr>
          <p:spPr bwMode="auto">
            <a:xfrm>
              <a:off x="5681" y="4396"/>
              <a:ext cx="308" cy="78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2664" y="4701"/>
              <a:ext cx="945" cy="17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3602" y="4600"/>
              <a:ext cx="1132" cy="37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62" name="Line 4080"/>
            <p:cNvCxnSpPr>
              <a:cxnSpLocks noChangeShapeType="1"/>
            </p:cNvCxnSpPr>
            <p:nvPr/>
          </p:nvCxnSpPr>
          <p:spPr bwMode="auto">
            <a:xfrm>
              <a:off x="2653" y="4398"/>
              <a:ext cx="0" cy="1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4081"/>
            <p:cNvCxnSpPr>
              <a:cxnSpLocks noChangeShapeType="1"/>
            </p:cNvCxnSpPr>
            <p:nvPr/>
          </p:nvCxnSpPr>
          <p:spPr bwMode="auto">
            <a:xfrm>
              <a:off x="5682" y="4398"/>
              <a:ext cx="0" cy="1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Line 4082"/>
            <p:cNvCxnSpPr>
              <a:cxnSpLocks noChangeShapeType="1"/>
            </p:cNvCxnSpPr>
            <p:nvPr/>
          </p:nvCxnSpPr>
          <p:spPr bwMode="auto">
            <a:xfrm>
              <a:off x="3594" y="5073"/>
              <a:ext cx="0" cy="4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Line 4083"/>
            <p:cNvCxnSpPr>
              <a:cxnSpLocks noChangeShapeType="1"/>
            </p:cNvCxnSpPr>
            <p:nvPr/>
          </p:nvCxnSpPr>
          <p:spPr bwMode="auto">
            <a:xfrm>
              <a:off x="2651" y="5357"/>
              <a:ext cx="9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Line 4084"/>
            <p:cNvCxnSpPr>
              <a:cxnSpLocks noChangeShapeType="1"/>
            </p:cNvCxnSpPr>
            <p:nvPr/>
          </p:nvCxnSpPr>
          <p:spPr bwMode="auto">
            <a:xfrm>
              <a:off x="3580" y="5356"/>
              <a:ext cx="114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7" name="Text Box 4085"/>
            <p:cNvSpPr txBox="1">
              <a:spLocks noChangeArrowheads="1"/>
            </p:cNvSpPr>
            <p:nvPr/>
          </p:nvSpPr>
          <p:spPr bwMode="auto">
            <a:xfrm>
              <a:off x="3814" y="5108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0.4 m</a:t>
              </a:r>
            </a:p>
          </p:txBody>
        </p:sp>
        <p:cxnSp>
          <p:nvCxnSpPr>
            <p:cNvPr id="68" name="Line 4086"/>
            <p:cNvCxnSpPr>
              <a:cxnSpLocks noChangeShapeType="1"/>
            </p:cNvCxnSpPr>
            <p:nvPr/>
          </p:nvCxnSpPr>
          <p:spPr bwMode="auto">
            <a:xfrm>
              <a:off x="5674" y="4787"/>
              <a:ext cx="61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Line 4087"/>
            <p:cNvCxnSpPr>
              <a:cxnSpLocks noChangeShapeType="1"/>
            </p:cNvCxnSpPr>
            <p:nvPr/>
          </p:nvCxnSpPr>
          <p:spPr bwMode="auto">
            <a:xfrm>
              <a:off x="2038" y="4787"/>
              <a:ext cx="61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4088"/>
            <p:cNvCxnSpPr>
              <a:cxnSpLocks noChangeShapeType="1"/>
            </p:cNvCxnSpPr>
            <p:nvPr/>
          </p:nvCxnSpPr>
          <p:spPr bwMode="auto">
            <a:xfrm>
              <a:off x="4153" y="4787"/>
              <a:ext cx="39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sm" len="sm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1" name="Text Box 4089"/>
            <p:cNvSpPr txBox="1">
              <a:spLocks noChangeArrowheads="1"/>
            </p:cNvSpPr>
            <p:nvPr/>
          </p:nvSpPr>
          <p:spPr bwMode="auto">
            <a:xfrm>
              <a:off x="4451" y="4652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72" name="Text Box 4090"/>
            <p:cNvSpPr txBox="1">
              <a:spLocks noChangeArrowheads="1"/>
            </p:cNvSpPr>
            <p:nvPr/>
          </p:nvSpPr>
          <p:spPr bwMode="auto">
            <a:xfrm>
              <a:off x="6286" y="4643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R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R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73" name="Text Box 4091"/>
            <p:cNvSpPr txBox="1">
              <a:spLocks noChangeArrowheads="1"/>
            </p:cNvSpPr>
            <p:nvPr/>
          </p:nvSpPr>
          <p:spPr bwMode="auto">
            <a:xfrm>
              <a:off x="1705" y="462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R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4735" y="4716"/>
              <a:ext cx="944" cy="17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75" name="Line 4093"/>
            <p:cNvCxnSpPr>
              <a:cxnSpLocks noChangeShapeType="1"/>
            </p:cNvCxnSpPr>
            <p:nvPr/>
          </p:nvCxnSpPr>
          <p:spPr bwMode="auto">
            <a:xfrm>
              <a:off x="4734" y="5073"/>
              <a:ext cx="0" cy="4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Line 4094"/>
            <p:cNvCxnSpPr>
              <a:cxnSpLocks noChangeShapeType="1"/>
            </p:cNvCxnSpPr>
            <p:nvPr/>
          </p:nvCxnSpPr>
          <p:spPr bwMode="auto">
            <a:xfrm>
              <a:off x="4736" y="5350"/>
              <a:ext cx="9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7" name="Text Box 4095"/>
            <p:cNvSpPr txBox="1">
              <a:spLocks noChangeArrowheads="1"/>
            </p:cNvSpPr>
            <p:nvPr/>
          </p:nvSpPr>
          <p:spPr bwMode="auto">
            <a:xfrm>
              <a:off x="4832" y="5109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0.3 m</a:t>
              </a:r>
            </a:p>
          </p:txBody>
        </p:sp>
      </p:grpSp>
      <p:grpSp>
        <p:nvGrpSpPr>
          <p:cNvPr id="78" name="Group 77"/>
          <p:cNvGrpSpPr>
            <a:grpSpLocks/>
          </p:cNvGrpSpPr>
          <p:nvPr/>
        </p:nvGrpSpPr>
        <p:grpSpPr bwMode="auto">
          <a:xfrm>
            <a:off x="2253296" y="6391689"/>
            <a:ext cx="2388870" cy="655320"/>
            <a:chOff x="8046" y="8610"/>
            <a:chExt cx="3762" cy="1032"/>
          </a:xfrm>
        </p:grpSpPr>
        <p:sp>
          <p:nvSpPr>
            <p:cNvPr id="79" name="Rectangle 78" descr="Light upward diagonal"/>
            <p:cNvSpPr>
              <a:spLocks noChangeArrowheads="1"/>
            </p:cNvSpPr>
            <p:nvPr/>
          </p:nvSpPr>
          <p:spPr bwMode="auto">
            <a:xfrm>
              <a:off x="8046" y="8742"/>
              <a:ext cx="143" cy="486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8178" y="8904"/>
              <a:ext cx="3630" cy="21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81" name="Line 4061"/>
            <p:cNvCxnSpPr>
              <a:cxnSpLocks noChangeShapeType="1"/>
            </p:cNvCxnSpPr>
            <p:nvPr/>
          </p:nvCxnSpPr>
          <p:spPr bwMode="auto">
            <a:xfrm>
              <a:off x="8178" y="9216"/>
              <a:ext cx="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Line 4062"/>
            <p:cNvCxnSpPr>
              <a:cxnSpLocks noChangeShapeType="1"/>
            </p:cNvCxnSpPr>
            <p:nvPr/>
          </p:nvCxnSpPr>
          <p:spPr bwMode="auto">
            <a:xfrm>
              <a:off x="11802" y="9198"/>
              <a:ext cx="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Line 4063"/>
            <p:cNvCxnSpPr>
              <a:cxnSpLocks noChangeShapeType="1"/>
            </p:cNvCxnSpPr>
            <p:nvPr/>
          </p:nvCxnSpPr>
          <p:spPr bwMode="auto">
            <a:xfrm>
              <a:off x="8178" y="9342"/>
              <a:ext cx="361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4" name="Text Box 4064"/>
            <p:cNvSpPr txBox="1">
              <a:spLocks noChangeArrowheads="1"/>
            </p:cNvSpPr>
            <p:nvPr/>
          </p:nvSpPr>
          <p:spPr bwMode="auto">
            <a:xfrm>
              <a:off x="9768" y="9342"/>
              <a:ext cx="30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T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85" name="Line 4065"/>
            <p:cNvCxnSpPr>
              <a:cxnSpLocks noChangeShapeType="1"/>
            </p:cNvCxnSpPr>
            <p:nvPr/>
          </p:nvCxnSpPr>
          <p:spPr bwMode="auto">
            <a:xfrm>
              <a:off x="8178" y="899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6" name="Line 4066"/>
            <p:cNvCxnSpPr>
              <a:cxnSpLocks noChangeShapeType="1"/>
            </p:cNvCxnSpPr>
            <p:nvPr/>
          </p:nvCxnSpPr>
          <p:spPr bwMode="auto">
            <a:xfrm>
              <a:off x="8663" y="899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Line 4067"/>
            <p:cNvCxnSpPr>
              <a:cxnSpLocks noChangeShapeType="1"/>
            </p:cNvCxnSpPr>
            <p:nvPr/>
          </p:nvCxnSpPr>
          <p:spPr bwMode="auto">
            <a:xfrm>
              <a:off x="9148" y="899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Line 4068"/>
            <p:cNvCxnSpPr>
              <a:cxnSpLocks noChangeShapeType="1"/>
            </p:cNvCxnSpPr>
            <p:nvPr/>
          </p:nvCxnSpPr>
          <p:spPr bwMode="auto">
            <a:xfrm>
              <a:off x="9633" y="899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Line 4069"/>
            <p:cNvCxnSpPr>
              <a:cxnSpLocks noChangeShapeType="1"/>
            </p:cNvCxnSpPr>
            <p:nvPr/>
          </p:nvCxnSpPr>
          <p:spPr bwMode="auto">
            <a:xfrm>
              <a:off x="10118" y="899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Line 4070"/>
            <p:cNvCxnSpPr>
              <a:cxnSpLocks noChangeShapeType="1"/>
            </p:cNvCxnSpPr>
            <p:nvPr/>
          </p:nvCxnSpPr>
          <p:spPr bwMode="auto">
            <a:xfrm>
              <a:off x="10603" y="899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Line 4071"/>
            <p:cNvCxnSpPr>
              <a:cxnSpLocks noChangeShapeType="1"/>
            </p:cNvCxnSpPr>
            <p:nvPr/>
          </p:nvCxnSpPr>
          <p:spPr bwMode="auto">
            <a:xfrm>
              <a:off x="11088" y="899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Line 4072"/>
            <p:cNvCxnSpPr>
              <a:cxnSpLocks noChangeShapeType="1"/>
            </p:cNvCxnSpPr>
            <p:nvPr/>
          </p:nvCxnSpPr>
          <p:spPr bwMode="auto">
            <a:xfrm>
              <a:off x="11574" y="899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3" name="Text Box 4073"/>
            <p:cNvSpPr txBox="1">
              <a:spLocks noChangeArrowheads="1"/>
            </p:cNvSpPr>
            <p:nvPr/>
          </p:nvSpPr>
          <p:spPr bwMode="auto">
            <a:xfrm>
              <a:off x="9756" y="8610"/>
              <a:ext cx="30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q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  <p:cxnSp>
        <p:nvCxnSpPr>
          <p:cNvPr id="95" name="Straight Connector 94"/>
          <p:cNvCxnSpPr/>
          <p:nvPr/>
        </p:nvCxnSpPr>
        <p:spPr>
          <a:xfrm>
            <a:off x="2332040" y="6475509"/>
            <a:ext cx="0" cy="3086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99677" y="4997411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P2.22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99677" y="6508176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P2.23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139862" y="7539129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P2.26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0" name="Group 119"/>
          <p:cNvGrpSpPr/>
          <p:nvPr/>
        </p:nvGrpSpPr>
        <p:grpSpPr>
          <a:xfrm>
            <a:off x="2295206" y="7419754"/>
            <a:ext cx="2388870" cy="774695"/>
            <a:chOff x="2295206" y="7419754"/>
            <a:chExt cx="2388870" cy="774695"/>
          </a:xfrm>
        </p:grpSpPr>
        <p:sp>
          <p:nvSpPr>
            <p:cNvPr id="99" name="Rectangle 98" descr="Light upward diagonal"/>
            <p:cNvSpPr>
              <a:spLocks noChangeArrowheads="1"/>
            </p:cNvSpPr>
            <p:nvPr/>
          </p:nvSpPr>
          <p:spPr bwMode="auto">
            <a:xfrm>
              <a:off x="2295206" y="7539129"/>
              <a:ext cx="90805" cy="30861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2379026" y="7641999"/>
              <a:ext cx="2305050" cy="13335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01" name="Line 4061"/>
            <p:cNvCxnSpPr>
              <a:cxnSpLocks noChangeShapeType="1"/>
            </p:cNvCxnSpPr>
            <p:nvPr/>
          </p:nvCxnSpPr>
          <p:spPr bwMode="auto">
            <a:xfrm>
              <a:off x="2379026" y="7840119"/>
              <a:ext cx="0" cy="31328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" name="Line 4062"/>
            <p:cNvCxnSpPr>
              <a:cxnSpLocks noChangeShapeType="1"/>
            </p:cNvCxnSpPr>
            <p:nvPr/>
          </p:nvCxnSpPr>
          <p:spPr bwMode="auto">
            <a:xfrm>
              <a:off x="4680266" y="7828689"/>
              <a:ext cx="0" cy="1905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" name="Line 4063"/>
            <p:cNvCxnSpPr>
              <a:cxnSpLocks noChangeShapeType="1"/>
            </p:cNvCxnSpPr>
            <p:nvPr/>
          </p:nvCxnSpPr>
          <p:spPr bwMode="auto">
            <a:xfrm>
              <a:off x="2379026" y="7920129"/>
              <a:ext cx="22974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4" name="Text Box 4064"/>
            <p:cNvSpPr txBox="1">
              <a:spLocks noChangeArrowheads="1"/>
            </p:cNvSpPr>
            <p:nvPr/>
          </p:nvSpPr>
          <p:spPr bwMode="auto">
            <a:xfrm>
              <a:off x="3388676" y="7920129"/>
              <a:ext cx="1905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105" name="Line 4065"/>
            <p:cNvCxnSpPr>
              <a:cxnSpLocks noChangeShapeType="1"/>
            </p:cNvCxnSpPr>
            <p:nvPr/>
          </p:nvCxnSpPr>
          <p:spPr bwMode="auto">
            <a:xfrm>
              <a:off x="2379026" y="7699149"/>
              <a:ext cx="914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" name="Line 4066"/>
            <p:cNvCxnSpPr>
              <a:cxnSpLocks noChangeShapeType="1"/>
            </p:cNvCxnSpPr>
            <p:nvPr/>
          </p:nvCxnSpPr>
          <p:spPr bwMode="auto">
            <a:xfrm>
              <a:off x="2580639" y="7699149"/>
              <a:ext cx="1371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7" name="Line 4067"/>
            <p:cNvCxnSpPr>
              <a:cxnSpLocks noChangeShapeType="1"/>
            </p:cNvCxnSpPr>
            <p:nvPr/>
          </p:nvCxnSpPr>
          <p:spPr bwMode="auto">
            <a:xfrm>
              <a:off x="2827972" y="7699149"/>
              <a:ext cx="1828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8" name="Line 4068"/>
            <p:cNvCxnSpPr>
              <a:cxnSpLocks noChangeShapeType="1"/>
            </p:cNvCxnSpPr>
            <p:nvPr/>
          </p:nvCxnSpPr>
          <p:spPr bwMode="auto">
            <a:xfrm>
              <a:off x="3121025" y="7699149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4069"/>
            <p:cNvCxnSpPr>
              <a:cxnSpLocks noChangeShapeType="1"/>
            </p:cNvCxnSpPr>
            <p:nvPr/>
          </p:nvCxnSpPr>
          <p:spPr bwMode="auto">
            <a:xfrm>
              <a:off x="3459798" y="7699149"/>
              <a:ext cx="2743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0" name="Line 4070"/>
            <p:cNvCxnSpPr>
              <a:cxnSpLocks noChangeShapeType="1"/>
            </p:cNvCxnSpPr>
            <p:nvPr/>
          </p:nvCxnSpPr>
          <p:spPr bwMode="auto">
            <a:xfrm>
              <a:off x="3844291" y="7699149"/>
              <a:ext cx="3200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Line 4071"/>
            <p:cNvCxnSpPr>
              <a:cxnSpLocks noChangeShapeType="1"/>
            </p:cNvCxnSpPr>
            <p:nvPr/>
          </p:nvCxnSpPr>
          <p:spPr bwMode="auto">
            <a:xfrm>
              <a:off x="4274502" y="7699149"/>
              <a:ext cx="3657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3" name="Text Box 4073"/>
            <p:cNvSpPr txBox="1">
              <a:spLocks noChangeArrowheads="1"/>
            </p:cNvSpPr>
            <p:nvPr/>
          </p:nvSpPr>
          <p:spPr bwMode="auto">
            <a:xfrm>
              <a:off x="3381056" y="7455309"/>
              <a:ext cx="409894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q = cx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596663" y="7419754"/>
              <a:ext cx="44435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E, A</a:t>
              </a:r>
            </a:p>
          </p:txBody>
        </p:sp>
        <p:cxnSp>
          <p:nvCxnSpPr>
            <p:cNvPr id="117" name="Straight Arrow Connector 116"/>
            <p:cNvCxnSpPr/>
            <p:nvPr/>
          </p:nvCxnSpPr>
          <p:spPr>
            <a:xfrm>
              <a:off x="2386011" y="8077200"/>
              <a:ext cx="25908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 Box 4073"/>
            <p:cNvSpPr txBox="1">
              <a:spLocks noChangeArrowheads="1"/>
            </p:cNvSpPr>
            <p:nvPr/>
          </p:nvSpPr>
          <p:spPr bwMode="auto">
            <a:xfrm>
              <a:off x="2612070" y="8003949"/>
              <a:ext cx="409894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x, u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1250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6837</TotalTime>
  <Words>1288</Words>
  <Application>Microsoft Office PowerPoint</Application>
  <PresentationFormat>Letter Paper (8.5x11 in)</PresentationFormat>
  <Paragraphs>428</Paragraphs>
  <Slides>10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Kim,Nam Ho</dc:creator>
  <cp:lastModifiedBy>Nam-ho Kim</cp:lastModifiedBy>
  <cp:revision>109</cp:revision>
  <dcterms:created xsi:type="dcterms:W3CDTF">2016-05-17T13:07:55Z</dcterms:created>
  <dcterms:modified xsi:type="dcterms:W3CDTF">2020-02-03T18:05:41Z</dcterms:modified>
</cp:coreProperties>
</file>