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3" r:id="rId1"/>
  </p:sldMasterIdLst>
  <p:handoutMasterIdLst>
    <p:handoutMasterId r:id="rId47"/>
  </p:handoutMasterIdLst>
  <p:sldIdLst>
    <p:sldId id="270" r:id="rId2"/>
    <p:sldId id="313" r:id="rId3"/>
    <p:sldId id="272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32" r:id="rId16"/>
    <p:sldId id="333" r:id="rId17"/>
    <p:sldId id="335" r:id="rId18"/>
    <p:sldId id="326" r:id="rId19"/>
    <p:sldId id="327" r:id="rId20"/>
    <p:sldId id="328" r:id="rId21"/>
    <p:sldId id="331" r:id="rId22"/>
    <p:sldId id="330" r:id="rId23"/>
    <p:sldId id="336" r:id="rId24"/>
    <p:sldId id="337" r:id="rId25"/>
    <p:sldId id="312" r:id="rId26"/>
    <p:sldId id="338" r:id="rId27"/>
    <p:sldId id="339" r:id="rId28"/>
    <p:sldId id="340" r:id="rId29"/>
    <p:sldId id="341" r:id="rId30"/>
    <p:sldId id="342" r:id="rId31"/>
    <p:sldId id="343" r:id="rId32"/>
    <p:sldId id="285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296" r:id="rId42"/>
    <p:sldId id="352" r:id="rId43"/>
    <p:sldId id="301" r:id="rId44"/>
    <p:sldId id="302" r:id="rId45"/>
    <p:sldId id="354" r:id="rId46"/>
  </p:sldIdLst>
  <p:sldSz cx="9144000" cy="6858000" type="screen4x3"/>
  <p:notesSz cx="7315200" cy="9601200"/>
  <p:embeddedFontLst>
    <p:embeddedFont>
      <p:font typeface="Calibri" pitchFamily="34" charset="0"/>
      <p:regular r:id="rId48"/>
      <p:bold r:id="rId49"/>
      <p:italic r:id="rId50"/>
      <p:boldItalic r:id="rId51"/>
    </p:embeddedFont>
    <p:embeddedFont>
      <p:font typeface="맑은 고딕" pitchFamily="50" charset="-127"/>
      <p:regular r:id="rId52"/>
      <p:bold r:id="rId53"/>
    </p:embeddedFont>
  </p:embeddedFontLst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5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4" Type="http://schemas.openxmlformats.org/officeDocument/2006/relationships/image" Target="../media/image10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4" Type="http://schemas.openxmlformats.org/officeDocument/2006/relationships/image" Target="../media/image1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wmf"/><Relationship Id="rId1" Type="http://schemas.openxmlformats.org/officeDocument/2006/relationships/image" Target="../media/image13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5" Type="http://schemas.openxmlformats.org/officeDocument/2006/relationships/image" Target="../media/image141.wmf"/><Relationship Id="rId4" Type="http://schemas.openxmlformats.org/officeDocument/2006/relationships/image" Target="../media/image140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4" Type="http://schemas.openxmlformats.org/officeDocument/2006/relationships/image" Target="../media/image145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7" Type="http://schemas.openxmlformats.org/officeDocument/2006/relationships/image" Target="../media/image156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6" Type="http://schemas.openxmlformats.org/officeDocument/2006/relationships/image" Target="../media/image155.wmf"/><Relationship Id="rId5" Type="http://schemas.openxmlformats.org/officeDocument/2006/relationships/image" Target="../media/image154.wmf"/><Relationship Id="rId4" Type="http://schemas.openxmlformats.org/officeDocument/2006/relationships/image" Target="../media/image153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13" Type="http://schemas.openxmlformats.org/officeDocument/2006/relationships/image" Target="../media/image169.wmf"/><Relationship Id="rId3" Type="http://schemas.openxmlformats.org/officeDocument/2006/relationships/image" Target="../media/image159.wmf"/><Relationship Id="rId7" Type="http://schemas.openxmlformats.org/officeDocument/2006/relationships/image" Target="../media/image163.wmf"/><Relationship Id="rId12" Type="http://schemas.openxmlformats.org/officeDocument/2006/relationships/image" Target="../media/image168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6" Type="http://schemas.openxmlformats.org/officeDocument/2006/relationships/image" Target="../media/image162.wmf"/><Relationship Id="rId11" Type="http://schemas.openxmlformats.org/officeDocument/2006/relationships/image" Target="../media/image167.wmf"/><Relationship Id="rId5" Type="http://schemas.openxmlformats.org/officeDocument/2006/relationships/image" Target="../media/image161.wmf"/><Relationship Id="rId10" Type="http://schemas.openxmlformats.org/officeDocument/2006/relationships/image" Target="../media/image166.wmf"/><Relationship Id="rId4" Type="http://schemas.openxmlformats.org/officeDocument/2006/relationships/image" Target="../media/image160.wmf"/><Relationship Id="rId9" Type="http://schemas.openxmlformats.org/officeDocument/2006/relationships/image" Target="../media/image165.wmf"/><Relationship Id="rId14" Type="http://schemas.openxmlformats.org/officeDocument/2006/relationships/image" Target="../media/image170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wmf"/><Relationship Id="rId1" Type="http://schemas.openxmlformats.org/officeDocument/2006/relationships/image" Target="../media/image171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7" Type="http://schemas.openxmlformats.org/officeDocument/2006/relationships/image" Target="../media/image179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Relationship Id="rId6" Type="http://schemas.openxmlformats.org/officeDocument/2006/relationships/image" Target="../media/image178.wmf"/><Relationship Id="rId5" Type="http://schemas.openxmlformats.org/officeDocument/2006/relationships/image" Target="../media/image177.wmf"/><Relationship Id="rId4" Type="http://schemas.openxmlformats.org/officeDocument/2006/relationships/image" Target="../media/image176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Relationship Id="rId5" Type="http://schemas.openxmlformats.org/officeDocument/2006/relationships/image" Target="../media/image184.wmf"/><Relationship Id="rId4" Type="http://schemas.openxmlformats.org/officeDocument/2006/relationships/image" Target="../media/image18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300"/>
            </a:lvl1pPr>
          </a:lstStyle>
          <a:p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/>
            </a:lvl1pPr>
          </a:lstStyle>
          <a:p>
            <a:endParaRPr lang="en-US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300"/>
            </a:lvl1pPr>
          </a:lstStyle>
          <a:p>
            <a:endParaRPr lang="en-US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/>
            </a:lvl1pPr>
          </a:lstStyle>
          <a:p>
            <a:fld id="{2D2B94D6-B079-46CD-8C17-A52FEC9D6A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49213"/>
            <a:ext cx="2262187" cy="6116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8" y="49213"/>
            <a:ext cx="6635750" cy="6116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741363"/>
            <a:ext cx="4378325" cy="542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41363"/>
            <a:ext cx="4378325" cy="542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88" y="49213"/>
            <a:ext cx="90503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475" y="741363"/>
            <a:ext cx="8909050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0056" name="AutoShape 8"/>
          <p:cNvSpPr>
            <a:spLocks noChangeArrowheads="1"/>
          </p:cNvSpPr>
          <p:nvPr userDrawn="1"/>
        </p:nvSpPr>
        <p:spPr bwMode="auto">
          <a:xfrm>
            <a:off x="49213" y="49213"/>
            <a:ext cx="9050337" cy="6764337"/>
          </a:xfrm>
          <a:prstGeom prst="roundRect">
            <a:avLst>
              <a:gd name="adj" fmla="val 1667"/>
            </a:avLst>
          </a:prstGeom>
          <a:noFill/>
          <a:ln w="57150" cmpd="thickThin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7" name="Text Box 9"/>
          <p:cNvSpPr txBox="1">
            <a:spLocks noChangeArrowheads="1"/>
          </p:cNvSpPr>
          <p:nvPr userDrawn="1"/>
        </p:nvSpPr>
        <p:spPr bwMode="auto">
          <a:xfrm>
            <a:off x="8648700" y="6491288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1DE4EE02-B338-4ED4-9117-4A3492512E10}" type="slidenum">
              <a:rPr lang="en-US" sz="1400"/>
              <a:pPr algn="r">
                <a:spcBef>
                  <a:spcPct val="50000"/>
                </a:spcBef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6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7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3.bin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Relationship Id="rId9" Type="http://schemas.openxmlformats.org/officeDocument/2006/relationships/oleObject" Target="../embeddings/oleObject9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94.bin"/><Relationship Id="rId4" Type="http://schemas.openxmlformats.org/officeDocument/2006/relationships/oleObject" Target="../embeddings/oleObject9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97.bin"/><Relationship Id="rId4" Type="http://schemas.openxmlformats.org/officeDocument/2006/relationships/oleObject" Target="../embeddings/oleObject9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01.bin"/><Relationship Id="rId5" Type="http://schemas.openxmlformats.org/officeDocument/2006/relationships/oleObject" Target="../embeddings/oleObject100.bin"/><Relationship Id="rId4" Type="http://schemas.openxmlformats.org/officeDocument/2006/relationships/oleObject" Target="../embeddings/oleObject9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05.bin"/><Relationship Id="rId5" Type="http://schemas.openxmlformats.org/officeDocument/2006/relationships/oleObject" Target="../embeddings/oleObject104.bin"/><Relationship Id="rId4" Type="http://schemas.openxmlformats.org/officeDocument/2006/relationships/oleObject" Target="../embeddings/oleObject10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10.bin"/><Relationship Id="rId5" Type="http://schemas.openxmlformats.org/officeDocument/2006/relationships/oleObject" Target="../embeddings/oleObject109.bin"/><Relationship Id="rId4" Type="http://schemas.openxmlformats.org/officeDocument/2006/relationships/oleObject" Target="../embeddings/oleObject10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115.bin"/><Relationship Id="rId4" Type="http://schemas.openxmlformats.org/officeDocument/2006/relationships/oleObject" Target="../embeddings/oleObject11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19.bin"/><Relationship Id="rId5" Type="http://schemas.openxmlformats.org/officeDocument/2006/relationships/oleObject" Target="../embeddings/oleObject118.bin"/><Relationship Id="rId4" Type="http://schemas.openxmlformats.org/officeDocument/2006/relationships/oleObject" Target="../embeddings/oleObject11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122.bin"/><Relationship Id="rId4" Type="http://schemas.openxmlformats.org/officeDocument/2006/relationships/oleObject" Target="../embeddings/oleObject12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26.bin"/><Relationship Id="rId5" Type="http://schemas.openxmlformats.org/officeDocument/2006/relationships/oleObject" Target="../embeddings/oleObject125.bin"/><Relationship Id="rId4" Type="http://schemas.openxmlformats.org/officeDocument/2006/relationships/oleObject" Target="../embeddings/oleObject12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12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33.bin"/><Relationship Id="rId5" Type="http://schemas.openxmlformats.org/officeDocument/2006/relationships/oleObject" Target="../embeddings/oleObject132.bin"/><Relationship Id="rId4" Type="http://schemas.openxmlformats.org/officeDocument/2006/relationships/oleObject" Target="../embeddings/oleObject13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38.bin"/><Relationship Id="rId5" Type="http://schemas.openxmlformats.org/officeDocument/2006/relationships/oleObject" Target="../embeddings/oleObject137.bin"/><Relationship Id="rId4" Type="http://schemas.openxmlformats.org/officeDocument/2006/relationships/oleObject" Target="../embeddings/oleObject13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9.emf"/><Relationship Id="rId4" Type="http://schemas.openxmlformats.org/officeDocument/2006/relationships/image" Target="../media/image148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13" Type="http://schemas.openxmlformats.org/officeDocument/2006/relationships/oleObject" Target="../embeddings/oleObject149.bin"/><Relationship Id="rId18" Type="http://schemas.openxmlformats.org/officeDocument/2006/relationships/oleObject" Target="../embeddings/oleObject154.bin"/><Relationship Id="rId3" Type="http://schemas.openxmlformats.org/officeDocument/2006/relationships/oleObject" Target="../embeddings/oleObject139.bin"/><Relationship Id="rId21" Type="http://schemas.openxmlformats.org/officeDocument/2006/relationships/oleObject" Target="../embeddings/oleObject157.bin"/><Relationship Id="rId7" Type="http://schemas.openxmlformats.org/officeDocument/2006/relationships/oleObject" Target="../embeddings/oleObject143.bin"/><Relationship Id="rId12" Type="http://schemas.openxmlformats.org/officeDocument/2006/relationships/oleObject" Target="../embeddings/oleObject148.bin"/><Relationship Id="rId17" Type="http://schemas.openxmlformats.org/officeDocument/2006/relationships/oleObject" Target="../embeddings/oleObject15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2.bin"/><Relationship Id="rId20" Type="http://schemas.openxmlformats.org/officeDocument/2006/relationships/oleObject" Target="../embeddings/oleObject156.bin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42.bin"/><Relationship Id="rId11" Type="http://schemas.openxmlformats.org/officeDocument/2006/relationships/oleObject" Target="../embeddings/oleObject147.bin"/><Relationship Id="rId5" Type="http://schemas.openxmlformats.org/officeDocument/2006/relationships/oleObject" Target="../embeddings/oleObject141.bin"/><Relationship Id="rId15" Type="http://schemas.openxmlformats.org/officeDocument/2006/relationships/oleObject" Target="../embeddings/oleObject151.bin"/><Relationship Id="rId10" Type="http://schemas.openxmlformats.org/officeDocument/2006/relationships/oleObject" Target="../embeddings/oleObject146.bin"/><Relationship Id="rId19" Type="http://schemas.openxmlformats.org/officeDocument/2006/relationships/oleObject" Target="../embeddings/oleObject155.bin"/><Relationship Id="rId4" Type="http://schemas.openxmlformats.org/officeDocument/2006/relationships/oleObject" Target="../embeddings/oleObject140.bin"/><Relationship Id="rId9" Type="http://schemas.openxmlformats.org/officeDocument/2006/relationships/oleObject" Target="../embeddings/oleObject145.bin"/><Relationship Id="rId14" Type="http://schemas.openxmlformats.org/officeDocument/2006/relationships/oleObject" Target="../embeddings/oleObject150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3.bin"/><Relationship Id="rId13" Type="http://schemas.openxmlformats.org/officeDocument/2006/relationships/oleObject" Target="../embeddings/oleObject168.bin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2.bin"/><Relationship Id="rId12" Type="http://schemas.openxmlformats.org/officeDocument/2006/relationships/oleObject" Target="../embeddings/oleObject16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1.bin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61.bin"/><Relationship Id="rId11" Type="http://schemas.openxmlformats.org/officeDocument/2006/relationships/oleObject" Target="../embeddings/oleObject166.bin"/><Relationship Id="rId5" Type="http://schemas.openxmlformats.org/officeDocument/2006/relationships/oleObject" Target="../embeddings/oleObject160.bin"/><Relationship Id="rId15" Type="http://schemas.openxmlformats.org/officeDocument/2006/relationships/oleObject" Target="../embeddings/oleObject170.bin"/><Relationship Id="rId10" Type="http://schemas.openxmlformats.org/officeDocument/2006/relationships/oleObject" Target="../embeddings/oleObject165.bin"/><Relationship Id="rId4" Type="http://schemas.openxmlformats.org/officeDocument/2006/relationships/oleObject" Target="../embeddings/oleObject159.bin"/><Relationship Id="rId9" Type="http://schemas.openxmlformats.org/officeDocument/2006/relationships/oleObject" Target="../embeddings/oleObject164.bin"/><Relationship Id="rId14" Type="http://schemas.openxmlformats.org/officeDocument/2006/relationships/oleObject" Target="../embeddings/oleObject16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173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9.bin"/><Relationship Id="rId3" Type="http://schemas.openxmlformats.org/officeDocument/2006/relationships/oleObject" Target="../embeddings/oleObject174.bin"/><Relationship Id="rId7" Type="http://schemas.openxmlformats.org/officeDocument/2006/relationships/oleObject" Target="../embeddings/oleObject1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77.bin"/><Relationship Id="rId5" Type="http://schemas.openxmlformats.org/officeDocument/2006/relationships/oleObject" Target="../embeddings/oleObject176.bin"/><Relationship Id="rId4" Type="http://schemas.openxmlformats.org/officeDocument/2006/relationships/oleObject" Target="../embeddings/oleObject175.bin"/><Relationship Id="rId9" Type="http://schemas.openxmlformats.org/officeDocument/2006/relationships/oleObject" Target="../embeddings/oleObject18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1.bin"/><Relationship Id="rId7" Type="http://schemas.openxmlformats.org/officeDocument/2006/relationships/oleObject" Target="../embeddings/oleObject1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84.bin"/><Relationship Id="rId5" Type="http://schemas.openxmlformats.org/officeDocument/2006/relationships/oleObject" Target="../embeddings/oleObject183.bin"/><Relationship Id="rId4" Type="http://schemas.openxmlformats.org/officeDocument/2006/relationships/oleObject" Target="../embeddings/oleObject18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84175"/>
            <a:ext cx="7772400" cy="1470025"/>
          </a:xfrm>
        </p:spPr>
        <p:txBody>
          <a:bodyPr/>
          <a:lstStyle/>
          <a:p>
            <a:r>
              <a:rPr lang="en-US" dirty="0"/>
              <a:t>CHAP </a:t>
            </a:r>
            <a:r>
              <a:rPr lang="en-US" dirty="0" smtClean="0"/>
              <a:t>4 FINITE ELEMENT ANALYSIS OF BEAMS AND FRAMES</a:t>
            </a:r>
            <a:endParaRPr lang="en-US" dirty="0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FINITE </a:t>
            </a:r>
            <a:r>
              <a:rPr lang="en-US" dirty="0"/>
              <a:t>ELEMENT ANALYSIS AND DESIGN</a:t>
            </a:r>
          </a:p>
          <a:p>
            <a:pPr>
              <a:lnSpc>
                <a:spcPct val="90000"/>
              </a:lnSpc>
            </a:pPr>
            <a:r>
              <a:rPr lang="en-US" dirty="0"/>
              <a:t>Nam-Ho </a:t>
            </a:r>
            <a:r>
              <a:rPr lang="en-US" dirty="0" smtClean="0"/>
              <a:t>Kim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451262" y="2565070"/>
            <a:ext cx="8312728" cy="1045029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ENERGY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energy of applied loads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Potential energy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Potential energy is a function of </a:t>
            </a:r>
            <a:r>
              <a:rPr lang="en-US" i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and slope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beam is in equilibrium when 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has its minimum value</a:t>
            </a:r>
            <a:endParaRPr lang="en-US" dirty="0"/>
          </a:p>
        </p:txBody>
      </p:sp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9731" name="Object 3"/>
          <p:cNvGraphicFramePr>
            <a:graphicFrameLocks noChangeAspect="1"/>
          </p:cNvGraphicFramePr>
          <p:nvPr/>
        </p:nvGraphicFramePr>
        <p:xfrm>
          <a:off x="1047750" y="1285875"/>
          <a:ext cx="4786313" cy="703263"/>
        </p:xfrm>
        <a:graphic>
          <a:graphicData uri="http://schemas.openxmlformats.org/presentationml/2006/ole">
            <p:oleObj spid="_x0000_s329731" name="Equation" r:id="rId3" imgW="4800600" imgH="685800" progId="Equation.DSMT4">
              <p:embed/>
            </p:oleObj>
          </a:graphicData>
        </a:graphic>
      </p:graphicFrame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9733" name="Object 5"/>
          <p:cNvGraphicFramePr>
            <a:graphicFrameLocks noChangeAspect="1"/>
          </p:cNvGraphicFramePr>
          <p:nvPr/>
        </p:nvGraphicFramePr>
        <p:xfrm>
          <a:off x="800517" y="2691732"/>
          <a:ext cx="7569200" cy="825500"/>
        </p:xfrm>
        <a:graphic>
          <a:graphicData uri="http://schemas.openxmlformats.org/presentationml/2006/ole">
            <p:oleObj spid="_x0000_s329733" name="Equation" r:id="rId4" imgW="7581600" imgH="812520" progId="Equation.DSMT4">
              <p:embed/>
            </p:oleObj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546581" y="4515554"/>
            <a:ext cx="3759201" cy="2217621"/>
            <a:chOff x="1106310" y="4515554"/>
            <a:chExt cx="3759201" cy="2217621"/>
          </a:xfrm>
        </p:grpSpPr>
        <p:sp>
          <p:nvSpPr>
            <p:cNvPr id="12" name="Freeform 11"/>
            <p:cNvSpPr/>
            <p:nvPr/>
          </p:nvSpPr>
          <p:spPr bwMode="auto">
            <a:xfrm>
              <a:off x="2517422" y="4809067"/>
              <a:ext cx="1614311" cy="1262474"/>
            </a:xfrm>
            <a:custGeom>
              <a:avLst/>
              <a:gdLst>
                <a:gd name="connsiteX0" fmla="*/ 0 w 1614311"/>
                <a:gd name="connsiteY0" fmla="*/ 0 h 1262474"/>
                <a:gd name="connsiteX1" fmla="*/ 112889 w 1614311"/>
                <a:gd name="connsiteY1" fmla="*/ 677333 h 1262474"/>
                <a:gd name="connsiteX2" fmla="*/ 383822 w 1614311"/>
                <a:gd name="connsiteY2" fmla="*/ 1106311 h 1262474"/>
                <a:gd name="connsiteX3" fmla="*/ 824089 w 1614311"/>
                <a:gd name="connsiteY3" fmla="*/ 1219200 h 1262474"/>
                <a:gd name="connsiteX4" fmla="*/ 1320800 w 1614311"/>
                <a:gd name="connsiteY4" fmla="*/ 846666 h 1262474"/>
                <a:gd name="connsiteX5" fmla="*/ 1614311 w 1614311"/>
                <a:gd name="connsiteY5" fmla="*/ 22577 h 126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4311" h="1262474">
                  <a:moveTo>
                    <a:pt x="0" y="0"/>
                  </a:moveTo>
                  <a:cubicBezTo>
                    <a:pt x="24459" y="246474"/>
                    <a:pt x="48919" y="492948"/>
                    <a:pt x="112889" y="677333"/>
                  </a:cubicBezTo>
                  <a:cubicBezTo>
                    <a:pt x="176859" y="861718"/>
                    <a:pt x="265289" y="1016000"/>
                    <a:pt x="383822" y="1106311"/>
                  </a:cubicBezTo>
                  <a:cubicBezTo>
                    <a:pt x="502355" y="1196622"/>
                    <a:pt x="667926" y="1262474"/>
                    <a:pt x="824089" y="1219200"/>
                  </a:cubicBezTo>
                  <a:cubicBezTo>
                    <a:pt x="980252" y="1175926"/>
                    <a:pt x="1189096" y="1046103"/>
                    <a:pt x="1320800" y="846666"/>
                  </a:cubicBezTo>
                  <a:cubicBezTo>
                    <a:pt x="1452504" y="647229"/>
                    <a:pt x="1533407" y="334903"/>
                    <a:pt x="1614311" y="22577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501422" y="4538133"/>
              <a:ext cx="3364089" cy="1817511"/>
            </a:xfrm>
            <a:custGeom>
              <a:avLst/>
              <a:gdLst>
                <a:gd name="connsiteX0" fmla="*/ 3364089 w 3364089"/>
                <a:gd name="connsiteY0" fmla="*/ 1817511 h 1817511"/>
                <a:gd name="connsiteX1" fmla="*/ 0 w 3364089"/>
                <a:gd name="connsiteY1" fmla="*/ 1817511 h 1817511"/>
                <a:gd name="connsiteX2" fmla="*/ 0 w 3364089"/>
                <a:gd name="connsiteY2" fmla="*/ 0 h 181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4089" h="1817511">
                  <a:moveTo>
                    <a:pt x="3364089" y="1817511"/>
                  </a:moveTo>
                  <a:lnTo>
                    <a:pt x="0" y="1817511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06310" y="4515554"/>
              <a:ext cx="38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P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02667" y="6299844"/>
              <a:ext cx="3129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2596444" y="6050844"/>
              <a:ext cx="1580445" cy="15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3228621" y="6028267"/>
              <a:ext cx="1588" cy="32737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3059289" y="6333065"/>
              <a:ext cx="3802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30000" dirty="0" smtClean="0"/>
                <a:t>*</a:t>
              </a:r>
              <a:endParaRPr lang="en-US" baseline="30000" dirty="0"/>
            </a:p>
          </p:txBody>
        </p:sp>
      </p:grp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494338" y="5178425"/>
          <a:ext cx="812800" cy="622300"/>
        </p:xfrm>
        <a:graphic>
          <a:graphicData uri="http://schemas.openxmlformats.org/presentationml/2006/ole">
            <p:oleObj spid="_x0000_s329735" name="Equation" r:id="rId5" imgW="812520" imgH="622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RAYLEIGH-RITZ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Assume a deflection shape </a:t>
            </a:r>
            <a:endParaRPr lang="en-US" dirty="0" smtClean="0"/>
          </a:p>
          <a:p>
            <a:pPr marL="857250" lvl="1" indent="-457200"/>
            <a:endParaRPr lang="en-US" dirty="0" smtClean="0"/>
          </a:p>
          <a:p>
            <a:pPr marL="857250" lvl="1" indent="-457200"/>
            <a:endParaRPr lang="en-US" dirty="0" smtClean="0"/>
          </a:p>
          <a:p>
            <a:pPr marL="857250" lvl="1" indent="-457200"/>
            <a:r>
              <a:rPr lang="en-US" dirty="0" smtClean="0"/>
              <a:t>Unknown coefficients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smtClean="0"/>
              <a:t> and known function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i</a:t>
            </a:r>
            <a:r>
              <a:rPr lang="en-US" dirty="0" smtClean="0"/>
              <a:t>(x)</a:t>
            </a:r>
          </a:p>
          <a:p>
            <a:pPr marL="857250" lvl="1" indent="-457200"/>
            <a:r>
              <a:rPr lang="en-US" dirty="0" smtClean="0"/>
              <a:t>Deflection curve v(x) must satisfy displacement boundary conditions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Obtain potential energy as function of coefficients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Apply the principle of minimum potential energy to determine the coefficients</a:t>
            </a:r>
            <a:endParaRPr lang="en-US" dirty="0"/>
          </a:p>
        </p:txBody>
      </p:sp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0753" name="Object 1"/>
          <p:cNvGraphicFramePr>
            <a:graphicFrameLocks noChangeAspect="1"/>
          </p:cNvGraphicFramePr>
          <p:nvPr/>
        </p:nvGraphicFramePr>
        <p:xfrm>
          <a:off x="2378075" y="1377950"/>
          <a:ext cx="4421188" cy="374650"/>
        </p:xfrm>
        <a:graphic>
          <a:graphicData uri="http://schemas.openxmlformats.org/presentationml/2006/ole">
            <p:oleObj spid="_x0000_s330753" name="Equation" r:id="rId3" imgW="3682800" imgH="330120" progId="Equation.DSMT4">
              <p:embed/>
            </p:oleObj>
          </a:graphicData>
        </a:graphic>
      </p:graphicFrame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0755" name="Object 3"/>
          <p:cNvGraphicFramePr>
            <a:graphicFrameLocks noChangeAspect="1"/>
          </p:cNvGraphicFramePr>
          <p:nvPr/>
        </p:nvGraphicFramePr>
        <p:xfrm>
          <a:off x="3032125" y="3444875"/>
          <a:ext cx="2790825" cy="368300"/>
        </p:xfrm>
        <a:graphic>
          <a:graphicData uri="http://schemas.openxmlformats.org/presentationml/2006/ole">
            <p:oleObj spid="_x0000_s330755" name="Equation" r:id="rId4" imgW="2323800" imgH="33012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044996" y="5013993"/>
          <a:ext cx="2679700" cy="685800"/>
        </p:xfrm>
        <a:graphic>
          <a:graphicData uri="http://schemas.openxmlformats.org/presentationml/2006/ole">
            <p:oleObj spid="_x0000_s330756" name="Equation" r:id="rId5" imgW="2679480" imgH="685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SIMPLY SUPPORTED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Assumed deflection curve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Strain energy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Potential energy of applied loads (no reaction forces)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Potential energy</a:t>
            </a:r>
          </a:p>
          <a:p>
            <a:endParaRPr lang="en-US" dirty="0"/>
          </a:p>
          <a:p>
            <a:r>
              <a:rPr lang="en-US" dirty="0" smtClean="0"/>
              <a:t>PMPE:</a:t>
            </a:r>
            <a:endParaRPr lang="en-US" dirty="0"/>
          </a:p>
        </p:txBody>
      </p:sp>
      <p:sp>
        <p:nvSpPr>
          <p:cNvPr id="33180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31777" name="Group 1"/>
          <p:cNvGrpSpPr>
            <a:grpSpLocks noChangeAspect="1"/>
          </p:cNvGrpSpPr>
          <p:nvPr/>
        </p:nvGrpSpPr>
        <p:grpSpPr bwMode="auto">
          <a:xfrm>
            <a:off x="4144487" y="641266"/>
            <a:ext cx="4733926" cy="1822450"/>
            <a:chOff x="4256" y="312"/>
            <a:chExt cx="3728" cy="1434"/>
          </a:xfrm>
        </p:grpSpPr>
        <p:sp>
          <p:nvSpPr>
            <p:cNvPr id="331803" name="Rectangle 27" descr="Wide upward diagonal"/>
            <p:cNvSpPr>
              <a:spLocks noChangeArrowheads="1"/>
            </p:cNvSpPr>
            <p:nvPr/>
          </p:nvSpPr>
          <p:spPr bwMode="auto">
            <a:xfrm>
              <a:off x="7503" y="1603"/>
              <a:ext cx="475" cy="143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1802" name="Rectangle 26" descr="Wide upward diagonal"/>
            <p:cNvSpPr>
              <a:spLocks noChangeArrowheads="1"/>
            </p:cNvSpPr>
            <p:nvPr/>
          </p:nvSpPr>
          <p:spPr bwMode="auto">
            <a:xfrm>
              <a:off x="4256" y="1470"/>
              <a:ext cx="475" cy="143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1801" name="Rectangle 25"/>
            <p:cNvSpPr>
              <a:spLocks noChangeArrowheads="1"/>
            </p:cNvSpPr>
            <p:nvPr/>
          </p:nvSpPr>
          <p:spPr bwMode="auto">
            <a:xfrm>
              <a:off x="4487" y="993"/>
              <a:ext cx="3255" cy="217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1800" name="Line 24"/>
            <p:cNvSpPr>
              <a:spLocks noChangeShapeType="1"/>
            </p:cNvSpPr>
            <p:nvPr/>
          </p:nvSpPr>
          <p:spPr bwMode="auto">
            <a:xfrm flipV="1">
              <a:off x="4487" y="651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1799" name="Line 23"/>
            <p:cNvSpPr>
              <a:spLocks noChangeShapeType="1"/>
            </p:cNvSpPr>
            <p:nvPr/>
          </p:nvSpPr>
          <p:spPr bwMode="auto">
            <a:xfrm flipV="1">
              <a:off x="4736" y="651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1798" name="Line 22"/>
            <p:cNvSpPr>
              <a:spLocks noChangeShapeType="1"/>
            </p:cNvSpPr>
            <p:nvPr/>
          </p:nvSpPr>
          <p:spPr bwMode="auto">
            <a:xfrm flipV="1">
              <a:off x="4985" y="651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1797" name="Line 21"/>
            <p:cNvSpPr>
              <a:spLocks noChangeShapeType="1"/>
            </p:cNvSpPr>
            <p:nvPr/>
          </p:nvSpPr>
          <p:spPr bwMode="auto">
            <a:xfrm flipV="1">
              <a:off x="5234" y="651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1796" name="Line 20"/>
            <p:cNvSpPr>
              <a:spLocks noChangeShapeType="1"/>
            </p:cNvSpPr>
            <p:nvPr/>
          </p:nvSpPr>
          <p:spPr bwMode="auto">
            <a:xfrm flipV="1">
              <a:off x="5483" y="651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1795" name="Line 19"/>
            <p:cNvSpPr>
              <a:spLocks noChangeShapeType="1"/>
            </p:cNvSpPr>
            <p:nvPr/>
          </p:nvSpPr>
          <p:spPr bwMode="auto">
            <a:xfrm flipV="1">
              <a:off x="5733" y="651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1794" name="Line 18"/>
            <p:cNvSpPr>
              <a:spLocks noChangeShapeType="1"/>
            </p:cNvSpPr>
            <p:nvPr/>
          </p:nvSpPr>
          <p:spPr bwMode="auto">
            <a:xfrm flipV="1">
              <a:off x="5982" y="651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1793" name="Line 17"/>
            <p:cNvSpPr>
              <a:spLocks noChangeShapeType="1"/>
            </p:cNvSpPr>
            <p:nvPr/>
          </p:nvSpPr>
          <p:spPr bwMode="auto">
            <a:xfrm flipV="1">
              <a:off x="6231" y="651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1792" name="Line 16"/>
            <p:cNvSpPr>
              <a:spLocks noChangeShapeType="1"/>
            </p:cNvSpPr>
            <p:nvPr/>
          </p:nvSpPr>
          <p:spPr bwMode="auto">
            <a:xfrm flipV="1">
              <a:off x="6480" y="651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1791" name="Line 15"/>
            <p:cNvSpPr>
              <a:spLocks noChangeShapeType="1"/>
            </p:cNvSpPr>
            <p:nvPr/>
          </p:nvSpPr>
          <p:spPr bwMode="auto">
            <a:xfrm flipV="1">
              <a:off x="6730" y="651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1790" name="Line 14"/>
            <p:cNvSpPr>
              <a:spLocks noChangeShapeType="1"/>
            </p:cNvSpPr>
            <p:nvPr/>
          </p:nvSpPr>
          <p:spPr bwMode="auto">
            <a:xfrm flipV="1">
              <a:off x="6979" y="651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1789" name="Line 13"/>
            <p:cNvSpPr>
              <a:spLocks noChangeShapeType="1"/>
            </p:cNvSpPr>
            <p:nvPr/>
          </p:nvSpPr>
          <p:spPr bwMode="auto">
            <a:xfrm flipV="1">
              <a:off x="7228" y="651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1788" name="Line 12"/>
            <p:cNvSpPr>
              <a:spLocks noChangeShapeType="1"/>
            </p:cNvSpPr>
            <p:nvPr/>
          </p:nvSpPr>
          <p:spPr bwMode="auto">
            <a:xfrm flipV="1">
              <a:off x="7477" y="651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1787" name="Line 11"/>
            <p:cNvSpPr>
              <a:spLocks noChangeShapeType="1"/>
            </p:cNvSpPr>
            <p:nvPr/>
          </p:nvSpPr>
          <p:spPr bwMode="auto">
            <a:xfrm flipV="1">
              <a:off x="7727" y="651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1786" name="Line 10"/>
            <p:cNvSpPr>
              <a:spLocks noChangeShapeType="1"/>
            </p:cNvSpPr>
            <p:nvPr/>
          </p:nvSpPr>
          <p:spPr bwMode="auto">
            <a:xfrm>
              <a:off x="4487" y="652"/>
              <a:ext cx="3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1785" name="Text Box 9"/>
            <p:cNvSpPr txBox="1">
              <a:spLocks noChangeArrowheads="1"/>
            </p:cNvSpPr>
            <p:nvPr/>
          </p:nvSpPr>
          <p:spPr bwMode="auto">
            <a:xfrm>
              <a:off x="5965" y="312"/>
              <a:ext cx="330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p</a:t>
              </a:r>
              <a:r>
                <a:rPr kumimoji="0" lang="en-US" sz="24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0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1784" name="AutoShape 8"/>
            <p:cNvSpPr>
              <a:spLocks noChangeArrowheads="1"/>
            </p:cNvSpPr>
            <p:nvPr/>
          </p:nvSpPr>
          <p:spPr bwMode="auto">
            <a:xfrm>
              <a:off x="4362" y="1215"/>
              <a:ext cx="255" cy="25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1783" name="AutoShape 7"/>
            <p:cNvSpPr>
              <a:spLocks noChangeArrowheads="1"/>
            </p:cNvSpPr>
            <p:nvPr/>
          </p:nvSpPr>
          <p:spPr bwMode="auto">
            <a:xfrm>
              <a:off x="7603" y="1209"/>
              <a:ext cx="255" cy="25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1782" name="Oval 6"/>
            <p:cNvSpPr>
              <a:spLocks noChangeArrowheads="1"/>
            </p:cNvSpPr>
            <p:nvPr/>
          </p:nvSpPr>
          <p:spPr bwMode="auto">
            <a:xfrm>
              <a:off x="7595" y="1463"/>
              <a:ext cx="143" cy="1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1781" name="Oval 5"/>
            <p:cNvSpPr>
              <a:spLocks noChangeArrowheads="1"/>
            </p:cNvSpPr>
            <p:nvPr/>
          </p:nvSpPr>
          <p:spPr bwMode="auto">
            <a:xfrm>
              <a:off x="7745" y="1464"/>
              <a:ext cx="143" cy="1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1780" name="Line 4"/>
            <p:cNvSpPr>
              <a:spLocks noChangeShapeType="1"/>
            </p:cNvSpPr>
            <p:nvPr/>
          </p:nvSpPr>
          <p:spPr bwMode="auto">
            <a:xfrm>
              <a:off x="7496" y="1606"/>
              <a:ext cx="4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1779" name="Text Box 3"/>
            <p:cNvSpPr txBox="1">
              <a:spLocks noChangeArrowheads="1"/>
            </p:cNvSpPr>
            <p:nvPr/>
          </p:nvSpPr>
          <p:spPr bwMode="auto">
            <a:xfrm>
              <a:off x="5823" y="1235"/>
              <a:ext cx="585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E,I,L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1778" name="Line 2"/>
            <p:cNvSpPr>
              <a:spLocks noChangeShapeType="1"/>
            </p:cNvSpPr>
            <p:nvPr/>
          </p:nvSpPr>
          <p:spPr bwMode="auto">
            <a:xfrm>
              <a:off x="4256" y="1470"/>
              <a:ext cx="4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sp>
        <p:nvSpPr>
          <p:cNvPr id="33180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1807" name="Object 31"/>
          <p:cNvGraphicFramePr>
            <a:graphicFrameLocks noChangeAspect="1"/>
          </p:cNvGraphicFramePr>
          <p:nvPr/>
        </p:nvGraphicFramePr>
        <p:xfrm>
          <a:off x="681038" y="1292225"/>
          <a:ext cx="1630362" cy="596900"/>
        </p:xfrm>
        <a:graphic>
          <a:graphicData uri="http://schemas.openxmlformats.org/presentationml/2006/ole">
            <p:oleObj spid="_x0000_s331807" name="Equation" r:id="rId3" imgW="1625400" imgH="622080" progId="Equation.DSMT4">
              <p:embed/>
            </p:oleObj>
          </a:graphicData>
        </a:graphic>
      </p:graphicFrame>
      <p:sp>
        <p:nvSpPr>
          <p:cNvPr id="33181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1809" name="Object 33"/>
          <p:cNvGraphicFramePr>
            <a:graphicFrameLocks noChangeAspect="1"/>
          </p:cNvGraphicFramePr>
          <p:nvPr/>
        </p:nvGraphicFramePr>
        <p:xfrm>
          <a:off x="761749" y="2594643"/>
          <a:ext cx="3340100" cy="790575"/>
        </p:xfrm>
        <a:graphic>
          <a:graphicData uri="http://schemas.openxmlformats.org/presentationml/2006/ole">
            <p:oleObj spid="_x0000_s331809" name="Equation" r:id="rId4" imgW="3340080" imgH="812520" progId="Equation.DSMT4">
              <p:embed/>
            </p:oleObj>
          </a:graphicData>
        </a:graphic>
      </p:graphicFrame>
      <p:sp>
        <p:nvSpPr>
          <p:cNvPr id="33181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1814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1813" name="Object 37"/>
          <p:cNvGraphicFramePr>
            <a:graphicFrameLocks noChangeAspect="1"/>
          </p:cNvGraphicFramePr>
          <p:nvPr/>
        </p:nvGraphicFramePr>
        <p:xfrm>
          <a:off x="749300" y="3907089"/>
          <a:ext cx="5146675" cy="763588"/>
        </p:xfrm>
        <a:graphic>
          <a:graphicData uri="http://schemas.openxmlformats.org/presentationml/2006/ole">
            <p:oleObj spid="_x0000_s331813" name="Equation" r:id="rId5" imgW="5130720" imgH="736560" progId="Equation.DSMT4">
              <p:embed/>
            </p:oleObj>
          </a:graphicData>
        </a:graphic>
      </p:graphicFrame>
      <p:sp>
        <p:nvSpPr>
          <p:cNvPr id="331816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1815" name="Object 39"/>
          <p:cNvGraphicFramePr>
            <a:graphicFrameLocks noChangeAspect="1"/>
          </p:cNvGraphicFramePr>
          <p:nvPr/>
        </p:nvGraphicFramePr>
        <p:xfrm>
          <a:off x="2901361" y="4645945"/>
          <a:ext cx="3203575" cy="647700"/>
        </p:xfrm>
        <a:graphic>
          <a:graphicData uri="http://schemas.openxmlformats.org/presentationml/2006/ole">
            <p:oleObj spid="_x0000_s331815" name="Equation" r:id="rId6" imgW="3213000" imgH="647640" progId="Equation.DSMT4">
              <p:embed/>
            </p:oleObj>
          </a:graphicData>
        </a:graphic>
      </p:graphicFrame>
      <p:sp>
        <p:nvSpPr>
          <p:cNvPr id="331818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1817" name="Object 41"/>
          <p:cNvGraphicFramePr>
            <a:graphicFrameLocks noChangeAspect="1"/>
          </p:cNvGraphicFramePr>
          <p:nvPr/>
        </p:nvGraphicFramePr>
        <p:xfrm>
          <a:off x="1622087" y="5499100"/>
          <a:ext cx="4503738" cy="647700"/>
        </p:xfrm>
        <a:graphic>
          <a:graphicData uri="http://schemas.openxmlformats.org/presentationml/2006/ole">
            <p:oleObj spid="_x0000_s331817" name="Equation" r:id="rId7" imgW="4483080" imgH="647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SIMPLY SUPPORTED BEAM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Exact vs. approximate </a:t>
            </a:r>
            <a:r>
              <a:rPr lang="en-US" dirty="0" smtClean="0"/>
              <a:t>deflection at the center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Approximate bending moment and shear force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Exact solutions</a:t>
            </a:r>
            <a:endParaRPr lang="en-US" dirty="0"/>
          </a:p>
        </p:txBody>
      </p:sp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2801" name="Object 1"/>
          <p:cNvGraphicFramePr>
            <a:graphicFrameLocks noChangeAspect="1"/>
          </p:cNvGraphicFramePr>
          <p:nvPr/>
        </p:nvGraphicFramePr>
        <p:xfrm>
          <a:off x="1090613" y="1335088"/>
          <a:ext cx="3873500" cy="655637"/>
        </p:xfrm>
        <a:graphic>
          <a:graphicData uri="http://schemas.openxmlformats.org/presentationml/2006/ole">
            <p:oleObj spid="_x0000_s332801" name="Equation" r:id="rId3" imgW="3873240" imgH="647640" progId="Equation.DSMT4">
              <p:embed/>
            </p:oleObj>
          </a:graphicData>
        </a:graphic>
      </p:graphicFrame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28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2805" name="Object 5"/>
          <p:cNvGraphicFramePr>
            <a:graphicFrameLocks noChangeAspect="1"/>
          </p:cNvGraphicFramePr>
          <p:nvPr/>
        </p:nvGraphicFramePr>
        <p:xfrm>
          <a:off x="1135063" y="2838450"/>
          <a:ext cx="5394325" cy="1371600"/>
        </p:xfrm>
        <a:graphic>
          <a:graphicData uri="http://schemas.openxmlformats.org/presentationml/2006/ole">
            <p:oleObj spid="_x0000_s332805" name="Equation" r:id="rId4" imgW="5384520" imgH="1371600" progId="Equation.DSMT4">
              <p:embed/>
            </p:oleObj>
          </a:graphicData>
        </a:graphic>
      </p:graphicFrame>
      <p:sp>
        <p:nvSpPr>
          <p:cNvPr id="3328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2807" name="Object 7"/>
          <p:cNvGraphicFramePr>
            <a:graphicFrameLocks noChangeAspect="1"/>
          </p:cNvGraphicFramePr>
          <p:nvPr/>
        </p:nvGraphicFramePr>
        <p:xfrm>
          <a:off x="2694145" y="4377987"/>
          <a:ext cx="3754437" cy="2106613"/>
        </p:xfrm>
        <a:graphic>
          <a:graphicData uri="http://schemas.openxmlformats.org/presentationml/2006/ole">
            <p:oleObj spid="_x0000_s332807" name="Equation" r:id="rId5" imgW="3733560" imgH="2133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SIMPLY SUPPORTED BEAM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Deflection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Bending</a:t>
            </a:r>
            <a:br>
              <a:rPr lang="en-US" dirty="0" smtClean="0"/>
            </a:br>
            <a:r>
              <a:rPr lang="en-US" dirty="0" smtClean="0"/>
              <a:t>moment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Shear force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8359" y="622089"/>
            <a:ext cx="4805230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3600" y="2588617"/>
            <a:ext cx="4788236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3598" y="4583682"/>
            <a:ext cx="4788236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 bwMode="auto">
          <a:xfrm>
            <a:off x="7386452" y="2303814"/>
            <a:ext cx="356260" cy="2945080"/>
          </a:xfrm>
          <a:prstGeom prst="downArrow">
            <a:avLst>
              <a:gd name="adj1" fmla="val 50000"/>
              <a:gd name="adj2" fmla="val 19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0851" y="2648197"/>
            <a:ext cx="492443" cy="18299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 smtClean="0"/>
              <a:t>Error increases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CANTILEVERED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038238"/>
            <a:ext cx="8909050" cy="5424487"/>
          </a:xfrm>
        </p:spPr>
        <p:txBody>
          <a:bodyPr/>
          <a:lstStyle/>
          <a:p>
            <a:r>
              <a:rPr lang="en-US" dirty="0" smtClean="0"/>
              <a:t>Assumed deflection</a:t>
            </a:r>
          </a:p>
          <a:p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Need to satisfy BC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Strain energy</a:t>
            </a:r>
          </a:p>
          <a:p>
            <a:endParaRPr lang="en-US" dirty="0" smtClean="0"/>
          </a:p>
          <a:p>
            <a:r>
              <a:rPr lang="en-US" dirty="0" smtClean="0"/>
              <a:t>Potential of loads</a:t>
            </a:r>
          </a:p>
        </p:txBody>
      </p:sp>
      <p:sp>
        <p:nvSpPr>
          <p:cNvPr id="352285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52257" name="Group 1"/>
          <p:cNvGrpSpPr>
            <a:grpSpLocks noChangeAspect="1"/>
          </p:cNvGrpSpPr>
          <p:nvPr/>
        </p:nvGrpSpPr>
        <p:grpSpPr bwMode="auto">
          <a:xfrm>
            <a:off x="4009699" y="475015"/>
            <a:ext cx="4956176" cy="1863726"/>
            <a:chOff x="4402" y="44"/>
            <a:chExt cx="3903" cy="1467"/>
          </a:xfrm>
        </p:grpSpPr>
        <p:sp>
          <p:nvSpPr>
            <p:cNvPr id="352284" name="Rectangle 28" descr="Wide upward diagonal"/>
            <p:cNvSpPr>
              <a:spLocks noChangeArrowheads="1"/>
            </p:cNvSpPr>
            <p:nvPr/>
          </p:nvSpPr>
          <p:spPr bwMode="auto">
            <a:xfrm>
              <a:off x="4402" y="278"/>
              <a:ext cx="143" cy="1047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52283" name="Rectangle 27"/>
            <p:cNvSpPr>
              <a:spLocks noChangeArrowheads="1"/>
            </p:cNvSpPr>
            <p:nvPr/>
          </p:nvSpPr>
          <p:spPr bwMode="auto">
            <a:xfrm>
              <a:off x="4551" y="696"/>
              <a:ext cx="3255" cy="217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52282" name="Line 26"/>
            <p:cNvSpPr>
              <a:spLocks noChangeShapeType="1"/>
            </p:cNvSpPr>
            <p:nvPr/>
          </p:nvSpPr>
          <p:spPr bwMode="auto">
            <a:xfrm flipV="1">
              <a:off x="7805" y="897"/>
              <a:ext cx="0" cy="4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52281" name="Line 25"/>
            <p:cNvSpPr>
              <a:spLocks noChangeShapeType="1"/>
            </p:cNvSpPr>
            <p:nvPr/>
          </p:nvSpPr>
          <p:spPr bwMode="auto">
            <a:xfrm>
              <a:off x="4551" y="356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52280" name="Line 24"/>
            <p:cNvSpPr>
              <a:spLocks noChangeShapeType="1"/>
            </p:cNvSpPr>
            <p:nvPr/>
          </p:nvSpPr>
          <p:spPr bwMode="auto">
            <a:xfrm>
              <a:off x="4800" y="356"/>
              <a:ext cx="0" cy="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52279" name="Line 23"/>
            <p:cNvSpPr>
              <a:spLocks noChangeShapeType="1"/>
            </p:cNvSpPr>
            <p:nvPr/>
          </p:nvSpPr>
          <p:spPr bwMode="auto">
            <a:xfrm>
              <a:off x="5049" y="356"/>
              <a:ext cx="0" cy="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52278" name="Line 22"/>
            <p:cNvSpPr>
              <a:spLocks noChangeShapeType="1"/>
            </p:cNvSpPr>
            <p:nvPr/>
          </p:nvSpPr>
          <p:spPr bwMode="auto">
            <a:xfrm>
              <a:off x="5298" y="356"/>
              <a:ext cx="0" cy="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52277" name="Line 21"/>
            <p:cNvSpPr>
              <a:spLocks noChangeShapeType="1"/>
            </p:cNvSpPr>
            <p:nvPr/>
          </p:nvSpPr>
          <p:spPr bwMode="auto">
            <a:xfrm>
              <a:off x="5547" y="356"/>
              <a:ext cx="0" cy="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52276" name="Line 20"/>
            <p:cNvSpPr>
              <a:spLocks noChangeShapeType="1"/>
            </p:cNvSpPr>
            <p:nvPr/>
          </p:nvSpPr>
          <p:spPr bwMode="auto">
            <a:xfrm>
              <a:off x="5797" y="356"/>
              <a:ext cx="0" cy="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52275" name="Line 19"/>
            <p:cNvSpPr>
              <a:spLocks noChangeShapeType="1"/>
            </p:cNvSpPr>
            <p:nvPr/>
          </p:nvSpPr>
          <p:spPr bwMode="auto">
            <a:xfrm>
              <a:off x="6046" y="356"/>
              <a:ext cx="0" cy="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52274" name="Line 18"/>
            <p:cNvSpPr>
              <a:spLocks noChangeShapeType="1"/>
            </p:cNvSpPr>
            <p:nvPr/>
          </p:nvSpPr>
          <p:spPr bwMode="auto">
            <a:xfrm>
              <a:off x="6295" y="356"/>
              <a:ext cx="0" cy="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52273" name="Line 17"/>
            <p:cNvSpPr>
              <a:spLocks noChangeShapeType="1"/>
            </p:cNvSpPr>
            <p:nvPr/>
          </p:nvSpPr>
          <p:spPr bwMode="auto">
            <a:xfrm>
              <a:off x="6544" y="356"/>
              <a:ext cx="0" cy="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52272" name="Line 16"/>
            <p:cNvSpPr>
              <a:spLocks noChangeShapeType="1"/>
            </p:cNvSpPr>
            <p:nvPr/>
          </p:nvSpPr>
          <p:spPr bwMode="auto">
            <a:xfrm>
              <a:off x="6794" y="356"/>
              <a:ext cx="0" cy="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52271" name="Line 15"/>
            <p:cNvSpPr>
              <a:spLocks noChangeShapeType="1"/>
            </p:cNvSpPr>
            <p:nvPr/>
          </p:nvSpPr>
          <p:spPr bwMode="auto">
            <a:xfrm>
              <a:off x="7043" y="356"/>
              <a:ext cx="0" cy="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52270" name="Line 14"/>
            <p:cNvSpPr>
              <a:spLocks noChangeShapeType="1"/>
            </p:cNvSpPr>
            <p:nvPr/>
          </p:nvSpPr>
          <p:spPr bwMode="auto">
            <a:xfrm>
              <a:off x="7292" y="356"/>
              <a:ext cx="0" cy="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52269" name="Line 13"/>
            <p:cNvSpPr>
              <a:spLocks noChangeShapeType="1"/>
            </p:cNvSpPr>
            <p:nvPr/>
          </p:nvSpPr>
          <p:spPr bwMode="auto">
            <a:xfrm>
              <a:off x="7541" y="356"/>
              <a:ext cx="0" cy="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52268" name="Line 12"/>
            <p:cNvSpPr>
              <a:spLocks noChangeShapeType="1"/>
            </p:cNvSpPr>
            <p:nvPr/>
          </p:nvSpPr>
          <p:spPr bwMode="auto">
            <a:xfrm>
              <a:off x="7791" y="356"/>
              <a:ext cx="0" cy="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52267" name="Line 11"/>
            <p:cNvSpPr>
              <a:spLocks noChangeShapeType="1"/>
            </p:cNvSpPr>
            <p:nvPr/>
          </p:nvSpPr>
          <p:spPr bwMode="auto">
            <a:xfrm>
              <a:off x="4551" y="357"/>
              <a:ext cx="324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grpSp>
          <p:nvGrpSpPr>
            <p:cNvPr id="352263" name="Group 7"/>
            <p:cNvGrpSpPr>
              <a:grpSpLocks noChangeAspect="1"/>
            </p:cNvGrpSpPr>
            <p:nvPr/>
          </p:nvGrpSpPr>
          <p:grpSpPr bwMode="auto">
            <a:xfrm rot="-5400000">
              <a:off x="7546" y="565"/>
              <a:ext cx="475" cy="478"/>
              <a:chOff x="8322" y="10209"/>
              <a:chExt cx="522" cy="525"/>
            </a:xfrm>
          </p:grpSpPr>
          <p:sp>
            <p:nvSpPr>
              <p:cNvPr id="352266" name="Arc 10"/>
              <p:cNvSpPr>
                <a:spLocks noChangeAspect="1"/>
              </p:cNvSpPr>
              <p:nvPr/>
            </p:nvSpPr>
            <p:spPr bwMode="auto">
              <a:xfrm flipH="1">
                <a:off x="8322" y="10209"/>
                <a:ext cx="261" cy="26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>
                  <a:cs typeface="Arial" pitchFamily="34" charset="0"/>
                </a:endParaRPr>
              </a:p>
            </p:txBody>
          </p:sp>
          <p:sp>
            <p:nvSpPr>
              <p:cNvPr id="352265" name="Arc 9"/>
              <p:cNvSpPr>
                <a:spLocks noChangeAspect="1"/>
              </p:cNvSpPr>
              <p:nvPr/>
            </p:nvSpPr>
            <p:spPr bwMode="auto">
              <a:xfrm rot="16200000" flipH="1">
                <a:off x="8322" y="10473"/>
                <a:ext cx="261" cy="26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>
                  <a:cs typeface="Arial" pitchFamily="34" charset="0"/>
                </a:endParaRPr>
              </a:p>
            </p:txBody>
          </p:sp>
          <p:sp>
            <p:nvSpPr>
              <p:cNvPr id="352264" name="Arc 8"/>
              <p:cNvSpPr>
                <a:spLocks noChangeAspect="1"/>
              </p:cNvSpPr>
              <p:nvPr/>
            </p:nvSpPr>
            <p:spPr bwMode="auto">
              <a:xfrm rot="10800000" flipH="1">
                <a:off x="8583" y="10473"/>
                <a:ext cx="261" cy="26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med" len="med"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>
                  <a:cs typeface="Arial" pitchFamily="34" charset="0"/>
                </a:endParaRPr>
              </a:p>
            </p:txBody>
          </p:sp>
        </p:grpSp>
        <p:sp>
          <p:nvSpPr>
            <p:cNvPr id="352262" name="Text Box 6"/>
            <p:cNvSpPr txBox="1">
              <a:spLocks noChangeArrowheads="1"/>
            </p:cNvSpPr>
            <p:nvPr/>
          </p:nvSpPr>
          <p:spPr bwMode="auto">
            <a:xfrm>
              <a:off x="7788" y="1189"/>
              <a:ext cx="304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F</a:t>
              </a:r>
              <a:endParaRPr kumimoji="0" lang="en-US" sz="3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52261" name="Text Box 5"/>
            <p:cNvSpPr txBox="1">
              <a:spLocks noChangeArrowheads="1"/>
            </p:cNvSpPr>
            <p:nvPr/>
          </p:nvSpPr>
          <p:spPr bwMode="auto">
            <a:xfrm>
              <a:off x="7960" y="537"/>
              <a:ext cx="345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C</a:t>
              </a:r>
              <a:endParaRPr kumimoji="0" lang="en-US" sz="3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52260" name="Text Box 4"/>
            <p:cNvSpPr txBox="1">
              <a:spLocks noChangeArrowheads="1"/>
            </p:cNvSpPr>
            <p:nvPr/>
          </p:nvSpPr>
          <p:spPr bwMode="auto">
            <a:xfrm>
              <a:off x="5899" y="44"/>
              <a:ext cx="392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–p</a:t>
              </a:r>
              <a:r>
                <a:rPr kumimoji="0" lang="en-US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0</a:t>
              </a:r>
              <a:endParaRPr kumimoji="0" lang="en-US" sz="3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52259" name="Text Box 3"/>
            <p:cNvSpPr txBox="1">
              <a:spLocks noChangeArrowheads="1"/>
            </p:cNvSpPr>
            <p:nvPr/>
          </p:nvSpPr>
          <p:spPr bwMode="auto">
            <a:xfrm>
              <a:off x="5887" y="938"/>
              <a:ext cx="585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E,I,L</a:t>
              </a:r>
              <a:endParaRPr kumimoji="0" lang="en-US" sz="3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52258" name="Line 2"/>
            <p:cNvSpPr>
              <a:spLocks noChangeShapeType="1"/>
            </p:cNvSpPr>
            <p:nvPr/>
          </p:nvSpPr>
          <p:spPr bwMode="auto">
            <a:xfrm>
              <a:off x="4544" y="278"/>
              <a:ext cx="0" cy="10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</p:grpSp>
      <p:sp>
        <p:nvSpPr>
          <p:cNvPr id="35229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2290" name="Object 34"/>
          <p:cNvGraphicFramePr>
            <a:graphicFrameLocks noChangeAspect="1"/>
          </p:cNvGraphicFramePr>
          <p:nvPr/>
        </p:nvGraphicFramePr>
        <p:xfrm>
          <a:off x="547688" y="1574800"/>
          <a:ext cx="2814637" cy="373063"/>
        </p:xfrm>
        <a:graphic>
          <a:graphicData uri="http://schemas.openxmlformats.org/presentationml/2006/ole">
            <p:oleObj spid="_x0000_s352290" name="Equation" r:id="rId3" imgW="2819160" imgH="368280" progId="Equation.DSMT4">
              <p:embed/>
            </p:oleObj>
          </a:graphicData>
        </a:graphic>
      </p:graphicFrame>
      <p:sp>
        <p:nvSpPr>
          <p:cNvPr id="352293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2292" name="Object 36"/>
          <p:cNvGraphicFramePr>
            <a:graphicFrameLocks noChangeAspect="1"/>
          </p:cNvGraphicFramePr>
          <p:nvPr/>
        </p:nvGraphicFramePr>
        <p:xfrm>
          <a:off x="633413" y="2557463"/>
          <a:ext cx="2484437" cy="300037"/>
        </p:xfrm>
        <a:graphic>
          <a:graphicData uri="http://schemas.openxmlformats.org/presentationml/2006/ole">
            <p:oleObj spid="_x0000_s352292" name="Equation" r:id="rId4" imgW="2463480" imgH="304560" progId="Equation.DSMT4">
              <p:embed/>
            </p:oleObj>
          </a:graphicData>
        </a:graphic>
      </p:graphicFrame>
      <p:sp>
        <p:nvSpPr>
          <p:cNvPr id="37" name="Right Arrow 36"/>
          <p:cNvSpPr/>
          <p:nvPr/>
        </p:nvSpPr>
        <p:spPr bwMode="auto">
          <a:xfrm>
            <a:off x="3348843" y="2600695"/>
            <a:ext cx="380010" cy="190005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2295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2294" name="Object 38"/>
          <p:cNvGraphicFramePr>
            <a:graphicFrameLocks noChangeAspect="1"/>
          </p:cNvGraphicFramePr>
          <p:nvPr/>
        </p:nvGraphicFramePr>
        <p:xfrm>
          <a:off x="3805238" y="2513013"/>
          <a:ext cx="1917700" cy="373062"/>
        </p:xfrm>
        <a:graphic>
          <a:graphicData uri="http://schemas.openxmlformats.org/presentationml/2006/ole">
            <p:oleObj spid="_x0000_s352294" name="Equation" r:id="rId5" imgW="1917360" imgH="368280" progId="Equation.DSMT4">
              <p:embed/>
            </p:oleObj>
          </a:graphicData>
        </a:graphic>
      </p:graphicFrame>
      <p:sp>
        <p:nvSpPr>
          <p:cNvPr id="352297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2296" name="Object 40"/>
          <p:cNvGraphicFramePr>
            <a:graphicFrameLocks noChangeAspect="1"/>
          </p:cNvGraphicFramePr>
          <p:nvPr/>
        </p:nvGraphicFramePr>
        <p:xfrm>
          <a:off x="2601913" y="2986088"/>
          <a:ext cx="2647950" cy="766762"/>
        </p:xfrm>
        <a:graphic>
          <a:graphicData uri="http://schemas.openxmlformats.org/presentationml/2006/ole">
            <p:oleObj spid="_x0000_s352296" name="Equation" r:id="rId6" imgW="2628720" imgH="736560" progId="Equation.DSMT4">
              <p:embed/>
            </p:oleObj>
          </a:graphicData>
        </a:graphic>
      </p:graphicFrame>
      <p:sp>
        <p:nvSpPr>
          <p:cNvPr id="352299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230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2300" name="Object 44"/>
          <p:cNvGraphicFramePr>
            <a:graphicFrameLocks noChangeAspect="1"/>
          </p:cNvGraphicFramePr>
          <p:nvPr/>
        </p:nvGraphicFramePr>
        <p:xfrm>
          <a:off x="889000" y="4510088"/>
          <a:ext cx="6189663" cy="1585912"/>
        </p:xfrm>
        <a:graphic>
          <a:graphicData uri="http://schemas.openxmlformats.org/presentationml/2006/ole">
            <p:oleObj spid="_x0000_s352300" name="Equation" r:id="rId7" imgW="6210000" imgH="1574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CANTILEVERED BEAM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Derivatives of U: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PMPE: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Solve for c</a:t>
            </a:r>
            <a:r>
              <a:rPr lang="en-US" baseline="-25000" dirty="0" smtClean="0"/>
              <a:t>1</a:t>
            </a:r>
            <a:r>
              <a:rPr lang="en-US" dirty="0" smtClean="0"/>
              <a:t> and c</a:t>
            </a:r>
            <a:r>
              <a:rPr lang="en-US" baseline="-25000" dirty="0" smtClean="0"/>
              <a:t>2</a:t>
            </a:r>
            <a:r>
              <a:rPr lang="en-US" dirty="0" smtClean="0"/>
              <a:t>: 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Deflection curve: 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Exact solution: </a:t>
            </a:r>
            <a:endParaRPr lang="en-US" dirty="0"/>
          </a:p>
        </p:txBody>
      </p:sp>
      <p:graphicFrame>
        <p:nvGraphicFramePr>
          <p:cNvPr id="367618" name="Object 2"/>
          <p:cNvGraphicFramePr>
            <a:graphicFrameLocks noChangeAspect="1"/>
          </p:cNvGraphicFramePr>
          <p:nvPr/>
        </p:nvGraphicFramePr>
        <p:xfrm>
          <a:off x="3059113" y="828675"/>
          <a:ext cx="5208587" cy="1555750"/>
        </p:xfrm>
        <a:graphic>
          <a:graphicData uri="http://schemas.openxmlformats.org/presentationml/2006/ole">
            <p:oleObj spid="_x0000_s367618" name="Equation" r:id="rId3" imgW="5194080" imgH="1549080" progId="Equation.DSMT4">
              <p:embed/>
            </p:oleObj>
          </a:graphicData>
        </a:graphic>
      </p:graphicFrame>
      <p:sp>
        <p:nvSpPr>
          <p:cNvPr id="3676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7619" name="Object 3"/>
          <p:cNvGraphicFramePr>
            <a:graphicFrameLocks noChangeAspect="1"/>
          </p:cNvGraphicFramePr>
          <p:nvPr/>
        </p:nvGraphicFramePr>
        <p:xfrm>
          <a:off x="1663700" y="2482850"/>
          <a:ext cx="927100" cy="1447800"/>
        </p:xfrm>
        <a:graphic>
          <a:graphicData uri="http://schemas.openxmlformats.org/presentationml/2006/ole">
            <p:oleObj spid="_x0000_s367619" name="Equation" r:id="rId4" imgW="914400" imgH="1447560" progId="Equation.DSMT4">
              <p:embed/>
            </p:oleObj>
          </a:graphicData>
        </a:graphic>
      </p:graphicFrame>
      <p:sp>
        <p:nvSpPr>
          <p:cNvPr id="3676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7621" name="Object 5"/>
          <p:cNvGraphicFramePr>
            <a:graphicFrameLocks noChangeAspect="1"/>
          </p:cNvGraphicFramePr>
          <p:nvPr/>
        </p:nvGraphicFramePr>
        <p:xfrm>
          <a:off x="3521075" y="2581275"/>
          <a:ext cx="4284663" cy="1393825"/>
        </p:xfrm>
        <a:graphic>
          <a:graphicData uri="http://schemas.openxmlformats.org/presentationml/2006/ole">
            <p:oleObj spid="_x0000_s367621" name="Equation" r:id="rId5" imgW="4305240" imgH="1371600" progId="Equation.DSMT4">
              <p:embed/>
            </p:oleObj>
          </a:graphicData>
        </a:graphic>
      </p:graphicFrame>
      <p:sp>
        <p:nvSpPr>
          <p:cNvPr id="9" name="Right Arrow 8"/>
          <p:cNvSpPr/>
          <p:nvPr/>
        </p:nvSpPr>
        <p:spPr bwMode="auto">
          <a:xfrm>
            <a:off x="2802577" y="3040083"/>
            <a:ext cx="380010" cy="225631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7623" name="Object 7"/>
          <p:cNvGraphicFramePr>
            <a:graphicFrameLocks noChangeAspect="1"/>
          </p:cNvGraphicFramePr>
          <p:nvPr/>
        </p:nvGraphicFramePr>
        <p:xfrm>
          <a:off x="3141663" y="4308475"/>
          <a:ext cx="3922712" cy="385763"/>
        </p:xfrm>
        <a:graphic>
          <a:graphicData uri="http://schemas.openxmlformats.org/presentationml/2006/ole">
            <p:oleObj spid="_x0000_s367623" name="Equation" r:id="rId6" imgW="3911400" imgH="368280" progId="Equation.DSMT4">
              <p:embed/>
            </p:oleObj>
          </a:graphicData>
        </a:graphic>
      </p:graphicFrame>
      <p:sp>
        <p:nvSpPr>
          <p:cNvPr id="3676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7625" name="Object 9"/>
          <p:cNvGraphicFramePr>
            <a:graphicFrameLocks noChangeAspect="1"/>
          </p:cNvGraphicFramePr>
          <p:nvPr/>
        </p:nvGraphicFramePr>
        <p:xfrm>
          <a:off x="2919413" y="4894263"/>
          <a:ext cx="3457575" cy="427037"/>
        </p:xfrm>
        <a:graphic>
          <a:graphicData uri="http://schemas.openxmlformats.org/presentationml/2006/ole">
            <p:oleObj spid="_x0000_s367625" name="Equation" r:id="rId7" imgW="3479760" imgH="431640" progId="Equation.DSMT4">
              <p:embed/>
            </p:oleObj>
          </a:graphicData>
        </a:graphic>
      </p:graphicFrame>
      <p:sp>
        <p:nvSpPr>
          <p:cNvPr id="3676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7627" name="Object 11"/>
          <p:cNvGraphicFramePr>
            <a:graphicFrameLocks noChangeAspect="1"/>
          </p:cNvGraphicFramePr>
          <p:nvPr/>
        </p:nvGraphicFramePr>
        <p:xfrm>
          <a:off x="2652713" y="5356225"/>
          <a:ext cx="4192587" cy="639763"/>
        </p:xfrm>
        <a:graphic>
          <a:graphicData uri="http://schemas.openxmlformats.org/presentationml/2006/ole">
            <p:oleObj spid="_x0000_s367627" name="Equation" r:id="rId8" imgW="4203360" imgH="622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CANTILEVERED BEAM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Deflection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Bending</a:t>
            </a:r>
            <a:br>
              <a:rPr lang="en-US" dirty="0" smtClean="0"/>
            </a:br>
            <a:r>
              <a:rPr lang="en-US" dirty="0" smtClean="0"/>
              <a:t>moment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Shear force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 bwMode="auto">
          <a:xfrm>
            <a:off x="7386452" y="2303814"/>
            <a:ext cx="356260" cy="2945080"/>
          </a:xfrm>
          <a:prstGeom prst="downArrow">
            <a:avLst>
              <a:gd name="adj1" fmla="val 50000"/>
              <a:gd name="adj2" fmla="val 19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0851" y="2648197"/>
            <a:ext cx="492443" cy="18299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 smtClean="0"/>
              <a:t>Error increases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7711" y="562718"/>
            <a:ext cx="4805230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2950" y="2588633"/>
            <a:ext cx="4788235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4832" y="4619314"/>
            <a:ext cx="4788235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ELEMENT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Rayleigh-Ritz method approximate solution in the entire beam</a:t>
            </a:r>
          </a:p>
          <a:p>
            <a:pPr lvl="1"/>
            <a:r>
              <a:rPr lang="en-US" dirty="0" smtClean="0"/>
              <a:t>Difficult to find approx solution that satisfies displacement BC</a:t>
            </a:r>
          </a:p>
          <a:p>
            <a:r>
              <a:rPr lang="en-US" dirty="0" smtClean="0"/>
              <a:t>Finite element approximates solution in an element</a:t>
            </a:r>
          </a:p>
          <a:p>
            <a:pPr lvl="1"/>
            <a:r>
              <a:rPr lang="en-US" dirty="0" smtClean="0"/>
              <a:t>Make it easy to satisfy displacement BC using interpolation technique</a:t>
            </a:r>
          </a:p>
          <a:p>
            <a:r>
              <a:rPr lang="en-US" dirty="0" smtClean="0"/>
              <a:t>Beam element</a:t>
            </a:r>
          </a:p>
          <a:p>
            <a:pPr lvl="1"/>
            <a:r>
              <a:rPr lang="en-US" dirty="0" smtClean="0"/>
              <a:t>Divide the beam using a set of elements</a:t>
            </a:r>
          </a:p>
          <a:p>
            <a:pPr lvl="1"/>
            <a:r>
              <a:rPr lang="en-US" dirty="0" smtClean="0"/>
              <a:t>Elements are connected to other elements at nodes</a:t>
            </a:r>
          </a:p>
          <a:p>
            <a:pPr lvl="1"/>
            <a:r>
              <a:rPr lang="en-US" dirty="0" smtClean="0"/>
              <a:t>Concentrated forces and couples can only be applied at nodes</a:t>
            </a:r>
          </a:p>
          <a:p>
            <a:pPr lvl="1"/>
            <a:r>
              <a:rPr lang="en-US" dirty="0" smtClean="0"/>
              <a:t>Consider two-node bean element</a:t>
            </a:r>
          </a:p>
          <a:p>
            <a:pPr lvl="1"/>
            <a:r>
              <a:rPr lang="en-US" dirty="0" smtClean="0"/>
              <a:t>Positive directions for forces and couples</a:t>
            </a:r>
          </a:p>
          <a:p>
            <a:pPr lvl="1"/>
            <a:r>
              <a:rPr lang="en-US" dirty="0" smtClean="0"/>
              <a:t>Constant or linearly</a:t>
            </a:r>
            <a:br>
              <a:rPr lang="en-US" dirty="0" smtClean="0"/>
            </a:br>
            <a:r>
              <a:rPr lang="en-US" dirty="0" smtClean="0"/>
              <a:t>distributed load</a:t>
            </a:r>
            <a:endParaRPr lang="en-US" dirty="0"/>
          </a:p>
        </p:txBody>
      </p:sp>
      <p:sp>
        <p:nvSpPr>
          <p:cNvPr id="333859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33825" name="Group 1"/>
          <p:cNvGrpSpPr>
            <a:grpSpLocks noChangeAspect="1"/>
          </p:cNvGrpSpPr>
          <p:nvPr/>
        </p:nvGrpSpPr>
        <p:grpSpPr bwMode="auto">
          <a:xfrm>
            <a:off x="3325090" y="4512623"/>
            <a:ext cx="5559426" cy="1889126"/>
            <a:chOff x="3947" y="5748"/>
            <a:chExt cx="4378" cy="1488"/>
          </a:xfrm>
        </p:grpSpPr>
        <p:sp>
          <p:nvSpPr>
            <p:cNvPr id="333858" name="Rectangle 34"/>
            <p:cNvSpPr>
              <a:spLocks noChangeArrowheads="1"/>
            </p:cNvSpPr>
            <p:nvPr/>
          </p:nvSpPr>
          <p:spPr bwMode="auto">
            <a:xfrm>
              <a:off x="4551" y="6372"/>
              <a:ext cx="3255" cy="217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33857" name="Line 33"/>
            <p:cNvSpPr>
              <a:spLocks noChangeShapeType="1"/>
            </p:cNvSpPr>
            <p:nvPr/>
          </p:nvSpPr>
          <p:spPr bwMode="auto">
            <a:xfrm flipV="1">
              <a:off x="4551" y="5832"/>
              <a:ext cx="0" cy="4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33856" name="Line 32"/>
            <p:cNvSpPr>
              <a:spLocks noChangeShapeType="1"/>
            </p:cNvSpPr>
            <p:nvPr/>
          </p:nvSpPr>
          <p:spPr bwMode="auto">
            <a:xfrm flipV="1">
              <a:off x="7799" y="5824"/>
              <a:ext cx="0" cy="4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33855" name="Line 31"/>
            <p:cNvSpPr>
              <a:spLocks noChangeShapeType="1"/>
            </p:cNvSpPr>
            <p:nvPr/>
          </p:nvSpPr>
          <p:spPr bwMode="auto">
            <a:xfrm flipV="1">
              <a:off x="4551" y="6597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33854" name="Line 30"/>
            <p:cNvSpPr>
              <a:spLocks noChangeShapeType="1"/>
            </p:cNvSpPr>
            <p:nvPr/>
          </p:nvSpPr>
          <p:spPr bwMode="auto">
            <a:xfrm flipV="1">
              <a:off x="4800" y="6597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33853" name="Line 29"/>
            <p:cNvSpPr>
              <a:spLocks noChangeShapeType="1"/>
            </p:cNvSpPr>
            <p:nvPr/>
          </p:nvSpPr>
          <p:spPr bwMode="auto">
            <a:xfrm flipV="1">
              <a:off x="5049" y="6597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33852" name="Line 28"/>
            <p:cNvSpPr>
              <a:spLocks noChangeShapeType="1"/>
            </p:cNvSpPr>
            <p:nvPr/>
          </p:nvSpPr>
          <p:spPr bwMode="auto">
            <a:xfrm flipV="1">
              <a:off x="5298" y="6597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33851" name="Line 27"/>
            <p:cNvSpPr>
              <a:spLocks noChangeShapeType="1"/>
            </p:cNvSpPr>
            <p:nvPr/>
          </p:nvSpPr>
          <p:spPr bwMode="auto">
            <a:xfrm flipV="1">
              <a:off x="5547" y="6597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33850" name="Line 26"/>
            <p:cNvSpPr>
              <a:spLocks noChangeShapeType="1"/>
            </p:cNvSpPr>
            <p:nvPr/>
          </p:nvSpPr>
          <p:spPr bwMode="auto">
            <a:xfrm flipV="1">
              <a:off x="5797" y="6597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33849" name="Line 25"/>
            <p:cNvSpPr>
              <a:spLocks noChangeShapeType="1"/>
            </p:cNvSpPr>
            <p:nvPr/>
          </p:nvSpPr>
          <p:spPr bwMode="auto">
            <a:xfrm flipV="1">
              <a:off x="6046" y="6597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33848" name="Line 24"/>
            <p:cNvSpPr>
              <a:spLocks noChangeShapeType="1"/>
            </p:cNvSpPr>
            <p:nvPr/>
          </p:nvSpPr>
          <p:spPr bwMode="auto">
            <a:xfrm flipV="1">
              <a:off x="6295" y="6597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33847" name="Line 23"/>
            <p:cNvSpPr>
              <a:spLocks noChangeShapeType="1"/>
            </p:cNvSpPr>
            <p:nvPr/>
          </p:nvSpPr>
          <p:spPr bwMode="auto">
            <a:xfrm flipV="1">
              <a:off x="6544" y="6597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33846" name="Line 22"/>
            <p:cNvSpPr>
              <a:spLocks noChangeShapeType="1"/>
            </p:cNvSpPr>
            <p:nvPr/>
          </p:nvSpPr>
          <p:spPr bwMode="auto">
            <a:xfrm flipV="1">
              <a:off x="6794" y="6597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33845" name="Line 21"/>
            <p:cNvSpPr>
              <a:spLocks noChangeShapeType="1"/>
            </p:cNvSpPr>
            <p:nvPr/>
          </p:nvSpPr>
          <p:spPr bwMode="auto">
            <a:xfrm flipV="1">
              <a:off x="7043" y="6597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33844" name="Line 20"/>
            <p:cNvSpPr>
              <a:spLocks noChangeShapeType="1"/>
            </p:cNvSpPr>
            <p:nvPr/>
          </p:nvSpPr>
          <p:spPr bwMode="auto">
            <a:xfrm flipV="1">
              <a:off x="7292" y="6597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33843" name="Line 19"/>
            <p:cNvSpPr>
              <a:spLocks noChangeShapeType="1"/>
            </p:cNvSpPr>
            <p:nvPr/>
          </p:nvSpPr>
          <p:spPr bwMode="auto">
            <a:xfrm flipV="1">
              <a:off x="7541" y="6597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33842" name="Line 18"/>
            <p:cNvSpPr>
              <a:spLocks noChangeShapeType="1"/>
            </p:cNvSpPr>
            <p:nvPr/>
          </p:nvSpPr>
          <p:spPr bwMode="auto">
            <a:xfrm flipV="1">
              <a:off x="7791" y="6597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33841" name="Line 17"/>
            <p:cNvSpPr>
              <a:spLocks noChangeShapeType="1"/>
            </p:cNvSpPr>
            <p:nvPr/>
          </p:nvSpPr>
          <p:spPr bwMode="auto">
            <a:xfrm>
              <a:off x="4551" y="6934"/>
              <a:ext cx="3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grpSp>
          <p:nvGrpSpPr>
            <p:cNvPr id="333837" name="Group 13"/>
            <p:cNvGrpSpPr>
              <a:grpSpLocks noChangeAspect="1"/>
            </p:cNvGrpSpPr>
            <p:nvPr/>
          </p:nvGrpSpPr>
          <p:grpSpPr bwMode="auto">
            <a:xfrm>
              <a:off x="4324" y="6235"/>
              <a:ext cx="475" cy="478"/>
              <a:chOff x="8322" y="10209"/>
              <a:chExt cx="522" cy="525"/>
            </a:xfrm>
          </p:grpSpPr>
          <p:sp>
            <p:nvSpPr>
              <p:cNvPr id="333840" name="Arc 16"/>
              <p:cNvSpPr>
                <a:spLocks noChangeAspect="1"/>
              </p:cNvSpPr>
              <p:nvPr/>
            </p:nvSpPr>
            <p:spPr bwMode="auto">
              <a:xfrm flipH="1">
                <a:off x="8322" y="10209"/>
                <a:ext cx="261" cy="26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cs typeface="Arial" pitchFamily="34" charset="0"/>
                </a:endParaRPr>
              </a:p>
            </p:txBody>
          </p:sp>
          <p:sp>
            <p:nvSpPr>
              <p:cNvPr id="333839" name="Arc 15"/>
              <p:cNvSpPr>
                <a:spLocks noChangeAspect="1"/>
              </p:cNvSpPr>
              <p:nvPr/>
            </p:nvSpPr>
            <p:spPr bwMode="auto">
              <a:xfrm rot="16200000" flipH="1">
                <a:off x="8322" y="10473"/>
                <a:ext cx="261" cy="26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cs typeface="Arial" pitchFamily="34" charset="0"/>
                </a:endParaRPr>
              </a:p>
            </p:txBody>
          </p:sp>
          <p:sp>
            <p:nvSpPr>
              <p:cNvPr id="333838" name="Arc 14"/>
              <p:cNvSpPr>
                <a:spLocks noChangeAspect="1"/>
              </p:cNvSpPr>
              <p:nvPr/>
            </p:nvSpPr>
            <p:spPr bwMode="auto">
              <a:xfrm rot="10800000" flipH="1">
                <a:off x="8583" y="10473"/>
                <a:ext cx="261" cy="26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 type="none" w="med" len="med"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cs typeface="Arial" pitchFamily="34" charset="0"/>
                </a:endParaRPr>
              </a:p>
            </p:txBody>
          </p:sp>
        </p:grpSp>
        <p:grpSp>
          <p:nvGrpSpPr>
            <p:cNvPr id="333833" name="Group 9"/>
            <p:cNvGrpSpPr>
              <a:grpSpLocks noChangeAspect="1"/>
            </p:cNvGrpSpPr>
            <p:nvPr/>
          </p:nvGrpSpPr>
          <p:grpSpPr bwMode="auto">
            <a:xfrm>
              <a:off x="7510" y="6259"/>
              <a:ext cx="475" cy="478"/>
              <a:chOff x="8322" y="10209"/>
              <a:chExt cx="522" cy="525"/>
            </a:xfrm>
          </p:grpSpPr>
          <p:sp>
            <p:nvSpPr>
              <p:cNvPr id="333836" name="Arc 12"/>
              <p:cNvSpPr>
                <a:spLocks noChangeAspect="1"/>
              </p:cNvSpPr>
              <p:nvPr/>
            </p:nvSpPr>
            <p:spPr bwMode="auto">
              <a:xfrm flipH="1">
                <a:off x="8322" y="10209"/>
                <a:ext cx="261" cy="26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cs typeface="Arial" pitchFamily="34" charset="0"/>
                </a:endParaRPr>
              </a:p>
            </p:txBody>
          </p:sp>
          <p:sp>
            <p:nvSpPr>
              <p:cNvPr id="333835" name="Arc 11"/>
              <p:cNvSpPr>
                <a:spLocks noChangeAspect="1"/>
              </p:cNvSpPr>
              <p:nvPr/>
            </p:nvSpPr>
            <p:spPr bwMode="auto">
              <a:xfrm rot="16200000" flipH="1">
                <a:off x="8322" y="10473"/>
                <a:ext cx="261" cy="26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cs typeface="Arial" pitchFamily="34" charset="0"/>
                </a:endParaRPr>
              </a:p>
            </p:txBody>
          </p:sp>
          <p:sp>
            <p:nvSpPr>
              <p:cNvPr id="333834" name="Arc 10"/>
              <p:cNvSpPr>
                <a:spLocks noChangeAspect="1"/>
              </p:cNvSpPr>
              <p:nvPr/>
            </p:nvSpPr>
            <p:spPr bwMode="auto">
              <a:xfrm rot="10800000" flipH="1">
                <a:off x="8583" y="10473"/>
                <a:ext cx="261" cy="26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 type="none" w="med" len="med"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cs typeface="Arial" pitchFamily="34" charset="0"/>
                </a:endParaRPr>
              </a:p>
            </p:txBody>
          </p:sp>
        </p:grpSp>
        <p:sp>
          <p:nvSpPr>
            <p:cNvPr id="333832" name="Text Box 8"/>
            <p:cNvSpPr txBox="1">
              <a:spLocks noChangeArrowheads="1"/>
            </p:cNvSpPr>
            <p:nvPr/>
          </p:nvSpPr>
          <p:spPr bwMode="auto">
            <a:xfrm>
              <a:off x="4549" y="5757"/>
              <a:ext cx="474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F</a:t>
              </a:r>
              <a:r>
                <a:rPr kumimoji="0" lang="en-US" sz="2400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1</a:t>
              </a:r>
              <a:endParaRPr kumimoji="0" lang="en-US" sz="40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33831" name="Text Box 7"/>
            <p:cNvSpPr txBox="1">
              <a:spLocks noChangeArrowheads="1"/>
            </p:cNvSpPr>
            <p:nvPr/>
          </p:nvSpPr>
          <p:spPr bwMode="auto">
            <a:xfrm>
              <a:off x="7320" y="5748"/>
              <a:ext cx="480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F</a:t>
              </a:r>
              <a:r>
                <a:rPr kumimoji="0" lang="en-US" sz="2400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2</a:t>
              </a:r>
              <a:endParaRPr kumimoji="0" lang="en-US" sz="40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33830" name="Text Box 6"/>
            <p:cNvSpPr txBox="1">
              <a:spLocks noChangeArrowheads="1"/>
            </p:cNvSpPr>
            <p:nvPr/>
          </p:nvSpPr>
          <p:spPr bwMode="auto">
            <a:xfrm>
              <a:off x="7844" y="6185"/>
              <a:ext cx="481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C</a:t>
              </a:r>
              <a:r>
                <a:rPr kumimoji="0" lang="en-US" sz="2400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2</a:t>
              </a:r>
              <a:endParaRPr kumimoji="0" lang="en-US" sz="40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33829" name="Text Box 5"/>
            <p:cNvSpPr txBox="1">
              <a:spLocks noChangeArrowheads="1"/>
            </p:cNvSpPr>
            <p:nvPr/>
          </p:nvSpPr>
          <p:spPr bwMode="auto">
            <a:xfrm>
              <a:off x="3947" y="6083"/>
              <a:ext cx="447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C</a:t>
              </a:r>
              <a:r>
                <a:rPr kumimoji="0" lang="en-US" sz="2400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1</a:t>
              </a:r>
              <a:endParaRPr kumimoji="0" lang="en-US" sz="40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33828" name="Text Box 4"/>
            <p:cNvSpPr txBox="1">
              <a:spLocks noChangeArrowheads="1"/>
            </p:cNvSpPr>
            <p:nvPr/>
          </p:nvSpPr>
          <p:spPr bwMode="auto">
            <a:xfrm>
              <a:off x="5991" y="6907"/>
              <a:ext cx="466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p(x)</a:t>
              </a:r>
              <a:endParaRPr kumimoji="0" lang="en-US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33827" name="Line 3"/>
            <p:cNvSpPr>
              <a:spLocks noChangeShapeType="1"/>
            </p:cNvSpPr>
            <p:nvPr/>
          </p:nvSpPr>
          <p:spPr bwMode="auto">
            <a:xfrm>
              <a:off x="4551" y="6481"/>
              <a:ext cx="5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33826" name="Text Box 2"/>
            <p:cNvSpPr txBox="1">
              <a:spLocks noChangeArrowheads="1"/>
            </p:cNvSpPr>
            <p:nvPr/>
          </p:nvSpPr>
          <p:spPr bwMode="auto">
            <a:xfrm>
              <a:off x="5057" y="6312"/>
              <a:ext cx="379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x</a:t>
              </a:r>
              <a:endParaRPr kumimoji="0" lang="en-US" sz="40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ELEMENT INTERPOLATION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Nodal DOF of beam element</a:t>
            </a:r>
          </a:p>
          <a:p>
            <a:pPr lvl="1"/>
            <a:r>
              <a:rPr lang="en-US" dirty="0" smtClean="0"/>
              <a:t>Each node has deflection v and slope </a:t>
            </a:r>
            <a:r>
              <a:rPr lang="en-US" dirty="0" smtClean="0">
                <a:latin typeface="Symbol" pitchFamily="18" charset="2"/>
              </a:rPr>
              <a:t>q</a:t>
            </a:r>
          </a:p>
          <a:p>
            <a:pPr lvl="1"/>
            <a:r>
              <a:rPr lang="en-US" dirty="0" smtClean="0"/>
              <a:t>Positive directions of DOFs</a:t>
            </a:r>
          </a:p>
          <a:p>
            <a:pPr lvl="1"/>
            <a:r>
              <a:rPr lang="en-US" dirty="0" smtClean="0"/>
              <a:t>Vector of nodal DOFs</a:t>
            </a:r>
          </a:p>
          <a:p>
            <a:r>
              <a:rPr lang="en-US" dirty="0" smtClean="0"/>
              <a:t>Scaling parameter s</a:t>
            </a:r>
          </a:p>
          <a:p>
            <a:pPr lvl="1"/>
            <a:r>
              <a:rPr lang="en-US" dirty="0" smtClean="0"/>
              <a:t>Length L of the beam is scaled to 1 using scaling parameter 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Will write deflection curve v(s) in terms of s</a:t>
            </a:r>
            <a:endParaRPr lang="en-US" dirty="0"/>
          </a:p>
        </p:txBody>
      </p:sp>
      <p:sp>
        <p:nvSpPr>
          <p:cNvPr id="33589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35873" name="Group 1"/>
          <p:cNvGrpSpPr>
            <a:grpSpLocks noChangeAspect="1"/>
          </p:cNvGrpSpPr>
          <p:nvPr/>
        </p:nvGrpSpPr>
        <p:grpSpPr bwMode="auto">
          <a:xfrm>
            <a:off x="3608832" y="3133343"/>
            <a:ext cx="5334000" cy="2330450"/>
            <a:chOff x="4019" y="648"/>
            <a:chExt cx="4201" cy="1834"/>
          </a:xfrm>
        </p:grpSpPr>
        <p:sp>
          <p:nvSpPr>
            <p:cNvPr id="335896" name="Rectangle 24"/>
            <p:cNvSpPr>
              <a:spLocks noChangeArrowheads="1"/>
            </p:cNvSpPr>
            <p:nvPr/>
          </p:nvSpPr>
          <p:spPr bwMode="auto">
            <a:xfrm>
              <a:off x="4544" y="1272"/>
              <a:ext cx="3255" cy="217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35895" name="Line 23"/>
            <p:cNvSpPr>
              <a:spLocks noChangeShapeType="1"/>
            </p:cNvSpPr>
            <p:nvPr/>
          </p:nvSpPr>
          <p:spPr bwMode="auto">
            <a:xfrm flipV="1">
              <a:off x="4544" y="732"/>
              <a:ext cx="0" cy="4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35894" name="Line 22"/>
            <p:cNvSpPr>
              <a:spLocks noChangeShapeType="1"/>
            </p:cNvSpPr>
            <p:nvPr/>
          </p:nvSpPr>
          <p:spPr bwMode="auto">
            <a:xfrm flipV="1">
              <a:off x="7792" y="724"/>
              <a:ext cx="0" cy="4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grpSp>
          <p:nvGrpSpPr>
            <p:cNvPr id="335890" name="Group 18"/>
            <p:cNvGrpSpPr>
              <a:grpSpLocks noChangeAspect="1"/>
            </p:cNvGrpSpPr>
            <p:nvPr/>
          </p:nvGrpSpPr>
          <p:grpSpPr bwMode="auto">
            <a:xfrm>
              <a:off x="4317" y="1135"/>
              <a:ext cx="475" cy="478"/>
              <a:chOff x="8322" y="10209"/>
              <a:chExt cx="522" cy="525"/>
            </a:xfrm>
          </p:grpSpPr>
          <p:sp>
            <p:nvSpPr>
              <p:cNvPr id="335893" name="Arc 21"/>
              <p:cNvSpPr>
                <a:spLocks noChangeAspect="1"/>
              </p:cNvSpPr>
              <p:nvPr/>
            </p:nvSpPr>
            <p:spPr bwMode="auto">
              <a:xfrm flipH="1">
                <a:off x="8322" y="10209"/>
                <a:ext cx="261" cy="26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cs typeface="Arial" pitchFamily="34" charset="0"/>
                </a:endParaRPr>
              </a:p>
            </p:txBody>
          </p:sp>
          <p:sp>
            <p:nvSpPr>
              <p:cNvPr id="335892" name="Arc 20"/>
              <p:cNvSpPr>
                <a:spLocks noChangeAspect="1"/>
              </p:cNvSpPr>
              <p:nvPr/>
            </p:nvSpPr>
            <p:spPr bwMode="auto">
              <a:xfrm rot="16200000" flipH="1">
                <a:off x="8322" y="10473"/>
                <a:ext cx="261" cy="26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cs typeface="Arial" pitchFamily="34" charset="0"/>
                </a:endParaRPr>
              </a:p>
            </p:txBody>
          </p:sp>
          <p:sp>
            <p:nvSpPr>
              <p:cNvPr id="335891" name="Arc 19"/>
              <p:cNvSpPr>
                <a:spLocks noChangeAspect="1"/>
              </p:cNvSpPr>
              <p:nvPr/>
            </p:nvSpPr>
            <p:spPr bwMode="auto">
              <a:xfrm rot="10800000" flipH="1">
                <a:off x="8583" y="10473"/>
                <a:ext cx="261" cy="26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 type="none" w="med" len="med"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cs typeface="Arial" pitchFamily="34" charset="0"/>
                </a:endParaRPr>
              </a:p>
            </p:txBody>
          </p:sp>
        </p:grpSp>
        <p:grpSp>
          <p:nvGrpSpPr>
            <p:cNvPr id="335886" name="Group 14"/>
            <p:cNvGrpSpPr>
              <a:grpSpLocks noChangeAspect="1"/>
            </p:cNvGrpSpPr>
            <p:nvPr/>
          </p:nvGrpSpPr>
          <p:grpSpPr bwMode="auto">
            <a:xfrm>
              <a:off x="7503" y="1170"/>
              <a:ext cx="475" cy="469"/>
              <a:chOff x="8322" y="10219"/>
              <a:chExt cx="522" cy="515"/>
            </a:xfrm>
          </p:grpSpPr>
          <p:sp>
            <p:nvSpPr>
              <p:cNvPr id="335889" name="Arc 17"/>
              <p:cNvSpPr>
                <a:spLocks noChangeAspect="1"/>
              </p:cNvSpPr>
              <p:nvPr/>
            </p:nvSpPr>
            <p:spPr bwMode="auto">
              <a:xfrm flipH="1">
                <a:off x="8322" y="10219"/>
                <a:ext cx="261" cy="26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cs typeface="Arial" pitchFamily="34" charset="0"/>
                </a:endParaRPr>
              </a:p>
            </p:txBody>
          </p:sp>
          <p:sp>
            <p:nvSpPr>
              <p:cNvPr id="335888" name="Arc 16"/>
              <p:cNvSpPr>
                <a:spLocks noChangeAspect="1"/>
              </p:cNvSpPr>
              <p:nvPr/>
            </p:nvSpPr>
            <p:spPr bwMode="auto">
              <a:xfrm rot="16200000" flipH="1">
                <a:off x="8322" y="10473"/>
                <a:ext cx="261" cy="26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cs typeface="Arial" pitchFamily="34" charset="0"/>
                </a:endParaRPr>
              </a:p>
            </p:txBody>
          </p:sp>
          <p:sp>
            <p:nvSpPr>
              <p:cNvPr id="335887" name="Arc 15"/>
              <p:cNvSpPr>
                <a:spLocks noChangeAspect="1"/>
              </p:cNvSpPr>
              <p:nvPr/>
            </p:nvSpPr>
            <p:spPr bwMode="auto">
              <a:xfrm rot="10800000" flipH="1">
                <a:off x="8583" y="10473"/>
                <a:ext cx="261" cy="26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 type="none" w="med" len="med"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cs typeface="Arial" pitchFamily="34" charset="0"/>
                </a:endParaRPr>
              </a:p>
            </p:txBody>
          </p:sp>
        </p:grpSp>
        <p:sp>
          <p:nvSpPr>
            <p:cNvPr id="335885" name="Text Box 13"/>
            <p:cNvSpPr txBox="1">
              <a:spLocks noChangeArrowheads="1"/>
            </p:cNvSpPr>
            <p:nvPr/>
          </p:nvSpPr>
          <p:spPr bwMode="auto">
            <a:xfrm>
              <a:off x="4542" y="657"/>
              <a:ext cx="36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v</a:t>
              </a:r>
              <a:r>
                <a:rPr kumimoji="0" lang="en-US" sz="2400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1</a:t>
              </a:r>
              <a:endParaRPr kumimoji="0" lang="en-US" sz="40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35884" name="Text Box 12"/>
            <p:cNvSpPr txBox="1">
              <a:spLocks noChangeArrowheads="1"/>
            </p:cNvSpPr>
            <p:nvPr/>
          </p:nvSpPr>
          <p:spPr bwMode="auto">
            <a:xfrm>
              <a:off x="7500" y="648"/>
              <a:ext cx="29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v</a:t>
              </a:r>
              <a:r>
                <a:rPr kumimoji="0" lang="en-US" sz="2400" b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2</a:t>
              </a:r>
              <a:endParaRPr kumimoji="0" lang="en-US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35883" name="Text Box 11"/>
            <p:cNvSpPr txBox="1">
              <a:spLocks noChangeArrowheads="1"/>
            </p:cNvSpPr>
            <p:nvPr/>
          </p:nvSpPr>
          <p:spPr bwMode="auto">
            <a:xfrm>
              <a:off x="7837" y="1085"/>
              <a:ext cx="38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q</a:t>
              </a:r>
              <a:r>
                <a:rPr kumimoji="0" lang="en-US" sz="2400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2</a:t>
              </a:r>
              <a:endParaRPr kumimoji="0" lang="en-US" sz="40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35882" name="Text Box 10"/>
            <p:cNvSpPr txBox="1">
              <a:spLocks noChangeArrowheads="1"/>
            </p:cNvSpPr>
            <p:nvPr/>
          </p:nvSpPr>
          <p:spPr bwMode="auto">
            <a:xfrm>
              <a:off x="4019" y="983"/>
              <a:ext cx="36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q</a:t>
              </a:r>
              <a:r>
                <a:rPr kumimoji="0" lang="en-US" sz="2400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1</a:t>
              </a:r>
              <a:endParaRPr kumimoji="0" lang="en-US" sz="40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35881" name="Line 9"/>
            <p:cNvSpPr>
              <a:spLocks noChangeShapeType="1"/>
            </p:cNvSpPr>
            <p:nvPr/>
          </p:nvSpPr>
          <p:spPr bwMode="auto">
            <a:xfrm>
              <a:off x="4547" y="1572"/>
              <a:ext cx="0" cy="3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35880" name="Line 8"/>
            <p:cNvSpPr>
              <a:spLocks noChangeShapeType="1"/>
            </p:cNvSpPr>
            <p:nvPr/>
          </p:nvSpPr>
          <p:spPr bwMode="auto">
            <a:xfrm>
              <a:off x="7787" y="1572"/>
              <a:ext cx="0" cy="3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35879" name="Line 7"/>
            <p:cNvSpPr>
              <a:spLocks noChangeShapeType="1"/>
            </p:cNvSpPr>
            <p:nvPr/>
          </p:nvSpPr>
          <p:spPr bwMode="auto">
            <a:xfrm>
              <a:off x="4546" y="1812"/>
              <a:ext cx="324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35878" name="Text Box 6"/>
            <p:cNvSpPr txBox="1">
              <a:spLocks noChangeArrowheads="1"/>
            </p:cNvSpPr>
            <p:nvPr/>
          </p:nvSpPr>
          <p:spPr bwMode="auto">
            <a:xfrm>
              <a:off x="5891" y="1674"/>
              <a:ext cx="368" cy="3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L</a:t>
              </a:r>
              <a:endParaRPr kumimoji="0" lang="en-US" sz="40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35877" name="Text Box 5"/>
            <p:cNvSpPr txBox="1">
              <a:spLocks noChangeArrowheads="1"/>
            </p:cNvSpPr>
            <p:nvPr/>
          </p:nvSpPr>
          <p:spPr bwMode="auto">
            <a:xfrm>
              <a:off x="4272" y="1925"/>
              <a:ext cx="545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x</a:t>
              </a:r>
              <a:r>
                <a:rPr kumimoji="0" lang="en-US" sz="2400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1</a:t>
              </a:r>
              <a:endParaRPr kumimoji="0" lang="en-US" sz="1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s = 0</a:t>
              </a:r>
              <a:endParaRPr kumimoji="0" lang="en-US" sz="40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35876" name="Text Box 4"/>
            <p:cNvSpPr txBox="1">
              <a:spLocks noChangeArrowheads="1"/>
            </p:cNvSpPr>
            <p:nvPr/>
          </p:nvSpPr>
          <p:spPr bwMode="auto">
            <a:xfrm>
              <a:off x="7516" y="1923"/>
              <a:ext cx="559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x</a:t>
              </a:r>
              <a:r>
                <a:rPr kumimoji="0" lang="en-US" sz="2400" b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2</a:t>
              </a:r>
              <a:endParaRPr kumimoji="0" 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s = 1</a:t>
              </a:r>
              <a:endParaRPr kumimoji="0" lang="en-US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35875" name="Line 3"/>
            <p:cNvSpPr>
              <a:spLocks noChangeShapeType="1"/>
            </p:cNvSpPr>
            <p:nvPr/>
          </p:nvSpPr>
          <p:spPr bwMode="auto">
            <a:xfrm>
              <a:off x="4545" y="1372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35874" name="Text Box 2"/>
            <p:cNvSpPr txBox="1">
              <a:spLocks noChangeArrowheads="1"/>
            </p:cNvSpPr>
            <p:nvPr/>
          </p:nvSpPr>
          <p:spPr bwMode="auto">
            <a:xfrm>
              <a:off x="4947" y="1224"/>
              <a:ext cx="36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x</a:t>
              </a:r>
              <a:endParaRPr kumimoji="0" lang="en-US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33590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5906" name="Object 34"/>
          <p:cNvGraphicFramePr>
            <a:graphicFrameLocks noChangeAspect="1"/>
          </p:cNvGraphicFramePr>
          <p:nvPr/>
        </p:nvGraphicFramePr>
        <p:xfrm>
          <a:off x="3540793" y="1903413"/>
          <a:ext cx="2559050" cy="387350"/>
        </p:xfrm>
        <a:graphic>
          <a:graphicData uri="http://schemas.openxmlformats.org/presentationml/2006/ole">
            <p:oleObj spid="_x0000_s335906" name="Equation" r:id="rId3" imgW="2565360" imgH="368280" progId="Equation.DSMT4">
              <p:embed/>
            </p:oleObj>
          </a:graphicData>
        </a:graphic>
      </p:graphicFrame>
      <p:sp>
        <p:nvSpPr>
          <p:cNvPr id="33590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5908" name="Object 36"/>
          <p:cNvGraphicFramePr>
            <a:graphicFrameLocks noChangeAspect="1"/>
          </p:cNvGraphicFramePr>
          <p:nvPr/>
        </p:nvGraphicFramePr>
        <p:xfrm>
          <a:off x="661988" y="3711575"/>
          <a:ext cx="2805112" cy="1344613"/>
        </p:xfrm>
        <a:graphic>
          <a:graphicData uri="http://schemas.openxmlformats.org/presentationml/2006/ole">
            <p:oleObj spid="_x0000_s335908" name="Equation" r:id="rId4" imgW="2793960" imgH="1307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997536" y="4667003"/>
            <a:ext cx="3075709" cy="617517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learned </a:t>
            </a:r>
            <a:r>
              <a:rPr lang="en-US" b="1" dirty="0" smtClean="0">
                <a:solidFill>
                  <a:srgbClr val="002060"/>
                </a:solidFill>
              </a:rPr>
              <a:t>Direct Stiffness Method</a:t>
            </a:r>
            <a:r>
              <a:rPr lang="en-US" dirty="0" smtClean="0"/>
              <a:t> in Chapter 2</a:t>
            </a:r>
          </a:p>
          <a:p>
            <a:pPr lvl="1"/>
            <a:r>
              <a:rPr lang="en-US" dirty="0" smtClean="0"/>
              <a:t>Limited to simple elements such as 1D bars</a:t>
            </a:r>
          </a:p>
          <a:p>
            <a:r>
              <a:rPr lang="en-US" dirty="0" smtClean="0"/>
              <a:t>In Chapter 3, </a:t>
            </a:r>
            <a:r>
              <a:rPr lang="en-US" b="1" dirty="0" err="1" smtClean="0">
                <a:solidFill>
                  <a:srgbClr val="002060"/>
                </a:solidFill>
              </a:rPr>
              <a:t>Galerkin</a:t>
            </a:r>
            <a:r>
              <a:rPr lang="en-US" b="1" dirty="0" smtClean="0">
                <a:solidFill>
                  <a:srgbClr val="002060"/>
                </a:solidFill>
              </a:rPr>
              <a:t> Method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2060"/>
                </a:solidFill>
              </a:rPr>
              <a:t>Principle of Minimum Potential Energy</a:t>
            </a:r>
            <a:r>
              <a:rPr lang="en-US" dirty="0" smtClean="0"/>
              <a:t> can be applied to more complex elements</a:t>
            </a:r>
          </a:p>
          <a:p>
            <a:r>
              <a:rPr lang="en-US" dirty="0"/>
              <a:t>w</a:t>
            </a:r>
            <a:r>
              <a:rPr lang="en-US" dirty="0" smtClean="0"/>
              <a:t>e will learn </a:t>
            </a:r>
            <a:r>
              <a:rPr lang="en-US" b="1" dirty="0" smtClean="0">
                <a:solidFill>
                  <a:srgbClr val="002060"/>
                </a:solidFill>
              </a:rPr>
              <a:t>Energy Method</a:t>
            </a:r>
            <a:r>
              <a:rPr lang="en-US" dirty="0" smtClean="0"/>
              <a:t> to build beam finite element</a:t>
            </a:r>
          </a:p>
          <a:p>
            <a:pPr lvl="1"/>
            <a:r>
              <a:rPr lang="en-US" dirty="0" smtClean="0"/>
              <a:t>Structure is in equilibrium when the potential energy is minimum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Potential energy</a:t>
            </a:r>
            <a:r>
              <a:rPr lang="en-US" dirty="0" smtClean="0"/>
              <a:t>: Sum of strain energy and potential of applied loads</a:t>
            </a:r>
          </a:p>
          <a:p>
            <a:r>
              <a:rPr lang="en-US" dirty="0" smtClean="0"/>
              <a:t>Interpolation scheme: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49350" y="4792663"/>
          <a:ext cx="2654300" cy="381000"/>
        </p:xfrm>
        <a:graphic>
          <a:graphicData uri="http://schemas.openxmlformats.org/presentationml/2006/ole">
            <p:oleObj spid="_x0000_s311298" name="Equation" r:id="rId3" imgW="2654280" imgH="380880" progId="Equation.DSMT4">
              <p:embed/>
            </p:oleObj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98770" y="5176457"/>
            <a:ext cx="3785572" cy="1314712"/>
            <a:chOff x="1460663" y="4523314"/>
            <a:chExt cx="3785572" cy="1314712"/>
          </a:xfrm>
        </p:grpSpPr>
        <p:sp>
          <p:nvSpPr>
            <p:cNvPr id="6" name="TextBox 5"/>
            <p:cNvSpPr txBox="1"/>
            <p:nvPr/>
          </p:nvSpPr>
          <p:spPr>
            <a:xfrm>
              <a:off x="1460663" y="5130140"/>
              <a:ext cx="12827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Beam </a:t>
              </a:r>
              <a:br>
                <a:rPr lang="en-US" dirty="0" smtClean="0"/>
              </a:br>
              <a:r>
                <a:rPr lang="en-US" dirty="0" smtClean="0"/>
                <a:t>deflection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53095" y="5130140"/>
              <a:ext cx="15953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Interpolation</a:t>
              </a:r>
              <a:br>
                <a:rPr lang="en-US" dirty="0" smtClean="0"/>
              </a:br>
              <a:r>
                <a:rPr lang="en-US" dirty="0" smtClean="0"/>
                <a:t>function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89910" y="5130140"/>
              <a:ext cx="8563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Nodal</a:t>
              </a:r>
              <a:br>
                <a:rPr lang="en-US" dirty="0" smtClean="0"/>
              </a:br>
              <a:r>
                <a:rPr lang="en-US" dirty="0" smtClean="0"/>
                <a:t>DOF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rot="5400000">
              <a:off x="1989118" y="4825341"/>
              <a:ext cx="605641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rot="5400000">
              <a:off x="3293424" y="4825341"/>
              <a:ext cx="605641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rot="5400000">
              <a:off x="4362206" y="4825341"/>
              <a:ext cx="605641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4" name="AutoShape 7"/>
          <p:cNvSpPr>
            <a:spLocks/>
          </p:cNvSpPr>
          <p:nvPr/>
        </p:nvSpPr>
        <p:spPr bwMode="auto">
          <a:xfrm>
            <a:off x="6849379" y="3731842"/>
            <a:ext cx="2166938" cy="693737"/>
          </a:xfrm>
          <a:prstGeom prst="borderCallout2">
            <a:avLst>
              <a:gd name="adj1" fmla="val 16477"/>
              <a:gd name="adj2" fmla="val -3519"/>
              <a:gd name="adj3" fmla="val 16477"/>
              <a:gd name="adj4" fmla="val -11208"/>
              <a:gd name="adj5" fmla="val 42792"/>
              <a:gd name="adj6" fmla="val -38903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dirty="0" smtClean="0"/>
              <a:t>Potential of </a:t>
            </a:r>
            <a:r>
              <a:rPr lang="en-US" dirty="0"/>
              <a:t>applied </a:t>
            </a:r>
            <a:r>
              <a:rPr lang="en-US" dirty="0" smtClean="0"/>
              <a:t>loads</a:t>
            </a:r>
            <a:endParaRPr lang="en-US" dirty="0"/>
          </a:p>
        </p:txBody>
      </p:sp>
      <p:sp>
        <p:nvSpPr>
          <p:cNvPr id="15" name="AutoShape 8"/>
          <p:cNvSpPr>
            <a:spLocks/>
          </p:cNvSpPr>
          <p:nvPr/>
        </p:nvSpPr>
        <p:spPr bwMode="auto">
          <a:xfrm>
            <a:off x="5893704" y="4479554"/>
            <a:ext cx="2166938" cy="381000"/>
          </a:xfrm>
          <a:prstGeom prst="borderCallout2">
            <a:avLst>
              <a:gd name="adj1" fmla="val 30000"/>
              <a:gd name="adj2" fmla="val -3519"/>
              <a:gd name="adj3" fmla="val 30000"/>
              <a:gd name="adj4" fmla="val -20074"/>
              <a:gd name="adj5" fmla="val -62500"/>
              <a:gd name="adj6" fmla="val -36190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/>
              <a:t>Strain energy</a:t>
            </a:r>
          </a:p>
        </p:txBody>
      </p:sp>
      <p:graphicFrame>
        <p:nvGraphicFramePr>
          <p:cNvPr id="311299" name="Object 3"/>
          <p:cNvGraphicFramePr>
            <a:graphicFrameLocks noChangeAspect="1"/>
          </p:cNvGraphicFramePr>
          <p:nvPr/>
        </p:nvGraphicFramePr>
        <p:xfrm>
          <a:off x="4302125" y="3900488"/>
          <a:ext cx="1651000" cy="344487"/>
        </p:xfrm>
        <a:graphic>
          <a:graphicData uri="http://schemas.openxmlformats.org/presentationml/2006/ole">
            <p:oleObj spid="_x0000_s311299" name="Equation" r:id="rId4" imgW="110484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ELEMENT INTERPOLATION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Deflection interpolation</a:t>
            </a:r>
          </a:p>
          <a:p>
            <a:pPr lvl="1"/>
            <a:r>
              <a:rPr lang="en-US" dirty="0" smtClean="0"/>
              <a:t>Interpolate the deflection </a:t>
            </a:r>
            <a:r>
              <a:rPr lang="en-US" i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) in terms of four nodal DOFs</a:t>
            </a:r>
          </a:p>
          <a:p>
            <a:pPr lvl="1"/>
            <a:r>
              <a:rPr lang="en-US" dirty="0" smtClean="0"/>
              <a:t>Use cubic function:</a:t>
            </a:r>
          </a:p>
          <a:p>
            <a:pPr lvl="1"/>
            <a:r>
              <a:rPr lang="en-US" dirty="0" smtClean="0"/>
              <a:t>Relation to the slope: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Apply four conditions: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Express four coefficients in terms of nodal DOFs</a:t>
            </a:r>
          </a:p>
        </p:txBody>
      </p:sp>
      <p:sp>
        <p:nvSpPr>
          <p:cNvPr id="336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6897" name="Object 1"/>
          <p:cNvGraphicFramePr>
            <a:graphicFrameLocks noChangeAspect="1"/>
          </p:cNvGraphicFramePr>
          <p:nvPr/>
        </p:nvGraphicFramePr>
        <p:xfrm>
          <a:off x="3220370" y="1571625"/>
          <a:ext cx="2995612" cy="374650"/>
        </p:xfrm>
        <a:graphic>
          <a:graphicData uri="http://schemas.openxmlformats.org/presentationml/2006/ole">
            <p:oleObj spid="_x0000_s336897" name="Equation" r:id="rId3" imgW="2984400" imgH="368280" progId="Equation.DSMT4">
              <p:embed/>
            </p:oleObj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6899" name="Object 3"/>
          <p:cNvGraphicFramePr>
            <a:graphicFrameLocks noChangeAspect="1"/>
          </p:cNvGraphicFramePr>
          <p:nvPr/>
        </p:nvGraphicFramePr>
        <p:xfrm>
          <a:off x="3441449" y="2039521"/>
          <a:ext cx="4140200" cy="639763"/>
        </p:xfrm>
        <a:graphic>
          <a:graphicData uri="http://schemas.openxmlformats.org/presentationml/2006/ole">
            <p:oleObj spid="_x0000_s336899" name="Equation" r:id="rId4" imgW="4152600" imgH="62208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73150" y="3057525"/>
          <a:ext cx="5740400" cy="622300"/>
        </p:xfrm>
        <a:graphic>
          <a:graphicData uri="http://schemas.openxmlformats.org/presentationml/2006/ole">
            <p:oleObj spid="_x0000_s336901" name="Equation" r:id="rId5" imgW="5740200" imgH="622080" progId="Equation.DSMT4">
              <p:embed/>
            </p:oleObj>
          </a:graphicData>
        </a:graphic>
      </p:graphicFrame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69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1149350" y="4333875"/>
          <a:ext cx="3289300" cy="2108200"/>
        </p:xfrm>
        <a:graphic>
          <a:graphicData uri="http://schemas.openxmlformats.org/presentationml/2006/ole">
            <p:oleObj spid="_x0000_s336906" name="Equation" r:id="rId6" imgW="3288960" imgH="2108160" progId="Equation.DSMT4">
              <p:embed/>
            </p:oleObj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5259388" y="4575175"/>
          <a:ext cx="3048000" cy="1524000"/>
        </p:xfrm>
        <a:graphic>
          <a:graphicData uri="http://schemas.openxmlformats.org/presentationml/2006/ole">
            <p:oleObj spid="_x0000_s336907" name="Equation" r:id="rId7" imgW="3047760" imgH="1523880" progId="Equation.DSMT4">
              <p:embed/>
            </p:oleObj>
          </a:graphicData>
        </a:graphic>
      </p:graphicFrame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4377068" y="5091628"/>
            <a:ext cx="531812" cy="231775"/>
          </a:xfrm>
          <a:prstGeom prst="rightArrow">
            <a:avLst>
              <a:gd name="adj1" fmla="val 49315"/>
              <a:gd name="adj2" fmla="val 115756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ELEMENT INTERPOLATION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5944445"/>
          </a:xfrm>
        </p:spPr>
        <p:txBody>
          <a:bodyPr/>
          <a:lstStyle/>
          <a:p>
            <a:r>
              <a:rPr lang="en-US" dirty="0" smtClean="0"/>
              <a:t>Deflection interpolation cont.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Shape functions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Hermite</a:t>
            </a:r>
            <a:r>
              <a:rPr lang="en-US" dirty="0" smtClean="0"/>
              <a:t> polynomials</a:t>
            </a:r>
          </a:p>
          <a:p>
            <a:pPr lvl="1"/>
            <a:r>
              <a:rPr lang="en-US" dirty="0" smtClean="0"/>
              <a:t>Interpolation property</a:t>
            </a:r>
            <a:endParaRPr lang="en-US" dirty="0"/>
          </a:p>
        </p:txBody>
      </p:sp>
      <p:graphicFrame>
        <p:nvGraphicFramePr>
          <p:cNvPr id="338946" name="Object 2"/>
          <p:cNvGraphicFramePr>
            <a:graphicFrameLocks noChangeAspect="1"/>
          </p:cNvGraphicFramePr>
          <p:nvPr/>
        </p:nvGraphicFramePr>
        <p:xfrm>
          <a:off x="738188" y="1343025"/>
          <a:ext cx="7754937" cy="366713"/>
        </p:xfrm>
        <a:graphic>
          <a:graphicData uri="http://schemas.openxmlformats.org/presentationml/2006/ole">
            <p:oleObj spid="_x0000_s338946" name="Equation" r:id="rId3" imgW="7772400" imgH="368280" progId="Equation.DSMT4">
              <p:embed/>
            </p:oleObj>
          </a:graphicData>
        </a:graphic>
      </p:graphicFrame>
      <p:graphicFrame>
        <p:nvGraphicFramePr>
          <p:cNvPr id="338947" name="Object 3"/>
          <p:cNvGraphicFramePr>
            <a:graphicFrameLocks noChangeAspect="1"/>
          </p:cNvGraphicFramePr>
          <p:nvPr/>
        </p:nvGraphicFramePr>
        <p:xfrm>
          <a:off x="800100" y="3967163"/>
          <a:ext cx="2527300" cy="1739900"/>
        </p:xfrm>
        <a:graphic>
          <a:graphicData uri="http://schemas.openxmlformats.org/presentationml/2006/ole">
            <p:oleObj spid="_x0000_s338947" name="Equation" r:id="rId4" imgW="2527200" imgH="1752480" progId="Equation.DSMT4">
              <p:embed/>
            </p:oleObj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6365173" y="2268187"/>
            <a:ext cx="1911927" cy="605642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920750" y="1825625"/>
          <a:ext cx="4405313" cy="1501775"/>
        </p:xfrm>
        <a:graphic>
          <a:graphicData uri="http://schemas.openxmlformats.org/presentationml/2006/ole">
            <p:oleObj spid="_x0000_s338948" name="Equation" r:id="rId5" imgW="4394160" imgH="1523880" progId="Equation.DSMT4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6554788" y="2389188"/>
          <a:ext cx="1493837" cy="374650"/>
        </p:xfrm>
        <a:graphic>
          <a:graphicData uri="http://schemas.openxmlformats.org/presentationml/2006/ole">
            <p:oleObj spid="_x0000_s338949" name="Equation" r:id="rId6" imgW="1498320" imgH="380880" progId="Equation.DSMT4">
              <p:embed/>
            </p:oleObj>
          </a:graphicData>
        </a:graphic>
      </p:graphicFrame>
      <p:grpSp>
        <p:nvGrpSpPr>
          <p:cNvPr id="9" name="Group 5"/>
          <p:cNvGrpSpPr>
            <a:grpSpLocks noChangeAspect="1"/>
          </p:cNvGrpSpPr>
          <p:nvPr/>
        </p:nvGrpSpPr>
        <p:grpSpPr bwMode="auto">
          <a:xfrm>
            <a:off x="4061360" y="3515094"/>
            <a:ext cx="4633723" cy="3161539"/>
            <a:chOff x="3586" y="8156"/>
            <a:chExt cx="5067" cy="3457"/>
          </a:xfrm>
        </p:grpSpPr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86" y="8156"/>
              <a:ext cx="5067" cy="3457"/>
            </a:xfrm>
            <a:prstGeom prst="rect">
              <a:avLst/>
            </a:prstGeom>
            <a:noFill/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5236" y="8651"/>
              <a:ext cx="42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N</a:t>
              </a:r>
              <a:r>
                <a:rPr kumimoji="0" lang="en-US" sz="1400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1</a:t>
              </a:r>
              <a:endParaRPr kumimoji="0" lang="en-US" sz="32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6727" y="8662"/>
              <a:ext cx="42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N</a:t>
              </a:r>
              <a:r>
                <a:rPr kumimoji="0" lang="en-US" sz="1400" b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3</a:t>
              </a:r>
              <a:endParaRPr kumimoji="0" lang="en-US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5589" y="10321"/>
              <a:ext cx="53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N</a:t>
              </a:r>
              <a:r>
                <a:rPr kumimoji="0" lang="en-US" sz="1400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2</a:t>
              </a:r>
              <a:r>
                <a:rPr kumimoji="0" lang="en-US" sz="14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/L</a:t>
              </a:r>
              <a:endParaRPr kumimoji="0" lang="en-US" sz="32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6861" y="11046"/>
              <a:ext cx="53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N</a:t>
              </a:r>
              <a:r>
                <a:rPr kumimoji="0" lang="en-US" sz="1400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4</a:t>
              </a:r>
              <a:r>
                <a:rPr kumimoji="0" lang="en-US" sz="14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/L</a:t>
              </a:r>
              <a:endParaRPr kumimoji="0" lang="en-US" sz="32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258784" y="3883234"/>
            <a:ext cx="2078182" cy="950026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ELEMENT INTERPOLATION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5944445"/>
          </a:xfrm>
        </p:spPr>
        <p:txBody>
          <a:bodyPr/>
          <a:lstStyle/>
          <a:p>
            <a:r>
              <a:rPr lang="en-US" dirty="0" smtClean="0"/>
              <a:t>Properties of interpolation</a:t>
            </a:r>
          </a:p>
          <a:p>
            <a:pPr lvl="1"/>
            <a:r>
              <a:rPr lang="en-US" dirty="0" smtClean="0"/>
              <a:t>Deflection is a cubic polynomial (discuss accuracy and limitation)</a:t>
            </a:r>
          </a:p>
          <a:p>
            <a:pPr lvl="1"/>
            <a:r>
              <a:rPr lang="en-US" dirty="0" smtClean="0"/>
              <a:t>Interpolation is valid within an element, not outside of the element</a:t>
            </a:r>
          </a:p>
          <a:p>
            <a:pPr lvl="1"/>
            <a:r>
              <a:rPr lang="en-US" dirty="0" smtClean="0"/>
              <a:t>Adjacent elements have continuous deflection and slope</a:t>
            </a:r>
          </a:p>
          <a:p>
            <a:r>
              <a:rPr lang="en-US" dirty="0" smtClean="0"/>
              <a:t>Approximation of curvature</a:t>
            </a:r>
          </a:p>
          <a:p>
            <a:pPr lvl="1"/>
            <a:r>
              <a:rPr lang="en-US" dirty="0" smtClean="0"/>
              <a:t>Curvature is second derivative and related to strain and stress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B</a:t>
            </a:r>
            <a:r>
              <a:rPr lang="en-US" dirty="0" smtClean="0"/>
              <a:t> is linear function of </a:t>
            </a:r>
            <a:r>
              <a:rPr lang="en-US" i="1" dirty="0" smtClean="0"/>
              <a:t>s</a:t>
            </a:r>
            <a:r>
              <a:rPr lang="en-US" dirty="0" smtClean="0"/>
              <a:t> and, thus, the strain and stress</a:t>
            </a:r>
          </a:p>
          <a:p>
            <a:pPr lvl="1"/>
            <a:r>
              <a:rPr lang="en-US" dirty="0" smtClean="0"/>
              <a:t>Alternative expression: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the given problem is linearly varying curvature, the approximation is accurate; if higher-order variation of curvature, then it is approximate</a:t>
            </a:r>
            <a:endParaRPr lang="en-US" dirty="0"/>
          </a:p>
        </p:txBody>
      </p:sp>
      <p:sp>
        <p:nvSpPr>
          <p:cNvPr id="343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3041" name="Object 1"/>
          <p:cNvGraphicFramePr>
            <a:graphicFrameLocks noChangeAspect="1"/>
          </p:cNvGraphicFramePr>
          <p:nvPr/>
        </p:nvGraphicFramePr>
        <p:xfrm>
          <a:off x="1743916" y="2738603"/>
          <a:ext cx="6899275" cy="1501775"/>
        </p:xfrm>
        <a:graphic>
          <a:graphicData uri="http://schemas.openxmlformats.org/presentationml/2006/ole">
            <p:oleObj spid="_x0000_s343041" name="Equation" r:id="rId3" imgW="6921360" imgH="1523880" progId="Equation.DSMT4">
              <p:embed/>
            </p:oleObj>
          </a:graphicData>
        </a:graphic>
      </p:graphicFrame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3043" name="Object 3"/>
          <p:cNvGraphicFramePr>
            <a:graphicFrameLocks noChangeAspect="1"/>
          </p:cNvGraphicFramePr>
          <p:nvPr/>
        </p:nvGraphicFramePr>
        <p:xfrm>
          <a:off x="1404938" y="4008438"/>
          <a:ext cx="1766887" cy="704850"/>
        </p:xfrm>
        <a:graphic>
          <a:graphicData uri="http://schemas.openxmlformats.org/presentationml/2006/ole">
            <p:oleObj spid="_x0000_s343043" name="Equation" r:id="rId4" imgW="1777680" imgH="6858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63241" y="4251366"/>
            <a:ext cx="3488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r>
              <a:rPr lang="en-US" dirty="0" smtClean="0"/>
              <a:t>: strain-displacement vector</a:t>
            </a:r>
            <a:endParaRPr lang="en-US" dirty="0"/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3045" name="Object 5"/>
          <p:cNvGraphicFramePr>
            <a:graphicFrameLocks noChangeAspect="1"/>
          </p:cNvGraphicFramePr>
          <p:nvPr/>
        </p:nvGraphicFramePr>
        <p:xfrm>
          <a:off x="3725611" y="5294564"/>
          <a:ext cx="2011363" cy="712788"/>
        </p:xfrm>
        <a:graphic>
          <a:graphicData uri="http://schemas.openxmlformats.org/presentationml/2006/ole">
            <p:oleObj spid="_x0000_s343045" name="Equation" r:id="rId5" imgW="2031840" imgH="723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ELEMENT INTERPOLATION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Approximation of bending moment and shear force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Stress is proportional to M(s); M(s) is linear; stress is linear, too</a:t>
            </a:r>
          </a:p>
          <a:p>
            <a:pPr lvl="1"/>
            <a:r>
              <a:rPr lang="en-US" dirty="0" smtClean="0"/>
              <a:t>Maximum stress always occurs at the node</a:t>
            </a:r>
          </a:p>
          <a:p>
            <a:pPr lvl="1"/>
            <a:r>
              <a:rPr lang="en-US" dirty="0" smtClean="0"/>
              <a:t>Bending moment and shear force are not continuous between adjacent elements</a:t>
            </a:r>
            <a:endParaRPr lang="en-US" dirty="0"/>
          </a:p>
        </p:txBody>
      </p:sp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0689" name="Object 1"/>
          <p:cNvGraphicFramePr>
            <a:graphicFrameLocks noChangeAspect="1"/>
          </p:cNvGraphicFramePr>
          <p:nvPr/>
        </p:nvGraphicFramePr>
        <p:xfrm>
          <a:off x="1060450" y="1268413"/>
          <a:ext cx="2776538" cy="647700"/>
        </p:xfrm>
        <a:graphic>
          <a:graphicData uri="http://schemas.openxmlformats.org/presentationml/2006/ole">
            <p:oleObj spid="_x0000_s370689" name="Equation" r:id="rId3" imgW="2781000" imgH="647640" progId="Equation.DSMT4">
              <p:embed/>
            </p:oleObj>
          </a:graphicData>
        </a:graphic>
      </p:graphicFrame>
      <p:sp>
        <p:nvSpPr>
          <p:cNvPr id="3706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0691" name="Object 3"/>
          <p:cNvGraphicFramePr>
            <a:graphicFrameLocks noChangeAspect="1"/>
          </p:cNvGraphicFramePr>
          <p:nvPr/>
        </p:nvGraphicFramePr>
        <p:xfrm>
          <a:off x="1110747" y="2102770"/>
          <a:ext cx="5505450" cy="642937"/>
        </p:xfrm>
        <a:graphic>
          <a:graphicData uri="http://schemas.openxmlformats.org/presentationml/2006/ole">
            <p:oleObj spid="_x0000_s370691" name="Equation" r:id="rId4" imgW="5486400" imgH="64764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27076" y="1484416"/>
            <a:ext cx="121058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Linear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Constant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Cantilevered beam</a:t>
            </a:r>
          </a:p>
          <a:p>
            <a:r>
              <a:rPr lang="en-US" dirty="0" smtClean="0"/>
              <a:t>Given nodal DOFs</a:t>
            </a:r>
          </a:p>
          <a:p>
            <a:endParaRPr lang="en-US" dirty="0" smtClean="0"/>
          </a:p>
          <a:p>
            <a:r>
              <a:rPr lang="en-US" dirty="0" smtClean="0"/>
              <a:t>Deflection and slope at x = 0.5L</a:t>
            </a:r>
          </a:p>
          <a:p>
            <a:r>
              <a:rPr lang="en-US" dirty="0" smtClean="0"/>
              <a:t>Parameter s = 0.5 at x = 0.5L</a:t>
            </a:r>
          </a:p>
          <a:p>
            <a:r>
              <a:rPr lang="en-US" dirty="0" smtClean="0"/>
              <a:t>Shape functions:</a:t>
            </a:r>
          </a:p>
          <a:p>
            <a:r>
              <a:rPr lang="en-US" dirty="0" smtClean="0"/>
              <a:t>Deflection at s = 0.5: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Slope at s = 0.5:</a:t>
            </a:r>
            <a:endParaRPr lang="en-US" dirty="0"/>
          </a:p>
        </p:txBody>
      </p:sp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1713" name="Object 1"/>
          <p:cNvGraphicFramePr>
            <a:graphicFrameLocks noChangeAspect="1"/>
          </p:cNvGraphicFramePr>
          <p:nvPr/>
        </p:nvGraphicFramePr>
        <p:xfrm>
          <a:off x="1020763" y="1663700"/>
          <a:ext cx="2576512" cy="373063"/>
        </p:xfrm>
        <a:graphic>
          <a:graphicData uri="http://schemas.openxmlformats.org/presentationml/2006/ole">
            <p:oleObj spid="_x0000_s371713" name="Equation" r:id="rId3" imgW="2565360" imgH="355320" progId="Equation.DSMT4">
              <p:embed/>
            </p:oleObj>
          </a:graphicData>
        </a:graphic>
      </p:graphicFrame>
      <p:sp>
        <p:nvSpPr>
          <p:cNvPr id="37173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71715" name="Group 3"/>
          <p:cNvGrpSpPr>
            <a:grpSpLocks noChangeAspect="1"/>
          </p:cNvGrpSpPr>
          <p:nvPr/>
        </p:nvGrpSpPr>
        <p:grpSpPr bwMode="auto">
          <a:xfrm>
            <a:off x="4785756" y="510639"/>
            <a:ext cx="4127500" cy="1835150"/>
            <a:chOff x="2920" y="2168"/>
            <a:chExt cx="3249" cy="1446"/>
          </a:xfrm>
        </p:grpSpPr>
        <p:sp>
          <p:nvSpPr>
            <p:cNvPr id="371736" name="Line 24"/>
            <p:cNvSpPr>
              <a:spLocks noChangeAspect="1" noChangeShapeType="1"/>
            </p:cNvSpPr>
            <p:nvPr/>
          </p:nvSpPr>
          <p:spPr bwMode="auto">
            <a:xfrm>
              <a:off x="3178" y="3394"/>
              <a:ext cx="253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71735" name="Text Box 23"/>
            <p:cNvSpPr txBox="1">
              <a:spLocks noChangeAspect="1" noChangeArrowheads="1"/>
            </p:cNvSpPr>
            <p:nvPr/>
          </p:nvSpPr>
          <p:spPr bwMode="auto">
            <a:xfrm>
              <a:off x="4256" y="3259"/>
              <a:ext cx="245" cy="27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L</a:t>
              </a:r>
              <a:endParaRPr kumimoji="0" lang="en-US" sz="3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734" name="Rectangle 22" descr="Light upward diagonal"/>
            <p:cNvSpPr>
              <a:spLocks noChangeArrowheads="1"/>
            </p:cNvSpPr>
            <p:nvPr/>
          </p:nvSpPr>
          <p:spPr bwMode="auto">
            <a:xfrm>
              <a:off x="2920" y="2373"/>
              <a:ext cx="247" cy="1193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71733" name="Line 21"/>
            <p:cNvSpPr>
              <a:spLocks noChangeShapeType="1"/>
            </p:cNvSpPr>
            <p:nvPr/>
          </p:nvSpPr>
          <p:spPr bwMode="auto">
            <a:xfrm>
              <a:off x="3167" y="2186"/>
              <a:ext cx="0" cy="1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71732" name="Rectangle 20"/>
            <p:cNvSpPr>
              <a:spLocks noChangeArrowheads="1"/>
            </p:cNvSpPr>
            <p:nvPr/>
          </p:nvSpPr>
          <p:spPr bwMode="auto">
            <a:xfrm>
              <a:off x="3168" y="2769"/>
              <a:ext cx="2550" cy="36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71731" name="Line 19"/>
            <p:cNvSpPr>
              <a:spLocks noChangeShapeType="1"/>
            </p:cNvSpPr>
            <p:nvPr/>
          </p:nvSpPr>
          <p:spPr bwMode="auto">
            <a:xfrm>
              <a:off x="3167" y="2950"/>
              <a:ext cx="29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71730" name="Line 18"/>
            <p:cNvSpPr>
              <a:spLocks noChangeShapeType="1"/>
            </p:cNvSpPr>
            <p:nvPr/>
          </p:nvSpPr>
          <p:spPr bwMode="auto">
            <a:xfrm flipV="1">
              <a:off x="3164" y="2420"/>
              <a:ext cx="0" cy="4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71729" name="Line 17"/>
            <p:cNvSpPr>
              <a:spLocks noChangeShapeType="1"/>
            </p:cNvSpPr>
            <p:nvPr/>
          </p:nvSpPr>
          <p:spPr bwMode="auto">
            <a:xfrm flipV="1">
              <a:off x="5720" y="2451"/>
              <a:ext cx="0" cy="4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grpSp>
          <p:nvGrpSpPr>
            <p:cNvPr id="371725" name="Group 13"/>
            <p:cNvGrpSpPr>
              <a:grpSpLocks noChangeAspect="1"/>
            </p:cNvGrpSpPr>
            <p:nvPr/>
          </p:nvGrpSpPr>
          <p:grpSpPr bwMode="auto">
            <a:xfrm>
              <a:off x="2937" y="2719"/>
              <a:ext cx="475" cy="478"/>
              <a:chOff x="8322" y="10209"/>
              <a:chExt cx="522" cy="525"/>
            </a:xfrm>
          </p:grpSpPr>
          <p:sp>
            <p:nvSpPr>
              <p:cNvPr id="371728" name="Arc 16"/>
              <p:cNvSpPr>
                <a:spLocks noChangeAspect="1"/>
              </p:cNvSpPr>
              <p:nvPr/>
            </p:nvSpPr>
            <p:spPr bwMode="auto">
              <a:xfrm flipH="1">
                <a:off x="8322" y="10209"/>
                <a:ext cx="261" cy="26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371727" name="Arc 15"/>
              <p:cNvSpPr>
                <a:spLocks noChangeAspect="1"/>
              </p:cNvSpPr>
              <p:nvPr/>
            </p:nvSpPr>
            <p:spPr bwMode="auto">
              <a:xfrm rot="16200000" flipH="1">
                <a:off x="8322" y="10473"/>
                <a:ext cx="261" cy="26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371726" name="Arc 14"/>
              <p:cNvSpPr>
                <a:spLocks noChangeAspect="1"/>
              </p:cNvSpPr>
              <p:nvPr/>
            </p:nvSpPr>
            <p:spPr bwMode="auto">
              <a:xfrm rot="10800000" flipH="1">
                <a:off x="8583" y="10473"/>
                <a:ext cx="261" cy="26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med" len="med"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</p:grpSp>
        <p:grpSp>
          <p:nvGrpSpPr>
            <p:cNvPr id="371721" name="Group 9"/>
            <p:cNvGrpSpPr>
              <a:grpSpLocks noChangeAspect="1"/>
            </p:cNvGrpSpPr>
            <p:nvPr/>
          </p:nvGrpSpPr>
          <p:grpSpPr bwMode="auto">
            <a:xfrm>
              <a:off x="5443" y="2719"/>
              <a:ext cx="475" cy="478"/>
              <a:chOff x="8322" y="10209"/>
              <a:chExt cx="522" cy="525"/>
            </a:xfrm>
          </p:grpSpPr>
          <p:sp>
            <p:nvSpPr>
              <p:cNvPr id="371724" name="Arc 12"/>
              <p:cNvSpPr>
                <a:spLocks noChangeAspect="1"/>
              </p:cNvSpPr>
              <p:nvPr/>
            </p:nvSpPr>
            <p:spPr bwMode="auto">
              <a:xfrm flipH="1">
                <a:off x="8322" y="10209"/>
                <a:ext cx="261" cy="26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371723" name="Arc 11"/>
              <p:cNvSpPr>
                <a:spLocks noChangeAspect="1"/>
              </p:cNvSpPr>
              <p:nvPr/>
            </p:nvSpPr>
            <p:spPr bwMode="auto">
              <a:xfrm rot="16200000" flipH="1">
                <a:off x="8322" y="10473"/>
                <a:ext cx="261" cy="26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371722" name="Arc 10"/>
              <p:cNvSpPr>
                <a:spLocks noChangeAspect="1"/>
              </p:cNvSpPr>
              <p:nvPr/>
            </p:nvSpPr>
            <p:spPr bwMode="auto">
              <a:xfrm rot="10800000" flipH="1">
                <a:off x="8583" y="10473"/>
                <a:ext cx="261" cy="26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med" len="med"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</p:grpSp>
        <p:sp>
          <p:nvSpPr>
            <p:cNvPr id="371720" name="Text Box 8"/>
            <p:cNvSpPr txBox="1">
              <a:spLocks noChangeArrowheads="1"/>
            </p:cNvSpPr>
            <p:nvPr/>
          </p:nvSpPr>
          <p:spPr bwMode="auto">
            <a:xfrm>
              <a:off x="3218" y="2320"/>
              <a:ext cx="220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v</a:t>
              </a:r>
              <a:r>
                <a:rPr kumimoji="0" lang="en-US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1</a:t>
              </a:r>
              <a:endParaRPr kumimoji="0" lang="en-US" sz="3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719" name="Text Box 7"/>
            <p:cNvSpPr txBox="1">
              <a:spLocks noChangeArrowheads="1"/>
            </p:cNvSpPr>
            <p:nvPr/>
          </p:nvSpPr>
          <p:spPr bwMode="auto">
            <a:xfrm>
              <a:off x="5548" y="2168"/>
              <a:ext cx="347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v</a:t>
              </a:r>
              <a:r>
                <a:rPr kumimoji="0" lang="en-US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2</a:t>
              </a:r>
              <a:endParaRPr kumimoji="0" lang="en-US" sz="3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718" name="Text Box 6"/>
            <p:cNvSpPr txBox="1">
              <a:spLocks noChangeArrowheads="1"/>
            </p:cNvSpPr>
            <p:nvPr/>
          </p:nvSpPr>
          <p:spPr bwMode="auto">
            <a:xfrm>
              <a:off x="5892" y="2978"/>
              <a:ext cx="277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바탕" pitchFamily="18" charset="-127"/>
                  <a:cs typeface="Times New Roman" pitchFamily="18" charset="0"/>
                </a:rPr>
                <a:t>q</a:t>
              </a:r>
              <a:r>
                <a:rPr kumimoji="0" lang="en-US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2</a:t>
              </a:r>
              <a:endParaRPr kumimoji="0" lang="en-US" sz="3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717" name="Text Box 5"/>
            <p:cNvSpPr txBox="1">
              <a:spLocks noChangeArrowheads="1"/>
            </p:cNvSpPr>
            <p:nvPr/>
          </p:nvSpPr>
          <p:spPr bwMode="auto">
            <a:xfrm>
              <a:off x="3271" y="3099"/>
              <a:ext cx="261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바탕" pitchFamily="18" charset="-127"/>
                  <a:cs typeface="Times New Roman" pitchFamily="18" charset="0"/>
                </a:rPr>
                <a:t>q</a:t>
              </a:r>
              <a:r>
                <a:rPr kumimoji="0" lang="en-US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1</a:t>
              </a:r>
              <a:endParaRPr kumimoji="0" lang="en-US" sz="3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716" name="Line 4"/>
            <p:cNvSpPr>
              <a:spLocks noChangeShapeType="1"/>
            </p:cNvSpPr>
            <p:nvPr/>
          </p:nvSpPr>
          <p:spPr bwMode="auto">
            <a:xfrm>
              <a:off x="5720" y="3326"/>
              <a:ext cx="0" cy="1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</p:grpSp>
      <p:sp>
        <p:nvSpPr>
          <p:cNvPr id="371744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1743" name="Object 31"/>
          <p:cNvGraphicFramePr>
            <a:graphicFrameLocks noChangeAspect="1"/>
          </p:cNvGraphicFramePr>
          <p:nvPr/>
        </p:nvGraphicFramePr>
        <p:xfrm>
          <a:off x="2990512" y="2873375"/>
          <a:ext cx="5299075" cy="639763"/>
        </p:xfrm>
        <a:graphic>
          <a:graphicData uri="http://schemas.openxmlformats.org/presentationml/2006/ole">
            <p:oleObj spid="_x0000_s371743" name="Equation" r:id="rId4" imgW="5283000" imgH="622080" progId="Equation.DSMT4">
              <p:embed/>
            </p:oleObj>
          </a:graphicData>
        </a:graphic>
      </p:graphicFrame>
      <p:sp>
        <p:nvSpPr>
          <p:cNvPr id="37174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1745" name="Object 33"/>
          <p:cNvGraphicFramePr>
            <a:graphicFrameLocks noChangeAspect="1"/>
          </p:cNvGraphicFramePr>
          <p:nvPr/>
        </p:nvGraphicFramePr>
        <p:xfrm>
          <a:off x="922338" y="3908425"/>
          <a:ext cx="6100762" cy="1004888"/>
        </p:xfrm>
        <a:graphic>
          <a:graphicData uri="http://schemas.openxmlformats.org/presentationml/2006/ole">
            <p:oleObj spid="_x0000_s371745" name="Equation" r:id="rId5" imgW="6108480" imgH="1015920" progId="Equation.DSMT4">
              <p:embed/>
            </p:oleObj>
          </a:graphicData>
        </a:graphic>
      </p:graphicFrame>
      <p:sp>
        <p:nvSpPr>
          <p:cNvPr id="37174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1747" name="Object 35"/>
          <p:cNvGraphicFramePr>
            <a:graphicFrameLocks noChangeAspect="1"/>
          </p:cNvGraphicFramePr>
          <p:nvPr/>
        </p:nvGraphicFramePr>
        <p:xfrm>
          <a:off x="705102" y="5406357"/>
          <a:ext cx="8058150" cy="1325563"/>
        </p:xfrm>
        <a:graphic>
          <a:graphicData uri="http://schemas.openxmlformats.org/presentationml/2006/ole">
            <p:oleObj spid="_x0000_s371747" name="Equation" r:id="rId6" imgW="8470800" imgH="1396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beam finite element with length L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Calculate v(s)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Bending moment</a:t>
            </a:r>
          </a:p>
        </p:txBody>
      </p:sp>
      <p:graphicFrame>
        <p:nvGraphicFramePr>
          <p:cNvPr id="309252" name="Object 4"/>
          <p:cNvGraphicFramePr>
            <a:graphicFrameLocks noChangeAspect="1"/>
          </p:cNvGraphicFramePr>
          <p:nvPr/>
        </p:nvGraphicFramePr>
        <p:xfrm>
          <a:off x="906463" y="1276350"/>
          <a:ext cx="3467100" cy="647700"/>
        </p:xfrm>
        <a:graphic>
          <a:graphicData uri="http://schemas.openxmlformats.org/presentationml/2006/ole">
            <p:oleObj spid="_x0000_s309252" name="Equation" r:id="rId3" imgW="3466800" imgH="647640" progId="Equation.DSMT4">
              <p:embed/>
            </p:oleObj>
          </a:graphicData>
        </a:graphic>
      </p:graphicFrame>
      <p:graphicFrame>
        <p:nvGraphicFramePr>
          <p:cNvPr id="309253" name="Object 5"/>
          <p:cNvGraphicFramePr>
            <a:graphicFrameLocks noChangeAspect="1"/>
          </p:cNvGraphicFramePr>
          <p:nvPr/>
        </p:nvGraphicFramePr>
        <p:xfrm>
          <a:off x="969295" y="2608263"/>
          <a:ext cx="4648200" cy="330200"/>
        </p:xfrm>
        <a:graphic>
          <a:graphicData uri="http://schemas.openxmlformats.org/presentationml/2006/ole">
            <p:oleObj spid="_x0000_s309253" name="Equation" r:id="rId4" imgW="4647960" imgH="330120" progId="Equation.DSMT4">
              <p:embed/>
            </p:oleObj>
          </a:graphicData>
        </a:graphic>
      </p:graphicFrame>
      <p:sp>
        <p:nvSpPr>
          <p:cNvPr id="309254" name="Line 6"/>
          <p:cNvSpPr>
            <a:spLocks noChangeShapeType="1"/>
          </p:cNvSpPr>
          <p:nvPr/>
        </p:nvSpPr>
        <p:spPr bwMode="auto">
          <a:xfrm>
            <a:off x="2120900" y="2555875"/>
            <a:ext cx="322263" cy="477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255" name="Line 7"/>
          <p:cNvSpPr>
            <a:spLocks noChangeShapeType="1"/>
          </p:cNvSpPr>
          <p:nvPr/>
        </p:nvSpPr>
        <p:spPr bwMode="auto">
          <a:xfrm>
            <a:off x="3302000" y="2547938"/>
            <a:ext cx="266700" cy="477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09256" name="Object 8"/>
          <p:cNvGraphicFramePr>
            <a:graphicFrameLocks noChangeAspect="1"/>
          </p:cNvGraphicFramePr>
          <p:nvPr/>
        </p:nvGraphicFramePr>
        <p:xfrm>
          <a:off x="938213" y="3235325"/>
          <a:ext cx="3810000" cy="368300"/>
        </p:xfrm>
        <a:graphic>
          <a:graphicData uri="http://schemas.openxmlformats.org/presentationml/2006/ole">
            <p:oleObj spid="_x0000_s309256" name="Equation" r:id="rId5" imgW="3809880" imgH="368280" progId="Equation.DSMT4">
              <p:embed/>
            </p:oleObj>
          </a:graphicData>
        </a:graphic>
      </p:graphicFrame>
      <p:graphicFrame>
        <p:nvGraphicFramePr>
          <p:cNvPr id="309257" name="Object 9"/>
          <p:cNvGraphicFramePr>
            <a:graphicFrameLocks noChangeAspect="1"/>
          </p:cNvGraphicFramePr>
          <p:nvPr/>
        </p:nvGraphicFramePr>
        <p:xfrm>
          <a:off x="1002797" y="4441660"/>
          <a:ext cx="5956300" cy="1841500"/>
        </p:xfrm>
        <a:graphic>
          <a:graphicData uri="http://schemas.openxmlformats.org/presentationml/2006/ole">
            <p:oleObj spid="_x0000_s309257" name="Equation" r:id="rId6" imgW="5956200" imgH="1841400" progId="Equation.DSMT4">
              <p:embed/>
            </p:oleObj>
          </a:graphicData>
        </a:graphic>
      </p:graphicFrame>
      <p:graphicFrame>
        <p:nvGraphicFramePr>
          <p:cNvPr id="309258" name="Object 10"/>
          <p:cNvGraphicFramePr>
            <a:graphicFrameLocks noChangeAspect="1"/>
          </p:cNvGraphicFramePr>
          <p:nvPr/>
        </p:nvGraphicFramePr>
        <p:xfrm>
          <a:off x="5365750" y="455613"/>
          <a:ext cx="3703638" cy="2160587"/>
        </p:xfrm>
        <a:graphic>
          <a:graphicData uri="http://schemas.openxmlformats.org/presentationml/2006/ole">
            <p:oleObj spid="_x0000_s309258" name="Picture" r:id="rId7" imgW="2057400" imgH="1200240" progId="Word.Picture.8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64230" y="5933862"/>
            <a:ext cx="5394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Bending moment cause by unit force at the tip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ELEMENT EQUATION FOR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Finite element equation using PMPE</a:t>
            </a:r>
          </a:p>
          <a:p>
            <a:pPr lvl="1"/>
            <a:r>
              <a:rPr lang="en-US" dirty="0" smtClean="0"/>
              <a:t>A beam is divided by NEL elements with constant sections</a:t>
            </a:r>
          </a:p>
          <a:p>
            <a:r>
              <a:rPr lang="en-US" dirty="0" smtClean="0"/>
              <a:t>Strain energy</a:t>
            </a:r>
          </a:p>
          <a:p>
            <a:pPr lvl="1"/>
            <a:r>
              <a:rPr lang="en-US" dirty="0" smtClean="0"/>
              <a:t>Sum of each element’s strain energy</a:t>
            </a:r>
          </a:p>
          <a:p>
            <a:pPr lvl="1"/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lvl="1"/>
            <a:r>
              <a:rPr lang="en-US" dirty="0" smtClean="0"/>
              <a:t>Strain energy of element (e)</a:t>
            </a:r>
            <a:endParaRPr lang="en-US" dirty="0"/>
          </a:p>
        </p:txBody>
      </p:sp>
      <p:sp>
        <p:nvSpPr>
          <p:cNvPr id="372793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72737" name="Group 1"/>
          <p:cNvGrpSpPr>
            <a:grpSpLocks noChangeAspect="1"/>
          </p:cNvGrpSpPr>
          <p:nvPr/>
        </p:nvGrpSpPr>
        <p:grpSpPr bwMode="auto">
          <a:xfrm>
            <a:off x="1306471" y="4650987"/>
            <a:ext cx="6329363" cy="2052638"/>
            <a:chOff x="2863" y="1651"/>
            <a:chExt cx="6644" cy="2156"/>
          </a:xfrm>
        </p:grpSpPr>
        <p:sp>
          <p:nvSpPr>
            <p:cNvPr id="372792" name="Rectangle 56"/>
            <p:cNvSpPr>
              <a:spLocks noChangeArrowheads="1"/>
            </p:cNvSpPr>
            <p:nvPr/>
          </p:nvSpPr>
          <p:spPr bwMode="auto">
            <a:xfrm>
              <a:off x="3308" y="2220"/>
              <a:ext cx="1440" cy="432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91" name="Rectangle 55"/>
            <p:cNvSpPr>
              <a:spLocks noChangeArrowheads="1"/>
            </p:cNvSpPr>
            <p:nvPr/>
          </p:nvSpPr>
          <p:spPr bwMode="auto">
            <a:xfrm>
              <a:off x="4746" y="2256"/>
              <a:ext cx="1440" cy="360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90" name="Rectangle 54"/>
            <p:cNvSpPr>
              <a:spLocks noChangeArrowheads="1"/>
            </p:cNvSpPr>
            <p:nvPr/>
          </p:nvSpPr>
          <p:spPr bwMode="auto">
            <a:xfrm>
              <a:off x="6188" y="2292"/>
              <a:ext cx="1440" cy="28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89" name="Rectangle 53"/>
            <p:cNvSpPr>
              <a:spLocks noChangeArrowheads="1"/>
            </p:cNvSpPr>
            <p:nvPr/>
          </p:nvSpPr>
          <p:spPr bwMode="auto">
            <a:xfrm>
              <a:off x="7627" y="2220"/>
              <a:ext cx="1440" cy="432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88" name="Line 52"/>
            <p:cNvSpPr>
              <a:spLocks noChangeShapeType="1"/>
            </p:cNvSpPr>
            <p:nvPr/>
          </p:nvSpPr>
          <p:spPr bwMode="auto">
            <a:xfrm flipV="1">
              <a:off x="3308" y="2648"/>
              <a:ext cx="0" cy="59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87" name="Line 51"/>
            <p:cNvSpPr>
              <a:spLocks noChangeShapeType="1"/>
            </p:cNvSpPr>
            <p:nvPr/>
          </p:nvSpPr>
          <p:spPr bwMode="auto">
            <a:xfrm flipV="1">
              <a:off x="4748" y="2605"/>
              <a:ext cx="0" cy="59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86" name="Line 50"/>
            <p:cNvSpPr>
              <a:spLocks noChangeShapeType="1"/>
            </p:cNvSpPr>
            <p:nvPr/>
          </p:nvSpPr>
          <p:spPr bwMode="auto">
            <a:xfrm flipV="1">
              <a:off x="6189" y="2571"/>
              <a:ext cx="0" cy="59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85" name="Line 49"/>
            <p:cNvSpPr>
              <a:spLocks noChangeShapeType="1"/>
            </p:cNvSpPr>
            <p:nvPr/>
          </p:nvSpPr>
          <p:spPr bwMode="auto">
            <a:xfrm flipV="1">
              <a:off x="7628" y="2571"/>
              <a:ext cx="0" cy="59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84" name="Rectangle 48" descr="Wide upward diagonal"/>
            <p:cNvSpPr>
              <a:spLocks noChangeArrowheads="1"/>
            </p:cNvSpPr>
            <p:nvPr/>
          </p:nvSpPr>
          <p:spPr bwMode="auto">
            <a:xfrm>
              <a:off x="3152" y="2044"/>
              <a:ext cx="143" cy="762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83" name="Line 47"/>
            <p:cNvSpPr>
              <a:spLocks noChangeShapeType="1"/>
            </p:cNvSpPr>
            <p:nvPr/>
          </p:nvSpPr>
          <p:spPr bwMode="auto">
            <a:xfrm flipV="1">
              <a:off x="3297" y="1733"/>
              <a:ext cx="0" cy="1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82" name="Line 46"/>
            <p:cNvSpPr>
              <a:spLocks noChangeShapeType="1"/>
            </p:cNvSpPr>
            <p:nvPr/>
          </p:nvSpPr>
          <p:spPr bwMode="auto">
            <a:xfrm flipV="1">
              <a:off x="9064" y="2043"/>
              <a:ext cx="0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81" name="Freeform 45"/>
            <p:cNvSpPr>
              <a:spLocks/>
            </p:cNvSpPr>
            <p:nvPr/>
          </p:nvSpPr>
          <p:spPr bwMode="auto">
            <a:xfrm>
              <a:off x="3318" y="1936"/>
              <a:ext cx="5736" cy="135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417" y="23"/>
                </a:cxn>
                <a:cxn ang="0">
                  <a:pos x="1173" y="16"/>
                </a:cxn>
                <a:cxn ang="0">
                  <a:pos x="1903" y="121"/>
                </a:cxn>
                <a:cxn ang="0">
                  <a:pos x="2737" y="101"/>
                </a:cxn>
                <a:cxn ang="0">
                  <a:pos x="3004" y="101"/>
                </a:cxn>
              </a:cxnLst>
              <a:rect l="0" t="0" r="r" b="b"/>
              <a:pathLst>
                <a:path w="3004" h="135">
                  <a:moveTo>
                    <a:pt x="0" y="82"/>
                  </a:moveTo>
                  <a:cubicBezTo>
                    <a:pt x="111" y="58"/>
                    <a:pt x="222" y="34"/>
                    <a:pt x="417" y="23"/>
                  </a:cubicBezTo>
                  <a:cubicBezTo>
                    <a:pt x="612" y="12"/>
                    <a:pt x="925" y="0"/>
                    <a:pt x="1173" y="16"/>
                  </a:cubicBezTo>
                  <a:cubicBezTo>
                    <a:pt x="1421" y="32"/>
                    <a:pt x="1642" y="107"/>
                    <a:pt x="1903" y="121"/>
                  </a:cubicBezTo>
                  <a:cubicBezTo>
                    <a:pt x="2164" y="135"/>
                    <a:pt x="2554" y="104"/>
                    <a:pt x="2737" y="101"/>
                  </a:cubicBezTo>
                  <a:cubicBezTo>
                    <a:pt x="2920" y="98"/>
                    <a:pt x="2962" y="99"/>
                    <a:pt x="3004" y="10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80" name="Line 44"/>
            <p:cNvSpPr>
              <a:spLocks noChangeShapeType="1"/>
            </p:cNvSpPr>
            <p:nvPr/>
          </p:nvSpPr>
          <p:spPr bwMode="auto">
            <a:xfrm flipV="1">
              <a:off x="3738" y="1983"/>
              <a:ext cx="0" cy="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79" name="Line 43"/>
            <p:cNvSpPr>
              <a:spLocks noChangeShapeType="1"/>
            </p:cNvSpPr>
            <p:nvPr/>
          </p:nvSpPr>
          <p:spPr bwMode="auto">
            <a:xfrm flipV="1">
              <a:off x="5787" y="1959"/>
              <a:ext cx="0" cy="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78" name="Line 42"/>
            <p:cNvSpPr>
              <a:spLocks noChangeShapeType="1"/>
            </p:cNvSpPr>
            <p:nvPr/>
          </p:nvSpPr>
          <p:spPr bwMode="auto">
            <a:xfrm flipV="1">
              <a:off x="4149" y="1956"/>
              <a:ext cx="0" cy="2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77" name="Line 41"/>
            <p:cNvSpPr>
              <a:spLocks noChangeShapeType="1"/>
            </p:cNvSpPr>
            <p:nvPr/>
          </p:nvSpPr>
          <p:spPr bwMode="auto">
            <a:xfrm flipV="1">
              <a:off x="4557" y="1953"/>
              <a:ext cx="0" cy="2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76" name="Line 40"/>
            <p:cNvSpPr>
              <a:spLocks noChangeShapeType="1"/>
            </p:cNvSpPr>
            <p:nvPr/>
          </p:nvSpPr>
          <p:spPr bwMode="auto">
            <a:xfrm flipV="1">
              <a:off x="4968" y="1947"/>
              <a:ext cx="0" cy="3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75" name="Line 39"/>
            <p:cNvSpPr>
              <a:spLocks noChangeShapeType="1"/>
            </p:cNvSpPr>
            <p:nvPr/>
          </p:nvSpPr>
          <p:spPr bwMode="auto">
            <a:xfrm flipV="1">
              <a:off x="5377" y="1944"/>
              <a:ext cx="0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74" name="Line 38"/>
            <p:cNvSpPr>
              <a:spLocks noChangeShapeType="1"/>
            </p:cNvSpPr>
            <p:nvPr/>
          </p:nvSpPr>
          <p:spPr bwMode="auto">
            <a:xfrm flipV="1">
              <a:off x="6196" y="2001"/>
              <a:ext cx="0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73" name="Line 37"/>
            <p:cNvSpPr>
              <a:spLocks noChangeShapeType="1"/>
            </p:cNvSpPr>
            <p:nvPr/>
          </p:nvSpPr>
          <p:spPr bwMode="auto">
            <a:xfrm flipV="1">
              <a:off x="6606" y="2046"/>
              <a:ext cx="0" cy="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72" name="Line 36"/>
            <p:cNvSpPr>
              <a:spLocks noChangeShapeType="1"/>
            </p:cNvSpPr>
            <p:nvPr/>
          </p:nvSpPr>
          <p:spPr bwMode="auto">
            <a:xfrm flipV="1">
              <a:off x="7015" y="2064"/>
              <a:ext cx="0" cy="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71" name="Line 35"/>
            <p:cNvSpPr>
              <a:spLocks noChangeShapeType="1"/>
            </p:cNvSpPr>
            <p:nvPr/>
          </p:nvSpPr>
          <p:spPr bwMode="auto">
            <a:xfrm flipV="1">
              <a:off x="7426" y="2061"/>
              <a:ext cx="0" cy="2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70" name="Line 34"/>
            <p:cNvSpPr>
              <a:spLocks noChangeShapeType="1"/>
            </p:cNvSpPr>
            <p:nvPr/>
          </p:nvSpPr>
          <p:spPr bwMode="auto">
            <a:xfrm flipV="1">
              <a:off x="7834" y="2049"/>
              <a:ext cx="0" cy="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69" name="Line 33"/>
            <p:cNvSpPr>
              <a:spLocks noChangeShapeType="1"/>
            </p:cNvSpPr>
            <p:nvPr/>
          </p:nvSpPr>
          <p:spPr bwMode="auto">
            <a:xfrm flipV="1">
              <a:off x="8245" y="2040"/>
              <a:ext cx="0" cy="1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68" name="Line 32"/>
            <p:cNvSpPr>
              <a:spLocks noChangeShapeType="1"/>
            </p:cNvSpPr>
            <p:nvPr/>
          </p:nvSpPr>
          <p:spPr bwMode="auto">
            <a:xfrm flipV="1">
              <a:off x="8653" y="2025"/>
              <a:ext cx="0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67" name="Arc 31"/>
            <p:cNvSpPr>
              <a:spLocks/>
            </p:cNvSpPr>
            <p:nvPr/>
          </p:nvSpPr>
          <p:spPr bwMode="auto">
            <a:xfrm flipV="1">
              <a:off x="3178" y="2289"/>
              <a:ext cx="280" cy="286"/>
            </a:xfrm>
            <a:custGeom>
              <a:avLst/>
              <a:gdLst>
                <a:gd name="G0" fmla="+- 20657 0 0"/>
                <a:gd name="G1" fmla="+- 21600 0 0"/>
                <a:gd name="G2" fmla="+- 21600 0 0"/>
                <a:gd name="T0" fmla="*/ 20657 w 42257"/>
                <a:gd name="T1" fmla="*/ 0 h 43200"/>
                <a:gd name="T2" fmla="*/ 0 w 42257"/>
                <a:gd name="T3" fmla="*/ 27913 h 43200"/>
                <a:gd name="T4" fmla="*/ 20657 w 4225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57" h="43200" fill="none" extrusionOk="0">
                  <a:moveTo>
                    <a:pt x="20656" y="0"/>
                  </a:moveTo>
                  <a:cubicBezTo>
                    <a:pt x="32586" y="0"/>
                    <a:pt x="42257" y="9670"/>
                    <a:pt x="42257" y="21600"/>
                  </a:cubicBezTo>
                  <a:cubicBezTo>
                    <a:pt x="42257" y="33529"/>
                    <a:pt x="32586" y="43200"/>
                    <a:pt x="20657" y="43200"/>
                  </a:cubicBezTo>
                  <a:cubicBezTo>
                    <a:pt x="11159" y="43200"/>
                    <a:pt x="2775" y="36995"/>
                    <a:pt x="0" y="27912"/>
                  </a:cubicBezTo>
                </a:path>
                <a:path w="42257" h="43200" stroke="0" extrusionOk="0">
                  <a:moveTo>
                    <a:pt x="20656" y="0"/>
                  </a:moveTo>
                  <a:cubicBezTo>
                    <a:pt x="32586" y="0"/>
                    <a:pt x="42257" y="9670"/>
                    <a:pt x="42257" y="21600"/>
                  </a:cubicBezTo>
                  <a:cubicBezTo>
                    <a:pt x="42257" y="33529"/>
                    <a:pt x="32586" y="43200"/>
                    <a:pt x="20657" y="43200"/>
                  </a:cubicBezTo>
                  <a:cubicBezTo>
                    <a:pt x="11159" y="43200"/>
                    <a:pt x="2775" y="36995"/>
                    <a:pt x="0" y="27912"/>
                  </a:cubicBezTo>
                  <a:lnTo>
                    <a:pt x="20657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66" name="Arc 30"/>
            <p:cNvSpPr>
              <a:spLocks/>
            </p:cNvSpPr>
            <p:nvPr/>
          </p:nvSpPr>
          <p:spPr bwMode="auto">
            <a:xfrm flipV="1">
              <a:off x="6040" y="2286"/>
              <a:ext cx="280" cy="286"/>
            </a:xfrm>
            <a:custGeom>
              <a:avLst/>
              <a:gdLst>
                <a:gd name="G0" fmla="+- 20657 0 0"/>
                <a:gd name="G1" fmla="+- 21600 0 0"/>
                <a:gd name="G2" fmla="+- 21600 0 0"/>
                <a:gd name="T0" fmla="*/ 20657 w 42257"/>
                <a:gd name="T1" fmla="*/ 0 h 43200"/>
                <a:gd name="T2" fmla="*/ 0 w 42257"/>
                <a:gd name="T3" fmla="*/ 27913 h 43200"/>
                <a:gd name="T4" fmla="*/ 20657 w 4225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57" h="43200" fill="none" extrusionOk="0">
                  <a:moveTo>
                    <a:pt x="20656" y="0"/>
                  </a:moveTo>
                  <a:cubicBezTo>
                    <a:pt x="32586" y="0"/>
                    <a:pt x="42257" y="9670"/>
                    <a:pt x="42257" y="21600"/>
                  </a:cubicBezTo>
                  <a:cubicBezTo>
                    <a:pt x="42257" y="33529"/>
                    <a:pt x="32586" y="43200"/>
                    <a:pt x="20657" y="43200"/>
                  </a:cubicBezTo>
                  <a:cubicBezTo>
                    <a:pt x="11159" y="43200"/>
                    <a:pt x="2775" y="36995"/>
                    <a:pt x="0" y="27912"/>
                  </a:cubicBezTo>
                </a:path>
                <a:path w="42257" h="43200" stroke="0" extrusionOk="0">
                  <a:moveTo>
                    <a:pt x="20656" y="0"/>
                  </a:moveTo>
                  <a:cubicBezTo>
                    <a:pt x="32586" y="0"/>
                    <a:pt x="42257" y="9670"/>
                    <a:pt x="42257" y="21600"/>
                  </a:cubicBezTo>
                  <a:cubicBezTo>
                    <a:pt x="42257" y="33529"/>
                    <a:pt x="32586" y="43200"/>
                    <a:pt x="20657" y="43200"/>
                  </a:cubicBezTo>
                  <a:cubicBezTo>
                    <a:pt x="11159" y="43200"/>
                    <a:pt x="2775" y="36995"/>
                    <a:pt x="0" y="27912"/>
                  </a:cubicBezTo>
                  <a:lnTo>
                    <a:pt x="20657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65" name="Arc 29"/>
            <p:cNvSpPr>
              <a:spLocks/>
            </p:cNvSpPr>
            <p:nvPr/>
          </p:nvSpPr>
          <p:spPr bwMode="auto">
            <a:xfrm flipV="1">
              <a:off x="4602" y="2289"/>
              <a:ext cx="280" cy="286"/>
            </a:xfrm>
            <a:custGeom>
              <a:avLst/>
              <a:gdLst>
                <a:gd name="G0" fmla="+- 20657 0 0"/>
                <a:gd name="G1" fmla="+- 21600 0 0"/>
                <a:gd name="G2" fmla="+- 21600 0 0"/>
                <a:gd name="T0" fmla="*/ 20657 w 42257"/>
                <a:gd name="T1" fmla="*/ 0 h 43200"/>
                <a:gd name="T2" fmla="*/ 0 w 42257"/>
                <a:gd name="T3" fmla="*/ 27913 h 43200"/>
                <a:gd name="T4" fmla="*/ 20657 w 4225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57" h="43200" fill="none" extrusionOk="0">
                  <a:moveTo>
                    <a:pt x="20656" y="0"/>
                  </a:moveTo>
                  <a:cubicBezTo>
                    <a:pt x="32586" y="0"/>
                    <a:pt x="42257" y="9670"/>
                    <a:pt x="42257" y="21600"/>
                  </a:cubicBezTo>
                  <a:cubicBezTo>
                    <a:pt x="42257" y="33529"/>
                    <a:pt x="32586" y="43200"/>
                    <a:pt x="20657" y="43200"/>
                  </a:cubicBezTo>
                  <a:cubicBezTo>
                    <a:pt x="11159" y="43200"/>
                    <a:pt x="2775" y="36995"/>
                    <a:pt x="0" y="27912"/>
                  </a:cubicBezTo>
                </a:path>
                <a:path w="42257" h="43200" stroke="0" extrusionOk="0">
                  <a:moveTo>
                    <a:pt x="20656" y="0"/>
                  </a:moveTo>
                  <a:cubicBezTo>
                    <a:pt x="32586" y="0"/>
                    <a:pt x="42257" y="9670"/>
                    <a:pt x="42257" y="21600"/>
                  </a:cubicBezTo>
                  <a:cubicBezTo>
                    <a:pt x="42257" y="33529"/>
                    <a:pt x="32586" y="43200"/>
                    <a:pt x="20657" y="43200"/>
                  </a:cubicBezTo>
                  <a:cubicBezTo>
                    <a:pt x="11159" y="43200"/>
                    <a:pt x="2775" y="36995"/>
                    <a:pt x="0" y="27912"/>
                  </a:cubicBezTo>
                  <a:lnTo>
                    <a:pt x="20657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64" name="Text Box 28"/>
            <p:cNvSpPr txBox="1">
              <a:spLocks noChangeArrowheads="1"/>
            </p:cNvSpPr>
            <p:nvPr/>
          </p:nvSpPr>
          <p:spPr bwMode="auto">
            <a:xfrm>
              <a:off x="5758" y="1678"/>
              <a:ext cx="45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p(x)</a:t>
              </a:r>
              <a:endParaRPr kumimoji="0" lang="en-US" sz="3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72763" name="Text Box 27"/>
            <p:cNvSpPr txBox="1">
              <a:spLocks noChangeArrowheads="1"/>
            </p:cNvSpPr>
            <p:nvPr/>
          </p:nvSpPr>
          <p:spPr bwMode="auto">
            <a:xfrm>
              <a:off x="3131" y="3209"/>
              <a:ext cx="36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F</a:t>
              </a:r>
              <a:r>
                <a:rPr kumimoji="0" lang="en-US" sz="1600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1</a:t>
              </a:r>
              <a:endParaRPr kumimoji="0" lang="en-US" sz="3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72762" name="Text Box 26"/>
            <p:cNvSpPr txBox="1">
              <a:spLocks noChangeArrowheads="1"/>
            </p:cNvSpPr>
            <p:nvPr/>
          </p:nvSpPr>
          <p:spPr bwMode="auto">
            <a:xfrm>
              <a:off x="4568" y="3209"/>
              <a:ext cx="36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F</a:t>
              </a:r>
              <a:r>
                <a:rPr kumimoji="0" lang="en-US" sz="1600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2</a:t>
              </a:r>
              <a:endParaRPr kumimoji="0" lang="en-US" sz="3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72761" name="Text Box 25"/>
            <p:cNvSpPr txBox="1">
              <a:spLocks noChangeArrowheads="1"/>
            </p:cNvSpPr>
            <p:nvPr/>
          </p:nvSpPr>
          <p:spPr bwMode="auto">
            <a:xfrm>
              <a:off x="6014" y="3209"/>
              <a:ext cx="36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F</a:t>
              </a:r>
              <a:r>
                <a:rPr kumimoji="0" lang="en-US" sz="1600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3</a:t>
              </a:r>
              <a:endParaRPr kumimoji="0" lang="en-US" sz="3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72760" name="Text Box 24"/>
            <p:cNvSpPr txBox="1">
              <a:spLocks noChangeArrowheads="1"/>
            </p:cNvSpPr>
            <p:nvPr/>
          </p:nvSpPr>
          <p:spPr bwMode="auto">
            <a:xfrm>
              <a:off x="2863" y="2210"/>
              <a:ext cx="36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C</a:t>
              </a:r>
              <a:r>
                <a:rPr kumimoji="0" lang="en-US" sz="1600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1</a:t>
              </a:r>
              <a:endParaRPr kumimoji="0" lang="en-US" sz="3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72759" name="Text Box 23"/>
            <p:cNvSpPr txBox="1">
              <a:spLocks noChangeArrowheads="1"/>
            </p:cNvSpPr>
            <p:nvPr/>
          </p:nvSpPr>
          <p:spPr bwMode="auto">
            <a:xfrm>
              <a:off x="4816" y="2316"/>
              <a:ext cx="36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C</a:t>
              </a:r>
              <a:r>
                <a:rPr kumimoji="0" lang="en-US" sz="1600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2</a:t>
              </a:r>
              <a:endParaRPr kumimoji="0" lang="en-US" sz="3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72758" name="Text Box 22"/>
            <p:cNvSpPr txBox="1">
              <a:spLocks noChangeArrowheads="1"/>
            </p:cNvSpPr>
            <p:nvPr/>
          </p:nvSpPr>
          <p:spPr bwMode="auto">
            <a:xfrm>
              <a:off x="6260" y="2309"/>
              <a:ext cx="36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C</a:t>
              </a:r>
              <a:r>
                <a:rPr kumimoji="0" lang="en-US" sz="1600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3</a:t>
              </a:r>
              <a:endParaRPr kumimoji="0" lang="en-US" sz="3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72757" name="Line 21"/>
            <p:cNvSpPr>
              <a:spLocks noChangeShapeType="1"/>
            </p:cNvSpPr>
            <p:nvPr/>
          </p:nvSpPr>
          <p:spPr bwMode="auto">
            <a:xfrm rot="5400000" flipV="1">
              <a:off x="3531" y="2198"/>
              <a:ext cx="0" cy="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56" name="Text Box 20"/>
            <p:cNvSpPr txBox="1">
              <a:spLocks noChangeArrowheads="1"/>
            </p:cNvSpPr>
            <p:nvPr/>
          </p:nvSpPr>
          <p:spPr bwMode="auto">
            <a:xfrm>
              <a:off x="3283" y="1651"/>
              <a:ext cx="36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y</a:t>
              </a:r>
              <a:endParaRPr kumimoji="0" lang="en-US" sz="3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72755" name="Text Box 19"/>
            <p:cNvSpPr txBox="1">
              <a:spLocks noChangeArrowheads="1"/>
            </p:cNvSpPr>
            <p:nvPr/>
          </p:nvSpPr>
          <p:spPr bwMode="auto">
            <a:xfrm>
              <a:off x="3664" y="2308"/>
              <a:ext cx="36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x</a:t>
              </a:r>
              <a:endParaRPr kumimoji="0" lang="en-US" sz="3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72754" name="Text Box 18"/>
            <p:cNvSpPr txBox="1">
              <a:spLocks noChangeArrowheads="1"/>
            </p:cNvSpPr>
            <p:nvPr/>
          </p:nvSpPr>
          <p:spPr bwMode="auto">
            <a:xfrm>
              <a:off x="7445" y="3209"/>
              <a:ext cx="36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F</a:t>
              </a:r>
              <a:r>
                <a:rPr kumimoji="0" lang="en-US" sz="1600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4</a:t>
              </a:r>
              <a:endParaRPr kumimoji="0" lang="en-US" sz="3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72753" name="Line 17"/>
            <p:cNvSpPr>
              <a:spLocks noChangeShapeType="1"/>
            </p:cNvSpPr>
            <p:nvPr/>
          </p:nvSpPr>
          <p:spPr bwMode="auto">
            <a:xfrm flipV="1">
              <a:off x="9068" y="2630"/>
              <a:ext cx="0" cy="59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52" name="Text Box 16"/>
            <p:cNvSpPr txBox="1">
              <a:spLocks noChangeArrowheads="1"/>
            </p:cNvSpPr>
            <p:nvPr/>
          </p:nvSpPr>
          <p:spPr bwMode="auto">
            <a:xfrm>
              <a:off x="8892" y="3209"/>
              <a:ext cx="36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F</a:t>
              </a:r>
              <a:r>
                <a:rPr kumimoji="0" lang="en-US" sz="1600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5</a:t>
              </a:r>
              <a:endParaRPr kumimoji="0" lang="en-US" sz="3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72751" name="Arc 15"/>
            <p:cNvSpPr>
              <a:spLocks/>
            </p:cNvSpPr>
            <p:nvPr/>
          </p:nvSpPr>
          <p:spPr bwMode="auto">
            <a:xfrm flipV="1">
              <a:off x="7494" y="2277"/>
              <a:ext cx="280" cy="286"/>
            </a:xfrm>
            <a:custGeom>
              <a:avLst/>
              <a:gdLst>
                <a:gd name="G0" fmla="+- 20657 0 0"/>
                <a:gd name="G1" fmla="+- 21600 0 0"/>
                <a:gd name="G2" fmla="+- 21600 0 0"/>
                <a:gd name="T0" fmla="*/ 20657 w 42257"/>
                <a:gd name="T1" fmla="*/ 0 h 43200"/>
                <a:gd name="T2" fmla="*/ 0 w 42257"/>
                <a:gd name="T3" fmla="*/ 27913 h 43200"/>
                <a:gd name="T4" fmla="*/ 20657 w 4225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57" h="43200" fill="none" extrusionOk="0">
                  <a:moveTo>
                    <a:pt x="20656" y="0"/>
                  </a:moveTo>
                  <a:cubicBezTo>
                    <a:pt x="32586" y="0"/>
                    <a:pt x="42257" y="9670"/>
                    <a:pt x="42257" y="21600"/>
                  </a:cubicBezTo>
                  <a:cubicBezTo>
                    <a:pt x="42257" y="33529"/>
                    <a:pt x="32586" y="43200"/>
                    <a:pt x="20657" y="43200"/>
                  </a:cubicBezTo>
                  <a:cubicBezTo>
                    <a:pt x="11159" y="43200"/>
                    <a:pt x="2775" y="36995"/>
                    <a:pt x="0" y="27912"/>
                  </a:cubicBezTo>
                </a:path>
                <a:path w="42257" h="43200" stroke="0" extrusionOk="0">
                  <a:moveTo>
                    <a:pt x="20656" y="0"/>
                  </a:moveTo>
                  <a:cubicBezTo>
                    <a:pt x="32586" y="0"/>
                    <a:pt x="42257" y="9670"/>
                    <a:pt x="42257" y="21600"/>
                  </a:cubicBezTo>
                  <a:cubicBezTo>
                    <a:pt x="42257" y="33529"/>
                    <a:pt x="32586" y="43200"/>
                    <a:pt x="20657" y="43200"/>
                  </a:cubicBezTo>
                  <a:cubicBezTo>
                    <a:pt x="11159" y="43200"/>
                    <a:pt x="2775" y="36995"/>
                    <a:pt x="0" y="27912"/>
                  </a:cubicBezTo>
                  <a:lnTo>
                    <a:pt x="20657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50" name="Arc 14"/>
            <p:cNvSpPr>
              <a:spLocks/>
            </p:cNvSpPr>
            <p:nvPr/>
          </p:nvSpPr>
          <p:spPr bwMode="auto">
            <a:xfrm flipV="1">
              <a:off x="8920" y="2297"/>
              <a:ext cx="280" cy="286"/>
            </a:xfrm>
            <a:custGeom>
              <a:avLst/>
              <a:gdLst>
                <a:gd name="G0" fmla="+- 20657 0 0"/>
                <a:gd name="G1" fmla="+- 21600 0 0"/>
                <a:gd name="G2" fmla="+- 21600 0 0"/>
                <a:gd name="T0" fmla="*/ 20657 w 42257"/>
                <a:gd name="T1" fmla="*/ 0 h 43200"/>
                <a:gd name="T2" fmla="*/ 0 w 42257"/>
                <a:gd name="T3" fmla="*/ 27913 h 43200"/>
                <a:gd name="T4" fmla="*/ 20657 w 4225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57" h="43200" fill="none" extrusionOk="0">
                  <a:moveTo>
                    <a:pt x="20656" y="0"/>
                  </a:moveTo>
                  <a:cubicBezTo>
                    <a:pt x="32586" y="0"/>
                    <a:pt x="42257" y="9670"/>
                    <a:pt x="42257" y="21600"/>
                  </a:cubicBezTo>
                  <a:cubicBezTo>
                    <a:pt x="42257" y="33529"/>
                    <a:pt x="32586" y="43200"/>
                    <a:pt x="20657" y="43200"/>
                  </a:cubicBezTo>
                  <a:cubicBezTo>
                    <a:pt x="11159" y="43200"/>
                    <a:pt x="2775" y="36995"/>
                    <a:pt x="0" y="27912"/>
                  </a:cubicBezTo>
                </a:path>
                <a:path w="42257" h="43200" stroke="0" extrusionOk="0">
                  <a:moveTo>
                    <a:pt x="20656" y="0"/>
                  </a:moveTo>
                  <a:cubicBezTo>
                    <a:pt x="32586" y="0"/>
                    <a:pt x="42257" y="9670"/>
                    <a:pt x="42257" y="21600"/>
                  </a:cubicBezTo>
                  <a:cubicBezTo>
                    <a:pt x="42257" y="33529"/>
                    <a:pt x="32586" y="43200"/>
                    <a:pt x="20657" y="43200"/>
                  </a:cubicBezTo>
                  <a:cubicBezTo>
                    <a:pt x="11159" y="43200"/>
                    <a:pt x="2775" y="36995"/>
                    <a:pt x="0" y="27912"/>
                  </a:cubicBezTo>
                  <a:lnTo>
                    <a:pt x="20657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cs typeface="Arial" pitchFamily="34" charset="0"/>
              </a:endParaRPr>
            </a:p>
          </p:txBody>
        </p:sp>
        <p:sp>
          <p:nvSpPr>
            <p:cNvPr id="372749" name="Text Box 13"/>
            <p:cNvSpPr txBox="1">
              <a:spLocks noChangeArrowheads="1"/>
            </p:cNvSpPr>
            <p:nvPr/>
          </p:nvSpPr>
          <p:spPr bwMode="auto">
            <a:xfrm>
              <a:off x="7713" y="2300"/>
              <a:ext cx="36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C</a:t>
              </a:r>
              <a:r>
                <a:rPr kumimoji="0" lang="en-US" sz="1600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4</a:t>
              </a:r>
              <a:endParaRPr kumimoji="0" lang="en-US" sz="3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72748" name="Text Box 12"/>
            <p:cNvSpPr txBox="1">
              <a:spLocks noChangeArrowheads="1"/>
            </p:cNvSpPr>
            <p:nvPr/>
          </p:nvSpPr>
          <p:spPr bwMode="auto">
            <a:xfrm>
              <a:off x="9147" y="2314"/>
              <a:ext cx="36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C</a:t>
              </a:r>
              <a:r>
                <a:rPr kumimoji="0" lang="en-US" sz="1600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5</a:t>
              </a:r>
              <a:endParaRPr kumimoji="0" lang="en-US" sz="3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72747" name="Oval 11"/>
            <p:cNvSpPr>
              <a:spLocks noChangeArrowheads="1"/>
            </p:cNvSpPr>
            <p:nvPr/>
          </p:nvSpPr>
          <p:spPr bwMode="auto">
            <a:xfrm>
              <a:off x="3362" y="2676"/>
              <a:ext cx="285" cy="2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1</a:t>
              </a:r>
              <a:endParaRPr kumimoji="0" lang="en-US" sz="3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72746" name="Oval 10"/>
            <p:cNvSpPr>
              <a:spLocks noChangeArrowheads="1"/>
            </p:cNvSpPr>
            <p:nvPr/>
          </p:nvSpPr>
          <p:spPr bwMode="auto">
            <a:xfrm>
              <a:off x="4796" y="2641"/>
              <a:ext cx="285" cy="2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2</a:t>
              </a:r>
              <a:endParaRPr kumimoji="0" lang="en-US" sz="3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72745" name="Oval 9"/>
            <p:cNvSpPr>
              <a:spLocks noChangeArrowheads="1"/>
            </p:cNvSpPr>
            <p:nvPr/>
          </p:nvSpPr>
          <p:spPr bwMode="auto">
            <a:xfrm>
              <a:off x="6249" y="2599"/>
              <a:ext cx="285" cy="2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3</a:t>
              </a:r>
              <a:endParaRPr kumimoji="0" lang="en-US" sz="3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72744" name="Oval 8"/>
            <p:cNvSpPr>
              <a:spLocks noChangeArrowheads="1"/>
            </p:cNvSpPr>
            <p:nvPr/>
          </p:nvSpPr>
          <p:spPr bwMode="auto">
            <a:xfrm>
              <a:off x="7675" y="2674"/>
              <a:ext cx="285" cy="2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4</a:t>
              </a:r>
              <a:endParaRPr kumimoji="0" lang="en-US" sz="3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72743" name="Oval 7"/>
            <p:cNvSpPr>
              <a:spLocks noChangeArrowheads="1"/>
            </p:cNvSpPr>
            <p:nvPr/>
          </p:nvSpPr>
          <p:spPr bwMode="auto">
            <a:xfrm>
              <a:off x="9108" y="2538"/>
              <a:ext cx="285" cy="2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5</a:t>
              </a:r>
              <a:endParaRPr kumimoji="0" lang="en-US" sz="3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graphicFrame>
          <p:nvGraphicFramePr>
            <p:cNvPr id="372742" name="Object 6"/>
            <p:cNvGraphicFramePr>
              <a:graphicFrameLocks noChangeAspect="1"/>
            </p:cNvGraphicFramePr>
            <p:nvPr/>
          </p:nvGraphicFramePr>
          <p:xfrm>
            <a:off x="3167" y="3467"/>
            <a:ext cx="380" cy="340"/>
          </p:xfrm>
          <a:graphic>
            <a:graphicData uri="http://schemas.openxmlformats.org/presentationml/2006/ole">
              <p:oleObj spid="_x0000_s372742" name="Equation" r:id="rId3" imgW="241091" imgH="215713" progId="Equation.DSMT4">
                <p:embed/>
              </p:oleObj>
            </a:graphicData>
          </a:graphic>
        </p:graphicFrame>
        <p:graphicFrame>
          <p:nvGraphicFramePr>
            <p:cNvPr id="372741" name="Object 5"/>
            <p:cNvGraphicFramePr>
              <a:graphicFrameLocks noChangeAspect="1"/>
            </p:cNvGraphicFramePr>
            <p:nvPr/>
          </p:nvGraphicFramePr>
          <p:xfrm>
            <a:off x="4209" y="3467"/>
            <a:ext cx="1060" cy="340"/>
          </p:xfrm>
          <a:graphic>
            <a:graphicData uri="http://schemas.openxmlformats.org/presentationml/2006/ole">
              <p:oleObj spid="_x0000_s372741" name="Equation" r:id="rId4" imgW="672808" imgH="215806" progId="Equation.DSMT4">
                <p:embed/>
              </p:oleObj>
            </a:graphicData>
          </a:graphic>
        </p:graphicFrame>
        <p:graphicFrame>
          <p:nvGraphicFramePr>
            <p:cNvPr id="372740" name="Object 4"/>
            <p:cNvGraphicFramePr>
              <a:graphicFrameLocks noChangeAspect="1"/>
            </p:cNvGraphicFramePr>
            <p:nvPr/>
          </p:nvGraphicFramePr>
          <p:xfrm>
            <a:off x="5666" y="3467"/>
            <a:ext cx="1080" cy="340"/>
          </p:xfrm>
          <a:graphic>
            <a:graphicData uri="http://schemas.openxmlformats.org/presentationml/2006/ole">
              <p:oleObj spid="_x0000_s372740" name="Equation" r:id="rId5" imgW="685502" imgH="215806" progId="Equation.DSMT4">
                <p:embed/>
              </p:oleObj>
            </a:graphicData>
          </a:graphic>
        </p:graphicFrame>
        <p:graphicFrame>
          <p:nvGraphicFramePr>
            <p:cNvPr id="372739" name="Object 3"/>
            <p:cNvGraphicFramePr>
              <a:graphicFrameLocks noChangeAspect="1"/>
            </p:cNvGraphicFramePr>
            <p:nvPr/>
          </p:nvGraphicFramePr>
          <p:xfrm>
            <a:off x="7122" y="3467"/>
            <a:ext cx="1080" cy="340"/>
          </p:xfrm>
          <a:graphic>
            <a:graphicData uri="http://schemas.openxmlformats.org/presentationml/2006/ole">
              <p:oleObj spid="_x0000_s372739" name="Equation" r:id="rId6" imgW="685502" imgH="215806" progId="Equation.DSMT4">
                <p:embed/>
              </p:oleObj>
            </a:graphicData>
          </a:graphic>
        </p:graphicFrame>
        <p:graphicFrame>
          <p:nvGraphicFramePr>
            <p:cNvPr id="372738" name="Object 2"/>
            <p:cNvGraphicFramePr>
              <a:graphicFrameLocks noChangeAspect="1"/>
            </p:cNvGraphicFramePr>
            <p:nvPr/>
          </p:nvGraphicFramePr>
          <p:xfrm>
            <a:off x="8886" y="3467"/>
            <a:ext cx="400" cy="340"/>
          </p:xfrm>
          <a:graphic>
            <a:graphicData uri="http://schemas.openxmlformats.org/presentationml/2006/ole">
              <p:oleObj spid="_x0000_s372738" name="Equation" r:id="rId7" imgW="253780" imgH="215713" progId="Equation.DSMT4">
                <p:embed/>
              </p:oleObj>
            </a:graphicData>
          </a:graphic>
        </p:graphicFrame>
      </p:grpSp>
      <p:sp>
        <p:nvSpPr>
          <p:cNvPr id="372813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2812" name="Object 76"/>
          <p:cNvGraphicFramePr>
            <a:graphicFrameLocks noChangeAspect="1"/>
          </p:cNvGraphicFramePr>
          <p:nvPr/>
        </p:nvGraphicFramePr>
        <p:xfrm>
          <a:off x="1171575" y="2392363"/>
          <a:ext cx="4522788" cy="708025"/>
        </p:xfrm>
        <a:graphic>
          <a:graphicData uri="http://schemas.openxmlformats.org/presentationml/2006/ole">
            <p:oleObj spid="_x0000_s372812" name="Equation" r:id="rId8" imgW="4508280" imgH="685800" progId="Equation.DSMT4">
              <p:embed/>
            </p:oleObj>
          </a:graphicData>
        </a:graphic>
      </p:graphicFrame>
      <p:sp>
        <p:nvSpPr>
          <p:cNvPr id="372815" name="Rectangle 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2814" name="Object 78"/>
          <p:cNvGraphicFramePr>
            <a:graphicFrameLocks noChangeAspect="1"/>
          </p:cNvGraphicFramePr>
          <p:nvPr/>
        </p:nvGraphicFramePr>
        <p:xfrm>
          <a:off x="1187450" y="3648327"/>
          <a:ext cx="4699000" cy="788987"/>
        </p:xfrm>
        <a:graphic>
          <a:graphicData uri="http://schemas.openxmlformats.org/presentationml/2006/ole">
            <p:oleObj spid="_x0000_s372814" name="Equation" r:id="rId9" imgW="4698720" imgH="8125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 EQUATION FOR BEAM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Strain energy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Approximate curvature in terms of nodal DOFs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Approximate element strain energy in terms of nodal DOFs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Stiffness matrix of a beam element</a:t>
            </a:r>
            <a:endParaRPr lang="en-US" dirty="0"/>
          </a:p>
        </p:txBody>
      </p:sp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3761" name="Object 1"/>
          <p:cNvGraphicFramePr>
            <a:graphicFrameLocks noChangeAspect="1"/>
          </p:cNvGraphicFramePr>
          <p:nvPr/>
        </p:nvGraphicFramePr>
        <p:xfrm>
          <a:off x="1166813" y="1608138"/>
          <a:ext cx="4984750" cy="785812"/>
        </p:xfrm>
        <a:graphic>
          <a:graphicData uri="http://schemas.openxmlformats.org/presentationml/2006/ole">
            <p:oleObj spid="_x0000_s373761" name="Equation" r:id="rId3" imgW="4991040" imgH="812520" progId="Equation.DSMT4">
              <p:embed/>
            </p:oleObj>
          </a:graphicData>
        </a:graphic>
      </p:graphicFrame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3763" name="Object 3"/>
          <p:cNvGraphicFramePr>
            <a:graphicFrameLocks noChangeAspect="1"/>
          </p:cNvGraphicFramePr>
          <p:nvPr/>
        </p:nvGraphicFramePr>
        <p:xfrm>
          <a:off x="1222375" y="3097213"/>
          <a:ext cx="6611938" cy="769937"/>
        </p:xfrm>
        <a:graphic>
          <a:graphicData uri="http://schemas.openxmlformats.org/presentationml/2006/ole">
            <p:oleObj spid="_x0000_s373763" name="Equation" r:id="rId4" imgW="6642000" imgH="749160" progId="Equation.DSMT4">
              <p:embed/>
            </p:oleObj>
          </a:graphicData>
        </a:graphic>
      </p:graphicFrame>
      <p:sp>
        <p:nvSpPr>
          <p:cNvPr id="3737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985838" y="4516438"/>
          <a:ext cx="7029450" cy="1349375"/>
        </p:xfrm>
        <a:graphic>
          <a:graphicData uri="http://schemas.openxmlformats.org/presentationml/2006/ole">
            <p:oleObj spid="_x0000_s373765" name="Equation" r:id="rId5" imgW="7734240" imgH="14983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938151" y="5058888"/>
            <a:ext cx="2660072" cy="84314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58208" y="1423898"/>
            <a:ext cx="3877056" cy="1621536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 EQUATION FOR BEAM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Stiffness matrix of a beam element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Strain energy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4785" name="Object 1"/>
          <p:cNvGraphicFramePr>
            <a:graphicFrameLocks noChangeAspect="1"/>
          </p:cNvGraphicFramePr>
          <p:nvPr/>
        </p:nvGraphicFramePr>
        <p:xfrm>
          <a:off x="911225" y="1558257"/>
          <a:ext cx="3348038" cy="1358900"/>
        </p:xfrm>
        <a:graphic>
          <a:graphicData uri="http://schemas.openxmlformats.org/presentationml/2006/ole">
            <p:oleObj spid="_x0000_s374785" name="Equation" r:id="rId3" imgW="3720960" imgH="149832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62304" y="1582554"/>
            <a:ext cx="393088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Symmetric, positive semi-definite</a:t>
            </a:r>
          </a:p>
          <a:p>
            <a:pPr algn="l"/>
            <a:r>
              <a:rPr lang="en-US" dirty="0" smtClean="0"/>
              <a:t>Proportional to EI</a:t>
            </a:r>
          </a:p>
          <a:p>
            <a:pPr algn="l"/>
            <a:r>
              <a:rPr lang="en-US" dirty="0" smtClean="0"/>
              <a:t>Inversely proportional to L</a:t>
            </a:r>
            <a:endParaRPr lang="en-US" dirty="0"/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4787" name="Object 3"/>
          <p:cNvGraphicFramePr>
            <a:graphicFrameLocks noChangeAspect="1"/>
          </p:cNvGraphicFramePr>
          <p:nvPr/>
        </p:nvGraphicFramePr>
        <p:xfrm>
          <a:off x="885825" y="3971925"/>
          <a:ext cx="3711575" cy="706438"/>
        </p:xfrm>
        <a:graphic>
          <a:graphicData uri="http://schemas.openxmlformats.org/presentationml/2006/ole">
            <p:oleObj spid="_x0000_s374787" name="Equation" r:id="rId4" imgW="3720960" imgH="685800" progId="Equation.DSMT4">
              <p:embed/>
            </p:oleObj>
          </a:graphicData>
        </a:graphic>
      </p:graphicFrame>
      <p:sp>
        <p:nvSpPr>
          <p:cNvPr id="3747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4789" name="Object 5"/>
          <p:cNvGraphicFramePr>
            <a:graphicFrameLocks noChangeAspect="1"/>
          </p:cNvGraphicFramePr>
          <p:nvPr/>
        </p:nvGraphicFramePr>
        <p:xfrm>
          <a:off x="1146175" y="5175250"/>
          <a:ext cx="2189163" cy="622300"/>
        </p:xfrm>
        <a:graphic>
          <a:graphicData uri="http://schemas.openxmlformats.org/presentationml/2006/ole">
            <p:oleObj spid="_x0000_s374789" name="Equation" r:id="rId5" imgW="2209680" imgH="6220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635" y="741363"/>
            <a:ext cx="4133890" cy="2215593"/>
          </a:xfrm>
        </p:spPr>
        <p:txBody>
          <a:bodyPr/>
          <a:lstStyle/>
          <a:p>
            <a:r>
              <a:rPr lang="en-US" dirty="0" smtClean="0"/>
              <a:t>Two elements</a:t>
            </a:r>
          </a:p>
          <a:p>
            <a:r>
              <a:rPr lang="en-US" dirty="0" smtClean="0"/>
              <a:t>Global DOFs</a:t>
            </a:r>
          </a:p>
          <a:p>
            <a:endParaRPr lang="en-US" dirty="0" smtClean="0"/>
          </a:p>
        </p:txBody>
      </p:sp>
      <p:sp>
        <p:nvSpPr>
          <p:cNvPr id="3758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75809" name="Group 1"/>
          <p:cNvGrpSpPr>
            <a:grpSpLocks noChangeAspect="1"/>
          </p:cNvGrpSpPr>
          <p:nvPr/>
        </p:nvGrpSpPr>
        <p:grpSpPr bwMode="auto">
          <a:xfrm>
            <a:off x="210910" y="190006"/>
            <a:ext cx="4752976" cy="2238376"/>
            <a:chOff x="3087" y="1525"/>
            <a:chExt cx="3742" cy="1762"/>
          </a:xfrm>
        </p:grpSpPr>
        <p:sp>
          <p:nvSpPr>
            <p:cNvPr id="375829" name="Rectangle 21"/>
            <p:cNvSpPr>
              <a:spLocks noChangeArrowheads="1"/>
            </p:cNvSpPr>
            <p:nvPr/>
          </p:nvSpPr>
          <p:spPr bwMode="auto">
            <a:xfrm>
              <a:off x="3243" y="2094"/>
              <a:ext cx="2112" cy="432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75828" name="Rectangle 20"/>
            <p:cNvSpPr>
              <a:spLocks noChangeArrowheads="1"/>
            </p:cNvSpPr>
            <p:nvPr/>
          </p:nvSpPr>
          <p:spPr bwMode="auto">
            <a:xfrm>
              <a:off x="5353" y="2174"/>
              <a:ext cx="1134" cy="272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75827" name="Line 19"/>
            <p:cNvSpPr>
              <a:spLocks noChangeShapeType="1"/>
            </p:cNvSpPr>
            <p:nvPr/>
          </p:nvSpPr>
          <p:spPr bwMode="auto">
            <a:xfrm flipV="1">
              <a:off x="6483" y="2434"/>
              <a:ext cx="0" cy="5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75826" name="Line 18"/>
            <p:cNvSpPr>
              <a:spLocks noChangeShapeType="1"/>
            </p:cNvSpPr>
            <p:nvPr/>
          </p:nvSpPr>
          <p:spPr bwMode="auto">
            <a:xfrm flipV="1">
              <a:off x="5362" y="2437"/>
              <a:ext cx="0" cy="5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75825" name="Rectangle 17" descr="Wide upward diagonal"/>
            <p:cNvSpPr>
              <a:spLocks noChangeArrowheads="1"/>
            </p:cNvSpPr>
            <p:nvPr/>
          </p:nvSpPr>
          <p:spPr bwMode="auto">
            <a:xfrm>
              <a:off x="3087" y="1918"/>
              <a:ext cx="143" cy="762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75824" name="Line 16"/>
            <p:cNvSpPr>
              <a:spLocks noChangeShapeType="1"/>
            </p:cNvSpPr>
            <p:nvPr/>
          </p:nvSpPr>
          <p:spPr bwMode="auto">
            <a:xfrm flipV="1">
              <a:off x="3232" y="1607"/>
              <a:ext cx="0" cy="14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75823" name="Text Box 15"/>
            <p:cNvSpPr txBox="1">
              <a:spLocks noChangeArrowheads="1"/>
            </p:cNvSpPr>
            <p:nvPr/>
          </p:nvSpPr>
          <p:spPr bwMode="auto">
            <a:xfrm>
              <a:off x="6306" y="3041"/>
              <a:ext cx="36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F</a:t>
              </a:r>
              <a:r>
                <a:rPr kumimoji="0" lang="en-US" sz="1800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3</a:t>
              </a:r>
              <a:endParaRPr kumimoji="0" lang="en-US" sz="40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75822" name="Text Box 14"/>
            <p:cNvSpPr txBox="1">
              <a:spLocks noChangeArrowheads="1"/>
            </p:cNvSpPr>
            <p:nvPr/>
          </p:nvSpPr>
          <p:spPr bwMode="auto">
            <a:xfrm>
              <a:off x="5182" y="3041"/>
              <a:ext cx="36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F</a:t>
              </a:r>
              <a:r>
                <a:rPr kumimoji="0" lang="en-US" sz="1800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2</a:t>
              </a:r>
              <a:endParaRPr kumimoji="0" lang="en-US" sz="40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75821" name="Line 13"/>
            <p:cNvSpPr>
              <a:spLocks noChangeShapeType="1"/>
            </p:cNvSpPr>
            <p:nvPr/>
          </p:nvSpPr>
          <p:spPr bwMode="auto">
            <a:xfrm rot="5400000" flipV="1">
              <a:off x="3466" y="2072"/>
              <a:ext cx="0" cy="4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75820" name="Text Box 12"/>
            <p:cNvSpPr txBox="1">
              <a:spLocks noChangeArrowheads="1"/>
            </p:cNvSpPr>
            <p:nvPr/>
          </p:nvSpPr>
          <p:spPr bwMode="auto">
            <a:xfrm>
              <a:off x="3218" y="1525"/>
              <a:ext cx="36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y</a:t>
              </a:r>
              <a:endParaRPr kumimoji="0" lang="en-US" sz="40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75819" name="Text Box 11"/>
            <p:cNvSpPr txBox="1">
              <a:spLocks noChangeArrowheads="1"/>
            </p:cNvSpPr>
            <p:nvPr/>
          </p:nvSpPr>
          <p:spPr bwMode="auto">
            <a:xfrm>
              <a:off x="3599" y="2182"/>
              <a:ext cx="36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x</a:t>
              </a:r>
              <a:endParaRPr kumimoji="0" lang="en-US" sz="40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75818" name="Oval 10"/>
            <p:cNvSpPr>
              <a:spLocks noChangeArrowheads="1"/>
            </p:cNvSpPr>
            <p:nvPr/>
          </p:nvSpPr>
          <p:spPr bwMode="auto">
            <a:xfrm>
              <a:off x="3297" y="2550"/>
              <a:ext cx="285" cy="2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1</a:t>
              </a:r>
              <a:endParaRPr kumimoji="0" lang="en-US" sz="40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75817" name="Oval 9"/>
            <p:cNvSpPr>
              <a:spLocks noChangeArrowheads="1"/>
            </p:cNvSpPr>
            <p:nvPr/>
          </p:nvSpPr>
          <p:spPr bwMode="auto">
            <a:xfrm>
              <a:off x="5437" y="2481"/>
              <a:ext cx="285" cy="2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2</a:t>
              </a:r>
              <a:endParaRPr kumimoji="0" lang="en-US" sz="40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75816" name="Oval 8"/>
            <p:cNvSpPr>
              <a:spLocks noChangeArrowheads="1"/>
            </p:cNvSpPr>
            <p:nvPr/>
          </p:nvSpPr>
          <p:spPr bwMode="auto">
            <a:xfrm>
              <a:off x="6544" y="2438"/>
              <a:ext cx="285" cy="2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3</a:t>
              </a:r>
              <a:endParaRPr kumimoji="0" lang="en-US" sz="40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75815" name="Text Box 7"/>
            <p:cNvSpPr txBox="1">
              <a:spLocks noChangeArrowheads="1"/>
            </p:cNvSpPr>
            <p:nvPr/>
          </p:nvSpPr>
          <p:spPr bwMode="auto">
            <a:xfrm>
              <a:off x="4047" y="2177"/>
              <a:ext cx="52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2EI</a:t>
              </a:r>
              <a:endParaRPr kumimoji="0" lang="en-US" sz="40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75814" name="Text Box 6"/>
            <p:cNvSpPr txBox="1">
              <a:spLocks noChangeArrowheads="1"/>
            </p:cNvSpPr>
            <p:nvPr/>
          </p:nvSpPr>
          <p:spPr bwMode="auto">
            <a:xfrm>
              <a:off x="5670" y="2195"/>
              <a:ext cx="52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EI</a:t>
              </a:r>
              <a:endParaRPr kumimoji="0" lang="en-US" sz="40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75813" name="Line 5"/>
            <p:cNvSpPr>
              <a:spLocks noChangeShapeType="1"/>
            </p:cNvSpPr>
            <p:nvPr/>
          </p:nvSpPr>
          <p:spPr bwMode="auto">
            <a:xfrm>
              <a:off x="3226" y="2942"/>
              <a:ext cx="21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75812" name="Line 4"/>
            <p:cNvSpPr>
              <a:spLocks noChangeShapeType="1"/>
            </p:cNvSpPr>
            <p:nvPr/>
          </p:nvSpPr>
          <p:spPr bwMode="auto">
            <a:xfrm>
              <a:off x="5379" y="2947"/>
              <a:ext cx="106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75811" name="Text Box 3"/>
            <p:cNvSpPr txBox="1">
              <a:spLocks noChangeArrowheads="1"/>
            </p:cNvSpPr>
            <p:nvPr/>
          </p:nvSpPr>
          <p:spPr bwMode="auto">
            <a:xfrm>
              <a:off x="4039" y="2811"/>
              <a:ext cx="360" cy="2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2L</a:t>
              </a:r>
              <a:endParaRPr kumimoji="0" lang="en-US" sz="40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75810" name="Text Box 2"/>
            <p:cNvSpPr txBox="1">
              <a:spLocks noChangeArrowheads="1"/>
            </p:cNvSpPr>
            <p:nvPr/>
          </p:nvSpPr>
          <p:spPr bwMode="auto">
            <a:xfrm>
              <a:off x="5818" y="2816"/>
              <a:ext cx="231" cy="2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L</a:t>
              </a:r>
              <a:endParaRPr kumimoji="0" lang="en-US" sz="40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375843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5842" name="Object 34"/>
          <p:cNvGraphicFramePr>
            <a:graphicFrameLocks noChangeAspect="1"/>
          </p:cNvGraphicFramePr>
          <p:nvPr/>
        </p:nvGraphicFramePr>
        <p:xfrm>
          <a:off x="5181600" y="1744663"/>
          <a:ext cx="3700463" cy="385762"/>
        </p:xfrm>
        <a:graphic>
          <a:graphicData uri="http://schemas.openxmlformats.org/presentationml/2006/ole">
            <p:oleObj spid="_x0000_s375842" name="Equation" r:id="rId3" imgW="3720960" imgH="368280" progId="Equation.DSMT4">
              <p:embed/>
            </p:oleObj>
          </a:graphicData>
        </a:graphic>
      </p:graphicFrame>
      <p:sp>
        <p:nvSpPr>
          <p:cNvPr id="375845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5844" name="Object 36"/>
          <p:cNvGraphicFramePr>
            <a:graphicFrameLocks noChangeAspect="1"/>
          </p:cNvGraphicFramePr>
          <p:nvPr/>
        </p:nvGraphicFramePr>
        <p:xfrm>
          <a:off x="476250" y="2490788"/>
          <a:ext cx="3425825" cy="1722437"/>
        </p:xfrm>
        <a:graphic>
          <a:graphicData uri="http://schemas.openxmlformats.org/presentationml/2006/ole">
            <p:oleObj spid="_x0000_s375844" name="Equation" r:id="rId4" imgW="3822480" imgH="1930320" progId="Equation.DSMT4">
              <p:embed/>
            </p:oleObj>
          </a:graphicData>
        </a:graphic>
      </p:graphicFrame>
      <p:sp>
        <p:nvSpPr>
          <p:cNvPr id="375847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5846" name="Object 38"/>
          <p:cNvGraphicFramePr>
            <a:graphicFrameLocks noChangeAspect="1"/>
          </p:cNvGraphicFramePr>
          <p:nvPr/>
        </p:nvGraphicFramePr>
        <p:xfrm>
          <a:off x="5092700" y="2465388"/>
          <a:ext cx="3598863" cy="1758950"/>
        </p:xfrm>
        <a:graphic>
          <a:graphicData uri="http://schemas.openxmlformats.org/presentationml/2006/ole">
            <p:oleObj spid="_x0000_s375846" name="Equation" r:id="rId5" imgW="4000320" imgH="1955520" progId="Equation.DSMT4">
              <p:embed/>
            </p:oleObj>
          </a:graphicData>
        </a:graphic>
      </p:graphicFrame>
      <p:sp>
        <p:nvSpPr>
          <p:cNvPr id="37584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5848" name="Object 40"/>
          <p:cNvGraphicFramePr>
            <a:graphicFrameLocks noChangeAspect="1"/>
          </p:cNvGraphicFramePr>
          <p:nvPr/>
        </p:nvGraphicFramePr>
        <p:xfrm>
          <a:off x="1818694" y="4457952"/>
          <a:ext cx="4792662" cy="2257425"/>
        </p:xfrm>
        <a:graphic>
          <a:graphicData uri="http://schemas.openxmlformats.org/presentationml/2006/ole">
            <p:oleObj spid="_x0000_s375848" name="Equation" r:id="rId6" imgW="4813200" imgH="2260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</a:t>
            </a:r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Euler-Bernoulli Beam Theory</a:t>
            </a:r>
            <a:endParaRPr lang="en-US" dirty="0"/>
          </a:p>
          <a:p>
            <a:pPr lvl="1"/>
            <a:r>
              <a:rPr lang="en-US" altLang="ko-KR" dirty="0">
                <a:ea typeface="굴림" pitchFamily="50" charset="-127"/>
              </a:rPr>
              <a:t>can carry the transverse </a:t>
            </a:r>
            <a:r>
              <a:rPr lang="en-US" altLang="ko-KR" dirty="0" smtClean="0">
                <a:ea typeface="굴림" pitchFamily="50" charset="-127"/>
              </a:rPr>
              <a:t>load</a:t>
            </a:r>
          </a:p>
          <a:p>
            <a:pPr lvl="1"/>
            <a:r>
              <a:rPr lang="en-US" altLang="ko-KR" dirty="0" smtClean="0">
                <a:ea typeface="굴림" pitchFamily="50" charset="-127"/>
              </a:rPr>
              <a:t>slope can change along the span (x-axis)</a:t>
            </a:r>
          </a:p>
          <a:p>
            <a:pPr lvl="1"/>
            <a:r>
              <a:rPr lang="en-US" altLang="ko-KR" dirty="0" smtClean="0">
                <a:ea typeface="굴림" pitchFamily="50" charset="-127"/>
              </a:rPr>
              <a:t>Cross-section is symmetric </a:t>
            </a:r>
            <a:r>
              <a:rPr lang="en-US" altLang="ko-KR" dirty="0" err="1" smtClean="0">
                <a:ea typeface="굴림" pitchFamily="50" charset="-127"/>
              </a:rPr>
              <a:t>w.r.t</a:t>
            </a:r>
            <a:r>
              <a:rPr lang="en-US" altLang="ko-KR" dirty="0" smtClean="0">
                <a:ea typeface="굴림" pitchFamily="50" charset="-127"/>
              </a:rPr>
              <a:t>. </a:t>
            </a:r>
            <a:r>
              <a:rPr lang="en-US" altLang="ko-KR" dirty="0" err="1" smtClean="0">
                <a:ea typeface="굴림" pitchFamily="50" charset="-127"/>
              </a:rPr>
              <a:t>xy</a:t>
            </a:r>
            <a:r>
              <a:rPr lang="en-US" altLang="ko-KR" dirty="0" smtClean="0">
                <a:ea typeface="굴림" pitchFamily="50" charset="-127"/>
              </a:rPr>
              <a:t>-plane</a:t>
            </a:r>
          </a:p>
          <a:p>
            <a:pPr lvl="1"/>
            <a:r>
              <a:rPr lang="en-US" altLang="ko-KR" dirty="0" smtClean="0">
                <a:ea typeface="굴림" pitchFamily="50" charset="-127"/>
              </a:rPr>
              <a:t>The y-axis passes through the </a:t>
            </a:r>
            <a:r>
              <a:rPr lang="en-US" altLang="ko-KR" dirty="0" err="1" smtClean="0">
                <a:ea typeface="굴림" pitchFamily="50" charset="-127"/>
              </a:rPr>
              <a:t>centroid</a:t>
            </a:r>
            <a:endParaRPr lang="en-US" altLang="ko-KR" dirty="0" smtClean="0">
              <a:ea typeface="굴림" pitchFamily="50" charset="-127"/>
            </a:endParaRPr>
          </a:p>
          <a:p>
            <a:pPr lvl="1"/>
            <a:r>
              <a:rPr lang="en-US" altLang="ko-KR" dirty="0" smtClean="0">
                <a:ea typeface="굴림" pitchFamily="50" charset="-127"/>
              </a:rPr>
              <a:t>Loads are applied in </a:t>
            </a:r>
            <a:r>
              <a:rPr lang="en-US" altLang="ko-KR" dirty="0" err="1" smtClean="0">
                <a:ea typeface="굴림" pitchFamily="50" charset="-127"/>
              </a:rPr>
              <a:t>xy</a:t>
            </a:r>
            <a:r>
              <a:rPr lang="en-US" altLang="ko-KR" dirty="0" smtClean="0">
                <a:ea typeface="굴림" pitchFamily="50" charset="-127"/>
              </a:rPr>
              <a:t>-plane (plane of loading)</a:t>
            </a:r>
            <a:endParaRPr lang="en-US" altLang="ko-KR" dirty="0">
              <a:ea typeface="굴림" pitchFamily="50" charset="-127"/>
            </a:endParaRPr>
          </a:p>
        </p:txBody>
      </p:sp>
      <p:grpSp>
        <p:nvGrpSpPr>
          <p:cNvPr id="264209" name="Group 17"/>
          <p:cNvGrpSpPr>
            <a:grpSpLocks noChangeAspect="1"/>
          </p:cNvGrpSpPr>
          <p:nvPr/>
        </p:nvGrpSpPr>
        <p:grpSpPr bwMode="auto">
          <a:xfrm>
            <a:off x="641267" y="3491346"/>
            <a:ext cx="7756526" cy="2454276"/>
            <a:chOff x="1440" y="1440"/>
            <a:chExt cx="6107" cy="1933"/>
          </a:xfrm>
        </p:grpSpPr>
        <p:sp>
          <p:nvSpPr>
            <p:cNvPr id="264210" name="Line 18"/>
            <p:cNvSpPr>
              <a:spLocks noChangeAspect="1" noChangeShapeType="1"/>
            </p:cNvSpPr>
            <p:nvPr/>
          </p:nvSpPr>
          <p:spPr bwMode="auto">
            <a:xfrm>
              <a:off x="1698" y="2946"/>
              <a:ext cx="25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264211" name="Text Box 19"/>
            <p:cNvSpPr txBox="1">
              <a:spLocks noChangeAspect="1" noChangeArrowheads="1"/>
            </p:cNvSpPr>
            <p:nvPr/>
          </p:nvSpPr>
          <p:spPr bwMode="auto">
            <a:xfrm>
              <a:off x="2776" y="2811"/>
              <a:ext cx="245" cy="27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</a:rPr>
                <a:t>L</a:t>
              </a:r>
              <a:endParaRPr kumimoji="0" lang="en-US" sz="4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12" name="Line 20"/>
            <p:cNvSpPr>
              <a:spLocks noChangeAspect="1" noChangeShapeType="1"/>
            </p:cNvSpPr>
            <p:nvPr/>
          </p:nvSpPr>
          <p:spPr bwMode="auto">
            <a:xfrm rot="-5400000">
              <a:off x="4052" y="2920"/>
              <a:ext cx="35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264213" name="Text Box 21"/>
            <p:cNvSpPr txBox="1">
              <a:spLocks noChangeAspect="1" noChangeArrowheads="1"/>
            </p:cNvSpPr>
            <p:nvPr/>
          </p:nvSpPr>
          <p:spPr bwMode="auto">
            <a:xfrm>
              <a:off x="4274" y="2926"/>
              <a:ext cx="215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</a:rPr>
                <a:t>F</a:t>
              </a:r>
              <a:endParaRPr kumimoji="0" lang="en-US" sz="4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14" name="Rectangle 22" descr="Light upward diagonal"/>
            <p:cNvSpPr>
              <a:spLocks noChangeArrowheads="1"/>
            </p:cNvSpPr>
            <p:nvPr/>
          </p:nvSpPr>
          <p:spPr bwMode="auto">
            <a:xfrm>
              <a:off x="1440" y="1925"/>
              <a:ext cx="247" cy="1193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264215" name="Line 23"/>
            <p:cNvSpPr>
              <a:spLocks noChangeShapeType="1"/>
            </p:cNvSpPr>
            <p:nvPr/>
          </p:nvSpPr>
          <p:spPr bwMode="auto">
            <a:xfrm flipV="1">
              <a:off x="1687" y="1738"/>
              <a:ext cx="0" cy="1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264216" name="Rectangle 24"/>
            <p:cNvSpPr>
              <a:spLocks noChangeArrowheads="1"/>
            </p:cNvSpPr>
            <p:nvPr/>
          </p:nvSpPr>
          <p:spPr bwMode="auto">
            <a:xfrm>
              <a:off x="1688" y="2321"/>
              <a:ext cx="2550" cy="3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264217" name="Line 25"/>
            <p:cNvSpPr>
              <a:spLocks noChangeShapeType="1"/>
            </p:cNvSpPr>
            <p:nvPr/>
          </p:nvSpPr>
          <p:spPr bwMode="auto">
            <a:xfrm>
              <a:off x="1687" y="2502"/>
              <a:ext cx="3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264218" name="Freeform 26"/>
            <p:cNvSpPr>
              <a:spLocks/>
            </p:cNvSpPr>
            <p:nvPr/>
          </p:nvSpPr>
          <p:spPr bwMode="auto">
            <a:xfrm>
              <a:off x="1675" y="2181"/>
              <a:ext cx="2490" cy="141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759" y="129"/>
                </a:cxn>
                <a:cxn ang="0">
                  <a:pos x="1521" y="102"/>
                </a:cxn>
                <a:cxn ang="0">
                  <a:pos x="2112" y="57"/>
                </a:cxn>
                <a:cxn ang="0">
                  <a:pos x="2502" y="0"/>
                </a:cxn>
              </a:cxnLst>
              <a:rect l="0" t="0" r="r" b="b"/>
              <a:pathLst>
                <a:path w="2502" h="141">
                  <a:moveTo>
                    <a:pt x="0" y="141"/>
                  </a:moveTo>
                  <a:cubicBezTo>
                    <a:pt x="126" y="139"/>
                    <a:pt x="506" y="135"/>
                    <a:pt x="759" y="129"/>
                  </a:cubicBezTo>
                  <a:cubicBezTo>
                    <a:pt x="1012" y="123"/>
                    <a:pt x="1296" y="114"/>
                    <a:pt x="1521" y="102"/>
                  </a:cubicBezTo>
                  <a:cubicBezTo>
                    <a:pt x="1746" y="90"/>
                    <a:pt x="1949" y="74"/>
                    <a:pt x="2112" y="57"/>
                  </a:cubicBezTo>
                  <a:cubicBezTo>
                    <a:pt x="2275" y="40"/>
                    <a:pt x="2421" y="12"/>
                    <a:pt x="2502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264219" name="Freeform 27"/>
            <p:cNvSpPr>
              <a:spLocks/>
            </p:cNvSpPr>
            <p:nvPr/>
          </p:nvSpPr>
          <p:spPr bwMode="auto">
            <a:xfrm>
              <a:off x="1690" y="2547"/>
              <a:ext cx="2502" cy="141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759" y="129"/>
                </a:cxn>
                <a:cxn ang="0">
                  <a:pos x="1521" y="102"/>
                </a:cxn>
                <a:cxn ang="0">
                  <a:pos x="2112" y="57"/>
                </a:cxn>
                <a:cxn ang="0">
                  <a:pos x="2502" y="0"/>
                </a:cxn>
              </a:cxnLst>
              <a:rect l="0" t="0" r="r" b="b"/>
              <a:pathLst>
                <a:path w="2502" h="141">
                  <a:moveTo>
                    <a:pt x="0" y="141"/>
                  </a:moveTo>
                  <a:cubicBezTo>
                    <a:pt x="126" y="139"/>
                    <a:pt x="506" y="135"/>
                    <a:pt x="759" y="129"/>
                  </a:cubicBezTo>
                  <a:cubicBezTo>
                    <a:pt x="1012" y="123"/>
                    <a:pt x="1296" y="114"/>
                    <a:pt x="1521" y="102"/>
                  </a:cubicBezTo>
                  <a:cubicBezTo>
                    <a:pt x="1746" y="90"/>
                    <a:pt x="1949" y="74"/>
                    <a:pt x="2112" y="57"/>
                  </a:cubicBezTo>
                  <a:cubicBezTo>
                    <a:pt x="2275" y="40"/>
                    <a:pt x="2421" y="12"/>
                    <a:pt x="2502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264220" name="Line 28"/>
            <p:cNvSpPr>
              <a:spLocks noChangeShapeType="1"/>
            </p:cNvSpPr>
            <p:nvPr/>
          </p:nvSpPr>
          <p:spPr bwMode="auto">
            <a:xfrm>
              <a:off x="4162" y="2169"/>
              <a:ext cx="33" cy="3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264221" name="Oval 29"/>
            <p:cNvSpPr>
              <a:spLocks noChangeArrowheads="1"/>
            </p:cNvSpPr>
            <p:nvPr/>
          </p:nvSpPr>
          <p:spPr bwMode="auto">
            <a:xfrm>
              <a:off x="3388" y="2183"/>
              <a:ext cx="489" cy="48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264222" name="Line 30"/>
            <p:cNvSpPr>
              <a:spLocks noChangeShapeType="1"/>
            </p:cNvSpPr>
            <p:nvPr/>
          </p:nvSpPr>
          <p:spPr bwMode="auto">
            <a:xfrm flipV="1">
              <a:off x="3612" y="2324"/>
              <a:ext cx="0" cy="3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264223" name="Text Box 31"/>
            <p:cNvSpPr txBox="1">
              <a:spLocks noChangeAspect="1" noChangeArrowheads="1"/>
            </p:cNvSpPr>
            <p:nvPr/>
          </p:nvSpPr>
          <p:spPr bwMode="auto">
            <a:xfrm>
              <a:off x="4958" y="2363"/>
              <a:ext cx="215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</a:rPr>
                <a:t>x</a:t>
              </a:r>
              <a:endParaRPr kumimoji="0" lang="en-US" sz="4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24" name="Text Box 32"/>
            <p:cNvSpPr txBox="1">
              <a:spLocks noChangeAspect="1" noChangeArrowheads="1"/>
            </p:cNvSpPr>
            <p:nvPr/>
          </p:nvSpPr>
          <p:spPr bwMode="auto">
            <a:xfrm>
              <a:off x="1574" y="1440"/>
              <a:ext cx="215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</a:rPr>
                <a:t>y</a:t>
              </a:r>
              <a:endParaRPr kumimoji="0" lang="en-US" sz="4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25" name="Oval 33" descr="Wide upward diagonal"/>
            <p:cNvSpPr>
              <a:spLocks noChangeArrowheads="1"/>
            </p:cNvSpPr>
            <p:nvPr/>
          </p:nvSpPr>
          <p:spPr bwMode="auto">
            <a:xfrm>
              <a:off x="5862" y="2288"/>
              <a:ext cx="456" cy="456"/>
            </a:xfrm>
            <a:prstGeom prst="ellipse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264226" name="Text Box 34"/>
            <p:cNvSpPr txBox="1">
              <a:spLocks noChangeAspect="1" noChangeArrowheads="1"/>
            </p:cNvSpPr>
            <p:nvPr/>
          </p:nvSpPr>
          <p:spPr bwMode="auto">
            <a:xfrm>
              <a:off x="6137" y="2921"/>
              <a:ext cx="215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</a:rPr>
                <a:t>F</a:t>
              </a:r>
              <a:endParaRPr kumimoji="0" lang="en-US" sz="4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27" name="Line 35"/>
            <p:cNvSpPr>
              <a:spLocks noChangeShapeType="1"/>
            </p:cNvSpPr>
            <p:nvPr/>
          </p:nvSpPr>
          <p:spPr bwMode="auto">
            <a:xfrm>
              <a:off x="6091" y="1721"/>
              <a:ext cx="0" cy="15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 type="stealth" w="med" len="lg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264228" name="Text Box 36"/>
            <p:cNvSpPr txBox="1">
              <a:spLocks noChangeAspect="1" noChangeArrowheads="1"/>
            </p:cNvSpPr>
            <p:nvPr/>
          </p:nvSpPr>
          <p:spPr bwMode="auto">
            <a:xfrm>
              <a:off x="6067" y="1969"/>
              <a:ext cx="1480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</a:rPr>
                <a:t>Plane of loading</a:t>
              </a:r>
              <a:endParaRPr kumimoji="0" lang="en-US" sz="4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29" name="Text Box 37"/>
            <p:cNvSpPr txBox="1">
              <a:spLocks noChangeAspect="1" noChangeArrowheads="1"/>
            </p:cNvSpPr>
            <p:nvPr/>
          </p:nvSpPr>
          <p:spPr bwMode="auto">
            <a:xfrm>
              <a:off x="5987" y="1440"/>
              <a:ext cx="215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</a:rPr>
                <a:t>y</a:t>
              </a:r>
              <a:endParaRPr kumimoji="0" lang="en-US" sz="4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30" name="Line 38"/>
            <p:cNvSpPr>
              <a:spLocks noChangeAspect="1" noChangeShapeType="1"/>
            </p:cNvSpPr>
            <p:nvPr/>
          </p:nvSpPr>
          <p:spPr bwMode="auto">
            <a:xfrm rot="-5400000">
              <a:off x="5915" y="2921"/>
              <a:ext cx="35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264231" name="Line 39"/>
            <p:cNvSpPr>
              <a:spLocks noChangeShapeType="1"/>
            </p:cNvSpPr>
            <p:nvPr/>
          </p:nvSpPr>
          <p:spPr bwMode="auto">
            <a:xfrm flipH="1">
              <a:off x="5434" y="2523"/>
              <a:ext cx="6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264232" name="Text Box 40"/>
            <p:cNvSpPr txBox="1">
              <a:spLocks noChangeAspect="1" noChangeArrowheads="1"/>
            </p:cNvSpPr>
            <p:nvPr/>
          </p:nvSpPr>
          <p:spPr bwMode="auto">
            <a:xfrm>
              <a:off x="5255" y="2370"/>
              <a:ext cx="215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</a:rPr>
                <a:t>z</a:t>
              </a:r>
              <a:endParaRPr kumimoji="0" lang="en-US" sz="4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33" name="Text Box 41"/>
            <p:cNvSpPr txBox="1">
              <a:spLocks noChangeAspect="1" noChangeArrowheads="1"/>
            </p:cNvSpPr>
            <p:nvPr/>
          </p:nvSpPr>
          <p:spPr bwMode="auto">
            <a:xfrm>
              <a:off x="2332" y="1761"/>
              <a:ext cx="1051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</a:rPr>
                <a:t>Neutral axis</a:t>
              </a:r>
              <a:endParaRPr kumimoji="0" lang="en-US" sz="4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34" name="Line 42"/>
            <p:cNvSpPr>
              <a:spLocks noChangeShapeType="1"/>
            </p:cNvSpPr>
            <p:nvPr/>
          </p:nvSpPr>
          <p:spPr bwMode="auto">
            <a:xfrm flipH="1">
              <a:off x="2409" y="1987"/>
              <a:ext cx="373" cy="5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264235" name="Text Box 43"/>
            <p:cNvSpPr txBox="1">
              <a:spLocks noChangeAspect="1" noChangeArrowheads="1"/>
            </p:cNvSpPr>
            <p:nvPr/>
          </p:nvSpPr>
          <p:spPr bwMode="auto">
            <a:xfrm>
              <a:off x="6612" y="2688"/>
              <a:ext cx="215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</a:rPr>
                <a:t>A</a:t>
              </a:r>
              <a:endParaRPr kumimoji="0" lang="en-US" sz="4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36" name="Line 44"/>
            <p:cNvSpPr>
              <a:spLocks noChangeShapeType="1"/>
            </p:cNvSpPr>
            <p:nvPr/>
          </p:nvSpPr>
          <p:spPr bwMode="auto">
            <a:xfrm flipH="1" flipV="1">
              <a:off x="6200" y="2482"/>
              <a:ext cx="427" cy="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7528956" y="1543792"/>
            <a:ext cx="1448789" cy="688769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 EQUATION FOR BEAM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energy of applied loads</a:t>
            </a:r>
          </a:p>
          <a:p>
            <a:pPr lvl="1"/>
            <a:r>
              <a:rPr lang="en-US" dirty="0" smtClean="0"/>
              <a:t>Concentrated forces and couples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Distributed load (Work-equivalent nodal forces)</a:t>
            </a:r>
            <a:endParaRPr lang="en-US" dirty="0"/>
          </a:p>
        </p:txBody>
      </p:sp>
      <p:sp>
        <p:nvSpPr>
          <p:cNvPr id="3768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6833" name="Object 1"/>
          <p:cNvGraphicFramePr>
            <a:graphicFrameLocks noChangeAspect="1"/>
          </p:cNvGraphicFramePr>
          <p:nvPr/>
        </p:nvGraphicFramePr>
        <p:xfrm>
          <a:off x="971550" y="1606134"/>
          <a:ext cx="2143125" cy="692150"/>
        </p:xfrm>
        <a:graphic>
          <a:graphicData uri="http://schemas.openxmlformats.org/presentationml/2006/ole">
            <p:oleObj spid="_x0000_s376833" name="Equation" r:id="rId3" imgW="2133360" imgH="672840" progId="Equation.DSMT4">
              <p:embed/>
            </p:oleObj>
          </a:graphicData>
        </a:graphic>
      </p:graphicFrame>
      <p:sp>
        <p:nvSpPr>
          <p:cNvPr id="3768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4232275" y="974725"/>
          <a:ext cx="4583113" cy="1898650"/>
        </p:xfrm>
        <a:graphic>
          <a:graphicData uri="http://schemas.openxmlformats.org/presentationml/2006/ole">
            <p:oleObj spid="_x0000_s376835" name="Equation" r:id="rId4" imgW="4572000" imgH="1904760" progId="Equation.DSMT4">
              <p:embed/>
            </p:oleObj>
          </a:graphicData>
        </a:graphic>
      </p:graphicFrame>
      <p:sp>
        <p:nvSpPr>
          <p:cNvPr id="8" name="Right Arrow 7"/>
          <p:cNvSpPr/>
          <p:nvPr/>
        </p:nvSpPr>
        <p:spPr bwMode="auto">
          <a:xfrm>
            <a:off x="3479470" y="1793174"/>
            <a:ext cx="415636" cy="190005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68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68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6839" name="Object 7"/>
          <p:cNvGraphicFramePr>
            <a:graphicFrameLocks noChangeAspect="1"/>
          </p:cNvGraphicFramePr>
          <p:nvPr/>
        </p:nvGraphicFramePr>
        <p:xfrm>
          <a:off x="287589" y="3262902"/>
          <a:ext cx="3595688" cy="706438"/>
        </p:xfrm>
        <a:graphic>
          <a:graphicData uri="http://schemas.openxmlformats.org/presentationml/2006/ole">
            <p:oleObj spid="_x0000_s376839" name="Equation" r:id="rId5" imgW="3581280" imgH="685800" progId="Equation.DSMT4">
              <p:embed/>
            </p:oleObj>
          </a:graphicData>
        </a:graphic>
      </p:graphicFrame>
      <p:sp>
        <p:nvSpPr>
          <p:cNvPr id="3768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6841" name="Object 9"/>
          <p:cNvGraphicFramePr>
            <a:graphicFrameLocks noChangeAspect="1"/>
          </p:cNvGraphicFramePr>
          <p:nvPr/>
        </p:nvGraphicFramePr>
        <p:xfrm>
          <a:off x="4597400" y="3246359"/>
          <a:ext cx="4275138" cy="762000"/>
        </p:xfrm>
        <a:graphic>
          <a:graphicData uri="http://schemas.openxmlformats.org/presentationml/2006/ole">
            <p:oleObj spid="_x0000_s376841" name="Equation" r:id="rId6" imgW="4254480" imgH="736560" progId="Equation.DSMT4">
              <p:embed/>
            </p:oleObj>
          </a:graphicData>
        </a:graphic>
      </p:graphicFrame>
      <p:sp>
        <p:nvSpPr>
          <p:cNvPr id="37684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455605" y="4223921"/>
          <a:ext cx="8291512" cy="1811338"/>
        </p:xfrm>
        <a:graphic>
          <a:graphicData uri="http://schemas.openxmlformats.org/presentationml/2006/ole">
            <p:oleObj spid="_x0000_s376843" name="Equation" r:id="rId7" imgW="9232560" imgH="2019240" progId="Equation.DSMT4">
              <p:embed/>
            </p:oleObj>
          </a:graphicData>
        </a:graphic>
      </p:graphicFrame>
      <p:sp>
        <p:nvSpPr>
          <p:cNvPr id="17" name="Right Arrow 16"/>
          <p:cNvSpPr/>
          <p:nvPr/>
        </p:nvSpPr>
        <p:spPr bwMode="auto">
          <a:xfrm>
            <a:off x="3976016" y="3492912"/>
            <a:ext cx="415636" cy="190005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 bwMode="auto">
          <a:xfrm>
            <a:off x="570016" y="4108862"/>
            <a:ext cx="4013859" cy="99752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WORK-EQUIVALENT NODAL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Uniformly distributed load</a:t>
            </a:r>
            <a:endParaRPr lang="en-US" dirty="0"/>
          </a:p>
        </p:txBody>
      </p:sp>
      <p:sp>
        <p:nvSpPr>
          <p:cNvPr id="377894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77857" name="Group 1"/>
          <p:cNvGrpSpPr>
            <a:grpSpLocks noChangeAspect="1"/>
          </p:cNvGrpSpPr>
          <p:nvPr/>
        </p:nvGrpSpPr>
        <p:grpSpPr bwMode="auto">
          <a:xfrm>
            <a:off x="4914958" y="4173305"/>
            <a:ext cx="3538538" cy="2414588"/>
            <a:chOff x="4157" y="11022"/>
            <a:chExt cx="3715" cy="2534"/>
          </a:xfrm>
        </p:grpSpPr>
        <p:grpSp>
          <p:nvGrpSpPr>
            <p:cNvPr id="377878" name="Group 22"/>
            <p:cNvGrpSpPr>
              <a:grpSpLocks/>
            </p:cNvGrpSpPr>
            <p:nvPr/>
          </p:nvGrpSpPr>
          <p:grpSpPr bwMode="auto">
            <a:xfrm>
              <a:off x="4157" y="12216"/>
              <a:ext cx="3715" cy="1340"/>
              <a:chOff x="3888" y="9584"/>
              <a:chExt cx="3715" cy="1340"/>
            </a:xfrm>
          </p:grpSpPr>
          <p:sp>
            <p:nvSpPr>
              <p:cNvPr id="377893" name="Rectangle 37"/>
              <p:cNvSpPr>
                <a:spLocks noChangeArrowheads="1"/>
              </p:cNvSpPr>
              <p:nvPr/>
            </p:nvSpPr>
            <p:spPr bwMode="auto">
              <a:xfrm>
                <a:off x="4115" y="10208"/>
                <a:ext cx="3255" cy="21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cs typeface="Arial" pitchFamily="34" charset="0"/>
                </a:endParaRPr>
              </a:p>
            </p:txBody>
          </p:sp>
          <p:sp>
            <p:nvSpPr>
              <p:cNvPr id="377892" name="Line 36"/>
              <p:cNvSpPr>
                <a:spLocks noChangeShapeType="1"/>
              </p:cNvSpPr>
              <p:nvPr/>
            </p:nvSpPr>
            <p:spPr bwMode="auto">
              <a:xfrm flipV="1">
                <a:off x="4115" y="9668"/>
                <a:ext cx="0" cy="4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cs typeface="Arial" pitchFamily="34" charset="0"/>
                </a:endParaRPr>
              </a:p>
            </p:txBody>
          </p:sp>
          <p:sp>
            <p:nvSpPr>
              <p:cNvPr id="377891" name="Line 35"/>
              <p:cNvSpPr>
                <a:spLocks noChangeShapeType="1"/>
              </p:cNvSpPr>
              <p:nvPr/>
            </p:nvSpPr>
            <p:spPr bwMode="auto">
              <a:xfrm flipV="1">
                <a:off x="7363" y="9660"/>
                <a:ext cx="0" cy="4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med" len="med"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cs typeface="Arial" pitchFamily="34" charset="0"/>
                </a:endParaRPr>
              </a:p>
            </p:txBody>
          </p:sp>
          <p:grpSp>
            <p:nvGrpSpPr>
              <p:cNvPr id="377887" name="Group 31"/>
              <p:cNvGrpSpPr>
                <a:grpSpLocks noChangeAspect="1"/>
              </p:cNvGrpSpPr>
              <p:nvPr/>
            </p:nvGrpSpPr>
            <p:grpSpPr bwMode="auto">
              <a:xfrm>
                <a:off x="3888" y="10071"/>
                <a:ext cx="475" cy="478"/>
                <a:chOff x="8322" y="10209"/>
                <a:chExt cx="522" cy="525"/>
              </a:xfrm>
            </p:grpSpPr>
            <p:sp>
              <p:nvSpPr>
                <p:cNvPr id="377890" name="Arc 34"/>
                <p:cNvSpPr>
                  <a:spLocks noChangeAspect="1"/>
                </p:cNvSpPr>
                <p:nvPr/>
              </p:nvSpPr>
              <p:spPr bwMode="auto">
                <a:xfrm flipH="1">
                  <a:off x="8322" y="10209"/>
                  <a:ext cx="261" cy="2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cs typeface="Arial" pitchFamily="34" charset="0"/>
                  </a:endParaRPr>
                </a:p>
              </p:txBody>
            </p:sp>
            <p:sp>
              <p:nvSpPr>
                <p:cNvPr id="377889" name="Arc 33"/>
                <p:cNvSpPr>
                  <a:spLocks noChangeAspect="1"/>
                </p:cNvSpPr>
                <p:nvPr/>
              </p:nvSpPr>
              <p:spPr bwMode="auto">
                <a:xfrm rot="16200000" flipH="1">
                  <a:off x="8322" y="10473"/>
                  <a:ext cx="261" cy="2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cs typeface="Arial" pitchFamily="34" charset="0"/>
                  </a:endParaRPr>
                </a:p>
              </p:txBody>
            </p:sp>
            <p:sp>
              <p:nvSpPr>
                <p:cNvPr id="377888" name="Arc 32"/>
                <p:cNvSpPr>
                  <a:spLocks noChangeAspect="1"/>
                </p:cNvSpPr>
                <p:nvPr/>
              </p:nvSpPr>
              <p:spPr bwMode="auto">
                <a:xfrm rot="10800000" flipH="1">
                  <a:off x="8583" y="10473"/>
                  <a:ext cx="261" cy="2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 type="none" w="med" len="med"/>
                  <a:tailEnd type="arrow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cs typeface="Arial" pitchFamily="34" charset="0"/>
                  </a:endParaRPr>
                </a:p>
              </p:txBody>
            </p:sp>
          </p:grpSp>
          <p:grpSp>
            <p:nvGrpSpPr>
              <p:cNvPr id="377883" name="Group 27"/>
              <p:cNvGrpSpPr>
                <a:grpSpLocks noChangeAspect="1"/>
              </p:cNvGrpSpPr>
              <p:nvPr/>
            </p:nvGrpSpPr>
            <p:grpSpPr bwMode="auto">
              <a:xfrm flipH="1">
                <a:off x="7074" y="10095"/>
                <a:ext cx="475" cy="478"/>
                <a:chOff x="8322" y="10209"/>
                <a:chExt cx="522" cy="525"/>
              </a:xfrm>
            </p:grpSpPr>
            <p:sp>
              <p:nvSpPr>
                <p:cNvPr id="377886" name="Arc 30"/>
                <p:cNvSpPr>
                  <a:spLocks noChangeAspect="1"/>
                </p:cNvSpPr>
                <p:nvPr/>
              </p:nvSpPr>
              <p:spPr bwMode="auto">
                <a:xfrm flipH="1">
                  <a:off x="8322" y="10209"/>
                  <a:ext cx="261" cy="2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cs typeface="Arial" pitchFamily="34" charset="0"/>
                  </a:endParaRPr>
                </a:p>
              </p:txBody>
            </p:sp>
            <p:sp>
              <p:nvSpPr>
                <p:cNvPr id="377885" name="Arc 29"/>
                <p:cNvSpPr>
                  <a:spLocks noChangeAspect="1"/>
                </p:cNvSpPr>
                <p:nvPr/>
              </p:nvSpPr>
              <p:spPr bwMode="auto">
                <a:xfrm rot="16200000" flipH="1">
                  <a:off x="8322" y="10473"/>
                  <a:ext cx="261" cy="2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cs typeface="Arial" pitchFamily="34" charset="0"/>
                  </a:endParaRPr>
                </a:p>
              </p:txBody>
            </p:sp>
            <p:sp>
              <p:nvSpPr>
                <p:cNvPr id="377884" name="Arc 28"/>
                <p:cNvSpPr>
                  <a:spLocks noChangeAspect="1"/>
                </p:cNvSpPr>
                <p:nvPr/>
              </p:nvSpPr>
              <p:spPr bwMode="auto">
                <a:xfrm rot="10800000" flipH="1">
                  <a:off x="8583" y="10473"/>
                  <a:ext cx="261" cy="2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 type="none" w="med" len="med"/>
                  <a:tailEnd type="arrow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cs typeface="Arial" pitchFamily="34" charset="0"/>
                  </a:endParaRPr>
                </a:p>
              </p:txBody>
            </p:sp>
          </p:grpSp>
          <p:sp>
            <p:nvSpPr>
              <p:cNvPr id="377882" name="Text Box 26"/>
              <p:cNvSpPr txBox="1">
                <a:spLocks noChangeArrowheads="1"/>
              </p:cNvSpPr>
              <p:nvPr/>
            </p:nvSpPr>
            <p:spPr bwMode="auto">
              <a:xfrm>
                <a:off x="4113" y="9593"/>
                <a:ext cx="698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바탕" pitchFamily="18" charset="-127"/>
                    <a:cs typeface="Arial" pitchFamily="34" charset="0"/>
                  </a:rPr>
                  <a:t>pL/2</a:t>
                </a:r>
                <a:endParaRPr kumimoji="0" lang="en-US" sz="2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377881" name="Text Box 25"/>
              <p:cNvSpPr txBox="1">
                <a:spLocks noChangeArrowheads="1"/>
              </p:cNvSpPr>
              <p:nvPr/>
            </p:nvSpPr>
            <p:spPr bwMode="auto">
              <a:xfrm>
                <a:off x="6666" y="9584"/>
                <a:ext cx="698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바탕" pitchFamily="18" charset="-127"/>
                    <a:cs typeface="Arial" pitchFamily="34" charset="0"/>
                  </a:rPr>
                  <a:t>pL/2</a:t>
                </a:r>
                <a:endParaRPr kumimoji="0" lang="en-US" sz="2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377880" name="Text Box 24"/>
              <p:cNvSpPr txBox="1">
                <a:spLocks noChangeArrowheads="1"/>
              </p:cNvSpPr>
              <p:nvPr/>
            </p:nvSpPr>
            <p:spPr bwMode="auto">
              <a:xfrm>
                <a:off x="3988" y="10571"/>
                <a:ext cx="698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바탕" pitchFamily="18" charset="-127"/>
                    <a:cs typeface="Arial" pitchFamily="34" charset="0"/>
                  </a:rPr>
                  <a:t>pL</a:t>
                </a:r>
                <a:r>
                  <a:rPr kumimoji="0" lang="en-US" sz="1600" b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바탕" pitchFamily="18" charset="-127"/>
                    <a:cs typeface="Arial" pitchFamily="34" charset="0"/>
                  </a:rPr>
                  <a:t>2</a:t>
                </a:r>
                <a:r>
                  <a:rPr kumimoji="0" lang="en-US" sz="16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바탕" pitchFamily="18" charset="-127"/>
                    <a:cs typeface="Arial" pitchFamily="34" charset="0"/>
                  </a:rPr>
                  <a:t>/12</a:t>
                </a:r>
                <a:endParaRPr kumimoji="0" lang="en-US" sz="2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377879" name="Text Box 23"/>
              <p:cNvSpPr txBox="1">
                <a:spLocks noChangeArrowheads="1"/>
              </p:cNvSpPr>
              <p:nvPr/>
            </p:nvSpPr>
            <p:spPr bwMode="auto">
              <a:xfrm>
                <a:off x="6905" y="10602"/>
                <a:ext cx="698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바탕" pitchFamily="18" charset="-127"/>
                    <a:cs typeface="Arial" pitchFamily="34" charset="0"/>
                  </a:rPr>
                  <a:t>pL</a:t>
                </a:r>
                <a:r>
                  <a:rPr kumimoji="0" lang="en-US" sz="1600" b="0" u="none" strike="noStrike" cap="none" normalizeH="0" baseline="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바탕" pitchFamily="18" charset="-127"/>
                    <a:cs typeface="Arial" pitchFamily="34" charset="0"/>
                  </a:rPr>
                  <a:t>2</a:t>
                </a:r>
                <a:r>
                  <a:rPr kumimoji="0" lang="en-US" sz="1600" b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바탕" pitchFamily="18" charset="-127"/>
                    <a:cs typeface="Arial" pitchFamily="34" charset="0"/>
                  </a:rPr>
                  <a:t>/12</a:t>
                </a:r>
                <a:endParaRPr kumimoji="0" lang="en-US" sz="2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</p:grpSp>
        <p:grpSp>
          <p:nvGrpSpPr>
            <p:cNvPr id="377860" name="Group 4"/>
            <p:cNvGrpSpPr>
              <a:grpSpLocks/>
            </p:cNvGrpSpPr>
            <p:nvPr/>
          </p:nvGrpSpPr>
          <p:grpSpPr bwMode="auto">
            <a:xfrm>
              <a:off x="4407" y="11022"/>
              <a:ext cx="3255" cy="850"/>
              <a:chOff x="155" y="10156"/>
              <a:chExt cx="3255" cy="850"/>
            </a:xfrm>
          </p:grpSpPr>
          <p:sp>
            <p:nvSpPr>
              <p:cNvPr id="377877" name="Rectangle 21"/>
              <p:cNvSpPr>
                <a:spLocks noChangeArrowheads="1"/>
              </p:cNvSpPr>
              <p:nvPr/>
            </p:nvSpPr>
            <p:spPr bwMode="auto">
              <a:xfrm>
                <a:off x="155" y="10156"/>
                <a:ext cx="3255" cy="21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cs typeface="Arial" pitchFamily="34" charset="0"/>
                </a:endParaRPr>
              </a:p>
            </p:txBody>
          </p:sp>
          <p:sp>
            <p:nvSpPr>
              <p:cNvPr id="377876" name="Line 20"/>
              <p:cNvSpPr>
                <a:spLocks noChangeShapeType="1"/>
              </p:cNvSpPr>
              <p:nvPr/>
            </p:nvSpPr>
            <p:spPr bwMode="auto">
              <a:xfrm flipV="1">
                <a:off x="155" y="10381"/>
                <a:ext cx="0" cy="3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cs typeface="Arial" pitchFamily="34" charset="0"/>
                </a:endParaRPr>
              </a:p>
            </p:txBody>
          </p:sp>
          <p:sp>
            <p:nvSpPr>
              <p:cNvPr id="377875" name="Line 19"/>
              <p:cNvSpPr>
                <a:spLocks noChangeShapeType="1"/>
              </p:cNvSpPr>
              <p:nvPr/>
            </p:nvSpPr>
            <p:spPr bwMode="auto">
              <a:xfrm flipV="1">
                <a:off x="404" y="10381"/>
                <a:ext cx="0" cy="3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cs typeface="Arial" pitchFamily="34" charset="0"/>
                </a:endParaRPr>
              </a:p>
            </p:txBody>
          </p:sp>
          <p:sp>
            <p:nvSpPr>
              <p:cNvPr id="377874" name="Line 18"/>
              <p:cNvSpPr>
                <a:spLocks noChangeShapeType="1"/>
              </p:cNvSpPr>
              <p:nvPr/>
            </p:nvSpPr>
            <p:spPr bwMode="auto">
              <a:xfrm flipV="1">
                <a:off x="653" y="10381"/>
                <a:ext cx="0" cy="3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cs typeface="Arial" pitchFamily="34" charset="0"/>
                </a:endParaRPr>
              </a:p>
            </p:txBody>
          </p:sp>
          <p:sp>
            <p:nvSpPr>
              <p:cNvPr id="377873" name="Line 17"/>
              <p:cNvSpPr>
                <a:spLocks noChangeShapeType="1"/>
              </p:cNvSpPr>
              <p:nvPr/>
            </p:nvSpPr>
            <p:spPr bwMode="auto">
              <a:xfrm flipV="1">
                <a:off x="902" y="10381"/>
                <a:ext cx="0" cy="3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cs typeface="Arial" pitchFamily="34" charset="0"/>
                </a:endParaRPr>
              </a:p>
            </p:txBody>
          </p:sp>
          <p:sp>
            <p:nvSpPr>
              <p:cNvPr id="377872" name="Line 16"/>
              <p:cNvSpPr>
                <a:spLocks noChangeShapeType="1"/>
              </p:cNvSpPr>
              <p:nvPr/>
            </p:nvSpPr>
            <p:spPr bwMode="auto">
              <a:xfrm flipV="1">
                <a:off x="1151" y="10381"/>
                <a:ext cx="0" cy="3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cs typeface="Arial" pitchFamily="34" charset="0"/>
                </a:endParaRPr>
              </a:p>
            </p:txBody>
          </p:sp>
          <p:sp>
            <p:nvSpPr>
              <p:cNvPr id="377871" name="Line 15"/>
              <p:cNvSpPr>
                <a:spLocks noChangeShapeType="1"/>
              </p:cNvSpPr>
              <p:nvPr/>
            </p:nvSpPr>
            <p:spPr bwMode="auto">
              <a:xfrm flipV="1">
                <a:off x="1401" y="10381"/>
                <a:ext cx="0" cy="3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cs typeface="Arial" pitchFamily="34" charset="0"/>
                </a:endParaRPr>
              </a:p>
            </p:txBody>
          </p:sp>
          <p:sp>
            <p:nvSpPr>
              <p:cNvPr id="377870" name="Line 14"/>
              <p:cNvSpPr>
                <a:spLocks noChangeShapeType="1"/>
              </p:cNvSpPr>
              <p:nvPr/>
            </p:nvSpPr>
            <p:spPr bwMode="auto">
              <a:xfrm flipV="1">
                <a:off x="1650" y="10381"/>
                <a:ext cx="0" cy="3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cs typeface="Arial" pitchFamily="34" charset="0"/>
                </a:endParaRPr>
              </a:p>
            </p:txBody>
          </p:sp>
          <p:sp>
            <p:nvSpPr>
              <p:cNvPr id="377869" name="Line 13"/>
              <p:cNvSpPr>
                <a:spLocks noChangeShapeType="1"/>
              </p:cNvSpPr>
              <p:nvPr/>
            </p:nvSpPr>
            <p:spPr bwMode="auto">
              <a:xfrm flipV="1">
                <a:off x="1899" y="10381"/>
                <a:ext cx="0" cy="3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cs typeface="Arial" pitchFamily="34" charset="0"/>
                </a:endParaRPr>
              </a:p>
            </p:txBody>
          </p:sp>
          <p:sp>
            <p:nvSpPr>
              <p:cNvPr id="377868" name="Line 12"/>
              <p:cNvSpPr>
                <a:spLocks noChangeShapeType="1"/>
              </p:cNvSpPr>
              <p:nvPr/>
            </p:nvSpPr>
            <p:spPr bwMode="auto">
              <a:xfrm flipV="1">
                <a:off x="2148" y="10381"/>
                <a:ext cx="0" cy="3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cs typeface="Arial" pitchFamily="34" charset="0"/>
                </a:endParaRPr>
              </a:p>
            </p:txBody>
          </p:sp>
          <p:sp>
            <p:nvSpPr>
              <p:cNvPr id="377867" name="Line 11"/>
              <p:cNvSpPr>
                <a:spLocks noChangeShapeType="1"/>
              </p:cNvSpPr>
              <p:nvPr/>
            </p:nvSpPr>
            <p:spPr bwMode="auto">
              <a:xfrm flipV="1">
                <a:off x="2398" y="10381"/>
                <a:ext cx="0" cy="3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cs typeface="Arial" pitchFamily="34" charset="0"/>
                </a:endParaRPr>
              </a:p>
            </p:txBody>
          </p:sp>
          <p:sp>
            <p:nvSpPr>
              <p:cNvPr id="377866" name="Line 10"/>
              <p:cNvSpPr>
                <a:spLocks noChangeShapeType="1"/>
              </p:cNvSpPr>
              <p:nvPr/>
            </p:nvSpPr>
            <p:spPr bwMode="auto">
              <a:xfrm flipV="1">
                <a:off x="2647" y="10381"/>
                <a:ext cx="0" cy="3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cs typeface="Arial" pitchFamily="34" charset="0"/>
                </a:endParaRPr>
              </a:p>
            </p:txBody>
          </p:sp>
          <p:sp>
            <p:nvSpPr>
              <p:cNvPr id="377865" name="Line 9"/>
              <p:cNvSpPr>
                <a:spLocks noChangeShapeType="1"/>
              </p:cNvSpPr>
              <p:nvPr/>
            </p:nvSpPr>
            <p:spPr bwMode="auto">
              <a:xfrm flipV="1">
                <a:off x="2896" y="10381"/>
                <a:ext cx="0" cy="3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cs typeface="Arial" pitchFamily="34" charset="0"/>
                </a:endParaRPr>
              </a:p>
            </p:txBody>
          </p:sp>
          <p:sp>
            <p:nvSpPr>
              <p:cNvPr id="377864" name="Line 8"/>
              <p:cNvSpPr>
                <a:spLocks noChangeShapeType="1"/>
              </p:cNvSpPr>
              <p:nvPr/>
            </p:nvSpPr>
            <p:spPr bwMode="auto">
              <a:xfrm flipV="1">
                <a:off x="3145" y="10381"/>
                <a:ext cx="0" cy="3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cs typeface="Arial" pitchFamily="34" charset="0"/>
                </a:endParaRPr>
              </a:p>
            </p:txBody>
          </p:sp>
          <p:sp>
            <p:nvSpPr>
              <p:cNvPr id="377863" name="Line 7"/>
              <p:cNvSpPr>
                <a:spLocks noChangeShapeType="1"/>
              </p:cNvSpPr>
              <p:nvPr/>
            </p:nvSpPr>
            <p:spPr bwMode="auto">
              <a:xfrm flipV="1">
                <a:off x="3395" y="10381"/>
                <a:ext cx="0" cy="3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cs typeface="Arial" pitchFamily="34" charset="0"/>
                </a:endParaRPr>
              </a:p>
            </p:txBody>
          </p:sp>
          <p:sp>
            <p:nvSpPr>
              <p:cNvPr id="377862" name="Line 6"/>
              <p:cNvSpPr>
                <a:spLocks noChangeShapeType="1"/>
              </p:cNvSpPr>
              <p:nvPr/>
            </p:nvSpPr>
            <p:spPr bwMode="auto">
              <a:xfrm>
                <a:off x="155" y="10718"/>
                <a:ext cx="3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cs typeface="Arial" pitchFamily="34" charset="0"/>
                </a:endParaRPr>
              </a:p>
            </p:txBody>
          </p:sp>
          <p:sp>
            <p:nvSpPr>
              <p:cNvPr id="377861" name="Text Box 5"/>
              <p:cNvSpPr txBox="1">
                <a:spLocks noChangeArrowheads="1"/>
              </p:cNvSpPr>
              <p:nvPr/>
            </p:nvSpPr>
            <p:spPr bwMode="auto">
              <a:xfrm>
                <a:off x="1595" y="10677"/>
                <a:ext cx="330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바탕" pitchFamily="18" charset="-127"/>
                    <a:cs typeface="Arial" pitchFamily="34" charset="0"/>
                  </a:rPr>
                  <a:t>p</a:t>
                </a:r>
                <a:endParaRPr kumimoji="0" lang="en-US" sz="2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</p:grpSp>
        <p:sp>
          <p:nvSpPr>
            <p:cNvPr id="377859" name="Text Box 3"/>
            <p:cNvSpPr txBox="1">
              <a:spLocks noChangeArrowheads="1"/>
            </p:cNvSpPr>
            <p:nvPr/>
          </p:nvSpPr>
          <p:spPr bwMode="auto">
            <a:xfrm>
              <a:off x="6183" y="11889"/>
              <a:ext cx="144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Equivalent</a:t>
              </a:r>
              <a:endParaRPr kumimoji="0" lang="en-US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77858" name="AutoShape 2"/>
            <p:cNvSpPr>
              <a:spLocks noChangeArrowheads="1"/>
            </p:cNvSpPr>
            <p:nvPr/>
          </p:nvSpPr>
          <p:spPr bwMode="auto">
            <a:xfrm>
              <a:off x="6008" y="11866"/>
              <a:ext cx="203" cy="495"/>
            </a:xfrm>
            <a:prstGeom prst="upDownArrow">
              <a:avLst>
                <a:gd name="adj1" fmla="val 49750"/>
                <a:gd name="adj2" fmla="val 7488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cs typeface="Arial" pitchFamily="34" charset="0"/>
              </a:endParaRPr>
            </a:p>
          </p:txBody>
        </p:sp>
      </p:grpSp>
      <p:sp>
        <p:nvSpPr>
          <p:cNvPr id="377902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7901" name="Object 45"/>
          <p:cNvGraphicFramePr>
            <a:graphicFrameLocks noChangeAspect="1"/>
          </p:cNvGraphicFramePr>
          <p:nvPr/>
        </p:nvGraphicFramePr>
        <p:xfrm>
          <a:off x="801688" y="1230313"/>
          <a:ext cx="4997450" cy="639762"/>
        </p:xfrm>
        <a:graphic>
          <a:graphicData uri="http://schemas.openxmlformats.org/presentationml/2006/ole">
            <p:oleObj spid="_x0000_s377901" name="Equation" r:id="rId3" imgW="5003640" imgH="622080" progId="Equation.DSMT4">
              <p:embed/>
            </p:oleObj>
          </a:graphicData>
        </a:graphic>
      </p:graphicFrame>
      <p:sp>
        <p:nvSpPr>
          <p:cNvPr id="37790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7903" name="Object 47"/>
          <p:cNvGraphicFramePr>
            <a:graphicFrameLocks noChangeAspect="1"/>
          </p:cNvGraphicFramePr>
          <p:nvPr/>
        </p:nvGraphicFramePr>
        <p:xfrm>
          <a:off x="782638" y="1925638"/>
          <a:ext cx="5187950" cy="654050"/>
        </p:xfrm>
        <a:graphic>
          <a:graphicData uri="http://schemas.openxmlformats.org/presentationml/2006/ole">
            <p:oleObj spid="_x0000_s377903" name="Equation" r:id="rId4" imgW="5168880" imgH="647640" progId="Equation.DSMT4">
              <p:embed/>
            </p:oleObj>
          </a:graphicData>
        </a:graphic>
      </p:graphicFrame>
      <p:sp>
        <p:nvSpPr>
          <p:cNvPr id="377906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7905" name="Object 49"/>
          <p:cNvGraphicFramePr>
            <a:graphicFrameLocks noChangeAspect="1"/>
          </p:cNvGraphicFramePr>
          <p:nvPr/>
        </p:nvGraphicFramePr>
        <p:xfrm>
          <a:off x="787400" y="2632075"/>
          <a:ext cx="4716463" cy="639763"/>
        </p:xfrm>
        <a:graphic>
          <a:graphicData uri="http://schemas.openxmlformats.org/presentationml/2006/ole">
            <p:oleObj spid="_x0000_s377905" name="Equation" r:id="rId5" imgW="4736880" imgH="622080" progId="Equation.DSMT4">
              <p:embed/>
            </p:oleObj>
          </a:graphicData>
        </a:graphic>
      </p:graphicFrame>
      <p:sp>
        <p:nvSpPr>
          <p:cNvPr id="377908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7907" name="Object 51"/>
          <p:cNvGraphicFramePr>
            <a:graphicFrameLocks noChangeAspect="1"/>
          </p:cNvGraphicFramePr>
          <p:nvPr/>
        </p:nvGraphicFramePr>
        <p:xfrm>
          <a:off x="788988" y="3327400"/>
          <a:ext cx="5022850" cy="650875"/>
        </p:xfrm>
        <a:graphic>
          <a:graphicData uri="http://schemas.openxmlformats.org/presentationml/2006/ole">
            <p:oleObj spid="_x0000_s377907" name="Equation" r:id="rId6" imgW="5016240" imgH="647640" progId="Equation.DSMT4">
              <p:embed/>
            </p:oleObj>
          </a:graphicData>
        </a:graphic>
      </p:graphicFrame>
      <p:sp>
        <p:nvSpPr>
          <p:cNvPr id="377910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7909" name="Object 53"/>
          <p:cNvGraphicFramePr>
            <a:graphicFrameLocks noChangeAspect="1"/>
          </p:cNvGraphicFramePr>
          <p:nvPr/>
        </p:nvGraphicFramePr>
        <p:xfrm>
          <a:off x="892678" y="4251577"/>
          <a:ext cx="3352800" cy="747712"/>
        </p:xfrm>
        <a:graphic>
          <a:graphicData uri="http://schemas.openxmlformats.org/presentationml/2006/ole">
            <p:oleObj spid="_x0000_s377909" name="Equation" r:id="rId7" imgW="3352680" imgH="7617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11" name="Rectangle 7"/>
          <p:cNvSpPr>
            <a:spLocks noChangeArrowheads="1"/>
          </p:cNvSpPr>
          <p:nvPr/>
        </p:nvSpPr>
        <p:spPr bwMode="auto">
          <a:xfrm>
            <a:off x="550863" y="1354138"/>
            <a:ext cx="7924800" cy="2397125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 EQUATION FOR BEAM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5991225"/>
          </a:xfrm>
        </p:spPr>
        <p:txBody>
          <a:bodyPr/>
          <a:lstStyle/>
          <a:p>
            <a:r>
              <a:rPr lang="en-US" dirty="0"/>
              <a:t>Finite </a:t>
            </a:r>
            <a:r>
              <a:rPr lang="en-US" dirty="0" smtClean="0"/>
              <a:t>element equation </a:t>
            </a:r>
            <a:r>
              <a:rPr lang="en-US" dirty="0"/>
              <a:t>for </a:t>
            </a:r>
            <a:r>
              <a:rPr lang="en-US" dirty="0" smtClean="0"/>
              <a:t>beam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>
              <a:lnSpc>
                <a:spcPct val="120000"/>
              </a:lnSpc>
              <a:spcBef>
                <a:spcPct val="30000"/>
              </a:spcBef>
            </a:pPr>
            <a:r>
              <a:rPr lang="en-US" dirty="0"/>
              <a:t>One </a:t>
            </a:r>
            <a:r>
              <a:rPr lang="en-US" dirty="0" smtClean="0"/>
              <a:t>beam element has four variables</a:t>
            </a:r>
            <a:endParaRPr lang="en-US" dirty="0"/>
          </a:p>
          <a:p>
            <a:pPr lvl="1">
              <a:lnSpc>
                <a:spcPct val="120000"/>
              </a:lnSpc>
              <a:spcBef>
                <a:spcPct val="30000"/>
              </a:spcBef>
            </a:pPr>
            <a:r>
              <a:rPr lang="en-US" dirty="0"/>
              <a:t>When </a:t>
            </a:r>
            <a:r>
              <a:rPr lang="en-US" dirty="0" smtClean="0"/>
              <a:t>there is no distributed load</a:t>
            </a:r>
            <a:r>
              <a:rPr lang="en-US" dirty="0"/>
              <a:t>, </a:t>
            </a:r>
            <a:r>
              <a:rPr lang="en-US" dirty="0" smtClean="0"/>
              <a:t>p = 0</a:t>
            </a:r>
            <a:endParaRPr lang="en-US" dirty="0"/>
          </a:p>
          <a:p>
            <a:pPr lvl="1">
              <a:lnSpc>
                <a:spcPct val="120000"/>
              </a:lnSpc>
              <a:spcBef>
                <a:spcPct val="30000"/>
              </a:spcBef>
            </a:pPr>
            <a:r>
              <a:rPr lang="en-US" dirty="0"/>
              <a:t>Applying </a:t>
            </a:r>
            <a:r>
              <a:rPr lang="en-US" dirty="0" smtClean="0"/>
              <a:t>boundary conditions is identical </a:t>
            </a:r>
            <a:r>
              <a:rPr lang="en-US" dirty="0"/>
              <a:t>to </a:t>
            </a:r>
            <a:r>
              <a:rPr lang="en-US" dirty="0" smtClean="0"/>
              <a:t>truss element</a:t>
            </a:r>
            <a:endParaRPr lang="en-US" dirty="0"/>
          </a:p>
          <a:p>
            <a:pPr lvl="1">
              <a:lnSpc>
                <a:spcPct val="120000"/>
              </a:lnSpc>
              <a:spcBef>
                <a:spcPct val="30000"/>
              </a:spcBef>
            </a:pPr>
            <a:r>
              <a:rPr lang="en-US" dirty="0"/>
              <a:t>At </a:t>
            </a:r>
            <a:r>
              <a:rPr lang="en-US" dirty="0" smtClean="0"/>
              <a:t>each </a:t>
            </a:r>
            <a:r>
              <a:rPr lang="en-US" dirty="0"/>
              <a:t>DOF, </a:t>
            </a:r>
            <a:r>
              <a:rPr lang="en-US" dirty="0" smtClean="0"/>
              <a:t>either displacement </a:t>
            </a:r>
            <a:r>
              <a:rPr lang="en-US" dirty="0"/>
              <a:t>(v or </a:t>
            </a:r>
            <a:r>
              <a:rPr lang="en-US" dirty="0">
                <a:latin typeface="Symbol" pitchFamily="18" charset="2"/>
              </a:rPr>
              <a:t>q</a:t>
            </a:r>
            <a:r>
              <a:rPr lang="en-US" dirty="0"/>
              <a:t>) or </a:t>
            </a:r>
            <a:r>
              <a:rPr lang="en-US" dirty="0" smtClean="0"/>
              <a:t>force </a:t>
            </a:r>
            <a:r>
              <a:rPr lang="en-US" dirty="0"/>
              <a:t>(F or </a:t>
            </a:r>
            <a:r>
              <a:rPr lang="en-US" dirty="0" smtClean="0"/>
              <a:t>C) must be known</a:t>
            </a:r>
            <a:r>
              <a:rPr lang="en-US" dirty="0"/>
              <a:t>, </a:t>
            </a:r>
            <a:r>
              <a:rPr lang="en-US" dirty="0" smtClean="0"/>
              <a:t>not both</a:t>
            </a:r>
            <a:endParaRPr lang="en-US" dirty="0"/>
          </a:p>
          <a:p>
            <a:pPr lvl="1">
              <a:lnSpc>
                <a:spcPct val="120000"/>
              </a:lnSpc>
              <a:spcBef>
                <a:spcPct val="30000"/>
              </a:spcBef>
            </a:pPr>
            <a:r>
              <a:rPr lang="en-US" dirty="0"/>
              <a:t>Use </a:t>
            </a:r>
            <a:r>
              <a:rPr lang="en-US" dirty="0" smtClean="0"/>
              <a:t>standard procedure </a:t>
            </a:r>
            <a:r>
              <a:rPr lang="en-US" dirty="0"/>
              <a:t>for </a:t>
            </a:r>
            <a:r>
              <a:rPr lang="en-US" dirty="0" smtClean="0"/>
              <a:t>assembly</a:t>
            </a:r>
            <a:r>
              <a:rPr lang="en-US" dirty="0"/>
              <a:t>, BC, and </a:t>
            </a:r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47137" name="Object 1"/>
          <p:cNvGraphicFramePr>
            <a:graphicFrameLocks noChangeAspect="1"/>
          </p:cNvGraphicFramePr>
          <p:nvPr/>
        </p:nvGraphicFramePr>
        <p:xfrm>
          <a:off x="1028700" y="1631950"/>
          <a:ext cx="6940550" cy="1839913"/>
        </p:xfrm>
        <a:graphic>
          <a:graphicData uri="http://schemas.openxmlformats.org/presentationml/2006/ole">
            <p:oleObj spid="_x0000_s347137" name="Equation" r:id="rId3" imgW="5790960" imgH="1523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2327564" y="3016332"/>
            <a:ext cx="2006930" cy="498764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MINIMUM 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energy (quadratic form)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PMPE</a:t>
            </a:r>
          </a:p>
          <a:p>
            <a:pPr lvl="1"/>
            <a:r>
              <a:rPr lang="en-US" dirty="0" smtClean="0"/>
              <a:t>Potential energy has its minimum when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Applying BC</a:t>
            </a:r>
          </a:p>
          <a:p>
            <a:pPr lvl="1"/>
            <a:r>
              <a:rPr lang="en-US" dirty="0" smtClean="0"/>
              <a:t>The same procedure with truss elements (striking-the-rows and striking-he-columns)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Solve for unknown nodal DOFs {</a:t>
            </a:r>
            <a:r>
              <a:rPr lang="en-US" b="1" dirty="0" smtClean="0"/>
              <a:t>Q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378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8881" name="Object 1"/>
          <p:cNvGraphicFramePr>
            <a:graphicFrameLocks noChangeAspect="1"/>
          </p:cNvGraphicFramePr>
          <p:nvPr/>
        </p:nvGraphicFramePr>
        <p:xfrm>
          <a:off x="1022185" y="1286127"/>
          <a:ext cx="4381500" cy="639762"/>
        </p:xfrm>
        <a:graphic>
          <a:graphicData uri="http://schemas.openxmlformats.org/presentationml/2006/ole">
            <p:oleObj spid="_x0000_s378881" name="Equation" r:id="rId3" imgW="4381200" imgH="622080" progId="Equation.DSMT4">
              <p:embed/>
            </p:oleObj>
          </a:graphicData>
        </a:graphic>
      </p:graphicFrame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8883" name="Object 3"/>
          <p:cNvGraphicFramePr>
            <a:graphicFrameLocks noChangeAspect="1"/>
          </p:cNvGraphicFramePr>
          <p:nvPr/>
        </p:nvGraphicFramePr>
        <p:xfrm>
          <a:off x="2513013" y="3112168"/>
          <a:ext cx="1641475" cy="312738"/>
        </p:xfrm>
        <a:graphic>
          <a:graphicData uri="http://schemas.openxmlformats.org/presentationml/2006/ole">
            <p:oleObj spid="_x0000_s378883" name="Equation" r:id="rId4" imgW="1625400" imgH="330120" progId="Equation.DSMT4">
              <p:embed/>
            </p:oleObj>
          </a:graphicData>
        </a:graphic>
      </p:graphicFrame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8885" name="Object 5"/>
          <p:cNvGraphicFramePr>
            <a:graphicFrameLocks noChangeAspect="1"/>
          </p:cNvGraphicFramePr>
          <p:nvPr/>
        </p:nvGraphicFramePr>
        <p:xfrm>
          <a:off x="2601913" y="5070475"/>
          <a:ext cx="1338262" cy="285750"/>
        </p:xfrm>
        <a:graphic>
          <a:graphicData uri="http://schemas.openxmlformats.org/presentationml/2006/ole">
            <p:oleObj spid="_x0000_s378885" name="Equation" r:id="rId5" imgW="1333440" imgH="30456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55772" y="3063834"/>
            <a:ext cx="2961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b="1" dirty="0" smtClean="0"/>
              <a:t>K</a:t>
            </a:r>
            <a:r>
              <a:rPr lang="en-US" i="1" baseline="-25000" dirty="0" smtClean="0"/>
              <a:t>s</a:t>
            </a:r>
            <a:r>
              <a:rPr lang="en-US" dirty="0" smtClean="0"/>
              <a:t>] is symmetric &amp; PSD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55772" y="4938156"/>
            <a:ext cx="2675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b="1" dirty="0" smtClean="0"/>
              <a:t>K</a:t>
            </a:r>
            <a:r>
              <a:rPr lang="en-US" dirty="0" smtClean="0"/>
              <a:t>] is symmetric &amp; PD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BENDING MOMENT &amp; SHEAR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Bending moment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Linearly varying along the beam span</a:t>
            </a:r>
          </a:p>
          <a:p>
            <a:r>
              <a:rPr lang="en-US" dirty="0" smtClean="0"/>
              <a:t>Shear force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Constant</a:t>
            </a:r>
          </a:p>
          <a:p>
            <a:pPr lvl="1"/>
            <a:r>
              <a:rPr lang="en-US" dirty="0" smtClean="0"/>
              <a:t>When true moment is not linear and true shear is not constant, many elements should be used to approximate it</a:t>
            </a:r>
          </a:p>
          <a:p>
            <a:r>
              <a:rPr lang="en-US" dirty="0" smtClean="0"/>
              <a:t>Bending stress</a:t>
            </a:r>
          </a:p>
          <a:p>
            <a:r>
              <a:rPr lang="en-US" dirty="0" smtClean="0"/>
              <a:t>Shear stress for rectangular section</a:t>
            </a:r>
            <a:endParaRPr lang="en-US" dirty="0"/>
          </a:p>
        </p:txBody>
      </p:sp>
      <p:sp>
        <p:nvSpPr>
          <p:cNvPr id="3799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9905" name="Object 1"/>
          <p:cNvGraphicFramePr>
            <a:graphicFrameLocks noChangeAspect="1"/>
          </p:cNvGraphicFramePr>
          <p:nvPr/>
        </p:nvGraphicFramePr>
        <p:xfrm>
          <a:off x="991928" y="1327567"/>
          <a:ext cx="3754438" cy="647700"/>
        </p:xfrm>
        <a:graphic>
          <a:graphicData uri="http://schemas.openxmlformats.org/presentationml/2006/ole">
            <p:oleObj spid="_x0000_s379905" name="Equation" r:id="rId3" imgW="3759120" imgH="647640" progId="Equation.DSMT4">
              <p:embed/>
            </p:oleObj>
          </a:graphicData>
        </a:graphic>
      </p:graphicFrame>
      <p:sp>
        <p:nvSpPr>
          <p:cNvPr id="3799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9907" name="Object 3"/>
          <p:cNvGraphicFramePr>
            <a:graphicFrameLocks noChangeAspect="1"/>
          </p:cNvGraphicFramePr>
          <p:nvPr/>
        </p:nvGraphicFramePr>
        <p:xfrm>
          <a:off x="1034799" y="2521202"/>
          <a:ext cx="7194550" cy="1519237"/>
        </p:xfrm>
        <a:graphic>
          <a:graphicData uri="http://schemas.openxmlformats.org/presentationml/2006/ole">
            <p:oleObj spid="_x0000_s379907" name="Equation" r:id="rId4" imgW="7162560" imgH="1523880" progId="Equation.DSMT4">
              <p:embed/>
            </p:oleObj>
          </a:graphicData>
        </a:graphic>
      </p:graphicFrame>
      <p:sp>
        <p:nvSpPr>
          <p:cNvPr id="3799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9909" name="Object 5"/>
          <p:cNvGraphicFramePr>
            <a:graphicFrameLocks noChangeAspect="1"/>
          </p:cNvGraphicFramePr>
          <p:nvPr/>
        </p:nvGraphicFramePr>
        <p:xfrm>
          <a:off x="2699080" y="4690143"/>
          <a:ext cx="1160463" cy="639763"/>
        </p:xfrm>
        <a:graphic>
          <a:graphicData uri="http://schemas.openxmlformats.org/presentationml/2006/ole">
            <p:oleObj spid="_x0000_s379909" name="Equation" r:id="rId5" imgW="1130040" imgH="622080" progId="Equation.DSMT4">
              <p:embed/>
            </p:oleObj>
          </a:graphicData>
        </a:graphic>
      </p:graphicFrame>
      <p:sp>
        <p:nvSpPr>
          <p:cNvPr id="3799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9911" name="Object 7"/>
          <p:cNvGraphicFramePr>
            <a:graphicFrameLocks noChangeAspect="1"/>
          </p:cNvGraphicFramePr>
          <p:nvPr/>
        </p:nvGraphicFramePr>
        <p:xfrm>
          <a:off x="2874963" y="5802313"/>
          <a:ext cx="2616200" cy="757237"/>
        </p:xfrm>
        <a:graphic>
          <a:graphicData uri="http://schemas.openxmlformats.org/presentationml/2006/ole">
            <p:oleObj spid="_x0000_s379911" name="Equation" r:id="rId6" imgW="2616120" imgH="7617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CLAMPED-CLAMPED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deflection &amp; </a:t>
            </a:r>
            <a:br>
              <a:rPr lang="en-US" dirty="0" smtClean="0"/>
            </a:br>
            <a:r>
              <a:rPr lang="en-US" dirty="0" smtClean="0"/>
              <a:t>slope at x = 0.5, 1.0, 1.5 m </a:t>
            </a:r>
          </a:p>
          <a:p>
            <a:r>
              <a:rPr lang="en-US" dirty="0" smtClean="0"/>
              <a:t>Element stiffness matrices</a:t>
            </a:r>
            <a:endParaRPr lang="en-US" dirty="0"/>
          </a:p>
        </p:txBody>
      </p:sp>
      <p:sp>
        <p:nvSpPr>
          <p:cNvPr id="3809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80929" name="Group 1"/>
          <p:cNvGrpSpPr>
            <a:grpSpLocks noChangeAspect="1"/>
          </p:cNvGrpSpPr>
          <p:nvPr/>
        </p:nvGrpSpPr>
        <p:grpSpPr bwMode="auto">
          <a:xfrm>
            <a:off x="4223825" y="83133"/>
            <a:ext cx="4813300" cy="2314576"/>
            <a:chOff x="4244" y="11368"/>
            <a:chExt cx="3789" cy="1823"/>
          </a:xfrm>
        </p:grpSpPr>
        <p:sp>
          <p:nvSpPr>
            <p:cNvPr id="380947" name="Rectangle 19"/>
            <p:cNvSpPr>
              <a:spLocks noChangeArrowheads="1"/>
            </p:cNvSpPr>
            <p:nvPr/>
          </p:nvSpPr>
          <p:spPr bwMode="auto">
            <a:xfrm>
              <a:off x="4400" y="12000"/>
              <a:ext cx="1728" cy="28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0946" name="Rectangle 18"/>
            <p:cNvSpPr>
              <a:spLocks noChangeArrowheads="1"/>
            </p:cNvSpPr>
            <p:nvPr/>
          </p:nvSpPr>
          <p:spPr bwMode="auto">
            <a:xfrm>
              <a:off x="6125" y="12001"/>
              <a:ext cx="1728" cy="28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0945" name="Line 17"/>
            <p:cNvSpPr>
              <a:spLocks noChangeShapeType="1"/>
            </p:cNvSpPr>
            <p:nvPr/>
          </p:nvSpPr>
          <p:spPr bwMode="auto">
            <a:xfrm flipV="1">
              <a:off x="6127" y="12280"/>
              <a:ext cx="0" cy="5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0944" name="Rectangle 16" descr="Wide upward diagonal"/>
            <p:cNvSpPr>
              <a:spLocks noChangeArrowheads="1"/>
            </p:cNvSpPr>
            <p:nvPr/>
          </p:nvSpPr>
          <p:spPr bwMode="auto">
            <a:xfrm>
              <a:off x="4244" y="11761"/>
              <a:ext cx="143" cy="762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0943" name="Line 15"/>
            <p:cNvSpPr>
              <a:spLocks noChangeShapeType="1"/>
            </p:cNvSpPr>
            <p:nvPr/>
          </p:nvSpPr>
          <p:spPr bwMode="auto">
            <a:xfrm flipV="1">
              <a:off x="4389" y="11450"/>
              <a:ext cx="0" cy="14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0942" name="Text Box 14"/>
            <p:cNvSpPr txBox="1">
              <a:spLocks noChangeArrowheads="1"/>
            </p:cNvSpPr>
            <p:nvPr/>
          </p:nvSpPr>
          <p:spPr bwMode="auto">
            <a:xfrm>
              <a:off x="6063" y="12902"/>
              <a:ext cx="93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F</a:t>
              </a:r>
              <a:r>
                <a:rPr kumimoji="0" lang="en-US" sz="1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2 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= 240 N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941" name="Line 13"/>
            <p:cNvSpPr>
              <a:spLocks noChangeShapeType="1"/>
            </p:cNvSpPr>
            <p:nvPr/>
          </p:nvSpPr>
          <p:spPr bwMode="auto">
            <a:xfrm rot="5400000" flipV="1">
              <a:off x="4623" y="11915"/>
              <a:ext cx="0" cy="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0940" name="Text Box 12"/>
            <p:cNvSpPr txBox="1">
              <a:spLocks noChangeArrowheads="1"/>
            </p:cNvSpPr>
            <p:nvPr/>
          </p:nvSpPr>
          <p:spPr bwMode="auto">
            <a:xfrm>
              <a:off x="4375" y="11368"/>
              <a:ext cx="36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y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939" name="Text Box 11"/>
            <p:cNvSpPr txBox="1">
              <a:spLocks noChangeArrowheads="1"/>
            </p:cNvSpPr>
            <p:nvPr/>
          </p:nvSpPr>
          <p:spPr bwMode="auto">
            <a:xfrm>
              <a:off x="4756" y="12025"/>
              <a:ext cx="36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x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938" name="Oval 10"/>
            <p:cNvSpPr>
              <a:spLocks noChangeArrowheads="1"/>
            </p:cNvSpPr>
            <p:nvPr/>
          </p:nvSpPr>
          <p:spPr bwMode="auto">
            <a:xfrm>
              <a:off x="4454" y="12329"/>
              <a:ext cx="285" cy="2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1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937" name="Oval 9"/>
            <p:cNvSpPr>
              <a:spLocks noChangeArrowheads="1"/>
            </p:cNvSpPr>
            <p:nvPr/>
          </p:nvSpPr>
          <p:spPr bwMode="auto">
            <a:xfrm>
              <a:off x="6202" y="12329"/>
              <a:ext cx="285" cy="2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2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936" name="Line 8"/>
            <p:cNvSpPr>
              <a:spLocks noChangeShapeType="1"/>
            </p:cNvSpPr>
            <p:nvPr/>
          </p:nvSpPr>
          <p:spPr bwMode="auto">
            <a:xfrm>
              <a:off x="4383" y="12785"/>
              <a:ext cx="173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0935" name="Line 7"/>
            <p:cNvSpPr>
              <a:spLocks noChangeShapeType="1"/>
            </p:cNvSpPr>
            <p:nvPr/>
          </p:nvSpPr>
          <p:spPr bwMode="auto">
            <a:xfrm>
              <a:off x="6135" y="12790"/>
              <a:ext cx="17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0934" name="Text Box 6"/>
            <p:cNvSpPr txBox="1">
              <a:spLocks noChangeArrowheads="1"/>
            </p:cNvSpPr>
            <p:nvPr/>
          </p:nvSpPr>
          <p:spPr bwMode="auto">
            <a:xfrm>
              <a:off x="5196" y="12654"/>
              <a:ext cx="360" cy="2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1 m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933" name="Rectangle 5" descr="Wide upward diagonal"/>
            <p:cNvSpPr>
              <a:spLocks noChangeArrowheads="1"/>
            </p:cNvSpPr>
            <p:nvPr/>
          </p:nvSpPr>
          <p:spPr bwMode="auto">
            <a:xfrm>
              <a:off x="7853" y="11743"/>
              <a:ext cx="143" cy="762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0932" name="Line 4"/>
            <p:cNvSpPr>
              <a:spLocks noChangeShapeType="1"/>
            </p:cNvSpPr>
            <p:nvPr/>
          </p:nvSpPr>
          <p:spPr bwMode="auto">
            <a:xfrm>
              <a:off x="7859" y="11737"/>
              <a:ext cx="0" cy="1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0931" name="Oval 3"/>
            <p:cNvSpPr>
              <a:spLocks noChangeArrowheads="1"/>
            </p:cNvSpPr>
            <p:nvPr/>
          </p:nvSpPr>
          <p:spPr bwMode="auto">
            <a:xfrm>
              <a:off x="7748" y="12329"/>
              <a:ext cx="285" cy="2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3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930" name="Text Box 2"/>
            <p:cNvSpPr txBox="1">
              <a:spLocks noChangeArrowheads="1"/>
            </p:cNvSpPr>
            <p:nvPr/>
          </p:nvSpPr>
          <p:spPr bwMode="auto">
            <a:xfrm>
              <a:off x="6876" y="12663"/>
              <a:ext cx="360" cy="2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1 m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095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0957" name="Object 29"/>
          <p:cNvGraphicFramePr>
            <a:graphicFrameLocks noChangeAspect="1"/>
          </p:cNvGraphicFramePr>
          <p:nvPr/>
        </p:nvGraphicFramePr>
        <p:xfrm>
          <a:off x="415925" y="2317750"/>
          <a:ext cx="3587750" cy="1738313"/>
        </p:xfrm>
        <a:graphic>
          <a:graphicData uri="http://schemas.openxmlformats.org/presentationml/2006/ole">
            <p:oleObj spid="_x0000_s380957" name="Equation" r:id="rId3" imgW="3987720" imgH="1930320" progId="Equation.DSMT4">
              <p:embed/>
            </p:oleObj>
          </a:graphicData>
        </a:graphic>
      </p:graphicFrame>
      <p:sp>
        <p:nvSpPr>
          <p:cNvPr id="38096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0959" name="Object 31"/>
          <p:cNvGraphicFramePr>
            <a:graphicFrameLocks noChangeAspect="1"/>
          </p:cNvGraphicFramePr>
          <p:nvPr/>
        </p:nvGraphicFramePr>
        <p:xfrm>
          <a:off x="5108992" y="2468563"/>
          <a:ext cx="3732212" cy="1719262"/>
        </p:xfrm>
        <a:graphic>
          <a:graphicData uri="http://schemas.openxmlformats.org/presentationml/2006/ole">
            <p:oleObj spid="_x0000_s380959" name="Equation" r:id="rId4" imgW="4165560" imgH="1930320" progId="Equation.DSMT4">
              <p:embed/>
            </p:oleObj>
          </a:graphicData>
        </a:graphic>
      </p:graphicFrame>
      <p:sp>
        <p:nvSpPr>
          <p:cNvPr id="38096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0961" name="Object 33"/>
          <p:cNvGraphicFramePr>
            <a:graphicFrameLocks noChangeAspect="1"/>
          </p:cNvGraphicFramePr>
          <p:nvPr/>
        </p:nvGraphicFramePr>
        <p:xfrm>
          <a:off x="1068828" y="4468058"/>
          <a:ext cx="5102225" cy="2074863"/>
        </p:xfrm>
        <a:graphic>
          <a:graphicData uri="http://schemas.openxmlformats.org/presentationml/2006/ole">
            <p:oleObj spid="_x0000_s380961" name="Equation" r:id="rId5" imgW="5663880" imgH="231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CLAMPED-CLAMPED BEAM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Applying BC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 x = 0.5		s = 0.5 and use element 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 x = 1.0		either s = 1 (element 1) or s = 0 (element 2)</a:t>
            </a:r>
            <a:endParaRPr lang="en-US" dirty="0"/>
          </a:p>
        </p:txBody>
      </p:sp>
      <p:sp>
        <p:nvSpPr>
          <p:cNvPr id="381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1953" name="Object 1"/>
          <p:cNvGraphicFramePr>
            <a:graphicFrameLocks noChangeAspect="1"/>
          </p:cNvGraphicFramePr>
          <p:nvPr/>
        </p:nvGraphicFramePr>
        <p:xfrm>
          <a:off x="730250" y="1376866"/>
          <a:ext cx="3048000" cy="755650"/>
        </p:xfrm>
        <a:graphic>
          <a:graphicData uri="http://schemas.openxmlformats.org/presentationml/2006/ole">
            <p:oleObj spid="_x0000_s381953" name="Equation" r:id="rId3" imgW="3035160" imgH="761760" progId="Equation.DSMT4">
              <p:embed/>
            </p:oleObj>
          </a:graphicData>
        </a:graphic>
      </p:graphicFrame>
      <p:sp>
        <p:nvSpPr>
          <p:cNvPr id="3819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1955" name="Object 3"/>
          <p:cNvGraphicFramePr>
            <a:graphicFrameLocks noChangeAspect="1"/>
          </p:cNvGraphicFramePr>
          <p:nvPr/>
        </p:nvGraphicFramePr>
        <p:xfrm>
          <a:off x="5421313" y="1362075"/>
          <a:ext cx="1006475" cy="711200"/>
        </p:xfrm>
        <a:graphic>
          <a:graphicData uri="http://schemas.openxmlformats.org/presentationml/2006/ole">
            <p:oleObj spid="_x0000_s381955" name="Equation" r:id="rId4" imgW="1028520" imgH="711000" progId="Equation.DSMT4">
              <p:embed/>
            </p:oleObj>
          </a:graphicData>
        </a:graphic>
      </p:graphicFrame>
      <p:sp>
        <p:nvSpPr>
          <p:cNvPr id="8" name="Right Arrow 7"/>
          <p:cNvSpPr/>
          <p:nvPr/>
        </p:nvSpPr>
        <p:spPr bwMode="auto">
          <a:xfrm>
            <a:off x="4298868" y="1531917"/>
            <a:ext cx="581890" cy="308758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173184" y="2660072"/>
            <a:ext cx="451262" cy="166255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19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1957" name="Object 5"/>
          <p:cNvGraphicFramePr>
            <a:graphicFrameLocks noChangeAspect="1"/>
          </p:cNvGraphicFramePr>
          <p:nvPr/>
        </p:nvGraphicFramePr>
        <p:xfrm>
          <a:off x="773113" y="3101307"/>
          <a:ext cx="7243762" cy="1165225"/>
        </p:xfrm>
        <a:graphic>
          <a:graphicData uri="http://schemas.openxmlformats.org/presentationml/2006/ole">
            <p:oleObj spid="_x0000_s381957" name="Equation" r:id="rId5" imgW="7264080" imgH="1168200" progId="Equation.DSMT4">
              <p:embed/>
            </p:oleObj>
          </a:graphicData>
        </a:graphic>
      </p:graphicFrame>
      <p:sp>
        <p:nvSpPr>
          <p:cNvPr id="12" name="Right Arrow 11"/>
          <p:cNvSpPr/>
          <p:nvPr/>
        </p:nvSpPr>
        <p:spPr bwMode="auto">
          <a:xfrm>
            <a:off x="2147454" y="4415641"/>
            <a:ext cx="451262" cy="166255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19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1959" name="Object 7"/>
          <p:cNvGraphicFramePr>
            <a:graphicFrameLocks noChangeAspect="1"/>
          </p:cNvGraphicFramePr>
          <p:nvPr/>
        </p:nvGraphicFramePr>
        <p:xfrm>
          <a:off x="541338" y="4878388"/>
          <a:ext cx="3911600" cy="1096962"/>
        </p:xfrm>
        <a:graphic>
          <a:graphicData uri="http://schemas.openxmlformats.org/presentationml/2006/ole">
            <p:oleObj spid="_x0000_s381959" name="Equation" r:id="rId6" imgW="3911400" imgH="1117440" progId="Equation.DSMT4">
              <p:embed/>
            </p:oleObj>
          </a:graphicData>
        </a:graphic>
      </p:graphicFrame>
      <p:sp>
        <p:nvSpPr>
          <p:cNvPr id="3819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1961" name="Object 9"/>
          <p:cNvGraphicFramePr>
            <a:graphicFrameLocks noChangeAspect="1"/>
          </p:cNvGraphicFramePr>
          <p:nvPr/>
        </p:nvGraphicFramePr>
        <p:xfrm>
          <a:off x="4899693" y="4925596"/>
          <a:ext cx="3989388" cy="1071563"/>
        </p:xfrm>
        <a:graphic>
          <a:graphicData uri="http://schemas.openxmlformats.org/presentationml/2006/ole">
            <p:oleObj spid="_x0000_s381961" name="Equation" r:id="rId7" imgW="4000320" imgH="109188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170176" y="6254496"/>
            <a:ext cx="5426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this solution be accurate or approximate?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CANTILEVERED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beam element</a:t>
            </a:r>
          </a:p>
          <a:p>
            <a:r>
              <a:rPr lang="en-US" dirty="0" smtClean="0"/>
              <a:t>No assembly required</a:t>
            </a:r>
          </a:p>
          <a:p>
            <a:r>
              <a:rPr lang="en-US" dirty="0" smtClean="0"/>
              <a:t>Element stiffness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Work-equivalent nodal forces</a:t>
            </a:r>
            <a:endParaRPr lang="en-US" dirty="0"/>
          </a:p>
        </p:txBody>
      </p:sp>
      <p:sp>
        <p:nvSpPr>
          <p:cNvPr id="38402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84001" name="Group 1"/>
          <p:cNvGrpSpPr>
            <a:grpSpLocks noChangeAspect="1"/>
          </p:cNvGrpSpPr>
          <p:nvPr/>
        </p:nvGrpSpPr>
        <p:grpSpPr bwMode="auto">
          <a:xfrm>
            <a:off x="3550723" y="498766"/>
            <a:ext cx="5410200" cy="1574800"/>
            <a:chOff x="4168" y="5186"/>
            <a:chExt cx="4259" cy="1240"/>
          </a:xfrm>
        </p:grpSpPr>
        <p:sp>
          <p:nvSpPr>
            <p:cNvPr id="384026" name="Rectangle 26" descr="Wide upward diagonal"/>
            <p:cNvSpPr>
              <a:spLocks noChangeArrowheads="1"/>
            </p:cNvSpPr>
            <p:nvPr/>
          </p:nvSpPr>
          <p:spPr bwMode="auto">
            <a:xfrm>
              <a:off x="4168" y="5379"/>
              <a:ext cx="143" cy="1047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4025" name="Rectangle 25"/>
            <p:cNvSpPr>
              <a:spLocks noChangeArrowheads="1"/>
            </p:cNvSpPr>
            <p:nvPr/>
          </p:nvSpPr>
          <p:spPr bwMode="auto">
            <a:xfrm>
              <a:off x="4317" y="5797"/>
              <a:ext cx="3255" cy="217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4024" name="Line 24"/>
            <p:cNvSpPr>
              <a:spLocks noChangeShapeType="1"/>
            </p:cNvSpPr>
            <p:nvPr/>
          </p:nvSpPr>
          <p:spPr bwMode="auto">
            <a:xfrm flipV="1">
              <a:off x="4317" y="5457"/>
              <a:ext cx="0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4023" name="Line 23"/>
            <p:cNvSpPr>
              <a:spLocks noChangeShapeType="1"/>
            </p:cNvSpPr>
            <p:nvPr/>
          </p:nvSpPr>
          <p:spPr bwMode="auto">
            <a:xfrm flipV="1">
              <a:off x="4566" y="5457"/>
              <a:ext cx="0" cy="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4022" name="Line 22"/>
            <p:cNvSpPr>
              <a:spLocks noChangeShapeType="1"/>
            </p:cNvSpPr>
            <p:nvPr/>
          </p:nvSpPr>
          <p:spPr bwMode="auto">
            <a:xfrm flipV="1">
              <a:off x="4815" y="5457"/>
              <a:ext cx="0" cy="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4021" name="Line 21"/>
            <p:cNvSpPr>
              <a:spLocks noChangeShapeType="1"/>
            </p:cNvSpPr>
            <p:nvPr/>
          </p:nvSpPr>
          <p:spPr bwMode="auto">
            <a:xfrm flipV="1">
              <a:off x="5064" y="5457"/>
              <a:ext cx="0" cy="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4020" name="Line 20"/>
            <p:cNvSpPr>
              <a:spLocks noChangeShapeType="1"/>
            </p:cNvSpPr>
            <p:nvPr/>
          </p:nvSpPr>
          <p:spPr bwMode="auto">
            <a:xfrm flipV="1">
              <a:off x="5313" y="5457"/>
              <a:ext cx="0" cy="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4019" name="Line 19"/>
            <p:cNvSpPr>
              <a:spLocks noChangeShapeType="1"/>
            </p:cNvSpPr>
            <p:nvPr/>
          </p:nvSpPr>
          <p:spPr bwMode="auto">
            <a:xfrm flipV="1">
              <a:off x="5563" y="5457"/>
              <a:ext cx="0" cy="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4018" name="Line 18"/>
            <p:cNvSpPr>
              <a:spLocks noChangeShapeType="1"/>
            </p:cNvSpPr>
            <p:nvPr/>
          </p:nvSpPr>
          <p:spPr bwMode="auto">
            <a:xfrm flipV="1">
              <a:off x="5812" y="5457"/>
              <a:ext cx="0" cy="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4017" name="Line 17"/>
            <p:cNvSpPr>
              <a:spLocks noChangeShapeType="1"/>
            </p:cNvSpPr>
            <p:nvPr/>
          </p:nvSpPr>
          <p:spPr bwMode="auto">
            <a:xfrm flipV="1">
              <a:off x="6061" y="5457"/>
              <a:ext cx="0" cy="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4016" name="Line 16"/>
            <p:cNvSpPr>
              <a:spLocks noChangeShapeType="1"/>
            </p:cNvSpPr>
            <p:nvPr/>
          </p:nvSpPr>
          <p:spPr bwMode="auto">
            <a:xfrm flipV="1">
              <a:off x="6310" y="5457"/>
              <a:ext cx="0" cy="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4015" name="Line 15"/>
            <p:cNvSpPr>
              <a:spLocks noChangeShapeType="1"/>
            </p:cNvSpPr>
            <p:nvPr/>
          </p:nvSpPr>
          <p:spPr bwMode="auto">
            <a:xfrm flipV="1">
              <a:off x="6560" y="5457"/>
              <a:ext cx="0" cy="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4014" name="Line 14"/>
            <p:cNvSpPr>
              <a:spLocks noChangeShapeType="1"/>
            </p:cNvSpPr>
            <p:nvPr/>
          </p:nvSpPr>
          <p:spPr bwMode="auto">
            <a:xfrm flipV="1">
              <a:off x="6809" y="5457"/>
              <a:ext cx="0" cy="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4013" name="Line 13"/>
            <p:cNvSpPr>
              <a:spLocks noChangeShapeType="1"/>
            </p:cNvSpPr>
            <p:nvPr/>
          </p:nvSpPr>
          <p:spPr bwMode="auto">
            <a:xfrm flipV="1">
              <a:off x="7058" y="5457"/>
              <a:ext cx="0" cy="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4012" name="Line 12"/>
            <p:cNvSpPr>
              <a:spLocks noChangeShapeType="1"/>
            </p:cNvSpPr>
            <p:nvPr/>
          </p:nvSpPr>
          <p:spPr bwMode="auto">
            <a:xfrm flipV="1">
              <a:off x="7307" y="5457"/>
              <a:ext cx="0" cy="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4011" name="Line 11"/>
            <p:cNvSpPr>
              <a:spLocks noChangeShapeType="1"/>
            </p:cNvSpPr>
            <p:nvPr/>
          </p:nvSpPr>
          <p:spPr bwMode="auto">
            <a:xfrm flipV="1">
              <a:off x="7557" y="5457"/>
              <a:ext cx="0" cy="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4010" name="Line 10"/>
            <p:cNvSpPr>
              <a:spLocks noChangeShapeType="1"/>
            </p:cNvSpPr>
            <p:nvPr/>
          </p:nvSpPr>
          <p:spPr bwMode="auto">
            <a:xfrm>
              <a:off x="4317" y="5458"/>
              <a:ext cx="324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grpSp>
          <p:nvGrpSpPr>
            <p:cNvPr id="384006" name="Group 6"/>
            <p:cNvGrpSpPr>
              <a:grpSpLocks noChangeAspect="1"/>
            </p:cNvGrpSpPr>
            <p:nvPr/>
          </p:nvGrpSpPr>
          <p:grpSpPr bwMode="auto">
            <a:xfrm rot="5400000" flipV="1">
              <a:off x="7312" y="5666"/>
              <a:ext cx="475" cy="478"/>
              <a:chOff x="8322" y="10209"/>
              <a:chExt cx="522" cy="525"/>
            </a:xfrm>
          </p:grpSpPr>
          <p:sp>
            <p:nvSpPr>
              <p:cNvPr id="384009" name="Arc 9"/>
              <p:cNvSpPr>
                <a:spLocks noChangeAspect="1"/>
              </p:cNvSpPr>
              <p:nvPr/>
            </p:nvSpPr>
            <p:spPr bwMode="auto">
              <a:xfrm flipH="1">
                <a:off x="8322" y="10209"/>
                <a:ext cx="261" cy="26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384008" name="Arc 8"/>
              <p:cNvSpPr>
                <a:spLocks noChangeAspect="1"/>
              </p:cNvSpPr>
              <p:nvPr/>
            </p:nvSpPr>
            <p:spPr bwMode="auto">
              <a:xfrm rot="16200000" flipH="1">
                <a:off x="8322" y="10473"/>
                <a:ext cx="261" cy="26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384007" name="Arc 7"/>
              <p:cNvSpPr>
                <a:spLocks noChangeAspect="1"/>
              </p:cNvSpPr>
              <p:nvPr/>
            </p:nvSpPr>
            <p:spPr bwMode="auto">
              <a:xfrm rot="10800000" flipH="1">
                <a:off x="8583" y="10473"/>
                <a:ext cx="261" cy="26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 type="stealth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  <p:sp>
          <p:nvSpPr>
            <p:cNvPr id="384005" name="Text Box 5"/>
            <p:cNvSpPr txBox="1">
              <a:spLocks noChangeArrowheads="1"/>
            </p:cNvSpPr>
            <p:nvPr/>
          </p:nvSpPr>
          <p:spPr bwMode="auto">
            <a:xfrm>
              <a:off x="7259" y="6155"/>
              <a:ext cx="1168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C</a:t>
              </a: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 = –50 N-m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004" name="Text Box 4"/>
            <p:cNvSpPr txBox="1">
              <a:spLocks noChangeArrowheads="1"/>
            </p:cNvSpPr>
            <p:nvPr/>
          </p:nvSpPr>
          <p:spPr bwMode="auto">
            <a:xfrm>
              <a:off x="5332" y="5186"/>
              <a:ext cx="15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p</a:t>
              </a:r>
              <a:r>
                <a:rPr kumimoji="0" lang="en-US" sz="18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0</a:t>
              </a: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 = 120 N/m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003" name="Text Box 3"/>
            <p:cNvSpPr txBox="1">
              <a:spLocks noChangeArrowheads="1"/>
            </p:cNvSpPr>
            <p:nvPr/>
          </p:nvSpPr>
          <p:spPr bwMode="auto">
            <a:xfrm>
              <a:off x="5248" y="6046"/>
              <a:ext cx="1393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EI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 = 1000 N-m</a:t>
              </a:r>
              <a:r>
                <a:rPr kumimoji="0" lang="en-US" sz="18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2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002" name="Line 2"/>
            <p:cNvSpPr>
              <a:spLocks noChangeShapeType="1"/>
            </p:cNvSpPr>
            <p:nvPr/>
          </p:nvSpPr>
          <p:spPr bwMode="auto">
            <a:xfrm>
              <a:off x="4310" y="5379"/>
              <a:ext cx="0" cy="10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sp>
        <p:nvSpPr>
          <p:cNvPr id="3840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4031" name="Object 31"/>
          <p:cNvGraphicFramePr>
            <a:graphicFrameLocks noChangeAspect="1"/>
          </p:cNvGraphicFramePr>
          <p:nvPr/>
        </p:nvGraphicFramePr>
        <p:xfrm>
          <a:off x="635000" y="2252749"/>
          <a:ext cx="3960813" cy="1520825"/>
        </p:xfrm>
        <a:graphic>
          <a:graphicData uri="http://schemas.openxmlformats.org/presentationml/2006/ole">
            <p:oleObj spid="_x0000_s384031" name="Equation" r:id="rId3" imgW="3936960" imgH="1498320" progId="Equation.DSMT4">
              <p:embed/>
            </p:oleObj>
          </a:graphicData>
        </a:graphic>
      </p:graphicFrame>
      <p:sp>
        <p:nvSpPr>
          <p:cNvPr id="38403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4033" name="Object 33"/>
          <p:cNvGraphicFramePr>
            <a:graphicFrameLocks noChangeAspect="1"/>
          </p:cNvGraphicFramePr>
          <p:nvPr/>
        </p:nvGraphicFramePr>
        <p:xfrm>
          <a:off x="784225" y="4475414"/>
          <a:ext cx="6229350" cy="1522413"/>
        </p:xfrm>
        <a:graphic>
          <a:graphicData uri="http://schemas.openxmlformats.org/presentationml/2006/ole">
            <p:oleObj spid="_x0000_s384033" name="Equation" r:id="rId4" imgW="6248160" imgH="1523880" progId="Equation.DSMT4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620215" y="1918010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</a:t>
            </a:r>
            <a:r>
              <a:rPr lang="en-US" dirty="0" smtClean="0"/>
              <a:t> = 1m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CANTILEVERED BEAM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 matrix equation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Applying BC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Deflection curve:</a:t>
            </a:r>
          </a:p>
          <a:p>
            <a:r>
              <a:rPr lang="en-US" dirty="0" smtClean="0"/>
              <a:t>Exact solution: </a:t>
            </a:r>
          </a:p>
        </p:txBody>
      </p:sp>
      <p:sp>
        <p:nvSpPr>
          <p:cNvPr id="3829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2977" name="Object 1"/>
          <p:cNvGraphicFramePr>
            <a:graphicFrameLocks noChangeAspect="1"/>
          </p:cNvGraphicFramePr>
          <p:nvPr/>
        </p:nvGraphicFramePr>
        <p:xfrm>
          <a:off x="572585" y="1353886"/>
          <a:ext cx="5021262" cy="1543050"/>
        </p:xfrm>
        <a:graphic>
          <a:graphicData uri="http://schemas.openxmlformats.org/presentationml/2006/ole">
            <p:oleObj spid="_x0000_s382977" name="Equation" r:id="rId3" imgW="5003640" imgH="1523880" progId="Equation.DSMT4">
              <p:embed/>
            </p:oleObj>
          </a:graphicData>
        </a:graphic>
      </p:graphicFrame>
      <p:sp>
        <p:nvSpPr>
          <p:cNvPr id="3829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2979" name="Object 3"/>
          <p:cNvGraphicFramePr>
            <a:graphicFrameLocks noChangeAspect="1"/>
          </p:cNvGraphicFramePr>
          <p:nvPr/>
        </p:nvGraphicFramePr>
        <p:xfrm>
          <a:off x="559633" y="3554916"/>
          <a:ext cx="3171825" cy="755650"/>
        </p:xfrm>
        <a:graphic>
          <a:graphicData uri="http://schemas.openxmlformats.org/presentationml/2006/ole">
            <p:oleObj spid="_x0000_s382979" name="Equation" r:id="rId4" imgW="3162240" imgH="761760" progId="Equation.DSMT4">
              <p:embed/>
            </p:oleObj>
          </a:graphicData>
        </a:graphic>
      </p:graphicFrame>
      <p:sp>
        <p:nvSpPr>
          <p:cNvPr id="3829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2981" name="Object 5"/>
          <p:cNvGraphicFramePr>
            <a:graphicFrameLocks noChangeAspect="1"/>
          </p:cNvGraphicFramePr>
          <p:nvPr/>
        </p:nvGraphicFramePr>
        <p:xfrm>
          <a:off x="4987925" y="3635045"/>
          <a:ext cx="1603375" cy="706438"/>
        </p:xfrm>
        <a:graphic>
          <a:graphicData uri="http://schemas.openxmlformats.org/presentationml/2006/ole">
            <p:oleObj spid="_x0000_s382981" name="Equation" r:id="rId5" imgW="1587240" imgH="711000" progId="Equation.DSMT4">
              <p:embed/>
            </p:oleObj>
          </a:graphicData>
        </a:graphic>
      </p:graphicFrame>
      <p:sp>
        <p:nvSpPr>
          <p:cNvPr id="10" name="Right Arrow 9"/>
          <p:cNvSpPr/>
          <p:nvPr/>
        </p:nvSpPr>
        <p:spPr bwMode="auto">
          <a:xfrm>
            <a:off x="4132613" y="3788229"/>
            <a:ext cx="641268" cy="225631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29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2983" name="Object 7"/>
          <p:cNvGraphicFramePr>
            <a:graphicFrameLocks noChangeAspect="1"/>
          </p:cNvGraphicFramePr>
          <p:nvPr/>
        </p:nvGraphicFramePr>
        <p:xfrm>
          <a:off x="2936789" y="4778627"/>
          <a:ext cx="4364037" cy="376237"/>
        </p:xfrm>
        <a:graphic>
          <a:graphicData uri="http://schemas.openxmlformats.org/presentationml/2006/ole">
            <p:oleObj spid="_x0000_s382983" name="Equation" r:id="rId6" imgW="4330440" imgH="368280" progId="Equation.DSMT4">
              <p:embed/>
            </p:oleObj>
          </a:graphicData>
        </a:graphic>
      </p:graphicFrame>
      <p:sp>
        <p:nvSpPr>
          <p:cNvPr id="3829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2985" name="Object 9"/>
          <p:cNvGraphicFramePr>
            <a:graphicFrameLocks noChangeAspect="1"/>
          </p:cNvGraphicFramePr>
          <p:nvPr/>
        </p:nvGraphicFramePr>
        <p:xfrm>
          <a:off x="2937795" y="5202906"/>
          <a:ext cx="2989262" cy="361950"/>
        </p:xfrm>
        <a:graphic>
          <a:graphicData uri="http://schemas.openxmlformats.org/presentationml/2006/ole">
            <p:oleObj spid="_x0000_s382985" name="Equation" r:id="rId7" imgW="2971800" imgH="355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CANTILEVERED BEAM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reaction (From assembled matrix equation)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Bending moment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Shear force</a:t>
            </a:r>
            <a:endParaRPr lang="en-US" dirty="0"/>
          </a:p>
        </p:txBody>
      </p:sp>
      <p:sp>
        <p:nvSpPr>
          <p:cNvPr id="385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5025" name="Object 1"/>
          <p:cNvGraphicFramePr>
            <a:graphicFrameLocks noChangeAspect="1"/>
          </p:cNvGraphicFramePr>
          <p:nvPr/>
        </p:nvGraphicFramePr>
        <p:xfrm>
          <a:off x="669925" y="1250950"/>
          <a:ext cx="3127375" cy="790575"/>
        </p:xfrm>
        <a:graphic>
          <a:graphicData uri="http://schemas.openxmlformats.org/presentationml/2006/ole">
            <p:oleObj spid="_x0000_s385025" name="Equation" r:id="rId3" imgW="3111480" imgH="81252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508625" y="1286795"/>
          <a:ext cx="1485900" cy="711200"/>
        </p:xfrm>
        <a:graphic>
          <a:graphicData uri="http://schemas.openxmlformats.org/presentationml/2006/ole">
            <p:oleObj spid="_x0000_s385027" name="Equation" r:id="rId4" imgW="1485720" imgH="711000" progId="Equation.DSMT4">
              <p:embed/>
            </p:oleObj>
          </a:graphicData>
        </a:graphic>
      </p:graphicFrame>
      <p:sp>
        <p:nvSpPr>
          <p:cNvPr id="8" name="Right Arrow 7"/>
          <p:cNvSpPr/>
          <p:nvPr/>
        </p:nvSpPr>
        <p:spPr bwMode="auto">
          <a:xfrm>
            <a:off x="4275117" y="1508166"/>
            <a:ext cx="570015" cy="225631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5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5028" name="Object 4"/>
          <p:cNvGraphicFramePr>
            <a:graphicFrameLocks noChangeAspect="1"/>
          </p:cNvGraphicFramePr>
          <p:nvPr/>
        </p:nvGraphicFramePr>
        <p:xfrm>
          <a:off x="785813" y="2584450"/>
          <a:ext cx="7170737" cy="2051050"/>
        </p:xfrm>
        <a:graphic>
          <a:graphicData uri="http://schemas.openxmlformats.org/presentationml/2006/ole">
            <p:oleObj spid="_x0000_s385028" name="Equation" r:id="rId5" imgW="7149960" imgH="2057400" progId="Equation.DSMT4">
              <p:embed/>
            </p:oleObj>
          </a:graphicData>
        </a:graphic>
      </p:graphicFrame>
      <p:sp>
        <p:nvSpPr>
          <p:cNvPr id="385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5030" name="Object 6"/>
          <p:cNvGraphicFramePr>
            <a:graphicFrameLocks noChangeAspect="1"/>
          </p:cNvGraphicFramePr>
          <p:nvPr/>
        </p:nvGraphicFramePr>
        <p:xfrm>
          <a:off x="975385" y="5201318"/>
          <a:ext cx="4067175" cy="1400175"/>
        </p:xfrm>
        <a:graphic>
          <a:graphicData uri="http://schemas.openxmlformats.org/presentationml/2006/ole">
            <p:oleObj spid="_x0000_s385030" name="Equation" r:id="rId6" imgW="4051080" imgH="1384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THEORY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Euler-Bernoulli Beam Theory cont.</a:t>
            </a:r>
          </a:p>
          <a:p>
            <a:pPr lvl="1"/>
            <a:r>
              <a:rPr lang="en-US" altLang="ko-KR" dirty="0" smtClean="0">
                <a:ea typeface="굴림" pitchFamily="50" charset="-127"/>
              </a:rPr>
              <a:t>Plane sections normal to the beam axis remain plane and normal to the axis after deformation (no shear stress)</a:t>
            </a:r>
          </a:p>
          <a:p>
            <a:pPr lvl="1"/>
            <a:r>
              <a:rPr lang="en-US" altLang="ko-KR" dirty="0" smtClean="0">
                <a:ea typeface="굴림" pitchFamily="50" charset="-127"/>
              </a:rPr>
              <a:t>Transverse deflection (deflection curve) is function of x only: </a:t>
            </a:r>
            <a:r>
              <a:rPr lang="en-US" altLang="ko-KR" b="1" dirty="0" smtClean="0">
                <a:solidFill>
                  <a:srgbClr val="002060"/>
                </a:solidFill>
                <a:ea typeface="굴림" pitchFamily="50" charset="-127"/>
              </a:rPr>
              <a:t>v(x)</a:t>
            </a:r>
          </a:p>
          <a:p>
            <a:pPr lvl="1"/>
            <a:r>
              <a:rPr lang="en-US" dirty="0" smtClean="0"/>
              <a:t>Displacement in x-dir is function of x and y: </a:t>
            </a:r>
            <a:r>
              <a:rPr lang="en-US" b="1" dirty="0" smtClean="0">
                <a:solidFill>
                  <a:srgbClr val="002060"/>
                </a:solidFill>
              </a:rPr>
              <a:t>u(x, y)</a:t>
            </a:r>
          </a:p>
          <a:p>
            <a:endParaRPr lang="en-US" dirty="0"/>
          </a:p>
        </p:txBody>
      </p:sp>
      <p:grpSp>
        <p:nvGrpSpPr>
          <p:cNvPr id="312322" name="Group 2"/>
          <p:cNvGrpSpPr>
            <a:grpSpLocks noChangeAspect="1"/>
          </p:cNvGrpSpPr>
          <p:nvPr/>
        </p:nvGrpSpPr>
        <p:grpSpPr bwMode="auto">
          <a:xfrm>
            <a:off x="712515" y="3586328"/>
            <a:ext cx="7937500" cy="3086100"/>
            <a:chOff x="1440" y="1440"/>
            <a:chExt cx="6250" cy="2429"/>
          </a:xfrm>
        </p:grpSpPr>
        <p:sp>
          <p:nvSpPr>
            <p:cNvPr id="312323" name="Text Box 3"/>
            <p:cNvSpPr txBox="1">
              <a:spLocks noChangeAspect="1" noChangeArrowheads="1"/>
            </p:cNvSpPr>
            <p:nvPr/>
          </p:nvSpPr>
          <p:spPr bwMode="auto">
            <a:xfrm>
              <a:off x="5944" y="2447"/>
              <a:ext cx="215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</a:rPr>
                <a:t>y</a:t>
              </a:r>
              <a:endParaRPr kumimoji="0" lang="en-US" sz="4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2324" name="Text Box 4"/>
            <p:cNvSpPr txBox="1">
              <a:spLocks noChangeArrowheads="1"/>
            </p:cNvSpPr>
            <p:nvPr/>
          </p:nvSpPr>
          <p:spPr bwMode="auto">
            <a:xfrm>
              <a:off x="5918" y="1572"/>
              <a:ext cx="743" cy="2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</a:rPr>
                <a:t>y(dv/dx)</a:t>
              </a: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pitchFamily="50" charset="-127"/>
                </a:rPr>
                <a:t> </a:t>
              </a:r>
              <a:endParaRPr kumimoji="0" lang="en-US" sz="4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2325" name="Line 5"/>
            <p:cNvSpPr>
              <a:spLocks noChangeShapeType="1"/>
            </p:cNvSpPr>
            <p:nvPr/>
          </p:nvSpPr>
          <p:spPr bwMode="auto">
            <a:xfrm flipV="1">
              <a:off x="5307" y="1756"/>
              <a:ext cx="1935" cy="7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12326" name="Line 6"/>
            <p:cNvSpPr>
              <a:spLocks noChangeShapeType="1"/>
            </p:cNvSpPr>
            <p:nvPr/>
          </p:nvSpPr>
          <p:spPr bwMode="auto">
            <a:xfrm flipV="1">
              <a:off x="5521" y="2314"/>
              <a:ext cx="1935" cy="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12327" name="Line 7"/>
            <p:cNvSpPr>
              <a:spLocks noChangeShapeType="1"/>
            </p:cNvSpPr>
            <p:nvPr/>
          </p:nvSpPr>
          <p:spPr bwMode="auto">
            <a:xfrm flipV="1">
              <a:off x="5793" y="2884"/>
              <a:ext cx="1891" cy="73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12328" name="Line 8"/>
            <p:cNvSpPr>
              <a:spLocks noChangeShapeType="1"/>
            </p:cNvSpPr>
            <p:nvPr/>
          </p:nvSpPr>
          <p:spPr bwMode="auto">
            <a:xfrm flipV="1">
              <a:off x="6432" y="1858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12329" name="Line 9"/>
            <p:cNvSpPr>
              <a:spLocks noChangeShapeType="1"/>
            </p:cNvSpPr>
            <p:nvPr/>
          </p:nvSpPr>
          <p:spPr bwMode="auto">
            <a:xfrm>
              <a:off x="6240" y="2144"/>
              <a:ext cx="376" cy="11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12330" name="Line 10"/>
            <p:cNvSpPr>
              <a:spLocks noChangeShapeType="1"/>
            </p:cNvSpPr>
            <p:nvPr/>
          </p:nvSpPr>
          <p:spPr bwMode="auto">
            <a:xfrm flipH="1" flipV="1">
              <a:off x="6089" y="2383"/>
              <a:ext cx="143" cy="4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12331" name="Line 11"/>
            <p:cNvSpPr>
              <a:spLocks noChangeShapeType="1"/>
            </p:cNvSpPr>
            <p:nvPr/>
          </p:nvSpPr>
          <p:spPr bwMode="auto">
            <a:xfrm flipV="1">
              <a:off x="6001" y="2305"/>
              <a:ext cx="291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12332" name="Oval 12"/>
            <p:cNvSpPr>
              <a:spLocks noChangeArrowheads="1"/>
            </p:cNvSpPr>
            <p:nvPr/>
          </p:nvSpPr>
          <p:spPr bwMode="auto">
            <a:xfrm>
              <a:off x="5308" y="1487"/>
              <a:ext cx="2382" cy="238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12333" name="Line 13"/>
            <p:cNvSpPr>
              <a:spLocks noChangeShapeType="1"/>
            </p:cNvSpPr>
            <p:nvPr/>
          </p:nvSpPr>
          <p:spPr bwMode="auto">
            <a:xfrm flipH="1" flipV="1">
              <a:off x="6241" y="1800"/>
              <a:ext cx="120" cy="5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12334" name="Freeform 14"/>
            <p:cNvSpPr>
              <a:spLocks/>
            </p:cNvSpPr>
            <p:nvPr/>
          </p:nvSpPr>
          <p:spPr bwMode="auto">
            <a:xfrm>
              <a:off x="6371" y="2506"/>
              <a:ext cx="195" cy="14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42" y="0"/>
                </a:cxn>
                <a:cxn ang="0">
                  <a:pos x="195" y="143"/>
                </a:cxn>
              </a:cxnLst>
              <a:rect l="0" t="0" r="r" b="b"/>
              <a:pathLst>
                <a:path w="195" h="143">
                  <a:moveTo>
                    <a:pt x="0" y="53"/>
                  </a:moveTo>
                  <a:lnTo>
                    <a:pt x="142" y="0"/>
                  </a:lnTo>
                  <a:lnTo>
                    <a:pt x="195" y="14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12335" name="Line 15"/>
            <p:cNvSpPr>
              <a:spLocks noChangeShapeType="1"/>
            </p:cNvSpPr>
            <p:nvPr/>
          </p:nvSpPr>
          <p:spPr bwMode="auto">
            <a:xfrm>
              <a:off x="6422" y="2711"/>
              <a:ext cx="5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12336" name="Freeform 16"/>
            <p:cNvSpPr>
              <a:spLocks/>
            </p:cNvSpPr>
            <p:nvPr/>
          </p:nvSpPr>
          <p:spPr bwMode="auto">
            <a:xfrm rot="6630222">
              <a:off x="6435" y="2739"/>
              <a:ext cx="195" cy="14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42" y="0"/>
                </a:cxn>
                <a:cxn ang="0">
                  <a:pos x="195" y="143"/>
                </a:cxn>
              </a:cxnLst>
              <a:rect l="0" t="0" r="r" b="b"/>
              <a:pathLst>
                <a:path w="195" h="143">
                  <a:moveTo>
                    <a:pt x="0" y="53"/>
                  </a:moveTo>
                  <a:lnTo>
                    <a:pt x="142" y="0"/>
                  </a:lnTo>
                  <a:lnTo>
                    <a:pt x="195" y="14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12337" name="Freeform 17"/>
            <p:cNvSpPr>
              <a:spLocks/>
            </p:cNvSpPr>
            <p:nvPr/>
          </p:nvSpPr>
          <p:spPr bwMode="auto">
            <a:xfrm rot="5813337">
              <a:off x="6712" y="2633"/>
              <a:ext cx="102" cy="33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42" y="6"/>
                </a:cxn>
                <a:cxn ang="0">
                  <a:pos x="102" y="0"/>
                </a:cxn>
              </a:cxnLst>
              <a:rect l="0" t="0" r="r" b="b"/>
              <a:pathLst>
                <a:path w="102" h="33">
                  <a:moveTo>
                    <a:pt x="0" y="33"/>
                  </a:moveTo>
                  <a:cubicBezTo>
                    <a:pt x="12" y="22"/>
                    <a:pt x="25" y="11"/>
                    <a:pt x="42" y="6"/>
                  </a:cubicBezTo>
                  <a:cubicBezTo>
                    <a:pt x="59" y="1"/>
                    <a:pt x="80" y="0"/>
                    <a:pt x="102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12338" name="Text Box 18"/>
            <p:cNvSpPr txBox="1">
              <a:spLocks noChangeArrowheads="1"/>
            </p:cNvSpPr>
            <p:nvPr/>
          </p:nvSpPr>
          <p:spPr bwMode="auto">
            <a:xfrm>
              <a:off x="6776" y="2492"/>
              <a:ext cx="89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pitchFamily="50" charset="-127"/>
                </a:rPr>
                <a:t>q </a:t>
              </a: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</a:rPr>
                <a:t>= dv/dx</a:t>
              </a:r>
              <a:endParaRPr kumimoji="0" lang="en-US" sz="4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2339" name="Line 19"/>
            <p:cNvSpPr>
              <a:spLocks noChangeShapeType="1"/>
            </p:cNvSpPr>
            <p:nvPr/>
          </p:nvSpPr>
          <p:spPr bwMode="auto">
            <a:xfrm>
              <a:off x="6287" y="2307"/>
              <a:ext cx="1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12340" name="Line 20"/>
            <p:cNvSpPr>
              <a:spLocks noChangeShapeType="1"/>
            </p:cNvSpPr>
            <p:nvPr/>
          </p:nvSpPr>
          <p:spPr bwMode="auto">
            <a:xfrm>
              <a:off x="5626" y="3484"/>
              <a:ext cx="177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12341" name="Line 21"/>
            <p:cNvSpPr>
              <a:spLocks noChangeShapeType="1"/>
            </p:cNvSpPr>
            <p:nvPr/>
          </p:nvSpPr>
          <p:spPr bwMode="auto">
            <a:xfrm flipV="1">
              <a:off x="6428" y="2717"/>
              <a:ext cx="0" cy="7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12342" name="Text Box 22"/>
            <p:cNvSpPr txBox="1">
              <a:spLocks noChangeArrowheads="1"/>
            </p:cNvSpPr>
            <p:nvPr/>
          </p:nvSpPr>
          <p:spPr bwMode="auto">
            <a:xfrm>
              <a:off x="6076" y="2973"/>
              <a:ext cx="345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</a:rPr>
                <a:t>v(x)</a:t>
              </a: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pitchFamily="50" charset="-127"/>
                </a:rPr>
                <a:t> </a:t>
              </a:r>
              <a:endParaRPr kumimoji="0" lang="en-US" sz="4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2343" name="Freeform 23"/>
            <p:cNvSpPr>
              <a:spLocks/>
            </p:cNvSpPr>
            <p:nvPr/>
          </p:nvSpPr>
          <p:spPr bwMode="auto">
            <a:xfrm rot="4822943" flipV="1">
              <a:off x="4423" y="1361"/>
              <a:ext cx="306" cy="1644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3" y="591"/>
                </a:cxn>
                <a:cxn ang="0">
                  <a:pos x="306" y="1200"/>
                </a:cxn>
              </a:cxnLst>
              <a:rect l="0" t="0" r="r" b="b"/>
              <a:pathLst>
                <a:path w="306" h="1200">
                  <a:moveTo>
                    <a:pt x="49" y="0"/>
                  </a:moveTo>
                  <a:cubicBezTo>
                    <a:pt x="24" y="195"/>
                    <a:pt x="0" y="391"/>
                    <a:pt x="43" y="591"/>
                  </a:cubicBezTo>
                  <a:cubicBezTo>
                    <a:pt x="86" y="791"/>
                    <a:pt x="196" y="995"/>
                    <a:pt x="306" y="1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12344" name="Line 24"/>
            <p:cNvSpPr>
              <a:spLocks noChangeAspect="1" noChangeShapeType="1"/>
            </p:cNvSpPr>
            <p:nvPr/>
          </p:nvSpPr>
          <p:spPr bwMode="auto">
            <a:xfrm>
              <a:off x="1698" y="2946"/>
              <a:ext cx="25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12345" name="Text Box 25"/>
            <p:cNvSpPr txBox="1">
              <a:spLocks noChangeAspect="1" noChangeArrowheads="1"/>
            </p:cNvSpPr>
            <p:nvPr/>
          </p:nvSpPr>
          <p:spPr bwMode="auto">
            <a:xfrm>
              <a:off x="2776" y="2811"/>
              <a:ext cx="245" cy="27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</a:rPr>
                <a:t>L</a:t>
              </a:r>
              <a:endParaRPr kumimoji="0" lang="en-US" sz="4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2346" name="Line 26"/>
            <p:cNvSpPr>
              <a:spLocks noChangeAspect="1" noChangeShapeType="1"/>
            </p:cNvSpPr>
            <p:nvPr/>
          </p:nvSpPr>
          <p:spPr bwMode="auto">
            <a:xfrm rot="-5400000">
              <a:off x="4052" y="2920"/>
              <a:ext cx="3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12347" name="Text Box 27"/>
            <p:cNvSpPr txBox="1">
              <a:spLocks noChangeAspect="1" noChangeArrowheads="1"/>
            </p:cNvSpPr>
            <p:nvPr/>
          </p:nvSpPr>
          <p:spPr bwMode="auto">
            <a:xfrm>
              <a:off x="4274" y="2926"/>
              <a:ext cx="215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</a:rPr>
                <a:t>F</a:t>
              </a:r>
              <a:endParaRPr kumimoji="0" lang="en-US" sz="4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2348" name="Rectangle 28" descr="Light upward diagonal"/>
            <p:cNvSpPr>
              <a:spLocks noChangeArrowheads="1"/>
            </p:cNvSpPr>
            <p:nvPr/>
          </p:nvSpPr>
          <p:spPr bwMode="auto">
            <a:xfrm>
              <a:off x="1440" y="1925"/>
              <a:ext cx="247" cy="1193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12349" name="Line 29"/>
            <p:cNvSpPr>
              <a:spLocks noChangeShapeType="1"/>
            </p:cNvSpPr>
            <p:nvPr/>
          </p:nvSpPr>
          <p:spPr bwMode="auto">
            <a:xfrm flipV="1">
              <a:off x="1687" y="1738"/>
              <a:ext cx="0" cy="1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12350" name="Rectangle 30"/>
            <p:cNvSpPr>
              <a:spLocks noChangeArrowheads="1"/>
            </p:cNvSpPr>
            <p:nvPr/>
          </p:nvSpPr>
          <p:spPr bwMode="auto">
            <a:xfrm>
              <a:off x="1688" y="2321"/>
              <a:ext cx="2550" cy="3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12351" name="Line 31"/>
            <p:cNvSpPr>
              <a:spLocks noChangeShapeType="1"/>
            </p:cNvSpPr>
            <p:nvPr/>
          </p:nvSpPr>
          <p:spPr bwMode="auto">
            <a:xfrm>
              <a:off x="1687" y="2502"/>
              <a:ext cx="3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12352" name="Freeform 32"/>
            <p:cNvSpPr>
              <a:spLocks/>
            </p:cNvSpPr>
            <p:nvPr/>
          </p:nvSpPr>
          <p:spPr bwMode="auto">
            <a:xfrm>
              <a:off x="1675" y="2181"/>
              <a:ext cx="2490" cy="141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759" y="129"/>
                </a:cxn>
                <a:cxn ang="0">
                  <a:pos x="1521" y="102"/>
                </a:cxn>
                <a:cxn ang="0">
                  <a:pos x="2112" y="57"/>
                </a:cxn>
                <a:cxn ang="0">
                  <a:pos x="2502" y="0"/>
                </a:cxn>
              </a:cxnLst>
              <a:rect l="0" t="0" r="r" b="b"/>
              <a:pathLst>
                <a:path w="2502" h="141">
                  <a:moveTo>
                    <a:pt x="0" y="141"/>
                  </a:moveTo>
                  <a:cubicBezTo>
                    <a:pt x="126" y="139"/>
                    <a:pt x="506" y="135"/>
                    <a:pt x="759" y="129"/>
                  </a:cubicBezTo>
                  <a:cubicBezTo>
                    <a:pt x="1012" y="123"/>
                    <a:pt x="1296" y="114"/>
                    <a:pt x="1521" y="102"/>
                  </a:cubicBezTo>
                  <a:cubicBezTo>
                    <a:pt x="1746" y="90"/>
                    <a:pt x="1949" y="74"/>
                    <a:pt x="2112" y="57"/>
                  </a:cubicBezTo>
                  <a:cubicBezTo>
                    <a:pt x="2275" y="40"/>
                    <a:pt x="2421" y="12"/>
                    <a:pt x="2502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12353" name="Freeform 33"/>
            <p:cNvSpPr>
              <a:spLocks/>
            </p:cNvSpPr>
            <p:nvPr/>
          </p:nvSpPr>
          <p:spPr bwMode="auto">
            <a:xfrm>
              <a:off x="1690" y="2547"/>
              <a:ext cx="2502" cy="141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759" y="129"/>
                </a:cxn>
                <a:cxn ang="0">
                  <a:pos x="1521" y="102"/>
                </a:cxn>
                <a:cxn ang="0">
                  <a:pos x="2112" y="57"/>
                </a:cxn>
                <a:cxn ang="0">
                  <a:pos x="2502" y="0"/>
                </a:cxn>
              </a:cxnLst>
              <a:rect l="0" t="0" r="r" b="b"/>
              <a:pathLst>
                <a:path w="2502" h="141">
                  <a:moveTo>
                    <a:pt x="0" y="141"/>
                  </a:moveTo>
                  <a:cubicBezTo>
                    <a:pt x="126" y="139"/>
                    <a:pt x="506" y="135"/>
                    <a:pt x="759" y="129"/>
                  </a:cubicBezTo>
                  <a:cubicBezTo>
                    <a:pt x="1012" y="123"/>
                    <a:pt x="1296" y="114"/>
                    <a:pt x="1521" y="102"/>
                  </a:cubicBezTo>
                  <a:cubicBezTo>
                    <a:pt x="1746" y="90"/>
                    <a:pt x="1949" y="74"/>
                    <a:pt x="2112" y="57"/>
                  </a:cubicBezTo>
                  <a:cubicBezTo>
                    <a:pt x="2275" y="40"/>
                    <a:pt x="2421" y="12"/>
                    <a:pt x="2502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12354" name="Line 34"/>
            <p:cNvSpPr>
              <a:spLocks noChangeShapeType="1"/>
            </p:cNvSpPr>
            <p:nvPr/>
          </p:nvSpPr>
          <p:spPr bwMode="auto">
            <a:xfrm>
              <a:off x="4162" y="2169"/>
              <a:ext cx="33" cy="3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12355" name="Oval 35"/>
            <p:cNvSpPr>
              <a:spLocks noChangeArrowheads="1"/>
            </p:cNvSpPr>
            <p:nvPr/>
          </p:nvSpPr>
          <p:spPr bwMode="auto">
            <a:xfrm>
              <a:off x="3388" y="2183"/>
              <a:ext cx="489" cy="48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12356" name="Line 36"/>
            <p:cNvSpPr>
              <a:spLocks noChangeShapeType="1"/>
            </p:cNvSpPr>
            <p:nvPr/>
          </p:nvSpPr>
          <p:spPr bwMode="auto">
            <a:xfrm flipV="1">
              <a:off x="3612" y="2324"/>
              <a:ext cx="0" cy="3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12357" name="Text Box 37"/>
            <p:cNvSpPr txBox="1">
              <a:spLocks noChangeAspect="1" noChangeArrowheads="1"/>
            </p:cNvSpPr>
            <p:nvPr/>
          </p:nvSpPr>
          <p:spPr bwMode="auto">
            <a:xfrm>
              <a:off x="4958" y="2363"/>
              <a:ext cx="215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</a:rPr>
                <a:t>x</a:t>
              </a:r>
              <a:endParaRPr kumimoji="0" lang="en-US" sz="4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2358" name="Text Box 38"/>
            <p:cNvSpPr txBox="1">
              <a:spLocks noChangeAspect="1" noChangeArrowheads="1"/>
            </p:cNvSpPr>
            <p:nvPr/>
          </p:nvSpPr>
          <p:spPr bwMode="auto">
            <a:xfrm>
              <a:off x="1574" y="1440"/>
              <a:ext cx="215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</a:rPr>
                <a:t>y</a:t>
              </a:r>
              <a:endParaRPr kumimoji="0" lang="en-US" sz="4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2359" name="Text Box 39"/>
            <p:cNvSpPr txBox="1">
              <a:spLocks noChangeAspect="1" noChangeArrowheads="1"/>
            </p:cNvSpPr>
            <p:nvPr/>
          </p:nvSpPr>
          <p:spPr bwMode="auto">
            <a:xfrm>
              <a:off x="2332" y="1761"/>
              <a:ext cx="1051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</a:rPr>
                <a:t>Neutral axis</a:t>
              </a:r>
              <a:endParaRPr kumimoji="0" lang="en-US" sz="4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2360" name="Line 40"/>
            <p:cNvSpPr>
              <a:spLocks noChangeShapeType="1"/>
            </p:cNvSpPr>
            <p:nvPr/>
          </p:nvSpPr>
          <p:spPr bwMode="auto">
            <a:xfrm flipH="1">
              <a:off x="2409" y="1987"/>
              <a:ext cx="373" cy="5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</p:grpSp>
      <p:sp>
        <p:nvSpPr>
          <p:cNvPr id="312362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2361" name="Object 41"/>
          <p:cNvGraphicFramePr>
            <a:graphicFrameLocks noChangeAspect="1"/>
          </p:cNvGraphicFramePr>
          <p:nvPr/>
        </p:nvGraphicFramePr>
        <p:xfrm>
          <a:off x="1044575" y="2822575"/>
          <a:ext cx="2211388" cy="639763"/>
        </p:xfrm>
        <a:graphic>
          <a:graphicData uri="http://schemas.openxmlformats.org/presentationml/2006/ole">
            <p:oleObj spid="_x0000_s312361" name="Equation" r:id="rId3" imgW="2247840" imgH="622080" progId="Equation.DSMT4">
              <p:embed/>
            </p:oleObj>
          </a:graphicData>
        </a:graphic>
      </p:graphicFrame>
      <p:sp>
        <p:nvSpPr>
          <p:cNvPr id="45" name="Right Arrow 44"/>
          <p:cNvSpPr/>
          <p:nvPr/>
        </p:nvSpPr>
        <p:spPr bwMode="auto">
          <a:xfrm>
            <a:off x="3610099" y="2988978"/>
            <a:ext cx="581891" cy="308758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2364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2363" name="Object 43"/>
          <p:cNvGraphicFramePr>
            <a:graphicFrameLocks noChangeAspect="1"/>
          </p:cNvGraphicFramePr>
          <p:nvPr/>
        </p:nvGraphicFramePr>
        <p:xfrm>
          <a:off x="4486275" y="2810543"/>
          <a:ext cx="2451100" cy="642938"/>
        </p:xfrm>
        <a:graphic>
          <a:graphicData uri="http://schemas.openxmlformats.org/presentationml/2006/ole">
            <p:oleObj spid="_x0000_s312363" name="Equation" r:id="rId4" imgW="2450880" imgH="647640" progId="Equation.DSMT4">
              <p:embed/>
            </p:oleObj>
          </a:graphicData>
        </a:graphic>
      </p:graphicFrame>
      <p:sp>
        <p:nvSpPr>
          <p:cNvPr id="312366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2365" name="Object 45"/>
          <p:cNvGraphicFramePr>
            <a:graphicFrameLocks noChangeAspect="1"/>
          </p:cNvGraphicFramePr>
          <p:nvPr/>
        </p:nvGraphicFramePr>
        <p:xfrm>
          <a:off x="7896225" y="2851150"/>
          <a:ext cx="776288" cy="584200"/>
        </p:xfrm>
        <a:graphic>
          <a:graphicData uri="http://schemas.openxmlformats.org/presentationml/2006/ole">
            <p:oleObj spid="_x0000_s312365" name="Equation" r:id="rId5" imgW="761760" imgH="622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CANTILEVERED BEAM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07" y="1404877"/>
            <a:ext cx="4572000" cy="253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501" y="1404877"/>
            <a:ext cx="4572000" cy="253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507" y="3863067"/>
            <a:ext cx="4572000" cy="253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5501" y="3863067"/>
            <a:ext cx="4572000" cy="253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66899" y="3111334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Deflection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15148" y="3040083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1273" y="5498275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Bending moment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5201" y="5510151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Shear force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 FRAME ELEMENT</a:t>
            </a:r>
            <a:endParaRPr lang="en-US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Beam</a:t>
            </a:r>
            <a:endParaRPr lang="en-US" dirty="0"/>
          </a:p>
          <a:p>
            <a:pPr lvl="1"/>
            <a:r>
              <a:rPr lang="en-US" dirty="0"/>
              <a:t>Vertical </a:t>
            </a:r>
            <a:r>
              <a:rPr lang="en-US" dirty="0" smtClean="0"/>
              <a:t>deflection and slope. </a:t>
            </a:r>
            <a:r>
              <a:rPr lang="en-US" dirty="0"/>
              <a:t>No axial deformation</a:t>
            </a:r>
          </a:p>
          <a:p>
            <a:r>
              <a:rPr lang="en-US" dirty="0"/>
              <a:t>Frame structure</a:t>
            </a:r>
          </a:p>
          <a:p>
            <a:pPr lvl="1"/>
            <a:r>
              <a:rPr lang="en-US" dirty="0" smtClean="0"/>
              <a:t>Can carry axial force, transverse shear force, and bending moment (Beam + Truss)</a:t>
            </a:r>
            <a:endParaRPr lang="en-US" dirty="0"/>
          </a:p>
          <a:p>
            <a:r>
              <a:rPr lang="en-US" dirty="0"/>
              <a:t>Assumption</a:t>
            </a:r>
          </a:p>
          <a:p>
            <a:pPr lvl="1"/>
            <a:r>
              <a:rPr lang="en-US" dirty="0"/>
              <a:t>Axial and bending effects</a:t>
            </a:r>
            <a:br>
              <a:rPr lang="en-US" dirty="0"/>
            </a:br>
            <a:r>
              <a:rPr lang="en-US" dirty="0"/>
              <a:t>are </a:t>
            </a:r>
            <a:r>
              <a:rPr lang="en-US" dirty="0" smtClean="0"/>
              <a:t>uncoupled</a:t>
            </a:r>
            <a:endParaRPr lang="en-US" dirty="0"/>
          </a:p>
          <a:p>
            <a:pPr lvl="1"/>
            <a:r>
              <a:rPr lang="en-US" dirty="0"/>
              <a:t>Reasonable when deformation </a:t>
            </a:r>
            <a:br>
              <a:rPr lang="en-US" dirty="0"/>
            </a:br>
            <a:r>
              <a:rPr lang="en-US" dirty="0"/>
              <a:t>is </a:t>
            </a:r>
            <a:r>
              <a:rPr lang="en-US" dirty="0" smtClean="0"/>
              <a:t>small</a:t>
            </a:r>
          </a:p>
          <a:p>
            <a:r>
              <a:rPr lang="en-US" dirty="0" smtClean="0"/>
              <a:t>3 DOFs per node</a:t>
            </a:r>
          </a:p>
          <a:p>
            <a:endParaRPr lang="en-US" dirty="0" smtClean="0"/>
          </a:p>
          <a:p>
            <a:r>
              <a:rPr lang="en-US" dirty="0" smtClean="0"/>
              <a:t>Need coordinate </a:t>
            </a:r>
            <a:r>
              <a:rPr lang="en-US" dirty="0" err="1" smtClean="0"/>
              <a:t>transfor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err="1" smtClean="0"/>
              <a:t>mation</a:t>
            </a:r>
            <a:r>
              <a:rPr lang="en-US" dirty="0" smtClean="0"/>
              <a:t> like plane truss</a:t>
            </a:r>
          </a:p>
        </p:txBody>
      </p:sp>
      <p:sp>
        <p:nvSpPr>
          <p:cNvPr id="288845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88773" name="Group 5"/>
          <p:cNvGrpSpPr>
            <a:grpSpLocks noChangeAspect="1"/>
          </p:cNvGrpSpPr>
          <p:nvPr/>
        </p:nvGrpSpPr>
        <p:grpSpPr bwMode="auto">
          <a:xfrm>
            <a:off x="4013858" y="3005320"/>
            <a:ext cx="4833938" cy="3781425"/>
            <a:chOff x="3582" y="5405"/>
            <a:chExt cx="5076" cy="3970"/>
          </a:xfrm>
        </p:grpSpPr>
        <p:sp>
          <p:nvSpPr>
            <p:cNvPr id="288844" name="Rectangle 76" descr="Wide upward diagonal"/>
            <p:cNvSpPr>
              <a:spLocks noChangeArrowheads="1"/>
            </p:cNvSpPr>
            <p:nvPr/>
          </p:nvSpPr>
          <p:spPr bwMode="auto">
            <a:xfrm>
              <a:off x="5081" y="8998"/>
              <a:ext cx="480" cy="143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88843" name="Rectangle 75"/>
            <p:cNvSpPr>
              <a:spLocks noChangeArrowheads="1"/>
            </p:cNvSpPr>
            <p:nvPr/>
          </p:nvSpPr>
          <p:spPr bwMode="auto">
            <a:xfrm>
              <a:off x="5257" y="7107"/>
              <a:ext cx="143" cy="1891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88842" name="Rectangle 74"/>
            <p:cNvSpPr>
              <a:spLocks noChangeArrowheads="1"/>
            </p:cNvSpPr>
            <p:nvPr/>
          </p:nvSpPr>
          <p:spPr bwMode="auto">
            <a:xfrm>
              <a:off x="6996" y="7107"/>
              <a:ext cx="143" cy="1891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88841" name="Rectangle 73"/>
            <p:cNvSpPr>
              <a:spLocks noChangeArrowheads="1"/>
            </p:cNvSpPr>
            <p:nvPr/>
          </p:nvSpPr>
          <p:spPr bwMode="auto">
            <a:xfrm>
              <a:off x="5259" y="6963"/>
              <a:ext cx="1880" cy="143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88840" name="Line 72"/>
            <p:cNvSpPr>
              <a:spLocks noChangeShapeType="1"/>
            </p:cNvSpPr>
            <p:nvPr/>
          </p:nvSpPr>
          <p:spPr bwMode="auto">
            <a:xfrm>
              <a:off x="5266" y="6694"/>
              <a:ext cx="0" cy="2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88839" name="Line 71"/>
            <p:cNvSpPr>
              <a:spLocks noChangeShapeType="1"/>
            </p:cNvSpPr>
            <p:nvPr/>
          </p:nvSpPr>
          <p:spPr bwMode="auto">
            <a:xfrm>
              <a:off x="5452" y="6694"/>
              <a:ext cx="0" cy="2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88838" name="Line 70"/>
            <p:cNvSpPr>
              <a:spLocks noChangeShapeType="1"/>
            </p:cNvSpPr>
            <p:nvPr/>
          </p:nvSpPr>
          <p:spPr bwMode="auto">
            <a:xfrm>
              <a:off x="5639" y="6694"/>
              <a:ext cx="0" cy="2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88837" name="Line 69"/>
            <p:cNvSpPr>
              <a:spLocks noChangeShapeType="1"/>
            </p:cNvSpPr>
            <p:nvPr/>
          </p:nvSpPr>
          <p:spPr bwMode="auto">
            <a:xfrm>
              <a:off x="5826" y="6694"/>
              <a:ext cx="0" cy="2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88836" name="Line 68"/>
            <p:cNvSpPr>
              <a:spLocks noChangeShapeType="1"/>
            </p:cNvSpPr>
            <p:nvPr/>
          </p:nvSpPr>
          <p:spPr bwMode="auto">
            <a:xfrm>
              <a:off x="6201" y="6694"/>
              <a:ext cx="0" cy="2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88835" name="Line 67"/>
            <p:cNvSpPr>
              <a:spLocks noChangeShapeType="1"/>
            </p:cNvSpPr>
            <p:nvPr/>
          </p:nvSpPr>
          <p:spPr bwMode="auto">
            <a:xfrm>
              <a:off x="6574" y="6694"/>
              <a:ext cx="0" cy="2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88834" name="Line 66"/>
            <p:cNvSpPr>
              <a:spLocks noChangeShapeType="1"/>
            </p:cNvSpPr>
            <p:nvPr/>
          </p:nvSpPr>
          <p:spPr bwMode="auto">
            <a:xfrm>
              <a:off x="6948" y="6694"/>
              <a:ext cx="0" cy="2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88833" name="Line 65"/>
            <p:cNvSpPr>
              <a:spLocks noChangeShapeType="1"/>
            </p:cNvSpPr>
            <p:nvPr/>
          </p:nvSpPr>
          <p:spPr bwMode="auto">
            <a:xfrm>
              <a:off x="6014" y="6694"/>
              <a:ext cx="0" cy="2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88832" name="Line 64"/>
            <p:cNvSpPr>
              <a:spLocks noChangeShapeType="1"/>
            </p:cNvSpPr>
            <p:nvPr/>
          </p:nvSpPr>
          <p:spPr bwMode="auto">
            <a:xfrm>
              <a:off x="6387" y="6694"/>
              <a:ext cx="0" cy="2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88831" name="Line 63"/>
            <p:cNvSpPr>
              <a:spLocks noChangeShapeType="1"/>
            </p:cNvSpPr>
            <p:nvPr/>
          </p:nvSpPr>
          <p:spPr bwMode="auto">
            <a:xfrm>
              <a:off x="6761" y="6694"/>
              <a:ext cx="0" cy="2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88830" name="Line 62"/>
            <p:cNvSpPr>
              <a:spLocks noChangeShapeType="1"/>
            </p:cNvSpPr>
            <p:nvPr/>
          </p:nvSpPr>
          <p:spPr bwMode="auto">
            <a:xfrm>
              <a:off x="7135" y="6694"/>
              <a:ext cx="0" cy="2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88829" name="Line 61"/>
            <p:cNvSpPr>
              <a:spLocks noChangeShapeType="1"/>
            </p:cNvSpPr>
            <p:nvPr/>
          </p:nvSpPr>
          <p:spPr bwMode="auto">
            <a:xfrm>
              <a:off x="5259" y="6694"/>
              <a:ext cx="187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88828" name="Line 60"/>
            <p:cNvSpPr>
              <a:spLocks noChangeShapeType="1"/>
            </p:cNvSpPr>
            <p:nvPr/>
          </p:nvSpPr>
          <p:spPr bwMode="auto">
            <a:xfrm>
              <a:off x="4859" y="7044"/>
              <a:ext cx="39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88827" name="Text Box 59"/>
            <p:cNvSpPr txBox="1">
              <a:spLocks noChangeArrowheads="1"/>
            </p:cNvSpPr>
            <p:nvPr/>
          </p:nvSpPr>
          <p:spPr bwMode="auto">
            <a:xfrm>
              <a:off x="4635" y="6933"/>
              <a:ext cx="24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F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8826" name="Text Box 58"/>
            <p:cNvSpPr txBox="1">
              <a:spLocks noChangeArrowheads="1"/>
            </p:cNvSpPr>
            <p:nvPr/>
          </p:nvSpPr>
          <p:spPr bwMode="auto">
            <a:xfrm>
              <a:off x="6091" y="6404"/>
              <a:ext cx="245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p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8825" name="Line 57"/>
            <p:cNvSpPr>
              <a:spLocks noChangeShapeType="1"/>
            </p:cNvSpPr>
            <p:nvPr/>
          </p:nvSpPr>
          <p:spPr bwMode="auto">
            <a:xfrm>
              <a:off x="5081" y="8998"/>
              <a:ext cx="4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88824" name="Rectangle 56" descr="Wide upward diagonal"/>
            <p:cNvSpPr>
              <a:spLocks noChangeArrowheads="1"/>
            </p:cNvSpPr>
            <p:nvPr/>
          </p:nvSpPr>
          <p:spPr bwMode="auto">
            <a:xfrm>
              <a:off x="6832" y="9003"/>
              <a:ext cx="480" cy="143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88823" name="Line 55"/>
            <p:cNvSpPr>
              <a:spLocks noChangeShapeType="1"/>
            </p:cNvSpPr>
            <p:nvPr/>
          </p:nvSpPr>
          <p:spPr bwMode="auto">
            <a:xfrm>
              <a:off x="6832" y="9003"/>
              <a:ext cx="4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88822" name="Oval 54"/>
            <p:cNvSpPr>
              <a:spLocks noChangeAspect="1" noChangeArrowheads="1"/>
            </p:cNvSpPr>
            <p:nvPr/>
          </p:nvSpPr>
          <p:spPr bwMode="auto">
            <a:xfrm>
              <a:off x="5438" y="8664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1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8821" name="Oval 53"/>
            <p:cNvSpPr>
              <a:spLocks noChangeAspect="1" noChangeArrowheads="1"/>
            </p:cNvSpPr>
            <p:nvPr/>
          </p:nvSpPr>
          <p:spPr bwMode="auto">
            <a:xfrm>
              <a:off x="5444" y="7137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2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8820" name="Oval 52"/>
            <p:cNvSpPr>
              <a:spLocks noChangeAspect="1" noChangeArrowheads="1"/>
            </p:cNvSpPr>
            <p:nvPr/>
          </p:nvSpPr>
          <p:spPr bwMode="auto">
            <a:xfrm>
              <a:off x="6673" y="7137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3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8819" name="Oval 51"/>
            <p:cNvSpPr>
              <a:spLocks noChangeAspect="1" noChangeArrowheads="1"/>
            </p:cNvSpPr>
            <p:nvPr/>
          </p:nvSpPr>
          <p:spPr bwMode="auto">
            <a:xfrm>
              <a:off x="6673" y="8664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4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88811" name="Group 43"/>
            <p:cNvGrpSpPr>
              <a:grpSpLocks/>
            </p:cNvGrpSpPr>
            <p:nvPr/>
          </p:nvGrpSpPr>
          <p:grpSpPr bwMode="auto">
            <a:xfrm>
              <a:off x="5115" y="5658"/>
              <a:ext cx="2347" cy="484"/>
              <a:chOff x="4541" y="4208"/>
              <a:chExt cx="2347" cy="484"/>
            </a:xfrm>
          </p:grpSpPr>
          <p:sp>
            <p:nvSpPr>
              <p:cNvPr id="288818" name="Rectangle 50"/>
              <p:cNvSpPr>
                <a:spLocks noChangeArrowheads="1"/>
              </p:cNvSpPr>
              <p:nvPr/>
            </p:nvSpPr>
            <p:spPr bwMode="auto">
              <a:xfrm>
                <a:off x="4679" y="4475"/>
                <a:ext cx="1880" cy="143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288817" name="Line 49"/>
              <p:cNvSpPr>
                <a:spLocks noChangeShapeType="1"/>
              </p:cNvSpPr>
              <p:nvPr/>
            </p:nvSpPr>
            <p:spPr bwMode="auto">
              <a:xfrm>
                <a:off x="4680" y="4548"/>
                <a:ext cx="3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288816" name="Line 48"/>
              <p:cNvSpPr>
                <a:spLocks noChangeShapeType="1"/>
              </p:cNvSpPr>
              <p:nvPr/>
            </p:nvSpPr>
            <p:spPr bwMode="auto">
              <a:xfrm>
                <a:off x="6560" y="4548"/>
                <a:ext cx="3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288815" name="Line 47"/>
              <p:cNvSpPr>
                <a:spLocks noChangeShapeType="1"/>
              </p:cNvSpPr>
              <p:nvPr/>
            </p:nvSpPr>
            <p:spPr bwMode="auto">
              <a:xfrm rot="-5400000">
                <a:off x="4514" y="4378"/>
                <a:ext cx="3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288814" name="Line 46"/>
              <p:cNvSpPr>
                <a:spLocks noChangeShapeType="1"/>
              </p:cNvSpPr>
              <p:nvPr/>
            </p:nvSpPr>
            <p:spPr bwMode="auto">
              <a:xfrm rot="-5400000">
                <a:off x="6397" y="4372"/>
                <a:ext cx="3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288813" name="Arc 45"/>
              <p:cNvSpPr>
                <a:spLocks/>
              </p:cNvSpPr>
              <p:nvPr/>
            </p:nvSpPr>
            <p:spPr bwMode="auto">
              <a:xfrm flipV="1">
                <a:off x="4541" y="4406"/>
                <a:ext cx="286" cy="286"/>
              </a:xfrm>
              <a:custGeom>
                <a:avLst/>
                <a:gdLst>
                  <a:gd name="G0" fmla="+- 21586 0 0"/>
                  <a:gd name="G1" fmla="+- 21600 0 0"/>
                  <a:gd name="G2" fmla="+- 21600 0 0"/>
                  <a:gd name="T0" fmla="*/ 21586 w 43186"/>
                  <a:gd name="T1" fmla="*/ 0 h 43200"/>
                  <a:gd name="T2" fmla="*/ 0 w 43186"/>
                  <a:gd name="T3" fmla="*/ 22382 h 43200"/>
                  <a:gd name="T4" fmla="*/ 21586 w 43186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6" h="43200" fill="none" extrusionOk="0">
                    <a:moveTo>
                      <a:pt x="21585" y="0"/>
                    </a:moveTo>
                    <a:cubicBezTo>
                      <a:pt x="33515" y="0"/>
                      <a:pt x="43186" y="9670"/>
                      <a:pt x="43186" y="21600"/>
                    </a:cubicBezTo>
                    <a:cubicBezTo>
                      <a:pt x="43186" y="33529"/>
                      <a:pt x="33515" y="43200"/>
                      <a:pt x="21586" y="43200"/>
                    </a:cubicBezTo>
                    <a:cubicBezTo>
                      <a:pt x="9960" y="43200"/>
                      <a:pt x="421" y="33999"/>
                      <a:pt x="0" y="22381"/>
                    </a:cubicBezTo>
                  </a:path>
                  <a:path w="43186" h="43200" stroke="0" extrusionOk="0">
                    <a:moveTo>
                      <a:pt x="21585" y="0"/>
                    </a:moveTo>
                    <a:cubicBezTo>
                      <a:pt x="33515" y="0"/>
                      <a:pt x="43186" y="9670"/>
                      <a:pt x="43186" y="21600"/>
                    </a:cubicBezTo>
                    <a:cubicBezTo>
                      <a:pt x="43186" y="33529"/>
                      <a:pt x="33515" y="43200"/>
                      <a:pt x="21586" y="43200"/>
                    </a:cubicBezTo>
                    <a:cubicBezTo>
                      <a:pt x="9960" y="43200"/>
                      <a:pt x="421" y="33999"/>
                      <a:pt x="0" y="22381"/>
                    </a:cubicBezTo>
                    <a:lnTo>
                      <a:pt x="21586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288812" name="Arc 44"/>
              <p:cNvSpPr>
                <a:spLocks/>
              </p:cNvSpPr>
              <p:nvPr/>
            </p:nvSpPr>
            <p:spPr bwMode="auto">
              <a:xfrm flipV="1">
                <a:off x="6415" y="4400"/>
                <a:ext cx="286" cy="286"/>
              </a:xfrm>
              <a:custGeom>
                <a:avLst/>
                <a:gdLst>
                  <a:gd name="G0" fmla="+- 21586 0 0"/>
                  <a:gd name="G1" fmla="+- 21600 0 0"/>
                  <a:gd name="G2" fmla="+- 21600 0 0"/>
                  <a:gd name="T0" fmla="*/ 21586 w 43186"/>
                  <a:gd name="T1" fmla="*/ 0 h 43200"/>
                  <a:gd name="T2" fmla="*/ 0 w 43186"/>
                  <a:gd name="T3" fmla="*/ 22382 h 43200"/>
                  <a:gd name="T4" fmla="*/ 21586 w 43186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6" h="43200" fill="none" extrusionOk="0">
                    <a:moveTo>
                      <a:pt x="21585" y="0"/>
                    </a:moveTo>
                    <a:cubicBezTo>
                      <a:pt x="33515" y="0"/>
                      <a:pt x="43186" y="9670"/>
                      <a:pt x="43186" y="21600"/>
                    </a:cubicBezTo>
                    <a:cubicBezTo>
                      <a:pt x="43186" y="33529"/>
                      <a:pt x="33515" y="43200"/>
                      <a:pt x="21586" y="43200"/>
                    </a:cubicBezTo>
                    <a:cubicBezTo>
                      <a:pt x="9960" y="43200"/>
                      <a:pt x="421" y="33999"/>
                      <a:pt x="0" y="22381"/>
                    </a:cubicBezTo>
                  </a:path>
                  <a:path w="43186" h="43200" stroke="0" extrusionOk="0">
                    <a:moveTo>
                      <a:pt x="21585" y="0"/>
                    </a:moveTo>
                    <a:cubicBezTo>
                      <a:pt x="33515" y="0"/>
                      <a:pt x="43186" y="9670"/>
                      <a:pt x="43186" y="21600"/>
                    </a:cubicBezTo>
                    <a:cubicBezTo>
                      <a:pt x="43186" y="33529"/>
                      <a:pt x="33515" y="43200"/>
                      <a:pt x="21586" y="43200"/>
                    </a:cubicBezTo>
                    <a:cubicBezTo>
                      <a:pt x="9960" y="43200"/>
                      <a:pt x="421" y="33999"/>
                      <a:pt x="0" y="22381"/>
                    </a:cubicBezTo>
                    <a:lnTo>
                      <a:pt x="21586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</p:grpSp>
        <p:grpSp>
          <p:nvGrpSpPr>
            <p:cNvPr id="288803" name="Group 35"/>
            <p:cNvGrpSpPr>
              <a:grpSpLocks/>
            </p:cNvGrpSpPr>
            <p:nvPr/>
          </p:nvGrpSpPr>
          <p:grpSpPr bwMode="auto">
            <a:xfrm rot="-5400000">
              <a:off x="7071" y="7728"/>
              <a:ext cx="2347" cy="484"/>
              <a:chOff x="4541" y="4208"/>
              <a:chExt cx="2347" cy="484"/>
            </a:xfrm>
          </p:grpSpPr>
          <p:sp>
            <p:nvSpPr>
              <p:cNvPr id="288810" name="Rectangle 42"/>
              <p:cNvSpPr>
                <a:spLocks noChangeArrowheads="1"/>
              </p:cNvSpPr>
              <p:nvPr/>
            </p:nvSpPr>
            <p:spPr bwMode="auto">
              <a:xfrm>
                <a:off x="4679" y="4475"/>
                <a:ext cx="1880" cy="143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288809" name="Line 41"/>
              <p:cNvSpPr>
                <a:spLocks noChangeShapeType="1"/>
              </p:cNvSpPr>
              <p:nvPr/>
            </p:nvSpPr>
            <p:spPr bwMode="auto">
              <a:xfrm>
                <a:off x="4680" y="4548"/>
                <a:ext cx="3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288808" name="Line 40"/>
              <p:cNvSpPr>
                <a:spLocks noChangeShapeType="1"/>
              </p:cNvSpPr>
              <p:nvPr/>
            </p:nvSpPr>
            <p:spPr bwMode="auto">
              <a:xfrm>
                <a:off x="6560" y="4548"/>
                <a:ext cx="3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288807" name="Line 39"/>
              <p:cNvSpPr>
                <a:spLocks noChangeShapeType="1"/>
              </p:cNvSpPr>
              <p:nvPr/>
            </p:nvSpPr>
            <p:spPr bwMode="auto">
              <a:xfrm rot="-5400000">
                <a:off x="4514" y="4378"/>
                <a:ext cx="3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288806" name="Line 38"/>
              <p:cNvSpPr>
                <a:spLocks noChangeShapeType="1"/>
              </p:cNvSpPr>
              <p:nvPr/>
            </p:nvSpPr>
            <p:spPr bwMode="auto">
              <a:xfrm rot="-5400000">
                <a:off x="6397" y="4372"/>
                <a:ext cx="3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288805" name="Arc 37"/>
              <p:cNvSpPr>
                <a:spLocks/>
              </p:cNvSpPr>
              <p:nvPr/>
            </p:nvSpPr>
            <p:spPr bwMode="auto">
              <a:xfrm flipV="1">
                <a:off x="4541" y="4406"/>
                <a:ext cx="286" cy="286"/>
              </a:xfrm>
              <a:custGeom>
                <a:avLst/>
                <a:gdLst>
                  <a:gd name="G0" fmla="+- 21586 0 0"/>
                  <a:gd name="G1" fmla="+- 21600 0 0"/>
                  <a:gd name="G2" fmla="+- 21600 0 0"/>
                  <a:gd name="T0" fmla="*/ 21586 w 43186"/>
                  <a:gd name="T1" fmla="*/ 0 h 43200"/>
                  <a:gd name="T2" fmla="*/ 0 w 43186"/>
                  <a:gd name="T3" fmla="*/ 22382 h 43200"/>
                  <a:gd name="T4" fmla="*/ 21586 w 43186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6" h="43200" fill="none" extrusionOk="0">
                    <a:moveTo>
                      <a:pt x="21585" y="0"/>
                    </a:moveTo>
                    <a:cubicBezTo>
                      <a:pt x="33515" y="0"/>
                      <a:pt x="43186" y="9670"/>
                      <a:pt x="43186" y="21600"/>
                    </a:cubicBezTo>
                    <a:cubicBezTo>
                      <a:pt x="43186" y="33529"/>
                      <a:pt x="33515" y="43200"/>
                      <a:pt x="21586" y="43200"/>
                    </a:cubicBezTo>
                    <a:cubicBezTo>
                      <a:pt x="9960" y="43200"/>
                      <a:pt x="421" y="33999"/>
                      <a:pt x="0" y="22381"/>
                    </a:cubicBezTo>
                  </a:path>
                  <a:path w="43186" h="43200" stroke="0" extrusionOk="0">
                    <a:moveTo>
                      <a:pt x="21585" y="0"/>
                    </a:moveTo>
                    <a:cubicBezTo>
                      <a:pt x="33515" y="0"/>
                      <a:pt x="43186" y="9670"/>
                      <a:pt x="43186" y="21600"/>
                    </a:cubicBezTo>
                    <a:cubicBezTo>
                      <a:pt x="43186" y="33529"/>
                      <a:pt x="33515" y="43200"/>
                      <a:pt x="21586" y="43200"/>
                    </a:cubicBezTo>
                    <a:cubicBezTo>
                      <a:pt x="9960" y="43200"/>
                      <a:pt x="421" y="33999"/>
                      <a:pt x="0" y="22381"/>
                    </a:cubicBezTo>
                    <a:lnTo>
                      <a:pt x="21586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288804" name="Arc 36"/>
              <p:cNvSpPr>
                <a:spLocks/>
              </p:cNvSpPr>
              <p:nvPr/>
            </p:nvSpPr>
            <p:spPr bwMode="auto">
              <a:xfrm flipV="1">
                <a:off x="6415" y="4400"/>
                <a:ext cx="286" cy="286"/>
              </a:xfrm>
              <a:custGeom>
                <a:avLst/>
                <a:gdLst>
                  <a:gd name="G0" fmla="+- 21586 0 0"/>
                  <a:gd name="G1" fmla="+- 21600 0 0"/>
                  <a:gd name="G2" fmla="+- 21600 0 0"/>
                  <a:gd name="T0" fmla="*/ 21586 w 43186"/>
                  <a:gd name="T1" fmla="*/ 0 h 43200"/>
                  <a:gd name="T2" fmla="*/ 0 w 43186"/>
                  <a:gd name="T3" fmla="*/ 22382 h 43200"/>
                  <a:gd name="T4" fmla="*/ 21586 w 43186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6" h="43200" fill="none" extrusionOk="0">
                    <a:moveTo>
                      <a:pt x="21585" y="0"/>
                    </a:moveTo>
                    <a:cubicBezTo>
                      <a:pt x="33515" y="0"/>
                      <a:pt x="43186" y="9670"/>
                      <a:pt x="43186" y="21600"/>
                    </a:cubicBezTo>
                    <a:cubicBezTo>
                      <a:pt x="43186" y="33529"/>
                      <a:pt x="33515" y="43200"/>
                      <a:pt x="21586" y="43200"/>
                    </a:cubicBezTo>
                    <a:cubicBezTo>
                      <a:pt x="9960" y="43200"/>
                      <a:pt x="421" y="33999"/>
                      <a:pt x="0" y="22381"/>
                    </a:cubicBezTo>
                  </a:path>
                  <a:path w="43186" h="43200" stroke="0" extrusionOk="0">
                    <a:moveTo>
                      <a:pt x="21585" y="0"/>
                    </a:moveTo>
                    <a:cubicBezTo>
                      <a:pt x="33515" y="0"/>
                      <a:pt x="43186" y="9670"/>
                      <a:pt x="43186" y="21600"/>
                    </a:cubicBezTo>
                    <a:cubicBezTo>
                      <a:pt x="43186" y="33529"/>
                      <a:pt x="33515" y="43200"/>
                      <a:pt x="21586" y="43200"/>
                    </a:cubicBezTo>
                    <a:cubicBezTo>
                      <a:pt x="9960" y="43200"/>
                      <a:pt x="421" y="33999"/>
                      <a:pt x="0" y="22381"/>
                    </a:cubicBezTo>
                    <a:lnTo>
                      <a:pt x="21586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</p:grpSp>
        <p:grpSp>
          <p:nvGrpSpPr>
            <p:cNvPr id="288795" name="Group 27"/>
            <p:cNvGrpSpPr>
              <a:grpSpLocks/>
            </p:cNvGrpSpPr>
            <p:nvPr/>
          </p:nvGrpSpPr>
          <p:grpSpPr bwMode="auto">
            <a:xfrm rot="-5400000">
              <a:off x="2870" y="7725"/>
              <a:ext cx="2347" cy="484"/>
              <a:chOff x="4541" y="4208"/>
              <a:chExt cx="2347" cy="484"/>
            </a:xfrm>
          </p:grpSpPr>
          <p:sp>
            <p:nvSpPr>
              <p:cNvPr id="288802" name="Rectangle 34"/>
              <p:cNvSpPr>
                <a:spLocks noChangeArrowheads="1"/>
              </p:cNvSpPr>
              <p:nvPr/>
            </p:nvSpPr>
            <p:spPr bwMode="auto">
              <a:xfrm>
                <a:off x="4679" y="4475"/>
                <a:ext cx="1880" cy="143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288801" name="Line 33"/>
              <p:cNvSpPr>
                <a:spLocks noChangeShapeType="1"/>
              </p:cNvSpPr>
              <p:nvPr/>
            </p:nvSpPr>
            <p:spPr bwMode="auto">
              <a:xfrm>
                <a:off x="4680" y="4548"/>
                <a:ext cx="3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288800" name="Line 32"/>
              <p:cNvSpPr>
                <a:spLocks noChangeShapeType="1"/>
              </p:cNvSpPr>
              <p:nvPr/>
            </p:nvSpPr>
            <p:spPr bwMode="auto">
              <a:xfrm>
                <a:off x="6560" y="4548"/>
                <a:ext cx="3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288799" name="Line 31"/>
              <p:cNvSpPr>
                <a:spLocks noChangeShapeType="1"/>
              </p:cNvSpPr>
              <p:nvPr/>
            </p:nvSpPr>
            <p:spPr bwMode="auto">
              <a:xfrm rot="-5400000">
                <a:off x="4514" y="4378"/>
                <a:ext cx="3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288798" name="Line 30"/>
              <p:cNvSpPr>
                <a:spLocks noChangeShapeType="1"/>
              </p:cNvSpPr>
              <p:nvPr/>
            </p:nvSpPr>
            <p:spPr bwMode="auto">
              <a:xfrm rot="-5400000">
                <a:off x="6397" y="4372"/>
                <a:ext cx="3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288797" name="Arc 29"/>
              <p:cNvSpPr>
                <a:spLocks/>
              </p:cNvSpPr>
              <p:nvPr/>
            </p:nvSpPr>
            <p:spPr bwMode="auto">
              <a:xfrm flipV="1">
                <a:off x="4541" y="4406"/>
                <a:ext cx="286" cy="286"/>
              </a:xfrm>
              <a:custGeom>
                <a:avLst/>
                <a:gdLst>
                  <a:gd name="G0" fmla="+- 21586 0 0"/>
                  <a:gd name="G1" fmla="+- 21600 0 0"/>
                  <a:gd name="G2" fmla="+- 21600 0 0"/>
                  <a:gd name="T0" fmla="*/ 21586 w 43186"/>
                  <a:gd name="T1" fmla="*/ 0 h 43200"/>
                  <a:gd name="T2" fmla="*/ 0 w 43186"/>
                  <a:gd name="T3" fmla="*/ 22382 h 43200"/>
                  <a:gd name="T4" fmla="*/ 21586 w 43186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6" h="43200" fill="none" extrusionOk="0">
                    <a:moveTo>
                      <a:pt x="21585" y="0"/>
                    </a:moveTo>
                    <a:cubicBezTo>
                      <a:pt x="33515" y="0"/>
                      <a:pt x="43186" y="9670"/>
                      <a:pt x="43186" y="21600"/>
                    </a:cubicBezTo>
                    <a:cubicBezTo>
                      <a:pt x="43186" y="33529"/>
                      <a:pt x="33515" y="43200"/>
                      <a:pt x="21586" y="43200"/>
                    </a:cubicBezTo>
                    <a:cubicBezTo>
                      <a:pt x="9960" y="43200"/>
                      <a:pt x="421" y="33999"/>
                      <a:pt x="0" y="22381"/>
                    </a:cubicBezTo>
                  </a:path>
                  <a:path w="43186" h="43200" stroke="0" extrusionOk="0">
                    <a:moveTo>
                      <a:pt x="21585" y="0"/>
                    </a:moveTo>
                    <a:cubicBezTo>
                      <a:pt x="33515" y="0"/>
                      <a:pt x="43186" y="9670"/>
                      <a:pt x="43186" y="21600"/>
                    </a:cubicBezTo>
                    <a:cubicBezTo>
                      <a:pt x="43186" y="33529"/>
                      <a:pt x="33515" y="43200"/>
                      <a:pt x="21586" y="43200"/>
                    </a:cubicBezTo>
                    <a:cubicBezTo>
                      <a:pt x="9960" y="43200"/>
                      <a:pt x="421" y="33999"/>
                      <a:pt x="0" y="22381"/>
                    </a:cubicBezTo>
                    <a:lnTo>
                      <a:pt x="21586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288796" name="Arc 28"/>
              <p:cNvSpPr>
                <a:spLocks/>
              </p:cNvSpPr>
              <p:nvPr/>
            </p:nvSpPr>
            <p:spPr bwMode="auto">
              <a:xfrm flipV="1">
                <a:off x="6415" y="4400"/>
                <a:ext cx="286" cy="286"/>
              </a:xfrm>
              <a:custGeom>
                <a:avLst/>
                <a:gdLst>
                  <a:gd name="G0" fmla="+- 21586 0 0"/>
                  <a:gd name="G1" fmla="+- 21600 0 0"/>
                  <a:gd name="G2" fmla="+- 21600 0 0"/>
                  <a:gd name="T0" fmla="*/ 21586 w 43186"/>
                  <a:gd name="T1" fmla="*/ 0 h 43200"/>
                  <a:gd name="T2" fmla="*/ 0 w 43186"/>
                  <a:gd name="T3" fmla="*/ 22382 h 43200"/>
                  <a:gd name="T4" fmla="*/ 21586 w 43186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6" h="43200" fill="none" extrusionOk="0">
                    <a:moveTo>
                      <a:pt x="21585" y="0"/>
                    </a:moveTo>
                    <a:cubicBezTo>
                      <a:pt x="33515" y="0"/>
                      <a:pt x="43186" y="9670"/>
                      <a:pt x="43186" y="21600"/>
                    </a:cubicBezTo>
                    <a:cubicBezTo>
                      <a:pt x="43186" y="33529"/>
                      <a:pt x="33515" y="43200"/>
                      <a:pt x="21586" y="43200"/>
                    </a:cubicBezTo>
                    <a:cubicBezTo>
                      <a:pt x="9960" y="43200"/>
                      <a:pt x="421" y="33999"/>
                      <a:pt x="0" y="22381"/>
                    </a:cubicBezTo>
                  </a:path>
                  <a:path w="43186" h="43200" stroke="0" extrusionOk="0">
                    <a:moveTo>
                      <a:pt x="21585" y="0"/>
                    </a:moveTo>
                    <a:cubicBezTo>
                      <a:pt x="33515" y="0"/>
                      <a:pt x="43186" y="9670"/>
                      <a:pt x="43186" y="21600"/>
                    </a:cubicBezTo>
                    <a:cubicBezTo>
                      <a:pt x="43186" y="33529"/>
                      <a:pt x="33515" y="43200"/>
                      <a:pt x="21586" y="43200"/>
                    </a:cubicBezTo>
                    <a:cubicBezTo>
                      <a:pt x="9960" y="43200"/>
                      <a:pt x="421" y="33999"/>
                      <a:pt x="0" y="22381"/>
                    </a:cubicBezTo>
                    <a:lnTo>
                      <a:pt x="21586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</p:grpSp>
        <p:graphicFrame>
          <p:nvGraphicFramePr>
            <p:cNvPr id="288794" name="Object 26"/>
            <p:cNvGraphicFramePr>
              <a:graphicFrameLocks noChangeAspect="1"/>
            </p:cNvGraphicFramePr>
            <p:nvPr/>
          </p:nvGraphicFramePr>
          <p:xfrm>
            <a:off x="5414" y="5681"/>
            <a:ext cx="240" cy="281"/>
          </p:xfrm>
          <a:graphic>
            <a:graphicData uri="http://schemas.openxmlformats.org/presentationml/2006/ole">
              <p:oleObj spid="_x0000_s288794" name="Equation" r:id="rId3" imgW="152202" imgH="177569" progId="Equation.DSMT4">
                <p:embed/>
              </p:oleObj>
            </a:graphicData>
          </a:graphic>
        </p:graphicFrame>
        <p:graphicFrame>
          <p:nvGraphicFramePr>
            <p:cNvPr id="288793" name="Object 25"/>
            <p:cNvGraphicFramePr>
              <a:graphicFrameLocks noChangeAspect="1"/>
            </p:cNvGraphicFramePr>
            <p:nvPr/>
          </p:nvGraphicFramePr>
          <p:xfrm>
            <a:off x="7463" y="5850"/>
            <a:ext cx="260" cy="281"/>
          </p:xfrm>
          <a:graphic>
            <a:graphicData uri="http://schemas.openxmlformats.org/presentationml/2006/ole">
              <p:oleObj spid="_x0000_s288793" name="Equation" r:id="rId4" imgW="164814" imgH="177492" progId="Equation.DSMT4">
                <p:embed/>
              </p:oleObj>
            </a:graphicData>
          </a:graphic>
        </p:graphicFrame>
        <p:graphicFrame>
          <p:nvGraphicFramePr>
            <p:cNvPr id="288792" name="Object 24"/>
            <p:cNvGraphicFramePr>
              <a:graphicFrameLocks noChangeAspect="1"/>
            </p:cNvGraphicFramePr>
            <p:nvPr/>
          </p:nvGraphicFramePr>
          <p:xfrm>
            <a:off x="5150" y="5405"/>
            <a:ext cx="240" cy="302"/>
          </p:xfrm>
          <a:graphic>
            <a:graphicData uri="http://schemas.openxmlformats.org/presentationml/2006/ole">
              <p:oleObj spid="_x0000_s288792" name="Equation" r:id="rId5" imgW="152334" imgH="190417" progId="Equation.DSMT4">
                <p:embed/>
              </p:oleObj>
            </a:graphicData>
          </a:graphic>
        </p:graphicFrame>
        <p:graphicFrame>
          <p:nvGraphicFramePr>
            <p:cNvPr id="288791" name="Object 23"/>
            <p:cNvGraphicFramePr>
              <a:graphicFrameLocks noChangeAspect="1"/>
            </p:cNvGraphicFramePr>
            <p:nvPr/>
          </p:nvGraphicFramePr>
          <p:xfrm>
            <a:off x="7023" y="5405"/>
            <a:ext cx="240" cy="302"/>
          </p:xfrm>
          <a:graphic>
            <a:graphicData uri="http://schemas.openxmlformats.org/presentationml/2006/ole">
              <p:oleObj spid="_x0000_s288791" name="Equation" r:id="rId6" imgW="152334" imgH="190417" progId="Equation.DSMT4">
                <p:embed/>
              </p:oleObj>
            </a:graphicData>
          </a:graphic>
        </p:graphicFrame>
        <p:graphicFrame>
          <p:nvGraphicFramePr>
            <p:cNvPr id="288790" name="Object 22"/>
            <p:cNvGraphicFramePr>
              <a:graphicFrameLocks noChangeAspect="1"/>
            </p:cNvGraphicFramePr>
            <p:nvPr/>
          </p:nvGraphicFramePr>
          <p:xfrm>
            <a:off x="4893" y="5869"/>
            <a:ext cx="220" cy="342"/>
          </p:xfrm>
          <a:graphic>
            <a:graphicData uri="http://schemas.openxmlformats.org/presentationml/2006/ole">
              <p:oleObj spid="_x0000_s288790" name="Equation" r:id="rId7" imgW="139579" imgH="215713" progId="Equation.DSMT4">
                <p:embed/>
              </p:oleObj>
            </a:graphicData>
          </a:graphic>
        </p:graphicFrame>
        <p:graphicFrame>
          <p:nvGraphicFramePr>
            <p:cNvPr id="288789" name="Object 21"/>
            <p:cNvGraphicFramePr>
              <a:graphicFrameLocks noChangeAspect="1"/>
            </p:cNvGraphicFramePr>
            <p:nvPr/>
          </p:nvGraphicFramePr>
          <p:xfrm>
            <a:off x="6878" y="6169"/>
            <a:ext cx="240" cy="342"/>
          </p:xfrm>
          <a:graphic>
            <a:graphicData uri="http://schemas.openxmlformats.org/presentationml/2006/ole">
              <p:oleObj spid="_x0000_s288789" name="Equation" r:id="rId8" imgW="152268" imgH="215713" progId="Equation.DSMT4">
                <p:embed/>
              </p:oleObj>
            </a:graphicData>
          </a:graphic>
        </p:graphicFrame>
        <p:graphicFrame>
          <p:nvGraphicFramePr>
            <p:cNvPr id="288788" name="Object 20"/>
            <p:cNvGraphicFramePr>
              <a:graphicFrameLocks noChangeAspect="1"/>
            </p:cNvGraphicFramePr>
            <p:nvPr/>
          </p:nvGraphicFramePr>
          <p:xfrm>
            <a:off x="8013" y="8517"/>
            <a:ext cx="240" cy="281"/>
          </p:xfrm>
          <a:graphic>
            <a:graphicData uri="http://schemas.openxmlformats.org/presentationml/2006/ole">
              <p:oleObj spid="_x0000_s288788" name="Equation" r:id="rId9" imgW="152202" imgH="177569" progId="Equation.DSMT4">
                <p:embed/>
              </p:oleObj>
            </a:graphicData>
          </a:graphic>
        </p:graphicFrame>
        <p:graphicFrame>
          <p:nvGraphicFramePr>
            <p:cNvPr id="288787" name="Object 19"/>
            <p:cNvGraphicFramePr>
              <a:graphicFrameLocks noChangeAspect="1"/>
            </p:cNvGraphicFramePr>
            <p:nvPr/>
          </p:nvGraphicFramePr>
          <p:xfrm>
            <a:off x="8230" y="6537"/>
            <a:ext cx="260" cy="281"/>
          </p:xfrm>
          <a:graphic>
            <a:graphicData uri="http://schemas.openxmlformats.org/presentationml/2006/ole">
              <p:oleObj spid="_x0000_s288787" name="Equation" r:id="rId10" imgW="164814" imgH="177492" progId="Equation.DSMT4">
                <p:embed/>
              </p:oleObj>
            </a:graphicData>
          </a:graphic>
        </p:graphicFrame>
        <p:graphicFrame>
          <p:nvGraphicFramePr>
            <p:cNvPr id="288786" name="Object 18"/>
            <p:cNvGraphicFramePr>
              <a:graphicFrameLocks noChangeAspect="1"/>
            </p:cNvGraphicFramePr>
            <p:nvPr/>
          </p:nvGraphicFramePr>
          <p:xfrm>
            <a:off x="7779" y="8850"/>
            <a:ext cx="240" cy="302"/>
          </p:xfrm>
          <a:graphic>
            <a:graphicData uri="http://schemas.openxmlformats.org/presentationml/2006/ole">
              <p:oleObj spid="_x0000_s288786" name="Equation" r:id="rId11" imgW="152334" imgH="190417" progId="Equation.DSMT4">
                <p:embed/>
              </p:oleObj>
            </a:graphicData>
          </a:graphic>
        </p:graphicFrame>
        <p:graphicFrame>
          <p:nvGraphicFramePr>
            <p:cNvPr id="288785" name="Object 17"/>
            <p:cNvGraphicFramePr>
              <a:graphicFrameLocks noChangeAspect="1"/>
            </p:cNvGraphicFramePr>
            <p:nvPr/>
          </p:nvGraphicFramePr>
          <p:xfrm>
            <a:off x="7784" y="6966"/>
            <a:ext cx="240" cy="302"/>
          </p:xfrm>
          <a:graphic>
            <a:graphicData uri="http://schemas.openxmlformats.org/presentationml/2006/ole">
              <p:oleObj spid="_x0000_s288785" name="Equation" r:id="rId12" imgW="152334" imgH="190417" progId="Equation.DSMT4">
                <p:embed/>
              </p:oleObj>
            </a:graphicData>
          </a:graphic>
        </p:graphicFrame>
        <p:graphicFrame>
          <p:nvGraphicFramePr>
            <p:cNvPr id="288784" name="Object 16"/>
            <p:cNvGraphicFramePr>
              <a:graphicFrameLocks noChangeAspect="1"/>
            </p:cNvGraphicFramePr>
            <p:nvPr/>
          </p:nvGraphicFramePr>
          <p:xfrm>
            <a:off x="8365" y="9033"/>
            <a:ext cx="220" cy="342"/>
          </p:xfrm>
          <a:graphic>
            <a:graphicData uri="http://schemas.openxmlformats.org/presentationml/2006/ole">
              <p:oleObj spid="_x0000_s288784" name="Equation" r:id="rId13" imgW="139579" imgH="215713" progId="Equation.DSMT4">
                <p:embed/>
              </p:oleObj>
            </a:graphicData>
          </a:graphic>
        </p:graphicFrame>
        <p:graphicFrame>
          <p:nvGraphicFramePr>
            <p:cNvPr id="288783" name="Object 15"/>
            <p:cNvGraphicFramePr>
              <a:graphicFrameLocks noChangeAspect="1"/>
            </p:cNvGraphicFramePr>
            <p:nvPr/>
          </p:nvGraphicFramePr>
          <p:xfrm>
            <a:off x="8418" y="7112"/>
            <a:ext cx="240" cy="342"/>
          </p:xfrm>
          <a:graphic>
            <a:graphicData uri="http://schemas.openxmlformats.org/presentationml/2006/ole">
              <p:oleObj spid="_x0000_s288783" name="Equation" r:id="rId14" imgW="152268" imgH="215713" progId="Equation.DSMT4">
                <p:embed/>
              </p:oleObj>
            </a:graphicData>
          </a:graphic>
        </p:graphicFrame>
        <p:graphicFrame>
          <p:nvGraphicFramePr>
            <p:cNvPr id="288782" name="Object 14"/>
            <p:cNvGraphicFramePr>
              <a:graphicFrameLocks noChangeAspect="1"/>
            </p:cNvGraphicFramePr>
            <p:nvPr/>
          </p:nvGraphicFramePr>
          <p:xfrm>
            <a:off x="3864" y="8553"/>
            <a:ext cx="240" cy="281"/>
          </p:xfrm>
          <a:graphic>
            <a:graphicData uri="http://schemas.openxmlformats.org/presentationml/2006/ole">
              <p:oleObj spid="_x0000_s288782" name="Equation" r:id="rId15" imgW="152202" imgH="177569" progId="Equation.DSMT4">
                <p:embed/>
              </p:oleObj>
            </a:graphicData>
          </a:graphic>
        </p:graphicFrame>
        <p:graphicFrame>
          <p:nvGraphicFramePr>
            <p:cNvPr id="288781" name="Object 13"/>
            <p:cNvGraphicFramePr>
              <a:graphicFrameLocks noChangeAspect="1"/>
            </p:cNvGraphicFramePr>
            <p:nvPr/>
          </p:nvGraphicFramePr>
          <p:xfrm>
            <a:off x="4015" y="6532"/>
            <a:ext cx="260" cy="281"/>
          </p:xfrm>
          <a:graphic>
            <a:graphicData uri="http://schemas.openxmlformats.org/presentationml/2006/ole">
              <p:oleObj spid="_x0000_s288781" name="Equation" r:id="rId16" imgW="164814" imgH="177492" progId="Equation.DSMT4">
                <p:embed/>
              </p:oleObj>
            </a:graphicData>
          </a:graphic>
        </p:graphicFrame>
        <p:graphicFrame>
          <p:nvGraphicFramePr>
            <p:cNvPr id="288780" name="Object 12"/>
            <p:cNvGraphicFramePr>
              <a:graphicFrameLocks noChangeAspect="1"/>
            </p:cNvGraphicFramePr>
            <p:nvPr/>
          </p:nvGraphicFramePr>
          <p:xfrm>
            <a:off x="3593" y="8850"/>
            <a:ext cx="240" cy="302"/>
          </p:xfrm>
          <a:graphic>
            <a:graphicData uri="http://schemas.openxmlformats.org/presentationml/2006/ole">
              <p:oleObj spid="_x0000_s288780" name="Equation" r:id="rId17" imgW="152334" imgH="190417" progId="Equation.DSMT4">
                <p:embed/>
              </p:oleObj>
            </a:graphicData>
          </a:graphic>
        </p:graphicFrame>
        <p:graphicFrame>
          <p:nvGraphicFramePr>
            <p:cNvPr id="288779" name="Object 11"/>
            <p:cNvGraphicFramePr>
              <a:graphicFrameLocks noChangeAspect="1"/>
            </p:cNvGraphicFramePr>
            <p:nvPr/>
          </p:nvGraphicFramePr>
          <p:xfrm>
            <a:off x="3582" y="6971"/>
            <a:ext cx="240" cy="302"/>
          </p:xfrm>
          <a:graphic>
            <a:graphicData uri="http://schemas.openxmlformats.org/presentationml/2006/ole">
              <p:oleObj spid="_x0000_s288779" name="Equation" r:id="rId18" imgW="152334" imgH="190417" progId="Equation.DSMT4">
                <p:embed/>
              </p:oleObj>
            </a:graphicData>
          </a:graphic>
        </p:graphicFrame>
        <p:graphicFrame>
          <p:nvGraphicFramePr>
            <p:cNvPr id="288778" name="Object 10"/>
            <p:cNvGraphicFramePr>
              <a:graphicFrameLocks noChangeAspect="1"/>
            </p:cNvGraphicFramePr>
            <p:nvPr/>
          </p:nvGraphicFramePr>
          <p:xfrm>
            <a:off x="4157" y="8998"/>
            <a:ext cx="220" cy="342"/>
          </p:xfrm>
          <a:graphic>
            <a:graphicData uri="http://schemas.openxmlformats.org/presentationml/2006/ole">
              <p:oleObj spid="_x0000_s288778" name="Equation" r:id="rId19" imgW="139579" imgH="215713" progId="Equation.DSMT4">
                <p:embed/>
              </p:oleObj>
            </a:graphicData>
          </a:graphic>
        </p:graphicFrame>
        <p:graphicFrame>
          <p:nvGraphicFramePr>
            <p:cNvPr id="288777" name="Object 9"/>
            <p:cNvGraphicFramePr>
              <a:graphicFrameLocks noChangeAspect="1"/>
            </p:cNvGraphicFramePr>
            <p:nvPr/>
          </p:nvGraphicFramePr>
          <p:xfrm>
            <a:off x="4251" y="7105"/>
            <a:ext cx="240" cy="342"/>
          </p:xfrm>
          <a:graphic>
            <a:graphicData uri="http://schemas.openxmlformats.org/presentationml/2006/ole">
              <p:oleObj spid="_x0000_s288777" name="Equation" r:id="rId20" imgW="152268" imgH="215713" progId="Equation.DSMT4">
                <p:embed/>
              </p:oleObj>
            </a:graphicData>
          </a:graphic>
        </p:graphicFrame>
        <p:sp>
          <p:nvSpPr>
            <p:cNvPr id="288776" name="Text Box 8"/>
            <p:cNvSpPr txBox="1">
              <a:spLocks noChangeArrowheads="1"/>
            </p:cNvSpPr>
            <p:nvPr/>
          </p:nvSpPr>
          <p:spPr bwMode="auto">
            <a:xfrm>
              <a:off x="6102" y="7108"/>
              <a:ext cx="245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1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8775" name="Text Box 7"/>
            <p:cNvSpPr txBox="1">
              <a:spLocks noChangeArrowheads="1"/>
            </p:cNvSpPr>
            <p:nvPr/>
          </p:nvSpPr>
          <p:spPr bwMode="auto">
            <a:xfrm>
              <a:off x="5383" y="7909"/>
              <a:ext cx="245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2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8774" name="Text Box 6"/>
            <p:cNvSpPr txBox="1">
              <a:spLocks noChangeArrowheads="1"/>
            </p:cNvSpPr>
            <p:nvPr/>
          </p:nvSpPr>
          <p:spPr bwMode="auto">
            <a:xfrm>
              <a:off x="6793" y="7909"/>
              <a:ext cx="245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3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78" name="Object 77"/>
          <p:cNvGraphicFramePr>
            <a:graphicFrameLocks noChangeAspect="1"/>
          </p:cNvGraphicFramePr>
          <p:nvPr/>
        </p:nvGraphicFramePr>
        <p:xfrm>
          <a:off x="1023938" y="4957763"/>
          <a:ext cx="1003300" cy="330200"/>
        </p:xfrm>
        <a:graphic>
          <a:graphicData uri="http://schemas.openxmlformats.org/presentationml/2006/ole">
            <p:oleObj spid="_x0000_s288855" name="Equation" r:id="rId21" imgW="1002960" imgH="330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 bwMode="auto">
          <a:xfrm>
            <a:off x="1363684" y="5572561"/>
            <a:ext cx="1579418" cy="546264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1365663" y="4921398"/>
            <a:ext cx="1579418" cy="546264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 FRAME ELEMENT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Element-fixed local coordinates</a:t>
            </a:r>
          </a:p>
          <a:p>
            <a:r>
              <a:rPr lang="en-US" dirty="0" smtClean="0"/>
              <a:t>Local DOFs		Local forces</a:t>
            </a:r>
          </a:p>
          <a:p>
            <a:r>
              <a:rPr lang="en-US" dirty="0" smtClean="0"/>
              <a:t>Transformation between local and global </a:t>
            </a:r>
            <a:r>
              <a:rPr lang="en-US" dirty="0" err="1" smtClean="0"/>
              <a:t>coord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8710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4910335" y="3489453"/>
            <a:ext cx="4093210" cy="3065714"/>
            <a:chOff x="4669695" y="3525549"/>
            <a:chExt cx="4093210" cy="3065714"/>
          </a:xfrm>
        </p:grpSpPr>
        <p:sp>
          <p:nvSpPr>
            <p:cNvPr id="387106" name="Text Box 34"/>
            <p:cNvSpPr txBox="1">
              <a:spLocks noChangeArrowheads="1"/>
            </p:cNvSpPr>
            <p:nvPr/>
          </p:nvSpPr>
          <p:spPr bwMode="auto">
            <a:xfrm>
              <a:off x="5991765" y="5745443"/>
              <a:ext cx="504190" cy="334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1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105" name="Line 33"/>
            <p:cNvSpPr>
              <a:spLocks noChangeShapeType="1"/>
            </p:cNvSpPr>
            <p:nvPr/>
          </p:nvSpPr>
          <p:spPr bwMode="auto">
            <a:xfrm>
              <a:off x="4891945" y="6451563"/>
              <a:ext cx="6210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7104" name="Line 32"/>
            <p:cNvSpPr>
              <a:spLocks noChangeShapeType="1"/>
            </p:cNvSpPr>
            <p:nvPr/>
          </p:nvSpPr>
          <p:spPr bwMode="auto">
            <a:xfrm flipV="1">
              <a:off x="4891945" y="5838153"/>
              <a:ext cx="0" cy="6134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7103" name="Line 31"/>
            <p:cNvSpPr>
              <a:spLocks noChangeShapeType="1"/>
            </p:cNvSpPr>
            <p:nvPr/>
          </p:nvSpPr>
          <p:spPr bwMode="auto">
            <a:xfrm>
              <a:off x="6734715" y="5273003"/>
              <a:ext cx="10477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7102" name="Text Box 30"/>
            <p:cNvSpPr txBox="1">
              <a:spLocks noChangeArrowheads="1"/>
            </p:cNvSpPr>
            <p:nvPr/>
          </p:nvSpPr>
          <p:spPr bwMode="auto">
            <a:xfrm>
              <a:off x="8007255" y="4792943"/>
              <a:ext cx="504190" cy="334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바탕" pitchFamily="18" charset="-127"/>
                  <a:cs typeface="Times New Roman" pitchFamily="18" charset="0"/>
                </a:rPr>
                <a:t>2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101" name="Text Box 29"/>
            <p:cNvSpPr txBox="1">
              <a:spLocks noChangeArrowheads="1"/>
            </p:cNvSpPr>
            <p:nvPr/>
          </p:nvSpPr>
          <p:spPr bwMode="auto">
            <a:xfrm>
              <a:off x="7260759" y="4910987"/>
              <a:ext cx="360680" cy="334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바탕" pitchFamily="18" charset="-127"/>
                  <a:cs typeface="Times New Roman" pitchFamily="18" charset="0"/>
                </a:rPr>
                <a:t>f</a:t>
              </a:r>
              <a:endParaRPr kumimoji="0" lang="en-US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100" name="Freeform 28"/>
            <p:cNvSpPr>
              <a:spLocks/>
            </p:cNvSpPr>
            <p:nvPr/>
          </p:nvSpPr>
          <p:spPr bwMode="auto">
            <a:xfrm>
              <a:off x="7194455" y="4987253"/>
              <a:ext cx="83820" cy="285750"/>
            </a:xfrm>
            <a:custGeom>
              <a:avLst/>
              <a:gdLst/>
              <a:ahLst/>
              <a:cxnLst>
                <a:cxn ang="0">
                  <a:pos x="38" y="225"/>
                </a:cxn>
                <a:cxn ang="0">
                  <a:pos x="60" y="98"/>
                </a:cxn>
                <a:cxn ang="0">
                  <a:pos x="0" y="0"/>
                </a:cxn>
              </a:cxnLst>
              <a:rect l="0" t="0" r="r" b="b"/>
              <a:pathLst>
                <a:path w="66" h="225">
                  <a:moveTo>
                    <a:pt x="38" y="225"/>
                  </a:moveTo>
                  <a:cubicBezTo>
                    <a:pt x="52" y="180"/>
                    <a:pt x="66" y="135"/>
                    <a:pt x="60" y="98"/>
                  </a:cubicBezTo>
                  <a:cubicBezTo>
                    <a:pt x="54" y="61"/>
                    <a:pt x="27" y="30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7099" name="Text Box 27"/>
            <p:cNvSpPr txBox="1">
              <a:spLocks noChangeArrowheads="1"/>
            </p:cNvSpPr>
            <p:nvPr/>
          </p:nvSpPr>
          <p:spPr bwMode="auto">
            <a:xfrm>
              <a:off x="5512975" y="6257253"/>
              <a:ext cx="360680" cy="334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x</a:t>
              </a:r>
              <a:endParaRPr kumimoji="0" lang="en-US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87098" name="Text Box 26"/>
            <p:cNvSpPr txBox="1">
              <a:spLocks noChangeArrowheads="1"/>
            </p:cNvSpPr>
            <p:nvPr/>
          </p:nvSpPr>
          <p:spPr bwMode="auto">
            <a:xfrm>
              <a:off x="4669695" y="5466043"/>
              <a:ext cx="360680" cy="334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y</a:t>
              </a:r>
              <a:endParaRPr kumimoji="0" lang="en-US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87097" name="Text Box 25"/>
            <p:cNvSpPr txBox="1">
              <a:spLocks noChangeArrowheads="1"/>
            </p:cNvSpPr>
            <p:nvPr/>
          </p:nvSpPr>
          <p:spPr bwMode="auto">
            <a:xfrm>
              <a:off x="5902411" y="3525549"/>
              <a:ext cx="1932940" cy="334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Local coordinates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87096" name="Text Box 24"/>
            <p:cNvSpPr txBox="1">
              <a:spLocks noChangeArrowheads="1"/>
            </p:cNvSpPr>
            <p:nvPr/>
          </p:nvSpPr>
          <p:spPr bwMode="auto">
            <a:xfrm>
              <a:off x="6705505" y="6257253"/>
              <a:ext cx="2057400" cy="334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Global coordinates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87095" name="AutoShape 23"/>
            <p:cNvSpPr>
              <a:spLocks noChangeArrowheads="1"/>
            </p:cNvSpPr>
            <p:nvPr/>
          </p:nvSpPr>
          <p:spPr bwMode="auto">
            <a:xfrm rot="5400000" flipH="1">
              <a:off x="6235605" y="6073103"/>
              <a:ext cx="181610" cy="685800"/>
            </a:xfrm>
            <a:prstGeom prst="downArrow">
              <a:avLst>
                <a:gd name="adj1" fmla="val 50000"/>
                <a:gd name="adj2" fmla="val 9440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7094" name="Line 22"/>
            <p:cNvSpPr>
              <a:spLocks noChangeShapeType="1"/>
            </p:cNvSpPr>
            <p:nvPr/>
          </p:nvSpPr>
          <p:spPr bwMode="auto">
            <a:xfrm flipV="1">
              <a:off x="6734715" y="4668483"/>
              <a:ext cx="419100" cy="218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7093" name="Line 21"/>
            <p:cNvSpPr>
              <a:spLocks noChangeShapeType="1"/>
            </p:cNvSpPr>
            <p:nvPr/>
          </p:nvSpPr>
          <p:spPr bwMode="auto">
            <a:xfrm rot="16200000" flipV="1">
              <a:off x="6451505" y="4612603"/>
              <a:ext cx="360680" cy="187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7092" name="AutoShape 20"/>
            <p:cNvSpPr>
              <a:spLocks noChangeArrowheads="1"/>
            </p:cNvSpPr>
            <p:nvPr/>
          </p:nvSpPr>
          <p:spPr bwMode="auto">
            <a:xfrm>
              <a:off x="6671215" y="3823933"/>
              <a:ext cx="181610" cy="685800"/>
            </a:xfrm>
            <a:prstGeom prst="downArrow">
              <a:avLst>
                <a:gd name="adj1" fmla="val 50000"/>
                <a:gd name="adj2" fmla="val 9440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graphicFrame>
          <p:nvGraphicFramePr>
            <p:cNvPr id="387091" name="Object 19"/>
            <p:cNvGraphicFramePr>
              <a:graphicFrameLocks noChangeAspect="1"/>
            </p:cNvGraphicFramePr>
            <p:nvPr/>
          </p:nvGraphicFramePr>
          <p:xfrm>
            <a:off x="7098467" y="4463555"/>
            <a:ext cx="173038" cy="233363"/>
          </p:xfrm>
          <a:graphic>
            <a:graphicData uri="http://schemas.openxmlformats.org/presentationml/2006/ole">
              <p:oleObj spid="_x0000_s387091" name="Equation" r:id="rId3" imgW="177480" imgH="241200" progId="Equation.DSMT4">
                <p:embed/>
              </p:oleObj>
            </a:graphicData>
          </a:graphic>
        </p:graphicFrame>
        <p:graphicFrame>
          <p:nvGraphicFramePr>
            <p:cNvPr id="387090" name="Object 18"/>
            <p:cNvGraphicFramePr>
              <a:graphicFrameLocks noChangeAspect="1"/>
            </p:cNvGraphicFramePr>
            <p:nvPr/>
          </p:nvGraphicFramePr>
          <p:xfrm>
            <a:off x="6391613" y="4289095"/>
            <a:ext cx="173038" cy="295275"/>
          </p:xfrm>
          <a:graphic>
            <a:graphicData uri="http://schemas.openxmlformats.org/presentationml/2006/ole">
              <p:oleObj spid="_x0000_s387090" name="Equation" r:id="rId4" imgW="177480" imgH="304560" progId="Equation.DSMT4">
                <p:embed/>
              </p:oleObj>
            </a:graphicData>
          </a:graphic>
        </p:graphicFrame>
        <p:graphicFrame>
          <p:nvGraphicFramePr>
            <p:cNvPr id="387089" name="Object 17"/>
            <p:cNvGraphicFramePr>
              <a:graphicFrameLocks noChangeAspect="1"/>
            </p:cNvGraphicFramePr>
            <p:nvPr/>
          </p:nvGraphicFramePr>
          <p:xfrm>
            <a:off x="6059158" y="4986762"/>
            <a:ext cx="228600" cy="330200"/>
          </p:xfrm>
          <a:graphic>
            <a:graphicData uri="http://schemas.openxmlformats.org/presentationml/2006/ole">
              <p:oleObj spid="_x0000_s387089" name="Equation" r:id="rId5" imgW="228600" imgH="330120" progId="Equation.DSMT4">
                <p:embed/>
              </p:oleObj>
            </a:graphicData>
          </a:graphic>
        </p:graphicFrame>
        <p:graphicFrame>
          <p:nvGraphicFramePr>
            <p:cNvPr id="387088" name="Object 16"/>
            <p:cNvGraphicFramePr>
              <a:graphicFrameLocks noChangeAspect="1"/>
            </p:cNvGraphicFramePr>
            <p:nvPr/>
          </p:nvGraphicFramePr>
          <p:xfrm>
            <a:off x="8421939" y="3987722"/>
            <a:ext cx="255588" cy="333375"/>
          </p:xfrm>
          <a:graphic>
            <a:graphicData uri="http://schemas.openxmlformats.org/presentationml/2006/ole">
              <p:oleObj spid="_x0000_s387088" name="Equation" r:id="rId6" imgW="253800" imgH="330120" progId="Equation.DSMT4">
                <p:embed/>
              </p:oleObj>
            </a:graphicData>
          </a:graphic>
        </p:graphicFrame>
        <p:graphicFrame>
          <p:nvGraphicFramePr>
            <p:cNvPr id="387087" name="Object 15"/>
            <p:cNvGraphicFramePr>
              <a:graphicFrameLocks noChangeAspect="1"/>
            </p:cNvGraphicFramePr>
            <p:nvPr/>
          </p:nvGraphicFramePr>
          <p:xfrm>
            <a:off x="5526426" y="4903961"/>
            <a:ext cx="238125" cy="327025"/>
          </p:xfrm>
          <a:graphic>
            <a:graphicData uri="http://schemas.openxmlformats.org/presentationml/2006/ole">
              <p:oleObj spid="_x0000_s387087" name="Equation" r:id="rId7" imgW="241200" imgH="330120" progId="Equation.DSMT4">
                <p:embed/>
              </p:oleObj>
            </a:graphicData>
          </a:graphic>
        </p:graphicFrame>
        <p:graphicFrame>
          <p:nvGraphicFramePr>
            <p:cNvPr id="387086" name="Object 14"/>
            <p:cNvGraphicFramePr>
              <a:graphicFrameLocks noChangeAspect="1"/>
            </p:cNvGraphicFramePr>
            <p:nvPr/>
          </p:nvGraphicFramePr>
          <p:xfrm>
            <a:off x="7739487" y="3744669"/>
            <a:ext cx="265113" cy="330200"/>
          </p:xfrm>
          <a:graphic>
            <a:graphicData uri="http://schemas.openxmlformats.org/presentationml/2006/ole">
              <p:oleObj spid="_x0000_s387086" name="Equation" r:id="rId8" imgW="266400" imgH="330120" progId="Equation.DSMT4">
                <p:embed/>
              </p:oleObj>
            </a:graphicData>
          </a:graphic>
        </p:graphicFrame>
        <p:graphicFrame>
          <p:nvGraphicFramePr>
            <p:cNvPr id="387085" name="Object 13"/>
            <p:cNvGraphicFramePr>
              <a:graphicFrameLocks noChangeAspect="1"/>
            </p:cNvGraphicFramePr>
            <p:nvPr/>
          </p:nvGraphicFramePr>
          <p:xfrm>
            <a:off x="5719181" y="5603215"/>
            <a:ext cx="228600" cy="360363"/>
          </p:xfrm>
          <a:graphic>
            <a:graphicData uri="http://schemas.openxmlformats.org/presentationml/2006/ole">
              <p:oleObj spid="_x0000_s387085" name="Equation" r:id="rId9" imgW="228600" imgH="355320" progId="Equation.DSMT4">
                <p:embed/>
              </p:oleObj>
            </a:graphicData>
          </a:graphic>
        </p:graphicFrame>
        <p:graphicFrame>
          <p:nvGraphicFramePr>
            <p:cNvPr id="387084" name="Object 12"/>
            <p:cNvGraphicFramePr>
              <a:graphicFrameLocks noChangeAspect="1"/>
            </p:cNvGraphicFramePr>
            <p:nvPr/>
          </p:nvGraphicFramePr>
          <p:xfrm>
            <a:off x="8276479" y="4408747"/>
            <a:ext cx="255587" cy="358775"/>
          </p:xfrm>
          <a:graphic>
            <a:graphicData uri="http://schemas.openxmlformats.org/presentationml/2006/ole">
              <p:oleObj spid="_x0000_s387084" name="Equation" r:id="rId10" imgW="253800" imgH="355320" progId="Equation.DSMT4">
                <p:embed/>
              </p:oleObj>
            </a:graphicData>
          </a:graphic>
        </p:graphicFrame>
        <p:grpSp>
          <p:nvGrpSpPr>
            <p:cNvPr id="387076" name="Group 4"/>
            <p:cNvGrpSpPr>
              <a:grpSpLocks/>
            </p:cNvGrpSpPr>
            <p:nvPr/>
          </p:nvGrpSpPr>
          <p:grpSpPr bwMode="auto">
            <a:xfrm rot="19970252">
              <a:off x="5590445" y="4519893"/>
              <a:ext cx="2980690" cy="614680"/>
              <a:chOff x="8581" y="7301"/>
              <a:chExt cx="2347" cy="484"/>
            </a:xfrm>
          </p:grpSpPr>
          <p:sp>
            <p:nvSpPr>
              <p:cNvPr id="387083" name="Rectangle 11"/>
              <p:cNvSpPr>
                <a:spLocks noChangeArrowheads="1"/>
              </p:cNvSpPr>
              <p:nvPr/>
            </p:nvSpPr>
            <p:spPr bwMode="auto">
              <a:xfrm>
                <a:off x="8719" y="7568"/>
                <a:ext cx="1880" cy="143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387082" name="Line 10"/>
              <p:cNvSpPr>
                <a:spLocks noChangeShapeType="1"/>
              </p:cNvSpPr>
              <p:nvPr/>
            </p:nvSpPr>
            <p:spPr bwMode="auto">
              <a:xfrm>
                <a:off x="8720" y="7641"/>
                <a:ext cx="3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387081" name="Line 9"/>
              <p:cNvSpPr>
                <a:spLocks noChangeShapeType="1"/>
              </p:cNvSpPr>
              <p:nvPr/>
            </p:nvSpPr>
            <p:spPr bwMode="auto">
              <a:xfrm>
                <a:off x="10600" y="7641"/>
                <a:ext cx="3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387080" name="Line 8"/>
              <p:cNvSpPr>
                <a:spLocks noChangeShapeType="1"/>
              </p:cNvSpPr>
              <p:nvPr/>
            </p:nvSpPr>
            <p:spPr bwMode="auto">
              <a:xfrm rot="-5400000">
                <a:off x="8554" y="7471"/>
                <a:ext cx="3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387079" name="Line 7"/>
              <p:cNvSpPr>
                <a:spLocks noChangeShapeType="1"/>
              </p:cNvSpPr>
              <p:nvPr/>
            </p:nvSpPr>
            <p:spPr bwMode="auto">
              <a:xfrm rot="-5400000">
                <a:off x="10437" y="7465"/>
                <a:ext cx="3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387078" name="Arc 6"/>
              <p:cNvSpPr>
                <a:spLocks/>
              </p:cNvSpPr>
              <p:nvPr/>
            </p:nvSpPr>
            <p:spPr bwMode="auto">
              <a:xfrm flipV="1">
                <a:off x="8581" y="7499"/>
                <a:ext cx="286" cy="286"/>
              </a:xfrm>
              <a:custGeom>
                <a:avLst/>
                <a:gdLst>
                  <a:gd name="G0" fmla="+- 21586 0 0"/>
                  <a:gd name="G1" fmla="+- 21600 0 0"/>
                  <a:gd name="G2" fmla="+- 21600 0 0"/>
                  <a:gd name="T0" fmla="*/ 21586 w 43186"/>
                  <a:gd name="T1" fmla="*/ 0 h 43200"/>
                  <a:gd name="T2" fmla="*/ 0 w 43186"/>
                  <a:gd name="T3" fmla="*/ 22382 h 43200"/>
                  <a:gd name="T4" fmla="*/ 21586 w 43186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6" h="43200" fill="none" extrusionOk="0">
                    <a:moveTo>
                      <a:pt x="21585" y="0"/>
                    </a:moveTo>
                    <a:cubicBezTo>
                      <a:pt x="33515" y="0"/>
                      <a:pt x="43186" y="9670"/>
                      <a:pt x="43186" y="21600"/>
                    </a:cubicBezTo>
                    <a:cubicBezTo>
                      <a:pt x="43186" y="33529"/>
                      <a:pt x="33515" y="43200"/>
                      <a:pt x="21586" y="43200"/>
                    </a:cubicBezTo>
                    <a:cubicBezTo>
                      <a:pt x="9960" y="43200"/>
                      <a:pt x="421" y="33999"/>
                      <a:pt x="0" y="22381"/>
                    </a:cubicBezTo>
                  </a:path>
                  <a:path w="43186" h="43200" stroke="0" extrusionOk="0">
                    <a:moveTo>
                      <a:pt x="21585" y="0"/>
                    </a:moveTo>
                    <a:cubicBezTo>
                      <a:pt x="33515" y="0"/>
                      <a:pt x="43186" y="9670"/>
                      <a:pt x="43186" y="21600"/>
                    </a:cubicBezTo>
                    <a:cubicBezTo>
                      <a:pt x="43186" y="33529"/>
                      <a:pt x="33515" y="43200"/>
                      <a:pt x="21586" y="43200"/>
                    </a:cubicBezTo>
                    <a:cubicBezTo>
                      <a:pt x="9960" y="43200"/>
                      <a:pt x="421" y="33999"/>
                      <a:pt x="0" y="22381"/>
                    </a:cubicBezTo>
                    <a:lnTo>
                      <a:pt x="21586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387077" name="Arc 5"/>
              <p:cNvSpPr>
                <a:spLocks/>
              </p:cNvSpPr>
              <p:nvPr/>
            </p:nvSpPr>
            <p:spPr bwMode="auto">
              <a:xfrm flipV="1">
                <a:off x="10455" y="7493"/>
                <a:ext cx="286" cy="286"/>
              </a:xfrm>
              <a:custGeom>
                <a:avLst/>
                <a:gdLst>
                  <a:gd name="G0" fmla="+- 21586 0 0"/>
                  <a:gd name="G1" fmla="+- 21600 0 0"/>
                  <a:gd name="G2" fmla="+- 21600 0 0"/>
                  <a:gd name="T0" fmla="*/ 21586 w 43186"/>
                  <a:gd name="T1" fmla="*/ 0 h 43200"/>
                  <a:gd name="T2" fmla="*/ 0 w 43186"/>
                  <a:gd name="T3" fmla="*/ 22382 h 43200"/>
                  <a:gd name="T4" fmla="*/ 21586 w 43186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6" h="43200" fill="none" extrusionOk="0">
                    <a:moveTo>
                      <a:pt x="21585" y="0"/>
                    </a:moveTo>
                    <a:cubicBezTo>
                      <a:pt x="33515" y="0"/>
                      <a:pt x="43186" y="9670"/>
                      <a:pt x="43186" y="21600"/>
                    </a:cubicBezTo>
                    <a:cubicBezTo>
                      <a:pt x="43186" y="33529"/>
                      <a:pt x="33515" y="43200"/>
                      <a:pt x="21586" y="43200"/>
                    </a:cubicBezTo>
                    <a:cubicBezTo>
                      <a:pt x="9960" y="43200"/>
                      <a:pt x="421" y="33999"/>
                      <a:pt x="0" y="22381"/>
                    </a:cubicBezTo>
                  </a:path>
                  <a:path w="43186" h="43200" stroke="0" extrusionOk="0">
                    <a:moveTo>
                      <a:pt x="21585" y="0"/>
                    </a:moveTo>
                    <a:cubicBezTo>
                      <a:pt x="33515" y="0"/>
                      <a:pt x="43186" y="9670"/>
                      <a:pt x="43186" y="21600"/>
                    </a:cubicBezTo>
                    <a:cubicBezTo>
                      <a:pt x="43186" y="33529"/>
                      <a:pt x="33515" y="43200"/>
                      <a:pt x="21586" y="43200"/>
                    </a:cubicBezTo>
                    <a:cubicBezTo>
                      <a:pt x="9960" y="43200"/>
                      <a:pt x="421" y="33999"/>
                      <a:pt x="0" y="22381"/>
                    </a:cubicBezTo>
                    <a:lnTo>
                      <a:pt x="21586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  <p:sp>
          <p:nvSpPr>
            <p:cNvPr id="387075" name="Oval 3"/>
            <p:cNvSpPr>
              <a:spLocks noChangeArrowheads="1"/>
            </p:cNvSpPr>
            <p:nvPr/>
          </p:nvSpPr>
          <p:spPr bwMode="auto">
            <a:xfrm>
              <a:off x="8099965" y="4792943"/>
              <a:ext cx="285750" cy="28575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7074" name="Oval 2"/>
            <p:cNvSpPr>
              <a:spLocks noChangeArrowheads="1"/>
            </p:cNvSpPr>
            <p:nvPr/>
          </p:nvSpPr>
          <p:spPr bwMode="auto">
            <a:xfrm>
              <a:off x="6085745" y="5745443"/>
              <a:ext cx="285750" cy="28575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sp>
        <p:nvSpPr>
          <p:cNvPr id="387116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7115" name="Object 43"/>
          <p:cNvGraphicFramePr>
            <a:graphicFrameLocks noChangeAspect="1"/>
          </p:cNvGraphicFramePr>
          <p:nvPr/>
        </p:nvGraphicFramePr>
        <p:xfrm>
          <a:off x="4902200" y="860425"/>
          <a:ext cx="552450" cy="311150"/>
        </p:xfrm>
        <a:graphic>
          <a:graphicData uri="http://schemas.openxmlformats.org/presentationml/2006/ole">
            <p:oleObj spid="_x0000_s387115" name="Equation" r:id="rId11" imgW="571320" imgH="304560" progId="Equation.DSMT4">
              <p:embed/>
            </p:oleObj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2216732" y="1221872"/>
          <a:ext cx="800100" cy="342900"/>
        </p:xfrm>
        <a:graphic>
          <a:graphicData uri="http://schemas.openxmlformats.org/presentationml/2006/ole">
            <p:oleObj spid="_x0000_s387117" name="Equation" r:id="rId12" imgW="799920" imgH="342720" progId="Equation.DSMT4">
              <p:embed/>
            </p:oleObj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5595348" y="1239838"/>
          <a:ext cx="952500" cy="355600"/>
        </p:xfrm>
        <a:graphic>
          <a:graphicData uri="http://schemas.openxmlformats.org/presentationml/2006/ole">
            <p:oleObj spid="_x0000_s387118" name="Equation" r:id="rId13" imgW="952200" imgH="355320" progId="Equation.DSMT4">
              <p:embed/>
            </p:oleObj>
          </a:graphicData>
        </a:graphic>
      </p:graphicFrame>
      <p:sp>
        <p:nvSpPr>
          <p:cNvPr id="387120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7119" name="Object 47"/>
          <p:cNvGraphicFramePr>
            <a:graphicFrameLocks noChangeAspect="1"/>
          </p:cNvGraphicFramePr>
          <p:nvPr/>
        </p:nvGraphicFramePr>
        <p:xfrm>
          <a:off x="569072" y="2238037"/>
          <a:ext cx="5475287" cy="2355850"/>
        </p:xfrm>
        <a:graphic>
          <a:graphicData uri="http://schemas.openxmlformats.org/presentationml/2006/ole">
            <p:oleObj spid="_x0000_s387119" name="Equation" r:id="rId14" imgW="5499000" imgH="2361960" progId="Equation.DSMT4">
              <p:embed/>
            </p:oleObj>
          </a:graphicData>
        </a:graphic>
      </p:graphicFrame>
      <p:sp>
        <p:nvSpPr>
          <p:cNvPr id="387122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7121" name="Object 49"/>
          <p:cNvGraphicFramePr>
            <a:graphicFrameLocks noChangeAspect="1"/>
          </p:cNvGraphicFramePr>
          <p:nvPr/>
        </p:nvGraphicFramePr>
        <p:xfrm>
          <a:off x="1547813" y="4991698"/>
          <a:ext cx="1246187" cy="360362"/>
        </p:xfrm>
        <a:graphic>
          <a:graphicData uri="http://schemas.openxmlformats.org/presentationml/2006/ole">
            <p:oleObj spid="_x0000_s387121" name="Equation" r:id="rId15" imgW="1231560" imgH="355320" progId="Equation.DSMT4">
              <p:embed/>
            </p:oleObj>
          </a:graphicData>
        </a:graphic>
      </p:graphicFrame>
      <p:sp>
        <p:nvSpPr>
          <p:cNvPr id="387124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7123" name="Object 51"/>
          <p:cNvGraphicFramePr>
            <a:graphicFrameLocks noChangeAspect="1"/>
          </p:cNvGraphicFramePr>
          <p:nvPr/>
        </p:nvGraphicFramePr>
        <p:xfrm>
          <a:off x="1495425" y="5692037"/>
          <a:ext cx="1290638" cy="287337"/>
        </p:xfrm>
        <a:graphic>
          <a:graphicData uri="http://schemas.openxmlformats.org/presentationml/2006/ole">
            <p:oleObj spid="_x0000_s387123" name="Equation" r:id="rId16" imgW="1269720" imgH="304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 FRAME ELEMENT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Axial </a:t>
            </a:r>
            <a:r>
              <a:rPr lang="en-US" dirty="0" smtClean="0"/>
              <a:t>deformation (in local </a:t>
            </a:r>
            <a:r>
              <a:rPr lang="en-US" dirty="0" err="1" smtClean="0"/>
              <a:t>coord</a:t>
            </a:r>
            <a:r>
              <a:rPr lang="en-US" dirty="0" smtClean="0"/>
              <a:t>.)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Beam </a:t>
            </a:r>
            <a:r>
              <a:rPr lang="en-US" dirty="0" smtClean="0"/>
              <a:t>bending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Basically, it is equivalent to overlapping a beam with a bar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frame element has 6 </a:t>
            </a:r>
            <a:r>
              <a:rPr lang="en-US" dirty="0" smtClean="0"/>
              <a:t>DOFs</a:t>
            </a:r>
            <a:endParaRPr lang="en-US" dirty="0"/>
          </a:p>
        </p:txBody>
      </p:sp>
      <p:sp>
        <p:nvSpPr>
          <p:cNvPr id="3665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6593" name="Object 1"/>
          <p:cNvGraphicFramePr>
            <a:graphicFrameLocks noChangeAspect="1"/>
          </p:cNvGraphicFramePr>
          <p:nvPr/>
        </p:nvGraphicFramePr>
        <p:xfrm>
          <a:off x="1135982" y="1482395"/>
          <a:ext cx="2776538" cy="757238"/>
        </p:xfrm>
        <a:graphic>
          <a:graphicData uri="http://schemas.openxmlformats.org/presentationml/2006/ole">
            <p:oleObj spid="_x0000_s366593" name="Equation" r:id="rId3" imgW="2755800" imgH="761760" progId="Equation.DSMT4">
              <p:embed/>
            </p:oleObj>
          </a:graphicData>
        </a:graphic>
      </p:graphicFrame>
      <p:sp>
        <p:nvSpPr>
          <p:cNvPr id="3665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6595" name="Object 3"/>
          <p:cNvGraphicFramePr>
            <a:graphicFrameLocks noChangeAspect="1"/>
          </p:cNvGraphicFramePr>
          <p:nvPr/>
        </p:nvGraphicFramePr>
        <p:xfrm>
          <a:off x="1238250" y="3115178"/>
          <a:ext cx="4308475" cy="1625600"/>
        </p:xfrm>
        <a:graphic>
          <a:graphicData uri="http://schemas.openxmlformats.org/presentationml/2006/ole">
            <p:oleObj spid="_x0000_s366595" name="Equation" r:id="rId4" imgW="4305240" imgH="1625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auto">
          <a:xfrm>
            <a:off x="3328416" y="5401056"/>
            <a:ext cx="2011680" cy="524256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486912" y="3779520"/>
            <a:ext cx="1572768" cy="54864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 FRAME ELEMENT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5830125"/>
          </a:xfrm>
        </p:spPr>
        <p:txBody>
          <a:bodyPr/>
          <a:lstStyle/>
          <a:p>
            <a:r>
              <a:rPr lang="en-US" dirty="0"/>
              <a:t>Element </a:t>
            </a:r>
            <a:r>
              <a:rPr lang="en-US" dirty="0" smtClean="0"/>
              <a:t>matrix equation (local </a:t>
            </a:r>
            <a:r>
              <a:rPr lang="en-US" dirty="0" err="1" smtClean="0"/>
              <a:t>coord</a:t>
            </a:r>
            <a:r>
              <a:rPr lang="en-US" dirty="0" smtClean="0"/>
              <a:t>.)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Element matrix equation (global </a:t>
            </a:r>
            <a:r>
              <a:rPr lang="en-US" dirty="0" err="1" smtClean="0"/>
              <a:t>coord</a:t>
            </a:r>
            <a:r>
              <a:rPr lang="en-US" dirty="0" smtClean="0"/>
              <a:t>.)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Same procedure for assembly and applying BC</a:t>
            </a:r>
            <a:endParaRPr lang="en-US" dirty="0"/>
          </a:p>
        </p:txBody>
      </p:sp>
      <p:sp>
        <p:nvSpPr>
          <p:cNvPr id="365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5569" name="Object 1"/>
          <p:cNvGraphicFramePr>
            <a:graphicFrameLocks noChangeAspect="1"/>
          </p:cNvGraphicFramePr>
          <p:nvPr/>
        </p:nvGraphicFramePr>
        <p:xfrm>
          <a:off x="580011" y="1259139"/>
          <a:ext cx="6240463" cy="2382838"/>
        </p:xfrm>
        <a:graphic>
          <a:graphicData uri="http://schemas.openxmlformats.org/presentationml/2006/ole">
            <p:oleObj spid="_x0000_s365569" name="Equation" r:id="rId3" imgW="6235560" imgH="2387520" progId="Equation.DSMT4">
              <p:embed/>
            </p:oleObj>
          </a:graphicData>
        </a:graphic>
      </p:graphicFrame>
      <p:sp>
        <p:nvSpPr>
          <p:cNvPr id="3655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5571" name="Object 3"/>
          <p:cNvGraphicFramePr>
            <a:graphicFrameLocks noChangeAspect="1"/>
          </p:cNvGraphicFramePr>
          <p:nvPr/>
        </p:nvGraphicFramePr>
        <p:xfrm>
          <a:off x="7874417" y="1785356"/>
          <a:ext cx="925512" cy="1285875"/>
        </p:xfrm>
        <a:graphic>
          <a:graphicData uri="http://schemas.openxmlformats.org/presentationml/2006/ole">
            <p:oleObj spid="_x0000_s365571" name="Equation" r:id="rId4" imgW="914400" imgH="1295280" progId="Equation.DSMT4">
              <p:embed/>
            </p:oleObj>
          </a:graphicData>
        </a:graphic>
      </p:graphicFrame>
      <p:sp>
        <p:nvSpPr>
          <p:cNvPr id="3655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5573" name="Object 5"/>
          <p:cNvGraphicFramePr>
            <a:graphicFrameLocks noChangeAspect="1"/>
          </p:cNvGraphicFramePr>
          <p:nvPr/>
        </p:nvGraphicFramePr>
        <p:xfrm>
          <a:off x="3672139" y="3873500"/>
          <a:ext cx="1239838" cy="368300"/>
        </p:xfrm>
        <a:graphic>
          <a:graphicData uri="http://schemas.openxmlformats.org/presentationml/2006/ole">
            <p:oleObj spid="_x0000_s365573" name="Equation" r:id="rId5" imgW="1244520" imgH="355320" progId="Equation.DSMT4">
              <p:embed/>
            </p:oleObj>
          </a:graphicData>
        </a:graphic>
      </p:graphicFrame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5575" name="Object 7"/>
          <p:cNvGraphicFramePr>
            <a:graphicFrameLocks noChangeAspect="1"/>
          </p:cNvGraphicFramePr>
          <p:nvPr/>
        </p:nvGraphicFramePr>
        <p:xfrm>
          <a:off x="719138" y="4894263"/>
          <a:ext cx="1828800" cy="349250"/>
        </p:xfrm>
        <a:graphic>
          <a:graphicData uri="http://schemas.openxmlformats.org/presentationml/2006/ole">
            <p:oleObj spid="_x0000_s365575" name="Equation" r:id="rId6" imgW="1828800" imgH="342720" progId="Equation.DSMT4">
              <p:embed/>
            </p:oleObj>
          </a:graphicData>
        </a:graphic>
      </p:graphicFrame>
      <p:sp>
        <p:nvSpPr>
          <p:cNvPr id="3655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5577" name="Object 9"/>
          <p:cNvGraphicFramePr>
            <a:graphicFrameLocks noChangeAspect="1"/>
          </p:cNvGraphicFramePr>
          <p:nvPr/>
        </p:nvGraphicFramePr>
        <p:xfrm>
          <a:off x="3767138" y="4887913"/>
          <a:ext cx="1971675" cy="360362"/>
        </p:xfrm>
        <a:graphic>
          <a:graphicData uri="http://schemas.openxmlformats.org/presentationml/2006/ole">
            <p:oleObj spid="_x0000_s365577" name="Equation" r:id="rId7" imgW="1955520" imgH="355320" progId="Equation.DSMT4">
              <p:embed/>
            </p:oleObj>
          </a:graphicData>
        </a:graphic>
      </p:graphicFrame>
      <p:sp>
        <p:nvSpPr>
          <p:cNvPr id="3655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5579" name="Object 11"/>
          <p:cNvGraphicFramePr>
            <a:graphicFrameLocks noChangeAspect="1"/>
          </p:cNvGraphicFramePr>
          <p:nvPr/>
        </p:nvGraphicFramePr>
        <p:xfrm>
          <a:off x="6904038" y="4914900"/>
          <a:ext cx="1306512" cy="307975"/>
        </p:xfrm>
        <a:graphic>
          <a:graphicData uri="http://schemas.openxmlformats.org/presentationml/2006/ole">
            <p:oleObj spid="_x0000_s365579" name="Equation" r:id="rId8" imgW="1206360" imgH="304560" progId="Equation.DSMT4">
              <p:embed/>
            </p:oleObj>
          </a:graphicData>
        </a:graphic>
      </p:graphicFrame>
      <p:sp>
        <p:nvSpPr>
          <p:cNvPr id="3655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5581" name="Object 13"/>
          <p:cNvGraphicFramePr>
            <a:graphicFrameLocks noChangeAspect="1"/>
          </p:cNvGraphicFramePr>
          <p:nvPr/>
        </p:nvGraphicFramePr>
        <p:xfrm>
          <a:off x="3541713" y="5491163"/>
          <a:ext cx="1608137" cy="361950"/>
        </p:xfrm>
        <a:graphic>
          <a:graphicData uri="http://schemas.openxmlformats.org/presentationml/2006/ole">
            <p:oleObj spid="_x0000_s365581" name="Equation" r:id="rId9" imgW="1612800" imgH="355320" progId="Equation.DSMT4">
              <p:embed/>
            </p:oleObj>
          </a:graphicData>
        </a:graphic>
      </p:graphicFrame>
      <p:sp>
        <p:nvSpPr>
          <p:cNvPr id="21" name="Right Arrow 20"/>
          <p:cNvSpPr/>
          <p:nvPr/>
        </p:nvSpPr>
        <p:spPr bwMode="auto">
          <a:xfrm>
            <a:off x="2926080" y="4986528"/>
            <a:ext cx="475488" cy="219456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6089904" y="4992624"/>
            <a:ext cx="475488" cy="219456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 FRAME ELEMENT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Calculation of element forces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Element forces can only be calculated in the local coordinate</a:t>
            </a:r>
          </a:p>
          <a:p>
            <a:pPr lvl="1"/>
            <a:r>
              <a:rPr lang="en-US" dirty="0" smtClean="0"/>
              <a:t>Extract element DOFs {</a:t>
            </a:r>
            <a:r>
              <a:rPr lang="en-US" b="1" dirty="0" smtClean="0"/>
              <a:t>q</a:t>
            </a:r>
            <a:r>
              <a:rPr lang="en-US" dirty="0" smtClean="0"/>
              <a:t>} from the global DOFs {</a:t>
            </a:r>
            <a:r>
              <a:rPr lang="en-US" b="1" dirty="0" smtClean="0"/>
              <a:t>Q</a:t>
            </a:r>
            <a:r>
              <a:rPr lang="en-US" baseline="-25000" dirty="0" smtClean="0"/>
              <a:t>s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Transform the element DOFs to the local coordinate</a:t>
            </a:r>
          </a:p>
          <a:p>
            <a:pPr lvl="1"/>
            <a:r>
              <a:rPr lang="en-US" dirty="0" smtClean="0"/>
              <a:t>Then, use 1D bar and beam formulas for element forces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Axial force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Bending moment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Shear force</a:t>
            </a:r>
          </a:p>
          <a:p>
            <a:r>
              <a:rPr lang="en-US" dirty="0" smtClean="0"/>
              <a:t>Other method:</a:t>
            </a:r>
            <a:endParaRPr lang="en-US" dirty="0"/>
          </a:p>
        </p:txBody>
      </p:sp>
      <p:graphicFrame>
        <p:nvGraphicFramePr>
          <p:cNvPr id="389122" name="Object 2"/>
          <p:cNvGraphicFramePr>
            <a:graphicFrameLocks noChangeAspect="1"/>
          </p:cNvGraphicFramePr>
          <p:nvPr/>
        </p:nvGraphicFramePr>
        <p:xfrm>
          <a:off x="6910136" y="1970088"/>
          <a:ext cx="1290638" cy="287337"/>
        </p:xfrm>
        <a:graphic>
          <a:graphicData uri="http://schemas.openxmlformats.org/presentationml/2006/ole">
            <p:oleObj spid="_x0000_s389122" name="Equation" r:id="rId3" imgW="1269720" imgH="304560" progId="Equation.DSMT4">
              <p:embed/>
            </p:oleObj>
          </a:graphicData>
        </a:graphic>
      </p:graphicFrame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9123" name="Object 3"/>
          <p:cNvGraphicFramePr>
            <a:graphicFrameLocks noChangeAspect="1"/>
          </p:cNvGraphicFramePr>
          <p:nvPr/>
        </p:nvGraphicFramePr>
        <p:xfrm>
          <a:off x="2246061" y="2885572"/>
          <a:ext cx="1798638" cy="638175"/>
        </p:xfrm>
        <a:graphic>
          <a:graphicData uri="http://schemas.openxmlformats.org/presentationml/2006/ole">
            <p:oleObj spid="_x0000_s389123" name="Equation" r:id="rId4" imgW="1777680" imgH="622080" progId="Equation.DSMT4">
              <p:embed/>
            </p:oleObj>
          </a:graphicData>
        </a:graphic>
      </p:graphicFrame>
      <p:graphicFrame>
        <p:nvGraphicFramePr>
          <p:cNvPr id="389125" name="Object 5"/>
          <p:cNvGraphicFramePr>
            <a:graphicFrameLocks noChangeAspect="1"/>
          </p:cNvGraphicFramePr>
          <p:nvPr/>
        </p:nvGraphicFramePr>
        <p:xfrm>
          <a:off x="2996611" y="3631281"/>
          <a:ext cx="1839912" cy="622300"/>
        </p:xfrm>
        <a:graphic>
          <a:graphicData uri="http://schemas.openxmlformats.org/presentationml/2006/ole">
            <p:oleObj spid="_x0000_s389125" name="Equation" r:id="rId5" imgW="1841400" imgH="622080" progId="Equation.DSMT4">
              <p:embed/>
            </p:oleObj>
          </a:graphicData>
        </a:graphic>
      </p:graphicFrame>
      <p:graphicFrame>
        <p:nvGraphicFramePr>
          <p:cNvPr id="389126" name="Object 6"/>
          <p:cNvGraphicFramePr>
            <a:graphicFrameLocks noChangeAspect="1"/>
          </p:cNvGraphicFramePr>
          <p:nvPr/>
        </p:nvGraphicFramePr>
        <p:xfrm>
          <a:off x="2364448" y="4383088"/>
          <a:ext cx="3917950" cy="620712"/>
        </p:xfrm>
        <a:graphic>
          <a:graphicData uri="http://schemas.openxmlformats.org/presentationml/2006/ole">
            <p:oleObj spid="_x0000_s389126" name="Equation" r:id="rId6" imgW="3898800" imgH="622080" progId="Equation.DSMT4">
              <p:embed/>
            </p:oleObj>
          </a:graphicData>
        </a:graphic>
      </p:graphicFrame>
      <p:sp>
        <p:nvSpPr>
          <p:cNvPr id="389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9127" name="Object 7"/>
          <p:cNvGraphicFramePr>
            <a:graphicFrameLocks noChangeAspect="1"/>
          </p:cNvGraphicFramePr>
          <p:nvPr/>
        </p:nvGraphicFramePr>
        <p:xfrm>
          <a:off x="2450919" y="5102980"/>
          <a:ext cx="4557713" cy="1593850"/>
        </p:xfrm>
        <a:graphic>
          <a:graphicData uri="http://schemas.openxmlformats.org/presentationml/2006/ole">
            <p:oleObj spid="_x0000_s389127" name="Equation" r:id="rId7" imgW="4546440" imgH="1600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 bwMode="auto">
          <a:xfrm>
            <a:off x="6424558" y="4132615"/>
            <a:ext cx="1710047" cy="134191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139542" y="665015"/>
            <a:ext cx="2778826" cy="950026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THEORY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Euler-Bernoulli Beam Theory cont.</a:t>
            </a:r>
          </a:p>
          <a:p>
            <a:pPr lvl="1"/>
            <a:r>
              <a:rPr lang="en-US" dirty="0" smtClean="0"/>
              <a:t>Strain along the beam axis:</a:t>
            </a:r>
          </a:p>
          <a:p>
            <a:pPr lvl="1"/>
            <a:r>
              <a:rPr lang="en-US" dirty="0" smtClean="0"/>
              <a:t>Strain </a:t>
            </a:r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xx</a:t>
            </a:r>
            <a:r>
              <a:rPr lang="en-US" dirty="0" smtClean="0"/>
              <a:t> varies linearly </a:t>
            </a:r>
            <a:r>
              <a:rPr lang="en-US" dirty="0" err="1" smtClean="0"/>
              <a:t>w.r.t</a:t>
            </a:r>
            <a:r>
              <a:rPr lang="en-US" dirty="0" smtClean="0"/>
              <a:t>. y;	Strain </a:t>
            </a:r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yy</a:t>
            </a:r>
            <a:r>
              <a:rPr lang="en-US" dirty="0" smtClean="0"/>
              <a:t>  = 0</a:t>
            </a:r>
          </a:p>
          <a:p>
            <a:pPr lvl="1"/>
            <a:r>
              <a:rPr lang="en-US" dirty="0" smtClean="0"/>
              <a:t>Curvature:</a:t>
            </a:r>
          </a:p>
          <a:p>
            <a:pPr lvl="1"/>
            <a:r>
              <a:rPr lang="en-US" dirty="0" smtClean="0"/>
              <a:t>Can assume plane stress in z-dir		basically </a:t>
            </a:r>
            <a:r>
              <a:rPr lang="en-US" dirty="0" err="1" smtClean="0"/>
              <a:t>uniaxial</a:t>
            </a:r>
            <a:r>
              <a:rPr lang="en-US" dirty="0" smtClean="0"/>
              <a:t> status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Axial force resultant and bending moment</a:t>
            </a:r>
            <a:endParaRPr lang="en-US" dirty="0"/>
          </a:p>
        </p:txBody>
      </p:sp>
      <p:graphicFrame>
        <p:nvGraphicFramePr>
          <p:cNvPr id="324610" name="Object 2"/>
          <p:cNvGraphicFramePr>
            <a:graphicFrameLocks noChangeAspect="1"/>
          </p:cNvGraphicFramePr>
          <p:nvPr/>
        </p:nvGraphicFramePr>
        <p:xfrm>
          <a:off x="6291263" y="815975"/>
          <a:ext cx="2451100" cy="642938"/>
        </p:xfrm>
        <a:graphic>
          <a:graphicData uri="http://schemas.openxmlformats.org/presentationml/2006/ole">
            <p:oleObj spid="_x0000_s324610" name="Equation" r:id="rId3" imgW="2450880" imgH="64764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03688" y="1204913"/>
          <a:ext cx="1397000" cy="330200"/>
        </p:xfrm>
        <a:graphic>
          <a:graphicData uri="http://schemas.openxmlformats.org/presentationml/2006/ole">
            <p:oleObj spid="_x0000_s324611" name="Equation" r:id="rId4" imgW="1396800" imgH="330120" progId="Equation.DSMT4">
              <p:embed/>
            </p:oleObj>
          </a:graphicData>
        </a:graphic>
      </p:graphicFrame>
      <p:graphicFrame>
        <p:nvGraphicFramePr>
          <p:cNvPr id="324612" name="Object 4"/>
          <p:cNvGraphicFramePr>
            <a:graphicFrameLocks noChangeAspect="1"/>
          </p:cNvGraphicFramePr>
          <p:nvPr/>
        </p:nvGraphicFramePr>
        <p:xfrm>
          <a:off x="2214563" y="1922879"/>
          <a:ext cx="1104900" cy="301625"/>
        </p:xfrm>
        <a:graphic>
          <a:graphicData uri="http://schemas.openxmlformats.org/presentationml/2006/ole">
            <p:oleObj spid="_x0000_s324612" name="Equation" r:id="rId5" imgW="1104840" imgH="304560" progId="Equation.DSMT4">
              <p:embed/>
            </p:oleObj>
          </a:graphicData>
        </a:graphic>
      </p:graphicFrame>
      <p:sp>
        <p:nvSpPr>
          <p:cNvPr id="3246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4613" name="Object 5"/>
          <p:cNvGraphicFramePr>
            <a:graphicFrameLocks noChangeAspect="1"/>
          </p:cNvGraphicFramePr>
          <p:nvPr/>
        </p:nvGraphicFramePr>
        <p:xfrm>
          <a:off x="2606675" y="2792413"/>
          <a:ext cx="2770188" cy="647700"/>
        </p:xfrm>
        <a:graphic>
          <a:graphicData uri="http://schemas.openxmlformats.org/presentationml/2006/ole">
            <p:oleObj spid="_x0000_s324613" name="Equation" r:id="rId6" imgW="2755800" imgH="647640" progId="Equation.DSMT4">
              <p:embed/>
            </p:oleObj>
          </a:graphicData>
        </a:graphic>
      </p:graphicFrame>
      <p:sp>
        <p:nvSpPr>
          <p:cNvPr id="10" name="Right Arrow 9"/>
          <p:cNvSpPr/>
          <p:nvPr/>
        </p:nvSpPr>
        <p:spPr bwMode="auto">
          <a:xfrm>
            <a:off x="4845134" y="2398815"/>
            <a:ext cx="534390" cy="213756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46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4617" name="Object 9"/>
          <p:cNvGraphicFramePr>
            <a:graphicFrameLocks noChangeAspect="1"/>
          </p:cNvGraphicFramePr>
          <p:nvPr/>
        </p:nvGraphicFramePr>
        <p:xfrm>
          <a:off x="523875" y="4110038"/>
          <a:ext cx="4584700" cy="1501775"/>
        </p:xfrm>
        <a:graphic>
          <a:graphicData uri="http://schemas.openxmlformats.org/presentationml/2006/ole">
            <p:oleObj spid="_x0000_s324617" name="Equation" r:id="rId7" imgW="4584600" imgH="1523880" progId="Equation.DSMT4">
              <p:embed/>
            </p:oleObj>
          </a:graphicData>
        </a:graphic>
      </p:graphicFrame>
      <p:cxnSp>
        <p:nvCxnSpPr>
          <p:cNvPr id="17" name="Straight Arrow Connector 16"/>
          <p:cNvCxnSpPr/>
          <p:nvPr/>
        </p:nvCxnSpPr>
        <p:spPr bwMode="auto">
          <a:xfrm rot="10800000" flipV="1">
            <a:off x="3562604" y="4096988"/>
            <a:ext cx="1021278" cy="71252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0800000" flipV="1">
            <a:off x="2717476" y="4926282"/>
            <a:ext cx="1021278" cy="71252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ounded Rectangle 18"/>
          <p:cNvSpPr/>
          <p:nvPr/>
        </p:nvSpPr>
        <p:spPr bwMode="auto">
          <a:xfrm>
            <a:off x="4320589" y="4868886"/>
            <a:ext cx="819397" cy="819397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65138" y="5866411"/>
            <a:ext cx="2601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Moment of inertia I(x)</a:t>
            </a:r>
            <a:endParaRPr lang="en-US" dirty="0"/>
          </a:p>
        </p:txBody>
      </p:sp>
      <p:cxnSp>
        <p:nvCxnSpPr>
          <p:cNvPr id="22" name="Straight Connector 21"/>
          <p:cNvCxnSpPr>
            <a:stCxn id="19" idx="2"/>
          </p:cNvCxnSpPr>
          <p:nvPr/>
        </p:nvCxnSpPr>
        <p:spPr bwMode="auto">
          <a:xfrm rot="5400000">
            <a:off x="4626380" y="5786253"/>
            <a:ext cx="201879" cy="5939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46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4619" name="Object 11"/>
          <p:cNvGraphicFramePr>
            <a:graphicFrameLocks noChangeAspect="1"/>
          </p:cNvGraphicFramePr>
          <p:nvPr/>
        </p:nvGraphicFramePr>
        <p:xfrm>
          <a:off x="6711950" y="4318000"/>
          <a:ext cx="1182688" cy="1020763"/>
        </p:xfrm>
        <a:graphic>
          <a:graphicData uri="http://schemas.openxmlformats.org/presentationml/2006/ole">
            <p:oleObj spid="_x0000_s324619" name="Equation" r:id="rId8" imgW="1168200" imgH="1041120" progId="Equation.DSMT4">
              <p:embed/>
            </p:oleObj>
          </a:graphicData>
        </a:graphic>
      </p:graphicFrame>
      <p:sp>
        <p:nvSpPr>
          <p:cNvPr id="25" name="Right Arrow 24"/>
          <p:cNvSpPr/>
          <p:nvPr/>
        </p:nvSpPr>
        <p:spPr bwMode="auto">
          <a:xfrm>
            <a:off x="5795166" y="4667002"/>
            <a:ext cx="558140" cy="249382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65165" y="5712032"/>
            <a:ext cx="2207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EA: axial rigidity</a:t>
            </a:r>
          </a:p>
          <a:p>
            <a:pPr algn="l"/>
            <a:r>
              <a:rPr lang="en-US" dirty="0" smtClean="0"/>
              <a:t>EI: flexural rigidity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  <p:bldP spid="20" grpId="0"/>
      <p:bldP spid="25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 bwMode="auto">
          <a:xfrm>
            <a:off x="1650670" y="2006931"/>
            <a:ext cx="1662546" cy="795646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THEORY </a:t>
            </a:r>
            <a:r>
              <a:rPr lang="en-US" i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constitutive relation</a:t>
            </a:r>
          </a:p>
          <a:p>
            <a:pPr lvl="1"/>
            <a:r>
              <a:rPr lang="en-US" dirty="0" smtClean="0"/>
              <a:t>We assume </a:t>
            </a:r>
            <a:r>
              <a:rPr lang="en-US" i="1" dirty="0" smtClean="0"/>
              <a:t>P</a:t>
            </a:r>
            <a:r>
              <a:rPr lang="en-US" dirty="0" smtClean="0"/>
              <a:t> = 0 (We will consider non-zero P in the frame element)</a:t>
            </a:r>
          </a:p>
          <a:p>
            <a:pPr lvl="1"/>
            <a:r>
              <a:rPr lang="en-US" dirty="0" smtClean="0"/>
              <a:t>Moment-curvature relation: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Sign convention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Positive directions for applied loads</a:t>
            </a:r>
            <a:endParaRPr lang="en-US" dirty="0"/>
          </a:p>
        </p:txBody>
      </p:sp>
      <p:graphicFrame>
        <p:nvGraphicFramePr>
          <p:cNvPr id="325634" name="Object 2"/>
          <p:cNvGraphicFramePr>
            <a:graphicFrameLocks noChangeAspect="1"/>
          </p:cNvGraphicFramePr>
          <p:nvPr/>
        </p:nvGraphicFramePr>
        <p:xfrm>
          <a:off x="1878013" y="2089402"/>
          <a:ext cx="1182687" cy="635000"/>
        </p:xfrm>
        <a:graphic>
          <a:graphicData uri="http://schemas.openxmlformats.org/presentationml/2006/ole">
            <p:oleObj spid="_x0000_s325634" name="Equation" r:id="rId3" imgW="1168200" imgH="64764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2603" y="2173184"/>
            <a:ext cx="5170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Moment and curvature is linearly dependent</a:t>
            </a:r>
            <a:endParaRPr lang="en-US" dirty="0"/>
          </a:p>
        </p:txBody>
      </p:sp>
      <p:sp>
        <p:nvSpPr>
          <p:cNvPr id="32565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25635" name="Group 3"/>
          <p:cNvGrpSpPr>
            <a:grpSpLocks noChangeAspect="1"/>
          </p:cNvGrpSpPr>
          <p:nvPr/>
        </p:nvGrpSpPr>
        <p:grpSpPr bwMode="auto">
          <a:xfrm>
            <a:off x="2956954" y="2897579"/>
            <a:ext cx="5445126" cy="1579811"/>
            <a:chOff x="3976" y="8192"/>
            <a:chExt cx="4288" cy="1245"/>
          </a:xfrm>
        </p:grpSpPr>
        <p:sp>
          <p:nvSpPr>
            <p:cNvPr id="325652" name="Rectangle 20"/>
            <p:cNvSpPr>
              <a:spLocks noChangeArrowheads="1"/>
            </p:cNvSpPr>
            <p:nvPr/>
          </p:nvSpPr>
          <p:spPr bwMode="auto">
            <a:xfrm>
              <a:off x="5353" y="8482"/>
              <a:ext cx="1511" cy="580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25651" name="Line 19"/>
            <p:cNvSpPr>
              <a:spLocks noChangeShapeType="1"/>
            </p:cNvSpPr>
            <p:nvPr/>
          </p:nvSpPr>
          <p:spPr bwMode="auto">
            <a:xfrm>
              <a:off x="7371" y="8772"/>
              <a:ext cx="53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25650" name="Line 18"/>
            <p:cNvSpPr>
              <a:spLocks noChangeShapeType="1"/>
            </p:cNvSpPr>
            <p:nvPr/>
          </p:nvSpPr>
          <p:spPr bwMode="auto">
            <a:xfrm flipH="1">
              <a:off x="4325" y="8772"/>
              <a:ext cx="53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25649" name="Line 17"/>
            <p:cNvSpPr>
              <a:spLocks noChangeShapeType="1"/>
            </p:cNvSpPr>
            <p:nvPr/>
          </p:nvSpPr>
          <p:spPr bwMode="auto">
            <a:xfrm rot="-5400000">
              <a:off x="6688" y="8773"/>
              <a:ext cx="53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25648" name="Line 16"/>
            <p:cNvSpPr>
              <a:spLocks noChangeShapeType="1"/>
            </p:cNvSpPr>
            <p:nvPr/>
          </p:nvSpPr>
          <p:spPr bwMode="auto">
            <a:xfrm rot="5400000">
              <a:off x="5000" y="8773"/>
              <a:ext cx="53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25647" name="Arc 15"/>
            <p:cNvSpPr>
              <a:spLocks/>
            </p:cNvSpPr>
            <p:nvPr/>
          </p:nvSpPr>
          <p:spPr bwMode="auto">
            <a:xfrm flipV="1">
              <a:off x="7043" y="8531"/>
              <a:ext cx="252" cy="482"/>
            </a:xfrm>
            <a:custGeom>
              <a:avLst/>
              <a:gdLst>
                <a:gd name="G0" fmla="+- 972 0 0"/>
                <a:gd name="G1" fmla="+- 21600 0 0"/>
                <a:gd name="G2" fmla="+- 21600 0 0"/>
                <a:gd name="T0" fmla="*/ 972 w 22572"/>
                <a:gd name="T1" fmla="*/ 0 h 43200"/>
                <a:gd name="T2" fmla="*/ 0 w 22572"/>
                <a:gd name="T3" fmla="*/ 43178 h 43200"/>
                <a:gd name="T4" fmla="*/ 972 w 2257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72" h="43200" fill="none" extrusionOk="0">
                  <a:moveTo>
                    <a:pt x="971" y="0"/>
                  </a:moveTo>
                  <a:cubicBezTo>
                    <a:pt x="12901" y="0"/>
                    <a:pt x="22572" y="9670"/>
                    <a:pt x="22572" y="21600"/>
                  </a:cubicBezTo>
                  <a:cubicBezTo>
                    <a:pt x="22572" y="33529"/>
                    <a:pt x="12901" y="43200"/>
                    <a:pt x="972" y="43200"/>
                  </a:cubicBezTo>
                  <a:cubicBezTo>
                    <a:pt x="647" y="43200"/>
                    <a:pt x="323" y="43192"/>
                    <a:pt x="-1" y="43178"/>
                  </a:cubicBezTo>
                </a:path>
                <a:path w="22572" h="43200" stroke="0" extrusionOk="0">
                  <a:moveTo>
                    <a:pt x="971" y="0"/>
                  </a:moveTo>
                  <a:cubicBezTo>
                    <a:pt x="12901" y="0"/>
                    <a:pt x="22572" y="9670"/>
                    <a:pt x="22572" y="21600"/>
                  </a:cubicBezTo>
                  <a:cubicBezTo>
                    <a:pt x="22572" y="33529"/>
                    <a:pt x="12901" y="43200"/>
                    <a:pt x="972" y="43200"/>
                  </a:cubicBezTo>
                  <a:cubicBezTo>
                    <a:pt x="647" y="43200"/>
                    <a:pt x="323" y="43192"/>
                    <a:pt x="-1" y="43178"/>
                  </a:cubicBezTo>
                  <a:lnTo>
                    <a:pt x="972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25646" name="Arc 14"/>
            <p:cNvSpPr>
              <a:spLocks/>
            </p:cNvSpPr>
            <p:nvPr/>
          </p:nvSpPr>
          <p:spPr bwMode="auto">
            <a:xfrm flipH="1" flipV="1">
              <a:off x="4939" y="8531"/>
              <a:ext cx="252" cy="482"/>
            </a:xfrm>
            <a:custGeom>
              <a:avLst/>
              <a:gdLst>
                <a:gd name="G0" fmla="+- 972 0 0"/>
                <a:gd name="G1" fmla="+- 21600 0 0"/>
                <a:gd name="G2" fmla="+- 21600 0 0"/>
                <a:gd name="T0" fmla="*/ 972 w 22572"/>
                <a:gd name="T1" fmla="*/ 0 h 43200"/>
                <a:gd name="T2" fmla="*/ 0 w 22572"/>
                <a:gd name="T3" fmla="*/ 43178 h 43200"/>
                <a:gd name="T4" fmla="*/ 972 w 2257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72" h="43200" fill="none" extrusionOk="0">
                  <a:moveTo>
                    <a:pt x="971" y="0"/>
                  </a:moveTo>
                  <a:cubicBezTo>
                    <a:pt x="12901" y="0"/>
                    <a:pt x="22572" y="9670"/>
                    <a:pt x="22572" y="21600"/>
                  </a:cubicBezTo>
                  <a:cubicBezTo>
                    <a:pt x="22572" y="33529"/>
                    <a:pt x="12901" y="43200"/>
                    <a:pt x="972" y="43200"/>
                  </a:cubicBezTo>
                  <a:cubicBezTo>
                    <a:pt x="647" y="43200"/>
                    <a:pt x="323" y="43192"/>
                    <a:pt x="-1" y="43178"/>
                  </a:cubicBezTo>
                </a:path>
                <a:path w="22572" h="43200" stroke="0" extrusionOk="0">
                  <a:moveTo>
                    <a:pt x="971" y="0"/>
                  </a:moveTo>
                  <a:cubicBezTo>
                    <a:pt x="12901" y="0"/>
                    <a:pt x="22572" y="9670"/>
                    <a:pt x="22572" y="21600"/>
                  </a:cubicBezTo>
                  <a:cubicBezTo>
                    <a:pt x="22572" y="33529"/>
                    <a:pt x="12901" y="43200"/>
                    <a:pt x="972" y="43200"/>
                  </a:cubicBezTo>
                  <a:cubicBezTo>
                    <a:pt x="647" y="43200"/>
                    <a:pt x="323" y="43192"/>
                    <a:pt x="-1" y="43178"/>
                  </a:cubicBezTo>
                  <a:lnTo>
                    <a:pt x="972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25645" name="Line 13"/>
            <p:cNvSpPr>
              <a:spLocks noChangeShapeType="1"/>
            </p:cNvSpPr>
            <p:nvPr/>
          </p:nvSpPr>
          <p:spPr bwMode="auto">
            <a:xfrm>
              <a:off x="5911" y="8786"/>
              <a:ext cx="4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25644" name="Line 12"/>
            <p:cNvSpPr>
              <a:spLocks noChangeShapeType="1"/>
            </p:cNvSpPr>
            <p:nvPr/>
          </p:nvSpPr>
          <p:spPr bwMode="auto">
            <a:xfrm rot="-5400000">
              <a:off x="5838" y="8703"/>
              <a:ext cx="3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cs typeface="Arial" pitchFamily="34" charset="0"/>
              </a:endParaRPr>
            </a:p>
          </p:txBody>
        </p:sp>
        <p:sp>
          <p:nvSpPr>
            <p:cNvPr id="325643" name="Text Box 11"/>
            <p:cNvSpPr txBox="1">
              <a:spLocks noChangeArrowheads="1"/>
            </p:cNvSpPr>
            <p:nvPr/>
          </p:nvSpPr>
          <p:spPr bwMode="auto">
            <a:xfrm>
              <a:off x="3976" y="8630"/>
              <a:ext cx="34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+P</a:t>
              </a:r>
              <a:endParaRPr kumimoji="0" lang="en-US" sz="40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25642" name="Text Box 10"/>
            <p:cNvSpPr txBox="1">
              <a:spLocks noChangeArrowheads="1"/>
            </p:cNvSpPr>
            <p:nvPr/>
          </p:nvSpPr>
          <p:spPr bwMode="auto">
            <a:xfrm>
              <a:off x="7918" y="8629"/>
              <a:ext cx="34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+P</a:t>
              </a:r>
              <a:endParaRPr kumimoji="0" lang="en-US" sz="40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25641" name="Text Box 9"/>
            <p:cNvSpPr txBox="1">
              <a:spLocks noChangeArrowheads="1"/>
            </p:cNvSpPr>
            <p:nvPr/>
          </p:nvSpPr>
          <p:spPr bwMode="auto">
            <a:xfrm>
              <a:off x="7270" y="8359"/>
              <a:ext cx="34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+M</a:t>
              </a:r>
              <a:endParaRPr kumimoji="0" lang="en-US" sz="40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25640" name="Text Box 8"/>
            <p:cNvSpPr txBox="1">
              <a:spLocks noChangeArrowheads="1"/>
            </p:cNvSpPr>
            <p:nvPr/>
          </p:nvSpPr>
          <p:spPr bwMode="auto">
            <a:xfrm>
              <a:off x="4624" y="8372"/>
              <a:ext cx="34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+M</a:t>
              </a:r>
              <a:endParaRPr kumimoji="0" lang="en-US" sz="40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25639" name="Text Box 7"/>
            <p:cNvSpPr txBox="1">
              <a:spLocks noChangeArrowheads="1"/>
            </p:cNvSpPr>
            <p:nvPr/>
          </p:nvSpPr>
          <p:spPr bwMode="auto">
            <a:xfrm>
              <a:off x="6733" y="8192"/>
              <a:ext cx="392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+V</a:t>
              </a:r>
              <a:r>
                <a:rPr kumimoji="0" lang="en-US" sz="1800" b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y</a:t>
              </a:r>
              <a:endParaRPr kumimoji="0" lang="en-US" sz="40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25638" name="Text Box 6"/>
            <p:cNvSpPr txBox="1">
              <a:spLocks noChangeArrowheads="1"/>
            </p:cNvSpPr>
            <p:nvPr/>
          </p:nvSpPr>
          <p:spPr bwMode="auto">
            <a:xfrm>
              <a:off x="5081" y="9053"/>
              <a:ext cx="44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+</a:t>
              </a:r>
              <a:r>
                <a:rPr kumimoji="0" lang="en-US" sz="1800" b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V</a:t>
              </a:r>
              <a:r>
                <a:rPr kumimoji="0" lang="en-US" sz="1800" b="0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y</a:t>
              </a:r>
              <a:endParaRPr kumimoji="0" lang="en-US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25637" name="Text Box 5"/>
            <p:cNvSpPr txBox="1">
              <a:spLocks noChangeArrowheads="1"/>
            </p:cNvSpPr>
            <p:nvPr/>
          </p:nvSpPr>
          <p:spPr bwMode="auto">
            <a:xfrm>
              <a:off x="5744" y="8409"/>
              <a:ext cx="34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y</a:t>
              </a:r>
              <a:endParaRPr kumimoji="0" lang="en-US" sz="40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25636" name="Text Box 4"/>
            <p:cNvSpPr txBox="1">
              <a:spLocks noChangeArrowheads="1"/>
            </p:cNvSpPr>
            <p:nvPr/>
          </p:nvSpPr>
          <p:spPr bwMode="auto">
            <a:xfrm>
              <a:off x="6282" y="8620"/>
              <a:ext cx="34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바탕" pitchFamily="18" charset="-127"/>
                  <a:cs typeface="Arial" pitchFamily="34" charset="0"/>
                </a:rPr>
                <a:t>x</a:t>
              </a:r>
              <a:endParaRPr kumimoji="0" lang="en-US" sz="40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325662" name="Group 30"/>
          <p:cNvGrpSpPr>
            <a:grpSpLocks noChangeAspect="1"/>
          </p:cNvGrpSpPr>
          <p:nvPr/>
        </p:nvGrpSpPr>
        <p:grpSpPr bwMode="auto">
          <a:xfrm>
            <a:off x="1970857" y="4855074"/>
            <a:ext cx="4220848" cy="1812926"/>
            <a:chOff x="1449" y="344"/>
            <a:chExt cx="3324" cy="1428"/>
          </a:xfrm>
        </p:grpSpPr>
        <p:sp>
          <p:nvSpPr>
            <p:cNvPr id="325663" name="Rectangle 31" descr="Wide upward diagonal"/>
            <p:cNvSpPr>
              <a:spLocks noChangeArrowheads="1"/>
            </p:cNvSpPr>
            <p:nvPr/>
          </p:nvSpPr>
          <p:spPr bwMode="auto">
            <a:xfrm>
              <a:off x="1449" y="737"/>
              <a:ext cx="143" cy="762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cs typeface="Arial" pitchFamily="34" charset="0"/>
              </a:endParaRPr>
            </a:p>
          </p:txBody>
        </p:sp>
        <p:sp>
          <p:nvSpPr>
            <p:cNvPr id="325664" name="Rectangle 32"/>
            <p:cNvSpPr>
              <a:spLocks noChangeArrowheads="1"/>
            </p:cNvSpPr>
            <p:nvPr/>
          </p:nvSpPr>
          <p:spPr bwMode="auto">
            <a:xfrm>
              <a:off x="1585" y="974"/>
              <a:ext cx="3010" cy="287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cs typeface="Arial" pitchFamily="34" charset="0"/>
              </a:endParaRPr>
            </a:p>
          </p:txBody>
        </p:sp>
        <p:sp>
          <p:nvSpPr>
            <p:cNvPr id="325665" name="Line 33"/>
            <p:cNvSpPr>
              <a:spLocks noChangeShapeType="1"/>
            </p:cNvSpPr>
            <p:nvPr/>
          </p:nvSpPr>
          <p:spPr bwMode="auto">
            <a:xfrm flipV="1">
              <a:off x="1585" y="426"/>
              <a:ext cx="0" cy="1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cs typeface="Arial" pitchFamily="34" charset="0"/>
              </a:endParaRPr>
            </a:p>
          </p:txBody>
        </p:sp>
        <p:sp>
          <p:nvSpPr>
            <p:cNvPr id="325666" name="Line 34"/>
            <p:cNvSpPr>
              <a:spLocks noChangeShapeType="1"/>
            </p:cNvSpPr>
            <p:nvPr/>
          </p:nvSpPr>
          <p:spPr bwMode="auto">
            <a:xfrm flipV="1">
              <a:off x="4588" y="799"/>
              <a:ext cx="0" cy="16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cs typeface="Arial" pitchFamily="34" charset="0"/>
              </a:endParaRPr>
            </a:p>
          </p:txBody>
        </p:sp>
        <p:sp>
          <p:nvSpPr>
            <p:cNvPr id="325667" name="Freeform 35"/>
            <p:cNvSpPr>
              <a:spLocks/>
            </p:cNvSpPr>
            <p:nvPr/>
          </p:nvSpPr>
          <p:spPr bwMode="auto">
            <a:xfrm>
              <a:off x="1579" y="692"/>
              <a:ext cx="3004" cy="135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417" y="23"/>
                </a:cxn>
                <a:cxn ang="0">
                  <a:pos x="1173" y="16"/>
                </a:cxn>
                <a:cxn ang="0">
                  <a:pos x="1903" y="121"/>
                </a:cxn>
                <a:cxn ang="0">
                  <a:pos x="2737" y="101"/>
                </a:cxn>
                <a:cxn ang="0">
                  <a:pos x="3004" y="101"/>
                </a:cxn>
              </a:cxnLst>
              <a:rect l="0" t="0" r="r" b="b"/>
              <a:pathLst>
                <a:path w="3004" h="135">
                  <a:moveTo>
                    <a:pt x="0" y="82"/>
                  </a:moveTo>
                  <a:cubicBezTo>
                    <a:pt x="111" y="58"/>
                    <a:pt x="222" y="34"/>
                    <a:pt x="417" y="23"/>
                  </a:cubicBezTo>
                  <a:cubicBezTo>
                    <a:pt x="612" y="12"/>
                    <a:pt x="925" y="0"/>
                    <a:pt x="1173" y="16"/>
                  </a:cubicBezTo>
                  <a:cubicBezTo>
                    <a:pt x="1421" y="32"/>
                    <a:pt x="1642" y="107"/>
                    <a:pt x="1903" y="121"/>
                  </a:cubicBezTo>
                  <a:cubicBezTo>
                    <a:pt x="2164" y="135"/>
                    <a:pt x="2554" y="104"/>
                    <a:pt x="2737" y="101"/>
                  </a:cubicBezTo>
                  <a:cubicBezTo>
                    <a:pt x="2920" y="98"/>
                    <a:pt x="2962" y="99"/>
                    <a:pt x="3004" y="101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cs typeface="Arial" pitchFamily="34" charset="0"/>
              </a:endParaRPr>
            </a:p>
          </p:txBody>
        </p:sp>
        <p:sp>
          <p:nvSpPr>
            <p:cNvPr id="325668" name="Line 36"/>
            <p:cNvSpPr>
              <a:spLocks noChangeShapeType="1"/>
            </p:cNvSpPr>
            <p:nvPr/>
          </p:nvSpPr>
          <p:spPr bwMode="auto">
            <a:xfrm flipV="1">
              <a:off x="1799" y="739"/>
              <a:ext cx="0" cy="22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cs typeface="Arial" pitchFamily="34" charset="0"/>
              </a:endParaRPr>
            </a:p>
          </p:txBody>
        </p:sp>
        <p:sp>
          <p:nvSpPr>
            <p:cNvPr id="325669" name="Line 37"/>
            <p:cNvSpPr>
              <a:spLocks noChangeShapeType="1"/>
            </p:cNvSpPr>
            <p:nvPr/>
          </p:nvSpPr>
          <p:spPr bwMode="auto">
            <a:xfrm flipV="1">
              <a:off x="2872" y="715"/>
              <a:ext cx="0" cy="25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cs typeface="Arial" pitchFamily="34" charset="0"/>
              </a:endParaRPr>
            </a:p>
          </p:txBody>
        </p:sp>
        <p:sp>
          <p:nvSpPr>
            <p:cNvPr id="325670" name="Line 38"/>
            <p:cNvSpPr>
              <a:spLocks noChangeShapeType="1"/>
            </p:cNvSpPr>
            <p:nvPr/>
          </p:nvSpPr>
          <p:spPr bwMode="auto">
            <a:xfrm flipV="1">
              <a:off x="2014" y="712"/>
              <a:ext cx="0" cy="2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cs typeface="Arial" pitchFamily="34" charset="0"/>
              </a:endParaRPr>
            </a:p>
          </p:txBody>
        </p:sp>
        <p:sp>
          <p:nvSpPr>
            <p:cNvPr id="325671" name="Line 39"/>
            <p:cNvSpPr>
              <a:spLocks noChangeShapeType="1"/>
            </p:cNvSpPr>
            <p:nvPr/>
          </p:nvSpPr>
          <p:spPr bwMode="auto">
            <a:xfrm flipV="1">
              <a:off x="2228" y="709"/>
              <a:ext cx="0" cy="25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cs typeface="Arial" pitchFamily="34" charset="0"/>
              </a:endParaRPr>
            </a:p>
          </p:txBody>
        </p:sp>
        <p:sp>
          <p:nvSpPr>
            <p:cNvPr id="325672" name="Line 40"/>
            <p:cNvSpPr>
              <a:spLocks noChangeShapeType="1"/>
            </p:cNvSpPr>
            <p:nvPr/>
          </p:nvSpPr>
          <p:spPr bwMode="auto">
            <a:xfrm flipV="1">
              <a:off x="2443" y="703"/>
              <a:ext cx="0" cy="26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cs typeface="Arial" pitchFamily="34" charset="0"/>
              </a:endParaRPr>
            </a:p>
          </p:txBody>
        </p:sp>
        <p:sp>
          <p:nvSpPr>
            <p:cNvPr id="325673" name="Line 41"/>
            <p:cNvSpPr>
              <a:spLocks noChangeShapeType="1"/>
            </p:cNvSpPr>
            <p:nvPr/>
          </p:nvSpPr>
          <p:spPr bwMode="auto">
            <a:xfrm flipV="1">
              <a:off x="2657" y="700"/>
              <a:ext cx="0" cy="2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cs typeface="Arial" pitchFamily="34" charset="0"/>
              </a:endParaRPr>
            </a:p>
          </p:txBody>
        </p:sp>
        <p:sp>
          <p:nvSpPr>
            <p:cNvPr id="325674" name="Line 42"/>
            <p:cNvSpPr>
              <a:spLocks noChangeShapeType="1"/>
            </p:cNvSpPr>
            <p:nvPr/>
          </p:nvSpPr>
          <p:spPr bwMode="auto">
            <a:xfrm flipV="1">
              <a:off x="3086" y="757"/>
              <a:ext cx="0" cy="21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cs typeface="Arial" pitchFamily="34" charset="0"/>
              </a:endParaRPr>
            </a:p>
          </p:txBody>
        </p:sp>
        <p:sp>
          <p:nvSpPr>
            <p:cNvPr id="325675" name="Line 43"/>
            <p:cNvSpPr>
              <a:spLocks noChangeShapeType="1"/>
            </p:cNvSpPr>
            <p:nvPr/>
          </p:nvSpPr>
          <p:spPr bwMode="auto">
            <a:xfrm flipV="1">
              <a:off x="3301" y="802"/>
              <a:ext cx="0" cy="16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cs typeface="Arial" pitchFamily="34" charset="0"/>
              </a:endParaRPr>
            </a:p>
          </p:txBody>
        </p:sp>
        <p:sp>
          <p:nvSpPr>
            <p:cNvPr id="325676" name="Line 44"/>
            <p:cNvSpPr>
              <a:spLocks noChangeShapeType="1"/>
            </p:cNvSpPr>
            <p:nvPr/>
          </p:nvSpPr>
          <p:spPr bwMode="auto">
            <a:xfrm flipV="1">
              <a:off x="3515" y="820"/>
              <a:ext cx="0" cy="1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cs typeface="Arial" pitchFamily="34" charset="0"/>
              </a:endParaRPr>
            </a:p>
          </p:txBody>
        </p:sp>
        <p:sp>
          <p:nvSpPr>
            <p:cNvPr id="325677" name="Line 45"/>
            <p:cNvSpPr>
              <a:spLocks noChangeShapeType="1"/>
            </p:cNvSpPr>
            <p:nvPr/>
          </p:nvSpPr>
          <p:spPr bwMode="auto">
            <a:xfrm flipV="1">
              <a:off x="3730" y="817"/>
              <a:ext cx="0" cy="1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cs typeface="Arial" pitchFamily="34" charset="0"/>
              </a:endParaRPr>
            </a:p>
          </p:txBody>
        </p:sp>
        <p:sp>
          <p:nvSpPr>
            <p:cNvPr id="325678" name="Line 46"/>
            <p:cNvSpPr>
              <a:spLocks noChangeShapeType="1"/>
            </p:cNvSpPr>
            <p:nvPr/>
          </p:nvSpPr>
          <p:spPr bwMode="auto">
            <a:xfrm flipV="1">
              <a:off x="3944" y="805"/>
              <a:ext cx="0" cy="1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cs typeface="Arial" pitchFamily="34" charset="0"/>
              </a:endParaRPr>
            </a:p>
          </p:txBody>
        </p:sp>
        <p:sp>
          <p:nvSpPr>
            <p:cNvPr id="325679" name="Line 47"/>
            <p:cNvSpPr>
              <a:spLocks noChangeShapeType="1"/>
            </p:cNvSpPr>
            <p:nvPr/>
          </p:nvSpPr>
          <p:spPr bwMode="auto">
            <a:xfrm flipV="1">
              <a:off x="4159" y="796"/>
              <a:ext cx="0" cy="1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cs typeface="Arial" pitchFamily="34" charset="0"/>
              </a:endParaRPr>
            </a:p>
          </p:txBody>
        </p:sp>
        <p:sp>
          <p:nvSpPr>
            <p:cNvPr id="325680" name="Line 48"/>
            <p:cNvSpPr>
              <a:spLocks noChangeShapeType="1"/>
            </p:cNvSpPr>
            <p:nvPr/>
          </p:nvSpPr>
          <p:spPr bwMode="auto">
            <a:xfrm flipV="1">
              <a:off x="4373" y="781"/>
              <a:ext cx="0" cy="1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cs typeface="Arial" pitchFamily="34" charset="0"/>
              </a:endParaRPr>
            </a:p>
          </p:txBody>
        </p:sp>
        <p:sp>
          <p:nvSpPr>
            <p:cNvPr id="325681" name="Arc 49"/>
            <p:cNvSpPr>
              <a:spLocks/>
            </p:cNvSpPr>
            <p:nvPr/>
          </p:nvSpPr>
          <p:spPr bwMode="auto">
            <a:xfrm flipV="1">
              <a:off x="2295" y="1006"/>
              <a:ext cx="280" cy="286"/>
            </a:xfrm>
            <a:custGeom>
              <a:avLst/>
              <a:gdLst>
                <a:gd name="G0" fmla="+- 20657 0 0"/>
                <a:gd name="G1" fmla="+- 21600 0 0"/>
                <a:gd name="G2" fmla="+- 21600 0 0"/>
                <a:gd name="T0" fmla="*/ 20657 w 42257"/>
                <a:gd name="T1" fmla="*/ 0 h 43200"/>
                <a:gd name="T2" fmla="*/ 0 w 42257"/>
                <a:gd name="T3" fmla="*/ 27913 h 43200"/>
                <a:gd name="T4" fmla="*/ 20657 w 4225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57" h="43200" fill="none" extrusionOk="0">
                  <a:moveTo>
                    <a:pt x="20656" y="0"/>
                  </a:moveTo>
                  <a:cubicBezTo>
                    <a:pt x="32586" y="0"/>
                    <a:pt x="42257" y="9670"/>
                    <a:pt x="42257" y="21600"/>
                  </a:cubicBezTo>
                  <a:cubicBezTo>
                    <a:pt x="42257" y="33529"/>
                    <a:pt x="32586" y="43200"/>
                    <a:pt x="20657" y="43200"/>
                  </a:cubicBezTo>
                  <a:cubicBezTo>
                    <a:pt x="11159" y="43200"/>
                    <a:pt x="2775" y="36995"/>
                    <a:pt x="0" y="27912"/>
                  </a:cubicBezTo>
                </a:path>
                <a:path w="42257" h="43200" stroke="0" extrusionOk="0">
                  <a:moveTo>
                    <a:pt x="20656" y="0"/>
                  </a:moveTo>
                  <a:cubicBezTo>
                    <a:pt x="32586" y="0"/>
                    <a:pt x="42257" y="9670"/>
                    <a:pt x="42257" y="21600"/>
                  </a:cubicBezTo>
                  <a:cubicBezTo>
                    <a:pt x="42257" y="33529"/>
                    <a:pt x="32586" y="43200"/>
                    <a:pt x="20657" y="43200"/>
                  </a:cubicBezTo>
                  <a:cubicBezTo>
                    <a:pt x="11159" y="43200"/>
                    <a:pt x="2775" y="36995"/>
                    <a:pt x="0" y="27912"/>
                  </a:cubicBezTo>
                  <a:lnTo>
                    <a:pt x="20657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cs typeface="Arial" pitchFamily="34" charset="0"/>
              </a:endParaRPr>
            </a:p>
          </p:txBody>
        </p:sp>
        <p:sp>
          <p:nvSpPr>
            <p:cNvPr id="325682" name="Arc 50"/>
            <p:cNvSpPr>
              <a:spLocks/>
            </p:cNvSpPr>
            <p:nvPr/>
          </p:nvSpPr>
          <p:spPr bwMode="auto">
            <a:xfrm flipV="1">
              <a:off x="2928" y="1003"/>
              <a:ext cx="280" cy="286"/>
            </a:xfrm>
            <a:custGeom>
              <a:avLst/>
              <a:gdLst>
                <a:gd name="G0" fmla="+- 20657 0 0"/>
                <a:gd name="G1" fmla="+- 21600 0 0"/>
                <a:gd name="G2" fmla="+- 21600 0 0"/>
                <a:gd name="T0" fmla="*/ 20657 w 42257"/>
                <a:gd name="T1" fmla="*/ 0 h 43200"/>
                <a:gd name="T2" fmla="*/ 0 w 42257"/>
                <a:gd name="T3" fmla="*/ 27913 h 43200"/>
                <a:gd name="T4" fmla="*/ 20657 w 4225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57" h="43200" fill="none" extrusionOk="0">
                  <a:moveTo>
                    <a:pt x="20656" y="0"/>
                  </a:moveTo>
                  <a:cubicBezTo>
                    <a:pt x="32586" y="0"/>
                    <a:pt x="42257" y="9670"/>
                    <a:pt x="42257" y="21600"/>
                  </a:cubicBezTo>
                  <a:cubicBezTo>
                    <a:pt x="42257" y="33529"/>
                    <a:pt x="32586" y="43200"/>
                    <a:pt x="20657" y="43200"/>
                  </a:cubicBezTo>
                  <a:cubicBezTo>
                    <a:pt x="11159" y="43200"/>
                    <a:pt x="2775" y="36995"/>
                    <a:pt x="0" y="27912"/>
                  </a:cubicBezTo>
                </a:path>
                <a:path w="42257" h="43200" stroke="0" extrusionOk="0">
                  <a:moveTo>
                    <a:pt x="20656" y="0"/>
                  </a:moveTo>
                  <a:cubicBezTo>
                    <a:pt x="32586" y="0"/>
                    <a:pt x="42257" y="9670"/>
                    <a:pt x="42257" y="21600"/>
                  </a:cubicBezTo>
                  <a:cubicBezTo>
                    <a:pt x="42257" y="33529"/>
                    <a:pt x="32586" y="43200"/>
                    <a:pt x="20657" y="43200"/>
                  </a:cubicBezTo>
                  <a:cubicBezTo>
                    <a:pt x="11159" y="43200"/>
                    <a:pt x="2775" y="36995"/>
                    <a:pt x="0" y="27912"/>
                  </a:cubicBezTo>
                  <a:lnTo>
                    <a:pt x="20657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cs typeface="Arial" pitchFamily="34" charset="0"/>
              </a:endParaRPr>
            </a:p>
          </p:txBody>
        </p:sp>
        <p:sp>
          <p:nvSpPr>
            <p:cNvPr id="325683" name="Arc 51"/>
            <p:cNvSpPr>
              <a:spLocks/>
            </p:cNvSpPr>
            <p:nvPr/>
          </p:nvSpPr>
          <p:spPr bwMode="auto">
            <a:xfrm flipV="1">
              <a:off x="3768" y="1006"/>
              <a:ext cx="280" cy="286"/>
            </a:xfrm>
            <a:custGeom>
              <a:avLst/>
              <a:gdLst>
                <a:gd name="G0" fmla="+- 20657 0 0"/>
                <a:gd name="G1" fmla="+- 21600 0 0"/>
                <a:gd name="G2" fmla="+- 21600 0 0"/>
                <a:gd name="T0" fmla="*/ 20657 w 42257"/>
                <a:gd name="T1" fmla="*/ 0 h 43200"/>
                <a:gd name="T2" fmla="*/ 0 w 42257"/>
                <a:gd name="T3" fmla="*/ 27913 h 43200"/>
                <a:gd name="T4" fmla="*/ 20657 w 4225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57" h="43200" fill="none" extrusionOk="0">
                  <a:moveTo>
                    <a:pt x="20656" y="0"/>
                  </a:moveTo>
                  <a:cubicBezTo>
                    <a:pt x="32586" y="0"/>
                    <a:pt x="42257" y="9670"/>
                    <a:pt x="42257" y="21600"/>
                  </a:cubicBezTo>
                  <a:cubicBezTo>
                    <a:pt x="42257" y="33529"/>
                    <a:pt x="32586" y="43200"/>
                    <a:pt x="20657" y="43200"/>
                  </a:cubicBezTo>
                  <a:cubicBezTo>
                    <a:pt x="11159" y="43200"/>
                    <a:pt x="2775" y="36995"/>
                    <a:pt x="0" y="27912"/>
                  </a:cubicBezTo>
                </a:path>
                <a:path w="42257" h="43200" stroke="0" extrusionOk="0">
                  <a:moveTo>
                    <a:pt x="20656" y="0"/>
                  </a:moveTo>
                  <a:cubicBezTo>
                    <a:pt x="32586" y="0"/>
                    <a:pt x="42257" y="9670"/>
                    <a:pt x="42257" y="21600"/>
                  </a:cubicBezTo>
                  <a:cubicBezTo>
                    <a:pt x="42257" y="33529"/>
                    <a:pt x="32586" y="43200"/>
                    <a:pt x="20657" y="43200"/>
                  </a:cubicBezTo>
                  <a:cubicBezTo>
                    <a:pt x="11159" y="43200"/>
                    <a:pt x="2775" y="36995"/>
                    <a:pt x="0" y="27912"/>
                  </a:cubicBezTo>
                  <a:lnTo>
                    <a:pt x="20657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cs typeface="Arial" pitchFamily="34" charset="0"/>
              </a:endParaRPr>
            </a:p>
          </p:txBody>
        </p:sp>
        <p:sp>
          <p:nvSpPr>
            <p:cNvPr id="325684" name="Line 52"/>
            <p:cNvSpPr>
              <a:spLocks noChangeShapeType="1"/>
            </p:cNvSpPr>
            <p:nvPr/>
          </p:nvSpPr>
          <p:spPr bwMode="auto">
            <a:xfrm flipV="1">
              <a:off x="2412" y="1262"/>
              <a:ext cx="0" cy="2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cs typeface="Arial" pitchFamily="34" charset="0"/>
              </a:endParaRPr>
            </a:p>
          </p:txBody>
        </p:sp>
        <p:sp>
          <p:nvSpPr>
            <p:cNvPr id="325685" name="Line 53"/>
            <p:cNvSpPr>
              <a:spLocks noChangeShapeType="1"/>
            </p:cNvSpPr>
            <p:nvPr/>
          </p:nvSpPr>
          <p:spPr bwMode="auto">
            <a:xfrm flipV="1">
              <a:off x="3432" y="1256"/>
              <a:ext cx="0" cy="2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cs typeface="Arial" pitchFamily="34" charset="0"/>
              </a:endParaRPr>
            </a:p>
          </p:txBody>
        </p:sp>
        <p:sp>
          <p:nvSpPr>
            <p:cNvPr id="325686" name="Line 54"/>
            <p:cNvSpPr>
              <a:spLocks noChangeShapeType="1"/>
            </p:cNvSpPr>
            <p:nvPr/>
          </p:nvSpPr>
          <p:spPr bwMode="auto">
            <a:xfrm flipV="1">
              <a:off x="4593" y="1256"/>
              <a:ext cx="0" cy="2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cs typeface="Arial" pitchFamily="34" charset="0"/>
              </a:endParaRPr>
            </a:p>
          </p:txBody>
        </p:sp>
        <p:sp>
          <p:nvSpPr>
            <p:cNvPr id="325687" name="Text Box 55"/>
            <p:cNvSpPr txBox="1">
              <a:spLocks noChangeArrowheads="1"/>
            </p:cNvSpPr>
            <p:nvPr/>
          </p:nvSpPr>
          <p:spPr bwMode="auto">
            <a:xfrm>
              <a:off x="2904" y="482"/>
              <a:ext cx="36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pitchFamily="50" charset="-127"/>
                  <a:cs typeface="Arial" pitchFamily="34" charset="0"/>
                </a:rPr>
                <a:t>p(x)</a:t>
              </a:r>
              <a:endParaRPr kumimoji="0" lang="en-US" sz="4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25688" name="Text Box 56"/>
            <p:cNvSpPr txBox="1">
              <a:spLocks noChangeArrowheads="1"/>
            </p:cNvSpPr>
            <p:nvPr/>
          </p:nvSpPr>
          <p:spPr bwMode="auto">
            <a:xfrm>
              <a:off x="2229" y="1514"/>
              <a:ext cx="36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pitchFamily="50" charset="-127"/>
                  <a:cs typeface="Arial" pitchFamily="34" charset="0"/>
                </a:rPr>
                <a:t>F</a:t>
              </a:r>
              <a:r>
                <a:rPr kumimoji="0" lang="en-US" altLang="ko-KR" b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pitchFamily="50" charset="-127"/>
                  <a:cs typeface="Arial" pitchFamily="34" charset="0"/>
                </a:rPr>
                <a:t>1</a:t>
              </a:r>
              <a:endParaRPr kumimoji="0" lang="en-US" sz="4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25689" name="Text Box 57"/>
            <p:cNvSpPr txBox="1">
              <a:spLocks noChangeArrowheads="1"/>
            </p:cNvSpPr>
            <p:nvPr/>
          </p:nvSpPr>
          <p:spPr bwMode="auto">
            <a:xfrm>
              <a:off x="3252" y="1526"/>
              <a:ext cx="36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pitchFamily="50" charset="-127"/>
                  <a:cs typeface="Arial" pitchFamily="34" charset="0"/>
                </a:rPr>
                <a:t>F</a:t>
              </a:r>
              <a:r>
                <a:rPr kumimoji="0" lang="en-US" altLang="ko-KR" b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pitchFamily="50" charset="-127"/>
                  <a:cs typeface="Arial" pitchFamily="34" charset="0"/>
                </a:rPr>
                <a:t>2</a:t>
              </a:r>
              <a:endParaRPr kumimoji="0" lang="en-US" sz="4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25690" name="Text Box 58"/>
            <p:cNvSpPr txBox="1">
              <a:spLocks noChangeArrowheads="1"/>
            </p:cNvSpPr>
            <p:nvPr/>
          </p:nvSpPr>
          <p:spPr bwMode="auto">
            <a:xfrm>
              <a:off x="4413" y="1526"/>
              <a:ext cx="36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pitchFamily="50" charset="-127"/>
                  <a:cs typeface="Arial" pitchFamily="34" charset="0"/>
                </a:rPr>
                <a:t>F</a:t>
              </a:r>
              <a:r>
                <a:rPr kumimoji="0" lang="en-US" altLang="ko-KR" b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pitchFamily="50" charset="-127"/>
                  <a:cs typeface="Arial" pitchFamily="34" charset="0"/>
                </a:rPr>
                <a:t>3</a:t>
              </a:r>
              <a:endParaRPr kumimoji="0" lang="en-US" sz="4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25691" name="Text Box 59"/>
            <p:cNvSpPr txBox="1">
              <a:spLocks noChangeArrowheads="1"/>
            </p:cNvSpPr>
            <p:nvPr/>
          </p:nvSpPr>
          <p:spPr bwMode="auto">
            <a:xfrm>
              <a:off x="2517" y="1001"/>
              <a:ext cx="36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pitchFamily="50" charset="-127"/>
                  <a:cs typeface="Arial" pitchFamily="34" charset="0"/>
                </a:rPr>
                <a:t>C</a:t>
              </a:r>
              <a:r>
                <a:rPr kumimoji="0" lang="en-US" altLang="ko-KR" b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pitchFamily="50" charset="-127"/>
                  <a:cs typeface="Arial" pitchFamily="34" charset="0"/>
                </a:rPr>
                <a:t>1</a:t>
              </a:r>
              <a:endParaRPr kumimoji="0" lang="en-US" sz="4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25692" name="Text Box 60"/>
            <p:cNvSpPr txBox="1">
              <a:spLocks noChangeArrowheads="1"/>
            </p:cNvSpPr>
            <p:nvPr/>
          </p:nvSpPr>
          <p:spPr bwMode="auto">
            <a:xfrm>
              <a:off x="3156" y="998"/>
              <a:ext cx="36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pitchFamily="50" charset="-127"/>
                  <a:cs typeface="Arial" pitchFamily="34" charset="0"/>
                </a:rPr>
                <a:t>C</a:t>
              </a:r>
              <a:r>
                <a:rPr kumimoji="0" lang="en-US" altLang="ko-KR" b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pitchFamily="50" charset="-127"/>
                  <a:cs typeface="Arial" pitchFamily="34" charset="0"/>
                </a:rPr>
                <a:t>2</a:t>
              </a:r>
              <a:endParaRPr kumimoji="0" lang="en-US" sz="4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25693" name="Text Box 61"/>
            <p:cNvSpPr txBox="1">
              <a:spLocks noChangeArrowheads="1"/>
            </p:cNvSpPr>
            <p:nvPr/>
          </p:nvSpPr>
          <p:spPr bwMode="auto">
            <a:xfrm>
              <a:off x="3999" y="998"/>
              <a:ext cx="36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pitchFamily="50" charset="-127"/>
                  <a:cs typeface="Arial" pitchFamily="34" charset="0"/>
                </a:rPr>
                <a:t>C</a:t>
              </a:r>
              <a:r>
                <a:rPr kumimoji="0" lang="en-US" altLang="ko-KR" b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pitchFamily="50" charset="-127"/>
                  <a:cs typeface="Arial" pitchFamily="34" charset="0"/>
                </a:rPr>
                <a:t>3</a:t>
              </a:r>
              <a:endParaRPr kumimoji="0" lang="en-US" sz="4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25694" name="Line 62"/>
            <p:cNvSpPr>
              <a:spLocks noChangeShapeType="1"/>
            </p:cNvSpPr>
            <p:nvPr/>
          </p:nvSpPr>
          <p:spPr bwMode="auto">
            <a:xfrm rot="5400000" flipV="1">
              <a:off x="1819" y="891"/>
              <a:ext cx="0" cy="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cs typeface="Arial" pitchFamily="34" charset="0"/>
              </a:endParaRPr>
            </a:p>
          </p:txBody>
        </p:sp>
        <p:sp>
          <p:nvSpPr>
            <p:cNvPr id="325695" name="Text Box 63"/>
            <p:cNvSpPr txBox="1">
              <a:spLocks noChangeArrowheads="1"/>
            </p:cNvSpPr>
            <p:nvPr/>
          </p:nvSpPr>
          <p:spPr bwMode="auto">
            <a:xfrm>
              <a:off x="1571" y="344"/>
              <a:ext cx="36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pitchFamily="50" charset="-127"/>
                  <a:cs typeface="Arial" pitchFamily="34" charset="0"/>
                </a:rPr>
                <a:t>y</a:t>
              </a:r>
              <a:endParaRPr kumimoji="0" lang="en-US" sz="4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25696" name="Text Box 64"/>
            <p:cNvSpPr txBox="1">
              <a:spLocks noChangeArrowheads="1"/>
            </p:cNvSpPr>
            <p:nvPr/>
          </p:nvSpPr>
          <p:spPr bwMode="auto">
            <a:xfrm>
              <a:off x="1952" y="1001"/>
              <a:ext cx="36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맑은 고딕" pitchFamily="50" charset="-127"/>
                  <a:cs typeface="Arial" pitchFamily="34" charset="0"/>
                </a:rPr>
                <a:t>x</a:t>
              </a:r>
              <a:endParaRPr kumimoji="0" lang="en-US" sz="4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 bwMode="auto">
          <a:xfrm>
            <a:off x="5153893" y="3158839"/>
            <a:ext cx="1793174" cy="855023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GOVERNING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5208175"/>
          </a:xfrm>
        </p:spPr>
        <p:txBody>
          <a:bodyPr/>
          <a:lstStyle/>
          <a:p>
            <a:r>
              <a:rPr lang="en-US" dirty="0" smtClean="0"/>
              <a:t>Beam equilibrium equations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Combining three equations together:</a:t>
            </a:r>
          </a:p>
          <a:p>
            <a:pPr lvl="1"/>
            <a:r>
              <a:rPr lang="en-US" dirty="0" smtClean="0"/>
              <a:t>Fourth-order differential equation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902791" y="4307642"/>
            <a:ext cx="3936419" cy="2326191"/>
            <a:chOff x="2902791" y="4307642"/>
            <a:chExt cx="3936419" cy="2326191"/>
          </a:xfrm>
        </p:grpSpPr>
        <p:sp>
          <p:nvSpPr>
            <p:cNvPr id="326659" name="Rectangle 3"/>
            <p:cNvSpPr>
              <a:spLocks noChangeArrowheads="1"/>
            </p:cNvSpPr>
            <p:nvPr/>
          </p:nvSpPr>
          <p:spPr bwMode="auto">
            <a:xfrm>
              <a:off x="3969587" y="4990564"/>
              <a:ext cx="800566" cy="1104900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26660" name="Line 4"/>
            <p:cNvSpPr>
              <a:spLocks noChangeShapeType="1"/>
            </p:cNvSpPr>
            <p:nvPr/>
          </p:nvSpPr>
          <p:spPr bwMode="auto">
            <a:xfrm flipV="1">
              <a:off x="3974670" y="4661634"/>
              <a:ext cx="0" cy="3213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26661" name="Line 5"/>
            <p:cNvSpPr>
              <a:spLocks noChangeShapeType="1"/>
            </p:cNvSpPr>
            <p:nvPr/>
          </p:nvSpPr>
          <p:spPr bwMode="auto">
            <a:xfrm flipV="1">
              <a:off x="4768883" y="4661634"/>
              <a:ext cx="0" cy="3213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26662" name="Line 6"/>
            <p:cNvSpPr>
              <a:spLocks noChangeShapeType="1"/>
            </p:cNvSpPr>
            <p:nvPr/>
          </p:nvSpPr>
          <p:spPr bwMode="auto">
            <a:xfrm flipV="1">
              <a:off x="4292355" y="4661634"/>
              <a:ext cx="0" cy="3213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26663" name="Line 7"/>
            <p:cNvSpPr>
              <a:spLocks noChangeShapeType="1"/>
            </p:cNvSpPr>
            <p:nvPr/>
          </p:nvSpPr>
          <p:spPr bwMode="auto">
            <a:xfrm flipV="1">
              <a:off x="4451198" y="4661634"/>
              <a:ext cx="0" cy="3213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26664" name="Line 8"/>
            <p:cNvSpPr>
              <a:spLocks noChangeShapeType="1"/>
            </p:cNvSpPr>
            <p:nvPr/>
          </p:nvSpPr>
          <p:spPr bwMode="auto">
            <a:xfrm flipV="1">
              <a:off x="4133513" y="4661634"/>
              <a:ext cx="0" cy="3213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26665" name="Line 9"/>
            <p:cNvSpPr>
              <a:spLocks noChangeShapeType="1"/>
            </p:cNvSpPr>
            <p:nvPr/>
          </p:nvSpPr>
          <p:spPr bwMode="auto">
            <a:xfrm flipV="1">
              <a:off x="4610040" y="4661634"/>
              <a:ext cx="0" cy="3213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26666" name="Line 10"/>
            <p:cNvSpPr>
              <a:spLocks noChangeShapeType="1"/>
            </p:cNvSpPr>
            <p:nvPr/>
          </p:nvSpPr>
          <p:spPr bwMode="auto">
            <a:xfrm>
              <a:off x="3972129" y="4666714"/>
              <a:ext cx="7942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26667" name="Line 11"/>
            <p:cNvSpPr>
              <a:spLocks noChangeShapeType="1"/>
            </p:cNvSpPr>
            <p:nvPr/>
          </p:nvSpPr>
          <p:spPr bwMode="auto">
            <a:xfrm flipV="1">
              <a:off x="4909935" y="4933414"/>
              <a:ext cx="0" cy="11633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26668" name="Line 12"/>
            <p:cNvSpPr>
              <a:spLocks noChangeShapeType="1"/>
            </p:cNvSpPr>
            <p:nvPr/>
          </p:nvSpPr>
          <p:spPr bwMode="auto">
            <a:xfrm>
              <a:off x="3836160" y="4948654"/>
              <a:ext cx="0" cy="12128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26669" name="Arc 13"/>
            <p:cNvSpPr>
              <a:spLocks/>
            </p:cNvSpPr>
            <p:nvPr/>
          </p:nvSpPr>
          <p:spPr bwMode="auto">
            <a:xfrm flipV="1">
              <a:off x="5073860" y="5071844"/>
              <a:ext cx="501942" cy="989330"/>
            </a:xfrm>
            <a:custGeom>
              <a:avLst/>
              <a:gdLst>
                <a:gd name="G0" fmla="+- 267 0 0"/>
                <a:gd name="G1" fmla="+- 21600 0 0"/>
                <a:gd name="G2" fmla="+- 21600 0 0"/>
                <a:gd name="T0" fmla="*/ 267 w 21867"/>
                <a:gd name="T1" fmla="*/ 0 h 43200"/>
                <a:gd name="T2" fmla="*/ 0 w 21867"/>
                <a:gd name="T3" fmla="*/ 43198 h 43200"/>
                <a:gd name="T4" fmla="*/ 267 w 2186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67" h="43200" fill="none" extrusionOk="0">
                  <a:moveTo>
                    <a:pt x="266" y="0"/>
                  </a:moveTo>
                  <a:cubicBezTo>
                    <a:pt x="12196" y="0"/>
                    <a:pt x="21867" y="9670"/>
                    <a:pt x="21867" y="21600"/>
                  </a:cubicBezTo>
                  <a:cubicBezTo>
                    <a:pt x="21867" y="33529"/>
                    <a:pt x="12196" y="43200"/>
                    <a:pt x="267" y="43200"/>
                  </a:cubicBezTo>
                  <a:cubicBezTo>
                    <a:pt x="177" y="43200"/>
                    <a:pt x="88" y="43199"/>
                    <a:pt x="-1" y="43198"/>
                  </a:cubicBezTo>
                </a:path>
                <a:path w="21867" h="43200" stroke="0" extrusionOk="0">
                  <a:moveTo>
                    <a:pt x="266" y="0"/>
                  </a:moveTo>
                  <a:cubicBezTo>
                    <a:pt x="12196" y="0"/>
                    <a:pt x="21867" y="9670"/>
                    <a:pt x="21867" y="21600"/>
                  </a:cubicBezTo>
                  <a:cubicBezTo>
                    <a:pt x="21867" y="33529"/>
                    <a:pt x="12196" y="43200"/>
                    <a:pt x="267" y="43200"/>
                  </a:cubicBezTo>
                  <a:cubicBezTo>
                    <a:pt x="177" y="43200"/>
                    <a:pt x="88" y="43199"/>
                    <a:pt x="-1" y="43198"/>
                  </a:cubicBezTo>
                  <a:lnTo>
                    <a:pt x="267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26670" name="Arc 14"/>
            <p:cNvSpPr>
              <a:spLocks/>
            </p:cNvSpPr>
            <p:nvPr/>
          </p:nvSpPr>
          <p:spPr bwMode="auto">
            <a:xfrm flipH="1" flipV="1">
              <a:off x="3180458" y="5059144"/>
              <a:ext cx="501942" cy="989330"/>
            </a:xfrm>
            <a:custGeom>
              <a:avLst/>
              <a:gdLst>
                <a:gd name="G0" fmla="+- 267 0 0"/>
                <a:gd name="G1" fmla="+- 21600 0 0"/>
                <a:gd name="G2" fmla="+- 21600 0 0"/>
                <a:gd name="T0" fmla="*/ 267 w 21867"/>
                <a:gd name="T1" fmla="*/ 0 h 43200"/>
                <a:gd name="T2" fmla="*/ 0 w 21867"/>
                <a:gd name="T3" fmla="*/ 43198 h 43200"/>
                <a:gd name="T4" fmla="*/ 267 w 2186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67" h="43200" fill="none" extrusionOk="0">
                  <a:moveTo>
                    <a:pt x="266" y="0"/>
                  </a:moveTo>
                  <a:cubicBezTo>
                    <a:pt x="12196" y="0"/>
                    <a:pt x="21867" y="9670"/>
                    <a:pt x="21867" y="21600"/>
                  </a:cubicBezTo>
                  <a:cubicBezTo>
                    <a:pt x="21867" y="33529"/>
                    <a:pt x="12196" y="43200"/>
                    <a:pt x="267" y="43200"/>
                  </a:cubicBezTo>
                  <a:cubicBezTo>
                    <a:pt x="177" y="43200"/>
                    <a:pt x="88" y="43199"/>
                    <a:pt x="-1" y="43198"/>
                  </a:cubicBezTo>
                </a:path>
                <a:path w="21867" h="43200" stroke="0" extrusionOk="0">
                  <a:moveTo>
                    <a:pt x="266" y="0"/>
                  </a:moveTo>
                  <a:cubicBezTo>
                    <a:pt x="12196" y="0"/>
                    <a:pt x="21867" y="9670"/>
                    <a:pt x="21867" y="21600"/>
                  </a:cubicBezTo>
                  <a:cubicBezTo>
                    <a:pt x="21867" y="33529"/>
                    <a:pt x="12196" y="43200"/>
                    <a:pt x="267" y="43200"/>
                  </a:cubicBezTo>
                  <a:cubicBezTo>
                    <a:pt x="177" y="43200"/>
                    <a:pt x="88" y="43199"/>
                    <a:pt x="-1" y="43198"/>
                  </a:cubicBezTo>
                  <a:lnTo>
                    <a:pt x="267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26671" name="Line 15"/>
            <p:cNvSpPr>
              <a:spLocks noChangeShapeType="1"/>
            </p:cNvSpPr>
            <p:nvPr/>
          </p:nvSpPr>
          <p:spPr bwMode="auto">
            <a:xfrm>
              <a:off x="3963234" y="6204684"/>
              <a:ext cx="0" cy="3225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26672" name="Line 16"/>
            <p:cNvSpPr>
              <a:spLocks noChangeShapeType="1"/>
            </p:cNvSpPr>
            <p:nvPr/>
          </p:nvSpPr>
          <p:spPr bwMode="auto">
            <a:xfrm>
              <a:off x="4765070" y="6204684"/>
              <a:ext cx="0" cy="3225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326673" name="Line 17"/>
            <p:cNvSpPr>
              <a:spLocks noChangeShapeType="1"/>
            </p:cNvSpPr>
            <p:nvPr/>
          </p:nvSpPr>
          <p:spPr bwMode="auto">
            <a:xfrm>
              <a:off x="3963234" y="6363434"/>
              <a:ext cx="7954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graphicFrame>
          <p:nvGraphicFramePr>
            <p:cNvPr id="326674" name="Object 18"/>
            <p:cNvGraphicFramePr>
              <a:graphicFrameLocks noChangeAspect="1"/>
            </p:cNvGraphicFramePr>
            <p:nvPr/>
          </p:nvGraphicFramePr>
          <p:xfrm>
            <a:off x="4863535" y="4422783"/>
            <a:ext cx="1306512" cy="549275"/>
          </p:xfrm>
          <a:graphic>
            <a:graphicData uri="http://schemas.openxmlformats.org/presentationml/2006/ole">
              <p:oleObj spid="_x0000_s326674" name="Equation" r:id="rId3" imgW="1307880" imgH="647640" progId="Equation.DSMT4">
                <p:embed/>
              </p:oleObj>
            </a:graphicData>
          </a:graphic>
        </p:graphicFrame>
        <p:graphicFrame>
          <p:nvGraphicFramePr>
            <p:cNvPr id="326675" name="Object 19"/>
            <p:cNvGraphicFramePr>
              <a:graphicFrameLocks noChangeAspect="1"/>
            </p:cNvGraphicFramePr>
            <p:nvPr/>
          </p:nvGraphicFramePr>
          <p:xfrm>
            <a:off x="5675572" y="5271428"/>
            <a:ext cx="1163638" cy="539750"/>
          </p:xfrm>
          <a:graphic>
            <a:graphicData uri="http://schemas.openxmlformats.org/presentationml/2006/ole">
              <p:oleObj spid="_x0000_s326675" name="Equation" r:id="rId4" imgW="1168200" imgH="622080" progId="Equation.DSMT4">
                <p:embed/>
              </p:oleObj>
            </a:graphicData>
          </a:graphic>
        </p:graphicFrame>
        <p:graphicFrame>
          <p:nvGraphicFramePr>
            <p:cNvPr id="326676" name="Object 20"/>
            <p:cNvGraphicFramePr>
              <a:graphicFrameLocks noChangeAspect="1"/>
            </p:cNvGraphicFramePr>
            <p:nvPr/>
          </p:nvGraphicFramePr>
          <p:xfrm>
            <a:off x="3460837" y="5458250"/>
            <a:ext cx="292100" cy="287337"/>
          </p:xfrm>
          <a:graphic>
            <a:graphicData uri="http://schemas.openxmlformats.org/presentationml/2006/ole">
              <p:oleObj spid="_x0000_s326676" name="Equation" r:id="rId5" imgW="291960" imgH="355320" progId="Equation.DSMT4">
                <p:embed/>
              </p:oleObj>
            </a:graphicData>
          </a:graphic>
        </p:graphicFrame>
        <p:graphicFrame>
          <p:nvGraphicFramePr>
            <p:cNvPr id="326677" name="Object 21"/>
            <p:cNvGraphicFramePr>
              <a:graphicFrameLocks noChangeAspect="1"/>
            </p:cNvGraphicFramePr>
            <p:nvPr/>
          </p:nvGraphicFramePr>
          <p:xfrm>
            <a:off x="2902791" y="5413462"/>
            <a:ext cx="228600" cy="242887"/>
          </p:xfrm>
          <a:graphic>
            <a:graphicData uri="http://schemas.openxmlformats.org/presentationml/2006/ole">
              <p:oleObj spid="_x0000_s326677" name="Equation" r:id="rId6" imgW="228600" imgH="241200" progId="Equation.DSMT4">
                <p:embed/>
              </p:oleObj>
            </a:graphicData>
          </a:graphic>
        </p:graphicFrame>
        <p:graphicFrame>
          <p:nvGraphicFramePr>
            <p:cNvPr id="326678" name="Object 22"/>
            <p:cNvGraphicFramePr>
              <a:graphicFrameLocks noChangeAspect="1"/>
            </p:cNvGraphicFramePr>
            <p:nvPr/>
          </p:nvGraphicFramePr>
          <p:xfrm>
            <a:off x="4180477" y="6375070"/>
            <a:ext cx="320675" cy="258763"/>
          </p:xfrm>
          <a:graphic>
            <a:graphicData uri="http://schemas.openxmlformats.org/presentationml/2006/ole">
              <p:oleObj spid="_x0000_s326678" name="Equation" r:id="rId7" imgW="317160" imgH="253800" progId="Equation.DSMT4">
                <p:embed/>
              </p:oleObj>
            </a:graphicData>
          </a:graphic>
        </p:graphicFrame>
        <p:graphicFrame>
          <p:nvGraphicFramePr>
            <p:cNvPr id="326679" name="Object 23"/>
            <p:cNvGraphicFramePr>
              <a:graphicFrameLocks noChangeAspect="1"/>
            </p:cNvGraphicFramePr>
            <p:nvPr/>
          </p:nvGraphicFramePr>
          <p:xfrm>
            <a:off x="4283162" y="4307642"/>
            <a:ext cx="182562" cy="260350"/>
          </p:xfrm>
          <a:graphic>
            <a:graphicData uri="http://schemas.openxmlformats.org/presentationml/2006/ole">
              <p:oleObj spid="_x0000_s326679" name="Equation" r:id="rId8" imgW="177480" imgH="253800" progId="Equation.DSMT4">
                <p:embed/>
              </p:oleObj>
            </a:graphicData>
          </a:graphic>
        </p:graphicFrame>
      </p:grpSp>
      <p:sp>
        <p:nvSpPr>
          <p:cNvPr id="3266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6681" name="Object 25"/>
          <p:cNvGraphicFramePr>
            <a:graphicFrameLocks noChangeAspect="1"/>
          </p:cNvGraphicFramePr>
          <p:nvPr/>
        </p:nvGraphicFramePr>
        <p:xfrm>
          <a:off x="777875" y="1343025"/>
          <a:ext cx="4711700" cy="762000"/>
        </p:xfrm>
        <a:graphic>
          <a:graphicData uri="http://schemas.openxmlformats.org/presentationml/2006/ole">
            <p:oleObj spid="_x0000_s326681" name="Equation" r:id="rId9" imgW="4711680" imgH="761760" progId="Equation.DSMT4">
              <p:embed/>
            </p:oleObj>
          </a:graphicData>
        </a:graphic>
      </p:graphicFrame>
      <p:sp>
        <p:nvSpPr>
          <p:cNvPr id="3266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6683" name="Object 27"/>
          <p:cNvGraphicFramePr>
            <a:graphicFrameLocks noChangeAspect="1"/>
          </p:cNvGraphicFramePr>
          <p:nvPr/>
        </p:nvGraphicFramePr>
        <p:xfrm>
          <a:off x="6934200" y="1355725"/>
          <a:ext cx="1476375" cy="762000"/>
        </p:xfrm>
        <a:graphic>
          <a:graphicData uri="http://schemas.openxmlformats.org/presentationml/2006/ole">
            <p:oleObj spid="_x0000_s326683" name="Equation" r:id="rId10" imgW="1460160" imgH="774360" progId="Equation.DSMT4">
              <p:embed/>
            </p:oleObj>
          </a:graphicData>
        </a:graphic>
      </p:graphicFrame>
      <p:sp>
        <p:nvSpPr>
          <p:cNvPr id="32668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6685" name="Object 29"/>
          <p:cNvGraphicFramePr>
            <a:graphicFrameLocks noChangeAspect="1"/>
          </p:cNvGraphicFramePr>
          <p:nvPr/>
        </p:nvGraphicFramePr>
        <p:xfrm>
          <a:off x="835025" y="2379663"/>
          <a:ext cx="4368800" cy="679450"/>
        </p:xfrm>
        <a:graphic>
          <a:graphicData uri="http://schemas.openxmlformats.org/presentationml/2006/ole">
            <p:oleObj spid="_x0000_s326685" name="Equation" r:id="rId11" imgW="4368600" imgH="685800" progId="Equation.DSMT4">
              <p:embed/>
            </p:oleObj>
          </a:graphicData>
        </a:graphic>
      </p:graphicFrame>
      <p:sp>
        <p:nvSpPr>
          <p:cNvPr id="32668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6687" name="Object 31"/>
          <p:cNvGraphicFramePr>
            <a:graphicFrameLocks noChangeAspect="1"/>
          </p:cNvGraphicFramePr>
          <p:nvPr/>
        </p:nvGraphicFramePr>
        <p:xfrm>
          <a:off x="5313363" y="3263900"/>
          <a:ext cx="1449387" cy="647700"/>
        </p:xfrm>
        <a:graphic>
          <a:graphicData uri="http://schemas.openxmlformats.org/presentationml/2006/ole">
            <p:oleObj spid="_x0000_s326687" name="Equation" r:id="rId12" imgW="1434960" imgH="647640" progId="Equation.DSMT4">
              <p:embed/>
            </p:oleObj>
          </a:graphicData>
        </a:graphic>
      </p:graphicFrame>
      <p:sp>
        <p:nvSpPr>
          <p:cNvPr id="36" name="Right Arrow 35"/>
          <p:cNvSpPr/>
          <p:nvPr/>
        </p:nvSpPr>
        <p:spPr bwMode="auto">
          <a:xfrm>
            <a:off x="5900057" y="1626919"/>
            <a:ext cx="807522" cy="273132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5900057" y="2574966"/>
            <a:ext cx="807522" cy="273132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669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6689" name="Object 33"/>
          <p:cNvGraphicFramePr>
            <a:graphicFrameLocks noChangeAspect="1"/>
          </p:cNvGraphicFramePr>
          <p:nvPr/>
        </p:nvGraphicFramePr>
        <p:xfrm>
          <a:off x="6942138" y="2381250"/>
          <a:ext cx="1268412" cy="715963"/>
        </p:xfrm>
        <a:graphic>
          <a:graphicData uri="http://schemas.openxmlformats.org/presentationml/2006/ole">
            <p:oleObj spid="_x0000_s326689" name="Equation" r:id="rId13" imgW="1257120" imgH="736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3621974" y="1781299"/>
            <a:ext cx="2481943" cy="807522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AND STRAIN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Bending stress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This is only non-zero stress component for Euler-Bernoulli beam</a:t>
            </a:r>
          </a:p>
          <a:p>
            <a:r>
              <a:rPr lang="en-US" dirty="0" smtClean="0"/>
              <a:t>Transverse shear strain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Euler beam predicts zero shear strain (approximation)</a:t>
            </a:r>
          </a:p>
          <a:p>
            <a:pPr lvl="1"/>
            <a:r>
              <a:rPr lang="en-US" dirty="0" smtClean="0"/>
              <a:t>Traditional beam theory says the transverse shear stress is</a:t>
            </a:r>
          </a:p>
          <a:p>
            <a:pPr lvl="1"/>
            <a:r>
              <a:rPr lang="en-US" dirty="0" smtClean="0"/>
              <a:t>However, this shear stress is in general small compared to </a:t>
            </a:r>
            <a:br>
              <a:rPr lang="en-US" dirty="0" smtClean="0"/>
            </a:br>
            <a:r>
              <a:rPr lang="en-US" dirty="0" smtClean="0"/>
              <a:t>the bending stress</a:t>
            </a:r>
          </a:p>
        </p:txBody>
      </p:sp>
      <p:sp>
        <p:nvSpPr>
          <p:cNvPr id="327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681" name="Object 1"/>
          <p:cNvGraphicFramePr>
            <a:graphicFrameLocks noChangeAspect="1"/>
          </p:cNvGraphicFramePr>
          <p:nvPr/>
        </p:nvGraphicFramePr>
        <p:xfrm>
          <a:off x="2441575" y="996950"/>
          <a:ext cx="1565275" cy="647700"/>
        </p:xfrm>
        <a:graphic>
          <a:graphicData uri="http://schemas.openxmlformats.org/presentationml/2006/ole">
            <p:oleObj spid="_x0000_s327681" name="Equation" r:id="rId3" imgW="1549080" imgH="647640" progId="Equation.DSMT4">
              <p:embed/>
            </p:oleObj>
          </a:graphicData>
        </a:graphic>
      </p:graphicFrame>
      <p:graphicFrame>
        <p:nvGraphicFramePr>
          <p:cNvPr id="327683" name="Object 3"/>
          <p:cNvGraphicFramePr>
            <a:graphicFrameLocks noChangeAspect="1"/>
          </p:cNvGraphicFramePr>
          <p:nvPr/>
        </p:nvGraphicFramePr>
        <p:xfrm>
          <a:off x="5702300" y="996950"/>
          <a:ext cx="1182688" cy="635000"/>
        </p:xfrm>
        <a:graphic>
          <a:graphicData uri="http://schemas.openxmlformats.org/presentationml/2006/ole">
            <p:oleObj spid="_x0000_s327683" name="Equation" r:id="rId4" imgW="1168200" imgH="647640" progId="Equation.DSMT4">
              <p:embed/>
            </p:oleObj>
          </a:graphicData>
        </a:graphic>
      </p:graphicFrame>
      <p:sp>
        <p:nvSpPr>
          <p:cNvPr id="8" name="Left-Right-Up Arrow 7"/>
          <p:cNvSpPr/>
          <p:nvPr/>
        </p:nvSpPr>
        <p:spPr bwMode="auto">
          <a:xfrm flipV="1">
            <a:off x="4310742" y="1258784"/>
            <a:ext cx="1116281" cy="403761"/>
          </a:xfrm>
          <a:prstGeom prst="leftRightUp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684" name="Object 4"/>
          <p:cNvGraphicFramePr>
            <a:graphicFrameLocks noChangeAspect="1"/>
          </p:cNvGraphicFramePr>
          <p:nvPr/>
        </p:nvGraphicFramePr>
        <p:xfrm>
          <a:off x="3841750" y="1885950"/>
          <a:ext cx="2036763" cy="603250"/>
        </p:xfrm>
        <a:graphic>
          <a:graphicData uri="http://schemas.openxmlformats.org/presentationml/2006/ole">
            <p:oleObj spid="_x0000_s327684" name="Equation" r:id="rId5" imgW="2031840" imgH="622080" progId="Equation.DSMT4">
              <p:embed/>
            </p:oleObj>
          </a:graphicData>
        </a:graphic>
      </p:graphicFrame>
      <p:sp>
        <p:nvSpPr>
          <p:cNvPr id="327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686" name="Object 6"/>
          <p:cNvGraphicFramePr>
            <a:graphicFrameLocks noChangeAspect="1"/>
          </p:cNvGraphicFramePr>
          <p:nvPr/>
        </p:nvGraphicFramePr>
        <p:xfrm>
          <a:off x="822325" y="3741738"/>
          <a:ext cx="3152775" cy="677862"/>
        </p:xfrm>
        <a:graphic>
          <a:graphicData uri="http://schemas.openxmlformats.org/presentationml/2006/ole">
            <p:oleObj spid="_x0000_s327686" name="Equation" r:id="rId6" imgW="3162240" imgH="672840" progId="Equation.DSMT4">
              <p:embed/>
            </p:oleObj>
          </a:graphicData>
        </a:graphic>
      </p:graphicFrame>
      <p:graphicFrame>
        <p:nvGraphicFramePr>
          <p:cNvPr id="327688" name="Object 8"/>
          <p:cNvGraphicFramePr>
            <a:graphicFrameLocks noChangeAspect="1"/>
          </p:cNvGraphicFramePr>
          <p:nvPr/>
        </p:nvGraphicFramePr>
        <p:xfrm>
          <a:off x="5759450" y="3771900"/>
          <a:ext cx="2209800" cy="639763"/>
        </p:xfrm>
        <a:graphic>
          <a:graphicData uri="http://schemas.openxmlformats.org/presentationml/2006/ole">
            <p:oleObj spid="_x0000_s327688" name="Equation" r:id="rId7" imgW="2247840" imgH="622080" progId="Equation.DSMT4">
              <p:embed/>
            </p:oleObj>
          </a:graphicData>
        </a:graphic>
      </p:graphicFrame>
      <p:sp>
        <p:nvSpPr>
          <p:cNvPr id="15" name="Left Arrow 14"/>
          <p:cNvSpPr/>
          <p:nvPr/>
        </p:nvSpPr>
        <p:spPr bwMode="auto">
          <a:xfrm>
            <a:off x="4524499" y="3954483"/>
            <a:ext cx="653143" cy="237507"/>
          </a:xfrm>
          <a:prstGeom prst="lef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1423" y="2113808"/>
            <a:ext cx="1880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Bending stress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720013" y="4751388"/>
          <a:ext cx="1028700" cy="622300"/>
        </p:xfrm>
        <a:graphic>
          <a:graphicData uri="http://schemas.openxmlformats.org/presentationml/2006/ole">
            <p:oleObj spid="_x0000_s327689" name="Equation" r:id="rId8" imgW="1028520" imgH="622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724395" y="5272644"/>
            <a:ext cx="4239491" cy="973777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energy</a:t>
            </a:r>
          </a:p>
          <a:p>
            <a:r>
              <a:rPr lang="en-US" dirty="0" smtClean="0"/>
              <a:t>Strain energy</a:t>
            </a:r>
          </a:p>
          <a:p>
            <a:pPr lvl="1"/>
            <a:r>
              <a:rPr lang="en-US" dirty="0" smtClean="0"/>
              <a:t>Strain energy density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Strain energy per unit length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Strain energy</a:t>
            </a:r>
            <a:endParaRPr lang="en-US" dirty="0"/>
          </a:p>
        </p:txBody>
      </p:sp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8705" name="Object 1"/>
          <p:cNvGraphicFramePr>
            <a:graphicFrameLocks noChangeAspect="1"/>
          </p:cNvGraphicFramePr>
          <p:nvPr/>
        </p:nvGraphicFramePr>
        <p:xfrm>
          <a:off x="2974975" y="908050"/>
          <a:ext cx="1100138" cy="230188"/>
        </p:xfrm>
        <a:graphic>
          <a:graphicData uri="http://schemas.openxmlformats.org/presentationml/2006/ole">
            <p:oleObj spid="_x0000_s328705" name="Equation" r:id="rId3" imgW="1104840" imgH="253800" progId="Equation.DSMT4">
              <p:embed/>
            </p:oleObj>
          </a:graphicData>
        </a:graphic>
      </p:graphicFrame>
      <p:sp>
        <p:nvSpPr>
          <p:cNvPr id="328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8707" name="Object 3"/>
          <p:cNvGraphicFramePr>
            <a:graphicFrameLocks noChangeAspect="1"/>
          </p:cNvGraphicFramePr>
          <p:nvPr/>
        </p:nvGraphicFramePr>
        <p:xfrm>
          <a:off x="1116013" y="1951038"/>
          <a:ext cx="6099175" cy="788987"/>
        </p:xfrm>
        <a:graphic>
          <a:graphicData uri="http://schemas.openxmlformats.org/presentationml/2006/ole">
            <p:oleObj spid="_x0000_s328707" name="Equation" r:id="rId4" imgW="6083280" imgH="812520" progId="Equation.DSMT4">
              <p:embed/>
            </p:oleObj>
          </a:graphicData>
        </a:graphic>
      </p:graphicFrame>
      <p:sp>
        <p:nvSpPr>
          <p:cNvPr id="3287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8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8711" name="Object 7"/>
          <p:cNvGraphicFramePr>
            <a:graphicFrameLocks noChangeAspect="1"/>
          </p:cNvGraphicFramePr>
          <p:nvPr/>
        </p:nvGraphicFramePr>
        <p:xfrm>
          <a:off x="1087438" y="3108325"/>
          <a:ext cx="6807200" cy="808038"/>
        </p:xfrm>
        <a:graphic>
          <a:graphicData uri="http://schemas.openxmlformats.org/presentationml/2006/ole">
            <p:oleObj spid="_x0000_s328711" name="Equation" r:id="rId5" imgW="6806880" imgH="812520" progId="Equation.DSMT4">
              <p:embed/>
            </p:oleObj>
          </a:graphicData>
        </a:graphic>
      </p:graphicFrame>
      <p:sp>
        <p:nvSpPr>
          <p:cNvPr id="12" name="Rounded Rectangle 11"/>
          <p:cNvSpPr/>
          <p:nvPr/>
        </p:nvSpPr>
        <p:spPr bwMode="auto">
          <a:xfrm>
            <a:off x="7086749" y="3099460"/>
            <a:ext cx="926276" cy="866898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7842" y="3962400"/>
            <a:ext cx="1463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Moment of </a:t>
            </a:r>
            <a:br>
              <a:rPr lang="en-US" dirty="0" smtClean="0"/>
            </a:br>
            <a:r>
              <a:rPr lang="en-US" dirty="0" smtClean="0"/>
              <a:t>inertia</a:t>
            </a:r>
            <a:endParaRPr lang="en-US" dirty="0"/>
          </a:p>
        </p:txBody>
      </p:sp>
      <p:sp>
        <p:nvSpPr>
          <p:cNvPr id="3287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8713" name="Object 9"/>
          <p:cNvGraphicFramePr>
            <a:graphicFrameLocks noChangeAspect="1"/>
          </p:cNvGraphicFramePr>
          <p:nvPr/>
        </p:nvGraphicFramePr>
        <p:xfrm>
          <a:off x="935038" y="3908425"/>
          <a:ext cx="2270125" cy="954088"/>
        </p:xfrm>
        <a:graphic>
          <a:graphicData uri="http://schemas.openxmlformats.org/presentationml/2006/ole">
            <p:oleObj spid="_x0000_s328713" name="Equation" r:id="rId6" imgW="2247840" imgH="914400" progId="Equation.DSMT4">
              <p:embed/>
            </p:oleObj>
          </a:graphicData>
        </a:graphic>
      </p:graphicFrame>
      <p:sp>
        <p:nvSpPr>
          <p:cNvPr id="3287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8715" name="Object 11"/>
          <p:cNvGraphicFramePr>
            <a:graphicFrameLocks noChangeAspect="1"/>
          </p:cNvGraphicFramePr>
          <p:nvPr/>
        </p:nvGraphicFramePr>
        <p:xfrm>
          <a:off x="979488" y="5384635"/>
          <a:ext cx="3683000" cy="790575"/>
        </p:xfrm>
        <a:graphic>
          <a:graphicData uri="http://schemas.openxmlformats.org/presentationml/2006/ole">
            <p:oleObj spid="_x0000_s328715" name="Equation" r:id="rId7" imgW="3682800" imgH="8125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3652</TotalTime>
  <Words>1646</Words>
  <Application>Microsoft Office PowerPoint</Application>
  <PresentationFormat>On-screen Show (4:3)</PresentationFormat>
  <Paragraphs>602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굴림</vt:lpstr>
      <vt:lpstr>Calibri</vt:lpstr>
      <vt:lpstr>맑은 고딕</vt:lpstr>
      <vt:lpstr>Symbol</vt:lpstr>
      <vt:lpstr>바탕</vt:lpstr>
      <vt:lpstr>Times New Roman</vt:lpstr>
      <vt:lpstr>Default Design</vt:lpstr>
      <vt:lpstr>Equation</vt:lpstr>
      <vt:lpstr>Picture</vt:lpstr>
      <vt:lpstr>CHAP 4 FINITE ELEMENT ANALYSIS OF BEAMS AND FRAMES</vt:lpstr>
      <vt:lpstr>INTRODUCTION</vt:lpstr>
      <vt:lpstr>BEAM THEORY</vt:lpstr>
      <vt:lpstr>BEAM THEORY cont.</vt:lpstr>
      <vt:lpstr>BEAM THEORY cont.</vt:lpstr>
      <vt:lpstr>BEAM THEORY cont.</vt:lpstr>
      <vt:lpstr>GOVERNING EQUATIONS</vt:lpstr>
      <vt:lpstr>STRESS AND STRAIN</vt:lpstr>
      <vt:lpstr>POTENTIAL ENERGY</vt:lpstr>
      <vt:lpstr>POTENTIAL ENERGY cont.</vt:lpstr>
      <vt:lpstr>RAYLEIGH-RITZ METHOD</vt:lpstr>
      <vt:lpstr>EXAMPLE – SIMPLY SUPPORTED BEAM</vt:lpstr>
      <vt:lpstr>EXAMPLE – SIMPLY SUPPORTED BEAM cont.</vt:lpstr>
      <vt:lpstr>EXAMPLE – SIMPLY SUPPORTED BEAM cont.</vt:lpstr>
      <vt:lpstr>EXAMPLE – CANTILEVERED BEAM</vt:lpstr>
      <vt:lpstr>EXAMPLE – CANTILEVERED BEAM cont.</vt:lpstr>
      <vt:lpstr>EXAMPLE – CANTILEVERED BEAM cont.</vt:lpstr>
      <vt:lpstr>FINITE ELEMENT INTERPOLATION</vt:lpstr>
      <vt:lpstr>FINITE ELEMENT INTERPOLATION cont.</vt:lpstr>
      <vt:lpstr>FINITE ELEMENT INTERPOLATION cont.</vt:lpstr>
      <vt:lpstr>FINITE ELEMENT INTERPOLATION cont.</vt:lpstr>
      <vt:lpstr>FINITE ELEMENT INTERPOLATION cont.</vt:lpstr>
      <vt:lpstr>FINITE ELEMENT INTERPOLATION cont.</vt:lpstr>
      <vt:lpstr>EXAMPLE – INTERPOLATION</vt:lpstr>
      <vt:lpstr>EXAMPLE</vt:lpstr>
      <vt:lpstr>FINITE ELEMENT EQUATION FOR BEAM</vt:lpstr>
      <vt:lpstr>FE EQUATION FOR BEAM cont.</vt:lpstr>
      <vt:lpstr>FE EQUATION FOR BEAM cont.</vt:lpstr>
      <vt:lpstr>EXAMPLE – ASSEMBLY</vt:lpstr>
      <vt:lpstr>FE EQUATION FOR BEAM cont.</vt:lpstr>
      <vt:lpstr>EXAMPLE – WORK-EQUIVALENT NODAL FORCES</vt:lpstr>
      <vt:lpstr>FE EQUATION FOR BEAM cont.</vt:lpstr>
      <vt:lpstr>PRINCIPLE OF MINIMUM POTENTIAL ENERGY</vt:lpstr>
      <vt:lpstr>BENDING MOMENT &amp; SHEAR FORCE</vt:lpstr>
      <vt:lpstr>EXAMPLE – CLAMPED-CLAMPED BEAM</vt:lpstr>
      <vt:lpstr>EXAMPLE – CLAMPED-CLAMPED BEAM cont.</vt:lpstr>
      <vt:lpstr>EXAMPLE – CANTILEVERED BEAM</vt:lpstr>
      <vt:lpstr>EXAMPLE – CANTILEVERED BEAM cont.</vt:lpstr>
      <vt:lpstr>EXAMPLE – CANTILEVERED BEAM cont.</vt:lpstr>
      <vt:lpstr>EXAMPLE – CANTILEVERED BEAM cont.</vt:lpstr>
      <vt:lpstr>PLANE FRAME ELEMENT</vt:lpstr>
      <vt:lpstr>PLANE FRAME ELEMENT cont.</vt:lpstr>
      <vt:lpstr>PLANE FRAME ELEMENT cont.</vt:lpstr>
      <vt:lpstr>PLANE FRAME ELEMENT cont.</vt:lpstr>
      <vt:lpstr>PLANE FRAME ELEMENT cont.</vt:lpstr>
    </vt:vector>
  </TitlesOfParts>
  <Company>The University of Florida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EML 4500 FINITE ELEMENT ANALYSIS AND DESIGN</dc:title>
  <dc:creator>Nam Ho Kim</dc:creator>
  <cp:lastModifiedBy>Nam Ho Kim</cp:lastModifiedBy>
  <cp:revision>171</cp:revision>
  <dcterms:created xsi:type="dcterms:W3CDTF">2004-08-20T00:16:17Z</dcterms:created>
  <dcterms:modified xsi:type="dcterms:W3CDTF">2011-02-16T18:39:28Z</dcterms:modified>
</cp:coreProperties>
</file>