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57" r:id="rId11"/>
    <p:sldId id="267" r:id="rId12"/>
    <p:sldId id="268" r:id="rId13"/>
    <p:sldId id="264" r:id="rId14"/>
    <p:sldId id="265" r:id="rId15"/>
    <p:sldId id="279" r:id="rId16"/>
    <p:sldId id="280" r:id="rId17"/>
    <p:sldId id="285" r:id="rId18"/>
    <p:sldId id="281" r:id="rId19"/>
    <p:sldId id="282" r:id="rId20"/>
    <p:sldId id="283" r:id="rId21"/>
    <p:sldId id="284" r:id="rId22"/>
    <p:sldId id="286" r:id="rId23"/>
    <p:sldId id="287" r:id="rId24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6764" autoAdjust="0"/>
  </p:normalViewPr>
  <p:slideViewPr>
    <p:cSldViewPr snapToGrid="0">
      <p:cViewPr>
        <p:scale>
          <a:sx n="220" d="100"/>
          <a:sy n="220" d="100"/>
        </p:scale>
        <p:origin x="-606" y="-28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295327849134977"/>
          <c:y val="4.3433710170709808E-2"/>
          <c:w val="0.82227059545071202"/>
          <c:h val="0.6397685684440109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 (P=0)</c:v>
                </c:pt>
              </c:strCache>
            </c:strRef>
          </c:tx>
          <c:spPr>
            <a:ln w="1905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0</c:v>
                </c:pt>
                <c:pt idx="1">
                  <c:v>5.000000000000001E-3</c:v>
                </c:pt>
                <c:pt idx="2">
                  <c:v>2.0000000000000004E-2</c:v>
                </c:pt>
                <c:pt idx="3">
                  <c:v>4.5000000000000012E-2</c:v>
                </c:pt>
                <c:pt idx="4">
                  <c:v>8.0000000000000016E-2</c:v>
                </c:pt>
                <c:pt idx="5">
                  <c:v>0.125</c:v>
                </c:pt>
                <c:pt idx="6">
                  <c:v>0.18</c:v>
                </c:pt>
                <c:pt idx="7">
                  <c:v>0.24499999999999997</c:v>
                </c:pt>
                <c:pt idx="8">
                  <c:v>0.31999999999999995</c:v>
                </c:pt>
                <c:pt idx="9">
                  <c:v>0.40499999999999992</c:v>
                </c:pt>
                <c:pt idx="10">
                  <c:v>0.49999999999999989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CC9-46AC-BB97-4495175021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 (P=+2000 N)</c:v>
                </c:pt>
              </c:strCache>
            </c:strRef>
          </c:tx>
          <c:spPr>
            <a:ln w="19050">
              <a:solidFill>
                <a:srgbClr val="000000"/>
              </a:solidFill>
              <a:prstDash val="sysDash"/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</c:numCache>
            </c:numRef>
          </c:xVal>
          <c:yVal>
            <c:numRef>
              <c:f>Sheet1!$C$2:$C$12</c:f>
              <c:numCache>
                <c:formatCode>General</c:formatCode>
                <c:ptCount val="11"/>
                <c:pt idx="0">
                  <c:v>0</c:v>
                </c:pt>
                <c:pt idx="1">
                  <c:v>1.9260000000000002E-3</c:v>
                </c:pt>
                <c:pt idx="2">
                  <c:v>8.0480000000000013E-3</c:v>
                </c:pt>
                <c:pt idx="3">
                  <c:v>1.8882000000000006E-2</c:v>
                </c:pt>
                <c:pt idx="4">
                  <c:v>3.4944000000000003E-2</c:v>
                </c:pt>
                <c:pt idx="5">
                  <c:v>5.6749999999999995E-2</c:v>
                </c:pt>
                <c:pt idx="6">
                  <c:v>8.4815999999999989E-2</c:v>
                </c:pt>
                <c:pt idx="7">
                  <c:v>0.11965799999999999</c:v>
                </c:pt>
                <c:pt idx="8">
                  <c:v>0.16179199999999996</c:v>
                </c:pt>
                <c:pt idx="9">
                  <c:v>0.21173399999999995</c:v>
                </c:pt>
                <c:pt idx="10">
                  <c:v>0.26999999999999991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9CC9-46AC-BB97-4495175021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 (P=-2000 N)</c:v>
                </c:pt>
              </c:strCache>
            </c:strRef>
          </c:tx>
          <c:spPr>
            <a:ln w="19050">
              <a:solidFill>
                <a:srgbClr val="000000"/>
              </a:solidFill>
              <a:prstDash val="lgDashDot"/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</c:numCache>
            </c:numRef>
          </c:xVal>
          <c:yVal>
            <c:numRef>
              <c:f>Sheet1!$D$2:$D$12</c:f>
              <c:numCache>
                <c:formatCode>General</c:formatCode>
                <c:ptCount val="11"/>
                <c:pt idx="0">
                  <c:v>0</c:v>
                </c:pt>
                <c:pt idx="1">
                  <c:v>3.4680000000000009E-2</c:v>
                </c:pt>
                <c:pt idx="2">
                  <c:v>0.13504000000000002</c:v>
                </c:pt>
                <c:pt idx="3">
                  <c:v>0.29556000000000004</c:v>
                </c:pt>
                <c:pt idx="4">
                  <c:v>0.51072000000000006</c:v>
                </c:pt>
                <c:pt idx="5">
                  <c:v>0.77500000000000002</c:v>
                </c:pt>
                <c:pt idx="6">
                  <c:v>1.0828800000000001</c:v>
                </c:pt>
                <c:pt idx="7">
                  <c:v>1.4288399999999997</c:v>
                </c:pt>
                <c:pt idx="8">
                  <c:v>1.8073599999999996</c:v>
                </c:pt>
                <c:pt idx="9">
                  <c:v>2.2129199999999996</c:v>
                </c:pt>
                <c:pt idx="10">
                  <c:v>2.6399999999999997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9CC9-46AC-BB97-4495175021F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3178848"/>
        <c:axId val="133179240"/>
      </c:scatterChart>
      <c:valAx>
        <c:axId val="133178848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x [m]</a:t>
                </a:r>
              </a:p>
            </c:rich>
          </c:tx>
          <c:layout>
            <c:manualLayout>
              <c:xMode val="edge"/>
              <c:yMode val="edge"/>
              <c:x val="0.50746261336267828"/>
              <c:y val="0.75138828171948069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33179240"/>
        <c:crosses val="autoZero"/>
        <c:crossBetween val="midCat"/>
      </c:valAx>
      <c:valAx>
        <c:axId val="133179240"/>
        <c:scaling>
          <c:orientation val="minMax"/>
        </c:scaling>
        <c:delete val="0"/>
        <c:axPos val="l"/>
        <c:majorGridlines>
          <c:spPr>
            <a:ln w="3175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v(x) [m]</a:t>
                </a:r>
              </a:p>
            </c:rich>
          </c:tx>
          <c:layout>
            <c:manualLayout>
              <c:xMode val="edge"/>
              <c:yMode val="edge"/>
              <c:x val="1.0375002257276958E-2"/>
              <c:y val="0.22277236945689233"/>
            </c:manualLayout>
          </c:layout>
          <c:overlay val="0"/>
          <c:spPr>
            <a:noFill/>
            <a:ln w="25400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33178848"/>
        <c:crosses val="autoZero"/>
        <c:crossBetween val="midCat"/>
      </c:valAx>
      <c:spPr>
        <a:solidFill>
          <a:srgbClr val="FFFFFF"/>
        </a:solidFill>
        <a:ln w="12700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3.2990353568715859E-2"/>
          <c:y val="0.85186188107894512"/>
          <c:w val="0.92573529037025704"/>
          <c:h val="0.10891089108910891"/>
        </c:manualLayout>
      </c:layout>
      <c:overlay val="0"/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</c:legend>
    <c:plotVisOnly val="1"/>
    <c:dispBlanksAs val="gap"/>
    <c:showDLblsOverMax val="0"/>
  </c:chart>
  <c:spPr>
    <a:solidFill>
      <a:srgbClr val="FFFFFF"/>
    </a:solidFill>
    <a:ln w="12700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577586206896552"/>
          <c:y val="4.6254660971806576E-2"/>
          <c:w val="0.82327586206896552"/>
          <c:h val="0.70065142226225408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Sheet2!$B$1</c:f>
              <c:strCache>
                <c:ptCount val="1"/>
                <c:pt idx="0">
                  <c:v>Mode 1</c:v>
                </c:pt>
              </c:strCache>
            </c:strRef>
          </c:tx>
          <c:spPr>
            <a:ln w="19050">
              <a:solidFill>
                <a:srgbClr val="000000"/>
              </a:solidFill>
              <a:prstDash val="solid"/>
            </a:ln>
          </c:spPr>
          <c:marker>
            <c:symbol val="none"/>
          </c:marker>
          <c:xVal>
            <c:numRef>
              <c:f>Sheet2!$A$2:$A$12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</c:numCache>
            </c:numRef>
          </c:xVal>
          <c:yVal>
            <c:numRef>
              <c:f>Sheet2!$B$2:$B$12</c:f>
              <c:numCache>
                <c:formatCode>General</c:formatCode>
                <c:ptCount val="11"/>
                <c:pt idx="0">
                  <c:v>0</c:v>
                </c:pt>
                <c:pt idx="1">
                  <c:v>1.3870000000000002E-2</c:v>
                </c:pt>
                <c:pt idx="2">
                  <c:v>5.3760000000000009E-2</c:v>
                </c:pt>
                <c:pt idx="3">
                  <c:v>0.11709000000000003</c:v>
                </c:pt>
                <c:pt idx="4">
                  <c:v>0.20128000000000001</c:v>
                </c:pt>
                <c:pt idx="5">
                  <c:v>0.30374999999999996</c:v>
                </c:pt>
                <c:pt idx="6">
                  <c:v>0.42191999999999991</c:v>
                </c:pt>
                <c:pt idx="7">
                  <c:v>0.55320999999999998</c:v>
                </c:pt>
                <c:pt idx="8">
                  <c:v>0.69503999999999988</c:v>
                </c:pt>
                <c:pt idx="9">
                  <c:v>0.84482999999999975</c:v>
                </c:pt>
                <c:pt idx="10">
                  <c:v>0.99999999999999989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8E92-4DAF-A683-30EFD37ED6D7}"/>
            </c:ext>
          </c:extLst>
        </c:ser>
        <c:ser>
          <c:idx val="1"/>
          <c:order val="1"/>
          <c:tx>
            <c:strRef>
              <c:f>Sheet2!$C$1</c:f>
              <c:strCache>
                <c:ptCount val="1"/>
                <c:pt idx="0">
                  <c:v>Mode 2</c:v>
                </c:pt>
              </c:strCache>
            </c:strRef>
          </c:tx>
          <c:spPr>
            <a:ln w="19050">
              <a:solidFill>
                <a:srgbClr val="000000"/>
              </a:solidFill>
              <a:prstDash val="sysDash"/>
            </a:ln>
          </c:spPr>
          <c:marker>
            <c:symbol val="none"/>
          </c:marker>
          <c:xVal>
            <c:numRef>
              <c:f>Sheet2!$A$2:$A$12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</c:numCache>
            </c:numRef>
          </c:xVal>
          <c:yVal>
            <c:numRef>
              <c:f>Sheet2!$C$2:$C$12</c:f>
              <c:numCache>
                <c:formatCode>General</c:formatCode>
                <c:ptCount val="11"/>
                <c:pt idx="0">
                  <c:v>0</c:v>
                </c:pt>
                <c:pt idx="1">
                  <c:v>0.11413000000000004</c:v>
                </c:pt>
                <c:pt idx="2">
                  <c:v>0.4102400000000001</c:v>
                </c:pt>
                <c:pt idx="3">
                  <c:v>0.81891000000000025</c:v>
                </c:pt>
                <c:pt idx="4">
                  <c:v>1.2707200000000003</c:v>
                </c:pt>
                <c:pt idx="5">
                  <c:v>1.69625</c:v>
                </c:pt>
                <c:pt idx="6">
                  <c:v>2.0260799999999999</c:v>
                </c:pt>
                <c:pt idx="7">
                  <c:v>2.1907899999999998</c:v>
                </c:pt>
                <c:pt idx="8">
                  <c:v>2.1209599999999993</c:v>
                </c:pt>
                <c:pt idx="9">
                  <c:v>1.7471700000000006</c:v>
                </c:pt>
                <c:pt idx="10">
                  <c:v>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8E92-4DAF-A683-30EFD37ED6D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3180024"/>
        <c:axId val="427177600"/>
      </c:scatterChart>
      <c:valAx>
        <c:axId val="133180024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x [m]</a:t>
                </a:r>
              </a:p>
            </c:rich>
          </c:tx>
          <c:layout>
            <c:manualLayout>
              <c:xMode val="edge"/>
              <c:yMode val="edge"/>
              <c:x val="0.51077590549468999"/>
              <c:y val="0.79736680516411451"/>
            </c:manualLayout>
          </c:layout>
          <c:overlay val="0"/>
          <c:spPr>
            <a:noFill/>
            <a:ln w="25399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427177600"/>
        <c:crosses val="autoZero"/>
        <c:crossBetween val="midCat"/>
      </c:valAx>
      <c:valAx>
        <c:axId val="427177600"/>
        <c:scaling>
          <c:orientation val="minMax"/>
        </c:scaling>
        <c:delete val="0"/>
        <c:axPos val="l"/>
        <c:majorGridlines>
          <c:spPr>
            <a:ln w="3175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v(x)</a:t>
                </a:r>
              </a:p>
            </c:rich>
          </c:tx>
          <c:layout>
            <c:manualLayout>
              <c:xMode val="edge"/>
              <c:yMode val="edge"/>
              <c:x val="2.3706896551724137E-2"/>
              <c:y val="0.30864197530864196"/>
            </c:manualLayout>
          </c:layout>
          <c:overlay val="0"/>
          <c:spPr>
            <a:noFill/>
            <a:ln w="25399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en-US"/>
          </a:p>
        </c:txPr>
        <c:crossAx val="133180024"/>
        <c:crosses val="autoZero"/>
        <c:crossBetween val="midCat"/>
      </c:valAx>
      <c:spPr>
        <a:solidFill>
          <a:srgbClr val="FFFFFF"/>
        </a:solidFill>
        <a:ln w="12700">
          <a:solidFill>
            <a:schemeClr val="tx1"/>
          </a:solidFill>
          <a:prstDash val="solid"/>
        </a:ln>
      </c:spPr>
    </c:plotArea>
    <c:legend>
      <c:legendPos val="b"/>
      <c:layout>
        <c:manualLayout>
          <c:xMode val="edge"/>
          <c:yMode val="edge"/>
          <c:x val="0.31407923373306912"/>
          <c:y val="0.89300403870180434"/>
          <c:w val="0.54175393519333492"/>
          <c:h val="9.4650205761316872E-2"/>
        </c:manualLayout>
      </c:layout>
      <c:overlay val="0"/>
      <c:spPr>
        <a:solidFill>
          <a:srgbClr val="FFFFFF"/>
        </a:solidFill>
        <a:ln w="12700">
          <a:solidFill>
            <a:srgbClr val="000000"/>
          </a:solidFill>
          <a:prstDash val="solid"/>
        </a:ln>
      </c:spPr>
    </c:legend>
    <c:plotVisOnly val="1"/>
    <c:dispBlanksAs val="gap"/>
    <c:showDLblsOverMax val="0"/>
  </c:chart>
  <c:spPr>
    <a:solidFill>
      <a:srgbClr val="FFFFFF"/>
    </a:solidFill>
    <a:ln w="12700">
      <a:solidFill>
        <a:srgbClr val="000000"/>
      </a:solidFill>
      <a:prstDash val="solid"/>
    </a:ln>
  </c:spPr>
  <c:txPr>
    <a:bodyPr/>
    <a:lstStyle/>
    <a:p>
      <a:pPr>
        <a:defRPr sz="11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1"/>
        <c:ser>
          <c:idx val="0"/>
          <c:order val="0"/>
          <c:tx>
            <c:strRef>
              <c:f>'Example 3'!$C$1</c:f>
              <c:strCache>
                <c:ptCount val="1"/>
                <c:pt idx="0">
                  <c:v>Mode 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'Example 3'!$A$2:$A$24</c:f>
              <c:numCache>
                <c:formatCode>General</c:formatCode>
                <c:ptCount val="23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</c:v>
                </c:pt>
                <c:pt idx="12">
                  <c:v>1.1000000000000001</c:v>
                </c:pt>
                <c:pt idx="13">
                  <c:v>1.2000000000000002</c:v>
                </c:pt>
                <c:pt idx="14">
                  <c:v>1.3000000000000003</c:v>
                </c:pt>
                <c:pt idx="15">
                  <c:v>1.4000000000000004</c:v>
                </c:pt>
                <c:pt idx="16">
                  <c:v>1.5000000000000004</c:v>
                </c:pt>
                <c:pt idx="17">
                  <c:v>1.6000000000000005</c:v>
                </c:pt>
                <c:pt idx="18">
                  <c:v>1.7000000000000006</c:v>
                </c:pt>
                <c:pt idx="19">
                  <c:v>1.8000000000000007</c:v>
                </c:pt>
                <c:pt idx="20">
                  <c:v>1.9000000000000008</c:v>
                </c:pt>
                <c:pt idx="21">
                  <c:v>2.0000000000000009</c:v>
                </c:pt>
              </c:numCache>
            </c:numRef>
          </c:xVal>
          <c:yVal>
            <c:numRef>
              <c:f>'Example 3'!$C$2:$C$24</c:f>
              <c:numCache>
                <c:formatCode>0.00000</c:formatCode>
                <c:ptCount val="23"/>
                <c:pt idx="0">
                  <c:v>0</c:v>
                </c:pt>
                <c:pt idx="1">
                  <c:v>-1.30125E-2</c:v>
                </c:pt>
                <c:pt idx="2">
                  <c:v>-4.8924000000000009E-2</c:v>
                </c:pt>
                <c:pt idx="3">
                  <c:v>-0.10304550000000001</c:v>
                </c:pt>
                <c:pt idx="4">
                  <c:v>-0.17068800000000006</c:v>
                </c:pt>
                <c:pt idx="5">
                  <c:v>-0.24716250000000001</c:v>
                </c:pt>
                <c:pt idx="6">
                  <c:v>-0.32778000000000007</c:v>
                </c:pt>
                <c:pt idx="7">
                  <c:v>-0.40785149999999992</c:v>
                </c:pt>
                <c:pt idx="8">
                  <c:v>-0.48268799999999995</c:v>
                </c:pt>
                <c:pt idx="9">
                  <c:v>-0.54760050000000005</c:v>
                </c:pt>
                <c:pt idx="10">
                  <c:v>-0.59789999999999988</c:v>
                </c:pt>
                <c:pt idx="11">
                  <c:v>-0.59789999999999999</c:v>
                </c:pt>
                <c:pt idx="12">
                  <c:v>-0.62607780000000002</c:v>
                </c:pt>
                <c:pt idx="13">
                  <c:v>-0.6291424000000001</c:v>
                </c:pt>
                <c:pt idx="14">
                  <c:v>-0.60918059999999996</c:v>
                </c:pt>
                <c:pt idx="15">
                  <c:v>-0.56827919999999987</c:v>
                </c:pt>
                <c:pt idx="16">
                  <c:v>-0.508525</c:v>
                </c:pt>
                <c:pt idx="17">
                  <c:v>-0.43200479999999997</c:v>
                </c:pt>
                <c:pt idx="18">
                  <c:v>-0.34080540000000009</c:v>
                </c:pt>
                <c:pt idx="19">
                  <c:v>-0.23701360000000007</c:v>
                </c:pt>
                <c:pt idx="20">
                  <c:v>-0.12271619999999998</c:v>
                </c:pt>
                <c:pt idx="21">
                  <c:v>-2.7290392168310972E-16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22-4BFC-813D-D4143F83A99D}"/>
            </c:ext>
          </c:extLst>
        </c:ser>
        <c:ser>
          <c:idx val="1"/>
          <c:order val="1"/>
          <c:tx>
            <c:strRef>
              <c:f>'Example 3'!$G$1</c:f>
              <c:strCache>
                <c:ptCount val="1"/>
                <c:pt idx="0">
                  <c:v>Mode 2</c:v>
                </c:pt>
              </c:strCache>
            </c:strRef>
          </c:tx>
          <c:spPr>
            <a:ln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'Example 3'!$A$2:$A$24</c:f>
              <c:numCache>
                <c:formatCode>General</c:formatCode>
                <c:ptCount val="23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0.30000000000000004</c:v>
                </c:pt>
                <c:pt idx="4">
                  <c:v>0.4</c:v>
                </c:pt>
                <c:pt idx="5">
                  <c:v>0.5</c:v>
                </c:pt>
                <c:pt idx="6">
                  <c:v>0.6</c:v>
                </c:pt>
                <c:pt idx="7">
                  <c:v>0.7</c:v>
                </c:pt>
                <c:pt idx="8">
                  <c:v>0.79999999999999993</c:v>
                </c:pt>
                <c:pt idx="9">
                  <c:v>0.89999999999999991</c:v>
                </c:pt>
                <c:pt idx="10">
                  <c:v>0.99999999999999989</c:v>
                </c:pt>
                <c:pt idx="11">
                  <c:v>1</c:v>
                </c:pt>
                <c:pt idx="12">
                  <c:v>1.1000000000000001</c:v>
                </c:pt>
                <c:pt idx="13">
                  <c:v>1.2000000000000002</c:v>
                </c:pt>
                <c:pt idx="14">
                  <c:v>1.3000000000000003</c:v>
                </c:pt>
                <c:pt idx="15">
                  <c:v>1.4000000000000004</c:v>
                </c:pt>
                <c:pt idx="16">
                  <c:v>1.5000000000000004</c:v>
                </c:pt>
                <c:pt idx="17">
                  <c:v>1.6000000000000005</c:v>
                </c:pt>
                <c:pt idx="18">
                  <c:v>1.7000000000000006</c:v>
                </c:pt>
                <c:pt idx="19">
                  <c:v>1.8000000000000007</c:v>
                </c:pt>
                <c:pt idx="20">
                  <c:v>1.9000000000000008</c:v>
                </c:pt>
                <c:pt idx="21">
                  <c:v>2.0000000000000009</c:v>
                </c:pt>
              </c:numCache>
            </c:numRef>
          </c:xVal>
          <c:yVal>
            <c:numRef>
              <c:f>'Example 3'!$G$2:$G$24</c:f>
              <c:numCache>
                <c:formatCode>0.00000</c:formatCode>
                <c:ptCount val="23"/>
                <c:pt idx="0">
                  <c:v>0</c:v>
                </c:pt>
                <c:pt idx="1">
                  <c:v>1.8404300000000002E-2</c:v>
                </c:pt>
                <c:pt idx="2">
                  <c:v>6.663440000000001E-2</c:v>
                </c:pt>
                <c:pt idx="3">
                  <c:v>0.13421610000000003</c:v>
                </c:pt>
                <c:pt idx="4">
                  <c:v>0.21067520000000006</c:v>
                </c:pt>
                <c:pt idx="5">
                  <c:v>0.2855375</c:v>
                </c:pt>
                <c:pt idx="6">
                  <c:v>0.34832879999999999</c:v>
                </c:pt>
                <c:pt idx="7">
                  <c:v>0.3885749</c:v>
                </c:pt>
                <c:pt idx="8">
                  <c:v>0.39580159999999998</c:v>
                </c:pt>
                <c:pt idx="9">
                  <c:v>0.3595347000000001</c:v>
                </c:pt>
                <c:pt idx="10">
                  <c:v>0.26930000000000004</c:v>
                </c:pt>
                <c:pt idx="11">
                  <c:v>0.26929999999999998</c:v>
                </c:pt>
                <c:pt idx="12">
                  <c:v>0.15160049999999997</c:v>
                </c:pt>
                <c:pt idx="13">
                  <c:v>4.2751999999999991E-2</c:v>
                </c:pt>
                <c:pt idx="14">
                  <c:v>-5.3000500000000061E-2</c:v>
                </c:pt>
                <c:pt idx="15">
                  <c:v>-0.131412</c:v>
                </c:pt>
                <c:pt idx="16">
                  <c:v>-0.1882375</c:v>
                </c:pt>
                <c:pt idx="17">
                  <c:v>-0.21923199999999998</c:v>
                </c:pt>
                <c:pt idx="18">
                  <c:v>-0.22015049999999997</c:v>
                </c:pt>
                <c:pt idx="19">
                  <c:v>-0.186748</c:v>
                </c:pt>
                <c:pt idx="20">
                  <c:v>-0.11477950000000016</c:v>
                </c:pt>
                <c:pt idx="21">
                  <c:v>-9.29700760821106E-17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7822-4BFC-813D-D4143F83A9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27178384"/>
        <c:axId val="427178776"/>
      </c:scatterChart>
      <c:valAx>
        <c:axId val="427178384"/>
        <c:scaling>
          <c:orientation val="minMax"/>
          <c:max val="2"/>
        </c:scaling>
        <c:delete val="1"/>
        <c:axPos val="b"/>
        <c:title>
          <c:tx>
            <c:rich>
              <a:bodyPr/>
              <a:lstStyle/>
              <a:p>
                <a:pPr>
                  <a:defRPr sz="1400" b="0"/>
                </a:pPr>
                <a:r>
                  <a:rPr lang="en-US" sz="1400" b="0"/>
                  <a:t>x (m)</a:t>
                </a:r>
              </a:p>
            </c:rich>
          </c:tx>
          <c:overlay val="1"/>
        </c:title>
        <c:numFmt formatCode="General" sourceLinked="1"/>
        <c:majorTickMark val="cross"/>
        <c:minorTickMark val="cross"/>
        <c:tickLblPos val="nextTo"/>
        <c:crossAx val="427178776"/>
        <c:crosses val="autoZero"/>
        <c:crossBetween val="midCat"/>
      </c:valAx>
      <c:valAx>
        <c:axId val="427178776"/>
        <c:scaling>
          <c:orientation val="minMax"/>
        </c:scaling>
        <c:delete val="1"/>
        <c:axPos val="l"/>
        <c:numFmt formatCode="0.00000" sourceLinked="1"/>
        <c:majorTickMark val="cross"/>
        <c:minorTickMark val="cross"/>
        <c:tickLblPos val="nextTo"/>
        <c:crossAx val="42717838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8258664918299927"/>
          <c:y val="0.12052690861593947"/>
          <c:w val="0.24303986658094578"/>
          <c:h val="0.27540017873857103"/>
        </c:manualLayout>
      </c:layout>
      <c:overlay val="1"/>
    </c:legend>
    <c:plotVisOnly val="1"/>
    <c:dispBlanksAs val="zero"/>
    <c:showDLblsOverMax val="1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0FBE72-28EB-4F0D-BC33-BD7DD5326228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E03DE-4F92-464F-9B8E-DD8B96BC6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45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%</a:t>
            </a:r>
          </a:p>
          <a:p>
            <a:r>
              <a:rPr lang="en-US" dirty="0"/>
              <a:t>% Figure 3.5</a:t>
            </a:r>
          </a:p>
          <a:p>
            <a:r>
              <a:rPr lang="en-US" dirty="0"/>
              <a:t>x=0:0.1:1;</a:t>
            </a:r>
          </a:p>
          <a:p>
            <a:r>
              <a:rPr lang="en-US" dirty="0"/>
              <a:t>v_approx=sin(pi*x);</a:t>
            </a:r>
          </a:p>
          <a:p>
            <a:r>
              <a:rPr lang="en-US" dirty="0"/>
              <a:t>M_approx=-(4/pi^3).*sin(pi*x);</a:t>
            </a:r>
          </a:p>
          <a:p>
            <a:r>
              <a:rPr lang="en-US" dirty="0"/>
              <a:t>Vy_approx=(4/pi^2).*cos(pi*x);</a:t>
            </a:r>
          </a:p>
          <a:p>
            <a:r>
              <a:rPr lang="en-US" dirty="0"/>
              <a:t>v_exact=16*(x - 2.*x.^3 + x.^4)/5;</a:t>
            </a:r>
          </a:p>
          <a:p>
            <a:r>
              <a:rPr lang="en-US" dirty="0"/>
              <a:t>M_exact=(-x + x.^2)./2;</a:t>
            </a:r>
          </a:p>
          <a:p>
            <a:r>
              <a:rPr lang="en-US" dirty="0"/>
              <a:t>Vy_exact=0.5 - x;</a:t>
            </a:r>
          </a:p>
          <a:p>
            <a:r>
              <a:rPr lang="en-US" dirty="0"/>
              <a:t>plot(x,v_exact,'k','LineWidth',2); hold on;</a:t>
            </a:r>
          </a:p>
          <a:p>
            <a:r>
              <a:rPr lang="en-US" dirty="0"/>
              <a:t>plot(x,v_</a:t>
            </a:r>
            <a:r>
              <a:rPr lang="en-US" dirty="0" err="1"/>
              <a:t>approx</a:t>
            </a:r>
            <a:r>
              <a:rPr lang="en-US" dirty="0"/>
              <a:t>,'k--','LineWidth',2,'MarkerSize',10);</a:t>
            </a:r>
          </a:p>
          <a:p>
            <a:r>
              <a:rPr lang="en-US" dirty="0"/>
              <a:t>legend('v_{exact}','v_{</a:t>
            </a:r>
            <a:r>
              <a:rPr lang="en-US" dirty="0" err="1"/>
              <a:t>approx</a:t>
            </a:r>
            <a:r>
              <a:rPr lang="en-US" dirty="0"/>
              <a:t>}');</a:t>
            </a:r>
          </a:p>
          <a:p>
            <a:r>
              <a:rPr lang="en-US" dirty="0"/>
              <a:t>figure;</a:t>
            </a:r>
          </a:p>
          <a:p>
            <a:r>
              <a:rPr lang="en-US" dirty="0"/>
              <a:t>plot(x,M_exact,'k','LineWidth',2); hold on;</a:t>
            </a:r>
          </a:p>
          <a:p>
            <a:r>
              <a:rPr lang="en-US" dirty="0"/>
              <a:t>plot(x,M_</a:t>
            </a:r>
            <a:r>
              <a:rPr lang="en-US" dirty="0" err="1"/>
              <a:t>approx</a:t>
            </a:r>
            <a:r>
              <a:rPr lang="en-US" dirty="0"/>
              <a:t>,'k--','LineWidth',2,'MarkerSize',10);</a:t>
            </a:r>
          </a:p>
          <a:p>
            <a:r>
              <a:rPr lang="en-US" dirty="0"/>
              <a:t>legend('M_{exact}','M_{</a:t>
            </a:r>
            <a:r>
              <a:rPr lang="en-US" dirty="0" err="1"/>
              <a:t>approx</a:t>
            </a:r>
            <a:r>
              <a:rPr lang="en-US" dirty="0"/>
              <a:t>}');</a:t>
            </a:r>
          </a:p>
          <a:p>
            <a:r>
              <a:rPr lang="en-US" dirty="0"/>
              <a:t>figure;</a:t>
            </a:r>
          </a:p>
          <a:p>
            <a:r>
              <a:rPr lang="en-US" dirty="0"/>
              <a:t>plot(x,Vy_exact,'k','LineWidth',2); hold on;</a:t>
            </a:r>
          </a:p>
          <a:p>
            <a:r>
              <a:rPr lang="en-US" dirty="0"/>
              <a:t>plot(x,Vy_</a:t>
            </a:r>
            <a:r>
              <a:rPr lang="en-US" dirty="0" err="1"/>
              <a:t>approx</a:t>
            </a:r>
            <a:r>
              <a:rPr lang="en-US" dirty="0"/>
              <a:t>,'k--','LineWidth',2,'MarkerSize',10);</a:t>
            </a:r>
          </a:p>
          <a:p>
            <a:r>
              <a:rPr lang="en-US" dirty="0"/>
              <a:t>legend('Vy_{exact}','Vy_{</a:t>
            </a:r>
            <a:r>
              <a:rPr lang="en-US" dirty="0" err="1"/>
              <a:t>approx</a:t>
            </a:r>
            <a:r>
              <a:rPr lang="en-US" dirty="0"/>
              <a:t>}');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03DE-4F92-464F-9B8E-DD8B96BC60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240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M=[ -1.6	0           6.814217183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-1.5	0           3.99880036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-1.4	4.983153148	2.884071848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-1.3	3.240632103	2.289780937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-1.2	2.44403278	1.922899425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-1.1	1.991081634	1.675864369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-1      1.701631435	1.499925004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-0.9	1.503026693	1.369812349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-0.8	1.360388124	1.271151969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-0.7	1.254935754	1.195195791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-0.6	1.175712858	1.136348141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-0.5	1.115951419	1.090899174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-0.4	1.071305355	1.056332077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-0.3	1.038924479	1.030924647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-0.2	1.016942247	1.013512144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-0.1	1.00418368	1.003344146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0       1           1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0.1     0.995850209	0.996678072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0.2     0.983600118	0.986843404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0.3     0.96382418	0.970876614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0.4     0.937406851	0.949371896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0.5     0.905448928	0.923084024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0.6     0.869162847	0.892866709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0.7     0.829773633	0.859610923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0.8     0.788437756	0.824190315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0.9     0.746186071	0.787418315</a:t>
            </a: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 1       0.703891453	0.75001875]</a:t>
            </a:r>
          </a:p>
          <a:p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plot(M(3:27,1),M(3:27,2),M(:,1),M(:,3),'-')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03DE-4F92-464F-9B8E-DD8B96BC607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653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/>
              <a:t>L=120;</a:t>
            </a:r>
          </a:p>
          <a:p>
            <a:r>
              <a:rPr lang="en-US" sz="1200"/>
              <a:t>s=0:0.1:1;</a:t>
            </a:r>
          </a:p>
          <a:p>
            <a:r>
              <a:rPr lang="en-US" sz="1200"/>
              <a:t>x=0:0.1:4;</a:t>
            </a:r>
          </a:p>
          <a:p>
            <a:r>
              <a:rPr lang="en-US" sz="1200"/>
              <a:t>x=10.*x;</a:t>
            </a:r>
          </a:p>
          <a:p>
            <a:r>
              <a:rPr lang="en-US" sz="1200"/>
              <a:t> </a:t>
            </a:r>
          </a:p>
          <a:p>
            <a:r>
              <a:rPr lang="pt-BR" sz="1200"/>
              <a:t>N1=1 - 3.*s.^2 + 2.*s.^3;</a:t>
            </a:r>
          </a:p>
          <a:p>
            <a:r>
              <a:rPr lang="pt-BR" sz="1200"/>
              <a:t>N2=L.*(s - 2.*s.^2 + s.^3);</a:t>
            </a:r>
          </a:p>
          <a:p>
            <a:r>
              <a:rPr lang="pt-BR" sz="1200"/>
              <a:t>N3=3.*s.^2 - 2.*s.^3;</a:t>
            </a:r>
          </a:p>
          <a:p>
            <a:r>
              <a:rPr lang="pt-BR" sz="1200"/>
              <a:t>N4=L.*(-s.^2 + s.^3);</a:t>
            </a:r>
          </a:p>
          <a:p>
            <a:r>
              <a:rPr lang="en-US" sz="1200"/>
              <a:t> </a:t>
            </a:r>
          </a:p>
          <a:p>
            <a:r>
              <a:rPr lang="en-US" sz="1200"/>
              <a:t>v1=-0.48274; q1=0.40547E-2; v2=0.0; q2=0.30411E-02;</a:t>
            </a:r>
          </a:p>
          <a:p>
            <a:r>
              <a:rPr lang="pt-BR" sz="1200"/>
              <a:t>v=v1.*N1 + q1.*N2 + v2.*N3 + q2.*N4;</a:t>
            </a:r>
          </a:p>
          <a:p>
            <a:r>
              <a:rPr lang="en-US" sz="1200"/>
              <a:t>V=v;</a:t>
            </a:r>
          </a:p>
          <a:p>
            <a:r>
              <a:rPr lang="en-US" sz="1200"/>
              <a:t>%</a:t>
            </a:r>
          </a:p>
          <a:p>
            <a:r>
              <a:rPr lang="en-US" sz="1200"/>
              <a:t>v1=0.0; q1=0.30411E-02; v2=0.18246; q2=0.0;</a:t>
            </a:r>
          </a:p>
          <a:p>
            <a:r>
              <a:rPr lang="pt-BR" sz="1200"/>
              <a:t>v=v1.*N1 + q1.*N2 + v2.*N3 + q2.*N4;</a:t>
            </a:r>
          </a:p>
          <a:p>
            <a:r>
              <a:rPr lang="en-US" sz="1200"/>
              <a:t>V=[V v(2:11)];</a:t>
            </a:r>
          </a:p>
          <a:p>
            <a:r>
              <a:rPr lang="en-US" sz="1200"/>
              <a:t>%</a:t>
            </a:r>
          </a:p>
          <a:p>
            <a:r>
              <a:rPr lang="en-US" sz="1200"/>
              <a:t>v1=0.18246; q1=0.0; v2=0.0; q2=-0.30411E-02;</a:t>
            </a:r>
          </a:p>
          <a:p>
            <a:r>
              <a:rPr lang="pt-BR" sz="1200"/>
              <a:t>v=v1.*N1 + q1.*N2 + v2.*N3 + q2.*N4;</a:t>
            </a:r>
          </a:p>
          <a:p>
            <a:r>
              <a:rPr lang="en-US" sz="1200"/>
              <a:t>V=[V v(2:11)];</a:t>
            </a:r>
          </a:p>
          <a:p>
            <a:r>
              <a:rPr lang="en-US" sz="1200"/>
              <a:t>%</a:t>
            </a:r>
          </a:p>
          <a:p>
            <a:r>
              <a:rPr lang="en-US" sz="1200"/>
              <a:t>v1=0.0; q1=-0.30411E-02; v2=-0.48274; q2=-0.40547E-02;</a:t>
            </a:r>
          </a:p>
          <a:p>
            <a:r>
              <a:rPr lang="pt-BR" sz="1200"/>
              <a:t>v=v1.*N1 + q1.*N2 + v2.*N3 + q2.*N4;</a:t>
            </a:r>
          </a:p>
          <a:p>
            <a:r>
              <a:rPr lang="en-US" sz="1200"/>
              <a:t>V=[V v(2:11)];</a:t>
            </a:r>
          </a:p>
          <a:p>
            <a:r>
              <a:rPr lang="en-US" sz="1200"/>
              <a:t>Plot(x,V)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9E03DE-4F92-464F-9B8E-DD8B96BC607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27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63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82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0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94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91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59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96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2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9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77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1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83E-5C95-440C-B566-7BAA9BCBD076}" type="datetimeFigureOut">
              <a:rPr lang="en-US" smtClean="0"/>
              <a:t>9/2/2020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725A-18DF-4117-BDCF-74610B08F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35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35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5" Type="http://schemas.openxmlformats.org/officeDocument/2006/relationships/oleObject" Target="../embeddings/oleObject36.bin"/><Relationship Id="rId10" Type="http://schemas.openxmlformats.org/officeDocument/2006/relationships/image" Target="../media/image13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1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18" Type="http://schemas.openxmlformats.org/officeDocument/2006/relationships/oleObject" Target="../embeddings/oleObject21.bin"/><Relationship Id="rId26" Type="http://schemas.openxmlformats.org/officeDocument/2006/relationships/oleObject" Target="../embeddings/oleObject29.bin"/><Relationship Id="rId3" Type="http://schemas.openxmlformats.org/officeDocument/2006/relationships/oleObject" Target="../embeddings/oleObject12.bin"/><Relationship Id="rId21" Type="http://schemas.openxmlformats.org/officeDocument/2006/relationships/oleObject" Target="../embeddings/oleObject24.bin"/><Relationship Id="rId34" Type="http://schemas.openxmlformats.org/officeDocument/2006/relationships/oleObject" Target="../embeddings/oleObject35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8.bin"/><Relationship Id="rId3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3.bin"/><Relationship Id="rId29" Type="http://schemas.openxmlformats.org/officeDocument/2006/relationships/oleObject" Target="../embeddings/oleObject31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24" Type="http://schemas.openxmlformats.org/officeDocument/2006/relationships/oleObject" Target="../embeddings/oleObject27.bin"/><Relationship Id="rId32" Type="http://schemas.openxmlformats.org/officeDocument/2006/relationships/oleObject" Target="../embeddings/oleObject33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23" Type="http://schemas.openxmlformats.org/officeDocument/2006/relationships/oleObject" Target="../embeddings/oleObject26.bin"/><Relationship Id="rId28" Type="http://schemas.openxmlformats.org/officeDocument/2006/relationships/image" Target="../media/image18.wmf"/><Relationship Id="rId36" Type="http://schemas.openxmlformats.org/officeDocument/2006/relationships/oleObject" Target="../embeddings/oleObject37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22.bin"/><Relationship Id="rId31" Type="http://schemas.openxmlformats.org/officeDocument/2006/relationships/oleObject" Target="../embeddings/oleObject32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Relationship Id="rId22" Type="http://schemas.openxmlformats.org/officeDocument/2006/relationships/oleObject" Target="../embeddings/oleObject25.bin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19.wmf"/><Relationship Id="rId35" Type="http://schemas.openxmlformats.org/officeDocument/2006/relationships/oleObject" Target="../embeddings/oleObject36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image" Target="../media/image22.jpeg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710745" y="516881"/>
            <a:ext cx="3420745" cy="2778112"/>
            <a:chOff x="3066" y="5532"/>
            <a:chExt cx="5387" cy="4382"/>
          </a:xfrm>
        </p:grpSpPr>
        <p:cxnSp>
          <p:nvCxnSpPr>
            <p:cNvPr id="3" name="Line 6153"/>
            <p:cNvCxnSpPr>
              <a:cxnSpLocks noChangeAspect="1" noChangeShapeType="1"/>
            </p:cNvCxnSpPr>
            <p:nvPr/>
          </p:nvCxnSpPr>
          <p:spPr bwMode="auto">
            <a:xfrm>
              <a:off x="3324" y="7038"/>
              <a:ext cx="253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" name="Text Box 6154"/>
            <p:cNvSpPr txBox="1">
              <a:spLocks noChangeAspect="1" noChangeArrowheads="1"/>
            </p:cNvSpPr>
            <p:nvPr/>
          </p:nvSpPr>
          <p:spPr bwMode="auto">
            <a:xfrm>
              <a:off x="4402" y="6903"/>
              <a:ext cx="245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5" name="Line 6155"/>
            <p:cNvCxnSpPr>
              <a:cxnSpLocks noChangeAspect="1" noChangeShapeType="1"/>
            </p:cNvCxnSpPr>
            <p:nvPr/>
          </p:nvCxnSpPr>
          <p:spPr bwMode="auto">
            <a:xfrm rot="-5400000">
              <a:off x="5678" y="7012"/>
              <a:ext cx="3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Text Box 6156"/>
            <p:cNvSpPr txBox="1">
              <a:spLocks noChangeAspect="1" noChangeArrowheads="1"/>
            </p:cNvSpPr>
            <p:nvPr/>
          </p:nvSpPr>
          <p:spPr bwMode="auto">
            <a:xfrm>
              <a:off x="5900" y="7018"/>
              <a:ext cx="2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7" name="Text Box 6157"/>
            <p:cNvSpPr txBox="1">
              <a:spLocks noChangeAspect="1" noChangeArrowheads="1"/>
            </p:cNvSpPr>
            <p:nvPr/>
          </p:nvSpPr>
          <p:spPr bwMode="auto">
            <a:xfrm>
              <a:off x="5860" y="8492"/>
              <a:ext cx="2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8" name="Text Box 6158"/>
            <p:cNvSpPr txBox="1">
              <a:spLocks noChangeArrowheads="1"/>
            </p:cNvSpPr>
            <p:nvPr/>
          </p:nvSpPr>
          <p:spPr bwMode="auto">
            <a:xfrm>
              <a:off x="5834" y="7617"/>
              <a:ext cx="743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(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dv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/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dx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)</a:t>
              </a:r>
              <a:r>
                <a:rPr lang="en-US" sz="1100" i="1">
                  <a:effectLst/>
                  <a:latin typeface="Symbol" panose="05050102010706020507" pitchFamily="18" charset="2"/>
                  <a:ea typeface="Batang" panose="02030600000101010101" pitchFamily="18" charset="-127"/>
                </a:rPr>
                <a:t> 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9" name="Line 6159"/>
            <p:cNvCxnSpPr>
              <a:cxnSpLocks noChangeShapeType="1"/>
            </p:cNvCxnSpPr>
            <p:nvPr/>
          </p:nvCxnSpPr>
          <p:spPr bwMode="auto">
            <a:xfrm flipV="1">
              <a:off x="5223" y="7801"/>
              <a:ext cx="1935" cy="75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6160"/>
            <p:cNvCxnSpPr>
              <a:cxnSpLocks noChangeShapeType="1"/>
            </p:cNvCxnSpPr>
            <p:nvPr/>
          </p:nvCxnSpPr>
          <p:spPr bwMode="auto">
            <a:xfrm flipV="1">
              <a:off x="5437" y="8359"/>
              <a:ext cx="1935" cy="75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6161"/>
            <p:cNvCxnSpPr>
              <a:cxnSpLocks noChangeShapeType="1"/>
            </p:cNvCxnSpPr>
            <p:nvPr/>
          </p:nvCxnSpPr>
          <p:spPr bwMode="auto">
            <a:xfrm flipV="1">
              <a:off x="5709" y="8929"/>
              <a:ext cx="1891" cy="73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6162"/>
            <p:cNvCxnSpPr>
              <a:cxnSpLocks noChangeShapeType="1"/>
            </p:cNvCxnSpPr>
            <p:nvPr/>
          </p:nvCxnSpPr>
          <p:spPr bwMode="auto">
            <a:xfrm flipV="1">
              <a:off x="6348" y="7903"/>
              <a:ext cx="0" cy="16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6163"/>
            <p:cNvCxnSpPr>
              <a:cxnSpLocks noChangeShapeType="1"/>
            </p:cNvCxnSpPr>
            <p:nvPr/>
          </p:nvCxnSpPr>
          <p:spPr bwMode="auto">
            <a:xfrm>
              <a:off x="6156" y="8189"/>
              <a:ext cx="376" cy="11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6164"/>
            <p:cNvCxnSpPr>
              <a:cxnSpLocks noChangeShapeType="1"/>
            </p:cNvCxnSpPr>
            <p:nvPr/>
          </p:nvCxnSpPr>
          <p:spPr bwMode="auto">
            <a:xfrm flipH="1" flipV="1">
              <a:off x="6005" y="8428"/>
              <a:ext cx="143" cy="4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6165"/>
            <p:cNvCxnSpPr>
              <a:cxnSpLocks noChangeShapeType="1"/>
            </p:cNvCxnSpPr>
            <p:nvPr/>
          </p:nvCxnSpPr>
          <p:spPr bwMode="auto">
            <a:xfrm flipV="1">
              <a:off x="5917" y="8350"/>
              <a:ext cx="291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" name="Oval 15"/>
            <p:cNvSpPr>
              <a:spLocks noChangeArrowheads="1"/>
            </p:cNvSpPr>
            <p:nvPr/>
          </p:nvSpPr>
          <p:spPr bwMode="auto">
            <a:xfrm>
              <a:off x="5224" y="7532"/>
              <a:ext cx="2382" cy="238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7" name="Line 6167"/>
            <p:cNvCxnSpPr>
              <a:cxnSpLocks noChangeShapeType="1"/>
            </p:cNvCxnSpPr>
            <p:nvPr/>
          </p:nvCxnSpPr>
          <p:spPr bwMode="auto">
            <a:xfrm flipH="1" flipV="1">
              <a:off x="6157" y="7845"/>
              <a:ext cx="120" cy="50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oval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Rectangle 17" descr="Light upward diagonal"/>
            <p:cNvSpPr>
              <a:spLocks noChangeArrowheads="1"/>
            </p:cNvSpPr>
            <p:nvPr/>
          </p:nvSpPr>
          <p:spPr bwMode="auto">
            <a:xfrm>
              <a:off x="3066" y="6017"/>
              <a:ext cx="247" cy="1193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9" name="Line 6169"/>
            <p:cNvCxnSpPr>
              <a:cxnSpLocks noChangeShapeType="1"/>
            </p:cNvCxnSpPr>
            <p:nvPr/>
          </p:nvCxnSpPr>
          <p:spPr bwMode="auto">
            <a:xfrm flipV="1">
              <a:off x="3313" y="5830"/>
              <a:ext cx="0" cy="16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314" y="6413"/>
              <a:ext cx="2550" cy="36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21" name="Line 6171"/>
            <p:cNvCxnSpPr>
              <a:cxnSpLocks noChangeShapeType="1"/>
            </p:cNvCxnSpPr>
            <p:nvPr/>
          </p:nvCxnSpPr>
          <p:spPr bwMode="auto">
            <a:xfrm>
              <a:off x="3313" y="6594"/>
              <a:ext cx="32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301" y="6273"/>
              <a:ext cx="2490" cy="141"/>
            </a:xfrm>
            <a:custGeom>
              <a:avLst/>
              <a:gdLst>
                <a:gd name="T0" fmla="*/ 0 w 2502"/>
                <a:gd name="T1" fmla="*/ 141 h 141"/>
                <a:gd name="T2" fmla="*/ 759 w 2502"/>
                <a:gd name="T3" fmla="*/ 129 h 141"/>
                <a:gd name="T4" fmla="*/ 1521 w 2502"/>
                <a:gd name="T5" fmla="*/ 102 h 141"/>
                <a:gd name="T6" fmla="*/ 2112 w 2502"/>
                <a:gd name="T7" fmla="*/ 57 h 141"/>
                <a:gd name="T8" fmla="*/ 2502 w 2502"/>
                <a:gd name="T9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2" h="141">
                  <a:moveTo>
                    <a:pt x="0" y="141"/>
                  </a:moveTo>
                  <a:cubicBezTo>
                    <a:pt x="126" y="139"/>
                    <a:pt x="506" y="135"/>
                    <a:pt x="759" y="129"/>
                  </a:cubicBezTo>
                  <a:cubicBezTo>
                    <a:pt x="1012" y="123"/>
                    <a:pt x="1296" y="114"/>
                    <a:pt x="1521" y="102"/>
                  </a:cubicBezTo>
                  <a:cubicBezTo>
                    <a:pt x="1746" y="90"/>
                    <a:pt x="1949" y="74"/>
                    <a:pt x="2112" y="57"/>
                  </a:cubicBezTo>
                  <a:cubicBezTo>
                    <a:pt x="2275" y="40"/>
                    <a:pt x="2421" y="12"/>
                    <a:pt x="2502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3316" y="6639"/>
              <a:ext cx="2502" cy="141"/>
            </a:xfrm>
            <a:custGeom>
              <a:avLst/>
              <a:gdLst>
                <a:gd name="T0" fmla="*/ 0 w 2502"/>
                <a:gd name="T1" fmla="*/ 141 h 141"/>
                <a:gd name="T2" fmla="*/ 759 w 2502"/>
                <a:gd name="T3" fmla="*/ 129 h 141"/>
                <a:gd name="T4" fmla="*/ 1521 w 2502"/>
                <a:gd name="T5" fmla="*/ 102 h 141"/>
                <a:gd name="T6" fmla="*/ 2112 w 2502"/>
                <a:gd name="T7" fmla="*/ 57 h 141"/>
                <a:gd name="T8" fmla="*/ 2502 w 2502"/>
                <a:gd name="T9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02" h="141">
                  <a:moveTo>
                    <a:pt x="0" y="141"/>
                  </a:moveTo>
                  <a:cubicBezTo>
                    <a:pt x="126" y="139"/>
                    <a:pt x="506" y="135"/>
                    <a:pt x="759" y="129"/>
                  </a:cubicBezTo>
                  <a:cubicBezTo>
                    <a:pt x="1012" y="123"/>
                    <a:pt x="1296" y="114"/>
                    <a:pt x="1521" y="102"/>
                  </a:cubicBezTo>
                  <a:cubicBezTo>
                    <a:pt x="1746" y="90"/>
                    <a:pt x="1949" y="74"/>
                    <a:pt x="2112" y="57"/>
                  </a:cubicBezTo>
                  <a:cubicBezTo>
                    <a:pt x="2275" y="40"/>
                    <a:pt x="2421" y="12"/>
                    <a:pt x="2502" y="0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24" name="Line 6174"/>
            <p:cNvCxnSpPr>
              <a:cxnSpLocks noChangeShapeType="1"/>
            </p:cNvCxnSpPr>
            <p:nvPr/>
          </p:nvCxnSpPr>
          <p:spPr bwMode="auto">
            <a:xfrm>
              <a:off x="5788" y="6261"/>
              <a:ext cx="33" cy="3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5" name="Oval 24"/>
            <p:cNvSpPr>
              <a:spLocks noChangeArrowheads="1"/>
            </p:cNvSpPr>
            <p:nvPr/>
          </p:nvSpPr>
          <p:spPr bwMode="auto">
            <a:xfrm>
              <a:off x="5014" y="6275"/>
              <a:ext cx="489" cy="48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6287" y="8551"/>
              <a:ext cx="195" cy="143"/>
            </a:xfrm>
            <a:custGeom>
              <a:avLst/>
              <a:gdLst>
                <a:gd name="T0" fmla="*/ 0 w 195"/>
                <a:gd name="T1" fmla="*/ 53 h 143"/>
                <a:gd name="T2" fmla="*/ 142 w 195"/>
                <a:gd name="T3" fmla="*/ 0 h 143"/>
                <a:gd name="T4" fmla="*/ 195 w 195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5" h="143">
                  <a:moveTo>
                    <a:pt x="0" y="53"/>
                  </a:moveTo>
                  <a:lnTo>
                    <a:pt x="142" y="0"/>
                  </a:lnTo>
                  <a:lnTo>
                    <a:pt x="195" y="14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27" name="Line 6177"/>
            <p:cNvCxnSpPr>
              <a:cxnSpLocks noChangeShapeType="1"/>
            </p:cNvCxnSpPr>
            <p:nvPr/>
          </p:nvCxnSpPr>
          <p:spPr bwMode="auto">
            <a:xfrm flipV="1">
              <a:off x="5238" y="6416"/>
              <a:ext cx="0" cy="3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6178"/>
            <p:cNvCxnSpPr>
              <a:cxnSpLocks noChangeShapeType="1"/>
            </p:cNvCxnSpPr>
            <p:nvPr/>
          </p:nvCxnSpPr>
          <p:spPr bwMode="auto">
            <a:xfrm>
              <a:off x="6338" y="8756"/>
              <a:ext cx="5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9" name="Freeform 28"/>
            <p:cNvSpPr>
              <a:spLocks/>
            </p:cNvSpPr>
            <p:nvPr/>
          </p:nvSpPr>
          <p:spPr bwMode="auto">
            <a:xfrm rot="6630222">
              <a:off x="6351" y="8784"/>
              <a:ext cx="195" cy="143"/>
            </a:xfrm>
            <a:custGeom>
              <a:avLst/>
              <a:gdLst>
                <a:gd name="T0" fmla="*/ 0 w 195"/>
                <a:gd name="T1" fmla="*/ 53 h 143"/>
                <a:gd name="T2" fmla="*/ 142 w 195"/>
                <a:gd name="T3" fmla="*/ 0 h 143"/>
                <a:gd name="T4" fmla="*/ 195 w 195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5" h="143">
                  <a:moveTo>
                    <a:pt x="0" y="53"/>
                  </a:moveTo>
                  <a:lnTo>
                    <a:pt x="142" y="0"/>
                  </a:lnTo>
                  <a:lnTo>
                    <a:pt x="195" y="143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 rot="5813337">
              <a:off x="6628" y="8678"/>
              <a:ext cx="102" cy="33"/>
            </a:xfrm>
            <a:custGeom>
              <a:avLst/>
              <a:gdLst>
                <a:gd name="T0" fmla="*/ 0 w 102"/>
                <a:gd name="T1" fmla="*/ 33 h 33"/>
                <a:gd name="T2" fmla="*/ 42 w 102"/>
                <a:gd name="T3" fmla="*/ 6 h 33"/>
                <a:gd name="T4" fmla="*/ 102 w 102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2" h="33">
                  <a:moveTo>
                    <a:pt x="0" y="33"/>
                  </a:moveTo>
                  <a:cubicBezTo>
                    <a:pt x="12" y="22"/>
                    <a:pt x="25" y="11"/>
                    <a:pt x="42" y="6"/>
                  </a:cubicBezTo>
                  <a:cubicBezTo>
                    <a:pt x="59" y="1"/>
                    <a:pt x="80" y="0"/>
                    <a:pt x="102" y="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31" name="Text Box 6181"/>
            <p:cNvSpPr txBox="1">
              <a:spLocks noChangeArrowheads="1"/>
            </p:cNvSpPr>
            <p:nvPr/>
          </p:nvSpPr>
          <p:spPr bwMode="auto">
            <a:xfrm>
              <a:off x="6692" y="8537"/>
              <a:ext cx="8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Symbol" panose="05050102010706020507" pitchFamily="18" charset="2"/>
                  <a:ea typeface="Batang" panose="02030600000101010101" pitchFamily="18" charset="-127"/>
                </a:rPr>
                <a:t>q 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= d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v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/d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32" name="Line 6182"/>
            <p:cNvCxnSpPr>
              <a:cxnSpLocks noChangeShapeType="1"/>
            </p:cNvCxnSpPr>
            <p:nvPr/>
          </p:nvCxnSpPr>
          <p:spPr bwMode="auto">
            <a:xfrm>
              <a:off x="6203" y="8352"/>
              <a:ext cx="1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6183"/>
            <p:cNvCxnSpPr>
              <a:cxnSpLocks noChangeShapeType="1"/>
            </p:cNvCxnSpPr>
            <p:nvPr/>
          </p:nvCxnSpPr>
          <p:spPr bwMode="auto">
            <a:xfrm>
              <a:off x="5542" y="9529"/>
              <a:ext cx="177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6184"/>
            <p:cNvCxnSpPr>
              <a:cxnSpLocks noChangeShapeType="1"/>
            </p:cNvCxnSpPr>
            <p:nvPr/>
          </p:nvCxnSpPr>
          <p:spPr bwMode="auto">
            <a:xfrm flipV="1">
              <a:off x="6344" y="8762"/>
              <a:ext cx="0" cy="7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5" name="Text Box 6185"/>
            <p:cNvSpPr txBox="1">
              <a:spLocks noChangeArrowheads="1"/>
            </p:cNvSpPr>
            <p:nvPr/>
          </p:nvSpPr>
          <p:spPr bwMode="auto">
            <a:xfrm>
              <a:off x="5992" y="9018"/>
              <a:ext cx="34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v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(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)</a:t>
              </a:r>
              <a:r>
                <a:rPr lang="en-US" sz="1100" i="1">
                  <a:effectLst/>
                  <a:latin typeface="Symbol" panose="05050102010706020507" pitchFamily="18" charset="2"/>
                  <a:ea typeface="Batang" panose="02030600000101010101" pitchFamily="18" charset="-127"/>
                </a:rPr>
                <a:t> 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36" name="Text Box 6186"/>
            <p:cNvSpPr txBox="1">
              <a:spLocks noChangeAspect="1" noChangeArrowheads="1"/>
            </p:cNvSpPr>
            <p:nvPr/>
          </p:nvSpPr>
          <p:spPr bwMode="auto">
            <a:xfrm>
              <a:off x="6584" y="6455"/>
              <a:ext cx="2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37" name="Text Box 6187"/>
            <p:cNvSpPr txBox="1">
              <a:spLocks noChangeAspect="1" noChangeArrowheads="1"/>
            </p:cNvSpPr>
            <p:nvPr/>
          </p:nvSpPr>
          <p:spPr bwMode="auto">
            <a:xfrm>
              <a:off x="3200" y="5532"/>
              <a:ext cx="2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38" name="Oval 37" descr="Wide upward diagonal"/>
            <p:cNvSpPr>
              <a:spLocks noChangeArrowheads="1"/>
            </p:cNvSpPr>
            <p:nvPr/>
          </p:nvSpPr>
          <p:spPr bwMode="auto">
            <a:xfrm>
              <a:off x="7488" y="6380"/>
              <a:ext cx="456" cy="456"/>
            </a:xfrm>
            <a:prstGeom prst="ellipse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39" name="Text Box 6189"/>
            <p:cNvSpPr txBox="1">
              <a:spLocks noChangeAspect="1" noChangeArrowheads="1"/>
            </p:cNvSpPr>
            <p:nvPr/>
          </p:nvSpPr>
          <p:spPr bwMode="auto">
            <a:xfrm>
              <a:off x="7763" y="7013"/>
              <a:ext cx="2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40" name="Line 6190"/>
            <p:cNvCxnSpPr>
              <a:cxnSpLocks noChangeShapeType="1"/>
            </p:cNvCxnSpPr>
            <p:nvPr/>
          </p:nvCxnSpPr>
          <p:spPr bwMode="auto">
            <a:xfrm>
              <a:off x="7717" y="5813"/>
              <a:ext cx="0" cy="154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 type="stealth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" name="Text Box 6192"/>
            <p:cNvSpPr txBox="1">
              <a:spLocks noChangeAspect="1" noChangeArrowheads="1"/>
            </p:cNvSpPr>
            <p:nvPr/>
          </p:nvSpPr>
          <p:spPr bwMode="auto">
            <a:xfrm>
              <a:off x="7613" y="5532"/>
              <a:ext cx="2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42" name="Line 6193"/>
            <p:cNvCxnSpPr>
              <a:cxnSpLocks noChangeAspect="1" noChangeShapeType="1"/>
            </p:cNvCxnSpPr>
            <p:nvPr/>
          </p:nvCxnSpPr>
          <p:spPr bwMode="auto">
            <a:xfrm rot="-5400000">
              <a:off x="7541" y="7013"/>
              <a:ext cx="3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3" name="Line 6194"/>
            <p:cNvCxnSpPr>
              <a:cxnSpLocks noChangeShapeType="1"/>
            </p:cNvCxnSpPr>
            <p:nvPr/>
          </p:nvCxnSpPr>
          <p:spPr bwMode="auto">
            <a:xfrm flipH="1">
              <a:off x="7060" y="6615"/>
              <a:ext cx="65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" name="Text Box 6195"/>
            <p:cNvSpPr txBox="1">
              <a:spLocks noChangeAspect="1" noChangeArrowheads="1"/>
            </p:cNvSpPr>
            <p:nvPr/>
          </p:nvSpPr>
          <p:spPr bwMode="auto">
            <a:xfrm>
              <a:off x="6881" y="6462"/>
              <a:ext cx="2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z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5155" y="6761"/>
              <a:ext cx="306" cy="1200"/>
            </a:xfrm>
            <a:custGeom>
              <a:avLst/>
              <a:gdLst>
                <a:gd name="T0" fmla="*/ 49 w 306"/>
                <a:gd name="T1" fmla="*/ 0 h 1200"/>
                <a:gd name="T2" fmla="*/ 43 w 306"/>
                <a:gd name="T3" fmla="*/ 591 h 1200"/>
                <a:gd name="T4" fmla="*/ 306 w 306"/>
                <a:gd name="T5" fmla="*/ 1200 h 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6" h="1200">
                  <a:moveTo>
                    <a:pt x="49" y="0"/>
                  </a:moveTo>
                  <a:cubicBezTo>
                    <a:pt x="24" y="195"/>
                    <a:pt x="0" y="391"/>
                    <a:pt x="43" y="591"/>
                  </a:cubicBezTo>
                  <a:cubicBezTo>
                    <a:pt x="86" y="791"/>
                    <a:pt x="196" y="995"/>
                    <a:pt x="306" y="1200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6" name="Text Box 6197"/>
            <p:cNvSpPr txBox="1">
              <a:spLocks noChangeAspect="1" noChangeArrowheads="1"/>
            </p:cNvSpPr>
            <p:nvPr/>
          </p:nvSpPr>
          <p:spPr bwMode="auto">
            <a:xfrm>
              <a:off x="3958" y="5853"/>
              <a:ext cx="1219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Neutral axis</a:t>
              </a:r>
            </a:p>
          </p:txBody>
        </p:sp>
        <p:cxnSp>
          <p:nvCxnSpPr>
            <p:cNvPr id="47" name="Line 6198"/>
            <p:cNvCxnSpPr>
              <a:cxnSpLocks noChangeShapeType="1"/>
            </p:cNvCxnSpPr>
            <p:nvPr/>
          </p:nvCxnSpPr>
          <p:spPr bwMode="auto">
            <a:xfrm flipH="1">
              <a:off x="4035" y="6079"/>
              <a:ext cx="373" cy="51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Text Box 6199"/>
            <p:cNvSpPr txBox="1">
              <a:spLocks noChangeAspect="1" noChangeArrowheads="1"/>
            </p:cNvSpPr>
            <p:nvPr/>
          </p:nvSpPr>
          <p:spPr bwMode="auto">
            <a:xfrm>
              <a:off x="8238" y="6780"/>
              <a:ext cx="215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A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49" name="Line 6200"/>
            <p:cNvCxnSpPr>
              <a:cxnSpLocks noChangeShapeType="1"/>
            </p:cNvCxnSpPr>
            <p:nvPr/>
          </p:nvCxnSpPr>
          <p:spPr bwMode="auto">
            <a:xfrm flipH="1" flipV="1">
              <a:off x="7826" y="6574"/>
              <a:ext cx="427" cy="32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2159690" y="3932146"/>
            <a:ext cx="2722880" cy="749935"/>
            <a:chOff x="3976" y="8192"/>
            <a:chExt cx="4288" cy="1181"/>
          </a:xfrm>
        </p:grpSpPr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5353" y="8482"/>
              <a:ext cx="1511" cy="58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52" name="Line 6136"/>
            <p:cNvCxnSpPr>
              <a:cxnSpLocks noChangeShapeType="1"/>
            </p:cNvCxnSpPr>
            <p:nvPr/>
          </p:nvCxnSpPr>
          <p:spPr bwMode="auto">
            <a:xfrm>
              <a:off x="7371" y="8772"/>
              <a:ext cx="53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6137"/>
            <p:cNvCxnSpPr>
              <a:cxnSpLocks noChangeShapeType="1"/>
            </p:cNvCxnSpPr>
            <p:nvPr/>
          </p:nvCxnSpPr>
          <p:spPr bwMode="auto">
            <a:xfrm flipH="1">
              <a:off x="4325" y="8772"/>
              <a:ext cx="53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4" name="Line 6138"/>
            <p:cNvCxnSpPr>
              <a:cxnSpLocks noChangeShapeType="1"/>
            </p:cNvCxnSpPr>
            <p:nvPr/>
          </p:nvCxnSpPr>
          <p:spPr bwMode="auto">
            <a:xfrm rot="-5400000">
              <a:off x="6688" y="8773"/>
              <a:ext cx="53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Line 6139"/>
            <p:cNvCxnSpPr>
              <a:cxnSpLocks noChangeShapeType="1"/>
            </p:cNvCxnSpPr>
            <p:nvPr/>
          </p:nvCxnSpPr>
          <p:spPr bwMode="auto">
            <a:xfrm rot="5400000">
              <a:off x="5000" y="8773"/>
              <a:ext cx="53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6" name="Arc 6140"/>
            <p:cNvSpPr>
              <a:spLocks/>
            </p:cNvSpPr>
            <p:nvPr/>
          </p:nvSpPr>
          <p:spPr bwMode="auto">
            <a:xfrm flipV="1">
              <a:off x="7043" y="8531"/>
              <a:ext cx="252" cy="482"/>
            </a:xfrm>
            <a:custGeom>
              <a:avLst/>
              <a:gdLst>
                <a:gd name="G0" fmla="+- 972 0 0"/>
                <a:gd name="G1" fmla="+- 21600 0 0"/>
                <a:gd name="G2" fmla="+- 21600 0 0"/>
                <a:gd name="T0" fmla="*/ 972 w 22572"/>
                <a:gd name="T1" fmla="*/ 0 h 43200"/>
                <a:gd name="T2" fmla="*/ 0 w 22572"/>
                <a:gd name="T3" fmla="*/ 43178 h 43200"/>
                <a:gd name="T4" fmla="*/ 972 w 2257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572" h="43200" fill="none" extrusionOk="0">
                  <a:moveTo>
                    <a:pt x="971" y="0"/>
                  </a:moveTo>
                  <a:cubicBezTo>
                    <a:pt x="12901" y="0"/>
                    <a:pt x="22572" y="9670"/>
                    <a:pt x="22572" y="21600"/>
                  </a:cubicBezTo>
                  <a:cubicBezTo>
                    <a:pt x="22572" y="33529"/>
                    <a:pt x="12901" y="43200"/>
                    <a:pt x="972" y="43200"/>
                  </a:cubicBezTo>
                  <a:cubicBezTo>
                    <a:pt x="647" y="43200"/>
                    <a:pt x="323" y="43192"/>
                    <a:pt x="-1" y="43178"/>
                  </a:cubicBezTo>
                </a:path>
                <a:path w="22572" h="43200" stroke="0" extrusionOk="0">
                  <a:moveTo>
                    <a:pt x="971" y="0"/>
                  </a:moveTo>
                  <a:cubicBezTo>
                    <a:pt x="12901" y="0"/>
                    <a:pt x="22572" y="9670"/>
                    <a:pt x="22572" y="21600"/>
                  </a:cubicBezTo>
                  <a:cubicBezTo>
                    <a:pt x="22572" y="33529"/>
                    <a:pt x="12901" y="43200"/>
                    <a:pt x="972" y="43200"/>
                  </a:cubicBezTo>
                  <a:cubicBezTo>
                    <a:pt x="647" y="43200"/>
                    <a:pt x="323" y="43192"/>
                    <a:pt x="-1" y="43178"/>
                  </a:cubicBezTo>
                  <a:lnTo>
                    <a:pt x="972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57" name="Arc 6141"/>
            <p:cNvSpPr>
              <a:spLocks/>
            </p:cNvSpPr>
            <p:nvPr/>
          </p:nvSpPr>
          <p:spPr bwMode="auto">
            <a:xfrm flipH="1" flipV="1">
              <a:off x="4939" y="8531"/>
              <a:ext cx="252" cy="482"/>
            </a:xfrm>
            <a:custGeom>
              <a:avLst/>
              <a:gdLst>
                <a:gd name="G0" fmla="+- 972 0 0"/>
                <a:gd name="G1" fmla="+- 21600 0 0"/>
                <a:gd name="G2" fmla="+- 21600 0 0"/>
                <a:gd name="T0" fmla="*/ 972 w 22572"/>
                <a:gd name="T1" fmla="*/ 0 h 43200"/>
                <a:gd name="T2" fmla="*/ 0 w 22572"/>
                <a:gd name="T3" fmla="*/ 43178 h 43200"/>
                <a:gd name="T4" fmla="*/ 972 w 2257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572" h="43200" fill="none" extrusionOk="0">
                  <a:moveTo>
                    <a:pt x="971" y="0"/>
                  </a:moveTo>
                  <a:cubicBezTo>
                    <a:pt x="12901" y="0"/>
                    <a:pt x="22572" y="9670"/>
                    <a:pt x="22572" y="21600"/>
                  </a:cubicBezTo>
                  <a:cubicBezTo>
                    <a:pt x="22572" y="33529"/>
                    <a:pt x="12901" y="43200"/>
                    <a:pt x="972" y="43200"/>
                  </a:cubicBezTo>
                  <a:cubicBezTo>
                    <a:pt x="647" y="43200"/>
                    <a:pt x="323" y="43192"/>
                    <a:pt x="-1" y="43178"/>
                  </a:cubicBezTo>
                </a:path>
                <a:path w="22572" h="43200" stroke="0" extrusionOk="0">
                  <a:moveTo>
                    <a:pt x="971" y="0"/>
                  </a:moveTo>
                  <a:cubicBezTo>
                    <a:pt x="12901" y="0"/>
                    <a:pt x="22572" y="9670"/>
                    <a:pt x="22572" y="21600"/>
                  </a:cubicBezTo>
                  <a:cubicBezTo>
                    <a:pt x="22572" y="33529"/>
                    <a:pt x="12901" y="43200"/>
                    <a:pt x="972" y="43200"/>
                  </a:cubicBezTo>
                  <a:cubicBezTo>
                    <a:pt x="647" y="43200"/>
                    <a:pt x="323" y="43192"/>
                    <a:pt x="-1" y="43178"/>
                  </a:cubicBezTo>
                  <a:lnTo>
                    <a:pt x="972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58" name="Line 6142"/>
            <p:cNvCxnSpPr>
              <a:cxnSpLocks noChangeShapeType="1"/>
            </p:cNvCxnSpPr>
            <p:nvPr/>
          </p:nvCxnSpPr>
          <p:spPr bwMode="auto">
            <a:xfrm>
              <a:off x="5911" y="8786"/>
              <a:ext cx="457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6143"/>
            <p:cNvCxnSpPr>
              <a:cxnSpLocks noChangeShapeType="1"/>
            </p:cNvCxnSpPr>
            <p:nvPr/>
          </p:nvCxnSpPr>
          <p:spPr bwMode="auto">
            <a:xfrm rot="-5400000">
              <a:off x="5838" y="8703"/>
              <a:ext cx="39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" name="Text Box 6144"/>
            <p:cNvSpPr txBox="1">
              <a:spLocks noChangeArrowheads="1"/>
            </p:cNvSpPr>
            <p:nvPr/>
          </p:nvSpPr>
          <p:spPr bwMode="auto">
            <a:xfrm>
              <a:off x="3976" y="8630"/>
              <a:ext cx="34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+</a:t>
              </a:r>
              <a:r>
                <a:rPr lang="en-US" sz="10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P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1" name="Text Box 6145"/>
            <p:cNvSpPr txBox="1">
              <a:spLocks noChangeArrowheads="1"/>
            </p:cNvSpPr>
            <p:nvPr/>
          </p:nvSpPr>
          <p:spPr bwMode="auto">
            <a:xfrm>
              <a:off x="7918" y="8629"/>
              <a:ext cx="34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+</a:t>
              </a:r>
              <a:r>
                <a:rPr lang="en-US" sz="10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P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2" name="Text Box 6146"/>
            <p:cNvSpPr txBox="1">
              <a:spLocks noChangeArrowheads="1"/>
            </p:cNvSpPr>
            <p:nvPr/>
          </p:nvSpPr>
          <p:spPr bwMode="auto">
            <a:xfrm>
              <a:off x="7270" y="8359"/>
              <a:ext cx="34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+</a:t>
              </a:r>
              <a:r>
                <a:rPr lang="en-US" sz="10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M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3" name="Text Box 6147"/>
            <p:cNvSpPr txBox="1">
              <a:spLocks noChangeArrowheads="1"/>
            </p:cNvSpPr>
            <p:nvPr/>
          </p:nvSpPr>
          <p:spPr bwMode="auto">
            <a:xfrm>
              <a:off x="4624" y="8372"/>
              <a:ext cx="34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+</a:t>
              </a:r>
              <a:r>
                <a:rPr lang="en-US" sz="10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M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4" name="Text Box 6148"/>
            <p:cNvSpPr txBox="1">
              <a:spLocks noChangeArrowheads="1"/>
            </p:cNvSpPr>
            <p:nvPr/>
          </p:nvSpPr>
          <p:spPr bwMode="auto">
            <a:xfrm>
              <a:off x="6733" y="8192"/>
              <a:ext cx="392" cy="2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+</a:t>
              </a:r>
              <a:r>
                <a:rPr lang="en-US" sz="10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V</a:t>
              </a:r>
              <a:r>
                <a:rPr lang="en-US" sz="1000" i="1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5" name="Text Box 6149"/>
            <p:cNvSpPr txBox="1">
              <a:spLocks noChangeArrowheads="1"/>
            </p:cNvSpPr>
            <p:nvPr/>
          </p:nvSpPr>
          <p:spPr bwMode="auto">
            <a:xfrm>
              <a:off x="5081" y="9053"/>
              <a:ext cx="444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+</a:t>
              </a:r>
              <a:r>
                <a:rPr lang="en-US" sz="10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V</a:t>
              </a:r>
              <a:r>
                <a:rPr lang="en-US" sz="1000" i="1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6" name="Text Box 6150"/>
            <p:cNvSpPr txBox="1">
              <a:spLocks noChangeArrowheads="1"/>
            </p:cNvSpPr>
            <p:nvPr/>
          </p:nvSpPr>
          <p:spPr bwMode="auto">
            <a:xfrm>
              <a:off x="5744" y="8409"/>
              <a:ext cx="34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7" name="Text Box 6151"/>
            <p:cNvSpPr txBox="1">
              <a:spLocks noChangeArrowheads="1"/>
            </p:cNvSpPr>
            <p:nvPr/>
          </p:nvSpPr>
          <p:spPr bwMode="auto">
            <a:xfrm>
              <a:off x="6282" y="8620"/>
              <a:ext cx="346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69" name="Group 1"/>
          <p:cNvGrpSpPr>
            <a:grpSpLocks/>
          </p:cNvGrpSpPr>
          <p:nvPr/>
        </p:nvGrpSpPr>
        <p:grpSpPr bwMode="auto">
          <a:xfrm>
            <a:off x="1379275" y="5338604"/>
            <a:ext cx="4552953" cy="1384300"/>
            <a:chOff x="2550" y="6613"/>
            <a:chExt cx="7169" cy="2180"/>
          </a:xfrm>
        </p:grpSpPr>
        <p:sp>
          <p:nvSpPr>
            <p:cNvPr id="70" name="Rectangle 57" descr="Wide upward diagonal"/>
            <p:cNvSpPr>
              <a:spLocks noChangeArrowheads="1"/>
            </p:cNvSpPr>
            <p:nvPr/>
          </p:nvSpPr>
          <p:spPr bwMode="auto">
            <a:xfrm>
              <a:off x="2550" y="7288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Rectangle 56"/>
            <p:cNvSpPr>
              <a:spLocks noChangeArrowheads="1"/>
            </p:cNvSpPr>
            <p:nvPr/>
          </p:nvSpPr>
          <p:spPr bwMode="auto">
            <a:xfrm>
              <a:off x="2695" y="7525"/>
              <a:ext cx="3010" cy="287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Line 55"/>
            <p:cNvSpPr>
              <a:spLocks noChangeShapeType="1"/>
            </p:cNvSpPr>
            <p:nvPr/>
          </p:nvSpPr>
          <p:spPr bwMode="auto">
            <a:xfrm flipV="1">
              <a:off x="2695" y="6977"/>
              <a:ext cx="0" cy="10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Line 54"/>
            <p:cNvSpPr>
              <a:spLocks noChangeShapeType="1"/>
            </p:cNvSpPr>
            <p:nvPr/>
          </p:nvSpPr>
          <p:spPr bwMode="auto">
            <a:xfrm flipV="1">
              <a:off x="5698" y="7350"/>
              <a:ext cx="0" cy="1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53"/>
            <p:cNvSpPr>
              <a:spLocks/>
            </p:cNvSpPr>
            <p:nvPr/>
          </p:nvSpPr>
          <p:spPr bwMode="auto">
            <a:xfrm>
              <a:off x="2689" y="7243"/>
              <a:ext cx="3004" cy="135"/>
            </a:xfrm>
            <a:custGeom>
              <a:avLst/>
              <a:gdLst>
                <a:gd name="T0" fmla="*/ 0 w 3004"/>
                <a:gd name="T1" fmla="*/ 82 h 135"/>
                <a:gd name="T2" fmla="*/ 417 w 3004"/>
                <a:gd name="T3" fmla="*/ 23 h 135"/>
                <a:gd name="T4" fmla="*/ 1173 w 3004"/>
                <a:gd name="T5" fmla="*/ 16 h 135"/>
                <a:gd name="T6" fmla="*/ 1903 w 3004"/>
                <a:gd name="T7" fmla="*/ 121 h 135"/>
                <a:gd name="T8" fmla="*/ 2737 w 3004"/>
                <a:gd name="T9" fmla="*/ 101 h 135"/>
                <a:gd name="T10" fmla="*/ 3004 w 3004"/>
                <a:gd name="T11" fmla="*/ 101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04" h="135">
                  <a:moveTo>
                    <a:pt x="0" y="82"/>
                  </a:moveTo>
                  <a:cubicBezTo>
                    <a:pt x="111" y="58"/>
                    <a:pt x="222" y="34"/>
                    <a:pt x="417" y="23"/>
                  </a:cubicBezTo>
                  <a:cubicBezTo>
                    <a:pt x="612" y="12"/>
                    <a:pt x="925" y="0"/>
                    <a:pt x="1173" y="16"/>
                  </a:cubicBezTo>
                  <a:cubicBezTo>
                    <a:pt x="1421" y="32"/>
                    <a:pt x="1642" y="107"/>
                    <a:pt x="1903" y="121"/>
                  </a:cubicBezTo>
                  <a:cubicBezTo>
                    <a:pt x="2164" y="135"/>
                    <a:pt x="2554" y="104"/>
                    <a:pt x="2737" y="101"/>
                  </a:cubicBezTo>
                  <a:cubicBezTo>
                    <a:pt x="2920" y="98"/>
                    <a:pt x="2962" y="99"/>
                    <a:pt x="3004" y="101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52"/>
            <p:cNvSpPr>
              <a:spLocks noChangeShapeType="1"/>
            </p:cNvSpPr>
            <p:nvPr/>
          </p:nvSpPr>
          <p:spPr bwMode="auto">
            <a:xfrm flipV="1">
              <a:off x="2909" y="7290"/>
              <a:ext cx="0" cy="22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Line 51"/>
            <p:cNvSpPr>
              <a:spLocks noChangeShapeType="1"/>
            </p:cNvSpPr>
            <p:nvPr/>
          </p:nvSpPr>
          <p:spPr bwMode="auto">
            <a:xfrm flipV="1">
              <a:off x="3982" y="7266"/>
              <a:ext cx="0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50"/>
            <p:cNvSpPr>
              <a:spLocks noChangeShapeType="1"/>
            </p:cNvSpPr>
            <p:nvPr/>
          </p:nvSpPr>
          <p:spPr bwMode="auto">
            <a:xfrm flipV="1">
              <a:off x="3124" y="7263"/>
              <a:ext cx="0" cy="25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Line 49"/>
            <p:cNvSpPr>
              <a:spLocks noChangeShapeType="1"/>
            </p:cNvSpPr>
            <p:nvPr/>
          </p:nvSpPr>
          <p:spPr bwMode="auto">
            <a:xfrm flipV="1">
              <a:off x="3338" y="7260"/>
              <a:ext cx="0" cy="25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48"/>
            <p:cNvSpPr>
              <a:spLocks noChangeShapeType="1"/>
            </p:cNvSpPr>
            <p:nvPr/>
          </p:nvSpPr>
          <p:spPr bwMode="auto">
            <a:xfrm flipV="1">
              <a:off x="3553" y="7254"/>
              <a:ext cx="0" cy="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Line 47"/>
            <p:cNvSpPr>
              <a:spLocks noChangeShapeType="1"/>
            </p:cNvSpPr>
            <p:nvPr/>
          </p:nvSpPr>
          <p:spPr bwMode="auto">
            <a:xfrm flipV="1">
              <a:off x="3767" y="7251"/>
              <a:ext cx="0" cy="2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Line 46"/>
            <p:cNvSpPr>
              <a:spLocks noChangeShapeType="1"/>
            </p:cNvSpPr>
            <p:nvPr/>
          </p:nvSpPr>
          <p:spPr bwMode="auto">
            <a:xfrm flipV="1">
              <a:off x="4196" y="7308"/>
              <a:ext cx="0" cy="21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Line 45"/>
            <p:cNvSpPr>
              <a:spLocks noChangeShapeType="1"/>
            </p:cNvSpPr>
            <p:nvPr/>
          </p:nvSpPr>
          <p:spPr bwMode="auto">
            <a:xfrm flipV="1">
              <a:off x="4411" y="7353"/>
              <a:ext cx="0" cy="16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Line 44"/>
            <p:cNvSpPr>
              <a:spLocks noChangeShapeType="1"/>
            </p:cNvSpPr>
            <p:nvPr/>
          </p:nvSpPr>
          <p:spPr bwMode="auto">
            <a:xfrm flipV="1">
              <a:off x="4625" y="7371"/>
              <a:ext cx="0" cy="1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Line 43"/>
            <p:cNvSpPr>
              <a:spLocks noChangeShapeType="1"/>
            </p:cNvSpPr>
            <p:nvPr/>
          </p:nvSpPr>
          <p:spPr bwMode="auto">
            <a:xfrm flipV="1">
              <a:off x="4840" y="7368"/>
              <a:ext cx="0" cy="1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Line 42"/>
            <p:cNvSpPr>
              <a:spLocks noChangeShapeType="1"/>
            </p:cNvSpPr>
            <p:nvPr/>
          </p:nvSpPr>
          <p:spPr bwMode="auto">
            <a:xfrm flipV="1">
              <a:off x="5054" y="7356"/>
              <a:ext cx="0" cy="16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Line 41"/>
            <p:cNvSpPr>
              <a:spLocks noChangeShapeType="1"/>
            </p:cNvSpPr>
            <p:nvPr/>
          </p:nvSpPr>
          <p:spPr bwMode="auto">
            <a:xfrm flipV="1">
              <a:off x="5269" y="7347"/>
              <a:ext cx="0" cy="1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Line 40"/>
            <p:cNvSpPr>
              <a:spLocks noChangeShapeType="1"/>
            </p:cNvSpPr>
            <p:nvPr/>
          </p:nvSpPr>
          <p:spPr bwMode="auto">
            <a:xfrm flipV="1">
              <a:off x="5483" y="7332"/>
              <a:ext cx="0" cy="18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Arc 39"/>
            <p:cNvSpPr>
              <a:spLocks/>
            </p:cNvSpPr>
            <p:nvPr/>
          </p:nvSpPr>
          <p:spPr bwMode="auto">
            <a:xfrm flipV="1">
              <a:off x="3405" y="7557"/>
              <a:ext cx="280" cy="286"/>
            </a:xfrm>
            <a:custGeom>
              <a:avLst/>
              <a:gdLst>
                <a:gd name="G0" fmla="+- 20657 0 0"/>
                <a:gd name="G1" fmla="+- 21600 0 0"/>
                <a:gd name="G2" fmla="+- 21600 0 0"/>
                <a:gd name="T0" fmla="*/ 20657 w 42257"/>
                <a:gd name="T1" fmla="*/ 0 h 43200"/>
                <a:gd name="T2" fmla="*/ 0 w 42257"/>
                <a:gd name="T3" fmla="*/ 27913 h 43200"/>
                <a:gd name="T4" fmla="*/ 20657 w 422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57" h="43200" fill="none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</a:path>
                <a:path w="42257" h="43200" stroke="0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  <a:lnTo>
                    <a:pt x="2065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Arc 38"/>
            <p:cNvSpPr>
              <a:spLocks/>
            </p:cNvSpPr>
            <p:nvPr/>
          </p:nvSpPr>
          <p:spPr bwMode="auto">
            <a:xfrm flipV="1">
              <a:off x="4038" y="7554"/>
              <a:ext cx="280" cy="286"/>
            </a:xfrm>
            <a:custGeom>
              <a:avLst/>
              <a:gdLst>
                <a:gd name="G0" fmla="+- 20657 0 0"/>
                <a:gd name="G1" fmla="+- 21600 0 0"/>
                <a:gd name="G2" fmla="+- 21600 0 0"/>
                <a:gd name="T0" fmla="*/ 20657 w 42257"/>
                <a:gd name="T1" fmla="*/ 0 h 43200"/>
                <a:gd name="T2" fmla="*/ 0 w 42257"/>
                <a:gd name="T3" fmla="*/ 27913 h 43200"/>
                <a:gd name="T4" fmla="*/ 20657 w 422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57" h="43200" fill="none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</a:path>
                <a:path w="42257" h="43200" stroke="0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  <a:lnTo>
                    <a:pt x="2065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Arc 37"/>
            <p:cNvSpPr>
              <a:spLocks/>
            </p:cNvSpPr>
            <p:nvPr/>
          </p:nvSpPr>
          <p:spPr bwMode="auto">
            <a:xfrm flipV="1">
              <a:off x="4878" y="7557"/>
              <a:ext cx="280" cy="286"/>
            </a:xfrm>
            <a:custGeom>
              <a:avLst/>
              <a:gdLst>
                <a:gd name="G0" fmla="+- 20657 0 0"/>
                <a:gd name="G1" fmla="+- 21600 0 0"/>
                <a:gd name="G2" fmla="+- 21600 0 0"/>
                <a:gd name="T0" fmla="*/ 20657 w 42257"/>
                <a:gd name="T1" fmla="*/ 0 h 43200"/>
                <a:gd name="T2" fmla="*/ 0 w 42257"/>
                <a:gd name="T3" fmla="*/ 27913 h 43200"/>
                <a:gd name="T4" fmla="*/ 20657 w 422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57" h="43200" fill="none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</a:path>
                <a:path w="42257" h="43200" stroke="0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  <a:lnTo>
                    <a:pt x="2065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36"/>
            <p:cNvSpPr>
              <a:spLocks noChangeShapeType="1"/>
            </p:cNvSpPr>
            <p:nvPr/>
          </p:nvSpPr>
          <p:spPr bwMode="auto">
            <a:xfrm flipV="1">
              <a:off x="3522" y="7813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Line 35"/>
            <p:cNvSpPr>
              <a:spLocks noChangeShapeType="1"/>
            </p:cNvSpPr>
            <p:nvPr/>
          </p:nvSpPr>
          <p:spPr bwMode="auto">
            <a:xfrm flipV="1">
              <a:off x="4542" y="780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Line 34"/>
            <p:cNvSpPr>
              <a:spLocks noChangeShapeType="1"/>
            </p:cNvSpPr>
            <p:nvPr/>
          </p:nvSpPr>
          <p:spPr bwMode="auto">
            <a:xfrm flipV="1">
              <a:off x="5703" y="7807"/>
              <a:ext cx="0" cy="26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Text Box 33"/>
            <p:cNvSpPr txBox="1">
              <a:spLocks noChangeArrowheads="1"/>
            </p:cNvSpPr>
            <p:nvPr/>
          </p:nvSpPr>
          <p:spPr bwMode="auto">
            <a:xfrm>
              <a:off x="4014" y="7033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</a:t>
              </a: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Text Box 32"/>
            <p:cNvSpPr txBox="1">
              <a:spLocks noChangeArrowheads="1"/>
            </p:cNvSpPr>
            <p:nvPr/>
          </p:nvSpPr>
          <p:spPr bwMode="auto">
            <a:xfrm>
              <a:off x="3339" y="8065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0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6" name="Text Box 31"/>
            <p:cNvSpPr txBox="1">
              <a:spLocks noChangeArrowheads="1"/>
            </p:cNvSpPr>
            <p:nvPr/>
          </p:nvSpPr>
          <p:spPr bwMode="auto">
            <a:xfrm>
              <a:off x="4362" y="8077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0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7" name="Text Box 30"/>
            <p:cNvSpPr txBox="1">
              <a:spLocks noChangeArrowheads="1"/>
            </p:cNvSpPr>
            <p:nvPr/>
          </p:nvSpPr>
          <p:spPr bwMode="auto">
            <a:xfrm>
              <a:off x="5523" y="8077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0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Text Box 29"/>
            <p:cNvSpPr txBox="1">
              <a:spLocks noChangeArrowheads="1"/>
            </p:cNvSpPr>
            <p:nvPr/>
          </p:nvSpPr>
          <p:spPr bwMode="auto">
            <a:xfrm>
              <a:off x="3627" y="7552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r>
                <a:rPr kumimoji="0" lang="en-US" altLang="en-US" sz="10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9" name="Text Box 28"/>
            <p:cNvSpPr txBox="1">
              <a:spLocks noChangeArrowheads="1"/>
            </p:cNvSpPr>
            <p:nvPr/>
          </p:nvSpPr>
          <p:spPr bwMode="auto">
            <a:xfrm>
              <a:off x="4266" y="7549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r>
                <a:rPr kumimoji="0" lang="en-US" altLang="en-US" sz="10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Text Box 27"/>
            <p:cNvSpPr txBox="1">
              <a:spLocks noChangeArrowheads="1"/>
            </p:cNvSpPr>
            <p:nvPr/>
          </p:nvSpPr>
          <p:spPr bwMode="auto">
            <a:xfrm>
              <a:off x="5109" y="7549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r>
                <a:rPr kumimoji="0" lang="en-US" altLang="en-US" sz="10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26"/>
            <p:cNvSpPr>
              <a:spLocks noChangeArrowheads="1"/>
            </p:cNvSpPr>
            <p:nvPr/>
          </p:nvSpPr>
          <p:spPr bwMode="auto">
            <a:xfrm>
              <a:off x="7189" y="7138"/>
              <a:ext cx="630" cy="87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Line 25"/>
            <p:cNvSpPr>
              <a:spLocks noChangeShapeType="1"/>
            </p:cNvSpPr>
            <p:nvPr/>
          </p:nvSpPr>
          <p:spPr bwMode="auto">
            <a:xfrm flipV="1">
              <a:off x="7193" y="6879"/>
              <a:ext cx="0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Line 24"/>
            <p:cNvSpPr>
              <a:spLocks noChangeShapeType="1"/>
            </p:cNvSpPr>
            <p:nvPr/>
          </p:nvSpPr>
          <p:spPr bwMode="auto">
            <a:xfrm flipV="1">
              <a:off x="7818" y="6879"/>
              <a:ext cx="0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Line 23"/>
            <p:cNvSpPr>
              <a:spLocks noChangeShapeType="1"/>
            </p:cNvSpPr>
            <p:nvPr/>
          </p:nvSpPr>
          <p:spPr bwMode="auto">
            <a:xfrm flipV="1">
              <a:off x="7443" y="6879"/>
              <a:ext cx="0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22"/>
            <p:cNvSpPr>
              <a:spLocks noChangeShapeType="1"/>
            </p:cNvSpPr>
            <p:nvPr/>
          </p:nvSpPr>
          <p:spPr bwMode="auto">
            <a:xfrm flipV="1">
              <a:off x="7568" y="6879"/>
              <a:ext cx="0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21"/>
            <p:cNvSpPr>
              <a:spLocks noChangeShapeType="1"/>
            </p:cNvSpPr>
            <p:nvPr/>
          </p:nvSpPr>
          <p:spPr bwMode="auto">
            <a:xfrm flipV="1">
              <a:off x="7318" y="6879"/>
              <a:ext cx="0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20"/>
            <p:cNvSpPr>
              <a:spLocks noChangeShapeType="1"/>
            </p:cNvSpPr>
            <p:nvPr/>
          </p:nvSpPr>
          <p:spPr bwMode="auto">
            <a:xfrm flipV="1">
              <a:off x="7693" y="6879"/>
              <a:ext cx="0" cy="25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Line 19"/>
            <p:cNvSpPr>
              <a:spLocks noChangeShapeType="1"/>
            </p:cNvSpPr>
            <p:nvPr/>
          </p:nvSpPr>
          <p:spPr bwMode="auto">
            <a:xfrm>
              <a:off x="7191" y="6883"/>
              <a:ext cx="6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Line 18"/>
            <p:cNvSpPr>
              <a:spLocks noChangeShapeType="1"/>
            </p:cNvSpPr>
            <p:nvPr/>
          </p:nvSpPr>
          <p:spPr bwMode="auto">
            <a:xfrm flipV="1">
              <a:off x="7929" y="7093"/>
              <a:ext cx="0" cy="9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Line 17"/>
            <p:cNvSpPr>
              <a:spLocks noChangeShapeType="1"/>
            </p:cNvSpPr>
            <p:nvPr/>
          </p:nvSpPr>
          <p:spPr bwMode="auto">
            <a:xfrm>
              <a:off x="7084" y="7105"/>
              <a:ext cx="0" cy="9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Arc 16"/>
            <p:cNvSpPr>
              <a:spLocks/>
            </p:cNvSpPr>
            <p:nvPr/>
          </p:nvSpPr>
          <p:spPr bwMode="auto">
            <a:xfrm flipV="1">
              <a:off x="8058" y="7202"/>
              <a:ext cx="395" cy="779"/>
            </a:xfrm>
            <a:custGeom>
              <a:avLst/>
              <a:gdLst>
                <a:gd name="G0" fmla="+- 267 0 0"/>
                <a:gd name="G1" fmla="+- 21600 0 0"/>
                <a:gd name="G2" fmla="+- 21600 0 0"/>
                <a:gd name="T0" fmla="*/ 267 w 21867"/>
                <a:gd name="T1" fmla="*/ 0 h 43200"/>
                <a:gd name="T2" fmla="*/ 0 w 21867"/>
                <a:gd name="T3" fmla="*/ 43198 h 43200"/>
                <a:gd name="T4" fmla="*/ 267 w 2186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867" h="43200" fill="none" extrusionOk="0">
                  <a:moveTo>
                    <a:pt x="267" y="0"/>
                  </a:moveTo>
                  <a:cubicBezTo>
                    <a:pt x="12196" y="0"/>
                    <a:pt x="21867" y="9670"/>
                    <a:pt x="21867" y="21600"/>
                  </a:cubicBezTo>
                  <a:cubicBezTo>
                    <a:pt x="21867" y="33529"/>
                    <a:pt x="12196" y="43200"/>
                    <a:pt x="267" y="43200"/>
                  </a:cubicBezTo>
                  <a:cubicBezTo>
                    <a:pt x="177" y="43199"/>
                    <a:pt x="88" y="43199"/>
                    <a:pt x="-1" y="43198"/>
                  </a:cubicBezTo>
                </a:path>
                <a:path w="21867" h="43200" stroke="0" extrusionOk="0">
                  <a:moveTo>
                    <a:pt x="267" y="0"/>
                  </a:moveTo>
                  <a:cubicBezTo>
                    <a:pt x="12196" y="0"/>
                    <a:pt x="21867" y="9670"/>
                    <a:pt x="21867" y="21600"/>
                  </a:cubicBezTo>
                  <a:cubicBezTo>
                    <a:pt x="21867" y="33529"/>
                    <a:pt x="12196" y="43200"/>
                    <a:pt x="267" y="43200"/>
                  </a:cubicBezTo>
                  <a:cubicBezTo>
                    <a:pt x="177" y="43199"/>
                    <a:pt x="88" y="43199"/>
                    <a:pt x="-1" y="43198"/>
                  </a:cubicBezTo>
                  <a:lnTo>
                    <a:pt x="267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Arc 15"/>
            <p:cNvSpPr>
              <a:spLocks/>
            </p:cNvSpPr>
            <p:nvPr/>
          </p:nvSpPr>
          <p:spPr bwMode="auto">
            <a:xfrm flipH="1" flipV="1">
              <a:off x="6568" y="7192"/>
              <a:ext cx="395" cy="779"/>
            </a:xfrm>
            <a:custGeom>
              <a:avLst/>
              <a:gdLst>
                <a:gd name="G0" fmla="+- 267 0 0"/>
                <a:gd name="G1" fmla="+- 21600 0 0"/>
                <a:gd name="G2" fmla="+- 21600 0 0"/>
                <a:gd name="T0" fmla="*/ 267 w 21867"/>
                <a:gd name="T1" fmla="*/ 0 h 43200"/>
                <a:gd name="T2" fmla="*/ 0 w 21867"/>
                <a:gd name="T3" fmla="*/ 43198 h 43200"/>
                <a:gd name="T4" fmla="*/ 267 w 2186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867" h="43200" fill="none" extrusionOk="0">
                  <a:moveTo>
                    <a:pt x="267" y="0"/>
                  </a:moveTo>
                  <a:cubicBezTo>
                    <a:pt x="12196" y="0"/>
                    <a:pt x="21867" y="9670"/>
                    <a:pt x="21867" y="21600"/>
                  </a:cubicBezTo>
                  <a:cubicBezTo>
                    <a:pt x="21867" y="33529"/>
                    <a:pt x="12196" y="43200"/>
                    <a:pt x="267" y="43200"/>
                  </a:cubicBezTo>
                  <a:cubicBezTo>
                    <a:pt x="177" y="43199"/>
                    <a:pt x="88" y="43199"/>
                    <a:pt x="-1" y="43198"/>
                  </a:cubicBezTo>
                </a:path>
                <a:path w="21867" h="43200" stroke="0" extrusionOk="0">
                  <a:moveTo>
                    <a:pt x="267" y="0"/>
                  </a:moveTo>
                  <a:cubicBezTo>
                    <a:pt x="12196" y="0"/>
                    <a:pt x="21867" y="9670"/>
                    <a:pt x="21867" y="21600"/>
                  </a:cubicBezTo>
                  <a:cubicBezTo>
                    <a:pt x="21867" y="33529"/>
                    <a:pt x="12196" y="43200"/>
                    <a:pt x="267" y="43200"/>
                  </a:cubicBezTo>
                  <a:cubicBezTo>
                    <a:pt x="177" y="43199"/>
                    <a:pt x="88" y="43199"/>
                    <a:pt x="-1" y="43198"/>
                  </a:cubicBezTo>
                  <a:lnTo>
                    <a:pt x="267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14"/>
            <p:cNvSpPr>
              <a:spLocks noChangeShapeType="1"/>
            </p:cNvSpPr>
            <p:nvPr/>
          </p:nvSpPr>
          <p:spPr bwMode="auto">
            <a:xfrm>
              <a:off x="7184" y="8094"/>
              <a:ext cx="0" cy="2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13"/>
            <p:cNvSpPr>
              <a:spLocks noChangeShapeType="1"/>
            </p:cNvSpPr>
            <p:nvPr/>
          </p:nvSpPr>
          <p:spPr bwMode="auto">
            <a:xfrm>
              <a:off x="7815" y="8094"/>
              <a:ext cx="0" cy="25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Line 12"/>
            <p:cNvSpPr>
              <a:spLocks noChangeShapeType="1"/>
            </p:cNvSpPr>
            <p:nvPr/>
          </p:nvSpPr>
          <p:spPr bwMode="auto">
            <a:xfrm>
              <a:off x="7184" y="8219"/>
              <a:ext cx="62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aphicFrame>
          <p:nvGraphicFramePr>
            <p:cNvPr id="116" name="Object 1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78734154"/>
                </p:ext>
              </p:extLst>
            </p:nvPr>
          </p:nvGraphicFramePr>
          <p:xfrm>
            <a:off x="7845" y="6613"/>
            <a:ext cx="1277" cy="6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1" name="Equation" r:id="rId3" imgW="812520" imgH="419040" progId="Equation.DSMT4">
                    <p:embed/>
                  </p:oleObj>
                </mc:Choice>
                <mc:Fallback>
                  <p:oleObj name="Equation" r:id="rId3" imgW="812520" imgH="419040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45" y="6613"/>
                          <a:ext cx="1277" cy="66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7" name="Object 1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0828884"/>
                </p:ext>
              </p:extLst>
            </p:nvPr>
          </p:nvGraphicFramePr>
          <p:xfrm>
            <a:off x="8462" y="7208"/>
            <a:ext cx="1257" cy="6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2" name="Equation" r:id="rId5" imgW="799920" imgH="393480" progId="Equation.DSMT4">
                    <p:embed/>
                  </p:oleObj>
                </mc:Choice>
                <mc:Fallback>
                  <p:oleObj name="Equation" r:id="rId5" imgW="799920" imgH="393480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62" y="7208"/>
                          <a:ext cx="1257" cy="6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" name="Object 117"/>
            <p:cNvGraphicFramePr>
              <a:graphicFrameLocks noChangeAspect="1"/>
            </p:cNvGraphicFramePr>
            <p:nvPr/>
          </p:nvGraphicFramePr>
          <p:xfrm>
            <a:off x="6811" y="7419"/>
            <a:ext cx="278" cy="32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3" name="Equation" r:id="rId7" imgW="177569" imgH="202936" progId="Equation.DSMT4">
                    <p:embed/>
                  </p:oleObj>
                </mc:Choice>
                <mc:Fallback>
                  <p:oleObj name="Equation" r:id="rId7" imgW="177569" imgH="202936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11" y="7419"/>
                          <a:ext cx="278" cy="32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9" name="Object 118"/>
            <p:cNvGraphicFramePr>
              <a:graphicFrameLocks noChangeAspect="1"/>
            </p:cNvGraphicFramePr>
            <p:nvPr/>
          </p:nvGraphicFramePr>
          <p:xfrm>
            <a:off x="6256" y="7475"/>
            <a:ext cx="299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4" name="Equation" r:id="rId9" imgW="190417" imgH="152334" progId="Equation.DSMT4">
                    <p:embed/>
                  </p:oleObj>
                </mc:Choice>
                <mc:Fallback>
                  <p:oleObj name="Equation" r:id="rId9" imgW="190417" imgH="152334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56" y="7475"/>
                          <a:ext cx="299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0" name="Object 11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69528862"/>
                </p:ext>
              </p:extLst>
            </p:nvPr>
          </p:nvGraphicFramePr>
          <p:xfrm>
            <a:off x="7340" y="8213"/>
            <a:ext cx="317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5" name="Equation" r:id="rId11" imgW="203040" imgH="152280" progId="Equation.DSMT4">
                    <p:embed/>
                  </p:oleObj>
                </mc:Choice>
                <mc:Fallback>
                  <p:oleObj name="Equation" r:id="rId11" imgW="203040" imgH="152280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40" y="8213"/>
                          <a:ext cx="317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21" name="Object 120"/>
            <p:cNvGraphicFramePr>
              <a:graphicFrameLocks noChangeAspect="1"/>
            </p:cNvGraphicFramePr>
            <p:nvPr/>
          </p:nvGraphicFramePr>
          <p:xfrm>
            <a:off x="7410" y="6623"/>
            <a:ext cx="199" cy="2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26" name="Equation" r:id="rId13" imgW="126835" imgH="152202" progId="Equation.DSMT4">
                    <p:embed/>
                  </p:oleObj>
                </mc:Choice>
                <mc:Fallback>
                  <p:oleObj name="Equation" r:id="rId13" imgW="126835" imgH="152202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10" y="6623"/>
                          <a:ext cx="199" cy="24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2" name="Line 5"/>
            <p:cNvSpPr>
              <a:spLocks noChangeShapeType="1"/>
            </p:cNvSpPr>
            <p:nvPr/>
          </p:nvSpPr>
          <p:spPr bwMode="auto">
            <a:xfrm rot="5400000" flipV="1">
              <a:off x="2929" y="7442"/>
              <a:ext cx="0" cy="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Text Box 4"/>
            <p:cNvSpPr txBox="1">
              <a:spLocks noChangeArrowheads="1"/>
            </p:cNvSpPr>
            <p:nvPr/>
          </p:nvSpPr>
          <p:spPr bwMode="auto">
            <a:xfrm>
              <a:off x="2681" y="6895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4" name="Text Box 3"/>
            <p:cNvSpPr txBox="1">
              <a:spLocks noChangeArrowheads="1"/>
            </p:cNvSpPr>
            <p:nvPr/>
          </p:nvSpPr>
          <p:spPr bwMode="auto">
            <a:xfrm>
              <a:off x="3062" y="7552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5" name="Text Box 2"/>
            <p:cNvSpPr txBox="1">
              <a:spLocks noChangeArrowheads="1"/>
            </p:cNvSpPr>
            <p:nvPr/>
          </p:nvSpPr>
          <p:spPr bwMode="auto">
            <a:xfrm>
              <a:off x="6679" y="8547"/>
              <a:ext cx="180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Free-body diagram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26" name="Group 125"/>
          <p:cNvGrpSpPr>
            <a:grpSpLocks/>
          </p:cNvGrpSpPr>
          <p:nvPr/>
        </p:nvGrpSpPr>
        <p:grpSpPr bwMode="auto">
          <a:xfrm>
            <a:off x="2496609" y="7481662"/>
            <a:ext cx="2367280" cy="910590"/>
            <a:chOff x="4256" y="312"/>
            <a:chExt cx="3728" cy="1434"/>
          </a:xfrm>
        </p:grpSpPr>
        <p:sp>
          <p:nvSpPr>
            <p:cNvPr id="127" name="Rectangle 126" descr="Wide upward diagonal"/>
            <p:cNvSpPr>
              <a:spLocks noChangeArrowheads="1"/>
            </p:cNvSpPr>
            <p:nvPr/>
          </p:nvSpPr>
          <p:spPr bwMode="auto">
            <a:xfrm>
              <a:off x="7503" y="1603"/>
              <a:ext cx="475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28" name="Rectangle 127" descr="Wide upward diagonal"/>
            <p:cNvSpPr>
              <a:spLocks noChangeArrowheads="1"/>
            </p:cNvSpPr>
            <p:nvPr/>
          </p:nvSpPr>
          <p:spPr bwMode="auto">
            <a:xfrm>
              <a:off x="4256" y="1470"/>
              <a:ext cx="475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4487" y="993"/>
              <a:ext cx="3255" cy="217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30" name="Line 6054"/>
            <p:cNvCxnSpPr>
              <a:cxnSpLocks noChangeShapeType="1"/>
            </p:cNvCxnSpPr>
            <p:nvPr/>
          </p:nvCxnSpPr>
          <p:spPr bwMode="auto">
            <a:xfrm flipV="1">
              <a:off x="4487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Line 6055"/>
            <p:cNvCxnSpPr>
              <a:cxnSpLocks noChangeShapeType="1"/>
            </p:cNvCxnSpPr>
            <p:nvPr/>
          </p:nvCxnSpPr>
          <p:spPr bwMode="auto">
            <a:xfrm flipV="1">
              <a:off x="4736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2" name="Line 6056"/>
            <p:cNvCxnSpPr>
              <a:cxnSpLocks noChangeShapeType="1"/>
            </p:cNvCxnSpPr>
            <p:nvPr/>
          </p:nvCxnSpPr>
          <p:spPr bwMode="auto">
            <a:xfrm flipV="1">
              <a:off x="4985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Line 6057"/>
            <p:cNvCxnSpPr>
              <a:cxnSpLocks noChangeShapeType="1"/>
            </p:cNvCxnSpPr>
            <p:nvPr/>
          </p:nvCxnSpPr>
          <p:spPr bwMode="auto">
            <a:xfrm flipV="1">
              <a:off x="5234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Line 6058"/>
            <p:cNvCxnSpPr>
              <a:cxnSpLocks noChangeShapeType="1"/>
            </p:cNvCxnSpPr>
            <p:nvPr/>
          </p:nvCxnSpPr>
          <p:spPr bwMode="auto">
            <a:xfrm flipV="1">
              <a:off x="5483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5" name="Line 6059"/>
            <p:cNvCxnSpPr>
              <a:cxnSpLocks noChangeShapeType="1"/>
            </p:cNvCxnSpPr>
            <p:nvPr/>
          </p:nvCxnSpPr>
          <p:spPr bwMode="auto">
            <a:xfrm flipV="1">
              <a:off x="5733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6" name="Line 6060"/>
            <p:cNvCxnSpPr>
              <a:cxnSpLocks noChangeShapeType="1"/>
            </p:cNvCxnSpPr>
            <p:nvPr/>
          </p:nvCxnSpPr>
          <p:spPr bwMode="auto">
            <a:xfrm flipV="1">
              <a:off x="5982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" name="Line 6061"/>
            <p:cNvCxnSpPr>
              <a:cxnSpLocks noChangeShapeType="1"/>
            </p:cNvCxnSpPr>
            <p:nvPr/>
          </p:nvCxnSpPr>
          <p:spPr bwMode="auto">
            <a:xfrm flipV="1">
              <a:off x="6231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Line 6062"/>
            <p:cNvCxnSpPr>
              <a:cxnSpLocks noChangeShapeType="1"/>
            </p:cNvCxnSpPr>
            <p:nvPr/>
          </p:nvCxnSpPr>
          <p:spPr bwMode="auto">
            <a:xfrm flipV="1">
              <a:off x="6480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Line 6063"/>
            <p:cNvCxnSpPr>
              <a:cxnSpLocks noChangeShapeType="1"/>
            </p:cNvCxnSpPr>
            <p:nvPr/>
          </p:nvCxnSpPr>
          <p:spPr bwMode="auto">
            <a:xfrm flipV="1">
              <a:off x="6730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Line 6064"/>
            <p:cNvCxnSpPr>
              <a:cxnSpLocks noChangeShapeType="1"/>
            </p:cNvCxnSpPr>
            <p:nvPr/>
          </p:nvCxnSpPr>
          <p:spPr bwMode="auto">
            <a:xfrm flipV="1">
              <a:off x="6979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" name="Line 6065"/>
            <p:cNvCxnSpPr>
              <a:cxnSpLocks noChangeShapeType="1"/>
            </p:cNvCxnSpPr>
            <p:nvPr/>
          </p:nvCxnSpPr>
          <p:spPr bwMode="auto">
            <a:xfrm flipV="1">
              <a:off x="7228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Line 6066"/>
            <p:cNvCxnSpPr>
              <a:cxnSpLocks noChangeShapeType="1"/>
            </p:cNvCxnSpPr>
            <p:nvPr/>
          </p:nvCxnSpPr>
          <p:spPr bwMode="auto">
            <a:xfrm flipV="1">
              <a:off x="7477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" name="Line 6067"/>
            <p:cNvCxnSpPr>
              <a:cxnSpLocks noChangeShapeType="1"/>
            </p:cNvCxnSpPr>
            <p:nvPr/>
          </p:nvCxnSpPr>
          <p:spPr bwMode="auto">
            <a:xfrm flipV="1">
              <a:off x="7727" y="651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Line 6068"/>
            <p:cNvCxnSpPr>
              <a:cxnSpLocks noChangeShapeType="1"/>
            </p:cNvCxnSpPr>
            <p:nvPr/>
          </p:nvCxnSpPr>
          <p:spPr bwMode="auto">
            <a:xfrm>
              <a:off x="4487" y="652"/>
              <a:ext cx="32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5" name="Text Box 6069"/>
            <p:cNvSpPr txBox="1">
              <a:spLocks noChangeArrowheads="1"/>
            </p:cNvSpPr>
            <p:nvPr/>
          </p:nvSpPr>
          <p:spPr bwMode="auto">
            <a:xfrm>
              <a:off x="5965" y="312"/>
              <a:ext cx="330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p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0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46" name="AutoShape 6070"/>
            <p:cNvSpPr>
              <a:spLocks noChangeArrowheads="1"/>
            </p:cNvSpPr>
            <p:nvPr/>
          </p:nvSpPr>
          <p:spPr bwMode="auto">
            <a:xfrm>
              <a:off x="4362" y="1215"/>
              <a:ext cx="255" cy="25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47" name="AutoShape 6071"/>
            <p:cNvSpPr>
              <a:spLocks noChangeArrowheads="1"/>
            </p:cNvSpPr>
            <p:nvPr/>
          </p:nvSpPr>
          <p:spPr bwMode="auto">
            <a:xfrm>
              <a:off x="7603" y="1209"/>
              <a:ext cx="255" cy="25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48" name="Oval 147"/>
            <p:cNvSpPr>
              <a:spLocks noChangeArrowheads="1"/>
            </p:cNvSpPr>
            <p:nvPr/>
          </p:nvSpPr>
          <p:spPr bwMode="auto">
            <a:xfrm>
              <a:off x="7595" y="1463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149" name="Oval 148"/>
            <p:cNvSpPr>
              <a:spLocks noChangeArrowheads="1"/>
            </p:cNvSpPr>
            <p:nvPr/>
          </p:nvSpPr>
          <p:spPr bwMode="auto">
            <a:xfrm>
              <a:off x="7745" y="1464"/>
              <a:ext cx="143" cy="14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50" name="Line 6074"/>
            <p:cNvCxnSpPr>
              <a:cxnSpLocks noChangeShapeType="1"/>
            </p:cNvCxnSpPr>
            <p:nvPr/>
          </p:nvCxnSpPr>
          <p:spPr bwMode="auto">
            <a:xfrm>
              <a:off x="7496" y="1606"/>
              <a:ext cx="48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1" name="Text Box 6075"/>
            <p:cNvSpPr txBox="1">
              <a:spLocks noChangeArrowheads="1"/>
            </p:cNvSpPr>
            <p:nvPr/>
          </p:nvSpPr>
          <p:spPr bwMode="auto">
            <a:xfrm>
              <a:off x="5823" y="1235"/>
              <a:ext cx="585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E,I,L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152" name="Line 6076"/>
            <p:cNvCxnSpPr>
              <a:cxnSpLocks noChangeShapeType="1"/>
            </p:cNvCxnSpPr>
            <p:nvPr/>
          </p:nvCxnSpPr>
          <p:spPr bwMode="auto">
            <a:xfrm>
              <a:off x="4256" y="1470"/>
              <a:ext cx="47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22704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Group 98"/>
          <p:cNvGrpSpPr/>
          <p:nvPr/>
        </p:nvGrpSpPr>
        <p:grpSpPr>
          <a:xfrm>
            <a:off x="2192279" y="2778075"/>
            <a:ext cx="2446145" cy="947830"/>
            <a:chOff x="1802363" y="2037889"/>
            <a:chExt cx="3755259" cy="1457785"/>
          </a:xfrm>
        </p:grpSpPr>
        <p:sp>
          <p:nvSpPr>
            <p:cNvPr id="103" name="Rectangle 102"/>
            <p:cNvSpPr/>
            <p:nvPr/>
          </p:nvSpPr>
          <p:spPr>
            <a:xfrm>
              <a:off x="2040780" y="2847975"/>
              <a:ext cx="2694904" cy="266700"/>
            </a:xfrm>
            <a:prstGeom prst="rect">
              <a:avLst/>
            </a:prstGeom>
            <a:gradFill flip="none" rotWithShape="1">
              <a:gsLst>
                <a:gs pos="0">
                  <a:schemeClr val="accent3">
                    <a:lumMod val="67000"/>
                  </a:schemeClr>
                </a:gs>
                <a:gs pos="48000">
                  <a:schemeClr val="accent3">
                    <a:lumMod val="97000"/>
                    <a:lumOff val="3000"/>
                  </a:schemeClr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0" name="Group 99"/>
            <p:cNvGrpSpPr/>
            <p:nvPr/>
          </p:nvGrpSpPr>
          <p:grpSpPr>
            <a:xfrm rot="5400000">
              <a:off x="1253607" y="2710931"/>
              <a:ext cx="1333499" cy="235987"/>
              <a:chOff x="2198552" y="1501321"/>
              <a:chExt cx="645387" cy="159787"/>
            </a:xfrm>
          </p:grpSpPr>
          <p:sp>
            <p:nvSpPr>
              <p:cNvPr id="112" name="Rectangle 111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13" name="Straight Connector 112"/>
              <p:cNvCxnSpPr/>
              <p:nvPr/>
            </p:nvCxnSpPr>
            <p:spPr>
              <a:xfrm rot="16200000">
                <a:off x="2521246" y="1178627"/>
                <a:ext cx="0" cy="645387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1" name="TextBox 100"/>
            <p:cNvSpPr txBox="1"/>
            <p:nvPr/>
          </p:nvSpPr>
          <p:spPr>
            <a:xfrm>
              <a:off x="5128934" y="2771992"/>
              <a:ext cx="428688" cy="402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cxnSp>
          <p:nvCxnSpPr>
            <p:cNvPr id="102" name="Straight Arrow Connector 101"/>
            <p:cNvCxnSpPr/>
            <p:nvPr/>
          </p:nvCxnSpPr>
          <p:spPr>
            <a:xfrm>
              <a:off x="2038350" y="2999324"/>
              <a:ext cx="63817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103" idx="3"/>
            </p:cNvCxnSpPr>
            <p:nvPr/>
          </p:nvCxnSpPr>
          <p:spPr>
            <a:xfrm flipV="1">
              <a:off x="4735684" y="2971800"/>
              <a:ext cx="484016" cy="952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Arc 104"/>
            <p:cNvSpPr/>
            <p:nvPr/>
          </p:nvSpPr>
          <p:spPr>
            <a:xfrm rot="16200000">
              <a:off x="4472204" y="2711472"/>
              <a:ext cx="539705" cy="539705"/>
            </a:xfrm>
            <a:prstGeom prst="arc">
              <a:avLst>
                <a:gd name="adj1" fmla="val 18911487"/>
                <a:gd name="adj2" fmla="val 11321584"/>
              </a:avLst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6" name="Straight Connector 105"/>
            <p:cNvCxnSpPr/>
            <p:nvPr/>
          </p:nvCxnSpPr>
          <p:spPr>
            <a:xfrm>
              <a:off x="4735684" y="3181351"/>
              <a:ext cx="0" cy="31432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>
              <a:off x="2040780" y="3398088"/>
              <a:ext cx="269490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4349355" y="2352244"/>
              <a:ext cx="440991" cy="402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3119655" y="3036492"/>
              <a:ext cx="404079" cy="402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2613673" y="2796658"/>
              <a:ext cx="391773" cy="402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041488" y="2037889"/>
              <a:ext cx="391773" cy="4023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</p:grpSp>
      <p:grpSp>
        <p:nvGrpSpPr>
          <p:cNvPr id="114" name="Group 113"/>
          <p:cNvGrpSpPr/>
          <p:nvPr/>
        </p:nvGrpSpPr>
        <p:grpSpPr>
          <a:xfrm>
            <a:off x="1150935" y="4312535"/>
            <a:ext cx="4953684" cy="1163859"/>
            <a:chOff x="1390590" y="1278522"/>
            <a:chExt cx="8745312" cy="2046986"/>
          </a:xfrm>
        </p:grpSpPr>
        <p:grpSp>
          <p:nvGrpSpPr>
            <p:cNvPr id="115" name="Group 114"/>
            <p:cNvGrpSpPr/>
            <p:nvPr/>
          </p:nvGrpSpPr>
          <p:grpSpPr>
            <a:xfrm rot="5400000">
              <a:off x="982723" y="2684345"/>
              <a:ext cx="1028700" cy="212965"/>
              <a:chOff x="6084376" y="4258284"/>
              <a:chExt cx="626457" cy="159787"/>
            </a:xfrm>
          </p:grpSpPr>
          <p:sp>
            <p:nvSpPr>
              <p:cNvPr id="148" name="Rectangle 147"/>
              <p:cNvSpPr/>
              <p:nvPr/>
            </p:nvSpPr>
            <p:spPr>
              <a:xfrm>
                <a:off x="6084376" y="4263088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cxnSp>
            <p:nvCxnSpPr>
              <p:cNvPr id="149" name="Straight Connector 148"/>
              <p:cNvCxnSpPr/>
              <p:nvPr/>
            </p:nvCxnSpPr>
            <p:spPr>
              <a:xfrm rot="16200000">
                <a:off x="6397605" y="3945055"/>
                <a:ext cx="0" cy="6264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6" name="TextBox 115"/>
            <p:cNvSpPr txBox="1"/>
            <p:nvPr/>
          </p:nvSpPr>
          <p:spPr>
            <a:xfrm>
              <a:off x="4778071" y="1722561"/>
              <a:ext cx="507130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216091" y="1705933"/>
              <a:ext cx="821257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M(x)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9082610" y="1278522"/>
              <a:ext cx="507130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5456122" y="1844158"/>
              <a:ext cx="492982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9642920" y="1369731"/>
              <a:ext cx="492982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21" name="Freeform 120"/>
            <p:cNvSpPr/>
            <p:nvPr/>
          </p:nvSpPr>
          <p:spPr>
            <a:xfrm>
              <a:off x="1600200" y="2143125"/>
              <a:ext cx="3228975" cy="438150"/>
            </a:xfrm>
            <a:custGeom>
              <a:avLst/>
              <a:gdLst>
                <a:gd name="connsiteX0" fmla="*/ 0 w 3228975"/>
                <a:gd name="connsiteY0" fmla="*/ 419100 h 438178"/>
                <a:gd name="connsiteX1" fmla="*/ 695325 w 3228975"/>
                <a:gd name="connsiteY1" fmla="*/ 438150 h 438178"/>
                <a:gd name="connsiteX2" fmla="*/ 1343025 w 3228975"/>
                <a:gd name="connsiteY2" fmla="*/ 419100 h 438178"/>
                <a:gd name="connsiteX3" fmla="*/ 2105025 w 3228975"/>
                <a:gd name="connsiteY3" fmla="*/ 314325 h 438178"/>
                <a:gd name="connsiteX4" fmla="*/ 2705100 w 3228975"/>
                <a:gd name="connsiteY4" fmla="*/ 200025 h 438178"/>
                <a:gd name="connsiteX5" fmla="*/ 3228975 w 3228975"/>
                <a:gd name="connsiteY5" fmla="*/ 0 h 438178"/>
                <a:gd name="connsiteX0" fmla="*/ 0 w 3228975"/>
                <a:gd name="connsiteY0" fmla="*/ 419100 h 438150"/>
                <a:gd name="connsiteX1" fmla="*/ 695325 w 3228975"/>
                <a:gd name="connsiteY1" fmla="*/ 438150 h 438150"/>
                <a:gd name="connsiteX2" fmla="*/ 1343025 w 3228975"/>
                <a:gd name="connsiteY2" fmla="*/ 419100 h 438150"/>
                <a:gd name="connsiteX3" fmla="*/ 2105025 w 3228975"/>
                <a:gd name="connsiteY3" fmla="*/ 331078 h 438150"/>
                <a:gd name="connsiteX4" fmla="*/ 2705100 w 3228975"/>
                <a:gd name="connsiteY4" fmla="*/ 200025 h 438150"/>
                <a:gd name="connsiteX5" fmla="*/ 3228975 w 3228975"/>
                <a:gd name="connsiteY5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8975" h="438150">
                  <a:moveTo>
                    <a:pt x="0" y="419100"/>
                  </a:moveTo>
                  <a:cubicBezTo>
                    <a:pt x="238919" y="427831"/>
                    <a:pt x="471488" y="438150"/>
                    <a:pt x="695325" y="438150"/>
                  </a:cubicBezTo>
                  <a:cubicBezTo>
                    <a:pt x="919162" y="438150"/>
                    <a:pt x="1108075" y="436945"/>
                    <a:pt x="1343025" y="419100"/>
                  </a:cubicBezTo>
                  <a:cubicBezTo>
                    <a:pt x="1577975" y="401255"/>
                    <a:pt x="1878013" y="367590"/>
                    <a:pt x="2105025" y="331078"/>
                  </a:cubicBezTo>
                  <a:cubicBezTo>
                    <a:pt x="2332037" y="294566"/>
                    <a:pt x="2517775" y="252412"/>
                    <a:pt x="2705100" y="200025"/>
                  </a:cubicBezTo>
                  <a:cubicBezTo>
                    <a:pt x="2892425" y="147637"/>
                    <a:pt x="3060700" y="73818"/>
                    <a:pt x="322897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600200" y="2352674"/>
              <a:ext cx="3327371" cy="438150"/>
            </a:xfrm>
            <a:custGeom>
              <a:avLst/>
              <a:gdLst>
                <a:gd name="connsiteX0" fmla="*/ 0 w 3228975"/>
                <a:gd name="connsiteY0" fmla="*/ 419100 h 438178"/>
                <a:gd name="connsiteX1" fmla="*/ 695325 w 3228975"/>
                <a:gd name="connsiteY1" fmla="*/ 438150 h 438178"/>
                <a:gd name="connsiteX2" fmla="*/ 1343025 w 3228975"/>
                <a:gd name="connsiteY2" fmla="*/ 419100 h 438178"/>
                <a:gd name="connsiteX3" fmla="*/ 2105025 w 3228975"/>
                <a:gd name="connsiteY3" fmla="*/ 314325 h 438178"/>
                <a:gd name="connsiteX4" fmla="*/ 2705100 w 3228975"/>
                <a:gd name="connsiteY4" fmla="*/ 200025 h 438178"/>
                <a:gd name="connsiteX5" fmla="*/ 3228975 w 3228975"/>
                <a:gd name="connsiteY5" fmla="*/ 0 h 438178"/>
                <a:gd name="connsiteX0" fmla="*/ 0 w 3228975"/>
                <a:gd name="connsiteY0" fmla="*/ 419100 h 438150"/>
                <a:gd name="connsiteX1" fmla="*/ 695325 w 3228975"/>
                <a:gd name="connsiteY1" fmla="*/ 438150 h 438150"/>
                <a:gd name="connsiteX2" fmla="*/ 1343025 w 3228975"/>
                <a:gd name="connsiteY2" fmla="*/ 419100 h 438150"/>
                <a:gd name="connsiteX3" fmla="*/ 2113184 w 3228975"/>
                <a:gd name="connsiteY3" fmla="*/ 322701 h 438150"/>
                <a:gd name="connsiteX4" fmla="*/ 2705100 w 3228975"/>
                <a:gd name="connsiteY4" fmla="*/ 200025 h 438150"/>
                <a:gd name="connsiteX5" fmla="*/ 3228975 w 3228975"/>
                <a:gd name="connsiteY5" fmla="*/ 0 h 438150"/>
                <a:gd name="connsiteX0" fmla="*/ 0 w 3228975"/>
                <a:gd name="connsiteY0" fmla="*/ 419100 h 438150"/>
                <a:gd name="connsiteX1" fmla="*/ 695325 w 3228975"/>
                <a:gd name="connsiteY1" fmla="*/ 438150 h 438150"/>
                <a:gd name="connsiteX2" fmla="*/ 1343025 w 3228975"/>
                <a:gd name="connsiteY2" fmla="*/ 419100 h 438150"/>
                <a:gd name="connsiteX3" fmla="*/ 2113184 w 3228975"/>
                <a:gd name="connsiteY3" fmla="*/ 339454 h 438150"/>
                <a:gd name="connsiteX4" fmla="*/ 2705100 w 3228975"/>
                <a:gd name="connsiteY4" fmla="*/ 200025 h 438150"/>
                <a:gd name="connsiteX5" fmla="*/ 3228975 w 3228975"/>
                <a:gd name="connsiteY5" fmla="*/ 0 h 438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8975" h="438150">
                  <a:moveTo>
                    <a:pt x="0" y="419100"/>
                  </a:moveTo>
                  <a:cubicBezTo>
                    <a:pt x="238919" y="427831"/>
                    <a:pt x="471488" y="438150"/>
                    <a:pt x="695325" y="438150"/>
                  </a:cubicBezTo>
                  <a:cubicBezTo>
                    <a:pt x="919162" y="438150"/>
                    <a:pt x="1106715" y="435549"/>
                    <a:pt x="1343025" y="419100"/>
                  </a:cubicBezTo>
                  <a:cubicBezTo>
                    <a:pt x="1579335" y="402651"/>
                    <a:pt x="1886172" y="375966"/>
                    <a:pt x="2113184" y="339454"/>
                  </a:cubicBezTo>
                  <a:cubicBezTo>
                    <a:pt x="2340196" y="302942"/>
                    <a:pt x="2517775" y="252412"/>
                    <a:pt x="2705100" y="200025"/>
                  </a:cubicBezTo>
                  <a:cubicBezTo>
                    <a:pt x="2892425" y="147637"/>
                    <a:pt x="3060700" y="73818"/>
                    <a:pt x="322897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123" name="Straight Connector 122"/>
            <p:cNvCxnSpPr/>
            <p:nvPr/>
          </p:nvCxnSpPr>
          <p:spPr>
            <a:xfrm>
              <a:off x="4829175" y="2143125"/>
              <a:ext cx="98394" cy="2095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3848100" y="2143125"/>
              <a:ext cx="0" cy="1162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>
              <a:off x="1597153" y="3171825"/>
              <a:ext cx="225094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>
              <a:off x="1600199" y="2790825"/>
              <a:ext cx="3933826" cy="1907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>
              <a:off x="5210175" y="2242068"/>
              <a:ext cx="0" cy="567835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Freeform 127"/>
            <p:cNvSpPr/>
            <p:nvPr/>
          </p:nvSpPr>
          <p:spPr>
            <a:xfrm>
              <a:off x="7467600" y="1666875"/>
              <a:ext cx="1533525" cy="666750"/>
            </a:xfrm>
            <a:custGeom>
              <a:avLst/>
              <a:gdLst>
                <a:gd name="connsiteX0" fmla="*/ 0 w 1533525"/>
                <a:gd name="connsiteY0" fmla="*/ 666750 h 666750"/>
                <a:gd name="connsiteX1" fmla="*/ 400050 w 1533525"/>
                <a:gd name="connsiteY1" fmla="*/ 590550 h 666750"/>
                <a:gd name="connsiteX2" fmla="*/ 733425 w 1533525"/>
                <a:gd name="connsiteY2" fmla="*/ 495300 h 666750"/>
                <a:gd name="connsiteX3" fmla="*/ 1057275 w 1533525"/>
                <a:gd name="connsiteY3" fmla="*/ 352425 h 666750"/>
                <a:gd name="connsiteX4" fmla="*/ 1352550 w 1533525"/>
                <a:gd name="connsiteY4" fmla="*/ 152400 h 666750"/>
                <a:gd name="connsiteX5" fmla="*/ 1533525 w 1533525"/>
                <a:gd name="connsiteY5" fmla="*/ 0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3525" h="666750">
                  <a:moveTo>
                    <a:pt x="0" y="666750"/>
                  </a:moveTo>
                  <a:cubicBezTo>
                    <a:pt x="138906" y="642937"/>
                    <a:pt x="277813" y="619125"/>
                    <a:pt x="400050" y="590550"/>
                  </a:cubicBezTo>
                  <a:cubicBezTo>
                    <a:pt x="522287" y="561975"/>
                    <a:pt x="623888" y="534987"/>
                    <a:pt x="733425" y="495300"/>
                  </a:cubicBezTo>
                  <a:cubicBezTo>
                    <a:pt x="842962" y="455613"/>
                    <a:pt x="954088" y="409575"/>
                    <a:pt x="1057275" y="352425"/>
                  </a:cubicBezTo>
                  <a:cubicBezTo>
                    <a:pt x="1160463" y="295275"/>
                    <a:pt x="1273175" y="211137"/>
                    <a:pt x="1352550" y="152400"/>
                  </a:cubicBezTo>
                  <a:cubicBezTo>
                    <a:pt x="1431925" y="93663"/>
                    <a:pt x="1482725" y="46831"/>
                    <a:pt x="153352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29" name="Freeform 128"/>
            <p:cNvSpPr/>
            <p:nvPr/>
          </p:nvSpPr>
          <p:spPr>
            <a:xfrm>
              <a:off x="7477124" y="1847850"/>
              <a:ext cx="1609344" cy="666750"/>
            </a:xfrm>
            <a:custGeom>
              <a:avLst/>
              <a:gdLst>
                <a:gd name="connsiteX0" fmla="*/ 0 w 1533525"/>
                <a:gd name="connsiteY0" fmla="*/ 666750 h 666750"/>
                <a:gd name="connsiteX1" fmla="*/ 400050 w 1533525"/>
                <a:gd name="connsiteY1" fmla="*/ 590550 h 666750"/>
                <a:gd name="connsiteX2" fmla="*/ 733425 w 1533525"/>
                <a:gd name="connsiteY2" fmla="*/ 495300 h 666750"/>
                <a:gd name="connsiteX3" fmla="*/ 1057275 w 1533525"/>
                <a:gd name="connsiteY3" fmla="*/ 352425 h 666750"/>
                <a:gd name="connsiteX4" fmla="*/ 1352550 w 1533525"/>
                <a:gd name="connsiteY4" fmla="*/ 152400 h 666750"/>
                <a:gd name="connsiteX5" fmla="*/ 1533525 w 1533525"/>
                <a:gd name="connsiteY5" fmla="*/ 0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33525" h="666750">
                  <a:moveTo>
                    <a:pt x="0" y="666750"/>
                  </a:moveTo>
                  <a:cubicBezTo>
                    <a:pt x="138906" y="642937"/>
                    <a:pt x="277813" y="619125"/>
                    <a:pt x="400050" y="590550"/>
                  </a:cubicBezTo>
                  <a:cubicBezTo>
                    <a:pt x="522287" y="561975"/>
                    <a:pt x="623888" y="534987"/>
                    <a:pt x="733425" y="495300"/>
                  </a:cubicBezTo>
                  <a:cubicBezTo>
                    <a:pt x="842962" y="455613"/>
                    <a:pt x="954088" y="409575"/>
                    <a:pt x="1057275" y="352425"/>
                  </a:cubicBezTo>
                  <a:cubicBezTo>
                    <a:pt x="1160463" y="295275"/>
                    <a:pt x="1273175" y="211137"/>
                    <a:pt x="1352550" y="152400"/>
                  </a:cubicBezTo>
                  <a:cubicBezTo>
                    <a:pt x="1431925" y="93663"/>
                    <a:pt x="1482725" y="46831"/>
                    <a:pt x="153352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130" name="Straight Connector 129"/>
            <p:cNvCxnSpPr>
              <a:stCxn id="128" idx="5"/>
              <a:endCxn id="129" idx="5"/>
            </p:cNvCxnSpPr>
            <p:nvPr/>
          </p:nvCxnSpPr>
          <p:spPr>
            <a:xfrm>
              <a:off x="9001125" y="1666875"/>
              <a:ext cx="85343" cy="1809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>
              <a:stCxn id="128" idx="0"/>
              <a:endCxn id="129" idx="0"/>
            </p:cNvCxnSpPr>
            <p:nvPr/>
          </p:nvCxnSpPr>
          <p:spPr>
            <a:xfrm>
              <a:off x="7467600" y="2333625"/>
              <a:ext cx="9524" cy="1809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>
              <a:off x="7508872" y="2886103"/>
              <a:ext cx="220777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>
              <a:stCxn id="129" idx="0"/>
            </p:cNvCxnSpPr>
            <p:nvPr/>
          </p:nvCxnSpPr>
          <p:spPr>
            <a:xfrm>
              <a:off x="7477124" y="2514600"/>
              <a:ext cx="0" cy="390525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Arrow Connector 133"/>
            <p:cNvCxnSpPr/>
            <p:nvPr/>
          </p:nvCxnSpPr>
          <p:spPr>
            <a:xfrm>
              <a:off x="9042189" y="1734508"/>
              <a:ext cx="93048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>
              <a:off x="9515475" y="1705933"/>
              <a:ext cx="0" cy="118017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 flipH="1">
              <a:off x="6547144" y="2413518"/>
              <a:ext cx="93048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/>
            <p:nvPr/>
          </p:nvCxnSpPr>
          <p:spPr>
            <a:xfrm>
              <a:off x="4870419" y="2219325"/>
              <a:ext cx="93048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Arc 137"/>
            <p:cNvSpPr/>
            <p:nvPr/>
          </p:nvSpPr>
          <p:spPr>
            <a:xfrm rot="16200000">
              <a:off x="4529169" y="1986280"/>
              <a:ext cx="539705" cy="539705"/>
            </a:xfrm>
            <a:prstGeom prst="arc">
              <a:avLst>
                <a:gd name="adj1" fmla="val 18911487"/>
                <a:gd name="adj2" fmla="val 11321584"/>
              </a:avLst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39" name="Arc 138"/>
            <p:cNvSpPr/>
            <p:nvPr/>
          </p:nvSpPr>
          <p:spPr>
            <a:xfrm rot="16200000">
              <a:off x="8718595" y="1489846"/>
              <a:ext cx="539705" cy="539705"/>
            </a:xfrm>
            <a:prstGeom prst="arc">
              <a:avLst>
                <a:gd name="adj1" fmla="val 18911487"/>
                <a:gd name="adj2" fmla="val 11321584"/>
              </a:avLst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6643292" y="2074368"/>
              <a:ext cx="492982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141" name="Arc 140"/>
            <p:cNvSpPr/>
            <p:nvPr/>
          </p:nvSpPr>
          <p:spPr>
            <a:xfrm rot="5400000" flipH="1">
              <a:off x="7239020" y="2138058"/>
              <a:ext cx="539705" cy="539705"/>
            </a:xfrm>
            <a:prstGeom prst="arc">
              <a:avLst>
                <a:gd name="adj1" fmla="val 18911487"/>
                <a:gd name="adj2" fmla="val 11321584"/>
              </a:avLst>
            </a:prstGeom>
            <a:ln w="1905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2476501" y="2865390"/>
              <a:ext cx="450531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5185459" y="2334174"/>
              <a:ext cx="447702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9507432" y="2115536"/>
              <a:ext cx="447702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7543828" y="2502159"/>
              <a:ext cx="739187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v(x)</a:t>
              </a:r>
            </a:p>
          </p:txBody>
        </p:sp>
        <p:cxnSp>
          <p:nvCxnSpPr>
            <p:cNvPr id="146" name="Straight Arrow Connector 145"/>
            <p:cNvCxnSpPr/>
            <p:nvPr/>
          </p:nvCxnSpPr>
          <p:spPr>
            <a:xfrm>
              <a:off x="6585244" y="2886103"/>
              <a:ext cx="88235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7" name="TextBox 146"/>
            <p:cNvSpPr txBox="1"/>
            <p:nvPr/>
          </p:nvSpPr>
          <p:spPr>
            <a:xfrm>
              <a:off x="6831805" y="2579833"/>
              <a:ext cx="450531" cy="4601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1287140" y="6089341"/>
            <a:ext cx="4892050" cy="1333224"/>
            <a:chOff x="782207" y="3331515"/>
            <a:chExt cx="4145454" cy="1129755"/>
          </a:xfrm>
        </p:grpSpPr>
        <p:grpSp>
          <p:nvGrpSpPr>
            <p:cNvPr id="151" name="Group 150"/>
            <p:cNvGrpSpPr/>
            <p:nvPr/>
          </p:nvGrpSpPr>
          <p:grpSpPr>
            <a:xfrm rot="5400000">
              <a:off x="603681" y="4102233"/>
              <a:ext cx="476845" cy="119793"/>
              <a:chOff x="6084376" y="4258284"/>
              <a:chExt cx="626457" cy="159787"/>
            </a:xfrm>
          </p:grpSpPr>
          <p:sp>
            <p:nvSpPr>
              <p:cNvPr id="186" name="Rectangle 185"/>
              <p:cNvSpPr/>
              <p:nvPr/>
            </p:nvSpPr>
            <p:spPr>
              <a:xfrm>
                <a:off x="6084376" y="4263088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cxnSp>
            <p:nvCxnSpPr>
              <p:cNvPr id="187" name="Straight Connector 186"/>
              <p:cNvCxnSpPr/>
              <p:nvPr/>
            </p:nvCxnSpPr>
            <p:spPr>
              <a:xfrm rot="16200000">
                <a:off x="6397605" y="3945055"/>
                <a:ext cx="0" cy="62645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2" name="TextBox 151"/>
            <p:cNvSpPr txBox="1"/>
            <p:nvPr/>
          </p:nvSpPr>
          <p:spPr>
            <a:xfrm>
              <a:off x="2800505" y="3375286"/>
              <a:ext cx="27122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153" name="Freeform 152"/>
            <p:cNvSpPr/>
            <p:nvPr/>
          </p:nvSpPr>
          <p:spPr>
            <a:xfrm>
              <a:off x="900113" y="3693334"/>
              <a:ext cx="1816298" cy="389698"/>
            </a:xfrm>
            <a:custGeom>
              <a:avLst/>
              <a:gdLst>
                <a:gd name="connsiteX0" fmla="*/ 0 w 3228975"/>
                <a:gd name="connsiteY0" fmla="*/ 419100 h 438178"/>
                <a:gd name="connsiteX1" fmla="*/ 695325 w 3228975"/>
                <a:gd name="connsiteY1" fmla="*/ 438150 h 438178"/>
                <a:gd name="connsiteX2" fmla="*/ 1343025 w 3228975"/>
                <a:gd name="connsiteY2" fmla="*/ 419100 h 438178"/>
                <a:gd name="connsiteX3" fmla="*/ 2105025 w 3228975"/>
                <a:gd name="connsiteY3" fmla="*/ 314325 h 438178"/>
                <a:gd name="connsiteX4" fmla="*/ 2705100 w 3228975"/>
                <a:gd name="connsiteY4" fmla="*/ 200025 h 438178"/>
                <a:gd name="connsiteX5" fmla="*/ 3228975 w 3228975"/>
                <a:gd name="connsiteY5" fmla="*/ 0 h 438178"/>
                <a:gd name="connsiteX0" fmla="*/ 0 w 3228975"/>
                <a:gd name="connsiteY0" fmla="*/ 419100 h 438150"/>
                <a:gd name="connsiteX1" fmla="*/ 695325 w 3228975"/>
                <a:gd name="connsiteY1" fmla="*/ 438150 h 438150"/>
                <a:gd name="connsiteX2" fmla="*/ 1343025 w 3228975"/>
                <a:gd name="connsiteY2" fmla="*/ 419100 h 438150"/>
                <a:gd name="connsiteX3" fmla="*/ 2105025 w 3228975"/>
                <a:gd name="connsiteY3" fmla="*/ 326010 h 438150"/>
                <a:gd name="connsiteX4" fmla="*/ 2705100 w 3228975"/>
                <a:gd name="connsiteY4" fmla="*/ 200025 h 438150"/>
                <a:gd name="connsiteX5" fmla="*/ 3228975 w 3228975"/>
                <a:gd name="connsiteY5" fmla="*/ 0 h 438150"/>
                <a:gd name="connsiteX0" fmla="*/ 0 w 3228975"/>
                <a:gd name="connsiteY0" fmla="*/ 419100 h 438150"/>
                <a:gd name="connsiteX1" fmla="*/ 695325 w 3228975"/>
                <a:gd name="connsiteY1" fmla="*/ 438150 h 438150"/>
                <a:gd name="connsiteX2" fmla="*/ 1343025 w 3228975"/>
                <a:gd name="connsiteY2" fmla="*/ 419100 h 438150"/>
                <a:gd name="connsiteX3" fmla="*/ 2109787 w 3228975"/>
                <a:gd name="connsiteY3" fmla="*/ 331852 h 438150"/>
                <a:gd name="connsiteX4" fmla="*/ 2705100 w 3228975"/>
                <a:gd name="connsiteY4" fmla="*/ 200025 h 438150"/>
                <a:gd name="connsiteX5" fmla="*/ 3228975 w 3228975"/>
                <a:gd name="connsiteY5" fmla="*/ 0 h 438150"/>
                <a:gd name="connsiteX0" fmla="*/ 0 w 3228975"/>
                <a:gd name="connsiteY0" fmla="*/ 419100 h 432619"/>
                <a:gd name="connsiteX1" fmla="*/ 690562 w 3228975"/>
                <a:gd name="connsiteY1" fmla="*/ 432308 h 432619"/>
                <a:gd name="connsiteX2" fmla="*/ 1343025 w 3228975"/>
                <a:gd name="connsiteY2" fmla="*/ 419100 h 432619"/>
                <a:gd name="connsiteX3" fmla="*/ 2109787 w 3228975"/>
                <a:gd name="connsiteY3" fmla="*/ 331852 h 432619"/>
                <a:gd name="connsiteX4" fmla="*/ 2705100 w 3228975"/>
                <a:gd name="connsiteY4" fmla="*/ 200025 h 432619"/>
                <a:gd name="connsiteX5" fmla="*/ 3228975 w 3228975"/>
                <a:gd name="connsiteY5" fmla="*/ 0 h 432619"/>
                <a:gd name="connsiteX0" fmla="*/ 0 w 3228975"/>
                <a:gd name="connsiteY0" fmla="*/ 419100 h 432619"/>
                <a:gd name="connsiteX1" fmla="*/ 690562 w 3228975"/>
                <a:gd name="connsiteY1" fmla="*/ 432308 h 432619"/>
                <a:gd name="connsiteX2" fmla="*/ 1343025 w 3228975"/>
                <a:gd name="connsiteY2" fmla="*/ 419100 h 432619"/>
                <a:gd name="connsiteX3" fmla="*/ 2109787 w 3228975"/>
                <a:gd name="connsiteY3" fmla="*/ 331852 h 432619"/>
                <a:gd name="connsiteX4" fmla="*/ 2705100 w 3228975"/>
                <a:gd name="connsiteY4" fmla="*/ 200025 h 432619"/>
                <a:gd name="connsiteX5" fmla="*/ 3228975 w 3228975"/>
                <a:gd name="connsiteY5" fmla="*/ 0 h 432619"/>
                <a:gd name="connsiteX0" fmla="*/ 0 w 3228975"/>
                <a:gd name="connsiteY0" fmla="*/ 419100 h 430457"/>
                <a:gd name="connsiteX1" fmla="*/ 690562 w 3228975"/>
                <a:gd name="connsiteY1" fmla="*/ 429387 h 430457"/>
                <a:gd name="connsiteX2" fmla="*/ 1343025 w 3228975"/>
                <a:gd name="connsiteY2" fmla="*/ 419100 h 430457"/>
                <a:gd name="connsiteX3" fmla="*/ 2109787 w 3228975"/>
                <a:gd name="connsiteY3" fmla="*/ 331852 h 430457"/>
                <a:gd name="connsiteX4" fmla="*/ 2705100 w 3228975"/>
                <a:gd name="connsiteY4" fmla="*/ 200025 h 430457"/>
                <a:gd name="connsiteX5" fmla="*/ 3228975 w 3228975"/>
                <a:gd name="connsiteY5" fmla="*/ 0 h 430457"/>
                <a:gd name="connsiteX0" fmla="*/ 0 w 3228975"/>
                <a:gd name="connsiteY0" fmla="*/ 419100 h 429924"/>
                <a:gd name="connsiteX1" fmla="*/ 690562 w 3228975"/>
                <a:gd name="connsiteY1" fmla="*/ 429387 h 429924"/>
                <a:gd name="connsiteX2" fmla="*/ 1343025 w 3228975"/>
                <a:gd name="connsiteY2" fmla="*/ 419100 h 429924"/>
                <a:gd name="connsiteX3" fmla="*/ 2109787 w 3228975"/>
                <a:gd name="connsiteY3" fmla="*/ 331852 h 429924"/>
                <a:gd name="connsiteX4" fmla="*/ 2705100 w 3228975"/>
                <a:gd name="connsiteY4" fmla="*/ 200025 h 429924"/>
                <a:gd name="connsiteX5" fmla="*/ 3228975 w 3228975"/>
                <a:gd name="connsiteY5" fmla="*/ 0 h 429924"/>
                <a:gd name="connsiteX0" fmla="*/ 0 w 3228975"/>
                <a:gd name="connsiteY0" fmla="*/ 419100 h 429387"/>
                <a:gd name="connsiteX1" fmla="*/ 690562 w 3228975"/>
                <a:gd name="connsiteY1" fmla="*/ 429387 h 429387"/>
                <a:gd name="connsiteX2" fmla="*/ 1343025 w 3228975"/>
                <a:gd name="connsiteY2" fmla="*/ 419100 h 429387"/>
                <a:gd name="connsiteX3" fmla="*/ 2109787 w 3228975"/>
                <a:gd name="connsiteY3" fmla="*/ 331852 h 429387"/>
                <a:gd name="connsiteX4" fmla="*/ 2705100 w 3228975"/>
                <a:gd name="connsiteY4" fmla="*/ 200025 h 429387"/>
                <a:gd name="connsiteX5" fmla="*/ 3228975 w 3228975"/>
                <a:gd name="connsiteY5" fmla="*/ 0 h 429387"/>
                <a:gd name="connsiteX0" fmla="*/ 0 w 3228975"/>
                <a:gd name="connsiteY0" fmla="*/ 419100 h 429387"/>
                <a:gd name="connsiteX1" fmla="*/ 690562 w 3228975"/>
                <a:gd name="connsiteY1" fmla="*/ 429387 h 429387"/>
                <a:gd name="connsiteX2" fmla="*/ 1343025 w 3228975"/>
                <a:gd name="connsiteY2" fmla="*/ 413258 h 429387"/>
                <a:gd name="connsiteX3" fmla="*/ 2109787 w 3228975"/>
                <a:gd name="connsiteY3" fmla="*/ 331852 h 429387"/>
                <a:gd name="connsiteX4" fmla="*/ 2705100 w 3228975"/>
                <a:gd name="connsiteY4" fmla="*/ 200025 h 429387"/>
                <a:gd name="connsiteX5" fmla="*/ 3228975 w 3228975"/>
                <a:gd name="connsiteY5" fmla="*/ 0 h 429387"/>
                <a:gd name="connsiteX0" fmla="*/ 0 w 3228975"/>
                <a:gd name="connsiteY0" fmla="*/ 419100 h 429387"/>
                <a:gd name="connsiteX1" fmla="*/ 690562 w 3228975"/>
                <a:gd name="connsiteY1" fmla="*/ 429387 h 429387"/>
                <a:gd name="connsiteX2" fmla="*/ 1343025 w 3228975"/>
                <a:gd name="connsiteY2" fmla="*/ 413258 h 429387"/>
                <a:gd name="connsiteX3" fmla="*/ 2109787 w 3228975"/>
                <a:gd name="connsiteY3" fmla="*/ 331852 h 429387"/>
                <a:gd name="connsiteX4" fmla="*/ 2705100 w 3228975"/>
                <a:gd name="connsiteY4" fmla="*/ 200025 h 429387"/>
                <a:gd name="connsiteX5" fmla="*/ 3228975 w 3228975"/>
                <a:gd name="connsiteY5" fmla="*/ 0 h 429387"/>
                <a:gd name="connsiteX0" fmla="*/ 0 w 3228975"/>
                <a:gd name="connsiteY0" fmla="*/ 419100 h 429387"/>
                <a:gd name="connsiteX1" fmla="*/ 690562 w 3228975"/>
                <a:gd name="connsiteY1" fmla="*/ 429387 h 429387"/>
                <a:gd name="connsiteX2" fmla="*/ 1343025 w 3228975"/>
                <a:gd name="connsiteY2" fmla="*/ 413258 h 429387"/>
                <a:gd name="connsiteX3" fmla="*/ 2109787 w 3228975"/>
                <a:gd name="connsiteY3" fmla="*/ 331852 h 429387"/>
                <a:gd name="connsiteX4" fmla="*/ 2705100 w 3228975"/>
                <a:gd name="connsiteY4" fmla="*/ 200025 h 429387"/>
                <a:gd name="connsiteX5" fmla="*/ 3228975 w 3228975"/>
                <a:gd name="connsiteY5" fmla="*/ 0 h 429387"/>
                <a:gd name="connsiteX0" fmla="*/ 0 w 3228975"/>
                <a:gd name="connsiteY0" fmla="*/ 419100 h 423905"/>
                <a:gd name="connsiteX1" fmla="*/ 685799 w 3228975"/>
                <a:gd name="connsiteY1" fmla="*/ 423545 h 423905"/>
                <a:gd name="connsiteX2" fmla="*/ 1343025 w 3228975"/>
                <a:gd name="connsiteY2" fmla="*/ 413258 h 423905"/>
                <a:gd name="connsiteX3" fmla="*/ 2109787 w 3228975"/>
                <a:gd name="connsiteY3" fmla="*/ 331852 h 423905"/>
                <a:gd name="connsiteX4" fmla="*/ 2705100 w 3228975"/>
                <a:gd name="connsiteY4" fmla="*/ 200025 h 423905"/>
                <a:gd name="connsiteX5" fmla="*/ 3228975 w 3228975"/>
                <a:gd name="connsiteY5" fmla="*/ 0 h 423905"/>
                <a:gd name="connsiteX0" fmla="*/ 0 w 3228975"/>
                <a:gd name="connsiteY0" fmla="*/ 424942 h 424942"/>
                <a:gd name="connsiteX1" fmla="*/ 685799 w 3228975"/>
                <a:gd name="connsiteY1" fmla="*/ 423545 h 424942"/>
                <a:gd name="connsiteX2" fmla="*/ 1343025 w 3228975"/>
                <a:gd name="connsiteY2" fmla="*/ 413258 h 424942"/>
                <a:gd name="connsiteX3" fmla="*/ 2109787 w 3228975"/>
                <a:gd name="connsiteY3" fmla="*/ 331852 h 424942"/>
                <a:gd name="connsiteX4" fmla="*/ 2705100 w 3228975"/>
                <a:gd name="connsiteY4" fmla="*/ 200025 h 424942"/>
                <a:gd name="connsiteX5" fmla="*/ 3228975 w 3228975"/>
                <a:gd name="connsiteY5" fmla="*/ 0 h 424942"/>
                <a:gd name="connsiteX0" fmla="*/ 0 w 3228975"/>
                <a:gd name="connsiteY0" fmla="*/ 424942 h 424942"/>
                <a:gd name="connsiteX1" fmla="*/ 685799 w 3228975"/>
                <a:gd name="connsiteY1" fmla="*/ 423545 h 424942"/>
                <a:gd name="connsiteX2" fmla="*/ 1343025 w 3228975"/>
                <a:gd name="connsiteY2" fmla="*/ 407416 h 424942"/>
                <a:gd name="connsiteX3" fmla="*/ 2109787 w 3228975"/>
                <a:gd name="connsiteY3" fmla="*/ 331852 h 424942"/>
                <a:gd name="connsiteX4" fmla="*/ 2705100 w 3228975"/>
                <a:gd name="connsiteY4" fmla="*/ 200025 h 424942"/>
                <a:gd name="connsiteX5" fmla="*/ 3228975 w 3228975"/>
                <a:gd name="connsiteY5" fmla="*/ 0 h 424942"/>
                <a:gd name="connsiteX0" fmla="*/ 0 w 3228975"/>
                <a:gd name="connsiteY0" fmla="*/ 424942 h 424942"/>
                <a:gd name="connsiteX1" fmla="*/ 685799 w 3228975"/>
                <a:gd name="connsiteY1" fmla="*/ 423545 h 424942"/>
                <a:gd name="connsiteX2" fmla="*/ 1343025 w 3228975"/>
                <a:gd name="connsiteY2" fmla="*/ 407416 h 424942"/>
                <a:gd name="connsiteX3" fmla="*/ 2109787 w 3228975"/>
                <a:gd name="connsiteY3" fmla="*/ 331852 h 424942"/>
                <a:gd name="connsiteX4" fmla="*/ 2705100 w 3228975"/>
                <a:gd name="connsiteY4" fmla="*/ 200025 h 424942"/>
                <a:gd name="connsiteX5" fmla="*/ 3228975 w 3228975"/>
                <a:gd name="connsiteY5" fmla="*/ 0 h 424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8975" h="424942">
                  <a:moveTo>
                    <a:pt x="0" y="424942"/>
                  </a:moveTo>
                  <a:lnTo>
                    <a:pt x="685799" y="423545"/>
                  </a:lnTo>
                  <a:cubicBezTo>
                    <a:pt x="909636" y="420624"/>
                    <a:pt x="1119188" y="418634"/>
                    <a:pt x="1343025" y="407416"/>
                  </a:cubicBezTo>
                  <a:cubicBezTo>
                    <a:pt x="1566862" y="396198"/>
                    <a:pt x="1882774" y="366417"/>
                    <a:pt x="2109787" y="331852"/>
                  </a:cubicBezTo>
                  <a:cubicBezTo>
                    <a:pt x="2336800" y="297287"/>
                    <a:pt x="2518569" y="255334"/>
                    <a:pt x="2705100" y="200025"/>
                  </a:cubicBezTo>
                  <a:cubicBezTo>
                    <a:pt x="2891631" y="144716"/>
                    <a:pt x="3060700" y="73818"/>
                    <a:pt x="322897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154" name="Straight Connector 153"/>
            <p:cNvCxnSpPr>
              <a:stCxn id="153" idx="5"/>
              <a:endCxn id="159" idx="5"/>
            </p:cNvCxnSpPr>
            <p:nvPr/>
          </p:nvCxnSpPr>
          <p:spPr>
            <a:xfrm>
              <a:off x="2716411" y="3693334"/>
              <a:ext cx="22915" cy="4017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>
              <a:off x="2164556" y="3848696"/>
              <a:ext cx="0" cy="5518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/>
            <p:cNvCxnSpPr/>
            <p:nvPr/>
          </p:nvCxnSpPr>
          <p:spPr>
            <a:xfrm>
              <a:off x="898399" y="4314824"/>
              <a:ext cx="1266158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sm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TextBox 156"/>
            <p:cNvSpPr txBox="1"/>
            <p:nvPr/>
          </p:nvSpPr>
          <p:spPr>
            <a:xfrm>
              <a:off x="1393031" y="4142455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58" name="Rectangle 157"/>
            <p:cNvSpPr/>
            <p:nvPr/>
          </p:nvSpPr>
          <p:spPr>
            <a:xfrm>
              <a:off x="903757" y="4085773"/>
              <a:ext cx="2214491" cy="3750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159" name="Freeform 158"/>
            <p:cNvSpPr/>
            <p:nvPr/>
          </p:nvSpPr>
          <p:spPr>
            <a:xfrm>
              <a:off x="905468" y="3733513"/>
              <a:ext cx="1833859" cy="389698"/>
            </a:xfrm>
            <a:custGeom>
              <a:avLst/>
              <a:gdLst>
                <a:gd name="connsiteX0" fmla="*/ 0 w 3228975"/>
                <a:gd name="connsiteY0" fmla="*/ 419100 h 438178"/>
                <a:gd name="connsiteX1" fmla="*/ 695325 w 3228975"/>
                <a:gd name="connsiteY1" fmla="*/ 438150 h 438178"/>
                <a:gd name="connsiteX2" fmla="*/ 1343025 w 3228975"/>
                <a:gd name="connsiteY2" fmla="*/ 419100 h 438178"/>
                <a:gd name="connsiteX3" fmla="*/ 2105025 w 3228975"/>
                <a:gd name="connsiteY3" fmla="*/ 314325 h 438178"/>
                <a:gd name="connsiteX4" fmla="*/ 2705100 w 3228975"/>
                <a:gd name="connsiteY4" fmla="*/ 200025 h 438178"/>
                <a:gd name="connsiteX5" fmla="*/ 3228975 w 3228975"/>
                <a:gd name="connsiteY5" fmla="*/ 0 h 438178"/>
                <a:gd name="connsiteX0" fmla="*/ 0 w 3228975"/>
                <a:gd name="connsiteY0" fmla="*/ 419100 h 438150"/>
                <a:gd name="connsiteX1" fmla="*/ 695325 w 3228975"/>
                <a:gd name="connsiteY1" fmla="*/ 438150 h 438150"/>
                <a:gd name="connsiteX2" fmla="*/ 1343025 w 3228975"/>
                <a:gd name="connsiteY2" fmla="*/ 419100 h 438150"/>
                <a:gd name="connsiteX3" fmla="*/ 2105025 w 3228975"/>
                <a:gd name="connsiteY3" fmla="*/ 326010 h 438150"/>
                <a:gd name="connsiteX4" fmla="*/ 2705100 w 3228975"/>
                <a:gd name="connsiteY4" fmla="*/ 200025 h 438150"/>
                <a:gd name="connsiteX5" fmla="*/ 3228975 w 3228975"/>
                <a:gd name="connsiteY5" fmla="*/ 0 h 438150"/>
                <a:gd name="connsiteX0" fmla="*/ 0 w 3228975"/>
                <a:gd name="connsiteY0" fmla="*/ 419100 h 438150"/>
                <a:gd name="connsiteX1" fmla="*/ 695325 w 3228975"/>
                <a:gd name="connsiteY1" fmla="*/ 438150 h 438150"/>
                <a:gd name="connsiteX2" fmla="*/ 1343025 w 3228975"/>
                <a:gd name="connsiteY2" fmla="*/ 419100 h 438150"/>
                <a:gd name="connsiteX3" fmla="*/ 2109787 w 3228975"/>
                <a:gd name="connsiteY3" fmla="*/ 331852 h 438150"/>
                <a:gd name="connsiteX4" fmla="*/ 2705100 w 3228975"/>
                <a:gd name="connsiteY4" fmla="*/ 200025 h 438150"/>
                <a:gd name="connsiteX5" fmla="*/ 3228975 w 3228975"/>
                <a:gd name="connsiteY5" fmla="*/ 0 h 438150"/>
                <a:gd name="connsiteX0" fmla="*/ 0 w 3228975"/>
                <a:gd name="connsiteY0" fmla="*/ 419100 h 432619"/>
                <a:gd name="connsiteX1" fmla="*/ 690562 w 3228975"/>
                <a:gd name="connsiteY1" fmla="*/ 432308 h 432619"/>
                <a:gd name="connsiteX2" fmla="*/ 1343025 w 3228975"/>
                <a:gd name="connsiteY2" fmla="*/ 419100 h 432619"/>
                <a:gd name="connsiteX3" fmla="*/ 2109787 w 3228975"/>
                <a:gd name="connsiteY3" fmla="*/ 331852 h 432619"/>
                <a:gd name="connsiteX4" fmla="*/ 2705100 w 3228975"/>
                <a:gd name="connsiteY4" fmla="*/ 200025 h 432619"/>
                <a:gd name="connsiteX5" fmla="*/ 3228975 w 3228975"/>
                <a:gd name="connsiteY5" fmla="*/ 0 h 432619"/>
                <a:gd name="connsiteX0" fmla="*/ 0 w 3228975"/>
                <a:gd name="connsiteY0" fmla="*/ 419100 h 432619"/>
                <a:gd name="connsiteX1" fmla="*/ 690562 w 3228975"/>
                <a:gd name="connsiteY1" fmla="*/ 432308 h 432619"/>
                <a:gd name="connsiteX2" fmla="*/ 1343025 w 3228975"/>
                <a:gd name="connsiteY2" fmla="*/ 419100 h 432619"/>
                <a:gd name="connsiteX3" fmla="*/ 2109787 w 3228975"/>
                <a:gd name="connsiteY3" fmla="*/ 331852 h 432619"/>
                <a:gd name="connsiteX4" fmla="*/ 2705100 w 3228975"/>
                <a:gd name="connsiteY4" fmla="*/ 200025 h 432619"/>
                <a:gd name="connsiteX5" fmla="*/ 3228975 w 3228975"/>
                <a:gd name="connsiteY5" fmla="*/ 0 h 432619"/>
                <a:gd name="connsiteX0" fmla="*/ 0 w 3228975"/>
                <a:gd name="connsiteY0" fmla="*/ 419100 h 430457"/>
                <a:gd name="connsiteX1" fmla="*/ 690562 w 3228975"/>
                <a:gd name="connsiteY1" fmla="*/ 429387 h 430457"/>
                <a:gd name="connsiteX2" fmla="*/ 1343025 w 3228975"/>
                <a:gd name="connsiteY2" fmla="*/ 419100 h 430457"/>
                <a:gd name="connsiteX3" fmla="*/ 2109787 w 3228975"/>
                <a:gd name="connsiteY3" fmla="*/ 331852 h 430457"/>
                <a:gd name="connsiteX4" fmla="*/ 2705100 w 3228975"/>
                <a:gd name="connsiteY4" fmla="*/ 200025 h 430457"/>
                <a:gd name="connsiteX5" fmla="*/ 3228975 w 3228975"/>
                <a:gd name="connsiteY5" fmla="*/ 0 h 430457"/>
                <a:gd name="connsiteX0" fmla="*/ 0 w 3228975"/>
                <a:gd name="connsiteY0" fmla="*/ 419100 h 429924"/>
                <a:gd name="connsiteX1" fmla="*/ 690562 w 3228975"/>
                <a:gd name="connsiteY1" fmla="*/ 429387 h 429924"/>
                <a:gd name="connsiteX2" fmla="*/ 1343025 w 3228975"/>
                <a:gd name="connsiteY2" fmla="*/ 419100 h 429924"/>
                <a:gd name="connsiteX3" fmla="*/ 2109787 w 3228975"/>
                <a:gd name="connsiteY3" fmla="*/ 331852 h 429924"/>
                <a:gd name="connsiteX4" fmla="*/ 2705100 w 3228975"/>
                <a:gd name="connsiteY4" fmla="*/ 200025 h 429924"/>
                <a:gd name="connsiteX5" fmla="*/ 3228975 w 3228975"/>
                <a:gd name="connsiteY5" fmla="*/ 0 h 429924"/>
                <a:gd name="connsiteX0" fmla="*/ 0 w 3228975"/>
                <a:gd name="connsiteY0" fmla="*/ 419100 h 429387"/>
                <a:gd name="connsiteX1" fmla="*/ 690562 w 3228975"/>
                <a:gd name="connsiteY1" fmla="*/ 429387 h 429387"/>
                <a:gd name="connsiteX2" fmla="*/ 1343025 w 3228975"/>
                <a:gd name="connsiteY2" fmla="*/ 419100 h 429387"/>
                <a:gd name="connsiteX3" fmla="*/ 2109787 w 3228975"/>
                <a:gd name="connsiteY3" fmla="*/ 331852 h 429387"/>
                <a:gd name="connsiteX4" fmla="*/ 2705100 w 3228975"/>
                <a:gd name="connsiteY4" fmla="*/ 200025 h 429387"/>
                <a:gd name="connsiteX5" fmla="*/ 3228975 w 3228975"/>
                <a:gd name="connsiteY5" fmla="*/ 0 h 429387"/>
                <a:gd name="connsiteX0" fmla="*/ 0 w 3228975"/>
                <a:gd name="connsiteY0" fmla="*/ 419100 h 429387"/>
                <a:gd name="connsiteX1" fmla="*/ 690562 w 3228975"/>
                <a:gd name="connsiteY1" fmla="*/ 429387 h 429387"/>
                <a:gd name="connsiteX2" fmla="*/ 1343025 w 3228975"/>
                <a:gd name="connsiteY2" fmla="*/ 413258 h 429387"/>
                <a:gd name="connsiteX3" fmla="*/ 2109787 w 3228975"/>
                <a:gd name="connsiteY3" fmla="*/ 331852 h 429387"/>
                <a:gd name="connsiteX4" fmla="*/ 2705100 w 3228975"/>
                <a:gd name="connsiteY4" fmla="*/ 200025 h 429387"/>
                <a:gd name="connsiteX5" fmla="*/ 3228975 w 3228975"/>
                <a:gd name="connsiteY5" fmla="*/ 0 h 429387"/>
                <a:gd name="connsiteX0" fmla="*/ 0 w 3228975"/>
                <a:gd name="connsiteY0" fmla="*/ 419100 h 429387"/>
                <a:gd name="connsiteX1" fmla="*/ 690562 w 3228975"/>
                <a:gd name="connsiteY1" fmla="*/ 429387 h 429387"/>
                <a:gd name="connsiteX2" fmla="*/ 1343025 w 3228975"/>
                <a:gd name="connsiteY2" fmla="*/ 413258 h 429387"/>
                <a:gd name="connsiteX3" fmla="*/ 2109787 w 3228975"/>
                <a:gd name="connsiteY3" fmla="*/ 331852 h 429387"/>
                <a:gd name="connsiteX4" fmla="*/ 2705100 w 3228975"/>
                <a:gd name="connsiteY4" fmla="*/ 200025 h 429387"/>
                <a:gd name="connsiteX5" fmla="*/ 3228975 w 3228975"/>
                <a:gd name="connsiteY5" fmla="*/ 0 h 429387"/>
                <a:gd name="connsiteX0" fmla="*/ 0 w 3228975"/>
                <a:gd name="connsiteY0" fmla="*/ 419100 h 429387"/>
                <a:gd name="connsiteX1" fmla="*/ 690562 w 3228975"/>
                <a:gd name="connsiteY1" fmla="*/ 429387 h 429387"/>
                <a:gd name="connsiteX2" fmla="*/ 1343025 w 3228975"/>
                <a:gd name="connsiteY2" fmla="*/ 413258 h 429387"/>
                <a:gd name="connsiteX3" fmla="*/ 2109787 w 3228975"/>
                <a:gd name="connsiteY3" fmla="*/ 331852 h 429387"/>
                <a:gd name="connsiteX4" fmla="*/ 2705100 w 3228975"/>
                <a:gd name="connsiteY4" fmla="*/ 200025 h 429387"/>
                <a:gd name="connsiteX5" fmla="*/ 3228975 w 3228975"/>
                <a:gd name="connsiteY5" fmla="*/ 0 h 429387"/>
                <a:gd name="connsiteX0" fmla="*/ 0 w 3228975"/>
                <a:gd name="connsiteY0" fmla="*/ 419100 h 423905"/>
                <a:gd name="connsiteX1" fmla="*/ 685799 w 3228975"/>
                <a:gd name="connsiteY1" fmla="*/ 423545 h 423905"/>
                <a:gd name="connsiteX2" fmla="*/ 1343025 w 3228975"/>
                <a:gd name="connsiteY2" fmla="*/ 413258 h 423905"/>
                <a:gd name="connsiteX3" fmla="*/ 2109787 w 3228975"/>
                <a:gd name="connsiteY3" fmla="*/ 331852 h 423905"/>
                <a:gd name="connsiteX4" fmla="*/ 2705100 w 3228975"/>
                <a:gd name="connsiteY4" fmla="*/ 200025 h 423905"/>
                <a:gd name="connsiteX5" fmla="*/ 3228975 w 3228975"/>
                <a:gd name="connsiteY5" fmla="*/ 0 h 423905"/>
                <a:gd name="connsiteX0" fmla="*/ 0 w 3228975"/>
                <a:gd name="connsiteY0" fmla="*/ 424942 h 424942"/>
                <a:gd name="connsiteX1" fmla="*/ 685799 w 3228975"/>
                <a:gd name="connsiteY1" fmla="*/ 423545 h 424942"/>
                <a:gd name="connsiteX2" fmla="*/ 1343025 w 3228975"/>
                <a:gd name="connsiteY2" fmla="*/ 413258 h 424942"/>
                <a:gd name="connsiteX3" fmla="*/ 2109787 w 3228975"/>
                <a:gd name="connsiteY3" fmla="*/ 331852 h 424942"/>
                <a:gd name="connsiteX4" fmla="*/ 2705100 w 3228975"/>
                <a:gd name="connsiteY4" fmla="*/ 200025 h 424942"/>
                <a:gd name="connsiteX5" fmla="*/ 3228975 w 3228975"/>
                <a:gd name="connsiteY5" fmla="*/ 0 h 424942"/>
                <a:gd name="connsiteX0" fmla="*/ 0 w 3228975"/>
                <a:gd name="connsiteY0" fmla="*/ 424942 h 424942"/>
                <a:gd name="connsiteX1" fmla="*/ 685799 w 3228975"/>
                <a:gd name="connsiteY1" fmla="*/ 423545 h 424942"/>
                <a:gd name="connsiteX2" fmla="*/ 1343025 w 3228975"/>
                <a:gd name="connsiteY2" fmla="*/ 407416 h 424942"/>
                <a:gd name="connsiteX3" fmla="*/ 2109787 w 3228975"/>
                <a:gd name="connsiteY3" fmla="*/ 331852 h 424942"/>
                <a:gd name="connsiteX4" fmla="*/ 2705100 w 3228975"/>
                <a:gd name="connsiteY4" fmla="*/ 200025 h 424942"/>
                <a:gd name="connsiteX5" fmla="*/ 3228975 w 3228975"/>
                <a:gd name="connsiteY5" fmla="*/ 0 h 424942"/>
                <a:gd name="connsiteX0" fmla="*/ 0 w 3228975"/>
                <a:gd name="connsiteY0" fmla="*/ 424942 h 424942"/>
                <a:gd name="connsiteX1" fmla="*/ 685799 w 3228975"/>
                <a:gd name="connsiteY1" fmla="*/ 423545 h 424942"/>
                <a:gd name="connsiteX2" fmla="*/ 1343025 w 3228975"/>
                <a:gd name="connsiteY2" fmla="*/ 407416 h 424942"/>
                <a:gd name="connsiteX3" fmla="*/ 2109787 w 3228975"/>
                <a:gd name="connsiteY3" fmla="*/ 331852 h 424942"/>
                <a:gd name="connsiteX4" fmla="*/ 2705100 w 3228975"/>
                <a:gd name="connsiteY4" fmla="*/ 200025 h 424942"/>
                <a:gd name="connsiteX5" fmla="*/ 3228975 w 3228975"/>
                <a:gd name="connsiteY5" fmla="*/ 0 h 424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228975" h="424942">
                  <a:moveTo>
                    <a:pt x="0" y="424942"/>
                  </a:moveTo>
                  <a:lnTo>
                    <a:pt x="685799" y="423545"/>
                  </a:lnTo>
                  <a:cubicBezTo>
                    <a:pt x="909636" y="420624"/>
                    <a:pt x="1119188" y="418634"/>
                    <a:pt x="1343025" y="407416"/>
                  </a:cubicBezTo>
                  <a:cubicBezTo>
                    <a:pt x="1566862" y="396198"/>
                    <a:pt x="1882774" y="366417"/>
                    <a:pt x="2109787" y="331852"/>
                  </a:cubicBezTo>
                  <a:cubicBezTo>
                    <a:pt x="2336800" y="297287"/>
                    <a:pt x="2518569" y="255334"/>
                    <a:pt x="2705100" y="200025"/>
                  </a:cubicBezTo>
                  <a:cubicBezTo>
                    <a:pt x="2891631" y="144716"/>
                    <a:pt x="3060700" y="73818"/>
                    <a:pt x="3228975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160" name="Straight Connector 159"/>
            <p:cNvCxnSpPr/>
            <p:nvPr/>
          </p:nvCxnSpPr>
          <p:spPr>
            <a:xfrm flipV="1">
              <a:off x="3118247" y="3490618"/>
              <a:ext cx="0" cy="5670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/>
            <p:cNvCxnSpPr/>
            <p:nvPr/>
          </p:nvCxnSpPr>
          <p:spPr>
            <a:xfrm flipV="1">
              <a:off x="2727869" y="3481227"/>
              <a:ext cx="0" cy="22542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/>
            <p:cNvCxnSpPr/>
            <p:nvPr/>
          </p:nvCxnSpPr>
          <p:spPr>
            <a:xfrm>
              <a:off x="2727869" y="3580805"/>
              <a:ext cx="385021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sm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3" name="Rectangle 162"/>
            <p:cNvSpPr/>
            <p:nvPr/>
          </p:nvSpPr>
          <p:spPr>
            <a:xfrm>
              <a:off x="3830839" y="4084436"/>
              <a:ext cx="693837" cy="4017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164" name="Straight Connector 163"/>
            <p:cNvCxnSpPr/>
            <p:nvPr/>
          </p:nvCxnSpPr>
          <p:spPr>
            <a:xfrm>
              <a:off x="3830836" y="4162130"/>
              <a:ext cx="0" cy="21431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>
              <a:off x="4524676" y="4162130"/>
              <a:ext cx="0" cy="21431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>
              <a:off x="3830839" y="4298755"/>
              <a:ext cx="69383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sm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Box 166"/>
            <p:cNvSpPr txBox="1"/>
            <p:nvPr/>
          </p:nvSpPr>
          <p:spPr>
            <a:xfrm>
              <a:off x="4042470" y="4111227"/>
              <a:ext cx="33374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dx</a:t>
              </a:r>
            </a:p>
          </p:txBody>
        </p:sp>
        <p:cxnSp>
          <p:nvCxnSpPr>
            <p:cNvPr id="168" name="Straight Connector 167"/>
            <p:cNvCxnSpPr/>
            <p:nvPr/>
          </p:nvCxnSpPr>
          <p:spPr>
            <a:xfrm flipH="1">
              <a:off x="3493295" y="4300560"/>
              <a:ext cx="337540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sm" len="med"/>
              <a:tailEnd type="non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Box 168"/>
            <p:cNvSpPr txBox="1"/>
            <p:nvPr/>
          </p:nvSpPr>
          <p:spPr>
            <a:xfrm>
              <a:off x="3546872" y="4111225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grpSp>
          <p:nvGrpSpPr>
            <p:cNvPr id="170" name="Group 169"/>
            <p:cNvGrpSpPr/>
            <p:nvPr/>
          </p:nvGrpSpPr>
          <p:grpSpPr>
            <a:xfrm rot="20281482">
              <a:off x="3731558" y="3478764"/>
              <a:ext cx="693840" cy="359413"/>
              <a:chOff x="6648444" y="567586"/>
              <a:chExt cx="1233493" cy="638956"/>
            </a:xfrm>
          </p:grpSpPr>
          <p:sp>
            <p:nvSpPr>
              <p:cNvPr id="181" name="Rectangle 180"/>
              <p:cNvSpPr/>
              <p:nvPr/>
            </p:nvSpPr>
            <p:spPr>
              <a:xfrm>
                <a:off x="6648449" y="1135113"/>
                <a:ext cx="1233488" cy="71429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1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82" name="Straight Connector 181"/>
              <p:cNvCxnSpPr/>
              <p:nvPr/>
            </p:nvCxnSpPr>
            <p:spPr>
              <a:xfrm>
                <a:off x="6648444" y="804863"/>
                <a:ext cx="0" cy="28208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>
              <a:xfrm>
                <a:off x="7881937" y="804863"/>
                <a:ext cx="0" cy="282087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>
                <a:off x="6648449" y="948843"/>
                <a:ext cx="1233488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arrow" w="sm" len="med"/>
                <a:tailEnd type="arrow" w="sm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TextBox 184"/>
              <p:cNvSpPr txBox="1"/>
              <p:nvPr/>
            </p:nvSpPr>
            <p:spPr>
              <a:xfrm>
                <a:off x="6942179" y="567586"/>
                <a:ext cx="593326" cy="4650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100" dirty="0">
                    <a:latin typeface="Arial" panose="020B0604020202020204" pitchFamily="34" charset="0"/>
                    <a:cs typeface="Arial" panose="020B0604020202020204" pitchFamily="34" charset="0"/>
                  </a:rPr>
                  <a:t>dx</a:t>
                </a:r>
              </a:p>
            </p:txBody>
          </p:sp>
        </p:grpSp>
        <p:cxnSp>
          <p:nvCxnSpPr>
            <p:cNvPr id="171" name="Straight Connector 170"/>
            <p:cNvCxnSpPr>
              <a:stCxn id="163" idx="3"/>
            </p:cNvCxnSpPr>
            <p:nvPr/>
          </p:nvCxnSpPr>
          <p:spPr>
            <a:xfrm flipV="1">
              <a:off x="4524676" y="3417114"/>
              <a:ext cx="0" cy="68741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>
            <a:xfrm flipV="1">
              <a:off x="4459922" y="3417114"/>
              <a:ext cx="0" cy="25717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Arrow Connector 172"/>
            <p:cNvCxnSpPr/>
            <p:nvPr/>
          </p:nvCxnSpPr>
          <p:spPr>
            <a:xfrm>
              <a:off x="4326403" y="3477258"/>
              <a:ext cx="133520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/>
            <p:cNvCxnSpPr/>
            <p:nvPr/>
          </p:nvCxnSpPr>
          <p:spPr>
            <a:xfrm flipH="1">
              <a:off x="4524677" y="3478547"/>
              <a:ext cx="131263" cy="0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arrow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5" name="TextBox 174"/>
            <p:cNvSpPr txBox="1"/>
            <p:nvPr/>
          </p:nvSpPr>
          <p:spPr>
            <a:xfrm>
              <a:off x="4577885" y="3331515"/>
              <a:ext cx="34977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D</a:t>
              </a:r>
            </a:p>
          </p:txBody>
        </p:sp>
        <p:sp>
          <p:nvSpPr>
            <p:cNvPr id="176" name="Arc 175"/>
            <p:cNvSpPr/>
            <p:nvPr/>
          </p:nvSpPr>
          <p:spPr>
            <a:xfrm>
              <a:off x="3589732" y="3805623"/>
              <a:ext cx="497912" cy="497912"/>
            </a:xfrm>
            <a:prstGeom prst="arc">
              <a:avLst>
                <a:gd name="adj1" fmla="val 18982547"/>
                <a:gd name="adj2" fmla="val 342976"/>
              </a:avLst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4074411" y="3855849"/>
              <a:ext cx="25840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q</a:t>
              </a:r>
            </a:p>
          </p:txBody>
        </p:sp>
        <p:cxnSp>
          <p:nvCxnSpPr>
            <p:cNvPr id="178" name="Straight Connector 177"/>
            <p:cNvCxnSpPr/>
            <p:nvPr/>
          </p:nvCxnSpPr>
          <p:spPr>
            <a:xfrm>
              <a:off x="2237659" y="3848696"/>
              <a:ext cx="0" cy="551857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/>
            <p:cNvCxnSpPr/>
            <p:nvPr/>
          </p:nvCxnSpPr>
          <p:spPr>
            <a:xfrm>
              <a:off x="2237660" y="4318974"/>
              <a:ext cx="100582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sm" len="med"/>
              <a:tailEnd type="non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0" name="TextBox 179"/>
            <p:cNvSpPr txBox="1"/>
            <p:nvPr/>
          </p:nvSpPr>
          <p:spPr>
            <a:xfrm>
              <a:off x="2314159" y="4199660"/>
              <a:ext cx="33374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dx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985764" y="334369"/>
            <a:ext cx="2849200" cy="2024398"/>
            <a:chOff x="1985764" y="334369"/>
            <a:chExt cx="2849200" cy="2024398"/>
          </a:xfrm>
        </p:grpSpPr>
        <p:grpSp>
          <p:nvGrpSpPr>
            <p:cNvPr id="41" name="Group 40"/>
            <p:cNvGrpSpPr/>
            <p:nvPr/>
          </p:nvGrpSpPr>
          <p:grpSpPr>
            <a:xfrm rot="5400000">
              <a:off x="2116324" y="688829"/>
              <a:ext cx="284541" cy="87178"/>
              <a:chOff x="2363492" y="1497658"/>
              <a:chExt cx="505852" cy="154983"/>
            </a:xfrm>
          </p:grpSpPr>
          <p:sp>
            <p:nvSpPr>
              <p:cNvPr id="97" name="Rectangle 96"/>
              <p:cNvSpPr/>
              <p:nvPr/>
            </p:nvSpPr>
            <p:spPr>
              <a:xfrm>
                <a:off x="2388896" y="1497658"/>
                <a:ext cx="480448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cxnSp>
            <p:nvCxnSpPr>
              <p:cNvPr id="98" name="Straight Connector 97"/>
              <p:cNvCxnSpPr/>
              <p:nvPr/>
            </p:nvCxnSpPr>
            <p:spPr>
              <a:xfrm>
                <a:off x="2363492" y="1501321"/>
                <a:ext cx="4804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/>
            <p:cNvGrpSpPr/>
            <p:nvPr/>
          </p:nvGrpSpPr>
          <p:grpSpPr>
            <a:xfrm>
              <a:off x="3446110" y="2011493"/>
              <a:ext cx="270251" cy="89880"/>
              <a:chOff x="2363492" y="1501321"/>
              <a:chExt cx="480447" cy="159787"/>
            </a:xfrm>
          </p:grpSpPr>
          <p:sp>
            <p:nvSpPr>
              <p:cNvPr id="95" name="Rectangle 94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cxnSp>
            <p:nvCxnSpPr>
              <p:cNvPr id="96" name="Straight Connector 95"/>
              <p:cNvCxnSpPr/>
              <p:nvPr/>
            </p:nvCxnSpPr>
            <p:spPr>
              <a:xfrm>
                <a:off x="2363492" y="1501321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TextBox 42"/>
            <p:cNvSpPr txBox="1"/>
            <p:nvPr/>
          </p:nvSpPr>
          <p:spPr>
            <a:xfrm>
              <a:off x="2682113" y="1695691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468340" y="334369"/>
              <a:ext cx="3706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  <a:r>
                <a:rPr lang="en-US" sz="11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z2</a:t>
              </a:r>
            </a:p>
          </p:txBody>
        </p:sp>
        <p:sp>
          <p:nvSpPr>
            <p:cNvPr id="45" name="Oval 44"/>
            <p:cNvSpPr/>
            <p:nvPr/>
          </p:nvSpPr>
          <p:spPr>
            <a:xfrm>
              <a:off x="1985764" y="630120"/>
              <a:ext cx="190309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3623769" y="725275"/>
              <a:ext cx="190309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47" name="Oval 46"/>
            <p:cNvSpPr/>
            <p:nvPr/>
          </p:nvSpPr>
          <p:spPr>
            <a:xfrm>
              <a:off x="3486081" y="2119957"/>
              <a:ext cx="190309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2766511" y="495428"/>
              <a:ext cx="2632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317105" y="1329315"/>
              <a:ext cx="2632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cxnSp>
          <p:nvCxnSpPr>
            <p:cNvPr id="55" name="Straight Arrow Connector 54"/>
            <p:cNvCxnSpPr/>
            <p:nvPr/>
          </p:nvCxnSpPr>
          <p:spPr>
            <a:xfrm flipH="1">
              <a:off x="3581235" y="389529"/>
              <a:ext cx="342900" cy="34289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Freeform 55"/>
            <p:cNvSpPr>
              <a:spLocks noChangeAspect="1"/>
            </p:cNvSpPr>
            <p:nvPr/>
          </p:nvSpPr>
          <p:spPr>
            <a:xfrm>
              <a:off x="2450738" y="1555737"/>
              <a:ext cx="257175" cy="257175"/>
            </a:xfrm>
            <a:custGeom>
              <a:avLst/>
              <a:gdLst>
                <a:gd name="connsiteX0" fmla="*/ 0 w 485775"/>
                <a:gd name="connsiteY0" fmla="*/ 0 h 485775"/>
                <a:gd name="connsiteX1" fmla="*/ 0 w 485775"/>
                <a:gd name="connsiteY1" fmla="*/ 485775 h 485775"/>
                <a:gd name="connsiteX2" fmla="*/ 485775 w 485775"/>
                <a:gd name="connsiteY2" fmla="*/ 485775 h 485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5775" h="485775">
                  <a:moveTo>
                    <a:pt x="0" y="0"/>
                  </a:moveTo>
                  <a:lnTo>
                    <a:pt x="0" y="485775"/>
                  </a:lnTo>
                  <a:lnTo>
                    <a:pt x="485775" y="48577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60" name="Straight Connector 59"/>
            <p:cNvCxnSpPr>
              <a:stCxn id="56" idx="1"/>
            </p:cNvCxnSpPr>
            <p:nvPr/>
          </p:nvCxnSpPr>
          <p:spPr>
            <a:xfrm flipH="1">
              <a:off x="2292659" y="1812912"/>
              <a:ext cx="158079" cy="158079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2371698" y="1331628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154152" y="1894076"/>
              <a:ext cx="25519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sp>
          <p:nvSpPr>
            <p:cNvPr id="86" name="Oval 85"/>
            <p:cNvSpPr/>
            <p:nvPr/>
          </p:nvSpPr>
          <p:spPr>
            <a:xfrm>
              <a:off x="4452102" y="722230"/>
              <a:ext cx="190309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7" name="Oval 86"/>
            <p:cNvSpPr/>
            <p:nvPr/>
          </p:nvSpPr>
          <p:spPr>
            <a:xfrm>
              <a:off x="4280823" y="2065816"/>
              <a:ext cx="190309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3</a:t>
              </a:r>
            </a:p>
          </p:txBody>
        </p:sp>
        <p:cxnSp>
          <p:nvCxnSpPr>
            <p:cNvPr id="88" name="Straight Arrow Connector 87"/>
            <p:cNvCxnSpPr/>
            <p:nvPr/>
          </p:nvCxnSpPr>
          <p:spPr>
            <a:xfrm>
              <a:off x="4342045" y="2008789"/>
              <a:ext cx="358973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 flipH="1">
              <a:off x="4074155" y="2008789"/>
              <a:ext cx="267891" cy="267891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4342045" y="457104"/>
              <a:ext cx="0" cy="27532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91" name="Object 9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20098342"/>
                </p:ext>
              </p:extLst>
            </p:nvPr>
          </p:nvGraphicFramePr>
          <p:xfrm>
            <a:off x="4402096" y="427528"/>
            <a:ext cx="100012" cy="1357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5" name="Equation" r:id="rId3" imgW="177480" imgH="241200" progId="Equation.DSMT4">
                    <p:embed/>
                  </p:oleObj>
                </mc:Choice>
                <mc:Fallback>
                  <p:oleObj name="Equation" r:id="rId3" imgW="177480" imgH="241200" progId="Equation.DSMT4">
                    <p:embed/>
                    <p:pic>
                      <p:nvPicPr>
                        <p:cNvPr id="52" name="Object 51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4402096" y="427528"/>
                          <a:ext cx="100012" cy="13573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" name="Object 9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76875017"/>
                </p:ext>
              </p:extLst>
            </p:nvPr>
          </p:nvGraphicFramePr>
          <p:xfrm>
            <a:off x="3935663" y="2187317"/>
            <a:ext cx="100012" cy="171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6" name="Equation" r:id="rId5" imgW="177480" imgH="304560" progId="Equation.DSMT4">
                    <p:embed/>
                  </p:oleObj>
                </mc:Choice>
                <mc:Fallback>
                  <p:oleObj name="Equation" r:id="rId5" imgW="177480" imgH="304560" progId="Equation.DSMT4">
                    <p:embed/>
                    <p:pic>
                      <p:nvPicPr>
                        <p:cNvPr id="53" name="Object 52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935663" y="2187317"/>
                          <a:ext cx="100012" cy="17145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3" name="Object 9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97199377"/>
                </p:ext>
              </p:extLst>
            </p:nvPr>
          </p:nvGraphicFramePr>
          <p:xfrm>
            <a:off x="4734952" y="1930085"/>
            <a:ext cx="100012" cy="13573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77" name="Equation" r:id="rId7" imgW="177480" imgH="241200" progId="Equation.DSMT4">
                    <p:embed/>
                  </p:oleObj>
                </mc:Choice>
                <mc:Fallback>
                  <p:oleObj name="Equation" r:id="rId7" imgW="177480" imgH="241200" progId="Equation.DSMT4">
                    <p:embed/>
                    <p:pic>
                      <p:nvPicPr>
                        <p:cNvPr id="54" name="Object 53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4734952" y="1930085"/>
                          <a:ext cx="100012" cy="135731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4" name="TextBox 93"/>
            <p:cNvSpPr txBox="1"/>
            <p:nvPr/>
          </p:nvSpPr>
          <p:spPr>
            <a:xfrm>
              <a:off x="4372658" y="1329315"/>
              <a:ext cx="2632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2" name="Rectangle 1"/>
            <p:cNvSpPr/>
            <p:nvPr/>
          </p:nvSpPr>
          <p:spPr>
            <a:xfrm>
              <a:off x="2309485" y="699612"/>
              <a:ext cx="1298448" cy="9144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3" name="Rectangle 2"/>
            <p:cNvSpPr/>
            <p:nvPr/>
          </p:nvSpPr>
          <p:spPr>
            <a:xfrm>
              <a:off x="3515933" y="701416"/>
              <a:ext cx="91440" cy="131287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88" name="Rectangle 187"/>
            <p:cNvSpPr/>
            <p:nvPr/>
          </p:nvSpPr>
          <p:spPr>
            <a:xfrm>
              <a:off x="4291701" y="697639"/>
              <a:ext cx="91440" cy="131287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</p:grpSp>
    </p:spTree>
    <p:extLst>
      <p:ext uri="{BB962C8B-B14F-4D97-AF65-F5344CB8AC3E}">
        <p14:creationId xmlns:p14="http://schemas.microsoft.com/office/powerpoint/2010/main" val="29761511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Chart 1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568696"/>
              </p:ext>
            </p:extLst>
          </p:nvPr>
        </p:nvGraphicFramePr>
        <p:xfrm>
          <a:off x="1466849" y="3562349"/>
          <a:ext cx="4485493" cy="2308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0" name="Chart 1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9100850"/>
              </p:ext>
            </p:extLst>
          </p:nvPr>
        </p:nvGraphicFramePr>
        <p:xfrm>
          <a:off x="1466848" y="5930530"/>
          <a:ext cx="4516233" cy="258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67" name="Group 66"/>
          <p:cNvGrpSpPr/>
          <p:nvPr/>
        </p:nvGrpSpPr>
        <p:grpSpPr>
          <a:xfrm>
            <a:off x="1466848" y="149709"/>
            <a:ext cx="4035103" cy="3289484"/>
            <a:chOff x="163604" y="3894773"/>
            <a:chExt cx="4035103" cy="3289484"/>
          </a:xfrm>
        </p:grpSpPr>
        <p:sp>
          <p:nvSpPr>
            <p:cNvPr id="68" name="Rectangle 67"/>
            <p:cNvSpPr/>
            <p:nvPr/>
          </p:nvSpPr>
          <p:spPr>
            <a:xfrm>
              <a:off x="766882" y="4189345"/>
              <a:ext cx="1875288" cy="43828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230588" y="3894773"/>
              <a:ext cx="3968119" cy="325768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130822" y="4196742"/>
              <a:ext cx="1500732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Exact tip deflection</a:t>
              </a:r>
            </a:p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Approx. tip deflection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174550" y="6922647"/>
              <a:ext cx="34015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Symbol" panose="05050102010706020507" pitchFamily="18" charset="2"/>
                  <a:cs typeface="Arial" panose="020B0604020202020204" pitchFamily="34" charset="0"/>
                </a:rPr>
                <a:t>l</a:t>
              </a:r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163604" y="4984456"/>
              <a:ext cx="353943" cy="956352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Tip Deflection</a:t>
              </a:r>
            </a:p>
          </p:txBody>
        </p:sp>
        <p:grpSp>
          <p:nvGrpSpPr>
            <p:cNvPr id="78" name="Group 4"/>
            <p:cNvGrpSpPr>
              <a:grpSpLocks noChangeAspect="1"/>
            </p:cNvGrpSpPr>
            <p:nvPr/>
          </p:nvGrpSpPr>
          <p:grpSpPr bwMode="auto">
            <a:xfrm>
              <a:off x="485775" y="3930649"/>
              <a:ext cx="3643313" cy="3006725"/>
              <a:chOff x="306" y="2476"/>
              <a:chExt cx="2295" cy="1894"/>
            </a:xfrm>
          </p:grpSpPr>
          <p:sp>
            <p:nvSpPr>
              <p:cNvPr id="89" name="Line 6"/>
              <p:cNvSpPr>
                <a:spLocks noChangeShapeType="1"/>
              </p:cNvSpPr>
              <p:nvPr/>
            </p:nvSpPr>
            <p:spPr bwMode="auto">
              <a:xfrm>
                <a:off x="382" y="4223"/>
                <a:ext cx="2141" cy="0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Line 7"/>
              <p:cNvSpPr>
                <a:spLocks noChangeShapeType="1"/>
              </p:cNvSpPr>
              <p:nvPr/>
            </p:nvSpPr>
            <p:spPr bwMode="auto">
              <a:xfrm>
                <a:off x="382" y="2531"/>
                <a:ext cx="2141" cy="0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Line 8"/>
              <p:cNvSpPr>
                <a:spLocks noChangeShapeType="1"/>
              </p:cNvSpPr>
              <p:nvPr/>
            </p:nvSpPr>
            <p:spPr bwMode="auto">
              <a:xfrm flipV="1">
                <a:off x="382" y="4202"/>
                <a:ext cx="0" cy="21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Line 9"/>
              <p:cNvSpPr>
                <a:spLocks noChangeShapeType="1"/>
              </p:cNvSpPr>
              <p:nvPr/>
            </p:nvSpPr>
            <p:spPr bwMode="auto">
              <a:xfrm flipV="1">
                <a:off x="650" y="4202"/>
                <a:ext cx="0" cy="21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Line 10"/>
              <p:cNvSpPr>
                <a:spLocks noChangeShapeType="1"/>
              </p:cNvSpPr>
              <p:nvPr/>
            </p:nvSpPr>
            <p:spPr bwMode="auto">
              <a:xfrm flipV="1">
                <a:off x="917" y="4202"/>
                <a:ext cx="0" cy="21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Line 11"/>
              <p:cNvSpPr>
                <a:spLocks noChangeShapeType="1"/>
              </p:cNvSpPr>
              <p:nvPr/>
            </p:nvSpPr>
            <p:spPr bwMode="auto">
              <a:xfrm flipV="1">
                <a:off x="1185" y="4202"/>
                <a:ext cx="0" cy="21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Line 12"/>
              <p:cNvSpPr>
                <a:spLocks noChangeShapeType="1"/>
              </p:cNvSpPr>
              <p:nvPr/>
            </p:nvSpPr>
            <p:spPr bwMode="auto">
              <a:xfrm flipV="1">
                <a:off x="1452" y="4202"/>
                <a:ext cx="0" cy="21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Line 13"/>
              <p:cNvSpPr>
                <a:spLocks noChangeShapeType="1"/>
              </p:cNvSpPr>
              <p:nvPr/>
            </p:nvSpPr>
            <p:spPr bwMode="auto">
              <a:xfrm flipV="1">
                <a:off x="1720" y="4202"/>
                <a:ext cx="0" cy="21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Line 14"/>
              <p:cNvSpPr>
                <a:spLocks noChangeShapeType="1"/>
              </p:cNvSpPr>
              <p:nvPr/>
            </p:nvSpPr>
            <p:spPr bwMode="auto">
              <a:xfrm flipV="1">
                <a:off x="1987" y="4202"/>
                <a:ext cx="0" cy="21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7" name="Line 15"/>
              <p:cNvSpPr>
                <a:spLocks noChangeShapeType="1"/>
              </p:cNvSpPr>
              <p:nvPr/>
            </p:nvSpPr>
            <p:spPr bwMode="auto">
              <a:xfrm flipV="1">
                <a:off x="2255" y="4202"/>
                <a:ext cx="0" cy="21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8" name="Line 16"/>
              <p:cNvSpPr>
                <a:spLocks noChangeShapeType="1"/>
              </p:cNvSpPr>
              <p:nvPr/>
            </p:nvSpPr>
            <p:spPr bwMode="auto">
              <a:xfrm flipV="1">
                <a:off x="2523" y="4202"/>
                <a:ext cx="0" cy="21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9" name="Line 17"/>
              <p:cNvSpPr>
                <a:spLocks noChangeShapeType="1"/>
              </p:cNvSpPr>
              <p:nvPr/>
            </p:nvSpPr>
            <p:spPr bwMode="auto">
              <a:xfrm>
                <a:off x="382" y="2531"/>
                <a:ext cx="0" cy="22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0" name="Line 18"/>
              <p:cNvSpPr>
                <a:spLocks noChangeShapeType="1"/>
              </p:cNvSpPr>
              <p:nvPr/>
            </p:nvSpPr>
            <p:spPr bwMode="auto">
              <a:xfrm>
                <a:off x="650" y="2531"/>
                <a:ext cx="0" cy="22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1" name="Line 19"/>
              <p:cNvSpPr>
                <a:spLocks noChangeShapeType="1"/>
              </p:cNvSpPr>
              <p:nvPr/>
            </p:nvSpPr>
            <p:spPr bwMode="auto">
              <a:xfrm>
                <a:off x="917" y="2531"/>
                <a:ext cx="0" cy="22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Line 20"/>
              <p:cNvSpPr>
                <a:spLocks noChangeShapeType="1"/>
              </p:cNvSpPr>
              <p:nvPr/>
            </p:nvSpPr>
            <p:spPr bwMode="auto">
              <a:xfrm>
                <a:off x="1185" y="2531"/>
                <a:ext cx="0" cy="22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" name="Line 21"/>
              <p:cNvSpPr>
                <a:spLocks noChangeShapeType="1"/>
              </p:cNvSpPr>
              <p:nvPr/>
            </p:nvSpPr>
            <p:spPr bwMode="auto">
              <a:xfrm>
                <a:off x="1452" y="2531"/>
                <a:ext cx="0" cy="22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" name="Line 22"/>
              <p:cNvSpPr>
                <a:spLocks noChangeShapeType="1"/>
              </p:cNvSpPr>
              <p:nvPr/>
            </p:nvSpPr>
            <p:spPr bwMode="auto">
              <a:xfrm>
                <a:off x="1720" y="2531"/>
                <a:ext cx="0" cy="22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5" name="Line 23"/>
              <p:cNvSpPr>
                <a:spLocks noChangeShapeType="1"/>
              </p:cNvSpPr>
              <p:nvPr/>
            </p:nvSpPr>
            <p:spPr bwMode="auto">
              <a:xfrm>
                <a:off x="1987" y="2531"/>
                <a:ext cx="0" cy="22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6" name="Line 24"/>
              <p:cNvSpPr>
                <a:spLocks noChangeShapeType="1"/>
              </p:cNvSpPr>
              <p:nvPr/>
            </p:nvSpPr>
            <p:spPr bwMode="auto">
              <a:xfrm>
                <a:off x="2255" y="2531"/>
                <a:ext cx="0" cy="22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7" name="Line 25"/>
              <p:cNvSpPr>
                <a:spLocks noChangeShapeType="1"/>
              </p:cNvSpPr>
              <p:nvPr/>
            </p:nvSpPr>
            <p:spPr bwMode="auto">
              <a:xfrm>
                <a:off x="2523" y="2531"/>
                <a:ext cx="0" cy="22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8" name="Rectangle 26"/>
              <p:cNvSpPr>
                <a:spLocks noChangeArrowheads="1"/>
              </p:cNvSpPr>
              <p:nvPr/>
            </p:nvSpPr>
            <p:spPr bwMode="auto">
              <a:xfrm>
                <a:off x="362" y="4263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49" name="Rectangle 27"/>
              <p:cNvSpPr>
                <a:spLocks noChangeArrowheads="1"/>
              </p:cNvSpPr>
              <p:nvPr/>
            </p:nvSpPr>
            <p:spPr bwMode="auto">
              <a:xfrm>
                <a:off x="604" y="426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50" name="Rectangle 28"/>
              <p:cNvSpPr>
                <a:spLocks noChangeArrowheads="1"/>
              </p:cNvSpPr>
              <p:nvPr/>
            </p:nvSpPr>
            <p:spPr bwMode="auto">
              <a:xfrm>
                <a:off x="875" y="426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51" name="Rectangle 29"/>
              <p:cNvSpPr>
                <a:spLocks noChangeArrowheads="1"/>
              </p:cNvSpPr>
              <p:nvPr/>
            </p:nvSpPr>
            <p:spPr bwMode="auto">
              <a:xfrm>
                <a:off x="1142" y="426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52" name="Rectangle 30"/>
              <p:cNvSpPr>
                <a:spLocks noChangeArrowheads="1"/>
              </p:cNvSpPr>
              <p:nvPr/>
            </p:nvSpPr>
            <p:spPr bwMode="auto">
              <a:xfrm>
                <a:off x="1408" y="426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0.8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53" name="Rectangle 31"/>
              <p:cNvSpPr>
                <a:spLocks noChangeArrowheads="1"/>
              </p:cNvSpPr>
              <p:nvPr/>
            </p:nvSpPr>
            <p:spPr bwMode="auto">
              <a:xfrm>
                <a:off x="1699" y="4263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54" name="Rectangle 32"/>
              <p:cNvSpPr>
                <a:spLocks noChangeArrowheads="1"/>
              </p:cNvSpPr>
              <p:nvPr/>
            </p:nvSpPr>
            <p:spPr bwMode="auto">
              <a:xfrm>
                <a:off x="1945" y="426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55" name="Rectangle 33"/>
              <p:cNvSpPr>
                <a:spLocks noChangeArrowheads="1"/>
              </p:cNvSpPr>
              <p:nvPr/>
            </p:nvSpPr>
            <p:spPr bwMode="auto">
              <a:xfrm>
                <a:off x="2212" y="426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1.4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56" name="Rectangle 34"/>
              <p:cNvSpPr>
                <a:spLocks noChangeArrowheads="1"/>
              </p:cNvSpPr>
              <p:nvPr/>
            </p:nvSpPr>
            <p:spPr bwMode="auto">
              <a:xfrm>
                <a:off x="2478" y="4263"/>
                <a:ext cx="123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1.6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57" name="Line 35"/>
              <p:cNvSpPr>
                <a:spLocks noChangeShapeType="1"/>
              </p:cNvSpPr>
              <p:nvPr/>
            </p:nvSpPr>
            <p:spPr bwMode="auto">
              <a:xfrm flipV="1">
                <a:off x="382" y="2531"/>
                <a:ext cx="0" cy="1692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8" name="Line 36"/>
              <p:cNvSpPr>
                <a:spLocks noChangeShapeType="1"/>
              </p:cNvSpPr>
              <p:nvPr/>
            </p:nvSpPr>
            <p:spPr bwMode="auto">
              <a:xfrm flipV="1">
                <a:off x="2523" y="2531"/>
                <a:ext cx="0" cy="1692"/>
              </a:xfrm>
              <a:prstGeom prst="line">
                <a:avLst/>
              </a:prstGeom>
              <a:noFill/>
              <a:ln w="1270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9" name="Line 37"/>
              <p:cNvSpPr>
                <a:spLocks noChangeShapeType="1"/>
              </p:cNvSpPr>
              <p:nvPr/>
            </p:nvSpPr>
            <p:spPr bwMode="auto">
              <a:xfrm>
                <a:off x="382" y="4223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0" name="Line 38"/>
              <p:cNvSpPr>
                <a:spLocks noChangeShapeType="1"/>
              </p:cNvSpPr>
              <p:nvPr/>
            </p:nvSpPr>
            <p:spPr bwMode="auto">
              <a:xfrm>
                <a:off x="382" y="3981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1" name="Line 39"/>
              <p:cNvSpPr>
                <a:spLocks noChangeShapeType="1"/>
              </p:cNvSpPr>
              <p:nvPr/>
            </p:nvSpPr>
            <p:spPr bwMode="auto">
              <a:xfrm>
                <a:off x="382" y="3740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2" name="Line 40"/>
              <p:cNvSpPr>
                <a:spLocks noChangeShapeType="1"/>
              </p:cNvSpPr>
              <p:nvPr/>
            </p:nvSpPr>
            <p:spPr bwMode="auto">
              <a:xfrm>
                <a:off x="382" y="3498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3" name="Line 41"/>
              <p:cNvSpPr>
                <a:spLocks noChangeShapeType="1"/>
              </p:cNvSpPr>
              <p:nvPr/>
            </p:nvSpPr>
            <p:spPr bwMode="auto">
              <a:xfrm>
                <a:off x="382" y="3256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4" name="Line 42"/>
              <p:cNvSpPr>
                <a:spLocks noChangeShapeType="1"/>
              </p:cNvSpPr>
              <p:nvPr/>
            </p:nvSpPr>
            <p:spPr bwMode="auto">
              <a:xfrm>
                <a:off x="382" y="3014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5" name="Line 43"/>
              <p:cNvSpPr>
                <a:spLocks noChangeShapeType="1"/>
              </p:cNvSpPr>
              <p:nvPr/>
            </p:nvSpPr>
            <p:spPr bwMode="auto">
              <a:xfrm>
                <a:off x="382" y="2773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6" name="Line 44"/>
              <p:cNvSpPr>
                <a:spLocks noChangeShapeType="1"/>
              </p:cNvSpPr>
              <p:nvPr/>
            </p:nvSpPr>
            <p:spPr bwMode="auto">
              <a:xfrm>
                <a:off x="382" y="2531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7" name="Line 45"/>
              <p:cNvSpPr>
                <a:spLocks noChangeShapeType="1"/>
              </p:cNvSpPr>
              <p:nvPr/>
            </p:nvSpPr>
            <p:spPr bwMode="auto">
              <a:xfrm flipH="1">
                <a:off x="2501" y="4223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8" name="Line 46"/>
              <p:cNvSpPr>
                <a:spLocks noChangeShapeType="1"/>
              </p:cNvSpPr>
              <p:nvPr/>
            </p:nvSpPr>
            <p:spPr bwMode="auto">
              <a:xfrm flipH="1">
                <a:off x="2501" y="3981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9" name="Line 47"/>
              <p:cNvSpPr>
                <a:spLocks noChangeShapeType="1"/>
              </p:cNvSpPr>
              <p:nvPr/>
            </p:nvSpPr>
            <p:spPr bwMode="auto">
              <a:xfrm flipH="1">
                <a:off x="2501" y="3740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0" name="Line 48"/>
              <p:cNvSpPr>
                <a:spLocks noChangeShapeType="1"/>
              </p:cNvSpPr>
              <p:nvPr/>
            </p:nvSpPr>
            <p:spPr bwMode="auto">
              <a:xfrm flipH="1">
                <a:off x="2501" y="3498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1" name="Line 49"/>
              <p:cNvSpPr>
                <a:spLocks noChangeShapeType="1"/>
              </p:cNvSpPr>
              <p:nvPr/>
            </p:nvSpPr>
            <p:spPr bwMode="auto">
              <a:xfrm flipH="1">
                <a:off x="2501" y="3256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2" name="Line 50"/>
              <p:cNvSpPr>
                <a:spLocks noChangeShapeType="1"/>
              </p:cNvSpPr>
              <p:nvPr/>
            </p:nvSpPr>
            <p:spPr bwMode="auto">
              <a:xfrm flipH="1">
                <a:off x="2501" y="3014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3" name="Line 51"/>
              <p:cNvSpPr>
                <a:spLocks noChangeShapeType="1"/>
              </p:cNvSpPr>
              <p:nvPr/>
            </p:nvSpPr>
            <p:spPr bwMode="auto">
              <a:xfrm flipH="1">
                <a:off x="2501" y="2773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" name="Line 52"/>
              <p:cNvSpPr>
                <a:spLocks noChangeShapeType="1"/>
              </p:cNvSpPr>
              <p:nvPr/>
            </p:nvSpPr>
            <p:spPr bwMode="auto">
              <a:xfrm flipH="1">
                <a:off x="2501" y="2531"/>
                <a:ext cx="22" cy="0"/>
              </a:xfrm>
              <a:prstGeom prst="line">
                <a:avLst/>
              </a:prstGeom>
              <a:noFill/>
              <a:ln w="4763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" name="Rectangle 53"/>
              <p:cNvSpPr>
                <a:spLocks noChangeArrowheads="1"/>
              </p:cNvSpPr>
              <p:nvPr/>
            </p:nvSpPr>
            <p:spPr bwMode="auto">
              <a:xfrm>
                <a:off x="306" y="4169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6" name="Rectangle 54"/>
              <p:cNvSpPr>
                <a:spLocks noChangeArrowheads="1"/>
              </p:cNvSpPr>
              <p:nvPr/>
            </p:nvSpPr>
            <p:spPr bwMode="auto">
              <a:xfrm>
                <a:off x="306" y="3927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7" name="Rectangle 55"/>
              <p:cNvSpPr>
                <a:spLocks noChangeArrowheads="1"/>
              </p:cNvSpPr>
              <p:nvPr/>
            </p:nvSpPr>
            <p:spPr bwMode="auto">
              <a:xfrm>
                <a:off x="306" y="3685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8" name="Rectangle 56"/>
              <p:cNvSpPr>
                <a:spLocks noChangeArrowheads="1"/>
              </p:cNvSpPr>
              <p:nvPr/>
            </p:nvSpPr>
            <p:spPr bwMode="auto">
              <a:xfrm>
                <a:off x="306" y="3443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79" name="Rectangle 57"/>
              <p:cNvSpPr>
                <a:spLocks noChangeArrowheads="1"/>
              </p:cNvSpPr>
              <p:nvPr/>
            </p:nvSpPr>
            <p:spPr bwMode="auto">
              <a:xfrm>
                <a:off x="306" y="3202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4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80" name="Rectangle 58"/>
              <p:cNvSpPr>
                <a:spLocks noChangeArrowheads="1"/>
              </p:cNvSpPr>
              <p:nvPr/>
            </p:nvSpPr>
            <p:spPr bwMode="auto">
              <a:xfrm>
                <a:off x="306" y="2960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5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81" name="Rectangle 59"/>
              <p:cNvSpPr>
                <a:spLocks noChangeArrowheads="1"/>
              </p:cNvSpPr>
              <p:nvPr/>
            </p:nvSpPr>
            <p:spPr bwMode="auto">
              <a:xfrm>
                <a:off x="306" y="2718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6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82" name="Rectangle 60"/>
              <p:cNvSpPr>
                <a:spLocks noChangeArrowheads="1"/>
              </p:cNvSpPr>
              <p:nvPr/>
            </p:nvSpPr>
            <p:spPr bwMode="auto">
              <a:xfrm>
                <a:off x="306" y="2476"/>
                <a:ext cx="49" cy="10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7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183" name="Freeform 61"/>
              <p:cNvSpPr>
                <a:spLocks/>
              </p:cNvSpPr>
              <p:nvPr/>
            </p:nvSpPr>
            <p:spPr bwMode="auto">
              <a:xfrm>
                <a:off x="382" y="3019"/>
                <a:ext cx="1873" cy="1034"/>
              </a:xfrm>
              <a:custGeom>
                <a:avLst/>
                <a:gdLst>
                  <a:gd name="T0" fmla="*/ 1873 w 1873"/>
                  <a:gd name="T1" fmla="*/ 0 h 1034"/>
                  <a:gd name="T2" fmla="*/ 1739 w 1873"/>
                  <a:gd name="T3" fmla="*/ 421 h 1034"/>
                  <a:gd name="T4" fmla="*/ 1605 w 1873"/>
                  <a:gd name="T5" fmla="*/ 613 h 1034"/>
                  <a:gd name="T6" fmla="*/ 1472 w 1873"/>
                  <a:gd name="T7" fmla="*/ 723 h 1034"/>
                  <a:gd name="T8" fmla="*/ 1338 w 1873"/>
                  <a:gd name="T9" fmla="*/ 793 h 1034"/>
                  <a:gd name="T10" fmla="*/ 1204 w 1873"/>
                  <a:gd name="T11" fmla="*/ 841 h 1034"/>
                  <a:gd name="T12" fmla="*/ 1070 w 1873"/>
                  <a:gd name="T13" fmla="*/ 875 h 1034"/>
                  <a:gd name="T14" fmla="*/ 937 w 1873"/>
                  <a:gd name="T15" fmla="*/ 901 h 1034"/>
                  <a:gd name="T16" fmla="*/ 803 w 1873"/>
                  <a:gd name="T17" fmla="*/ 920 h 1034"/>
                  <a:gd name="T18" fmla="*/ 669 w 1873"/>
                  <a:gd name="T19" fmla="*/ 935 h 1034"/>
                  <a:gd name="T20" fmla="*/ 535 w 1873"/>
                  <a:gd name="T21" fmla="*/ 945 h 1034"/>
                  <a:gd name="T22" fmla="*/ 401 w 1873"/>
                  <a:gd name="T23" fmla="*/ 953 h 1034"/>
                  <a:gd name="T24" fmla="*/ 268 w 1873"/>
                  <a:gd name="T25" fmla="*/ 958 h 1034"/>
                  <a:gd name="T26" fmla="*/ 134 w 1873"/>
                  <a:gd name="T27" fmla="*/ 961 h 1034"/>
                  <a:gd name="T28" fmla="*/ 0 w 1873"/>
                  <a:gd name="T29" fmla="*/ 962 h 1034"/>
                  <a:gd name="T30" fmla="*/ 134 w 1873"/>
                  <a:gd name="T31" fmla="*/ 964 h 1034"/>
                  <a:gd name="T32" fmla="*/ 268 w 1873"/>
                  <a:gd name="T33" fmla="*/ 966 h 1034"/>
                  <a:gd name="T34" fmla="*/ 401 w 1873"/>
                  <a:gd name="T35" fmla="*/ 971 h 1034"/>
                  <a:gd name="T36" fmla="*/ 535 w 1873"/>
                  <a:gd name="T37" fmla="*/ 978 h 1034"/>
                  <a:gd name="T38" fmla="*/ 669 w 1873"/>
                  <a:gd name="T39" fmla="*/ 985 h 1034"/>
                  <a:gd name="T40" fmla="*/ 803 w 1873"/>
                  <a:gd name="T41" fmla="*/ 994 h 1034"/>
                  <a:gd name="T42" fmla="*/ 937 w 1873"/>
                  <a:gd name="T43" fmla="*/ 1004 h 1034"/>
                  <a:gd name="T44" fmla="*/ 1070 w 1873"/>
                  <a:gd name="T45" fmla="*/ 1014 h 1034"/>
                  <a:gd name="T46" fmla="*/ 1204 w 1873"/>
                  <a:gd name="T47" fmla="*/ 1024 h 1034"/>
                  <a:gd name="T48" fmla="*/ 1338 w 1873"/>
                  <a:gd name="T49" fmla="*/ 1034 h 10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873" h="1034">
                    <a:moveTo>
                      <a:pt x="1873" y="0"/>
                    </a:moveTo>
                    <a:lnTo>
                      <a:pt x="1739" y="421"/>
                    </a:lnTo>
                    <a:lnTo>
                      <a:pt x="1605" y="613"/>
                    </a:lnTo>
                    <a:lnTo>
                      <a:pt x="1472" y="723"/>
                    </a:lnTo>
                    <a:lnTo>
                      <a:pt x="1338" y="793"/>
                    </a:lnTo>
                    <a:lnTo>
                      <a:pt x="1204" y="841"/>
                    </a:lnTo>
                    <a:lnTo>
                      <a:pt x="1070" y="875"/>
                    </a:lnTo>
                    <a:lnTo>
                      <a:pt x="937" y="901"/>
                    </a:lnTo>
                    <a:lnTo>
                      <a:pt x="803" y="920"/>
                    </a:lnTo>
                    <a:lnTo>
                      <a:pt x="669" y="935"/>
                    </a:lnTo>
                    <a:lnTo>
                      <a:pt x="535" y="945"/>
                    </a:lnTo>
                    <a:lnTo>
                      <a:pt x="401" y="953"/>
                    </a:lnTo>
                    <a:lnTo>
                      <a:pt x="268" y="958"/>
                    </a:lnTo>
                    <a:lnTo>
                      <a:pt x="134" y="961"/>
                    </a:lnTo>
                    <a:lnTo>
                      <a:pt x="0" y="962"/>
                    </a:lnTo>
                    <a:lnTo>
                      <a:pt x="134" y="964"/>
                    </a:lnTo>
                    <a:lnTo>
                      <a:pt x="268" y="966"/>
                    </a:lnTo>
                    <a:lnTo>
                      <a:pt x="401" y="971"/>
                    </a:lnTo>
                    <a:lnTo>
                      <a:pt x="535" y="978"/>
                    </a:lnTo>
                    <a:lnTo>
                      <a:pt x="669" y="985"/>
                    </a:lnTo>
                    <a:lnTo>
                      <a:pt x="803" y="994"/>
                    </a:lnTo>
                    <a:lnTo>
                      <a:pt x="937" y="1004"/>
                    </a:lnTo>
                    <a:lnTo>
                      <a:pt x="1070" y="1014"/>
                    </a:lnTo>
                    <a:lnTo>
                      <a:pt x="1204" y="1024"/>
                    </a:lnTo>
                    <a:lnTo>
                      <a:pt x="1338" y="1034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ys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4" name="Freeform 62"/>
              <p:cNvSpPr>
                <a:spLocks/>
              </p:cNvSpPr>
              <p:nvPr/>
            </p:nvSpPr>
            <p:spPr bwMode="auto">
              <a:xfrm>
                <a:off x="382" y="2576"/>
                <a:ext cx="2141" cy="1466"/>
              </a:xfrm>
              <a:custGeom>
                <a:avLst/>
                <a:gdLst>
                  <a:gd name="T0" fmla="*/ 2141 w 2141"/>
                  <a:gd name="T1" fmla="*/ 0 h 1466"/>
                  <a:gd name="T2" fmla="*/ 2007 w 2141"/>
                  <a:gd name="T3" fmla="*/ 680 h 1466"/>
                  <a:gd name="T4" fmla="*/ 1873 w 2141"/>
                  <a:gd name="T5" fmla="*/ 950 h 1466"/>
                  <a:gd name="T6" fmla="*/ 1739 w 2141"/>
                  <a:gd name="T7" fmla="*/ 1094 h 1466"/>
                  <a:gd name="T8" fmla="*/ 1605 w 2141"/>
                  <a:gd name="T9" fmla="*/ 1182 h 1466"/>
                  <a:gd name="T10" fmla="*/ 1472 w 2141"/>
                  <a:gd name="T11" fmla="*/ 1242 h 1466"/>
                  <a:gd name="T12" fmla="*/ 1338 w 2141"/>
                  <a:gd name="T13" fmla="*/ 1285 h 1466"/>
                  <a:gd name="T14" fmla="*/ 1204 w 2141"/>
                  <a:gd name="T15" fmla="*/ 1316 h 1466"/>
                  <a:gd name="T16" fmla="*/ 1070 w 2141"/>
                  <a:gd name="T17" fmla="*/ 1340 h 1466"/>
                  <a:gd name="T18" fmla="*/ 937 w 2141"/>
                  <a:gd name="T19" fmla="*/ 1358 h 1466"/>
                  <a:gd name="T20" fmla="*/ 803 w 2141"/>
                  <a:gd name="T21" fmla="*/ 1373 h 1466"/>
                  <a:gd name="T22" fmla="*/ 669 w 2141"/>
                  <a:gd name="T23" fmla="*/ 1383 h 1466"/>
                  <a:gd name="T24" fmla="*/ 535 w 2141"/>
                  <a:gd name="T25" fmla="*/ 1392 h 1466"/>
                  <a:gd name="T26" fmla="*/ 401 w 2141"/>
                  <a:gd name="T27" fmla="*/ 1398 h 1466"/>
                  <a:gd name="T28" fmla="*/ 268 w 2141"/>
                  <a:gd name="T29" fmla="*/ 1402 h 1466"/>
                  <a:gd name="T30" fmla="*/ 134 w 2141"/>
                  <a:gd name="T31" fmla="*/ 1405 h 1466"/>
                  <a:gd name="T32" fmla="*/ 0 w 2141"/>
                  <a:gd name="T33" fmla="*/ 1405 h 1466"/>
                  <a:gd name="T34" fmla="*/ 134 w 2141"/>
                  <a:gd name="T35" fmla="*/ 1406 h 1466"/>
                  <a:gd name="T36" fmla="*/ 268 w 2141"/>
                  <a:gd name="T37" fmla="*/ 1409 h 1466"/>
                  <a:gd name="T38" fmla="*/ 401 w 2141"/>
                  <a:gd name="T39" fmla="*/ 1412 h 1466"/>
                  <a:gd name="T40" fmla="*/ 535 w 2141"/>
                  <a:gd name="T41" fmla="*/ 1418 h 1466"/>
                  <a:gd name="T42" fmla="*/ 669 w 2141"/>
                  <a:gd name="T43" fmla="*/ 1424 h 1466"/>
                  <a:gd name="T44" fmla="*/ 803 w 2141"/>
                  <a:gd name="T45" fmla="*/ 1431 h 1466"/>
                  <a:gd name="T46" fmla="*/ 937 w 2141"/>
                  <a:gd name="T47" fmla="*/ 1440 h 1466"/>
                  <a:gd name="T48" fmla="*/ 1070 w 2141"/>
                  <a:gd name="T49" fmla="*/ 1448 h 1466"/>
                  <a:gd name="T50" fmla="*/ 1204 w 2141"/>
                  <a:gd name="T51" fmla="*/ 1457 h 1466"/>
                  <a:gd name="T52" fmla="*/ 1338 w 2141"/>
                  <a:gd name="T53" fmla="*/ 1466 h 14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41" h="1466">
                    <a:moveTo>
                      <a:pt x="2141" y="0"/>
                    </a:moveTo>
                    <a:lnTo>
                      <a:pt x="2007" y="680"/>
                    </a:lnTo>
                    <a:lnTo>
                      <a:pt x="1873" y="950"/>
                    </a:lnTo>
                    <a:lnTo>
                      <a:pt x="1739" y="1094"/>
                    </a:lnTo>
                    <a:lnTo>
                      <a:pt x="1605" y="1182"/>
                    </a:lnTo>
                    <a:lnTo>
                      <a:pt x="1472" y="1242"/>
                    </a:lnTo>
                    <a:lnTo>
                      <a:pt x="1338" y="1285"/>
                    </a:lnTo>
                    <a:lnTo>
                      <a:pt x="1204" y="1316"/>
                    </a:lnTo>
                    <a:lnTo>
                      <a:pt x="1070" y="1340"/>
                    </a:lnTo>
                    <a:lnTo>
                      <a:pt x="937" y="1358"/>
                    </a:lnTo>
                    <a:lnTo>
                      <a:pt x="803" y="1373"/>
                    </a:lnTo>
                    <a:lnTo>
                      <a:pt x="669" y="1383"/>
                    </a:lnTo>
                    <a:lnTo>
                      <a:pt x="535" y="1392"/>
                    </a:lnTo>
                    <a:lnTo>
                      <a:pt x="401" y="1398"/>
                    </a:lnTo>
                    <a:lnTo>
                      <a:pt x="268" y="1402"/>
                    </a:lnTo>
                    <a:lnTo>
                      <a:pt x="134" y="1405"/>
                    </a:lnTo>
                    <a:lnTo>
                      <a:pt x="0" y="1405"/>
                    </a:lnTo>
                    <a:lnTo>
                      <a:pt x="134" y="1406"/>
                    </a:lnTo>
                    <a:lnTo>
                      <a:pt x="268" y="1409"/>
                    </a:lnTo>
                    <a:lnTo>
                      <a:pt x="401" y="1412"/>
                    </a:lnTo>
                    <a:lnTo>
                      <a:pt x="535" y="1418"/>
                    </a:lnTo>
                    <a:lnTo>
                      <a:pt x="669" y="1424"/>
                    </a:lnTo>
                    <a:lnTo>
                      <a:pt x="803" y="1431"/>
                    </a:lnTo>
                    <a:lnTo>
                      <a:pt x="937" y="1440"/>
                    </a:lnTo>
                    <a:lnTo>
                      <a:pt x="1070" y="1448"/>
                    </a:lnTo>
                    <a:lnTo>
                      <a:pt x="1204" y="1457"/>
                    </a:lnTo>
                    <a:lnTo>
                      <a:pt x="1338" y="1466"/>
                    </a:lnTo>
                  </a:path>
                </a:pathLst>
              </a:custGeom>
              <a:noFill/>
              <a:ln w="19050" cap="flat">
                <a:solidFill>
                  <a:schemeClr val="tx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80" name="Straight Connector 79"/>
            <p:cNvCxnSpPr/>
            <p:nvPr/>
          </p:nvCxnSpPr>
          <p:spPr>
            <a:xfrm>
              <a:off x="848540" y="4319465"/>
              <a:ext cx="31092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848540" y="4496843"/>
              <a:ext cx="310920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2921777" y="4576261"/>
              <a:ext cx="33182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 &lt; 0</a:t>
              </a:r>
            </a:p>
          </p:txBody>
        </p:sp>
        <p:sp>
          <p:nvSpPr>
            <p:cNvPr id="86" name="Freeform 85"/>
            <p:cNvSpPr/>
            <p:nvPr/>
          </p:nvSpPr>
          <p:spPr>
            <a:xfrm>
              <a:off x="3251200" y="4762500"/>
              <a:ext cx="546100" cy="501650"/>
            </a:xfrm>
            <a:custGeom>
              <a:avLst/>
              <a:gdLst>
                <a:gd name="connsiteX0" fmla="*/ 546100 w 546100"/>
                <a:gd name="connsiteY0" fmla="*/ 292100 h 501650"/>
                <a:gd name="connsiteX1" fmla="*/ 0 w 546100"/>
                <a:gd name="connsiteY1" fmla="*/ 0 h 501650"/>
                <a:gd name="connsiteX2" fmla="*/ 158750 w 546100"/>
                <a:gd name="connsiteY2" fmla="*/ 501650 h 501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46100" h="501650">
                  <a:moveTo>
                    <a:pt x="546100" y="292100"/>
                  </a:moveTo>
                  <a:lnTo>
                    <a:pt x="0" y="0"/>
                  </a:lnTo>
                  <a:lnTo>
                    <a:pt x="158750" y="50165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890553" y="6488111"/>
              <a:ext cx="33182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 &gt; 0</a:t>
              </a:r>
            </a:p>
          </p:txBody>
        </p:sp>
        <p:sp>
          <p:nvSpPr>
            <p:cNvPr id="88" name="Freeform 87"/>
            <p:cNvSpPr/>
            <p:nvPr/>
          </p:nvSpPr>
          <p:spPr>
            <a:xfrm flipV="1">
              <a:off x="1296782" y="6383846"/>
              <a:ext cx="850700" cy="168588"/>
            </a:xfrm>
            <a:custGeom>
              <a:avLst/>
              <a:gdLst>
                <a:gd name="connsiteX0" fmla="*/ 546100 w 546100"/>
                <a:gd name="connsiteY0" fmla="*/ 292100 h 501650"/>
                <a:gd name="connsiteX1" fmla="*/ 0 w 546100"/>
                <a:gd name="connsiteY1" fmla="*/ 0 h 501650"/>
                <a:gd name="connsiteX2" fmla="*/ 158750 w 546100"/>
                <a:gd name="connsiteY2" fmla="*/ 501650 h 501650"/>
                <a:gd name="connsiteX0" fmla="*/ 546100 w 546100"/>
                <a:gd name="connsiteY0" fmla="*/ 292100 h 292100"/>
                <a:gd name="connsiteX1" fmla="*/ 0 w 546100"/>
                <a:gd name="connsiteY1" fmla="*/ 0 h 292100"/>
                <a:gd name="connsiteX2" fmla="*/ 289093 w 546100"/>
                <a:gd name="connsiteY2" fmla="*/ 212927 h 292100"/>
                <a:gd name="connsiteX0" fmla="*/ 415757 w 415757"/>
                <a:gd name="connsiteY0" fmla="*/ 195859 h 212927"/>
                <a:gd name="connsiteX1" fmla="*/ 0 w 415757"/>
                <a:gd name="connsiteY1" fmla="*/ 0 h 212927"/>
                <a:gd name="connsiteX2" fmla="*/ 289093 w 415757"/>
                <a:gd name="connsiteY2" fmla="*/ 212927 h 212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5757" h="212927">
                  <a:moveTo>
                    <a:pt x="415757" y="195859"/>
                  </a:moveTo>
                  <a:lnTo>
                    <a:pt x="0" y="0"/>
                  </a:lnTo>
                  <a:lnTo>
                    <a:pt x="289093" y="21292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</p:grpSp>
    </p:spTree>
    <p:extLst>
      <p:ext uri="{BB962C8B-B14F-4D97-AF65-F5344CB8AC3E}">
        <p14:creationId xmlns:p14="http://schemas.microsoft.com/office/powerpoint/2010/main" val="14811627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1163602" y="305321"/>
            <a:ext cx="4563860" cy="1050391"/>
            <a:chOff x="1802363" y="2037889"/>
            <a:chExt cx="7973485" cy="1867362"/>
          </a:xfrm>
        </p:grpSpPr>
        <p:grpSp>
          <p:nvGrpSpPr>
            <p:cNvPr id="67" name="Group 66"/>
            <p:cNvGrpSpPr/>
            <p:nvPr/>
          </p:nvGrpSpPr>
          <p:grpSpPr>
            <a:xfrm rot="5400000">
              <a:off x="1048820" y="2915719"/>
              <a:ext cx="1743074" cy="235987"/>
              <a:chOff x="2198552" y="1501321"/>
              <a:chExt cx="843613" cy="159787"/>
            </a:xfrm>
          </p:grpSpPr>
          <p:sp>
            <p:nvSpPr>
              <p:cNvPr id="104" name="Rectangle 103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05" name="Straight Connector 104"/>
              <p:cNvCxnSpPr/>
              <p:nvPr/>
            </p:nvCxnSpPr>
            <p:spPr>
              <a:xfrm rot="16200000">
                <a:off x="2620359" y="1079514"/>
                <a:ext cx="0" cy="843613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8" name="TextBox 67"/>
            <p:cNvSpPr txBox="1"/>
            <p:nvPr/>
          </p:nvSpPr>
          <p:spPr>
            <a:xfrm>
              <a:off x="5146614" y="2720609"/>
              <a:ext cx="487865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cxnSp>
          <p:nvCxnSpPr>
            <p:cNvPr id="69" name="Straight Arrow Connector 68"/>
            <p:cNvCxnSpPr/>
            <p:nvPr/>
          </p:nvCxnSpPr>
          <p:spPr>
            <a:xfrm>
              <a:off x="2038350" y="2999324"/>
              <a:ext cx="63817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2040780" y="2847975"/>
              <a:ext cx="2694904" cy="266700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1" name="Straight Arrow Connector 70"/>
            <p:cNvCxnSpPr/>
            <p:nvPr/>
          </p:nvCxnSpPr>
          <p:spPr>
            <a:xfrm flipH="1" flipV="1">
              <a:off x="4726159" y="2962275"/>
              <a:ext cx="48401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4735684" y="3181351"/>
              <a:ext cx="0" cy="7239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2040780" y="3721938"/>
              <a:ext cx="269490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3119653" y="3367073"/>
              <a:ext cx="664300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2m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613673" y="2737386"/>
              <a:ext cx="445854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041488" y="2037889"/>
              <a:ext cx="445854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 rot="5400000">
              <a:off x="5314976" y="3098560"/>
              <a:ext cx="1377389" cy="235987"/>
              <a:chOff x="2363492" y="1501321"/>
              <a:chExt cx="666629" cy="159787"/>
            </a:xfrm>
          </p:grpSpPr>
          <p:sp>
            <p:nvSpPr>
              <p:cNvPr id="102" name="Rectangle 101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03" name="Straight Connector 102"/>
              <p:cNvCxnSpPr/>
              <p:nvPr/>
            </p:nvCxnSpPr>
            <p:spPr>
              <a:xfrm rot="16200000">
                <a:off x="2696807" y="1168006"/>
                <a:ext cx="0" cy="666629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8" name="Straight Connector 77"/>
            <p:cNvCxnSpPr/>
            <p:nvPr/>
          </p:nvCxnSpPr>
          <p:spPr>
            <a:xfrm>
              <a:off x="6121664" y="2990849"/>
              <a:ext cx="1304925" cy="0"/>
            </a:xfrm>
            <a:prstGeom prst="line">
              <a:avLst/>
            </a:prstGeom>
            <a:ln w="63500" cmpd="dbl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7426589" y="2989799"/>
              <a:ext cx="1304925" cy="0"/>
            </a:xfrm>
            <a:prstGeom prst="line">
              <a:avLst/>
            </a:prstGeom>
            <a:ln w="63500" cmpd="dbl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7426589" y="3124201"/>
              <a:ext cx="0" cy="781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8731514" y="3124201"/>
              <a:ext cx="0" cy="78105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121664" y="3722431"/>
              <a:ext cx="130492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7426589" y="3719512"/>
              <a:ext cx="1304925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4" name="TextBox 83"/>
            <p:cNvSpPr txBox="1"/>
            <p:nvPr/>
          </p:nvSpPr>
          <p:spPr>
            <a:xfrm>
              <a:off x="6488278" y="3350627"/>
              <a:ext cx="664300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1m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7826418" y="3338844"/>
              <a:ext cx="664300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1m</a:t>
              </a:r>
            </a:p>
          </p:txBody>
        </p:sp>
        <p:grpSp>
          <p:nvGrpSpPr>
            <p:cNvPr id="86" name="Group 85"/>
            <p:cNvGrpSpPr/>
            <p:nvPr/>
          </p:nvGrpSpPr>
          <p:grpSpPr>
            <a:xfrm>
              <a:off x="4484514" y="3105150"/>
              <a:ext cx="480447" cy="527813"/>
              <a:chOff x="4055551" y="819150"/>
              <a:chExt cx="480447" cy="527813"/>
            </a:xfrm>
          </p:grpSpPr>
          <p:sp>
            <p:nvSpPr>
              <p:cNvPr id="96" name="Isosceles Triangle 95"/>
              <p:cNvSpPr/>
              <p:nvPr/>
            </p:nvSpPr>
            <p:spPr>
              <a:xfrm>
                <a:off x="4143375" y="819150"/>
                <a:ext cx="309372" cy="266700"/>
              </a:xfrm>
              <a:prstGeom prst="triangl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" name="Oval 96"/>
              <p:cNvSpPr/>
              <p:nvPr/>
            </p:nvSpPr>
            <p:spPr>
              <a:xfrm>
                <a:off x="4133850" y="1087205"/>
                <a:ext cx="104775" cy="10477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Oval 97"/>
              <p:cNvSpPr/>
              <p:nvPr/>
            </p:nvSpPr>
            <p:spPr>
              <a:xfrm>
                <a:off x="4248150" y="1087205"/>
                <a:ext cx="104775" cy="10477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Oval 98"/>
              <p:cNvSpPr/>
              <p:nvPr/>
            </p:nvSpPr>
            <p:spPr>
              <a:xfrm>
                <a:off x="4352925" y="1087205"/>
                <a:ext cx="104775" cy="10477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055551" y="1191980"/>
                <a:ext cx="480447" cy="154983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01" name="Straight Connector 100"/>
              <p:cNvCxnSpPr/>
              <p:nvPr/>
            </p:nvCxnSpPr>
            <p:spPr>
              <a:xfrm>
                <a:off x="4055551" y="1196092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Group 86"/>
            <p:cNvGrpSpPr/>
            <p:nvPr/>
          </p:nvGrpSpPr>
          <p:grpSpPr>
            <a:xfrm>
              <a:off x="8488811" y="3017087"/>
              <a:ext cx="480447" cy="527813"/>
              <a:chOff x="4055551" y="819150"/>
              <a:chExt cx="480447" cy="527813"/>
            </a:xfrm>
          </p:grpSpPr>
          <p:sp>
            <p:nvSpPr>
              <p:cNvPr id="90" name="Isosceles Triangle 89"/>
              <p:cNvSpPr/>
              <p:nvPr/>
            </p:nvSpPr>
            <p:spPr>
              <a:xfrm>
                <a:off x="4143375" y="819150"/>
                <a:ext cx="309372" cy="266700"/>
              </a:xfrm>
              <a:prstGeom prst="triangl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Oval 90"/>
              <p:cNvSpPr/>
              <p:nvPr/>
            </p:nvSpPr>
            <p:spPr>
              <a:xfrm>
                <a:off x="4133850" y="1087205"/>
                <a:ext cx="104775" cy="10477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4248150" y="1087205"/>
                <a:ext cx="104775" cy="10477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4352925" y="1087205"/>
                <a:ext cx="104775" cy="10477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055551" y="1191980"/>
                <a:ext cx="480447" cy="154983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95" name="Straight Connector 94"/>
              <p:cNvCxnSpPr/>
              <p:nvPr/>
            </p:nvCxnSpPr>
            <p:spPr>
              <a:xfrm>
                <a:off x="4055551" y="1196092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8" name="TextBox 87"/>
            <p:cNvSpPr txBox="1"/>
            <p:nvPr/>
          </p:nvSpPr>
          <p:spPr>
            <a:xfrm>
              <a:off x="9287983" y="2748133"/>
              <a:ext cx="487865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cxnSp>
          <p:nvCxnSpPr>
            <p:cNvPr id="89" name="Straight Arrow Connector 88"/>
            <p:cNvCxnSpPr/>
            <p:nvPr/>
          </p:nvCxnSpPr>
          <p:spPr>
            <a:xfrm flipH="1" flipV="1">
              <a:off x="8858002" y="2989799"/>
              <a:ext cx="484016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6" name="Chart 10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8634182"/>
              </p:ext>
            </p:extLst>
          </p:nvPr>
        </p:nvGraphicFramePr>
        <p:xfrm>
          <a:off x="1324200" y="1787318"/>
          <a:ext cx="3927475" cy="1891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Rectangle 1"/>
          <p:cNvSpPr/>
          <p:nvPr/>
        </p:nvSpPr>
        <p:spPr>
          <a:xfrm>
            <a:off x="1324200" y="1787318"/>
            <a:ext cx="3893935" cy="189103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180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61"/>
          <p:cNvGrpSpPr/>
          <p:nvPr/>
        </p:nvGrpSpPr>
        <p:grpSpPr>
          <a:xfrm>
            <a:off x="2294806" y="2466484"/>
            <a:ext cx="1910973" cy="2071813"/>
            <a:chOff x="5989560" y="1257459"/>
            <a:chExt cx="3205785" cy="3475605"/>
          </a:xfrm>
        </p:grpSpPr>
        <p:grpSp>
          <p:nvGrpSpPr>
            <p:cNvPr id="63" name="Group 62"/>
            <p:cNvGrpSpPr/>
            <p:nvPr/>
          </p:nvGrpSpPr>
          <p:grpSpPr>
            <a:xfrm>
              <a:off x="6198675" y="4314825"/>
              <a:ext cx="480447" cy="159787"/>
              <a:chOff x="6084376" y="4258284"/>
              <a:chExt cx="480447" cy="159787"/>
            </a:xfrm>
          </p:grpSpPr>
          <p:sp>
            <p:nvSpPr>
              <p:cNvPr id="79" name="Rectangle 78"/>
              <p:cNvSpPr/>
              <p:nvPr/>
            </p:nvSpPr>
            <p:spPr>
              <a:xfrm>
                <a:off x="6084376" y="4263088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6084376" y="4258284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4" name="Freeform 63"/>
            <p:cNvSpPr/>
            <p:nvPr/>
          </p:nvSpPr>
          <p:spPr>
            <a:xfrm>
              <a:off x="6438899" y="2028825"/>
              <a:ext cx="2286000" cy="2286000"/>
            </a:xfrm>
            <a:custGeom>
              <a:avLst/>
              <a:gdLst>
                <a:gd name="connsiteX0" fmla="*/ 0 w 2257425"/>
                <a:gd name="connsiteY0" fmla="*/ 2295525 h 2295525"/>
                <a:gd name="connsiteX1" fmla="*/ 0 w 2257425"/>
                <a:gd name="connsiteY1" fmla="*/ 0 h 2295525"/>
                <a:gd name="connsiteX2" fmla="*/ 2257425 w 2257425"/>
                <a:gd name="connsiteY2" fmla="*/ 0 h 2295525"/>
                <a:gd name="connsiteX3" fmla="*/ 2257425 w 2257425"/>
                <a:gd name="connsiteY3" fmla="*/ 2295525 h 2295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57425" h="2295525">
                  <a:moveTo>
                    <a:pt x="0" y="2295525"/>
                  </a:moveTo>
                  <a:lnTo>
                    <a:pt x="0" y="0"/>
                  </a:lnTo>
                  <a:lnTo>
                    <a:pt x="2257425" y="0"/>
                  </a:lnTo>
                  <a:lnTo>
                    <a:pt x="2257425" y="2295525"/>
                  </a:lnTo>
                </a:path>
              </a:pathLst>
            </a:custGeom>
            <a:noFill/>
            <a:ln w="8572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grpSp>
          <p:nvGrpSpPr>
            <p:cNvPr id="65" name="Group 64"/>
            <p:cNvGrpSpPr/>
            <p:nvPr/>
          </p:nvGrpSpPr>
          <p:grpSpPr>
            <a:xfrm>
              <a:off x="8484675" y="4314825"/>
              <a:ext cx="480447" cy="159787"/>
              <a:chOff x="6084376" y="4258284"/>
              <a:chExt cx="480447" cy="159787"/>
            </a:xfrm>
          </p:grpSpPr>
          <p:sp>
            <p:nvSpPr>
              <p:cNvPr id="77" name="Rectangle 76"/>
              <p:cNvSpPr/>
              <p:nvPr/>
            </p:nvSpPr>
            <p:spPr>
              <a:xfrm>
                <a:off x="6084376" y="4263088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cxnSp>
            <p:nvCxnSpPr>
              <p:cNvPr id="78" name="Straight Connector 77"/>
              <p:cNvCxnSpPr/>
              <p:nvPr/>
            </p:nvCxnSpPr>
            <p:spPr>
              <a:xfrm>
                <a:off x="6084376" y="4258284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6" name="Oval 65"/>
            <p:cNvSpPr/>
            <p:nvPr/>
          </p:nvSpPr>
          <p:spPr>
            <a:xfrm>
              <a:off x="6269734" y="4394736"/>
              <a:ext cx="338328" cy="33832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67" name="Oval 66"/>
            <p:cNvSpPr/>
            <p:nvPr/>
          </p:nvSpPr>
          <p:spPr>
            <a:xfrm>
              <a:off x="8820979" y="1871006"/>
              <a:ext cx="338328" cy="33832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68" name="Oval 67"/>
            <p:cNvSpPr/>
            <p:nvPr/>
          </p:nvSpPr>
          <p:spPr>
            <a:xfrm>
              <a:off x="5989560" y="1890600"/>
              <a:ext cx="338328" cy="33832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69" name="Oval 68"/>
            <p:cNvSpPr/>
            <p:nvPr/>
          </p:nvSpPr>
          <p:spPr>
            <a:xfrm>
              <a:off x="8591921" y="4394736"/>
              <a:ext cx="338328" cy="33832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6022723" y="3171825"/>
              <a:ext cx="456537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7371663" y="1578920"/>
              <a:ext cx="456537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8738808" y="3077413"/>
              <a:ext cx="456537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73" name="Straight Arrow Connector 72"/>
            <p:cNvCxnSpPr/>
            <p:nvPr/>
          </p:nvCxnSpPr>
          <p:spPr>
            <a:xfrm>
              <a:off x="6438898" y="1343483"/>
              <a:ext cx="0" cy="60392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8710231" y="1343483"/>
              <a:ext cx="0" cy="60392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TextBox 74"/>
            <p:cNvSpPr txBox="1"/>
            <p:nvPr/>
          </p:nvSpPr>
          <p:spPr>
            <a:xfrm>
              <a:off x="6426028" y="1257459"/>
              <a:ext cx="482183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8713160" y="1273809"/>
              <a:ext cx="482183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</p:grpSp>
      <p:grpSp>
        <p:nvGrpSpPr>
          <p:cNvPr id="59" name="Group 83"/>
          <p:cNvGrpSpPr>
            <a:grpSpLocks/>
          </p:cNvGrpSpPr>
          <p:nvPr/>
        </p:nvGrpSpPr>
        <p:grpSpPr bwMode="auto">
          <a:xfrm>
            <a:off x="2015715" y="459544"/>
            <a:ext cx="2357066" cy="1728996"/>
            <a:chOff x="3906" y="7751"/>
            <a:chExt cx="3265" cy="2395"/>
          </a:xfrm>
        </p:grpSpPr>
        <p:sp>
          <p:nvSpPr>
            <p:cNvPr id="60" name="Text Box 116"/>
            <p:cNvSpPr txBox="1">
              <a:spLocks noChangeArrowheads="1"/>
            </p:cNvSpPr>
            <p:nvPr/>
          </p:nvSpPr>
          <p:spPr bwMode="auto">
            <a:xfrm>
              <a:off x="4947" y="9473"/>
              <a:ext cx="39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Line 115"/>
            <p:cNvSpPr>
              <a:spLocks noChangeShapeType="1"/>
            </p:cNvSpPr>
            <p:nvPr/>
          </p:nvSpPr>
          <p:spPr bwMode="auto">
            <a:xfrm>
              <a:off x="4081" y="10036"/>
              <a:ext cx="4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Line 114"/>
            <p:cNvSpPr>
              <a:spLocks noChangeShapeType="1"/>
            </p:cNvSpPr>
            <p:nvPr/>
          </p:nvSpPr>
          <p:spPr bwMode="auto">
            <a:xfrm flipV="1">
              <a:off x="4081" y="9553"/>
              <a:ext cx="0" cy="4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Line 113"/>
            <p:cNvSpPr>
              <a:spLocks noChangeShapeType="1"/>
            </p:cNvSpPr>
            <p:nvPr/>
          </p:nvSpPr>
          <p:spPr bwMode="auto">
            <a:xfrm>
              <a:off x="5532" y="9108"/>
              <a:ext cx="8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" name="Text Box 112"/>
            <p:cNvSpPr txBox="1">
              <a:spLocks noChangeArrowheads="1"/>
            </p:cNvSpPr>
            <p:nvPr/>
          </p:nvSpPr>
          <p:spPr bwMode="auto">
            <a:xfrm>
              <a:off x="6534" y="8716"/>
              <a:ext cx="39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7" name="Text Box 111"/>
            <p:cNvSpPr txBox="1">
              <a:spLocks noChangeArrowheads="1"/>
            </p:cNvSpPr>
            <p:nvPr/>
          </p:nvSpPr>
          <p:spPr bwMode="auto">
            <a:xfrm>
              <a:off x="6022" y="8804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8" name="Freeform 110"/>
            <p:cNvSpPr>
              <a:spLocks/>
            </p:cNvSpPr>
            <p:nvPr/>
          </p:nvSpPr>
          <p:spPr bwMode="auto">
            <a:xfrm>
              <a:off x="5894" y="8883"/>
              <a:ext cx="66" cy="225"/>
            </a:xfrm>
            <a:custGeom>
              <a:avLst/>
              <a:gdLst>
                <a:gd name="T0" fmla="*/ 38 w 66"/>
                <a:gd name="T1" fmla="*/ 225 h 225"/>
                <a:gd name="T2" fmla="*/ 60 w 66"/>
                <a:gd name="T3" fmla="*/ 98 h 225"/>
                <a:gd name="T4" fmla="*/ 0 w 66"/>
                <a:gd name="T5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" h="225">
                  <a:moveTo>
                    <a:pt x="38" y="225"/>
                  </a:moveTo>
                  <a:cubicBezTo>
                    <a:pt x="52" y="180"/>
                    <a:pt x="66" y="135"/>
                    <a:pt x="60" y="98"/>
                  </a:cubicBezTo>
                  <a:cubicBezTo>
                    <a:pt x="54" y="61"/>
                    <a:pt x="27" y="30"/>
                    <a:pt x="0" y="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Text Box 109"/>
            <p:cNvSpPr txBox="1">
              <a:spLocks noChangeArrowheads="1"/>
            </p:cNvSpPr>
            <p:nvPr/>
          </p:nvSpPr>
          <p:spPr bwMode="auto">
            <a:xfrm>
              <a:off x="4570" y="9883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Text Box 108"/>
            <p:cNvSpPr txBox="1">
              <a:spLocks noChangeArrowheads="1"/>
            </p:cNvSpPr>
            <p:nvPr/>
          </p:nvSpPr>
          <p:spPr bwMode="auto">
            <a:xfrm>
              <a:off x="3906" y="9260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" name="Text Box 107"/>
            <p:cNvSpPr txBox="1">
              <a:spLocks noChangeArrowheads="1"/>
            </p:cNvSpPr>
            <p:nvPr/>
          </p:nvSpPr>
          <p:spPr bwMode="auto">
            <a:xfrm>
              <a:off x="4564" y="7751"/>
              <a:ext cx="152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Local coordinates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Text Box 106"/>
            <p:cNvSpPr txBox="1">
              <a:spLocks noChangeArrowheads="1"/>
            </p:cNvSpPr>
            <p:nvPr/>
          </p:nvSpPr>
          <p:spPr bwMode="auto">
            <a:xfrm>
              <a:off x="5509" y="9883"/>
              <a:ext cx="162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Global coordinates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3" name="AutoShape 105"/>
            <p:cNvSpPr>
              <a:spLocks noChangeArrowheads="1"/>
            </p:cNvSpPr>
            <p:nvPr/>
          </p:nvSpPr>
          <p:spPr bwMode="auto">
            <a:xfrm rot="5400000" flipH="1">
              <a:off x="5139" y="9738"/>
              <a:ext cx="143" cy="540"/>
            </a:xfrm>
            <a:prstGeom prst="downArrow">
              <a:avLst>
                <a:gd name="adj1" fmla="val 50000"/>
                <a:gd name="adj2" fmla="val 94406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4" name="Line 104"/>
            <p:cNvSpPr>
              <a:spLocks noChangeShapeType="1"/>
            </p:cNvSpPr>
            <p:nvPr/>
          </p:nvSpPr>
          <p:spPr bwMode="auto">
            <a:xfrm flipV="1">
              <a:off x="5532" y="8632"/>
              <a:ext cx="330" cy="1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Line 103"/>
            <p:cNvSpPr>
              <a:spLocks noChangeShapeType="1"/>
            </p:cNvSpPr>
            <p:nvPr/>
          </p:nvSpPr>
          <p:spPr bwMode="auto">
            <a:xfrm rot="16200000" flipV="1">
              <a:off x="5316" y="8595"/>
              <a:ext cx="284" cy="1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6" name="AutoShape 102"/>
            <p:cNvSpPr>
              <a:spLocks noChangeArrowheads="1"/>
            </p:cNvSpPr>
            <p:nvPr/>
          </p:nvSpPr>
          <p:spPr bwMode="auto">
            <a:xfrm>
              <a:off x="5482" y="7967"/>
              <a:ext cx="143" cy="540"/>
            </a:xfrm>
            <a:prstGeom prst="downArrow">
              <a:avLst>
                <a:gd name="adj1" fmla="val 50000"/>
                <a:gd name="adj2" fmla="val 94406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97" name="Object 96"/>
            <p:cNvGraphicFramePr>
              <a:graphicFrameLocks noChangeAspect="1"/>
            </p:cNvGraphicFramePr>
            <p:nvPr/>
          </p:nvGraphicFramePr>
          <p:xfrm>
            <a:off x="5801" y="8408"/>
            <a:ext cx="203" cy="2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75" name="Equation" r:id="rId3" imgW="126835" imgH="139518" progId="Equation.DSMT4">
                    <p:embed/>
                  </p:oleObj>
                </mc:Choice>
                <mc:Fallback>
                  <p:oleObj name="Equation" r:id="rId3" imgW="126835" imgH="139518" progId="Equation.DSMT4">
                    <p:embed/>
                    <p:pic>
                      <p:nvPicPr>
                        <p:cNvPr id="92" name="Object 9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01" y="8408"/>
                          <a:ext cx="203" cy="22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8" name="Object 97"/>
            <p:cNvGraphicFramePr>
              <a:graphicFrameLocks noChangeAspect="1"/>
            </p:cNvGraphicFramePr>
            <p:nvPr/>
          </p:nvGraphicFramePr>
          <p:xfrm>
            <a:off x="5217" y="8338"/>
            <a:ext cx="203" cy="2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76" name="Equation" r:id="rId5" imgW="126725" imgH="177415" progId="Equation.DSMT4">
                    <p:embed/>
                  </p:oleObj>
                </mc:Choice>
                <mc:Fallback>
                  <p:oleObj name="Equation" r:id="rId5" imgW="126725" imgH="177415" progId="Equation.DSMT4">
                    <p:embed/>
                    <p:pic>
                      <p:nvPicPr>
                        <p:cNvPr id="93" name="Object 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7" y="8338"/>
                          <a:ext cx="203" cy="2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98"/>
            <p:cNvGraphicFramePr>
              <a:graphicFrameLocks noChangeAspect="1"/>
            </p:cNvGraphicFramePr>
            <p:nvPr/>
          </p:nvGraphicFramePr>
          <p:xfrm>
            <a:off x="4965" y="8851"/>
            <a:ext cx="24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77" name="Equation" r:id="rId7" imgW="152202" imgH="177569" progId="Equation.DSMT4">
                    <p:embed/>
                  </p:oleObj>
                </mc:Choice>
                <mc:Fallback>
                  <p:oleObj name="Equation" r:id="rId7" imgW="152202" imgH="177569" progId="Equation.DSMT4">
                    <p:embed/>
                    <p:pic>
                      <p:nvPicPr>
                        <p:cNvPr id="94" name="Object 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65" y="8851"/>
                          <a:ext cx="24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0" name="Object 99"/>
            <p:cNvGraphicFramePr>
              <a:graphicFrameLocks noChangeAspect="1"/>
            </p:cNvGraphicFramePr>
            <p:nvPr/>
          </p:nvGraphicFramePr>
          <p:xfrm>
            <a:off x="6911" y="8102"/>
            <a:ext cx="26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78" name="Equation" r:id="rId9" imgW="164814" imgH="177492" progId="Equation.DSMT4">
                    <p:embed/>
                  </p:oleObj>
                </mc:Choice>
                <mc:Fallback>
                  <p:oleObj name="Equation" r:id="rId9" imgW="164814" imgH="177492" progId="Equation.DSMT4">
                    <p:embed/>
                    <p:pic>
                      <p:nvPicPr>
                        <p:cNvPr id="95" name="Object 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11" y="8102"/>
                          <a:ext cx="26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1" name="Object 100"/>
            <p:cNvGraphicFramePr>
              <a:graphicFrameLocks noChangeAspect="1"/>
            </p:cNvGraphicFramePr>
            <p:nvPr/>
          </p:nvGraphicFramePr>
          <p:xfrm>
            <a:off x="4565" y="8795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79" name="Equation" r:id="rId11" imgW="152334" imgH="190417" progId="Equation.DSMT4">
                    <p:embed/>
                  </p:oleObj>
                </mc:Choice>
                <mc:Fallback>
                  <p:oleObj name="Equation" r:id="rId11" imgW="152334" imgH="190417" progId="Equation.DSMT4">
                    <p:embed/>
                    <p:pic>
                      <p:nvPicPr>
                        <p:cNvPr id="96" name="Object 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5" y="8795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" name="Object 101"/>
            <p:cNvGraphicFramePr>
              <a:graphicFrameLocks noChangeAspect="1"/>
            </p:cNvGraphicFramePr>
            <p:nvPr/>
          </p:nvGraphicFramePr>
          <p:xfrm>
            <a:off x="6262" y="7854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80" name="Equation" r:id="rId13" imgW="152334" imgH="190417" progId="Equation.DSMT4">
                    <p:embed/>
                  </p:oleObj>
                </mc:Choice>
                <mc:Fallback>
                  <p:oleObj name="Equation" r:id="rId13" imgW="152334" imgH="190417" progId="Equation.DSMT4">
                    <p:embed/>
                    <p:pic>
                      <p:nvPicPr>
                        <p:cNvPr id="97" name="Object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62" y="7854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" name="Object 102"/>
            <p:cNvGraphicFramePr>
              <a:graphicFrameLocks noChangeAspect="1"/>
            </p:cNvGraphicFramePr>
            <p:nvPr/>
          </p:nvGraphicFramePr>
          <p:xfrm>
            <a:off x="4727" y="9290"/>
            <a:ext cx="22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81" name="Equation" r:id="rId15" imgW="139579" imgH="215713" progId="Equation.DSMT4">
                    <p:embed/>
                  </p:oleObj>
                </mc:Choice>
                <mc:Fallback>
                  <p:oleObj name="Equation" r:id="rId15" imgW="139579" imgH="215713" progId="Equation.DSMT4">
                    <p:embed/>
                    <p:pic>
                      <p:nvPicPr>
                        <p:cNvPr id="98" name="Object 9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7" y="9290"/>
                          <a:ext cx="22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4" name="Object 103"/>
            <p:cNvGraphicFramePr>
              <a:graphicFrameLocks noChangeAspect="1"/>
            </p:cNvGraphicFramePr>
            <p:nvPr/>
          </p:nvGraphicFramePr>
          <p:xfrm>
            <a:off x="6703" y="8338"/>
            <a:ext cx="24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482" name="Equation" r:id="rId17" imgW="152268" imgH="215713" progId="Equation.DSMT4">
                    <p:embed/>
                  </p:oleObj>
                </mc:Choice>
                <mc:Fallback>
                  <p:oleObj name="Equation" r:id="rId17" imgW="152268" imgH="215713" progId="Equation.DSMT4">
                    <p:embed/>
                    <p:pic>
                      <p:nvPicPr>
                        <p:cNvPr id="99" name="Object 9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03" y="8338"/>
                          <a:ext cx="24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05" name="Group 86"/>
            <p:cNvGrpSpPr>
              <a:grpSpLocks/>
            </p:cNvGrpSpPr>
            <p:nvPr/>
          </p:nvGrpSpPr>
          <p:grpSpPr bwMode="auto">
            <a:xfrm rot="-1629748">
              <a:off x="4631" y="8515"/>
              <a:ext cx="2347" cy="484"/>
              <a:chOff x="8581" y="7301"/>
              <a:chExt cx="2347" cy="484"/>
            </a:xfrm>
          </p:grpSpPr>
          <p:sp>
            <p:nvSpPr>
              <p:cNvPr id="108" name="Rectangle 93"/>
              <p:cNvSpPr>
                <a:spLocks noChangeArrowheads="1"/>
              </p:cNvSpPr>
              <p:nvPr/>
            </p:nvSpPr>
            <p:spPr bwMode="auto">
              <a:xfrm>
                <a:off x="8719" y="7568"/>
                <a:ext cx="1880" cy="143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9" name="Line 92"/>
              <p:cNvSpPr>
                <a:spLocks noChangeShapeType="1"/>
              </p:cNvSpPr>
              <p:nvPr/>
            </p:nvSpPr>
            <p:spPr bwMode="auto">
              <a:xfrm>
                <a:off x="8720" y="7641"/>
                <a:ext cx="3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" name="Line 91"/>
              <p:cNvSpPr>
                <a:spLocks noChangeShapeType="1"/>
              </p:cNvSpPr>
              <p:nvPr/>
            </p:nvSpPr>
            <p:spPr bwMode="auto">
              <a:xfrm>
                <a:off x="10600" y="7641"/>
                <a:ext cx="3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Line 90"/>
              <p:cNvSpPr>
                <a:spLocks noChangeShapeType="1"/>
              </p:cNvSpPr>
              <p:nvPr/>
            </p:nvSpPr>
            <p:spPr bwMode="auto">
              <a:xfrm rot="-5400000">
                <a:off x="8554" y="7471"/>
                <a:ext cx="3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Line 89"/>
              <p:cNvSpPr>
                <a:spLocks noChangeShapeType="1"/>
              </p:cNvSpPr>
              <p:nvPr/>
            </p:nvSpPr>
            <p:spPr bwMode="auto">
              <a:xfrm rot="-5400000">
                <a:off x="10437" y="7465"/>
                <a:ext cx="3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3" name="Arc 88"/>
              <p:cNvSpPr>
                <a:spLocks/>
              </p:cNvSpPr>
              <p:nvPr/>
            </p:nvSpPr>
            <p:spPr bwMode="auto">
              <a:xfrm flipV="1">
                <a:off x="8581" y="7499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Arc 87"/>
              <p:cNvSpPr>
                <a:spLocks/>
              </p:cNvSpPr>
              <p:nvPr/>
            </p:nvSpPr>
            <p:spPr bwMode="auto">
              <a:xfrm flipV="1">
                <a:off x="10455" y="7493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6" name="Oval 85"/>
            <p:cNvSpPr>
              <a:spLocks noChangeArrowheads="1"/>
            </p:cNvSpPr>
            <p:nvPr/>
          </p:nvSpPr>
          <p:spPr bwMode="auto">
            <a:xfrm>
              <a:off x="6607" y="8730"/>
              <a:ext cx="225" cy="22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Oval 84"/>
            <p:cNvSpPr>
              <a:spLocks noChangeArrowheads="1"/>
            </p:cNvSpPr>
            <p:nvPr/>
          </p:nvSpPr>
          <p:spPr bwMode="auto">
            <a:xfrm>
              <a:off x="5021" y="9480"/>
              <a:ext cx="225" cy="22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134406" y="5052433"/>
            <a:ext cx="4301075" cy="1756681"/>
            <a:chOff x="1134406" y="5052433"/>
            <a:chExt cx="4301075" cy="1756681"/>
          </a:xfrm>
        </p:grpSpPr>
        <p:sp>
          <p:nvSpPr>
            <p:cNvPr id="2" name="Freeform 1"/>
            <p:cNvSpPr/>
            <p:nvPr/>
          </p:nvSpPr>
          <p:spPr>
            <a:xfrm>
              <a:off x="1375834" y="5200650"/>
              <a:ext cx="362479" cy="1414463"/>
            </a:xfrm>
            <a:custGeom>
              <a:avLst/>
              <a:gdLst>
                <a:gd name="connsiteX0" fmla="*/ 529 w 362479"/>
                <a:gd name="connsiteY0" fmla="*/ 1414463 h 1414463"/>
                <a:gd name="connsiteX1" fmla="*/ 5292 w 362479"/>
                <a:gd name="connsiteY1" fmla="*/ 1257300 h 1414463"/>
                <a:gd name="connsiteX2" fmla="*/ 38629 w 362479"/>
                <a:gd name="connsiteY2" fmla="*/ 1081088 h 1414463"/>
                <a:gd name="connsiteX3" fmla="*/ 81492 w 362479"/>
                <a:gd name="connsiteY3" fmla="*/ 909638 h 1414463"/>
                <a:gd name="connsiteX4" fmla="*/ 148167 w 362479"/>
                <a:gd name="connsiteY4" fmla="*/ 719138 h 1414463"/>
                <a:gd name="connsiteX5" fmla="*/ 214842 w 362479"/>
                <a:gd name="connsiteY5" fmla="*/ 528638 h 1414463"/>
                <a:gd name="connsiteX6" fmla="*/ 271992 w 362479"/>
                <a:gd name="connsiteY6" fmla="*/ 361950 h 1414463"/>
                <a:gd name="connsiteX7" fmla="*/ 329142 w 362479"/>
                <a:gd name="connsiteY7" fmla="*/ 152400 h 1414463"/>
                <a:gd name="connsiteX8" fmla="*/ 362479 w 362479"/>
                <a:gd name="connsiteY8" fmla="*/ 0 h 1414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2479" h="1414463">
                  <a:moveTo>
                    <a:pt x="529" y="1414463"/>
                  </a:moveTo>
                  <a:cubicBezTo>
                    <a:pt x="-265" y="1363662"/>
                    <a:pt x="-1058" y="1312862"/>
                    <a:pt x="5292" y="1257300"/>
                  </a:cubicBezTo>
                  <a:cubicBezTo>
                    <a:pt x="11642" y="1201738"/>
                    <a:pt x="25929" y="1139032"/>
                    <a:pt x="38629" y="1081088"/>
                  </a:cubicBezTo>
                  <a:cubicBezTo>
                    <a:pt x="51329" y="1023144"/>
                    <a:pt x="63236" y="969963"/>
                    <a:pt x="81492" y="909638"/>
                  </a:cubicBezTo>
                  <a:cubicBezTo>
                    <a:pt x="99748" y="849313"/>
                    <a:pt x="148167" y="719138"/>
                    <a:pt x="148167" y="719138"/>
                  </a:cubicBezTo>
                  <a:cubicBezTo>
                    <a:pt x="170392" y="655638"/>
                    <a:pt x="194205" y="588169"/>
                    <a:pt x="214842" y="528638"/>
                  </a:cubicBezTo>
                  <a:cubicBezTo>
                    <a:pt x="235479" y="469107"/>
                    <a:pt x="252942" y="424656"/>
                    <a:pt x="271992" y="361950"/>
                  </a:cubicBezTo>
                  <a:cubicBezTo>
                    <a:pt x="291042" y="299244"/>
                    <a:pt x="314061" y="212725"/>
                    <a:pt x="329142" y="152400"/>
                  </a:cubicBezTo>
                  <a:cubicBezTo>
                    <a:pt x="344223" y="92075"/>
                    <a:pt x="353351" y="46037"/>
                    <a:pt x="362479" y="0"/>
                  </a:cubicBezTo>
                </a:path>
              </a:pathLst>
            </a:custGeom>
            <a:noFill/>
            <a:ln w="19050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2729294" y="5199051"/>
              <a:ext cx="362479" cy="1414463"/>
            </a:xfrm>
            <a:custGeom>
              <a:avLst/>
              <a:gdLst>
                <a:gd name="connsiteX0" fmla="*/ 529 w 362479"/>
                <a:gd name="connsiteY0" fmla="*/ 1414463 h 1414463"/>
                <a:gd name="connsiteX1" fmla="*/ 5292 w 362479"/>
                <a:gd name="connsiteY1" fmla="*/ 1257300 h 1414463"/>
                <a:gd name="connsiteX2" fmla="*/ 38629 w 362479"/>
                <a:gd name="connsiteY2" fmla="*/ 1081088 h 1414463"/>
                <a:gd name="connsiteX3" fmla="*/ 81492 w 362479"/>
                <a:gd name="connsiteY3" fmla="*/ 909638 h 1414463"/>
                <a:gd name="connsiteX4" fmla="*/ 148167 w 362479"/>
                <a:gd name="connsiteY4" fmla="*/ 719138 h 1414463"/>
                <a:gd name="connsiteX5" fmla="*/ 214842 w 362479"/>
                <a:gd name="connsiteY5" fmla="*/ 528638 h 1414463"/>
                <a:gd name="connsiteX6" fmla="*/ 271992 w 362479"/>
                <a:gd name="connsiteY6" fmla="*/ 361950 h 1414463"/>
                <a:gd name="connsiteX7" fmla="*/ 329142 w 362479"/>
                <a:gd name="connsiteY7" fmla="*/ 152400 h 1414463"/>
                <a:gd name="connsiteX8" fmla="*/ 362479 w 362479"/>
                <a:gd name="connsiteY8" fmla="*/ 0 h 14144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2479" h="1414463">
                  <a:moveTo>
                    <a:pt x="529" y="1414463"/>
                  </a:moveTo>
                  <a:cubicBezTo>
                    <a:pt x="-265" y="1363662"/>
                    <a:pt x="-1058" y="1312862"/>
                    <a:pt x="5292" y="1257300"/>
                  </a:cubicBezTo>
                  <a:cubicBezTo>
                    <a:pt x="11642" y="1201738"/>
                    <a:pt x="25929" y="1139032"/>
                    <a:pt x="38629" y="1081088"/>
                  </a:cubicBezTo>
                  <a:cubicBezTo>
                    <a:pt x="51329" y="1023144"/>
                    <a:pt x="63236" y="969963"/>
                    <a:pt x="81492" y="909638"/>
                  </a:cubicBezTo>
                  <a:cubicBezTo>
                    <a:pt x="99748" y="849313"/>
                    <a:pt x="148167" y="719138"/>
                    <a:pt x="148167" y="719138"/>
                  </a:cubicBezTo>
                  <a:cubicBezTo>
                    <a:pt x="170392" y="655638"/>
                    <a:pt x="194205" y="588169"/>
                    <a:pt x="214842" y="528638"/>
                  </a:cubicBezTo>
                  <a:cubicBezTo>
                    <a:pt x="235479" y="469107"/>
                    <a:pt x="252942" y="424656"/>
                    <a:pt x="271992" y="361950"/>
                  </a:cubicBezTo>
                  <a:cubicBezTo>
                    <a:pt x="291042" y="299244"/>
                    <a:pt x="314061" y="212725"/>
                    <a:pt x="329142" y="152400"/>
                  </a:cubicBezTo>
                  <a:cubicBezTo>
                    <a:pt x="344223" y="92075"/>
                    <a:pt x="353351" y="46037"/>
                    <a:pt x="362479" y="0"/>
                  </a:cubicBezTo>
                </a:path>
              </a:pathLst>
            </a:custGeom>
            <a:noFill/>
            <a:ln w="19050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Freeform 2"/>
            <p:cNvSpPr/>
            <p:nvPr/>
          </p:nvSpPr>
          <p:spPr>
            <a:xfrm>
              <a:off x="1733550" y="5152954"/>
              <a:ext cx="1352550" cy="110346"/>
            </a:xfrm>
            <a:custGeom>
              <a:avLst/>
              <a:gdLst>
                <a:gd name="connsiteX0" fmla="*/ 0 w 1352550"/>
                <a:gd name="connsiteY0" fmla="*/ 47697 h 110346"/>
                <a:gd name="connsiteX1" fmla="*/ 147637 w 1352550"/>
                <a:gd name="connsiteY1" fmla="*/ 104847 h 110346"/>
                <a:gd name="connsiteX2" fmla="*/ 361950 w 1352550"/>
                <a:gd name="connsiteY2" fmla="*/ 104847 h 110346"/>
                <a:gd name="connsiteX3" fmla="*/ 571500 w 1352550"/>
                <a:gd name="connsiteY3" fmla="*/ 76272 h 110346"/>
                <a:gd name="connsiteX4" fmla="*/ 762000 w 1352550"/>
                <a:gd name="connsiteY4" fmla="*/ 33409 h 110346"/>
                <a:gd name="connsiteX5" fmla="*/ 942975 w 1352550"/>
                <a:gd name="connsiteY5" fmla="*/ 4834 h 110346"/>
                <a:gd name="connsiteX6" fmla="*/ 1152525 w 1352550"/>
                <a:gd name="connsiteY6" fmla="*/ 4834 h 110346"/>
                <a:gd name="connsiteX7" fmla="*/ 1352550 w 1352550"/>
                <a:gd name="connsiteY7" fmla="*/ 52459 h 110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352550" h="110346">
                  <a:moveTo>
                    <a:pt x="0" y="47697"/>
                  </a:moveTo>
                  <a:cubicBezTo>
                    <a:pt x="43656" y="71509"/>
                    <a:pt x="87312" y="95322"/>
                    <a:pt x="147637" y="104847"/>
                  </a:cubicBezTo>
                  <a:cubicBezTo>
                    <a:pt x="207962" y="114372"/>
                    <a:pt x="291306" y="109609"/>
                    <a:pt x="361950" y="104847"/>
                  </a:cubicBezTo>
                  <a:cubicBezTo>
                    <a:pt x="432594" y="100085"/>
                    <a:pt x="504825" y="88178"/>
                    <a:pt x="571500" y="76272"/>
                  </a:cubicBezTo>
                  <a:cubicBezTo>
                    <a:pt x="638175" y="64366"/>
                    <a:pt x="700088" y="45315"/>
                    <a:pt x="762000" y="33409"/>
                  </a:cubicBezTo>
                  <a:cubicBezTo>
                    <a:pt x="823912" y="21503"/>
                    <a:pt x="877888" y="9596"/>
                    <a:pt x="942975" y="4834"/>
                  </a:cubicBezTo>
                  <a:cubicBezTo>
                    <a:pt x="1008062" y="72"/>
                    <a:pt x="1084263" y="-3104"/>
                    <a:pt x="1152525" y="4834"/>
                  </a:cubicBezTo>
                  <a:cubicBezTo>
                    <a:pt x="1220788" y="12771"/>
                    <a:pt x="1286669" y="32615"/>
                    <a:pt x="1352550" y="52459"/>
                  </a:cubicBezTo>
                </a:path>
              </a:pathLst>
            </a:custGeom>
            <a:noFill/>
            <a:ln w="19050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reeform 3"/>
            <p:cNvSpPr/>
            <p:nvPr/>
          </p:nvSpPr>
          <p:spPr>
            <a:xfrm>
              <a:off x="3714323" y="5143501"/>
              <a:ext cx="90915" cy="1476375"/>
            </a:xfrm>
            <a:custGeom>
              <a:avLst/>
              <a:gdLst>
                <a:gd name="connsiteX0" fmla="*/ 90915 w 90915"/>
                <a:gd name="connsiteY0" fmla="*/ 1476375 h 1476375"/>
                <a:gd name="connsiteX1" fmla="*/ 81390 w 90915"/>
                <a:gd name="connsiteY1" fmla="*/ 1276350 h 1476375"/>
                <a:gd name="connsiteX2" fmla="*/ 52815 w 90915"/>
                <a:gd name="connsiteY2" fmla="*/ 1014412 h 1476375"/>
                <a:gd name="connsiteX3" fmla="*/ 14715 w 90915"/>
                <a:gd name="connsiteY3" fmla="*/ 738187 h 1476375"/>
                <a:gd name="connsiteX4" fmla="*/ 428 w 90915"/>
                <a:gd name="connsiteY4" fmla="*/ 461962 h 1476375"/>
                <a:gd name="connsiteX5" fmla="*/ 29003 w 90915"/>
                <a:gd name="connsiteY5" fmla="*/ 219075 h 1476375"/>
                <a:gd name="connsiteX6" fmla="*/ 90915 w 90915"/>
                <a:gd name="connsiteY6" fmla="*/ 0 h 1476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915" h="1476375">
                  <a:moveTo>
                    <a:pt x="90915" y="1476375"/>
                  </a:moveTo>
                  <a:cubicBezTo>
                    <a:pt x="89327" y="1414859"/>
                    <a:pt x="87740" y="1353344"/>
                    <a:pt x="81390" y="1276350"/>
                  </a:cubicBezTo>
                  <a:cubicBezTo>
                    <a:pt x="75040" y="1199356"/>
                    <a:pt x="63927" y="1104106"/>
                    <a:pt x="52815" y="1014412"/>
                  </a:cubicBezTo>
                  <a:cubicBezTo>
                    <a:pt x="41702" y="924718"/>
                    <a:pt x="23446" y="830262"/>
                    <a:pt x="14715" y="738187"/>
                  </a:cubicBezTo>
                  <a:cubicBezTo>
                    <a:pt x="5984" y="646112"/>
                    <a:pt x="-1953" y="548481"/>
                    <a:pt x="428" y="461962"/>
                  </a:cubicBezTo>
                  <a:cubicBezTo>
                    <a:pt x="2809" y="375443"/>
                    <a:pt x="13922" y="296069"/>
                    <a:pt x="29003" y="219075"/>
                  </a:cubicBezTo>
                  <a:cubicBezTo>
                    <a:pt x="44084" y="142081"/>
                    <a:pt x="67499" y="71040"/>
                    <a:pt x="90915" y="0"/>
                  </a:cubicBezTo>
                </a:path>
              </a:pathLst>
            </a:custGeom>
            <a:noFill/>
            <a:ln w="19050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 82"/>
            <p:cNvSpPr/>
            <p:nvPr/>
          </p:nvSpPr>
          <p:spPr>
            <a:xfrm flipH="1">
              <a:off x="5306638" y="5141902"/>
              <a:ext cx="90915" cy="1476375"/>
            </a:xfrm>
            <a:custGeom>
              <a:avLst/>
              <a:gdLst>
                <a:gd name="connsiteX0" fmla="*/ 90915 w 90915"/>
                <a:gd name="connsiteY0" fmla="*/ 1476375 h 1476375"/>
                <a:gd name="connsiteX1" fmla="*/ 81390 w 90915"/>
                <a:gd name="connsiteY1" fmla="*/ 1276350 h 1476375"/>
                <a:gd name="connsiteX2" fmla="*/ 52815 w 90915"/>
                <a:gd name="connsiteY2" fmla="*/ 1014412 h 1476375"/>
                <a:gd name="connsiteX3" fmla="*/ 14715 w 90915"/>
                <a:gd name="connsiteY3" fmla="*/ 738187 h 1476375"/>
                <a:gd name="connsiteX4" fmla="*/ 428 w 90915"/>
                <a:gd name="connsiteY4" fmla="*/ 461962 h 1476375"/>
                <a:gd name="connsiteX5" fmla="*/ 29003 w 90915"/>
                <a:gd name="connsiteY5" fmla="*/ 219075 h 1476375"/>
                <a:gd name="connsiteX6" fmla="*/ 90915 w 90915"/>
                <a:gd name="connsiteY6" fmla="*/ 0 h 1476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0915" h="1476375">
                  <a:moveTo>
                    <a:pt x="90915" y="1476375"/>
                  </a:moveTo>
                  <a:cubicBezTo>
                    <a:pt x="89327" y="1414859"/>
                    <a:pt x="87740" y="1353344"/>
                    <a:pt x="81390" y="1276350"/>
                  </a:cubicBezTo>
                  <a:cubicBezTo>
                    <a:pt x="75040" y="1199356"/>
                    <a:pt x="63927" y="1104106"/>
                    <a:pt x="52815" y="1014412"/>
                  </a:cubicBezTo>
                  <a:cubicBezTo>
                    <a:pt x="41702" y="924718"/>
                    <a:pt x="23446" y="830262"/>
                    <a:pt x="14715" y="738187"/>
                  </a:cubicBezTo>
                  <a:cubicBezTo>
                    <a:pt x="5984" y="646112"/>
                    <a:pt x="-1953" y="548481"/>
                    <a:pt x="428" y="461962"/>
                  </a:cubicBezTo>
                  <a:cubicBezTo>
                    <a:pt x="2809" y="375443"/>
                    <a:pt x="13922" y="296069"/>
                    <a:pt x="29003" y="219075"/>
                  </a:cubicBezTo>
                  <a:cubicBezTo>
                    <a:pt x="44084" y="142081"/>
                    <a:pt x="67499" y="71040"/>
                    <a:pt x="90915" y="0"/>
                  </a:cubicBezTo>
                </a:path>
              </a:pathLst>
            </a:custGeom>
            <a:noFill/>
            <a:ln w="19050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3800475" y="5148264"/>
              <a:ext cx="1504950" cy="371504"/>
            </a:xfrm>
            <a:custGeom>
              <a:avLst/>
              <a:gdLst>
                <a:gd name="connsiteX0" fmla="*/ 0 w 1504950"/>
                <a:gd name="connsiteY0" fmla="*/ 0 h 371504"/>
                <a:gd name="connsiteX1" fmla="*/ 166688 w 1504950"/>
                <a:gd name="connsiteY1" fmla="*/ 138113 h 371504"/>
                <a:gd name="connsiteX2" fmla="*/ 342900 w 1504950"/>
                <a:gd name="connsiteY2" fmla="*/ 257175 h 371504"/>
                <a:gd name="connsiteX3" fmla="*/ 542925 w 1504950"/>
                <a:gd name="connsiteY3" fmla="*/ 338138 h 371504"/>
                <a:gd name="connsiteX4" fmla="*/ 747713 w 1504950"/>
                <a:gd name="connsiteY4" fmla="*/ 371475 h 371504"/>
                <a:gd name="connsiteX5" fmla="*/ 976313 w 1504950"/>
                <a:gd name="connsiteY5" fmla="*/ 333375 h 371504"/>
                <a:gd name="connsiteX6" fmla="*/ 1200150 w 1504950"/>
                <a:gd name="connsiteY6" fmla="*/ 233363 h 371504"/>
                <a:gd name="connsiteX7" fmla="*/ 1371600 w 1504950"/>
                <a:gd name="connsiteY7" fmla="*/ 119063 h 371504"/>
                <a:gd name="connsiteX8" fmla="*/ 1504950 w 1504950"/>
                <a:gd name="connsiteY8" fmla="*/ 0 h 371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04950" h="371504">
                  <a:moveTo>
                    <a:pt x="0" y="0"/>
                  </a:moveTo>
                  <a:cubicBezTo>
                    <a:pt x="54769" y="47625"/>
                    <a:pt x="109538" y="95250"/>
                    <a:pt x="166688" y="138113"/>
                  </a:cubicBezTo>
                  <a:cubicBezTo>
                    <a:pt x="223838" y="180976"/>
                    <a:pt x="280194" y="223838"/>
                    <a:pt x="342900" y="257175"/>
                  </a:cubicBezTo>
                  <a:cubicBezTo>
                    <a:pt x="405606" y="290512"/>
                    <a:pt x="475456" y="319088"/>
                    <a:pt x="542925" y="338138"/>
                  </a:cubicBezTo>
                  <a:cubicBezTo>
                    <a:pt x="610394" y="357188"/>
                    <a:pt x="675482" y="372269"/>
                    <a:pt x="747713" y="371475"/>
                  </a:cubicBezTo>
                  <a:cubicBezTo>
                    <a:pt x="819944" y="370681"/>
                    <a:pt x="900907" y="356394"/>
                    <a:pt x="976313" y="333375"/>
                  </a:cubicBezTo>
                  <a:cubicBezTo>
                    <a:pt x="1051719" y="310356"/>
                    <a:pt x="1134269" y="269082"/>
                    <a:pt x="1200150" y="233363"/>
                  </a:cubicBezTo>
                  <a:cubicBezTo>
                    <a:pt x="1266031" y="197644"/>
                    <a:pt x="1320800" y="157957"/>
                    <a:pt x="1371600" y="119063"/>
                  </a:cubicBezTo>
                  <a:cubicBezTo>
                    <a:pt x="1422400" y="80169"/>
                    <a:pt x="1463675" y="40084"/>
                    <a:pt x="1504950" y="0"/>
                  </a:cubicBezTo>
                </a:path>
              </a:pathLst>
            </a:custGeom>
            <a:noFill/>
            <a:ln w="19050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1371071" y="5133975"/>
              <a:ext cx="1765062" cy="147953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5" name="Rectangle 114"/>
            <p:cNvSpPr/>
            <p:nvPr/>
          </p:nvSpPr>
          <p:spPr>
            <a:xfrm>
              <a:off x="3670419" y="5143633"/>
              <a:ext cx="1765062" cy="147953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325209" y="6630079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1954824" y="6630079"/>
              <a:ext cx="195566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0.5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2631511" y="6630079"/>
              <a:ext cx="195566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1.0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 flipV="1">
              <a:off x="2052607" y="6568264"/>
              <a:ext cx="0" cy="5014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Box 117"/>
            <p:cNvSpPr txBox="1"/>
            <p:nvPr/>
          </p:nvSpPr>
          <p:spPr>
            <a:xfrm>
              <a:off x="1251424" y="6508697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1134406" y="5737005"/>
              <a:ext cx="195566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0.5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1134406" y="5108147"/>
              <a:ext cx="195566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1.0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1" name="Straight Connector 120"/>
            <p:cNvCxnSpPr/>
            <p:nvPr/>
          </p:nvCxnSpPr>
          <p:spPr>
            <a:xfrm rot="5400000" flipV="1">
              <a:off x="1394319" y="5809811"/>
              <a:ext cx="0" cy="5014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V="1">
              <a:off x="1393226" y="5180341"/>
              <a:ext cx="0" cy="5014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/>
            <p:cNvSpPr txBox="1"/>
            <p:nvPr/>
          </p:nvSpPr>
          <p:spPr>
            <a:xfrm>
              <a:off x="3556593" y="6508696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4458694" y="6639837"/>
              <a:ext cx="195566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0.5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5211581" y="6639837"/>
              <a:ext cx="195566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1.0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6" name="Straight Connector 125"/>
            <p:cNvCxnSpPr/>
            <p:nvPr/>
          </p:nvCxnSpPr>
          <p:spPr>
            <a:xfrm flipV="1">
              <a:off x="4551716" y="6577790"/>
              <a:ext cx="0" cy="5014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7" name="TextBox 126"/>
            <p:cNvSpPr txBox="1"/>
            <p:nvPr/>
          </p:nvSpPr>
          <p:spPr>
            <a:xfrm>
              <a:off x="3764814" y="6628004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3442385" y="5790835"/>
              <a:ext cx="195566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0.5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3442385" y="5052433"/>
              <a:ext cx="195566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1.0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0" name="Straight Connector 129"/>
            <p:cNvCxnSpPr/>
            <p:nvPr/>
          </p:nvCxnSpPr>
          <p:spPr>
            <a:xfrm rot="5400000" flipV="1">
              <a:off x="3691232" y="5850672"/>
              <a:ext cx="0" cy="50145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396606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Group 104"/>
          <p:cNvGrpSpPr/>
          <p:nvPr/>
        </p:nvGrpSpPr>
        <p:grpSpPr>
          <a:xfrm>
            <a:off x="1078296" y="2252432"/>
            <a:ext cx="3733798" cy="2598224"/>
            <a:chOff x="1078296" y="2252432"/>
            <a:chExt cx="3733798" cy="2598224"/>
          </a:xfrm>
        </p:grpSpPr>
        <p:sp>
          <p:nvSpPr>
            <p:cNvPr id="2" name="Rectangle 1"/>
            <p:cNvSpPr/>
            <p:nvPr/>
          </p:nvSpPr>
          <p:spPr>
            <a:xfrm>
              <a:off x="1167635" y="2762250"/>
              <a:ext cx="2718565" cy="357188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/>
            <p:cNvSpPr/>
            <p:nvPr/>
          </p:nvSpPr>
          <p:spPr>
            <a:xfrm>
              <a:off x="1167634" y="2814638"/>
              <a:ext cx="2718565" cy="25717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Isosceles Triangle 3"/>
            <p:cNvSpPr/>
            <p:nvPr/>
          </p:nvSpPr>
          <p:spPr>
            <a:xfrm>
              <a:off x="1724025" y="3133727"/>
              <a:ext cx="138113" cy="152400"/>
            </a:xfrm>
            <a:prstGeom prst="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Isosceles Triangle 8"/>
            <p:cNvSpPr/>
            <p:nvPr/>
          </p:nvSpPr>
          <p:spPr>
            <a:xfrm>
              <a:off x="3198428" y="3134603"/>
              <a:ext cx="138113" cy="152400"/>
            </a:xfrm>
            <a:prstGeom prst="triangl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Freeform 4"/>
            <p:cNvSpPr/>
            <p:nvPr/>
          </p:nvSpPr>
          <p:spPr>
            <a:xfrm>
              <a:off x="4224759" y="2766349"/>
              <a:ext cx="402221" cy="358816"/>
            </a:xfrm>
            <a:custGeom>
              <a:avLst/>
              <a:gdLst>
                <a:gd name="connsiteX0" fmla="*/ 0 w 402221"/>
                <a:gd name="connsiteY0" fmla="*/ 0 h 358816"/>
                <a:gd name="connsiteX1" fmla="*/ 399327 w 402221"/>
                <a:gd name="connsiteY1" fmla="*/ 0 h 358816"/>
                <a:gd name="connsiteX2" fmla="*/ 399327 w 402221"/>
                <a:gd name="connsiteY2" fmla="*/ 49193 h 358816"/>
                <a:gd name="connsiteX3" fmla="*/ 245963 w 402221"/>
                <a:gd name="connsiteY3" fmla="*/ 49193 h 358816"/>
                <a:gd name="connsiteX4" fmla="*/ 245963 w 402221"/>
                <a:gd name="connsiteY4" fmla="*/ 312517 h 358816"/>
                <a:gd name="connsiteX5" fmla="*/ 402221 w 402221"/>
                <a:gd name="connsiteY5" fmla="*/ 312517 h 358816"/>
                <a:gd name="connsiteX6" fmla="*/ 402221 w 402221"/>
                <a:gd name="connsiteY6" fmla="*/ 358816 h 358816"/>
                <a:gd name="connsiteX7" fmla="*/ 5788 w 402221"/>
                <a:gd name="connsiteY7" fmla="*/ 358816 h 358816"/>
                <a:gd name="connsiteX8" fmla="*/ 5788 w 402221"/>
                <a:gd name="connsiteY8" fmla="*/ 309623 h 358816"/>
                <a:gd name="connsiteX9" fmla="*/ 164940 w 402221"/>
                <a:gd name="connsiteY9" fmla="*/ 309623 h 358816"/>
                <a:gd name="connsiteX10" fmla="*/ 164940 w 402221"/>
                <a:gd name="connsiteY10" fmla="*/ 49193 h 358816"/>
                <a:gd name="connsiteX11" fmla="*/ 2894 w 402221"/>
                <a:gd name="connsiteY11" fmla="*/ 49193 h 358816"/>
                <a:gd name="connsiteX12" fmla="*/ 0 w 402221"/>
                <a:gd name="connsiteY12" fmla="*/ 0 h 3588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2221" h="358816">
                  <a:moveTo>
                    <a:pt x="0" y="0"/>
                  </a:moveTo>
                  <a:lnTo>
                    <a:pt x="399327" y="0"/>
                  </a:lnTo>
                  <a:lnTo>
                    <a:pt x="399327" y="49193"/>
                  </a:lnTo>
                  <a:lnTo>
                    <a:pt x="245963" y="49193"/>
                  </a:lnTo>
                  <a:lnTo>
                    <a:pt x="245963" y="312517"/>
                  </a:lnTo>
                  <a:lnTo>
                    <a:pt x="402221" y="312517"/>
                  </a:lnTo>
                  <a:lnTo>
                    <a:pt x="402221" y="358816"/>
                  </a:lnTo>
                  <a:lnTo>
                    <a:pt x="5788" y="358816"/>
                  </a:lnTo>
                  <a:lnTo>
                    <a:pt x="5788" y="309623"/>
                  </a:lnTo>
                  <a:lnTo>
                    <a:pt x="164940" y="309623"/>
                  </a:lnTo>
                  <a:lnTo>
                    <a:pt x="164940" y="49193"/>
                  </a:lnTo>
                  <a:lnTo>
                    <a:pt x="2894" y="49193"/>
                  </a:lnTo>
                  <a:lnTo>
                    <a:pt x="0" y="0"/>
                  </a:lnTo>
                  <a:close/>
                </a:path>
              </a:pathLst>
            </a:custGeom>
            <a:pattFill prst="dkUpDiag">
              <a:fgClr>
                <a:schemeClr val="tx1"/>
              </a:fgClr>
              <a:bgClr>
                <a:schemeClr val="bg1"/>
              </a:bgClr>
            </a:patt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3284316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>
              <a:off x="3384951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>
              <a:off x="3485586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/>
            <p:nvPr/>
          </p:nvCxnSpPr>
          <p:spPr>
            <a:xfrm>
              <a:off x="3586221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>
              <a:off x="3787491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3888128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1167634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>
              <a:off x="1269234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1472434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/>
            <p:nvPr/>
          </p:nvCxnSpPr>
          <p:spPr>
            <a:xfrm>
              <a:off x="1370834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1574034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1675634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1777234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167634" y="3165676"/>
              <a:ext cx="0" cy="49771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1780128" y="3478192"/>
              <a:ext cx="0" cy="21123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3284316" y="3481086"/>
              <a:ext cx="0" cy="21413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3889093" y="3165676"/>
              <a:ext cx="0" cy="49771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H="1">
              <a:off x="3886199" y="2960225"/>
              <a:ext cx="43694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1166146" y="3619982"/>
              <a:ext cx="611088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1777234" y="3619982"/>
              <a:ext cx="1507082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284316" y="3619982"/>
              <a:ext cx="601883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166146" y="4540170"/>
              <a:ext cx="2421041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3709686" y="4537276"/>
              <a:ext cx="477456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1166146" y="4068501"/>
              <a:ext cx="0" cy="37039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1640711" y="3286127"/>
              <a:ext cx="335666" cy="8210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116483" y="3363739"/>
              <a:ext cx="335666" cy="8210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1640711" y="3280674"/>
              <a:ext cx="33566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3116483" y="3363739"/>
              <a:ext cx="33566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Oval 55"/>
            <p:cNvSpPr>
              <a:spLocks noChangeAspect="1"/>
            </p:cNvSpPr>
            <p:nvPr/>
          </p:nvSpPr>
          <p:spPr>
            <a:xfrm>
              <a:off x="3170774" y="3284574"/>
              <a:ext cx="73152" cy="731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>
              <a:spLocks noChangeAspect="1"/>
            </p:cNvSpPr>
            <p:nvPr/>
          </p:nvSpPr>
          <p:spPr>
            <a:xfrm>
              <a:off x="3235125" y="3284574"/>
              <a:ext cx="73152" cy="731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>
              <a:spLocks noChangeAspect="1"/>
            </p:cNvSpPr>
            <p:nvPr/>
          </p:nvSpPr>
          <p:spPr>
            <a:xfrm>
              <a:off x="3299476" y="3284574"/>
              <a:ext cx="73152" cy="731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Isosceles Triangle 58"/>
            <p:cNvSpPr/>
            <p:nvPr/>
          </p:nvSpPr>
          <p:spPr>
            <a:xfrm>
              <a:off x="1709851" y="4543085"/>
              <a:ext cx="138113" cy="152400"/>
            </a:xfrm>
            <a:prstGeom prst="triangl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Isosceles Triangle 59"/>
            <p:cNvSpPr/>
            <p:nvPr/>
          </p:nvSpPr>
          <p:spPr>
            <a:xfrm>
              <a:off x="2903563" y="4543961"/>
              <a:ext cx="138113" cy="152400"/>
            </a:xfrm>
            <a:prstGeom prst="triangl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626537" y="4695485"/>
              <a:ext cx="335666" cy="8210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1626537" y="4690032"/>
              <a:ext cx="33566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/>
            <p:cNvSpPr/>
            <p:nvPr/>
          </p:nvSpPr>
          <p:spPr>
            <a:xfrm>
              <a:off x="2804787" y="4768550"/>
              <a:ext cx="335666" cy="8210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2804787" y="4768550"/>
              <a:ext cx="33566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67"/>
            <p:cNvSpPr/>
            <p:nvPr/>
          </p:nvSpPr>
          <p:spPr>
            <a:xfrm>
              <a:off x="1133146" y="4504553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1742063" y="4501051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2346889" y="4505020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2934547" y="4506912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/>
            <p:cNvSpPr/>
            <p:nvPr/>
          </p:nvSpPr>
          <p:spPr>
            <a:xfrm>
              <a:off x="3558634" y="4501051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438466" y="3521609"/>
              <a:ext cx="78548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543969" y="3520153"/>
              <a:ext cx="78548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487642" y="3530275"/>
              <a:ext cx="78548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76" name="Oval 75"/>
            <p:cNvSpPr/>
            <p:nvPr/>
          </p:nvSpPr>
          <p:spPr>
            <a:xfrm>
              <a:off x="1078296" y="4590327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1699671" y="4590327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78" name="Oval 77"/>
            <p:cNvSpPr/>
            <p:nvPr/>
          </p:nvSpPr>
          <p:spPr>
            <a:xfrm>
              <a:off x="2297092" y="4590327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79" name="Oval 78"/>
            <p:cNvSpPr/>
            <p:nvPr/>
          </p:nvSpPr>
          <p:spPr>
            <a:xfrm>
              <a:off x="2894513" y="4590327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80" name="Oval 79"/>
            <p:cNvSpPr/>
            <p:nvPr/>
          </p:nvSpPr>
          <p:spPr>
            <a:xfrm>
              <a:off x="3526624" y="4590327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426398" y="4349235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2060449" y="4349235"/>
              <a:ext cx="68721" cy="1728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674717" y="4349235"/>
              <a:ext cx="68721" cy="1728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254571" y="4349235"/>
              <a:ext cx="68721" cy="1728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4237114" y="4442936"/>
              <a:ext cx="68721" cy="1728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1144352" y="3845426"/>
              <a:ext cx="68721" cy="1728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4020153" y="2771153"/>
              <a:ext cx="68721" cy="1728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z</a:t>
              </a:r>
            </a:p>
          </p:txBody>
        </p:sp>
        <p:cxnSp>
          <p:nvCxnSpPr>
            <p:cNvPr id="89" name="Straight Connector 88"/>
            <p:cNvCxnSpPr/>
            <p:nvPr/>
          </p:nvCxnSpPr>
          <p:spPr>
            <a:xfrm>
              <a:off x="4679839" y="2763457"/>
              <a:ext cx="13225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4669165" y="3133727"/>
              <a:ext cx="13225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4774557" y="2762250"/>
              <a:ext cx="0" cy="371477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4676814" y="2854420"/>
              <a:ext cx="68721" cy="1728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h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413359" y="2253055"/>
              <a:ext cx="68721" cy="1728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569824" y="2252432"/>
              <a:ext cx="68721" cy="172847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w</a:t>
              </a:r>
            </a:p>
          </p:txBody>
        </p:sp>
        <p:cxnSp>
          <p:nvCxnSpPr>
            <p:cNvPr id="97" name="Straight Arrow Connector 96"/>
            <p:cNvCxnSpPr/>
            <p:nvPr/>
          </p:nvCxnSpPr>
          <p:spPr>
            <a:xfrm>
              <a:off x="3686856" y="2427790"/>
              <a:ext cx="0" cy="33446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>
              <a:off x="1161383" y="2425279"/>
              <a:ext cx="626935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>
              <a:off x="3281800" y="2425279"/>
              <a:ext cx="604399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2" name="Oval 101"/>
            <p:cNvSpPr>
              <a:spLocks noChangeAspect="1"/>
            </p:cNvSpPr>
            <p:nvPr/>
          </p:nvSpPr>
          <p:spPr>
            <a:xfrm>
              <a:off x="2879595" y="4699061"/>
              <a:ext cx="73152" cy="731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102"/>
            <p:cNvSpPr>
              <a:spLocks noChangeAspect="1"/>
            </p:cNvSpPr>
            <p:nvPr/>
          </p:nvSpPr>
          <p:spPr>
            <a:xfrm>
              <a:off x="2943946" y="4699061"/>
              <a:ext cx="73152" cy="731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/>
            <p:cNvSpPr>
              <a:spLocks noChangeAspect="1"/>
            </p:cNvSpPr>
            <p:nvPr/>
          </p:nvSpPr>
          <p:spPr>
            <a:xfrm>
              <a:off x="3008297" y="4699061"/>
              <a:ext cx="73152" cy="73152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8" name="Group 87"/>
          <p:cNvGrpSpPr>
            <a:grpSpLocks noChangeAspect="1"/>
          </p:cNvGrpSpPr>
          <p:nvPr/>
        </p:nvGrpSpPr>
        <p:grpSpPr>
          <a:xfrm>
            <a:off x="519770" y="5452278"/>
            <a:ext cx="4719650" cy="1436521"/>
            <a:chOff x="1163911" y="1498814"/>
            <a:chExt cx="9865722" cy="3002833"/>
          </a:xfrm>
        </p:grpSpPr>
        <p:sp>
          <p:nvSpPr>
            <p:cNvPr id="91" name="Rectangle 6"/>
            <p:cNvSpPr>
              <a:spLocks noChangeArrowheads="1"/>
            </p:cNvSpPr>
            <p:nvPr/>
          </p:nvSpPr>
          <p:spPr bwMode="auto">
            <a:xfrm>
              <a:off x="6542092" y="4175266"/>
              <a:ext cx="182355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93" name="Line 7"/>
            <p:cNvSpPr>
              <a:spLocks noChangeShapeType="1"/>
            </p:cNvSpPr>
            <p:nvPr/>
          </p:nvSpPr>
          <p:spPr bwMode="auto">
            <a:xfrm>
              <a:off x="2371728" y="3849821"/>
              <a:ext cx="8410577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Line 8"/>
            <p:cNvSpPr>
              <a:spLocks noChangeShapeType="1"/>
            </p:cNvSpPr>
            <p:nvPr/>
          </p:nvSpPr>
          <p:spPr bwMode="auto">
            <a:xfrm>
              <a:off x="2371728" y="1695507"/>
              <a:ext cx="8410577" cy="0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Line 9"/>
            <p:cNvSpPr>
              <a:spLocks noChangeShapeType="1"/>
            </p:cNvSpPr>
            <p:nvPr/>
          </p:nvSpPr>
          <p:spPr bwMode="auto">
            <a:xfrm flipV="1">
              <a:off x="2371728" y="3765680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Line 10"/>
            <p:cNvSpPr>
              <a:spLocks noChangeShapeType="1"/>
            </p:cNvSpPr>
            <p:nvPr/>
          </p:nvSpPr>
          <p:spPr bwMode="auto">
            <a:xfrm flipV="1">
              <a:off x="3422653" y="3765680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Line 11"/>
            <p:cNvSpPr>
              <a:spLocks noChangeShapeType="1"/>
            </p:cNvSpPr>
            <p:nvPr/>
          </p:nvSpPr>
          <p:spPr bwMode="auto">
            <a:xfrm flipV="1">
              <a:off x="4475166" y="3765680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Line 12"/>
            <p:cNvSpPr>
              <a:spLocks noChangeShapeType="1"/>
            </p:cNvSpPr>
            <p:nvPr/>
          </p:nvSpPr>
          <p:spPr bwMode="auto">
            <a:xfrm flipV="1">
              <a:off x="5526091" y="3765680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9" name="Line 13"/>
            <p:cNvSpPr>
              <a:spLocks noChangeShapeType="1"/>
            </p:cNvSpPr>
            <p:nvPr/>
          </p:nvSpPr>
          <p:spPr bwMode="auto">
            <a:xfrm flipV="1">
              <a:off x="6577017" y="3765680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Line 14"/>
            <p:cNvSpPr>
              <a:spLocks noChangeShapeType="1"/>
            </p:cNvSpPr>
            <p:nvPr/>
          </p:nvSpPr>
          <p:spPr bwMode="auto">
            <a:xfrm flipV="1">
              <a:off x="7627942" y="3765680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1" name="Line 15"/>
            <p:cNvSpPr>
              <a:spLocks noChangeShapeType="1"/>
            </p:cNvSpPr>
            <p:nvPr/>
          </p:nvSpPr>
          <p:spPr bwMode="auto">
            <a:xfrm flipV="1">
              <a:off x="8680454" y="3765680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Line 16"/>
            <p:cNvSpPr>
              <a:spLocks noChangeShapeType="1"/>
            </p:cNvSpPr>
            <p:nvPr/>
          </p:nvSpPr>
          <p:spPr bwMode="auto">
            <a:xfrm flipV="1">
              <a:off x="9731380" y="3765680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Line 17"/>
            <p:cNvSpPr>
              <a:spLocks noChangeShapeType="1"/>
            </p:cNvSpPr>
            <p:nvPr/>
          </p:nvSpPr>
          <p:spPr bwMode="auto">
            <a:xfrm flipV="1">
              <a:off x="10782305" y="3765680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Line 18"/>
            <p:cNvSpPr>
              <a:spLocks noChangeShapeType="1"/>
            </p:cNvSpPr>
            <p:nvPr/>
          </p:nvSpPr>
          <p:spPr bwMode="auto">
            <a:xfrm>
              <a:off x="2371728" y="1695507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5" name="Line 19"/>
            <p:cNvSpPr>
              <a:spLocks noChangeShapeType="1"/>
            </p:cNvSpPr>
            <p:nvPr/>
          </p:nvSpPr>
          <p:spPr bwMode="auto">
            <a:xfrm>
              <a:off x="3422653" y="1695507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Line 20"/>
            <p:cNvSpPr>
              <a:spLocks noChangeShapeType="1"/>
            </p:cNvSpPr>
            <p:nvPr/>
          </p:nvSpPr>
          <p:spPr bwMode="auto">
            <a:xfrm>
              <a:off x="4475166" y="1695507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Line 21"/>
            <p:cNvSpPr>
              <a:spLocks noChangeShapeType="1"/>
            </p:cNvSpPr>
            <p:nvPr/>
          </p:nvSpPr>
          <p:spPr bwMode="auto">
            <a:xfrm>
              <a:off x="5526091" y="1695507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Line 22"/>
            <p:cNvSpPr>
              <a:spLocks noChangeShapeType="1"/>
            </p:cNvSpPr>
            <p:nvPr/>
          </p:nvSpPr>
          <p:spPr bwMode="auto">
            <a:xfrm>
              <a:off x="6577017" y="1695507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Line 23"/>
            <p:cNvSpPr>
              <a:spLocks noChangeShapeType="1"/>
            </p:cNvSpPr>
            <p:nvPr/>
          </p:nvSpPr>
          <p:spPr bwMode="auto">
            <a:xfrm>
              <a:off x="7627942" y="1695507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0" name="Line 24"/>
            <p:cNvSpPr>
              <a:spLocks noChangeShapeType="1"/>
            </p:cNvSpPr>
            <p:nvPr/>
          </p:nvSpPr>
          <p:spPr bwMode="auto">
            <a:xfrm>
              <a:off x="8680454" y="1695507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Line 25"/>
            <p:cNvSpPr>
              <a:spLocks noChangeShapeType="1"/>
            </p:cNvSpPr>
            <p:nvPr/>
          </p:nvSpPr>
          <p:spPr bwMode="auto">
            <a:xfrm>
              <a:off x="9731380" y="1695507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Line 26"/>
            <p:cNvSpPr>
              <a:spLocks noChangeShapeType="1"/>
            </p:cNvSpPr>
            <p:nvPr/>
          </p:nvSpPr>
          <p:spPr bwMode="auto">
            <a:xfrm>
              <a:off x="10782305" y="1695507"/>
              <a:ext cx="0" cy="8414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3" name="Rectangle 27"/>
            <p:cNvSpPr>
              <a:spLocks noChangeArrowheads="1"/>
            </p:cNvSpPr>
            <p:nvPr/>
          </p:nvSpPr>
          <p:spPr bwMode="auto">
            <a:xfrm>
              <a:off x="2346328" y="3899035"/>
              <a:ext cx="151447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4" name="Rectangle 28"/>
            <p:cNvSpPr>
              <a:spLocks noChangeArrowheads="1"/>
            </p:cNvSpPr>
            <p:nvPr/>
          </p:nvSpPr>
          <p:spPr bwMode="auto">
            <a:xfrm>
              <a:off x="3398842" y="3899035"/>
              <a:ext cx="151447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5" name="Rectangle 29"/>
            <p:cNvSpPr>
              <a:spLocks noChangeArrowheads="1"/>
            </p:cNvSpPr>
            <p:nvPr/>
          </p:nvSpPr>
          <p:spPr bwMode="auto">
            <a:xfrm>
              <a:off x="4421190" y="3899035"/>
              <a:ext cx="302891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6" name="Rectangle 30"/>
            <p:cNvSpPr>
              <a:spLocks noChangeArrowheads="1"/>
            </p:cNvSpPr>
            <p:nvPr/>
          </p:nvSpPr>
          <p:spPr bwMode="auto">
            <a:xfrm>
              <a:off x="5468942" y="3899035"/>
              <a:ext cx="302891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15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7" name="Rectangle 31"/>
            <p:cNvSpPr>
              <a:spLocks noChangeArrowheads="1"/>
            </p:cNvSpPr>
            <p:nvPr/>
          </p:nvSpPr>
          <p:spPr bwMode="auto">
            <a:xfrm>
              <a:off x="6521453" y="3899035"/>
              <a:ext cx="302891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8" name="Rectangle 32"/>
            <p:cNvSpPr>
              <a:spLocks noChangeArrowheads="1"/>
            </p:cNvSpPr>
            <p:nvPr/>
          </p:nvSpPr>
          <p:spPr bwMode="auto">
            <a:xfrm>
              <a:off x="7573967" y="3899035"/>
              <a:ext cx="302891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25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29" name="Rectangle 33"/>
            <p:cNvSpPr>
              <a:spLocks noChangeArrowheads="1"/>
            </p:cNvSpPr>
            <p:nvPr/>
          </p:nvSpPr>
          <p:spPr bwMode="auto">
            <a:xfrm>
              <a:off x="8626479" y="3899035"/>
              <a:ext cx="302891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30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30" name="Rectangle 34"/>
            <p:cNvSpPr>
              <a:spLocks noChangeArrowheads="1"/>
            </p:cNvSpPr>
            <p:nvPr/>
          </p:nvSpPr>
          <p:spPr bwMode="auto">
            <a:xfrm>
              <a:off x="9674230" y="3899035"/>
              <a:ext cx="302891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35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31" name="Rectangle 35"/>
            <p:cNvSpPr>
              <a:spLocks noChangeArrowheads="1"/>
            </p:cNvSpPr>
            <p:nvPr/>
          </p:nvSpPr>
          <p:spPr bwMode="auto">
            <a:xfrm>
              <a:off x="10726742" y="3899035"/>
              <a:ext cx="302891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40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32" name="Line 46"/>
            <p:cNvSpPr>
              <a:spLocks noChangeShapeType="1"/>
            </p:cNvSpPr>
            <p:nvPr/>
          </p:nvSpPr>
          <p:spPr bwMode="auto">
            <a:xfrm flipV="1">
              <a:off x="2371728" y="1695507"/>
              <a:ext cx="0" cy="2154313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3" name="Line 47"/>
            <p:cNvSpPr>
              <a:spLocks noChangeShapeType="1"/>
            </p:cNvSpPr>
            <p:nvPr/>
          </p:nvSpPr>
          <p:spPr bwMode="auto">
            <a:xfrm flipV="1">
              <a:off x="10782305" y="1695507"/>
              <a:ext cx="0" cy="2154313"/>
            </a:xfrm>
            <a:prstGeom prst="line">
              <a:avLst/>
            </a:prstGeom>
            <a:noFill/>
            <a:ln w="12700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4" name="Line 48"/>
            <p:cNvSpPr>
              <a:spLocks noChangeShapeType="1"/>
            </p:cNvSpPr>
            <p:nvPr/>
          </p:nvSpPr>
          <p:spPr bwMode="auto">
            <a:xfrm>
              <a:off x="2371728" y="3849821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5" name="Line 49"/>
            <p:cNvSpPr>
              <a:spLocks noChangeShapeType="1"/>
            </p:cNvSpPr>
            <p:nvPr/>
          </p:nvSpPr>
          <p:spPr bwMode="auto">
            <a:xfrm>
              <a:off x="2371728" y="3541835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6" name="Line 50"/>
            <p:cNvSpPr>
              <a:spLocks noChangeShapeType="1"/>
            </p:cNvSpPr>
            <p:nvPr/>
          </p:nvSpPr>
          <p:spPr bwMode="auto">
            <a:xfrm>
              <a:off x="2371728" y="3233849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Line 51"/>
            <p:cNvSpPr>
              <a:spLocks noChangeShapeType="1"/>
            </p:cNvSpPr>
            <p:nvPr/>
          </p:nvSpPr>
          <p:spPr bwMode="auto">
            <a:xfrm>
              <a:off x="2371728" y="2925863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Line 52"/>
            <p:cNvSpPr>
              <a:spLocks noChangeShapeType="1"/>
            </p:cNvSpPr>
            <p:nvPr/>
          </p:nvSpPr>
          <p:spPr bwMode="auto">
            <a:xfrm>
              <a:off x="2371728" y="2619465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Line 53"/>
            <p:cNvSpPr>
              <a:spLocks noChangeShapeType="1"/>
            </p:cNvSpPr>
            <p:nvPr/>
          </p:nvSpPr>
          <p:spPr bwMode="auto">
            <a:xfrm>
              <a:off x="2371728" y="2311479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Line 54"/>
            <p:cNvSpPr>
              <a:spLocks noChangeShapeType="1"/>
            </p:cNvSpPr>
            <p:nvPr/>
          </p:nvSpPr>
          <p:spPr bwMode="auto">
            <a:xfrm>
              <a:off x="2371728" y="2003493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1" name="Line 55"/>
            <p:cNvSpPr>
              <a:spLocks noChangeShapeType="1"/>
            </p:cNvSpPr>
            <p:nvPr/>
          </p:nvSpPr>
          <p:spPr bwMode="auto">
            <a:xfrm>
              <a:off x="2371728" y="1695507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2" name="Line 56"/>
            <p:cNvSpPr>
              <a:spLocks noChangeShapeType="1"/>
            </p:cNvSpPr>
            <p:nvPr/>
          </p:nvSpPr>
          <p:spPr bwMode="auto">
            <a:xfrm flipH="1">
              <a:off x="10698167" y="3849821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3" name="Line 57"/>
            <p:cNvSpPr>
              <a:spLocks noChangeShapeType="1"/>
            </p:cNvSpPr>
            <p:nvPr/>
          </p:nvSpPr>
          <p:spPr bwMode="auto">
            <a:xfrm flipH="1">
              <a:off x="10698167" y="3541835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4" name="Line 58"/>
            <p:cNvSpPr>
              <a:spLocks noChangeShapeType="1"/>
            </p:cNvSpPr>
            <p:nvPr/>
          </p:nvSpPr>
          <p:spPr bwMode="auto">
            <a:xfrm flipH="1">
              <a:off x="10698167" y="3233849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Line 59"/>
            <p:cNvSpPr>
              <a:spLocks noChangeShapeType="1"/>
            </p:cNvSpPr>
            <p:nvPr/>
          </p:nvSpPr>
          <p:spPr bwMode="auto">
            <a:xfrm flipH="1">
              <a:off x="10698167" y="2925863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6" name="Line 60"/>
            <p:cNvSpPr>
              <a:spLocks noChangeShapeType="1"/>
            </p:cNvSpPr>
            <p:nvPr/>
          </p:nvSpPr>
          <p:spPr bwMode="auto">
            <a:xfrm flipH="1">
              <a:off x="10698167" y="2619465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Line 61"/>
            <p:cNvSpPr>
              <a:spLocks noChangeShapeType="1"/>
            </p:cNvSpPr>
            <p:nvPr/>
          </p:nvSpPr>
          <p:spPr bwMode="auto">
            <a:xfrm flipH="1">
              <a:off x="10698167" y="2311479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Line 62"/>
            <p:cNvSpPr>
              <a:spLocks noChangeShapeType="1"/>
            </p:cNvSpPr>
            <p:nvPr/>
          </p:nvSpPr>
          <p:spPr bwMode="auto">
            <a:xfrm flipH="1">
              <a:off x="10698167" y="2003493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Line 63"/>
            <p:cNvSpPr>
              <a:spLocks noChangeShapeType="1"/>
            </p:cNvSpPr>
            <p:nvPr/>
          </p:nvSpPr>
          <p:spPr bwMode="auto">
            <a:xfrm flipH="1">
              <a:off x="10698167" y="1695507"/>
              <a:ext cx="84138" cy="0"/>
            </a:xfrm>
            <a:prstGeom prst="line">
              <a:avLst/>
            </a:prstGeom>
            <a:noFill/>
            <a:ln w="4763" cap="flat">
              <a:solidFill>
                <a:srgbClr val="262626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0" name="Rectangle 64"/>
            <p:cNvSpPr>
              <a:spLocks noChangeArrowheads="1"/>
            </p:cNvSpPr>
            <p:nvPr/>
          </p:nvSpPr>
          <p:spPr bwMode="auto">
            <a:xfrm>
              <a:off x="1824784" y="3653125"/>
              <a:ext cx="466700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1" name="Rectangle 65"/>
            <p:cNvSpPr>
              <a:spLocks noChangeArrowheads="1"/>
            </p:cNvSpPr>
            <p:nvPr/>
          </p:nvSpPr>
          <p:spPr bwMode="auto">
            <a:xfrm>
              <a:off x="1824784" y="3346728"/>
              <a:ext cx="466700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2" name="Rectangle 66"/>
            <p:cNvSpPr>
              <a:spLocks noChangeArrowheads="1"/>
            </p:cNvSpPr>
            <p:nvPr/>
          </p:nvSpPr>
          <p:spPr bwMode="auto">
            <a:xfrm>
              <a:off x="1824784" y="3037156"/>
              <a:ext cx="466700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3" name="Rectangle 67"/>
            <p:cNvSpPr>
              <a:spLocks noChangeArrowheads="1"/>
            </p:cNvSpPr>
            <p:nvPr/>
          </p:nvSpPr>
          <p:spPr bwMode="auto">
            <a:xfrm>
              <a:off x="1824784" y="2730756"/>
              <a:ext cx="466700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4" name="Rectangle 68"/>
            <p:cNvSpPr>
              <a:spLocks noChangeArrowheads="1"/>
            </p:cNvSpPr>
            <p:nvPr/>
          </p:nvSpPr>
          <p:spPr bwMode="auto">
            <a:xfrm>
              <a:off x="1824784" y="2419595"/>
              <a:ext cx="466700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5" name="Rectangle 69"/>
            <p:cNvSpPr>
              <a:spLocks noChangeArrowheads="1"/>
            </p:cNvSpPr>
            <p:nvPr/>
          </p:nvSpPr>
          <p:spPr bwMode="auto">
            <a:xfrm>
              <a:off x="1982411" y="2114786"/>
              <a:ext cx="151448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6" name="Rectangle 70"/>
            <p:cNvSpPr>
              <a:spLocks noChangeArrowheads="1"/>
            </p:cNvSpPr>
            <p:nvPr/>
          </p:nvSpPr>
          <p:spPr bwMode="auto">
            <a:xfrm>
              <a:off x="1869601" y="1803625"/>
              <a:ext cx="377068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7" name="Rectangle 71"/>
            <p:cNvSpPr>
              <a:spLocks noChangeArrowheads="1"/>
            </p:cNvSpPr>
            <p:nvPr/>
          </p:nvSpPr>
          <p:spPr bwMode="auto">
            <a:xfrm>
              <a:off x="1869601" y="1498814"/>
              <a:ext cx="377068" cy="3263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58" name="Freeform 72"/>
            <p:cNvSpPr>
              <a:spLocks/>
            </p:cNvSpPr>
            <p:nvPr/>
          </p:nvSpPr>
          <p:spPr bwMode="auto">
            <a:xfrm>
              <a:off x="2371728" y="1749484"/>
              <a:ext cx="8410577" cy="2046360"/>
            </a:xfrm>
            <a:custGeom>
              <a:avLst/>
              <a:gdLst>
                <a:gd name="T0" fmla="*/ 0 w 5298"/>
                <a:gd name="T1" fmla="*/ 1289 h 1289"/>
                <a:gd name="T2" fmla="*/ 133 w 5298"/>
                <a:gd name="T3" fmla="*/ 1193 h 1289"/>
                <a:gd name="T4" fmla="*/ 265 w 5298"/>
                <a:gd name="T5" fmla="*/ 1094 h 1289"/>
                <a:gd name="T6" fmla="*/ 398 w 5298"/>
                <a:gd name="T7" fmla="*/ 993 h 1289"/>
                <a:gd name="T8" fmla="*/ 530 w 5298"/>
                <a:gd name="T9" fmla="*/ 892 h 1289"/>
                <a:gd name="T10" fmla="*/ 662 w 5298"/>
                <a:gd name="T11" fmla="*/ 792 h 1289"/>
                <a:gd name="T12" fmla="*/ 795 w 5298"/>
                <a:gd name="T13" fmla="*/ 695 h 1289"/>
                <a:gd name="T14" fmla="*/ 928 w 5298"/>
                <a:gd name="T15" fmla="*/ 601 h 1289"/>
                <a:gd name="T16" fmla="*/ 1060 w 5298"/>
                <a:gd name="T17" fmla="*/ 512 h 1289"/>
                <a:gd name="T18" fmla="*/ 1192 w 5298"/>
                <a:gd name="T19" fmla="*/ 429 h 1289"/>
                <a:gd name="T20" fmla="*/ 1325 w 5298"/>
                <a:gd name="T21" fmla="*/ 354 h 1289"/>
                <a:gd name="T22" fmla="*/ 1457 w 5298"/>
                <a:gd name="T23" fmla="*/ 287 h 1289"/>
                <a:gd name="T24" fmla="*/ 1590 w 5298"/>
                <a:gd name="T25" fmla="*/ 226 h 1289"/>
                <a:gd name="T26" fmla="*/ 1722 w 5298"/>
                <a:gd name="T27" fmla="*/ 173 h 1289"/>
                <a:gd name="T28" fmla="*/ 1855 w 5298"/>
                <a:gd name="T29" fmla="*/ 127 h 1289"/>
                <a:gd name="T30" fmla="*/ 1987 w 5298"/>
                <a:gd name="T31" fmla="*/ 89 h 1289"/>
                <a:gd name="T32" fmla="*/ 2119 w 5298"/>
                <a:gd name="T33" fmla="*/ 57 h 1289"/>
                <a:gd name="T34" fmla="*/ 2252 w 5298"/>
                <a:gd name="T35" fmla="*/ 32 h 1289"/>
                <a:gd name="T36" fmla="*/ 2384 w 5298"/>
                <a:gd name="T37" fmla="*/ 14 h 1289"/>
                <a:gd name="T38" fmla="*/ 2517 w 5298"/>
                <a:gd name="T39" fmla="*/ 4 h 1289"/>
                <a:gd name="T40" fmla="*/ 2649 w 5298"/>
                <a:gd name="T41" fmla="*/ 0 h 1289"/>
                <a:gd name="T42" fmla="*/ 2782 w 5298"/>
                <a:gd name="T43" fmla="*/ 4 h 1289"/>
                <a:gd name="T44" fmla="*/ 2914 w 5298"/>
                <a:gd name="T45" fmla="*/ 14 h 1289"/>
                <a:gd name="T46" fmla="*/ 3046 w 5298"/>
                <a:gd name="T47" fmla="*/ 32 h 1289"/>
                <a:gd name="T48" fmla="*/ 3179 w 5298"/>
                <a:gd name="T49" fmla="*/ 57 h 1289"/>
                <a:gd name="T50" fmla="*/ 3311 w 5298"/>
                <a:gd name="T51" fmla="*/ 89 h 1289"/>
                <a:gd name="T52" fmla="*/ 3444 w 5298"/>
                <a:gd name="T53" fmla="*/ 127 h 1289"/>
                <a:gd name="T54" fmla="*/ 3576 w 5298"/>
                <a:gd name="T55" fmla="*/ 173 h 1289"/>
                <a:gd name="T56" fmla="*/ 3709 w 5298"/>
                <a:gd name="T57" fmla="*/ 226 h 1289"/>
                <a:gd name="T58" fmla="*/ 3841 w 5298"/>
                <a:gd name="T59" fmla="*/ 287 h 1289"/>
                <a:gd name="T60" fmla="*/ 3974 w 5298"/>
                <a:gd name="T61" fmla="*/ 354 h 1289"/>
                <a:gd name="T62" fmla="*/ 4106 w 5298"/>
                <a:gd name="T63" fmla="*/ 429 h 1289"/>
                <a:gd name="T64" fmla="*/ 4239 w 5298"/>
                <a:gd name="T65" fmla="*/ 512 h 1289"/>
                <a:gd name="T66" fmla="*/ 4371 w 5298"/>
                <a:gd name="T67" fmla="*/ 601 h 1289"/>
                <a:gd name="T68" fmla="*/ 4503 w 5298"/>
                <a:gd name="T69" fmla="*/ 695 h 1289"/>
                <a:gd name="T70" fmla="*/ 4636 w 5298"/>
                <a:gd name="T71" fmla="*/ 792 h 1289"/>
                <a:gd name="T72" fmla="*/ 4768 w 5298"/>
                <a:gd name="T73" fmla="*/ 892 h 1289"/>
                <a:gd name="T74" fmla="*/ 4901 w 5298"/>
                <a:gd name="T75" fmla="*/ 993 h 1289"/>
                <a:gd name="T76" fmla="*/ 5033 w 5298"/>
                <a:gd name="T77" fmla="*/ 1094 h 1289"/>
                <a:gd name="T78" fmla="*/ 5166 w 5298"/>
                <a:gd name="T79" fmla="*/ 1193 h 1289"/>
                <a:gd name="T80" fmla="*/ 5298 w 5298"/>
                <a:gd name="T81" fmla="*/ 1289 h 1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5298" h="1289">
                  <a:moveTo>
                    <a:pt x="0" y="1289"/>
                  </a:moveTo>
                  <a:lnTo>
                    <a:pt x="133" y="1193"/>
                  </a:lnTo>
                  <a:lnTo>
                    <a:pt x="265" y="1094"/>
                  </a:lnTo>
                  <a:lnTo>
                    <a:pt x="398" y="993"/>
                  </a:lnTo>
                  <a:lnTo>
                    <a:pt x="530" y="892"/>
                  </a:lnTo>
                  <a:lnTo>
                    <a:pt x="662" y="792"/>
                  </a:lnTo>
                  <a:lnTo>
                    <a:pt x="795" y="695"/>
                  </a:lnTo>
                  <a:lnTo>
                    <a:pt x="928" y="601"/>
                  </a:lnTo>
                  <a:lnTo>
                    <a:pt x="1060" y="512"/>
                  </a:lnTo>
                  <a:lnTo>
                    <a:pt x="1192" y="429"/>
                  </a:lnTo>
                  <a:lnTo>
                    <a:pt x="1325" y="354"/>
                  </a:lnTo>
                  <a:lnTo>
                    <a:pt x="1457" y="287"/>
                  </a:lnTo>
                  <a:lnTo>
                    <a:pt x="1590" y="226"/>
                  </a:lnTo>
                  <a:lnTo>
                    <a:pt x="1722" y="173"/>
                  </a:lnTo>
                  <a:lnTo>
                    <a:pt x="1855" y="127"/>
                  </a:lnTo>
                  <a:lnTo>
                    <a:pt x="1987" y="89"/>
                  </a:lnTo>
                  <a:lnTo>
                    <a:pt x="2119" y="57"/>
                  </a:lnTo>
                  <a:lnTo>
                    <a:pt x="2252" y="32"/>
                  </a:lnTo>
                  <a:lnTo>
                    <a:pt x="2384" y="14"/>
                  </a:lnTo>
                  <a:lnTo>
                    <a:pt x="2517" y="4"/>
                  </a:lnTo>
                  <a:lnTo>
                    <a:pt x="2649" y="0"/>
                  </a:lnTo>
                  <a:lnTo>
                    <a:pt x="2782" y="4"/>
                  </a:lnTo>
                  <a:lnTo>
                    <a:pt x="2914" y="14"/>
                  </a:lnTo>
                  <a:lnTo>
                    <a:pt x="3046" y="32"/>
                  </a:lnTo>
                  <a:lnTo>
                    <a:pt x="3179" y="57"/>
                  </a:lnTo>
                  <a:lnTo>
                    <a:pt x="3311" y="89"/>
                  </a:lnTo>
                  <a:lnTo>
                    <a:pt x="3444" y="127"/>
                  </a:lnTo>
                  <a:lnTo>
                    <a:pt x="3576" y="173"/>
                  </a:lnTo>
                  <a:lnTo>
                    <a:pt x="3709" y="226"/>
                  </a:lnTo>
                  <a:lnTo>
                    <a:pt x="3841" y="287"/>
                  </a:lnTo>
                  <a:lnTo>
                    <a:pt x="3974" y="354"/>
                  </a:lnTo>
                  <a:lnTo>
                    <a:pt x="4106" y="429"/>
                  </a:lnTo>
                  <a:lnTo>
                    <a:pt x="4239" y="512"/>
                  </a:lnTo>
                  <a:lnTo>
                    <a:pt x="4371" y="601"/>
                  </a:lnTo>
                  <a:lnTo>
                    <a:pt x="4503" y="695"/>
                  </a:lnTo>
                  <a:lnTo>
                    <a:pt x="4636" y="792"/>
                  </a:lnTo>
                  <a:lnTo>
                    <a:pt x="4768" y="892"/>
                  </a:lnTo>
                  <a:lnTo>
                    <a:pt x="4901" y="993"/>
                  </a:lnTo>
                  <a:lnTo>
                    <a:pt x="5033" y="1094"/>
                  </a:lnTo>
                  <a:lnTo>
                    <a:pt x="5166" y="1193"/>
                  </a:lnTo>
                  <a:lnTo>
                    <a:pt x="5298" y="1289"/>
                  </a:lnTo>
                </a:path>
              </a:pathLst>
            </a:custGeom>
            <a:noFill/>
            <a:ln w="19050" cap="flat">
              <a:solidFill>
                <a:srgbClr val="000000"/>
              </a:solidFill>
              <a:prstDash val="solid"/>
              <a:bevel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9" name="Straight Connector 158"/>
            <p:cNvCxnSpPr/>
            <p:nvPr/>
          </p:nvCxnSpPr>
          <p:spPr>
            <a:xfrm>
              <a:off x="2371728" y="2317038"/>
              <a:ext cx="8410577" cy="3966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Box 159"/>
            <p:cNvSpPr txBox="1"/>
            <p:nvPr/>
          </p:nvSpPr>
          <p:spPr>
            <a:xfrm>
              <a:off x="1163911" y="2131359"/>
              <a:ext cx="682433" cy="1389591"/>
            </a:xfrm>
            <a:prstGeom prst="rect">
              <a:avLst/>
            </a:prstGeom>
            <a:noFill/>
          </p:spPr>
          <p:txBody>
            <a:bodyPr vert="vert270"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Deflection</a:t>
              </a:r>
            </a:p>
          </p:txBody>
        </p:sp>
        <p:sp>
          <p:nvSpPr>
            <p:cNvPr id="161" name="Oval 160"/>
            <p:cNvSpPr/>
            <p:nvPr/>
          </p:nvSpPr>
          <p:spPr>
            <a:xfrm>
              <a:off x="6514235" y="1702971"/>
              <a:ext cx="113506" cy="11350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6924044" y="2677189"/>
              <a:ext cx="1994137" cy="5044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v = 0.18246in</a:t>
              </a:r>
            </a:p>
          </p:txBody>
        </p:sp>
        <p:cxnSp>
          <p:nvCxnSpPr>
            <p:cNvPr id="163" name="Straight Arrow Connector 162"/>
            <p:cNvCxnSpPr>
              <a:endCxn id="158" idx="20"/>
            </p:cNvCxnSpPr>
            <p:nvPr/>
          </p:nvCxnSpPr>
          <p:spPr>
            <a:xfrm flipH="1" flipV="1">
              <a:off x="6577017" y="1749484"/>
              <a:ext cx="452433" cy="985875"/>
            </a:xfrm>
            <a:prstGeom prst="straightConnector1">
              <a:avLst/>
            </a:prstGeom>
            <a:ln w="12700">
              <a:solidFill>
                <a:schemeClr val="tx1"/>
              </a:solidFill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4" name="Oval 163"/>
            <p:cNvSpPr/>
            <p:nvPr/>
          </p:nvSpPr>
          <p:spPr>
            <a:xfrm>
              <a:off x="2417391" y="1974413"/>
              <a:ext cx="306108" cy="30610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65" name="Oval 164"/>
            <p:cNvSpPr/>
            <p:nvPr/>
          </p:nvSpPr>
          <p:spPr>
            <a:xfrm>
              <a:off x="4311617" y="1974413"/>
              <a:ext cx="306108" cy="30610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66" name="Oval 165"/>
            <p:cNvSpPr/>
            <p:nvPr/>
          </p:nvSpPr>
          <p:spPr>
            <a:xfrm>
              <a:off x="6417934" y="1974413"/>
              <a:ext cx="306108" cy="30610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67" name="Oval 166"/>
            <p:cNvSpPr/>
            <p:nvPr/>
          </p:nvSpPr>
          <p:spPr>
            <a:xfrm>
              <a:off x="8626479" y="1974413"/>
              <a:ext cx="306108" cy="30610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168" name="Oval 167"/>
            <p:cNvSpPr/>
            <p:nvPr/>
          </p:nvSpPr>
          <p:spPr>
            <a:xfrm>
              <a:off x="10418477" y="1974413"/>
              <a:ext cx="306108" cy="30610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169" name="Oval 168"/>
            <p:cNvSpPr>
              <a:spLocks noChangeAspect="1"/>
            </p:cNvSpPr>
            <p:nvPr/>
          </p:nvSpPr>
          <p:spPr>
            <a:xfrm>
              <a:off x="2328232" y="2261202"/>
              <a:ext cx="91440" cy="91440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0" name="Oval 169"/>
            <p:cNvSpPr>
              <a:spLocks noChangeAspect="1"/>
            </p:cNvSpPr>
            <p:nvPr/>
          </p:nvSpPr>
          <p:spPr>
            <a:xfrm>
              <a:off x="4428417" y="2261202"/>
              <a:ext cx="91440" cy="91440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1" name="Oval 170"/>
            <p:cNvSpPr>
              <a:spLocks noChangeAspect="1"/>
            </p:cNvSpPr>
            <p:nvPr/>
          </p:nvSpPr>
          <p:spPr>
            <a:xfrm>
              <a:off x="6528602" y="2261202"/>
              <a:ext cx="91440" cy="91440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Oval 171"/>
            <p:cNvSpPr>
              <a:spLocks noChangeAspect="1"/>
            </p:cNvSpPr>
            <p:nvPr/>
          </p:nvSpPr>
          <p:spPr>
            <a:xfrm>
              <a:off x="8628787" y="2261202"/>
              <a:ext cx="91440" cy="91440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3" name="Oval 172"/>
            <p:cNvSpPr>
              <a:spLocks noChangeAspect="1"/>
            </p:cNvSpPr>
            <p:nvPr/>
          </p:nvSpPr>
          <p:spPr>
            <a:xfrm>
              <a:off x="10728972" y="2261202"/>
              <a:ext cx="91440" cy="91440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75142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368983" y="344508"/>
            <a:ext cx="3867785" cy="2779395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2122162" y="3502178"/>
            <a:ext cx="1720791" cy="2001166"/>
            <a:chOff x="2122162" y="3502178"/>
            <a:chExt cx="1720791" cy="2001166"/>
          </a:xfrm>
        </p:grpSpPr>
        <p:sp>
          <p:nvSpPr>
            <p:cNvPr id="5" name="Freeform 4"/>
            <p:cNvSpPr/>
            <p:nvPr/>
          </p:nvSpPr>
          <p:spPr>
            <a:xfrm>
              <a:off x="2425360" y="3757842"/>
              <a:ext cx="691913" cy="1530519"/>
            </a:xfrm>
            <a:custGeom>
              <a:avLst/>
              <a:gdLst>
                <a:gd name="connsiteX0" fmla="*/ 0 w 691913"/>
                <a:gd name="connsiteY0" fmla="*/ 0 h 1530519"/>
                <a:gd name="connsiteX1" fmla="*/ 691913 w 691913"/>
                <a:gd name="connsiteY1" fmla="*/ 0 h 1530519"/>
                <a:gd name="connsiteX2" fmla="*/ 691913 w 691913"/>
                <a:gd name="connsiteY2" fmla="*/ 75792 h 1530519"/>
                <a:gd name="connsiteX3" fmla="*/ 369183 w 691913"/>
                <a:gd name="connsiteY3" fmla="*/ 75792 h 1530519"/>
                <a:gd name="connsiteX4" fmla="*/ 369183 w 691913"/>
                <a:gd name="connsiteY4" fmla="*/ 1464507 h 1530519"/>
                <a:gd name="connsiteX5" fmla="*/ 691913 w 691913"/>
                <a:gd name="connsiteY5" fmla="*/ 1464507 h 1530519"/>
                <a:gd name="connsiteX6" fmla="*/ 691913 w 691913"/>
                <a:gd name="connsiteY6" fmla="*/ 1530519 h 1530519"/>
                <a:gd name="connsiteX7" fmla="*/ 0 w 691913"/>
                <a:gd name="connsiteY7" fmla="*/ 1530519 h 1530519"/>
                <a:gd name="connsiteX8" fmla="*/ 0 w 691913"/>
                <a:gd name="connsiteY8" fmla="*/ 1462062 h 1530519"/>
                <a:gd name="connsiteX9" fmla="*/ 325175 w 691913"/>
                <a:gd name="connsiteY9" fmla="*/ 1462062 h 1530519"/>
                <a:gd name="connsiteX10" fmla="*/ 325175 w 691913"/>
                <a:gd name="connsiteY10" fmla="*/ 75792 h 1530519"/>
                <a:gd name="connsiteX11" fmla="*/ 0 w 691913"/>
                <a:gd name="connsiteY11" fmla="*/ 75792 h 1530519"/>
                <a:gd name="connsiteX12" fmla="*/ 0 w 691913"/>
                <a:gd name="connsiteY12" fmla="*/ 0 h 15305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691913" h="1530519">
                  <a:moveTo>
                    <a:pt x="0" y="0"/>
                  </a:moveTo>
                  <a:lnTo>
                    <a:pt x="691913" y="0"/>
                  </a:lnTo>
                  <a:lnTo>
                    <a:pt x="691913" y="75792"/>
                  </a:lnTo>
                  <a:lnTo>
                    <a:pt x="369183" y="75792"/>
                  </a:lnTo>
                  <a:lnTo>
                    <a:pt x="369183" y="1464507"/>
                  </a:lnTo>
                  <a:lnTo>
                    <a:pt x="691913" y="1464507"/>
                  </a:lnTo>
                  <a:lnTo>
                    <a:pt x="691913" y="1530519"/>
                  </a:lnTo>
                  <a:lnTo>
                    <a:pt x="0" y="1530519"/>
                  </a:lnTo>
                  <a:lnTo>
                    <a:pt x="0" y="1462062"/>
                  </a:lnTo>
                  <a:lnTo>
                    <a:pt x="325175" y="1462062"/>
                  </a:lnTo>
                  <a:lnTo>
                    <a:pt x="325175" y="75792"/>
                  </a:lnTo>
                  <a:lnTo>
                    <a:pt x="0" y="75792"/>
                  </a:lnTo>
                  <a:lnTo>
                    <a:pt x="0" y="0"/>
                  </a:lnTo>
                  <a:close/>
                </a:path>
              </a:pathLst>
            </a:custGeom>
            <a:pattFill prst="dkUpDiag">
              <a:fgClr>
                <a:schemeClr val="tx1"/>
              </a:fgClr>
              <a:bgClr>
                <a:schemeClr val="bg1"/>
              </a:bgClr>
            </a:patt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3139277" y="3755397"/>
              <a:ext cx="41831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141722" y="3831189"/>
              <a:ext cx="13202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139277" y="5225609"/>
              <a:ext cx="13202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3139277" y="5288361"/>
              <a:ext cx="418312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11"/>
            <p:cNvSpPr/>
            <p:nvPr/>
          </p:nvSpPr>
          <p:spPr>
            <a:xfrm>
              <a:off x="2748456" y="4500241"/>
              <a:ext cx="45719" cy="45719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2425360" y="3603981"/>
              <a:ext cx="0" cy="12941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3117273" y="3603981"/>
              <a:ext cx="0" cy="12941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2425360" y="3664935"/>
              <a:ext cx="691913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410663" y="3755397"/>
              <a:ext cx="0" cy="1532964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sm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3205290" y="3664935"/>
              <a:ext cx="0" cy="90462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3203660" y="3831189"/>
              <a:ext cx="0" cy="90462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V="1">
              <a:off x="2703225" y="4032488"/>
              <a:ext cx="0" cy="90462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 flipV="1">
              <a:off x="2839406" y="4032488"/>
              <a:ext cx="0" cy="90462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3203660" y="5127813"/>
              <a:ext cx="0" cy="90462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3202030" y="5281842"/>
              <a:ext cx="0" cy="90462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3440599" y="4437241"/>
              <a:ext cx="40235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36.74"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568710" y="3506313"/>
              <a:ext cx="480901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16.655"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130083" y="3502178"/>
              <a:ext cx="323807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1.68"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23317" y="5334067"/>
              <a:ext cx="323807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1.68"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903196" y="3991736"/>
              <a:ext cx="40235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0.945"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122162" y="4213471"/>
              <a:ext cx="533800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Centroid</a:t>
              </a:r>
            </a:p>
          </p:txBody>
        </p:sp>
        <p:cxnSp>
          <p:nvCxnSpPr>
            <p:cNvPr id="37" name="Straight Connector 36"/>
            <p:cNvCxnSpPr>
              <a:stCxn id="35" idx="3"/>
              <a:endCxn id="12" idx="1"/>
            </p:cNvCxnSpPr>
            <p:nvPr/>
          </p:nvCxnSpPr>
          <p:spPr>
            <a:xfrm>
              <a:off x="2655962" y="4298110"/>
              <a:ext cx="99189" cy="20882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1966927" y="5803853"/>
            <a:ext cx="3053802" cy="2640060"/>
            <a:chOff x="1966927" y="5803853"/>
            <a:chExt cx="3053802" cy="2640060"/>
          </a:xfrm>
        </p:grpSpPr>
        <p:cxnSp>
          <p:nvCxnSpPr>
            <p:cNvPr id="40" name="Straight Connector 39"/>
            <p:cNvCxnSpPr/>
            <p:nvPr/>
          </p:nvCxnSpPr>
          <p:spPr>
            <a:xfrm>
              <a:off x="4248150" y="6115050"/>
              <a:ext cx="0" cy="224313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3641776" y="8348663"/>
              <a:ext cx="1268362" cy="0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4057650" y="8358188"/>
              <a:ext cx="395288" cy="85725"/>
            </a:xfrm>
            <a:prstGeom prst="rect">
              <a:avLst/>
            </a:prstGeom>
            <a:pattFill prst="dkUpDiag">
              <a:fgClr>
                <a:schemeClr val="tx1"/>
              </a:fgClr>
              <a:bgClr>
                <a:schemeClr val="bg1"/>
              </a:bgClr>
            </a:patt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4212979" y="6085164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4212979" y="6308049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4212979" y="6530934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4212979" y="6753819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4212979" y="6976704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4212979" y="7199589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4212979" y="7422474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4212979" y="7645359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212979" y="7868244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/>
            <p:cNvSpPr/>
            <p:nvPr/>
          </p:nvSpPr>
          <p:spPr>
            <a:xfrm>
              <a:off x="4212979" y="8091129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4212979" y="8314014"/>
              <a:ext cx="70341" cy="70341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4316792" y="8271101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56" name="Oval 55"/>
            <p:cNvSpPr/>
            <p:nvPr/>
          </p:nvSpPr>
          <p:spPr>
            <a:xfrm>
              <a:off x="4316792" y="8045111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57" name="Oval 56"/>
            <p:cNvSpPr/>
            <p:nvPr/>
          </p:nvSpPr>
          <p:spPr>
            <a:xfrm>
              <a:off x="4316792" y="7819121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4316792" y="6273354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61" name="Oval 60"/>
            <p:cNvSpPr/>
            <p:nvPr/>
          </p:nvSpPr>
          <p:spPr>
            <a:xfrm>
              <a:off x="4316792" y="6035908"/>
              <a:ext cx="155123" cy="155123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7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4089843" y="8140605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089843" y="7927021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089843" y="7715700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011297" y="6150130"/>
              <a:ext cx="157094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089843" y="6396969"/>
              <a:ext cx="7854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</a:p>
          </p:txBody>
        </p:sp>
        <p:cxnSp>
          <p:nvCxnSpPr>
            <p:cNvPr id="68" name="Straight Connector 67"/>
            <p:cNvCxnSpPr/>
            <p:nvPr/>
          </p:nvCxnSpPr>
          <p:spPr>
            <a:xfrm flipH="1">
              <a:off x="3700463" y="6120334"/>
              <a:ext cx="46792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3876675" y="6120334"/>
              <a:ext cx="0" cy="2233091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sm" len="med"/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3778892" y="7164758"/>
              <a:ext cx="195566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L/2</a:t>
              </a:r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4248149" y="5857875"/>
              <a:ext cx="0" cy="178033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4142447" y="5803853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4950197" y="8246631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cxnSp>
          <p:nvCxnSpPr>
            <p:cNvPr id="77" name="Straight Connector 76"/>
            <p:cNvCxnSpPr/>
            <p:nvPr/>
          </p:nvCxnSpPr>
          <p:spPr>
            <a:xfrm flipV="1">
              <a:off x="1966927" y="7257216"/>
              <a:ext cx="1301161" cy="1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670486" y="6385864"/>
              <a:ext cx="421856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2978042" y="6385864"/>
              <a:ext cx="0" cy="871352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2881414" y="6736902"/>
              <a:ext cx="195566" cy="16927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L/2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307896" y="7159555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cxnSp>
          <p:nvCxnSpPr>
            <p:cNvPr id="84" name="Straight Connector 83"/>
            <p:cNvCxnSpPr/>
            <p:nvPr/>
          </p:nvCxnSpPr>
          <p:spPr>
            <a:xfrm flipV="1">
              <a:off x="2535128" y="5970385"/>
              <a:ext cx="0" cy="178033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2429426" y="5916363"/>
              <a:ext cx="7053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cxnSp>
          <p:nvCxnSpPr>
            <p:cNvPr id="86" name="Straight Connector 85"/>
            <p:cNvCxnSpPr/>
            <p:nvPr/>
          </p:nvCxnSpPr>
          <p:spPr>
            <a:xfrm>
              <a:off x="2535128" y="6197674"/>
              <a:ext cx="0" cy="178033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535128" y="6431917"/>
              <a:ext cx="0" cy="1654837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V="1">
              <a:off x="2535127" y="8167894"/>
              <a:ext cx="0" cy="178033"/>
            </a:xfrm>
            <a:prstGeom prst="line">
              <a:avLst/>
            </a:prstGeom>
            <a:ln w="12700">
              <a:solidFill>
                <a:schemeClr val="tx1"/>
              </a:solidFill>
              <a:tailEnd type="triangle" w="sm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TextBox 89"/>
            <p:cNvSpPr txBox="1"/>
            <p:nvPr/>
          </p:nvSpPr>
          <p:spPr>
            <a:xfrm>
              <a:off x="2571607" y="6141340"/>
              <a:ext cx="8656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2571607" y="8214334"/>
              <a:ext cx="86562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</a:p>
          </p:txBody>
        </p:sp>
        <p:sp>
          <p:nvSpPr>
            <p:cNvPr id="92" name="Arc 91"/>
            <p:cNvSpPr/>
            <p:nvPr/>
          </p:nvSpPr>
          <p:spPr>
            <a:xfrm flipH="1">
              <a:off x="2254826" y="6315380"/>
              <a:ext cx="856567" cy="1893022"/>
            </a:xfrm>
            <a:prstGeom prst="arc">
              <a:avLst>
                <a:gd name="adj1" fmla="val 16748670"/>
                <a:gd name="adj2" fmla="val 4825570"/>
              </a:avLst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6446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666525" y="404572"/>
            <a:ext cx="3351530" cy="3557905"/>
            <a:chOff x="8249" y="8726"/>
            <a:chExt cx="5278" cy="5603"/>
          </a:xfrm>
        </p:grpSpPr>
        <p:sp>
          <p:nvSpPr>
            <p:cNvPr id="3" name="Freeform 2"/>
            <p:cNvSpPr>
              <a:spLocks/>
            </p:cNvSpPr>
            <p:nvPr/>
          </p:nvSpPr>
          <p:spPr bwMode="auto">
            <a:xfrm>
              <a:off x="9000" y="9246"/>
              <a:ext cx="2288" cy="3295"/>
            </a:xfrm>
            <a:custGeom>
              <a:avLst/>
              <a:gdLst>
                <a:gd name="T0" fmla="*/ 147 w 2288"/>
                <a:gd name="T1" fmla="*/ 0 h 3295"/>
                <a:gd name="T2" fmla="*/ 2288 w 2288"/>
                <a:gd name="T3" fmla="*/ 1100 h 3295"/>
                <a:gd name="T4" fmla="*/ 1805 w 2288"/>
                <a:gd name="T5" fmla="*/ 3295 h 3295"/>
                <a:gd name="T6" fmla="*/ 0 w 2288"/>
                <a:gd name="T7" fmla="*/ 388 h 3295"/>
                <a:gd name="T8" fmla="*/ 147 w 2288"/>
                <a:gd name="T9" fmla="*/ 0 h 3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88" h="3295">
                  <a:moveTo>
                    <a:pt x="147" y="0"/>
                  </a:moveTo>
                  <a:lnTo>
                    <a:pt x="2288" y="1100"/>
                  </a:lnTo>
                  <a:lnTo>
                    <a:pt x="1805" y="3295"/>
                  </a:lnTo>
                  <a:lnTo>
                    <a:pt x="0" y="388"/>
                  </a:lnTo>
                  <a:lnTo>
                    <a:pt x="147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Freeform 3"/>
            <p:cNvSpPr>
              <a:spLocks/>
            </p:cNvSpPr>
            <p:nvPr/>
          </p:nvSpPr>
          <p:spPr bwMode="auto">
            <a:xfrm>
              <a:off x="11288" y="10346"/>
              <a:ext cx="1702" cy="3338"/>
            </a:xfrm>
            <a:custGeom>
              <a:avLst/>
              <a:gdLst>
                <a:gd name="T0" fmla="*/ 0 w 1702"/>
                <a:gd name="T1" fmla="*/ 0 h 3338"/>
                <a:gd name="T2" fmla="*/ 1185 w 1702"/>
                <a:gd name="T3" fmla="*/ 3338 h 3338"/>
                <a:gd name="T4" fmla="*/ 1702 w 1702"/>
                <a:gd name="T5" fmla="*/ 3135 h 3338"/>
                <a:gd name="T6" fmla="*/ 0 w 1702"/>
                <a:gd name="T7" fmla="*/ 0 h 3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02" h="3338">
                  <a:moveTo>
                    <a:pt x="0" y="0"/>
                  </a:moveTo>
                  <a:lnTo>
                    <a:pt x="1185" y="3338"/>
                  </a:lnTo>
                  <a:lnTo>
                    <a:pt x="1702" y="3135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10760" y="12491"/>
              <a:ext cx="2230" cy="1193"/>
            </a:xfrm>
            <a:custGeom>
              <a:avLst/>
              <a:gdLst>
                <a:gd name="T0" fmla="*/ 2230 w 2230"/>
                <a:gd name="T1" fmla="*/ 998 h 1193"/>
                <a:gd name="T2" fmla="*/ 125 w 2230"/>
                <a:gd name="T3" fmla="*/ 0 h 1193"/>
                <a:gd name="T4" fmla="*/ 0 w 2230"/>
                <a:gd name="T5" fmla="*/ 90 h 1193"/>
                <a:gd name="T6" fmla="*/ 1713 w 2230"/>
                <a:gd name="T7" fmla="*/ 1193 h 1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30" h="1193">
                  <a:moveTo>
                    <a:pt x="2230" y="998"/>
                  </a:moveTo>
                  <a:lnTo>
                    <a:pt x="125" y="0"/>
                  </a:lnTo>
                  <a:lnTo>
                    <a:pt x="0" y="90"/>
                  </a:lnTo>
                  <a:lnTo>
                    <a:pt x="1713" y="1193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" name="Line 5615"/>
            <p:cNvCxnSpPr>
              <a:cxnSpLocks noChangeShapeType="1"/>
            </p:cNvCxnSpPr>
            <p:nvPr/>
          </p:nvCxnSpPr>
          <p:spPr bwMode="auto">
            <a:xfrm flipV="1">
              <a:off x="11520" y="10961"/>
              <a:ext cx="113" cy="4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8978" y="11126"/>
              <a:ext cx="382" cy="728"/>
            </a:xfrm>
            <a:custGeom>
              <a:avLst/>
              <a:gdLst>
                <a:gd name="T0" fmla="*/ 7 w 382"/>
                <a:gd name="T1" fmla="*/ 0 h 728"/>
                <a:gd name="T2" fmla="*/ 0 w 382"/>
                <a:gd name="T3" fmla="*/ 525 h 728"/>
                <a:gd name="T4" fmla="*/ 382 w 382"/>
                <a:gd name="T5" fmla="*/ 728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2" h="728">
                  <a:moveTo>
                    <a:pt x="7" y="0"/>
                  </a:moveTo>
                  <a:lnTo>
                    <a:pt x="0" y="525"/>
                  </a:lnTo>
                  <a:lnTo>
                    <a:pt x="382" y="728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Text Box 5617"/>
            <p:cNvSpPr txBox="1">
              <a:spLocks noChangeArrowheads="1"/>
            </p:cNvSpPr>
            <p:nvPr/>
          </p:nvSpPr>
          <p:spPr bwMode="auto">
            <a:xfrm>
              <a:off x="9345" y="11697"/>
              <a:ext cx="255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9" name="Text Box 5618"/>
            <p:cNvSpPr txBox="1">
              <a:spLocks noChangeArrowheads="1"/>
            </p:cNvSpPr>
            <p:nvPr/>
          </p:nvSpPr>
          <p:spPr bwMode="auto">
            <a:xfrm>
              <a:off x="9015" y="11075"/>
              <a:ext cx="255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0" name="Line 5619"/>
            <p:cNvCxnSpPr>
              <a:cxnSpLocks noChangeShapeType="1"/>
            </p:cNvCxnSpPr>
            <p:nvPr/>
          </p:nvCxnSpPr>
          <p:spPr bwMode="auto">
            <a:xfrm>
              <a:off x="8970" y="11861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5620"/>
            <p:cNvCxnSpPr>
              <a:cxnSpLocks noChangeShapeType="1"/>
            </p:cNvCxnSpPr>
            <p:nvPr/>
          </p:nvCxnSpPr>
          <p:spPr bwMode="auto">
            <a:xfrm>
              <a:off x="10790" y="12724"/>
              <a:ext cx="0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5621"/>
            <p:cNvCxnSpPr>
              <a:cxnSpLocks noChangeShapeType="1"/>
            </p:cNvCxnSpPr>
            <p:nvPr/>
          </p:nvCxnSpPr>
          <p:spPr bwMode="auto">
            <a:xfrm>
              <a:off x="12742" y="13729"/>
              <a:ext cx="0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5622"/>
            <p:cNvCxnSpPr>
              <a:cxnSpLocks noChangeShapeType="1"/>
            </p:cNvCxnSpPr>
            <p:nvPr/>
          </p:nvCxnSpPr>
          <p:spPr bwMode="auto">
            <a:xfrm flipH="1" flipV="1">
              <a:off x="8970" y="11981"/>
              <a:ext cx="1817" cy="94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5623"/>
            <p:cNvCxnSpPr>
              <a:cxnSpLocks noChangeShapeType="1"/>
            </p:cNvCxnSpPr>
            <p:nvPr/>
          </p:nvCxnSpPr>
          <p:spPr bwMode="auto">
            <a:xfrm flipH="1" flipV="1">
              <a:off x="8970" y="12301"/>
              <a:ext cx="3764" cy="19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5624"/>
            <p:cNvCxnSpPr>
              <a:cxnSpLocks noChangeShapeType="1"/>
            </p:cNvCxnSpPr>
            <p:nvPr/>
          </p:nvCxnSpPr>
          <p:spPr bwMode="auto">
            <a:xfrm>
              <a:off x="8284" y="11334"/>
              <a:ext cx="573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5625"/>
            <p:cNvCxnSpPr>
              <a:cxnSpLocks noChangeShapeType="1"/>
            </p:cNvCxnSpPr>
            <p:nvPr/>
          </p:nvCxnSpPr>
          <p:spPr bwMode="auto">
            <a:xfrm>
              <a:off x="8573" y="9433"/>
              <a:ext cx="367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5626"/>
            <p:cNvCxnSpPr>
              <a:cxnSpLocks noChangeShapeType="1"/>
            </p:cNvCxnSpPr>
            <p:nvPr/>
          </p:nvCxnSpPr>
          <p:spPr bwMode="auto">
            <a:xfrm>
              <a:off x="8302" y="8835"/>
              <a:ext cx="652" cy="3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5627"/>
            <p:cNvCxnSpPr>
              <a:cxnSpLocks noChangeShapeType="1"/>
            </p:cNvCxnSpPr>
            <p:nvPr/>
          </p:nvCxnSpPr>
          <p:spPr bwMode="auto">
            <a:xfrm>
              <a:off x="8738" y="9514"/>
              <a:ext cx="0" cy="20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5628"/>
            <p:cNvCxnSpPr>
              <a:cxnSpLocks noChangeShapeType="1"/>
            </p:cNvCxnSpPr>
            <p:nvPr/>
          </p:nvCxnSpPr>
          <p:spPr bwMode="auto">
            <a:xfrm>
              <a:off x="8453" y="8906"/>
              <a:ext cx="0" cy="2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5629"/>
            <p:cNvCxnSpPr>
              <a:cxnSpLocks noChangeShapeType="1"/>
            </p:cNvCxnSpPr>
            <p:nvPr/>
          </p:nvCxnSpPr>
          <p:spPr bwMode="auto">
            <a:xfrm>
              <a:off x="12990" y="13526"/>
              <a:ext cx="0" cy="6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5630"/>
            <p:cNvCxnSpPr>
              <a:cxnSpLocks noChangeShapeType="1"/>
            </p:cNvCxnSpPr>
            <p:nvPr/>
          </p:nvCxnSpPr>
          <p:spPr bwMode="auto">
            <a:xfrm flipV="1">
              <a:off x="12749" y="13857"/>
              <a:ext cx="228" cy="9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Text Box 5631"/>
            <p:cNvSpPr txBox="1">
              <a:spLocks noChangeArrowheads="1"/>
            </p:cNvSpPr>
            <p:nvPr/>
          </p:nvSpPr>
          <p:spPr bwMode="auto">
            <a:xfrm>
              <a:off x="10504" y="13087"/>
              <a:ext cx="428" cy="2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825</a:t>
              </a:r>
            </a:p>
          </p:txBody>
        </p:sp>
        <p:sp>
          <p:nvSpPr>
            <p:cNvPr id="23" name="Text Box 5632"/>
            <p:cNvSpPr txBox="1">
              <a:spLocks noChangeArrowheads="1"/>
            </p:cNvSpPr>
            <p:nvPr/>
          </p:nvSpPr>
          <p:spPr bwMode="auto">
            <a:xfrm>
              <a:off x="9809" y="12365"/>
              <a:ext cx="428" cy="2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400</a:t>
              </a:r>
            </a:p>
          </p:txBody>
        </p:sp>
        <p:sp>
          <p:nvSpPr>
            <p:cNvPr id="24" name="Text Box 5633"/>
            <p:cNvSpPr txBox="1">
              <a:spLocks noChangeArrowheads="1"/>
            </p:cNvSpPr>
            <p:nvPr/>
          </p:nvSpPr>
          <p:spPr bwMode="auto">
            <a:xfrm>
              <a:off x="8249" y="9987"/>
              <a:ext cx="428" cy="2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400</a:t>
              </a:r>
            </a:p>
          </p:txBody>
        </p:sp>
        <p:sp>
          <p:nvSpPr>
            <p:cNvPr id="25" name="Text Box 5634"/>
            <p:cNvSpPr txBox="1">
              <a:spLocks noChangeArrowheads="1"/>
            </p:cNvSpPr>
            <p:nvPr/>
          </p:nvSpPr>
          <p:spPr bwMode="auto">
            <a:xfrm>
              <a:off x="8549" y="10422"/>
              <a:ext cx="428" cy="2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325</a:t>
              </a:r>
            </a:p>
          </p:txBody>
        </p:sp>
        <p:sp>
          <p:nvSpPr>
            <p:cNvPr id="26" name="Text Box 5635"/>
            <p:cNvSpPr txBox="1">
              <a:spLocks noChangeArrowheads="1"/>
            </p:cNvSpPr>
            <p:nvPr/>
          </p:nvSpPr>
          <p:spPr bwMode="auto">
            <a:xfrm>
              <a:off x="12989" y="13714"/>
              <a:ext cx="35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50</a:t>
              </a:r>
            </a:p>
          </p:txBody>
        </p:sp>
        <p:sp>
          <p:nvSpPr>
            <p:cNvPr id="27" name="Text Box 5636"/>
            <p:cNvSpPr txBox="1">
              <a:spLocks noChangeArrowheads="1"/>
            </p:cNvSpPr>
            <p:nvPr/>
          </p:nvSpPr>
          <p:spPr bwMode="auto">
            <a:xfrm>
              <a:off x="11924" y="10434"/>
              <a:ext cx="35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20</a:t>
              </a:r>
            </a:p>
          </p:txBody>
        </p:sp>
        <p:cxnSp>
          <p:nvCxnSpPr>
            <p:cNvPr id="28" name="Line 5637"/>
            <p:cNvCxnSpPr>
              <a:cxnSpLocks noChangeShapeType="1"/>
            </p:cNvCxnSpPr>
            <p:nvPr/>
          </p:nvCxnSpPr>
          <p:spPr bwMode="auto">
            <a:xfrm flipV="1">
              <a:off x="11565" y="10621"/>
              <a:ext cx="390" cy="3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5638"/>
            <p:cNvCxnSpPr>
              <a:cxnSpLocks noChangeShapeType="1"/>
            </p:cNvCxnSpPr>
            <p:nvPr/>
          </p:nvCxnSpPr>
          <p:spPr bwMode="auto">
            <a:xfrm flipH="1" flipV="1">
              <a:off x="10465" y="12386"/>
              <a:ext cx="240" cy="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5639"/>
            <p:cNvCxnSpPr>
              <a:cxnSpLocks noChangeShapeType="1"/>
            </p:cNvCxnSpPr>
            <p:nvPr/>
          </p:nvCxnSpPr>
          <p:spPr bwMode="auto">
            <a:xfrm flipH="1" flipV="1">
              <a:off x="10545" y="12266"/>
              <a:ext cx="240" cy="14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5640"/>
            <p:cNvCxnSpPr>
              <a:cxnSpLocks noChangeShapeType="1"/>
            </p:cNvCxnSpPr>
            <p:nvPr/>
          </p:nvCxnSpPr>
          <p:spPr bwMode="auto">
            <a:xfrm flipV="1">
              <a:off x="10490" y="12441"/>
              <a:ext cx="70" cy="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5641"/>
            <p:cNvCxnSpPr>
              <a:cxnSpLocks noChangeShapeType="1"/>
            </p:cNvCxnSpPr>
            <p:nvPr/>
          </p:nvCxnSpPr>
          <p:spPr bwMode="auto">
            <a:xfrm rot="10800000" flipV="1">
              <a:off x="10635" y="12171"/>
              <a:ext cx="70" cy="1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3" name="Text Box 5642"/>
            <p:cNvSpPr txBox="1">
              <a:spLocks noChangeArrowheads="1"/>
            </p:cNvSpPr>
            <p:nvPr/>
          </p:nvSpPr>
          <p:spPr bwMode="auto">
            <a:xfrm>
              <a:off x="10194" y="12149"/>
              <a:ext cx="35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20</a:t>
              </a:r>
            </a:p>
          </p:txBody>
        </p:sp>
        <p:sp>
          <p:nvSpPr>
            <p:cNvPr id="34" name="Text Box 5643"/>
            <p:cNvSpPr txBox="1">
              <a:spLocks noChangeArrowheads="1"/>
            </p:cNvSpPr>
            <p:nvPr/>
          </p:nvSpPr>
          <p:spPr bwMode="auto">
            <a:xfrm>
              <a:off x="11389" y="9709"/>
              <a:ext cx="548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Seat</a:t>
              </a:r>
            </a:p>
          </p:txBody>
        </p:sp>
        <p:cxnSp>
          <p:nvCxnSpPr>
            <p:cNvPr id="35" name="Line 5644"/>
            <p:cNvCxnSpPr>
              <a:cxnSpLocks noChangeShapeType="1"/>
            </p:cNvCxnSpPr>
            <p:nvPr/>
          </p:nvCxnSpPr>
          <p:spPr bwMode="auto">
            <a:xfrm flipH="1">
              <a:off x="11310" y="9951"/>
              <a:ext cx="285" cy="3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Text Box 5645"/>
            <p:cNvSpPr txBox="1">
              <a:spLocks noChangeArrowheads="1"/>
            </p:cNvSpPr>
            <p:nvPr/>
          </p:nvSpPr>
          <p:spPr bwMode="auto">
            <a:xfrm>
              <a:off x="10964" y="12994"/>
              <a:ext cx="60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Pedal</a:t>
              </a:r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10800" y="12521"/>
              <a:ext cx="270" cy="515"/>
            </a:xfrm>
            <a:custGeom>
              <a:avLst/>
              <a:gdLst>
                <a:gd name="T0" fmla="*/ 0 w 270"/>
                <a:gd name="T1" fmla="*/ 65 h 515"/>
                <a:gd name="T2" fmla="*/ 270 w 270"/>
                <a:gd name="T3" fmla="*/ 515 h 515"/>
                <a:gd name="T4" fmla="*/ 95 w 270"/>
                <a:gd name="T5" fmla="*/ 0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0" h="515">
                  <a:moveTo>
                    <a:pt x="0" y="65"/>
                  </a:moveTo>
                  <a:lnTo>
                    <a:pt x="270" y="515"/>
                  </a:lnTo>
                  <a:lnTo>
                    <a:pt x="9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Text Box 5647"/>
            <p:cNvSpPr txBox="1">
              <a:spLocks noChangeArrowheads="1"/>
            </p:cNvSpPr>
            <p:nvPr/>
          </p:nvSpPr>
          <p:spPr bwMode="auto">
            <a:xfrm>
              <a:off x="12319" y="11314"/>
              <a:ext cx="1208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Unit: mm</a:t>
              </a:r>
            </a:p>
          </p:txBody>
        </p:sp>
        <p:sp>
          <p:nvSpPr>
            <p:cNvPr id="39" name="Text Box 5648"/>
            <p:cNvSpPr txBox="1">
              <a:spLocks noChangeArrowheads="1"/>
            </p:cNvSpPr>
            <p:nvPr/>
          </p:nvSpPr>
          <p:spPr bwMode="auto">
            <a:xfrm>
              <a:off x="8846" y="9688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40" name="Text Box 5649"/>
            <p:cNvSpPr txBox="1">
              <a:spLocks noChangeArrowheads="1"/>
            </p:cNvSpPr>
            <p:nvPr/>
          </p:nvSpPr>
          <p:spPr bwMode="auto">
            <a:xfrm>
              <a:off x="9093" y="9329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41" name="Text Box 5650"/>
            <p:cNvSpPr txBox="1">
              <a:spLocks noChangeArrowheads="1"/>
            </p:cNvSpPr>
            <p:nvPr/>
          </p:nvSpPr>
          <p:spPr bwMode="auto">
            <a:xfrm>
              <a:off x="11029" y="10310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42" name="Text Box 5651"/>
            <p:cNvSpPr txBox="1">
              <a:spLocks noChangeArrowheads="1"/>
            </p:cNvSpPr>
            <p:nvPr/>
          </p:nvSpPr>
          <p:spPr bwMode="auto">
            <a:xfrm>
              <a:off x="10890" y="12112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4</a:t>
              </a:r>
            </a:p>
          </p:txBody>
        </p:sp>
        <p:sp>
          <p:nvSpPr>
            <p:cNvPr id="43" name="Text Box 5652"/>
            <p:cNvSpPr txBox="1">
              <a:spLocks noChangeArrowheads="1"/>
            </p:cNvSpPr>
            <p:nvPr/>
          </p:nvSpPr>
          <p:spPr bwMode="auto">
            <a:xfrm>
              <a:off x="12291" y="13658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5</a:t>
              </a:r>
            </a:p>
          </p:txBody>
        </p:sp>
        <p:sp>
          <p:nvSpPr>
            <p:cNvPr id="44" name="Text Box 5653"/>
            <p:cNvSpPr txBox="1">
              <a:spLocks noChangeArrowheads="1"/>
            </p:cNvSpPr>
            <p:nvPr/>
          </p:nvSpPr>
          <p:spPr bwMode="auto">
            <a:xfrm>
              <a:off x="12971" y="13320"/>
              <a:ext cx="24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6</a:t>
              </a:r>
            </a:p>
          </p:txBody>
        </p:sp>
        <p:sp>
          <p:nvSpPr>
            <p:cNvPr id="45" name="Oval 44"/>
            <p:cNvSpPr>
              <a:spLocks noChangeArrowheads="1"/>
            </p:cNvSpPr>
            <p:nvPr/>
          </p:nvSpPr>
          <p:spPr bwMode="auto">
            <a:xfrm>
              <a:off x="8841" y="9687"/>
              <a:ext cx="270" cy="27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Oval 45"/>
            <p:cNvSpPr>
              <a:spLocks noChangeArrowheads="1"/>
            </p:cNvSpPr>
            <p:nvPr/>
          </p:nvSpPr>
          <p:spPr bwMode="auto">
            <a:xfrm>
              <a:off x="9089" y="9311"/>
              <a:ext cx="270" cy="27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11017" y="10316"/>
              <a:ext cx="270" cy="27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Oval 47"/>
            <p:cNvSpPr>
              <a:spLocks noChangeArrowheads="1"/>
            </p:cNvSpPr>
            <p:nvPr/>
          </p:nvSpPr>
          <p:spPr bwMode="auto">
            <a:xfrm>
              <a:off x="10900" y="12104"/>
              <a:ext cx="270" cy="27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12277" y="13668"/>
              <a:ext cx="270" cy="27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12974" y="13316"/>
              <a:ext cx="270" cy="27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1" name="Line 5660"/>
            <p:cNvCxnSpPr>
              <a:cxnSpLocks noChangeShapeType="1"/>
            </p:cNvCxnSpPr>
            <p:nvPr/>
          </p:nvCxnSpPr>
          <p:spPr bwMode="auto">
            <a:xfrm>
              <a:off x="9010" y="8756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5661"/>
            <p:cNvCxnSpPr>
              <a:cxnSpLocks noChangeShapeType="1"/>
            </p:cNvCxnSpPr>
            <p:nvPr/>
          </p:nvCxnSpPr>
          <p:spPr bwMode="auto">
            <a:xfrm>
              <a:off x="11305" y="9874"/>
              <a:ext cx="0" cy="3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Line 5662"/>
            <p:cNvCxnSpPr>
              <a:cxnSpLocks noChangeShapeType="1"/>
            </p:cNvCxnSpPr>
            <p:nvPr/>
          </p:nvCxnSpPr>
          <p:spPr bwMode="auto">
            <a:xfrm flipH="1" flipV="1">
              <a:off x="9010" y="8876"/>
              <a:ext cx="2292" cy="11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med" len="med"/>
              <a:tailEnd type="stealth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4" name="Text Box 5663"/>
            <p:cNvSpPr txBox="1">
              <a:spLocks noChangeArrowheads="1"/>
            </p:cNvSpPr>
            <p:nvPr/>
          </p:nvSpPr>
          <p:spPr bwMode="auto">
            <a:xfrm>
              <a:off x="10064" y="9360"/>
              <a:ext cx="428" cy="2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500</a:t>
              </a:r>
            </a:p>
          </p:txBody>
        </p:sp>
        <p:cxnSp>
          <p:nvCxnSpPr>
            <p:cNvPr id="55" name="Line 5664"/>
            <p:cNvCxnSpPr>
              <a:cxnSpLocks noChangeShapeType="1"/>
            </p:cNvCxnSpPr>
            <p:nvPr/>
          </p:nvCxnSpPr>
          <p:spPr bwMode="auto">
            <a:xfrm>
              <a:off x="9148" y="8750"/>
              <a:ext cx="0" cy="4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Line 5665"/>
            <p:cNvCxnSpPr>
              <a:cxnSpLocks noChangeShapeType="1"/>
            </p:cNvCxnSpPr>
            <p:nvPr/>
          </p:nvCxnSpPr>
          <p:spPr bwMode="auto">
            <a:xfrm>
              <a:off x="8835" y="8733"/>
              <a:ext cx="174" cy="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Line 5666"/>
            <p:cNvCxnSpPr>
              <a:cxnSpLocks noChangeShapeType="1"/>
            </p:cNvCxnSpPr>
            <p:nvPr/>
          </p:nvCxnSpPr>
          <p:spPr bwMode="auto">
            <a:xfrm rot="-10800000">
              <a:off x="9147" y="8859"/>
              <a:ext cx="174" cy="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8" name="Text Box 5667"/>
            <p:cNvSpPr txBox="1">
              <a:spLocks noChangeArrowheads="1"/>
            </p:cNvSpPr>
            <p:nvPr/>
          </p:nvSpPr>
          <p:spPr bwMode="auto">
            <a:xfrm>
              <a:off x="9297" y="8726"/>
              <a:ext cx="35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20</a:t>
              </a:r>
            </a:p>
          </p:txBody>
        </p:sp>
      </p:grpSp>
      <p:grpSp>
        <p:nvGrpSpPr>
          <p:cNvPr id="59" name="Group 58"/>
          <p:cNvGrpSpPr>
            <a:grpSpLocks/>
          </p:cNvGrpSpPr>
          <p:nvPr/>
        </p:nvGrpSpPr>
        <p:grpSpPr bwMode="auto">
          <a:xfrm>
            <a:off x="2047239" y="4150677"/>
            <a:ext cx="3044331" cy="928269"/>
            <a:chOff x="3376" y="9353"/>
            <a:chExt cx="4352" cy="1327"/>
          </a:xfrm>
        </p:grpSpPr>
        <p:sp>
          <p:nvSpPr>
            <p:cNvPr id="60" name="Oval 59"/>
            <p:cNvSpPr>
              <a:spLocks noChangeAspect="1" noChangeArrowheads="1"/>
            </p:cNvSpPr>
            <p:nvPr/>
          </p:nvSpPr>
          <p:spPr bwMode="auto">
            <a:xfrm>
              <a:off x="7177" y="10118"/>
              <a:ext cx="86" cy="8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1" name="Line 5597"/>
            <p:cNvCxnSpPr>
              <a:cxnSpLocks noChangeShapeType="1"/>
            </p:cNvCxnSpPr>
            <p:nvPr/>
          </p:nvCxnSpPr>
          <p:spPr bwMode="auto">
            <a:xfrm>
              <a:off x="5528" y="9390"/>
              <a:ext cx="0" cy="3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2" name="Text Box 5598"/>
            <p:cNvSpPr txBox="1">
              <a:spLocks noChangeArrowheads="1"/>
            </p:cNvSpPr>
            <p:nvPr/>
          </p:nvSpPr>
          <p:spPr bwMode="auto">
            <a:xfrm>
              <a:off x="5499" y="9353"/>
              <a:ext cx="839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1,000 N</a:t>
              </a:r>
            </a:p>
          </p:txBody>
        </p:sp>
        <p:sp>
          <p:nvSpPr>
            <p:cNvPr id="63" name="AutoShape 5599"/>
            <p:cNvSpPr>
              <a:spLocks noChangeArrowheads="1"/>
            </p:cNvSpPr>
            <p:nvPr/>
          </p:nvSpPr>
          <p:spPr bwMode="auto">
            <a:xfrm>
              <a:off x="7166" y="9918"/>
              <a:ext cx="225" cy="19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63"/>
            <p:cNvSpPr>
              <a:spLocks noChangeAspect="1" noChangeArrowheads="1"/>
            </p:cNvSpPr>
            <p:nvPr/>
          </p:nvSpPr>
          <p:spPr bwMode="auto">
            <a:xfrm>
              <a:off x="7304" y="10118"/>
              <a:ext cx="86" cy="8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4" descr="Dark upward diagonal"/>
            <p:cNvSpPr>
              <a:spLocks noChangeArrowheads="1"/>
            </p:cNvSpPr>
            <p:nvPr/>
          </p:nvSpPr>
          <p:spPr bwMode="auto">
            <a:xfrm rot="-5400000">
              <a:off x="7207" y="9894"/>
              <a:ext cx="210" cy="83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6" name="Line 5602"/>
            <p:cNvCxnSpPr>
              <a:cxnSpLocks noChangeShapeType="1"/>
            </p:cNvCxnSpPr>
            <p:nvPr/>
          </p:nvCxnSpPr>
          <p:spPr bwMode="auto">
            <a:xfrm rot="-5400000">
              <a:off x="7304" y="9797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AutoShape 5603"/>
            <p:cNvSpPr>
              <a:spLocks noChangeArrowheads="1"/>
            </p:cNvSpPr>
            <p:nvPr/>
          </p:nvSpPr>
          <p:spPr bwMode="auto">
            <a:xfrm>
              <a:off x="3678" y="9923"/>
              <a:ext cx="225" cy="19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Rectangle 67" descr="Dark upward diagonal"/>
            <p:cNvSpPr>
              <a:spLocks noChangeArrowheads="1"/>
            </p:cNvSpPr>
            <p:nvPr/>
          </p:nvSpPr>
          <p:spPr bwMode="auto">
            <a:xfrm rot="-5400000">
              <a:off x="3695" y="9803"/>
              <a:ext cx="210" cy="83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9" name="Line 5605"/>
            <p:cNvCxnSpPr>
              <a:cxnSpLocks noChangeShapeType="1"/>
            </p:cNvCxnSpPr>
            <p:nvPr/>
          </p:nvCxnSpPr>
          <p:spPr bwMode="auto">
            <a:xfrm rot="-5400000">
              <a:off x="3792" y="9706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5606"/>
            <p:cNvCxnSpPr>
              <a:cxnSpLocks noChangeShapeType="1"/>
            </p:cNvCxnSpPr>
            <p:nvPr/>
          </p:nvCxnSpPr>
          <p:spPr bwMode="auto">
            <a:xfrm>
              <a:off x="3792" y="10016"/>
              <a:ext cx="0" cy="6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5607"/>
            <p:cNvCxnSpPr>
              <a:cxnSpLocks noChangeShapeType="1"/>
            </p:cNvCxnSpPr>
            <p:nvPr/>
          </p:nvCxnSpPr>
          <p:spPr bwMode="auto">
            <a:xfrm>
              <a:off x="7280" y="10005"/>
              <a:ext cx="0" cy="6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5608"/>
            <p:cNvCxnSpPr>
              <a:cxnSpLocks noChangeShapeType="1"/>
            </p:cNvCxnSpPr>
            <p:nvPr/>
          </p:nvCxnSpPr>
          <p:spPr bwMode="auto">
            <a:xfrm>
              <a:off x="3792" y="10512"/>
              <a:ext cx="34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3" name="Text Box 5609"/>
            <p:cNvSpPr txBox="1">
              <a:spLocks noChangeArrowheads="1"/>
            </p:cNvSpPr>
            <p:nvPr/>
          </p:nvSpPr>
          <p:spPr bwMode="auto">
            <a:xfrm>
              <a:off x="5083" y="10382"/>
              <a:ext cx="839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= 1 m</a:t>
              </a: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3786" y="9780"/>
              <a:ext cx="3502" cy="16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75" name="Group 74"/>
          <p:cNvGrpSpPr>
            <a:grpSpLocks/>
          </p:cNvGrpSpPr>
          <p:nvPr/>
        </p:nvGrpSpPr>
        <p:grpSpPr bwMode="auto">
          <a:xfrm>
            <a:off x="2259582" y="5382830"/>
            <a:ext cx="2778228" cy="1325755"/>
            <a:chOff x="4424" y="1979"/>
            <a:chExt cx="3179" cy="1517"/>
          </a:xfrm>
        </p:grpSpPr>
        <p:sp>
          <p:nvSpPr>
            <p:cNvPr id="76" name="Rectangle 75" descr="Wide upward diagonal"/>
            <p:cNvSpPr>
              <a:spLocks noChangeArrowheads="1"/>
            </p:cNvSpPr>
            <p:nvPr/>
          </p:nvSpPr>
          <p:spPr bwMode="auto">
            <a:xfrm>
              <a:off x="4424" y="2448"/>
              <a:ext cx="168" cy="100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7" name="Line 5572"/>
            <p:cNvCxnSpPr>
              <a:cxnSpLocks noChangeShapeType="1"/>
            </p:cNvCxnSpPr>
            <p:nvPr/>
          </p:nvCxnSpPr>
          <p:spPr bwMode="auto">
            <a:xfrm>
              <a:off x="4584" y="2448"/>
              <a:ext cx="0" cy="99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4584" y="2833"/>
              <a:ext cx="2610" cy="25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9" name="Line 5574"/>
            <p:cNvCxnSpPr>
              <a:cxnSpLocks noChangeShapeType="1"/>
            </p:cNvCxnSpPr>
            <p:nvPr/>
          </p:nvCxnSpPr>
          <p:spPr bwMode="auto">
            <a:xfrm>
              <a:off x="6940" y="2206"/>
              <a:ext cx="0" cy="6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Line 5575"/>
            <p:cNvCxnSpPr>
              <a:cxnSpLocks noChangeShapeType="1"/>
            </p:cNvCxnSpPr>
            <p:nvPr/>
          </p:nvCxnSpPr>
          <p:spPr bwMode="auto">
            <a:xfrm>
              <a:off x="4942" y="2737"/>
              <a:ext cx="0" cy="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Line 5576"/>
            <p:cNvCxnSpPr>
              <a:cxnSpLocks noChangeShapeType="1"/>
            </p:cNvCxnSpPr>
            <p:nvPr/>
          </p:nvCxnSpPr>
          <p:spPr bwMode="auto">
            <a:xfrm>
              <a:off x="5191" y="2667"/>
              <a:ext cx="0" cy="1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" name="Line 5577"/>
            <p:cNvCxnSpPr>
              <a:cxnSpLocks noChangeShapeType="1"/>
            </p:cNvCxnSpPr>
            <p:nvPr/>
          </p:nvCxnSpPr>
          <p:spPr bwMode="auto">
            <a:xfrm>
              <a:off x="5441" y="2603"/>
              <a:ext cx="0" cy="2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Line 5578"/>
            <p:cNvCxnSpPr>
              <a:cxnSpLocks noChangeShapeType="1"/>
            </p:cNvCxnSpPr>
            <p:nvPr/>
          </p:nvCxnSpPr>
          <p:spPr bwMode="auto">
            <a:xfrm>
              <a:off x="5691" y="253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5579"/>
            <p:cNvCxnSpPr>
              <a:cxnSpLocks noChangeShapeType="1"/>
            </p:cNvCxnSpPr>
            <p:nvPr/>
          </p:nvCxnSpPr>
          <p:spPr bwMode="auto">
            <a:xfrm>
              <a:off x="5941" y="2460"/>
              <a:ext cx="0" cy="3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Line 5580"/>
            <p:cNvCxnSpPr>
              <a:cxnSpLocks noChangeShapeType="1"/>
            </p:cNvCxnSpPr>
            <p:nvPr/>
          </p:nvCxnSpPr>
          <p:spPr bwMode="auto">
            <a:xfrm>
              <a:off x="6190" y="2401"/>
              <a:ext cx="0" cy="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6" name="Line 5581"/>
            <p:cNvCxnSpPr>
              <a:cxnSpLocks noChangeShapeType="1"/>
            </p:cNvCxnSpPr>
            <p:nvPr/>
          </p:nvCxnSpPr>
          <p:spPr bwMode="auto">
            <a:xfrm>
              <a:off x="6440" y="2336"/>
              <a:ext cx="0" cy="4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Line 5582"/>
            <p:cNvCxnSpPr>
              <a:cxnSpLocks noChangeShapeType="1"/>
            </p:cNvCxnSpPr>
            <p:nvPr/>
          </p:nvCxnSpPr>
          <p:spPr bwMode="auto">
            <a:xfrm>
              <a:off x="6690" y="2276"/>
              <a:ext cx="0" cy="5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5583"/>
            <p:cNvCxnSpPr>
              <a:cxnSpLocks noChangeShapeType="1"/>
            </p:cNvCxnSpPr>
            <p:nvPr/>
          </p:nvCxnSpPr>
          <p:spPr bwMode="auto">
            <a:xfrm>
              <a:off x="7190" y="2138"/>
              <a:ext cx="0" cy="6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5584"/>
            <p:cNvCxnSpPr>
              <a:cxnSpLocks noChangeShapeType="1"/>
            </p:cNvCxnSpPr>
            <p:nvPr/>
          </p:nvCxnSpPr>
          <p:spPr bwMode="auto">
            <a:xfrm>
              <a:off x="4576" y="2962"/>
              <a:ext cx="6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Line 5585"/>
            <p:cNvCxnSpPr>
              <a:cxnSpLocks noChangeShapeType="1"/>
            </p:cNvCxnSpPr>
            <p:nvPr/>
          </p:nvCxnSpPr>
          <p:spPr bwMode="auto">
            <a:xfrm flipV="1">
              <a:off x="4583" y="2354"/>
              <a:ext cx="0" cy="6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1" name="Text Box 5586"/>
            <p:cNvSpPr txBox="1">
              <a:spLocks noChangeArrowheads="1"/>
            </p:cNvSpPr>
            <p:nvPr/>
          </p:nvSpPr>
          <p:spPr bwMode="auto">
            <a:xfrm>
              <a:off x="5169" y="2854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92" name="Text Box 5587"/>
            <p:cNvSpPr txBox="1">
              <a:spLocks noChangeArrowheads="1"/>
            </p:cNvSpPr>
            <p:nvPr/>
          </p:nvSpPr>
          <p:spPr bwMode="auto">
            <a:xfrm>
              <a:off x="4580" y="2311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93" name="Line 5588"/>
            <p:cNvCxnSpPr>
              <a:cxnSpLocks noChangeShapeType="1"/>
            </p:cNvCxnSpPr>
            <p:nvPr/>
          </p:nvCxnSpPr>
          <p:spPr bwMode="auto">
            <a:xfrm flipV="1">
              <a:off x="4583" y="2133"/>
              <a:ext cx="2610" cy="6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4" name="Text Box 5589"/>
            <p:cNvSpPr txBox="1">
              <a:spLocks noChangeArrowheads="1"/>
            </p:cNvSpPr>
            <p:nvPr/>
          </p:nvSpPr>
          <p:spPr bwMode="auto">
            <a:xfrm>
              <a:off x="7223" y="1979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95" name="Line 5590"/>
            <p:cNvCxnSpPr>
              <a:cxnSpLocks noChangeShapeType="1"/>
            </p:cNvCxnSpPr>
            <p:nvPr/>
          </p:nvCxnSpPr>
          <p:spPr bwMode="auto">
            <a:xfrm>
              <a:off x="4584" y="3320"/>
              <a:ext cx="261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6" name="Text Box 5591"/>
            <p:cNvSpPr txBox="1">
              <a:spLocks noChangeArrowheads="1"/>
            </p:cNvSpPr>
            <p:nvPr/>
          </p:nvSpPr>
          <p:spPr bwMode="auto">
            <a:xfrm>
              <a:off x="5691" y="3204"/>
              <a:ext cx="293" cy="29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97" name="Arc 5592"/>
            <p:cNvSpPr>
              <a:spLocks/>
            </p:cNvSpPr>
            <p:nvPr/>
          </p:nvSpPr>
          <p:spPr bwMode="auto">
            <a:xfrm flipV="1">
              <a:off x="7017" y="2776"/>
              <a:ext cx="352" cy="35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43200"/>
                <a:gd name="T1" fmla="*/ 0 h 43200"/>
                <a:gd name="T2" fmla="*/ 0 w 43200"/>
                <a:gd name="T3" fmla="*/ 2160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Text Box 5593"/>
            <p:cNvSpPr txBox="1">
              <a:spLocks noChangeArrowheads="1"/>
            </p:cNvSpPr>
            <p:nvPr/>
          </p:nvSpPr>
          <p:spPr bwMode="auto">
            <a:xfrm>
              <a:off x="7340" y="2856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C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99" name="Line 5594"/>
            <p:cNvCxnSpPr>
              <a:cxnSpLocks noChangeShapeType="1"/>
            </p:cNvCxnSpPr>
            <p:nvPr/>
          </p:nvCxnSpPr>
          <p:spPr bwMode="auto">
            <a:xfrm>
              <a:off x="7192" y="3152"/>
              <a:ext cx="0" cy="31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0" name="Group 139"/>
          <p:cNvGrpSpPr/>
          <p:nvPr/>
        </p:nvGrpSpPr>
        <p:grpSpPr>
          <a:xfrm>
            <a:off x="2231202" y="7086350"/>
            <a:ext cx="2854772" cy="1319950"/>
            <a:chOff x="2231202" y="7086350"/>
            <a:chExt cx="2854772" cy="1319950"/>
          </a:xfrm>
        </p:grpSpPr>
        <p:sp>
          <p:nvSpPr>
            <p:cNvPr id="115" name="Rectangle 114" descr="Wide upward diagonal"/>
            <p:cNvSpPr>
              <a:spLocks noChangeArrowheads="1"/>
            </p:cNvSpPr>
            <p:nvPr/>
          </p:nvSpPr>
          <p:spPr bwMode="auto">
            <a:xfrm>
              <a:off x="2307746" y="7490419"/>
              <a:ext cx="146820" cy="87393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6" name="Line 5572"/>
            <p:cNvCxnSpPr>
              <a:cxnSpLocks noChangeShapeType="1"/>
            </p:cNvCxnSpPr>
            <p:nvPr/>
          </p:nvCxnSpPr>
          <p:spPr bwMode="auto">
            <a:xfrm>
              <a:off x="2447575" y="7490419"/>
              <a:ext cx="0" cy="8669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7" name="Rectangle 116"/>
            <p:cNvSpPr>
              <a:spLocks noChangeArrowheads="1"/>
            </p:cNvSpPr>
            <p:nvPr/>
          </p:nvSpPr>
          <p:spPr bwMode="auto">
            <a:xfrm>
              <a:off x="2447575" y="7826883"/>
              <a:ext cx="2280961" cy="22285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8" name="Line 5584"/>
            <p:cNvCxnSpPr>
              <a:cxnSpLocks noChangeShapeType="1"/>
            </p:cNvCxnSpPr>
            <p:nvPr/>
          </p:nvCxnSpPr>
          <p:spPr bwMode="auto">
            <a:xfrm>
              <a:off x="2440584" y="7939620"/>
              <a:ext cx="57679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9" name="Line 5585"/>
            <p:cNvCxnSpPr>
              <a:cxnSpLocks noChangeShapeType="1"/>
            </p:cNvCxnSpPr>
            <p:nvPr/>
          </p:nvCxnSpPr>
          <p:spPr bwMode="auto">
            <a:xfrm flipV="1">
              <a:off x="2446701" y="7408270"/>
              <a:ext cx="0" cy="53135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0" name="Text Box 5586"/>
            <p:cNvSpPr txBox="1">
              <a:spLocks noChangeArrowheads="1"/>
            </p:cNvSpPr>
            <p:nvPr/>
          </p:nvSpPr>
          <p:spPr bwMode="auto">
            <a:xfrm>
              <a:off x="2958825" y="7845236"/>
              <a:ext cx="229844" cy="255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31" name="Text Box 5587"/>
            <p:cNvSpPr txBox="1">
              <a:spLocks noChangeArrowheads="1"/>
            </p:cNvSpPr>
            <p:nvPr/>
          </p:nvSpPr>
          <p:spPr bwMode="auto">
            <a:xfrm>
              <a:off x="2444079" y="7370690"/>
              <a:ext cx="229844" cy="255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grpSp>
          <p:nvGrpSpPr>
            <p:cNvPr id="139" name="Group 138"/>
            <p:cNvGrpSpPr/>
            <p:nvPr/>
          </p:nvGrpSpPr>
          <p:grpSpPr>
            <a:xfrm flipH="1">
              <a:off x="2446701" y="7215131"/>
              <a:ext cx="2280961" cy="620492"/>
              <a:chOff x="2446701" y="7215131"/>
              <a:chExt cx="2280961" cy="620492"/>
            </a:xfrm>
          </p:grpSpPr>
          <p:cxnSp>
            <p:nvCxnSpPr>
              <p:cNvPr id="118" name="Line 5574"/>
              <p:cNvCxnSpPr>
                <a:cxnSpLocks noChangeShapeType="1"/>
              </p:cNvCxnSpPr>
              <p:nvPr/>
            </p:nvCxnSpPr>
            <p:spPr bwMode="auto">
              <a:xfrm>
                <a:off x="4506557" y="7278928"/>
                <a:ext cx="0" cy="55669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9" name="Line 5575"/>
              <p:cNvCxnSpPr>
                <a:cxnSpLocks noChangeShapeType="1"/>
              </p:cNvCxnSpPr>
              <p:nvPr/>
            </p:nvCxnSpPr>
            <p:spPr bwMode="auto">
              <a:xfrm>
                <a:off x="2760442" y="7742986"/>
                <a:ext cx="0" cy="821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0" name="Line 5576"/>
              <p:cNvCxnSpPr>
                <a:cxnSpLocks noChangeShapeType="1"/>
              </p:cNvCxnSpPr>
              <p:nvPr/>
            </p:nvCxnSpPr>
            <p:spPr bwMode="auto">
              <a:xfrm>
                <a:off x="2978051" y="7681810"/>
                <a:ext cx="0" cy="14332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1" name="Line 5577"/>
              <p:cNvCxnSpPr>
                <a:cxnSpLocks noChangeShapeType="1"/>
              </p:cNvCxnSpPr>
              <p:nvPr/>
            </p:nvCxnSpPr>
            <p:spPr bwMode="auto">
              <a:xfrm>
                <a:off x="3196534" y="7625879"/>
                <a:ext cx="0" cy="19925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2" name="Line 5578"/>
              <p:cNvCxnSpPr>
                <a:cxnSpLocks noChangeShapeType="1"/>
              </p:cNvCxnSpPr>
              <p:nvPr/>
            </p:nvCxnSpPr>
            <p:spPr bwMode="auto">
              <a:xfrm>
                <a:off x="3415017" y="7569947"/>
                <a:ext cx="0" cy="25518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3" name="Line 5579"/>
              <p:cNvCxnSpPr>
                <a:cxnSpLocks noChangeShapeType="1"/>
              </p:cNvCxnSpPr>
              <p:nvPr/>
            </p:nvCxnSpPr>
            <p:spPr bwMode="auto">
              <a:xfrm>
                <a:off x="3633500" y="7500906"/>
                <a:ext cx="0" cy="32422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4" name="Line 5580"/>
              <p:cNvCxnSpPr>
                <a:cxnSpLocks noChangeShapeType="1"/>
              </p:cNvCxnSpPr>
              <p:nvPr/>
            </p:nvCxnSpPr>
            <p:spPr bwMode="auto">
              <a:xfrm>
                <a:off x="3851109" y="7449344"/>
                <a:ext cx="0" cy="375791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5" name="Line 5581"/>
              <p:cNvCxnSpPr>
                <a:cxnSpLocks noChangeShapeType="1"/>
              </p:cNvCxnSpPr>
              <p:nvPr/>
            </p:nvCxnSpPr>
            <p:spPr bwMode="auto">
              <a:xfrm>
                <a:off x="4069592" y="7392539"/>
                <a:ext cx="0" cy="43259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6" name="Line 5582"/>
              <p:cNvCxnSpPr>
                <a:cxnSpLocks noChangeShapeType="1"/>
              </p:cNvCxnSpPr>
              <p:nvPr/>
            </p:nvCxnSpPr>
            <p:spPr bwMode="auto">
              <a:xfrm>
                <a:off x="4288075" y="7340103"/>
                <a:ext cx="0" cy="4850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7" name="Line 5583"/>
              <p:cNvCxnSpPr>
                <a:cxnSpLocks noChangeShapeType="1"/>
              </p:cNvCxnSpPr>
              <p:nvPr/>
            </p:nvCxnSpPr>
            <p:spPr bwMode="auto">
              <a:xfrm>
                <a:off x="4725040" y="7219500"/>
                <a:ext cx="0" cy="60563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2" name="Line 5588"/>
              <p:cNvCxnSpPr>
                <a:cxnSpLocks noChangeShapeType="1"/>
              </p:cNvCxnSpPr>
              <p:nvPr/>
            </p:nvCxnSpPr>
            <p:spPr bwMode="auto">
              <a:xfrm flipV="1">
                <a:off x="2446701" y="7215131"/>
                <a:ext cx="2280961" cy="60825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33" name="Text Box 5589"/>
            <p:cNvSpPr txBox="1">
              <a:spLocks noChangeArrowheads="1"/>
            </p:cNvSpPr>
            <p:nvPr/>
          </p:nvSpPr>
          <p:spPr bwMode="auto">
            <a:xfrm>
              <a:off x="2231202" y="7086350"/>
              <a:ext cx="229844" cy="255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34" name="Line 5590"/>
            <p:cNvCxnSpPr>
              <a:cxnSpLocks noChangeShapeType="1"/>
            </p:cNvCxnSpPr>
            <p:nvPr/>
          </p:nvCxnSpPr>
          <p:spPr bwMode="auto">
            <a:xfrm>
              <a:off x="2447575" y="8252488"/>
              <a:ext cx="228620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5" name="Text Box 5591"/>
            <p:cNvSpPr txBox="1">
              <a:spLocks noChangeArrowheads="1"/>
            </p:cNvSpPr>
            <p:nvPr/>
          </p:nvSpPr>
          <p:spPr bwMode="auto">
            <a:xfrm>
              <a:off x="3415017" y="8151112"/>
              <a:ext cx="256062" cy="2551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36" name="Arc 5592"/>
            <p:cNvSpPr>
              <a:spLocks/>
            </p:cNvSpPr>
            <p:nvPr/>
          </p:nvSpPr>
          <p:spPr bwMode="auto">
            <a:xfrm flipV="1">
              <a:off x="4573850" y="7777069"/>
              <a:ext cx="307624" cy="307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43200"/>
                <a:gd name="T1" fmla="*/ 0 h 43200"/>
                <a:gd name="T2" fmla="*/ 0 w 43200"/>
                <a:gd name="T3" fmla="*/ 2160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7" name="Text Box 5593"/>
            <p:cNvSpPr txBox="1">
              <a:spLocks noChangeArrowheads="1"/>
            </p:cNvSpPr>
            <p:nvPr/>
          </p:nvSpPr>
          <p:spPr bwMode="auto">
            <a:xfrm>
              <a:off x="4856130" y="7846983"/>
              <a:ext cx="229844" cy="255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C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38" name="Line 5594"/>
            <p:cNvCxnSpPr>
              <a:cxnSpLocks noChangeShapeType="1"/>
            </p:cNvCxnSpPr>
            <p:nvPr/>
          </p:nvCxnSpPr>
          <p:spPr bwMode="auto">
            <a:xfrm>
              <a:off x="4726788" y="8105667"/>
              <a:ext cx="0" cy="27266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761211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038574" y="462850"/>
            <a:ext cx="2609972" cy="1217401"/>
            <a:chOff x="4208" y="5136"/>
            <a:chExt cx="3859" cy="1800"/>
          </a:xfrm>
        </p:grpSpPr>
        <p:sp>
          <p:nvSpPr>
            <p:cNvPr id="3" name="Rectangle 2"/>
            <p:cNvSpPr>
              <a:spLocks noChangeAspect="1" noChangeArrowheads="1"/>
            </p:cNvSpPr>
            <p:nvPr/>
          </p:nvSpPr>
          <p:spPr bwMode="auto">
            <a:xfrm>
              <a:off x="4503" y="5830"/>
              <a:ext cx="3219" cy="211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3" descr="Light upward diagonal"/>
            <p:cNvSpPr>
              <a:spLocks noChangeAspect="1" noChangeArrowheads="1"/>
            </p:cNvSpPr>
            <p:nvPr/>
          </p:nvSpPr>
          <p:spPr bwMode="auto">
            <a:xfrm>
              <a:off x="4208" y="5241"/>
              <a:ext cx="295" cy="130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" name="Line 5559"/>
            <p:cNvCxnSpPr>
              <a:cxnSpLocks noChangeAspect="1" noChangeShapeType="1"/>
            </p:cNvCxnSpPr>
            <p:nvPr/>
          </p:nvCxnSpPr>
          <p:spPr bwMode="auto">
            <a:xfrm flipV="1">
              <a:off x="4503" y="5231"/>
              <a:ext cx="0" cy="131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" name="Line 5560"/>
            <p:cNvCxnSpPr>
              <a:cxnSpLocks noChangeAspect="1" noChangeShapeType="1"/>
            </p:cNvCxnSpPr>
            <p:nvPr/>
          </p:nvCxnSpPr>
          <p:spPr bwMode="auto">
            <a:xfrm>
              <a:off x="6004" y="5178"/>
              <a:ext cx="0" cy="67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" name="Text Box 5561"/>
            <p:cNvSpPr txBox="1">
              <a:spLocks noChangeAspect="1" noChangeArrowheads="1"/>
            </p:cNvSpPr>
            <p:nvPr/>
          </p:nvSpPr>
          <p:spPr bwMode="auto">
            <a:xfrm>
              <a:off x="6019" y="5136"/>
              <a:ext cx="770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1,000 N</a:t>
              </a:r>
            </a:p>
          </p:txBody>
        </p:sp>
        <p:sp>
          <p:nvSpPr>
            <p:cNvPr id="8" name="Rectangle 7" descr="Light upward diagonal"/>
            <p:cNvSpPr>
              <a:spLocks noChangeAspect="1" noChangeArrowheads="1"/>
            </p:cNvSpPr>
            <p:nvPr/>
          </p:nvSpPr>
          <p:spPr bwMode="auto">
            <a:xfrm>
              <a:off x="7367" y="6752"/>
              <a:ext cx="700" cy="18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" name="Line 5563"/>
            <p:cNvCxnSpPr>
              <a:cxnSpLocks noChangeAspect="1" noChangeShapeType="1"/>
            </p:cNvCxnSpPr>
            <p:nvPr/>
          </p:nvCxnSpPr>
          <p:spPr bwMode="auto">
            <a:xfrm>
              <a:off x="7366" y="6752"/>
              <a:ext cx="69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Freeform 9"/>
            <p:cNvSpPr>
              <a:spLocks noChangeAspect="1"/>
            </p:cNvSpPr>
            <p:nvPr/>
          </p:nvSpPr>
          <p:spPr bwMode="auto">
            <a:xfrm>
              <a:off x="7610" y="6041"/>
              <a:ext cx="217" cy="709"/>
            </a:xfrm>
            <a:custGeom>
              <a:avLst/>
              <a:gdLst>
                <a:gd name="T0" fmla="*/ 153 w 309"/>
                <a:gd name="T1" fmla="*/ 0 h 1011"/>
                <a:gd name="T2" fmla="*/ 153 w 309"/>
                <a:gd name="T3" fmla="*/ 228 h 1011"/>
                <a:gd name="T4" fmla="*/ 6 w 309"/>
                <a:gd name="T5" fmla="*/ 288 h 1011"/>
                <a:gd name="T6" fmla="*/ 306 w 309"/>
                <a:gd name="T7" fmla="*/ 345 h 1011"/>
                <a:gd name="T8" fmla="*/ 3 w 309"/>
                <a:gd name="T9" fmla="*/ 417 h 1011"/>
                <a:gd name="T10" fmla="*/ 309 w 309"/>
                <a:gd name="T11" fmla="*/ 480 h 1011"/>
                <a:gd name="T12" fmla="*/ 0 w 309"/>
                <a:gd name="T13" fmla="*/ 549 h 1011"/>
                <a:gd name="T14" fmla="*/ 306 w 309"/>
                <a:gd name="T15" fmla="*/ 612 h 1011"/>
                <a:gd name="T16" fmla="*/ 0 w 309"/>
                <a:gd name="T17" fmla="*/ 681 h 1011"/>
                <a:gd name="T18" fmla="*/ 303 w 309"/>
                <a:gd name="T19" fmla="*/ 738 h 1011"/>
                <a:gd name="T20" fmla="*/ 153 w 309"/>
                <a:gd name="T21" fmla="*/ 780 h 1011"/>
                <a:gd name="T22" fmla="*/ 153 w 309"/>
                <a:gd name="T23" fmla="*/ 1011 h 1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9" h="1011">
                  <a:moveTo>
                    <a:pt x="153" y="0"/>
                  </a:moveTo>
                  <a:lnTo>
                    <a:pt x="153" y="228"/>
                  </a:lnTo>
                  <a:lnTo>
                    <a:pt x="6" y="288"/>
                  </a:lnTo>
                  <a:lnTo>
                    <a:pt x="306" y="345"/>
                  </a:lnTo>
                  <a:lnTo>
                    <a:pt x="3" y="417"/>
                  </a:lnTo>
                  <a:lnTo>
                    <a:pt x="309" y="480"/>
                  </a:lnTo>
                  <a:lnTo>
                    <a:pt x="0" y="549"/>
                  </a:lnTo>
                  <a:lnTo>
                    <a:pt x="306" y="612"/>
                  </a:lnTo>
                  <a:lnTo>
                    <a:pt x="0" y="681"/>
                  </a:lnTo>
                  <a:lnTo>
                    <a:pt x="303" y="738"/>
                  </a:lnTo>
                  <a:lnTo>
                    <a:pt x="153" y="780"/>
                  </a:lnTo>
                  <a:lnTo>
                    <a:pt x="153" y="101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ext Box 5565"/>
            <p:cNvSpPr txBox="1">
              <a:spLocks noChangeAspect="1" noChangeArrowheads="1"/>
            </p:cNvSpPr>
            <p:nvPr/>
          </p:nvSpPr>
          <p:spPr bwMode="auto">
            <a:xfrm>
              <a:off x="7827" y="6319"/>
              <a:ext cx="211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k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2" name="Line 5566"/>
            <p:cNvCxnSpPr>
              <a:cxnSpLocks noChangeShapeType="1"/>
            </p:cNvCxnSpPr>
            <p:nvPr/>
          </p:nvCxnSpPr>
          <p:spPr bwMode="auto">
            <a:xfrm>
              <a:off x="4520" y="5448"/>
              <a:ext cx="147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Text Box 5567"/>
            <p:cNvSpPr txBox="1">
              <a:spLocks noChangeAspect="1" noChangeArrowheads="1"/>
            </p:cNvSpPr>
            <p:nvPr/>
          </p:nvSpPr>
          <p:spPr bwMode="auto">
            <a:xfrm>
              <a:off x="4875" y="5213"/>
              <a:ext cx="770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0.5 m</a:t>
              </a:r>
            </a:p>
          </p:txBody>
        </p:sp>
        <p:cxnSp>
          <p:nvCxnSpPr>
            <p:cNvPr id="14" name="Line 5568"/>
            <p:cNvCxnSpPr>
              <a:cxnSpLocks noChangeShapeType="1"/>
            </p:cNvCxnSpPr>
            <p:nvPr/>
          </p:nvCxnSpPr>
          <p:spPr bwMode="auto">
            <a:xfrm>
              <a:off x="4528" y="6421"/>
              <a:ext cx="32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 Box 5569"/>
            <p:cNvSpPr txBox="1">
              <a:spLocks noChangeAspect="1" noChangeArrowheads="1"/>
            </p:cNvSpPr>
            <p:nvPr/>
          </p:nvSpPr>
          <p:spPr bwMode="auto">
            <a:xfrm>
              <a:off x="5587" y="6186"/>
              <a:ext cx="770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015863" y="1904117"/>
            <a:ext cx="3058160" cy="781042"/>
            <a:chOff x="1501" y="1437"/>
            <a:chExt cx="4816" cy="1204"/>
          </a:xfrm>
        </p:grpSpPr>
        <p:cxnSp>
          <p:nvCxnSpPr>
            <p:cNvPr id="17" name="Line 5537"/>
            <p:cNvCxnSpPr>
              <a:cxnSpLocks noChangeAspect="1" noChangeShapeType="1"/>
            </p:cNvCxnSpPr>
            <p:nvPr/>
          </p:nvCxnSpPr>
          <p:spPr bwMode="auto">
            <a:xfrm>
              <a:off x="1759" y="2469"/>
              <a:ext cx="300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" name="Text Box 5538"/>
            <p:cNvSpPr txBox="1">
              <a:spLocks noChangeAspect="1" noChangeArrowheads="1"/>
            </p:cNvSpPr>
            <p:nvPr/>
          </p:nvSpPr>
          <p:spPr bwMode="auto">
            <a:xfrm>
              <a:off x="3098" y="2327"/>
              <a:ext cx="245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9" name="Line 5539"/>
            <p:cNvCxnSpPr>
              <a:cxnSpLocks noChangeAspect="1" noChangeShapeType="1"/>
            </p:cNvCxnSpPr>
            <p:nvPr/>
          </p:nvCxnSpPr>
          <p:spPr bwMode="auto">
            <a:xfrm rot="-5400000">
              <a:off x="4561" y="2443"/>
              <a:ext cx="3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" name="Text Box 5540"/>
            <p:cNvSpPr txBox="1">
              <a:spLocks noChangeAspect="1" noChangeArrowheads="1"/>
            </p:cNvSpPr>
            <p:nvPr/>
          </p:nvSpPr>
          <p:spPr bwMode="auto">
            <a:xfrm>
              <a:off x="5035" y="1836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C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21" name="Rectangle 20" descr="Light upward diagonal"/>
            <p:cNvSpPr>
              <a:spLocks noChangeArrowheads="1"/>
            </p:cNvSpPr>
            <p:nvPr/>
          </p:nvSpPr>
          <p:spPr bwMode="auto">
            <a:xfrm>
              <a:off x="1501" y="1448"/>
              <a:ext cx="247" cy="119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2" name="Line 5542"/>
            <p:cNvCxnSpPr>
              <a:cxnSpLocks noChangeShapeType="1"/>
            </p:cNvCxnSpPr>
            <p:nvPr/>
          </p:nvCxnSpPr>
          <p:spPr bwMode="auto">
            <a:xfrm>
              <a:off x="1748" y="1437"/>
              <a:ext cx="0" cy="11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1749" y="1731"/>
              <a:ext cx="2992" cy="481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4" name="Line 5544"/>
            <p:cNvCxnSpPr>
              <a:cxnSpLocks noChangeShapeType="1"/>
            </p:cNvCxnSpPr>
            <p:nvPr/>
          </p:nvCxnSpPr>
          <p:spPr bwMode="auto">
            <a:xfrm>
              <a:off x="1748" y="1977"/>
              <a:ext cx="32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5" name="Group 24"/>
            <p:cNvGrpSpPr>
              <a:grpSpLocks noChangeAspect="1"/>
            </p:cNvGrpSpPr>
            <p:nvPr/>
          </p:nvGrpSpPr>
          <p:grpSpPr bwMode="auto">
            <a:xfrm rot="13472648">
              <a:off x="4467" y="1706"/>
              <a:ext cx="476" cy="479"/>
              <a:chOff x="8322" y="10209"/>
              <a:chExt cx="522" cy="525"/>
            </a:xfrm>
          </p:grpSpPr>
          <p:sp>
            <p:nvSpPr>
              <p:cNvPr id="33" name="Arc 5546"/>
              <p:cNvSpPr>
                <a:spLocks noChangeAspect="1"/>
              </p:cNvSpPr>
              <p:nvPr/>
            </p:nvSpPr>
            <p:spPr bwMode="auto">
              <a:xfrm flipH="1">
                <a:off x="8322" y="10209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Arc 5547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Arc 5548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" name="Text Box 5549"/>
            <p:cNvSpPr txBox="1">
              <a:spLocks noChangeAspect="1" noChangeArrowheads="1"/>
            </p:cNvSpPr>
            <p:nvPr/>
          </p:nvSpPr>
          <p:spPr bwMode="auto">
            <a:xfrm>
              <a:off x="4001" y="1467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A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27" name="Text Box 5550"/>
            <p:cNvSpPr txBox="1">
              <a:spLocks noChangeAspect="1" noChangeArrowheads="1"/>
            </p:cNvSpPr>
            <p:nvPr/>
          </p:nvSpPr>
          <p:spPr bwMode="auto">
            <a:xfrm>
              <a:off x="4019" y="2292"/>
              <a:ext cx="290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28" name="Line 5551"/>
            <p:cNvCxnSpPr>
              <a:cxnSpLocks noChangeShapeType="1"/>
            </p:cNvCxnSpPr>
            <p:nvPr/>
          </p:nvCxnSpPr>
          <p:spPr bwMode="auto">
            <a:xfrm flipH="1" flipV="1">
              <a:off x="3383" y="1980"/>
              <a:ext cx="675" cy="3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/>
              <a:tailEnd type="oval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5552"/>
            <p:cNvCxnSpPr>
              <a:cxnSpLocks noChangeShapeType="1"/>
            </p:cNvCxnSpPr>
            <p:nvPr/>
          </p:nvCxnSpPr>
          <p:spPr bwMode="auto">
            <a:xfrm flipH="1">
              <a:off x="3367" y="1598"/>
              <a:ext cx="691" cy="1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oval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0" name="Rectangle 29" descr="Wide upward diagonal"/>
            <p:cNvSpPr>
              <a:spLocks noChangeArrowheads="1"/>
            </p:cNvSpPr>
            <p:nvPr/>
          </p:nvSpPr>
          <p:spPr bwMode="auto">
            <a:xfrm>
              <a:off x="5604" y="1718"/>
              <a:ext cx="397" cy="49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Text Box 5554"/>
            <p:cNvSpPr txBox="1">
              <a:spLocks noChangeAspect="1" noChangeArrowheads="1"/>
            </p:cNvSpPr>
            <p:nvPr/>
          </p:nvSpPr>
          <p:spPr bwMode="auto">
            <a:xfrm>
              <a:off x="6027" y="1843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h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32" name="Text Box 5555"/>
            <p:cNvSpPr txBox="1">
              <a:spLocks noChangeAspect="1" noChangeArrowheads="1"/>
            </p:cNvSpPr>
            <p:nvPr/>
          </p:nvSpPr>
          <p:spPr bwMode="auto">
            <a:xfrm>
              <a:off x="5643" y="2229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b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082729" y="3045235"/>
            <a:ext cx="4447540" cy="577290"/>
            <a:chOff x="1082729" y="1649806"/>
            <a:chExt cx="4447540" cy="577290"/>
          </a:xfrm>
        </p:grpSpPr>
        <p:grpSp>
          <p:nvGrpSpPr>
            <p:cNvPr id="37" name="Group 36"/>
            <p:cNvGrpSpPr>
              <a:grpSpLocks/>
            </p:cNvGrpSpPr>
            <p:nvPr/>
          </p:nvGrpSpPr>
          <p:grpSpPr bwMode="auto">
            <a:xfrm>
              <a:off x="1082729" y="1649806"/>
              <a:ext cx="4447540" cy="575310"/>
              <a:chOff x="1501" y="1387"/>
              <a:chExt cx="7004" cy="906"/>
            </a:xfrm>
          </p:grpSpPr>
          <p:sp>
            <p:nvSpPr>
              <p:cNvPr id="39" name="Text Box 5516"/>
              <p:cNvSpPr txBox="1">
                <a:spLocks noChangeAspect="1" noChangeArrowheads="1"/>
              </p:cNvSpPr>
              <p:nvPr/>
            </p:nvSpPr>
            <p:spPr bwMode="auto">
              <a:xfrm>
                <a:off x="4608" y="1836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C</a:t>
                </a:r>
                <a:r>
                  <a:rPr lang="en-US" sz="1100" baseline="-250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40" name="Rectangle 39" descr="Light upward diagonal"/>
              <p:cNvSpPr>
                <a:spLocks noChangeArrowheads="1"/>
              </p:cNvSpPr>
              <p:nvPr/>
            </p:nvSpPr>
            <p:spPr bwMode="auto">
              <a:xfrm>
                <a:off x="1501" y="1628"/>
                <a:ext cx="247" cy="626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1" name="Line 5518"/>
              <p:cNvCxnSpPr>
                <a:cxnSpLocks noChangeShapeType="1"/>
              </p:cNvCxnSpPr>
              <p:nvPr/>
            </p:nvCxnSpPr>
            <p:spPr bwMode="auto">
              <a:xfrm>
                <a:off x="1748" y="1630"/>
                <a:ext cx="0" cy="6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2" name="Rectangle 41"/>
              <p:cNvSpPr>
                <a:spLocks noChangeArrowheads="1"/>
              </p:cNvSpPr>
              <p:nvPr/>
            </p:nvSpPr>
            <p:spPr bwMode="auto">
              <a:xfrm>
                <a:off x="1749" y="1850"/>
                <a:ext cx="2552" cy="215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Line 5520"/>
              <p:cNvCxnSpPr>
                <a:cxnSpLocks noChangeShapeType="1"/>
              </p:cNvCxnSpPr>
              <p:nvPr/>
            </p:nvCxnSpPr>
            <p:spPr bwMode="auto">
              <a:xfrm>
                <a:off x="5519" y="1968"/>
                <a:ext cx="2393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 type="oval" w="sm" len="sm"/>
                <a:tailEnd type="oval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44" name="Group 43"/>
              <p:cNvGrpSpPr>
                <a:grpSpLocks/>
              </p:cNvGrpSpPr>
              <p:nvPr/>
            </p:nvGrpSpPr>
            <p:grpSpPr bwMode="auto">
              <a:xfrm rot="2704957">
                <a:off x="4257" y="1758"/>
                <a:ext cx="407" cy="404"/>
                <a:chOff x="4530" y="1709"/>
                <a:chExt cx="407" cy="404"/>
              </a:xfrm>
            </p:grpSpPr>
            <p:sp>
              <p:nvSpPr>
                <p:cNvPr id="57" name="Arc 5522"/>
                <p:cNvSpPr>
                  <a:spLocks noChangeAspect="1"/>
                </p:cNvSpPr>
                <p:nvPr/>
              </p:nvSpPr>
              <p:spPr bwMode="auto">
                <a:xfrm rot="8072648" flipH="1">
                  <a:off x="4699" y="1875"/>
                  <a:ext cx="238" cy="23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8" name="Arc 5523"/>
                <p:cNvSpPr>
                  <a:spLocks noChangeAspect="1"/>
                </p:cNvSpPr>
                <p:nvPr/>
              </p:nvSpPr>
              <p:spPr bwMode="auto">
                <a:xfrm rot="2672648" flipH="1">
                  <a:off x="4530" y="1709"/>
                  <a:ext cx="237" cy="23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 type="stealth" w="sm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45" name="Text Box 5524"/>
              <p:cNvSpPr txBox="1">
                <a:spLocks noChangeAspect="1" noChangeArrowheads="1"/>
              </p:cNvSpPr>
              <p:nvPr/>
            </p:nvSpPr>
            <p:spPr bwMode="auto">
              <a:xfrm>
                <a:off x="3977" y="1387"/>
                <a:ext cx="3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r>
                  <a:rPr lang="en-US" sz="1100" baseline="-250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cxnSp>
            <p:nvCxnSpPr>
              <p:cNvPr id="46" name="Line 5525"/>
              <p:cNvCxnSpPr>
                <a:cxnSpLocks noChangeShapeType="1"/>
              </p:cNvCxnSpPr>
              <p:nvPr/>
            </p:nvCxnSpPr>
            <p:spPr bwMode="auto">
              <a:xfrm>
                <a:off x="4300" y="1455"/>
                <a:ext cx="0" cy="38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47" name="Text Box 5526"/>
              <p:cNvSpPr txBox="1">
                <a:spLocks noChangeAspect="1" noChangeArrowheads="1"/>
              </p:cNvSpPr>
              <p:nvPr/>
            </p:nvSpPr>
            <p:spPr bwMode="auto">
              <a:xfrm>
                <a:off x="8215" y="187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C</a:t>
                </a:r>
                <a:r>
                  <a:rPr lang="en-US" sz="1100" baseline="-250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grpSp>
            <p:nvGrpSpPr>
              <p:cNvPr id="48" name="Group 47"/>
              <p:cNvGrpSpPr>
                <a:grpSpLocks/>
              </p:cNvGrpSpPr>
              <p:nvPr/>
            </p:nvGrpSpPr>
            <p:grpSpPr bwMode="auto">
              <a:xfrm rot="2704957">
                <a:off x="7864" y="1792"/>
                <a:ext cx="407" cy="404"/>
                <a:chOff x="4530" y="1709"/>
                <a:chExt cx="407" cy="404"/>
              </a:xfrm>
            </p:grpSpPr>
            <p:sp>
              <p:nvSpPr>
                <p:cNvPr id="55" name="Arc 5528"/>
                <p:cNvSpPr>
                  <a:spLocks noChangeAspect="1"/>
                </p:cNvSpPr>
                <p:nvPr/>
              </p:nvSpPr>
              <p:spPr bwMode="auto">
                <a:xfrm rot="8072648" flipH="1">
                  <a:off x="4699" y="1875"/>
                  <a:ext cx="238" cy="23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6" name="Arc 5529"/>
                <p:cNvSpPr>
                  <a:spLocks noChangeAspect="1"/>
                </p:cNvSpPr>
                <p:nvPr/>
              </p:nvSpPr>
              <p:spPr bwMode="auto">
                <a:xfrm rot="2672648" flipH="1">
                  <a:off x="4530" y="1709"/>
                  <a:ext cx="237" cy="23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 type="stealth" w="sm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 sz="11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49" name="Text Box 5530"/>
              <p:cNvSpPr txBox="1">
                <a:spLocks noChangeAspect="1" noChangeArrowheads="1"/>
              </p:cNvSpPr>
              <p:nvPr/>
            </p:nvSpPr>
            <p:spPr bwMode="auto">
              <a:xfrm>
                <a:off x="7560" y="1421"/>
                <a:ext cx="33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r>
                  <a:rPr lang="en-US" sz="1100" baseline="-250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cxnSp>
            <p:nvCxnSpPr>
              <p:cNvPr id="50" name="Line 5531"/>
              <p:cNvCxnSpPr>
                <a:cxnSpLocks noChangeShapeType="1"/>
              </p:cNvCxnSpPr>
              <p:nvPr/>
            </p:nvCxnSpPr>
            <p:spPr bwMode="auto">
              <a:xfrm>
                <a:off x="7907" y="1489"/>
                <a:ext cx="0" cy="38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51" name="Text Box 5532"/>
              <p:cNvSpPr txBox="1">
                <a:spLocks noChangeAspect="1" noChangeArrowheads="1"/>
              </p:cNvSpPr>
              <p:nvPr/>
            </p:nvSpPr>
            <p:spPr bwMode="auto">
              <a:xfrm>
                <a:off x="5409" y="2018"/>
                <a:ext cx="243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52" name="Text Box 5533"/>
              <p:cNvSpPr txBox="1">
                <a:spLocks noChangeAspect="1" noChangeArrowheads="1"/>
              </p:cNvSpPr>
              <p:nvPr/>
            </p:nvSpPr>
            <p:spPr bwMode="auto">
              <a:xfrm>
                <a:off x="7798" y="2021"/>
                <a:ext cx="243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53" name="Text Box 5534"/>
              <p:cNvSpPr txBox="1">
                <a:spLocks noChangeAspect="1" noChangeArrowheads="1"/>
              </p:cNvSpPr>
              <p:nvPr/>
            </p:nvSpPr>
            <p:spPr bwMode="auto">
              <a:xfrm>
                <a:off x="6487" y="1690"/>
                <a:ext cx="243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54" name="Oval 53"/>
              <p:cNvSpPr>
                <a:spLocks noChangeArrowheads="1"/>
              </p:cNvSpPr>
              <p:nvPr/>
            </p:nvSpPr>
            <p:spPr bwMode="auto">
              <a:xfrm>
                <a:off x="5402" y="2022"/>
                <a:ext cx="271" cy="27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5080937" y="2055011"/>
              <a:ext cx="172085" cy="17208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58"/>
          <p:cNvGrpSpPr>
            <a:grpSpLocks/>
          </p:cNvGrpSpPr>
          <p:nvPr/>
        </p:nvGrpSpPr>
        <p:grpSpPr bwMode="auto">
          <a:xfrm>
            <a:off x="2154130" y="4033160"/>
            <a:ext cx="2366010" cy="765175"/>
            <a:chOff x="3720" y="1940"/>
            <a:chExt cx="3726" cy="1205"/>
          </a:xfrm>
        </p:grpSpPr>
        <p:sp>
          <p:nvSpPr>
            <p:cNvPr id="60" name="Rectangle 59" descr="Light upward diagonal"/>
            <p:cNvSpPr>
              <a:spLocks noChangeArrowheads="1"/>
            </p:cNvSpPr>
            <p:nvPr/>
          </p:nvSpPr>
          <p:spPr bwMode="auto">
            <a:xfrm>
              <a:off x="7272" y="2047"/>
              <a:ext cx="143" cy="68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Rectangle 60" descr="Light upward diagonal"/>
            <p:cNvSpPr>
              <a:spLocks noChangeArrowheads="1"/>
            </p:cNvSpPr>
            <p:nvPr/>
          </p:nvSpPr>
          <p:spPr bwMode="auto">
            <a:xfrm>
              <a:off x="3720" y="2161"/>
              <a:ext cx="143" cy="486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3852" y="2299"/>
              <a:ext cx="3204" cy="21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3" name="Line 5499"/>
            <p:cNvCxnSpPr>
              <a:cxnSpLocks noChangeShapeType="1"/>
            </p:cNvCxnSpPr>
            <p:nvPr/>
          </p:nvCxnSpPr>
          <p:spPr bwMode="auto">
            <a:xfrm>
              <a:off x="3852" y="2809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5500"/>
            <p:cNvCxnSpPr>
              <a:cxnSpLocks noChangeShapeType="1"/>
            </p:cNvCxnSpPr>
            <p:nvPr/>
          </p:nvCxnSpPr>
          <p:spPr bwMode="auto">
            <a:xfrm>
              <a:off x="7050" y="2791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Line 5501"/>
            <p:cNvCxnSpPr>
              <a:cxnSpLocks noChangeShapeType="1"/>
            </p:cNvCxnSpPr>
            <p:nvPr/>
          </p:nvCxnSpPr>
          <p:spPr bwMode="auto">
            <a:xfrm>
              <a:off x="3852" y="2935"/>
              <a:ext cx="31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6" name="Text Box 5502"/>
            <p:cNvSpPr txBox="1">
              <a:spLocks noChangeArrowheads="1"/>
            </p:cNvSpPr>
            <p:nvPr/>
          </p:nvSpPr>
          <p:spPr bwMode="auto">
            <a:xfrm>
              <a:off x="5345" y="2798"/>
              <a:ext cx="300" cy="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67" name="Text Box 5503"/>
            <p:cNvSpPr txBox="1">
              <a:spLocks noChangeArrowheads="1"/>
            </p:cNvSpPr>
            <p:nvPr/>
          </p:nvSpPr>
          <p:spPr bwMode="auto">
            <a:xfrm>
              <a:off x="7146" y="2845"/>
              <a:ext cx="30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7056" y="2149"/>
              <a:ext cx="143" cy="504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Oval 68"/>
            <p:cNvSpPr>
              <a:spLocks noChangeAspect="1" noChangeArrowheads="1"/>
            </p:cNvSpPr>
            <p:nvPr/>
          </p:nvSpPr>
          <p:spPr bwMode="auto">
            <a:xfrm>
              <a:off x="7206" y="2173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Oval 69"/>
            <p:cNvSpPr>
              <a:spLocks noChangeAspect="1" noChangeArrowheads="1"/>
            </p:cNvSpPr>
            <p:nvPr/>
          </p:nvSpPr>
          <p:spPr bwMode="auto">
            <a:xfrm>
              <a:off x="7206" y="2419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Oval 70"/>
            <p:cNvSpPr>
              <a:spLocks noChangeAspect="1" noChangeArrowheads="1"/>
            </p:cNvSpPr>
            <p:nvPr/>
          </p:nvSpPr>
          <p:spPr bwMode="auto">
            <a:xfrm>
              <a:off x="7206" y="2287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2" name="Oval 71"/>
            <p:cNvSpPr>
              <a:spLocks noChangeAspect="1" noChangeArrowheads="1"/>
            </p:cNvSpPr>
            <p:nvPr/>
          </p:nvSpPr>
          <p:spPr bwMode="auto">
            <a:xfrm>
              <a:off x="7206" y="2545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3" name="AutoShape 5509"/>
            <p:cNvSpPr>
              <a:spLocks noChangeArrowheads="1"/>
            </p:cNvSpPr>
            <p:nvPr/>
          </p:nvSpPr>
          <p:spPr bwMode="auto">
            <a:xfrm>
              <a:off x="7062" y="2665"/>
              <a:ext cx="143" cy="432"/>
            </a:xfrm>
            <a:prstGeom prst="upArrow">
              <a:avLst>
                <a:gd name="adj1" fmla="val 50000"/>
                <a:gd name="adj2" fmla="val 75524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4" name="Line 5510"/>
            <p:cNvCxnSpPr>
              <a:cxnSpLocks noChangeShapeType="1"/>
            </p:cNvCxnSpPr>
            <p:nvPr/>
          </p:nvCxnSpPr>
          <p:spPr bwMode="auto">
            <a:xfrm>
              <a:off x="7283" y="2043"/>
              <a:ext cx="0" cy="6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5511"/>
            <p:cNvCxnSpPr>
              <a:cxnSpLocks noChangeShapeType="1"/>
            </p:cNvCxnSpPr>
            <p:nvPr/>
          </p:nvCxnSpPr>
          <p:spPr bwMode="auto">
            <a:xfrm>
              <a:off x="3853" y="2156"/>
              <a:ext cx="0" cy="4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6" name="Oval 75"/>
            <p:cNvSpPr>
              <a:spLocks noChangeArrowheads="1"/>
            </p:cNvSpPr>
            <p:nvPr/>
          </p:nvSpPr>
          <p:spPr bwMode="auto">
            <a:xfrm>
              <a:off x="3910" y="1940"/>
              <a:ext cx="322" cy="3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77" name="Oval 76"/>
            <p:cNvSpPr>
              <a:spLocks noChangeArrowheads="1"/>
            </p:cNvSpPr>
            <p:nvPr/>
          </p:nvSpPr>
          <p:spPr bwMode="auto">
            <a:xfrm>
              <a:off x="6701" y="1949"/>
              <a:ext cx="322" cy="3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78" name="Text Box 5514"/>
            <p:cNvSpPr txBox="1">
              <a:spLocks noChangeArrowheads="1"/>
            </p:cNvSpPr>
            <p:nvPr/>
          </p:nvSpPr>
          <p:spPr bwMode="auto">
            <a:xfrm>
              <a:off x="5177" y="2035"/>
              <a:ext cx="469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</a:t>
              </a: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I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79" name="Group 78"/>
          <p:cNvGrpSpPr>
            <a:grpSpLocks/>
          </p:cNvGrpSpPr>
          <p:nvPr/>
        </p:nvGrpSpPr>
        <p:grpSpPr bwMode="auto">
          <a:xfrm>
            <a:off x="2154130" y="5106115"/>
            <a:ext cx="2388870" cy="822960"/>
            <a:chOff x="8046" y="8436"/>
            <a:chExt cx="3762" cy="1296"/>
          </a:xfrm>
        </p:grpSpPr>
        <p:sp>
          <p:nvSpPr>
            <p:cNvPr id="80" name="Rectangle 79" descr="Light upward diagonal"/>
            <p:cNvSpPr>
              <a:spLocks noChangeArrowheads="1"/>
            </p:cNvSpPr>
            <p:nvPr/>
          </p:nvSpPr>
          <p:spPr bwMode="auto">
            <a:xfrm>
              <a:off x="8046" y="8832"/>
              <a:ext cx="143" cy="486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8178" y="8994"/>
              <a:ext cx="3630" cy="21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82" name="Line 5481"/>
            <p:cNvCxnSpPr>
              <a:cxnSpLocks noChangeShapeType="1"/>
            </p:cNvCxnSpPr>
            <p:nvPr/>
          </p:nvCxnSpPr>
          <p:spPr bwMode="auto">
            <a:xfrm>
              <a:off x="8178" y="8832"/>
              <a:ext cx="0" cy="77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3" name="Line 5482"/>
            <p:cNvCxnSpPr>
              <a:cxnSpLocks noChangeShapeType="1"/>
            </p:cNvCxnSpPr>
            <p:nvPr/>
          </p:nvCxnSpPr>
          <p:spPr bwMode="auto">
            <a:xfrm>
              <a:off x="11802" y="9288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Line 5483"/>
            <p:cNvCxnSpPr>
              <a:cxnSpLocks noChangeShapeType="1"/>
            </p:cNvCxnSpPr>
            <p:nvPr/>
          </p:nvCxnSpPr>
          <p:spPr bwMode="auto">
            <a:xfrm>
              <a:off x="8178" y="9432"/>
              <a:ext cx="361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 Box 5484"/>
            <p:cNvSpPr txBox="1">
              <a:spLocks noChangeArrowheads="1"/>
            </p:cNvSpPr>
            <p:nvPr/>
          </p:nvSpPr>
          <p:spPr bwMode="auto">
            <a:xfrm>
              <a:off x="9768" y="9432"/>
              <a:ext cx="30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T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86" name="Line 5485"/>
            <p:cNvCxnSpPr>
              <a:cxnSpLocks noChangeShapeType="1"/>
            </p:cNvCxnSpPr>
            <p:nvPr/>
          </p:nvCxnSpPr>
          <p:spPr bwMode="auto">
            <a:xfrm rot="5400000">
              <a:off x="8070" y="8874"/>
              <a:ext cx="22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Line 5486"/>
            <p:cNvCxnSpPr>
              <a:cxnSpLocks noChangeShapeType="1"/>
            </p:cNvCxnSpPr>
            <p:nvPr/>
          </p:nvCxnSpPr>
          <p:spPr bwMode="auto">
            <a:xfrm rot="5400000">
              <a:off x="8586" y="887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Line 5487"/>
            <p:cNvCxnSpPr>
              <a:cxnSpLocks noChangeShapeType="1"/>
            </p:cNvCxnSpPr>
            <p:nvPr/>
          </p:nvCxnSpPr>
          <p:spPr bwMode="auto">
            <a:xfrm rot="5400000">
              <a:off x="9102" y="887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9" name="Line 5488"/>
            <p:cNvCxnSpPr>
              <a:cxnSpLocks noChangeShapeType="1"/>
            </p:cNvCxnSpPr>
            <p:nvPr/>
          </p:nvCxnSpPr>
          <p:spPr bwMode="auto">
            <a:xfrm rot="5400000">
              <a:off x="9618" y="887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0" name="Line 5489"/>
            <p:cNvCxnSpPr>
              <a:cxnSpLocks noChangeShapeType="1"/>
            </p:cNvCxnSpPr>
            <p:nvPr/>
          </p:nvCxnSpPr>
          <p:spPr bwMode="auto">
            <a:xfrm rot="5400000">
              <a:off x="10134" y="887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Line 5490"/>
            <p:cNvCxnSpPr>
              <a:cxnSpLocks noChangeShapeType="1"/>
            </p:cNvCxnSpPr>
            <p:nvPr/>
          </p:nvCxnSpPr>
          <p:spPr bwMode="auto">
            <a:xfrm rot="5400000">
              <a:off x="10650" y="887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Line 5491"/>
            <p:cNvCxnSpPr>
              <a:cxnSpLocks noChangeShapeType="1"/>
            </p:cNvCxnSpPr>
            <p:nvPr/>
          </p:nvCxnSpPr>
          <p:spPr bwMode="auto">
            <a:xfrm rot="5400000">
              <a:off x="11166" y="887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Line 5492"/>
            <p:cNvCxnSpPr>
              <a:cxnSpLocks noChangeShapeType="1"/>
            </p:cNvCxnSpPr>
            <p:nvPr/>
          </p:nvCxnSpPr>
          <p:spPr bwMode="auto">
            <a:xfrm rot="5400000">
              <a:off x="11682" y="8874"/>
              <a:ext cx="22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4" name="Text Box 5493"/>
            <p:cNvSpPr txBox="1">
              <a:spLocks noChangeArrowheads="1"/>
            </p:cNvSpPr>
            <p:nvPr/>
          </p:nvSpPr>
          <p:spPr bwMode="auto">
            <a:xfrm>
              <a:off x="9756" y="8436"/>
              <a:ext cx="30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q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95" name="Line 5494"/>
            <p:cNvCxnSpPr>
              <a:cxnSpLocks noChangeShapeType="1"/>
            </p:cNvCxnSpPr>
            <p:nvPr/>
          </p:nvCxnSpPr>
          <p:spPr bwMode="auto">
            <a:xfrm>
              <a:off x="8184" y="8760"/>
              <a:ext cx="362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6" name="Group 95"/>
          <p:cNvGrpSpPr/>
          <p:nvPr/>
        </p:nvGrpSpPr>
        <p:grpSpPr>
          <a:xfrm>
            <a:off x="1198256" y="6181669"/>
            <a:ext cx="3714836" cy="1138558"/>
            <a:chOff x="1298226" y="5394390"/>
            <a:chExt cx="3714836" cy="1138558"/>
          </a:xfrm>
        </p:grpSpPr>
        <p:grpSp>
          <p:nvGrpSpPr>
            <p:cNvPr id="97" name="Group 96"/>
            <p:cNvGrpSpPr>
              <a:grpSpLocks/>
            </p:cNvGrpSpPr>
            <p:nvPr/>
          </p:nvGrpSpPr>
          <p:grpSpPr bwMode="auto">
            <a:xfrm>
              <a:off x="1298226" y="5394390"/>
              <a:ext cx="3714836" cy="1138558"/>
              <a:chOff x="7909" y="8752"/>
              <a:chExt cx="5116" cy="1568"/>
            </a:xfrm>
          </p:grpSpPr>
          <p:sp>
            <p:nvSpPr>
              <p:cNvPr id="100" name="Rectangle 99"/>
              <p:cNvSpPr>
                <a:spLocks noChangeArrowheads="1"/>
              </p:cNvSpPr>
              <p:nvPr/>
            </p:nvSpPr>
            <p:spPr bwMode="auto">
              <a:xfrm>
                <a:off x="9672" y="9480"/>
                <a:ext cx="3113" cy="150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1" name="Rectangle 100" descr="Light upward diagonal"/>
              <p:cNvSpPr>
                <a:spLocks noChangeArrowheads="1"/>
              </p:cNvSpPr>
              <p:nvPr/>
            </p:nvSpPr>
            <p:spPr bwMode="auto">
              <a:xfrm>
                <a:off x="12785" y="9233"/>
                <a:ext cx="240" cy="652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02" name="Line 5455"/>
              <p:cNvCxnSpPr>
                <a:cxnSpLocks noChangeShapeType="1"/>
              </p:cNvCxnSpPr>
              <p:nvPr/>
            </p:nvCxnSpPr>
            <p:spPr bwMode="auto">
              <a:xfrm>
                <a:off x="12784" y="9068"/>
                <a:ext cx="0" cy="125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3" name="AutoShape 5456"/>
              <p:cNvSpPr>
                <a:spLocks noChangeArrowheads="1"/>
              </p:cNvSpPr>
              <p:nvPr/>
            </p:nvSpPr>
            <p:spPr bwMode="auto">
              <a:xfrm>
                <a:off x="9516" y="9623"/>
                <a:ext cx="320" cy="277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04" name="Line 5457"/>
              <p:cNvCxnSpPr>
                <a:cxnSpLocks noChangeShapeType="1"/>
              </p:cNvCxnSpPr>
              <p:nvPr/>
            </p:nvCxnSpPr>
            <p:spPr bwMode="auto">
              <a:xfrm>
                <a:off x="9673" y="9667"/>
                <a:ext cx="0" cy="64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5" name="Line 5458"/>
              <p:cNvCxnSpPr>
                <a:cxnSpLocks noChangeShapeType="1"/>
              </p:cNvCxnSpPr>
              <p:nvPr/>
            </p:nvCxnSpPr>
            <p:spPr bwMode="auto">
              <a:xfrm>
                <a:off x="9687" y="10103"/>
                <a:ext cx="309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stealth" w="sm" len="med"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6" name="Line 5459"/>
              <p:cNvCxnSpPr>
                <a:cxnSpLocks noChangeShapeType="1"/>
              </p:cNvCxnSpPr>
              <p:nvPr/>
            </p:nvCxnSpPr>
            <p:spPr bwMode="auto">
              <a:xfrm>
                <a:off x="9672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7" name="Line 5460"/>
              <p:cNvCxnSpPr>
                <a:cxnSpLocks noChangeShapeType="1"/>
              </p:cNvCxnSpPr>
              <p:nvPr/>
            </p:nvCxnSpPr>
            <p:spPr bwMode="auto">
              <a:xfrm>
                <a:off x="9915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8" name="Line 5461"/>
              <p:cNvCxnSpPr>
                <a:cxnSpLocks noChangeShapeType="1"/>
              </p:cNvCxnSpPr>
              <p:nvPr/>
            </p:nvCxnSpPr>
            <p:spPr bwMode="auto">
              <a:xfrm>
                <a:off x="10158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9" name="Line 5462"/>
              <p:cNvCxnSpPr>
                <a:cxnSpLocks noChangeShapeType="1"/>
              </p:cNvCxnSpPr>
              <p:nvPr/>
            </p:nvCxnSpPr>
            <p:spPr bwMode="auto">
              <a:xfrm>
                <a:off x="10402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0" name="Line 5463"/>
              <p:cNvCxnSpPr>
                <a:cxnSpLocks noChangeShapeType="1"/>
              </p:cNvCxnSpPr>
              <p:nvPr/>
            </p:nvCxnSpPr>
            <p:spPr bwMode="auto">
              <a:xfrm>
                <a:off x="10645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1" name="Line 5464"/>
              <p:cNvCxnSpPr>
                <a:cxnSpLocks noChangeShapeType="1"/>
              </p:cNvCxnSpPr>
              <p:nvPr/>
            </p:nvCxnSpPr>
            <p:spPr bwMode="auto">
              <a:xfrm>
                <a:off x="10888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2" name="Line 5465"/>
              <p:cNvCxnSpPr>
                <a:cxnSpLocks noChangeShapeType="1"/>
              </p:cNvCxnSpPr>
              <p:nvPr/>
            </p:nvCxnSpPr>
            <p:spPr bwMode="auto">
              <a:xfrm>
                <a:off x="11132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3" name="Line 5466"/>
              <p:cNvCxnSpPr>
                <a:cxnSpLocks noChangeShapeType="1"/>
              </p:cNvCxnSpPr>
              <p:nvPr/>
            </p:nvCxnSpPr>
            <p:spPr bwMode="auto">
              <a:xfrm>
                <a:off x="11375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4" name="Line 5467"/>
              <p:cNvCxnSpPr>
                <a:cxnSpLocks noChangeShapeType="1"/>
              </p:cNvCxnSpPr>
              <p:nvPr/>
            </p:nvCxnSpPr>
            <p:spPr bwMode="auto">
              <a:xfrm>
                <a:off x="11618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5" name="Line 5468"/>
              <p:cNvCxnSpPr>
                <a:cxnSpLocks noChangeShapeType="1"/>
              </p:cNvCxnSpPr>
              <p:nvPr/>
            </p:nvCxnSpPr>
            <p:spPr bwMode="auto">
              <a:xfrm>
                <a:off x="11862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6" name="Line 5469"/>
              <p:cNvCxnSpPr>
                <a:cxnSpLocks noChangeShapeType="1"/>
              </p:cNvCxnSpPr>
              <p:nvPr/>
            </p:nvCxnSpPr>
            <p:spPr bwMode="auto">
              <a:xfrm>
                <a:off x="12105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7" name="Line 5470"/>
              <p:cNvCxnSpPr>
                <a:cxnSpLocks noChangeShapeType="1"/>
              </p:cNvCxnSpPr>
              <p:nvPr/>
            </p:nvCxnSpPr>
            <p:spPr bwMode="auto">
              <a:xfrm>
                <a:off x="12348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8" name="Line 5471"/>
              <p:cNvCxnSpPr>
                <a:cxnSpLocks noChangeShapeType="1"/>
              </p:cNvCxnSpPr>
              <p:nvPr/>
            </p:nvCxnSpPr>
            <p:spPr bwMode="auto">
              <a:xfrm>
                <a:off x="12592" y="9068"/>
                <a:ext cx="0" cy="40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9" name="Line 5472"/>
              <p:cNvCxnSpPr>
                <a:cxnSpLocks noChangeShapeType="1"/>
              </p:cNvCxnSpPr>
              <p:nvPr/>
            </p:nvCxnSpPr>
            <p:spPr bwMode="auto">
              <a:xfrm>
                <a:off x="9672" y="9068"/>
                <a:ext cx="310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20" name="Text Box 5473"/>
              <p:cNvSpPr txBox="1">
                <a:spLocks noChangeArrowheads="1"/>
              </p:cNvSpPr>
              <p:nvPr/>
            </p:nvSpPr>
            <p:spPr bwMode="auto">
              <a:xfrm>
                <a:off x="10977" y="9847"/>
                <a:ext cx="2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L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121" name="Text Box 5474"/>
              <p:cNvSpPr txBox="1">
                <a:spLocks noChangeArrowheads="1"/>
              </p:cNvSpPr>
              <p:nvPr/>
            </p:nvSpPr>
            <p:spPr bwMode="auto">
              <a:xfrm>
                <a:off x="11007" y="8752"/>
                <a:ext cx="2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122" name="Text Box 5475"/>
              <p:cNvSpPr txBox="1">
                <a:spLocks noChangeArrowheads="1"/>
              </p:cNvSpPr>
              <p:nvPr/>
            </p:nvSpPr>
            <p:spPr bwMode="auto">
              <a:xfrm>
                <a:off x="9410" y="9434"/>
                <a:ext cx="2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dirty="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23" name="Text Box 5476"/>
              <p:cNvSpPr txBox="1">
                <a:spLocks noChangeArrowheads="1"/>
              </p:cNvSpPr>
              <p:nvPr/>
            </p:nvSpPr>
            <p:spPr bwMode="auto">
              <a:xfrm>
                <a:off x="12562" y="9623"/>
                <a:ext cx="270" cy="2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24" name="Text Box 5477"/>
              <p:cNvSpPr txBox="1">
                <a:spLocks noChangeArrowheads="1"/>
              </p:cNvSpPr>
              <p:nvPr/>
            </p:nvSpPr>
            <p:spPr bwMode="auto">
              <a:xfrm>
                <a:off x="7909" y="9202"/>
                <a:ext cx="1545" cy="7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0" rIns="0" bIns="0" anchor="t" anchorCtr="0" upright="1">
                <a:no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L</a:t>
                </a: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 = 1 m</a:t>
                </a: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EI</a:t>
                </a: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 = 0.15 N</a:t>
                </a: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  <a:sym typeface="Symbol" panose="05050102010706020507" pitchFamily="18" charset="2"/>
                  </a:rPr>
                  <a:t></a:t>
                </a: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m</a:t>
                </a:r>
                <a:r>
                  <a:rPr lang="en-US" sz="1100" baseline="300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f</a:t>
                </a: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 = 1 N/m</a:t>
                </a:r>
              </a:p>
            </p:txBody>
          </p:sp>
        </p:grpSp>
        <p:sp>
          <p:nvSpPr>
            <p:cNvPr id="98" name="Oval 97"/>
            <p:cNvSpPr/>
            <p:nvPr/>
          </p:nvSpPr>
          <p:spPr>
            <a:xfrm>
              <a:off x="4676287" y="6012272"/>
              <a:ext cx="186814" cy="18681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Oval 98"/>
            <p:cNvSpPr/>
            <p:nvPr/>
          </p:nvSpPr>
          <p:spPr>
            <a:xfrm>
              <a:off x="2381400" y="5881517"/>
              <a:ext cx="186814" cy="18681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1403730" y="7789732"/>
            <a:ext cx="3899122" cy="1018233"/>
            <a:chOff x="1403730" y="7789732"/>
            <a:chExt cx="3899122" cy="1018233"/>
          </a:xfrm>
        </p:grpSpPr>
        <p:sp>
          <p:nvSpPr>
            <p:cNvPr id="127" name="Rectangle 126" descr="Light upward diagonal"/>
            <p:cNvSpPr>
              <a:spLocks noChangeArrowheads="1"/>
            </p:cNvSpPr>
            <p:nvPr/>
          </p:nvSpPr>
          <p:spPr bwMode="auto">
            <a:xfrm flipV="1">
              <a:off x="1551498" y="8073323"/>
              <a:ext cx="68796" cy="30861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 flipV="1">
              <a:off x="1615002" y="8145713"/>
              <a:ext cx="1746369" cy="13335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9" name="Line 5481"/>
            <p:cNvCxnSpPr>
              <a:cxnSpLocks noChangeShapeType="1"/>
            </p:cNvCxnSpPr>
            <p:nvPr/>
          </p:nvCxnSpPr>
          <p:spPr bwMode="auto">
            <a:xfrm flipV="1">
              <a:off x="1615002" y="8076186"/>
              <a:ext cx="0" cy="72967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Line 5483"/>
            <p:cNvCxnSpPr>
              <a:cxnSpLocks noChangeShapeType="1"/>
            </p:cNvCxnSpPr>
            <p:nvPr/>
          </p:nvCxnSpPr>
          <p:spPr bwMode="auto">
            <a:xfrm flipV="1">
              <a:off x="1615002" y="8710555"/>
              <a:ext cx="17405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2" name="Text Box 5484"/>
            <p:cNvSpPr txBox="1">
              <a:spLocks noChangeArrowheads="1"/>
            </p:cNvSpPr>
            <p:nvPr/>
          </p:nvSpPr>
          <p:spPr bwMode="auto">
            <a:xfrm flipV="1">
              <a:off x="2383435" y="8615305"/>
              <a:ext cx="144328" cy="190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33" name="Line 5485"/>
            <p:cNvCxnSpPr>
              <a:cxnSpLocks noChangeShapeType="1"/>
            </p:cNvCxnSpPr>
            <p:nvPr/>
          </p:nvCxnSpPr>
          <p:spPr bwMode="auto">
            <a:xfrm rot="16200000" flipV="1">
              <a:off x="1545499" y="8355263"/>
              <a:ext cx="1447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Line 5486"/>
            <p:cNvCxnSpPr>
              <a:cxnSpLocks noChangeShapeType="1"/>
            </p:cNvCxnSpPr>
            <p:nvPr/>
          </p:nvCxnSpPr>
          <p:spPr bwMode="auto">
            <a:xfrm rot="16200000" flipV="1">
              <a:off x="1793743" y="8355263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5" name="Line 5487"/>
            <p:cNvCxnSpPr>
              <a:cxnSpLocks noChangeShapeType="1"/>
            </p:cNvCxnSpPr>
            <p:nvPr/>
          </p:nvCxnSpPr>
          <p:spPr bwMode="auto">
            <a:xfrm rot="16200000" flipV="1">
              <a:off x="2041987" y="8355263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6" name="Line 5488"/>
            <p:cNvCxnSpPr>
              <a:cxnSpLocks noChangeShapeType="1"/>
            </p:cNvCxnSpPr>
            <p:nvPr/>
          </p:nvCxnSpPr>
          <p:spPr bwMode="auto">
            <a:xfrm rot="16200000" flipV="1">
              <a:off x="2290231" y="8355263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" name="Line 5489"/>
            <p:cNvCxnSpPr>
              <a:cxnSpLocks noChangeShapeType="1"/>
            </p:cNvCxnSpPr>
            <p:nvPr/>
          </p:nvCxnSpPr>
          <p:spPr bwMode="auto">
            <a:xfrm rot="16200000" flipV="1">
              <a:off x="2538475" y="8355263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Line 5490"/>
            <p:cNvCxnSpPr>
              <a:cxnSpLocks noChangeShapeType="1"/>
            </p:cNvCxnSpPr>
            <p:nvPr/>
          </p:nvCxnSpPr>
          <p:spPr bwMode="auto">
            <a:xfrm rot="16200000" flipV="1">
              <a:off x="2786720" y="8355263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Line 5491"/>
            <p:cNvCxnSpPr>
              <a:cxnSpLocks noChangeShapeType="1"/>
            </p:cNvCxnSpPr>
            <p:nvPr/>
          </p:nvCxnSpPr>
          <p:spPr bwMode="auto">
            <a:xfrm rot="16200000" flipV="1">
              <a:off x="3034964" y="8355263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Line 5492"/>
            <p:cNvCxnSpPr>
              <a:cxnSpLocks noChangeShapeType="1"/>
            </p:cNvCxnSpPr>
            <p:nvPr/>
          </p:nvCxnSpPr>
          <p:spPr bwMode="auto">
            <a:xfrm rot="16200000" flipV="1">
              <a:off x="3283208" y="8355263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1" name="Text Box 5493"/>
            <p:cNvSpPr txBox="1">
              <a:spLocks noChangeArrowheads="1"/>
            </p:cNvSpPr>
            <p:nvPr/>
          </p:nvSpPr>
          <p:spPr bwMode="auto">
            <a:xfrm flipV="1">
              <a:off x="2374168" y="8442893"/>
              <a:ext cx="144328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</a:t>
              </a:r>
              <a:endParaRPr lang="en-US" sz="1100" baseline="-250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42" name="Line 5494"/>
            <p:cNvCxnSpPr>
              <a:cxnSpLocks noChangeShapeType="1"/>
            </p:cNvCxnSpPr>
            <p:nvPr/>
          </p:nvCxnSpPr>
          <p:spPr bwMode="auto">
            <a:xfrm flipV="1">
              <a:off x="1617889" y="8427653"/>
              <a:ext cx="17434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4" name="Rectangle 143" descr="Light upward diagonal"/>
            <p:cNvSpPr>
              <a:spLocks noChangeArrowheads="1"/>
            </p:cNvSpPr>
            <p:nvPr/>
          </p:nvSpPr>
          <p:spPr bwMode="auto">
            <a:xfrm flipH="1">
              <a:off x="5094401" y="8041192"/>
              <a:ext cx="68796" cy="30861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 flipH="1">
              <a:off x="3353324" y="8144062"/>
              <a:ext cx="1746369" cy="13335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6" name="Line 5481"/>
            <p:cNvCxnSpPr>
              <a:cxnSpLocks noChangeShapeType="1"/>
            </p:cNvCxnSpPr>
            <p:nvPr/>
          </p:nvCxnSpPr>
          <p:spPr bwMode="auto">
            <a:xfrm>
              <a:off x="5099693" y="8041192"/>
              <a:ext cx="0" cy="7646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8" name="Line 5483"/>
            <p:cNvCxnSpPr>
              <a:cxnSpLocks noChangeShapeType="1"/>
            </p:cNvCxnSpPr>
            <p:nvPr/>
          </p:nvCxnSpPr>
          <p:spPr bwMode="auto">
            <a:xfrm flipH="1">
              <a:off x="3359097" y="8712717"/>
              <a:ext cx="174059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9" name="Text Box 5484"/>
            <p:cNvSpPr txBox="1">
              <a:spLocks noChangeArrowheads="1"/>
            </p:cNvSpPr>
            <p:nvPr/>
          </p:nvSpPr>
          <p:spPr bwMode="auto">
            <a:xfrm flipH="1">
              <a:off x="4190426" y="8617465"/>
              <a:ext cx="144328" cy="190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50" name="Line 5485"/>
            <p:cNvCxnSpPr>
              <a:cxnSpLocks noChangeShapeType="1"/>
            </p:cNvCxnSpPr>
            <p:nvPr/>
          </p:nvCxnSpPr>
          <p:spPr bwMode="auto">
            <a:xfrm rot="16200000" flipH="1">
              <a:off x="5024416" y="8067862"/>
              <a:ext cx="1447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Line 5486"/>
            <p:cNvCxnSpPr>
              <a:cxnSpLocks noChangeShapeType="1"/>
            </p:cNvCxnSpPr>
            <p:nvPr/>
          </p:nvCxnSpPr>
          <p:spPr bwMode="auto">
            <a:xfrm rot="16200000" flipH="1">
              <a:off x="4776172" y="8067862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Line 5487"/>
            <p:cNvCxnSpPr>
              <a:cxnSpLocks noChangeShapeType="1"/>
            </p:cNvCxnSpPr>
            <p:nvPr/>
          </p:nvCxnSpPr>
          <p:spPr bwMode="auto">
            <a:xfrm rot="16200000" flipH="1">
              <a:off x="4527928" y="8067862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" name="Line 5488"/>
            <p:cNvCxnSpPr>
              <a:cxnSpLocks noChangeShapeType="1"/>
            </p:cNvCxnSpPr>
            <p:nvPr/>
          </p:nvCxnSpPr>
          <p:spPr bwMode="auto">
            <a:xfrm rot="16200000" flipH="1">
              <a:off x="4279684" y="8067862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" name="Line 5489"/>
            <p:cNvCxnSpPr>
              <a:cxnSpLocks noChangeShapeType="1"/>
            </p:cNvCxnSpPr>
            <p:nvPr/>
          </p:nvCxnSpPr>
          <p:spPr bwMode="auto">
            <a:xfrm rot="16200000" flipH="1">
              <a:off x="4031440" y="8067862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5" name="Line 5490"/>
            <p:cNvCxnSpPr>
              <a:cxnSpLocks noChangeShapeType="1"/>
            </p:cNvCxnSpPr>
            <p:nvPr/>
          </p:nvCxnSpPr>
          <p:spPr bwMode="auto">
            <a:xfrm rot="16200000" flipH="1">
              <a:off x="3783195" y="8067862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6" name="Line 5491"/>
            <p:cNvCxnSpPr>
              <a:cxnSpLocks noChangeShapeType="1"/>
            </p:cNvCxnSpPr>
            <p:nvPr/>
          </p:nvCxnSpPr>
          <p:spPr bwMode="auto">
            <a:xfrm rot="16200000" flipH="1">
              <a:off x="3534951" y="8067862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7" name="Line 5492"/>
            <p:cNvCxnSpPr>
              <a:cxnSpLocks noChangeShapeType="1"/>
            </p:cNvCxnSpPr>
            <p:nvPr/>
          </p:nvCxnSpPr>
          <p:spPr bwMode="auto">
            <a:xfrm rot="16200000" flipH="1">
              <a:off x="3286707" y="8067862"/>
              <a:ext cx="1447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8" name="Text Box 5493"/>
            <p:cNvSpPr txBox="1">
              <a:spLocks noChangeArrowheads="1"/>
            </p:cNvSpPr>
            <p:nvPr/>
          </p:nvSpPr>
          <p:spPr bwMode="auto">
            <a:xfrm flipH="1">
              <a:off x="4196199" y="7789732"/>
              <a:ext cx="144328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r>
                <a:rPr lang="en-US" sz="1100" i="1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</a:t>
              </a:r>
              <a:endParaRPr lang="en-US" sz="1100" baseline="-250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59" name="Line 5494"/>
            <p:cNvCxnSpPr>
              <a:cxnSpLocks noChangeShapeType="1"/>
            </p:cNvCxnSpPr>
            <p:nvPr/>
          </p:nvCxnSpPr>
          <p:spPr bwMode="auto">
            <a:xfrm flipH="1">
              <a:off x="3353324" y="7995472"/>
              <a:ext cx="174348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2" name="Oval 161"/>
            <p:cNvSpPr/>
            <p:nvPr/>
          </p:nvSpPr>
          <p:spPr>
            <a:xfrm>
              <a:off x="1403730" y="8119654"/>
              <a:ext cx="182166" cy="1821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63" name="Oval 162"/>
            <p:cNvSpPr/>
            <p:nvPr/>
          </p:nvSpPr>
          <p:spPr>
            <a:xfrm>
              <a:off x="5120686" y="8119654"/>
              <a:ext cx="182166" cy="1821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4" name="Oval 163"/>
            <p:cNvSpPr/>
            <p:nvPr/>
          </p:nvSpPr>
          <p:spPr>
            <a:xfrm>
              <a:off x="3259223" y="8119654"/>
              <a:ext cx="182166" cy="18216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7" name="Straight Arrow Connector 166"/>
            <p:cNvCxnSpPr/>
            <p:nvPr/>
          </p:nvCxnSpPr>
          <p:spPr>
            <a:xfrm flipV="1">
              <a:off x="3362209" y="8277412"/>
              <a:ext cx="0" cy="52839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 Box 5484"/>
            <p:cNvSpPr txBox="1">
              <a:spLocks noChangeArrowheads="1"/>
            </p:cNvSpPr>
            <p:nvPr/>
          </p:nvSpPr>
          <p:spPr bwMode="auto">
            <a:xfrm flipH="1">
              <a:off x="3383022" y="8486966"/>
              <a:ext cx="144328" cy="190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63726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05"/>
          <p:cNvGrpSpPr>
            <a:grpSpLocks/>
          </p:cNvGrpSpPr>
          <p:nvPr/>
        </p:nvGrpSpPr>
        <p:grpSpPr bwMode="auto">
          <a:xfrm>
            <a:off x="2086858" y="440874"/>
            <a:ext cx="2450465" cy="1158240"/>
            <a:chOff x="7980" y="8916"/>
            <a:chExt cx="3859" cy="1824"/>
          </a:xfrm>
        </p:grpSpPr>
        <p:sp>
          <p:nvSpPr>
            <p:cNvPr id="107" name="Rectangle 106"/>
            <p:cNvSpPr>
              <a:spLocks noChangeAspect="1" noChangeArrowheads="1"/>
            </p:cNvSpPr>
            <p:nvPr/>
          </p:nvSpPr>
          <p:spPr bwMode="auto">
            <a:xfrm>
              <a:off x="8275" y="9634"/>
              <a:ext cx="3219" cy="211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8" name="Rectangle 107" descr="Light upward diagonal"/>
            <p:cNvSpPr>
              <a:spLocks noChangeAspect="1" noChangeArrowheads="1"/>
            </p:cNvSpPr>
            <p:nvPr/>
          </p:nvSpPr>
          <p:spPr bwMode="auto">
            <a:xfrm>
              <a:off x="7980" y="9045"/>
              <a:ext cx="295" cy="130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9" name="Line 5444"/>
            <p:cNvCxnSpPr>
              <a:cxnSpLocks noChangeAspect="1" noChangeShapeType="1"/>
            </p:cNvCxnSpPr>
            <p:nvPr/>
          </p:nvCxnSpPr>
          <p:spPr bwMode="auto">
            <a:xfrm flipV="1">
              <a:off x="8275" y="9035"/>
              <a:ext cx="0" cy="131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5445"/>
            <p:cNvCxnSpPr>
              <a:cxnSpLocks noChangeAspect="1" noChangeShapeType="1"/>
            </p:cNvCxnSpPr>
            <p:nvPr/>
          </p:nvCxnSpPr>
          <p:spPr bwMode="auto">
            <a:xfrm>
              <a:off x="11488" y="8950"/>
              <a:ext cx="0" cy="67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1" name="Text Box 5446"/>
            <p:cNvSpPr txBox="1">
              <a:spLocks noChangeAspect="1" noChangeArrowheads="1"/>
            </p:cNvSpPr>
            <p:nvPr/>
          </p:nvSpPr>
          <p:spPr bwMode="auto">
            <a:xfrm>
              <a:off x="11231" y="8916"/>
              <a:ext cx="210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12" name="Text Box 5447"/>
            <p:cNvSpPr txBox="1">
              <a:spLocks noChangeAspect="1" noChangeArrowheads="1"/>
            </p:cNvSpPr>
            <p:nvPr/>
          </p:nvSpPr>
          <p:spPr bwMode="auto">
            <a:xfrm>
              <a:off x="9406" y="9329"/>
              <a:ext cx="889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13" name="Rectangle 112" descr="Light upward diagonal"/>
            <p:cNvSpPr>
              <a:spLocks noChangeAspect="1" noChangeArrowheads="1"/>
            </p:cNvSpPr>
            <p:nvPr/>
          </p:nvSpPr>
          <p:spPr bwMode="auto">
            <a:xfrm>
              <a:off x="11139" y="10556"/>
              <a:ext cx="700" cy="18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4" name="Line 5449"/>
            <p:cNvCxnSpPr>
              <a:cxnSpLocks noChangeAspect="1" noChangeShapeType="1"/>
            </p:cNvCxnSpPr>
            <p:nvPr/>
          </p:nvCxnSpPr>
          <p:spPr bwMode="auto">
            <a:xfrm>
              <a:off x="11138" y="10556"/>
              <a:ext cx="69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5" name="Freeform 114"/>
            <p:cNvSpPr>
              <a:spLocks noChangeAspect="1"/>
            </p:cNvSpPr>
            <p:nvPr/>
          </p:nvSpPr>
          <p:spPr bwMode="auto">
            <a:xfrm>
              <a:off x="11382" y="9845"/>
              <a:ext cx="217" cy="709"/>
            </a:xfrm>
            <a:custGeom>
              <a:avLst/>
              <a:gdLst>
                <a:gd name="T0" fmla="*/ 153 w 309"/>
                <a:gd name="T1" fmla="*/ 0 h 1011"/>
                <a:gd name="T2" fmla="*/ 153 w 309"/>
                <a:gd name="T3" fmla="*/ 228 h 1011"/>
                <a:gd name="T4" fmla="*/ 6 w 309"/>
                <a:gd name="T5" fmla="*/ 288 h 1011"/>
                <a:gd name="T6" fmla="*/ 306 w 309"/>
                <a:gd name="T7" fmla="*/ 345 h 1011"/>
                <a:gd name="T8" fmla="*/ 3 w 309"/>
                <a:gd name="T9" fmla="*/ 417 h 1011"/>
                <a:gd name="T10" fmla="*/ 309 w 309"/>
                <a:gd name="T11" fmla="*/ 480 h 1011"/>
                <a:gd name="T12" fmla="*/ 0 w 309"/>
                <a:gd name="T13" fmla="*/ 549 h 1011"/>
                <a:gd name="T14" fmla="*/ 306 w 309"/>
                <a:gd name="T15" fmla="*/ 612 h 1011"/>
                <a:gd name="T16" fmla="*/ 0 w 309"/>
                <a:gd name="T17" fmla="*/ 681 h 1011"/>
                <a:gd name="T18" fmla="*/ 303 w 309"/>
                <a:gd name="T19" fmla="*/ 738 h 1011"/>
                <a:gd name="T20" fmla="*/ 153 w 309"/>
                <a:gd name="T21" fmla="*/ 780 h 1011"/>
                <a:gd name="T22" fmla="*/ 153 w 309"/>
                <a:gd name="T23" fmla="*/ 1011 h 1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9" h="1011">
                  <a:moveTo>
                    <a:pt x="153" y="0"/>
                  </a:moveTo>
                  <a:lnTo>
                    <a:pt x="153" y="228"/>
                  </a:lnTo>
                  <a:lnTo>
                    <a:pt x="6" y="288"/>
                  </a:lnTo>
                  <a:lnTo>
                    <a:pt x="306" y="345"/>
                  </a:lnTo>
                  <a:lnTo>
                    <a:pt x="3" y="417"/>
                  </a:lnTo>
                  <a:lnTo>
                    <a:pt x="309" y="480"/>
                  </a:lnTo>
                  <a:lnTo>
                    <a:pt x="0" y="549"/>
                  </a:lnTo>
                  <a:lnTo>
                    <a:pt x="306" y="612"/>
                  </a:lnTo>
                  <a:lnTo>
                    <a:pt x="0" y="681"/>
                  </a:lnTo>
                  <a:lnTo>
                    <a:pt x="303" y="738"/>
                  </a:lnTo>
                  <a:lnTo>
                    <a:pt x="153" y="780"/>
                  </a:lnTo>
                  <a:lnTo>
                    <a:pt x="153" y="101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Text Box 5451"/>
            <p:cNvSpPr txBox="1">
              <a:spLocks noChangeAspect="1" noChangeArrowheads="1"/>
            </p:cNvSpPr>
            <p:nvPr/>
          </p:nvSpPr>
          <p:spPr bwMode="auto">
            <a:xfrm>
              <a:off x="11615" y="10091"/>
              <a:ext cx="211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k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124" name="Group 123"/>
          <p:cNvGrpSpPr>
            <a:grpSpLocks/>
          </p:cNvGrpSpPr>
          <p:nvPr/>
        </p:nvGrpSpPr>
        <p:grpSpPr bwMode="auto">
          <a:xfrm>
            <a:off x="2086858" y="2117407"/>
            <a:ext cx="2880995" cy="1194435"/>
            <a:chOff x="1440" y="9219"/>
            <a:chExt cx="4537" cy="1881"/>
          </a:xfrm>
        </p:grpSpPr>
        <p:sp>
          <p:nvSpPr>
            <p:cNvPr id="125" name="Text Box 660"/>
            <p:cNvSpPr txBox="1">
              <a:spLocks noChangeArrowheads="1"/>
            </p:cNvSpPr>
            <p:nvPr/>
          </p:nvSpPr>
          <p:spPr bwMode="auto">
            <a:xfrm>
              <a:off x="3098" y="10150"/>
              <a:ext cx="473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grpSp>
          <p:nvGrpSpPr>
            <p:cNvPr id="126" name="Group 125"/>
            <p:cNvGrpSpPr>
              <a:grpSpLocks/>
            </p:cNvGrpSpPr>
            <p:nvPr/>
          </p:nvGrpSpPr>
          <p:grpSpPr bwMode="auto">
            <a:xfrm>
              <a:off x="1786" y="9460"/>
              <a:ext cx="307" cy="311"/>
              <a:chOff x="6977" y="4690"/>
              <a:chExt cx="307" cy="311"/>
            </a:xfrm>
          </p:grpSpPr>
          <p:sp>
            <p:nvSpPr>
              <p:cNvPr id="144" name="Text Box 662"/>
              <p:cNvSpPr txBox="1">
                <a:spLocks noChangeArrowheads="1"/>
              </p:cNvSpPr>
              <p:nvPr/>
            </p:nvSpPr>
            <p:spPr bwMode="auto">
              <a:xfrm>
                <a:off x="7010" y="4696"/>
                <a:ext cx="233" cy="3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ctr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145" name="Oval 144"/>
              <p:cNvSpPr>
                <a:spLocks noChangeArrowheads="1"/>
              </p:cNvSpPr>
              <p:nvPr/>
            </p:nvSpPr>
            <p:spPr bwMode="auto">
              <a:xfrm>
                <a:off x="6977" y="4690"/>
                <a:ext cx="307" cy="307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7" name="Group 126"/>
            <p:cNvGrpSpPr>
              <a:grpSpLocks/>
            </p:cNvGrpSpPr>
            <p:nvPr/>
          </p:nvGrpSpPr>
          <p:grpSpPr bwMode="auto">
            <a:xfrm>
              <a:off x="5008" y="9766"/>
              <a:ext cx="307" cy="309"/>
              <a:chOff x="6977" y="4688"/>
              <a:chExt cx="307" cy="309"/>
            </a:xfrm>
          </p:grpSpPr>
          <p:sp>
            <p:nvSpPr>
              <p:cNvPr id="142" name="Text Box 665"/>
              <p:cNvSpPr txBox="1">
                <a:spLocks noChangeArrowheads="1"/>
              </p:cNvSpPr>
              <p:nvPr/>
            </p:nvSpPr>
            <p:spPr bwMode="auto">
              <a:xfrm>
                <a:off x="7018" y="4688"/>
                <a:ext cx="233" cy="3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ctr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143" name="Oval 142"/>
              <p:cNvSpPr>
                <a:spLocks noChangeArrowheads="1"/>
              </p:cNvSpPr>
              <p:nvPr/>
            </p:nvSpPr>
            <p:spPr bwMode="auto">
              <a:xfrm>
                <a:off x="6977" y="4690"/>
                <a:ext cx="307" cy="307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8" name="Group 127"/>
            <p:cNvGrpSpPr>
              <a:grpSpLocks/>
            </p:cNvGrpSpPr>
            <p:nvPr/>
          </p:nvGrpSpPr>
          <p:grpSpPr bwMode="auto">
            <a:xfrm>
              <a:off x="4242" y="10751"/>
              <a:ext cx="307" cy="311"/>
              <a:chOff x="6977" y="4690"/>
              <a:chExt cx="307" cy="311"/>
            </a:xfrm>
          </p:grpSpPr>
          <p:sp>
            <p:nvSpPr>
              <p:cNvPr id="140" name="Text Box 668"/>
              <p:cNvSpPr txBox="1">
                <a:spLocks noChangeArrowheads="1"/>
              </p:cNvSpPr>
              <p:nvPr/>
            </p:nvSpPr>
            <p:spPr bwMode="auto">
              <a:xfrm>
                <a:off x="7018" y="4696"/>
                <a:ext cx="233" cy="3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ctr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141" name="Oval 140"/>
              <p:cNvSpPr>
                <a:spLocks noChangeArrowheads="1"/>
              </p:cNvSpPr>
              <p:nvPr/>
            </p:nvSpPr>
            <p:spPr bwMode="auto">
              <a:xfrm>
                <a:off x="6977" y="4690"/>
                <a:ext cx="307" cy="307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129" name="AutoShape 670"/>
            <p:cNvCxnSpPr>
              <a:cxnSpLocks noChangeShapeType="1"/>
            </p:cNvCxnSpPr>
            <p:nvPr/>
          </p:nvCxnSpPr>
          <p:spPr bwMode="auto">
            <a:xfrm>
              <a:off x="1735" y="10458"/>
              <a:ext cx="3213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0" name="Rectangle 129"/>
            <p:cNvSpPr>
              <a:spLocks noChangeAspect="1" noChangeArrowheads="1"/>
            </p:cNvSpPr>
            <p:nvPr/>
          </p:nvSpPr>
          <p:spPr bwMode="auto">
            <a:xfrm>
              <a:off x="1735" y="9818"/>
              <a:ext cx="3219" cy="211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1" name="Rectangle 130" descr="Light upward diagonal"/>
            <p:cNvSpPr>
              <a:spLocks noChangeAspect="1" noChangeArrowheads="1"/>
            </p:cNvSpPr>
            <p:nvPr/>
          </p:nvSpPr>
          <p:spPr bwMode="auto">
            <a:xfrm>
              <a:off x="1440" y="9229"/>
              <a:ext cx="295" cy="1305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2" name="Line 673"/>
            <p:cNvCxnSpPr>
              <a:cxnSpLocks noChangeAspect="1" noChangeShapeType="1"/>
            </p:cNvCxnSpPr>
            <p:nvPr/>
          </p:nvCxnSpPr>
          <p:spPr bwMode="auto">
            <a:xfrm flipV="1">
              <a:off x="1735" y="9219"/>
              <a:ext cx="0" cy="131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3" name="Text Box 674"/>
            <p:cNvSpPr txBox="1">
              <a:spLocks noChangeAspect="1" noChangeArrowheads="1"/>
            </p:cNvSpPr>
            <p:nvPr/>
          </p:nvSpPr>
          <p:spPr bwMode="auto">
            <a:xfrm>
              <a:off x="4691" y="9223"/>
              <a:ext cx="1286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C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= 100 N-m</a:t>
              </a:r>
            </a:p>
          </p:txBody>
        </p:sp>
        <p:sp>
          <p:nvSpPr>
            <p:cNvPr id="134" name="Text Box 675"/>
            <p:cNvSpPr txBox="1">
              <a:spLocks noChangeAspect="1" noChangeArrowheads="1"/>
            </p:cNvSpPr>
            <p:nvPr/>
          </p:nvSpPr>
          <p:spPr bwMode="auto">
            <a:xfrm>
              <a:off x="2866" y="9561"/>
              <a:ext cx="889" cy="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35" name="Rectangle 134" descr="Light upward diagonal"/>
            <p:cNvSpPr>
              <a:spLocks noChangeAspect="1" noChangeArrowheads="1"/>
            </p:cNvSpPr>
            <p:nvPr/>
          </p:nvSpPr>
          <p:spPr bwMode="auto">
            <a:xfrm>
              <a:off x="4599" y="10916"/>
              <a:ext cx="700" cy="184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6" name="Line 677"/>
            <p:cNvCxnSpPr>
              <a:cxnSpLocks noChangeAspect="1" noChangeShapeType="1"/>
            </p:cNvCxnSpPr>
            <p:nvPr/>
          </p:nvCxnSpPr>
          <p:spPr bwMode="auto">
            <a:xfrm>
              <a:off x="4598" y="10916"/>
              <a:ext cx="69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7" name="Freeform 136"/>
            <p:cNvSpPr>
              <a:spLocks/>
            </p:cNvSpPr>
            <p:nvPr/>
          </p:nvSpPr>
          <p:spPr bwMode="auto">
            <a:xfrm>
              <a:off x="4842" y="10029"/>
              <a:ext cx="217" cy="864"/>
            </a:xfrm>
            <a:custGeom>
              <a:avLst/>
              <a:gdLst>
                <a:gd name="T0" fmla="*/ 153 w 309"/>
                <a:gd name="T1" fmla="*/ 0 h 1011"/>
                <a:gd name="T2" fmla="*/ 153 w 309"/>
                <a:gd name="T3" fmla="*/ 228 h 1011"/>
                <a:gd name="T4" fmla="*/ 6 w 309"/>
                <a:gd name="T5" fmla="*/ 288 h 1011"/>
                <a:gd name="T6" fmla="*/ 306 w 309"/>
                <a:gd name="T7" fmla="*/ 345 h 1011"/>
                <a:gd name="T8" fmla="*/ 3 w 309"/>
                <a:gd name="T9" fmla="*/ 417 h 1011"/>
                <a:gd name="T10" fmla="*/ 309 w 309"/>
                <a:gd name="T11" fmla="*/ 480 h 1011"/>
                <a:gd name="T12" fmla="*/ 0 w 309"/>
                <a:gd name="T13" fmla="*/ 549 h 1011"/>
                <a:gd name="T14" fmla="*/ 306 w 309"/>
                <a:gd name="T15" fmla="*/ 612 h 1011"/>
                <a:gd name="T16" fmla="*/ 0 w 309"/>
                <a:gd name="T17" fmla="*/ 681 h 1011"/>
                <a:gd name="T18" fmla="*/ 303 w 309"/>
                <a:gd name="T19" fmla="*/ 738 h 1011"/>
                <a:gd name="T20" fmla="*/ 153 w 309"/>
                <a:gd name="T21" fmla="*/ 780 h 1011"/>
                <a:gd name="T22" fmla="*/ 153 w 309"/>
                <a:gd name="T23" fmla="*/ 1011 h 1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9" h="1011">
                  <a:moveTo>
                    <a:pt x="153" y="0"/>
                  </a:moveTo>
                  <a:lnTo>
                    <a:pt x="153" y="228"/>
                  </a:lnTo>
                  <a:lnTo>
                    <a:pt x="6" y="288"/>
                  </a:lnTo>
                  <a:lnTo>
                    <a:pt x="306" y="345"/>
                  </a:lnTo>
                  <a:lnTo>
                    <a:pt x="3" y="417"/>
                  </a:lnTo>
                  <a:lnTo>
                    <a:pt x="309" y="480"/>
                  </a:lnTo>
                  <a:lnTo>
                    <a:pt x="0" y="549"/>
                  </a:lnTo>
                  <a:lnTo>
                    <a:pt x="306" y="612"/>
                  </a:lnTo>
                  <a:lnTo>
                    <a:pt x="0" y="681"/>
                  </a:lnTo>
                  <a:lnTo>
                    <a:pt x="303" y="738"/>
                  </a:lnTo>
                  <a:lnTo>
                    <a:pt x="153" y="780"/>
                  </a:lnTo>
                  <a:lnTo>
                    <a:pt x="153" y="101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Text Box 679"/>
            <p:cNvSpPr txBox="1">
              <a:spLocks noChangeAspect="1" noChangeArrowheads="1"/>
            </p:cNvSpPr>
            <p:nvPr/>
          </p:nvSpPr>
          <p:spPr bwMode="auto">
            <a:xfrm>
              <a:off x="5059" y="10307"/>
              <a:ext cx="211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k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39" name="Arc 680"/>
            <p:cNvSpPr>
              <a:spLocks/>
            </p:cNvSpPr>
            <p:nvPr/>
          </p:nvSpPr>
          <p:spPr bwMode="auto">
            <a:xfrm flipV="1">
              <a:off x="4692" y="9460"/>
              <a:ext cx="701" cy="752"/>
            </a:xfrm>
            <a:custGeom>
              <a:avLst/>
              <a:gdLst>
                <a:gd name="G0" fmla="+- 18644 0 0"/>
                <a:gd name="G1" fmla="+- 21600 0 0"/>
                <a:gd name="G2" fmla="+- 21600 0 0"/>
                <a:gd name="T0" fmla="*/ 18644 w 40244"/>
                <a:gd name="T1" fmla="*/ 0 h 43200"/>
                <a:gd name="T2" fmla="*/ 0 w 40244"/>
                <a:gd name="T3" fmla="*/ 32507 h 43200"/>
                <a:gd name="T4" fmla="*/ 18644 w 4024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244" h="43200" fill="none" extrusionOk="0">
                  <a:moveTo>
                    <a:pt x="18644" y="0"/>
                  </a:moveTo>
                  <a:cubicBezTo>
                    <a:pt x="30573" y="0"/>
                    <a:pt x="40244" y="9670"/>
                    <a:pt x="40244" y="21600"/>
                  </a:cubicBezTo>
                  <a:cubicBezTo>
                    <a:pt x="40244" y="33529"/>
                    <a:pt x="30573" y="43200"/>
                    <a:pt x="18644" y="43200"/>
                  </a:cubicBezTo>
                  <a:cubicBezTo>
                    <a:pt x="10971" y="43199"/>
                    <a:pt x="3874" y="39129"/>
                    <a:pt x="0" y="32506"/>
                  </a:cubicBezTo>
                </a:path>
                <a:path w="40244" h="43200" stroke="0" extrusionOk="0">
                  <a:moveTo>
                    <a:pt x="18644" y="0"/>
                  </a:moveTo>
                  <a:cubicBezTo>
                    <a:pt x="30573" y="0"/>
                    <a:pt x="40244" y="9670"/>
                    <a:pt x="40244" y="21600"/>
                  </a:cubicBezTo>
                  <a:cubicBezTo>
                    <a:pt x="40244" y="33529"/>
                    <a:pt x="30573" y="43200"/>
                    <a:pt x="18644" y="43200"/>
                  </a:cubicBezTo>
                  <a:cubicBezTo>
                    <a:pt x="10971" y="43199"/>
                    <a:pt x="3874" y="39129"/>
                    <a:pt x="0" y="32506"/>
                  </a:cubicBezTo>
                  <a:lnTo>
                    <a:pt x="18644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6" name="Group 145"/>
          <p:cNvGrpSpPr>
            <a:grpSpLocks/>
          </p:cNvGrpSpPr>
          <p:nvPr/>
        </p:nvGrpSpPr>
        <p:grpSpPr bwMode="auto">
          <a:xfrm>
            <a:off x="2274183" y="3597908"/>
            <a:ext cx="2386965" cy="1569720"/>
            <a:chOff x="4257" y="3584"/>
            <a:chExt cx="3759" cy="2472"/>
          </a:xfrm>
        </p:grpSpPr>
        <p:sp>
          <p:nvSpPr>
            <p:cNvPr id="147" name="Rectangle 146" descr="Light upward diagonal"/>
            <p:cNvSpPr>
              <a:spLocks noChangeArrowheads="1"/>
            </p:cNvSpPr>
            <p:nvPr/>
          </p:nvSpPr>
          <p:spPr bwMode="auto">
            <a:xfrm>
              <a:off x="7809" y="4168"/>
              <a:ext cx="143" cy="68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Rectangle 147" descr="Light upward diagonal"/>
            <p:cNvSpPr>
              <a:spLocks noChangeArrowheads="1"/>
            </p:cNvSpPr>
            <p:nvPr/>
          </p:nvSpPr>
          <p:spPr bwMode="auto">
            <a:xfrm>
              <a:off x="4257" y="4282"/>
              <a:ext cx="143" cy="486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4397" y="4420"/>
              <a:ext cx="3204" cy="21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0" name="Line 5420"/>
            <p:cNvCxnSpPr>
              <a:cxnSpLocks noChangeShapeType="1"/>
            </p:cNvCxnSpPr>
            <p:nvPr/>
          </p:nvCxnSpPr>
          <p:spPr bwMode="auto">
            <a:xfrm>
              <a:off x="4389" y="4930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Line 5421"/>
            <p:cNvCxnSpPr>
              <a:cxnSpLocks noChangeShapeType="1"/>
            </p:cNvCxnSpPr>
            <p:nvPr/>
          </p:nvCxnSpPr>
          <p:spPr bwMode="auto">
            <a:xfrm>
              <a:off x="7587" y="4912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Line 5422"/>
            <p:cNvCxnSpPr>
              <a:cxnSpLocks noChangeShapeType="1"/>
            </p:cNvCxnSpPr>
            <p:nvPr/>
          </p:nvCxnSpPr>
          <p:spPr bwMode="auto">
            <a:xfrm>
              <a:off x="4389" y="5056"/>
              <a:ext cx="31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" name="Text Box 5423"/>
            <p:cNvSpPr txBox="1">
              <a:spLocks noChangeArrowheads="1"/>
            </p:cNvSpPr>
            <p:nvPr/>
          </p:nvSpPr>
          <p:spPr bwMode="auto">
            <a:xfrm>
              <a:off x="5882" y="4919"/>
              <a:ext cx="300" cy="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7593" y="4270"/>
              <a:ext cx="143" cy="504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5" name="Oval 154"/>
            <p:cNvSpPr>
              <a:spLocks noChangeAspect="1" noChangeArrowheads="1"/>
            </p:cNvSpPr>
            <p:nvPr/>
          </p:nvSpPr>
          <p:spPr bwMode="auto">
            <a:xfrm>
              <a:off x="7743" y="4294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6" name="Oval 155"/>
            <p:cNvSpPr>
              <a:spLocks noChangeAspect="1" noChangeArrowheads="1"/>
            </p:cNvSpPr>
            <p:nvPr/>
          </p:nvSpPr>
          <p:spPr bwMode="auto">
            <a:xfrm>
              <a:off x="7743" y="4540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7" name="Oval 156"/>
            <p:cNvSpPr>
              <a:spLocks noChangeAspect="1" noChangeArrowheads="1"/>
            </p:cNvSpPr>
            <p:nvPr/>
          </p:nvSpPr>
          <p:spPr bwMode="auto">
            <a:xfrm>
              <a:off x="7743" y="4408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8" name="Oval 157"/>
            <p:cNvSpPr>
              <a:spLocks noChangeAspect="1" noChangeArrowheads="1"/>
            </p:cNvSpPr>
            <p:nvPr/>
          </p:nvSpPr>
          <p:spPr bwMode="auto">
            <a:xfrm>
              <a:off x="7743" y="4666"/>
              <a:ext cx="72" cy="7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9" name="Line 5429"/>
            <p:cNvCxnSpPr>
              <a:cxnSpLocks noChangeShapeType="1"/>
            </p:cNvCxnSpPr>
            <p:nvPr/>
          </p:nvCxnSpPr>
          <p:spPr bwMode="auto">
            <a:xfrm>
              <a:off x="7820" y="4164"/>
              <a:ext cx="0" cy="6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0" name="Line 5430"/>
            <p:cNvCxnSpPr>
              <a:cxnSpLocks noChangeShapeType="1"/>
            </p:cNvCxnSpPr>
            <p:nvPr/>
          </p:nvCxnSpPr>
          <p:spPr bwMode="auto">
            <a:xfrm>
              <a:off x="4390" y="4277"/>
              <a:ext cx="0" cy="4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1" name="Oval 160"/>
            <p:cNvSpPr>
              <a:spLocks noChangeArrowheads="1"/>
            </p:cNvSpPr>
            <p:nvPr/>
          </p:nvSpPr>
          <p:spPr bwMode="auto">
            <a:xfrm>
              <a:off x="4447" y="4061"/>
              <a:ext cx="322" cy="3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62" name="Oval 161"/>
            <p:cNvSpPr>
              <a:spLocks noChangeArrowheads="1"/>
            </p:cNvSpPr>
            <p:nvPr/>
          </p:nvSpPr>
          <p:spPr bwMode="auto">
            <a:xfrm>
              <a:off x="7214" y="4046"/>
              <a:ext cx="322" cy="3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63" name="Text Box 5433"/>
            <p:cNvSpPr txBox="1">
              <a:spLocks noChangeArrowheads="1"/>
            </p:cNvSpPr>
            <p:nvPr/>
          </p:nvSpPr>
          <p:spPr bwMode="auto">
            <a:xfrm>
              <a:off x="5714" y="4132"/>
              <a:ext cx="469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I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64" name="Line 5434"/>
            <p:cNvCxnSpPr>
              <a:cxnSpLocks noChangeAspect="1" noChangeShapeType="1"/>
            </p:cNvCxnSpPr>
            <p:nvPr/>
          </p:nvCxnSpPr>
          <p:spPr bwMode="auto">
            <a:xfrm>
              <a:off x="7656" y="3594"/>
              <a:ext cx="0" cy="679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5" name="Text Box 5435"/>
            <p:cNvSpPr txBox="1">
              <a:spLocks noChangeAspect="1" noChangeArrowheads="1"/>
            </p:cNvSpPr>
            <p:nvPr/>
          </p:nvSpPr>
          <p:spPr bwMode="auto">
            <a:xfrm>
              <a:off x="7447" y="3584"/>
              <a:ext cx="210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66" name="Rectangle 165" descr="Light upward diagonal"/>
            <p:cNvSpPr>
              <a:spLocks noChangeAspect="1" noChangeArrowheads="1"/>
            </p:cNvSpPr>
            <p:nvPr/>
          </p:nvSpPr>
          <p:spPr bwMode="auto">
            <a:xfrm>
              <a:off x="7316" y="5498"/>
              <a:ext cx="700" cy="18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7" name="Line 5437"/>
            <p:cNvCxnSpPr>
              <a:cxnSpLocks noChangeAspect="1" noChangeShapeType="1"/>
            </p:cNvCxnSpPr>
            <p:nvPr/>
          </p:nvCxnSpPr>
          <p:spPr bwMode="auto">
            <a:xfrm>
              <a:off x="7315" y="5498"/>
              <a:ext cx="69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8" name="Freeform 167"/>
            <p:cNvSpPr>
              <a:spLocks noChangeAspect="1"/>
            </p:cNvSpPr>
            <p:nvPr/>
          </p:nvSpPr>
          <p:spPr bwMode="auto">
            <a:xfrm>
              <a:off x="7559" y="4787"/>
              <a:ext cx="217" cy="709"/>
            </a:xfrm>
            <a:custGeom>
              <a:avLst/>
              <a:gdLst>
                <a:gd name="T0" fmla="*/ 153 w 309"/>
                <a:gd name="T1" fmla="*/ 0 h 1011"/>
                <a:gd name="T2" fmla="*/ 153 w 309"/>
                <a:gd name="T3" fmla="*/ 228 h 1011"/>
                <a:gd name="T4" fmla="*/ 6 w 309"/>
                <a:gd name="T5" fmla="*/ 288 h 1011"/>
                <a:gd name="T6" fmla="*/ 306 w 309"/>
                <a:gd name="T7" fmla="*/ 345 h 1011"/>
                <a:gd name="T8" fmla="*/ 3 w 309"/>
                <a:gd name="T9" fmla="*/ 417 h 1011"/>
                <a:gd name="T10" fmla="*/ 309 w 309"/>
                <a:gd name="T11" fmla="*/ 480 h 1011"/>
                <a:gd name="T12" fmla="*/ 0 w 309"/>
                <a:gd name="T13" fmla="*/ 549 h 1011"/>
                <a:gd name="T14" fmla="*/ 306 w 309"/>
                <a:gd name="T15" fmla="*/ 612 h 1011"/>
                <a:gd name="T16" fmla="*/ 0 w 309"/>
                <a:gd name="T17" fmla="*/ 681 h 1011"/>
                <a:gd name="T18" fmla="*/ 303 w 309"/>
                <a:gd name="T19" fmla="*/ 738 h 1011"/>
                <a:gd name="T20" fmla="*/ 153 w 309"/>
                <a:gd name="T21" fmla="*/ 780 h 1011"/>
                <a:gd name="T22" fmla="*/ 153 w 309"/>
                <a:gd name="T23" fmla="*/ 1011 h 1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9" h="1011">
                  <a:moveTo>
                    <a:pt x="153" y="0"/>
                  </a:moveTo>
                  <a:lnTo>
                    <a:pt x="153" y="228"/>
                  </a:lnTo>
                  <a:lnTo>
                    <a:pt x="6" y="288"/>
                  </a:lnTo>
                  <a:lnTo>
                    <a:pt x="306" y="345"/>
                  </a:lnTo>
                  <a:lnTo>
                    <a:pt x="3" y="417"/>
                  </a:lnTo>
                  <a:lnTo>
                    <a:pt x="309" y="480"/>
                  </a:lnTo>
                  <a:lnTo>
                    <a:pt x="0" y="549"/>
                  </a:lnTo>
                  <a:lnTo>
                    <a:pt x="306" y="612"/>
                  </a:lnTo>
                  <a:lnTo>
                    <a:pt x="0" y="681"/>
                  </a:lnTo>
                  <a:lnTo>
                    <a:pt x="303" y="738"/>
                  </a:lnTo>
                  <a:lnTo>
                    <a:pt x="153" y="780"/>
                  </a:lnTo>
                  <a:lnTo>
                    <a:pt x="153" y="101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9" name="Text Box 5439"/>
            <p:cNvSpPr txBox="1">
              <a:spLocks noChangeAspect="1" noChangeArrowheads="1"/>
            </p:cNvSpPr>
            <p:nvPr/>
          </p:nvSpPr>
          <p:spPr bwMode="auto">
            <a:xfrm>
              <a:off x="7776" y="5065"/>
              <a:ext cx="211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k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70" name="Oval 169"/>
            <p:cNvSpPr>
              <a:spLocks noChangeArrowheads="1"/>
            </p:cNvSpPr>
            <p:nvPr/>
          </p:nvSpPr>
          <p:spPr bwMode="auto">
            <a:xfrm>
              <a:off x="7505" y="5734"/>
              <a:ext cx="322" cy="3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1974392" y="5648793"/>
            <a:ext cx="3044331" cy="840900"/>
            <a:chOff x="1974392" y="5820215"/>
            <a:chExt cx="3044331" cy="840900"/>
          </a:xfrm>
        </p:grpSpPr>
        <p:grpSp>
          <p:nvGrpSpPr>
            <p:cNvPr id="172" name="Group 171"/>
            <p:cNvGrpSpPr>
              <a:grpSpLocks/>
            </p:cNvGrpSpPr>
            <p:nvPr/>
          </p:nvGrpSpPr>
          <p:grpSpPr bwMode="auto">
            <a:xfrm>
              <a:off x="1974392" y="6031543"/>
              <a:ext cx="3044331" cy="629572"/>
              <a:chOff x="3376" y="9780"/>
              <a:chExt cx="4352" cy="900"/>
            </a:xfrm>
          </p:grpSpPr>
          <p:sp>
            <p:nvSpPr>
              <p:cNvPr id="173" name="Oval 172"/>
              <p:cNvSpPr>
                <a:spLocks noChangeAspect="1" noChangeArrowheads="1"/>
              </p:cNvSpPr>
              <p:nvPr/>
            </p:nvSpPr>
            <p:spPr bwMode="auto">
              <a:xfrm>
                <a:off x="7177" y="10118"/>
                <a:ext cx="86" cy="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6" name="AutoShape 5599"/>
              <p:cNvSpPr>
                <a:spLocks noChangeArrowheads="1"/>
              </p:cNvSpPr>
              <p:nvPr/>
            </p:nvSpPr>
            <p:spPr bwMode="auto">
              <a:xfrm>
                <a:off x="7166" y="9918"/>
                <a:ext cx="225" cy="195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7" name="Oval 176"/>
              <p:cNvSpPr>
                <a:spLocks noChangeAspect="1" noChangeArrowheads="1"/>
              </p:cNvSpPr>
              <p:nvPr/>
            </p:nvSpPr>
            <p:spPr bwMode="auto">
              <a:xfrm>
                <a:off x="7304" y="10118"/>
                <a:ext cx="86" cy="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8" name="Rectangle 177" descr="Dark upward diagonal"/>
              <p:cNvSpPr>
                <a:spLocks noChangeArrowheads="1"/>
              </p:cNvSpPr>
              <p:nvPr/>
            </p:nvSpPr>
            <p:spPr bwMode="auto">
              <a:xfrm rot="-5400000">
                <a:off x="7207" y="9894"/>
                <a:ext cx="210" cy="83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79" name="Line 5602"/>
              <p:cNvCxnSpPr>
                <a:cxnSpLocks noChangeShapeType="1"/>
              </p:cNvCxnSpPr>
              <p:nvPr/>
            </p:nvCxnSpPr>
            <p:spPr bwMode="auto">
              <a:xfrm rot="-5400000">
                <a:off x="7304" y="9797"/>
                <a:ext cx="0" cy="8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0" name="AutoShape 5603"/>
              <p:cNvSpPr>
                <a:spLocks noChangeArrowheads="1"/>
              </p:cNvSpPr>
              <p:nvPr/>
            </p:nvSpPr>
            <p:spPr bwMode="auto">
              <a:xfrm>
                <a:off x="3678" y="9923"/>
                <a:ext cx="225" cy="195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1" name="Rectangle 180" descr="Dark upward diagonal"/>
              <p:cNvSpPr>
                <a:spLocks noChangeArrowheads="1"/>
              </p:cNvSpPr>
              <p:nvPr/>
            </p:nvSpPr>
            <p:spPr bwMode="auto">
              <a:xfrm rot="-5400000">
                <a:off x="3695" y="9803"/>
                <a:ext cx="210" cy="83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82" name="Line 5605"/>
              <p:cNvCxnSpPr>
                <a:cxnSpLocks noChangeShapeType="1"/>
              </p:cNvCxnSpPr>
              <p:nvPr/>
            </p:nvCxnSpPr>
            <p:spPr bwMode="auto">
              <a:xfrm rot="-5400000">
                <a:off x="3792" y="9706"/>
                <a:ext cx="0" cy="8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3" name="Line 5606"/>
              <p:cNvCxnSpPr>
                <a:cxnSpLocks noChangeShapeType="1"/>
              </p:cNvCxnSpPr>
              <p:nvPr/>
            </p:nvCxnSpPr>
            <p:spPr bwMode="auto">
              <a:xfrm>
                <a:off x="3792" y="10016"/>
                <a:ext cx="0" cy="6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4" name="Line 5607"/>
              <p:cNvCxnSpPr>
                <a:cxnSpLocks noChangeShapeType="1"/>
              </p:cNvCxnSpPr>
              <p:nvPr/>
            </p:nvCxnSpPr>
            <p:spPr bwMode="auto">
              <a:xfrm>
                <a:off x="7280" y="10005"/>
                <a:ext cx="0" cy="6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5" name="Line 5608"/>
              <p:cNvCxnSpPr>
                <a:cxnSpLocks noChangeShapeType="1"/>
              </p:cNvCxnSpPr>
              <p:nvPr/>
            </p:nvCxnSpPr>
            <p:spPr bwMode="auto">
              <a:xfrm>
                <a:off x="3792" y="10512"/>
                <a:ext cx="348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med" len="lg"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6" name="Text Box 5609"/>
              <p:cNvSpPr txBox="1">
                <a:spLocks noChangeArrowheads="1"/>
              </p:cNvSpPr>
              <p:nvPr/>
            </p:nvSpPr>
            <p:spPr bwMode="auto">
              <a:xfrm>
                <a:off x="5471" y="10382"/>
                <a:ext cx="223" cy="25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L</a:t>
                </a:r>
                <a:endPara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endParaRPr>
              </a:p>
            </p:txBody>
          </p:sp>
          <p:sp>
            <p:nvSpPr>
              <p:cNvPr id="187" name="Rectangle 186"/>
              <p:cNvSpPr>
                <a:spLocks noChangeArrowheads="1"/>
              </p:cNvSpPr>
              <p:nvPr/>
            </p:nvSpPr>
            <p:spPr bwMode="auto">
              <a:xfrm>
                <a:off x="3786" y="9780"/>
                <a:ext cx="3502" cy="169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88" name="Oval 187"/>
            <p:cNvSpPr>
              <a:spLocks noChangeArrowheads="1"/>
            </p:cNvSpPr>
            <p:nvPr/>
          </p:nvSpPr>
          <p:spPr bwMode="auto">
            <a:xfrm>
              <a:off x="1998233" y="5980082"/>
              <a:ext cx="204470" cy="20447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89" name="Oval 188"/>
            <p:cNvSpPr>
              <a:spLocks noChangeArrowheads="1"/>
            </p:cNvSpPr>
            <p:nvPr/>
          </p:nvSpPr>
          <p:spPr bwMode="auto">
            <a:xfrm>
              <a:off x="4769816" y="5986423"/>
              <a:ext cx="204470" cy="20447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90" name="Arc 680"/>
            <p:cNvSpPr>
              <a:spLocks/>
            </p:cNvSpPr>
            <p:nvPr/>
          </p:nvSpPr>
          <p:spPr bwMode="auto">
            <a:xfrm rot="19750310" flipH="1" flipV="1">
              <a:off x="2152685" y="5887212"/>
              <a:ext cx="342536" cy="367457"/>
            </a:xfrm>
            <a:custGeom>
              <a:avLst/>
              <a:gdLst>
                <a:gd name="G0" fmla="+- 18644 0 0"/>
                <a:gd name="G1" fmla="+- 21600 0 0"/>
                <a:gd name="G2" fmla="+- 21600 0 0"/>
                <a:gd name="T0" fmla="*/ 18644 w 40244"/>
                <a:gd name="T1" fmla="*/ 0 h 43200"/>
                <a:gd name="T2" fmla="*/ 0 w 40244"/>
                <a:gd name="T3" fmla="*/ 32507 h 43200"/>
                <a:gd name="T4" fmla="*/ 18644 w 4024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244" h="43200" fill="none" extrusionOk="0">
                  <a:moveTo>
                    <a:pt x="18644" y="0"/>
                  </a:moveTo>
                  <a:cubicBezTo>
                    <a:pt x="30573" y="0"/>
                    <a:pt x="40244" y="9670"/>
                    <a:pt x="40244" y="21600"/>
                  </a:cubicBezTo>
                  <a:cubicBezTo>
                    <a:pt x="40244" y="33529"/>
                    <a:pt x="30573" y="43200"/>
                    <a:pt x="18644" y="43200"/>
                  </a:cubicBezTo>
                  <a:cubicBezTo>
                    <a:pt x="10971" y="43199"/>
                    <a:pt x="3874" y="39129"/>
                    <a:pt x="0" y="32506"/>
                  </a:cubicBezTo>
                </a:path>
                <a:path w="40244" h="43200" stroke="0" extrusionOk="0">
                  <a:moveTo>
                    <a:pt x="18644" y="0"/>
                  </a:moveTo>
                  <a:cubicBezTo>
                    <a:pt x="30573" y="0"/>
                    <a:pt x="40244" y="9670"/>
                    <a:pt x="40244" y="21600"/>
                  </a:cubicBezTo>
                  <a:cubicBezTo>
                    <a:pt x="40244" y="33529"/>
                    <a:pt x="30573" y="43200"/>
                    <a:pt x="18644" y="43200"/>
                  </a:cubicBezTo>
                  <a:cubicBezTo>
                    <a:pt x="10971" y="43199"/>
                    <a:pt x="3874" y="39129"/>
                    <a:pt x="0" y="32506"/>
                  </a:cubicBezTo>
                  <a:lnTo>
                    <a:pt x="18644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2475478" y="5820215"/>
              <a:ext cx="73738" cy="169277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spAutoFit/>
            </a:bodyPr>
            <a:lstStyle/>
            <a:p>
              <a:r>
                <a:rPr lang="en-US" sz="1100">
                  <a:latin typeface="Symbol" panose="05050102010706020507" pitchFamily="18" charset="2"/>
                  <a:cs typeface="Arial" panose="020B0604020202020204" pitchFamily="34" charset="0"/>
                </a:rPr>
                <a:t>q</a:t>
              </a:r>
              <a:endParaRPr lang="en-US" sz="1100" dirty="0">
                <a:latin typeface="Symbol" panose="05050102010706020507" pitchFamily="18" charset="2"/>
                <a:cs typeface="Arial" panose="020B0604020202020204" pitchFamily="34" charset="0"/>
              </a:endParaRPr>
            </a:p>
          </p:txBody>
        </p:sp>
      </p:grpSp>
      <p:grpSp>
        <p:nvGrpSpPr>
          <p:cNvPr id="192" name="Group 191"/>
          <p:cNvGrpSpPr>
            <a:grpSpLocks/>
          </p:cNvGrpSpPr>
          <p:nvPr/>
        </p:nvGrpSpPr>
        <p:grpSpPr bwMode="auto">
          <a:xfrm>
            <a:off x="2100468" y="6897992"/>
            <a:ext cx="3067799" cy="1252219"/>
            <a:chOff x="3514" y="4438"/>
            <a:chExt cx="4449" cy="1816"/>
          </a:xfrm>
        </p:grpSpPr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3767" y="5238"/>
              <a:ext cx="3237" cy="269"/>
            </a:xfrm>
            <a:custGeom>
              <a:avLst/>
              <a:gdLst>
                <a:gd name="T0" fmla="*/ 0 w 3237"/>
                <a:gd name="T1" fmla="*/ 246 h 269"/>
                <a:gd name="T2" fmla="*/ 771 w 3237"/>
                <a:gd name="T3" fmla="*/ 246 h 269"/>
                <a:gd name="T4" fmla="*/ 1440 w 3237"/>
                <a:gd name="T5" fmla="*/ 246 h 269"/>
                <a:gd name="T6" fmla="*/ 2050 w 3237"/>
                <a:gd name="T7" fmla="*/ 107 h 269"/>
                <a:gd name="T8" fmla="*/ 2580 w 3237"/>
                <a:gd name="T9" fmla="*/ 15 h 269"/>
                <a:gd name="T10" fmla="*/ 3237 w 3237"/>
                <a:gd name="T11" fmla="*/ 1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7" h="269">
                  <a:moveTo>
                    <a:pt x="0" y="246"/>
                  </a:moveTo>
                  <a:cubicBezTo>
                    <a:pt x="265" y="246"/>
                    <a:pt x="531" y="246"/>
                    <a:pt x="771" y="246"/>
                  </a:cubicBezTo>
                  <a:cubicBezTo>
                    <a:pt x="1011" y="246"/>
                    <a:pt x="1227" y="269"/>
                    <a:pt x="1440" y="246"/>
                  </a:cubicBezTo>
                  <a:cubicBezTo>
                    <a:pt x="1653" y="223"/>
                    <a:pt x="1860" y="145"/>
                    <a:pt x="2050" y="107"/>
                  </a:cubicBezTo>
                  <a:cubicBezTo>
                    <a:pt x="2240" y="69"/>
                    <a:pt x="2382" y="30"/>
                    <a:pt x="2580" y="15"/>
                  </a:cubicBezTo>
                  <a:cubicBezTo>
                    <a:pt x="2778" y="0"/>
                    <a:pt x="3007" y="7"/>
                    <a:pt x="3237" y="1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3767" y="5406"/>
              <a:ext cx="3237" cy="269"/>
            </a:xfrm>
            <a:custGeom>
              <a:avLst/>
              <a:gdLst>
                <a:gd name="T0" fmla="*/ 0 w 3237"/>
                <a:gd name="T1" fmla="*/ 246 h 269"/>
                <a:gd name="T2" fmla="*/ 771 w 3237"/>
                <a:gd name="T3" fmla="*/ 246 h 269"/>
                <a:gd name="T4" fmla="*/ 1440 w 3237"/>
                <a:gd name="T5" fmla="*/ 246 h 269"/>
                <a:gd name="T6" fmla="*/ 2050 w 3237"/>
                <a:gd name="T7" fmla="*/ 107 h 269"/>
                <a:gd name="T8" fmla="*/ 2580 w 3237"/>
                <a:gd name="T9" fmla="*/ 15 h 269"/>
                <a:gd name="T10" fmla="*/ 3237 w 3237"/>
                <a:gd name="T11" fmla="*/ 1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7" h="269">
                  <a:moveTo>
                    <a:pt x="0" y="246"/>
                  </a:moveTo>
                  <a:cubicBezTo>
                    <a:pt x="265" y="246"/>
                    <a:pt x="531" y="246"/>
                    <a:pt x="771" y="246"/>
                  </a:cubicBezTo>
                  <a:cubicBezTo>
                    <a:pt x="1011" y="246"/>
                    <a:pt x="1227" y="269"/>
                    <a:pt x="1440" y="246"/>
                  </a:cubicBezTo>
                  <a:cubicBezTo>
                    <a:pt x="1653" y="223"/>
                    <a:pt x="1860" y="145"/>
                    <a:pt x="2050" y="107"/>
                  </a:cubicBezTo>
                  <a:cubicBezTo>
                    <a:pt x="2240" y="69"/>
                    <a:pt x="2382" y="30"/>
                    <a:pt x="2580" y="15"/>
                  </a:cubicBezTo>
                  <a:cubicBezTo>
                    <a:pt x="2778" y="0"/>
                    <a:pt x="3007" y="7"/>
                    <a:pt x="3237" y="15"/>
                  </a:cubicBez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95" name="AutoShape 619"/>
            <p:cNvCxnSpPr>
              <a:cxnSpLocks noChangeShapeType="1"/>
            </p:cNvCxnSpPr>
            <p:nvPr/>
          </p:nvCxnSpPr>
          <p:spPr bwMode="auto">
            <a:xfrm>
              <a:off x="5385" y="4756"/>
              <a:ext cx="0" cy="715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6" name="AutoShape 620"/>
            <p:cNvCxnSpPr>
              <a:cxnSpLocks noChangeShapeType="1"/>
            </p:cNvCxnSpPr>
            <p:nvPr/>
          </p:nvCxnSpPr>
          <p:spPr bwMode="auto">
            <a:xfrm>
              <a:off x="5385" y="5759"/>
              <a:ext cx="0" cy="49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97" name="Group 196"/>
            <p:cNvGrpSpPr>
              <a:grpSpLocks/>
            </p:cNvGrpSpPr>
            <p:nvPr/>
          </p:nvGrpSpPr>
          <p:grpSpPr bwMode="auto">
            <a:xfrm>
              <a:off x="3514" y="5142"/>
              <a:ext cx="253" cy="1112"/>
              <a:chOff x="3514" y="5238"/>
              <a:chExt cx="253" cy="1112"/>
            </a:xfrm>
          </p:grpSpPr>
          <p:sp>
            <p:nvSpPr>
              <p:cNvPr id="215" name="Rectangle 214" descr="Dark upward diagonal"/>
              <p:cNvSpPr>
                <a:spLocks noChangeArrowheads="1"/>
              </p:cNvSpPr>
              <p:nvPr/>
            </p:nvSpPr>
            <p:spPr bwMode="auto">
              <a:xfrm>
                <a:off x="3514" y="5238"/>
                <a:ext cx="253" cy="1112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16" name="AutoShape 623"/>
              <p:cNvCxnSpPr>
                <a:cxnSpLocks noChangeShapeType="1"/>
              </p:cNvCxnSpPr>
              <p:nvPr/>
            </p:nvCxnSpPr>
            <p:spPr bwMode="auto">
              <a:xfrm>
                <a:off x="3767" y="5238"/>
                <a:ext cx="0" cy="1112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98" name="Group 197"/>
            <p:cNvGrpSpPr>
              <a:grpSpLocks/>
            </p:cNvGrpSpPr>
            <p:nvPr/>
          </p:nvGrpSpPr>
          <p:grpSpPr bwMode="auto">
            <a:xfrm flipH="1">
              <a:off x="7004" y="5142"/>
              <a:ext cx="253" cy="1112"/>
              <a:chOff x="3514" y="5238"/>
              <a:chExt cx="253" cy="1112"/>
            </a:xfrm>
          </p:grpSpPr>
          <p:sp>
            <p:nvSpPr>
              <p:cNvPr id="213" name="Rectangle 212" descr="Dark upward diagonal"/>
              <p:cNvSpPr>
                <a:spLocks noChangeArrowheads="1"/>
              </p:cNvSpPr>
              <p:nvPr/>
            </p:nvSpPr>
            <p:spPr bwMode="auto">
              <a:xfrm>
                <a:off x="3514" y="5238"/>
                <a:ext cx="253" cy="1112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214" name="AutoShape 626"/>
              <p:cNvCxnSpPr>
                <a:cxnSpLocks noChangeShapeType="1"/>
              </p:cNvCxnSpPr>
              <p:nvPr/>
            </p:nvCxnSpPr>
            <p:spPr bwMode="auto">
              <a:xfrm>
                <a:off x="3767" y="5238"/>
                <a:ext cx="0" cy="1112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99" name="AutoShape 627"/>
            <p:cNvCxnSpPr>
              <a:cxnSpLocks noChangeShapeType="1"/>
            </p:cNvCxnSpPr>
            <p:nvPr/>
          </p:nvCxnSpPr>
          <p:spPr bwMode="auto">
            <a:xfrm>
              <a:off x="5803" y="5587"/>
              <a:ext cx="1728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0" name="AutoShape 628"/>
            <p:cNvCxnSpPr>
              <a:cxnSpLocks noChangeShapeType="1"/>
            </p:cNvCxnSpPr>
            <p:nvPr/>
          </p:nvCxnSpPr>
          <p:spPr bwMode="auto">
            <a:xfrm>
              <a:off x="7073" y="5334"/>
              <a:ext cx="45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1" name="AutoShape 629"/>
            <p:cNvCxnSpPr>
              <a:cxnSpLocks noChangeShapeType="1"/>
            </p:cNvCxnSpPr>
            <p:nvPr/>
          </p:nvCxnSpPr>
          <p:spPr bwMode="auto">
            <a:xfrm flipV="1">
              <a:off x="7408" y="5591"/>
              <a:ext cx="0" cy="2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2" name="AutoShape 630"/>
            <p:cNvCxnSpPr>
              <a:cxnSpLocks noChangeShapeType="1"/>
            </p:cNvCxnSpPr>
            <p:nvPr/>
          </p:nvCxnSpPr>
          <p:spPr bwMode="auto">
            <a:xfrm>
              <a:off x="7408" y="5068"/>
              <a:ext cx="0" cy="269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" name="AutoShape 631"/>
            <p:cNvCxnSpPr>
              <a:cxnSpLocks noChangeShapeType="1"/>
            </p:cNvCxnSpPr>
            <p:nvPr/>
          </p:nvCxnSpPr>
          <p:spPr bwMode="auto">
            <a:xfrm flipH="1">
              <a:off x="3767" y="6060"/>
              <a:ext cx="1618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" name="AutoShape 632"/>
            <p:cNvCxnSpPr>
              <a:cxnSpLocks noChangeShapeType="1"/>
            </p:cNvCxnSpPr>
            <p:nvPr/>
          </p:nvCxnSpPr>
          <p:spPr bwMode="auto">
            <a:xfrm flipH="1">
              <a:off x="5380" y="6060"/>
              <a:ext cx="1618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arrow" w="med" len="med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05" name="Text Box 633"/>
            <p:cNvSpPr txBox="1">
              <a:spLocks noChangeArrowheads="1"/>
            </p:cNvSpPr>
            <p:nvPr/>
          </p:nvSpPr>
          <p:spPr bwMode="auto">
            <a:xfrm>
              <a:off x="4821" y="4438"/>
              <a:ext cx="111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10,000N</a:t>
              </a:r>
            </a:p>
          </p:txBody>
        </p:sp>
        <p:sp>
          <p:nvSpPr>
            <p:cNvPr id="206" name="Text Box 634"/>
            <p:cNvSpPr txBox="1">
              <a:spLocks noChangeArrowheads="1"/>
            </p:cNvSpPr>
            <p:nvPr/>
          </p:nvSpPr>
          <p:spPr bwMode="auto">
            <a:xfrm>
              <a:off x="4015" y="5759"/>
              <a:ext cx="111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0.1m</a:t>
              </a:r>
            </a:p>
          </p:txBody>
        </p:sp>
        <p:sp>
          <p:nvSpPr>
            <p:cNvPr id="207" name="Text Box 635"/>
            <p:cNvSpPr txBox="1">
              <a:spLocks noChangeArrowheads="1"/>
            </p:cNvSpPr>
            <p:nvPr/>
          </p:nvSpPr>
          <p:spPr bwMode="auto">
            <a:xfrm>
              <a:off x="5672" y="5771"/>
              <a:ext cx="111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0.1m</a:t>
              </a:r>
            </a:p>
          </p:txBody>
        </p:sp>
        <p:sp>
          <p:nvSpPr>
            <p:cNvPr id="208" name="Text Box 636"/>
            <p:cNvSpPr txBox="1">
              <a:spLocks noChangeArrowheads="1"/>
            </p:cNvSpPr>
            <p:nvPr/>
          </p:nvSpPr>
          <p:spPr bwMode="auto">
            <a:xfrm>
              <a:off x="7085" y="5261"/>
              <a:ext cx="878" cy="3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1mm</a:t>
              </a:r>
            </a:p>
          </p:txBody>
        </p:sp>
        <p:sp>
          <p:nvSpPr>
            <p:cNvPr id="209" name="Oval 208"/>
            <p:cNvSpPr>
              <a:spLocks noChangeAspect="1" noChangeArrowheads="1"/>
            </p:cNvSpPr>
            <p:nvPr/>
          </p:nvSpPr>
          <p:spPr bwMode="auto">
            <a:xfrm>
              <a:off x="3785" y="5152"/>
              <a:ext cx="317" cy="31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210" name="Oval 209"/>
            <p:cNvSpPr>
              <a:spLocks noChangeAspect="1" noChangeArrowheads="1"/>
            </p:cNvSpPr>
            <p:nvPr/>
          </p:nvSpPr>
          <p:spPr bwMode="auto">
            <a:xfrm>
              <a:off x="5006" y="5130"/>
              <a:ext cx="317" cy="31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211" name="Oval 210"/>
            <p:cNvSpPr>
              <a:spLocks noChangeAspect="1" noChangeArrowheads="1"/>
            </p:cNvSpPr>
            <p:nvPr/>
          </p:nvSpPr>
          <p:spPr bwMode="auto">
            <a:xfrm>
              <a:off x="6669" y="4897"/>
              <a:ext cx="317" cy="317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212" name="AutoShape 640"/>
            <p:cNvCxnSpPr>
              <a:cxnSpLocks noChangeShapeType="1"/>
            </p:cNvCxnSpPr>
            <p:nvPr/>
          </p:nvCxnSpPr>
          <p:spPr bwMode="auto">
            <a:xfrm>
              <a:off x="5380" y="5459"/>
              <a:ext cx="0" cy="14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213676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1147826" y="312701"/>
            <a:ext cx="4213225" cy="1040130"/>
            <a:chOff x="7983" y="8686"/>
            <a:chExt cx="6635" cy="1638"/>
          </a:xfrm>
        </p:grpSpPr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8311" y="9596"/>
              <a:ext cx="2610" cy="25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9" name="Line 5383"/>
            <p:cNvCxnSpPr>
              <a:cxnSpLocks noChangeShapeType="1"/>
            </p:cNvCxnSpPr>
            <p:nvPr/>
          </p:nvCxnSpPr>
          <p:spPr bwMode="auto">
            <a:xfrm>
              <a:off x="10667" y="8969"/>
              <a:ext cx="0" cy="63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5384"/>
            <p:cNvCxnSpPr>
              <a:cxnSpLocks noChangeShapeType="1"/>
            </p:cNvCxnSpPr>
            <p:nvPr/>
          </p:nvCxnSpPr>
          <p:spPr bwMode="auto">
            <a:xfrm>
              <a:off x="8669" y="9500"/>
              <a:ext cx="0" cy="9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Line 5385"/>
            <p:cNvCxnSpPr>
              <a:cxnSpLocks noChangeShapeType="1"/>
            </p:cNvCxnSpPr>
            <p:nvPr/>
          </p:nvCxnSpPr>
          <p:spPr bwMode="auto">
            <a:xfrm>
              <a:off x="8918" y="9430"/>
              <a:ext cx="0" cy="1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Line 5386"/>
            <p:cNvCxnSpPr>
              <a:cxnSpLocks noChangeShapeType="1"/>
            </p:cNvCxnSpPr>
            <p:nvPr/>
          </p:nvCxnSpPr>
          <p:spPr bwMode="auto">
            <a:xfrm>
              <a:off x="9168" y="9366"/>
              <a:ext cx="0" cy="2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Line 5387"/>
            <p:cNvCxnSpPr>
              <a:cxnSpLocks noChangeShapeType="1"/>
            </p:cNvCxnSpPr>
            <p:nvPr/>
          </p:nvCxnSpPr>
          <p:spPr bwMode="auto">
            <a:xfrm>
              <a:off x="9418" y="9302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4" name="Line 5388"/>
            <p:cNvCxnSpPr>
              <a:cxnSpLocks noChangeShapeType="1"/>
            </p:cNvCxnSpPr>
            <p:nvPr/>
          </p:nvCxnSpPr>
          <p:spPr bwMode="auto">
            <a:xfrm>
              <a:off x="9668" y="9223"/>
              <a:ext cx="0" cy="37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5" name="Line 5389"/>
            <p:cNvCxnSpPr>
              <a:cxnSpLocks noChangeShapeType="1"/>
            </p:cNvCxnSpPr>
            <p:nvPr/>
          </p:nvCxnSpPr>
          <p:spPr bwMode="auto">
            <a:xfrm>
              <a:off x="9917" y="9164"/>
              <a:ext cx="0" cy="43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6" name="Line 5390"/>
            <p:cNvCxnSpPr>
              <a:cxnSpLocks noChangeShapeType="1"/>
            </p:cNvCxnSpPr>
            <p:nvPr/>
          </p:nvCxnSpPr>
          <p:spPr bwMode="auto">
            <a:xfrm>
              <a:off x="10167" y="9099"/>
              <a:ext cx="0" cy="4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5391"/>
            <p:cNvCxnSpPr>
              <a:cxnSpLocks noChangeShapeType="1"/>
            </p:cNvCxnSpPr>
            <p:nvPr/>
          </p:nvCxnSpPr>
          <p:spPr bwMode="auto">
            <a:xfrm>
              <a:off x="10417" y="9039"/>
              <a:ext cx="0" cy="5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8" name="Line 5392"/>
            <p:cNvCxnSpPr>
              <a:cxnSpLocks noChangeShapeType="1"/>
            </p:cNvCxnSpPr>
            <p:nvPr/>
          </p:nvCxnSpPr>
          <p:spPr bwMode="auto">
            <a:xfrm>
              <a:off x="10917" y="8901"/>
              <a:ext cx="0" cy="6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9" name="Line 5393"/>
            <p:cNvCxnSpPr>
              <a:cxnSpLocks noChangeShapeType="1"/>
            </p:cNvCxnSpPr>
            <p:nvPr/>
          </p:nvCxnSpPr>
          <p:spPr bwMode="auto">
            <a:xfrm>
              <a:off x="7983" y="10277"/>
              <a:ext cx="6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Line 5394"/>
            <p:cNvCxnSpPr>
              <a:cxnSpLocks noChangeShapeType="1"/>
            </p:cNvCxnSpPr>
            <p:nvPr/>
          </p:nvCxnSpPr>
          <p:spPr bwMode="auto">
            <a:xfrm flipV="1">
              <a:off x="7990" y="9797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" name="Text Box 5395"/>
            <p:cNvSpPr txBox="1">
              <a:spLocks noChangeArrowheads="1"/>
            </p:cNvSpPr>
            <p:nvPr/>
          </p:nvSpPr>
          <p:spPr bwMode="auto">
            <a:xfrm>
              <a:off x="8576" y="10032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42" name="Text Box 5396"/>
            <p:cNvSpPr txBox="1">
              <a:spLocks noChangeArrowheads="1"/>
            </p:cNvSpPr>
            <p:nvPr/>
          </p:nvSpPr>
          <p:spPr bwMode="auto">
            <a:xfrm>
              <a:off x="8004" y="9754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43" name="Line 5397"/>
            <p:cNvCxnSpPr>
              <a:cxnSpLocks noChangeShapeType="1"/>
            </p:cNvCxnSpPr>
            <p:nvPr/>
          </p:nvCxnSpPr>
          <p:spPr bwMode="auto">
            <a:xfrm flipV="1">
              <a:off x="8310" y="8896"/>
              <a:ext cx="2610" cy="6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4" name="Text Box 5398"/>
            <p:cNvSpPr txBox="1">
              <a:spLocks noChangeArrowheads="1"/>
            </p:cNvSpPr>
            <p:nvPr/>
          </p:nvSpPr>
          <p:spPr bwMode="auto">
            <a:xfrm>
              <a:off x="10902" y="8686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q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0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11746" y="9596"/>
              <a:ext cx="2610" cy="25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46" name="AutoShape 5400"/>
            <p:cNvSpPr>
              <a:spLocks noChangeArrowheads="1"/>
            </p:cNvSpPr>
            <p:nvPr/>
          </p:nvSpPr>
          <p:spPr bwMode="auto">
            <a:xfrm>
              <a:off x="11144" y="9120"/>
              <a:ext cx="367" cy="188"/>
            </a:xfrm>
            <a:prstGeom prst="rightArrow">
              <a:avLst>
                <a:gd name="adj1" fmla="val 50000"/>
                <a:gd name="adj2" fmla="val 4880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7" name="Line 5401"/>
            <p:cNvCxnSpPr>
              <a:cxnSpLocks noChangeShapeType="1"/>
            </p:cNvCxnSpPr>
            <p:nvPr/>
          </p:nvCxnSpPr>
          <p:spPr bwMode="auto">
            <a:xfrm flipV="1">
              <a:off x="11745" y="9203"/>
              <a:ext cx="0" cy="5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Line 5402"/>
            <p:cNvCxnSpPr>
              <a:cxnSpLocks noChangeShapeType="1"/>
            </p:cNvCxnSpPr>
            <p:nvPr/>
          </p:nvCxnSpPr>
          <p:spPr bwMode="auto">
            <a:xfrm flipV="1">
              <a:off x="14355" y="9218"/>
              <a:ext cx="0" cy="5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9" name="Group 48"/>
            <p:cNvGrpSpPr>
              <a:grpSpLocks noChangeAspect="1"/>
            </p:cNvGrpSpPr>
            <p:nvPr/>
          </p:nvGrpSpPr>
          <p:grpSpPr bwMode="auto">
            <a:xfrm>
              <a:off x="11585" y="9497"/>
              <a:ext cx="476" cy="479"/>
              <a:chOff x="8322" y="10209"/>
              <a:chExt cx="522" cy="525"/>
            </a:xfrm>
          </p:grpSpPr>
          <p:sp>
            <p:nvSpPr>
              <p:cNvPr id="59" name="Arc 5404"/>
              <p:cNvSpPr>
                <a:spLocks noChangeAspect="1"/>
              </p:cNvSpPr>
              <p:nvPr/>
            </p:nvSpPr>
            <p:spPr bwMode="auto">
              <a:xfrm flipH="1">
                <a:off x="8322" y="10209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0" name="Arc 5405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61" name="Arc 5406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50" name="Group 49"/>
            <p:cNvGrpSpPr>
              <a:grpSpLocks noChangeAspect="1"/>
            </p:cNvGrpSpPr>
            <p:nvPr/>
          </p:nvGrpSpPr>
          <p:grpSpPr bwMode="auto">
            <a:xfrm>
              <a:off x="14142" y="9512"/>
              <a:ext cx="476" cy="479"/>
              <a:chOff x="8322" y="10209"/>
              <a:chExt cx="522" cy="525"/>
            </a:xfrm>
          </p:grpSpPr>
          <p:sp>
            <p:nvSpPr>
              <p:cNvPr id="56" name="Arc 5408"/>
              <p:cNvSpPr>
                <a:spLocks noChangeAspect="1"/>
              </p:cNvSpPr>
              <p:nvPr/>
            </p:nvSpPr>
            <p:spPr bwMode="auto">
              <a:xfrm flipH="1">
                <a:off x="8322" y="10209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7" name="Arc 5409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58" name="Arc 5410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51" name="Text Box 5411"/>
            <p:cNvSpPr txBox="1">
              <a:spLocks noChangeArrowheads="1"/>
            </p:cNvSpPr>
            <p:nvPr/>
          </p:nvSpPr>
          <p:spPr bwMode="auto">
            <a:xfrm>
              <a:off x="11816" y="9050"/>
              <a:ext cx="293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52" name="Text Box 5412"/>
            <p:cNvSpPr txBox="1">
              <a:spLocks noChangeArrowheads="1"/>
            </p:cNvSpPr>
            <p:nvPr/>
          </p:nvSpPr>
          <p:spPr bwMode="auto">
            <a:xfrm>
              <a:off x="14006" y="9102"/>
              <a:ext cx="293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53" name="Text Box 5413"/>
            <p:cNvSpPr txBox="1">
              <a:spLocks noChangeArrowheads="1"/>
            </p:cNvSpPr>
            <p:nvPr/>
          </p:nvSpPr>
          <p:spPr bwMode="auto">
            <a:xfrm>
              <a:off x="11291" y="9740"/>
              <a:ext cx="330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M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54" name="Text Box 5414"/>
            <p:cNvSpPr txBox="1">
              <a:spLocks noChangeArrowheads="1"/>
            </p:cNvSpPr>
            <p:nvPr/>
          </p:nvSpPr>
          <p:spPr bwMode="auto">
            <a:xfrm>
              <a:off x="13879" y="9830"/>
              <a:ext cx="323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M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55" name="Text Box 5415"/>
            <p:cNvSpPr txBox="1">
              <a:spLocks noChangeArrowheads="1"/>
            </p:cNvSpPr>
            <p:nvPr/>
          </p:nvSpPr>
          <p:spPr bwMode="auto">
            <a:xfrm>
              <a:off x="9544" y="9590"/>
              <a:ext cx="29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62" name="Group 61"/>
          <p:cNvGrpSpPr>
            <a:grpSpLocks/>
          </p:cNvGrpSpPr>
          <p:nvPr/>
        </p:nvGrpSpPr>
        <p:grpSpPr bwMode="auto">
          <a:xfrm>
            <a:off x="1328482" y="1555501"/>
            <a:ext cx="4213225" cy="941705"/>
            <a:chOff x="2963" y="6313"/>
            <a:chExt cx="6635" cy="1483"/>
          </a:xfrm>
        </p:grpSpPr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3291" y="7068"/>
              <a:ext cx="2610" cy="25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64" name="Line 5358"/>
            <p:cNvCxnSpPr>
              <a:cxnSpLocks noChangeShapeType="1"/>
            </p:cNvCxnSpPr>
            <p:nvPr/>
          </p:nvCxnSpPr>
          <p:spPr bwMode="auto">
            <a:xfrm flipV="1">
              <a:off x="4596" y="6632"/>
              <a:ext cx="0" cy="434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Line 5359"/>
            <p:cNvCxnSpPr>
              <a:cxnSpLocks noChangeShapeType="1"/>
            </p:cNvCxnSpPr>
            <p:nvPr/>
          </p:nvCxnSpPr>
          <p:spPr bwMode="auto">
            <a:xfrm>
              <a:off x="2963" y="7749"/>
              <a:ext cx="6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Line 5360"/>
            <p:cNvCxnSpPr>
              <a:cxnSpLocks noChangeShapeType="1"/>
            </p:cNvCxnSpPr>
            <p:nvPr/>
          </p:nvCxnSpPr>
          <p:spPr bwMode="auto">
            <a:xfrm flipV="1">
              <a:off x="2970" y="7269"/>
              <a:ext cx="0" cy="4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7" name="Text Box 5361"/>
            <p:cNvSpPr txBox="1">
              <a:spLocks noChangeArrowheads="1"/>
            </p:cNvSpPr>
            <p:nvPr/>
          </p:nvSpPr>
          <p:spPr bwMode="auto">
            <a:xfrm>
              <a:off x="3556" y="7504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8" name="Text Box 5362"/>
            <p:cNvSpPr txBox="1">
              <a:spLocks noChangeArrowheads="1"/>
            </p:cNvSpPr>
            <p:nvPr/>
          </p:nvSpPr>
          <p:spPr bwMode="auto">
            <a:xfrm>
              <a:off x="2984" y="7226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9" name="Text Box 5363"/>
            <p:cNvSpPr txBox="1">
              <a:spLocks noChangeArrowheads="1"/>
            </p:cNvSpPr>
            <p:nvPr/>
          </p:nvSpPr>
          <p:spPr bwMode="auto">
            <a:xfrm>
              <a:off x="4464" y="6313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P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6726" y="7068"/>
              <a:ext cx="2610" cy="25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71" name="AutoShape 5365"/>
            <p:cNvSpPr>
              <a:spLocks noChangeArrowheads="1"/>
            </p:cNvSpPr>
            <p:nvPr/>
          </p:nvSpPr>
          <p:spPr bwMode="auto">
            <a:xfrm>
              <a:off x="6124" y="6592"/>
              <a:ext cx="367" cy="188"/>
            </a:xfrm>
            <a:prstGeom prst="rightArrow">
              <a:avLst>
                <a:gd name="adj1" fmla="val 50000"/>
                <a:gd name="adj2" fmla="val 4880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72" name="Line 5366"/>
            <p:cNvCxnSpPr>
              <a:cxnSpLocks noChangeShapeType="1"/>
            </p:cNvCxnSpPr>
            <p:nvPr/>
          </p:nvCxnSpPr>
          <p:spPr bwMode="auto">
            <a:xfrm flipV="1">
              <a:off x="6725" y="6675"/>
              <a:ext cx="0" cy="5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5367"/>
            <p:cNvCxnSpPr>
              <a:cxnSpLocks noChangeShapeType="1"/>
            </p:cNvCxnSpPr>
            <p:nvPr/>
          </p:nvCxnSpPr>
          <p:spPr bwMode="auto">
            <a:xfrm flipV="1">
              <a:off x="9335" y="6690"/>
              <a:ext cx="0" cy="51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74" name="Group 73"/>
            <p:cNvGrpSpPr>
              <a:grpSpLocks noChangeAspect="1"/>
            </p:cNvGrpSpPr>
            <p:nvPr/>
          </p:nvGrpSpPr>
          <p:grpSpPr bwMode="auto">
            <a:xfrm>
              <a:off x="6565" y="6969"/>
              <a:ext cx="476" cy="479"/>
              <a:chOff x="8322" y="10209"/>
              <a:chExt cx="522" cy="525"/>
            </a:xfrm>
          </p:grpSpPr>
          <p:sp>
            <p:nvSpPr>
              <p:cNvPr id="84" name="Arc 5369"/>
              <p:cNvSpPr>
                <a:spLocks noChangeAspect="1"/>
              </p:cNvSpPr>
              <p:nvPr/>
            </p:nvSpPr>
            <p:spPr bwMode="auto">
              <a:xfrm flipH="1">
                <a:off x="8322" y="10209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5" name="Arc 5370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6" name="Arc 5371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grpSp>
          <p:nvGrpSpPr>
            <p:cNvPr id="75" name="Group 74"/>
            <p:cNvGrpSpPr>
              <a:grpSpLocks noChangeAspect="1"/>
            </p:cNvGrpSpPr>
            <p:nvPr/>
          </p:nvGrpSpPr>
          <p:grpSpPr bwMode="auto">
            <a:xfrm>
              <a:off x="9122" y="6984"/>
              <a:ext cx="476" cy="479"/>
              <a:chOff x="8322" y="10209"/>
              <a:chExt cx="522" cy="525"/>
            </a:xfrm>
          </p:grpSpPr>
          <p:sp>
            <p:nvSpPr>
              <p:cNvPr id="81" name="Arc 5373"/>
              <p:cNvSpPr>
                <a:spLocks noChangeAspect="1"/>
              </p:cNvSpPr>
              <p:nvPr/>
            </p:nvSpPr>
            <p:spPr bwMode="auto">
              <a:xfrm flipH="1">
                <a:off x="8322" y="10209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2" name="Arc 5374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83" name="Arc 5375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0000"/>
                </a:solidFill>
                <a:round/>
                <a:headEnd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</p:grpSp>
        <p:sp>
          <p:nvSpPr>
            <p:cNvPr id="76" name="Text Box 5376"/>
            <p:cNvSpPr txBox="1">
              <a:spLocks noChangeArrowheads="1"/>
            </p:cNvSpPr>
            <p:nvPr/>
          </p:nvSpPr>
          <p:spPr bwMode="auto">
            <a:xfrm>
              <a:off x="6796" y="6522"/>
              <a:ext cx="293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77" name="Text Box 5377"/>
            <p:cNvSpPr txBox="1">
              <a:spLocks noChangeArrowheads="1"/>
            </p:cNvSpPr>
            <p:nvPr/>
          </p:nvSpPr>
          <p:spPr bwMode="auto">
            <a:xfrm>
              <a:off x="8986" y="6574"/>
              <a:ext cx="293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78" name="Text Box 5378"/>
            <p:cNvSpPr txBox="1">
              <a:spLocks noChangeArrowheads="1"/>
            </p:cNvSpPr>
            <p:nvPr/>
          </p:nvSpPr>
          <p:spPr bwMode="auto">
            <a:xfrm>
              <a:off x="6271" y="7212"/>
              <a:ext cx="330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M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79" name="Text Box 5379"/>
            <p:cNvSpPr txBox="1">
              <a:spLocks noChangeArrowheads="1"/>
            </p:cNvSpPr>
            <p:nvPr/>
          </p:nvSpPr>
          <p:spPr bwMode="auto">
            <a:xfrm>
              <a:off x="8859" y="7302"/>
              <a:ext cx="323" cy="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M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80" name="Text Box 5380"/>
            <p:cNvSpPr txBox="1">
              <a:spLocks noChangeArrowheads="1"/>
            </p:cNvSpPr>
            <p:nvPr/>
          </p:nvSpPr>
          <p:spPr bwMode="auto">
            <a:xfrm>
              <a:off x="4450" y="7062"/>
              <a:ext cx="29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87" name="Group 86"/>
          <p:cNvGrpSpPr>
            <a:grpSpLocks/>
          </p:cNvGrpSpPr>
          <p:nvPr/>
        </p:nvGrpSpPr>
        <p:grpSpPr bwMode="auto">
          <a:xfrm>
            <a:off x="2134297" y="2689392"/>
            <a:ext cx="2757805" cy="1060450"/>
            <a:chOff x="3992" y="9070"/>
            <a:chExt cx="4343" cy="1670"/>
          </a:xfrm>
        </p:grpSpPr>
        <p:sp>
          <p:nvSpPr>
            <p:cNvPr id="88" name="Rectangle 87" descr="Light upward diagonal"/>
            <p:cNvSpPr>
              <a:spLocks noChangeArrowheads="1"/>
            </p:cNvSpPr>
            <p:nvPr/>
          </p:nvSpPr>
          <p:spPr bwMode="auto">
            <a:xfrm>
              <a:off x="8192" y="9322"/>
              <a:ext cx="143" cy="68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4132" y="9574"/>
              <a:ext cx="4068" cy="21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0" name="Line 5339"/>
            <p:cNvCxnSpPr>
              <a:cxnSpLocks noChangeShapeType="1"/>
            </p:cNvCxnSpPr>
            <p:nvPr/>
          </p:nvCxnSpPr>
          <p:spPr bwMode="auto">
            <a:xfrm>
              <a:off x="4124" y="10132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Line 5340"/>
            <p:cNvCxnSpPr>
              <a:cxnSpLocks noChangeShapeType="1"/>
            </p:cNvCxnSpPr>
            <p:nvPr/>
          </p:nvCxnSpPr>
          <p:spPr bwMode="auto">
            <a:xfrm>
              <a:off x="4124" y="10258"/>
              <a:ext cx="20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" name="Text Box 5341"/>
            <p:cNvSpPr txBox="1">
              <a:spLocks noChangeArrowheads="1"/>
            </p:cNvSpPr>
            <p:nvPr/>
          </p:nvSpPr>
          <p:spPr bwMode="auto">
            <a:xfrm>
              <a:off x="4825" y="10097"/>
              <a:ext cx="516" cy="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sp>
          <p:nvSpPr>
            <p:cNvPr id="93" name="Text Box 5342"/>
            <p:cNvSpPr txBox="1">
              <a:spLocks noChangeArrowheads="1"/>
            </p:cNvSpPr>
            <p:nvPr/>
          </p:nvSpPr>
          <p:spPr bwMode="auto">
            <a:xfrm>
              <a:off x="5970" y="10440"/>
              <a:ext cx="828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1,000 N</a:t>
              </a:r>
            </a:p>
          </p:txBody>
        </p:sp>
        <p:cxnSp>
          <p:nvCxnSpPr>
            <p:cNvPr id="94" name="Line 5343"/>
            <p:cNvCxnSpPr>
              <a:cxnSpLocks noChangeShapeType="1"/>
            </p:cNvCxnSpPr>
            <p:nvPr/>
          </p:nvCxnSpPr>
          <p:spPr bwMode="auto">
            <a:xfrm>
              <a:off x="8195" y="9318"/>
              <a:ext cx="0" cy="6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5" name="Rectangle 94" descr="Light upward diagonal"/>
            <p:cNvSpPr>
              <a:spLocks noChangeArrowheads="1"/>
            </p:cNvSpPr>
            <p:nvPr/>
          </p:nvSpPr>
          <p:spPr bwMode="auto">
            <a:xfrm flipH="1">
              <a:off x="3992" y="9335"/>
              <a:ext cx="143" cy="68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6" name="Line 5345"/>
            <p:cNvCxnSpPr>
              <a:cxnSpLocks noChangeShapeType="1"/>
            </p:cNvCxnSpPr>
            <p:nvPr/>
          </p:nvCxnSpPr>
          <p:spPr bwMode="auto">
            <a:xfrm flipH="1">
              <a:off x="4124" y="9235"/>
              <a:ext cx="0" cy="78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7" name="Line 5346"/>
            <p:cNvCxnSpPr>
              <a:cxnSpLocks noChangeShapeType="1"/>
            </p:cNvCxnSpPr>
            <p:nvPr/>
          </p:nvCxnSpPr>
          <p:spPr bwMode="auto">
            <a:xfrm flipV="1">
              <a:off x="6152" y="9792"/>
              <a:ext cx="0" cy="6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98" name="Group 97"/>
            <p:cNvGrpSpPr>
              <a:grpSpLocks/>
            </p:cNvGrpSpPr>
            <p:nvPr/>
          </p:nvGrpSpPr>
          <p:grpSpPr bwMode="auto">
            <a:xfrm flipH="1">
              <a:off x="6156" y="10129"/>
              <a:ext cx="2036" cy="300"/>
              <a:chOff x="4124" y="8241"/>
              <a:chExt cx="2036" cy="300"/>
            </a:xfrm>
          </p:grpSpPr>
          <p:cxnSp>
            <p:nvCxnSpPr>
              <p:cNvPr id="105" name="Line 5348"/>
              <p:cNvCxnSpPr>
                <a:cxnSpLocks noChangeShapeType="1"/>
              </p:cNvCxnSpPr>
              <p:nvPr/>
            </p:nvCxnSpPr>
            <p:spPr bwMode="auto">
              <a:xfrm>
                <a:off x="4124" y="8241"/>
                <a:ext cx="0" cy="30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6" name="Line 5349"/>
              <p:cNvCxnSpPr>
                <a:cxnSpLocks noChangeShapeType="1"/>
              </p:cNvCxnSpPr>
              <p:nvPr/>
            </p:nvCxnSpPr>
            <p:spPr bwMode="auto">
              <a:xfrm>
                <a:off x="4124" y="8367"/>
                <a:ext cx="203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 type="triangle" w="sm" len="lg"/>
                <a:tailEnd type="triangle" w="sm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9" name="Text Box 5350"/>
            <p:cNvSpPr txBox="1">
              <a:spLocks noChangeArrowheads="1"/>
            </p:cNvSpPr>
            <p:nvPr/>
          </p:nvSpPr>
          <p:spPr bwMode="auto">
            <a:xfrm>
              <a:off x="6929" y="10094"/>
              <a:ext cx="516" cy="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sp>
          <p:nvSpPr>
            <p:cNvPr id="100" name="Text Box 5351"/>
            <p:cNvSpPr txBox="1">
              <a:spLocks noChangeArrowheads="1"/>
            </p:cNvSpPr>
            <p:nvPr/>
          </p:nvSpPr>
          <p:spPr bwMode="auto">
            <a:xfrm>
              <a:off x="4873" y="9790"/>
              <a:ext cx="516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B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01" name="Line 5352"/>
            <p:cNvCxnSpPr>
              <a:cxnSpLocks noChangeShapeType="1"/>
            </p:cNvCxnSpPr>
            <p:nvPr/>
          </p:nvCxnSpPr>
          <p:spPr bwMode="auto">
            <a:xfrm>
              <a:off x="4132" y="9367"/>
              <a:ext cx="1022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2" name="Text Box 5353"/>
            <p:cNvSpPr txBox="1">
              <a:spLocks noChangeArrowheads="1"/>
            </p:cNvSpPr>
            <p:nvPr/>
          </p:nvSpPr>
          <p:spPr bwMode="auto">
            <a:xfrm>
              <a:off x="4361" y="9070"/>
              <a:ext cx="63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0.5 m</a:t>
              </a:r>
            </a:p>
          </p:txBody>
        </p:sp>
        <p:cxnSp>
          <p:nvCxnSpPr>
            <p:cNvPr id="103" name="Line 5354"/>
            <p:cNvCxnSpPr>
              <a:cxnSpLocks noChangeShapeType="1"/>
            </p:cNvCxnSpPr>
            <p:nvPr/>
          </p:nvCxnSpPr>
          <p:spPr bwMode="auto">
            <a:xfrm>
              <a:off x="5132" y="9225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4" name="Oval 103"/>
            <p:cNvSpPr>
              <a:spLocks noChangeAspect="1" noChangeArrowheads="1"/>
            </p:cNvSpPr>
            <p:nvPr/>
          </p:nvSpPr>
          <p:spPr bwMode="auto">
            <a:xfrm>
              <a:off x="5096" y="9640"/>
              <a:ext cx="72" cy="72"/>
            </a:xfrm>
            <a:prstGeom prst="ellipse">
              <a:avLst/>
            </a:prstGeom>
            <a:solidFill>
              <a:srgbClr val="33333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7" name="Group 106"/>
          <p:cNvGrpSpPr>
            <a:grpSpLocks/>
          </p:cNvGrpSpPr>
          <p:nvPr/>
        </p:nvGrpSpPr>
        <p:grpSpPr bwMode="auto">
          <a:xfrm>
            <a:off x="1852675" y="4056963"/>
            <a:ext cx="3281680" cy="1040130"/>
            <a:chOff x="3602" y="1631"/>
            <a:chExt cx="5168" cy="1638"/>
          </a:xfrm>
        </p:grpSpPr>
        <p:grpSp>
          <p:nvGrpSpPr>
            <p:cNvPr id="108" name="Group 107"/>
            <p:cNvGrpSpPr>
              <a:grpSpLocks/>
            </p:cNvGrpSpPr>
            <p:nvPr/>
          </p:nvGrpSpPr>
          <p:grpSpPr bwMode="auto">
            <a:xfrm>
              <a:off x="7930" y="2124"/>
              <a:ext cx="840" cy="751"/>
              <a:chOff x="7930" y="2108"/>
              <a:chExt cx="840" cy="751"/>
            </a:xfrm>
          </p:grpSpPr>
          <p:sp>
            <p:nvSpPr>
              <p:cNvPr id="130" name="Oval 129"/>
              <p:cNvSpPr>
                <a:spLocks noChangeAspect="1" noChangeArrowheads="1"/>
              </p:cNvSpPr>
              <p:nvPr/>
            </p:nvSpPr>
            <p:spPr bwMode="auto">
              <a:xfrm>
                <a:off x="8219" y="2308"/>
                <a:ext cx="86" cy="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AutoShape 5310"/>
              <p:cNvSpPr>
                <a:spLocks noChangeArrowheads="1"/>
              </p:cNvSpPr>
              <p:nvPr/>
            </p:nvSpPr>
            <p:spPr bwMode="auto">
              <a:xfrm>
                <a:off x="8208" y="2108"/>
                <a:ext cx="225" cy="195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Oval 131"/>
              <p:cNvSpPr>
                <a:spLocks noChangeAspect="1" noChangeArrowheads="1"/>
              </p:cNvSpPr>
              <p:nvPr/>
            </p:nvSpPr>
            <p:spPr bwMode="auto">
              <a:xfrm>
                <a:off x="8346" y="2308"/>
                <a:ext cx="86" cy="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Rectangle 132" descr="Dark upward diagonal"/>
              <p:cNvSpPr>
                <a:spLocks noChangeArrowheads="1"/>
              </p:cNvSpPr>
              <p:nvPr/>
            </p:nvSpPr>
            <p:spPr bwMode="auto">
              <a:xfrm rot="-5400000">
                <a:off x="8249" y="2084"/>
                <a:ext cx="210" cy="83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34" name="Line 5313"/>
              <p:cNvCxnSpPr>
                <a:cxnSpLocks noChangeShapeType="1"/>
              </p:cNvCxnSpPr>
              <p:nvPr/>
            </p:nvCxnSpPr>
            <p:spPr bwMode="auto">
              <a:xfrm rot="-5400000">
                <a:off x="8346" y="1987"/>
                <a:ext cx="0" cy="8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5" name="Line 5314"/>
              <p:cNvCxnSpPr>
                <a:cxnSpLocks noChangeShapeType="1"/>
              </p:cNvCxnSpPr>
              <p:nvPr/>
            </p:nvCxnSpPr>
            <p:spPr bwMode="auto">
              <a:xfrm>
                <a:off x="8322" y="2195"/>
                <a:ext cx="0" cy="664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09" name="Group 108"/>
            <p:cNvGrpSpPr>
              <a:grpSpLocks/>
            </p:cNvGrpSpPr>
            <p:nvPr/>
          </p:nvGrpSpPr>
          <p:grpSpPr bwMode="auto">
            <a:xfrm>
              <a:off x="5786" y="2124"/>
              <a:ext cx="840" cy="751"/>
              <a:chOff x="5834" y="2089"/>
              <a:chExt cx="840" cy="751"/>
            </a:xfrm>
          </p:grpSpPr>
          <p:sp>
            <p:nvSpPr>
              <p:cNvPr id="124" name="Oval 123"/>
              <p:cNvSpPr>
                <a:spLocks noChangeAspect="1" noChangeArrowheads="1"/>
              </p:cNvSpPr>
              <p:nvPr/>
            </p:nvSpPr>
            <p:spPr bwMode="auto">
              <a:xfrm>
                <a:off x="6123" y="2289"/>
                <a:ext cx="86" cy="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5" name="AutoShape 5317"/>
              <p:cNvSpPr>
                <a:spLocks noChangeArrowheads="1"/>
              </p:cNvSpPr>
              <p:nvPr/>
            </p:nvSpPr>
            <p:spPr bwMode="auto">
              <a:xfrm>
                <a:off x="6112" y="2089"/>
                <a:ext cx="225" cy="195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6" name="Oval 125"/>
              <p:cNvSpPr>
                <a:spLocks noChangeAspect="1" noChangeArrowheads="1"/>
              </p:cNvSpPr>
              <p:nvPr/>
            </p:nvSpPr>
            <p:spPr bwMode="auto">
              <a:xfrm>
                <a:off x="6250" y="2289"/>
                <a:ext cx="86" cy="86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Rectangle 126" descr="Dark upward diagonal"/>
              <p:cNvSpPr>
                <a:spLocks noChangeArrowheads="1"/>
              </p:cNvSpPr>
              <p:nvPr/>
            </p:nvSpPr>
            <p:spPr bwMode="auto">
              <a:xfrm rot="-5400000">
                <a:off x="6153" y="2065"/>
                <a:ext cx="210" cy="83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28" name="Line 5320"/>
              <p:cNvCxnSpPr>
                <a:cxnSpLocks noChangeShapeType="1"/>
              </p:cNvCxnSpPr>
              <p:nvPr/>
            </p:nvCxnSpPr>
            <p:spPr bwMode="auto">
              <a:xfrm rot="-5400000">
                <a:off x="6250" y="1968"/>
                <a:ext cx="0" cy="832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9" name="Line 5321"/>
              <p:cNvCxnSpPr>
                <a:cxnSpLocks noChangeShapeType="1"/>
              </p:cNvCxnSpPr>
              <p:nvPr/>
            </p:nvCxnSpPr>
            <p:spPr bwMode="auto">
              <a:xfrm>
                <a:off x="6226" y="2176"/>
                <a:ext cx="0" cy="66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10" name="Text Box 5322"/>
            <p:cNvSpPr txBox="1">
              <a:spLocks noChangeArrowheads="1"/>
            </p:cNvSpPr>
            <p:nvPr/>
          </p:nvSpPr>
          <p:spPr bwMode="auto">
            <a:xfrm>
              <a:off x="6117" y="1631"/>
              <a:ext cx="375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C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11" name="AutoShape 5323"/>
            <p:cNvSpPr>
              <a:spLocks noChangeArrowheads="1"/>
            </p:cNvSpPr>
            <p:nvPr/>
          </p:nvSpPr>
          <p:spPr bwMode="auto">
            <a:xfrm>
              <a:off x="3904" y="2113"/>
              <a:ext cx="225" cy="19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Rectangle 111" descr="Dark upward diagonal"/>
            <p:cNvSpPr>
              <a:spLocks noChangeArrowheads="1"/>
            </p:cNvSpPr>
            <p:nvPr/>
          </p:nvSpPr>
          <p:spPr bwMode="auto">
            <a:xfrm rot="-5400000">
              <a:off x="3921" y="1993"/>
              <a:ext cx="210" cy="83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3" name="Line 5325"/>
            <p:cNvCxnSpPr>
              <a:cxnSpLocks noChangeShapeType="1"/>
            </p:cNvCxnSpPr>
            <p:nvPr/>
          </p:nvCxnSpPr>
          <p:spPr bwMode="auto">
            <a:xfrm rot="-5400000">
              <a:off x="4018" y="1896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4" name="Line 5326"/>
            <p:cNvCxnSpPr>
              <a:cxnSpLocks noChangeShapeType="1"/>
            </p:cNvCxnSpPr>
            <p:nvPr/>
          </p:nvCxnSpPr>
          <p:spPr bwMode="auto">
            <a:xfrm>
              <a:off x="4018" y="2206"/>
              <a:ext cx="0" cy="6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5" name="Line 5327"/>
            <p:cNvCxnSpPr>
              <a:cxnSpLocks noChangeShapeType="1"/>
            </p:cNvCxnSpPr>
            <p:nvPr/>
          </p:nvCxnSpPr>
          <p:spPr bwMode="auto">
            <a:xfrm>
              <a:off x="4018" y="2699"/>
              <a:ext cx="21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6" name="Text Box 5328"/>
            <p:cNvSpPr txBox="1">
              <a:spLocks noChangeArrowheads="1"/>
            </p:cNvSpPr>
            <p:nvPr/>
          </p:nvSpPr>
          <p:spPr bwMode="auto">
            <a:xfrm>
              <a:off x="4893" y="2572"/>
              <a:ext cx="439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sp>
          <p:nvSpPr>
            <p:cNvPr id="117" name="Rectangle 116"/>
            <p:cNvSpPr>
              <a:spLocks noChangeArrowheads="1"/>
            </p:cNvSpPr>
            <p:nvPr/>
          </p:nvSpPr>
          <p:spPr bwMode="auto">
            <a:xfrm>
              <a:off x="4012" y="1970"/>
              <a:ext cx="4320" cy="16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18" name="Line 5330"/>
            <p:cNvCxnSpPr>
              <a:cxnSpLocks noChangeShapeType="1"/>
            </p:cNvCxnSpPr>
            <p:nvPr/>
          </p:nvCxnSpPr>
          <p:spPr bwMode="auto">
            <a:xfrm>
              <a:off x="6178" y="2699"/>
              <a:ext cx="21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9" name="Text Box 5331"/>
            <p:cNvSpPr txBox="1">
              <a:spLocks noChangeArrowheads="1"/>
            </p:cNvSpPr>
            <p:nvPr/>
          </p:nvSpPr>
          <p:spPr bwMode="auto">
            <a:xfrm>
              <a:off x="7053" y="2569"/>
              <a:ext cx="439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sp>
          <p:nvSpPr>
            <p:cNvPr id="120" name="Arc 5332"/>
            <p:cNvSpPr>
              <a:spLocks/>
            </p:cNvSpPr>
            <p:nvPr/>
          </p:nvSpPr>
          <p:spPr bwMode="auto">
            <a:xfrm flipV="1">
              <a:off x="6017" y="1907"/>
              <a:ext cx="286" cy="286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1600 w 43200"/>
                <a:gd name="T1" fmla="*/ 0 h 43200"/>
                <a:gd name="T2" fmla="*/ 27 w 43200"/>
                <a:gd name="T3" fmla="*/ 20512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21237"/>
                    <a:pt x="9" y="20874"/>
                    <a:pt x="27" y="20512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21237"/>
                    <a:pt x="9" y="20874"/>
                    <a:pt x="27" y="20512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1" name="Oval 120"/>
            <p:cNvSpPr>
              <a:spLocks noChangeArrowheads="1"/>
            </p:cNvSpPr>
            <p:nvPr/>
          </p:nvSpPr>
          <p:spPr bwMode="auto">
            <a:xfrm>
              <a:off x="3832" y="2909"/>
              <a:ext cx="360" cy="36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22" name="Oval 121"/>
            <p:cNvSpPr>
              <a:spLocks noChangeArrowheads="1"/>
            </p:cNvSpPr>
            <p:nvPr/>
          </p:nvSpPr>
          <p:spPr bwMode="auto">
            <a:xfrm>
              <a:off x="5992" y="2909"/>
              <a:ext cx="360" cy="36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23" name="Oval 122"/>
            <p:cNvSpPr>
              <a:spLocks noChangeArrowheads="1"/>
            </p:cNvSpPr>
            <p:nvPr/>
          </p:nvSpPr>
          <p:spPr bwMode="auto">
            <a:xfrm>
              <a:off x="8136" y="2909"/>
              <a:ext cx="360" cy="360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2194781" y="5296261"/>
            <a:ext cx="2631757" cy="725810"/>
            <a:chOff x="1963508" y="452553"/>
            <a:chExt cx="2631757" cy="725810"/>
          </a:xfrm>
        </p:grpSpPr>
        <p:sp>
          <p:nvSpPr>
            <p:cNvPr id="137" name="Rectangle 136" descr="Dark upward diagonal"/>
            <p:cNvSpPr>
              <a:spLocks noChangeArrowheads="1"/>
            </p:cNvSpPr>
            <p:nvPr/>
          </p:nvSpPr>
          <p:spPr bwMode="auto">
            <a:xfrm>
              <a:off x="1963508" y="557015"/>
              <a:ext cx="133350" cy="52895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8" name="Rectangle 137"/>
            <p:cNvSpPr>
              <a:spLocks noChangeArrowheads="1"/>
            </p:cNvSpPr>
            <p:nvPr/>
          </p:nvSpPr>
          <p:spPr bwMode="auto">
            <a:xfrm>
              <a:off x="2091778" y="719575"/>
              <a:ext cx="2223770" cy="14732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9" name="Oval 138"/>
            <p:cNvSpPr>
              <a:spLocks noChangeArrowheads="1"/>
            </p:cNvSpPr>
            <p:nvPr/>
          </p:nvSpPr>
          <p:spPr bwMode="auto">
            <a:xfrm>
              <a:off x="2125910" y="889875"/>
              <a:ext cx="147955" cy="14795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0" name="Oval 139"/>
            <p:cNvSpPr>
              <a:spLocks noChangeAspect="1" noChangeArrowheads="1"/>
            </p:cNvSpPr>
            <p:nvPr/>
          </p:nvSpPr>
          <p:spPr bwMode="auto">
            <a:xfrm>
              <a:off x="4245063" y="989450"/>
              <a:ext cx="54610" cy="5461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1" name="Line 5291"/>
            <p:cNvCxnSpPr>
              <a:cxnSpLocks noChangeShapeType="1"/>
            </p:cNvCxnSpPr>
            <p:nvPr/>
          </p:nvCxnSpPr>
          <p:spPr bwMode="auto">
            <a:xfrm>
              <a:off x="2092413" y="552570"/>
              <a:ext cx="0" cy="5283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Line 5292"/>
            <p:cNvCxnSpPr>
              <a:cxnSpLocks noChangeShapeType="1"/>
            </p:cNvCxnSpPr>
            <p:nvPr/>
          </p:nvCxnSpPr>
          <p:spPr bwMode="auto">
            <a:xfrm>
              <a:off x="3197948" y="471286"/>
              <a:ext cx="0" cy="2425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3" name="Text Box 5293"/>
            <p:cNvSpPr txBox="1">
              <a:spLocks noChangeArrowheads="1"/>
            </p:cNvSpPr>
            <p:nvPr/>
          </p:nvSpPr>
          <p:spPr bwMode="auto">
            <a:xfrm>
              <a:off x="3220173" y="452553"/>
              <a:ext cx="167005" cy="185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44" name="Text Box 5294"/>
            <p:cNvSpPr txBox="1">
              <a:spLocks noChangeArrowheads="1"/>
            </p:cNvSpPr>
            <p:nvPr/>
          </p:nvSpPr>
          <p:spPr bwMode="auto">
            <a:xfrm>
              <a:off x="2117183" y="883088"/>
              <a:ext cx="167005" cy="137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cxnSp>
          <p:nvCxnSpPr>
            <p:cNvPr id="145" name="Line 5295"/>
            <p:cNvCxnSpPr>
              <a:cxnSpLocks noChangeShapeType="1"/>
              <a:stCxn id="138" idx="0"/>
            </p:cNvCxnSpPr>
            <p:nvPr/>
          </p:nvCxnSpPr>
          <p:spPr bwMode="auto">
            <a:xfrm flipH="1">
              <a:off x="3202393" y="719575"/>
              <a:ext cx="1270" cy="1473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6" name="AutoShape 5296"/>
            <p:cNvSpPr>
              <a:spLocks noChangeArrowheads="1"/>
            </p:cNvSpPr>
            <p:nvPr/>
          </p:nvSpPr>
          <p:spPr bwMode="auto">
            <a:xfrm>
              <a:off x="4238078" y="862450"/>
              <a:ext cx="142875" cy="12382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7" name="Oval 146"/>
            <p:cNvSpPr>
              <a:spLocks noChangeAspect="1" noChangeArrowheads="1"/>
            </p:cNvSpPr>
            <p:nvPr/>
          </p:nvSpPr>
          <p:spPr bwMode="auto">
            <a:xfrm>
              <a:off x="4325708" y="989450"/>
              <a:ext cx="54610" cy="54610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8" name="Rectangle 147" descr="Dark upward diagonal"/>
            <p:cNvSpPr>
              <a:spLocks noChangeArrowheads="1"/>
            </p:cNvSpPr>
            <p:nvPr/>
          </p:nvSpPr>
          <p:spPr bwMode="auto">
            <a:xfrm rot="16200000">
              <a:off x="4264113" y="847210"/>
              <a:ext cx="133350" cy="528955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9" name="Line 5299"/>
            <p:cNvCxnSpPr>
              <a:cxnSpLocks noChangeShapeType="1"/>
            </p:cNvCxnSpPr>
            <p:nvPr/>
          </p:nvCxnSpPr>
          <p:spPr bwMode="auto">
            <a:xfrm rot="16200000">
              <a:off x="4325708" y="785615"/>
              <a:ext cx="0" cy="5283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0" name="Text Box 5300"/>
            <p:cNvSpPr txBox="1">
              <a:spLocks noChangeArrowheads="1"/>
            </p:cNvSpPr>
            <p:nvPr/>
          </p:nvSpPr>
          <p:spPr bwMode="auto">
            <a:xfrm>
              <a:off x="3127463" y="888169"/>
              <a:ext cx="167005" cy="137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51" name="Text Box 5301"/>
            <p:cNvSpPr txBox="1">
              <a:spLocks noChangeArrowheads="1"/>
            </p:cNvSpPr>
            <p:nvPr/>
          </p:nvSpPr>
          <p:spPr bwMode="auto">
            <a:xfrm>
              <a:off x="4344444" y="777679"/>
              <a:ext cx="167005" cy="137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52" name="Text Box 5302"/>
            <p:cNvSpPr txBox="1">
              <a:spLocks noChangeArrowheads="1"/>
            </p:cNvSpPr>
            <p:nvPr/>
          </p:nvSpPr>
          <p:spPr bwMode="auto">
            <a:xfrm>
              <a:off x="2507703" y="553524"/>
              <a:ext cx="167005" cy="137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53" name="Oval 152"/>
            <p:cNvSpPr>
              <a:spLocks noChangeArrowheads="1"/>
            </p:cNvSpPr>
            <p:nvPr/>
          </p:nvSpPr>
          <p:spPr bwMode="auto">
            <a:xfrm>
              <a:off x="3132344" y="899915"/>
              <a:ext cx="147955" cy="14795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4" name="Text Box 5304"/>
            <p:cNvSpPr txBox="1">
              <a:spLocks noChangeArrowheads="1"/>
            </p:cNvSpPr>
            <p:nvPr/>
          </p:nvSpPr>
          <p:spPr bwMode="auto">
            <a:xfrm>
              <a:off x="3690708" y="553524"/>
              <a:ext cx="167005" cy="137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55" name="Text Box 5305"/>
            <p:cNvSpPr txBox="1">
              <a:spLocks noChangeArrowheads="1"/>
            </p:cNvSpPr>
            <p:nvPr/>
          </p:nvSpPr>
          <p:spPr bwMode="auto">
            <a:xfrm>
              <a:off x="2405468" y="897375"/>
              <a:ext cx="426720" cy="137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56" name="Text Box 5306"/>
            <p:cNvSpPr txBox="1">
              <a:spLocks noChangeArrowheads="1"/>
            </p:cNvSpPr>
            <p:nvPr/>
          </p:nvSpPr>
          <p:spPr bwMode="auto">
            <a:xfrm>
              <a:off x="3509097" y="888485"/>
              <a:ext cx="440691" cy="137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57" name="Oval 156"/>
            <p:cNvSpPr>
              <a:spLocks noChangeArrowheads="1"/>
            </p:cNvSpPr>
            <p:nvPr/>
          </p:nvSpPr>
          <p:spPr bwMode="auto">
            <a:xfrm>
              <a:off x="4353013" y="785417"/>
              <a:ext cx="147955" cy="147955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58" name="Group 157"/>
          <p:cNvGrpSpPr>
            <a:grpSpLocks/>
          </p:cNvGrpSpPr>
          <p:nvPr/>
        </p:nvGrpSpPr>
        <p:grpSpPr bwMode="auto">
          <a:xfrm>
            <a:off x="2146045" y="6413155"/>
            <a:ext cx="2677160" cy="792480"/>
            <a:chOff x="4236" y="6710"/>
            <a:chExt cx="4216" cy="1248"/>
          </a:xfrm>
        </p:grpSpPr>
        <p:sp>
          <p:nvSpPr>
            <p:cNvPr id="159" name="Rectangle 158" descr="Light upward diagonal"/>
            <p:cNvSpPr>
              <a:spLocks noChangeArrowheads="1"/>
            </p:cNvSpPr>
            <p:nvPr/>
          </p:nvSpPr>
          <p:spPr bwMode="auto">
            <a:xfrm>
              <a:off x="8309" y="6816"/>
              <a:ext cx="143" cy="68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0" name="Rectangle 159" descr="Light upward diagonal"/>
            <p:cNvSpPr>
              <a:spLocks noChangeArrowheads="1"/>
            </p:cNvSpPr>
            <p:nvPr/>
          </p:nvSpPr>
          <p:spPr bwMode="auto">
            <a:xfrm>
              <a:off x="4236" y="6816"/>
              <a:ext cx="164" cy="60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" name="Rectangle 160"/>
            <p:cNvSpPr>
              <a:spLocks noChangeArrowheads="1"/>
            </p:cNvSpPr>
            <p:nvPr/>
          </p:nvSpPr>
          <p:spPr bwMode="auto">
            <a:xfrm>
              <a:off x="4389" y="7068"/>
              <a:ext cx="3924" cy="19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2" name="Line 5271"/>
            <p:cNvCxnSpPr>
              <a:cxnSpLocks noChangeShapeType="1"/>
            </p:cNvCxnSpPr>
            <p:nvPr/>
          </p:nvCxnSpPr>
          <p:spPr bwMode="auto">
            <a:xfrm>
              <a:off x="4389" y="7369"/>
              <a:ext cx="0" cy="3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3" name="Line 5272"/>
            <p:cNvCxnSpPr>
              <a:cxnSpLocks noChangeShapeType="1"/>
            </p:cNvCxnSpPr>
            <p:nvPr/>
          </p:nvCxnSpPr>
          <p:spPr bwMode="auto">
            <a:xfrm>
              <a:off x="8307" y="7418"/>
              <a:ext cx="0" cy="3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" name="Line 5273"/>
            <p:cNvCxnSpPr>
              <a:cxnSpLocks noChangeShapeType="1"/>
            </p:cNvCxnSpPr>
            <p:nvPr/>
          </p:nvCxnSpPr>
          <p:spPr bwMode="auto">
            <a:xfrm>
              <a:off x="4389" y="7571"/>
              <a:ext cx="19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5" name="Text Box 5274"/>
            <p:cNvSpPr txBox="1">
              <a:spLocks noChangeArrowheads="1"/>
            </p:cNvSpPr>
            <p:nvPr/>
          </p:nvSpPr>
          <p:spPr bwMode="auto">
            <a:xfrm>
              <a:off x="5200" y="7446"/>
              <a:ext cx="300" cy="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66" name="Text Box 5275"/>
            <p:cNvSpPr txBox="1">
              <a:spLocks noChangeArrowheads="1"/>
            </p:cNvSpPr>
            <p:nvPr/>
          </p:nvSpPr>
          <p:spPr bwMode="auto">
            <a:xfrm>
              <a:off x="6341" y="7658"/>
              <a:ext cx="30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67" name="Line 5276"/>
            <p:cNvCxnSpPr>
              <a:cxnSpLocks noChangeShapeType="1"/>
            </p:cNvCxnSpPr>
            <p:nvPr/>
          </p:nvCxnSpPr>
          <p:spPr bwMode="auto">
            <a:xfrm>
              <a:off x="8304" y="6812"/>
              <a:ext cx="0" cy="69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8" name="Line 5277"/>
            <p:cNvCxnSpPr>
              <a:cxnSpLocks noChangeShapeType="1"/>
            </p:cNvCxnSpPr>
            <p:nvPr/>
          </p:nvCxnSpPr>
          <p:spPr bwMode="auto">
            <a:xfrm>
              <a:off x="4390" y="6804"/>
              <a:ext cx="0" cy="60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9" name="Oval 168"/>
            <p:cNvSpPr>
              <a:spLocks noChangeArrowheads="1"/>
            </p:cNvSpPr>
            <p:nvPr/>
          </p:nvSpPr>
          <p:spPr bwMode="auto">
            <a:xfrm>
              <a:off x="4436" y="6711"/>
              <a:ext cx="322" cy="3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70" name="Oval 169"/>
            <p:cNvSpPr>
              <a:spLocks noChangeArrowheads="1"/>
            </p:cNvSpPr>
            <p:nvPr/>
          </p:nvSpPr>
          <p:spPr bwMode="auto">
            <a:xfrm>
              <a:off x="6180" y="6711"/>
              <a:ext cx="322" cy="3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71" name="Text Box 5280"/>
            <p:cNvSpPr txBox="1">
              <a:spLocks noChangeArrowheads="1"/>
            </p:cNvSpPr>
            <p:nvPr/>
          </p:nvSpPr>
          <p:spPr bwMode="auto">
            <a:xfrm>
              <a:off x="5714" y="6804"/>
              <a:ext cx="469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I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72" name="Line 5281"/>
            <p:cNvCxnSpPr>
              <a:cxnSpLocks noChangeShapeType="1"/>
            </p:cNvCxnSpPr>
            <p:nvPr/>
          </p:nvCxnSpPr>
          <p:spPr bwMode="auto">
            <a:xfrm flipV="1">
              <a:off x="6349" y="7249"/>
              <a:ext cx="0" cy="6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3" name="Line 5282"/>
            <p:cNvCxnSpPr>
              <a:cxnSpLocks noChangeShapeType="1"/>
            </p:cNvCxnSpPr>
            <p:nvPr/>
          </p:nvCxnSpPr>
          <p:spPr bwMode="auto">
            <a:xfrm>
              <a:off x="6367" y="7571"/>
              <a:ext cx="1936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74" name="Text Box 5283"/>
            <p:cNvSpPr txBox="1">
              <a:spLocks noChangeArrowheads="1"/>
            </p:cNvSpPr>
            <p:nvPr/>
          </p:nvSpPr>
          <p:spPr bwMode="auto">
            <a:xfrm>
              <a:off x="7272" y="7435"/>
              <a:ext cx="300" cy="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75" name="Oval 174"/>
            <p:cNvSpPr>
              <a:spLocks noChangeArrowheads="1"/>
            </p:cNvSpPr>
            <p:nvPr/>
          </p:nvSpPr>
          <p:spPr bwMode="auto">
            <a:xfrm>
              <a:off x="7924" y="6710"/>
              <a:ext cx="322" cy="32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176" name="Line 5285"/>
            <p:cNvCxnSpPr>
              <a:cxnSpLocks noChangeShapeType="1"/>
            </p:cNvCxnSpPr>
            <p:nvPr/>
          </p:nvCxnSpPr>
          <p:spPr bwMode="auto">
            <a:xfrm flipV="1">
              <a:off x="6338" y="7058"/>
              <a:ext cx="0" cy="2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77" name="Group 176"/>
          <p:cNvGrpSpPr>
            <a:grpSpLocks/>
          </p:cNvGrpSpPr>
          <p:nvPr/>
        </p:nvGrpSpPr>
        <p:grpSpPr bwMode="auto">
          <a:xfrm>
            <a:off x="2113025" y="7542744"/>
            <a:ext cx="2726055" cy="978535"/>
            <a:chOff x="1440" y="5791"/>
            <a:chExt cx="3752" cy="1541"/>
          </a:xfrm>
        </p:grpSpPr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3321" y="6424"/>
              <a:ext cx="1728" cy="28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9" name="AutoShape 643"/>
            <p:cNvSpPr>
              <a:spLocks noChangeArrowheads="1"/>
            </p:cNvSpPr>
            <p:nvPr/>
          </p:nvSpPr>
          <p:spPr bwMode="auto">
            <a:xfrm>
              <a:off x="1449" y="6426"/>
              <a:ext cx="2040" cy="2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0" name="Line 644"/>
            <p:cNvCxnSpPr>
              <a:cxnSpLocks noChangeShapeType="1"/>
            </p:cNvCxnSpPr>
            <p:nvPr/>
          </p:nvCxnSpPr>
          <p:spPr bwMode="auto">
            <a:xfrm>
              <a:off x="3323" y="5988"/>
              <a:ext cx="0" cy="5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1" name="Text Box 645"/>
            <p:cNvSpPr txBox="1">
              <a:spLocks noChangeArrowheads="1"/>
            </p:cNvSpPr>
            <p:nvPr/>
          </p:nvSpPr>
          <p:spPr bwMode="auto">
            <a:xfrm>
              <a:off x="3314" y="5960"/>
              <a:ext cx="93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= 60 N</a:t>
              </a:r>
            </a:p>
          </p:txBody>
        </p:sp>
        <p:cxnSp>
          <p:nvCxnSpPr>
            <p:cNvPr id="182" name="Line 646"/>
            <p:cNvCxnSpPr>
              <a:cxnSpLocks noChangeShapeType="1"/>
            </p:cNvCxnSpPr>
            <p:nvPr/>
          </p:nvCxnSpPr>
          <p:spPr bwMode="auto">
            <a:xfrm rot="5400000" flipV="1">
              <a:off x="1819" y="6338"/>
              <a:ext cx="0" cy="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3" name="Text Box 647"/>
            <p:cNvSpPr txBox="1">
              <a:spLocks noChangeArrowheads="1"/>
            </p:cNvSpPr>
            <p:nvPr/>
          </p:nvSpPr>
          <p:spPr bwMode="auto">
            <a:xfrm>
              <a:off x="1571" y="5791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84" name="Text Box 648"/>
            <p:cNvSpPr txBox="1">
              <a:spLocks noChangeArrowheads="1"/>
            </p:cNvSpPr>
            <p:nvPr/>
          </p:nvSpPr>
          <p:spPr bwMode="auto">
            <a:xfrm>
              <a:off x="1952" y="6448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85" name="Line 649"/>
            <p:cNvCxnSpPr>
              <a:cxnSpLocks noChangeShapeType="1"/>
            </p:cNvCxnSpPr>
            <p:nvPr/>
          </p:nvCxnSpPr>
          <p:spPr bwMode="auto">
            <a:xfrm>
              <a:off x="1579" y="7208"/>
              <a:ext cx="173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6" name="Line 650"/>
            <p:cNvCxnSpPr>
              <a:cxnSpLocks noChangeShapeType="1"/>
            </p:cNvCxnSpPr>
            <p:nvPr/>
          </p:nvCxnSpPr>
          <p:spPr bwMode="auto">
            <a:xfrm>
              <a:off x="3331" y="7208"/>
              <a:ext cx="17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7" name="Text Box 651"/>
            <p:cNvSpPr txBox="1">
              <a:spLocks noChangeArrowheads="1"/>
            </p:cNvSpPr>
            <p:nvPr/>
          </p:nvSpPr>
          <p:spPr bwMode="auto">
            <a:xfrm>
              <a:off x="2392" y="7077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sp>
          <p:nvSpPr>
            <p:cNvPr id="188" name="Rectangle 187" descr="Wide upward diagonal"/>
            <p:cNvSpPr>
              <a:spLocks noChangeArrowheads="1"/>
            </p:cNvSpPr>
            <p:nvPr/>
          </p:nvSpPr>
          <p:spPr bwMode="auto">
            <a:xfrm>
              <a:off x="5049" y="6166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9" name="Line 653"/>
            <p:cNvCxnSpPr>
              <a:cxnSpLocks noChangeShapeType="1"/>
            </p:cNvCxnSpPr>
            <p:nvPr/>
          </p:nvCxnSpPr>
          <p:spPr bwMode="auto">
            <a:xfrm>
              <a:off x="5055" y="6160"/>
              <a:ext cx="0" cy="11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0" name="Text Box 654"/>
            <p:cNvSpPr txBox="1">
              <a:spLocks noChangeArrowheads="1"/>
            </p:cNvSpPr>
            <p:nvPr/>
          </p:nvSpPr>
          <p:spPr bwMode="auto">
            <a:xfrm>
              <a:off x="4072" y="7086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 m</a:t>
              </a:r>
            </a:p>
          </p:txBody>
        </p:sp>
        <p:sp>
          <p:nvSpPr>
            <p:cNvPr id="191" name="Oval 190"/>
            <p:cNvSpPr>
              <a:spLocks noChangeArrowheads="1"/>
            </p:cNvSpPr>
            <p:nvPr/>
          </p:nvSpPr>
          <p:spPr bwMode="auto">
            <a:xfrm>
              <a:off x="3259" y="6496"/>
              <a:ext cx="143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2" name="Rectangle 191" descr="Wide upward diagonal"/>
            <p:cNvSpPr>
              <a:spLocks noChangeArrowheads="1"/>
            </p:cNvSpPr>
            <p:nvPr/>
          </p:nvSpPr>
          <p:spPr bwMode="auto">
            <a:xfrm>
              <a:off x="1440" y="6184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93" name="Line 657"/>
            <p:cNvCxnSpPr>
              <a:cxnSpLocks noChangeShapeType="1"/>
            </p:cNvCxnSpPr>
            <p:nvPr/>
          </p:nvCxnSpPr>
          <p:spPr bwMode="auto">
            <a:xfrm flipV="1">
              <a:off x="1585" y="5873"/>
              <a:ext cx="0" cy="14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" name="AutoShape 658"/>
            <p:cNvCxnSpPr>
              <a:cxnSpLocks noChangeShapeType="1"/>
            </p:cNvCxnSpPr>
            <p:nvPr/>
          </p:nvCxnSpPr>
          <p:spPr bwMode="auto">
            <a:xfrm>
              <a:off x="3321" y="6712"/>
              <a:ext cx="0" cy="62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14135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010392" y="5803910"/>
            <a:ext cx="2639721" cy="992178"/>
            <a:chOff x="4402" y="44"/>
            <a:chExt cx="3903" cy="1467"/>
          </a:xfrm>
        </p:grpSpPr>
        <p:sp>
          <p:nvSpPr>
            <p:cNvPr id="6" name="Rectangle 5" descr="Wide upward diagonal"/>
            <p:cNvSpPr>
              <a:spLocks noChangeArrowheads="1"/>
            </p:cNvSpPr>
            <p:nvPr/>
          </p:nvSpPr>
          <p:spPr bwMode="auto">
            <a:xfrm>
              <a:off x="4402" y="278"/>
              <a:ext cx="143" cy="104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4551" y="696"/>
              <a:ext cx="3255" cy="217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8" name="Line 6025"/>
            <p:cNvCxnSpPr>
              <a:cxnSpLocks noChangeShapeType="1"/>
            </p:cNvCxnSpPr>
            <p:nvPr/>
          </p:nvCxnSpPr>
          <p:spPr bwMode="auto">
            <a:xfrm flipV="1">
              <a:off x="7805" y="897"/>
              <a:ext cx="0" cy="4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6026"/>
            <p:cNvCxnSpPr>
              <a:cxnSpLocks noChangeShapeType="1"/>
            </p:cNvCxnSpPr>
            <p:nvPr/>
          </p:nvCxnSpPr>
          <p:spPr bwMode="auto">
            <a:xfrm>
              <a:off x="4551" y="356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6027"/>
            <p:cNvCxnSpPr>
              <a:cxnSpLocks noChangeShapeType="1"/>
            </p:cNvCxnSpPr>
            <p:nvPr/>
          </p:nvCxnSpPr>
          <p:spPr bwMode="auto">
            <a:xfrm>
              <a:off x="4800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6028"/>
            <p:cNvCxnSpPr>
              <a:cxnSpLocks noChangeShapeType="1"/>
            </p:cNvCxnSpPr>
            <p:nvPr/>
          </p:nvCxnSpPr>
          <p:spPr bwMode="auto">
            <a:xfrm>
              <a:off x="5049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6029"/>
            <p:cNvCxnSpPr>
              <a:cxnSpLocks noChangeShapeType="1"/>
            </p:cNvCxnSpPr>
            <p:nvPr/>
          </p:nvCxnSpPr>
          <p:spPr bwMode="auto">
            <a:xfrm>
              <a:off x="5298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6030"/>
            <p:cNvCxnSpPr>
              <a:cxnSpLocks noChangeShapeType="1"/>
            </p:cNvCxnSpPr>
            <p:nvPr/>
          </p:nvCxnSpPr>
          <p:spPr bwMode="auto">
            <a:xfrm>
              <a:off x="5547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6031"/>
            <p:cNvCxnSpPr>
              <a:cxnSpLocks noChangeShapeType="1"/>
            </p:cNvCxnSpPr>
            <p:nvPr/>
          </p:nvCxnSpPr>
          <p:spPr bwMode="auto">
            <a:xfrm>
              <a:off x="5797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6032"/>
            <p:cNvCxnSpPr>
              <a:cxnSpLocks noChangeShapeType="1"/>
            </p:cNvCxnSpPr>
            <p:nvPr/>
          </p:nvCxnSpPr>
          <p:spPr bwMode="auto">
            <a:xfrm>
              <a:off x="6046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6033"/>
            <p:cNvCxnSpPr>
              <a:cxnSpLocks noChangeShapeType="1"/>
            </p:cNvCxnSpPr>
            <p:nvPr/>
          </p:nvCxnSpPr>
          <p:spPr bwMode="auto">
            <a:xfrm>
              <a:off x="6295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6034"/>
            <p:cNvCxnSpPr>
              <a:cxnSpLocks noChangeShapeType="1"/>
            </p:cNvCxnSpPr>
            <p:nvPr/>
          </p:nvCxnSpPr>
          <p:spPr bwMode="auto">
            <a:xfrm>
              <a:off x="6544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6035"/>
            <p:cNvCxnSpPr>
              <a:cxnSpLocks noChangeShapeType="1"/>
            </p:cNvCxnSpPr>
            <p:nvPr/>
          </p:nvCxnSpPr>
          <p:spPr bwMode="auto">
            <a:xfrm>
              <a:off x="6794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6036"/>
            <p:cNvCxnSpPr>
              <a:cxnSpLocks noChangeShapeType="1"/>
            </p:cNvCxnSpPr>
            <p:nvPr/>
          </p:nvCxnSpPr>
          <p:spPr bwMode="auto">
            <a:xfrm>
              <a:off x="7043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6037"/>
            <p:cNvCxnSpPr>
              <a:cxnSpLocks noChangeShapeType="1"/>
            </p:cNvCxnSpPr>
            <p:nvPr/>
          </p:nvCxnSpPr>
          <p:spPr bwMode="auto">
            <a:xfrm>
              <a:off x="7292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6038"/>
            <p:cNvCxnSpPr>
              <a:cxnSpLocks noChangeShapeType="1"/>
            </p:cNvCxnSpPr>
            <p:nvPr/>
          </p:nvCxnSpPr>
          <p:spPr bwMode="auto">
            <a:xfrm>
              <a:off x="7541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6039"/>
            <p:cNvCxnSpPr>
              <a:cxnSpLocks noChangeShapeType="1"/>
            </p:cNvCxnSpPr>
            <p:nvPr/>
          </p:nvCxnSpPr>
          <p:spPr bwMode="auto">
            <a:xfrm>
              <a:off x="7791" y="356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6040"/>
            <p:cNvCxnSpPr>
              <a:cxnSpLocks noChangeShapeType="1"/>
            </p:cNvCxnSpPr>
            <p:nvPr/>
          </p:nvCxnSpPr>
          <p:spPr bwMode="auto">
            <a:xfrm>
              <a:off x="4551" y="357"/>
              <a:ext cx="32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4" name="Group 23"/>
            <p:cNvGrpSpPr>
              <a:grpSpLocks noChangeAspect="1"/>
            </p:cNvGrpSpPr>
            <p:nvPr/>
          </p:nvGrpSpPr>
          <p:grpSpPr bwMode="auto">
            <a:xfrm rot="-5400000">
              <a:off x="7566" y="549"/>
              <a:ext cx="476" cy="479"/>
              <a:chOff x="8322" y="10209"/>
              <a:chExt cx="522" cy="525"/>
            </a:xfrm>
          </p:grpSpPr>
          <p:sp>
            <p:nvSpPr>
              <p:cNvPr id="30" name="Arc 6042"/>
              <p:cNvSpPr>
                <a:spLocks noChangeAspect="1"/>
              </p:cNvSpPr>
              <p:nvPr/>
            </p:nvSpPr>
            <p:spPr bwMode="auto">
              <a:xfrm flipH="1">
                <a:off x="8322" y="10209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31" name="Arc 6043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32" name="Arc 6044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</p:grpSp>
        <p:sp>
          <p:nvSpPr>
            <p:cNvPr id="25" name="Text Box 6045"/>
            <p:cNvSpPr txBox="1">
              <a:spLocks noChangeArrowheads="1"/>
            </p:cNvSpPr>
            <p:nvPr/>
          </p:nvSpPr>
          <p:spPr bwMode="auto">
            <a:xfrm>
              <a:off x="7788" y="1189"/>
              <a:ext cx="304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6" name="Text Box 6046"/>
            <p:cNvSpPr txBox="1">
              <a:spLocks noChangeArrowheads="1"/>
            </p:cNvSpPr>
            <p:nvPr/>
          </p:nvSpPr>
          <p:spPr bwMode="auto">
            <a:xfrm>
              <a:off x="7960" y="537"/>
              <a:ext cx="345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C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7" name="Text Box 6047"/>
            <p:cNvSpPr txBox="1">
              <a:spLocks noChangeArrowheads="1"/>
            </p:cNvSpPr>
            <p:nvPr/>
          </p:nvSpPr>
          <p:spPr bwMode="auto">
            <a:xfrm>
              <a:off x="5899" y="44"/>
              <a:ext cx="392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–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p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0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8" name="Text Box 6048"/>
            <p:cNvSpPr txBox="1">
              <a:spLocks noChangeArrowheads="1"/>
            </p:cNvSpPr>
            <p:nvPr/>
          </p:nvSpPr>
          <p:spPr bwMode="auto">
            <a:xfrm>
              <a:off x="5887" y="938"/>
              <a:ext cx="585" cy="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E,I,L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29" name="Line 6049"/>
            <p:cNvCxnSpPr>
              <a:cxnSpLocks noChangeShapeType="1"/>
            </p:cNvCxnSpPr>
            <p:nvPr/>
          </p:nvCxnSpPr>
          <p:spPr bwMode="auto">
            <a:xfrm>
              <a:off x="4544" y="278"/>
              <a:ext cx="0" cy="10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3" name="Group 4"/>
          <p:cNvGrpSpPr>
            <a:grpSpLocks noChangeAspect="1"/>
          </p:cNvGrpSpPr>
          <p:nvPr/>
        </p:nvGrpSpPr>
        <p:grpSpPr bwMode="auto">
          <a:xfrm>
            <a:off x="1371602" y="273050"/>
            <a:ext cx="3635377" cy="1563689"/>
            <a:chOff x="864" y="172"/>
            <a:chExt cx="2290" cy="985"/>
          </a:xfrm>
        </p:grpSpPr>
        <p:sp>
          <p:nvSpPr>
            <p:cNvPr id="34" name="AutoShape 3"/>
            <p:cNvSpPr>
              <a:spLocks noChangeAspect="1" noChangeArrowheads="1" noTextEdit="1"/>
            </p:cNvSpPr>
            <p:nvPr/>
          </p:nvSpPr>
          <p:spPr bwMode="auto">
            <a:xfrm>
              <a:off x="988" y="172"/>
              <a:ext cx="2166" cy="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Rectangle 5"/>
            <p:cNvSpPr>
              <a:spLocks noChangeArrowheads="1"/>
            </p:cNvSpPr>
            <p:nvPr/>
          </p:nvSpPr>
          <p:spPr bwMode="auto">
            <a:xfrm>
              <a:off x="864" y="196"/>
              <a:ext cx="2261" cy="96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Rectangle 6"/>
            <p:cNvSpPr>
              <a:spLocks noChangeArrowheads="1"/>
            </p:cNvSpPr>
            <p:nvPr/>
          </p:nvSpPr>
          <p:spPr bwMode="auto">
            <a:xfrm>
              <a:off x="1252" y="249"/>
              <a:ext cx="1825" cy="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1252" y="249"/>
              <a:ext cx="1825" cy="699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>
              <a:off x="1252" y="249"/>
              <a:ext cx="0" cy="69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Line 9"/>
            <p:cNvSpPr>
              <a:spLocks noChangeShapeType="1"/>
            </p:cNvSpPr>
            <p:nvPr/>
          </p:nvSpPr>
          <p:spPr bwMode="auto">
            <a:xfrm>
              <a:off x="1233" y="948"/>
              <a:ext cx="1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Line 10"/>
            <p:cNvSpPr>
              <a:spLocks noChangeShapeType="1"/>
            </p:cNvSpPr>
            <p:nvPr/>
          </p:nvSpPr>
          <p:spPr bwMode="auto">
            <a:xfrm>
              <a:off x="1233" y="809"/>
              <a:ext cx="1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11"/>
            <p:cNvSpPr>
              <a:spLocks noChangeShapeType="1"/>
            </p:cNvSpPr>
            <p:nvPr/>
          </p:nvSpPr>
          <p:spPr bwMode="auto">
            <a:xfrm>
              <a:off x="1233" y="670"/>
              <a:ext cx="1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>
              <a:off x="1233" y="526"/>
              <a:ext cx="1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Line 13"/>
            <p:cNvSpPr>
              <a:spLocks noChangeShapeType="1"/>
            </p:cNvSpPr>
            <p:nvPr/>
          </p:nvSpPr>
          <p:spPr bwMode="auto">
            <a:xfrm>
              <a:off x="1233" y="387"/>
              <a:ext cx="1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Line 14"/>
            <p:cNvSpPr>
              <a:spLocks noChangeShapeType="1"/>
            </p:cNvSpPr>
            <p:nvPr/>
          </p:nvSpPr>
          <p:spPr bwMode="auto">
            <a:xfrm>
              <a:off x="1233" y="249"/>
              <a:ext cx="1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Line 15"/>
            <p:cNvSpPr>
              <a:spLocks noChangeShapeType="1"/>
            </p:cNvSpPr>
            <p:nvPr/>
          </p:nvSpPr>
          <p:spPr bwMode="auto">
            <a:xfrm>
              <a:off x="1252" y="948"/>
              <a:ext cx="182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Line 16"/>
            <p:cNvSpPr>
              <a:spLocks noChangeShapeType="1"/>
            </p:cNvSpPr>
            <p:nvPr/>
          </p:nvSpPr>
          <p:spPr bwMode="auto">
            <a:xfrm flipV="1">
              <a:off x="1252" y="948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Line 17"/>
            <p:cNvSpPr>
              <a:spLocks noChangeShapeType="1"/>
            </p:cNvSpPr>
            <p:nvPr/>
          </p:nvSpPr>
          <p:spPr bwMode="auto">
            <a:xfrm flipV="1">
              <a:off x="1617" y="948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Line 18"/>
            <p:cNvSpPr>
              <a:spLocks noChangeShapeType="1"/>
            </p:cNvSpPr>
            <p:nvPr/>
          </p:nvSpPr>
          <p:spPr bwMode="auto">
            <a:xfrm flipV="1">
              <a:off x="1982" y="948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Line 19"/>
            <p:cNvSpPr>
              <a:spLocks noChangeShapeType="1"/>
            </p:cNvSpPr>
            <p:nvPr/>
          </p:nvSpPr>
          <p:spPr bwMode="auto">
            <a:xfrm flipV="1">
              <a:off x="2347" y="948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Line 20"/>
            <p:cNvSpPr>
              <a:spLocks noChangeShapeType="1"/>
            </p:cNvSpPr>
            <p:nvPr/>
          </p:nvSpPr>
          <p:spPr bwMode="auto">
            <a:xfrm flipV="1">
              <a:off x="2712" y="948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1" name="Line 21"/>
            <p:cNvSpPr>
              <a:spLocks noChangeShapeType="1"/>
            </p:cNvSpPr>
            <p:nvPr/>
          </p:nvSpPr>
          <p:spPr bwMode="auto">
            <a:xfrm flipV="1">
              <a:off x="3077" y="948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2" name="Freeform 22"/>
            <p:cNvSpPr>
              <a:spLocks/>
            </p:cNvSpPr>
            <p:nvPr/>
          </p:nvSpPr>
          <p:spPr bwMode="auto">
            <a:xfrm>
              <a:off x="1252" y="249"/>
              <a:ext cx="1825" cy="699"/>
            </a:xfrm>
            <a:custGeom>
              <a:avLst/>
              <a:gdLst>
                <a:gd name="T0" fmla="*/ 0 w 380"/>
                <a:gd name="T1" fmla="*/ 146 h 146"/>
                <a:gd name="T2" fmla="*/ 38 w 380"/>
                <a:gd name="T3" fmla="*/ 100 h 146"/>
                <a:gd name="T4" fmla="*/ 76 w 380"/>
                <a:gd name="T5" fmla="*/ 59 h 146"/>
                <a:gd name="T6" fmla="*/ 114 w 380"/>
                <a:gd name="T7" fmla="*/ 27 h 146"/>
                <a:gd name="T8" fmla="*/ 152 w 380"/>
                <a:gd name="T9" fmla="*/ 7 h 146"/>
                <a:gd name="T10" fmla="*/ 190 w 380"/>
                <a:gd name="T11" fmla="*/ 0 h 146"/>
                <a:gd name="T12" fmla="*/ 228 w 380"/>
                <a:gd name="T13" fmla="*/ 7 h 146"/>
                <a:gd name="T14" fmla="*/ 266 w 380"/>
                <a:gd name="T15" fmla="*/ 27 h 146"/>
                <a:gd name="T16" fmla="*/ 304 w 380"/>
                <a:gd name="T17" fmla="*/ 59 h 146"/>
                <a:gd name="T18" fmla="*/ 342 w 380"/>
                <a:gd name="T19" fmla="*/ 100 h 146"/>
                <a:gd name="T20" fmla="*/ 380 w 380"/>
                <a:gd name="T21" fmla="*/ 14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0" h="146">
                  <a:moveTo>
                    <a:pt x="0" y="146"/>
                  </a:moveTo>
                  <a:lnTo>
                    <a:pt x="38" y="100"/>
                  </a:lnTo>
                  <a:lnTo>
                    <a:pt x="76" y="59"/>
                  </a:lnTo>
                  <a:lnTo>
                    <a:pt x="114" y="27"/>
                  </a:lnTo>
                  <a:lnTo>
                    <a:pt x="152" y="7"/>
                  </a:lnTo>
                  <a:lnTo>
                    <a:pt x="190" y="0"/>
                  </a:lnTo>
                  <a:lnTo>
                    <a:pt x="228" y="7"/>
                  </a:lnTo>
                  <a:lnTo>
                    <a:pt x="266" y="27"/>
                  </a:lnTo>
                  <a:lnTo>
                    <a:pt x="304" y="59"/>
                  </a:lnTo>
                  <a:lnTo>
                    <a:pt x="342" y="100"/>
                  </a:lnTo>
                  <a:lnTo>
                    <a:pt x="380" y="14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3" name="Freeform 23"/>
            <p:cNvSpPr>
              <a:spLocks/>
            </p:cNvSpPr>
            <p:nvPr/>
          </p:nvSpPr>
          <p:spPr bwMode="auto">
            <a:xfrm>
              <a:off x="1247" y="890"/>
              <a:ext cx="53" cy="58"/>
            </a:xfrm>
            <a:custGeom>
              <a:avLst/>
              <a:gdLst>
                <a:gd name="T0" fmla="*/ 0 w 53"/>
                <a:gd name="T1" fmla="*/ 53 h 58"/>
                <a:gd name="T2" fmla="*/ 44 w 53"/>
                <a:gd name="T3" fmla="*/ 0 h 58"/>
                <a:gd name="T4" fmla="*/ 53 w 53"/>
                <a:gd name="T5" fmla="*/ 5 h 58"/>
                <a:gd name="T6" fmla="*/ 10 w 53"/>
                <a:gd name="T7" fmla="*/ 58 h 58"/>
                <a:gd name="T8" fmla="*/ 0 w 53"/>
                <a:gd name="T9" fmla="*/ 5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8">
                  <a:moveTo>
                    <a:pt x="0" y="53"/>
                  </a:moveTo>
                  <a:lnTo>
                    <a:pt x="44" y="0"/>
                  </a:lnTo>
                  <a:lnTo>
                    <a:pt x="53" y="5"/>
                  </a:lnTo>
                  <a:lnTo>
                    <a:pt x="10" y="58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4" name="Freeform 24"/>
            <p:cNvSpPr>
              <a:spLocks/>
            </p:cNvSpPr>
            <p:nvPr/>
          </p:nvSpPr>
          <p:spPr bwMode="auto">
            <a:xfrm>
              <a:off x="1315" y="809"/>
              <a:ext cx="52" cy="57"/>
            </a:xfrm>
            <a:custGeom>
              <a:avLst/>
              <a:gdLst>
                <a:gd name="T0" fmla="*/ 0 w 52"/>
                <a:gd name="T1" fmla="*/ 52 h 57"/>
                <a:gd name="T2" fmla="*/ 48 w 52"/>
                <a:gd name="T3" fmla="*/ 0 h 57"/>
                <a:gd name="T4" fmla="*/ 52 w 52"/>
                <a:gd name="T5" fmla="*/ 5 h 57"/>
                <a:gd name="T6" fmla="*/ 4 w 52"/>
                <a:gd name="T7" fmla="*/ 57 h 57"/>
                <a:gd name="T8" fmla="*/ 0 w 52"/>
                <a:gd name="T9" fmla="*/ 52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7">
                  <a:moveTo>
                    <a:pt x="0" y="52"/>
                  </a:moveTo>
                  <a:lnTo>
                    <a:pt x="48" y="0"/>
                  </a:lnTo>
                  <a:lnTo>
                    <a:pt x="52" y="5"/>
                  </a:lnTo>
                  <a:lnTo>
                    <a:pt x="4" y="57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5" name="Freeform 25"/>
            <p:cNvSpPr>
              <a:spLocks/>
            </p:cNvSpPr>
            <p:nvPr/>
          </p:nvSpPr>
          <p:spPr bwMode="auto">
            <a:xfrm>
              <a:off x="1387" y="727"/>
              <a:ext cx="52" cy="58"/>
            </a:xfrm>
            <a:custGeom>
              <a:avLst/>
              <a:gdLst>
                <a:gd name="T0" fmla="*/ 0 w 52"/>
                <a:gd name="T1" fmla="*/ 53 h 58"/>
                <a:gd name="T2" fmla="*/ 43 w 52"/>
                <a:gd name="T3" fmla="*/ 0 h 58"/>
                <a:gd name="T4" fmla="*/ 52 w 52"/>
                <a:gd name="T5" fmla="*/ 5 h 58"/>
                <a:gd name="T6" fmla="*/ 9 w 52"/>
                <a:gd name="T7" fmla="*/ 58 h 58"/>
                <a:gd name="T8" fmla="*/ 0 w 52"/>
                <a:gd name="T9" fmla="*/ 5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" h="58">
                  <a:moveTo>
                    <a:pt x="0" y="53"/>
                  </a:moveTo>
                  <a:lnTo>
                    <a:pt x="43" y="0"/>
                  </a:lnTo>
                  <a:lnTo>
                    <a:pt x="52" y="5"/>
                  </a:lnTo>
                  <a:lnTo>
                    <a:pt x="9" y="58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6" name="Freeform 26"/>
            <p:cNvSpPr>
              <a:spLocks/>
            </p:cNvSpPr>
            <p:nvPr/>
          </p:nvSpPr>
          <p:spPr bwMode="auto">
            <a:xfrm>
              <a:off x="1459" y="651"/>
              <a:ext cx="48" cy="52"/>
            </a:xfrm>
            <a:custGeom>
              <a:avLst/>
              <a:gdLst>
                <a:gd name="T0" fmla="*/ 0 w 48"/>
                <a:gd name="T1" fmla="*/ 48 h 52"/>
                <a:gd name="T2" fmla="*/ 43 w 48"/>
                <a:gd name="T3" fmla="*/ 0 h 52"/>
                <a:gd name="T4" fmla="*/ 48 w 48"/>
                <a:gd name="T5" fmla="*/ 5 h 52"/>
                <a:gd name="T6" fmla="*/ 4 w 48"/>
                <a:gd name="T7" fmla="*/ 52 h 52"/>
                <a:gd name="T8" fmla="*/ 0 w 48"/>
                <a:gd name="T9" fmla="*/ 48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52">
                  <a:moveTo>
                    <a:pt x="0" y="48"/>
                  </a:moveTo>
                  <a:lnTo>
                    <a:pt x="43" y="0"/>
                  </a:lnTo>
                  <a:lnTo>
                    <a:pt x="48" y="5"/>
                  </a:lnTo>
                  <a:lnTo>
                    <a:pt x="4" y="5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7" name="Freeform 27"/>
            <p:cNvSpPr>
              <a:spLocks/>
            </p:cNvSpPr>
            <p:nvPr/>
          </p:nvSpPr>
          <p:spPr bwMode="auto">
            <a:xfrm>
              <a:off x="1531" y="574"/>
              <a:ext cx="48" cy="53"/>
            </a:xfrm>
            <a:custGeom>
              <a:avLst/>
              <a:gdLst>
                <a:gd name="T0" fmla="*/ 0 w 48"/>
                <a:gd name="T1" fmla="*/ 48 h 53"/>
                <a:gd name="T2" fmla="*/ 43 w 48"/>
                <a:gd name="T3" fmla="*/ 0 h 53"/>
                <a:gd name="T4" fmla="*/ 48 w 48"/>
                <a:gd name="T5" fmla="*/ 5 h 53"/>
                <a:gd name="T6" fmla="*/ 5 w 48"/>
                <a:gd name="T7" fmla="*/ 53 h 53"/>
                <a:gd name="T8" fmla="*/ 0 w 48"/>
                <a:gd name="T9" fmla="*/ 4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53">
                  <a:moveTo>
                    <a:pt x="0" y="48"/>
                  </a:moveTo>
                  <a:lnTo>
                    <a:pt x="43" y="0"/>
                  </a:lnTo>
                  <a:lnTo>
                    <a:pt x="48" y="5"/>
                  </a:lnTo>
                  <a:lnTo>
                    <a:pt x="5" y="53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8" name="Freeform 28"/>
            <p:cNvSpPr>
              <a:spLocks/>
            </p:cNvSpPr>
            <p:nvPr/>
          </p:nvSpPr>
          <p:spPr bwMode="auto">
            <a:xfrm>
              <a:off x="1603" y="536"/>
              <a:ext cx="14" cy="14"/>
            </a:xfrm>
            <a:custGeom>
              <a:avLst/>
              <a:gdLst>
                <a:gd name="T0" fmla="*/ 0 w 14"/>
                <a:gd name="T1" fmla="*/ 9 h 14"/>
                <a:gd name="T2" fmla="*/ 9 w 14"/>
                <a:gd name="T3" fmla="*/ 0 h 14"/>
                <a:gd name="T4" fmla="*/ 14 w 14"/>
                <a:gd name="T5" fmla="*/ 5 h 14"/>
                <a:gd name="T6" fmla="*/ 5 w 14"/>
                <a:gd name="T7" fmla="*/ 14 h 14"/>
                <a:gd name="T8" fmla="*/ 0 w 14"/>
                <a:gd name="T9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4">
                  <a:moveTo>
                    <a:pt x="0" y="9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5" y="14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9" name="Freeform 29"/>
            <p:cNvSpPr>
              <a:spLocks/>
            </p:cNvSpPr>
            <p:nvPr/>
          </p:nvSpPr>
          <p:spPr bwMode="auto">
            <a:xfrm>
              <a:off x="1612" y="502"/>
              <a:ext cx="44" cy="43"/>
            </a:xfrm>
            <a:custGeom>
              <a:avLst/>
              <a:gdLst>
                <a:gd name="T0" fmla="*/ 0 w 44"/>
                <a:gd name="T1" fmla="*/ 34 h 43"/>
                <a:gd name="T2" fmla="*/ 39 w 44"/>
                <a:gd name="T3" fmla="*/ 0 h 43"/>
                <a:gd name="T4" fmla="*/ 44 w 44"/>
                <a:gd name="T5" fmla="*/ 10 h 43"/>
                <a:gd name="T6" fmla="*/ 5 w 44"/>
                <a:gd name="T7" fmla="*/ 43 h 43"/>
                <a:gd name="T8" fmla="*/ 0 w 44"/>
                <a:gd name="T9" fmla="*/ 34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3">
                  <a:moveTo>
                    <a:pt x="0" y="34"/>
                  </a:moveTo>
                  <a:lnTo>
                    <a:pt x="39" y="0"/>
                  </a:lnTo>
                  <a:lnTo>
                    <a:pt x="44" y="10"/>
                  </a:lnTo>
                  <a:lnTo>
                    <a:pt x="5" y="43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0" name="Freeform 30"/>
            <p:cNvSpPr>
              <a:spLocks/>
            </p:cNvSpPr>
            <p:nvPr/>
          </p:nvSpPr>
          <p:spPr bwMode="auto">
            <a:xfrm>
              <a:off x="1680" y="431"/>
              <a:ext cx="57" cy="52"/>
            </a:xfrm>
            <a:custGeom>
              <a:avLst/>
              <a:gdLst>
                <a:gd name="T0" fmla="*/ 0 w 57"/>
                <a:gd name="T1" fmla="*/ 43 h 52"/>
                <a:gd name="T2" fmla="*/ 52 w 57"/>
                <a:gd name="T3" fmla="*/ 0 h 52"/>
                <a:gd name="T4" fmla="*/ 57 w 57"/>
                <a:gd name="T5" fmla="*/ 9 h 52"/>
                <a:gd name="T6" fmla="*/ 4 w 57"/>
                <a:gd name="T7" fmla="*/ 52 h 52"/>
                <a:gd name="T8" fmla="*/ 0 w 57"/>
                <a:gd name="T9" fmla="*/ 43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2">
                  <a:moveTo>
                    <a:pt x="0" y="43"/>
                  </a:moveTo>
                  <a:lnTo>
                    <a:pt x="52" y="0"/>
                  </a:lnTo>
                  <a:lnTo>
                    <a:pt x="57" y="9"/>
                  </a:lnTo>
                  <a:lnTo>
                    <a:pt x="4" y="52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1" name="Freeform 31"/>
            <p:cNvSpPr>
              <a:spLocks/>
            </p:cNvSpPr>
            <p:nvPr/>
          </p:nvSpPr>
          <p:spPr bwMode="auto">
            <a:xfrm>
              <a:off x="1761" y="378"/>
              <a:ext cx="39" cy="38"/>
            </a:xfrm>
            <a:custGeom>
              <a:avLst/>
              <a:gdLst>
                <a:gd name="T0" fmla="*/ 0 w 39"/>
                <a:gd name="T1" fmla="*/ 29 h 38"/>
                <a:gd name="T2" fmla="*/ 34 w 39"/>
                <a:gd name="T3" fmla="*/ 0 h 38"/>
                <a:gd name="T4" fmla="*/ 39 w 39"/>
                <a:gd name="T5" fmla="*/ 9 h 38"/>
                <a:gd name="T6" fmla="*/ 5 w 39"/>
                <a:gd name="T7" fmla="*/ 38 h 38"/>
                <a:gd name="T8" fmla="*/ 0 w 39"/>
                <a:gd name="T9" fmla="*/ 29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38">
                  <a:moveTo>
                    <a:pt x="0" y="29"/>
                  </a:moveTo>
                  <a:lnTo>
                    <a:pt x="34" y="0"/>
                  </a:lnTo>
                  <a:lnTo>
                    <a:pt x="39" y="9"/>
                  </a:lnTo>
                  <a:lnTo>
                    <a:pt x="5" y="38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2" name="Freeform 32"/>
            <p:cNvSpPr>
              <a:spLocks/>
            </p:cNvSpPr>
            <p:nvPr/>
          </p:nvSpPr>
          <p:spPr bwMode="auto">
            <a:xfrm>
              <a:off x="1795" y="368"/>
              <a:ext cx="29" cy="19"/>
            </a:xfrm>
            <a:custGeom>
              <a:avLst/>
              <a:gdLst>
                <a:gd name="T0" fmla="*/ 0 w 29"/>
                <a:gd name="T1" fmla="*/ 10 h 19"/>
                <a:gd name="T2" fmla="*/ 24 w 29"/>
                <a:gd name="T3" fmla="*/ 0 h 19"/>
                <a:gd name="T4" fmla="*/ 29 w 29"/>
                <a:gd name="T5" fmla="*/ 10 h 19"/>
                <a:gd name="T6" fmla="*/ 5 w 29"/>
                <a:gd name="T7" fmla="*/ 19 h 19"/>
                <a:gd name="T8" fmla="*/ 0 w 29"/>
                <a:gd name="T9" fmla="*/ 1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9">
                  <a:moveTo>
                    <a:pt x="0" y="10"/>
                  </a:moveTo>
                  <a:lnTo>
                    <a:pt x="24" y="0"/>
                  </a:lnTo>
                  <a:lnTo>
                    <a:pt x="29" y="10"/>
                  </a:lnTo>
                  <a:lnTo>
                    <a:pt x="5" y="1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3" name="Freeform 33"/>
            <p:cNvSpPr>
              <a:spLocks/>
            </p:cNvSpPr>
            <p:nvPr/>
          </p:nvSpPr>
          <p:spPr bwMode="auto">
            <a:xfrm>
              <a:off x="1852" y="316"/>
              <a:ext cx="63" cy="43"/>
            </a:xfrm>
            <a:custGeom>
              <a:avLst/>
              <a:gdLst>
                <a:gd name="T0" fmla="*/ 0 w 63"/>
                <a:gd name="T1" fmla="*/ 33 h 43"/>
                <a:gd name="T2" fmla="*/ 58 w 63"/>
                <a:gd name="T3" fmla="*/ 0 h 43"/>
                <a:gd name="T4" fmla="*/ 63 w 63"/>
                <a:gd name="T5" fmla="*/ 9 h 43"/>
                <a:gd name="T6" fmla="*/ 5 w 63"/>
                <a:gd name="T7" fmla="*/ 43 h 43"/>
                <a:gd name="T8" fmla="*/ 0 w 63"/>
                <a:gd name="T9" fmla="*/ 3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43">
                  <a:moveTo>
                    <a:pt x="0" y="33"/>
                  </a:moveTo>
                  <a:lnTo>
                    <a:pt x="58" y="0"/>
                  </a:lnTo>
                  <a:lnTo>
                    <a:pt x="63" y="9"/>
                  </a:lnTo>
                  <a:lnTo>
                    <a:pt x="5" y="4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4" name="Freeform 34"/>
            <p:cNvSpPr>
              <a:spLocks/>
            </p:cNvSpPr>
            <p:nvPr/>
          </p:nvSpPr>
          <p:spPr bwMode="auto">
            <a:xfrm>
              <a:off x="1949" y="282"/>
              <a:ext cx="33" cy="24"/>
            </a:xfrm>
            <a:custGeom>
              <a:avLst/>
              <a:gdLst>
                <a:gd name="T0" fmla="*/ 0 w 33"/>
                <a:gd name="T1" fmla="*/ 15 h 24"/>
                <a:gd name="T2" fmla="*/ 28 w 33"/>
                <a:gd name="T3" fmla="*/ 0 h 24"/>
                <a:gd name="T4" fmla="*/ 33 w 33"/>
                <a:gd name="T5" fmla="*/ 10 h 24"/>
                <a:gd name="T6" fmla="*/ 4 w 33"/>
                <a:gd name="T7" fmla="*/ 24 h 24"/>
                <a:gd name="T8" fmla="*/ 0 w 33"/>
                <a:gd name="T9" fmla="*/ 15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" h="24">
                  <a:moveTo>
                    <a:pt x="0" y="15"/>
                  </a:moveTo>
                  <a:lnTo>
                    <a:pt x="28" y="0"/>
                  </a:lnTo>
                  <a:lnTo>
                    <a:pt x="33" y="10"/>
                  </a:lnTo>
                  <a:lnTo>
                    <a:pt x="4" y="24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Freeform 35"/>
            <p:cNvSpPr>
              <a:spLocks/>
            </p:cNvSpPr>
            <p:nvPr/>
          </p:nvSpPr>
          <p:spPr bwMode="auto">
            <a:xfrm>
              <a:off x="1982" y="277"/>
              <a:ext cx="34" cy="15"/>
            </a:xfrm>
            <a:custGeom>
              <a:avLst/>
              <a:gdLst>
                <a:gd name="T0" fmla="*/ 0 w 34"/>
                <a:gd name="T1" fmla="*/ 5 h 15"/>
                <a:gd name="T2" fmla="*/ 34 w 34"/>
                <a:gd name="T3" fmla="*/ 0 h 15"/>
                <a:gd name="T4" fmla="*/ 34 w 34"/>
                <a:gd name="T5" fmla="*/ 10 h 15"/>
                <a:gd name="T6" fmla="*/ 0 w 34"/>
                <a:gd name="T7" fmla="*/ 15 h 15"/>
                <a:gd name="T8" fmla="*/ 0 w 34"/>
                <a:gd name="T9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5">
                  <a:moveTo>
                    <a:pt x="0" y="5"/>
                  </a:moveTo>
                  <a:lnTo>
                    <a:pt x="34" y="0"/>
                  </a:lnTo>
                  <a:lnTo>
                    <a:pt x="34" y="10"/>
                  </a:lnTo>
                  <a:lnTo>
                    <a:pt x="0" y="1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6" name="Freeform 36"/>
            <p:cNvSpPr>
              <a:spLocks/>
            </p:cNvSpPr>
            <p:nvPr/>
          </p:nvSpPr>
          <p:spPr bwMode="auto">
            <a:xfrm>
              <a:off x="2054" y="258"/>
              <a:ext cx="67" cy="19"/>
            </a:xfrm>
            <a:custGeom>
              <a:avLst/>
              <a:gdLst>
                <a:gd name="T0" fmla="*/ 0 w 67"/>
                <a:gd name="T1" fmla="*/ 10 h 19"/>
                <a:gd name="T2" fmla="*/ 67 w 67"/>
                <a:gd name="T3" fmla="*/ 0 h 19"/>
                <a:gd name="T4" fmla="*/ 67 w 67"/>
                <a:gd name="T5" fmla="*/ 10 h 19"/>
                <a:gd name="T6" fmla="*/ 0 w 67"/>
                <a:gd name="T7" fmla="*/ 19 h 19"/>
                <a:gd name="T8" fmla="*/ 0 w 67"/>
                <a:gd name="T9" fmla="*/ 1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19">
                  <a:moveTo>
                    <a:pt x="0" y="10"/>
                  </a:moveTo>
                  <a:lnTo>
                    <a:pt x="67" y="0"/>
                  </a:lnTo>
                  <a:lnTo>
                    <a:pt x="67" y="10"/>
                  </a:lnTo>
                  <a:lnTo>
                    <a:pt x="0" y="1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7" name="Rectangle 37"/>
            <p:cNvSpPr>
              <a:spLocks noChangeArrowheads="1"/>
            </p:cNvSpPr>
            <p:nvPr/>
          </p:nvSpPr>
          <p:spPr bwMode="auto">
            <a:xfrm>
              <a:off x="2160" y="249"/>
              <a:ext cx="5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Freeform 38"/>
            <p:cNvSpPr>
              <a:spLocks/>
            </p:cNvSpPr>
            <p:nvPr/>
          </p:nvSpPr>
          <p:spPr bwMode="auto">
            <a:xfrm>
              <a:off x="2165" y="249"/>
              <a:ext cx="62" cy="19"/>
            </a:xfrm>
            <a:custGeom>
              <a:avLst/>
              <a:gdLst>
                <a:gd name="T0" fmla="*/ 0 w 62"/>
                <a:gd name="T1" fmla="*/ 0 h 19"/>
                <a:gd name="T2" fmla="*/ 62 w 62"/>
                <a:gd name="T3" fmla="*/ 9 h 19"/>
                <a:gd name="T4" fmla="*/ 62 w 62"/>
                <a:gd name="T5" fmla="*/ 19 h 19"/>
                <a:gd name="T6" fmla="*/ 0 w 62"/>
                <a:gd name="T7" fmla="*/ 9 h 19"/>
                <a:gd name="T8" fmla="*/ 0 w 62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19">
                  <a:moveTo>
                    <a:pt x="0" y="0"/>
                  </a:moveTo>
                  <a:lnTo>
                    <a:pt x="62" y="9"/>
                  </a:lnTo>
                  <a:lnTo>
                    <a:pt x="62" y="19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Freeform 39"/>
            <p:cNvSpPr>
              <a:spLocks/>
            </p:cNvSpPr>
            <p:nvPr/>
          </p:nvSpPr>
          <p:spPr bwMode="auto">
            <a:xfrm>
              <a:off x="2265" y="268"/>
              <a:ext cx="68" cy="19"/>
            </a:xfrm>
            <a:custGeom>
              <a:avLst/>
              <a:gdLst>
                <a:gd name="T0" fmla="*/ 0 w 68"/>
                <a:gd name="T1" fmla="*/ 0 h 19"/>
                <a:gd name="T2" fmla="*/ 68 w 68"/>
                <a:gd name="T3" fmla="*/ 9 h 19"/>
                <a:gd name="T4" fmla="*/ 68 w 68"/>
                <a:gd name="T5" fmla="*/ 19 h 19"/>
                <a:gd name="T6" fmla="*/ 0 w 68"/>
                <a:gd name="T7" fmla="*/ 9 h 19"/>
                <a:gd name="T8" fmla="*/ 0 w 68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19">
                  <a:moveTo>
                    <a:pt x="0" y="0"/>
                  </a:moveTo>
                  <a:lnTo>
                    <a:pt x="68" y="9"/>
                  </a:lnTo>
                  <a:lnTo>
                    <a:pt x="68" y="19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0" name="Freeform 40"/>
            <p:cNvSpPr>
              <a:spLocks/>
            </p:cNvSpPr>
            <p:nvPr/>
          </p:nvSpPr>
          <p:spPr bwMode="auto">
            <a:xfrm>
              <a:off x="2371" y="292"/>
              <a:ext cx="63" cy="43"/>
            </a:xfrm>
            <a:custGeom>
              <a:avLst/>
              <a:gdLst>
                <a:gd name="T0" fmla="*/ 5 w 63"/>
                <a:gd name="T1" fmla="*/ 0 h 43"/>
                <a:gd name="T2" fmla="*/ 63 w 63"/>
                <a:gd name="T3" fmla="*/ 33 h 43"/>
                <a:gd name="T4" fmla="*/ 58 w 63"/>
                <a:gd name="T5" fmla="*/ 43 h 43"/>
                <a:gd name="T6" fmla="*/ 0 w 63"/>
                <a:gd name="T7" fmla="*/ 9 h 43"/>
                <a:gd name="T8" fmla="*/ 5 w 63"/>
                <a:gd name="T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43">
                  <a:moveTo>
                    <a:pt x="5" y="0"/>
                  </a:moveTo>
                  <a:lnTo>
                    <a:pt x="63" y="33"/>
                  </a:lnTo>
                  <a:lnTo>
                    <a:pt x="58" y="43"/>
                  </a:lnTo>
                  <a:lnTo>
                    <a:pt x="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Freeform 41"/>
            <p:cNvSpPr>
              <a:spLocks/>
            </p:cNvSpPr>
            <p:nvPr/>
          </p:nvSpPr>
          <p:spPr bwMode="auto">
            <a:xfrm>
              <a:off x="2462" y="344"/>
              <a:ext cx="68" cy="43"/>
            </a:xfrm>
            <a:custGeom>
              <a:avLst/>
              <a:gdLst>
                <a:gd name="T0" fmla="*/ 5 w 68"/>
                <a:gd name="T1" fmla="*/ 0 h 43"/>
                <a:gd name="T2" fmla="*/ 68 w 68"/>
                <a:gd name="T3" fmla="*/ 34 h 43"/>
                <a:gd name="T4" fmla="*/ 63 w 68"/>
                <a:gd name="T5" fmla="*/ 43 h 43"/>
                <a:gd name="T6" fmla="*/ 0 w 68"/>
                <a:gd name="T7" fmla="*/ 10 h 43"/>
                <a:gd name="T8" fmla="*/ 5 w 68"/>
                <a:gd name="T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43">
                  <a:moveTo>
                    <a:pt x="5" y="0"/>
                  </a:moveTo>
                  <a:lnTo>
                    <a:pt x="68" y="34"/>
                  </a:lnTo>
                  <a:lnTo>
                    <a:pt x="63" y="43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Freeform 42"/>
            <p:cNvSpPr>
              <a:spLocks/>
            </p:cNvSpPr>
            <p:nvPr/>
          </p:nvSpPr>
          <p:spPr bwMode="auto">
            <a:xfrm>
              <a:off x="2554" y="402"/>
              <a:ext cx="57" cy="52"/>
            </a:xfrm>
            <a:custGeom>
              <a:avLst/>
              <a:gdLst>
                <a:gd name="T0" fmla="*/ 4 w 57"/>
                <a:gd name="T1" fmla="*/ 0 h 52"/>
                <a:gd name="T2" fmla="*/ 57 w 57"/>
                <a:gd name="T3" fmla="*/ 43 h 52"/>
                <a:gd name="T4" fmla="*/ 52 w 57"/>
                <a:gd name="T5" fmla="*/ 52 h 52"/>
                <a:gd name="T6" fmla="*/ 0 w 57"/>
                <a:gd name="T7" fmla="*/ 9 h 52"/>
                <a:gd name="T8" fmla="*/ 4 w 57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52">
                  <a:moveTo>
                    <a:pt x="4" y="0"/>
                  </a:moveTo>
                  <a:lnTo>
                    <a:pt x="57" y="43"/>
                  </a:lnTo>
                  <a:lnTo>
                    <a:pt x="52" y="52"/>
                  </a:lnTo>
                  <a:lnTo>
                    <a:pt x="0" y="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Freeform 43"/>
            <p:cNvSpPr>
              <a:spLocks/>
            </p:cNvSpPr>
            <p:nvPr/>
          </p:nvSpPr>
          <p:spPr bwMode="auto">
            <a:xfrm>
              <a:off x="2635" y="469"/>
              <a:ext cx="58" cy="53"/>
            </a:xfrm>
            <a:custGeom>
              <a:avLst/>
              <a:gdLst>
                <a:gd name="T0" fmla="*/ 5 w 58"/>
                <a:gd name="T1" fmla="*/ 0 h 53"/>
                <a:gd name="T2" fmla="*/ 58 w 58"/>
                <a:gd name="T3" fmla="*/ 43 h 53"/>
                <a:gd name="T4" fmla="*/ 53 w 58"/>
                <a:gd name="T5" fmla="*/ 53 h 53"/>
                <a:gd name="T6" fmla="*/ 0 w 58"/>
                <a:gd name="T7" fmla="*/ 9 h 53"/>
                <a:gd name="T8" fmla="*/ 5 w 58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3">
                  <a:moveTo>
                    <a:pt x="5" y="0"/>
                  </a:moveTo>
                  <a:lnTo>
                    <a:pt x="58" y="43"/>
                  </a:lnTo>
                  <a:lnTo>
                    <a:pt x="53" y="53"/>
                  </a:lnTo>
                  <a:lnTo>
                    <a:pt x="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Freeform 44"/>
            <p:cNvSpPr>
              <a:spLocks/>
            </p:cNvSpPr>
            <p:nvPr/>
          </p:nvSpPr>
          <p:spPr bwMode="auto">
            <a:xfrm>
              <a:off x="2717" y="541"/>
              <a:ext cx="48" cy="52"/>
            </a:xfrm>
            <a:custGeom>
              <a:avLst/>
              <a:gdLst>
                <a:gd name="T0" fmla="*/ 5 w 48"/>
                <a:gd name="T1" fmla="*/ 0 h 52"/>
                <a:gd name="T2" fmla="*/ 48 w 48"/>
                <a:gd name="T3" fmla="*/ 48 h 52"/>
                <a:gd name="T4" fmla="*/ 43 w 48"/>
                <a:gd name="T5" fmla="*/ 52 h 52"/>
                <a:gd name="T6" fmla="*/ 0 w 48"/>
                <a:gd name="T7" fmla="*/ 4 h 52"/>
                <a:gd name="T8" fmla="*/ 5 w 48"/>
                <a:gd name="T9" fmla="*/ 0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52">
                  <a:moveTo>
                    <a:pt x="5" y="0"/>
                  </a:moveTo>
                  <a:lnTo>
                    <a:pt x="48" y="48"/>
                  </a:lnTo>
                  <a:lnTo>
                    <a:pt x="43" y="52"/>
                  </a:lnTo>
                  <a:lnTo>
                    <a:pt x="0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5" name="Freeform 45"/>
            <p:cNvSpPr>
              <a:spLocks/>
            </p:cNvSpPr>
            <p:nvPr/>
          </p:nvSpPr>
          <p:spPr bwMode="auto">
            <a:xfrm>
              <a:off x="2789" y="617"/>
              <a:ext cx="53" cy="53"/>
            </a:xfrm>
            <a:custGeom>
              <a:avLst/>
              <a:gdLst>
                <a:gd name="T0" fmla="*/ 5 w 53"/>
                <a:gd name="T1" fmla="*/ 0 h 53"/>
                <a:gd name="T2" fmla="*/ 53 w 53"/>
                <a:gd name="T3" fmla="*/ 48 h 53"/>
                <a:gd name="T4" fmla="*/ 48 w 53"/>
                <a:gd name="T5" fmla="*/ 53 h 53"/>
                <a:gd name="T6" fmla="*/ 0 w 53"/>
                <a:gd name="T7" fmla="*/ 5 h 53"/>
                <a:gd name="T8" fmla="*/ 5 w 53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3">
                  <a:moveTo>
                    <a:pt x="5" y="0"/>
                  </a:moveTo>
                  <a:lnTo>
                    <a:pt x="53" y="48"/>
                  </a:lnTo>
                  <a:lnTo>
                    <a:pt x="48" y="53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6" name="Freeform 46"/>
            <p:cNvSpPr>
              <a:spLocks/>
            </p:cNvSpPr>
            <p:nvPr/>
          </p:nvSpPr>
          <p:spPr bwMode="auto">
            <a:xfrm>
              <a:off x="2861" y="694"/>
              <a:ext cx="38" cy="38"/>
            </a:xfrm>
            <a:custGeom>
              <a:avLst/>
              <a:gdLst>
                <a:gd name="T0" fmla="*/ 5 w 38"/>
                <a:gd name="T1" fmla="*/ 0 h 38"/>
                <a:gd name="T2" fmla="*/ 38 w 38"/>
                <a:gd name="T3" fmla="*/ 33 h 38"/>
                <a:gd name="T4" fmla="*/ 34 w 38"/>
                <a:gd name="T5" fmla="*/ 38 h 38"/>
                <a:gd name="T6" fmla="*/ 0 w 38"/>
                <a:gd name="T7" fmla="*/ 5 h 38"/>
                <a:gd name="T8" fmla="*/ 5 w 38"/>
                <a:gd name="T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8">
                  <a:moveTo>
                    <a:pt x="5" y="0"/>
                  </a:moveTo>
                  <a:lnTo>
                    <a:pt x="38" y="33"/>
                  </a:lnTo>
                  <a:lnTo>
                    <a:pt x="34" y="38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7" name="Freeform 47"/>
            <p:cNvSpPr>
              <a:spLocks/>
            </p:cNvSpPr>
            <p:nvPr/>
          </p:nvSpPr>
          <p:spPr bwMode="auto">
            <a:xfrm>
              <a:off x="2895" y="727"/>
              <a:ext cx="19" cy="20"/>
            </a:xfrm>
            <a:custGeom>
              <a:avLst/>
              <a:gdLst>
                <a:gd name="T0" fmla="*/ 4 w 19"/>
                <a:gd name="T1" fmla="*/ 0 h 20"/>
                <a:gd name="T2" fmla="*/ 19 w 19"/>
                <a:gd name="T3" fmla="*/ 15 h 20"/>
                <a:gd name="T4" fmla="*/ 14 w 19"/>
                <a:gd name="T5" fmla="*/ 20 h 20"/>
                <a:gd name="T6" fmla="*/ 0 w 19"/>
                <a:gd name="T7" fmla="*/ 5 h 20"/>
                <a:gd name="T8" fmla="*/ 4 w 19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20">
                  <a:moveTo>
                    <a:pt x="4" y="0"/>
                  </a:moveTo>
                  <a:lnTo>
                    <a:pt x="19" y="15"/>
                  </a:lnTo>
                  <a:lnTo>
                    <a:pt x="14" y="20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8" name="Freeform 48"/>
            <p:cNvSpPr>
              <a:spLocks/>
            </p:cNvSpPr>
            <p:nvPr/>
          </p:nvSpPr>
          <p:spPr bwMode="auto">
            <a:xfrm>
              <a:off x="2928" y="770"/>
              <a:ext cx="53" cy="58"/>
            </a:xfrm>
            <a:custGeom>
              <a:avLst/>
              <a:gdLst>
                <a:gd name="T0" fmla="*/ 10 w 53"/>
                <a:gd name="T1" fmla="*/ 0 h 58"/>
                <a:gd name="T2" fmla="*/ 53 w 53"/>
                <a:gd name="T3" fmla="*/ 53 h 58"/>
                <a:gd name="T4" fmla="*/ 43 w 53"/>
                <a:gd name="T5" fmla="*/ 58 h 58"/>
                <a:gd name="T6" fmla="*/ 0 w 53"/>
                <a:gd name="T7" fmla="*/ 5 h 58"/>
                <a:gd name="T8" fmla="*/ 10 w 53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8">
                  <a:moveTo>
                    <a:pt x="10" y="0"/>
                  </a:moveTo>
                  <a:lnTo>
                    <a:pt x="53" y="53"/>
                  </a:lnTo>
                  <a:lnTo>
                    <a:pt x="43" y="58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Freeform 49"/>
            <p:cNvSpPr>
              <a:spLocks/>
            </p:cNvSpPr>
            <p:nvPr/>
          </p:nvSpPr>
          <p:spPr bwMode="auto">
            <a:xfrm>
              <a:off x="2995" y="852"/>
              <a:ext cx="53" cy="57"/>
            </a:xfrm>
            <a:custGeom>
              <a:avLst/>
              <a:gdLst>
                <a:gd name="T0" fmla="*/ 10 w 53"/>
                <a:gd name="T1" fmla="*/ 0 h 57"/>
                <a:gd name="T2" fmla="*/ 53 w 53"/>
                <a:gd name="T3" fmla="*/ 53 h 57"/>
                <a:gd name="T4" fmla="*/ 44 w 53"/>
                <a:gd name="T5" fmla="*/ 57 h 57"/>
                <a:gd name="T6" fmla="*/ 0 w 53"/>
                <a:gd name="T7" fmla="*/ 5 h 57"/>
                <a:gd name="T8" fmla="*/ 10 w 53"/>
                <a:gd name="T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7">
                  <a:moveTo>
                    <a:pt x="10" y="0"/>
                  </a:moveTo>
                  <a:lnTo>
                    <a:pt x="53" y="53"/>
                  </a:lnTo>
                  <a:lnTo>
                    <a:pt x="44" y="57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Freeform 50"/>
            <p:cNvSpPr>
              <a:spLocks/>
            </p:cNvSpPr>
            <p:nvPr/>
          </p:nvSpPr>
          <p:spPr bwMode="auto">
            <a:xfrm>
              <a:off x="3067" y="933"/>
              <a:ext cx="15" cy="15"/>
            </a:xfrm>
            <a:custGeom>
              <a:avLst/>
              <a:gdLst>
                <a:gd name="T0" fmla="*/ 10 w 15"/>
                <a:gd name="T1" fmla="*/ 0 h 15"/>
                <a:gd name="T2" fmla="*/ 15 w 15"/>
                <a:gd name="T3" fmla="*/ 10 h 15"/>
                <a:gd name="T4" fmla="*/ 5 w 15"/>
                <a:gd name="T5" fmla="*/ 15 h 15"/>
                <a:gd name="T6" fmla="*/ 0 w 15"/>
                <a:gd name="T7" fmla="*/ 5 h 15"/>
                <a:gd name="T8" fmla="*/ 10 w 15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" h="15">
                  <a:moveTo>
                    <a:pt x="10" y="0"/>
                  </a:moveTo>
                  <a:lnTo>
                    <a:pt x="15" y="10"/>
                  </a:lnTo>
                  <a:lnTo>
                    <a:pt x="5" y="15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1" name="Rectangle 51"/>
            <p:cNvSpPr>
              <a:spLocks noChangeArrowheads="1"/>
            </p:cNvSpPr>
            <p:nvPr/>
          </p:nvSpPr>
          <p:spPr bwMode="auto">
            <a:xfrm>
              <a:off x="1109" y="897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Rectangle 52"/>
            <p:cNvSpPr>
              <a:spLocks noChangeArrowheads="1"/>
            </p:cNvSpPr>
            <p:nvPr/>
          </p:nvSpPr>
          <p:spPr bwMode="auto">
            <a:xfrm>
              <a:off x="1109" y="758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Rectangle 53"/>
            <p:cNvSpPr>
              <a:spLocks noChangeArrowheads="1"/>
            </p:cNvSpPr>
            <p:nvPr/>
          </p:nvSpPr>
          <p:spPr bwMode="auto">
            <a:xfrm>
              <a:off x="1109" y="620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4" name="Rectangle 54"/>
            <p:cNvSpPr>
              <a:spLocks noChangeArrowheads="1"/>
            </p:cNvSpPr>
            <p:nvPr/>
          </p:nvSpPr>
          <p:spPr bwMode="auto">
            <a:xfrm>
              <a:off x="1109" y="476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Rectangle 55"/>
            <p:cNvSpPr>
              <a:spLocks noChangeArrowheads="1"/>
            </p:cNvSpPr>
            <p:nvPr/>
          </p:nvSpPr>
          <p:spPr bwMode="auto">
            <a:xfrm>
              <a:off x="1109" y="337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Rectangle 56"/>
            <p:cNvSpPr>
              <a:spLocks noChangeArrowheads="1"/>
            </p:cNvSpPr>
            <p:nvPr/>
          </p:nvSpPr>
          <p:spPr bwMode="auto">
            <a:xfrm>
              <a:off x="1109" y="198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1.0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Rectangle 57"/>
            <p:cNvSpPr>
              <a:spLocks noChangeArrowheads="1"/>
            </p:cNvSpPr>
            <p:nvPr/>
          </p:nvSpPr>
          <p:spPr bwMode="auto">
            <a:xfrm>
              <a:off x="1223" y="979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Rectangle 58"/>
            <p:cNvSpPr>
              <a:spLocks noChangeArrowheads="1"/>
            </p:cNvSpPr>
            <p:nvPr/>
          </p:nvSpPr>
          <p:spPr bwMode="auto">
            <a:xfrm>
              <a:off x="1559" y="979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9" name="Rectangle 59"/>
            <p:cNvSpPr>
              <a:spLocks noChangeArrowheads="1"/>
            </p:cNvSpPr>
            <p:nvPr/>
          </p:nvSpPr>
          <p:spPr bwMode="auto">
            <a:xfrm>
              <a:off x="1924" y="979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0" name="Rectangle 60"/>
            <p:cNvSpPr>
              <a:spLocks noChangeArrowheads="1"/>
            </p:cNvSpPr>
            <p:nvPr/>
          </p:nvSpPr>
          <p:spPr bwMode="auto">
            <a:xfrm>
              <a:off x="2289" y="979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1" name="Rectangle 61"/>
            <p:cNvSpPr>
              <a:spLocks noChangeArrowheads="1"/>
            </p:cNvSpPr>
            <p:nvPr/>
          </p:nvSpPr>
          <p:spPr bwMode="auto">
            <a:xfrm>
              <a:off x="2654" y="979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2" name="Rectangle 62"/>
            <p:cNvSpPr>
              <a:spLocks noChangeArrowheads="1"/>
            </p:cNvSpPr>
            <p:nvPr/>
          </p:nvSpPr>
          <p:spPr bwMode="auto">
            <a:xfrm>
              <a:off x="3048" y="979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3" name="Rectangle 63"/>
            <p:cNvSpPr>
              <a:spLocks noChangeArrowheads="1"/>
            </p:cNvSpPr>
            <p:nvPr/>
          </p:nvSpPr>
          <p:spPr bwMode="auto">
            <a:xfrm>
              <a:off x="2143" y="1039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4" name="Rectangle 64"/>
            <p:cNvSpPr>
              <a:spLocks noChangeArrowheads="1"/>
            </p:cNvSpPr>
            <p:nvPr/>
          </p:nvSpPr>
          <p:spPr bwMode="auto">
            <a:xfrm rot="16200000">
              <a:off x="846" y="528"/>
              <a:ext cx="32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v(x)/v</a:t>
              </a:r>
              <a:r>
                <a:rPr kumimoji="0" lang="en-US" altLang="en-US" sz="1100" b="0" i="0" u="none" strike="noStrike" cap="none" normalizeH="0" baseline="-25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max</a:t>
              </a:r>
              <a:endParaRPr kumimoji="0" lang="en-US" altLang="en-US" sz="11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5" name="Rectangle 65"/>
            <p:cNvSpPr>
              <a:spLocks noChangeArrowheads="1"/>
            </p:cNvSpPr>
            <p:nvPr/>
          </p:nvSpPr>
          <p:spPr bwMode="auto">
            <a:xfrm>
              <a:off x="2237" y="703"/>
              <a:ext cx="600" cy="225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6" name="Line 66"/>
            <p:cNvSpPr>
              <a:spLocks noChangeShapeType="1"/>
            </p:cNvSpPr>
            <p:nvPr/>
          </p:nvSpPr>
          <p:spPr bwMode="auto">
            <a:xfrm>
              <a:off x="2255" y="770"/>
              <a:ext cx="17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7" name="Rectangle 67"/>
            <p:cNvSpPr>
              <a:spLocks noChangeArrowheads="1"/>
            </p:cNvSpPr>
            <p:nvPr/>
          </p:nvSpPr>
          <p:spPr bwMode="auto">
            <a:xfrm>
              <a:off x="2447" y="703"/>
              <a:ext cx="30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v_exact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8" name="Rectangle 68"/>
            <p:cNvSpPr>
              <a:spLocks noChangeArrowheads="1"/>
            </p:cNvSpPr>
            <p:nvPr/>
          </p:nvSpPr>
          <p:spPr bwMode="auto">
            <a:xfrm>
              <a:off x="2255" y="875"/>
              <a:ext cx="68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9" name="Rectangle 69"/>
            <p:cNvSpPr>
              <a:spLocks noChangeArrowheads="1"/>
            </p:cNvSpPr>
            <p:nvPr/>
          </p:nvSpPr>
          <p:spPr bwMode="auto">
            <a:xfrm>
              <a:off x="2361" y="875"/>
              <a:ext cx="67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0" name="Rectangle 70"/>
            <p:cNvSpPr>
              <a:spLocks noChangeArrowheads="1"/>
            </p:cNvSpPr>
            <p:nvPr/>
          </p:nvSpPr>
          <p:spPr bwMode="auto">
            <a:xfrm>
              <a:off x="2447" y="813"/>
              <a:ext cx="390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v_approx.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71"/>
            <p:cNvSpPr>
              <a:spLocks noChangeArrowheads="1"/>
            </p:cNvSpPr>
            <p:nvPr/>
          </p:nvSpPr>
          <p:spPr bwMode="auto">
            <a:xfrm>
              <a:off x="864" y="196"/>
              <a:ext cx="2261" cy="961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102" name="Group 74"/>
          <p:cNvGrpSpPr>
            <a:grpSpLocks noChangeAspect="1"/>
          </p:cNvGrpSpPr>
          <p:nvPr/>
        </p:nvGrpSpPr>
        <p:grpSpPr bwMode="auto">
          <a:xfrm>
            <a:off x="1371819" y="2082805"/>
            <a:ext cx="3653325" cy="1514475"/>
            <a:chOff x="921" y="1120"/>
            <a:chExt cx="2239" cy="954"/>
          </a:xfrm>
        </p:grpSpPr>
        <p:sp>
          <p:nvSpPr>
            <p:cNvPr id="103" name="AutoShape 73"/>
            <p:cNvSpPr>
              <a:spLocks noChangeAspect="1" noChangeArrowheads="1" noTextEdit="1"/>
            </p:cNvSpPr>
            <p:nvPr/>
          </p:nvSpPr>
          <p:spPr bwMode="auto">
            <a:xfrm>
              <a:off x="988" y="1120"/>
              <a:ext cx="2172" cy="9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4" name="Rectangle 75"/>
            <p:cNvSpPr>
              <a:spLocks noChangeArrowheads="1"/>
            </p:cNvSpPr>
            <p:nvPr/>
          </p:nvSpPr>
          <p:spPr bwMode="auto">
            <a:xfrm>
              <a:off x="921" y="1144"/>
              <a:ext cx="2210" cy="906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5" name="Rectangle 76"/>
            <p:cNvSpPr>
              <a:spLocks noChangeArrowheads="1"/>
            </p:cNvSpPr>
            <p:nvPr/>
          </p:nvSpPr>
          <p:spPr bwMode="auto">
            <a:xfrm>
              <a:off x="1267" y="1235"/>
              <a:ext cx="1821" cy="7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6" name="Rectangle 77"/>
            <p:cNvSpPr>
              <a:spLocks noChangeArrowheads="1"/>
            </p:cNvSpPr>
            <p:nvPr/>
          </p:nvSpPr>
          <p:spPr bwMode="auto">
            <a:xfrm>
              <a:off x="1267" y="1235"/>
              <a:ext cx="1821" cy="767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7" name="Line 78"/>
            <p:cNvSpPr>
              <a:spLocks noChangeShapeType="1"/>
            </p:cNvSpPr>
            <p:nvPr/>
          </p:nvSpPr>
          <p:spPr bwMode="auto">
            <a:xfrm>
              <a:off x="1267" y="1235"/>
              <a:ext cx="0" cy="7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8" name="Line 79"/>
            <p:cNvSpPr>
              <a:spLocks noChangeShapeType="1"/>
            </p:cNvSpPr>
            <p:nvPr/>
          </p:nvSpPr>
          <p:spPr bwMode="auto">
            <a:xfrm>
              <a:off x="1252" y="2002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9" name="Line 80"/>
            <p:cNvSpPr>
              <a:spLocks noChangeShapeType="1"/>
            </p:cNvSpPr>
            <p:nvPr/>
          </p:nvSpPr>
          <p:spPr bwMode="auto">
            <a:xfrm>
              <a:off x="1252" y="1892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0" name="Line 81"/>
            <p:cNvSpPr>
              <a:spLocks noChangeShapeType="1"/>
            </p:cNvSpPr>
            <p:nvPr/>
          </p:nvSpPr>
          <p:spPr bwMode="auto">
            <a:xfrm>
              <a:off x="1252" y="1782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1" name="Line 82"/>
            <p:cNvSpPr>
              <a:spLocks noChangeShapeType="1"/>
            </p:cNvSpPr>
            <p:nvPr/>
          </p:nvSpPr>
          <p:spPr bwMode="auto">
            <a:xfrm>
              <a:off x="1252" y="1671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2" name="Line 83"/>
            <p:cNvSpPr>
              <a:spLocks noChangeShapeType="1"/>
            </p:cNvSpPr>
            <p:nvPr/>
          </p:nvSpPr>
          <p:spPr bwMode="auto">
            <a:xfrm>
              <a:off x="1252" y="1566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3" name="Line 84"/>
            <p:cNvSpPr>
              <a:spLocks noChangeShapeType="1"/>
            </p:cNvSpPr>
            <p:nvPr/>
          </p:nvSpPr>
          <p:spPr bwMode="auto">
            <a:xfrm>
              <a:off x="1252" y="1456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4" name="Line 85"/>
            <p:cNvSpPr>
              <a:spLocks noChangeShapeType="1"/>
            </p:cNvSpPr>
            <p:nvPr/>
          </p:nvSpPr>
          <p:spPr bwMode="auto">
            <a:xfrm>
              <a:off x="1252" y="1345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5" name="Line 86"/>
            <p:cNvSpPr>
              <a:spLocks noChangeShapeType="1"/>
            </p:cNvSpPr>
            <p:nvPr/>
          </p:nvSpPr>
          <p:spPr bwMode="auto">
            <a:xfrm>
              <a:off x="1252" y="1235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6" name="Line 87"/>
            <p:cNvSpPr>
              <a:spLocks noChangeShapeType="1"/>
            </p:cNvSpPr>
            <p:nvPr/>
          </p:nvSpPr>
          <p:spPr bwMode="auto">
            <a:xfrm>
              <a:off x="1267" y="1235"/>
              <a:ext cx="18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7" name="Line 88"/>
            <p:cNvSpPr>
              <a:spLocks noChangeShapeType="1"/>
            </p:cNvSpPr>
            <p:nvPr/>
          </p:nvSpPr>
          <p:spPr bwMode="auto">
            <a:xfrm flipV="1">
              <a:off x="1267" y="123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8" name="Line 89"/>
            <p:cNvSpPr>
              <a:spLocks noChangeShapeType="1"/>
            </p:cNvSpPr>
            <p:nvPr/>
          </p:nvSpPr>
          <p:spPr bwMode="auto">
            <a:xfrm flipV="1">
              <a:off x="1632" y="123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9" name="Line 90"/>
            <p:cNvSpPr>
              <a:spLocks noChangeShapeType="1"/>
            </p:cNvSpPr>
            <p:nvPr/>
          </p:nvSpPr>
          <p:spPr bwMode="auto">
            <a:xfrm flipV="1">
              <a:off x="1997" y="123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0" name="Line 91"/>
            <p:cNvSpPr>
              <a:spLocks noChangeShapeType="1"/>
            </p:cNvSpPr>
            <p:nvPr/>
          </p:nvSpPr>
          <p:spPr bwMode="auto">
            <a:xfrm flipV="1">
              <a:off x="2358" y="123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1" name="Line 92"/>
            <p:cNvSpPr>
              <a:spLocks noChangeShapeType="1"/>
            </p:cNvSpPr>
            <p:nvPr/>
          </p:nvSpPr>
          <p:spPr bwMode="auto">
            <a:xfrm flipV="1">
              <a:off x="2723" y="123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2" name="Line 93"/>
            <p:cNvSpPr>
              <a:spLocks noChangeShapeType="1"/>
            </p:cNvSpPr>
            <p:nvPr/>
          </p:nvSpPr>
          <p:spPr bwMode="auto">
            <a:xfrm flipV="1">
              <a:off x="3088" y="123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3" name="Freeform 94"/>
            <p:cNvSpPr>
              <a:spLocks/>
            </p:cNvSpPr>
            <p:nvPr/>
          </p:nvSpPr>
          <p:spPr bwMode="auto">
            <a:xfrm>
              <a:off x="1267" y="1235"/>
              <a:ext cx="1821" cy="686"/>
            </a:xfrm>
            <a:custGeom>
              <a:avLst/>
              <a:gdLst>
                <a:gd name="T0" fmla="*/ 0 w 379"/>
                <a:gd name="T1" fmla="*/ 0 h 143"/>
                <a:gd name="T2" fmla="*/ 38 w 379"/>
                <a:gd name="T3" fmla="*/ 51 h 143"/>
                <a:gd name="T4" fmla="*/ 76 w 379"/>
                <a:gd name="T5" fmla="*/ 91 h 143"/>
                <a:gd name="T6" fmla="*/ 114 w 379"/>
                <a:gd name="T7" fmla="*/ 120 h 143"/>
                <a:gd name="T8" fmla="*/ 152 w 379"/>
                <a:gd name="T9" fmla="*/ 137 h 143"/>
                <a:gd name="T10" fmla="*/ 190 w 379"/>
                <a:gd name="T11" fmla="*/ 143 h 143"/>
                <a:gd name="T12" fmla="*/ 227 w 379"/>
                <a:gd name="T13" fmla="*/ 137 h 143"/>
                <a:gd name="T14" fmla="*/ 265 w 379"/>
                <a:gd name="T15" fmla="*/ 120 h 143"/>
                <a:gd name="T16" fmla="*/ 303 w 379"/>
                <a:gd name="T17" fmla="*/ 91 h 143"/>
                <a:gd name="T18" fmla="*/ 341 w 379"/>
                <a:gd name="T19" fmla="*/ 51 h 143"/>
                <a:gd name="T20" fmla="*/ 379 w 379"/>
                <a:gd name="T21" fmla="*/ 0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9" h="143">
                  <a:moveTo>
                    <a:pt x="0" y="0"/>
                  </a:moveTo>
                  <a:lnTo>
                    <a:pt x="38" y="51"/>
                  </a:lnTo>
                  <a:lnTo>
                    <a:pt x="76" y="91"/>
                  </a:lnTo>
                  <a:lnTo>
                    <a:pt x="114" y="120"/>
                  </a:lnTo>
                  <a:lnTo>
                    <a:pt x="152" y="137"/>
                  </a:lnTo>
                  <a:lnTo>
                    <a:pt x="190" y="143"/>
                  </a:lnTo>
                  <a:lnTo>
                    <a:pt x="227" y="137"/>
                  </a:lnTo>
                  <a:lnTo>
                    <a:pt x="265" y="120"/>
                  </a:lnTo>
                  <a:lnTo>
                    <a:pt x="303" y="91"/>
                  </a:lnTo>
                  <a:lnTo>
                    <a:pt x="341" y="51"/>
                  </a:lnTo>
                  <a:lnTo>
                    <a:pt x="379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4" name="Freeform 95"/>
            <p:cNvSpPr>
              <a:spLocks/>
            </p:cNvSpPr>
            <p:nvPr/>
          </p:nvSpPr>
          <p:spPr bwMode="auto">
            <a:xfrm>
              <a:off x="1262" y="1230"/>
              <a:ext cx="53" cy="58"/>
            </a:xfrm>
            <a:custGeom>
              <a:avLst/>
              <a:gdLst>
                <a:gd name="T0" fmla="*/ 10 w 53"/>
                <a:gd name="T1" fmla="*/ 0 h 58"/>
                <a:gd name="T2" fmla="*/ 53 w 53"/>
                <a:gd name="T3" fmla="*/ 53 h 58"/>
                <a:gd name="T4" fmla="*/ 43 w 53"/>
                <a:gd name="T5" fmla="*/ 58 h 58"/>
                <a:gd name="T6" fmla="*/ 0 w 53"/>
                <a:gd name="T7" fmla="*/ 5 h 58"/>
                <a:gd name="T8" fmla="*/ 10 w 53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8">
                  <a:moveTo>
                    <a:pt x="10" y="0"/>
                  </a:moveTo>
                  <a:lnTo>
                    <a:pt x="53" y="53"/>
                  </a:lnTo>
                  <a:lnTo>
                    <a:pt x="43" y="58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5" name="Freeform 96"/>
            <p:cNvSpPr>
              <a:spLocks/>
            </p:cNvSpPr>
            <p:nvPr/>
          </p:nvSpPr>
          <p:spPr bwMode="auto">
            <a:xfrm>
              <a:off x="1329" y="1312"/>
              <a:ext cx="53" cy="57"/>
            </a:xfrm>
            <a:custGeom>
              <a:avLst/>
              <a:gdLst>
                <a:gd name="T0" fmla="*/ 10 w 53"/>
                <a:gd name="T1" fmla="*/ 0 h 57"/>
                <a:gd name="T2" fmla="*/ 53 w 53"/>
                <a:gd name="T3" fmla="*/ 53 h 57"/>
                <a:gd name="T4" fmla="*/ 43 w 53"/>
                <a:gd name="T5" fmla="*/ 57 h 57"/>
                <a:gd name="T6" fmla="*/ 0 w 53"/>
                <a:gd name="T7" fmla="*/ 5 h 57"/>
                <a:gd name="T8" fmla="*/ 10 w 53"/>
                <a:gd name="T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7">
                  <a:moveTo>
                    <a:pt x="10" y="0"/>
                  </a:moveTo>
                  <a:lnTo>
                    <a:pt x="53" y="53"/>
                  </a:lnTo>
                  <a:lnTo>
                    <a:pt x="43" y="57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6" name="Freeform 97"/>
            <p:cNvSpPr>
              <a:spLocks/>
            </p:cNvSpPr>
            <p:nvPr/>
          </p:nvSpPr>
          <p:spPr bwMode="auto">
            <a:xfrm>
              <a:off x="1396" y="1393"/>
              <a:ext cx="53" cy="58"/>
            </a:xfrm>
            <a:custGeom>
              <a:avLst/>
              <a:gdLst>
                <a:gd name="T0" fmla="*/ 10 w 53"/>
                <a:gd name="T1" fmla="*/ 0 h 58"/>
                <a:gd name="T2" fmla="*/ 53 w 53"/>
                <a:gd name="T3" fmla="*/ 53 h 58"/>
                <a:gd name="T4" fmla="*/ 44 w 53"/>
                <a:gd name="T5" fmla="*/ 58 h 58"/>
                <a:gd name="T6" fmla="*/ 0 w 53"/>
                <a:gd name="T7" fmla="*/ 5 h 58"/>
                <a:gd name="T8" fmla="*/ 10 w 53"/>
                <a:gd name="T9" fmla="*/ 0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8">
                  <a:moveTo>
                    <a:pt x="10" y="0"/>
                  </a:moveTo>
                  <a:lnTo>
                    <a:pt x="53" y="53"/>
                  </a:lnTo>
                  <a:lnTo>
                    <a:pt x="44" y="58"/>
                  </a:lnTo>
                  <a:lnTo>
                    <a:pt x="0" y="5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7" name="Freeform 98"/>
            <p:cNvSpPr>
              <a:spLocks/>
            </p:cNvSpPr>
            <p:nvPr/>
          </p:nvSpPr>
          <p:spPr bwMode="auto">
            <a:xfrm>
              <a:off x="1473" y="1475"/>
              <a:ext cx="53" cy="57"/>
            </a:xfrm>
            <a:custGeom>
              <a:avLst/>
              <a:gdLst>
                <a:gd name="T0" fmla="*/ 5 w 53"/>
                <a:gd name="T1" fmla="*/ 0 h 57"/>
                <a:gd name="T2" fmla="*/ 53 w 53"/>
                <a:gd name="T3" fmla="*/ 52 h 57"/>
                <a:gd name="T4" fmla="*/ 48 w 53"/>
                <a:gd name="T5" fmla="*/ 57 h 57"/>
                <a:gd name="T6" fmla="*/ 0 w 53"/>
                <a:gd name="T7" fmla="*/ 5 h 57"/>
                <a:gd name="T8" fmla="*/ 5 w 53"/>
                <a:gd name="T9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7">
                  <a:moveTo>
                    <a:pt x="5" y="0"/>
                  </a:moveTo>
                  <a:lnTo>
                    <a:pt x="53" y="52"/>
                  </a:lnTo>
                  <a:lnTo>
                    <a:pt x="48" y="57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8" name="Freeform 99"/>
            <p:cNvSpPr>
              <a:spLocks/>
            </p:cNvSpPr>
            <p:nvPr/>
          </p:nvSpPr>
          <p:spPr bwMode="auto">
            <a:xfrm>
              <a:off x="1545" y="1556"/>
              <a:ext cx="53" cy="53"/>
            </a:xfrm>
            <a:custGeom>
              <a:avLst/>
              <a:gdLst>
                <a:gd name="T0" fmla="*/ 5 w 53"/>
                <a:gd name="T1" fmla="*/ 0 h 53"/>
                <a:gd name="T2" fmla="*/ 53 w 53"/>
                <a:gd name="T3" fmla="*/ 48 h 53"/>
                <a:gd name="T4" fmla="*/ 49 w 53"/>
                <a:gd name="T5" fmla="*/ 53 h 53"/>
                <a:gd name="T6" fmla="*/ 0 w 53"/>
                <a:gd name="T7" fmla="*/ 5 h 53"/>
                <a:gd name="T8" fmla="*/ 5 w 53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3">
                  <a:moveTo>
                    <a:pt x="5" y="0"/>
                  </a:moveTo>
                  <a:lnTo>
                    <a:pt x="53" y="48"/>
                  </a:lnTo>
                  <a:lnTo>
                    <a:pt x="49" y="53"/>
                  </a:lnTo>
                  <a:lnTo>
                    <a:pt x="0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9" name="Freeform 100"/>
            <p:cNvSpPr>
              <a:spLocks/>
            </p:cNvSpPr>
            <p:nvPr/>
          </p:nvSpPr>
          <p:spPr bwMode="auto">
            <a:xfrm>
              <a:off x="1618" y="1633"/>
              <a:ext cx="19" cy="19"/>
            </a:xfrm>
            <a:custGeom>
              <a:avLst/>
              <a:gdLst>
                <a:gd name="T0" fmla="*/ 4 w 19"/>
                <a:gd name="T1" fmla="*/ 0 h 19"/>
                <a:gd name="T2" fmla="*/ 19 w 19"/>
                <a:gd name="T3" fmla="*/ 14 h 19"/>
                <a:gd name="T4" fmla="*/ 14 w 19"/>
                <a:gd name="T5" fmla="*/ 19 h 19"/>
                <a:gd name="T6" fmla="*/ 0 w 19"/>
                <a:gd name="T7" fmla="*/ 5 h 19"/>
                <a:gd name="T8" fmla="*/ 4 w 19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9">
                  <a:moveTo>
                    <a:pt x="4" y="0"/>
                  </a:moveTo>
                  <a:lnTo>
                    <a:pt x="19" y="14"/>
                  </a:lnTo>
                  <a:lnTo>
                    <a:pt x="14" y="19"/>
                  </a:lnTo>
                  <a:lnTo>
                    <a:pt x="0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0" name="Freeform 101"/>
            <p:cNvSpPr>
              <a:spLocks/>
            </p:cNvSpPr>
            <p:nvPr/>
          </p:nvSpPr>
          <p:spPr bwMode="auto">
            <a:xfrm>
              <a:off x="1632" y="1647"/>
              <a:ext cx="43" cy="43"/>
            </a:xfrm>
            <a:custGeom>
              <a:avLst/>
              <a:gdLst>
                <a:gd name="T0" fmla="*/ 5 w 43"/>
                <a:gd name="T1" fmla="*/ 0 h 43"/>
                <a:gd name="T2" fmla="*/ 43 w 43"/>
                <a:gd name="T3" fmla="*/ 34 h 43"/>
                <a:gd name="T4" fmla="*/ 38 w 43"/>
                <a:gd name="T5" fmla="*/ 43 h 43"/>
                <a:gd name="T6" fmla="*/ 0 w 43"/>
                <a:gd name="T7" fmla="*/ 10 h 43"/>
                <a:gd name="T8" fmla="*/ 5 w 43"/>
                <a:gd name="T9" fmla="*/ 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43">
                  <a:moveTo>
                    <a:pt x="5" y="0"/>
                  </a:moveTo>
                  <a:lnTo>
                    <a:pt x="43" y="34"/>
                  </a:lnTo>
                  <a:lnTo>
                    <a:pt x="38" y="43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1" name="Freeform 102"/>
            <p:cNvSpPr>
              <a:spLocks/>
            </p:cNvSpPr>
            <p:nvPr/>
          </p:nvSpPr>
          <p:spPr bwMode="auto">
            <a:xfrm>
              <a:off x="1699" y="1705"/>
              <a:ext cx="58" cy="53"/>
            </a:xfrm>
            <a:custGeom>
              <a:avLst/>
              <a:gdLst>
                <a:gd name="T0" fmla="*/ 5 w 58"/>
                <a:gd name="T1" fmla="*/ 0 h 53"/>
                <a:gd name="T2" fmla="*/ 58 w 58"/>
                <a:gd name="T3" fmla="*/ 43 h 53"/>
                <a:gd name="T4" fmla="*/ 53 w 58"/>
                <a:gd name="T5" fmla="*/ 53 h 53"/>
                <a:gd name="T6" fmla="*/ 0 w 58"/>
                <a:gd name="T7" fmla="*/ 9 h 53"/>
                <a:gd name="T8" fmla="*/ 5 w 58"/>
                <a:gd name="T9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3">
                  <a:moveTo>
                    <a:pt x="5" y="0"/>
                  </a:moveTo>
                  <a:lnTo>
                    <a:pt x="58" y="43"/>
                  </a:lnTo>
                  <a:lnTo>
                    <a:pt x="53" y="53"/>
                  </a:lnTo>
                  <a:lnTo>
                    <a:pt x="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2" name="Freeform 103"/>
            <p:cNvSpPr>
              <a:spLocks/>
            </p:cNvSpPr>
            <p:nvPr/>
          </p:nvSpPr>
          <p:spPr bwMode="auto">
            <a:xfrm>
              <a:off x="1781" y="1772"/>
              <a:ext cx="38" cy="38"/>
            </a:xfrm>
            <a:custGeom>
              <a:avLst/>
              <a:gdLst>
                <a:gd name="T0" fmla="*/ 5 w 38"/>
                <a:gd name="T1" fmla="*/ 0 h 38"/>
                <a:gd name="T2" fmla="*/ 38 w 38"/>
                <a:gd name="T3" fmla="*/ 29 h 38"/>
                <a:gd name="T4" fmla="*/ 34 w 38"/>
                <a:gd name="T5" fmla="*/ 38 h 38"/>
                <a:gd name="T6" fmla="*/ 0 w 38"/>
                <a:gd name="T7" fmla="*/ 10 h 38"/>
                <a:gd name="T8" fmla="*/ 5 w 38"/>
                <a:gd name="T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8">
                  <a:moveTo>
                    <a:pt x="5" y="0"/>
                  </a:moveTo>
                  <a:lnTo>
                    <a:pt x="38" y="29"/>
                  </a:lnTo>
                  <a:lnTo>
                    <a:pt x="34" y="38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3" name="Freeform 104"/>
            <p:cNvSpPr>
              <a:spLocks/>
            </p:cNvSpPr>
            <p:nvPr/>
          </p:nvSpPr>
          <p:spPr bwMode="auto">
            <a:xfrm>
              <a:off x="1815" y="1801"/>
              <a:ext cx="24" cy="19"/>
            </a:xfrm>
            <a:custGeom>
              <a:avLst/>
              <a:gdLst>
                <a:gd name="T0" fmla="*/ 4 w 24"/>
                <a:gd name="T1" fmla="*/ 0 h 19"/>
                <a:gd name="T2" fmla="*/ 24 w 24"/>
                <a:gd name="T3" fmla="*/ 9 h 19"/>
                <a:gd name="T4" fmla="*/ 19 w 24"/>
                <a:gd name="T5" fmla="*/ 19 h 19"/>
                <a:gd name="T6" fmla="*/ 0 w 24"/>
                <a:gd name="T7" fmla="*/ 9 h 19"/>
                <a:gd name="T8" fmla="*/ 4 w 24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9">
                  <a:moveTo>
                    <a:pt x="4" y="0"/>
                  </a:moveTo>
                  <a:lnTo>
                    <a:pt x="24" y="9"/>
                  </a:lnTo>
                  <a:lnTo>
                    <a:pt x="19" y="19"/>
                  </a:lnTo>
                  <a:lnTo>
                    <a:pt x="0" y="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4" name="Freeform 105"/>
            <p:cNvSpPr>
              <a:spLocks/>
            </p:cNvSpPr>
            <p:nvPr/>
          </p:nvSpPr>
          <p:spPr bwMode="auto">
            <a:xfrm>
              <a:off x="1867" y="1829"/>
              <a:ext cx="68" cy="44"/>
            </a:xfrm>
            <a:custGeom>
              <a:avLst/>
              <a:gdLst>
                <a:gd name="T0" fmla="*/ 5 w 68"/>
                <a:gd name="T1" fmla="*/ 0 h 44"/>
                <a:gd name="T2" fmla="*/ 68 w 68"/>
                <a:gd name="T3" fmla="*/ 34 h 44"/>
                <a:gd name="T4" fmla="*/ 63 w 68"/>
                <a:gd name="T5" fmla="*/ 44 h 44"/>
                <a:gd name="T6" fmla="*/ 0 w 68"/>
                <a:gd name="T7" fmla="*/ 10 h 44"/>
                <a:gd name="T8" fmla="*/ 5 w 68"/>
                <a:gd name="T9" fmla="*/ 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44">
                  <a:moveTo>
                    <a:pt x="5" y="0"/>
                  </a:moveTo>
                  <a:lnTo>
                    <a:pt x="68" y="34"/>
                  </a:lnTo>
                  <a:lnTo>
                    <a:pt x="63" y="44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5" name="Freeform 106"/>
            <p:cNvSpPr>
              <a:spLocks/>
            </p:cNvSpPr>
            <p:nvPr/>
          </p:nvSpPr>
          <p:spPr bwMode="auto">
            <a:xfrm>
              <a:off x="1964" y="1882"/>
              <a:ext cx="38" cy="29"/>
            </a:xfrm>
            <a:custGeom>
              <a:avLst/>
              <a:gdLst>
                <a:gd name="T0" fmla="*/ 4 w 38"/>
                <a:gd name="T1" fmla="*/ 0 h 29"/>
                <a:gd name="T2" fmla="*/ 38 w 38"/>
                <a:gd name="T3" fmla="*/ 19 h 29"/>
                <a:gd name="T4" fmla="*/ 33 w 38"/>
                <a:gd name="T5" fmla="*/ 29 h 29"/>
                <a:gd name="T6" fmla="*/ 0 w 38"/>
                <a:gd name="T7" fmla="*/ 10 h 29"/>
                <a:gd name="T8" fmla="*/ 4 w 38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9">
                  <a:moveTo>
                    <a:pt x="4" y="0"/>
                  </a:moveTo>
                  <a:lnTo>
                    <a:pt x="38" y="19"/>
                  </a:lnTo>
                  <a:lnTo>
                    <a:pt x="33" y="29"/>
                  </a:lnTo>
                  <a:lnTo>
                    <a:pt x="0" y="1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6" name="Freeform 107"/>
            <p:cNvSpPr>
              <a:spLocks/>
            </p:cNvSpPr>
            <p:nvPr/>
          </p:nvSpPr>
          <p:spPr bwMode="auto">
            <a:xfrm>
              <a:off x="1997" y="1901"/>
              <a:ext cx="29" cy="15"/>
            </a:xfrm>
            <a:custGeom>
              <a:avLst/>
              <a:gdLst>
                <a:gd name="T0" fmla="*/ 0 w 29"/>
                <a:gd name="T1" fmla="*/ 0 h 15"/>
                <a:gd name="T2" fmla="*/ 29 w 29"/>
                <a:gd name="T3" fmla="*/ 5 h 15"/>
                <a:gd name="T4" fmla="*/ 29 w 29"/>
                <a:gd name="T5" fmla="*/ 15 h 15"/>
                <a:gd name="T6" fmla="*/ 0 w 29"/>
                <a:gd name="T7" fmla="*/ 10 h 15"/>
                <a:gd name="T8" fmla="*/ 0 w 29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5">
                  <a:moveTo>
                    <a:pt x="0" y="0"/>
                  </a:moveTo>
                  <a:lnTo>
                    <a:pt x="29" y="5"/>
                  </a:lnTo>
                  <a:lnTo>
                    <a:pt x="29" y="15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7" name="Freeform 108"/>
            <p:cNvSpPr>
              <a:spLocks/>
            </p:cNvSpPr>
            <p:nvPr/>
          </p:nvSpPr>
          <p:spPr bwMode="auto">
            <a:xfrm>
              <a:off x="2064" y="1916"/>
              <a:ext cx="68" cy="19"/>
            </a:xfrm>
            <a:custGeom>
              <a:avLst/>
              <a:gdLst>
                <a:gd name="T0" fmla="*/ 0 w 68"/>
                <a:gd name="T1" fmla="*/ 0 h 19"/>
                <a:gd name="T2" fmla="*/ 68 w 68"/>
                <a:gd name="T3" fmla="*/ 9 h 19"/>
                <a:gd name="T4" fmla="*/ 68 w 68"/>
                <a:gd name="T5" fmla="*/ 19 h 19"/>
                <a:gd name="T6" fmla="*/ 0 w 68"/>
                <a:gd name="T7" fmla="*/ 9 h 19"/>
                <a:gd name="T8" fmla="*/ 0 w 68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19">
                  <a:moveTo>
                    <a:pt x="0" y="0"/>
                  </a:moveTo>
                  <a:lnTo>
                    <a:pt x="68" y="9"/>
                  </a:lnTo>
                  <a:lnTo>
                    <a:pt x="68" y="19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8" name="Rectangle 109"/>
            <p:cNvSpPr>
              <a:spLocks noChangeArrowheads="1"/>
            </p:cNvSpPr>
            <p:nvPr/>
          </p:nvSpPr>
          <p:spPr bwMode="auto">
            <a:xfrm>
              <a:off x="2170" y="1935"/>
              <a:ext cx="10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9" name="Freeform 110"/>
            <p:cNvSpPr>
              <a:spLocks/>
            </p:cNvSpPr>
            <p:nvPr/>
          </p:nvSpPr>
          <p:spPr bwMode="auto">
            <a:xfrm>
              <a:off x="2180" y="1925"/>
              <a:ext cx="57" cy="20"/>
            </a:xfrm>
            <a:custGeom>
              <a:avLst/>
              <a:gdLst>
                <a:gd name="T0" fmla="*/ 0 w 57"/>
                <a:gd name="T1" fmla="*/ 10 h 20"/>
                <a:gd name="T2" fmla="*/ 57 w 57"/>
                <a:gd name="T3" fmla="*/ 0 h 20"/>
                <a:gd name="T4" fmla="*/ 57 w 57"/>
                <a:gd name="T5" fmla="*/ 10 h 20"/>
                <a:gd name="T6" fmla="*/ 0 w 57"/>
                <a:gd name="T7" fmla="*/ 20 h 20"/>
                <a:gd name="T8" fmla="*/ 0 w 57"/>
                <a:gd name="T9" fmla="*/ 1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20">
                  <a:moveTo>
                    <a:pt x="0" y="10"/>
                  </a:moveTo>
                  <a:lnTo>
                    <a:pt x="57" y="0"/>
                  </a:lnTo>
                  <a:lnTo>
                    <a:pt x="57" y="10"/>
                  </a:lnTo>
                  <a:lnTo>
                    <a:pt x="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0" name="Freeform 111"/>
            <p:cNvSpPr>
              <a:spLocks/>
            </p:cNvSpPr>
            <p:nvPr/>
          </p:nvSpPr>
          <p:spPr bwMode="auto">
            <a:xfrm>
              <a:off x="2276" y="1906"/>
              <a:ext cx="67" cy="19"/>
            </a:xfrm>
            <a:custGeom>
              <a:avLst/>
              <a:gdLst>
                <a:gd name="T0" fmla="*/ 0 w 67"/>
                <a:gd name="T1" fmla="*/ 10 h 19"/>
                <a:gd name="T2" fmla="*/ 67 w 67"/>
                <a:gd name="T3" fmla="*/ 0 h 19"/>
                <a:gd name="T4" fmla="*/ 67 w 67"/>
                <a:gd name="T5" fmla="*/ 10 h 19"/>
                <a:gd name="T6" fmla="*/ 0 w 67"/>
                <a:gd name="T7" fmla="*/ 19 h 19"/>
                <a:gd name="T8" fmla="*/ 0 w 67"/>
                <a:gd name="T9" fmla="*/ 1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19">
                  <a:moveTo>
                    <a:pt x="0" y="10"/>
                  </a:moveTo>
                  <a:lnTo>
                    <a:pt x="67" y="0"/>
                  </a:lnTo>
                  <a:lnTo>
                    <a:pt x="67" y="10"/>
                  </a:lnTo>
                  <a:lnTo>
                    <a:pt x="0" y="19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1" name="Freeform 112"/>
            <p:cNvSpPr>
              <a:spLocks/>
            </p:cNvSpPr>
            <p:nvPr/>
          </p:nvSpPr>
          <p:spPr bwMode="auto">
            <a:xfrm>
              <a:off x="2372" y="1858"/>
              <a:ext cx="67" cy="43"/>
            </a:xfrm>
            <a:custGeom>
              <a:avLst/>
              <a:gdLst>
                <a:gd name="T0" fmla="*/ 0 w 67"/>
                <a:gd name="T1" fmla="*/ 34 h 43"/>
                <a:gd name="T2" fmla="*/ 62 w 67"/>
                <a:gd name="T3" fmla="*/ 0 h 43"/>
                <a:gd name="T4" fmla="*/ 67 w 67"/>
                <a:gd name="T5" fmla="*/ 10 h 43"/>
                <a:gd name="T6" fmla="*/ 5 w 67"/>
                <a:gd name="T7" fmla="*/ 43 h 43"/>
                <a:gd name="T8" fmla="*/ 0 w 67"/>
                <a:gd name="T9" fmla="*/ 34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43">
                  <a:moveTo>
                    <a:pt x="0" y="34"/>
                  </a:moveTo>
                  <a:lnTo>
                    <a:pt x="62" y="0"/>
                  </a:lnTo>
                  <a:lnTo>
                    <a:pt x="67" y="10"/>
                  </a:lnTo>
                  <a:lnTo>
                    <a:pt x="5" y="43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2" name="Freeform 113"/>
            <p:cNvSpPr>
              <a:spLocks/>
            </p:cNvSpPr>
            <p:nvPr/>
          </p:nvSpPr>
          <p:spPr bwMode="auto">
            <a:xfrm>
              <a:off x="2468" y="1806"/>
              <a:ext cx="63" cy="43"/>
            </a:xfrm>
            <a:custGeom>
              <a:avLst/>
              <a:gdLst>
                <a:gd name="T0" fmla="*/ 0 w 63"/>
                <a:gd name="T1" fmla="*/ 33 h 43"/>
                <a:gd name="T2" fmla="*/ 58 w 63"/>
                <a:gd name="T3" fmla="*/ 0 h 43"/>
                <a:gd name="T4" fmla="*/ 63 w 63"/>
                <a:gd name="T5" fmla="*/ 9 h 43"/>
                <a:gd name="T6" fmla="*/ 5 w 63"/>
                <a:gd name="T7" fmla="*/ 43 h 43"/>
                <a:gd name="T8" fmla="*/ 0 w 63"/>
                <a:gd name="T9" fmla="*/ 3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43">
                  <a:moveTo>
                    <a:pt x="0" y="33"/>
                  </a:moveTo>
                  <a:lnTo>
                    <a:pt x="58" y="0"/>
                  </a:lnTo>
                  <a:lnTo>
                    <a:pt x="63" y="9"/>
                  </a:lnTo>
                  <a:lnTo>
                    <a:pt x="5" y="43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3" name="Freeform 114"/>
            <p:cNvSpPr>
              <a:spLocks/>
            </p:cNvSpPr>
            <p:nvPr/>
          </p:nvSpPr>
          <p:spPr bwMode="auto">
            <a:xfrm>
              <a:off x="2559" y="1738"/>
              <a:ext cx="58" cy="53"/>
            </a:xfrm>
            <a:custGeom>
              <a:avLst/>
              <a:gdLst>
                <a:gd name="T0" fmla="*/ 0 w 58"/>
                <a:gd name="T1" fmla="*/ 44 h 53"/>
                <a:gd name="T2" fmla="*/ 53 w 58"/>
                <a:gd name="T3" fmla="*/ 0 h 53"/>
                <a:gd name="T4" fmla="*/ 58 w 58"/>
                <a:gd name="T5" fmla="*/ 10 h 53"/>
                <a:gd name="T6" fmla="*/ 5 w 58"/>
                <a:gd name="T7" fmla="*/ 53 h 53"/>
                <a:gd name="T8" fmla="*/ 0 w 58"/>
                <a:gd name="T9" fmla="*/ 44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3">
                  <a:moveTo>
                    <a:pt x="0" y="44"/>
                  </a:moveTo>
                  <a:lnTo>
                    <a:pt x="53" y="0"/>
                  </a:lnTo>
                  <a:lnTo>
                    <a:pt x="58" y="10"/>
                  </a:lnTo>
                  <a:lnTo>
                    <a:pt x="5" y="53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4" name="Freeform 115"/>
            <p:cNvSpPr>
              <a:spLocks/>
            </p:cNvSpPr>
            <p:nvPr/>
          </p:nvSpPr>
          <p:spPr bwMode="auto">
            <a:xfrm>
              <a:off x="2641" y="1671"/>
              <a:ext cx="58" cy="53"/>
            </a:xfrm>
            <a:custGeom>
              <a:avLst/>
              <a:gdLst>
                <a:gd name="T0" fmla="*/ 0 w 58"/>
                <a:gd name="T1" fmla="*/ 43 h 53"/>
                <a:gd name="T2" fmla="*/ 53 w 58"/>
                <a:gd name="T3" fmla="*/ 0 h 53"/>
                <a:gd name="T4" fmla="*/ 58 w 58"/>
                <a:gd name="T5" fmla="*/ 10 h 53"/>
                <a:gd name="T6" fmla="*/ 5 w 58"/>
                <a:gd name="T7" fmla="*/ 53 h 53"/>
                <a:gd name="T8" fmla="*/ 0 w 58"/>
                <a:gd name="T9" fmla="*/ 4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53">
                  <a:moveTo>
                    <a:pt x="0" y="43"/>
                  </a:moveTo>
                  <a:lnTo>
                    <a:pt x="53" y="0"/>
                  </a:lnTo>
                  <a:lnTo>
                    <a:pt x="58" y="10"/>
                  </a:lnTo>
                  <a:lnTo>
                    <a:pt x="5" y="53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5" name="Freeform 116"/>
            <p:cNvSpPr>
              <a:spLocks/>
            </p:cNvSpPr>
            <p:nvPr/>
          </p:nvSpPr>
          <p:spPr bwMode="auto">
            <a:xfrm>
              <a:off x="2723" y="1595"/>
              <a:ext cx="48" cy="52"/>
            </a:xfrm>
            <a:custGeom>
              <a:avLst/>
              <a:gdLst>
                <a:gd name="T0" fmla="*/ 0 w 48"/>
                <a:gd name="T1" fmla="*/ 48 h 52"/>
                <a:gd name="T2" fmla="*/ 43 w 48"/>
                <a:gd name="T3" fmla="*/ 0 h 52"/>
                <a:gd name="T4" fmla="*/ 48 w 48"/>
                <a:gd name="T5" fmla="*/ 4 h 52"/>
                <a:gd name="T6" fmla="*/ 5 w 48"/>
                <a:gd name="T7" fmla="*/ 52 h 52"/>
                <a:gd name="T8" fmla="*/ 0 w 48"/>
                <a:gd name="T9" fmla="*/ 48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52">
                  <a:moveTo>
                    <a:pt x="0" y="48"/>
                  </a:moveTo>
                  <a:lnTo>
                    <a:pt x="43" y="0"/>
                  </a:lnTo>
                  <a:lnTo>
                    <a:pt x="48" y="4"/>
                  </a:lnTo>
                  <a:lnTo>
                    <a:pt x="5" y="5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6" name="Freeform 117"/>
            <p:cNvSpPr>
              <a:spLocks/>
            </p:cNvSpPr>
            <p:nvPr/>
          </p:nvSpPr>
          <p:spPr bwMode="auto">
            <a:xfrm>
              <a:off x="2795" y="1513"/>
              <a:ext cx="53" cy="58"/>
            </a:xfrm>
            <a:custGeom>
              <a:avLst/>
              <a:gdLst>
                <a:gd name="T0" fmla="*/ 0 w 53"/>
                <a:gd name="T1" fmla="*/ 53 h 58"/>
                <a:gd name="T2" fmla="*/ 48 w 53"/>
                <a:gd name="T3" fmla="*/ 0 h 58"/>
                <a:gd name="T4" fmla="*/ 53 w 53"/>
                <a:gd name="T5" fmla="*/ 5 h 58"/>
                <a:gd name="T6" fmla="*/ 5 w 53"/>
                <a:gd name="T7" fmla="*/ 58 h 58"/>
                <a:gd name="T8" fmla="*/ 0 w 53"/>
                <a:gd name="T9" fmla="*/ 5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8">
                  <a:moveTo>
                    <a:pt x="0" y="53"/>
                  </a:moveTo>
                  <a:lnTo>
                    <a:pt x="48" y="0"/>
                  </a:lnTo>
                  <a:lnTo>
                    <a:pt x="53" y="5"/>
                  </a:lnTo>
                  <a:lnTo>
                    <a:pt x="5" y="58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7" name="Freeform 118"/>
            <p:cNvSpPr>
              <a:spLocks/>
            </p:cNvSpPr>
            <p:nvPr/>
          </p:nvSpPr>
          <p:spPr bwMode="auto">
            <a:xfrm>
              <a:off x="2867" y="1451"/>
              <a:ext cx="38" cy="38"/>
            </a:xfrm>
            <a:custGeom>
              <a:avLst/>
              <a:gdLst>
                <a:gd name="T0" fmla="*/ 0 w 38"/>
                <a:gd name="T1" fmla="*/ 33 h 38"/>
                <a:gd name="T2" fmla="*/ 34 w 38"/>
                <a:gd name="T3" fmla="*/ 0 h 38"/>
                <a:gd name="T4" fmla="*/ 38 w 38"/>
                <a:gd name="T5" fmla="*/ 5 h 38"/>
                <a:gd name="T6" fmla="*/ 5 w 38"/>
                <a:gd name="T7" fmla="*/ 38 h 38"/>
                <a:gd name="T8" fmla="*/ 0 w 38"/>
                <a:gd name="T9" fmla="*/ 33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8">
                  <a:moveTo>
                    <a:pt x="0" y="33"/>
                  </a:moveTo>
                  <a:lnTo>
                    <a:pt x="34" y="0"/>
                  </a:lnTo>
                  <a:lnTo>
                    <a:pt x="38" y="5"/>
                  </a:lnTo>
                  <a:lnTo>
                    <a:pt x="5" y="38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8" name="Freeform 119"/>
            <p:cNvSpPr>
              <a:spLocks/>
            </p:cNvSpPr>
            <p:nvPr/>
          </p:nvSpPr>
          <p:spPr bwMode="auto">
            <a:xfrm>
              <a:off x="2901" y="1436"/>
              <a:ext cx="19" cy="20"/>
            </a:xfrm>
            <a:custGeom>
              <a:avLst/>
              <a:gdLst>
                <a:gd name="T0" fmla="*/ 0 w 19"/>
                <a:gd name="T1" fmla="*/ 15 h 20"/>
                <a:gd name="T2" fmla="*/ 14 w 19"/>
                <a:gd name="T3" fmla="*/ 0 h 20"/>
                <a:gd name="T4" fmla="*/ 19 w 19"/>
                <a:gd name="T5" fmla="*/ 5 h 20"/>
                <a:gd name="T6" fmla="*/ 4 w 19"/>
                <a:gd name="T7" fmla="*/ 20 h 20"/>
                <a:gd name="T8" fmla="*/ 0 w 19"/>
                <a:gd name="T9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20">
                  <a:moveTo>
                    <a:pt x="0" y="15"/>
                  </a:moveTo>
                  <a:lnTo>
                    <a:pt x="14" y="0"/>
                  </a:lnTo>
                  <a:lnTo>
                    <a:pt x="19" y="5"/>
                  </a:lnTo>
                  <a:lnTo>
                    <a:pt x="4" y="2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9" name="Freeform 120"/>
            <p:cNvSpPr>
              <a:spLocks/>
            </p:cNvSpPr>
            <p:nvPr/>
          </p:nvSpPr>
          <p:spPr bwMode="auto">
            <a:xfrm>
              <a:off x="2939" y="1355"/>
              <a:ext cx="53" cy="57"/>
            </a:xfrm>
            <a:custGeom>
              <a:avLst/>
              <a:gdLst>
                <a:gd name="T0" fmla="*/ 0 w 53"/>
                <a:gd name="T1" fmla="*/ 53 h 57"/>
                <a:gd name="T2" fmla="*/ 43 w 53"/>
                <a:gd name="T3" fmla="*/ 0 h 57"/>
                <a:gd name="T4" fmla="*/ 53 w 53"/>
                <a:gd name="T5" fmla="*/ 5 h 57"/>
                <a:gd name="T6" fmla="*/ 10 w 53"/>
                <a:gd name="T7" fmla="*/ 57 h 57"/>
                <a:gd name="T8" fmla="*/ 0 w 53"/>
                <a:gd name="T9" fmla="*/ 53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57">
                  <a:moveTo>
                    <a:pt x="0" y="53"/>
                  </a:moveTo>
                  <a:lnTo>
                    <a:pt x="43" y="0"/>
                  </a:lnTo>
                  <a:lnTo>
                    <a:pt x="53" y="5"/>
                  </a:lnTo>
                  <a:lnTo>
                    <a:pt x="10" y="57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0" name="Freeform 121"/>
            <p:cNvSpPr>
              <a:spLocks/>
            </p:cNvSpPr>
            <p:nvPr/>
          </p:nvSpPr>
          <p:spPr bwMode="auto">
            <a:xfrm>
              <a:off x="3006" y="1273"/>
              <a:ext cx="48" cy="53"/>
            </a:xfrm>
            <a:custGeom>
              <a:avLst/>
              <a:gdLst>
                <a:gd name="T0" fmla="*/ 0 w 48"/>
                <a:gd name="T1" fmla="*/ 48 h 53"/>
                <a:gd name="T2" fmla="*/ 44 w 48"/>
                <a:gd name="T3" fmla="*/ 0 h 53"/>
                <a:gd name="T4" fmla="*/ 48 w 48"/>
                <a:gd name="T5" fmla="*/ 5 h 53"/>
                <a:gd name="T6" fmla="*/ 5 w 48"/>
                <a:gd name="T7" fmla="*/ 53 h 53"/>
                <a:gd name="T8" fmla="*/ 0 w 48"/>
                <a:gd name="T9" fmla="*/ 48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53">
                  <a:moveTo>
                    <a:pt x="0" y="48"/>
                  </a:moveTo>
                  <a:lnTo>
                    <a:pt x="44" y="0"/>
                  </a:lnTo>
                  <a:lnTo>
                    <a:pt x="48" y="5"/>
                  </a:lnTo>
                  <a:lnTo>
                    <a:pt x="5" y="53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1" name="Freeform 122"/>
            <p:cNvSpPr>
              <a:spLocks/>
            </p:cNvSpPr>
            <p:nvPr/>
          </p:nvSpPr>
          <p:spPr bwMode="auto">
            <a:xfrm>
              <a:off x="3074" y="1230"/>
              <a:ext cx="14" cy="15"/>
            </a:xfrm>
            <a:custGeom>
              <a:avLst/>
              <a:gdLst>
                <a:gd name="T0" fmla="*/ 0 w 14"/>
                <a:gd name="T1" fmla="*/ 10 h 15"/>
                <a:gd name="T2" fmla="*/ 9 w 14"/>
                <a:gd name="T3" fmla="*/ 0 h 15"/>
                <a:gd name="T4" fmla="*/ 14 w 14"/>
                <a:gd name="T5" fmla="*/ 5 h 15"/>
                <a:gd name="T6" fmla="*/ 4 w 14"/>
                <a:gd name="T7" fmla="*/ 15 h 15"/>
                <a:gd name="T8" fmla="*/ 0 w 14"/>
                <a:gd name="T9" fmla="*/ 1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15">
                  <a:moveTo>
                    <a:pt x="0" y="10"/>
                  </a:moveTo>
                  <a:lnTo>
                    <a:pt x="9" y="0"/>
                  </a:lnTo>
                  <a:lnTo>
                    <a:pt x="14" y="5"/>
                  </a:lnTo>
                  <a:lnTo>
                    <a:pt x="4" y="15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3" name="Rectangle 124"/>
            <p:cNvSpPr>
              <a:spLocks noChangeArrowheads="1"/>
            </p:cNvSpPr>
            <p:nvPr/>
          </p:nvSpPr>
          <p:spPr bwMode="auto">
            <a:xfrm>
              <a:off x="1060" y="1846"/>
              <a:ext cx="2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-0.12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5" name="Rectangle 126"/>
            <p:cNvSpPr>
              <a:spLocks noChangeArrowheads="1"/>
            </p:cNvSpPr>
            <p:nvPr/>
          </p:nvSpPr>
          <p:spPr bwMode="auto">
            <a:xfrm>
              <a:off x="1060" y="1626"/>
              <a:ext cx="2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7" name="Rectangle 128"/>
            <p:cNvSpPr>
              <a:spLocks noChangeArrowheads="1"/>
            </p:cNvSpPr>
            <p:nvPr/>
          </p:nvSpPr>
          <p:spPr bwMode="auto">
            <a:xfrm>
              <a:off x="1060" y="1410"/>
              <a:ext cx="2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9" name="Rectangle 130"/>
            <p:cNvSpPr>
              <a:spLocks noChangeArrowheads="1"/>
            </p:cNvSpPr>
            <p:nvPr/>
          </p:nvSpPr>
          <p:spPr bwMode="auto">
            <a:xfrm>
              <a:off x="1079" y="1190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0" name="Rectangle 131"/>
            <p:cNvSpPr>
              <a:spLocks noChangeArrowheads="1"/>
            </p:cNvSpPr>
            <p:nvPr/>
          </p:nvSpPr>
          <p:spPr bwMode="auto">
            <a:xfrm>
              <a:off x="1246" y="1242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1" name="Rectangle 132"/>
            <p:cNvSpPr>
              <a:spLocks noChangeArrowheads="1"/>
            </p:cNvSpPr>
            <p:nvPr/>
          </p:nvSpPr>
          <p:spPr bwMode="auto">
            <a:xfrm>
              <a:off x="1571" y="1251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2" name="Rectangle 133"/>
            <p:cNvSpPr>
              <a:spLocks noChangeArrowheads="1"/>
            </p:cNvSpPr>
            <p:nvPr/>
          </p:nvSpPr>
          <p:spPr bwMode="auto">
            <a:xfrm>
              <a:off x="1937" y="1251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3" name="Rectangle 134"/>
            <p:cNvSpPr>
              <a:spLocks noChangeArrowheads="1"/>
            </p:cNvSpPr>
            <p:nvPr/>
          </p:nvSpPr>
          <p:spPr bwMode="auto">
            <a:xfrm>
              <a:off x="2297" y="1251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4" name="Rectangle 135"/>
            <p:cNvSpPr>
              <a:spLocks noChangeArrowheads="1"/>
            </p:cNvSpPr>
            <p:nvPr/>
          </p:nvSpPr>
          <p:spPr bwMode="auto">
            <a:xfrm>
              <a:off x="2662" y="1251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5" name="Rectangle 136"/>
            <p:cNvSpPr>
              <a:spLocks noChangeArrowheads="1"/>
            </p:cNvSpPr>
            <p:nvPr/>
          </p:nvSpPr>
          <p:spPr bwMode="auto">
            <a:xfrm>
              <a:off x="3047" y="1251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6" name="Rectangle 137"/>
            <p:cNvSpPr>
              <a:spLocks noChangeArrowheads="1"/>
            </p:cNvSpPr>
            <p:nvPr/>
          </p:nvSpPr>
          <p:spPr bwMode="auto">
            <a:xfrm>
              <a:off x="2132" y="1122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7" name="Rectangle 138"/>
            <p:cNvSpPr>
              <a:spLocks noChangeArrowheads="1"/>
            </p:cNvSpPr>
            <p:nvPr/>
          </p:nvSpPr>
          <p:spPr bwMode="auto">
            <a:xfrm rot="16200000">
              <a:off x="886" y="1521"/>
              <a:ext cx="177" cy="1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M(x)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8" name="Rectangle 139"/>
            <p:cNvSpPr>
              <a:spLocks noChangeArrowheads="1"/>
            </p:cNvSpPr>
            <p:nvPr/>
          </p:nvSpPr>
          <p:spPr bwMode="auto">
            <a:xfrm>
              <a:off x="2457" y="1777"/>
              <a:ext cx="603" cy="201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9" name="Line 140"/>
            <p:cNvSpPr>
              <a:spLocks noChangeShapeType="1"/>
            </p:cNvSpPr>
            <p:nvPr/>
          </p:nvSpPr>
          <p:spPr bwMode="auto">
            <a:xfrm>
              <a:off x="2476" y="1834"/>
              <a:ext cx="17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0" name="Rectangle 141"/>
            <p:cNvSpPr>
              <a:spLocks noChangeArrowheads="1"/>
            </p:cNvSpPr>
            <p:nvPr/>
          </p:nvSpPr>
          <p:spPr bwMode="auto">
            <a:xfrm>
              <a:off x="2668" y="1779"/>
              <a:ext cx="33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M_exact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1" name="Rectangle 142"/>
            <p:cNvSpPr>
              <a:spLocks noChangeArrowheads="1"/>
            </p:cNvSpPr>
            <p:nvPr/>
          </p:nvSpPr>
          <p:spPr bwMode="auto">
            <a:xfrm>
              <a:off x="2476" y="1933"/>
              <a:ext cx="67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2" name="Rectangle 143"/>
            <p:cNvSpPr>
              <a:spLocks noChangeArrowheads="1"/>
            </p:cNvSpPr>
            <p:nvPr/>
          </p:nvSpPr>
          <p:spPr bwMode="auto">
            <a:xfrm>
              <a:off x="2582" y="1933"/>
              <a:ext cx="67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3" name="Rectangle 144"/>
            <p:cNvSpPr>
              <a:spLocks noChangeArrowheads="1"/>
            </p:cNvSpPr>
            <p:nvPr/>
          </p:nvSpPr>
          <p:spPr bwMode="auto">
            <a:xfrm>
              <a:off x="2668" y="1880"/>
              <a:ext cx="39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M_approx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45"/>
            <p:cNvSpPr>
              <a:spLocks noChangeArrowheads="1"/>
            </p:cNvSpPr>
            <p:nvPr/>
          </p:nvSpPr>
          <p:spPr bwMode="auto">
            <a:xfrm>
              <a:off x="921" y="1144"/>
              <a:ext cx="2210" cy="906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175" name="Group 148"/>
          <p:cNvGrpSpPr>
            <a:grpSpLocks noChangeAspect="1"/>
          </p:cNvGrpSpPr>
          <p:nvPr/>
        </p:nvGrpSpPr>
        <p:grpSpPr bwMode="auto">
          <a:xfrm>
            <a:off x="1365254" y="3763975"/>
            <a:ext cx="3665538" cy="1571626"/>
            <a:chOff x="845" y="2074"/>
            <a:chExt cx="2309" cy="990"/>
          </a:xfrm>
        </p:grpSpPr>
        <p:sp>
          <p:nvSpPr>
            <p:cNvPr id="176" name="AutoShape 147"/>
            <p:cNvSpPr>
              <a:spLocks noChangeAspect="1" noChangeArrowheads="1" noTextEdit="1"/>
            </p:cNvSpPr>
            <p:nvPr/>
          </p:nvSpPr>
          <p:spPr bwMode="auto">
            <a:xfrm>
              <a:off x="982" y="2074"/>
              <a:ext cx="2172" cy="9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7" name="Rectangle 149"/>
            <p:cNvSpPr>
              <a:spLocks noChangeArrowheads="1"/>
            </p:cNvSpPr>
            <p:nvPr/>
          </p:nvSpPr>
          <p:spPr bwMode="auto">
            <a:xfrm>
              <a:off x="849" y="2098"/>
              <a:ext cx="2276" cy="966"/>
            </a:xfrm>
            <a:prstGeom prst="rect">
              <a:avLst/>
            </a:prstGeom>
            <a:solidFill>
              <a:srgbClr val="FFFFFF"/>
            </a:solidFill>
            <a:ln w="7938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8" name="Rectangle 150"/>
            <p:cNvSpPr>
              <a:spLocks noChangeArrowheads="1"/>
            </p:cNvSpPr>
            <p:nvPr/>
          </p:nvSpPr>
          <p:spPr bwMode="auto">
            <a:xfrm>
              <a:off x="1237" y="2146"/>
              <a:ext cx="1850" cy="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9" name="Rectangle 151"/>
            <p:cNvSpPr>
              <a:spLocks noChangeArrowheads="1"/>
            </p:cNvSpPr>
            <p:nvPr/>
          </p:nvSpPr>
          <p:spPr bwMode="auto">
            <a:xfrm>
              <a:off x="1237" y="2146"/>
              <a:ext cx="1850" cy="729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0" name="Line 152"/>
            <p:cNvSpPr>
              <a:spLocks noChangeShapeType="1"/>
            </p:cNvSpPr>
            <p:nvPr/>
          </p:nvSpPr>
          <p:spPr bwMode="auto">
            <a:xfrm>
              <a:off x="1237" y="2146"/>
              <a:ext cx="0" cy="7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1" name="Line 153"/>
            <p:cNvSpPr>
              <a:spLocks noChangeShapeType="1"/>
            </p:cNvSpPr>
            <p:nvPr/>
          </p:nvSpPr>
          <p:spPr bwMode="auto">
            <a:xfrm>
              <a:off x="1222" y="2875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2" name="Line 154"/>
            <p:cNvSpPr>
              <a:spLocks noChangeShapeType="1"/>
            </p:cNvSpPr>
            <p:nvPr/>
          </p:nvSpPr>
          <p:spPr bwMode="auto">
            <a:xfrm>
              <a:off x="1222" y="2755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3" name="Line 155"/>
            <p:cNvSpPr>
              <a:spLocks noChangeShapeType="1"/>
            </p:cNvSpPr>
            <p:nvPr/>
          </p:nvSpPr>
          <p:spPr bwMode="auto">
            <a:xfrm>
              <a:off x="1222" y="2630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4" name="Line 156"/>
            <p:cNvSpPr>
              <a:spLocks noChangeShapeType="1"/>
            </p:cNvSpPr>
            <p:nvPr/>
          </p:nvSpPr>
          <p:spPr bwMode="auto">
            <a:xfrm>
              <a:off x="1222" y="2510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5" name="Line 157"/>
            <p:cNvSpPr>
              <a:spLocks noChangeShapeType="1"/>
            </p:cNvSpPr>
            <p:nvPr/>
          </p:nvSpPr>
          <p:spPr bwMode="auto">
            <a:xfrm>
              <a:off x="1222" y="2390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6" name="Line 158"/>
            <p:cNvSpPr>
              <a:spLocks noChangeShapeType="1"/>
            </p:cNvSpPr>
            <p:nvPr/>
          </p:nvSpPr>
          <p:spPr bwMode="auto">
            <a:xfrm>
              <a:off x="1222" y="2266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7" name="Line 159"/>
            <p:cNvSpPr>
              <a:spLocks noChangeShapeType="1"/>
            </p:cNvSpPr>
            <p:nvPr/>
          </p:nvSpPr>
          <p:spPr bwMode="auto">
            <a:xfrm>
              <a:off x="1222" y="2146"/>
              <a:ext cx="1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8" name="Line 160"/>
            <p:cNvSpPr>
              <a:spLocks noChangeShapeType="1"/>
            </p:cNvSpPr>
            <p:nvPr/>
          </p:nvSpPr>
          <p:spPr bwMode="auto">
            <a:xfrm>
              <a:off x="1237" y="2875"/>
              <a:ext cx="185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9" name="Line 161"/>
            <p:cNvSpPr>
              <a:spLocks noChangeShapeType="1"/>
            </p:cNvSpPr>
            <p:nvPr/>
          </p:nvSpPr>
          <p:spPr bwMode="auto">
            <a:xfrm flipV="1">
              <a:off x="1237" y="287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0" name="Line 162"/>
            <p:cNvSpPr>
              <a:spLocks noChangeShapeType="1"/>
            </p:cNvSpPr>
            <p:nvPr/>
          </p:nvSpPr>
          <p:spPr bwMode="auto">
            <a:xfrm flipV="1">
              <a:off x="1607" y="287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1" name="Line 163"/>
            <p:cNvSpPr>
              <a:spLocks noChangeShapeType="1"/>
            </p:cNvSpPr>
            <p:nvPr/>
          </p:nvSpPr>
          <p:spPr bwMode="auto">
            <a:xfrm flipV="1">
              <a:off x="1977" y="287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2" name="Line 164"/>
            <p:cNvSpPr>
              <a:spLocks noChangeShapeType="1"/>
            </p:cNvSpPr>
            <p:nvPr/>
          </p:nvSpPr>
          <p:spPr bwMode="auto">
            <a:xfrm flipV="1">
              <a:off x="2347" y="287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3" name="Line 165"/>
            <p:cNvSpPr>
              <a:spLocks noChangeShapeType="1"/>
            </p:cNvSpPr>
            <p:nvPr/>
          </p:nvSpPr>
          <p:spPr bwMode="auto">
            <a:xfrm flipV="1">
              <a:off x="2717" y="287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4" name="Line 166"/>
            <p:cNvSpPr>
              <a:spLocks noChangeShapeType="1"/>
            </p:cNvSpPr>
            <p:nvPr/>
          </p:nvSpPr>
          <p:spPr bwMode="auto">
            <a:xfrm flipV="1">
              <a:off x="3087" y="2875"/>
              <a:ext cx="0" cy="1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5" name="Freeform 167"/>
            <p:cNvSpPr>
              <a:spLocks/>
            </p:cNvSpPr>
            <p:nvPr/>
          </p:nvSpPr>
          <p:spPr bwMode="auto">
            <a:xfrm>
              <a:off x="1237" y="2208"/>
              <a:ext cx="1850" cy="604"/>
            </a:xfrm>
            <a:custGeom>
              <a:avLst/>
              <a:gdLst>
                <a:gd name="T0" fmla="*/ 0 w 385"/>
                <a:gd name="T1" fmla="*/ 0 h 126"/>
                <a:gd name="T2" fmla="*/ 39 w 385"/>
                <a:gd name="T3" fmla="*/ 12 h 126"/>
                <a:gd name="T4" fmla="*/ 77 w 385"/>
                <a:gd name="T5" fmla="*/ 25 h 126"/>
                <a:gd name="T6" fmla="*/ 116 w 385"/>
                <a:gd name="T7" fmla="*/ 38 h 126"/>
                <a:gd name="T8" fmla="*/ 154 w 385"/>
                <a:gd name="T9" fmla="*/ 50 h 126"/>
                <a:gd name="T10" fmla="*/ 193 w 385"/>
                <a:gd name="T11" fmla="*/ 63 h 126"/>
                <a:gd name="T12" fmla="*/ 231 w 385"/>
                <a:gd name="T13" fmla="*/ 76 h 126"/>
                <a:gd name="T14" fmla="*/ 270 w 385"/>
                <a:gd name="T15" fmla="*/ 88 h 126"/>
                <a:gd name="T16" fmla="*/ 308 w 385"/>
                <a:gd name="T17" fmla="*/ 101 h 126"/>
                <a:gd name="T18" fmla="*/ 346 w 385"/>
                <a:gd name="T19" fmla="*/ 114 h 126"/>
                <a:gd name="T20" fmla="*/ 385 w 385"/>
                <a:gd name="T21" fmla="*/ 12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85" h="126">
                  <a:moveTo>
                    <a:pt x="0" y="0"/>
                  </a:moveTo>
                  <a:lnTo>
                    <a:pt x="39" y="12"/>
                  </a:lnTo>
                  <a:lnTo>
                    <a:pt x="77" y="25"/>
                  </a:lnTo>
                  <a:lnTo>
                    <a:pt x="116" y="38"/>
                  </a:lnTo>
                  <a:lnTo>
                    <a:pt x="154" y="50"/>
                  </a:lnTo>
                  <a:lnTo>
                    <a:pt x="193" y="63"/>
                  </a:lnTo>
                  <a:lnTo>
                    <a:pt x="231" y="76"/>
                  </a:lnTo>
                  <a:lnTo>
                    <a:pt x="270" y="88"/>
                  </a:lnTo>
                  <a:lnTo>
                    <a:pt x="308" y="101"/>
                  </a:lnTo>
                  <a:lnTo>
                    <a:pt x="346" y="114"/>
                  </a:lnTo>
                  <a:lnTo>
                    <a:pt x="385" y="126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6" name="Freeform 168"/>
            <p:cNvSpPr>
              <a:spLocks/>
            </p:cNvSpPr>
            <p:nvPr/>
          </p:nvSpPr>
          <p:spPr bwMode="auto">
            <a:xfrm>
              <a:off x="1237" y="2261"/>
              <a:ext cx="67" cy="14"/>
            </a:xfrm>
            <a:custGeom>
              <a:avLst/>
              <a:gdLst>
                <a:gd name="T0" fmla="*/ 0 w 67"/>
                <a:gd name="T1" fmla="*/ 0 h 14"/>
                <a:gd name="T2" fmla="*/ 67 w 67"/>
                <a:gd name="T3" fmla="*/ 5 h 14"/>
                <a:gd name="T4" fmla="*/ 67 w 67"/>
                <a:gd name="T5" fmla="*/ 14 h 14"/>
                <a:gd name="T6" fmla="*/ 0 w 67"/>
                <a:gd name="T7" fmla="*/ 10 h 14"/>
                <a:gd name="T8" fmla="*/ 0 w 67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14">
                  <a:moveTo>
                    <a:pt x="0" y="0"/>
                  </a:moveTo>
                  <a:lnTo>
                    <a:pt x="67" y="5"/>
                  </a:lnTo>
                  <a:lnTo>
                    <a:pt x="67" y="14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7" name="Freeform 169"/>
            <p:cNvSpPr>
              <a:spLocks/>
            </p:cNvSpPr>
            <p:nvPr/>
          </p:nvSpPr>
          <p:spPr bwMode="auto">
            <a:xfrm>
              <a:off x="1342" y="2266"/>
              <a:ext cx="68" cy="14"/>
            </a:xfrm>
            <a:custGeom>
              <a:avLst/>
              <a:gdLst>
                <a:gd name="T0" fmla="*/ 0 w 68"/>
                <a:gd name="T1" fmla="*/ 0 h 14"/>
                <a:gd name="T2" fmla="*/ 68 w 68"/>
                <a:gd name="T3" fmla="*/ 5 h 14"/>
                <a:gd name="T4" fmla="*/ 68 w 68"/>
                <a:gd name="T5" fmla="*/ 14 h 14"/>
                <a:gd name="T6" fmla="*/ 0 w 68"/>
                <a:gd name="T7" fmla="*/ 9 h 14"/>
                <a:gd name="T8" fmla="*/ 0 w 68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14">
                  <a:moveTo>
                    <a:pt x="0" y="0"/>
                  </a:moveTo>
                  <a:lnTo>
                    <a:pt x="68" y="5"/>
                  </a:lnTo>
                  <a:lnTo>
                    <a:pt x="68" y="14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8" name="Freeform 170"/>
            <p:cNvSpPr>
              <a:spLocks/>
            </p:cNvSpPr>
            <p:nvPr/>
          </p:nvSpPr>
          <p:spPr bwMode="auto">
            <a:xfrm>
              <a:off x="1448" y="2275"/>
              <a:ext cx="67" cy="24"/>
            </a:xfrm>
            <a:custGeom>
              <a:avLst/>
              <a:gdLst>
                <a:gd name="T0" fmla="*/ 0 w 67"/>
                <a:gd name="T1" fmla="*/ 0 h 24"/>
                <a:gd name="T2" fmla="*/ 67 w 67"/>
                <a:gd name="T3" fmla="*/ 15 h 24"/>
                <a:gd name="T4" fmla="*/ 67 w 67"/>
                <a:gd name="T5" fmla="*/ 24 h 24"/>
                <a:gd name="T6" fmla="*/ 0 w 67"/>
                <a:gd name="T7" fmla="*/ 10 h 24"/>
                <a:gd name="T8" fmla="*/ 0 w 67"/>
                <a:gd name="T9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24">
                  <a:moveTo>
                    <a:pt x="0" y="0"/>
                  </a:moveTo>
                  <a:lnTo>
                    <a:pt x="67" y="15"/>
                  </a:lnTo>
                  <a:lnTo>
                    <a:pt x="67" y="24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9" name="Freeform 171"/>
            <p:cNvSpPr>
              <a:spLocks/>
            </p:cNvSpPr>
            <p:nvPr/>
          </p:nvSpPr>
          <p:spPr bwMode="auto">
            <a:xfrm>
              <a:off x="1554" y="2295"/>
              <a:ext cx="53" cy="19"/>
            </a:xfrm>
            <a:custGeom>
              <a:avLst/>
              <a:gdLst>
                <a:gd name="T0" fmla="*/ 0 w 53"/>
                <a:gd name="T1" fmla="*/ 0 h 19"/>
                <a:gd name="T2" fmla="*/ 53 w 53"/>
                <a:gd name="T3" fmla="*/ 9 h 19"/>
                <a:gd name="T4" fmla="*/ 53 w 53"/>
                <a:gd name="T5" fmla="*/ 19 h 19"/>
                <a:gd name="T6" fmla="*/ 0 w 53"/>
                <a:gd name="T7" fmla="*/ 9 h 19"/>
                <a:gd name="T8" fmla="*/ 0 w 53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19">
                  <a:moveTo>
                    <a:pt x="0" y="0"/>
                  </a:moveTo>
                  <a:lnTo>
                    <a:pt x="53" y="9"/>
                  </a:lnTo>
                  <a:lnTo>
                    <a:pt x="53" y="19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0" name="Freeform 172"/>
            <p:cNvSpPr>
              <a:spLocks/>
            </p:cNvSpPr>
            <p:nvPr/>
          </p:nvSpPr>
          <p:spPr bwMode="auto">
            <a:xfrm>
              <a:off x="1607" y="2304"/>
              <a:ext cx="19" cy="15"/>
            </a:xfrm>
            <a:custGeom>
              <a:avLst/>
              <a:gdLst>
                <a:gd name="T0" fmla="*/ 5 w 19"/>
                <a:gd name="T1" fmla="*/ 0 h 15"/>
                <a:gd name="T2" fmla="*/ 19 w 19"/>
                <a:gd name="T3" fmla="*/ 5 h 15"/>
                <a:gd name="T4" fmla="*/ 14 w 19"/>
                <a:gd name="T5" fmla="*/ 15 h 15"/>
                <a:gd name="T6" fmla="*/ 0 w 19"/>
                <a:gd name="T7" fmla="*/ 10 h 15"/>
                <a:gd name="T8" fmla="*/ 5 w 19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" h="15">
                  <a:moveTo>
                    <a:pt x="5" y="0"/>
                  </a:moveTo>
                  <a:lnTo>
                    <a:pt x="19" y="5"/>
                  </a:lnTo>
                  <a:lnTo>
                    <a:pt x="14" y="15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1" name="Freeform 173"/>
            <p:cNvSpPr>
              <a:spLocks/>
            </p:cNvSpPr>
            <p:nvPr/>
          </p:nvSpPr>
          <p:spPr bwMode="auto">
            <a:xfrm>
              <a:off x="1660" y="2319"/>
              <a:ext cx="67" cy="33"/>
            </a:xfrm>
            <a:custGeom>
              <a:avLst/>
              <a:gdLst>
                <a:gd name="T0" fmla="*/ 4 w 67"/>
                <a:gd name="T1" fmla="*/ 0 h 33"/>
                <a:gd name="T2" fmla="*/ 67 w 67"/>
                <a:gd name="T3" fmla="*/ 23 h 33"/>
                <a:gd name="T4" fmla="*/ 62 w 67"/>
                <a:gd name="T5" fmla="*/ 33 h 33"/>
                <a:gd name="T6" fmla="*/ 0 w 67"/>
                <a:gd name="T7" fmla="*/ 9 h 33"/>
                <a:gd name="T8" fmla="*/ 4 w 67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33">
                  <a:moveTo>
                    <a:pt x="4" y="0"/>
                  </a:moveTo>
                  <a:lnTo>
                    <a:pt x="67" y="23"/>
                  </a:lnTo>
                  <a:lnTo>
                    <a:pt x="62" y="33"/>
                  </a:lnTo>
                  <a:lnTo>
                    <a:pt x="0" y="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2" name="Freeform 174"/>
            <p:cNvSpPr>
              <a:spLocks/>
            </p:cNvSpPr>
            <p:nvPr/>
          </p:nvSpPr>
          <p:spPr bwMode="auto">
            <a:xfrm>
              <a:off x="1761" y="2352"/>
              <a:ext cx="38" cy="19"/>
            </a:xfrm>
            <a:custGeom>
              <a:avLst/>
              <a:gdLst>
                <a:gd name="T0" fmla="*/ 4 w 38"/>
                <a:gd name="T1" fmla="*/ 0 h 19"/>
                <a:gd name="T2" fmla="*/ 38 w 38"/>
                <a:gd name="T3" fmla="*/ 10 h 19"/>
                <a:gd name="T4" fmla="*/ 33 w 38"/>
                <a:gd name="T5" fmla="*/ 19 h 19"/>
                <a:gd name="T6" fmla="*/ 0 w 38"/>
                <a:gd name="T7" fmla="*/ 10 h 19"/>
                <a:gd name="T8" fmla="*/ 4 w 38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9">
                  <a:moveTo>
                    <a:pt x="4" y="0"/>
                  </a:moveTo>
                  <a:lnTo>
                    <a:pt x="38" y="10"/>
                  </a:lnTo>
                  <a:lnTo>
                    <a:pt x="33" y="19"/>
                  </a:lnTo>
                  <a:lnTo>
                    <a:pt x="0" y="1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3" name="Freeform 175"/>
            <p:cNvSpPr>
              <a:spLocks/>
            </p:cNvSpPr>
            <p:nvPr/>
          </p:nvSpPr>
          <p:spPr bwMode="auto">
            <a:xfrm>
              <a:off x="1794" y="2362"/>
              <a:ext cx="39" cy="19"/>
            </a:xfrm>
            <a:custGeom>
              <a:avLst/>
              <a:gdLst>
                <a:gd name="T0" fmla="*/ 5 w 39"/>
                <a:gd name="T1" fmla="*/ 0 h 19"/>
                <a:gd name="T2" fmla="*/ 39 w 39"/>
                <a:gd name="T3" fmla="*/ 9 h 19"/>
                <a:gd name="T4" fmla="*/ 34 w 39"/>
                <a:gd name="T5" fmla="*/ 19 h 19"/>
                <a:gd name="T6" fmla="*/ 0 w 39"/>
                <a:gd name="T7" fmla="*/ 9 h 19"/>
                <a:gd name="T8" fmla="*/ 5 w 39"/>
                <a:gd name="T9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9">
                  <a:moveTo>
                    <a:pt x="5" y="0"/>
                  </a:moveTo>
                  <a:lnTo>
                    <a:pt x="39" y="9"/>
                  </a:lnTo>
                  <a:lnTo>
                    <a:pt x="34" y="19"/>
                  </a:lnTo>
                  <a:lnTo>
                    <a:pt x="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4" name="Freeform 176"/>
            <p:cNvSpPr>
              <a:spLocks/>
            </p:cNvSpPr>
            <p:nvPr/>
          </p:nvSpPr>
          <p:spPr bwMode="auto">
            <a:xfrm>
              <a:off x="1861" y="2386"/>
              <a:ext cx="73" cy="33"/>
            </a:xfrm>
            <a:custGeom>
              <a:avLst/>
              <a:gdLst>
                <a:gd name="T0" fmla="*/ 5 w 73"/>
                <a:gd name="T1" fmla="*/ 0 h 33"/>
                <a:gd name="T2" fmla="*/ 73 w 73"/>
                <a:gd name="T3" fmla="*/ 24 h 33"/>
                <a:gd name="T4" fmla="*/ 68 w 73"/>
                <a:gd name="T5" fmla="*/ 33 h 33"/>
                <a:gd name="T6" fmla="*/ 0 w 73"/>
                <a:gd name="T7" fmla="*/ 9 h 33"/>
                <a:gd name="T8" fmla="*/ 5 w 73"/>
                <a:gd name="T9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33">
                  <a:moveTo>
                    <a:pt x="5" y="0"/>
                  </a:moveTo>
                  <a:lnTo>
                    <a:pt x="73" y="24"/>
                  </a:lnTo>
                  <a:lnTo>
                    <a:pt x="68" y="33"/>
                  </a:lnTo>
                  <a:lnTo>
                    <a:pt x="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5" name="Freeform 177"/>
            <p:cNvSpPr>
              <a:spLocks/>
            </p:cNvSpPr>
            <p:nvPr/>
          </p:nvSpPr>
          <p:spPr bwMode="auto">
            <a:xfrm>
              <a:off x="1962" y="2424"/>
              <a:ext cx="20" cy="14"/>
            </a:xfrm>
            <a:custGeom>
              <a:avLst/>
              <a:gdLst>
                <a:gd name="T0" fmla="*/ 5 w 20"/>
                <a:gd name="T1" fmla="*/ 0 h 14"/>
                <a:gd name="T2" fmla="*/ 20 w 20"/>
                <a:gd name="T3" fmla="*/ 5 h 14"/>
                <a:gd name="T4" fmla="*/ 15 w 20"/>
                <a:gd name="T5" fmla="*/ 14 h 14"/>
                <a:gd name="T6" fmla="*/ 0 w 20"/>
                <a:gd name="T7" fmla="*/ 10 h 14"/>
                <a:gd name="T8" fmla="*/ 5 w 20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4">
                  <a:moveTo>
                    <a:pt x="5" y="0"/>
                  </a:moveTo>
                  <a:lnTo>
                    <a:pt x="20" y="5"/>
                  </a:lnTo>
                  <a:lnTo>
                    <a:pt x="15" y="14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6" name="Freeform 178"/>
            <p:cNvSpPr>
              <a:spLocks/>
            </p:cNvSpPr>
            <p:nvPr/>
          </p:nvSpPr>
          <p:spPr bwMode="auto">
            <a:xfrm>
              <a:off x="1977" y="2429"/>
              <a:ext cx="53" cy="29"/>
            </a:xfrm>
            <a:custGeom>
              <a:avLst/>
              <a:gdLst>
                <a:gd name="T0" fmla="*/ 5 w 53"/>
                <a:gd name="T1" fmla="*/ 0 h 29"/>
                <a:gd name="T2" fmla="*/ 53 w 53"/>
                <a:gd name="T3" fmla="*/ 19 h 29"/>
                <a:gd name="T4" fmla="*/ 48 w 53"/>
                <a:gd name="T5" fmla="*/ 29 h 29"/>
                <a:gd name="T6" fmla="*/ 0 w 53"/>
                <a:gd name="T7" fmla="*/ 9 h 29"/>
                <a:gd name="T8" fmla="*/ 5 w 53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9">
                  <a:moveTo>
                    <a:pt x="5" y="0"/>
                  </a:moveTo>
                  <a:lnTo>
                    <a:pt x="53" y="19"/>
                  </a:lnTo>
                  <a:lnTo>
                    <a:pt x="48" y="29"/>
                  </a:lnTo>
                  <a:lnTo>
                    <a:pt x="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7" name="Freeform 179"/>
            <p:cNvSpPr>
              <a:spLocks/>
            </p:cNvSpPr>
            <p:nvPr/>
          </p:nvSpPr>
          <p:spPr bwMode="auto">
            <a:xfrm>
              <a:off x="2063" y="2462"/>
              <a:ext cx="68" cy="39"/>
            </a:xfrm>
            <a:custGeom>
              <a:avLst/>
              <a:gdLst>
                <a:gd name="T0" fmla="*/ 5 w 68"/>
                <a:gd name="T1" fmla="*/ 0 h 39"/>
                <a:gd name="T2" fmla="*/ 68 w 68"/>
                <a:gd name="T3" fmla="*/ 29 h 39"/>
                <a:gd name="T4" fmla="*/ 63 w 68"/>
                <a:gd name="T5" fmla="*/ 39 h 39"/>
                <a:gd name="T6" fmla="*/ 0 w 68"/>
                <a:gd name="T7" fmla="*/ 10 h 39"/>
                <a:gd name="T8" fmla="*/ 5 w 68"/>
                <a:gd name="T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39">
                  <a:moveTo>
                    <a:pt x="5" y="0"/>
                  </a:moveTo>
                  <a:lnTo>
                    <a:pt x="68" y="29"/>
                  </a:lnTo>
                  <a:lnTo>
                    <a:pt x="63" y="39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8" name="Rectangle 180"/>
            <p:cNvSpPr>
              <a:spLocks noChangeArrowheads="1"/>
            </p:cNvSpPr>
            <p:nvPr/>
          </p:nvSpPr>
          <p:spPr bwMode="auto">
            <a:xfrm>
              <a:off x="2159" y="2505"/>
              <a:ext cx="5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9" name="Freeform 181"/>
            <p:cNvSpPr>
              <a:spLocks/>
            </p:cNvSpPr>
            <p:nvPr/>
          </p:nvSpPr>
          <p:spPr bwMode="auto">
            <a:xfrm>
              <a:off x="2164" y="2505"/>
              <a:ext cx="63" cy="34"/>
            </a:xfrm>
            <a:custGeom>
              <a:avLst/>
              <a:gdLst>
                <a:gd name="T0" fmla="*/ 5 w 63"/>
                <a:gd name="T1" fmla="*/ 0 h 34"/>
                <a:gd name="T2" fmla="*/ 63 w 63"/>
                <a:gd name="T3" fmla="*/ 24 h 34"/>
                <a:gd name="T4" fmla="*/ 58 w 63"/>
                <a:gd name="T5" fmla="*/ 34 h 34"/>
                <a:gd name="T6" fmla="*/ 0 w 63"/>
                <a:gd name="T7" fmla="*/ 10 h 34"/>
                <a:gd name="T8" fmla="*/ 5 w 63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34">
                  <a:moveTo>
                    <a:pt x="5" y="0"/>
                  </a:moveTo>
                  <a:lnTo>
                    <a:pt x="63" y="24"/>
                  </a:lnTo>
                  <a:lnTo>
                    <a:pt x="58" y="34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0" name="Freeform 182"/>
            <p:cNvSpPr>
              <a:spLocks/>
            </p:cNvSpPr>
            <p:nvPr/>
          </p:nvSpPr>
          <p:spPr bwMode="auto">
            <a:xfrm>
              <a:off x="2255" y="2544"/>
              <a:ext cx="68" cy="38"/>
            </a:xfrm>
            <a:custGeom>
              <a:avLst/>
              <a:gdLst>
                <a:gd name="T0" fmla="*/ 5 w 68"/>
                <a:gd name="T1" fmla="*/ 0 h 38"/>
                <a:gd name="T2" fmla="*/ 68 w 68"/>
                <a:gd name="T3" fmla="*/ 29 h 38"/>
                <a:gd name="T4" fmla="*/ 63 w 68"/>
                <a:gd name="T5" fmla="*/ 38 h 38"/>
                <a:gd name="T6" fmla="*/ 0 w 68"/>
                <a:gd name="T7" fmla="*/ 9 h 38"/>
                <a:gd name="T8" fmla="*/ 5 w 68"/>
                <a:gd name="T9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38">
                  <a:moveTo>
                    <a:pt x="5" y="0"/>
                  </a:moveTo>
                  <a:lnTo>
                    <a:pt x="68" y="29"/>
                  </a:lnTo>
                  <a:lnTo>
                    <a:pt x="63" y="38"/>
                  </a:lnTo>
                  <a:lnTo>
                    <a:pt x="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1" name="Freeform 183"/>
            <p:cNvSpPr>
              <a:spLocks/>
            </p:cNvSpPr>
            <p:nvPr/>
          </p:nvSpPr>
          <p:spPr bwMode="auto">
            <a:xfrm>
              <a:off x="2356" y="2587"/>
              <a:ext cx="68" cy="29"/>
            </a:xfrm>
            <a:custGeom>
              <a:avLst/>
              <a:gdLst>
                <a:gd name="T0" fmla="*/ 5 w 68"/>
                <a:gd name="T1" fmla="*/ 0 h 29"/>
                <a:gd name="T2" fmla="*/ 68 w 68"/>
                <a:gd name="T3" fmla="*/ 19 h 29"/>
                <a:gd name="T4" fmla="*/ 63 w 68"/>
                <a:gd name="T5" fmla="*/ 29 h 29"/>
                <a:gd name="T6" fmla="*/ 0 w 68"/>
                <a:gd name="T7" fmla="*/ 10 h 29"/>
                <a:gd name="T8" fmla="*/ 5 w 68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29">
                  <a:moveTo>
                    <a:pt x="5" y="0"/>
                  </a:moveTo>
                  <a:lnTo>
                    <a:pt x="68" y="19"/>
                  </a:lnTo>
                  <a:lnTo>
                    <a:pt x="63" y="29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2" name="Freeform 184"/>
            <p:cNvSpPr>
              <a:spLocks/>
            </p:cNvSpPr>
            <p:nvPr/>
          </p:nvSpPr>
          <p:spPr bwMode="auto">
            <a:xfrm>
              <a:off x="2457" y="2620"/>
              <a:ext cx="68" cy="34"/>
            </a:xfrm>
            <a:custGeom>
              <a:avLst/>
              <a:gdLst>
                <a:gd name="T0" fmla="*/ 5 w 68"/>
                <a:gd name="T1" fmla="*/ 0 h 34"/>
                <a:gd name="T2" fmla="*/ 68 w 68"/>
                <a:gd name="T3" fmla="*/ 24 h 34"/>
                <a:gd name="T4" fmla="*/ 63 w 68"/>
                <a:gd name="T5" fmla="*/ 34 h 34"/>
                <a:gd name="T6" fmla="*/ 0 w 68"/>
                <a:gd name="T7" fmla="*/ 10 h 34"/>
                <a:gd name="T8" fmla="*/ 5 w 68"/>
                <a:gd name="T9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34">
                  <a:moveTo>
                    <a:pt x="5" y="0"/>
                  </a:moveTo>
                  <a:lnTo>
                    <a:pt x="68" y="24"/>
                  </a:lnTo>
                  <a:lnTo>
                    <a:pt x="63" y="34"/>
                  </a:lnTo>
                  <a:lnTo>
                    <a:pt x="0" y="1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3" name="Freeform 185"/>
            <p:cNvSpPr>
              <a:spLocks/>
            </p:cNvSpPr>
            <p:nvPr/>
          </p:nvSpPr>
          <p:spPr bwMode="auto">
            <a:xfrm>
              <a:off x="2558" y="2659"/>
              <a:ext cx="72" cy="29"/>
            </a:xfrm>
            <a:custGeom>
              <a:avLst/>
              <a:gdLst>
                <a:gd name="T0" fmla="*/ 5 w 72"/>
                <a:gd name="T1" fmla="*/ 0 h 29"/>
                <a:gd name="T2" fmla="*/ 72 w 72"/>
                <a:gd name="T3" fmla="*/ 19 h 29"/>
                <a:gd name="T4" fmla="*/ 68 w 72"/>
                <a:gd name="T5" fmla="*/ 29 h 29"/>
                <a:gd name="T6" fmla="*/ 0 w 72"/>
                <a:gd name="T7" fmla="*/ 9 h 29"/>
                <a:gd name="T8" fmla="*/ 5 w 72"/>
                <a:gd name="T9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29">
                  <a:moveTo>
                    <a:pt x="5" y="0"/>
                  </a:moveTo>
                  <a:lnTo>
                    <a:pt x="72" y="19"/>
                  </a:lnTo>
                  <a:lnTo>
                    <a:pt x="68" y="29"/>
                  </a:lnTo>
                  <a:lnTo>
                    <a:pt x="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4" name="Freeform 186"/>
            <p:cNvSpPr>
              <a:spLocks/>
            </p:cNvSpPr>
            <p:nvPr/>
          </p:nvSpPr>
          <p:spPr bwMode="auto">
            <a:xfrm>
              <a:off x="2659" y="2688"/>
              <a:ext cx="63" cy="28"/>
            </a:xfrm>
            <a:custGeom>
              <a:avLst/>
              <a:gdLst>
                <a:gd name="T0" fmla="*/ 5 w 63"/>
                <a:gd name="T1" fmla="*/ 0 h 28"/>
                <a:gd name="T2" fmla="*/ 63 w 63"/>
                <a:gd name="T3" fmla="*/ 19 h 28"/>
                <a:gd name="T4" fmla="*/ 58 w 63"/>
                <a:gd name="T5" fmla="*/ 28 h 28"/>
                <a:gd name="T6" fmla="*/ 0 w 63"/>
                <a:gd name="T7" fmla="*/ 9 h 28"/>
                <a:gd name="T8" fmla="*/ 5 w 63"/>
                <a:gd name="T9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28">
                  <a:moveTo>
                    <a:pt x="5" y="0"/>
                  </a:moveTo>
                  <a:lnTo>
                    <a:pt x="63" y="19"/>
                  </a:lnTo>
                  <a:lnTo>
                    <a:pt x="58" y="28"/>
                  </a:lnTo>
                  <a:lnTo>
                    <a:pt x="0" y="9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5" name="Rectangle 187"/>
            <p:cNvSpPr>
              <a:spLocks noChangeArrowheads="1"/>
            </p:cNvSpPr>
            <p:nvPr/>
          </p:nvSpPr>
          <p:spPr bwMode="auto">
            <a:xfrm>
              <a:off x="2717" y="2707"/>
              <a:ext cx="9" cy="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6" name="Freeform 188"/>
            <p:cNvSpPr>
              <a:spLocks/>
            </p:cNvSpPr>
            <p:nvPr/>
          </p:nvSpPr>
          <p:spPr bwMode="auto">
            <a:xfrm>
              <a:off x="2765" y="2716"/>
              <a:ext cx="67" cy="20"/>
            </a:xfrm>
            <a:custGeom>
              <a:avLst/>
              <a:gdLst>
                <a:gd name="T0" fmla="*/ 0 w 67"/>
                <a:gd name="T1" fmla="*/ 0 h 20"/>
                <a:gd name="T2" fmla="*/ 67 w 67"/>
                <a:gd name="T3" fmla="*/ 10 h 20"/>
                <a:gd name="T4" fmla="*/ 67 w 67"/>
                <a:gd name="T5" fmla="*/ 20 h 20"/>
                <a:gd name="T6" fmla="*/ 0 w 67"/>
                <a:gd name="T7" fmla="*/ 10 h 20"/>
                <a:gd name="T8" fmla="*/ 0 w 67"/>
                <a:gd name="T9" fmla="*/ 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20">
                  <a:moveTo>
                    <a:pt x="0" y="0"/>
                  </a:moveTo>
                  <a:lnTo>
                    <a:pt x="67" y="10"/>
                  </a:lnTo>
                  <a:lnTo>
                    <a:pt x="67" y="20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7" name="Freeform 189"/>
            <p:cNvSpPr>
              <a:spLocks/>
            </p:cNvSpPr>
            <p:nvPr/>
          </p:nvSpPr>
          <p:spPr bwMode="auto">
            <a:xfrm>
              <a:off x="2871" y="2736"/>
              <a:ext cx="28" cy="14"/>
            </a:xfrm>
            <a:custGeom>
              <a:avLst/>
              <a:gdLst>
                <a:gd name="T0" fmla="*/ 0 w 28"/>
                <a:gd name="T1" fmla="*/ 0 h 14"/>
                <a:gd name="T2" fmla="*/ 28 w 28"/>
                <a:gd name="T3" fmla="*/ 4 h 14"/>
                <a:gd name="T4" fmla="*/ 28 w 28"/>
                <a:gd name="T5" fmla="*/ 14 h 14"/>
                <a:gd name="T6" fmla="*/ 0 w 28"/>
                <a:gd name="T7" fmla="*/ 9 h 14"/>
                <a:gd name="T8" fmla="*/ 0 w 28"/>
                <a:gd name="T9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4">
                  <a:moveTo>
                    <a:pt x="0" y="0"/>
                  </a:moveTo>
                  <a:lnTo>
                    <a:pt x="28" y="4"/>
                  </a:lnTo>
                  <a:lnTo>
                    <a:pt x="28" y="14"/>
                  </a:lnTo>
                  <a:lnTo>
                    <a:pt x="0" y="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8" name="Rectangle 190"/>
            <p:cNvSpPr>
              <a:spLocks noChangeArrowheads="1"/>
            </p:cNvSpPr>
            <p:nvPr/>
          </p:nvSpPr>
          <p:spPr bwMode="auto">
            <a:xfrm>
              <a:off x="2899" y="2740"/>
              <a:ext cx="39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9" name="Freeform 191"/>
            <p:cNvSpPr>
              <a:spLocks/>
            </p:cNvSpPr>
            <p:nvPr/>
          </p:nvSpPr>
          <p:spPr bwMode="auto">
            <a:xfrm>
              <a:off x="2976" y="2745"/>
              <a:ext cx="68" cy="15"/>
            </a:xfrm>
            <a:custGeom>
              <a:avLst/>
              <a:gdLst>
                <a:gd name="T0" fmla="*/ 0 w 68"/>
                <a:gd name="T1" fmla="*/ 0 h 15"/>
                <a:gd name="T2" fmla="*/ 68 w 68"/>
                <a:gd name="T3" fmla="*/ 5 h 15"/>
                <a:gd name="T4" fmla="*/ 68 w 68"/>
                <a:gd name="T5" fmla="*/ 15 h 15"/>
                <a:gd name="T6" fmla="*/ 0 w 68"/>
                <a:gd name="T7" fmla="*/ 10 h 15"/>
                <a:gd name="T8" fmla="*/ 0 w 68"/>
                <a:gd name="T9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" h="15">
                  <a:moveTo>
                    <a:pt x="0" y="0"/>
                  </a:moveTo>
                  <a:lnTo>
                    <a:pt x="68" y="5"/>
                  </a:lnTo>
                  <a:lnTo>
                    <a:pt x="68" y="15"/>
                  </a:lnTo>
                  <a:lnTo>
                    <a:pt x="0" y="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0" name="Rectangle 192"/>
            <p:cNvSpPr>
              <a:spLocks noChangeArrowheads="1"/>
            </p:cNvSpPr>
            <p:nvPr/>
          </p:nvSpPr>
          <p:spPr bwMode="auto">
            <a:xfrm>
              <a:off x="3082" y="2750"/>
              <a:ext cx="5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1" name="Rectangle 193"/>
            <p:cNvSpPr>
              <a:spLocks noChangeArrowheads="1"/>
            </p:cNvSpPr>
            <p:nvPr/>
          </p:nvSpPr>
          <p:spPr bwMode="auto">
            <a:xfrm>
              <a:off x="1068" y="2820"/>
              <a:ext cx="15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2" name="Rectangle 194"/>
            <p:cNvSpPr>
              <a:spLocks noChangeArrowheads="1"/>
            </p:cNvSpPr>
            <p:nvPr/>
          </p:nvSpPr>
          <p:spPr bwMode="auto">
            <a:xfrm>
              <a:off x="1068" y="2700"/>
              <a:ext cx="15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3" name="Rectangle 195"/>
            <p:cNvSpPr>
              <a:spLocks noChangeArrowheads="1"/>
            </p:cNvSpPr>
            <p:nvPr/>
          </p:nvSpPr>
          <p:spPr bwMode="auto">
            <a:xfrm>
              <a:off x="1068" y="2576"/>
              <a:ext cx="15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4" name="Rectangle 196"/>
            <p:cNvSpPr>
              <a:spLocks noChangeArrowheads="1"/>
            </p:cNvSpPr>
            <p:nvPr/>
          </p:nvSpPr>
          <p:spPr bwMode="auto">
            <a:xfrm>
              <a:off x="1087" y="2456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5" name="Rectangle 197"/>
            <p:cNvSpPr>
              <a:spLocks noChangeArrowheads="1"/>
            </p:cNvSpPr>
            <p:nvPr/>
          </p:nvSpPr>
          <p:spPr bwMode="auto">
            <a:xfrm>
              <a:off x="1087" y="2336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6" name="Rectangle 198"/>
            <p:cNvSpPr>
              <a:spLocks noChangeArrowheads="1"/>
            </p:cNvSpPr>
            <p:nvPr/>
          </p:nvSpPr>
          <p:spPr bwMode="auto">
            <a:xfrm>
              <a:off x="1087" y="2211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7" name="Rectangle 199"/>
            <p:cNvSpPr>
              <a:spLocks noChangeArrowheads="1"/>
            </p:cNvSpPr>
            <p:nvPr/>
          </p:nvSpPr>
          <p:spPr bwMode="auto">
            <a:xfrm>
              <a:off x="1087" y="2091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8" name="Rectangle 200"/>
            <p:cNvSpPr>
              <a:spLocks noChangeArrowheads="1"/>
            </p:cNvSpPr>
            <p:nvPr/>
          </p:nvSpPr>
          <p:spPr bwMode="auto">
            <a:xfrm>
              <a:off x="1204" y="2873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9" name="Rectangle 201"/>
            <p:cNvSpPr>
              <a:spLocks noChangeArrowheads="1"/>
            </p:cNvSpPr>
            <p:nvPr/>
          </p:nvSpPr>
          <p:spPr bwMode="auto">
            <a:xfrm>
              <a:off x="1555" y="28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0" name="Rectangle 202"/>
            <p:cNvSpPr>
              <a:spLocks noChangeArrowheads="1"/>
            </p:cNvSpPr>
            <p:nvPr/>
          </p:nvSpPr>
          <p:spPr bwMode="auto">
            <a:xfrm>
              <a:off x="1925" y="28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1" name="Rectangle 203"/>
            <p:cNvSpPr>
              <a:spLocks noChangeArrowheads="1"/>
            </p:cNvSpPr>
            <p:nvPr/>
          </p:nvSpPr>
          <p:spPr bwMode="auto">
            <a:xfrm>
              <a:off x="2295" y="28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2" name="Rectangle 204"/>
            <p:cNvSpPr>
              <a:spLocks noChangeArrowheads="1"/>
            </p:cNvSpPr>
            <p:nvPr/>
          </p:nvSpPr>
          <p:spPr bwMode="auto">
            <a:xfrm>
              <a:off x="2665" y="28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3" name="Rectangle 205"/>
            <p:cNvSpPr>
              <a:spLocks noChangeArrowheads="1"/>
            </p:cNvSpPr>
            <p:nvPr/>
          </p:nvSpPr>
          <p:spPr bwMode="auto">
            <a:xfrm>
              <a:off x="3054" y="2873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4" name="Rectangle 206"/>
            <p:cNvSpPr>
              <a:spLocks noChangeArrowheads="1"/>
            </p:cNvSpPr>
            <p:nvPr/>
          </p:nvSpPr>
          <p:spPr bwMode="auto">
            <a:xfrm>
              <a:off x="2143" y="2941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5" name="Rectangle 207"/>
            <p:cNvSpPr>
              <a:spLocks noChangeArrowheads="1"/>
            </p:cNvSpPr>
            <p:nvPr/>
          </p:nvSpPr>
          <p:spPr bwMode="auto">
            <a:xfrm rot="16200000">
              <a:off x="817" y="2432"/>
              <a:ext cx="16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V(x)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6" name="Rectangle 208"/>
            <p:cNvSpPr>
              <a:spLocks noChangeArrowheads="1"/>
            </p:cNvSpPr>
            <p:nvPr/>
          </p:nvSpPr>
          <p:spPr bwMode="auto">
            <a:xfrm>
              <a:off x="2457" y="2156"/>
              <a:ext cx="606" cy="248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7" name="Line 209"/>
            <p:cNvSpPr>
              <a:spLocks noChangeShapeType="1"/>
            </p:cNvSpPr>
            <p:nvPr/>
          </p:nvSpPr>
          <p:spPr bwMode="auto">
            <a:xfrm>
              <a:off x="2478" y="2210"/>
              <a:ext cx="17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8" name="Rectangle 210"/>
            <p:cNvSpPr>
              <a:spLocks noChangeArrowheads="1"/>
            </p:cNvSpPr>
            <p:nvPr/>
          </p:nvSpPr>
          <p:spPr bwMode="auto">
            <a:xfrm>
              <a:off x="2670" y="2167"/>
              <a:ext cx="32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V_exact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9" name="Rectangle 211"/>
            <p:cNvSpPr>
              <a:spLocks noChangeArrowheads="1"/>
            </p:cNvSpPr>
            <p:nvPr/>
          </p:nvSpPr>
          <p:spPr bwMode="auto">
            <a:xfrm>
              <a:off x="2478" y="2324"/>
              <a:ext cx="67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0" name="Rectangle 212"/>
            <p:cNvSpPr>
              <a:spLocks noChangeArrowheads="1"/>
            </p:cNvSpPr>
            <p:nvPr/>
          </p:nvSpPr>
          <p:spPr bwMode="auto">
            <a:xfrm>
              <a:off x="2584" y="2324"/>
              <a:ext cx="67" cy="1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1" name="Rectangle 213"/>
            <p:cNvSpPr>
              <a:spLocks noChangeArrowheads="1"/>
            </p:cNvSpPr>
            <p:nvPr/>
          </p:nvSpPr>
          <p:spPr bwMode="auto">
            <a:xfrm>
              <a:off x="2670" y="2268"/>
              <a:ext cx="381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V_approx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2" name="Rectangle 214"/>
            <p:cNvSpPr>
              <a:spLocks noChangeArrowheads="1"/>
            </p:cNvSpPr>
            <p:nvPr/>
          </p:nvSpPr>
          <p:spPr bwMode="auto">
            <a:xfrm>
              <a:off x="849" y="2098"/>
              <a:ext cx="2276" cy="961"/>
            </a:xfrm>
            <a:prstGeom prst="rect">
              <a:avLst/>
            </a:prstGeom>
            <a:noFill/>
            <a:ln w="7938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</p:spTree>
    <p:extLst>
      <p:ext uri="{BB962C8B-B14F-4D97-AF65-F5344CB8AC3E}">
        <p14:creationId xmlns:p14="http://schemas.microsoft.com/office/powerpoint/2010/main" val="42725198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>
            <a:grpSpLocks/>
          </p:cNvGrpSpPr>
          <p:nvPr/>
        </p:nvGrpSpPr>
        <p:grpSpPr bwMode="auto">
          <a:xfrm>
            <a:off x="2158254" y="273883"/>
            <a:ext cx="2721610" cy="759460"/>
            <a:chOff x="3843" y="11857"/>
            <a:chExt cx="4286" cy="1196"/>
          </a:xfrm>
        </p:grpSpPr>
        <p:sp>
          <p:nvSpPr>
            <p:cNvPr id="43" name="Rectangle 42" descr="Dark upward diagonal"/>
            <p:cNvSpPr>
              <a:spLocks noChangeArrowheads="1"/>
            </p:cNvSpPr>
            <p:nvPr/>
          </p:nvSpPr>
          <p:spPr bwMode="auto">
            <a:xfrm>
              <a:off x="3843" y="12074"/>
              <a:ext cx="210" cy="83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4045" y="12313"/>
              <a:ext cx="2939" cy="24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44"/>
            <p:cNvSpPr>
              <a:spLocks noChangeArrowheads="1"/>
            </p:cNvSpPr>
            <p:nvPr/>
          </p:nvSpPr>
          <p:spPr bwMode="auto">
            <a:xfrm>
              <a:off x="4084" y="11915"/>
              <a:ext cx="282" cy="28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Oval 45"/>
            <p:cNvSpPr>
              <a:spLocks noChangeAspect="1" noChangeArrowheads="1"/>
            </p:cNvSpPr>
            <p:nvPr/>
          </p:nvSpPr>
          <p:spPr bwMode="auto">
            <a:xfrm>
              <a:off x="6878" y="12755"/>
              <a:ext cx="86" cy="8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7" name="Line 5254"/>
            <p:cNvCxnSpPr>
              <a:cxnSpLocks noChangeShapeType="1"/>
            </p:cNvCxnSpPr>
            <p:nvPr/>
          </p:nvCxnSpPr>
          <p:spPr bwMode="auto">
            <a:xfrm>
              <a:off x="4046" y="12067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8" name="Text Box 5255"/>
            <p:cNvSpPr txBox="1">
              <a:spLocks noChangeArrowheads="1"/>
            </p:cNvSpPr>
            <p:nvPr/>
          </p:nvSpPr>
          <p:spPr bwMode="auto">
            <a:xfrm>
              <a:off x="7866" y="12280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49" name="AutoShape 5256"/>
            <p:cNvSpPr>
              <a:spLocks noChangeArrowheads="1"/>
            </p:cNvSpPr>
            <p:nvPr/>
          </p:nvSpPr>
          <p:spPr bwMode="auto">
            <a:xfrm>
              <a:off x="6867" y="12555"/>
              <a:ext cx="225" cy="19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" name="Oval 49"/>
            <p:cNvSpPr>
              <a:spLocks noChangeAspect="1" noChangeArrowheads="1"/>
            </p:cNvSpPr>
            <p:nvPr/>
          </p:nvSpPr>
          <p:spPr bwMode="auto">
            <a:xfrm>
              <a:off x="7005" y="12755"/>
              <a:ext cx="86" cy="8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Rectangle 50" descr="Dark upward diagonal"/>
            <p:cNvSpPr>
              <a:spLocks noChangeArrowheads="1"/>
            </p:cNvSpPr>
            <p:nvPr/>
          </p:nvSpPr>
          <p:spPr bwMode="auto">
            <a:xfrm rot="-5400000">
              <a:off x="6908" y="12531"/>
              <a:ext cx="210" cy="83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2" name="Line 5259"/>
            <p:cNvCxnSpPr>
              <a:cxnSpLocks noChangeShapeType="1"/>
            </p:cNvCxnSpPr>
            <p:nvPr/>
          </p:nvCxnSpPr>
          <p:spPr bwMode="auto">
            <a:xfrm rot="-5400000">
              <a:off x="7005" y="12434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" name="Text Box 5260"/>
            <p:cNvSpPr txBox="1">
              <a:spLocks noChangeArrowheads="1"/>
            </p:cNvSpPr>
            <p:nvPr/>
          </p:nvSpPr>
          <p:spPr bwMode="auto">
            <a:xfrm>
              <a:off x="4094" y="11925"/>
              <a:ext cx="263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54" name="Oval 53"/>
            <p:cNvSpPr>
              <a:spLocks noChangeArrowheads="1"/>
            </p:cNvSpPr>
            <p:nvPr/>
          </p:nvSpPr>
          <p:spPr bwMode="auto">
            <a:xfrm>
              <a:off x="6787" y="11857"/>
              <a:ext cx="292" cy="292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Text Box 5262"/>
            <p:cNvSpPr txBox="1">
              <a:spLocks noChangeArrowheads="1"/>
            </p:cNvSpPr>
            <p:nvPr/>
          </p:nvSpPr>
          <p:spPr bwMode="auto">
            <a:xfrm>
              <a:off x="6818" y="11867"/>
              <a:ext cx="263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56" name="Text Box 5263"/>
            <p:cNvSpPr txBox="1">
              <a:spLocks noChangeArrowheads="1"/>
            </p:cNvSpPr>
            <p:nvPr/>
          </p:nvSpPr>
          <p:spPr bwMode="auto">
            <a:xfrm>
              <a:off x="5121" y="12619"/>
              <a:ext cx="674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 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57" name="Line 5264"/>
            <p:cNvCxnSpPr>
              <a:cxnSpLocks noChangeShapeType="1"/>
            </p:cNvCxnSpPr>
            <p:nvPr/>
          </p:nvCxnSpPr>
          <p:spPr bwMode="auto">
            <a:xfrm>
              <a:off x="7234" y="12423"/>
              <a:ext cx="631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8" name="Arc 5265"/>
            <p:cNvSpPr>
              <a:spLocks/>
            </p:cNvSpPr>
            <p:nvPr/>
          </p:nvSpPr>
          <p:spPr bwMode="auto">
            <a:xfrm flipV="1">
              <a:off x="6768" y="12210"/>
              <a:ext cx="407" cy="408"/>
            </a:xfrm>
            <a:custGeom>
              <a:avLst/>
              <a:gdLst>
                <a:gd name="G0" fmla="+- 21469 0 0"/>
                <a:gd name="G1" fmla="+- 21600 0 0"/>
                <a:gd name="G2" fmla="+- 21600 0 0"/>
                <a:gd name="T0" fmla="*/ 21469 w 43069"/>
                <a:gd name="T1" fmla="*/ 0 h 43200"/>
                <a:gd name="T2" fmla="*/ 0 w 43069"/>
                <a:gd name="T3" fmla="*/ 23977 h 43200"/>
                <a:gd name="T4" fmla="*/ 21469 w 43069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069" h="43200" fill="none" extrusionOk="0">
                  <a:moveTo>
                    <a:pt x="21468" y="0"/>
                  </a:moveTo>
                  <a:cubicBezTo>
                    <a:pt x="33398" y="0"/>
                    <a:pt x="43069" y="9670"/>
                    <a:pt x="43069" y="21600"/>
                  </a:cubicBezTo>
                  <a:cubicBezTo>
                    <a:pt x="43069" y="33529"/>
                    <a:pt x="33398" y="43200"/>
                    <a:pt x="21469" y="43200"/>
                  </a:cubicBezTo>
                  <a:cubicBezTo>
                    <a:pt x="10459" y="43200"/>
                    <a:pt x="1211" y="34919"/>
                    <a:pt x="0" y="23976"/>
                  </a:cubicBezTo>
                </a:path>
                <a:path w="43069" h="43200" stroke="0" extrusionOk="0">
                  <a:moveTo>
                    <a:pt x="21468" y="0"/>
                  </a:moveTo>
                  <a:cubicBezTo>
                    <a:pt x="33398" y="0"/>
                    <a:pt x="43069" y="9670"/>
                    <a:pt x="43069" y="21600"/>
                  </a:cubicBezTo>
                  <a:cubicBezTo>
                    <a:pt x="43069" y="33529"/>
                    <a:pt x="33398" y="43200"/>
                    <a:pt x="21469" y="43200"/>
                  </a:cubicBezTo>
                  <a:cubicBezTo>
                    <a:pt x="10459" y="43200"/>
                    <a:pt x="1211" y="34919"/>
                    <a:pt x="0" y="23976"/>
                  </a:cubicBezTo>
                  <a:lnTo>
                    <a:pt x="21469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Text Box 5266"/>
            <p:cNvSpPr txBox="1">
              <a:spLocks noChangeArrowheads="1"/>
            </p:cNvSpPr>
            <p:nvPr/>
          </p:nvSpPr>
          <p:spPr bwMode="auto">
            <a:xfrm>
              <a:off x="7108" y="12476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C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2090507" y="1339667"/>
            <a:ext cx="2749550" cy="1047750"/>
            <a:chOff x="7974" y="8678"/>
            <a:chExt cx="4330" cy="1650"/>
          </a:xfrm>
        </p:grpSpPr>
        <p:sp>
          <p:nvSpPr>
            <p:cNvPr id="61" name="Rectangle 60" descr="Dark upward diagonal"/>
            <p:cNvSpPr>
              <a:spLocks noChangeArrowheads="1"/>
            </p:cNvSpPr>
            <p:nvPr/>
          </p:nvSpPr>
          <p:spPr bwMode="auto">
            <a:xfrm>
              <a:off x="7974" y="8970"/>
              <a:ext cx="210" cy="83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8176" y="9263"/>
              <a:ext cx="2610" cy="25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Oval 62"/>
            <p:cNvSpPr>
              <a:spLocks noChangeArrowheads="1"/>
            </p:cNvSpPr>
            <p:nvPr/>
          </p:nvSpPr>
          <p:spPr bwMode="auto">
            <a:xfrm>
              <a:off x="10555" y="9187"/>
              <a:ext cx="398" cy="398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Oval 63"/>
            <p:cNvSpPr>
              <a:spLocks noChangeAspect="1" noChangeArrowheads="1"/>
            </p:cNvSpPr>
            <p:nvPr/>
          </p:nvSpPr>
          <p:spPr bwMode="auto">
            <a:xfrm>
              <a:off x="10711" y="9343"/>
              <a:ext cx="86" cy="8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5" name="Rectangle 64" descr="Dark downward diagonal"/>
            <p:cNvSpPr>
              <a:spLocks noChangeArrowheads="1"/>
            </p:cNvSpPr>
            <p:nvPr/>
          </p:nvSpPr>
          <p:spPr bwMode="auto">
            <a:xfrm rot="-2275540">
              <a:off x="10417" y="9532"/>
              <a:ext cx="1050" cy="188"/>
            </a:xfrm>
            <a:prstGeom prst="rect">
              <a:avLst/>
            </a:prstGeom>
            <a:pattFill prst="wdDn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6" name="Line 5227"/>
            <p:cNvCxnSpPr>
              <a:cxnSpLocks noChangeShapeType="1"/>
            </p:cNvCxnSpPr>
            <p:nvPr/>
          </p:nvCxnSpPr>
          <p:spPr bwMode="auto">
            <a:xfrm>
              <a:off x="8177" y="8963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5228"/>
            <p:cNvCxnSpPr>
              <a:cxnSpLocks noChangeShapeType="1"/>
            </p:cNvCxnSpPr>
            <p:nvPr/>
          </p:nvCxnSpPr>
          <p:spPr bwMode="auto">
            <a:xfrm flipV="1">
              <a:off x="9943" y="9225"/>
              <a:ext cx="1345" cy="1061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5229"/>
            <p:cNvCxnSpPr>
              <a:cxnSpLocks noChangeShapeType="1"/>
            </p:cNvCxnSpPr>
            <p:nvPr/>
          </p:nvCxnSpPr>
          <p:spPr bwMode="auto">
            <a:xfrm>
              <a:off x="9945" y="10283"/>
              <a:ext cx="93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9" name="Text Box 5230"/>
            <p:cNvSpPr txBox="1">
              <a:spLocks noChangeArrowheads="1"/>
            </p:cNvSpPr>
            <p:nvPr/>
          </p:nvSpPr>
          <p:spPr bwMode="auto">
            <a:xfrm>
              <a:off x="11509" y="8813"/>
              <a:ext cx="795" cy="13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=100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=1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q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=1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A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=0.1</a:t>
              </a:r>
            </a:p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I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=0.01</a:t>
              </a:r>
            </a:p>
          </p:txBody>
        </p:sp>
        <p:cxnSp>
          <p:nvCxnSpPr>
            <p:cNvPr id="70" name="Line 5231"/>
            <p:cNvCxnSpPr>
              <a:cxnSpLocks noChangeShapeType="1"/>
            </p:cNvCxnSpPr>
            <p:nvPr/>
          </p:nvCxnSpPr>
          <p:spPr bwMode="auto">
            <a:xfrm>
              <a:off x="8282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5232"/>
            <p:cNvCxnSpPr>
              <a:cxnSpLocks noChangeShapeType="1"/>
            </p:cNvCxnSpPr>
            <p:nvPr/>
          </p:nvCxnSpPr>
          <p:spPr bwMode="auto">
            <a:xfrm>
              <a:off x="8534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5233"/>
            <p:cNvCxnSpPr>
              <a:cxnSpLocks noChangeShapeType="1"/>
            </p:cNvCxnSpPr>
            <p:nvPr/>
          </p:nvCxnSpPr>
          <p:spPr bwMode="auto">
            <a:xfrm>
              <a:off x="8786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5234"/>
            <p:cNvCxnSpPr>
              <a:cxnSpLocks noChangeShapeType="1"/>
            </p:cNvCxnSpPr>
            <p:nvPr/>
          </p:nvCxnSpPr>
          <p:spPr bwMode="auto">
            <a:xfrm>
              <a:off x="9038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5235"/>
            <p:cNvCxnSpPr>
              <a:cxnSpLocks noChangeShapeType="1"/>
            </p:cNvCxnSpPr>
            <p:nvPr/>
          </p:nvCxnSpPr>
          <p:spPr bwMode="auto">
            <a:xfrm>
              <a:off x="9290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5236"/>
            <p:cNvCxnSpPr>
              <a:cxnSpLocks noChangeShapeType="1"/>
            </p:cNvCxnSpPr>
            <p:nvPr/>
          </p:nvCxnSpPr>
          <p:spPr bwMode="auto">
            <a:xfrm>
              <a:off x="9542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5237"/>
            <p:cNvCxnSpPr>
              <a:cxnSpLocks noChangeShapeType="1"/>
            </p:cNvCxnSpPr>
            <p:nvPr/>
          </p:nvCxnSpPr>
          <p:spPr bwMode="auto">
            <a:xfrm>
              <a:off x="9794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5238"/>
            <p:cNvCxnSpPr>
              <a:cxnSpLocks noChangeShapeType="1"/>
            </p:cNvCxnSpPr>
            <p:nvPr/>
          </p:nvCxnSpPr>
          <p:spPr bwMode="auto">
            <a:xfrm>
              <a:off x="10046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8" name="Line 5239"/>
            <p:cNvCxnSpPr>
              <a:cxnSpLocks noChangeShapeType="1"/>
            </p:cNvCxnSpPr>
            <p:nvPr/>
          </p:nvCxnSpPr>
          <p:spPr bwMode="auto">
            <a:xfrm>
              <a:off x="10298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" name="Line 5240"/>
            <p:cNvCxnSpPr>
              <a:cxnSpLocks noChangeShapeType="1"/>
            </p:cNvCxnSpPr>
            <p:nvPr/>
          </p:nvCxnSpPr>
          <p:spPr bwMode="auto">
            <a:xfrm>
              <a:off x="10550" y="8969"/>
              <a:ext cx="0" cy="2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Line 5241"/>
            <p:cNvCxnSpPr>
              <a:cxnSpLocks noChangeShapeType="1"/>
            </p:cNvCxnSpPr>
            <p:nvPr/>
          </p:nvCxnSpPr>
          <p:spPr bwMode="auto">
            <a:xfrm>
              <a:off x="8277" y="8967"/>
              <a:ext cx="227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1" name="Arc 5242"/>
            <p:cNvSpPr>
              <a:spLocks/>
            </p:cNvSpPr>
            <p:nvPr/>
          </p:nvSpPr>
          <p:spPr bwMode="auto">
            <a:xfrm>
              <a:off x="10208" y="10073"/>
              <a:ext cx="143" cy="203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7776"/>
                <a:gd name="T2" fmla="*/ 20698 w 21600"/>
                <a:gd name="T3" fmla="*/ 27776 h 27776"/>
                <a:gd name="T4" fmla="*/ 0 w 21600"/>
                <a:gd name="T5" fmla="*/ 21600 h 277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7776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691"/>
                    <a:pt x="21296" y="25771"/>
                    <a:pt x="20698" y="27776"/>
                  </a:cubicBezTo>
                </a:path>
                <a:path w="21600" h="27776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691"/>
                    <a:pt x="21296" y="25771"/>
                    <a:pt x="20698" y="27776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Text Box 5243"/>
            <p:cNvSpPr txBox="1">
              <a:spLocks noChangeArrowheads="1"/>
            </p:cNvSpPr>
            <p:nvPr/>
          </p:nvSpPr>
          <p:spPr bwMode="auto">
            <a:xfrm>
              <a:off x="10302" y="10030"/>
              <a:ext cx="480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45</a:t>
              </a:r>
              <a:r>
                <a:rPr lang="en-US" sz="1100" baseline="30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o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83" name="Text Box 5244"/>
            <p:cNvSpPr txBox="1">
              <a:spLocks noChangeArrowheads="1"/>
            </p:cNvSpPr>
            <p:nvPr/>
          </p:nvSpPr>
          <p:spPr bwMode="auto">
            <a:xfrm>
              <a:off x="9435" y="8678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q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84" name="Line 5245"/>
            <p:cNvCxnSpPr>
              <a:cxnSpLocks noChangeShapeType="1"/>
            </p:cNvCxnSpPr>
            <p:nvPr/>
          </p:nvCxnSpPr>
          <p:spPr bwMode="auto">
            <a:xfrm>
              <a:off x="8167" y="10281"/>
              <a:ext cx="66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5" name="Line 5246"/>
            <p:cNvCxnSpPr>
              <a:cxnSpLocks noChangeShapeType="1"/>
            </p:cNvCxnSpPr>
            <p:nvPr/>
          </p:nvCxnSpPr>
          <p:spPr bwMode="auto">
            <a:xfrm flipV="1">
              <a:off x="8174" y="9801"/>
              <a:ext cx="0" cy="48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6" name="Text Box 5247"/>
            <p:cNvSpPr txBox="1">
              <a:spLocks noChangeArrowheads="1"/>
            </p:cNvSpPr>
            <p:nvPr/>
          </p:nvSpPr>
          <p:spPr bwMode="auto">
            <a:xfrm>
              <a:off x="8760" y="10036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87" name="Text Box 5248"/>
            <p:cNvSpPr txBox="1">
              <a:spLocks noChangeArrowheads="1"/>
            </p:cNvSpPr>
            <p:nvPr/>
          </p:nvSpPr>
          <p:spPr bwMode="auto">
            <a:xfrm>
              <a:off x="8188" y="9758"/>
              <a:ext cx="263" cy="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88" name="Group 87"/>
          <p:cNvGrpSpPr>
            <a:grpSpLocks/>
          </p:cNvGrpSpPr>
          <p:nvPr/>
        </p:nvGrpSpPr>
        <p:grpSpPr bwMode="auto">
          <a:xfrm>
            <a:off x="1852699" y="2844618"/>
            <a:ext cx="2787015" cy="1943100"/>
            <a:chOff x="5600" y="2480"/>
            <a:chExt cx="4389" cy="3060"/>
          </a:xfrm>
        </p:grpSpPr>
        <p:sp>
          <p:nvSpPr>
            <p:cNvPr id="89" name="Oval 88"/>
            <p:cNvSpPr>
              <a:spLocks noChangeArrowheads="1"/>
            </p:cNvSpPr>
            <p:nvPr/>
          </p:nvSpPr>
          <p:spPr bwMode="auto">
            <a:xfrm>
              <a:off x="7150" y="2939"/>
              <a:ext cx="2180" cy="218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" name="Oval 89"/>
            <p:cNvSpPr>
              <a:spLocks noChangeAspect="1" noChangeArrowheads="1"/>
            </p:cNvSpPr>
            <p:nvPr/>
          </p:nvSpPr>
          <p:spPr bwMode="auto">
            <a:xfrm>
              <a:off x="7261" y="3050"/>
              <a:ext cx="1958" cy="195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91" name="Line 5207"/>
            <p:cNvCxnSpPr>
              <a:cxnSpLocks noChangeShapeType="1"/>
            </p:cNvCxnSpPr>
            <p:nvPr/>
          </p:nvCxnSpPr>
          <p:spPr bwMode="auto">
            <a:xfrm>
              <a:off x="8080" y="4030"/>
              <a:ext cx="6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" name="Line 5208"/>
            <p:cNvCxnSpPr>
              <a:cxnSpLocks noChangeShapeType="1"/>
            </p:cNvCxnSpPr>
            <p:nvPr/>
          </p:nvCxnSpPr>
          <p:spPr bwMode="auto">
            <a:xfrm rot="-5400000">
              <a:off x="7920" y="3870"/>
              <a:ext cx="6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3" name="Line 5209"/>
            <p:cNvCxnSpPr>
              <a:cxnSpLocks noChangeShapeType="1"/>
            </p:cNvCxnSpPr>
            <p:nvPr/>
          </p:nvCxnSpPr>
          <p:spPr bwMode="auto">
            <a:xfrm flipV="1">
              <a:off x="8240" y="3310"/>
              <a:ext cx="800" cy="7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4" name="Text Box 5210"/>
            <p:cNvSpPr txBox="1">
              <a:spLocks noChangeArrowheads="1"/>
            </p:cNvSpPr>
            <p:nvPr/>
          </p:nvSpPr>
          <p:spPr bwMode="auto">
            <a:xfrm>
              <a:off x="8720" y="3610"/>
              <a:ext cx="1269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R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= 100 mm</a:t>
              </a:r>
            </a:p>
          </p:txBody>
        </p:sp>
        <p:cxnSp>
          <p:nvCxnSpPr>
            <p:cNvPr id="95" name="Line 5211"/>
            <p:cNvCxnSpPr>
              <a:cxnSpLocks noChangeShapeType="1"/>
            </p:cNvCxnSpPr>
            <p:nvPr/>
          </p:nvCxnSpPr>
          <p:spPr bwMode="auto">
            <a:xfrm>
              <a:off x="8240" y="2520"/>
              <a:ext cx="0" cy="4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6" name="Line 5212"/>
            <p:cNvCxnSpPr>
              <a:cxnSpLocks noChangeShapeType="1"/>
            </p:cNvCxnSpPr>
            <p:nvPr/>
          </p:nvCxnSpPr>
          <p:spPr bwMode="auto">
            <a:xfrm flipV="1">
              <a:off x="8240" y="5100"/>
              <a:ext cx="0" cy="4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7" name="Text Box 5213"/>
            <p:cNvSpPr txBox="1">
              <a:spLocks noChangeArrowheads="1"/>
            </p:cNvSpPr>
            <p:nvPr/>
          </p:nvSpPr>
          <p:spPr bwMode="auto">
            <a:xfrm>
              <a:off x="8540" y="4050"/>
              <a:ext cx="25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98" name="Text Box 5214"/>
            <p:cNvSpPr txBox="1">
              <a:spLocks noChangeArrowheads="1"/>
            </p:cNvSpPr>
            <p:nvPr/>
          </p:nvSpPr>
          <p:spPr bwMode="auto">
            <a:xfrm>
              <a:off x="8000" y="3450"/>
              <a:ext cx="25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6930" y="3900"/>
              <a:ext cx="540" cy="230"/>
            </a:xfrm>
            <a:custGeom>
              <a:avLst/>
              <a:gdLst>
                <a:gd name="T0" fmla="*/ 0 w 540"/>
                <a:gd name="T1" fmla="*/ 230 h 230"/>
                <a:gd name="T2" fmla="*/ 0 w 540"/>
                <a:gd name="T3" fmla="*/ 0 h 230"/>
                <a:gd name="T4" fmla="*/ 540 w 540"/>
                <a:gd name="T5" fmla="*/ 0 h 230"/>
                <a:gd name="T6" fmla="*/ 540 w 540"/>
                <a:gd name="T7" fmla="*/ 22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0" h="230">
                  <a:moveTo>
                    <a:pt x="0" y="230"/>
                  </a:moveTo>
                  <a:lnTo>
                    <a:pt x="0" y="0"/>
                  </a:lnTo>
                  <a:lnTo>
                    <a:pt x="540" y="0"/>
                  </a:lnTo>
                  <a:lnTo>
                    <a:pt x="540" y="220"/>
                  </a:ln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0" name="Rectangle 99" descr="Dark upward diagonal"/>
            <p:cNvSpPr>
              <a:spLocks noChangeArrowheads="1"/>
            </p:cNvSpPr>
            <p:nvPr/>
          </p:nvSpPr>
          <p:spPr bwMode="auto">
            <a:xfrm>
              <a:off x="5910" y="3700"/>
              <a:ext cx="610" cy="61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1" name="Text Box 5217"/>
            <p:cNvSpPr txBox="1">
              <a:spLocks noChangeArrowheads="1"/>
            </p:cNvSpPr>
            <p:nvPr/>
          </p:nvSpPr>
          <p:spPr bwMode="auto">
            <a:xfrm>
              <a:off x="5860" y="4370"/>
              <a:ext cx="72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10 mm</a:t>
              </a:r>
            </a:p>
          </p:txBody>
        </p:sp>
        <p:sp>
          <p:nvSpPr>
            <p:cNvPr id="102" name="Text Box 5218"/>
            <p:cNvSpPr txBox="1">
              <a:spLocks noChangeArrowheads="1"/>
            </p:cNvSpPr>
            <p:nvPr/>
          </p:nvSpPr>
          <p:spPr bwMode="auto">
            <a:xfrm>
              <a:off x="5600" y="3660"/>
              <a:ext cx="300" cy="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eaVert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10 mm</a:t>
              </a:r>
            </a:p>
          </p:txBody>
        </p:sp>
        <p:sp>
          <p:nvSpPr>
            <p:cNvPr id="103" name="Text Box 5219"/>
            <p:cNvSpPr txBox="1">
              <a:spLocks noChangeArrowheads="1"/>
            </p:cNvSpPr>
            <p:nvPr/>
          </p:nvSpPr>
          <p:spPr bwMode="auto">
            <a:xfrm>
              <a:off x="8290" y="2480"/>
              <a:ext cx="25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04" name="Text Box 5220"/>
            <p:cNvSpPr txBox="1">
              <a:spLocks noChangeArrowheads="1"/>
            </p:cNvSpPr>
            <p:nvPr/>
          </p:nvSpPr>
          <p:spPr bwMode="auto">
            <a:xfrm>
              <a:off x="8270" y="5270"/>
              <a:ext cx="25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106" name="Group 105"/>
          <p:cNvGrpSpPr>
            <a:grpSpLocks/>
          </p:cNvGrpSpPr>
          <p:nvPr/>
        </p:nvGrpSpPr>
        <p:grpSpPr bwMode="auto">
          <a:xfrm>
            <a:off x="2898215" y="5015503"/>
            <a:ext cx="1115717" cy="1386659"/>
            <a:chOff x="4154" y="1440"/>
            <a:chExt cx="1546" cy="1840"/>
          </a:xfrm>
        </p:grpSpPr>
        <p:cxnSp>
          <p:nvCxnSpPr>
            <p:cNvPr id="108" name="Line 5182"/>
            <p:cNvCxnSpPr>
              <a:cxnSpLocks noChangeShapeType="1"/>
            </p:cNvCxnSpPr>
            <p:nvPr/>
          </p:nvCxnSpPr>
          <p:spPr bwMode="auto">
            <a:xfrm>
              <a:off x="4280" y="2990"/>
              <a:ext cx="6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9" name="Line 5183"/>
            <p:cNvCxnSpPr>
              <a:cxnSpLocks noChangeShapeType="1"/>
            </p:cNvCxnSpPr>
            <p:nvPr/>
          </p:nvCxnSpPr>
          <p:spPr bwMode="auto">
            <a:xfrm rot="-5400000">
              <a:off x="4120" y="2830"/>
              <a:ext cx="6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0" name="Text Box 5184"/>
            <p:cNvSpPr txBox="1">
              <a:spLocks noChangeArrowheads="1"/>
            </p:cNvSpPr>
            <p:nvPr/>
          </p:nvSpPr>
          <p:spPr bwMode="auto">
            <a:xfrm>
              <a:off x="4920" y="2570"/>
              <a:ext cx="31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R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11" name="Line 5185"/>
            <p:cNvCxnSpPr>
              <a:cxnSpLocks noChangeShapeType="1"/>
            </p:cNvCxnSpPr>
            <p:nvPr/>
          </p:nvCxnSpPr>
          <p:spPr bwMode="auto">
            <a:xfrm>
              <a:off x="4440" y="1480"/>
              <a:ext cx="0" cy="42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2" name="Text Box 5186"/>
            <p:cNvSpPr txBox="1">
              <a:spLocks noChangeArrowheads="1"/>
            </p:cNvSpPr>
            <p:nvPr/>
          </p:nvSpPr>
          <p:spPr bwMode="auto">
            <a:xfrm>
              <a:off x="4740" y="3010"/>
              <a:ext cx="25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13" name="Text Box 5187"/>
            <p:cNvSpPr txBox="1">
              <a:spLocks noChangeArrowheads="1"/>
            </p:cNvSpPr>
            <p:nvPr/>
          </p:nvSpPr>
          <p:spPr bwMode="auto">
            <a:xfrm>
              <a:off x="4200" y="2410"/>
              <a:ext cx="25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14" name="Text Box 5188"/>
            <p:cNvSpPr txBox="1">
              <a:spLocks noChangeArrowheads="1"/>
            </p:cNvSpPr>
            <p:nvPr/>
          </p:nvSpPr>
          <p:spPr bwMode="auto">
            <a:xfrm>
              <a:off x="4490" y="1440"/>
              <a:ext cx="42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F</a:t>
              </a: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/2</a:t>
              </a:r>
            </a:p>
          </p:txBody>
        </p:sp>
        <p:cxnSp>
          <p:nvCxnSpPr>
            <p:cNvPr id="115" name="Line 5189"/>
            <p:cNvCxnSpPr>
              <a:cxnSpLocks noChangeShapeType="1"/>
            </p:cNvCxnSpPr>
            <p:nvPr/>
          </p:nvCxnSpPr>
          <p:spPr bwMode="auto">
            <a:xfrm flipV="1">
              <a:off x="4440" y="2270"/>
              <a:ext cx="800" cy="7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16" name="Group 115"/>
            <p:cNvGrpSpPr>
              <a:grpSpLocks/>
            </p:cNvGrpSpPr>
            <p:nvPr/>
          </p:nvGrpSpPr>
          <p:grpSpPr bwMode="auto">
            <a:xfrm>
              <a:off x="5200" y="3020"/>
              <a:ext cx="500" cy="253"/>
              <a:chOff x="5940" y="2600"/>
              <a:chExt cx="500" cy="253"/>
            </a:xfrm>
          </p:grpSpPr>
          <p:sp>
            <p:nvSpPr>
              <p:cNvPr id="126" name="Oval 125"/>
              <p:cNvSpPr>
                <a:spLocks noChangeAspect="1" noChangeArrowheads="1"/>
              </p:cNvSpPr>
              <p:nvPr/>
            </p:nvSpPr>
            <p:spPr bwMode="auto">
              <a:xfrm>
                <a:off x="6100" y="2600"/>
                <a:ext cx="101" cy="10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7" name="Oval 126"/>
              <p:cNvSpPr>
                <a:spLocks noChangeAspect="1" noChangeArrowheads="1"/>
              </p:cNvSpPr>
              <p:nvPr/>
            </p:nvSpPr>
            <p:spPr bwMode="auto">
              <a:xfrm>
                <a:off x="6210" y="2600"/>
                <a:ext cx="101" cy="10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8" name="Rectangle 127" descr="Dark upward diagonal"/>
              <p:cNvSpPr>
                <a:spLocks noChangeArrowheads="1"/>
              </p:cNvSpPr>
              <p:nvPr/>
            </p:nvSpPr>
            <p:spPr bwMode="auto">
              <a:xfrm>
                <a:off x="5945" y="2710"/>
                <a:ext cx="49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29" name="Line 5194"/>
              <p:cNvCxnSpPr>
                <a:cxnSpLocks noChangeShapeType="1"/>
              </p:cNvCxnSpPr>
              <p:nvPr/>
            </p:nvCxnSpPr>
            <p:spPr bwMode="auto">
              <a:xfrm>
                <a:off x="5940" y="2708"/>
                <a:ext cx="5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17" name="Group 116"/>
            <p:cNvGrpSpPr>
              <a:grpSpLocks/>
            </p:cNvGrpSpPr>
            <p:nvPr/>
          </p:nvGrpSpPr>
          <p:grpSpPr bwMode="auto">
            <a:xfrm rot="5400000">
              <a:off x="4031" y="1831"/>
              <a:ext cx="500" cy="253"/>
              <a:chOff x="5940" y="2600"/>
              <a:chExt cx="500" cy="253"/>
            </a:xfrm>
          </p:grpSpPr>
          <p:sp>
            <p:nvSpPr>
              <p:cNvPr id="122" name="Oval 121"/>
              <p:cNvSpPr>
                <a:spLocks noChangeAspect="1" noChangeArrowheads="1"/>
              </p:cNvSpPr>
              <p:nvPr/>
            </p:nvSpPr>
            <p:spPr bwMode="auto">
              <a:xfrm>
                <a:off x="6100" y="2600"/>
                <a:ext cx="101" cy="10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3" name="Oval 122"/>
              <p:cNvSpPr>
                <a:spLocks noChangeAspect="1" noChangeArrowheads="1"/>
              </p:cNvSpPr>
              <p:nvPr/>
            </p:nvSpPr>
            <p:spPr bwMode="auto">
              <a:xfrm>
                <a:off x="6210" y="2600"/>
                <a:ext cx="101" cy="10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4" name="Rectangle 123" descr="Dark upward diagonal"/>
              <p:cNvSpPr>
                <a:spLocks noChangeArrowheads="1"/>
              </p:cNvSpPr>
              <p:nvPr/>
            </p:nvSpPr>
            <p:spPr bwMode="auto">
              <a:xfrm>
                <a:off x="5945" y="2710"/>
                <a:ext cx="490" cy="143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25" name="Line 5199"/>
              <p:cNvCxnSpPr>
                <a:cxnSpLocks noChangeShapeType="1"/>
              </p:cNvCxnSpPr>
              <p:nvPr/>
            </p:nvCxnSpPr>
            <p:spPr bwMode="auto">
              <a:xfrm>
                <a:off x="5940" y="2720"/>
                <a:ext cx="5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18" name="Arc 5200"/>
            <p:cNvSpPr>
              <a:spLocks/>
            </p:cNvSpPr>
            <p:nvPr/>
          </p:nvSpPr>
          <p:spPr bwMode="auto">
            <a:xfrm>
              <a:off x="4410" y="1900"/>
              <a:ext cx="1130" cy="113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9" name="Arc 5201"/>
            <p:cNvSpPr>
              <a:spLocks/>
            </p:cNvSpPr>
            <p:nvPr/>
          </p:nvSpPr>
          <p:spPr bwMode="auto">
            <a:xfrm>
              <a:off x="4420" y="2040"/>
              <a:ext cx="970" cy="97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0" name="Line 5202"/>
            <p:cNvCxnSpPr>
              <a:cxnSpLocks noChangeShapeType="1"/>
            </p:cNvCxnSpPr>
            <p:nvPr/>
          </p:nvCxnSpPr>
          <p:spPr bwMode="auto">
            <a:xfrm>
              <a:off x="4411" y="1897"/>
              <a:ext cx="0" cy="15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1" name="Line 5203"/>
            <p:cNvCxnSpPr>
              <a:cxnSpLocks noChangeShapeType="1"/>
            </p:cNvCxnSpPr>
            <p:nvPr/>
          </p:nvCxnSpPr>
          <p:spPr bwMode="auto">
            <a:xfrm>
              <a:off x="5385" y="3008"/>
              <a:ext cx="15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132" name="Picture 13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883" y="6768347"/>
            <a:ext cx="1615440" cy="1976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053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>
            <a:grpSpLocks/>
          </p:cNvGrpSpPr>
          <p:nvPr/>
        </p:nvGrpSpPr>
        <p:grpSpPr bwMode="auto">
          <a:xfrm>
            <a:off x="2445241" y="403476"/>
            <a:ext cx="1753235" cy="1377315"/>
            <a:chOff x="4157" y="2581"/>
            <a:chExt cx="2761" cy="2169"/>
          </a:xfrm>
        </p:grpSpPr>
        <p:grpSp>
          <p:nvGrpSpPr>
            <p:cNvPr id="26" name="Group 25"/>
            <p:cNvGrpSpPr>
              <a:grpSpLocks/>
            </p:cNvGrpSpPr>
            <p:nvPr/>
          </p:nvGrpSpPr>
          <p:grpSpPr bwMode="auto">
            <a:xfrm>
              <a:off x="4279" y="4607"/>
              <a:ext cx="500" cy="143"/>
              <a:chOff x="4279" y="4607"/>
              <a:chExt cx="500" cy="143"/>
            </a:xfrm>
          </p:grpSpPr>
          <p:sp>
            <p:nvSpPr>
              <p:cNvPr id="50" name="Rectangle 49" descr="Dark upward diagonal"/>
              <p:cNvSpPr>
                <a:spLocks noChangeArrowheads="1"/>
              </p:cNvSpPr>
              <p:nvPr/>
            </p:nvSpPr>
            <p:spPr bwMode="auto">
              <a:xfrm>
                <a:off x="4284" y="4607"/>
                <a:ext cx="490" cy="14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1" name="Line 5157"/>
              <p:cNvCxnSpPr>
                <a:cxnSpLocks noChangeShapeType="1"/>
              </p:cNvCxnSpPr>
              <p:nvPr/>
            </p:nvCxnSpPr>
            <p:spPr bwMode="auto">
              <a:xfrm>
                <a:off x="4279" y="4617"/>
                <a:ext cx="5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7" name="Group 26"/>
            <p:cNvGrpSpPr>
              <a:grpSpLocks/>
            </p:cNvGrpSpPr>
            <p:nvPr/>
          </p:nvGrpSpPr>
          <p:grpSpPr bwMode="auto">
            <a:xfrm>
              <a:off x="6331" y="4607"/>
              <a:ext cx="500" cy="143"/>
              <a:chOff x="6011" y="4622"/>
              <a:chExt cx="500" cy="143"/>
            </a:xfrm>
          </p:grpSpPr>
          <p:sp>
            <p:nvSpPr>
              <p:cNvPr id="48" name="Rectangle 47" descr="Dark upward diagonal"/>
              <p:cNvSpPr>
                <a:spLocks noChangeArrowheads="1"/>
              </p:cNvSpPr>
              <p:nvPr/>
            </p:nvSpPr>
            <p:spPr bwMode="auto">
              <a:xfrm>
                <a:off x="6016" y="4622"/>
                <a:ext cx="490" cy="143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9" name="Line 5160"/>
              <p:cNvCxnSpPr>
                <a:cxnSpLocks noChangeShapeType="1"/>
              </p:cNvCxnSpPr>
              <p:nvPr/>
            </p:nvCxnSpPr>
            <p:spPr bwMode="auto">
              <a:xfrm>
                <a:off x="6011" y="4632"/>
                <a:ext cx="50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523" y="3045"/>
              <a:ext cx="2055" cy="1568"/>
            </a:xfrm>
            <a:custGeom>
              <a:avLst/>
              <a:gdLst>
                <a:gd name="T0" fmla="*/ 0 w 2055"/>
                <a:gd name="T1" fmla="*/ 1568 h 1568"/>
                <a:gd name="T2" fmla="*/ 0 w 2055"/>
                <a:gd name="T3" fmla="*/ 0 h 1568"/>
                <a:gd name="T4" fmla="*/ 2055 w 2055"/>
                <a:gd name="T5" fmla="*/ 0 h 1568"/>
                <a:gd name="T6" fmla="*/ 2055 w 2055"/>
                <a:gd name="T7" fmla="*/ 1568 h 1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55" h="1568">
                  <a:moveTo>
                    <a:pt x="0" y="1568"/>
                  </a:moveTo>
                  <a:lnTo>
                    <a:pt x="0" y="0"/>
                  </a:lnTo>
                  <a:lnTo>
                    <a:pt x="2055" y="0"/>
                  </a:lnTo>
                  <a:lnTo>
                    <a:pt x="2055" y="1568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9" name="Group 28"/>
            <p:cNvGrpSpPr>
              <a:grpSpLocks/>
            </p:cNvGrpSpPr>
            <p:nvPr/>
          </p:nvGrpSpPr>
          <p:grpSpPr bwMode="auto">
            <a:xfrm>
              <a:off x="6614" y="4317"/>
              <a:ext cx="300" cy="300"/>
              <a:chOff x="5800" y="4740"/>
              <a:chExt cx="300" cy="300"/>
            </a:xfrm>
          </p:grpSpPr>
          <p:sp>
            <p:nvSpPr>
              <p:cNvPr id="46" name="Text Box 5163"/>
              <p:cNvSpPr txBox="1">
                <a:spLocks noChangeArrowheads="1"/>
              </p:cNvSpPr>
              <p:nvPr/>
            </p:nvSpPr>
            <p:spPr bwMode="auto">
              <a:xfrm>
                <a:off x="5810" y="476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4</a:t>
                </a:r>
              </a:p>
            </p:txBody>
          </p:sp>
          <p:sp>
            <p:nvSpPr>
              <p:cNvPr id="47" name="Oval 46"/>
              <p:cNvSpPr>
                <a:spLocks noChangeArrowheads="1"/>
              </p:cNvSpPr>
              <p:nvPr/>
            </p:nvSpPr>
            <p:spPr bwMode="auto">
              <a:xfrm>
                <a:off x="5800" y="4740"/>
                <a:ext cx="300" cy="30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0" name="Group 29"/>
            <p:cNvGrpSpPr>
              <a:grpSpLocks/>
            </p:cNvGrpSpPr>
            <p:nvPr/>
          </p:nvGrpSpPr>
          <p:grpSpPr bwMode="auto">
            <a:xfrm>
              <a:off x="4175" y="4305"/>
              <a:ext cx="300" cy="300"/>
              <a:chOff x="5800" y="4740"/>
              <a:chExt cx="300" cy="300"/>
            </a:xfrm>
          </p:grpSpPr>
          <p:sp>
            <p:nvSpPr>
              <p:cNvPr id="44" name="Text Box 5166"/>
              <p:cNvSpPr txBox="1">
                <a:spLocks noChangeArrowheads="1"/>
              </p:cNvSpPr>
              <p:nvPr/>
            </p:nvSpPr>
            <p:spPr bwMode="auto">
              <a:xfrm>
                <a:off x="5810" y="476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1</a:t>
                </a:r>
              </a:p>
            </p:txBody>
          </p:sp>
          <p:sp>
            <p:nvSpPr>
              <p:cNvPr id="45" name="Oval 44"/>
              <p:cNvSpPr>
                <a:spLocks noChangeArrowheads="1"/>
              </p:cNvSpPr>
              <p:nvPr/>
            </p:nvSpPr>
            <p:spPr bwMode="auto">
              <a:xfrm>
                <a:off x="5800" y="4740"/>
                <a:ext cx="300" cy="30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1" name="Group 30"/>
            <p:cNvGrpSpPr>
              <a:grpSpLocks/>
            </p:cNvGrpSpPr>
            <p:nvPr/>
          </p:nvGrpSpPr>
          <p:grpSpPr bwMode="auto">
            <a:xfrm>
              <a:off x="4157" y="3010"/>
              <a:ext cx="300" cy="300"/>
              <a:chOff x="5800" y="4740"/>
              <a:chExt cx="300" cy="300"/>
            </a:xfrm>
          </p:grpSpPr>
          <p:sp>
            <p:nvSpPr>
              <p:cNvPr id="42" name="Text Box 5169"/>
              <p:cNvSpPr txBox="1">
                <a:spLocks noChangeArrowheads="1"/>
              </p:cNvSpPr>
              <p:nvPr/>
            </p:nvSpPr>
            <p:spPr bwMode="auto">
              <a:xfrm>
                <a:off x="5810" y="476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2</a:t>
                </a:r>
              </a:p>
            </p:txBody>
          </p:sp>
          <p:sp>
            <p:nvSpPr>
              <p:cNvPr id="43" name="Oval 42"/>
              <p:cNvSpPr>
                <a:spLocks noChangeArrowheads="1"/>
              </p:cNvSpPr>
              <p:nvPr/>
            </p:nvSpPr>
            <p:spPr bwMode="auto">
              <a:xfrm>
                <a:off x="5800" y="4740"/>
                <a:ext cx="300" cy="30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2" name="Group 31"/>
            <p:cNvGrpSpPr>
              <a:grpSpLocks/>
            </p:cNvGrpSpPr>
            <p:nvPr/>
          </p:nvGrpSpPr>
          <p:grpSpPr bwMode="auto">
            <a:xfrm>
              <a:off x="6618" y="3010"/>
              <a:ext cx="300" cy="300"/>
              <a:chOff x="5800" y="4740"/>
              <a:chExt cx="300" cy="300"/>
            </a:xfrm>
          </p:grpSpPr>
          <p:sp>
            <p:nvSpPr>
              <p:cNvPr id="40" name="Text Box 5172"/>
              <p:cNvSpPr txBox="1">
                <a:spLocks noChangeArrowheads="1"/>
              </p:cNvSpPr>
              <p:nvPr/>
            </p:nvSpPr>
            <p:spPr bwMode="auto">
              <a:xfrm>
                <a:off x="5810" y="4760"/>
                <a:ext cx="290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>
                    <a:effectLst/>
                    <a:latin typeface="Arial" panose="020B0604020202020204" pitchFamily="34" charset="0"/>
                    <a:ea typeface="Batang" panose="02030600000101010101" pitchFamily="18" charset="-127"/>
                    <a:cs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41" name="Oval 40"/>
              <p:cNvSpPr>
                <a:spLocks noChangeArrowheads="1"/>
              </p:cNvSpPr>
              <p:nvPr/>
            </p:nvSpPr>
            <p:spPr bwMode="auto">
              <a:xfrm>
                <a:off x="5800" y="4740"/>
                <a:ext cx="300" cy="300"/>
              </a:xfrm>
              <a:prstGeom prst="ellips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3" name="Text Box 5174"/>
            <p:cNvSpPr txBox="1">
              <a:spLocks noChangeArrowheads="1"/>
            </p:cNvSpPr>
            <p:nvPr/>
          </p:nvSpPr>
          <p:spPr bwMode="auto">
            <a:xfrm>
              <a:off x="4210" y="3669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34" name="Text Box 5175"/>
            <p:cNvSpPr txBox="1">
              <a:spLocks noChangeArrowheads="1"/>
            </p:cNvSpPr>
            <p:nvPr/>
          </p:nvSpPr>
          <p:spPr bwMode="auto">
            <a:xfrm>
              <a:off x="5375" y="2760"/>
              <a:ext cx="43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35" name="Text Box 5176"/>
            <p:cNvSpPr txBox="1">
              <a:spLocks noChangeArrowheads="1"/>
            </p:cNvSpPr>
            <p:nvPr/>
          </p:nvSpPr>
          <p:spPr bwMode="auto">
            <a:xfrm>
              <a:off x="6587" y="3669"/>
              <a:ext cx="290" cy="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baseline="-25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36" name="Line 5177"/>
            <p:cNvCxnSpPr>
              <a:cxnSpLocks noChangeShapeType="1"/>
            </p:cNvCxnSpPr>
            <p:nvPr/>
          </p:nvCxnSpPr>
          <p:spPr bwMode="auto">
            <a:xfrm flipV="1">
              <a:off x="4523" y="2581"/>
              <a:ext cx="0" cy="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Line 5178"/>
            <p:cNvCxnSpPr>
              <a:cxnSpLocks noChangeShapeType="1"/>
            </p:cNvCxnSpPr>
            <p:nvPr/>
          </p:nvCxnSpPr>
          <p:spPr bwMode="auto">
            <a:xfrm flipV="1">
              <a:off x="6571" y="2589"/>
              <a:ext cx="0" cy="4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8" name="Arc 5179"/>
            <p:cNvSpPr>
              <a:spLocks/>
            </p:cNvSpPr>
            <p:nvPr/>
          </p:nvSpPr>
          <p:spPr bwMode="auto">
            <a:xfrm>
              <a:off x="4431" y="2880"/>
              <a:ext cx="259" cy="406"/>
            </a:xfrm>
            <a:custGeom>
              <a:avLst/>
              <a:gdLst>
                <a:gd name="G0" fmla="+- 5962 0 0"/>
                <a:gd name="G1" fmla="+- 21600 0 0"/>
                <a:gd name="G2" fmla="+- 21600 0 0"/>
                <a:gd name="T0" fmla="*/ 0 w 27562"/>
                <a:gd name="T1" fmla="*/ 839 h 43200"/>
                <a:gd name="T2" fmla="*/ 734 w 27562"/>
                <a:gd name="T3" fmla="*/ 42558 h 43200"/>
                <a:gd name="T4" fmla="*/ 5962 w 2756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562" h="43200" fill="none" extrusionOk="0">
                  <a:moveTo>
                    <a:pt x="0" y="839"/>
                  </a:moveTo>
                  <a:cubicBezTo>
                    <a:pt x="1938" y="282"/>
                    <a:pt x="3945" y="0"/>
                    <a:pt x="5962" y="0"/>
                  </a:cubicBezTo>
                  <a:cubicBezTo>
                    <a:pt x="17891" y="0"/>
                    <a:pt x="27562" y="9670"/>
                    <a:pt x="27562" y="21600"/>
                  </a:cubicBezTo>
                  <a:cubicBezTo>
                    <a:pt x="27562" y="33529"/>
                    <a:pt x="17891" y="43200"/>
                    <a:pt x="5962" y="43200"/>
                  </a:cubicBezTo>
                  <a:cubicBezTo>
                    <a:pt x="4199" y="43200"/>
                    <a:pt x="2443" y="42984"/>
                    <a:pt x="734" y="42557"/>
                  </a:cubicBezTo>
                </a:path>
                <a:path w="27562" h="43200" stroke="0" extrusionOk="0">
                  <a:moveTo>
                    <a:pt x="0" y="839"/>
                  </a:moveTo>
                  <a:cubicBezTo>
                    <a:pt x="1938" y="282"/>
                    <a:pt x="3945" y="0"/>
                    <a:pt x="5962" y="0"/>
                  </a:cubicBezTo>
                  <a:cubicBezTo>
                    <a:pt x="17891" y="0"/>
                    <a:pt x="27562" y="9670"/>
                    <a:pt x="27562" y="21600"/>
                  </a:cubicBezTo>
                  <a:cubicBezTo>
                    <a:pt x="27562" y="33529"/>
                    <a:pt x="17891" y="43200"/>
                    <a:pt x="5962" y="43200"/>
                  </a:cubicBezTo>
                  <a:cubicBezTo>
                    <a:pt x="4199" y="43200"/>
                    <a:pt x="2443" y="42984"/>
                    <a:pt x="734" y="42557"/>
                  </a:cubicBezTo>
                  <a:lnTo>
                    <a:pt x="5962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Arc 5180"/>
            <p:cNvSpPr>
              <a:spLocks/>
            </p:cNvSpPr>
            <p:nvPr/>
          </p:nvSpPr>
          <p:spPr bwMode="auto">
            <a:xfrm flipH="1">
              <a:off x="6389" y="2850"/>
              <a:ext cx="259" cy="406"/>
            </a:xfrm>
            <a:custGeom>
              <a:avLst/>
              <a:gdLst>
                <a:gd name="G0" fmla="+- 5962 0 0"/>
                <a:gd name="G1" fmla="+- 21600 0 0"/>
                <a:gd name="G2" fmla="+- 21600 0 0"/>
                <a:gd name="T0" fmla="*/ 0 w 27562"/>
                <a:gd name="T1" fmla="*/ 839 h 43200"/>
                <a:gd name="T2" fmla="*/ 734 w 27562"/>
                <a:gd name="T3" fmla="*/ 42558 h 43200"/>
                <a:gd name="T4" fmla="*/ 5962 w 27562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562" h="43200" fill="none" extrusionOk="0">
                  <a:moveTo>
                    <a:pt x="0" y="839"/>
                  </a:moveTo>
                  <a:cubicBezTo>
                    <a:pt x="1938" y="282"/>
                    <a:pt x="3945" y="0"/>
                    <a:pt x="5962" y="0"/>
                  </a:cubicBezTo>
                  <a:cubicBezTo>
                    <a:pt x="17891" y="0"/>
                    <a:pt x="27562" y="9670"/>
                    <a:pt x="27562" y="21600"/>
                  </a:cubicBezTo>
                  <a:cubicBezTo>
                    <a:pt x="27562" y="33529"/>
                    <a:pt x="17891" y="43200"/>
                    <a:pt x="5962" y="43200"/>
                  </a:cubicBezTo>
                  <a:cubicBezTo>
                    <a:pt x="4199" y="43200"/>
                    <a:pt x="2443" y="42984"/>
                    <a:pt x="734" y="42557"/>
                  </a:cubicBezTo>
                </a:path>
                <a:path w="27562" h="43200" stroke="0" extrusionOk="0">
                  <a:moveTo>
                    <a:pt x="0" y="839"/>
                  </a:moveTo>
                  <a:cubicBezTo>
                    <a:pt x="1938" y="282"/>
                    <a:pt x="3945" y="0"/>
                    <a:pt x="5962" y="0"/>
                  </a:cubicBezTo>
                  <a:cubicBezTo>
                    <a:pt x="17891" y="0"/>
                    <a:pt x="27562" y="9670"/>
                    <a:pt x="27562" y="21600"/>
                  </a:cubicBezTo>
                  <a:cubicBezTo>
                    <a:pt x="27562" y="33529"/>
                    <a:pt x="17891" y="43200"/>
                    <a:pt x="5962" y="43200"/>
                  </a:cubicBezTo>
                  <a:cubicBezTo>
                    <a:pt x="4199" y="43200"/>
                    <a:pt x="2443" y="42984"/>
                    <a:pt x="734" y="42557"/>
                  </a:cubicBezTo>
                  <a:lnTo>
                    <a:pt x="5962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sm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2197425" y="2124000"/>
            <a:ext cx="1913890" cy="2203450"/>
            <a:chOff x="1206" y="5865"/>
            <a:chExt cx="3014" cy="3470"/>
          </a:xfrm>
        </p:grpSpPr>
        <p:sp>
          <p:nvSpPr>
            <p:cNvPr id="53" name="Rectangle 52" descr="Dark upward diagonal"/>
            <p:cNvSpPr>
              <a:spLocks noChangeArrowheads="1"/>
            </p:cNvSpPr>
            <p:nvPr/>
          </p:nvSpPr>
          <p:spPr bwMode="auto">
            <a:xfrm>
              <a:off x="1900" y="5865"/>
              <a:ext cx="143" cy="670"/>
            </a:xfrm>
            <a:prstGeom prst="rect">
              <a:avLst/>
            </a:prstGeom>
            <a:pattFill prst="dkUpDiag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2367" y="6146"/>
              <a:ext cx="1853" cy="1845"/>
              <a:chOff x="1485" y="5115"/>
              <a:chExt cx="1853" cy="1845"/>
            </a:xfrm>
          </p:grpSpPr>
          <p:sp>
            <p:nvSpPr>
              <p:cNvPr id="99" name="Freeform 98"/>
              <p:cNvSpPr>
                <a:spLocks/>
              </p:cNvSpPr>
              <p:nvPr/>
            </p:nvSpPr>
            <p:spPr bwMode="auto">
              <a:xfrm>
                <a:off x="1485" y="5115"/>
                <a:ext cx="1853" cy="1845"/>
              </a:xfrm>
              <a:custGeom>
                <a:avLst/>
                <a:gdLst>
                  <a:gd name="T0" fmla="*/ 0 w 1853"/>
                  <a:gd name="T1" fmla="*/ 1845 h 1845"/>
                  <a:gd name="T2" fmla="*/ 0 w 1853"/>
                  <a:gd name="T3" fmla="*/ 0 h 1845"/>
                  <a:gd name="T4" fmla="*/ 173 w 1853"/>
                  <a:gd name="T5" fmla="*/ 0 h 1845"/>
                  <a:gd name="T6" fmla="*/ 173 w 1853"/>
                  <a:gd name="T7" fmla="*/ 915 h 1845"/>
                  <a:gd name="T8" fmla="*/ 931 w 1853"/>
                  <a:gd name="T9" fmla="*/ 1673 h 1845"/>
                  <a:gd name="T10" fmla="*/ 1853 w 1853"/>
                  <a:gd name="T11" fmla="*/ 1673 h 1845"/>
                  <a:gd name="T12" fmla="*/ 1853 w 1853"/>
                  <a:gd name="T13" fmla="*/ 1845 h 1845"/>
                  <a:gd name="T14" fmla="*/ 0 w 1853"/>
                  <a:gd name="T15" fmla="*/ 1845 h 1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53" h="1845">
                    <a:moveTo>
                      <a:pt x="0" y="1845"/>
                    </a:moveTo>
                    <a:lnTo>
                      <a:pt x="0" y="0"/>
                    </a:lnTo>
                    <a:lnTo>
                      <a:pt x="173" y="0"/>
                    </a:lnTo>
                    <a:lnTo>
                      <a:pt x="173" y="915"/>
                    </a:lnTo>
                    <a:lnTo>
                      <a:pt x="931" y="1673"/>
                    </a:lnTo>
                    <a:lnTo>
                      <a:pt x="1853" y="1673"/>
                    </a:lnTo>
                    <a:lnTo>
                      <a:pt x="1853" y="1845"/>
                    </a:lnTo>
                    <a:lnTo>
                      <a:pt x="0" y="1845"/>
                    </a:lnTo>
                    <a:close/>
                  </a:path>
                </a:pathLst>
              </a:custGeom>
              <a:solidFill>
                <a:srgbClr val="969696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Freeform 99"/>
              <p:cNvSpPr>
                <a:spLocks/>
              </p:cNvSpPr>
              <p:nvPr/>
            </p:nvSpPr>
            <p:spPr bwMode="auto">
              <a:xfrm>
                <a:off x="1650" y="6248"/>
                <a:ext cx="563" cy="540"/>
              </a:xfrm>
              <a:custGeom>
                <a:avLst/>
                <a:gdLst>
                  <a:gd name="T0" fmla="*/ 0 w 563"/>
                  <a:gd name="T1" fmla="*/ 0 h 540"/>
                  <a:gd name="T2" fmla="*/ 0 w 563"/>
                  <a:gd name="T3" fmla="*/ 540 h 540"/>
                  <a:gd name="T4" fmla="*/ 563 w 563"/>
                  <a:gd name="T5" fmla="*/ 540 h 540"/>
                  <a:gd name="T6" fmla="*/ 0 w 563"/>
                  <a:gd name="T7" fmla="*/ 0 h 5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63" h="540">
                    <a:moveTo>
                      <a:pt x="0" y="0"/>
                    </a:moveTo>
                    <a:lnTo>
                      <a:pt x="0" y="540"/>
                    </a:lnTo>
                    <a:lnTo>
                      <a:pt x="563" y="54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5" name="Group 54"/>
            <p:cNvGrpSpPr>
              <a:grpSpLocks/>
            </p:cNvGrpSpPr>
            <p:nvPr/>
          </p:nvGrpSpPr>
          <p:grpSpPr bwMode="auto">
            <a:xfrm>
              <a:off x="2368" y="7991"/>
              <a:ext cx="1848" cy="345"/>
              <a:chOff x="4028" y="5940"/>
              <a:chExt cx="1848" cy="345"/>
            </a:xfrm>
          </p:grpSpPr>
          <p:cxnSp>
            <p:nvCxnSpPr>
              <p:cNvPr id="89" name="Line 5111"/>
              <p:cNvCxnSpPr>
                <a:cxnSpLocks noChangeShapeType="1"/>
              </p:cNvCxnSpPr>
              <p:nvPr/>
            </p:nvCxnSpPr>
            <p:spPr bwMode="auto">
              <a:xfrm>
                <a:off x="4028" y="5940"/>
                <a:ext cx="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0" name="Line 5112"/>
              <p:cNvCxnSpPr>
                <a:cxnSpLocks noChangeShapeType="1"/>
              </p:cNvCxnSpPr>
              <p:nvPr/>
            </p:nvCxnSpPr>
            <p:spPr bwMode="auto">
              <a:xfrm>
                <a:off x="4259" y="5940"/>
                <a:ext cx="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1" name="Line 5113"/>
              <p:cNvCxnSpPr>
                <a:cxnSpLocks noChangeShapeType="1"/>
              </p:cNvCxnSpPr>
              <p:nvPr/>
            </p:nvCxnSpPr>
            <p:spPr bwMode="auto">
              <a:xfrm>
                <a:off x="4490" y="5940"/>
                <a:ext cx="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2" name="Line 5114"/>
              <p:cNvCxnSpPr>
                <a:cxnSpLocks noChangeShapeType="1"/>
              </p:cNvCxnSpPr>
              <p:nvPr/>
            </p:nvCxnSpPr>
            <p:spPr bwMode="auto">
              <a:xfrm>
                <a:off x="4721" y="5940"/>
                <a:ext cx="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3" name="Line 5115"/>
              <p:cNvCxnSpPr>
                <a:cxnSpLocks noChangeShapeType="1"/>
              </p:cNvCxnSpPr>
              <p:nvPr/>
            </p:nvCxnSpPr>
            <p:spPr bwMode="auto">
              <a:xfrm>
                <a:off x="4952" y="5940"/>
                <a:ext cx="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4" name="Line 5116"/>
              <p:cNvCxnSpPr>
                <a:cxnSpLocks noChangeShapeType="1"/>
              </p:cNvCxnSpPr>
              <p:nvPr/>
            </p:nvCxnSpPr>
            <p:spPr bwMode="auto">
              <a:xfrm>
                <a:off x="5183" y="5940"/>
                <a:ext cx="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5" name="Line 5117"/>
              <p:cNvCxnSpPr>
                <a:cxnSpLocks noChangeShapeType="1"/>
              </p:cNvCxnSpPr>
              <p:nvPr/>
            </p:nvCxnSpPr>
            <p:spPr bwMode="auto">
              <a:xfrm>
                <a:off x="5414" y="5940"/>
                <a:ext cx="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6" name="Line 5118"/>
              <p:cNvCxnSpPr>
                <a:cxnSpLocks noChangeShapeType="1"/>
              </p:cNvCxnSpPr>
              <p:nvPr/>
            </p:nvCxnSpPr>
            <p:spPr bwMode="auto">
              <a:xfrm>
                <a:off x="5645" y="5940"/>
                <a:ext cx="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7" name="Line 5119"/>
              <p:cNvCxnSpPr>
                <a:cxnSpLocks noChangeShapeType="1"/>
              </p:cNvCxnSpPr>
              <p:nvPr/>
            </p:nvCxnSpPr>
            <p:spPr bwMode="auto">
              <a:xfrm>
                <a:off x="5876" y="5940"/>
                <a:ext cx="0" cy="34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8" name="Line 5120"/>
              <p:cNvCxnSpPr>
                <a:cxnSpLocks noChangeShapeType="1"/>
              </p:cNvCxnSpPr>
              <p:nvPr/>
            </p:nvCxnSpPr>
            <p:spPr bwMode="auto">
              <a:xfrm>
                <a:off x="4028" y="6277"/>
                <a:ext cx="1845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56" name="Group 55"/>
            <p:cNvGrpSpPr>
              <a:grpSpLocks/>
            </p:cNvGrpSpPr>
            <p:nvPr/>
          </p:nvGrpSpPr>
          <p:grpSpPr bwMode="auto">
            <a:xfrm rot="5400000">
              <a:off x="1963" y="5991"/>
              <a:ext cx="613" cy="444"/>
              <a:chOff x="3637" y="6692"/>
              <a:chExt cx="613" cy="444"/>
            </a:xfrm>
          </p:grpSpPr>
          <p:sp>
            <p:nvSpPr>
              <p:cNvPr id="81" name="AutoShape 5122"/>
              <p:cNvSpPr>
                <a:spLocks noChangeArrowheads="1"/>
              </p:cNvSpPr>
              <p:nvPr/>
            </p:nvSpPr>
            <p:spPr bwMode="auto">
              <a:xfrm>
                <a:off x="3825" y="6713"/>
                <a:ext cx="240" cy="322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82" name="Line 5123"/>
              <p:cNvCxnSpPr>
                <a:cxnSpLocks noChangeShapeType="1"/>
              </p:cNvCxnSpPr>
              <p:nvPr/>
            </p:nvCxnSpPr>
            <p:spPr bwMode="auto">
              <a:xfrm>
                <a:off x="3646" y="7035"/>
                <a:ext cx="6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3" name="Oval 82"/>
              <p:cNvSpPr>
                <a:spLocks noChangeAspect="1" noChangeArrowheads="1"/>
              </p:cNvSpPr>
              <p:nvPr/>
            </p:nvSpPr>
            <p:spPr bwMode="auto">
              <a:xfrm>
                <a:off x="3894" y="6692"/>
                <a:ext cx="101" cy="10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Oval 83"/>
              <p:cNvSpPr>
                <a:spLocks noChangeAspect="1" noChangeArrowheads="1"/>
              </p:cNvSpPr>
              <p:nvPr/>
            </p:nvSpPr>
            <p:spPr bwMode="auto">
              <a:xfrm>
                <a:off x="3637" y="7035"/>
                <a:ext cx="101" cy="10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" name="Oval 84"/>
              <p:cNvSpPr>
                <a:spLocks noChangeAspect="1" noChangeArrowheads="1"/>
              </p:cNvSpPr>
              <p:nvPr/>
            </p:nvSpPr>
            <p:spPr bwMode="auto">
              <a:xfrm>
                <a:off x="3765" y="7035"/>
                <a:ext cx="101" cy="10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Oval 85"/>
              <p:cNvSpPr>
                <a:spLocks noChangeAspect="1" noChangeArrowheads="1"/>
              </p:cNvSpPr>
              <p:nvPr/>
            </p:nvSpPr>
            <p:spPr bwMode="auto">
              <a:xfrm>
                <a:off x="3893" y="7035"/>
                <a:ext cx="101" cy="10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Oval 86"/>
              <p:cNvSpPr>
                <a:spLocks noChangeAspect="1" noChangeArrowheads="1"/>
              </p:cNvSpPr>
              <p:nvPr/>
            </p:nvSpPr>
            <p:spPr bwMode="auto">
              <a:xfrm>
                <a:off x="4021" y="7035"/>
                <a:ext cx="101" cy="10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Oval 87"/>
              <p:cNvSpPr>
                <a:spLocks noChangeAspect="1" noChangeArrowheads="1"/>
              </p:cNvSpPr>
              <p:nvPr/>
            </p:nvSpPr>
            <p:spPr bwMode="auto">
              <a:xfrm>
                <a:off x="4149" y="7035"/>
                <a:ext cx="101" cy="10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0000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57" name="Group 56"/>
            <p:cNvGrpSpPr>
              <a:grpSpLocks/>
            </p:cNvGrpSpPr>
            <p:nvPr/>
          </p:nvGrpSpPr>
          <p:grpSpPr bwMode="auto">
            <a:xfrm>
              <a:off x="2006" y="7588"/>
              <a:ext cx="486" cy="600"/>
              <a:chOff x="3666" y="5537"/>
              <a:chExt cx="486" cy="600"/>
            </a:xfrm>
          </p:grpSpPr>
          <p:sp>
            <p:nvSpPr>
              <p:cNvPr id="77" name="Rectangle 76" descr="Dark upward diagonal"/>
              <p:cNvSpPr>
                <a:spLocks noChangeArrowheads="1"/>
              </p:cNvSpPr>
              <p:nvPr/>
            </p:nvSpPr>
            <p:spPr bwMode="auto">
              <a:xfrm>
                <a:off x="3666" y="5543"/>
                <a:ext cx="143" cy="585"/>
              </a:xfrm>
              <a:prstGeom prst="rect">
                <a:avLst/>
              </a:prstGeom>
              <a:pattFill prst="dk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8" name="AutoShape 5132"/>
              <p:cNvSpPr>
                <a:spLocks noChangeArrowheads="1"/>
              </p:cNvSpPr>
              <p:nvPr/>
            </p:nvSpPr>
            <p:spPr bwMode="auto">
              <a:xfrm rot="5400000">
                <a:off x="3851" y="5675"/>
                <a:ext cx="240" cy="322"/>
              </a:xfrm>
              <a:prstGeom prst="triangle">
                <a:avLst>
                  <a:gd name="adj" fmla="val 50000"/>
                </a:avLst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79" name="Line 5133"/>
              <p:cNvCxnSpPr>
                <a:cxnSpLocks noChangeShapeType="1"/>
              </p:cNvCxnSpPr>
              <p:nvPr/>
            </p:nvCxnSpPr>
            <p:spPr bwMode="auto">
              <a:xfrm rot="5400000">
                <a:off x="3510" y="5837"/>
                <a:ext cx="6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0" name="Oval 79"/>
              <p:cNvSpPr>
                <a:spLocks noChangeAspect="1" noChangeArrowheads="1"/>
              </p:cNvSpPr>
              <p:nvPr/>
            </p:nvSpPr>
            <p:spPr bwMode="auto">
              <a:xfrm rot="5400000">
                <a:off x="4051" y="5785"/>
                <a:ext cx="101" cy="10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58" name="Line 5135"/>
            <p:cNvCxnSpPr>
              <a:cxnSpLocks noChangeShapeType="1"/>
            </p:cNvCxnSpPr>
            <p:nvPr/>
          </p:nvCxnSpPr>
          <p:spPr bwMode="auto">
            <a:xfrm flipH="1">
              <a:off x="1483" y="7894"/>
              <a:ext cx="7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Line 5136"/>
            <p:cNvCxnSpPr>
              <a:cxnSpLocks noChangeShapeType="1"/>
            </p:cNvCxnSpPr>
            <p:nvPr/>
          </p:nvCxnSpPr>
          <p:spPr bwMode="auto">
            <a:xfrm flipH="1">
              <a:off x="1483" y="6213"/>
              <a:ext cx="7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" name="Line 5137"/>
            <p:cNvCxnSpPr>
              <a:cxnSpLocks noChangeShapeType="1"/>
            </p:cNvCxnSpPr>
            <p:nvPr/>
          </p:nvCxnSpPr>
          <p:spPr bwMode="auto">
            <a:xfrm flipH="1">
              <a:off x="1670" y="7184"/>
              <a:ext cx="7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1" name="Line 5138"/>
            <p:cNvCxnSpPr>
              <a:cxnSpLocks noChangeShapeType="1"/>
            </p:cNvCxnSpPr>
            <p:nvPr/>
          </p:nvCxnSpPr>
          <p:spPr bwMode="auto">
            <a:xfrm>
              <a:off x="1878" y="7189"/>
              <a:ext cx="0" cy="7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5139"/>
            <p:cNvCxnSpPr>
              <a:cxnSpLocks noChangeShapeType="1"/>
            </p:cNvCxnSpPr>
            <p:nvPr/>
          </p:nvCxnSpPr>
          <p:spPr bwMode="auto">
            <a:xfrm>
              <a:off x="1543" y="6221"/>
              <a:ext cx="0" cy="166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5140"/>
            <p:cNvCxnSpPr>
              <a:cxnSpLocks noChangeShapeType="1"/>
            </p:cNvCxnSpPr>
            <p:nvPr/>
          </p:nvCxnSpPr>
          <p:spPr bwMode="auto">
            <a:xfrm rot="16200000" flipH="1">
              <a:off x="3829" y="8437"/>
              <a:ext cx="7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5141"/>
            <p:cNvCxnSpPr>
              <a:cxnSpLocks noChangeShapeType="1"/>
            </p:cNvCxnSpPr>
            <p:nvPr/>
          </p:nvCxnSpPr>
          <p:spPr bwMode="auto">
            <a:xfrm rot="16200000" flipH="1">
              <a:off x="2084" y="8437"/>
              <a:ext cx="76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Line 5142"/>
            <p:cNvCxnSpPr>
              <a:cxnSpLocks noChangeShapeType="1"/>
            </p:cNvCxnSpPr>
            <p:nvPr/>
          </p:nvCxnSpPr>
          <p:spPr bwMode="auto">
            <a:xfrm rot="16200000" flipH="1">
              <a:off x="2892" y="8351"/>
              <a:ext cx="56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Line 5143"/>
            <p:cNvCxnSpPr>
              <a:cxnSpLocks noChangeShapeType="1"/>
            </p:cNvCxnSpPr>
            <p:nvPr/>
          </p:nvCxnSpPr>
          <p:spPr bwMode="auto">
            <a:xfrm rot="-5400000">
              <a:off x="2820" y="8202"/>
              <a:ext cx="0" cy="70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5144"/>
            <p:cNvCxnSpPr>
              <a:cxnSpLocks noChangeShapeType="1"/>
            </p:cNvCxnSpPr>
            <p:nvPr/>
          </p:nvCxnSpPr>
          <p:spPr bwMode="auto">
            <a:xfrm rot="-5400000">
              <a:off x="3338" y="7897"/>
              <a:ext cx="0" cy="172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8" name="Text Box 5145"/>
            <p:cNvSpPr txBox="1">
              <a:spLocks noChangeArrowheads="1"/>
            </p:cNvSpPr>
            <p:nvPr/>
          </p:nvSpPr>
          <p:spPr bwMode="auto">
            <a:xfrm>
              <a:off x="1206" y="6889"/>
              <a:ext cx="28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2m</a:t>
              </a:r>
            </a:p>
          </p:txBody>
        </p:sp>
        <p:sp>
          <p:nvSpPr>
            <p:cNvPr id="69" name="Text Box 5146"/>
            <p:cNvSpPr txBox="1">
              <a:spLocks noChangeArrowheads="1"/>
            </p:cNvSpPr>
            <p:nvPr/>
          </p:nvSpPr>
          <p:spPr bwMode="auto">
            <a:xfrm>
              <a:off x="1556" y="7349"/>
              <a:ext cx="28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1m</a:t>
              </a:r>
            </a:p>
          </p:txBody>
        </p:sp>
        <p:sp>
          <p:nvSpPr>
            <p:cNvPr id="70" name="Text Box 5147"/>
            <p:cNvSpPr txBox="1">
              <a:spLocks noChangeArrowheads="1"/>
            </p:cNvSpPr>
            <p:nvPr/>
          </p:nvSpPr>
          <p:spPr bwMode="auto">
            <a:xfrm>
              <a:off x="3360" y="8499"/>
              <a:ext cx="28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2m</a:t>
              </a:r>
            </a:p>
          </p:txBody>
        </p:sp>
        <p:sp>
          <p:nvSpPr>
            <p:cNvPr id="71" name="Text Box 5148"/>
            <p:cNvSpPr txBox="1">
              <a:spLocks noChangeArrowheads="1"/>
            </p:cNvSpPr>
            <p:nvPr/>
          </p:nvSpPr>
          <p:spPr bwMode="auto">
            <a:xfrm>
              <a:off x="2640" y="8309"/>
              <a:ext cx="282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1m</a:t>
              </a:r>
            </a:p>
          </p:txBody>
        </p:sp>
        <p:sp>
          <p:nvSpPr>
            <p:cNvPr id="72" name="Text Box 5149"/>
            <p:cNvSpPr txBox="1">
              <a:spLocks noChangeArrowheads="1"/>
            </p:cNvSpPr>
            <p:nvPr/>
          </p:nvSpPr>
          <p:spPr bwMode="auto">
            <a:xfrm>
              <a:off x="3860" y="8269"/>
              <a:ext cx="111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q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73" name="Line 5150"/>
            <p:cNvCxnSpPr>
              <a:cxnSpLocks noChangeShapeType="1"/>
            </p:cNvCxnSpPr>
            <p:nvPr/>
          </p:nvCxnSpPr>
          <p:spPr bwMode="auto">
            <a:xfrm>
              <a:off x="2050" y="9239"/>
              <a:ext cx="97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5151"/>
            <p:cNvCxnSpPr>
              <a:cxnSpLocks noChangeShapeType="1"/>
            </p:cNvCxnSpPr>
            <p:nvPr/>
          </p:nvCxnSpPr>
          <p:spPr bwMode="auto">
            <a:xfrm flipV="1">
              <a:off x="2060" y="8399"/>
              <a:ext cx="0" cy="8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5" name="Text Box 5152"/>
            <p:cNvSpPr txBox="1">
              <a:spLocks noChangeArrowheads="1"/>
            </p:cNvSpPr>
            <p:nvPr/>
          </p:nvSpPr>
          <p:spPr bwMode="auto">
            <a:xfrm>
              <a:off x="3100" y="9049"/>
              <a:ext cx="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76" name="Text Box 5153"/>
            <p:cNvSpPr txBox="1">
              <a:spLocks noChangeArrowheads="1"/>
            </p:cNvSpPr>
            <p:nvPr/>
          </p:nvSpPr>
          <p:spPr bwMode="auto">
            <a:xfrm>
              <a:off x="1890" y="8359"/>
              <a:ext cx="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non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y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  <p:grpSp>
        <p:nvGrpSpPr>
          <p:cNvPr id="101" name="Group 100"/>
          <p:cNvGrpSpPr>
            <a:grpSpLocks/>
          </p:cNvGrpSpPr>
          <p:nvPr/>
        </p:nvGrpSpPr>
        <p:grpSpPr bwMode="auto">
          <a:xfrm>
            <a:off x="1998352" y="4562400"/>
            <a:ext cx="3045460" cy="1329055"/>
            <a:chOff x="3525" y="8533"/>
            <a:chExt cx="4796" cy="2093"/>
          </a:xfrm>
        </p:grpSpPr>
        <p:sp>
          <p:nvSpPr>
            <p:cNvPr id="102" name="AutoShape 5086"/>
            <p:cNvSpPr>
              <a:spLocks noChangeArrowheads="1"/>
            </p:cNvSpPr>
            <p:nvPr/>
          </p:nvSpPr>
          <p:spPr bwMode="auto">
            <a:xfrm>
              <a:off x="7709" y="10103"/>
              <a:ext cx="385" cy="333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Rectangle 102"/>
            <p:cNvSpPr>
              <a:spLocks noChangeAspect="1" noChangeArrowheads="1"/>
            </p:cNvSpPr>
            <p:nvPr/>
          </p:nvSpPr>
          <p:spPr bwMode="auto">
            <a:xfrm>
              <a:off x="3820" y="8921"/>
              <a:ext cx="2448" cy="161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4" name="Group 103"/>
            <p:cNvGrpSpPr>
              <a:grpSpLocks/>
            </p:cNvGrpSpPr>
            <p:nvPr/>
          </p:nvGrpSpPr>
          <p:grpSpPr bwMode="auto">
            <a:xfrm>
              <a:off x="3525" y="8694"/>
              <a:ext cx="295" cy="708"/>
              <a:chOff x="4185" y="8694"/>
              <a:chExt cx="295" cy="1315"/>
            </a:xfrm>
          </p:grpSpPr>
          <p:sp>
            <p:nvSpPr>
              <p:cNvPr id="119" name="Rectangle 118" descr="Light upward diagonal"/>
              <p:cNvSpPr>
                <a:spLocks noChangeAspect="1" noChangeArrowheads="1"/>
              </p:cNvSpPr>
              <p:nvPr/>
            </p:nvSpPr>
            <p:spPr bwMode="auto">
              <a:xfrm>
                <a:off x="4185" y="8704"/>
                <a:ext cx="295" cy="1305"/>
              </a:xfrm>
              <a:prstGeom prst="rect">
                <a:avLst/>
              </a:prstGeom>
              <a:pattFill prst="wdUpDiag">
                <a:fgClr>
                  <a:srgbClr val="000000"/>
                </a:fgClr>
                <a:bgClr>
                  <a:srgbClr val="FFFFFF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20" name="Line 5090"/>
              <p:cNvCxnSpPr>
                <a:cxnSpLocks noChangeAspect="1" noChangeShapeType="1"/>
              </p:cNvCxnSpPr>
              <p:nvPr/>
            </p:nvCxnSpPr>
            <p:spPr bwMode="auto">
              <a:xfrm flipV="1">
                <a:off x="4480" y="8694"/>
                <a:ext cx="0" cy="13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05" name="Rectangle 104" descr="Light upward diagonal"/>
            <p:cNvSpPr>
              <a:spLocks noChangeAspect="1" noChangeArrowheads="1"/>
            </p:cNvSpPr>
            <p:nvPr/>
          </p:nvSpPr>
          <p:spPr bwMode="auto">
            <a:xfrm>
              <a:off x="7543" y="10442"/>
              <a:ext cx="700" cy="184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06" name="Line 5092"/>
            <p:cNvCxnSpPr>
              <a:cxnSpLocks noChangeAspect="1" noChangeShapeType="1"/>
            </p:cNvCxnSpPr>
            <p:nvPr/>
          </p:nvCxnSpPr>
          <p:spPr bwMode="auto">
            <a:xfrm>
              <a:off x="7542" y="10442"/>
              <a:ext cx="695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7" name="Text Box 5093"/>
            <p:cNvSpPr txBox="1">
              <a:spLocks noChangeAspect="1" noChangeArrowheads="1"/>
            </p:cNvSpPr>
            <p:nvPr/>
          </p:nvSpPr>
          <p:spPr bwMode="auto">
            <a:xfrm>
              <a:off x="6899" y="9986"/>
              <a:ext cx="461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45</a:t>
              </a:r>
              <a:r>
                <a:rPr lang="en-US" sz="1100" baseline="30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o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08" name="Text Box 5094"/>
            <p:cNvSpPr txBox="1">
              <a:spLocks noChangeAspect="1" noChangeArrowheads="1"/>
            </p:cNvSpPr>
            <p:nvPr/>
          </p:nvSpPr>
          <p:spPr bwMode="auto">
            <a:xfrm>
              <a:off x="4802" y="9113"/>
              <a:ext cx="30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cxnSp>
          <p:nvCxnSpPr>
            <p:cNvPr id="109" name="Line 5095"/>
            <p:cNvCxnSpPr>
              <a:cxnSpLocks noChangeShapeType="1"/>
            </p:cNvCxnSpPr>
            <p:nvPr/>
          </p:nvCxnSpPr>
          <p:spPr bwMode="auto">
            <a:xfrm>
              <a:off x="6268" y="9009"/>
              <a:ext cx="1619" cy="1258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oval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0" name="Line 5096"/>
            <p:cNvCxnSpPr>
              <a:cxnSpLocks noChangeShapeType="1"/>
            </p:cNvCxnSpPr>
            <p:nvPr/>
          </p:nvCxnSpPr>
          <p:spPr bwMode="auto">
            <a:xfrm flipH="1">
              <a:off x="6590" y="10271"/>
              <a:ext cx="12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11" name="Arc 5097"/>
            <p:cNvSpPr>
              <a:spLocks/>
            </p:cNvSpPr>
            <p:nvPr/>
          </p:nvSpPr>
          <p:spPr bwMode="auto">
            <a:xfrm rot="20067600" flipH="1">
              <a:off x="7282" y="9986"/>
              <a:ext cx="226" cy="226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2" name="Text Box 5098"/>
            <p:cNvSpPr txBox="1">
              <a:spLocks noChangeAspect="1" noChangeArrowheads="1"/>
            </p:cNvSpPr>
            <p:nvPr/>
          </p:nvSpPr>
          <p:spPr bwMode="auto">
            <a:xfrm>
              <a:off x="7137" y="9460"/>
              <a:ext cx="30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13" name="Text Box 5099"/>
            <p:cNvSpPr txBox="1">
              <a:spLocks noChangeAspect="1" noChangeArrowheads="1"/>
            </p:cNvSpPr>
            <p:nvPr/>
          </p:nvSpPr>
          <p:spPr bwMode="auto">
            <a:xfrm>
              <a:off x="3852" y="8535"/>
              <a:ext cx="30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14" name="Text Box 5100"/>
            <p:cNvSpPr txBox="1">
              <a:spLocks noChangeAspect="1" noChangeArrowheads="1"/>
            </p:cNvSpPr>
            <p:nvPr/>
          </p:nvSpPr>
          <p:spPr bwMode="auto">
            <a:xfrm>
              <a:off x="6232" y="8591"/>
              <a:ext cx="30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115" name="Text Box 5101"/>
            <p:cNvSpPr txBox="1">
              <a:spLocks noChangeAspect="1" noChangeArrowheads="1"/>
            </p:cNvSpPr>
            <p:nvPr/>
          </p:nvSpPr>
          <p:spPr bwMode="auto">
            <a:xfrm>
              <a:off x="8017" y="10009"/>
              <a:ext cx="30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116" name="Oval 115"/>
            <p:cNvSpPr>
              <a:spLocks noChangeArrowheads="1"/>
            </p:cNvSpPr>
            <p:nvPr/>
          </p:nvSpPr>
          <p:spPr bwMode="auto">
            <a:xfrm>
              <a:off x="3856" y="8533"/>
              <a:ext cx="286" cy="286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7" name="Oval 116"/>
            <p:cNvSpPr>
              <a:spLocks noChangeArrowheads="1"/>
            </p:cNvSpPr>
            <p:nvPr/>
          </p:nvSpPr>
          <p:spPr bwMode="auto">
            <a:xfrm>
              <a:off x="6238" y="8583"/>
              <a:ext cx="286" cy="286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8" name="Oval 117"/>
            <p:cNvSpPr>
              <a:spLocks noChangeArrowheads="1"/>
            </p:cNvSpPr>
            <p:nvPr/>
          </p:nvSpPr>
          <p:spPr bwMode="auto">
            <a:xfrm>
              <a:off x="8019" y="10000"/>
              <a:ext cx="286" cy="286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1" name="Group 120"/>
          <p:cNvGrpSpPr>
            <a:grpSpLocks/>
          </p:cNvGrpSpPr>
          <p:nvPr/>
        </p:nvGrpSpPr>
        <p:grpSpPr bwMode="auto">
          <a:xfrm>
            <a:off x="1904055" y="6103152"/>
            <a:ext cx="3116580" cy="1628775"/>
            <a:chOff x="3950" y="1868"/>
            <a:chExt cx="4908" cy="2565"/>
          </a:xfrm>
        </p:grpSpPr>
        <p:sp>
          <p:nvSpPr>
            <p:cNvPr id="122" name="Text Box 5063"/>
            <p:cNvSpPr txBox="1">
              <a:spLocks noChangeAspect="1" noChangeArrowheads="1"/>
            </p:cNvSpPr>
            <p:nvPr/>
          </p:nvSpPr>
          <p:spPr bwMode="auto">
            <a:xfrm>
              <a:off x="5769" y="1868"/>
              <a:ext cx="30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P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23" name="Oval 122"/>
            <p:cNvSpPr>
              <a:spLocks noChangeArrowheads="1"/>
            </p:cNvSpPr>
            <p:nvPr/>
          </p:nvSpPr>
          <p:spPr bwMode="auto">
            <a:xfrm>
              <a:off x="5046" y="2136"/>
              <a:ext cx="1987" cy="1987"/>
            </a:xfrm>
            <a:prstGeom prst="ellips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969696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24" name="Line 5065"/>
            <p:cNvCxnSpPr>
              <a:cxnSpLocks noChangeShapeType="1"/>
            </p:cNvCxnSpPr>
            <p:nvPr/>
          </p:nvCxnSpPr>
          <p:spPr bwMode="auto">
            <a:xfrm>
              <a:off x="6040" y="2082"/>
              <a:ext cx="0" cy="209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5" name="Line 5066"/>
            <p:cNvCxnSpPr>
              <a:cxnSpLocks noChangeShapeType="1"/>
            </p:cNvCxnSpPr>
            <p:nvPr/>
          </p:nvCxnSpPr>
          <p:spPr bwMode="auto">
            <a:xfrm>
              <a:off x="7021" y="3129"/>
              <a:ext cx="869" cy="0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6" name="Line 5067"/>
            <p:cNvCxnSpPr>
              <a:cxnSpLocks noChangeShapeType="1"/>
            </p:cNvCxnSpPr>
            <p:nvPr/>
          </p:nvCxnSpPr>
          <p:spPr bwMode="auto">
            <a:xfrm>
              <a:off x="4191" y="3130"/>
              <a:ext cx="869" cy="0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7" name="Line 5068"/>
            <p:cNvCxnSpPr>
              <a:cxnSpLocks noChangeShapeType="1"/>
            </p:cNvCxnSpPr>
            <p:nvPr/>
          </p:nvCxnSpPr>
          <p:spPr bwMode="auto">
            <a:xfrm>
              <a:off x="5034" y="3130"/>
              <a:ext cx="2011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Line 5069"/>
            <p:cNvCxnSpPr>
              <a:cxnSpLocks noChangeShapeType="1"/>
            </p:cNvCxnSpPr>
            <p:nvPr/>
          </p:nvCxnSpPr>
          <p:spPr bwMode="auto">
            <a:xfrm flipV="1">
              <a:off x="6034" y="2344"/>
              <a:ext cx="595" cy="78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9" name="Line 5070"/>
            <p:cNvCxnSpPr>
              <a:cxnSpLocks noChangeShapeType="1"/>
            </p:cNvCxnSpPr>
            <p:nvPr/>
          </p:nvCxnSpPr>
          <p:spPr bwMode="auto">
            <a:xfrm flipH="1">
              <a:off x="7890" y="3130"/>
              <a:ext cx="786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0" name="Text Box 5071"/>
            <p:cNvSpPr txBox="1">
              <a:spLocks noChangeAspect="1" noChangeArrowheads="1"/>
            </p:cNvSpPr>
            <p:nvPr/>
          </p:nvSpPr>
          <p:spPr bwMode="auto">
            <a:xfrm>
              <a:off x="5769" y="2192"/>
              <a:ext cx="30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Q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31" name="Text Box 5072"/>
            <p:cNvSpPr txBox="1">
              <a:spLocks noChangeAspect="1" noChangeArrowheads="1"/>
            </p:cNvSpPr>
            <p:nvPr/>
          </p:nvSpPr>
          <p:spPr bwMode="auto">
            <a:xfrm>
              <a:off x="5783" y="3858"/>
              <a:ext cx="30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R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32" name="Text Box 5073"/>
            <p:cNvSpPr txBox="1">
              <a:spLocks noChangeAspect="1" noChangeArrowheads="1"/>
            </p:cNvSpPr>
            <p:nvPr/>
          </p:nvSpPr>
          <p:spPr bwMode="auto">
            <a:xfrm>
              <a:off x="5795" y="4167"/>
              <a:ext cx="304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S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33" name="Text Box 5074"/>
            <p:cNvSpPr txBox="1">
              <a:spLocks noChangeAspect="1" noChangeArrowheads="1"/>
            </p:cNvSpPr>
            <p:nvPr/>
          </p:nvSpPr>
          <p:spPr bwMode="auto">
            <a:xfrm>
              <a:off x="6163" y="2823"/>
              <a:ext cx="827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r</a:t>
              </a:r>
              <a:r>
                <a:rPr lang="en-US" sz="1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= 0.05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34" name="Text Box 5075"/>
            <p:cNvSpPr txBox="1">
              <a:spLocks noChangeAspect="1" noChangeArrowheads="1"/>
            </p:cNvSpPr>
            <p:nvPr/>
          </p:nvSpPr>
          <p:spPr bwMode="auto">
            <a:xfrm>
              <a:off x="7983" y="2870"/>
              <a:ext cx="875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1,000 N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cxnSp>
          <p:nvCxnSpPr>
            <p:cNvPr id="135" name="Line 5076"/>
            <p:cNvCxnSpPr>
              <a:cxnSpLocks noChangeShapeType="1"/>
            </p:cNvCxnSpPr>
            <p:nvPr/>
          </p:nvCxnSpPr>
          <p:spPr bwMode="auto">
            <a:xfrm>
              <a:off x="7878" y="3249"/>
              <a:ext cx="0" cy="6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6" name="Line 5077"/>
            <p:cNvCxnSpPr>
              <a:cxnSpLocks noChangeShapeType="1"/>
            </p:cNvCxnSpPr>
            <p:nvPr/>
          </p:nvCxnSpPr>
          <p:spPr bwMode="auto">
            <a:xfrm>
              <a:off x="7035" y="3249"/>
              <a:ext cx="0" cy="6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" name="Line 5078"/>
            <p:cNvCxnSpPr>
              <a:cxnSpLocks noChangeShapeType="1"/>
            </p:cNvCxnSpPr>
            <p:nvPr/>
          </p:nvCxnSpPr>
          <p:spPr bwMode="auto">
            <a:xfrm>
              <a:off x="7045" y="3630"/>
              <a:ext cx="82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Line 5079"/>
            <p:cNvCxnSpPr>
              <a:cxnSpLocks noChangeShapeType="1"/>
            </p:cNvCxnSpPr>
            <p:nvPr/>
          </p:nvCxnSpPr>
          <p:spPr bwMode="auto">
            <a:xfrm>
              <a:off x="5048" y="3227"/>
              <a:ext cx="0" cy="61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Line 5081"/>
            <p:cNvCxnSpPr>
              <a:cxnSpLocks noChangeShapeType="1"/>
            </p:cNvCxnSpPr>
            <p:nvPr/>
          </p:nvCxnSpPr>
          <p:spPr bwMode="auto">
            <a:xfrm>
              <a:off x="4205" y="3632"/>
              <a:ext cx="82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0" name="Text Box 5082"/>
            <p:cNvSpPr txBox="1">
              <a:spLocks noChangeAspect="1" noChangeArrowheads="1"/>
            </p:cNvSpPr>
            <p:nvPr/>
          </p:nvSpPr>
          <p:spPr bwMode="auto">
            <a:xfrm>
              <a:off x="7009" y="3384"/>
              <a:ext cx="875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0.025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41" name="Text Box 5083"/>
            <p:cNvSpPr txBox="1">
              <a:spLocks noChangeAspect="1" noChangeArrowheads="1"/>
            </p:cNvSpPr>
            <p:nvPr/>
          </p:nvSpPr>
          <p:spPr bwMode="auto">
            <a:xfrm>
              <a:off x="4191" y="3363"/>
              <a:ext cx="875" cy="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0.025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42" name="Rectangle 141" descr="Wide upward diagonal"/>
            <p:cNvSpPr>
              <a:spLocks noChangeArrowheads="1"/>
            </p:cNvSpPr>
            <p:nvPr/>
          </p:nvSpPr>
          <p:spPr bwMode="auto">
            <a:xfrm>
              <a:off x="3950" y="2689"/>
              <a:ext cx="239" cy="869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43" name="Line 5080"/>
            <p:cNvCxnSpPr>
              <a:cxnSpLocks noChangeShapeType="1"/>
            </p:cNvCxnSpPr>
            <p:nvPr/>
          </p:nvCxnSpPr>
          <p:spPr bwMode="auto">
            <a:xfrm>
              <a:off x="4191" y="2704"/>
              <a:ext cx="0" cy="114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8755058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095830" y="276258"/>
            <a:ext cx="2536614" cy="1098137"/>
            <a:chOff x="922121" y="3789500"/>
            <a:chExt cx="1958107" cy="847693"/>
          </a:xfrm>
        </p:grpSpPr>
        <p:grpSp>
          <p:nvGrpSpPr>
            <p:cNvPr id="3" name="Group 2"/>
            <p:cNvGrpSpPr/>
            <p:nvPr/>
          </p:nvGrpSpPr>
          <p:grpSpPr>
            <a:xfrm rot="5400000">
              <a:off x="705158" y="4168086"/>
              <a:ext cx="750092" cy="132743"/>
              <a:chOff x="2198553" y="1501320"/>
              <a:chExt cx="645386" cy="159788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 rot="16200000">
                <a:off x="2521246" y="1178627"/>
                <a:ext cx="0" cy="645386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" name="TextBox 3"/>
            <p:cNvSpPr txBox="1"/>
            <p:nvPr/>
          </p:nvSpPr>
          <p:spPr>
            <a:xfrm>
              <a:off x="1755916" y="4218125"/>
              <a:ext cx="215559" cy="2019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1146572" y="4330307"/>
              <a:ext cx="358973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1147939" y="4245173"/>
              <a:ext cx="1515884" cy="15001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1916596" y="4324949"/>
              <a:ext cx="27225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1147939" y="4559970"/>
              <a:ext cx="104340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540123" y="4385854"/>
              <a:ext cx="293515" cy="2019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2m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470191" y="4216308"/>
              <a:ext cx="196997" cy="2019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148337" y="3789500"/>
              <a:ext cx="196997" cy="2019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grpSp>
          <p:nvGrpSpPr>
            <p:cNvPr id="12" name="Group 11"/>
            <p:cNvGrpSpPr/>
            <p:nvPr/>
          </p:nvGrpSpPr>
          <p:grpSpPr>
            <a:xfrm rot="16200000" flipH="1">
              <a:off x="2448082" y="4284778"/>
              <a:ext cx="572086" cy="132743"/>
              <a:chOff x="2363492" y="1501320"/>
              <a:chExt cx="492228" cy="159788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wd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16200000" flipH="1">
                <a:off x="2609606" y="1255206"/>
                <a:ext cx="0" cy="492228"/>
              </a:xfrm>
              <a:prstGeom prst="line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Straight Connector 12"/>
            <p:cNvCxnSpPr/>
            <p:nvPr/>
          </p:nvCxnSpPr>
          <p:spPr>
            <a:xfrm>
              <a:off x="2185339" y="4558605"/>
              <a:ext cx="482416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2274143" y="4377265"/>
              <a:ext cx="293515" cy="20194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1m</a:t>
              </a: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2191345" y="4245173"/>
              <a:ext cx="0" cy="150019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/>
            <p:cNvSpPr/>
            <p:nvPr/>
          </p:nvSpPr>
          <p:spPr>
            <a:xfrm>
              <a:off x="922121" y="4235152"/>
              <a:ext cx="190310" cy="19031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2689918" y="4219615"/>
              <a:ext cx="190310" cy="19031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8" name="Oval 17"/>
            <p:cNvSpPr/>
            <p:nvPr/>
          </p:nvSpPr>
          <p:spPr>
            <a:xfrm>
              <a:off x="2090185" y="4031636"/>
              <a:ext cx="190310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2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023446" y="1599842"/>
            <a:ext cx="2584278" cy="1118772"/>
            <a:chOff x="922121" y="3789500"/>
            <a:chExt cx="1958107" cy="847693"/>
          </a:xfrm>
        </p:grpSpPr>
        <p:grpSp>
          <p:nvGrpSpPr>
            <p:cNvPr id="25" name="Group 24"/>
            <p:cNvGrpSpPr/>
            <p:nvPr/>
          </p:nvGrpSpPr>
          <p:grpSpPr>
            <a:xfrm rot="5400000">
              <a:off x="705158" y="4168086"/>
              <a:ext cx="750092" cy="132743"/>
              <a:chOff x="2198553" y="1501320"/>
              <a:chExt cx="645386" cy="159788"/>
            </a:xfrm>
          </p:grpSpPr>
          <p:sp>
            <p:nvSpPr>
              <p:cNvPr id="44" name="Rectangle 43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5" name="Straight Connector 44"/>
              <p:cNvCxnSpPr/>
              <p:nvPr/>
            </p:nvCxnSpPr>
            <p:spPr>
              <a:xfrm rot="16200000">
                <a:off x="2521246" y="1178627"/>
                <a:ext cx="0" cy="645386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2125137" y="4218384"/>
              <a:ext cx="211583" cy="1982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cxnSp>
          <p:nvCxnSpPr>
            <p:cNvPr id="27" name="Straight Arrow Connector 26"/>
            <p:cNvCxnSpPr/>
            <p:nvPr/>
          </p:nvCxnSpPr>
          <p:spPr>
            <a:xfrm>
              <a:off x="1146572" y="4330307"/>
              <a:ext cx="358973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flipV="1">
              <a:off x="1888818" y="4329716"/>
              <a:ext cx="272259" cy="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1147939" y="4559970"/>
              <a:ext cx="740879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1397055" y="4391515"/>
              <a:ext cx="288102" cy="1982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1m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467061" y="4221084"/>
              <a:ext cx="193363" cy="1982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148337" y="3789500"/>
              <a:ext cx="193363" cy="1982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grpSp>
          <p:nvGrpSpPr>
            <p:cNvPr id="33" name="Group 32"/>
            <p:cNvGrpSpPr/>
            <p:nvPr/>
          </p:nvGrpSpPr>
          <p:grpSpPr>
            <a:xfrm rot="16200000" flipH="1">
              <a:off x="2437367" y="4284778"/>
              <a:ext cx="572086" cy="132743"/>
              <a:chOff x="2363492" y="1501320"/>
              <a:chExt cx="492228" cy="159788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 rot="16200000" flipH="1">
                <a:off x="2609606" y="1255206"/>
                <a:ext cx="0" cy="49222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" name="Straight Connector 33"/>
            <p:cNvCxnSpPr/>
            <p:nvPr/>
          </p:nvCxnSpPr>
          <p:spPr>
            <a:xfrm>
              <a:off x="1898678" y="4558605"/>
              <a:ext cx="769077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2101008" y="4386027"/>
              <a:ext cx="288102" cy="19822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1m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922121" y="4235152"/>
              <a:ext cx="190310" cy="19031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2689918" y="4219615"/>
              <a:ext cx="190310" cy="19031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1802659" y="4048518"/>
              <a:ext cx="190310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142584" y="4283580"/>
              <a:ext cx="756095" cy="9035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898678" y="4255918"/>
              <a:ext cx="756095" cy="150019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1888818" y="4424057"/>
              <a:ext cx="0" cy="21313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6" name="Group 45"/>
          <p:cNvGrpSpPr/>
          <p:nvPr/>
        </p:nvGrpSpPr>
        <p:grpSpPr>
          <a:xfrm>
            <a:off x="2142407" y="3124964"/>
            <a:ext cx="2418147" cy="1689469"/>
            <a:chOff x="922121" y="3789500"/>
            <a:chExt cx="2090013" cy="1460214"/>
          </a:xfrm>
        </p:grpSpPr>
        <p:sp>
          <p:nvSpPr>
            <p:cNvPr id="47" name="Rectangle 46"/>
            <p:cNvSpPr/>
            <p:nvPr/>
          </p:nvSpPr>
          <p:spPr>
            <a:xfrm>
              <a:off x="1147939" y="4245173"/>
              <a:ext cx="1515884" cy="14899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8" name="Group 47"/>
            <p:cNvGrpSpPr/>
            <p:nvPr/>
          </p:nvGrpSpPr>
          <p:grpSpPr>
            <a:xfrm rot="5400000">
              <a:off x="385053" y="4488190"/>
              <a:ext cx="1390301" cy="132743"/>
              <a:chOff x="2198552" y="1501320"/>
              <a:chExt cx="1196228" cy="159788"/>
            </a:xfrm>
          </p:grpSpPr>
          <p:sp>
            <p:nvSpPr>
              <p:cNvPr id="68" name="Rectangle 67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 rot="16200000">
                <a:off x="2796666" y="903206"/>
                <a:ext cx="0" cy="1196228"/>
              </a:xfrm>
              <a:prstGeom prst="line">
                <a:avLst/>
              </a:prstGeom>
              <a:ln w="12700">
                <a:solidFill>
                  <a:schemeClr val="tx1"/>
                </a:solidFill>
                <a:headEnd type="triangl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9" name="TextBox 48"/>
            <p:cNvSpPr txBox="1"/>
            <p:nvPr/>
          </p:nvSpPr>
          <p:spPr>
            <a:xfrm>
              <a:off x="2235713" y="3919118"/>
              <a:ext cx="270446" cy="2261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11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</p:txBody>
        </p:sp>
        <p:cxnSp>
          <p:nvCxnSpPr>
            <p:cNvPr id="50" name="Straight Arrow Connector 49"/>
            <p:cNvCxnSpPr/>
            <p:nvPr/>
          </p:nvCxnSpPr>
          <p:spPr>
            <a:xfrm>
              <a:off x="1146572" y="4330307"/>
              <a:ext cx="358973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663822" y="5072907"/>
              <a:ext cx="0" cy="17680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1147939" y="5194821"/>
              <a:ext cx="151588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1754805" y="5019024"/>
              <a:ext cx="227497" cy="2261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470191" y="4216308"/>
              <a:ext cx="220569" cy="226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148337" y="3789500"/>
              <a:ext cx="220569" cy="226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2523666" y="4951907"/>
              <a:ext cx="270251" cy="89880"/>
              <a:chOff x="6084376" y="4258284"/>
              <a:chExt cx="480447" cy="159787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6084376" y="4263088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67" name="Straight Connector 66"/>
              <p:cNvCxnSpPr/>
              <p:nvPr/>
            </p:nvCxnSpPr>
            <p:spPr>
              <a:xfrm>
                <a:off x="6084376" y="4258284"/>
                <a:ext cx="480447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7" name="Freeform 56"/>
            <p:cNvSpPr/>
            <p:nvPr/>
          </p:nvSpPr>
          <p:spPr>
            <a:xfrm rot="6945399">
              <a:off x="2142840" y="4088376"/>
              <a:ext cx="923154" cy="711970"/>
            </a:xfrm>
            <a:custGeom>
              <a:avLst/>
              <a:gdLst>
                <a:gd name="connsiteX0" fmla="*/ 578598 w 1422340"/>
                <a:gd name="connsiteY0" fmla="*/ 629274 h 1265725"/>
                <a:gd name="connsiteX1" fmla="*/ 624318 w 1422340"/>
                <a:gd name="connsiteY1" fmla="*/ 683307 h 1265725"/>
                <a:gd name="connsiteX2" fmla="*/ 707446 w 1422340"/>
                <a:gd name="connsiteY2" fmla="*/ 683307 h 1265725"/>
                <a:gd name="connsiteX3" fmla="*/ 786416 w 1422340"/>
                <a:gd name="connsiteY3" fmla="*/ 641743 h 1265725"/>
                <a:gd name="connsiteX4" fmla="*/ 832136 w 1422340"/>
                <a:gd name="connsiteY4" fmla="*/ 562772 h 1265725"/>
                <a:gd name="connsiteX5" fmla="*/ 823824 w 1422340"/>
                <a:gd name="connsiteY5" fmla="*/ 454707 h 1265725"/>
                <a:gd name="connsiteX6" fmla="*/ 786416 w 1422340"/>
                <a:gd name="connsiteY6" fmla="*/ 371580 h 1265725"/>
                <a:gd name="connsiteX7" fmla="*/ 699133 w 1422340"/>
                <a:gd name="connsiteY7" fmla="*/ 305078 h 1265725"/>
                <a:gd name="connsiteX8" fmla="*/ 561973 w 1422340"/>
                <a:gd name="connsiteY8" fmla="*/ 284296 h 1265725"/>
                <a:gd name="connsiteX9" fmla="*/ 437282 w 1422340"/>
                <a:gd name="connsiteY9" fmla="*/ 330016 h 1265725"/>
                <a:gd name="connsiteX10" fmla="*/ 337529 w 1422340"/>
                <a:gd name="connsiteY10" fmla="*/ 413143 h 1265725"/>
                <a:gd name="connsiteX11" fmla="*/ 291809 w 1422340"/>
                <a:gd name="connsiteY11" fmla="*/ 579398 h 1265725"/>
                <a:gd name="connsiteX12" fmla="*/ 316747 w 1422340"/>
                <a:gd name="connsiteY12" fmla="*/ 737340 h 1265725"/>
                <a:gd name="connsiteX13" fmla="*/ 379093 w 1422340"/>
                <a:gd name="connsiteY13" fmla="*/ 841249 h 1265725"/>
                <a:gd name="connsiteX14" fmla="*/ 478846 w 1422340"/>
                <a:gd name="connsiteY14" fmla="*/ 928532 h 1265725"/>
                <a:gd name="connsiteX15" fmla="*/ 620162 w 1422340"/>
                <a:gd name="connsiteY15" fmla="*/ 970096 h 1265725"/>
                <a:gd name="connsiteX16" fmla="*/ 782260 w 1422340"/>
                <a:gd name="connsiteY16" fmla="*/ 965940 h 1265725"/>
                <a:gd name="connsiteX17" fmla="*/ 919420 w 1422340"/>
                <a:gd name="connsiteY17" fmla="*/ 911907 h 1265725"/>
                <a:gd name="connsiteX18" fmla="*/ 1023329 w 1422340"/>
                <a:gd name="connsiteY18" fmla="*/ 807998 h 1265725"/>
                <a:gd name="connsiteX19" fmla="*/ 1073206 w 1422340"/>
                <a:gd name="connsiteY19" fmla="*/ 699932 h 1265725"/>
                <a:gd name="connsiteX20" fmla="*/ 1118926 w 1422340"/>
                <a:gd name="connsiteY20" fmla="*/ 550303 h 1265725"/>
                <a:gd name="connsiteX21" fmla="*/ 1106456 w 1422340"/>
                <a:gd name="connsiteY21" fmla="*/ 400674 h 1265725"/>
                <a:gd name="connsiteX22" fmla="*/ 1060736 w 1422340"/>
                <a:gd name="connsiteY22" fmla="*/ 271827 h 1265725"/>
                <a:gd name="connsiteX23" fmla="*/ 985922 w 1422340"/>
                <a:gd name="connsiteY23" fmla="*/ 163762 h 1265725"/>
                <a:gd name="connsiteX24" fmla="*/ 882013 w 1422340"/>
                <a:gd name="connsiteY24" fmla="*/ 80634 h 1265725"/>
                <a:gd name="connsiteX25" fmla="*/ 740696 w 1422340"/>
                <a:gd name="connsiteY25" fmla="*/ 18289 h 1265725"/>
                <a:gd name="connsiteX26" fmla="*/ 532878 w 1422340"/>
                <a:gd name="connsiteY26" fmla="*/ 1663 h 1265725"/>
                <a:gd name="connsiteX27" fmla="*/ 337529 w 1422340"/>
                <a:gd name="connsiteY27" fmla="*/ 51540 h 1265725"/>
                <a:gd name="connsiteX28" fmla="*/ 196213 w 1422340"/>
                <a:gd name="connsiteY28" fmla="*/ 142980 h 1265725"/>
                <a:gd name="connsiteX29" fmla="*/ 96460 w 1422340"/>
                <a:gd name="connsiteY29" fmla="*/ 267671 h 1265725"/>
                <a:gd name="connsiteX30" fmla="*/ 17489 w 1422340"/>
                <a:gd name="connsiteY30" fmla="*/ 438082 h 1265725"/>
                <a:gd name="connsiteX31" fmla="*/ 864 w 1422340"/>
                <a:gd name="connsiteY31" fmla="*/ 625118 h 1265725"/>
                <a:gd name="connsiteX32" fmla="*/ 34115 w 1422340"/>
                <a:gd name="connsiteY32" fmla="*/ 795529 h 1265725"/>
                <a:gd name="connsiteX33" fmla="*/ 100616 w 1422340"/>
                <a:gd name="connsiteY33" fmla="*/ 945158 h 1265725"/>
                <a:gd name="connsiteX34" fmla="*/ 192056 w 1422340"/>
                <a:gd name="connsiteY34" fmla="*/ 1065692 h 1265725"/>
                <a:gd name="connsiteX35" fmla="*/ 329216 w 1422340"/>
                <a:gd name="connsiteY35" fmla="*/ 1169602 h 1265725"/>
                <a:gd name="connsiteX36" fmla="*/ 470533 w 1422340"/>
                <a:gd name="connsiteY36" fmla="*/ 1227791 h 1265725"/>
                <a:gd name="connsiteX37" fmla="*/ 665882 w 1422340"/>
                <a:gd name="connsiteY37" fmla="*/ 1265198 h 1265725"/>
                <a:gd name="connsiteX38" fmla="*/ 840449 w 1422340"/>
                <a:gd name="connsiteY38" fmla="*/ 1244416 h 1265725"/>
                <a:gd name="connsiteX39" fmla="*/ 1035798 w 1422340"/>
                <a:gd name="connsiteY39" fmla="*/ 1173758 h 1265725"/>
                <a:gd name="connsiteX40" fmla="*/ 1164646 w 1422340"/>
                <a:gd name="connsiteY40" fmla="*/ 1065692 h 1265725"/>
                <a:gd name="connsiteX41" fmla="*/ 1281024 w 1422340"/>
                <a:gd name="connsiteY41" fmla="*/ 945158 h 1265725"/>
                <a:gd name="connsiteX42" fmla="*/ 1364151 w 1422340"/>
                <a:gd name="connsiteY42" fmla="*/ 787216 h 1265725"/>
                <a:gd name="connsiteX43" fmla="*/ 1405715 w 1422340"/>
                <a:gd name="connsiteY43" fmla="*/ 645900 h 1265725"/>
                <a:gd name="connsiteX44" fmla="*/ 1422340 w 1422340"/>
                <a:gd name="connsiteY44" fmla="*/ 479645 h 1265725"/>
                <a:gd name="connsiteX0" fmla="*/ 578598 w 1422340"/>
                <a:gd name="connsiteY0" fmla="*/ 629274 h 1265725"/>
                <a:gd name="connsiteX1" fmla="*/ 624318 w 1422340"/>
                <a:gd name="connsiteY1" fmla="*/ 683307 h 1265725"/>
                <a:gd name="connsiteX2" fmla="*/ 707446 w 1422340"/>
                <a:gd name="connsiteY2" fmla="*/ 683307 h 1265725"/>
                <a:gd name="connsiteX3" fmla="*/ 786416 w 1422340"/>
                <a:gd name="connsiteY3" fmla="*/ 641743 h 1265725"/>
                <a:gd name="connsiteX4" fmla="*/ 832136 w 1422340"/>
                <a:gd name="connsiteY4" fmla="*/ 562772 h 1265725"/>
                <a:gd name="connsiteX5" fmla="*/ 823824 w 1422340"/>
                <a:gd name="connsiteY5" fmla="*/ 454707 h 1265725"/>
                <a:gd name="connsiteX6" fmla="*/ 786416 w 1422340"/>
                <a:gd name="connsiteY6" fmla="*/ 371580 h 1265725"/>
                <a:gd name="connsiteX7" fmla="*/ 699133 w 1422340"/>
                <a:gd name="connsiteY7" fmla="*/ 305078 h 1265725"/>
                <a:gd name="connsiteX8" fmla="*/ 561973 w 1422340"/>
                <a:gd name="connsiteY8" fmla="*/ 284296 h 1265725"/>
                <a:gd name="connsiteX9" fmla="*/ 437282 w 1422340"/>
                <a:gd name="connsiteY9" fmla="*/ 321703 h 1265725"/>
                <a:gd name="connsiteX10" fmla="*/ 337529 w 1422340"/>
                <a:gd name="connsiteY10" fmla="*/ 413143 h 1265725"/>
                <a:gd name="connsiteX11" fmla="*/ 291809 w 1422340"/>
                <a:gd name="connsiteY11" fmla="*/ 579398 h 1265725"/>
                <a:gd name="connsiteX12" fmla="*/ 316747 w 1422340"/>
                <a:gd name="connsiteY12" fmla="*/ 737340 h 1265725"/>
                <a:gd name="connsiteX13" fmla="*/ 379093 w 1422340"/>
                <a:gd name="connsiteY13" fmla="*/ 841249 h 1265725"/>
                <a:gd name="connsiteX14" fmla="*/ 478846 w 1422340"/>
                <a:gd name="connsiteY14" fmla="*/ 928532 h 1265725"/>
                <a:gd name="connsiteX15" fmla="*/ 620162 w 1422340"/>
                <a:gd name="connsiteY15" fmla="*/ 970096 h 1265725"/>
                <a:gd name="connsiteX16" fmla="*/ 782260 w 1422340"/>
                <a:gd name="connsiteY16" fmla="*/ 965940 h 1265725"/>
                <a:gd name="connsiteX17" fmla="*/ 919420 w 1422340"/>
                <a:gd name="connsiteY17" fmla="*/ 911907 h 1265725"/>
                <a:gd name="connsiteX18" fmla="*/ 1023329 w 1422340"/>
                <a:gd name="connsiteY18" fmla="*/ 807998 h 1265725"/>
                <a:gd name="connsiteX19" fmla="*/ 1073206 w 1422340"/>
                <a:gd name="connsiteY19" fmla="*/ 699932 h 1265725"/>
                <a:gd name="connsiteX20" fmla="*/ 1118926 w 1422340"/>
                <a:gd name="connsiteY20" fmla="*/ 550303 h 1265725"/>
                <a:gd name="connsiteX21" fmla="*/ 1106456 w 1422340"/>
                <a:gd name="connsiteY21" fmla="*/ 400674 h 1265725"/>
                <a:gd name="connsiteX22" fmla="*/ 1060736 w 1422340"/>
                <a:gd name="connsiteY22" fmla="*/ 271827 h 1265725"/>
                <a:gd name="connsiteX23" fmla="*/ 985922 w 1422340"/>
                <a:gd name="connsiteY23" fmla="*/ 163762 h 1265725"/>
                <a:gd name="connsiteX24" fmla="*/ 882013 w 1422340"/>
                <a:gd name="connsiteY24" fmla="*/ 80634 h 1265725"/>
                <a:gd name="connsiteX25" fmla="*/ 740696 w 1422340"/>
                <a:gd name="connsiteY25" fmla="*/ 18289 h 1265725"/>
                <a:gd name="connsiteX26" fmla="*/ 532878 w 1422340"/>
                <a:gd name="connsiteY26" fmla="*/ 1663 h 1265725"/>
                <a:gd name="connsiteX27" fmla="*/ 337529 w 1422340"/>
                <a:gd name="connsiteY27" fmla="*/ 51540 h 1265725"/>
                <a:gd name="connsiteX28" fmla="*/ 196213 w 1422340"/>
                <a:gd name="connsiteY28" fmla="*/ 142980 h 1265725"/>
                <a:gd name="connsiteX29" fmla="*/ 96460 w 1422340"/>
                <a:gd name="connsiteY29" fmla="*/ 267671 h 1265725"/>
                <a:gd name="connsiteX30" fmla="*/ 17489 w 1422340"/>
                <a:gd name="connsiteY30" fmla="*/ 438082 h 1265725"/>
                <a:gd name="connsiteX31" fmla="*/ 864 w 1422340"/>
                <a:gd name="connsiteY31" fmla="*/ 625118 h 1265725"/>
                <a:gd name="connsiteX32" fmla="*/ 34115 w 1422340"/>
                <a:gd name="connsiteY32" fmla="*/ 795529 h 1265725"/>
                <a:gd name="connsiteX33" fmla="*/ 100616 w 1422340"/>
                <a:gd name="connsiteY33" fmla="*/ 945158 h 1265725"/>
                <a:gd name="connsiteX34" fmla="*/ 192056 w 1422340"/>
                <a:gd name="connsiteY34" fmla="*/ 1065692 h 1265725"/>
                <a:gd name="connsiteX35" fmla="*/ 329216 w 1422340"/>
                <a:gd name="connsiteY35" fmla="*/ 1169602 h 1265725"/>
                <a:gd name="connsiteX36" fmla="*/ 470533 w 1422340"/>
                <a:gd name="connsiteY36" fmla="*/ 1227791 h 1265725"/>
                <a:gd name="connsiteX37" fmla="*/ 665882 w 1422340"/>
                <a:gd name="connsiteY37" fmla="*/ 1265198 h 1265725"/>
                <a:gd name="connsiteX38" fmla="*/ 840449 w 1422340"/>
                <a:gd name="connsiteY38" fmla="*/ 1244416 h 1265725"/>
                <a:gd name="connsiteX39" fmla="*/ 1035798 w 1422340"/>
                <a:gd name="connsiteY39" fmla="*/ 1173758 h 1265725"/>
                <a:gd name="connsiteX40" fmla="*/ 1164646 w 1422340"/>
                <a:gd name="connsiteY40" fmla="*/ 1065692 h 1265725"/>
                <a:gd name="connsiteX41" fmla="*/ 1281024 w 1422340"/>
                <a:gd name="connsiteY41" fmla="*/ 945158 h 1265725"/>
                <a:gd name="connsiteX42" fmla="*/ 1364151 w 1422340"/>
                <a:gd name="connsiteY42" fmla="*/ 787216 h 1265725"/>
                <a:gd name="connsiteX43" fmla="*/ 1405715 w 1422340"/>
                <a:gd name="connsiteY43" fmla="*/ 645900 h 1265725"/>
                <a:gd name="connsiteX44" fmla="*/ 1422340 w 1422340"/>
                <a:gd name="connsiteY44" fmla="*/ 479645 h 1265725"/>
                <a:gd name="connsiteX0" fmla="*/ 578598 w 1422340"/>
                <a:gd name="connsiteY0" fmla="*/ 629274 h 1265725"/>
                <a:gd name="connsiteX1" fmla="*/ 624318 w 1422340"/>
                <a:gd name="connsiteY1" fmla="*/ 683307 h 1265725"/>
                <a:gd name="connsiteX2" fmla="*/ 707446 w 1422340"/>
                <a:gd name="connsiteY2" fmla="*/ 683307 h 1265725"/>
                <a:gd name="connsiteX3" fmla="*/ 786416 w 1422340"/>
                <a:gd name="connsiteY3" fmla="*/ 641743 h 1265725"/>
                <a:gd name="connsiteX4" fmla="*/ 832136 w 1422340"/>
                <a:gd name="connsiteY4" fmla="*/ 562772 h 1265725"/>
                <a:gd name="connsiteX5" fmla="*/ 823824 w 1422340"/>
                <a:gd name="connsiteY5" fmla="*/ 454707 h 1265725"/>
                <a:gd name="connsiteX6" fmla="*/ 786416 w 1422340"/>
                <a:gd name="connsiteY6" fmla="*/ 371580 h 1265725"/>
                <a:gd name="connsiteX7" fmla="*/ 699133 w 1422340"/>
                <a:gd name="connsiteY7" fmla="*/ 305078 h 1265725"/>
                <a:gd name="connsiteX8" fmla="*/ 561973 w 1422340"/>
                <a:gd name="connsiteY8" fmla="*/ 284296 h 1265725"/>
                <a:gd name="connsiteX9" fmla="*/ 437282 w 1422340"/>
                <a:gd name="connsiteY9" fmla="*/ 321703 h 1265725"/>
                <a:gd name="connsiteX10" fmla="*/ 337529 w 1422340"/>
                <a:gd name="connsiteY10" fmla="*/ 413143 h 1265725"/>
                <a:gd name="connsiteX11" fmla="*/ 291809 w 1422340"/>
                <a:gd name="connsiteY11" fmla="*/ 579398 h 1265725"/>
                <a:gd name="connsiteX12" fmla="*/ 316747 w 1422340"/>
                <a:gd name="connsiteY12" fmla="*/ 737340 h 1265725"/>
                <a:gd name="connsiteX13" fmla="*/ 379093 w 1422340"/>
                <a:gd name="connsiteY13" fmla="*/ 841249 h 1265725"/>
                <a:gd name="connsiteX14" fmla="*/ 478846 w 1422340"/>
                <a:gd name="connsiteY14" fmla="*/ 928532 h 1265725"/>
                <a:gd name="connsiteX15" fmla="*/ 620162 w 1422340"/>
                <a:gd name="connsiteY15" fmla="*/ 970096 h 1265725"/>
                <a:gd name="connsiteX16" fmla="*/ 782260 w 1422340"/>
                <a:gd name="connsiteY16" fmla="*/ 965940 h 1265725"/>
                <a:gd name="connsiteX17" fmla="*/ 919420 w 1422340"/>
                <a:gd name="connsiteY17" fmla="*/ 911907 h 1265725"/>
                <a:gd name="connsiteX18" fmla="*/ 1023329 w 1422340"/>
                <a:gd name="connsiteY18" fmla="*/ 807998 h 1265725"/>
                <a:gd name="connsiteX19" fmla="*/ 1073206 w 1422340"/>
                <a:gd name="connsiteY19" fmla="*/ 699932 h 1265725"/>
                <a:gd name="connsiteX20" fmla="*/ 1118926 w 1422340"/>
                <a:gd name="connsiteY20" fmla="*/ 550303 h 1265725"/>
                <a:gd name="connsiteX21" fmla="*/ 1106456 w 1422340"/>
                <a:gd name="connsiteY21" fmla="*/ 400674 h 1265725"/>
                <a:gd name="connsiteX22" fmla="*/ 1060736 w 1422340"/>
                <a:gd name="connsiteY22" fmla="*/ 271827 h 1265725"/>
                <a:gd name="connsiteX23" fmla="*/ 985922 w 1422340"/>
                <a:gd name="connsiteY23" fmla="*/ 163762 h 1265725"/>
                <a:gd name="connsiteX24" fmla="*/ 882013 w 1422340"/>
                <a:gd name="connsiteY24" fmla="*/ 80634 h 1265725"/>
                <a:gd name="connsiteX25" fmla="*/ 740696 w 1422340"/>
                <a:gd name="connsiteY25" fmla="*/ 18289 h 1265725"/>
                <a:gd name="connsiteX26" fmla="*/ 532878 w 1422340"/>
                <a:gd name="connsiteY26" fmla="*/ 1663 h 1265725"/>
                <a:gd name="connsiteX27" fmla="*/ 337529 w 1422340"/>
                <a:gd name="connsiteY27" fmla="*/ 51540 h 1265725"/>
                <a:gd name="connsiteX28" fmla="*/ 196213 w 1422340"/>
                <a:gd name="connsiteY28" fmla="*/ 142980 h 1265725"/>
                <a:gd name="connsiteX29" fmla="*/ 96460 w 1422340"/>
                <a:gd name="connsiteY29" fmla="*/ 267671 h 1265725"/>
                <a:gd name="connsiteX30" fmla="*/ 17489 w 1422340"/>
                <a:gd name="connsiteY30" fmla="*/ 438082 h 1265725"/>
                <a:gd name="connsiteX31" fmla="*/ 864 w 1422340"/>
                <a:gd name="connsiteY31" fmla="*/ 625118 h 1265725"/>
                <a:gd name="connsiteX32" fmla="*/ 34115 w 1422340"/>
                <a:gd name="connsiteY32" fmla="*/ 795529 h 1265725"/>
                <a:gd name="connsiteX33" fmla="*/ 100616 w 1422340"/>
                <a:gd name="connsiteY33" fmla="*/ 945158 h 1265725"/>
                <a:gd name="connsiteX34" fmla="*/ 192056 w 1422340"/>
                <a:gd name="connsiteY34" fmla="*/ 1065692 h 1265725"/>
                <a:gd name="connsiteX35" fmla="*/ 329216 w 1422340"/>
                <a:gd name="connsiteY35" fmla="*/ 1169602 h 1265725"/>
                <a:gd name="connsiteX36" fmla="*/ 470533 w 1422340"/>
                <a:gd name="connsiteY36" fmla="*/ 1227791 h 1265725"/>
                <a:gd name="connsiteX37" fmla="*/ 665882 w 1422340"/>
                <a:gd name="connsiteY37" fmla="*/ 1265198 h 1265725"/>
                <a:gd name="connsiteX38" fmla="*/ 840449 w 1422340"/>
                <a:gd name="connsiteY38" fmla="*/ 1244416 h 1265725"/>
                <a:gd name="connsiteX39" fmla="*/ 1035798 w 1422340"/>
                <a:gd name="connsiteY39" fmla="*/ 1173758 h 1265725"/>
                <a:gd name="connsiteX40" fmla="*/ 1172959 w 1422340"/>
                <a:gd name="connsiteY40" fmla="*/ 1065692 h 1265725"/>
                <a:gd name="connsiteX41" fmla="*/ 1281024 w 1422340"/>
                <a:gd name="connsiteY41" fmla="*/ 945158 h 1265725"/>
                <a:gd name="connsiteX42" fmla="*/ 1364151 w 1422340"/>
                <a:gd name="connsiteY42" fmla="*/ 787216 h 1265725"/>
                <a:gd name="connsiteX43" fmla="*/ 1405715 w 1422340"/>
                <a:gd name="connsiteY43" fmla="*/ 645900 h 1265725"/>
                <a:gd name="connsiteX44" fmla="*/ 1422340 w 1422340"/>
                <a:gd name="connsiteY44" fmla="*/ 479645 h 1265725"/>
                <a:gd name="connsiteX0" fmla="*/ 578598 w 1422340"/>
                <a:gd name="connsiteY0" fmla="*/ 629274 h 1265725"/>
                <a:gd name="connsiteX1" fmla="*/ 624318 w 1422340"/>
                <a:gd name="connsiteY1" fmla="*/ 683307 h 1265725"/>
                <a:gd name="connsiteX2" fmla="*/ 707446 w 1422340"/>
                <a:gd name="connsiteY2" fmla="*/ 683307 h 1265725"/>
                <a:gd name="connsiteX3" fmla="*/ 786416 w 1422340"/>
                <a:gd name="connsiteY3" fmla="*/ 641743 h 1265725"/>
                <a:gd name="connsiteX4" fmla="*/ 832136 w 1422340"/>
                <a:gd name="connsiteY4" fmla="*/ 562772 h 1265725"/>
                <a:gd name="connsiteX5" fmla="*/ 823824 w 1422340"/>
                <a:gd name="connsiteY5" fmla="*/ 454707 h 1265725"/>
                <a:gd name="connsiteX6" fmla="*/ 786416 w 1422340"/>
                <a:gd name="connsiteY6" fmla="*/ 371580 h 1265725"/>
                <a:gd name="connsiteX7" fmla="*/ 699133 w 1422340"/>
                <a:gd name="connsiteY7" fmla="*/ 305078 h 1265725"/>
                <a:gd name="connsiteX8" fmla="*/ 561973 w 1422340"/>
                <a:gd name="connsiteY8" fmla="*/ 284296 h 1265725"/>
                <a:gd name="connsiteX9" fmla="*/ 437282 w 1422340"/>
                <a:gd name="connsiteY9" fmla="*/ 321703 h 1265725"/>
                <a:gd name="connsiteX10" fmla="*/ 337529 w 1422340"/>
                <a:gd name="connsiteY10" fmla="*/ 413143 h 1265725"/>
                <a:gd name="connsiteX11" fmla="*/ 291809 w 1422340"/>
                <a:gd name="connsiteY11" fmla="*/ 579398 h 1265725"/>
                <a:gd name="connsiteX12" fmla="*/ 316747 w 1422340"/>
                <a:gd name="connsiteY12" fmla="*/ 737340 h 1265725"/>
                <a:gd name="connsiteX13" fmla="*/ 379093 w 1422340"/>
                <a:gd name="connsiteY13" fmla="*/ 841249 h 1265725"/>
                <a:gd name="connsiteX14" fmla="*/ 478846 w 1422340"/>
                <a:gd name="connsiteY14" fmla="*/ 928532 h 1265725"/>
                <a:gd name="connsiteX15" fmla="*/ 620162 w 1422340"/>
                <a:gd name="connsiteY15" fmla="*/ 970096 h 1265725"/>
                <a:gd name="connsiteX16" fmla="*/ 782260 w 1422340"/>
                <a:gd name="connsiteY16" fmla="*/ 965940 h 1265725"/>
                <a:gd name="connsiteX17" fmla="*/ 919420 w 1422340"/>
                <a:gd name="connsiteY17" fmla="*/ 911907 h 1265725"/>
                <a:gd name="connsiteX18" fmla="*/ 1023329 w 1422340"/>
                <a:gd name="connsiteY18" fmla="*/ 807998 h 1265725"/>
                <a:gd name="connsiteX19" fmla="*/ 1081519 w 1422340"/>
                <a:gd name="connsiteY19" fmla="*/ 699932 h 1265725"/>
                <a:gd name="connsiteX20" fmla="*/ 1118926 w 1422340"/>
                <a:gd name="connsiteY20" fmla="*/ 550303 h 1265725"/>
                <a:gd name="connsiteX21" fmla="*/ 1106456 w 1422340"/>
                <a:gd name="connsiteY21" fmla="*/ 400674 h 1265725"/>
                <a:gd name="connsiteX22" fmla="*/ 1060736 w 1422340"/>
                <a:gd name="connsiteY22" fmla="*/ 271827 h 1265725"/>
                <a:gd name="connsiteX23" fmla="*/ 985922 w 1422340"/>
                <a:gd name="connsiteY23" fmla="*/ 163762 h 1265725"/>
                <a:gd name="connsiteX24" fmla="*/ 882013 w 1422340"/>
                <a:gd name="connsiteY24" fmla="*/ 80634 h 1265725"/>
                <a:gd name="connsiteX25" fmla="*/ 740696 w 1422340"/>
                <a:gd name="connsiteY25" fmla="*/ 18289 h 1265725"/>
                <a:gd name="connsiteX26" fmla="*/ 532878 w 1422340"/>
                <a:gd name="connsiteY26" fmla="*/ 1663 h 1265725"/>
                <a:gd name="connsiteX27" fmla="*/ 337529 w 1422340"/>
                <a:gd name="connsiteY27" fmla="*/ 51540 h 1265725"/>
                <a:gd name="connsiteX28" fmla="*/ 196213 w 1422340"/>
                <a:gd name="connsiteY28" fmla="*/ 142980 h 1265725"/>
                <a:gd name="connsiteX29" fmla="*/ 96460 w 1422340"/>
                <a:gd name="connsiteY29" fmla="*/ 267671 h 1265725"/>
                <a:gd name="connsiteX30" fmla="*/ 17489 w 1422340"/>
                <a:gd name="connsiteY30" fmla="*/ 438082 h 1265725"/>
                <a:gd name="connsiteX31" fmla="*/ 864 w 1422340"/>
                <a:gd name="connsiteY31" fmla="*/ 625118 h 1265725"/>
                <a:gd name="connsiteX32" fmla="*/ 34115 w 1422340"/>
                <a:gd name="connsiteY32" fmla="*/ 795529 h 1265725"/>
                <a:gd name="connsiteX33" fmla="*/ 100616 w 1422340"/>
                <a:gd name="connsiteY33" fmla="*/ 945158 h 1265725"/>
                <a:gd name="connsiteX34" fmla="*/ 192056 w 1422340"/>
                <a:gd name="connsiteY34" fmla="*/ 1065692 h 1265725"/>
                <a:gd name="connsiteX35" fmla="*/ 329216 w 1422340"/>
                <a:gd name="connsiteY35" fmla="*/ 1169602 h 1265725"/>
                <a:gd name="connsiteX36" fmla="*/ 470533 w 1422340"/>
                <a:gd name="connsiteY36" fmla="*/ 1227791 h 1265725"/>
                <a:gd name="connsiteX37" fmla="*/ 665882 w 1422340"/>
                <a:gd name="connsiteY37" fmla="*/ 1265198 h 1265725"/>
                <a:gd name="connsiteX38" fmla="*/ 840449 w 1422340"/>
                <a:gd name="connsiteY38" fmla="*/ 1244416 h 1265725"/>
                <a:gd name="connsiteX39" fmla="*/ 1035798 w 1422340"/>
                <a:gd name="connsiteY39" fmla="*/ 1173758 h 1265725"/>
                <a:gd name="connsiteX40" fmla="*/ 1172959 w 1422340"/>
                <a:gd name="connsiteY40" fmla="*/ 1065692 h 1265725"/>
                <a:gd name="connsiteX41" fmla="*/ 1281024 w 1422340"/>
                <a:gd name="connsiteY41" fmla="*/ 945158 h 1265725"/>
                <a:gd name="connsiteX42" fmla="*/ 1364151 w 1422340"/>
                <a:gd name="connsiteY42" fmla="*/ 787216 h 1265725"/>
                <a:gd name="connsiteX43" fmla="*/ 1405715 w 1422340"/>
                <a:gd name="connsiteY43" fmla="*/ 645900 h 1265725"/>
                <a:gd name="connsiteX44" fmla="*/ 1422340 w 1422340"/>
                <a:gd name="connsiteY44" fmla="*/ 479645 h 1265725"/>
                <a:gd name="connsiteX0" fmla="*/ 578598 w 1432040"/>
                <a:gd name="connsiteY0" fmla="*/ 629274 h 1265725"/>
                <a:gd name="connsiteX1" fmla="*/ 624318 w 1432040"/>
                <a:gd name="connsiteY1" fmla="*/ 683307 h 1265725"/>
                <a:gd name="connsiteX2" fmla="*/ 707446 w 1432040"/>
                <a:gd name="connsiteY2" fmla="*/ 683307 h 1265725"/>
                <a:gd name="connsiteX3" fmla="*/ 786416 w 1432040"/>
                <a:gd name="connsiteY3" fmla="*/ 641743 h 1265725"/>
                <a:gd name="connsiteX4" fmla="*/ 832136 w 1432040"/>
                <a:gd name="connsiteY4" fmla="*/ 562772 h 1265725"/>
                <a:gd name="connsiteX5" fmla="*/ 823824 w 1432040"/>
                <a:gd name="connsiteY5" fmla="*/ 454707 h 1265725"/>
                <a:gd name="connsiteX6" fmla="*/ 786416 w 1432040"/>
                <a:gd name="connsiteY6" fmla="*/ 371580 h 1265725"/>
                <a:gd name="connsiteX7" fmla="*/ 699133 w 1432040"/>
                <a:gd name="connsiteY7" fmla="*/ 305078 h 1265725"/>
                <a:gd name="connsiteX8" fmla="*/ 561973 w 1432040"/>
                <a:gd name="connsiteY8" fmla="*/ 284296 h 1265725"/>
                <a:gd name="connsiteX9" fmla="*/ 437282 w 1432040"/>
                <a:gd name="connsiteY9" fmla="*/ 321703 h 1265725"/>
                <a:gd name="connsiteX10" fmla="*/ 337529 w 1432040"/>
                <a:gd name="connsiteY10" fmla="*/ 413143 h 1265725"/>
                <a:gd name="connsiteX11" fmla="*/ 291809 w 1432040"/>
                <a:gd name="connsiteY11" fmla="*/ 579398 h 1265725"/>
                <a:gd name="connsiteX12" fmla="*/ 316747 w 1432040"/>
                <a:gd name="connsiteY12" fmla="*/ 737340 h 1265725"/>
                <a:gd name="connsiteX13" fmla="*/ 379093 w 1432040"/>
                <a:gd name="connsiteY13" fmla="*/ 841249 h 1265725"/>
                <a:gd name="connsiteX14" fmla="*/ 478846 w 1432040"/>
                <a:gd name="connsiteY14" fmla="*/ 928532 h 1265725"/>
                <a:gd name="connsiteX15" fmla="*/ 620162 w 1432040"/>
                <a:gd name="connsiteY15" fmla="*/ 970096 h 1265725"/>
                <a:gd name="connsiteX16" fmla="*/ 782260 w 1432040"/>
                <a:gd name="connsiteY16" fmla="*/ 965940 h 1265725"/>
                <a:gd name="connsiteX17" fmla="*/ 919420 w 1432040"/>
                <a:gd name="connsiteY17" fmla="*/ 911907 h 1265725"/>
                <a:gd name="connsiteX18" fmla="*/ 1023329 w 1432040"/>
                <a:gd name="connsiteY18" fmla="*/ 807998 h 1265725"/>
                <a:gd name="connsiteX19" fmla="*/ 1081519 w 1432040"/>
                <a:gd name="connsiteY19" fmla="*/ 699932 h 1265725"/>
                <a:gd name="connsiteX20" fmla="*/ 1118926 w 1432040"/>
                <a:gd name="connsiteY20" fmla="*/ 550303 h 1265725"/>
                <a:gd name="connsiteX21" fmla="*/ 1106456 w 1432040"/>
                <a:gd name="connsiteY21" fmla="*/ 400674 h 1265725"/>
                <a:gd name="connsiteX22" fmla="*/ 1060736 w 1432040"/>
                <a:gd name="connsiteY22" fmla="*/ 271827 h 1265725"/>
                <a:gd name="connsiteX23" fmla="*/ 985922 w 1432040"/>
                <a:gd name="connsiteY23" fmla="*/ 163762 h 1265725"/>
                <a:gd name="connsiteX24" fmla="*/ 882013 w 1432040"/>
                <a:gd name="connsiteY24" fmla="*/ 80634 h 1265725"/>
                <a:gd name="connsiteX25" fmla="*/ 740696 w 1432040"/>
                <a:gd name="connsiteY25" fmla="*/ 18289 h 1265725"/>
                <a:gd name="connsiteX26" fmla="*/ 532878 w 1432040"/>
                <a:gd name="connsiteY26" fmla="*/ 1663 h 1265725"/>
                <a:gd name="connsiteX27" fmla="*/ 337529 w 1432040"/>
                <a:gd name="connsiteY27" fmla="*/ 51540 h 1265725"/>
                <a:gd name="connsiteX28" fmla="*/ 196213 w 1432040"/>
                <a:gd name="connsiteY28" fmla="*/ 142980 h 1265725"/>
                <a:gd name="connsiteX29" fmla="*/ 96460 w 1432040"/>
                <a:gd name="connsiteY29" fmla="*/ 267671 h 1265725"/>
                <a:gd name="connsiteX30" fmla="*/ 17489 w 1432040"/>
                <a:gd name="connsiteY30" fmla="*/ 438082 h 1265725"/>
                <a:gd name="connsiteX31" fmla="*/ 864 w 1432040"/>
                <a:gd name="connsiteY31" fmla="*/ 625118 h 1265725"/>
                <a:gd name="connsiteX32" fmla="*/ 34115 w 1432040"/>
                <a:gd name="connsiteY32" fmla="*/ 795529 h 1265725"/>
                <a:gd name="connsiteX33" fmla="*/ 100616 w 1432040"/>
                <a:gd name="connsiteY33" fmla="*/ 945158 h 1265725"/>
                <a:gd name="connsiteX34" fmla="*/ 192056 w 1432040"/>
                <a:gd name="connsiteY34" fmla="*/ 1065692 h 1265725"/>
                <a:gd name="connsiteX35" fmla="*/ 329216 w 1432040"/>
                <a:gd name="connsiteY35" fmla="*/ 1169602 h 1265725"/>
                <a:gd name="connsiteX36" fmla="*/ 470533 w 1432040"/>
                <a:gd name="connsiteY36" fmla="*/ 1227791 h 1265725"/>
                <a:gd name="connsiteX37" fmla="*/ 665882 w 1432040"/>
                <a:gd name="connsiteY37" fmla="*/ 1265198 h 1265725"/>
                <a:gd name="connsiteX38" fmla="*/ 840449 w 1432040"/>
                <a:gd name="connsiteY38" fmla="*/ 1244416 h 1265725"/>
                <a:gd name="connsiteX39" fmla="*/ 1035798 w 1432040"/>
                <a:gd name="connsiteY39" fmla="*/ 1173758 h 1265725"/>
                <a:gd name="connsiteX40" fmla="*/ 1172959 w 1432040"/>
                <a:gd name="connsiteY40" fmla="*/ 1065692 h 1265725"/>
                <a:gd name="connsiteX41" fmla="*/ 1281024 w 1432040"/>
                <a:gd name="connsiteY41" fmla="*/ 945158 h 1265725"/>
                <a:gd name="connsiteX42" fmla="*/ 1364151 w 1432040"/>
                <a:gd name="connsiteY42" fmla="*/ 787216 h 1265725"/>
                <a:gd name="connsiteX43" fmla="*/ 1405715 w 1432040"/>
                <a:gd name="connsiteY43" fmla="*/ 645900 h 1265725"/>
                <a:gd name="connsiteX44" fmla="*/ 1422340 w 1432040"/>
                <a:gd name="connsiteY44" fmla="*/ 479645 h 1265725"/>
                <a:gd name="connsiteX45" fmla="*/ 1432040 w 1432040"/>
                <a:gd name="connsiteY45" fmla="*/ 481229 h 1265725"/>
                <a:gd name="connsiteX0" fmla="*/ 578598 w 1630420"/>
                <a:gd name="connsiteY0" fmla="*/ 629274 h 1265725"/>
                <a:gd name="connsiteX1" fmla="*/ 624318 w 1630420"/>
                <a:gd name="connsiteY1" fmla="*/ 683307 h 1265725"/>
                <a:gd name="connsiteX2" fmla="*/ 707446 w 1630420"/>
                <a:gd name="connsiteY2" fmla="*/ 683307 h 1265725"/>
                <a:gd name="connsiteX3" fmla="*/ 786416 w 1630420"/>
                <a:gd name="connsiteY3" fmla="*/ 641743 h 1265725"/>
                <a:gd name="connsiteX4" fmla="*/ 832136 w 1630420"/>
                <a:gd name="connsiteY4" fmla="*/ 562772 h 1265725"/>
                <a:gd name="connsiteX5" fmla="*/ 823824 w 1630420"/>
                <a:gd name="connsiteY5" fmla="*/ 454707 h 1265725"/>
                <a:gd name="connsiteX6" fmla="*/ 786416 w 1630420"/>
                <a:gd name="connsiteY6" fmla="*/ 371580 h 1265725"/>
                <a:gd name="connsiteX7" fmla="*/ 699133 w 1630420"/>
                <a:gd name="connsiteY7" fmla="*/ 305078 h 1265725"/>
                <a:gd name="connsiteX8" fmla="*/ 561973 w 1630420"/>
                <a:gd name="connsiteY8" fmla="*/ 284296 h 1265725"/>
                <a:gd name="connsiteX9" fmla="*/ 437282 w 1630420"/>
                <a:gd name="connsiteY9" fmla="*/ 321703 h 1265725"/>
                <a:gd name="connsiteX10" fmla="*/ 337529 w 1630420"/>
                <a:gd name="connsiteY10" fmla="*/ 413143 h 1265725"/>
                <a:gd name="connsiteX11" fmla="*/ 291809 w 1630420"/>
                <a:gd name="connsiteY11" fmla="*/ 579398 h 1265725"/>
                <a:gd name="connsiteX12" fmla="*/ 316747 w 1630420"/>
                <a:gd name="connsiteY12" fmla="*/ 737340 h 1265725"/>
                <a:gd name="connsiteX13" fmla="*/ 379093 w 1630420"/>
                <a:gd name="connsiteY13" fmla="*/ 841249 h 1265725"/>
                <a:gd name="connsiteX14" fmla="*/ 478846 w 1630420"/>
                <a:gd name="connsiteY14" fmla="*/ 928532 h 1265725"/>
                <a:gd name="connsiteX15" fmla="*/ 620162 w 1630420"/>
                <a:gd name="connsiteY15" fmla="*/ 970096 h 1265725"/>
                <a:gd name="connsiteX16" fmla="*/ 782260 w 1630420"/>
                <a:gd name="connsiteY16" fmla="*/ 965940 h 1265725"/>
                <a:gd name="connsiteX17" fmla="*/ 919420 w 1630420"/>
                <a:gd name="connsiteY17" fmla="*/ 911907 h 1265725"/>
                <a:gd name="connsiteX18" fmla="*/ 1023329 w 1630420"/>
                <a:gd name="connsiteY18" fmla="*/ 807998 h 1265725"/>
                <a:gd name="connsiteX19" fmla="*/ 1081519 w 1630420"/>
                <a:gd name="connsiteY19" fmla="*/ 699932 h 1265725"/>
                <a:gd name="connsiteX20" fmla="*/ 1118926 w 1630420"/>
                <a:gd name="connsiteY20" fmla="*/ 550303 h 1265725"/>
                <a:gd name="connsiteX21" fmla="*/ 1106456 w 1630420"/>
                <a:gd name="connsiteY21" fmla="*/ 400674 h 1265725"/>
                <a:gd name="connsiteX22" fmla="*/ 1060736 w 1630420"/>
                <a:gd name="connsiteY22" fmla="*/ 271827 h 1265725"/>
                <a:gd name="connsiteX23" fmla="*/ 985922 w 1630420"/>
                <a:gd name="connsiteY23" fmla="*/ 163762 h 1265725"/>
                <a:gd name="connsiteX24" fmla="*/ 882013 w 1630420"/>
                <a:gd name="connsiteY24" fmla="*/ 80634 h 1265725"/>
                <a:gd name="connsiteX25" fmla="*/ 740696 w 1630420"/>
                <a:gd name="connsiteY25" fmla="*/ 18289 h 1265725"/>
                <a:gd name="connsiteX26" fmla="*/ 532878 w 1630420"/>
                <a:gd name="connsiteY26" fmla="*/ 1663 h 1265725"/>
                <a:gd name="connsiteX27" fmla="*/ 337529 w 1630420"/>
                <a:gd name="connsiteY27" fmla="*/ 51540 h 1265725"/>
                <a:gd name="connsiteX28" fmla="*/ 196213 w 1630420"/>
                <a:gd name="connsiteY28" fmla="*/ 142980 h 1265725"/>
                <a:gd name="connsiteX29" fmla="*/ 96460 w 1630420"/>
                <a:gd name="connsiteY29" fmla="*/ 267671 h 1265725"/>
                <a:gd name="connsiteX30" fmla="*/ 17489 w 1630420"/>
                <a:gd name="connsiteY30" fmla="*/ 438082 h 1265725"/>
                <a:gd name="connsiteX31" fmla="*/ 864 w 1630420"/>
                <a:gd name="connsiteY31" fmla="*/ 625118 h 1265725"/>
                <a:gd name="connsiteX32" fmla="*/ 34115 w 1630420"/>
                <a:gd name="connsiteY32" fmla="*/ 795529 h 1265725"/>
                <a:gd name="connsiteX33" fmla="*/ 100616 w 1630420"/>
                <a:gd name="connsiteY33" fmla="*/ 945158 h 1265725"/>
                <a:gd name="connsiteX34" fmla="*/ 192056 w 1630420"/>
                <a:gd name="connsiteY34" fmla="*/ 1065692 h 1265725"/>
                <a:gd name="connsiteX35" fmla="*/ 329216 w 1630420"/>
                <a:gd name="connsiteY35" fmla="*/ 1169602 h 1265725"/>
                <a:gd name="connsiteX36" fmla="*/ 470533 w 1630420"/>
                <a:gd name="connsiteY36" fmla="*/ 1227791 h 1265725"/>
                <a:gd name="connsiteX37" fmla="*/ 665882 w 1630420"/>
                <a:gd name="connsiteY37" fmla="*/ 1265198 h 1265725"/>
                <a:gd name="connsiteX38" fmla="*/ 840449 w 1630420"/>
                <a:gd name="connsiteY38" fmla="*/ 1244416 h 1265725"/>
                <a:gd name="connsiteX39" fmla="*/ 1035798 w 1630420"/>
                <a:gd name="connsiteY39" fmla="*/ 1173758 h 1265725"/>
                <a:gd name="connsiteX40" fmla="*/ 1172959 w 1630420"/>
                <a:gd name="connsiteY40" fmla="*/ 1065692 h 1265725"/>
                <a:gd name="connsiteX41" fmla="*/ 1281024 w 1630420"/>
                <a:gd name="connsiteY41" fmla="*/ 945158 h 1265725"/>
                <a:gd name="connsiteX42" fmla="*/ 1364151 w 1630420"/>
                <a:gd name="connsiteY42" fmla="*/ 787216 h 1265725"/>
                <a:gd name="connsiteX43" fmla="*/ 1405715 w 1630420"/>
                <a:gd name="connsiteY43" fmla="*/ 645900 h 1265725"/>
                <a:gd name="connsiteX44" fmla="*/ 1422340 w 1630420"/>
                <a:gd name="connsiteY44" fmla="*/ 479645 h 1265725"/>
                <a:gd name="connsiteX45" fmla="*/ 1630420 w 1630420"/>
                <a:gd name="connsiteY45" fmla="*/ 238221 h 1265725"/>
                <a:gd name="connsiteX0" fmla="*/ 578598 w 1630420"/>
                <a:gd name="connsiteY0" fmla="*/ 629274 h 1265725"/>
                <a:gd name="connsiteX1" fmla="*/ 624318 w 1630420"/>
                <a:gd name="connsiteY1" fmla="*/ 683307 h 1265725"/>
                <a:gd name="connsiteX2" fmla="*/ 707446 w 1630420"/>
                <a:gd name="connsiteY2" fmla="*/ 683307 h 1265725"/>
                <a:gd name="connsiteX3" fmla="*/ 786416 w 1630420"/>
                <a:gd name="connsiteY3" fmla="*/ 641743 h 1265725"/>
                <a:gd name="connsiteX4" fmla="*/ 832136 w 1630420"/>
                <a:gd name="connsiteY4" fmla="*/ 562772 h 1265725"/>
                <a:gd name="connsiteX5" fmla="*/ 823824 w 1630420"/>
                <a:gd name="connsiteY5" fmla="*/ 454707 h 1265725"/>
                <a:gd name="connsiteX6" fmla="*/ 786416 w 1630420"/>
                <a:gd name="connsiteY6" fmla="*/ 371580 h 1265725"/>
                <a:gd name="connsiteX7" fmla="*/ 699133 w 1630420"/>
                <a:gd name="connsiteY7" fmla="*/ 305078 h 1265725"/>
                <a:gd name="connsiteX8" fmla="*/ 561973 w 1630420"/>
                <a:gd name="connsiteY8" fmla="*/ 284296 h 1265725"/>
                <a:gd name="connsiteX9" fmla="*/ 437282 w 1630420"/>
                <a:gd name="connsiteY9" fmla="*/ 321703 h 1265725"/>
                <a:gd name="connsiteX10" fmla="*/ 337529 w 1630420"/>
                <a:gd name="connsiteY10" fmla="*/ 413143 h 1265725"/>
                <a:gd name="connsiteX11" fmla="*/ 291809 w 1630420"/>
                <a:gd name="connsiteY11" fmla="*/ 579398 h 1265725"/>
                <a:gd name="connsiteX12" fmla="*/ 316747 w 1630420"/>
                <a:gd name="connsiteY12" fmla="*/ 737340 h 1265725"/>
                <a:gd name="connsiteX13" fmla="*/ 379093 w 1630420"/>
                <a:gd name="connsiteY13" fmla="*/ 841249 h 1265725"/>
                <a:gd name="connsiteX14" fmla="*/ 478846 w 1630420"/>
                <a:gd name="connsiteY14" fmla="*/ 928532 h 1265725"/>
                <a:gd name="connsiteX15" fmla="*/ 620162 w 1630420"/>
                <a:gd name="connsiteY15" fmla="*/ 970096 h 1265725"/>
                <a:gd name="connsiteX16" fmla="*/ 782260 w 1630420"/>
                <a:gd name="connsiteY16" fmla="*/ 965940 h 1265725"/>
                <a:gd name="connsiteX17" fmla="*/ 919420 w 1630420"/>
                <a:gd name="connsiteY17" fmla="*/ 911907 h 1265725"/>
                <a:gd name="connsiteX18" fmla="*/ 1023329 w 1630420"/>
                <a:gd name="connsiteY18" fmla="*/ 807998 h 1265725"/>
                <a:gd name="connsiteX19" fmla="*/ 1081519 w 1630420"/>
                <a:gd name="connsiteY19" fmla="*/ 699932 h 1265725"/>
                <a:gd name="connsiteX20" fmla="*/ 1118926 w 1630420"/>
                <a:gd name="connsiteY20" fmla="*/ 550303 h 1265725"/>
                <a:gd name="connsiteX21" fmla="*/ 1106456 w 1630420"/>
                <a:gd name="connsiteY21" fmla="*/ 400674 h 1265725"/>
                <a:gd name="connsiteX22" fmla="*/ 1060736 w 1630420"/>
                <a:gd name="connsiteY22" fmla="*/ 271827 h 1265725"/>
                <a:gd name="connsiteX23" fmla="*/ 985922 w 1630420"/>
                <a:gd name="connsiteY23" fmla="*/ 163762 h 1265725"/>
                <a:gd name="connsiteX24" fmla="*/ 882013 w 1630420"/>
                <a:gd name="connsiteY24" fmla="*/ 80634 h 1265725"/>
                <a:gd name="connsiteX25" fmla="*/ 740696 w 1630420"/>
                <a:gd name="connsiteY25" fmla="*/ 18289 h 1265725"/>
                <a:gd name="connsiteX26" fmla="*/ 532878 w 1630420"/>
                <a:gd name="connsiteY26" fmla="*/ 1663 h 1265725"/>
                <a:gd name="connsiteX27" fmla="*/ 337529 w 1630420"/>
                <a:gd name="connsiteY27" fmla="*/ 51540 h 1265725"/>
                <a:gd name="connsiteX28" fmla="*/ 196213 w 1630420"/>
                <a:gd name="connsiteY28" fmla="*/ 142980 h 1265725"/>
                <a:gd name="connsiteX29" fmla="*/ 96460 w 1630420"/>
                <a:gd name="connsiteY29" fmla="*/ 267671 h 1265725"/>
                <a:gd name="connsiteX30" fmla="*/ 17489 w 1630420"/>
                <a:gd name="connsiteY30" fmla="*/ 438082 h 1265725"/>
                <a:gd name="connsiteX31" fmla="*/ 864 w 1630420"/>
                <a:gd name="connsiteY31" fmla="*/ 625118 h 1265725"/>
                <a:gd name="connsiteX32" fmla="*/ 34115 w 1630420"/>
                <a:gd name="connsiteY32" fmla="*/ 795529 h 1265725"/>
                <a:gd name="connsiteX33" fmla="*/ 100616 w 1630420"/>
                <a:gd name="connsiteY33" fmla="*/ 945158 h 1265725"/>
                <a:gd name="connsiteX34" fmla="*/ 192056 w 1630420"/>
                <a:gd name="connsiteY34" fmla="*/ 1065692 h 1265725"/>
                <a:gd name="connsiteX35" fmla="*/ 329216 w 1630420"/>
                <a:gd name="connsiteY35" fmla="*/ 1169602 h 1265725"/>
                <a:gd name="connsiteX36" fmla="*/ 470533 w 1630420"/>
                <a:gd name="connsiteY36" fmla="*/ 1227791 h 1265725"/>
                <a:gd name="connsiteX37" fmla="*/ 665882 w 1630420"/>
                <a:gd name="connsiteY37" fmla="*/ 1265198 h 1265725"/>
                <a:gd name="connsiteX38" fmla="*/ 840449 w 1630420"/>
                <a:gd name="connsiteY38" fmla="*/ 1244416 h 1265725"/>
                <a:gd name="connsiteX39" fmla="*/ 1035798 w 1630420"/>
                <a:gd name="connsiteY39" fmla="*/ 1173758 h 1265725"/>
                <a:gd name="connsiteX40" fmla="*/ 1172959 w 1630420"/>
                <a:gd name="connsiteY40" fmla="*/ 1065692 h 1265725"/>
                <a:gd name="connsiteX41" fmla="*/ 1281024 w 1630420"/>
                <a:gd name="connsiteY41" fmla="*/ 945158 h 1265725"/>
                <a:gd name="connsiteX42" fmla="*/ 1364151 w 1630420"/>
                <a:gd name="connsiteY42" fmla="*/ 787216 h 1265725"/>
                <a:gd name="connsiteX43" fmla="*/ 1405715 w 1630420"/>
                <a:gd name="connsiteY43" fmla="*/ 645900 h 1265725"/>
                <a:gd name="connsiteX44" fmla="*/ 1454418 w 1630420"/>
                <a:gd name="connsiteY44" fmla="*/ 458907 h 1265725"/>
                <a:gd name="connsiteX45" fmla="*/ 1630420 w 1630420"/>
                <a:gd name="connsiteY45" fmla="*/ 238221 h 1265725"/>
                <a:gd name="connsiteX0" fmla="*/ 578598 w 1630420"/>
                <a:gd name="connsiteY0" fmla="*/ 629274 h 1265725"/>
                <a:gd name="connsiteX1" fmla="*/ 624318 w 1630420"/>
                <a:gd name="connsiteY1" fmla="*/ 683307 h 1265725"/>
                <a:gd name="connsiteX2" fmla="*/ 707446 w 1630420"/>
                <a:gd name="connsiteY2" fmla="*/ 683307 h 1265725"/>
                <a:gd name="connsiteX3" fmla="*/ 786416 w 1630420"/>
                <a:gd name="connsiteY3" fmla="*/ 641743 h 1265725"/>
                <a:gd name="connsiteX4" fmla="*/ 832136 w 1630420"/>
                <a:gd name="connsiteY4" fmla="*/ 562772 h 1265725"/>
                <a:gd name="connsiteX5" fmla="*/ 823824 w 1630420"/>
                <a:gd name="connsiteY5" fmla="*/ 454707 h 1265725"/>
                <a:gd name="connsiteX6" fmla="*/ 786416 w 1630420"/>
                <a:gd name="connsiteY6" fmla="*/ 371580 h 1265725"/>
                <a:gd name="connsiteX7" fmla="*/ 699133 w 1630420"/>
                <a:gd name="connsiteY7" fmla="*/ 305078 h 1265725"/>
                <a:gd name="connsiteX8" fmla="*/ 561973 w 1630420"/>
                <a:gd name="connsiteY8" fmla="*/ 284296 h 1265725"/>
                <a:gd name="connsiteX9" fmla="*/ 437282 w 1630420"/>
                <a:gd name="connsiteY9" fmla="*/ 321703 h 1265725"/>
                <a:gd name="connsiteX10" fmla="*/ 337529 w 1630420"/>
                <a:gd name="connsiteY10" fmla="*/ 413143 h 1265725"/>
                <a:gd name="connsiteX11" fmla="*/ 291809 w 1630420"/>
                <a:gd name="connsiteY11" fmla="*/ 579398 h 1265725"/>
                <a:gd name="connsiteX12" fmla="*/ 316747 w 1630420"/>
                <a:gd name="connsiteY12" fmla="*/ 737340 h 1265725"/>
                <a:gd name="connsiteX13" fmla="*/ 379093 w 1630420"/>
                <a:gd name="connsiteY13" fmla="*/ 841249 h 1265725"/>
                <a:gd name="connsiteX14" fmla="*/ 478846 w 1630420"/>
                <a:gd name="connsiteY14" fmla="*/ 928532 h 1265725"/>
                <a:gd name="connsiteX15" fmla="*/ 620162 w 1630420"/>
                <a:gd name="connsiteY15" fmla="*/ 970096 h 1265725"/>
                <a:gd name="connsiteX16" fmla="*/ 782260 w 1630420"/>
                <a:gd name="connsiteY16" fmla="*/ 965940 h 1265725"/>
                <a:gd name="connsiteX17" fmla="*/ 919420 w 1630420"/>
                <a:gd name="connsiteY17" fmla="*/ 911907 h 1265725"/>
                <a:gd name="connsiteX18" fmla="*/ 1023329 w 1630420"/>
                <a:gd name="connsiteY18" fmla="*/ 807998 h 1265725"/>
                <a:gd name="connsiteX19" fmla="*/ 1081519 w 1630420"/>
                <a:gd name="connsiteY19" fmla="*/ 699932 h 1265725"/>
                <a:gd name="connsiteX20" fmla="*/ 1118926 w 1630420"/>
                <a:gd name="connsiteY20" fmla="*/ 550303 h 1265725"/>
                <a:gd name="connsiteX21" fmla="*/ 1106456 w 1630420"/>
                <a:gd name="connsiteY21" fmla="*/ 400674 h 1265725"/>
                <a:gd name="connsiteX22" fmla="*/ 1060736 w 1630420"/>
                <a:gd name="connsiteY22" fmla="*/ 271827 h 1265725"/>
                <a:gd name="connsiteX23" fmla="*/ 985922 w 1630420"/>
                <a:gd name="connsiteY23" fmla="*/ 163762 h 1265725"/>
                <a:gd name="connsiteX24" fmla="*/ 882013 w 1630420"/>
                <a:gd name="connsiteY24" fmla="*/ 80634 h 1265725"/>
                <a:gd name="connsiteX25" fmla="*/ 740696 w 1630420"/>
                <a:gd name="connsiteY25" fmla="*/ 18289 h 1265725"/>
                <a:gd name="connsiteX26" fmla="*/ 532878 w 1630420"/>
                <a:gd name="connsiteY26" fmla="*/ 1663 h 1265725"/>
                <a:gd name="connsiteX27" fmla="*/ 337529 w 1630420"/>
                <a:gd name="connsiteY27" fmla="*/ 51540 h 1265725"/>
                <a:gd name="connsiteX28" fmla="*/ 196213 w 1630420"/>
                <a:gd name="connsiteY28" fmla="*/ 142980 h 1265725"/>
                <a:gd name="connsiteX29" fmla="*/ 96460 w 1630420"/>
                <a:gd name="connsiteY29" fmla="*/ 267671 h 1265725"/>
                <a:gd name="connsiteX30" fmla="*/ 17489 w 1630420"/>
                <a:gd name="connsiteY30" fmla="*/ 438082 h 1265725"/>
                <a:gd name="connsiteX31" fmla="*/ 864 w 1630420"/>
                <a:gd name="connsiteY31" fmla="*/ 625118 h 1265725"/>
                <a:gd name="connsiteX32" fmla="*/ 34115 w 1630420"/>
                <a:gd name="connsiteY32" fmla="*/ 795529 h 1265725"/>
                <a:gd name="connsiteX33" fmla="*/ 100616 w 1630420"/>
                <a:gd name="connsiteY33" fmla="*/ 945158 h 1265725"/>
                <a:gd name="connsiteX34" fmla="*/ 192056 w 1630420"/>
                <a:gd name="connsiteY34" fmla="*/ 1065692 h 1265725"/>
                <a:gd name="connsiteX35" fmla="*/ 329216 w 1630420"/>
                <a:gd name="connsiteY35" fmla="*/ 1169602 h 1265725"/>
                <a:gd name="connsiteX36" fmla="*/ 470533 w 1630420"/>
                <a:gd name="connsiteY36" fmla="*/ 1227791 h 1265725"/>
                <a:gd name="connsiteX37" fmla="*/ 665882 w 1630420"/>
                <a:gd name="connsiteY37" fmla="*/ 1265198 h 1265725"/>
                <a:gd name="connsiteX38" fmla="*/ 840449 w 1630420"/>
                <a:gd name="connsiteY38" fmla="*/ 1244416 h 1265725"/>
                <a:gd name="connsiteX39" fmla="*/ 1035798 w 1630420"/>
                <a:gd name="connsiteY39" fmla="*/ 1173758 h 1265725"/>
                <a:gd name="connsiteX40" fmla="*/ 1172959 w 1630420"/>
                <a:gd name="connsiteY40" fmla="*/ 1065692 h 1265725"/>
                <a:gd name="connsiteX41" fmla="*/ 1281024 w 1630420"/>
                <a:gd name="connsiteY41" fmla="*/ 945158 h 1265725"/>
                <a:gd name="connsiteX42" fmla="*/ 1364151 w 1630420"/>
                <a:gd name="connsiteY42" fmla="*/ 787216 h 1265725"/>
                <a:gd name="connsiteX43" fmla="*/ 1405715 w 1630420"/>
                <a:gd name="connsiteY43" fmla="*/ 645900 h 1265725"/>
                <a:gd name="connsiteX44" fmla="*/ 1454418 w 1630420"/>
                <a:gd name="connsiteY44" fmla="*/ 458907 h 1265725"/>
                <a:gd name="connsiteX45" fmla="*/ 1630420 w 1630420"/>
                <a:gd name="connsiteY45" fmla="*/ 238221 h 1265725"/>
                <a:gd name="connsiteX0" fmla="*/ 578598 w 1630420"/>
                <a:gd name="connsiteY0" fmla="*/ 629274 h 1265725"/>
                <a:gd name="connsiteX1" fmla="*/ 624318 w 1630420"/>
                <a:gd name="connsiteY1" fmla="*/ 683307 h 1265725"/>
                <a:gd name="connsiteX2" fmla="*/ 707446 w 1630420"/>
                <a:gd name="connsiteY2" fmla="*/ 683307 h 1265725"/>
                <a:gd name="connsiteX3" fmla="*/ 786416 w 1630420"/>
                <a:gd name="connsiteY3" fmla="*/ 641743 h 1265725"/>
                <a:gd name="connsiteX4" fmla="*/ 832136 w 1630420"/>
                <a:gd name="connsiteY4" fmla="*/ 562772 h 1265725"/>
                <a:gd name="connsiteX5" fmla="*/ 823824 w 1630420"/>
                <a:gd name="connsiteY5" fmla="*/ 454707 h 1265725"/>
                <a:gd name="connsiteX6" fmla="*/ 786416 w 1630420"/>
                <a:gd name="connsiteY6" fmla="*/ 371580 h 1265725"/>
                <a:gd name="connsiteX7" fmla="*/ 699133 w 1630420"/>
                <a:gd name="connsiteY7" fmla="*/ 305078 h 1265725"/>
                <a:gd name="connsiteX8" fmla="*/ 561973 w 1630420"/>
                <a:gd name="connsiteY8" fmla="*/ 284296 h 1265725"/>
                <a:gd name="connsiteX9" fmla="*/ 437282 w 1630420"/>
                <a:gd name="connsiteY9" fmla="*/ 321703 h 1265725"/>
                <a:gd name="connsiteX10" fmla="*/ 337529 w 1630420"/>
                <a:gd name="connsiteY10" fmla="*/ 413143 h 1265725"/>
                <a:gd name="connsiteX11" fmla="*/ 291809 w 1630420"/>
                <a:gd name="connsiteY11" fmla="*/ 579398 h 1265725"/>
                <a:gd name="connsiteX12" fmla="*/ 316747 w 1630420"/>
                <a:gd name="connsiteY12" fmla="*/ 737340 h 1265725"/>
                <a:gd name="connsiteX13" fmla="*/ 379093 w 1630420"/>
                <a:gd name="connsiteY13" fmla="*/ 841249 h 1265725"/>
                <a:gd name="connsiteX14" fmla="*/ 478846 w 1630420"/>
                <a:gd name="connsiteY14" fmla="*/ 928532 h 1265725"/>
                <a:gd name="connsiteX15" fmla="*/ 620162 w 1630420"/>
                <a:gd name="connsiteY15" fmla="*/ 970096 h 1265725"/>
                <a:gd name="connsiteX16" fmla="*/ 782260 w 1630420"/>
                <a:gd name="connsiteY16" fmla="*/ 965940 h 1265725"/>
                <a:gd name="connsiteX17" fmla="*/ 919420 w 1630420"/>
                <a:gd name="connsiteY17" fmla="*/ 911907 h 1265725"/>
                <a:gd name="connsiteX18" fmla="*/ 1023329 w 1630420"/>
                <a:gd name="connsiteY18" fmla="*/ 807998 h 1265725"/>
                <a:gd name="connsiteX19" fmla="*/ 1081519 w 1630420"/>
                <a:gd name="connsiteY19" fmla="*/ 699932 h 1265725"/>
                <a:gd name="connsiteX20" fmla="*/ 1118926 w 1630420"/>
                <a:gd name="connsiteY20" fmla="*/ 550303 h 1265725"/>
                <a:gd name="connsiteX21" fmla="*/ 1106456 w 1630420"/>
                <a:gd name="connsiteY21" fmla="*/ 400674 h 1265725"/>
                <a:gd name="connsiteX22" fmla="*/ 1060736 w 1630420"/>
                <a:gd name="connsiteY22" fmla="*/ 271827 h 1265725"/>
                <a:gd name="connsiteX23" fmla="*/ 985922 w 1630420"/>
                <a:gd name="connsiteY23" fmla="*/ 163762 h 1265725"/>
                <a:gd name="connsiteX24" fmla="*/ 882013 w 1630420"/>
                <a:gd name="connsiteY24" fmla="*/ 80634 h 1265725"/>
                <a:gd name="connsiteX25" fmla="*/ 740696 w 1630420"/>
                <a:gd name="connsiteY25" fmla="*/ 18289 h 1265725"/>
                <a:gd name="connsiteX26" fmla="*/ 532878 w 1630420"/>
                <a:gd name="connsiteY26" fmla="*/ 1663 h 1265725"/>
                <a:gd name="connsiteX27" fmla="*/ 337529 w 1630420"/>
                <a:gd name="connsiteY27" fmla="*/ 51540 h 1265725"/>
                <a:gd name="connsiteX28" fmla="*/ 196213 w 1630420"/>
                <a:gd name="connsiteY28" fmla="*/ 142980 h 1265725"/>
                <a:gd name="connsiteX29" fmla="*/ 96460 w 1630420"/>
                <a:gd name="connsiteY29" fmla="*/ 267671 h 1265725"/>
                <a:gd name="connsiteX30" fmla="*/ 17489 w 1630420"/>
                <a:gd name="connsiteY30" fmla="*/ 438082 h 1265725"/>
                <a:gd name="connsiteX31" fmla="*/ 864 w 1630420"/>
                <a:gd name="connsiteY31" fmla="*/ 625118 h 1265725"/>
                <a:gd name="connsiteX32" fmla="*/ 34115 w 1630420"/>
                <a:gd name="connsiteY32" fmla="*/ 795529 h 1265725"/>
                <a:gd name="connsiteX33" fmla="*/ 100616 w 1630420"/>
                <a:gd name="connsiteY33" fmla="*/ 945158 h 1265725"/>
                <a:gd name="connsiteX34" fmla="*/ 192056 w 1630420"/>
                <a:gd name="connsiteY34" fmla="*/ 1065692 h 1265725"/>
                <a:gd name="connsiteX35" fmla="*/ 329216 w 1630420"/>
                <a:gd name="connsiteY35" fmla="*/ 1169602 h 1265725"/>
                <a:gd name="connsiteX36" fmla="*/ 470533 w 1630420"/>
                <a:gd name="connsiteY36" fmla="*/ 1227791 h 1265725"/>
                <a:gd name="connsiteX37" fmla="*/ 665882 w 1630420"/>
                <a:gd name="connsiteY37" fmla="*/ 1265198 h 1265725"/>
                <a:gd name="connsiteX38" fmla="*/ 840449 w 1630420"/>
                <a:gd name="connsiteY38" fmla="*/ 1244416 h 1265725"/>
                <a:gd name="connsiteX39" fmla="*/ 1035798 w 1630420"/>
                <a:gd name="connsiteY39" fmla="*/ 1173758 h 1265725"/>
                <a:gd name="connsiteX40" fmla="*/ 1172959 w 1630420"/>
                <a:gd name="connsiteY40" fmla="*/ 1065692 h 1265725"/>
                <a:gd name="connsiteX41" fmla="*/ 1281024 w 1630420"/>
                <a:gd name="connsiteY41" fmla="*/ 945158 h 1265725"/>
                <a:gd name="connsiteX42" fmla="*/ 1364151 w 1630420"/>
                <a:gd name="connsiteY42" fmla="*/ 787216 h 1265725"/>
                <a:gd name="connsiteX43" fmla="*/ 1405715 w 1630420"/>
                <a:gd name="connsiteY43" fmla="*/ 645900 h 1265725"/>
                <a:gd name="connsiteX44" fmla="*/ 1454418 w 1630420"/>
                <a:gd name="connsiteY44" fmla="*/ 458907 h 1265725"/>
                <a:gd name="connsiteX45" fmla="*/ 1630420 w 1630420"/>
                <a:gd name="connsiteY45" fmla="*/ 238221 h 1265725"/>
                <a:gd name="connsiteX0" fmla="*/ 578598 w 1630420"/>
                <a:gd name="connsiteY0" fmla="*/ 629274 h 1265725"/>
                <a:gd name="connsiteX1" fmla="*/ 624318 w 1630420"/>
                <a:gd name="connsiteY1" fmla="*/ 683307 h 1265725"/>
                <a:gd name="connsiteX2" fmla="*/ 707446 w 1630420"/>
                <a:gd name="connsiteY2" fmla="*/ 683307 h 1265725"/>
                <a:gd name="connsiteX3" fmla="*/ 786416 w 1630420"/>
                <a:gd name="connsiteY3" fmla="*/ 641743 h 1265725"/>
                <a:gd name="connsiteX4" fmla="*/ 832136 w 1630420"/>
                <a:gd name="connsiteY4" fmla="*/ 562772 h 1265725"/>
                <a:gd name="connsiteX5" fmla="*/ 823824 w 1630420"/>
                <a:gd name="connsiteY5" fmla="*/ 454707 h 1265725"/>
                <a:gd name="connsiteX6" fmla="*/ 786416 w 1630420"/>
                <a:gd name="connsiteY6" fmla="*/ 371580 h 1265725"/>
                <a:gd name="connsiteX7" fmla="*/ 699133 w 1630420"/>
                <a:gd name="connsiteY7" fmla="*/ 305078 h 1265725"/>
                <a:gd name="connsiteX8" fmla="*/ 561973 w 1630420"/>
                <a:gd name="connsiteY8" fmla="*/ 284296 h 1265725"/>
                <a:gd name="connsiteX9" fmla="*/ 437282 w 1630420"/>
                <a:gd name="connsiteY9" fmla="*/ 321703 h 1265725"/>
                <a:gd name="connsiteX10" fmla="*/ 337529 w 1630420"/>
                <a:gd name="connsiteY10" fmla="*/ 413143 h 1265725"/>
                <a:gd name="connsiteX11" fmla="*/ 291809 w 1630420"/>
                <a:gd name="connsiteY11" fmla="*/ 579398 h 1265725"/>
                <a:gd name="connsiteX12" fmla="*/ 316747 w 1630420"/>
                <a:gd name="connsiteY12" fmla="*/ 737340 h 1265725"/>
                <a:gd name="connsiteX13" fmla="*/ 379093 w 1630420"/>
                <a:gd name="connsiteY13" fmla="*/ 841249 h 1265725"/>
                <a:gd name="connsiteX14" fmla="*/ 478846 w 1630420"/>
                <a:gd name="connsiteY14" fmla="*/ 928532 h 1265725"/>
                <a:gd name="connsiteX15" fmla="*/ 620162 w 1630420"/>
                <a:gd name="connsiteY15" fmla="*/ 970096 h 1265725"/>
                <a:gd name="connsiteX16" fmla="*/ 782260 w 1630420"/>
                <a:gd name="connsiteY16" fmla="*/ 965940 h 1265725"/>
                <a:gd name="connsiteX17" fmla="*/ 919420 w 1630420"/>
                <a:gd name="connsiteY17" fmla="*/ 911907 h 1265725"/>
                <a:gd name="connsiteX18" fmla="*/ 1023329 w 1630420"/>
                <a:gd name="connsiteY18" fmla="*/ 807998 h 1265725"/>
                <a:gd name="connsiteX19" fmla="*/ 1081519 w 1630420"/>
                <a:gd name="connsiteY19" fmla="*/ 699932 h 1265725"/>
                <a:gd name="connsiteX20" fmla="*/ 1118926 w 1630420"/>
                <a:gd name="connsiteY20" fmla="*/ 550303 h 1265725"/>
                <a:gd name="connsiteX21" fmla="*/ 1106456 w 1630420"/>
                <a:gd name="connsiteY21" fmla="*/ 400674 h 1265725"/>
                <a:gd name="connsiteX22" fmla="*/ 1060736 w 1630420"/>
                <a:gd name="connsiteY22" fmla="*/ 271827 h 1265725"/>
                <a:gd name="connsiteX23" fmla="*/ 985922 w 1630420"/>
                <a:gd name="connsiteY23" fmla="*/ 163762 h 1265725"/>
                <a:gd name="connsiteX24" fmla="*/ 882013 w 1630420"/>
                <a:gd name="connsiteY24" fmla="*/ 80634 h 1265725"/>
                <a:gd name="connsiteX25" fmla="*/ 740696 w 1630420"/>
                <a:gd name="connsiteY25" fmla="*/ 18289 h 1265725"/>
                <a:gd name="connsiteX26" fmla="*/ 532878 w 1630420"/>
                <a:gd name="connsiteY26" fmla="*/ 1663 h 1265725"/>
                <a:gd name="connsiteX27" fmla="*/ 337529 w 1630420"/>
                <a:gd name="connsiteY27" fmla="*/ 51540 h 1265725"/>
                <a:gd name="connsiteX28" fmla="*/ 196213 w 1630420"/>
                <a:gd name="connsiteY28" fmla="*/ 142980 h 1265725"/>
                <a:gd name="connsiteX29" fmla="*/ 96460 w 1630420"/>
                <a:gd name="connsiteY29" fmla="*/ 267671 h 1265725"/>
                <a:gd name="connsiteX30" fmla="*/ 17489 w 1630420"/>
                <a:gd name="connsiteY30" fmla="*/ 438082 h 1265725"/>
                <a:gd name="connsiteX31" fmla="*/ 864 w 1630420"/>
                <a:gd name="connsiteY31" fmla="*/ 625118 h 1265725"/>
                <a:gd name="connsiteX32" fmla="*/ 34115 w 1630420"/>
                <a:gd name="connsiteY32" fmla="*/ 795529 h 1265725"/>
                <a:gd name="connsiteX33" fmla="*/ 100616 w 1630420"/>
                <a:gd name="connsiteY33" fmla="*/ 945158 h 1265725"/>
                <a:gd name="connsiteX34" fmla="*/ 192056 w 1630420"/>
                <a:gd name="connsiteY34" fmla="*/ 1065692 h 1265725"/>
                <a:gd name="connsiteX35" fmla="*/ 329216 w 1630420"/>
                <a:gd name="connsiteY35" fmla="*/ 1169602 h 1265725"/>
                <a:gd name="connsiteX36" fmla="*/ 470533 w 1630420"/>
                <a:gd name="connsiteY36" fmla="*/ 1227791 h 1265725"/>
                <a:gd name="connsiteX37" fmla="*/ 665882 w 1630420"/>
                <a:gd name="connsiteY37" fmla="*/ 1265198 h 1265725"/>
                <a:gd name="connsiteX38" fmla="*/ 840449 w 1630420"/>
                <a:gd name="connsiteY38" fmla="*/ 1244416 h 1265725"/>
                <a:gd name="connsiteX39" fmla="*/ 1035798 w 1630420"/>
                <a:gd name="connsiteY39" fmla="*/ 1173758 h 1265725"/>
                <a:gd name="connsiteX40" fmla="*/ 1172959 w 1630420"/>
                <a:gd name="connsiteY40" fmla="*/ 1065692 h 1265725"/>
                <a:gd name="connsiteX41" fmla="*/ 1281024 w 1630420"/>
                <a:gd name="connsiteY41" fmla="*/ 945158 h 1265725"/>
                <a:gd name="connsiteX42" fmla="*/ 1364151 w 1630420"/>
                <a:gd name="connsiteY42" fmla="*/ 787216 h 1265725"/>
                <a:gd name="connsiteX43" fmla="*/ 1405715 w 1630420"/>
                <a:gd name="connsiteY43" fmla="*/ 645900 h 1265725"/>
                <a:gd name="connsiteX44" fmla="*/ 1454418 w 1630420"/>
                <a:gd name="connsiteY44" fmla="*/ 458907 h 1265725"/>
                <a:gd name="connsiteX45" fmla="*/ 1630420 w 1630420"/>
                <a:gd name="connsiteY45" fmla="*/ 238221 h 1265725"/>
                <a:gd name="connsiteX0" fmla="*/ 578598 w 1641163"/>
                <a:gd name="connsiteY0" fmla="*/ 629274 h 1265725"/>
                <a:gd name="connsiteX1" fmla="*/ 624318 w 1641163"/>
                <a:gd name="connsiteY1" fmla="*/ 683307 h 1265725"/>
                <a:gd name="connsiteX2" fmla="*/ 707446 w 1641163"/>
                <a:gd name="connsiteY2" fmla="*/ 683307 h 1265725"/>
                <a:gd name="connsiteX3" fmla="*/ 786416 w 1641163"/>
                <a:gd name="connsiteY3" fmla="*/ 641743 h 1265725"/>
                <a:gd name="connsiteX4" fmla="*/ 832136 w 1641163"/>
                <a:gd name="connsiteY4" fmla="*/ 562772 h 1265725"/>
                <a:gd name="connsiteX5" fmla="*/ 823824 w 1641163"/>
                <a:gd name="connsiteY5" fmla="*/ 454707 h 1265725"/>
                <a:gd name="connsiteX6" fmla="*/ 786416 w 1641163"/>
                <a:gd name="connsiteY6" fmla="*/ 371580 h 1265725"/>
                <a:gd name="connsiteX7" fmla="*/ 699133 w 1641163"/>
                <a:gd name="connsiteY7" fmla="*/ 305078 h 1265725"/>
                <a:gd name="connsiteX8" fmla="*/ 561973 w 1641163"/>
                <a:gd name="connsiteY8" fmla="*/ 284296 h 1265725"/>
                <a:gd name="connsiteX9" fmla="*/ 437282 w 1641163"/>
                <a:gd name="connsiteY9" fmla="*/ 321703 h 1265725"/>
                <a:gd name="connsiteX10" fmla="*/ 337529 w 1641163"/>
                <a:gd name="connsiteY10" fmla="*/ 413143 h 1265725"/>
                <a:gd name="connsiteX11" fmla="*/ 291809 w 1641163"/>
                <a:gd name="connsiteY11" fmla="*/ 579398 h 1265725"/>
                <a:gd name="connsiteX12" fmla="*/ 316747 w 1641163"/>
                <a:gd name="connsiteY12" fmla="*/ 737340 h 1265725"/>
                <a:gd name="connsiteX13" fmla="*/ 379093 w 1641163"/>
                <a:gd name="connsiteY13" fmla="*/ 841249 h 1265725"/>
                <a:gd name="connsiteX14" fmla="*/ 478846 w 1641163"/>
                <a:gd name="connsiteY14" fmla="*/ 928532 h 1265725"/>
                <a:gd name="connsiteX15" fmla="*/ 620162 w 1641163"/>
                <a:gd name="connsiteY15" fmla="*/ 970096 h 1265725"/>
                <a:gd name="connsiteX16" fmla="*/ 782260 w 1641163"/>
                <a:gd name="connsiteY16" fmla="*/ 965940 h 1265725"/>
                <a:gd name="connsiteX17" fmla="*/ 919420 w 1641163"/>
                <a:gd name="connsiteY17" fmla="*/ 911907 h 1265725"/>
                <a:gd name="connsiteX18" fmla="*/ 1023329 w 1641163"/>
                <a:gd name="connsiteY18" fmla="*/ 807998 h 1265725"/>
                <a:gd name="connsiteX19" fmla="*/ 1081519 w 1641163"/>
                <a:gd name="connsiteY19" fmla="*/ 699932 h 1265725"/>
                <a:gd name="connsiteX20" fmla="*/ 1118926 w 1641163"/>
                <a:gd name="connsiteY20" fmla="*/ 550303 h 1265725"/>
                <a:gd name="connsiteX21" fmla="*/ 1106456 w 1641163"/>
                <a:gd name="connsiteY21" fmla="*/ 400674 h 1265725"/>
                <a:gd name="connsiteX22" fmla="*/ 1060736 w 1641163"/>
                <a:gd name="connsiteY22" fmla="*/ 271827 h 1265725"/>
                <a:gd name="connsiteX23" fmla="*/ 985922 w 1641163"/>
                <a:gd name="connsiteY23" fmla="*/ 163762 h 1265725"/>
                <a:gd name="connsiteX24" fmla="*/ 882013 w 1641163"/>
                <a:gd name="connsiteY24" fmla="*/ 80634 h 1265725"/>
                <a:gd name="connsiteX25" fmla="*/ 740696 w 1641163"/>
                <a:gd name="connsiteY25" fmla="*/ 18289 h 1265725"/>
                <a:gd name="connsiteX26" fmla="*/ 532878 w 1641163"/>
                <a:gd name="connsiteY26" fmla="*/ 1663 h 1265725"/>
                <a:gd name="connsiteX27" fmla="*/ 337529 w 1641163"/>
                <a:gd name="connsiteY27" fmla="*/ 51540 h 1265725"/>
                <a:gd name="connsiteX28" fmla="*/ 196213 w 1641163"/>
                <a:gd name="connsiteY28" fmla="*/ 142980 h 1265725"/>
                <a:gd name="connsiteX29" fmla="*/ 96460 w 1641163"/>
                <a:gd name="connsiteY29" fmla="*/ 267671 h 1265725"/>
                <a:gd name="connsiteX30" fmla="*/ 17489 w 1641163"/>
                <a:gd name="connsiteY30" fmla="*/ 438082 h 1265725"/>
                <a:gd name="connsiteX31" fmla="*/ 864 w 1641163"/>
                <a:gd name="connsiteY31" fmla="*/ 625118 h 1265725"/>
                <a:gd name="connsiteX32" fmla="*/ 34115 w 1641163"/>
                <a:gd name="connsiteY32" fmla="*/ 795529 h 1265725"/>
                <a:gd name="connsiteX33" fmla="*/ 100616 w 1641163"/>
                <a:gd name="connsiteY33" fmla="*/ 945158 h 1265725"/>
                <a:gd name="connsiteX34" fmla="*/ 192056 w 1641163"/>
                <a:gd name="connsiteY34" fmla="*/ 1065692 h 1265725"/>
                <a:gd name="connsiteX35" fmla="*/ 329216 w 1641163"/>
                <a:gd name="connsiteY35" fmla="*/ 1169602 h 1265725"/>
                <a:gd name="connsiteX36" fmla="*/ 470533 w 1641163"/>
                <a:gd name="connsiteY36" fmla="*/ 1227791 h 1265725"/>
                <a:gd name="connsiteX37" fmla="*/ 665882 w 1641163"/>
                <a:gd name="connsiteY37" fmla="*/ 1265198 h 1265725"/>
                <a:gd name="connsiteX38" fmla="*/ 840449 w 1641163"/>
                <a:gd name="connsiteY38" fmla="*/ 1244416 h 1265725"/>
                <a:gd name="connsiteX39" fmla="*/ 1035798 w 1641163"/>
                <a:gd name="connsiteY39" fmla="*/ 1173758 h 1265725"/>
                <a:gd name="connsiteX40" fmla="*/ 1172959 w 1641163"/>
                <a:gd name="connsiteY40" fmla="*/ 1065692 h 1265725"/>
                <a:gd name="connsiteX41" fmla="*/ 1281024 w 1641163"/>
                <a:gd name="connsiteY41" fmla="*/ 945158 h 1265725"/>
                <a:gd name="connsiteX42" fmla="*/ 1364151 w 1641163"/>
                <a:gd name="connsiteY42" fmla="*/ 787216 h 1265725"/>
                <a:gd name="connsiteX43" fmla="*/ 1405715 w 1641163"/>
                <a:gd name="connsiteY43" fmla="*/ 645900 h 1265725"/>
                <a:gd name="connsiteX44" fmla="*/ 1454418 w 1641163"/>
                <a:gd name="connsiteY44" fmla="*/ 458907 h 1265725"/>
                <a:gd name="connsiteX45" fmla="*/ 1641163 w 1641163"/>
                <a:gd name="connsiteY45" fmla="*/ 227777 h 12657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1641163" h="1265725">
                  <a:moveTo>
                    <a:pt x="578598" y="629274"/>
                  </a:moveTo>
                  <a:cubicBezTo>
                    <a:pt x="590720" y="651788"/>
                    <a:pt x="602843" y="674302"/>
                    <a:pt x="624318" y="683307"/>
                  </a:cubicBezTo>
                  <a:cubicBezTo>
                    <a:pt x="645793" y="692313"/>
                    <a:pt x="680430" y="690234"/>
                    <a:pt x="707446" y="683307"/>
                  </a:cubicBezTo>
                  <a:cubicBezTo>
                    <a:pt x="734462" y="676380"/>
                    <a:pt x="765634" y="661832"/>
                    <a:pt x="786416" y="641743"/>
                  </a:cubicBezTo>
                  <a:cubicBezTo>
                    <a:pt x="807198" y="621654"/>
                    <a:pt x="825901" y="593945"/>
                    <a:pt x="832136" y="562772"/>
                  </a:cubicBezTo>
                  <a:cubicBezTo>
                    <a:pt x="838371" y="531599"/>
                    <a:pt x="831444" y="486572"/>
                    <a:pt x="823824" y="454707"/>
                  </a:cubicBezTo>
                  <a:cubicBezTo>
                    <a:pt x="816204" y="422842"/>
                    <a:pt x="807198" y="396518"/>
                    <a:pt x="786416" y="371580"/>
                  </a:cubicBezTo>
                  <a:cubicBezTo>
                    <a:pt x="765634" y="346642"/>
                    <a:pt x="736540" y="319625"/>
                    <a:pt x="699133" y="305078"/>
                  </a:cubicBezTo>
                  <a:cubicBezTo>
                    <a:pt x="661726" y="290531"/>
                    <a:pt x="605615" y="281525"/>
                    <a:pt x="561973" y="284296"/>
                  </a:cubicBezTo>
                  <a:cubicBezTo>
                    <a:pt x="518331" y="287067"/>
                    <a:pt x="474689" y="300228"/>
                    <a:pt x="437282" y="321703"/>
                  </a:cubicBezTo>
                  <a:cubicBezTo>
                    <a:pt x="399875" y="343177"/>
                    <a:pt x="361774" y="370194"/>
                    <a:pt x="337529" y="413143"/>
                  </a:cubicBezTo>
                  <a:cubicBezTo>
                    <a:pt x="313284" y="456092"/>
                    <a:pt x="295273" y="525365"/>
                    <a:pt x="291809" y="579398"/>
                  </a:cubicBezTo>
                  <a:cubicBezTo>
                    <a:pt x="288345" y="633431"/>
                    <a:pt x="302200" y="693698"/>
                    <a:pt x="316747" y="737340"/>
                  </a:cubicBezTo>
                  <a:cubicBezTo>
                    <a:pt x="331294" y="780982"/>
                    <a:pt x="352076" y="809384"/>
                    <a:pt x="379093" y="841249"/>
                  </a:cubicBezTo>
                  <a:cubicBezTo>
                    <a:pt x="406110" y="873114"/>
                    <a:pt x="438668" y="907058"/>
                    <a:pt x="478846" y="928532"/>
                  </a:cubicBezTo>
                  <a:cubicBezTo>
                    <a:pt x="519024" y="950006"/>
                    <a:pt x="569593" y="963861"/>
                    <a:pt x="620162" y="970096"/>
                  </a:cubicBezTo>
                  <a:cubicBezTo>
                    <a:pt x="670731" y="976331"/>
                    <a:pt x="732384" y="975638"/>
                    <a:pt x="782260" y="965940"/>
                  </a:cubicBezTo>
                  <a:cubicBezTo>
                    <a:pt x="832136" y="956242"/>
                    <a:pt x="879242" y="938231"/>
                    <a:pt x="919420" y="911907"/>
                  </a:cubicBezTo>
                  <a:cubicBezTo>
                    <a:pt x="959598" y="885583"/>
                    <a:pt x="996313" y="843327"/>
                    <a:pt x="1023329" y="807998"/>
                  </a:cubicBezTo>
                  <a:cubicBezTo>
                    <a:pt x="1050345" y="772669"/>
                    <a:pt x="1065586" y="742881"/>
                    <a:pt x="1081519" y="699932"/>
                  </a:cubicBezTo>
                  <a:cubicBezTo>
                    <a:pt x="1097452" y="656983"/>
                    <a:pt x="1114770" y="600179"/>
                    <a:pt x="1118926" y="550303"/>
                  </a:cubicBezTo>
                  <a:cubicBezTo>
                    <a:pt x="1123082" y="500427"/>
                    <a:pt x="1116154" y="447087"/>
                    <a:pt x="1106456" y="400674"/>
                  </a:cubicBezTo>
                  <a:cubicBezTo>
                    <a:pt x="1096758" y="354261"/>
                    <a:pt x="1080825" y="311312"/>
                    <a:pt x="1060736" y="271827"/>
                  </a:cubicBezTo>
                  <a:cubicBezTo>
                    <a:pt x="1040647" y="232342"/>
                    <a:pt x="1015709" y="195627"/>
                    <a:pt x="985922" y="163762"/>
                  </a:cubicBezTo>
                  <a:cubicBezTo>
                    <a:pt x="956135" y="131897"/>
                    <a:pt x="922884" y="104879"/>
                    <a:pt x="882013" y="80634"/>
                  </a:cubicBezTo>
                  <a:cubicBezTo>
                    <a:pt x="841142" y="56389"/>
                    <a:pt x="798885" y="31451"/>
                    <a:pt x="740696" y="18289"/>
                  </a:cubicBezTo>
                  <a:cubicBezTo>
                    <a:pt x="682507" y="5127"/>
                    <a:pt x="600072" y="-3879"/>
                    <a:pt x="532878" y="1663"/>
                  </a:cubicBezTo>
                  <a:cubicBezTo>
                    <a:pt x="465684" y="7205"/>
                    <a:pt x="393640" y="27987"/>
                    <a:pt x="337529" y="51540"/>
                  </a:cubicBezTo>
                  <a:cubicBezTo>
                    <a:pt x="281418" y="75093"/>
                    <a:pt x="236391" y="106958"/>
                    <a:pt x="196213" y="142980"/>
                  </a:cubicBezTo>
                  <a:cubicBezTo>
                    <a:pt x="156035" y="179002"/>
                    <a:pt x="126247" y="218487"/>
                    <a:pt x="96460" y="267671"/>
                  </a:cubicBezTo>
                  <a:cubicBezTo>
                    <a:pt x="66673" y="316855"/>
                    <a:pt x="33422" y="378507"/>
                    <a:pt x="17489" y="438082"/>
                  </a:cubicBezTo>
                  <a:cubicBezTo>
                    <a:pt x="1556" y="497656"/>
                    <a:pt x="-1907" y="565544"/>
                    <a:pt x="864" y="625118"/>
                  </a:cubicBezTo>
                  <a:cubicBezTo>
                    <a:pt x="3635" y="684692"/>
                    <a:pt x="17490" y="742189"/>
                    <a:pt x="34115" y="795529"/>
                  </a:cubicBezTo>
                  <a:cubicBezTo>
                    <a:pt x="50740" y="848869"/>
                    <a:pt x="74293" y="900131"/>
                    <a:pt x="100616" y="945158"/>
                  </a:cubicBezTo>
                  <a:cubicBezTo>
                    <a:pt x="126939" y="990185"/>
                    <a:pt x="153956" y="1028285"/>
                    <a:pt x="192056" y="1065692"/>
                  </a:cubicBezTo>
                  <a:cubicBezTo>
                    <a:pt x="230156" y="1103099"/>
                    <a:pt x="282803" y="1142586"/>
                    <a:pt x="329216" y="1169602"/>
                  </a:cubicBezTo>
                  <a:cubicBezTo>
                    <a:pt x="375629" y="1196618"/>
                    <a:pt x="414422" y="1211858"/>
                    <a:pt x="470533" y="1227791"/>
                  </a:cubicBezTo>
                  <a:cubicBezTo>
                    <a:pt x="526644" y="1243724"/>
                    <a:pt x="604229" y="1262427"/>
                    <a:pt x="665882" y="1265198"/>
                  </a:cubicBezTo>
                  <a:cubicBezTo>
                    <a:pt x="727535" y="1267969"/>
                    <a:pt x="778796" y="1259656"/>
                    <a:pt x="840449" y="1244416"/>
                  </a:cubicBezTo>
                  <a:cubicBezTo>
                    <a:pt x="902102" y="1229176"/>
                    <a:pt x="980380" y="1203545"/>
                    <a:pt x="1035798" y="1173758"/>
                  </a:cubicBezTo>
                  <a:cubicBezTo>
                    <a:pt x="1091216" y="1143971"/>
                    <a:pt x="1132088" y="1103792"/>
                    <a:pt x="1172959" y="1065692"/>
                  </a:cubicBezTo>
                  <a:cubicBezTo>
                    <a:pt x="1213830" y="1027592"/>
                    <a:pt x="1249159" y="991570"/>
                    <a:pt x="1281024" y="945158"/>
                  </a:cubicBezTo>
                  <a:cubicBezTo>
                    <a:pt x="1312889" y="898746"/>
                    <a:pt x="1343369" y="837092"/>
                    <a:pt x="1364151" y="787216"/>
                  </a:cubicBezTo>
                  <a:cubicBezTo>
                    <a:pt x="1384933" y="737340"/>
                    <a:pt x="1390671" y="700618"/>
                    <a:pt x="1405715" y="645900"/>
                  </a:cubicBezTo>
                  <a:cubicBezTo>
                    <a:pt x="1420759" y="591182"/>
                    <a:pt x="1429768" y="516104"/>
                    <a:pt x="1454418" y="458907"/>
                  </a:cubicBezTo>
                  <a:cubicBezTo>
                    <a:pt x="1521501" y="343348"/>
                    <a:pt x="1639142" y="227447"/>
                    <a:pt x="1641163" y="227777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Freeform 57"/>
            <p:cNvSpPr>
              <a:spLocks noChangeAspect="1"/>
            </p:cNvSpPr>
            <p:nvPr/>
          </p:nvSpPr>
          <p:spPr bwMode="auto">
            <a:xfrm>
              <a:off x="2595688" y="4336465"/>
              <a:ext cx="141718" cy="616937"/>
            </a:xfrm>
            <a:custGeom>
              <a:avLst/>
              <a:gdLst>
                <a:gd name="T0" fmla="*/ 153 w 309"/>
                <a:gd name="T1" fmla="*/ 0 h 1011"/>
                <a:gd name="T2" fmla="*/ 153 w 309"/>
                <a:gd name="T3" fmla="*/ 228 h 1011"/>
                <a:gd name="T4" fmla="*/ 6 w 309"/>
                <a:gd name="T5" fmla="*/ 288 h 1011"/>
                <a:gd name="T6" fmla="*/ 306 w 309"/>
                <a:gd name="T7" fmla="*/ 345 h 1011"/>
                <a:gd name="T8" fmla="*/ 3 w 309"/>
                <a:gd name="T9" fmla="*/ 417 h 1011"/>
                <a:gd name="T10" fmla="*/ 309 w 309"/>
                <a:gd name="T11" fmla="*/ 480 h 1011"/>
                <a:gd name="T12" fmla="*/ 0 w 309"/>
                <a:gd name="T13" fmla="*/ 549 h 1011"/>
                <a:gd name="T14" fmla="*/ 306 w 309"/>
                <a:gd name="T15" fmla="*/ 612 h 1011"/>
                <a:gd name="T16" fmla="*/ 0 w 309"/>
                <a:gd name="T17" fmla="*/ 681 h 1011"/>
                <a:gd name="T18" fmla="*/ 303 w 309"/>
                <a:gd name="T19" fmla="*/ 738 h 1011"/>
                <a:gd name="T20" fmla="*/ 153 w 309"/>
                <a:gd name="T21" fmla="*/ 780 h 1011"/>
                <a:gd name="T22" fmla="*/ 153 w 309"/>
                <a:gd name="T23" fmla="*/ 1011 h 10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09" h="1011">
                  <a:moveTo>
                    <a:pt x="153" y="0"/>
                  </a:moveTo>
                  <a:lnTo>
                    <a:pt x="153" y="228"/>
                  </a:lnTo>
                  <a:lnTo>
                    <a:pt x="6" y="288"/>
                  </a:lnTo>
                  <a:lnTo>
                    <a:pt x="306" y="345"/>
                  </a:lnTo>
                  <a:lnTo>
                    <a:pt x="3" y="417"/>
                  </a:lnTo>
                  <a:lnTo>
                    <a:pt x="309" y="480"/>
                  </a:lnTo>
                  <a:lnTo>
                    <a:pt x="0" y="549"/>
                  </a:lnTo>
                  <a:lnTo>
                    <a:pt x="306" y="612"/>
                  </a:lnTo>
                  <a:lnTo>
                    <a:pt x="0" y="681"/>
                  </a:lnTo>
                  <a:lnTo>
                    <a:pt x="303" y="738"/>
                  </a:lnTo>
                  <a:lnTo>
                    <a:pt x="153" y="780"/>
                  </a:lnTo>
                  <a:lnTo>
                    <a:pt x="153" y="1011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51435" tIns="25718" rIns="51435" bIns="25718" anchor="t" anchorCtr="0" upright="1">
              <a:noAutofit/>
            </a:bodyPr>
            <a:lstStyle/>
            <a:p>
              <a:endParaRPr lang="en-US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Oval 58"/>
            <p:cNvSpPr/>
            <p:nvPr/>
          </p:nvSpPr>
          <p:spPr>
            <a:xfrm>
              <a:off x="922121" y="4235152"/>
              <a:ext cx="190310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60" name="Oval 59"/>
            <p:cNvSpPr/>
            <p:nvPr/>
          </p:nvSpPr>
          <p:spPr>
            <a:xfrm>
              <a:off x="2812081" y="4949775"/>
              <a:ext cx="190310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sp>
          <p:nvSpPr>
            <p:cNvPr id="61" name="Oval 60"/>
            <p:cNvSpPr/>
            <p:nvPr/>
          </p:nvSpPr>
          <p:spPr>
            <a:xfrm>
              <a:off x="2686523" y="4299011"/>
              <a:ext cx="190310" cy="19031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445064" y="4553352"/>
              <a:ext cx="266290" cy="226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k</a:t>
              </a:r>
              <a:r>
                <a:rPr lang="en-US" sz="1100" baseline="-25000" dirty="0">
                  <a:latin typeface="Arial" panose="020B0604020202020204" pitchFamily="34" charset="0"/>
                  <a:cs typeface="Arial" panose="020B0604020202020204" pitchFamily="34" charset="0"/>
                </a:rPr>
                <a:t>L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1754805" y="4051111"/>
              <a:ext cx="227497" cy="226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703071" y="4666266"/>
              <a:ext cx="227497" cy="226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784637" y="3859412"/>
              <a:ext cx="227497" cy="226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2132202" y="5369634"/>
            <a:ext cx="2372259" cy="1880190"/>
            <a:chOff x="5595287" y="1578920"/>
            <a:chExt cx="3979623" cy="3154144"/>
          </a:xfrm>
        </p:grpSpPr>
        <p:grpSp>
          <p:nvGrpSpPr>
            <p:cNvPr id="71" name="Group 70"/>
            <p:cNvGrpSpPr/>
            <p:nvPr/>
          </p:nvGrpSpPr>
          <p:grpSpPr>
            <a:xfrm>
              <a:off x="6198675" y="4314825"/>
              <a:ext cx="480447" cy="159787"/>
              <a:chOff x="6084376" y="4258284"/>
              <a:chExt cx="480447" cy="159787"/>
            </a:xfrm>
          </p:grpSpPr>
          <p:sp>
            <p:nvSpPr>
              <p:cNvPr id="87" name="Rectangle 86"/>
              <p:cNvSpPr/>
              <p:nvPr/>
            </p:nvSpPr>
            <p:spPr>
              <a:xfrm>
                <a:off x="6084376" y="4263088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cxnSp>
            <p:nvCxnSpPr>
              <p:cNvPr id="88" name="Straight Connector 87"/>
              <p:cNvCxnSpPr/>
              <p:nvPr/>
            </p:nvCxnSpPr>
            <p:spPr>
              <a:xfrm>
                <a:off x="6084376" y="4258284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2" name="Freeform 71"/>
            <p:cNvSpPr/>
            <p:nvPr/>
          </p:nvSpPr>
          <p:spPr>
            <a:xfrm>
              <a:off x="6438899" y="2028825"/>
              <a:ext cx="2286000" cy="2286000"/>
            </a:xfrm>
            <a:custGeom>
              <a:avLst/>
              <a:gdLst>
                <a:gd name="connsiteX0" fmla="*/ 0 w 2257425"/>
                <a:gd name="connsiteY0" fmla="*/ 2295525 h 2295525"/>
                <a:gd name="connsiteX1" fmla="*/ 0 w 2257425"/>
                <a:gd name="connsiteY1" fmla="*/ 0 h 2295525"/>
                <a:gd name="connsiteX2" fmla="*/ 2257425 w 2257425"/>
                <a:gd name="connsiteY2" fmla="*/ 0 h 2295525"/>
                <a:gd name="connsiteX3" fmla="*/ 2257425 w 2257425"/>
                <a:gd name="connsiteY3" fmla="*/ 2295525 h 2295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57425" h="2295525">
                  <a:moveTo>
                    <a:pt x="0" y="2295525"/>
                  </a:moveTo>
                  <a:lnTo>
                    <a:pt x="0" y="0"/>
                  </a:lnTo>
                  <a:lnTo>
                    <a:pt x="2257425" y="0"/>
                  </a:lnTo>
                  <a:lnTo>
                    <a:pt x="2257425" y="2295525"/>
                  </a:lnTo>
                </a:path>
              </a:pathLst>
            </a:custGeom>
            <a:noFill/>
            <a:ln w="85725" cmpd="dbl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grpSp>
          <p:nvGrpSpPr>
            <p:cNvPr id="73" name="Group 72"/>
            <p:cNvGrpSpPr/>
            <p:nvPr/>
          </p:nvGrpSpPr>
          <p:grpSpPr>
            <a:xfrm>
              <a:off x="8484675" y="4314825"/>
              <a:ext cx="480447" cy="159787"/>
              <a:chOff x="6084376" y="4258284"/>
              <a:chExt cx="480447" cy="159787"/>
            </a:xfrm>
          </p:grpSpPr>
          <p:sp>
            <p:nvSpPr>
              <p:cNvPr id="85" name="Rectangle 84"/>
              <p:cNvSpPr/>
              <p:nvPr/>
            </p:nvSpPr>
            <p:spPr>
              <a:xfrm>
                <a:off x="6084376" y="4263088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6084376" y="4258284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4" name="Oval 73"/>
            <p:cNvSpPr/>
            <p:nvPr/>
          </p:nvSpPr>
          <p:spPr>
            <a:xfrm>
              <a:off x="6269734" y="4394736"/>
              <a:ext cx="338328" cy="33832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75" name="Oval 74"/>
            <p:cNvSpPr/>
            <p:nvPr/>
          </p:nvSpPr>
          <p:spPr>
            <a:xfrm>
              <a:off x="8754399" y="1607129"/>
              <a:ext cx="338328" cy="33832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6" name="Oval 75"/>
            <p:cNvSpPr/>
            <p:nvPr/>
          </p:nvSpPr>
          <p:spPr>
            <a:xfrm>
              <a:off x="6047133" y="1624370"/>
              <a:ext cx="338328" cy="338328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77" name="Oval 76"/>
            <p:cNvSpPr/>
            <p:nvPr/>
          </p:nvSpPr>
          <p:spPr>
            <a:xfrm>
              <a:off x="8591921" y="4394736"/>
              <a:ext cx="338328" cy="338328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6022723" y="3171825"/>
              <a:ext cx="456537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7371663" y="1578920"/>
              <a:ext cx="456537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738808" y="3077413"/>
              <a:ext cx="456537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  <p:cxnSp>
          <p:nvCxnSpPr>
            <p:cNvPr id="81" name="Straight Arrow Connector 80"/>
            <p:cNvCxnSpPr/>
            <p:nvPr/>
          </p:nvCxnSpPr>
          <p:spPr>
            <a:xfrm rot="16200000">
              <a:off x="6055777" y="1750028"/>
              <a:ext cx="0" cy="60392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rot="5400000">
              <a:off x="9120264" y="1707077"/>
              <a:ext cx="0" cy="603922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5595287" y="1658107"/>
              <a:ext cx="482183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9092727" y="1624371"/>
              <a:ext cx="482183" cy="4412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4640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56">
            <a:extLst>
              <a:ext uri="{FF2B5EF4-FFF2-40B4-BE49-F238E27FC236}">
                <a16:creationId xmlns:a16="http://schemas.microsoft.com/office/drawing/2014/main" id="{B82CF5B8-BC69-453D-9CC9-69EE3165DEAB}"/>
              </a:ext>
            </a:extLst>
          </p:cNvPr>
          <p:cNvGrpSpPr/>
          <p:nvPr/>
        </p:nvGrpSpPr>
        <p:grpSpPr>
          <a:xfrm>
            <a:off x="2036631" y="536233"/>
            <a:ext cx="2621280" cy="992184"/>
            <a:chOff x="2036631" y="536233"/>
            <a:chExt cx="2621280" cy="992184"/>
          </a:xfrm>
        </p:grpSpPr>
        <p:sp>
          <p:nvSpPr>
            <p:cNvPr id="3" name="Rectangle 2" descr="Light upward diagonal">
              <a:extLst>
                <a:ext uri="{FF2B5EF4-FFF2-40B4-BE49-F238E27FC236}">
                  <a16:creationId xmlns:a16="http://schemas.microsoft.com/office/drawing/2014/main" id="{B5E66B53-E25D-486A-85E0-7B8C57EACA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7406" y="887388"/>
              <a:ext cx="90805" cy="43434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Rectangle 3" descr="Light upward diagonal">
              <a:extLst>
                <a:ext uri="{FF2B5EF4-FFF2-40B4-BE49-F238E27FC236}">
                  <a16:creationId xmlns:a16="http://schemas.microsoft.com/office/drawing/2014/main" id="{F4C73859-C8E6-436D-9F1E-1F90AC25F0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1886" y="959778"/>
              <a:ext cx="90805" cy="308610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A4ED223-D14F-4882-8F37-64E006920D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55706" y="1047408"/>
              <a:ext cx="2034540" cy="13335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" name="Line 5499">
              <a:extLst>
                <a:ext uri="{FF2B5EF4-FFF2-40B4-BE49-F238E27FC236}">
                  <a16:creationId xmlns:a16="http://schemas.microsoft.com/office/drawing/2014/main" id="{D344B9DE-0A06-462C-A6DF-7BF98A5D5A9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255706" y="1337917"/>
              <a:ext cx="0" cy="1905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Line 5500">
              <a:extLst>
                <a:ext uri="{FF2B5EF4-FFF2-40B4-BE49-F238E27FC236}">
                  <a16:creationId xmlns:a16="http://schemas.microsoft.com/office/drawing/2014/main" id="{DCD7A595-FFEF-4E1F-A1E0-4FA4882F138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330886" y="1330932"/>
              <a:ext cx="0" cy="19050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5501">
              <a:extLst>
                <a:ext uri="{FF2B5EF4-FFF2-40B4-BE49-F238E27FC236}">
                  <a16:creationId xmlns:a16="http://schemas.microsoft.com/office/drawing/2014/main" id="{A8EEAC6A-D97E-406A-9AAA-9D60C255DCA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255706" y="1417927"/>
              <a:ext cx="20751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" name="Text Box 5502">
              <a:extLst>
                <a:ext uri="{FF2B5EF4-FFF2-40B4-BE49-F238E27FC236}">
                  <a16:creationId xmlns:a16="http://schemas.microsoft.com/office/drawing/2014/main" id="{B9ED894F-B9A3-4AE9-8A24-5F9329EE1D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3761" y="1330932"/>
              <a:ext cx="190500" cy="190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L</a:t>
              </a:r>
              <a:endPara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0" name="Text Box 5503">
              <a:extLst>
                <a:ext uri="{FF2B5EF4-FFF2-40B4-BE49-F238E27FC236}">
                  <a16:creationId xmlns:a16="http://schemas.microsoft.com/office/drawing/2014/main" id="{B9F9D6CB-A140-4ACE-9BDA-01FCEEC85D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70106" y="536233"/>
              <a:ext cx="1905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q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D3EB3BC-65EE-4A9C-9184-8DFF75D4E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90246" y="952158"/>
              <a:ext cx="90805" cy="320040"/>
            </a:xfrm>
            <a:prstGeom prst="rect">
              <a:avLst/>
            </a:prstGeom>
            <a:solidFill>
              <a:srgbClr val="C0C0C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BF2C192-7954-41AD-BDF8-EA2DD94B4808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85496" y="967398"/>
              <a:ext cx="45720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0E401E7F-6D9D-44D9-B0E2-634AA6D521F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85496" y="1123608"/>
              <a:ext cx="45720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A4F9590-E0D1-4059-8339-3DEE0C6EBC6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85496" y="1039788"/>
              <a:ext cx="45720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9F47F4C-0353-4499-AC59-E1CB55044CEA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4385496" y="1203618"/>
              <a:ext cx="45720" cy="457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7" name="Line 5510">
              <a:extLst>
                <a:ext uri="{FF2B5EF4-FFF2-40B4-BE49-F238E27FC236}">
                  <a16:creationId xmlns:a16="http://schemas.microsoft.com/office/drawing/2014/main" id="{ADB90080-AF59-44E4-BC43-42C866C5134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434391" y="884848"/>
              <a:ext cx="0" cy="44005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5511">
              <a:extLst>
                <a:ext uri="{FF2B5EF4-FFF2-40B4-BE49-F238E27FC236}">
                  <a16:creationId xmlns:a16="http://schemas.microsoft.com/office/drawing/2014/main" id="{8158BC9B-7825-41D4-822B-08120B93AE6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256341" y="956603"/>
              <a:ext cx="0" cy="30670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F0F00924-4877-4E19-B7F6-39544D154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631" y="1021373"/>
              <a:ext cx="204470" cy="20447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2924319-F317-4CCA-84C9-038CA3DBFD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3441" y="999148"/>
              <a:ext cx="204470" cy="20447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2</a:t>
              </a:r>
            </a:p>
          </p:txBody>
        </p:sp>
        <p:sp>
          <p:nvSpPr>
            <p:cNvPr id="21" name="Text Box 5514">
              <a:extLst>
                <a:ext uri="{FF2B5EF4-FFF2-40B4-BE49-F238E27FC236}">
                  <a16:creationId xmlns:a16="http://schemas.microsoft.com/office/drawing/2014/main" id="{BAC45E31-605B-4C46-8F29-4F599CDF49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95811" y="1161708"/>
              <a:ext cx="297815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E</a:t>
              </a:r>
              <a:r>
                <a:rPr lang="en-US" sz="1100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,</a:t>
              </a: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 I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AD8BE879-86F7-4D55-8CF2-0BA7E5862D8C}"/>
                </a:ext>
              </a:extLst>
            </p:cNvPr>
            <p:cNvGrpSpPr/>
            <p:nvPr/>
          </p:nvGrpSpPr>
          <p:grpSpPr>
            <a:xfrm>
              <a:off x="2256305" y="743499"/>
              <a:ext cx="2087282" cy="294079"/>
              <a:chOff x="2626495" y="2099822"/>
              <a:chExt cx="2120274" cy="294079"/>
            </a:xfrm>
          </p:grpSpPr>
          <p:cxnSp>
            <p:nvCxnSpPr>
              <p:cNvPr id="32" name="Line 5459">
                <a:extLst>
                  <a:ext uri="{FF2B5EF4-FFF2-40B4-BE49-F238E27FC236}">
                    <a16:creationId xmlns:a16="http://schemas.microsoft.com/office/drawing/2014/main" id="{5BA3E996-E781-48D6-88AC-ED336A1DA4E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626495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3" name="Line 5460">
                <a:extLst>
                  <a:ext uri="{FF2B5EF4-FFF2-40B4-BE49-F238E27FC236}">
                    <a16:creationId xmlns:a16="http://schemas.microsoft.com/office/drawing/2014/main" id="{9F0BEF77-BEA2-4DE6-9623-612D39C5158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802942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4" name="Line 5461">
                <a:extLst>
                  <a:ext uri="{FF2B5EF4-FFF2-40B4-BE49-F238E27FC236}">
                    <a16:creationId xmlns:a16="http://schemas.microsoft.com/office/drawing/2014/main" id="{D322DB9B-140E-4437-91A5-F1E2C259BB4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979390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5" name="Line 5462">
                <a:extLst>
                  <a:ext uri="{FF2B5EF4-FFF2-40B4-BE49-F238E27FC236}">
                    <a16:creationId xmlns:a16="http://schemas.microsoft.com/office/drawing/2014/main" id="{EF3B1463-F320-45B1-B94E-CDE1CFFC9D5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56563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6" name="Line 5463">
                <a:extLst>
                  <a:ext uri="{FF2B5EF4-FFF2-40B4-BE49-F238E27FC236}">
                    <a16:creationId xmlns:a16="http://schemas.microsoft.com/office/drawing/2014/main" id="{27216F5F-851A-432A-92C3-36B6778594F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333011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7" name="Line 5464">
                <a:extLst>
                  <a:ext uri="{FF2B5EF4-FFF2-40B4-BE49-F238E27FC236}">
                    <a16:creationId xmlns:a16="http://schemas.microsoft.com/office/drawing/2014/main" id="{474E00AF-DB42-4D84-B954-076CCF02F6D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509458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8" name="Line 5465">
                <a:extLst>
                  <a:ext uri="{FF2B5EF4-FFF2-40B4-BE49-F238E27FC236}">
                    <a16:creationId xmlns:a16="http://schemas.microsoft.com/office/drawing/2014/main" id="{D343EC17-B65D-44D8-8414-899D6C16B50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686632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39" name="Line 5466">
                <a:extLst>
                  <a:ext uri="{FF2B5EF4-FFF2-40B4-BE49-F238E27FC236}">
                    <a16:creationId xmlns:a16="http://schemas.microsoft.com/office/drawing/2014/main" id="{982C5BCA-3523-4D22-A92E-1C06B57BA07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863079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0" name="Line 5467">
                <a:extLst>
                  <a:ext uri="{FF2B5EF4-FFF2-40B4-BE49-F238E27FC236}">
                    <a16:creationId xmlns:a16="http://schemas.microsoft.com/office/drawing/2014/main" id="{E28C0701-22FA-4D6C-B518-DB1A207A13B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039526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1" name="Line 5468">
                <a:extLst>
                  <a:ext uri="{FF2B5EF4-FFF2-40B4-BE49-F238E27FC236}">
                    <a16:creationId xmlns:a16="http://schemas.microsoft.com/office/drawing/2014/main" id="{BBB2B5FE-0E4F-47E0-8CDA-7FD72D5FE5B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216700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2" name="Line 5469">
                <a:extLst>
                  <a:ext uri="{FF2B5EF4-FFF2-40B4-BE49-F238E27FC236}">
                    <a16:creationId xmlns:a16="http://schemas.microsoft.com/office/drawing/2014/main" id="{CEB70C78-D6B1-4A58-9EEC-0912B181A91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393148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3" name="Line 5470">
                <a:extLst>
                  <a:ext uri="{FF2B5EF4-FFF2-40B4-BE49-F238E27FC236}">
                    <a16:creationId xmlns:a16="http://schemas.microsoft.com/office/drawing/2014/main" id="{68A983A6-096B-4D81-A44C-10D634E6C07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569595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4" name="Line 5471">
                <a:extLst>
                  <a:ext uri="{FF2B5EF4-FFF2-40B4-BE49-F238E27FC236}">
                    <a16:creationId xmlns:a16="http://schemas.microsoft.com/office/drawing/2014/main" id="{55A3CD39-63D9-4122-88E3-39B67850B55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746769" y="2099822"/>
                <a:ext cx="0" cy="29407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45" name="Line 5472">
                <a:extLst>
                  <a:ext uri="{FF2B5EF4-FFF2-40B4-BE49-F238E27FC236}">
                    <a16:creationId xmlns:a16="http://schemas.microsoft.com/office/drawing/2014/main" id="{6252040A-CF85-466C-938C-5ECFDB5ED14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626495" y="2099822"/>
                <a:ext cx="2117446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AEFA8C0D-1CAA-413F-BE48-E722F60A2149}"/>
                </a:ext>
              </a:extLst>
            </p:cNvPr>
            <p:cNvCxnSpPr/>
            <p:nvPr/>
          </p:nvCxnSpPr>
          <p:spPr>
            <a:xfrm>
              <a:off x="2262691" y="1109955"/>
              <a:ext cx="28048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 Box 5503">
              <a:extLst>
                <a:ext uri="{FF2B5EF4-FFF2-40B4-BE49-F238E27FC236}">
                  <a16:creationId xmlns:a16="http://schemas.microsoft.com/office/drawing/2014/main" id="{FD852CD7-D699-4190-815A-39886F92FF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12009" y="1026148"/>
              <a:ext cx="1905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x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</p:grpSp>
      <p:cxnSp>
        <p:nvCxnSpPr>
          <p:cNvPr id="47" name="Line 5937">
            <a:extLst>
              <a:ext uri="{FF2B5EF4-FFF2-40B4-BE49-F238E27FC236}">
                <a16:creationId xmlns:a16="http://schemas.microsoft.com/office/drawing/2014/main" id="{F05B5F1C-FCF5-4FF7-88C9-F9D7E873AD47}"/>
              </a:ext>
            </a:extLst>
          </p:cNvPr>
          <p:cNvCxnSpPr>
            <a:cxnSpLocks noChangeAspect="1" noChangeShapeType="1"/>
          </p:cNvCxnSpPr>
          <p:nvPr/>
        </p:nvCxnSpPr>
        <p:spPr bwMode="auto">
          <a:xfrm>
            <a:off x="2325407" y="3609888"/>
            <a:ext cx="210317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stealth" w="sm" len="sm"/>
            <a:tailEnd type="stealth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Text Box 5938">
            <a:extLst>
              <a:ext uri="{FF2B5EF4-FFF2-40B4-BE49-F238E27FC236}">
                <a16:creationId xmlns:a16="http://schemas.microsoft.com/office/drawing/2014/main" id="{8D6577C2-89C1-484D-9C5A-B793A5BB4CC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19773" y="3500184"/>
            <a:ext cx="203265" cy="21940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i="1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L</a:t>
            </a:r>
            <a:endParaRPr lang="en-US" sz="1100">
              <a:effectLst/>
              <a:latin typeface="Times New Roman" panose="02020603050405020304" pitchFamily="18" charset="0"/>
              <a:ea typeface="Batang" panose="02030600000101010101" pitchFamily="18" charset="-127"/>
            </a:endParaRPr>
          </a:p>
        </p:txBody>
      </p:sp>
      <p:sp>
        <p:nvSpPr>
          <p:cNvPr id="49" name="Rectangle 48" descr="Light upward diagonal">
            <a:extLst>
              <a:ext uri="{FF2B5EF4-FFF2-40B4-BE49-F238E27FC236}">
                <a16:creationId xmlns:a16="http://schemas.microsoft.com/office/drawing/2014/main" id="{81D47571-B2CD-4903-9F4A-CD35097DB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1357" y="2780204"/>
            <a:ext cx="204924" cy="969455"/>
          </a:xfrm>
          <a:prstGeom prst="rect">
            <a:avLst/>
          </a:prstGeom>
          <a:pattFill prst="ltUpDiag">
            <a:fgClr>
              <a:srgbClr val="00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/>
          </a:p>
        </p:txBody>
      </p:sp>
      <p:cxnSp>
        <p:nvCxnSpPr>
          <p:cNvPr id="50" name="Line 5940">
            <a:extLst>
              <a:ext uri="{FF2B5EF4-FFF2-40B4-BE49-F238E27FC236}">
                <a16:creationId xmlns:a16="http://schemas.microsoft.com/office/drawing/2014/main" id="{8B17FE56-941B-44A2-AAF3-67B1509A00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16281" y="2628244"/>
            <a:ext cx="0" cy="116042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2F1BD54D-67AF-4738-843E-D78D4046D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7111" y="3102001"/>
            <a:ext cx="2115615" cy="299044"/>
          </a:xfrm>
          <a:prstGeom prst="rect">
            <a:avLst/>
          </a:prstGeom>
          <a:gradFill rotWithShape="1">
            <a:gsLst>
              <a:gs pos="0">
                <a:srgbClr val="FFFFFF">
                  <a:gamma/>
                  <a:shade val="46275"/>
                  <a:invGamma/>
                </a:srgbClr>
              </a:gs>
              <a:gs pos="50000">
                <a:srgbClr val="FFFFFF"/>
              </a:gs>
              <a:gs pos="100000">
                <a:srgbClr val="FFFFFF">
                  <a:gamma/>
                  <a:shade val="46275"/>
                  <a:invGamma/>
                </a:srgbClr>
              </a:gs>
            </a:gsLst>
            <a:lin ang="5400000" scaled="1"/>
          </a:gra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/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</a:p>
        </p:txBody>
      </p:sp>
      <p:cxnSp>
        <p:nvCxnSpPr>
          <p:cNvPr id="58" name="Line 5944">
            <a:extLst>
              <a:ext uri="{FF2B5EF4-FFF2-40B4-BE49-F238E27FC236}">
                <a16:creationId xmlns:a16="http://schemas.microsoft.com/office/drawing/2014/main" id="{15DB486F-07A3-41C3-A5E3-22935D1C08D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74918" y="2717069"/>
            <a:ext cx="0" cy="39574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stealth" w="sm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2" name="Text Box 5954">
            <a:extLst>
              <a:ext uri="{FF2B5EF4-FFF2-40B4-BE49-F238E27FC236}">
                <a16:creationId xmlns:a16="http://schemas.microsoft.com/office/drawing/2014/main" id="{EAC3CBCC-DF59-4C98-9F2C-F56A15575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9702" y="2693129"/>
            <a:ext cx="287890" cy="26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i="1" dirty="0">
                <a:effectLst/>
                <a:latin typeface="Times New Roman" panose="02020603050405020304" pitchFamily="18" charset="0"/>
                <a:ea typeface="Batang" panose="02030600000101010101" pitchFamily="18" charset="-127"/>
              </a:rPr>
              <a:t>F</a:t>
            </a:r>
            <a:endParaRPr lang="en-US" sz="1100" dirty="0">
              <a:effectLst/>
              <a:latin typeface="Times New Roman" panose="02020603050405020304" pitchFamily="18" charset="0"/>
              <a:ea typeface="Batang" panose="02030600000101010101" pitchFamily="18" charset="-127"/>
            </a:endParaRPr>
          </a:p>
        </p:txBody>
      </p:sp>
      <p:cxnSp>
        <p:nvCxnSpPr>
          <p:cNvPr id="65" name="Line 5957">
            <a:extLst>
              <a:ext uri="{FF2B5EF4-FFF2-40B4-BE49-F238E27FC236}">
                <a16:creationId xmlns:a16="http://schemas.microsoft.com/office/drawing/2014/main" id="{B36C6552-0DB4-4F64-8F45-E95A430DF35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434385" y="3554630"/>
            <a:ext cx="0" cy="16089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2" name="Oval 71">
            <a:extLst>
              <a:ext uri="{FF2B5EF4-FFF2-40B4-BE49-F238E27FC236}">
                <a16:creationId xmlns:a16="http://schemas.microsoft.com/office/drawing/2014/main" id="{EDDA805B-1B4C-4AE7-9F7A-B35A04726F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1875" y="3150554"/>
            <a:ext cx="204470" cy="20447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331DDA4-5D8C-4A91-A3A4-72D47BDCBB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6770" y="3147381"/>
            <a:ext cx="204470" cy="20447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2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9F95D27-40DC-4848-A7F3-35CB2C67C2B8}"/>
              </a:ext>
            </a:extLst>
          </p:cNvPr>
          <p:cNvGrpSpPr>
            <a:grpSpLocks/>
          </p:cNvGrpSpPr>
          <p:nvPr/>
        </p:nvGrpSpPr>
        <p:grpSpPr bwMode="auto">
          <a:xfrm>
            <a:off x="1603363" y="4843165"/>
            <a:ext cx="3044331" cy="629572"/>
            <a:chOff x="3376" y="9780"/>
            <a:chExt cx="4352" cy="900"/>
          </a:xfrm>
        </p:grpSpPr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9729B80-E419-435C-A65D-E62F98C4A6F3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177" y="10118"/>
              <a:ext cx="86" cy="8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AutoShape 5599">
              <a:extLst>
                <a:ext uri="{FF2B5EF4-FFF2-40B4-BE49-F238E27FC236}">
                  <a16:creationId xmlns:a16="http://schemas.microsoft.com/office/drawing/2014/main" id="{85F756F3-99B9-4D49-9F34-D95B38A39A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66" y="9918"/>
              <a:ext cx="225" cy="19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AC81A4CD-9A9F-401E-8E5A-ABCB4772973D}"/>
                </a:ext>
              </a:extLst>
            </p:cNvPr>
            <p:cNvSpPr>
              <a:spLocks noChangeAspect="1" noChangeArrowheads="1"/>
            </p:cNvSpPr>
            <p:nvPr/>
          </p:nvSpPr>
          <p:spPr bwMode="auto">
            <a:xfrm>
              <a:off x="7304" y="10118"/>
              <a:ext cx="86" cy="86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Rectangle 67" descr="Dark upward diagonal">
              <a:extLst>
                <a:ext uri="{FF2B5EF4-FFF2-40B4-BE49-F238E27FC236}">
                  <a16:creationId xmlns:a16="http://schemas.microsoft.com/office/drawing/2014/main" id="{DD0759E3-662F-485E-8BE7-6189826706D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7207" y="9894"/>
              <a:ext cx="210" cy="83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9" name="Line 5602">
              <a:extLst>
                <a:ext uri="{FF2B5EF4-FFF2-40B4-BE49-F238E27FC236}">
                  <a16:creationId xmlns:a16="http://schemas.microsoft.com/office/drawing/2014/main" id="{D1054D84-30AE-4940-B284-A510F610BD1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7304" y="9797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0" name="AutoShape 5603">
              <a:extLst>
                <a:ext uri="{FF2B5EF4-FFF2-40B4-BE49-F238E27FC236}">
                  <a16:creationId xmlns:a16="http://schemas.microsoft.com/office/drawing/2014/main" id="{EB703FF2-10BC-4B6E-845E-D3B8BF867E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8" y="9923"/>
              <a:ext cx="225" cy="195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1" name="Rectangle 70" descr="Dark upward diagonal">
              <a:extLst>
                <a:ext uri="{FF2B5EF4-FFF2-40B4-BE49-F238E27FC236}">
                  <a16:creationId xmlns:a16="http://schemas.microsoft.com/office/drawing/2014/main" id="{4A9D7D46-47D4-4170-9E62-3981810C67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5400000">
              <a:off x="3695" y="9803"/>
              <a:ext cx="210" cy="83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4" name="Line 5605">
              <a:extLst>
                <a:ext uri="{FF2B5EF4-FFF2-40B4-BE49-F238E27FC236}">
                  <a16:creationId xmlns:a16="http://schemas.microsoft.com/office/drawing/2014/main" id="{66A3B34B-A71A-4073-BE06-2CEED248219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-5400000">
              <a:off x="3792" y="9706"/>
              <a:ext cx="0" cy="8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5606">
              <a:extLst>
                <a:ext uri="{FF2B5EF4-FFF2-40B4-BE49-F238E27FC236}">
                  <a16:creationId xmlns:a16="http://schemas.microsoft.com/office/drawing/2014/main" id="{4A721E84-37AB-4ED6-8D58-B7BB6F0FF2D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92" y="10016"/>
              <a:ext cx="0" cy="6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6" name="Line 5607">
              <a:extLst>
                <a:ext uri="{FF2B5EF4-FFF2-40B4-BE49-F238E27FC236}">
                  <a16:creationId xmlns:a16="http://schemas.microsoft.com/office/drawing/2014/main" id="{F31EF47F-AAB9-4683-ACB1-0EB5E7DE7B2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280" y="10005"/>
              <a:ext cx="0" cy="66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Line 5608">
              <a:extLst>
                <a:ext uri="{FF2B5EF4-FFF2-40B4-BE49-F238E27FC236}">
                  <a16:creationId xmlns:a16="http://schemas.microsoft.com/office/drawing/2014/main" id="{97D57960-E2A8-4CDC-B771-2619719F4EC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92" y="10512"/>
              <a:ext cx="348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lg"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Text Box 5609">
              <a:extLst>
                <a:ext uri="{FF2B5EF4-FFF2-40B4-BE49-F238E27FC236}">
                  <a16:creationId xmlns:a16="http://schemas.microsoft.com/office/drawing/2014/main" id="{F86123D4-0310-4580-861A-5C91BB37CD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71" y="10382"/>
              <a:ext cx="223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Arial" panose="020B0604020202020204" pitchFamily="34" charset="0"/>
                  <a:ea typeface="Batang" panose="02030600000101010101" pitchFamily="18" charset="-127"/>
                  <a:cs typeface="Arial" panose="020B0604020202020204" pitchFamily="34" charset="0"/>
                </a:rPr>
                <a:t>1</a:t>
              </a:r>
              <a:endParaRPr lang="en-US" sz="1100" dirty="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endParaRP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6344D2CA-BA09-4719-BC88-717D1A538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6" y="9780"/>
              <a:ext cx="3502" cy="169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9" name="Oval 58">
            <a:extLst>
              <a:ext uri="{FF2B5EF4-FFF2-40B4-BE49-F238E27FC236}">
                <a16:creationId xmlns:a16="http://schemas.microsoft.com/office/drawing/2014/main" id="{32489FC1-31A4-40CF-A5C4-90F662F187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0866" y="4791704"/>
            <a:ext cx="204470" cy="20447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99548EB1-E30A-47CB-A123-D5F466653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130" y="4798045"/>
            <a:ext cx="204470" cy="20447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rot="0" vert="horz" wrap="square" lIns="0" tIns="0" rIns="0" bIns="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2</a:t>
            </a:r>
          </a:p>
        </p:txBody>
      </p:sp>
      <p:sp>
        <p:nvSpPr>
          <p:cNvPr id="61" name="Arc 680">
            <a:extLst>
              <a:ext uri="{FF2B5EF4-FFF2-40B4-BE49-F238E27FC236}">
                <a16:creationId xmlns:a16="http://schemas.microsoft.com/office/drawing/2014/main" id="{E8914D9B-F166-4111-BBC0-EEA761E8C523}"/>
              </a:ext>
            </a:extLst>
          </p:cNvPr>
          <p:cNvSpPr>
            <a:spLocks/>
          </p:cNvSpPr>
          <p:nvPr/>
        </p:nvSpPr>
        <p:spPr bwMode="auto">
          <a:xfrm rot="19750310" flipH="1" flipV="1">
            <a:off x="1807659" y="4698834"/>
            <a:ext cx="342536" cy="367457"/>
          </a:xfrm>
          <a:custGeom>
            <a:avLst/>
            <a:gdLst>
              <a:gd name="G0" fmla="+- 18644 0 0"/>
              <a:gd name="G1" fmla="+- 21600 0 0"/>
              <a:gd name="G2" fmla="+- 21600 0 0"/>
              <a:gd name="T0" fmla="*/ 18644 w 40244"/>
              <a:gd name="T1" fmla="*/ 0 h 43200"/>
              <a:gd name="T2" fmla="*/ 0 w 40244"/>
              <a:gd name="T3" fmla="*/ 32507 h 43200"/>
              <a:gd name="T4" fmla="*/ 18644 w 40244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244" h="43200" fill="none" extrusionOk="0">
                <a:moveTo>
                  <a:pt x="18644" y="0"/>
                </a:moveTo>
                <a:cubicBezTo>
                  <a:pt x="30573" y="0"/>
                  <a:pt x="40244" y="9670"/>
                  <a:pt x="40244" y="21600"/>
                </a:cubicBezTo>
                <a:cubicBezTo>
                  <a:pt x="40244" y="33529"/>
                  <a:pt x="30573" y="43200"/>
                  <a:pt x="18644" y="43200"/>
                </a:cubicBezTo>
                <a:cubicBezTo>
                  <a:pt x="10971" y="43199"/>
                  <a:pt x="3874" y="39129"/>
                  <a:pt x="0" y="32506"/>
                </a:cubicBezTo>
              </a:path>
              <a:path w="40244" h="43200" stroke="0" extrusionOk="0">
                <a:moveTo>
                  <a:pt x="18644" y="0"/>
                </a:moveTo>
                <a:cubicBezTo>
                  <a:pt x="30573" y="0"/>
                  <a:pt x="40244" y="9670"/>
                  <a:pt x="40244" y="21600"/>
                </a:cubicBezTo>
                <a:cubicBezTo>
                  <a:pt x="40244" y="33529"/>
                  <a:pt x="30573" y="43200"/>
                  <a:pt x="18644" y="43200"/>
                </a:cubicBezTo>
                <a:cubicBezTo>
                  <a:pt x="10971" y="43199"/>
                  <a:pt x="3874" y="39129"/>
                  <a:pt x="0" y="32506"/>
                </a:cubicBezTo>
                <a:lnTo>
                  <a:pt x="18644" y="2160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57A4BBA0-16E4-4041-8B3C-0A32EFDDA713}"/>
                  </a:ext>
                </a:extLst>
              </p:cNvPr>
              <p:cNvSpPr txBox="1"/>
              <p:nvPr/>
            </p:nvSpPr>
            <p:spPr>
              <a:xfrm>
                <a:off x="2104449" y="4631837"/>
                <a:ext cx="232243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n-US" sz="11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𝐶</m:t>
                      </m:r>
                    </m:oMath>
                  </m:oMathPara>
                </a14:m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57A4BBA0-16E4-4041-8B3C-0A32EFDDA7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449" y="4631837"/>
                <a:ext cx="232243" cy="169277"/>
              </a:xfrm>
              <a:prstGeom prst="rect">
                <a:avLst/>
              </a:prstGeom>
              <a:blipFill>
                <a:blip r:embed="rId2"/>
                <a:stretch>
                  <a:fillRect l="-2632" r="-10526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0" name="Arc 680">
            <a:extLst>
              <a:ext uri="{FF2B5EF4-FFF2-40B4-BE49-F238E27FC236}">
                <a16:creationId xmlns:a16="http://schemas.microsoft.com/office/drawing/2014/main" id="{0527815F-2487-4067-9911-AC271F04E64B}"/>
              </a:ext>
            </a:extLst>
          </p:cNvPr>
          <p:cNvSpPr>
            <a:spLocks/>
          </p:cNvSpPr>
          <p:nvPr/>
        </p:nvSpPr>
        <p:spPr bwMode="auto">
          <a:xfrm rot="1849690" flipV="1">
            <a:off x="4094809" y="4717764"/>
            <a:ext cx="342536" cy="367457"/>
          </a:xfrm>
          <a:custGeom>
            <a:avLst/>
            <a:gdLst>
              <a:gd name="G0" fmla="+- 18644 0 0"/>
              <a:gd name="G1" fmla="+- 21600 0 0"/>
              <a:gd name="G2" fmla="+- 21600 0 0"/>
              <a:gd name="T0" fmla="*/ 18644 w 40244"/>
              <a:gd name="T1" fmla="*/ 0 h 43200"/>
              <a:gd name="T2" fmla="*/ 0 w 40244"/>
              <a:gd name="T3" fmla="*/ 32507 h 43200"/>
              <a:gd name="T4" fmla="*/ 18644 w 40244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244" h="43200" fill="none" extrusionOk="0">
                <a:moveTo>
                  <a:pt x="18644" y="0"/>
                </a:moveTo>
                <a:cubicBezTo>
                  <a:pt x="30573" y="0"/>
                  <a:pt x="40244" y="9670"/>
                  <a:pt x="40244" y="21600"/>
                </a:cubicBezTo>
                <a:cubicBezTo>
                  <a:pt x="40244" y="33529"/>
                  <a:pt x="30573" y="43200"/>
                  <a:pt x="18644" y="43200"/>
                </a:cubicBezTo>
                <a:cubicBezTo>
                  <a:pt x="10971" y="43199"/>
                  <a:pt x="3874" y="39129"/>
                  <a:pt x="0" y="32506"/>
                </a:cubicBezTo>
              </a:path>
              <a:path w="40244" h="43200" stroke="0" extrusionOk="0">
                <a:moveTo>
                  <a:pt x="18644" y="0"/>
                </a:moveTo>
                <a:cubicBezTo>
                  <a:pt x="30573" y="0"/>
                  <a:pt x="40244" y="9670"/>
                  <a:pt x="40244" y="21600"/>
                </a:cubicBezTo>
                <a:cubicBezTo>
                  <a:pt x="40244" y="33529"/>
                  <a:pt x="30573" y="43200"/>
                  <a:pt x="18644" y="43200"/>
                </a:cubicBezTo>
                <a:cubicBezTo>
                  <a:pt x="10971" y="43199"/>
                  <a:pt x="3874" y="39129"/>
                  <a:pt x="0" y="32506"/>
                </a:cubicBezTo>
                <a:lnTo>
                  <a:pt x="18644" y="2160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23DA39AB-0A61-4F69-AE6E-49A4901B677E}"/>
              </a:ext>
            </a:extLst>
          </p:cNvPr>
          <p:cNvCxnSpPr/>
          <p:nvPr/>
        </p:nvCxnSpPr>
        <p:spPr>
          <a:xfrm>
            <a:off x="1899961" y="5256258"/>
            <a:ext cx="362730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ADF364A5-FD42-4800-A714-A718C46B1B38}"/>
              </a:ext>
            </a:extLst>
          </p:cNvPr>
          <p:cNvSpPr txBox="1"/>
          <p:nvPr/>
        </p:nvSpPr>
        <p:spPr>
          <a:xfrm>
            <a:off x="2282311" y="5145665"/>
            <a:ext cx="54502" cy="169277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BED3A05D-5924-4434-B10B-0A69297FA8FB}"/>
                  </a:ext>
                </a:extLst>
              </p:cNvPr>
              <p:cNvSpPr txBox="1"/>
              <p:nvPr/>
            </p:nvSpPr>
            <p:spPr>
              <a:xfrm>
                <a:off x="4060094" y="4627483"/>
                <a:ext cx="126445" cy="16927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ctr" anchorCtr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𝐶</m:t>
                      </m:r>
                    </m:oMath>
                  </m:oMathPara>
                </a14:m>
                <a:endPara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BED3A05D-5924-4434-B10B-0A69297FA8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094" y="4627483"/>
                <a:ext cx="126445" cy="169277"/>
              </a:xfrm>
              <a:prstGeom prst="rect">
                <a:avLst/>
              </a:prstGeom>
              <a:blipFill>
                <a:blip r:embed="rId3"/>
                <a:stretch>
                  <a:fillRect l="-23810" r="-19048" b="-71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48695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7" name="Group 256"/>
          <p:cNvGrpSpPr/>
          <p:nvPr/>
        </p:nvGrpSpPr>
        <p:grpSpPr>
          <a:xfrm>
            <a:off x="1808354" y="6400101"/>
            <a:ext cx="3084725" cy="1072264"/>
            <a:chOff x="1808354" y="5272637"/>
            <a:chExt cx="3084725" cy="1072264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205189" y="5698213"/>
              <a:ext cx="2318251" cy="15455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7" name="Line 5990"/>
            <p:cNvCxnSpPr>
              <a:cxnSpLocks noChangeShapeType="1"/>
            </p:cNvCxnSpPr>
            <p:nvPr/>
          </p:nvCxnSpPr>
          <p:spPr bwMode="auto">
            <a:xfrm flipV="1">
              <a:off x="2205189" y="5313618"/>
              <a:ext cx="0" cy="3468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5991"/>
            <p:cNvCxnSpPr>
              <a:cxnSpLocks noChangeShapeType="1"/>
            </p:cNvCxnSpPr>
            <p:nvPr/>
          </p:nvCxnSpPr>
          <p:spPr bwMode="auto">
            <a:xfrm flipV="1">
              <a:off x="4518455" y="5307920"/>
              <a:ext cx="0" cy="34684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5992"/>
            <p:cNvCxnSpPr>
              <a:cxnSpLocks noChangeShapeType="1"/>
            </p:cNvCxnSpPr>
            <p:nvPr/>
          </p:nvCxnSpPr>
          <p:spPr bwMode="auto">
            <a:xfrm flipV="1">
              <a:off x="2205189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5993"/>
            <p:cNvCxnSpPr>
              <a:cxnSpLocks noChangeShapeType="1"/>
            </p:cNvCxnSpPr>
            <p:nvPr/>
          </p:nvCxnSpPr>
          <p:spPr bwMode="auto">
            <a:xfrm flipV="1">
              <a:off x="2382530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5994"/>
            <p:cNvCxnSpPr>
              <a:cxnSpLocks noChangeShapeType="1"/>
            </p:cNvCxnSpPr>
            <p:nvPr/>
          </p:nvCxnSpPr>
          <p:spPr bwMode="auto">
            <a:xfrm flipV="1">
              <a:off x="2559871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5995"/>
            <p:cNvCxnSpPr>
              <a:cxnSpLocks noChangeShapeType="1"/>
            </p:cNvCxnSpPr>
            <p:nvPr/>
          </p:nvCxnSpPr>
          <p:spPr bwMode="auto">
            <a:xfrm flipV="1">
              <a:off x="2737212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5996"/>
            <p:cNvCxnSpPr>
              <a:cxnSpLocks noChangeShapeType="1"/>
            </p:cNvCxnSpPr>
            <p:nvPr/>
          </p:nvCxnSpPr>
          <p:spPr bwMode="auto">
            <a:xfrm flipV="1">
              <a:off x="2914553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5997"/>
            <p:cNvCxnSpPr>
              <a:cxnSpLocks noChangeShapeType="1"/>
            </p:cNvCxnSpPr>
            <p:nvPr/>
          </p:nvCxnSpPr>
          <p:spPr bwMode="auto">
            <a:xfrm flipV="1">
              <a:off x="3092606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5998"/>
            <p:cNvCxnSpPr>
              <a:cxnSpLocks noChangeShapeType="1"/>
            </p:cNvCxnSpPr>
            <p:nvPr/>
          </p:nvCxnSpPr>
          <p:spPr bwMode="auto">
            <a:xfrm flipV="1">
              <a:off x="3269947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5999"/>
            <p:cNvCxnSpPr>
              <a:cxnSpLocks noChangeShapeType="1"/>
            </p:cNvCxnSpPr>
            <p:nvPr/>
          </p:nvCxnSpPr>
          <p:spPr bwMode="auto">
            <a:xfrm flipV="1">
              <a:off x="3447288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6000"/>
            <p:cNvCxnSpPr>
              <a:cxnSpLocks noChangeShapeType="1"/>
            </p:cNvCxnSpPr>
            <p:nvPr/>
          </p:nvCxnSpPr>
          <p:spPr bwMode="auto">
            <a:xfrm flipV="1">
              <a:off x="3624629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6001"/>
            <p:cNvCxnSpPr>
              <a:cxnSpLocks noChangeShapeType="1"/>
            </p:cNvCxnSpPr>
            <p:nvPr/>
          </p:nvCxnSpPr>
          <p:spPr bwMode="auto">
            <a:xfrm flipV="1">
              <a:off x="3802682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" name="Line 6002"/>
            <p:cNvCxnSpPr>
              <a:cxnSpLocks noChangeShapeType="1"/>
            </p:cNvCxnSpPr>
            <p:nvPr/>
          </p:nvCxnSpPr>
          <p:spPr bwMode="auto">
            <a:xfrm flipV="1">
              <a:off x="3980023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Line 6003"/>
            <p:cNvCxnSpPr>
              <a:cxnSpLocks noChangeShapeType="1"/>
            </p:cNvCxnSpPr>
            <p:nvPr/>
          </p:nvCxnSpPr>
          <p:spPr bwMode="auto">
            <a:xfrm flipV="1">
              <a:off x="4157364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Line 6004"/>
            <p:cNvCxnSpPr>
              <a:cxnSpLocks noChangeShapeType="1"/>
            </p:cNvCxnSpPr>
            <p:nvPr/>
          </p:nvCxnSpPr>
          <p:spPr bwMode="auto">
            <a:xfrm flipV="1">
              <a:off x="4334704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6005"/>
            <p:cNvCxnSpPr>
              <a:cxnSpLocks noChangeShapeType="1"/>
            </p:cNvCxnSpPr>
            <p:nvPr/>
          </p:nvCxnSpPr>
          <p:spPr bwMode="auto">
            <a:xfrm flipV="1">
              <a:off x="4512758" y="5858460"/>
              <a:ext cx="0" cy="2407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6006"/>
            <p:cNvCxnSpPr>
              <a:cxnSpLocks noChangeShapeType="1"/>
            </p:cNvCxnSpPr>
            <p:nvPr/>
          </p:nvCxnSpPr>
          <p:spPr bwMode="auto">
            <a:xfrm>
              <a:off x="2205189" y="6098476"/>
              <a:ext cx="23075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24" name="Group 23"/>
            <p:cNvGrpSpPr>
              <a:grpSpLocks noChangeAspect="1"/>
            </p:cNvGrpSpPr>
            <p:nvPr/>
          </p:nvGrpSpPr>
          <p:grpSpPr bwMode="auto">
            <a:xfrm>
              <a:off x="2054912" y="5614164"/>
              <a:ext cx="339013" cy="336601"/>
              <a:chOff x="8322" y="10209"/>
              <a:chExt cx="522" cy="518"/>
            </a:xfrm>
          </p:grpSpPr>
          <p:sp>
            <p:nvSpPr>
              <p:cNvPr id="36" name="Arc 6008"/>
              <p:cNvSpPr>
                <a:spLocks noChangeAspect="1"/>
              </p:cNvSpPr>
              <p:nvPr/>
            </p:nvSpPr>
            <p:spPr bwMode="auto">
              <a:xfrm flipH="1">
                <a:off x="8322" y="10209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37" name="Arc 6009"/>
              <p:cNvSpPr>
                <a:spLocks noChangeAspect="1"/>
              </p:cNvSpPr>
              <p:nvPr/>
            </p:nvSpPr>
            <p:spPr bwMode="auto">
              <a:xfrm rot="16200000" flipH="1">
                <a:off x="8322" y="10466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38" name="Arc 6010"/>
              <p:cNvSpPr>
                <a:spLocks noChangeAspect="1"/>
              </p:cNvSpPr>
              <p:nvPr/>
            </p:nvSpPr>
            <p:spPr bwMode="auto">
              <a:xfrm rot="10800000" flipH="1">
                <a:off x="8583" y="10466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25" name="Group 24"/>
            <p:cNvGrpSpPr>
              <a:grpSpLocks noChangeAspect="1"/>
            </p:cNvGrpSpPr>
            <p:nvPr/>
          </p:nvGrpSpPr>
          <p:grpSpPr bwMode="auto">
            <a:xfrm>
              <a:off x="4364944" y="5631265"/>
              <a:ext cx="339013" cy="341150"/>
              <a:chOff x="8385" y="10209"/>
              <a:chExt cx="522" cy="525"/>
            </a:xfrm>
          </p:grpSpPr>
          <p:sp>
            <p:nvSpPr>
              <p:cNvPr id="33" name="Arc 6012"/>
              <p:cNvSpPr>
                <a:spLocks noChangeAspect="1"/>
              </p:cNvSpPr>
              <p:nvPr/>
            </p:nvSpPr>
            <p:spPr bwMode="auto">
              <a:xfrm flipH="1">
                <a:off x="8385" y="10209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34" name="Arc 6013"/>
              <p:cNvSpPr>
                <a:spLocks noChangeAspect="1"/>
              </p:cNvSpPr>
              <p:nvPr/>
            </p:nvSpPr>
            <p:spPr bwMode="auto">
              <a:xfrm rot="16200000" flipH="1">
                <a:off x="8385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35" name="Arc 6014"/>
              <p:cNvSpPr>
                <a:spLocks noChangeAspect="1"/>
              </p:cNvSpPr>
              <p:nvPr/>
            </p:nvSpPr>
            <p:spPr bwMode="auto">
              <a:xfrm rot="10800000" flipH="1">
                <a:off x="8646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</p:grpSp>
        <p:sp>
          <p:nvSpPr>
            <p:cNvPr id="26" name="Text Box 6015"/>
            <p:cNvSpPr txBox="1">
              <a:spLocks noChangeArrowheads="1"/>
            </p:cNvSpPr>
            <p:nvPr/>
          </p:nvSpPr>
          <p:spPr bwMode="auto">
            <a:xfrm>
              <a:off x="2170886" y="5282826"/>
              <a:ext cx="337589" cy="22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7" name="Text Box 6016"/>
            <p:cNvSpPr txBox="1">
              <a:spLocks noChangeArrowheads="1"/>
            </p:cNvSpPr>
            <p:nvPr/>
          </p:nvSpPr>
          <p:spPr bwMode="auto">
            <a:xfrm>
              <a:off x="4219975" y="5272637"/>
              <a:ext cx="341862" cy="22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8" name="Text Box 6017"/>
            <p:cNvSpPr txBox="1">
              <a:spLocks noChangeArrowheads="1"/>
            </p:cNvSpPr>
            <p:nvPr/>
          </p:nvSpPr>
          <p:spPr bwMode="auto">
            <a:xfrm>
              <a:off x="4550505" y="5631711"/>
              <a:ext cx="342574" cy="22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C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9" name="Text Box 6018"/>
            <p:cNvSpPr txBox="1">
              <a:spLocks noChangeArrowheads="1"/>
            </p:cNvSpPr>
            <p:nvPr/>
          </p:nvSpPr>
          <p:spPr bwMode="auto">
            <a:xfrm>
              <a:off x="1808354" y="5573352"/>
              <a:ext cx="318359" cy="22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C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30" name="Text Box 6019"/>
            <p:cNvSpPr txBox="1">
              <a:spLocks noChangeArrowheads="1"/>
            </p:cNvSpPr>
            <p:nvPr/>
          </p:nvSpPr>
          <p:spPr bwMode="auto">
            <a:xfrm>
              <a:off x="3229652" y="6110583"/>
              <a:ext cx="331891" cy="2343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p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(</a:t>
              </a: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)</a:t>
              </a:r>
            </a:p>
          </p:txBody>
        </p:sp>
        <p:cxnSp>
          <p:nvCxnSpPr>
            <p:cNvPr id="31" name="Line 6020"/>
            <p:cNvCxnSpPr>
              <a:cxnSpLocks noChangeShapeType="1"/>
            </p:cNvCxnSpPr>
            <p:nvPr/>
          </p:nvCxnSpPr>
          <p:spPr bwMode="auto">
            <a:xfrm>
              <a:off x="2205189" y="5775844"/>
              <a:ext cx="42091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2" name="Text Box 6021"/>
            <p:cNvSpPr txBox="1">
              <a:spLocks noChangeArrowheads="1"/>
            </p:cNvSpPr>
            <p:nvPr/>
          </p:nvSpPr>
          <p:spPr bwMode="auto">
            <a:xfrm>
              <a:off x="2565569" y="5655480"/>
              <a:ext cx="269929" cy="22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1941964" y="7763977"/>
            <a:ext cx="2894917" cy="1263813"/>
            <a:chOff x="4019" y="648"/>
            <a:chExt cx="4201" cy="1834"/>
          </a:xfrm>
        </p:grpSpPr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544" y="1272"/>
              <a:ext cx="3255" cy="217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41" name="Line 5966"/>
            <p:cNvCxnSpPr>
              <a:cxnSpLocks noChangeShapeType="1"/>
            </p:cNvCxnSpPr>
            <p:nvPr/>
          </p:nvCxnSpPr>
          <p:spPr bwMode="auto">
            <a:xfrm flipV="1">
              <a:off x="4544" y="732"/>
              <a:ext cx="0" cy="4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2" name="Line 5967"/>
            <p:cNvCxnSpPr>
              <a:cxnSpLocks noChangeShapeType="1"/>
            </p:cNvCxnSpPr>
            <p:nvPr/>
          </p:nvCxnSpPr>
          <p:spPr bwMode="auto">
            <a:xfrm flipV="1">
              <a:off x="7792" y="724"/>
              <a:ext cx="0" cy="4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3" name="Group 42"/>
            <p:cNvGrpSpPr>
              <a:grpSpLocks noChangeAspect="1"/>
            </p:cNvGrpSpPr>
            <p:nvPr/>
          </p:nvGrpSpPr>
          <p:grpSpPr bwMode="auto">
            <a:xfrm>
              <a:off x="4333" y="1167"/>
              <a:ext cx="476" cy="472"/>
              <a:chOff x="8322" y="10217"/>
              <a:chExt cx="522" cy="517"/>
            </a:xfrm>
          </p:grpSpPr>
          <p:sp>
            <p:nvSpPr>
              <p:cNvPr id="60" name="Arc 5969"/>
              <p:cNvSpPr>
                <a:spLocks noChangeAspect="1"/>
              </p:cNvSpPr>
              <p:nvPr/>
            </p:nvSpPr>
            <p:spPr bwMode="auto">
              <a:xfrm flipH="1">
                <a:off x="8322" y="10217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61" name="Arc 5970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62" name="Arc 5971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44" name="Group 43"/>
            <p:cNvGrpSpPr>
              <a:grpSpLocks noChangeAspect="1"/>
            </p:cNvGrpSpPr>
            <p:nvPr/>
          </p:nvGrpSpPr>
          <p:grpSpPr bwMode="auto">
            <a:xfrm>
              <a:off x="7589" y="1164"/>
              <a:ext cx="476" cy="479"/>
              <a:chOff x="8402" y="10193"/>
              <a:chExt cx="522" cy="525"/>
            </a:xfrm>
          </p:grpSpPr>
          <p:sp>
            <p:nvSpPr>
              <p:cNvPr id="57" name="Arc 5973"/>
              <p:cNvSpPr>
                <a:spLocks noChangeAspect="1"/>
              </p:cNvSpPr>
              <p:nvPr/>
            </p:nvSpPr>
            <p:spPr bwMode="auto">
              <a:xfrm flipH="1">
                <a:off x="8402" y="1019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58" name="Arc 5974"/>
              <p:cNvSpPr>
                <a:spLocks noChangeAspect="1"/>
              </p:cNvSpPr>
              <p:nvPr/>
            </p:nvSpPr>
            <p:spPr bwMode="auto">
              <a:xfrm rot="16200000" flipH="1">
                <a:off x="8402" y="10457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59" name="Arc 5975"/>
              <p:cNvSpPr>
                <a:spLocks noChangeAspect="1"/>
              </p:cNvSpPr>
              <p:nvPr/>
            </p:nvSpPr>
            <p:spPr bwMode="auto">
              <a:xfrm rot="10800000" flipH="1">
                <a:off x="8663" y="10457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</p:grpSp>
        <p:sp>
          <p:nvSpPr>
            <p:cNvPr id="45" name="Text Box 5976"/>
            <p:cNvSpPr txBox="1">
              <a:spLocks noChangeArrowheads="1"/>
            </p:cNvSpPr>
            <p:nvPr/>
          </p:nvSpPr>
          <p:spPr bwMode="auto">
            <a:xfrm>
              <a:off x="4542" y="657"/>
              <a:ext cx="368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v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46" name="Text Box 5977"/>
            <p:cNvSpPr txBox="1">
              <a:spLocks noChangeArrowheads="1"/>
            </p:cNvSpPr>
            <p:nvPr/>
          </p:nvSpPr>
          <p:spPr bwMode="auto">
            <a:xfrm>
              <a:off x="7500" y="648"/>
              <a:ext cx="293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v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47" name="Text Box 5978"/>
            <p:cNvSpPr txBox="1">
              <a:spLocks noChangeArrowheads="1"/>
            </p:cNvSpPr>
            <p:nvPr/>
          </p:nvSpPr>
          <p:spPr bwMode="auto">
            <a:xfrm>
              <a:off x="7837" y="1085"/>
              <a:ext cx="383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Symbol" panose="05050102010706020507" pitchFamily="18" charset="2"/>
                  <a:ea typeface="Batang" panose="02030600000101010101" pitchFamily="18" charset="-127"/>
                </a:rPr>
                <a:t>q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48" name="Text Box 5979"/>
            <p:cNvSpPr txBox="1">
              <a:spLocks noChangeArrowheads="1"/>
            </p:cNvSpPr>
            <p:nvPr/>
          </p:nvSpPr>
          <p:spPr bwMode="auto">
            <a:xfrm>
              <a:off x="4019" y="983"/>
              <a:ext cx="368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Symbol" panose="05050102010706020507" pitchFamily="18" charset="2"/>
                  <a:ea typeface="Batang" panose="02030600000101010101" pitchFamily="18" charset="-127"/>
                </a:rPr>
                <a:t>q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49" name="Line 5980"/>
            <p:cNvCxnSpPr>
              <a:cxnSpLocks noChangeShapeType="1"/>
            </p:cNvCxnSpPr>
            <p:nvPr/>
          </p:nvCxnSpPr>
          <p:spPr bwMode="auto">
            <a:xfrm>
              <a:off x="4547" y="1572"/>
              <a:ext cx="0" cy="3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0" name="Line 5981"/>
            <p:cNvCxnSpPr>
              <a:cxnSpLocks noChangeShapeType="1"/>
            </p:cNvCxnSpPr>
            <p:nvPr/>
          </p:nvCxnSpPr>
          <p:spPr bwMode="auto">
            <a:xfrm>
              <a:off x="7787" y="1572"/>
              <a:ext cx="0" cy="38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1" name="Line 5982"/>
            <p:cNvCxnSpPr>
              <a:cxnSpLocks noChangeShapeType="1"/>
            </p:cNvCxnSpPr>
            <p:nvPr/>
          </p:nvCxnSpPr>
          <p:spPr bwMode="auto">
            <a:xfrm>
              <a:off x="4546" y="1812"/>
              <a:ext cx="32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med"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" name="Text Box 5983"/>
            <p:cNvSpPr txBox="1">
              <a:spLocks noChangeArrowheads="1"/>
            </p:cNvSpPr>
            <p:nvPr/>
          </p:nvSpPr>
          <p:spPr bwMode="auto">
            <a:xfrm>
              <a:off x="5891" y="1674"/>
              <a:ext cx="368" cy="32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53" name="Text Box 5984"/>
            <p:cNvSpPr txBox="1">
              <a:spLocks noChangeArrowheads="1"/>
            </p:cNvSpPr>
            <p:nvPr/>
          </p:nvSpPr>
          <p:spPr bwMode="auto">
            <a:xfrm>
              <a:off x="4272" y="1925"/>
              <a:ext cx="545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s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 = 0</a:t>
              </a:r>
            </a:p>
          </p:txBody>
        </p:sp>
        <p:sp>
          <p:nvSpPr>
            <p:cNvPr id="54" name="Text Box 5985"/>
            <p:cNvSpPr txBox="1">
              <a:spLocks noChangeArrowheads="1"/>
            </p:cNvSpPr>
            <p:nvPr/>
          </p:nvSpPr>
          <p:spPr bwMode="auto">
            <a:xfrm>
              <a:off x="7526" y="1923"/>
              <a:ext cx="511" cy="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s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 = 1</a:t>
              </a:r>
            </a:p>
          </p:txBody>
        </p:sp>
        <p:cxnSp>
          <p:nvCxnSpPr>
            <p:cNvPr id="55" name="Line 5986"/>
            <p:cNvCxnSpPr>
              <a:cxnSpLocks noChangeShapeType="1"/>
            </p:cNvCxnSpPr>
            <p:nvPr/>
          </p:nvCxnSpPr>
          <p:spPr bwMode="auto">
            <a:xfrm>
              <a:off x="4545" y="1372"/>
              <a:ext cx="48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6" name="Text Box 5987"/>
            <p:cNvSpPr txBox="1">
              <a:spLocks noChangeArrowheads="1"/>
            </p:cNvSpPr>
            <p:nvPr/>
          </p:nvSpPr>
          <p:spPr bwMode="auto">
            <a:xfrm>
              <a:off x="4947" y="1224"/>
              <a:ext cx="368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sp>
        <p:nvSpPr>
          <p:cNvPr id="254" name="Rectangle 5">
            <a:extLst>
              <a:ext uri="{FF2B5EF4-FFF2-40B4-BE49-F238E27FC236}">
                <a16:creationId xmlns:a16="http://schemas.microsoft.com/office/drawing/2014/main" id="{48CC2605-166D-4F42-A752-B6996C75A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8913" y="301626"/>
            <a:ext cx="3967164" cy="1589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12" name="Freeform 63">
            <a:extLst>
              <a:ext uri="{FF2B5EF4-FFF2-40B4-BE49-F238E27FC236}">
                <a16:creationId xmlns:a16="http://schemas.microsoft.com/office/drawing/2014/main" id="{0906DC7A-6868-4F36-8DD1-BF6F123D499D}"/>
              </a:ext>
            </a:extLst>
          </p:cNvPr>
          <p:cNvSpPr>
            <a:spLocks/>
          </p:cNvSpPr>
          <p:nvPr/>
        </p:nvSpPr>
        <p:spPr bwMode="auto">
          <a:xfrm>
            <a:off x="1458913" y="466726"/>
            <a:ext cx="3967164" cy="1423988"/>
          </a:xfrm>
          <a:custGeom>
            <a:avLst/>
            <a:gdLst>
              <a:gd name="T0" fmla="*/ 0 w 2499"/>
              <a:gd name="T1" fmla="*/ 897 h 897"/>
              <a:gd name="T2" fmla="*/ 125 w 2499"/>
              <a:gd name="T3" fmla="*/ 894 h 897"/>
              <a:gd name="T4" fmla="*/ 250 w 2499"/>
              <a:gd name="T5" fmla="*/ 886 h 897"/>
              <a:gd name="T6" fmla="*/ 375 w 2499"/>
              <a:gd name="T7" fmla="*/ 872 h 897"/>
              <a:gd name="T8" fmla="*/ 500 w 2499"/>
              <a:gd name="T9" fmla="*/ 853 h 897"/>
              <a:gd name="T10" fmla="*/ 625 w 2499"/>
              <a:gd name="T11" fmla="*/ 829 h 897"/>
              <a:gd name="T12" fmla="*/ 750 w 2499"/>
              <a:gd name="T13" fmla="*/ 800 h 897"/>
              <a:gd name="T14" fmla="*/ 875 w 2499"/>
              <a:gd name="T15" fmla="*/ 767 h 897"/>
              <a:gd name="T16" fmla="*/ 1000 w 2499"/>
              <a:gd name="T17" fmla="*/ 729 h 897"/>
              <a:gd name="T18" fmla="*/ 1125 w 2499"/>
              <a:gd name="T19" fmla="*/ 686 h 897"/>
              <a:gd name="T20" fmla="*/ 1250 w 2499"/>
              <a:gd name="T21" fmla="*/ 640 h 897"/>
              <a:gd name="T22" fmla="*/ 1375 w 2499"/>
              <a:gd name="T23" fmla="*/ 590 h 897"/>
              <a:gd name="T24" fmla="*/ 1500 w 2499"/>
              <a:gd name="T25" fmla="*/ 535 h 897"/>
              <a:gd name="T26" fmla="*/ 1625 w 2499"/>
              <a:gd name="T27" fmla="*/ 478 h 897"/>
              <a:gd name="T28" fmla="*/ 1749 w 2499"/>
              <a:gd name="T29" fmla="*/ 417 h 897"/>
              <a:gd name="T30" fmla="*/ 1874 w 2499"/>
              <a:gd name="T31" fmla="*/ 353 h 897"/>
              <a:gd name="T32" fmla="*/ 1999 w 2499"/>
              <a:gd name="T33" fmla="*/ 287 h 897"/>
              <a:gd name="T34" fmla="*/ 2124 w 2499"/>
              <a:gd name="T35" fmla="*/ 218 h 897"/>
              <a:gd name="T36" fmla="*/ 2249 w 2499"/>
              <a:gd name="T37" fmla="*/ 147 h 897"/>
              <a:gd name="T38" fmla="*/ 2374 w 2499"/>
              <a:gd name="T39" fmla="*/ 74 h 897"/>
              <a:gd name="T40" fmla="*/ 2499 w 2499"/>
              <a:gd name="T41" fmla="*/ 0 h 8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499" h="897">
                <a:moveTo>
                  <a:pt x="0" y="897"/>
                </a:moveTo>
                <a:lnTo>
                  <a:pt x="125" y="894"/>
                </a:lnTo>
                <a:lnTo>
                  <a:pt x="250" y="886"/>
                </a:lnTo>
                <a:lnTo>
                  <a:pt x="375" y="872"/>
                </a:lnTo>
                <a:lnTo>
                  <a:pt x="500" y="853"/>
                </a:lnTo>
                <a:lnTo>
                  <a:pt x="625" y="829"/>
                </a:lnTo>
                <a:lnTo>
                  <a:pt x="750" y="800"/>
                </a:lnTo>
                <a:lnTo>
                  <a:pt x="875" y="767"/>
                </a:lnTo>
                <a:lnTo>
                  <a:pt x="1000" y="729"/>
                </a:lnTo>
                <a:lnTo>
                  <a:pt x="1125" y="686"/>
                </a:lnTo>
                <a:lnTo>
                  <a:pt x="1250" y="640"/>
                </a:lnTo>
                <a:lnTo>
                  <a:pt x="1375" y="590"/>
                </a:lnTo>
                <a:lnTo>
                  <a:pt x="1500" y="535"/>
                </a:lnTo>
                <a:lnTo>
                  <a:pt x="1625" y="478"/>
                </a:lnTo>
                <a:lnTo>
                  <a:pt x="1749" y="417"/>
                </a:lnTo>
                <a:lnTo>
                  <a:pt x="1874" y="353"/>
                </a:lnTo>
                <a:lnTo>
                  <a:pt x="1999" y="287"/>
                </a:lnTo>
                <a:lnTo>
                  <a:pt x="2124" y="218"/>
                </a:lnTo>
                <a:lnTo>
                  <a:pt x="2249" y="147"/>
                </a:lnTo>
                <a:lnTo>
                  <a:pt x="2374" y="74"/>
                </a:lnTo>
                <a:lnTo>
                  <a:pt x="2499" y="0"/>
                </a:lnTo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58" name="Line 6">
            <a:extLst>
              <a:ext uri="{FF2B5EF4-FFF2-40B4-BE49-F238E27FC236}">
                <a16:creationId xmlns:a16="http://schemas.microsoft.com/office/drawing/2014/main" id="{C737CC49-6F3B-45A9-9E83-20062B4CFCF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8913" y="1890714"/>
            <a:ext cx="3967164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59" name="Line 7">
            <a:extLst>
              <a:ext uri="{FF2B5EF4-FFF2-40B4-BE49-F238E27FC236}">
                <a16:creationId xmlns:a16="http://schemas.microsoft.com/office/drawing/2014/main" id="{4F2F6ED3-8023-43E3-822C-B7F0E60A9D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8913" y="301626"/>
            <a:ext cx="3967164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0" name="Line 8">
            <a:extLst>
              <a:ext uri="{FF2B5EF4-FFF2-40B4-BE49-F238E27FC236}">
                <a16:creationId xmlns:a16="http://schemas.microsoft.com/office/drawing/2014/main" id="{02701FC4-53CA-438C-BFB2-CAEE2A80AF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58913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1" name="Line 9">
            <a:extLst>
              <a:ext uri="{FF2B5EF4-FFF2-40B4-BE49-F238E27FC236}">
                <a16:creationId xmlns:a16="http://schemas.microsoft.com/office/drawing/2014/main" id="{681530E9-D10A-44AB-B04E-4AC7B400B44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5788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2" name="Line 10">
            <a:extLst>
              <a:ext uri="{FF2B5EF4-FFF2-40B4-BE49-F238E27FC236}">
                <a16:creationId xmlns:a16="http://schemas.microsoft.com/office/drawing/2014/main" id="{E3BC6C03-9839-4AEF-A5CB-733D311B9F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52663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3" name="Line 11">
            <a:extLst>
              <a:ext uri="{FF2B5EF4-FFF2-40B4-BE49-F238E27FC236}">
                <a16:creationId xmlns:a16="http://schemas.microsoft.com/office/drawing/2014/main" id="{2228CCAE-86E3-4BBB-92F7-53A4B66EEB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49539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4" name="Line 12">
            <a:extLst>
              <a:ext uri="{FF2B5EF4-FFF2-40B4-BE49-F238E27FC236}">
                <a16:creationId xmlns:a16="http://schemas.microsoft.com/office/drawing/2014/main" id="{02DF1BFC-D402-43A4-9411-D782A284ED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6414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5" name="Line 13">
            <a:extLst>
              <a:ext uri="{FF2B5EF4-FFF2-40B4-BE49-F238E27FC236}">
                <a16:creationId xmlns:a16="http://schemas.microsoft.com/office/drawing/2014/main" id="{4DB1EDCA-3D16-4EAC-9244-672748A9958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3289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6" name="Line 14">
            <a:extLst>
              <a:ext uri="{FF2B5EF4-FFF2-40B4-BE49-F238E27FC236}">
                <a16:creationId xmlns:a16="http://schemas.microsoft.com/office/drawing/2014/main" id="{8834D227-F794-4695-99FE-67E5898FA5A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0164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7" name="Line 15">
            <a:extLst>
              <a:ext uri="{FF2B5EF4-FFF2-40B4-BE49-F238E27FC236}">
                <a16:creationId xmlns:a16="http://schemas.microsoft.com/office/drawing/2014/main" id="{33D81D16-2549-4326-9F27-3CDDA006EFE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35452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8" name="Line 16">
            <a:extLst>
              <a:ext uri="{FF2B5EF4-FFF2-40B4-BE49-F238E27FC236}">
                <a16:creationId xmlns:a16="http://schemas.microsoft.com/office/drawing/2014/main" id="{597A721D-373B-422A-AA22-5D06A94DBA2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32327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69" name="Line 17">
            <a:extLst>
              <a:ext uri="{FF2B5EF4-FFF2-40B4-BE49-F238E27FC236}">
                <a16:creationId xmlns:a16="http://schemas.microsoft.com/office/drawing/2014/main" id="{C2F6286D-D797-4265-82F6-17749E9C6B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9202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0" name="Line 18">
            <a:extLst>
              <a:ext uri="{FF2B5EF4-FFF2-40B4-BE49-F238E27FC236}">
                <a16:creationId xmlns:a16="http://schemas.microsoft.com/office/drawing/2014/main" id="{9F187619-938C-4619-860E-7F85E7BE35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6077" y="18510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1" name="Line 19">
            <a:extLst>
              <a:ext uri="{FF2B5EF4-FFF2-40B4-BE49-F238E27FC236}">
                <a16:creationId xmlns:a16="http://schemas.microsoft.com/office/drawing/2014/main" id="{EF66AA45-2C3D-47F3-9B54-4A24C3A8DD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8913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2" name="Line 20">
            <a:extLst>
              <a:ext uri="{FF2B5EF4-FFF2-40B4-BE49-F238E27FC236}">
                <a16:creationId xmlns:a16="http://schemas.microsoft.com/office/drawing/2014/main" id="{3AADB242-82EF-435D-B691-B136E85910D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5788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3" name="Line 21">
            <a:extLst>
              <a:ext uri="{FF2B5EF4-FFF2-40B4-BE49-F238E27FC236}">
                <a16:creationId xmlns:a16="http://schemas.microsoft.com/office/drawing/2014/main" id="{1899F67D-B4CC-4A5E-9655-F90A200645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2663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4" name="Line 22">
            <a:extLst>
              <a:ext uri="{FF2B5EF4-FFF2-40B4-BE49-F238E27FC236}">
                <a16:creationId xmlns:a16="http://schemas.microsoft.com/office/drawing/2014/main" id="{6D8B63CD-67D6-4393-A304-1165D33671F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9539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5" name="Line 23">
            <a:extLst>
              <a:ext uri="{FF2B5EF4-FFF2-40B4-BE49-F238E27FC236}">
                <a16:creationId xmlns:a16="http://schemas.microsoft.com/office/drawing/2014/main" id="{D3644114-B11B-4BD4-AFED-DE659004C15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6414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6" name="Line 24">
            <a:extLst>
              <a:ext uri="{FF2B5EF4-FFF2-40B4-BE49-F238E27FC236}">
                <a16:creationId xmlns:a16="http://schemas.microsoft.com/office/drawing/2014/main" id="{490AB4F5-185B-486E-B4BE-A0E89126E36D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3289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7" name="Line 25">
            <a:extLst>
              <a:ext uri="{FF2B5EF4-FFF2-40B4-BE49-F238E27FC236}">
                <a16:creationId xmlns:a16="http://schemas.microsoft.com/office/drawing/2014/main" id="{8DEAF8EC-1261-4665-9D13-2A612AACC5E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0164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8" name="Line 26">
            <a:extLst>
              <a:ext uri="{FF2B5EF4-FFF2-40B4-BE49-F238E27FC236}">
                <a16:creationId xmlns:a16="http://schemas.microsoft.com/office/drawing/2014/main" id="{B6922858-3F66-4489-BD8D-824AC7904434}"/>
              </a:ext>
            </a:extLst>
          </p:cNvPr>
          <p:cNvSpPr>
            <a:spLocks noChangeShapeType="1"/>
          </p:cNvSpPr>
          <p:nvPr/>
        </p:nvSpPr>
        <p:spPr bwMode="auto">
          <a:xfrm>
            <a:off x="4235452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79" name="Line 27">
            <a:extLst>
              <a:ext uri="{FF2B5EF4-FFF2-40B4-BE49-F238E27FC236}">
                <a16:creationId xmlns:a16="http://schemas.microsoft.com/office/drawing/2014/main" id="{77225FB7-F25E-4D70-9F4B-FC9DDF3199E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2327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80" name="Line 28">
            <a:extLst>
              <a:ext uri="{FF2B5EF4-FFF2-40B4-BE49-F238E27FC236}">
                <a16:creationId xmlns:a16="http://schemas.microsoft.com/office/drawing/2014/main" id="{E0B41FEA-C47E-4482-A6CE-8FD674329671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2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81" name="Line 29">
            <a:extLst>
              <a:ext uri="{FF2B5EF4-FFF2-40B4-BE49-F238E27FC236}">
                <a16:creationId xmlns:a16="http://schemas.microsoft.com/office/drawing/2014/main" id="{5CC42869-E448-4D02-B165-2E1F024AA7F2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6077" y="301626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82" name="Rectangle 30">
            <a:extLst>
              <a:ext uri="{FF2B5EF4-FFF2-40B4-BE49-F238E27FC236}">
                <a16:creationId xmlns:a16="http://schemas.microsoft.com/office/drawing/2014/main" id="{13CCC3FD-B2DB-4904-8D76-BD00DD4FC9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5576" y="1939926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3" name="Rectangle 31">
            <a:extLst>
              <a:ext uri="{FF2B5EF4-FFF2-40B4-BE49-F238E27FC236}">
                <a16:creationId xmlns:a16="http://schemas.microsoft.com/office/drawing/2014/main" id="{74CCD12D-DB7F-4172-9006-BC40C8F00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8001" y="1939926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0.1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4" name="Rectangle 32">
            <a:extLst>
              <a:ext uri="{FF2B5EF4-FFF2-40B4-BE49-F238E27FC236}">
                <a16:creationId xmlns:a16="http://schemas.microsoft.com/office/drawing/2014/main" id="{E81CB113-003F-4724-8FDA-D6DE7EB91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6" y="1939926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0.2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5" name="Rectangle 33">
            <a:extLst>
              <a:ext uri="{FF2B5EF4-FFF2-40B4-BE49-F238E27FC236}">
                <a16:creationId xmlns:a16="http://schemas.microsoft.com/office/drawing/2014/main" id="{74EAA30A-2146-4991-973E-E600E676F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4926" y="1939926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0.3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6" name="Rectangle 34">
            <a:extLst>
              <a:ext uri="{FF2B5EF4-FFF2-40B4-BE49-F238E27FC236}">
                <a16:creationId xmlns:a16="http://schemas.microsoft.com/office/drawing/2014/main" id="{0C5CEA42-358E-4B96-9733-E10D4DA57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8626" y="1939926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0.4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7" name="Rectangle 35">
            <a:extLst>
              <a:ext uri="{FF2B5EF4-FFF2-40B4-BE49-F238E27FC236}">
                <a16:creationId xmlns:a16="http://schemas.microsoft.com/office/drawing/2014/main" id="{AAA3FBB6-D079-4BC0-B715-A903EB29C4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71851" y="1939926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36">
            <a:extLst>
              <a:ext uri="{FF2B5EF4-FFF2-40B4-BE49-F238E27FC236}">
                <a16:creationId xmlns:a16="http://schemas.microsoft.com/office/drawing/2014/main" id="{134E49B8-CCBC-4E5E-ABA0-37864DCD8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5551" y="1939926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0.6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6" name="Rectangle 37">
            <a:extLst>
              <a:ext uri="{FF2B5EF4-FFF2-40B4-BE49-F238E27FC236}">
                <a16:creationId xmlns:a16="http://schemas.microsoft.com/office/drawing/2014/main" id="{F57B6D05-BE88-4B15-BADE-DBF4DCF9E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9252" y="1939926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0.7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1" name="Rectangle 38">
            <a:extLst>
              <a:ext uri="{FF2B5EF4-FFF2-40B4-BE49-F238E27FC236}">
                <a16:creationId xmlns:a16="http://schemas.microsoft.com/office/drawing/2014/main" id="{A2600B9A-DCB2-4835-88F6-70110C4BF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2952" y="1939926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0.8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8" name="Rectangle 39">
            <a:extLst>
              <a:ext uri="{FF2B5EF4-FFF2-40B4-BE49-F238E27FC236}">
                <a16:creationId xmlns:a16="http://schemas.microsoft.com/office/drawing/2014/main" id="{A60A10C7-7D67-44FA-9408-B958E18DE5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6177" y="1939926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0.9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89" name="Rectangle 40">
            <a:extLst>
              <a:ext uri="{FF2B5EF4-FFF2-40B4-BE49-F238E27FC236}">
                <a16:creationId xmlns:a16="http://schemas.microsoft.com/office/drawing/2014/main" id="{8382C649-31E0-460A-9D1D-4C4186942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2739" y="1939926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0" name="Rectangle 41">
            <a:extLst>
              <a:ext uri="{FF2B5EF4-FFF2-40B4-BE49-F238E27FC236}">
                <a16:creationId xmlns:a16="http://schemas.microsoft.com/office/drawing/2014/main" id="{B717BE72-133C-4347-899E-7C78B39B47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1064" y="2090739"/>
            <a:ext cx="904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x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91" name="Line 42">
            <a:extLst>
              <a:ext uri="{FF2B5EF4-FFF2-40B4-BE49-F238E27FC236}">
                <a16:creationId xmlns:a16="http://schemas.microsoft.com/office/drawing/2014/main" id="{EEB26265-6243-4500-9D49-3D4D074FAFE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58913" y="301626"/>
            <a:ext cx="0" cy="15890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92" name="Line 43">
            <a:extLst>
              <a:ext uri="{FF2B5EF4-FFF2-40B4-BE49-F238E27FC236}">
                <a16:creationId xmlns:a16="http://schemas.microsoft.com/office/drawing/2014/main" id="{9F8CFF48-7366-48E7-9C4C-A7507D58A9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6077" y="301626"/>
            <a:ext cx="0" cy="15890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93" name="Line 44">
            <a:extLst>
              <a:ext uri="{FF2B5EF4-FFF2-40B4-BE49-F238E27FC236}">
                <a16:creationId xmlns:a16="http://schemas.microsoft.com/office/drawing/2014/main" id="{8AC06741-AE97-428B-AFFE-4E7862C1225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8913" y="1890714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94" name="Line 45">
            <a:extLst>
              <a:ext uri="{FF2B5EF4-FFF2-40B4-BE49-F238E27FC236}">
                <a16:creationId xmlns:a16="http://schemas.microsoft.com/office/drawing/2014/main" id="{7F286DF2-E19C-44B5-8CC2-566FB8CA208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8913" y="1492251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95" name="Line 46">
            <a:extLst>
              <a:ext uri="{FF2B5EF4-FFF2-40B4-BE49-F238E27FC236}">
                <a16:creationId xmlns:a16="http://schemas.microsoft.com/office/drawing/2014/main" id="{41D816A1-42EB-435E-928C-2FC72ABEB396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8913" y="1095376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96" name="Line 47">
            <a:extLst>
              <a:ext uri="{FF2B5EF4-FFF2-40B4-BE49-F238E27FC236}">
                <a16:creationId xmlns:a16="http://schemas.microsoft.com/office/drawing/2014/main" id="{1DB51E1D-FCE6-4391-BF5C-3EDAE79B0C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8913" y="698501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97" name="Line 48">
            <a:extLst>
              <a:ext uri="{FF2B5EF4-FFF2-40B4-BE49-F238E27FC236}">
                <a16:creationId xmlns:a16="http://schemas.microsoft.com/office/drawing/2014/main" id="{85CF1359-A169-4B17-889B-80BB02CE111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8913" y="301626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98" name="Line 49">
            <a:extLst>
              <a:ext uri="{FF2B5EF4-FFF2-40B4-BE49-F238E27FC236}">
                <a16:creationId xmlns:a16="http://schemas.microsoft.com/office/drawing/2014/main" id="{76058F27-B28E-4AE4-9B4E-D02C975552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6389" y="1890714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299" name="Line 50">
            <a:extLst>
              <a:ext uri="{FF2B5EF4-FFF2-40B4-BE49-F238E27FC236}">
                <a16:creationId xmlns:a16="http://schemas.microsoft.com/office/drawing/2014/main" id="{FFCC81F0-DD8E-42C4-AEB1-A3857678042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6389" y="1492251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00" name="Line 51">
            <a:extLst>
              <a:ext uri="{FF2B5EF4-FFF2-40B4-BE49-F238E27FC236}">
                <a16:creationId xmlns:a16="http://schemas.microsoft.com/office/drawing/2014/main" id="{8974DD05-573A-404F-82D2-AA8D70A2FB6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6389" y="1095376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01" name="Line 52">
            <a:extLst>
              <a:ext uri="{FF2B5EF4-FFF2-40B4-BE49-F238E27FC236}">
                <a16:creationId xmlns:a16="http://schemas.microsoft.com/office/drawing/2014/main" id="{78CF8D7B-DB40-4150-86B8-02585BB752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6389" y="698501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02" name="Line 53">
            <a:extLst>
              <a:ext uri="{FF2B5EF4-FFF2-40B4-BE49-F238E27FC236}">
                <a16:creationId xmlns:a16="http://schemas.microsoft.com/office/drawing/2014/main" id="{B785354C-DB29-4B36-866A-4E31A279EB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6389" y="301626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03" name="Rectangle 54">
            <a:extLst>
              <a:ext uri="{FF2B5EF4-FFF2-40B4-BE49-F238E27FC236}">
                <a16:creationId xmlns:a16="http://schemas.microsoft.com/office/drawing/2014/main" id="{A4C68726-783E-4827-99DD-2C1ABB502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0963" y="1830389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4" name="Rectangle 55">
            <a:extLst>
              <a:ext uri="{FF2B5EF4-FFF2-40B4-BE49-F238E27FC236}">
                <a16:creationId xmlns:a16="http://schemas.microsoft.com/office/drawing/2014/main" id="{52F86879-AC68-4C90-B02F-1FAEEF199C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303" y="1435101"/>
            <a:ext cx="4476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0.005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5" name="Rectangle 56">
            <a:extLst>
              <a:ext uri="{FF2B5EF4-FFF2-40B4-BE49-F238E27FC236}">
                <a16:creationId xmlns:a16="http://schemas.microsoft.com/office/drawing/2014/main" id="{585B0080-1116-4221-B930-E0CD73C42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040" y="1039814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0.01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6" name="Rectangle 57">
            <a:extLst>
              <a:ext uri="{FF2B5EF4-FFF2-40B4-BE49-F238E27FC236}">
                <a16:creationId xmlns:a16="http://schemas.microsoft.com/office/drawing/2014/main" id="{4F685B6F-CA31-4416-841E-0278E13B4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7303" y="636589"/>
            <a:ext cx="4476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0.015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7" name="Rectangle 58">
            <a:extLst>
              <a:ext uri="{FF2B5EF4-FFF2-40B4-BE49-F238E27FC236}">
                <a16:creationId xmlns:a16="http://schemas.microsoft.com/office/drawing/2014/main" id="{15F27145-7262-47F8-8D83-175A0CF30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040" y="241301"/>
            <a:ext cx="3476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0.02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3" name="Freeform 64">
            <a:extLst>
              <a:ext uri="{FF2B5EF4-FFF2-40B4-BE49-F238E27FC236}">
                <a16:creationId xmlns:a16="http://schemas.microsoft.com/office/drawing/2014/main" id="{52F30D82-B5C1-4BC9-AC63-236B5F0906BA}"/>
              </a:ext>
            </a:extLst>
          </p:cNvPr>
          <p:cNvSpPr>
            <a:spLocks noEditPoints="1"/>
          </p:cNvSpPr>
          <p:nvPr/>
        </p:nvSpPr>
        <p:spPr bwMode="auto">
          <a:xfrm>
            <a:off x="1458913" y="474664"/>
            <a:ext cx="3951289" cy="1417638"/>
          </a:xfrm>
          <a:custGeom>
            <a:avLst/>
            <a:gdLst>
              <a:gd name="T0" fmla="*/ 138 w 2489"/>
              <a:gd name="T1" fmla="*/ 890 h 893"/>
              <a:gd name="T2" fmla="*/ 85 w 2489"/>
              <a:gd name="T3" fmla="*/ 888 h 893"/>
              <a:gd name="T4" fmla="*/ 222 w 2489"/>
              <a:gd name="T5" fmla="*/ 884 h 893"/>
              <a:gd name="T6" fmla="*/ 169 w 2489"/>
              <a:gd name="T7" fmla="*/ 888 h 893"/>
              <a:gd name="T8" fmla="*/ 306 w 2489"/>
              <a:gd name="T9" fmla="*/ 872 h 893"/>
              <a:gd name="T10" fmla="*/ 338 w 2489"/>
              <a:gd name="T11" fmla="*/ 872 h 893"/>
              <a:gd name="T12" fmla="*/ 390 w 2489"/>
              <a:gd name="T13" fmla="*/ 862 h 893"/>
              <a:gd name="T14" fmla="*/ 338 w 2489"/>
              <a:gd name="T15" fmla="*/ 872 h 893"/>
              <a:gd name="T16" fmla="*/ 473 w 2489"/>
              <a:gd name="T17" fmla="*/ 849 h 893"/>
              <a:gd name="T18" fmla="*/ 505 w 2489"/>
              <a:gd name="T19" fmla="*/ 847 h 893"/>
              <a:gd name="T20" fmla="*/ 504 w 2489"/>
              <a:gd name="T21" fmla="*/ 844 h 893"/>
              <a:gd name="T22" fmla="*/ 625 w 2489"/>
              <a:gd name="T23" fmla="*/ 824 h 893"/>
              <a:gd name="T24" fmla="*/ 625 w 2489"/>
              <a:gd name="T25" fmla="*/ 820 h 893"/>
              <a:gd name="T26" fmla="*/ 671 w 2489"/>
              <a:gd name="T27" fmla="*/ 813 h 893"/>
              <a:gd name="T28" fmla="*/ 670 w 2489"/>
              <a:gd name="T29" fmla="*/ 809 h 893"/>
              <a:gd name="T30" fmla="*/ 804 w 2489"/>
              <a:gd name="T31" fmla="*/ 780 h 893"/>
              <a:gd name="T32" fmla="*/ 753 w 2489"/>
              <a:gd name="T33" fmla="*/ 794 h 893"/>
              <a:gd name="T34" fmla="*/ 886 w 2489"/>
              <a:gd name="T35" fmla="*/ 757 h 893"/>
              <a:gd name="T36" fmla="*/ 834 w 2489"/>
              <a:gd name="T37" fmla="*/ 768 h 893"/>
              <a:gd name="T38" fmla="*/ 966 w 2489"/>
              <a:gd name="T39" fmla="*/ 732 h 893"/>
              <a:gd name="T40" fmla="*/ 916 w 2489"/>
              <a:gd name="T41" fmla="*/ 748 h 893"/>
              <a:gd name="T42" fmla="*/ 1047 w 2489"/>
              <a:gd name="T43" fmla="*/ 706 h 893"/>
              <a:gd name="T44" fmla="*/ 996 w 2489"/>
              <a:gd name="T45" fmla="*/ 720 h 893"/>
              <a:gd name="T46" fmla="*/ 1125 w 2489"/>
              <a:gd name="T47" fmla="*/ 679 h 893"/>
              <a:gd name="T48" fmla="*/ 1124 w 2489"/>
              <a:gd name="T49" fmla="*/ 676 h 893"/>
              <a:gd name="T50" fmla="*/ 1156 w 2489"/>
              <a:gd name="T51" fmla="*/ 668 h 893"/>
              <a:gd name="T52" fmla="*/ 1155 w 2489"/>
              <a:gd name="T53" fmla="*/ 664 h 893"/>
              <a:gd name="T54" fmla="*/ 1250 w 2489"/>
              <a:gd name="T55" fmla="*/ 633 h 893"/>
              <a:gd name="T56" fmla="*/ 1249 w 2489"/>
              <a:gd name="T57" fmla="*/ 629 h 893"/>
              <a:gd name="T58" fmla="*/ 1314 w 2489"/>
              <a:gd name="T59" fmla="*/ 607 h 893"/>
              <a:gd name="T60" fmla="*/ 1313 w 2489"/>
              <a:gd name="T61" fmla="*/ 604 h 893"/>
              <a:gd name="T62" fmla="*/ 1441 w 2489"/>
              <a:gd name="T63" fmla="*/ 554 h 893"/>
              <a:gd name="T64" fmla="*/ 1393 w 2489"/>
              <a:gd name="T65" fmla="*/ 575 h 893"/>
              <a:gd name="T66" fmla="*/ 1519 w 2489"/>
              <a:gd name="T67" fmla="*/ 520 h 893"/>
              <a:gd name="T68" fmla="*/ 1469 w 2489"/>
              <a:gd name="T69" fmla="*/ 538 h 893"/>
              <a:gd name="T70" fmla="*/ 1596 w 2489"/>
              <a:gd name="T71" fmla="*/ 485 h 893"/>
              <a:gd name="T72" fmla="*/ 1547 w 2489"/>
              <a:gd name="T73" fmla="*/ 507 h 893"/>
              <a:gd name="T74" fmla="*/ 1672 w 2489"/>
              <a:gd name="T75" fmla="*/ 449 h 893"/>
              <a:gd name="T76" fmla="*/ 1623 w 2489"/>
              <a:gd name="T77" fmla="*/ 469 h 893"/>
              <a:gd name="T78" fmla="*/ 1748 w 2489"/>
              <a:gd name="T79" fmla="*/ 412 h 893"/>
              <a:gd name="T80" fmla="*/ 1701 w 2489"/>
              <a:gd name="T81" fmla="*/ 435 h 893"/>
              <a:gd name="T82" fmla="*/ 1822 w 2489"/>
              <a:gd name="T83" fmla="*/ 371 h 893"/>
              <a:gd name="T84" fmla="*/ 1852 w 2489"/>
              <a:gd name="T85" fmla="*/ 360 h 893"/>
              <a:gd name="T86" fmla="*/ 1897 w 2489"/>
              <a:gd name="T87" fmla="*/ 332 h 893"/>
              <a:gd name="T88" fmla="*/ 1852 w 2489"/>
              <a:gd name="T89" fmla="*/ 360 h 893"/>
              <a:gd name="T90" fmla="*/ 1972 w 2489"/>
              <a:gd name="T91" fmla="*/ 293 h 893"/>
              <a:gd name="T92" fmla="*/ 2002 w 2489"/>
              <a:gd name="T93" fmla="*/ 281 h 893"/>
              <a:gd name="T94" fmla="*/ 2000 w 2489"/>
              <a:gd name="T95" fmla="*/ 278 h 893"/>
              <a:gd name="T96" fmla="*/ 2122 w 2489"/>
              <a:gd name="T97" fmla="*/ 215 h 893"/>
              <a:gd name="T98" fmla="*/ 2076 w 2489"/>
              <a:gd name="T99" fmla="*/ 240 h 893"/>
              <a:gd name="T100" fmla="*/ 2194 w 2489"/>
              <a:gd name="T101" fmla="*/ 171 h 893"/>
              <a:gd name="T102" fmla="*/ 2224 w 2489"/>
              <a:gd name="T103" fmla="*/ 158 h 893"/>
              <a:gd name="T104" fmla="*/ 2268 w 2489"/>
              <a:gd name="T105" fmla="*/ 129 h 893"/>
              <a:gd name="T106" fmla="*/ 2224 w 2489"/>
              <a:gd name="T107" fmla="*/ 158 h 893"/>
              <a:gd name="T108" fmla="*/ 2341 w 2489"/>
              <a:gd name="T109" fmla="*/ 86 h 893"/>
              <a:gd name="T110" fmla="*/ 2370 w 2489"/>
              <a:gd name="T111" fmla="*/ 73 h 893"/>
              <a:gd name="T112" fmla="*/ 2414 w 2489"/>
              <a:gd name="T113" fmla="*/ 44 h 893"/>
              <a:gd name="T114" fmla="*/ 2370 w 2489"/>
              <a:gd name="T115" fmla="*/ 73 h 893"/>
              <a:gd name="T116" fmla="*/ 2487 w 2489"/>
              <a:gd name="T117" fmla="*/ 0 h 893"/>
              <a:gd name="T118" fmla="*/ 1 w 2489"/>
              <a:gd name="T119" fmla="*/ 893 h 893"/>
              <a:gd name="T120" fmla="*/ 0 w 2489"/>
              <a:gd name="T121" fmla="*/ 890 h 8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489" h="893">
                <a:moveTo>
                  <a:pt x="85" y="892"/>
                </a:moveTo>
                <a:lnTo>
                  <a:pt x="125" y="891"/>
                </a:lnTo>
                <a:lnTo>
                  <a:pt x="138" y="890"/>
                </a:lnTo>
                <a:lnTo>
                  <a:pt x="138" y="886"/>
                </a:lnTo>
                <a:lnTo>
                  <a:pt x="125" y="887"/>
                </a:lnTo>
                <a:lnTo>
                  <a:pt x="85" y="888"/>
                </a:lnTo>
                <a:lnTo>
                  <a:pt x="85" y="892"/>
                </a:lnTo>
                <a:close/>
                <a:moveTo>
                  <a:pt x="169" y="888"/>
                </a:moveTo>
                <a:lnTo>
                  <a:pt x="222" y="884"/>
                </a:lnTo>
                <a:lnTo>
                  <a:pt x="222" y="880"/>
                </a:lnTo>
                <a:lnTo>
                  <a:pt x="169" y="884"/>
                </a:lnTo>
                <a:lnTo>
                  <a:pt x="169" y="888"/>
                </a:lnTo>
                <a:close/>
                <a:moveTo>
                  <a:pt x="254" y="882"/>
                </a:moveTo>
                <a:lnTo>
                  <a:pt x="306" y="876"/>
                </a:lnTo>
                <a:lnTo>
                  <a:pt x="306" y="872"/>
                </a:lnTo>
                <a:lnTo>
                  <a:pt x="254" y="878"/>
                </a:lnTo>
                <a:lnTo>
                  <a:pt x="254" y="882"/>
                </a:lnTo>
                <a:close/>
                <a:moveTo>
                  <a:pt x="338" y="872"/>
                </a:moveTo>
                <a:lnTo>
                  <a:pt x="375" y="868"/>
                </a:lnTo>
                <a:lnTo>
                  <a:pt x="390" y="865"/>
                </a:lnTo>
                <a:lnTo>
                  <a:pt x="390" y="862"/>
                </a:lnTo>
                <a:lnTo>
                  <a:pt x="375" y="864"/>
                </a:lnTo>
                <a:lnTo>
                  <a:pt x="337" y="868"/>
                </a:lnTo>
                <a:lnTo>
                  <a:pt x="338" y="872"/>
                </a:lnTo>
                <a:close/>
                <a:moveTo>
                  <a:pt x="422" y="860"/>
                </a:moveTo>
                <a:lnTo>
                  <a:pt x="474" y="852"/>
                </a:lnTo>
                <a:lnTo>
                  <a:pt x="473" y="849"/>
                </a:lnTo>
                <a:lnTo>
                  <a:pt x="421" y="857"/>
                </a:lnTo>
                <a:lnTo>
                  <a:pt x="422" y="860"/>
                </a:lnTo>
                <a:close/>
                <a:moveTo>
                  <a:pt x="505" y="847"/>
                </a:moveTo>
                <a:lnTo>
                  <a:pt x="557" y="837"/>
                </a:lnTo>
                <a:lnTo>
                  <a:pt x="556" y="834"/>
                </a:lnTo>
                <a:lnTo>
                  <a:pt x="504" y="844"/>
                </a:lnTo>
                <a:lnTo>
                  <a:pt x="505" y="847"/>
                </a:lnTo>
                <a:close/>
                <a:moveTo>
                  <a:pt x="588" y="831"/>
                </a:moveTo>
                <a:lnTo>
                  <a:pt x="625" y="824"/>
                </a:lnTo>
                <a:lnTo>
                  <a:pt x="640" y="820"/>
                </a:lnTo>
                <a:lnTo>
                  <a:pt x="639" y="817"/>
                </a:lnTo>
                <a:lnTo>
                  <a:pt x="625" y="820"/>
                </a:lnTo>
                <a:lnTo>
                  <a:pt x="587" y="828"/>
                </a:lnTo>
                <a:lnTo>
                  <a:pt x="588" y="831"/>
                </a:lnTo>
                <a:close/>
                <a:moveTo>
                  <a:pt x="671" y="813"/>
                </a:moveTo>
                <a:lnTo>
                  <a:pt x="722" y="801"/>
                </a:lnTo>
                <a:lnTo>
                  <a:pt x="721" y="798"/>
                </a:lnTo>
                <a:lnTo>
                  <a:pt x="670" y="809"/>
                </a:lnTo>
                <a:lnTo>
                  <a:pt x="671" y="813"/>
                </a:lnTo>
                <a:close/>
                <a:moveTo>
                  <a:pt x="753" y="794"/>
                </a:moveTo>
                <a:lnTo>
                  <a:pt x="804" y="780"/>
                </a:lnTo>
                <a:lnTo>
                  <a:pt x="803" y="776"/>
                </a:lnTo>
                <a:lnTo>
                  <a:pt x="752" y="790"/>
                </a:lnTo>
                <a:lnTo>
                  <a:pt x="753" y="794"/>
                </a:lnTo>
                <a:close/>
                <a:moveTo>
                  <a:pt x="835" y="771"/>
                </a:moveTo>
                <a:lnTo>
                  <a:pt x="876" y="760"/>
                </a:lnTo>
                <a:lnTo>
                  <a:pt x="886" y="757"/>
                </a:lnTo>
                <a:lnTo>
                  <a:pt x="884" y="754"/>
                </a:lnTo>
                <a:lnTo>
                  <a:pt x="875" y="757"/>
                </a:lnTo>
                <a:lnTo>
                  <a:pt x="834" y="768"/>
                </a:lnTo>
                <a:lnTo>
                  <a:pt x="835" y="771"/>
                </a:lnTo>
                <a:close/>
                <a:moveTo>
                  <a:pt x="916" y="748"/>
                </a:moveTo>
                <a:lnTo>
                  <a:pt x="966" y="732"/>
                </a:lnTo>
                <a:lnTo>
                  <a:pt x="965" y="729"/>
                </a:lnTo>
                <a:lnTo>
                  <a:pt x="915" y="745"/>
                </a:lnTo>
                <a:lnTo>
                  <a:pt x="916" y="748"/>
                </a:lnTo>
                <a:close/>
                <a:moveTo>
                  <a:pt x="997" y="723"/>
                </a:moveTo>
                <a:lnTo>
                  <a:pt x="1000" y="722"/>
                </a:lnTo>
                <a:lnTo>
                  <a:pt x="1047" y="706"/>
                </a:lnTo>
                <a:lnTo>
                  <a:pt x="1046" y="703"/>
                </a:lnTo>
                <a:lnTo>
                  <a:pt x="999" y="718"/>
                </a:lnTo>
                <a:lnTo>
                  <a:pt x="996" y="720"/>
                </a:lnTo>
                <a:lnTo>
                  <a:pt x="997" y="723"/>
                </a:lnTo>
                <a:close/>
                <a:moveTo>
                  <a:pt x="1077" y="696"/>
                </a:moveTo>
                <a:lnTo>
                  <a:pt x="1125" y="679"/>
                </a:lnTo>
                <a:lnTo>
                  <a:pt x="1127" y="679"/>
                </a:lnTo>
                <a:lnTo>
                  <a:pt x="1125" y="675"/>
                </a:lnTo>
                <a:lnTo>
                  <a:pt x="1124" y="676"/>
                </a:lnTo>
                <a:lnTo>
                  <a:pt x="1076" y="693"/>
                </a:lnTo>
                <a:lnTo>
                  <a:pt x="1077" y="696"/>
                </a:lnTo>
                <a:close/>
                <a:moveTo>
                  <a:pt x="1156" y="668"/>
                </a:moveTo>
                <a:lnTo>
                  <a:pt x="1206" y="649"/>
                </a:lnTo>
                <a:lnTo>
                  <a:pt x="1205" y="646"/>
                </a:lnTo>
                <a:lnTo>
                  <a:pt x="1155" y="664"/>
                </a:lnTo>
                <a:lnTo>
                  <a:pt x="1156" y="668"/>
                </a:lnTo>
                <a:close/>
                <a:moveTo>
                  <a:pt x="1236" y="638"/>
                </a:moveTo>
                <a:lnTo>
                  <a:pt x="1250" y="633"/>
                </a:lnTo>
                <a:lnTo>
                  <a:pt x="1285" y="619"/>
                </a:lnTo>
                <a:lnTo>
                  <a:pt x="1284" y="615"/>
                </a:lnTo>
                <a:lnTo>
                  <a:pt x="1249" y="629"/>
                </a:lnTo>
                <a:lnTo>
                  <a:pt x="1234" y="635"/>
                </a:lnTo>
                <a:lnTo>
                  <a:pt x="1236" y="638"/>
                </a:lnTo>
                <a:close/>
                <a:moveTo>
                  <a:pt x="1314" y="607"/>
                </a:moveTo>
                <a:lnTo>
                  <a:pt x="1363" y="587"/>
                </a:lnTo>
                <a:lnTo>
                  <a:pt x="1362" y="584"/>
                </a:lnTo>
                <a:lnTo>
                  <a:pt x="1313" y="604"/>
                </a:lnTo>
                <a:lnTo>
                  <a:pt x="1314" y="607"/>
                </a:lnTo>
                <a:close/>
                <a:moveTo>
                  <a:pt x="1393" y="575"/>
                </a:moveTo>
                <a:lnTo>
                  <a:pt x="1441" y="554"/>
                </a:lnTo>
                <a:lnTo>
                  <a:pt x="1440" y="551"/>
                </a:lnTo>
                <a:lnTo>
                  <a:pt x="1391" y="571"/>
                </a:lnTo>
                <a:lnTo>
                  <a:pt x="1393" y="575"/>
                </a:lnTo>
                <a:close/>
                <a:moveTo>
                  <a:pt x="1470" y="541"/>
                </a:moveTo>
                <a:lnTo>
                  <a:pt x="1500" y="528"/>
                </a:lnTo>
                <a:lnTo>
                  <a:pt x="1519" y="520"/>
                </a:lnTo>
                <a:lnTo>
                  <a:pt x="1517" y="517"/>
                </a:lnTo>
                <a:lnTo>
                  <a:pt x="1499" y="525"/>
                </a:lnTo>
                <a:lnTo>
                  <a:pt x="1469" y="538"/>
                </a:lnTo>
                <a:lnTo>
                  <a:pt x="1470" y="541"/>
                </a:lnTo>
                <a:close/>
                <a:moveTo>
                  <a:pt x="1547" y="507"/>
                </a:moveTo>
                <a:lnTo>
                  <a:pt x="1596" y="485"/>
                </a:lnTo>
                <a:lnTo>
                  <a:pt x="1594" y="482"/>
                </a:lnTo>
                <a:lnTo>
                  <a:pt x="1546" y="504"/>
                </a:lnTo>
                <a:lnTo>
                  <a:pt x="1547" y="507"/>
                </a:lnTo>
                <a:close/>
                <a:moveTo>
                  <a:pt x="1624" y="471"/>
                </a:moveTo>
                <a:lnTo>
                  <a:pt x="1625" y="471"/>
                </a:lnTo>
                <a:lnTo>
                  <a:pt x="1672" y="449"/>
                </a:lnTo>
                <a:lnTo>
                  <a:pt x="1671" y="446"/>
                </a:lnTo>
                <a:lnTo>
                  <a:pt x="1624" y="468"/>
                </a:lnTo>
                <a:lnTo>
                  <a:pt x="1623" y="469"/>
                </a:lnTo>
                <a:lnTo>
                  <a:pt x="1624" y="471"/>
                </a:lnTo>
                <a:close/>
                <a:moveTo>
                  <a:pt x="1701" y="435"/>
                </a:moveTo>
                <a:lnTo>
                  <a:pt x="1748" y="412"/>
                </a:lnTo>
                <a:lnTo>
                  <a:pt x="1747" y="409"/>
                </a:lnTo>
                <a:lnTo>
                  <a:pt x="1699" y="432"/>
                </a:lnTo>
                <a:lnTo>
                  <a:pt x="1701" y="435"/>
                </a:lnTo>
                <a:close/>
                <a:moveTo>
                  <a:pt x="1776" y="398"/>
                </a:moveTo>
                <a:lnTo>
                  <a:pt x="1824" y="374"/>
                </a:lnTo>
                <a:lnTo>
                  <a:pt x="1822" y="371"/>
                </a:lnTo>
                <a:lnTo>
                  <a:pt x="1775" y="395"/>
                </a:lnTo>
                <a:lnTo>
                  <a:pt x="1776" y="398"/>
                </a:lnTo>
                <a:close/>
                <a:moveTo>
                  <a:pt x="1852" y="360"/>
                </a:moveTo>
                <a:lnTo>
                  <a:pt x="1875" y="348"/>
                </a:lnTo>
                <a:lnTo>
                  <a:pt x="1899" y="335"/>
                </a:lnTo>
                <a:lnTo>
                  <a:pt x="1897" y="332"/>
                </a:lnTo>
                <a:lnTo>
                  <a:pt x="1874" y="345"/>
                </a:lnTo>
                <a:lnTo>
                  <a:pt x="1850" y="356"/>
                </a:lnTo>
                <a:lnTo>
                  <a:pt x="1852" y="360"/>
                </a:lnTo>
                <a:close/>
                <a:moveTo>
                  <a:pt x="1927" y="321"/>
                </a:moveTo>
                <a:lnTo>
                  <a:pt x="1974" y="296"/>
                </a:lnTo>
                <a:lnTo>
                  <a:pt x="1972" y="293"/>
                </a:lnTo>
                <a:lnTo>
                  <a:pt x="1925" y="317"/>
                </a:lnTo>
                <a:lnTo>
                  <a:pt x="1927" y="321"/>
                </a:lnTo>
                <a:close/>
                <a:moveTo>
                  <a:pt x="2002" y="281"/>
                </a:moveTo>
                <a:lnTo>
                  <a:pt x="2048" y="256"/>
                </a:lnTo>
                <a:lnTo>
                  <a:pt x="2047" y="253"/>
                </a:lnTo>
                <a:lnTo>
                  <a:pt x="2000" y="278"/>
                </a:lnTo>
                <a:lnTo>
                  <a:pt x="2002" y="281"/>
                </a:lnTo>
                <a:close/>
                <a:moveTo>
                  <a:pt x="2076" y="240"/>
                </a:moveTo>
                <a:lnTo>
                  <a:pt x="2122" y="215"/>
                </a:lnTo>
                <a:lnTo>
                  <a:pt x="2121" y="212"/>
                </a:lnTo>
                <a:lnTo>
                  <a:pt x="2075" y="237"/>
                </a:lnTo>
                <a:lnTo>
                  <a:pt x="2076" y="240"/>
                </a:lnTo>
                <a:close/>
                <a:moveTo>
                  <a:pt x="2150" y="199"/>
                </a:moveTo>
                <a:lnTo>
                  <a:pt x="2196" y="174"/>
                </a:lnTo>
                <a:lnTo>
                  <a:pt x="2194" y="171"/>
                </a:lnTo>
                <a:lnTo>
                  <a:pt x="2149" y="196"/>
                </a:lnTo>
                <a:lnTo>
                  <a:pt x="2150" y="199"/>
                </a:lnTo>
                <a:close/>
                <a:moveTo>
                  <a:pt x="2224" y="158"/>
                </a:moveTo>
                <a:lnTo>
                  <a:pt x="2250" y="143"/>
                </a:lnTo>
                <a:lnTo>
                  <a:pt x="2270" y="132"/>
                </a:lnTo>
                <a:lnTo>
                  <a:pt x="2268" y="129"/>
                </a:lnTo>
                <a:lnTo>
                  <a:pt x="2248" y="140"/>
                </a:lnTo>
                <a:lnTo>
                  <a:pt x="2222" y="155"/>
                </a:lnTo>
                <a:lnTo>
                  <a:pt x="2224" y="158"/>
                </a:lnTo>
                <a:close/>
                <a:moveTo>
                  <a:pt x="2297" y="116"/>
                </a:moveTo>
                <a:lnTo>
                  <a:pt x="2343" y="89"/>
                </a:lnTo>
                <a:lnTo>
                  <a:pt x="2341" y="86"/>
                </a:lnTo>
                <a:lnTo>
                  <a:pt x="2295" y="113"/>
                </a:lnTo>
                <a:lnTo>
                  <a:pt x="2297" y="116"/>
                </a:lnTo>
                <a:close/>
                <a:moveTo>
                  <a:pt x="2370" y="73"/>
                </a:moveTo>
                <a:lnTo>
                  <a:pt x="2375" y="71"/>
                </a:lnTo>
                <a:lnTo>
                  <a:pt x="2416" y="47"/>
                </a:lnTo>
                <a:lnTo>
                  <a:pt x="2414" y="44"/>
                </a:lnTo>
                <a:lnTo>
                  <a:pt x="2373" y="68"/>
                </a:lnTo>
                <a:lnTo>
                  <a:pt x="2368" y="70"/>
                </a:lnTo>
                <a:lnTo>
                  <a:pt x="2370" y="73"/>
                </a:lnTo>
                <a:close/>
                <a:moveTo>
                  <a:pt x="2443" y="30"/>
                </a:moveTo>
                <a:lnTo>
                  <a:pt x="2489" y="3"/>
                </a:lnTo>
                <a:lnTo>
                  <a:pt x="2487" y="0"/>
                </a:lnTo>
                <a:lnTo>
                  <a:pt x="2441" y="27"/>
                </a:lnTo>
                <a:lnTo>
                  <a:pt x="2443" y="30"/>
                </a:lnTo>
                <a:close/>
                <a:moveTo>
                  <a:pt x="1" y="893"/>
                </a:moveTo>
                <a:lnTo>
                  <a:pt x="53" y="892"/>
                </a:lnTo>
                <a:lnTo>
                  <a:pt x="53" y="889"/>
                </a:lnTo>
                <a:lnTo>
                  <a:pt x="0" y="890"/>
                </a:lnTo>
                <a:lnTo>
                  <a:pt x="1" y="893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15" name="Rectangle 66">
            <a:extLst>
              <a:ext uri="{FF2B5EF4-FFF2-40B4-BE49-F238E27FC236}">
                <a16:creationId xmlns:a16="http://schemas.microsoft.com/office/drawing/2014/main" id="{5722FEB6-0E1E-409F-B0BF-21A97FE0F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6063" y="1301657"/>
            <a:ext cx="6175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v_exact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6" name="Line 67">
            <a:extLst>
              <a:ext uri="{FF2B5EF4-FFF2-40B4-BE49-F238E27FC236}">
                <a16:creationId xmlns:a16="http://schemas.microsoft.com/office/drawing/2014/main" id="{DD89E463-E490-49EA-832C-A9E20E3A3DB3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4488" y="1421617"/>
            <a:ext cx="336550" cy="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17" name="Rectangle 68">
            <a:extLst>
              <a:ext uri="{FF2B5EF4-FFF2-40B4-BE49-F238E27FC236}">
                <a16:creationId xmlns:a16="http://schemas.microsoft.com/office/drawing/2014/main" id="{61F312D5-C42E-4760-AB51-2F6AE0C41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6063" y="1528669"/>
            <a:ext cx="7858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v_approx.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8" name="Freeform 69">
            <a:extLst>
              <a:ext uri="{FF2B5EF4-FFF2-40B4-BE49-F238E27FC236}">
                <a16:creationId xmlns:a16="http://schemas.microsoft.com/office/drawing/2014/main" id="{1F9C4811-6FBE-4F5F-AC84-C79254D10B99}"/>
              </a:ext>
            </a:extLst>
          </p:cNvPr>
          <p:cNvSpPr>
            <a:spLocks noEditPoints="1"/>
          </p:cNvSpPr>
          <p:nvPr/>
        </p:nvSpPr>
        <p:spPr bwMode="auto">
          <a:xfrm>
            <a:off x="4162426" y="1661923"/>
            <a:ext cx="336550" cy="6350"/>
          </a:xfrm>
          <a:custGeom>
            <a:avLst/>
            <a:gdLst>
              <a:gd name="T0" fmla="*/ 85 w 212"/>
              <a:gd name="T1" fmla="*/ 4 h 4"/>
              <a:gd name="T2" fmla="*/ 138 w 212"/>
              <a:gd name="T3" fmla="*/ 4 h 4"/>
              <a:gd name="T4" fmla="*/ 138 w 212"/>
              <a:gd name="T5" fmla="*/ 0 h 4"/>
              <a:gd name="T6" fmla="*/ 85 w 212"/>
              <a:gd name="T7" fmla="*/ 0 h 4"/>
              <a:gd name="T8" fmla="*/ 85 w 212"/>
              <a:gd name="T9" fmla="*/ 4 h 4"/>
              <a:gd name="T10" fmla="*/ 169 w 212"/>
              <a:gd name="T11" fmla="*/ 4 h 4"/>
              <a:gd name="T12" fmla="*/ 212 w 212"/>
              <a:gd name="T13" fmla="*/ 4 h 4"/>
              <a:gd name="T14" fmla="*/ 212 w 212"/>
              <a:gd name="T15" fmla="*/ 0 h 4"/>
              <a:gd name="T16" fmla="*/ 169 w 212"/>
              <a:gd name="T17" fmla="*/ 0 h 4"/>
              <a:gd name="T18" fmla="*/ 169 w 212"/>
              <a:gd name="T19" fmla="*/ 4 h 4"/>
              <a:gd name="T20" fmla="*/ 0 w 212"/>
              <a:gd name="T21" fmla="*/ 4 h 4"/>
              <a:gd name="T22" fmla="*/ 53 w 212"/>
              <a:gd name="T23" fmla="*/ 4 h 4"/>
              <a:gd name="T24" fmla="*/ 53 w 212"/>
              <a:gd name="T25" fmla="*/ 0 h 4"/>
              <a:gd name="T26" fmla="*/ 0 w 212"/>
              <a:gd name="T27" fmla="*/ 0 h 4"/>
              <a:gd name="T28" fmla="*/ 0 w 212"/>
              <a:gd name="T29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12" h="4">
                <a:moveTo>
                  <a:pt x="85" y="4"/>
                </a:moveTo>
                <a:lnTo>
                  <a:pt x="138" y="4"/>
                </a:lnTo>
                <a:lnTo>
                  <a:pt x="138" y="0"/>
                </a:lnTo>
                <a:lnTo>
                  <a:pt x="85" y="0"/>
                </a:lnTo>
                <a:lnTo>
                  <a:pt x="85" y="4"/>
                </a:lnTo>
                <a:close/>
                <a:moveTo>
                  <a:pt x="169" y="4"/>
                </a:moveTo>
                <a:lnTo>
                  <a:pt x="212" y="4"/>
                </a:lnTo>
                <a:lnTo>
                  <a:pt x="212" y="0"/>
                </a:lnTo>
                <a:lnTo>
                  <a:pt x="169" y="0"/>
                </a:lnTo>
                <a:lnTo>
                  <a:pt x="169" y="4"/>
                </a:lnTo>
                <a:close/>
                <a:moveTo>
                  <a:pt x="0" y="4"/>
                </a:moveTo>
                <a:lnTo>
                  <a:pt x="53" y="4"/>
                </a:lnTo>
                <a:lnTo>
                  <a:pt x="53" y="0"/>
                </a:lnTo>
                <a:lnTo>
                  <a:pt x="0" y="0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19" name="Rectangle 70">
            <a:extLst>
              <a:ext uri="{FF2B5EF4-FFF2-40B4-BE49-F238E27FC236}">
                <a16:creationId xmlns:a16="http://schemas.microsoft.com/office/drawing/2014/main" id="{299FA7FD-50C3-4175-B26D-EA0F77480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8082" y="1290009"/>
            <a:ext cx="1233793" cy="481051"/>
          </a:xfrm>
          <a:prstGeom prst="rect">
            <a:avLst/>
          </a:prstGeom>
          <a:noFill/>
          <a:ln w="12700" cap="flat">
            <a:solidFill>
              <a:srgbClr val="262626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22" name="Rectangle 74">
            <a:extLst>
              <a:ext uri="{FF2B5EF4-FFF2-40B4-BE49-F238E27FC236}">
                <a16:creationId xmlns:a16="http://schemas.microsoft.com/office/drawing/2014/main" id="{2C5AA646-C2C7-4D5A-96AA-2A0815D5D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2088" y="2349502"/>
            <a:ext cx="3959226" cy="1589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23" name="Line 75">
            <a:extLst>
              <a:ext uri="{FF2B5EF4-FFF2-40B4-BE49-F238E27FC236}">
                <a16:creationId xmlns:a16="http://schemas.microsoft.com/office/drawing/2014/main" id="{DA40B91F-446C-4F26-B012-F67FF49F47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2088" y="3938590"/>
            <a:ext cx="3959226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24" name="Line 76">
            <a:extLst>
              <a:ext uri="{FF2B5EF4-FFF2-40B4-BE49-F238E27FC236}">
                <a16:creationId xmlns:a16="http://schemas.microsoft.com/office/drawing/2014/main" id="{0A79EAF2-2030-4008-ABC5-5079C298EE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2088" y="2349502"/>
            <a:ext cx="3959226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25" name="Line 77">
            <a:extLst>
              <a:ext uri="{FF2B5EF4-FFF2-40B4-BE49-F238E27FC236}">
                <a16:creationId xmlns:a16="http://schemas.microsoft.com/office/drawing/2014/main" id="{8F404AA9-2A15-4A29-B5DD-014525F6B58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2088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26" name="Line 78">
            <a:extLst>
              <a:ext uri="{FF2B5EF4-FFF2-40B4-BE49-F238E27FC236}">
                <a16:creationId xmlns:a16="http://schemas.microsoft.com/office/drawing/2014/main" id="{A3635991-72AB-455C-94FF-AE006DA256A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8963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27" name="Line 79">
            <a:extLst>
              <a:ext uri="{FF2B5EF4-FFF2-40B4-BE49-F238E27FC236}">
                <a16:creationId xmlns:a16="http://schemas.microsoft.com/office/drawing/2014/main" id="{C494FC5C-B313-49E8-B117-EB9930B218D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54250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28" name="Line 80">
            <a:extLst>
              <a:ext uri="{FF2B5EF4-FFF2-40B4-BE49-F238E27FC236}">
                <a16:creationId xmlns:a16="http://schemas.microsoft.com/office/drawing/2014/main" id="{C7B34B18-2FB2-4422-AC56-290B4ECFE6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51125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29" name="Line 81">
            <a:extLst>
              <a:ext uri="{FF2B5EF4-FFF2-40B4-BE49-F238E27FC236}">
                <a16:creationId xmlns:a16="http://schemas.microsoft.com/office/drawing/2014/main" id="{B5751A1B-2806-4682-A03A-F20D8A7E83D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6413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0" name="Line 82">
            <a:extLst>
              <a:ext uri="{FF2B5EF4-FFF2-40B4-BE49-F238E27FC236}">
                <a16:creationId xmlns:a16="http://schemas.microsoft.com/office/drawing/2014/main" id="{345A387C-A937-4E61-A33B-7656616087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1701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1" name="Line 83">
            <a:extLst>
              <a:ext uri="{FF2B5EF4-FFF2-40B4-BE49-F238E27FC236}">
                <a16:creationId xmlns:a16="http://schemas.microsoft.com/office/drawing/2014/main" id="{B5D9593E-529B-4088-B996-9922A24807F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38576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2" name="Line 84">
            <a:extLst>
              <a:ext uri="{FF2B5EF4-FFF2-40B4-BE49-F238E27FC236}">
                <a16:creationId xmlns:a16="http://schemas.microsoft.com/office/drawing/2014/main" id="{9869485E-069B-42BB-9493-FE6035BD28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33863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3" name="Line 85">
            <a:extLst>
              <a:ext uri="{FF2B5EF4-FFF2-40B4-BE49-F238E27FC236}">
                <a16:creationId xmlns:a16="http://schemas.microsoft.com/office/drawing/2014/main" id="{DE3B6E09-D9BD-4B0F-A4EE-200F7F40FE2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29151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4" name="Line 86">
            <a:extLst>
              <a:ext uri="{FF2B5EF4-FFF2-40B4-BE49-F238E27FC236}">
                <a16:creationId xmlns:a16="http://schemas.microsoft.com/office/drawing/2014/main" id="{4E9EBB44-D3B9-4C3D-86D4-186888E268C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26026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5" name="Line 87">
            <a:extLst>
              <a:ext uri="{FF2B5EF4-FFF2-40B4-BE49-F238E27FC236}">
                <a16:creationId xmlns:a16="http://schemas.microsoft.com/office/drawing/2014/main" id="{182D9367-B34E-4A38-B68F-6CACE739E4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1313" y="38989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6" name="Line 88">
            <a:extLst>
              <a:ext uri="{FF2B5EF4-FFF2-40B4-BE49-F238E27FC236}">
                <a16:creationId xmlns:a16="http://schemas.microsoft.com/office/drawing/2014/main" id="{DC041A1A-94FE-4706-9607-CA817BD5FEF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2088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7" name="Line 89">
            <a:extLst>
              <a:ext uri="{FF2B5EF4-FFF2-40B4-BE49-F238E27FC236}">
                <a16:creationId xmlns:a16="http://schemas.microsoft.com/office/drawing/2014/main" id="{EFFBD59A-DADC-42E5-8FE3-76F7BD1F93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8963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8" name="Line 90">
            <a:extLst>
              <a:ext uri="{FF2B5EF4-FFF2-40B4-BE49-F238E27FC236}">
                <a16:creationId xmlns:a16="http://schemas.microsoft.com/office/drawing/2014/main" id="{DA3C3CCA-C942-413B-B271-1CB89E23F60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54250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39" name="Line 91">
            <a:extLst>
              <a:ext uri="{FF2B5EF4-FFF2-40B4-BE49-F238E27FC236}">
                <a16:creationId xmlns:a16="http://schemas.microsoft.com/office/drawing/2014/main" id="{569B0CA9-511D-4326-A962-4A60BD222604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1125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40" name="Line 92">
            <a:extLst>
              <a:ext uri="{FF2B5EF4-FFF2-40B4-BE49-F238E27FC236}">
                <a16:creationId xmlns:a16="http://schemas.microsoft.com/office/drawing/2014/main" id="{C69A3CA8-F861-44CA-BAAC-B430D3D318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6413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41" name="Line 93">
            <a:extLst>
              <a:ext uri="{FF2B5EF4-FFF2-40B4-BE49-F238E27FC236}">
                <a16:creationId xmlns:a16="http://schemas.microsoft.com/office/drawing/2014/main" id="{9BF88E9F-D803-46E9-B16E-DD423F4D7B5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1701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42" name="Line 94">
            <a:extLst>
              <a:ext uri="{FF2B5EF4-FFF2-40B4-BE49-F238E27FC236}">
                <a16:creationId xmlns:a16="http://schemas.microsoft.com/office/drawing/2014/main" id="{E5AB1311-2372-413B-8A58-1ACE7B68C8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8576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43" name="Line 95">
            <a:extLst>
              <a:ext uri="{FF2B5EF4-FFF2-40B4-BE49-F238E27FC236}">
                <a16:creationId xmlns:a16="http://schemas.microsoft.com/office/drawing/2014/main" id="{8F2A6B6B-A423-4257-817F-1372E99EE4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33863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44" name="Line 96">
            <a:extLst>
              <a:ext uri="{FF2B5EF4-FFF2-40B4-BE49-F238E27FC236}">
                <a16:creationId xmlns:a16="http://schemas.microsoft.com/office/drawing/2014/main" id="{0D064D80-2F76-4AFD-8B5F-46121AD02B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29151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45" name="Line 97">
            <a:extLst>
              <a:ext uri="{FF2B5EF4-FFF2-40B4-BE49-F238E27FC236}">
                <a16:creationId xmlns:a16="http://schemas.microsoft.com/office/drawing/2014/main" id="{6864FCDB-61C8-4243-9705-FE3AC3FBE9CE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6026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46" name="Line 98">
            <a:extLst>
              <a:ext uri="{FF2B5EF4-FFF2-40B4-BE49-F238E27FC236}">
                <a16:creationId xmlns:a16="http://schemas.microsoft.com/office/drawing/2014/main" id="{5047BF97-B28C-412E-90C0-92AF704BB68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1313" y="2349502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47" name="Rectangle 99">
            <a:extLst>
              <a:ext uri="{FF2B5EF4-FFF2-40B4-BE49-F238E27FC236}">
                <a16:creationId xmlns:a16="http://schemas.microsoft.com/office/drawing/2014/main" id="{5277738B-7EB6-46D5-BBD8-9C38DA173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8750" y="3987802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8" name="Rectangle 100">
            <a:extLst>
              <a:ext uri="{FF2B5EF4-FFF2-40B4-BE49-F238E27FC236}">
                <a16:creationId xmlns:a16="http://schemas.microsoft.com/office/drawing/2014/main" id="{2E133A9C-5407-46FD-B08D-ED085CFD5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175" y="39878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0.1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9" name="Rectangle 101">
            <a:extLst>
              <a:ext uri="{FF2B5EF4-FFF2-40B4-BE49-F238E27FC236}">
                <a16:creationId xmlns:a16="http://schemas.microsoft.com/office/drawing/2014/main" id="{8239FE07-3BD1-4E43-9C3B-84B881FC9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75" y="39878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0.2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0" name="Rectangle 102">
            <a:extLst>
              <a:ext uri="{FF2B5EF4-FFF2-40B4-BE49-F238E27FC236}">
                <a16:creationId xmlns:a16="http://schemas.microsoft.com/office/drawing/2014/main" id="{24CA98BF-4C04-498F-84AC-7F30B8B20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8100" y="39878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0.3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1" name="Rectangle 103">
            <a:extLst>
              <a:ext uri="{FF2B5EF4-FFF2-40B4-BE49-F238E27FC236}">
                <a16:creationId xmlns:a16="http://schemas.microsoft.com/office/drawing/2014/main" id="{A22E69AE-32D9-4F70-9EC5-BC46CB812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39878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0.4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2" name="Rectangle 104">
            <a:extLst>
              <a:ext uri="{FF2B5EF4-FFF2-40B4-BE49-F238E27FC236}">
                <a16:creationId xmlns:a16="http://schemas.microsoft.com/office/drawing/2014/main" id="{C17BAEC2-D070-42E0-9B72-81B207C63D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7088" y="39878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3" name="Rectangle 105">
            <a:extLst>
              <a:ext uri="{FF2B5EF4-FFF2-40B4-BE49-F238E27FC236}">
                <a16:creationId xmlns:a16="http://schemas.microsoft.com/office/drawing/2014/main" id="{1C740E37-36C7-49B8-9A85-AD91D9112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0788" y="39878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0.6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4" name="Rectangle 106">
            <a:extLst>
              <a:ext uri="{FF2B5EF4-FFF2-40B4-BE49-F238E27FC236}">
                <a16:creationId xmlns:a16="http://schemas.microsoft.com/office/drawing/2014/main" id="{8266D9DB-F273-459F-BF9F-5DA498D39D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4488" y="39878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0.7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5" name="Rectangle 107">
            <a:extLst>
              <a:ext uri="{FF2B5EF4-FFF2-40B4-BE49-F238E27FC236}">
                <a16:creationId xmlns:a16="http://schemas.microsoft.com/office/drawing/2014/main" id="{31F74B67-FD2A-491E-835B-62AF8A9B3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713" y="39878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0.8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6" name="Rectangle 108">
            <a:extLst>
              <a:ext uri="{FF2B5EF4-FFF2-40B4-BE49-F238E27FC236}">
                <a16:creationId xmlns:a16="http://schemas.microsoft.com/office/drawing/2014/main" id="{784376C3-4401-4790-8F01-545A98DF6A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1413" y="39878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0.9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7" name="Rectangle 109">
            <a:extLst>
              <a:ext uri="{FF2B5EF4-FFF2-40B4-BE49-F238E27FC236}">
                <a16:creationId xmlns:a16="http://schemas.microsoft.com/office/drawing/2014/main" id="{D232DA4B-E721-4907-AC52-3D1B99B96E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7976" y="3987802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8" name="Rectangle 110">
            <a:extLst>
              <a:ext uri="{FF2B5EF4-FFF2-40B4-BE49-F238E27FC236}">
                <a16:creationId xmlns:a16="http://schemas.microsoft.com/office/drawing/2014/main" id="{616A05B3-19BC-4B78-83DD-ACD6BA3D04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1" y="4138615"/>
            <a:ext cx="904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x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9" name="Line 111">
            <a:extLst>
              <a:ext uri="{FF2B5EF4-FFF2-40B4-BE49-F238E27FC236}">
                <a16:creationId xmlns:a16="http://schemas.microsoft.com/office/drawing/2014/main" id="{4DAC8006-C217-4D21-985F-6A66DD7B89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62088" y="2349502"/>
            <a:ext cx="0" cy="15890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0" name="Line 112">
            <a:extLst>
              <a:ext uri="{FF2B5EF4-FFF2-40B4-BE49-F238E27FC236}">
                <a16:creationId xmlns:a16="http://schemas.microsoft.com/office/drawing/2014/main" id="{4E5796BD-177D-40F4-A912-886E3A305D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1313" y="2349502"/>
            <a:ext cx="0" cy="15890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1" name="Line 113">
            <a:extLst>
              <a:ext uri="{FF2B5EF4-FFF2-40B4-BE49-F238E27FC236}">
                <a16:creationId xmlns:a16="http://schemas.microsoft.com/office/drawing/2014/main" id="{45892B26-671C-4022-9834-412A822B3D7D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2088" y="39385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2" name="Line 114">
            <a:extLst>
              <a:ext uri="{FF2B5EF4-FFF2-40B4-BE49-F238E27FC236}">
                <a16:creationId xmlns:a16="http://schemas.microsoft.com/office/drawing/2014/main" id="{3DB0400D-1F7A-4FF2-8938-96025B805484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2088" y="3540127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3" name="Line 115">
            <a:extLst>
              <a:ext uri="{FF2B5EF4-FFF2-40B4-BE49-F238E27FC236}">
                <a16:creationId xmlns:a16="http://schemas.microsoft.com/office/drawing/2014/main" id="{8B13F947-F28F-46A4-9B12-A4510E58C39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2088" y="3143252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4" name="Line 116">
            <a:extLst>
              <a:ext uri="{FF2B5EF4-FFF2-40B4-BE49-F238E27FC236}">
                <a16:creationId xmlns:a16="http://schemas.microsoft.com/office/drawing/2014/main" id="{160C4C08-14FC-49DF-AC88-4A4D947573F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2088" y="2746377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5" name="Line 117">
            <a:extLst>
              <a:ext uri="{FF2B5EF4-FFF2-40B4-BE49-F238E27FC236}">
                <a16:creationId xmlns:a16="http://schemas.microsoft.com/office/drawing/2014/main" id="{9398AB97-CE8C-4508-9939-19BA9848704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2088" y="2349502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6" name="Line 118">
            <a:extLst>
              <a:ext uri="{FF2B5EF4-FFF2-40B4-BE49-F238E27FC236}">
                <a16:creationId xmlns:a16="http://schemas.microsoft.com/office/drawing/2014/main" id="{75EE2618-9E26-4337-A591-46ADECBA31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1626" y="39385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7" name="Line 119">
            <a:extLst>
              <a:ext uri="{FF2B5EF4-FFF2-40B4-BE49-F238E27FC236}">
                <a16:creationId xmlns:a16="http://schemas.microsoft.com/office/drawing/2014/main" id="{8CD784E9-F85A-4990-96BA-69AA0BE3E0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1626" y="3540127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8" name="Line 120">
            <a:extLst>
              <a:ext uri="{FF2B5EF4-FFF2-40B4-BE49-F238E27FC236}">
                <a16:creationId xmlns:a16="http://schemas.microsoft.com/office/drawing/2014/main" id="{E87D7847-CB77-4B2C-96EB-0FE90A67BE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1626" y="3143252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69" name="Line 121">
            <a:extLst>
              <a:ext uri="{FF2B5EF4-FFF2-40B4-BE49-F238E27FC236}">
                <a16:creationId xmlns:a16="http://schemas.microsoft.com/office/drawing/2014/main" id="{C69645B5-AE48-4B36-B4BF-B089BC1EDE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1626" y="2746377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70" name="Line 122">
            <a:extLst>
              <a:ext uri="{FF2B5EF4-FFF2-40B4-BE49-F238E27FC236}">
                <a16:creationId xmlns:a16="http://schemas.microsoft.com/office/drawing/2014/main" id="{85E8E08B-3599-48AF-9291-6921415BB7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1626" y="2349502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71" name="Rectangle 123">
            <a:extLst>
              <a:ext uri="{FF2B5EF4-FFF2-40B4-BE49-F238E27FC236}">
                <a16:creationId xmlns:a16="http://schemas.microsoft.com/office/drawing/2014/main" id="{C48425CB-E3D6-487A-A8F3-DD0F356C77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615" y="3878265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2" name="Rectangle 124">
            <a:extLst>
              <a:ext uri="{FF2B5EF4-FFF2-40B4-BE49-F238E27FC236}">
                <a16:creationId xmlns:a16="http://schemas.microsoft.com/office/drawing/2014/main" id="{2E935127-C5AD-47A0-8AA8-84B324D3A1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615" y="3482977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3" name="Rectangle 125">
            <a:extLst>
              <a:ext uri="{FF2B5EF4-FFF2-40B4-BE49-F238E27FC236}">
                <a16:creationId xmlns:a16="http://schemas.microsoft.com/office/drawing/2014/main" id="{9D1FF98E-1201-41F0-9606-ACEC085DD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615" y="3087690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4" name="Rectangle 126">
            <a:extLst>
              <a:ext uri="{FF2B5EF4-FFF2-40B4-BE49-F238E27FC236}">
                <a16:creationId xmlns:a16="http://schemas.microsoft.com/office/drawing/2014/main" id="{2848C602-4739-43FF-8D9A-46AEF1EA6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615" y="2684465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400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5" name="Rectangle 127">
            <a:extLst>
              <a:ext uri="{FF2B5EF4-FFF2-40B4-BE49-F238E27FC236}">
                <a16:creationId xmlns:a16="http://schemas.microsoft.com/office/drawing/2014/main" id="{B17259F8-175B-4C10-B487-D01A9BFBF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615" y="2289177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500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0" name="Freeform 132">
            <a:extLst>
              <a:ext uri="{FF2B5EF4-FFF2-40B4-BE49-F238E27FC236}">
                <a16:creationId xmlns:a16="http://schemas.microsoft.com/office/drawing/2014/main" id="{A103F2A8-CAB2-4E31-A497-380A39ACF2CD}"/>
              </a:ext>
            </a:extLst>
          </p:cNvPr>
          <p:cNvSpPr>
            <a:spLocks/>
          </p:cNvSpPr>
          <p:nvPr/>
        </p:nvSpPr>
        <p:spPr bwMode="auto">
          <a:xfrm>
            <a:off x="1462088" y="2547940"/>
            <a:ext cx="3959226" cy="1390650"/>
          </a:xfrm>
          <a:custGeom>
            <a:avLst/>
            <a:gdLst>
              <a:gd name="T0" fmla="*/ 0 w 2494"/>
              <a:gd name="T1" fmla="*/ 0 h 876"/>
              <a:gd name="T2" fmla="*/ 125 w 2494"/>
              <a:gd name="T3" fmla="*/ 26 h 876"/>
              <a:gd name="T4" fmla="*/ 250 w 2494"/>
              <a:gd name="T5" fmla="*/ 54 h 876"/>
              <a:gd name="T6" fmla="*/ 374 w 2494"/>
              <a:gd name="T7" fmla="*/ 83 h 876"/>
              <a:gd name="T8" fmla="*/ 499 w 2494"/>
              <a:gd name="T9" fmla="*/ 115 h 876"/>
              <a:gd name="T10" fmla="*/ 624 w 2494"/>
              <a:gd name="T11" fmla="*/ 148 h 876"/>
              <a:gd name="T12" fmla="*/ 749 w 2494"/>
              <a:gd name="T13" fmla="*/ 184 h 876"/>
              <a:gd name="T14" fmla="*/ 873 w 2494"/>
              <a:gd name="T15" fmla="*/ 221 h 876"/>
              <a:gd name="T16" fmla="*/ 998 w 2494"/>
              <a:gd name="T17" fmla="*/ 260 h 876"/>
              <a:gd name="T18" fmla="*/ 1123 w 2494"/>
              <a:gd name="T19" fmla="*/ 301 h 876"/>
              <a:gd name="T20" fmla="*/ 1247 w 2494"/>
              <a:gd name="T21" fmla="*/ 344 h 876"/>
              <a:gd name="T22" fmla="*/ 1372 w 2494"/>
              <a:gd name="T23" fmla="*/ 389 h 876"/>
              <a:gd name="T24" fmla="*/ 1497 w 2494"/>
              <a:gd name="T25" fmla="*/ 435 h 876"/>
              <a:gd name="T26" fmla="*/ 1621 w 2494"/>
              <a:gd name="T27" fmla="*/ 484 h 876"/>
              <a:gd name="T28" fmla="*/ 1746 w 2494"/>
              <a:gd name="T29" fmla="*/ 534 h 876"/>
              <a:gd name="T30" fmla="*/ 1870 w 2494"/>
              <a:gd name="T31" fmla="*/ 586 h 876"/>
              <a:gd name="T32" fmla="*/ 1995 w 2494"/>
              <a:gd name="T33" fmla="*/ 641 h 876"/>
              <a:gd name="T34" fmla="*/ 2120 w 2494"/>
              <a:gd name="T35" fmla="*/ 696 h 876"/>
              <a:gd name="T36" fmla="*/ 2245 w 2494"/>
              <a:gd name="T37" fmla="*/ 754 h 876"/>
              <a:gd name="T38" fmla="*/ 2369 w 2494"/>
              <a:gd name="T39" fmla="*/ 814 h 876"/>
              <a:gd name="T40" fmla="*/ 2494 w 2494"/>
              <a:gd name="T41" fmla="*/ 876 h 8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494" h="876">
                <a:moveTo>
                  <a:pt x="0" y="0"/>
                </a:moveTo>
                <a:lnTo>
                  <a:pt x="125" y="26"/>
                </a:lnTo>
                <a:lnTo>
                  <a:pt x="250" y="54"/>
                </a:lnTo>
                <a:lnTo>
                  <a:pt x="374" y="83"/>
                </a:lnTo>
                <a:lnTo>
                  <a:pt x="499" y="115"/>
                </a:lnTo>
                <a:lnTo>
                  <a:pt x="624" y="148"/>
                </a:lnTo>
                <a:lnTo>
                  <a:pt x="749" y="184"/>
                </a:lnTo>
                <a:lnTo>
                  <a:pt x="873" y="221"/>
                </a:lnTo>
                <a:lnTo>
                  <a:pt x="998" y="260"/>
                </a:lnTo>
                <a:lnTo>
                  <a:pt x="1123" y="301"/>
                </a:lnTo>
                <a:lnTo>
                  <a:pt x="1247" y="344"/>
                </a:lnTo>
                <a:lnTo>
                  <a:pt x="1372" y="389"/>
                </a:lnTo>
                <a:lnTo>
                  <a:pt x="1497" y="435"/>
                </a:lnTo>
                <a:lnTo>
                  <a:pt x="1621" y="484"/>
                </a:lnTo>
                <a:lnTo>
                  <a:pt x="1746" y="534"/>
                </a:lnTo>
                <a:lnTo>
                  <a:pt x="1870" y="586"/>
                </a:lnTo>
                <a:lnTo>
                  <a:pt x="1995" y="641"/>
                </a:lnTo>
                <a:lnTo>
                  <a:pt x="2120" y="696"/>
                </a:lnTo>
                <a:lnTo>
                  <a:pt x="2245" y="754"/>
                </a:lnTo>
                <a:lnTo>
                  <a:pt x="2369" y="814"/>
                </a:lnTo>
                <a:lnTo>
                  <a:pt x="2494" y="876"/>
                </a:lnTo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81" name="Freeform 133">
            <a:extLst>
              <a:ext uri="{FF2B5EF4-FFF2-40B4-BE49-F238E27FC236}">
                <a16:creationId xmlns:a16="http://schemas.microsoft.com/office/drawing/2014/main" id="{137337EA-9AE7-46B8-AC48-1A993179757F}"/>
              </a:ext>
            </a:extLst>
          </p:cNvPr>
          <p:cNvSpPr>
            <a:spLocks noEditPoints="1"/>
          </p:cNvSpPr>
          <p:nvPr/>
        </p:nvSpPr>
        <p:spPr bwMode="auto">
          <a:xfrm>
            <a:off x="1462088" y="2446340"/>
            <a:ext cx="3959226" cy="1395413"/>
          </a:xfrm>
          <a:custGeom>
            <a:avLst/>
            <a:gdLst>
              <a:gd name="T0" fmla="*/ 129 w 2494"/>
              <a:gd name="T1" fmla="*/ 49 h 879"/>
              <a:gd name="T2" fmla="*/ 81 w 2494"/>
              <a:gd name="T3" fmla="*/ 28 h 879"/>
              <a:gd name="T4" fmla="*/ 209 w 2494"/>
              <a:gd name="T5" fmla="*/ 77 h 879"/>
              <a:gd name="T6" fmla="*/ 159 w 2494"/>
              <a:gd name="T7" fmla="*/ 59 h 879"/>
              <a:gd name="T8" fmla="*/ 289 w 2494"/>
              <a:gd name="T9" fmla="*/ 104 h 879"/>
              <a:gd name="T10" fmla="*/ 240 w 2494"/>
              <a:gd name="T11" fmla="*/ 84 h 879"/>
              <a:gd name="T12" fmla="*/ 369 w 2494"/>
              <a:gd name="T13" fmla="*/ 133 h 879"/>
              <a:gd name="T14" fmla="*/ 319 w 2494"/>
              <a:gd name="T15" fmla="*/ 115 h 879"/>
              <a:gd name="T16" fmla="*/ 450 w 2494"/>
              <a:gd name="T17" fmla="*/ 157 h 879"/>
              <a:gd name="T18" fmla="*/ 478 w 2494"/>
              <a:gd name="T19" fmla="*/ 171 h 879"/>
              <a:gd name="T20" fmla="*/ 530 w 2494"/>
              <a:gd name="T21" fmla="*/ 185 h 879"/>
              <a:gd name="T22" fmla="*/ 478 w 2494"/>
              <a:gd name="T23" fmla="*/ 171 h 879"/>
              <a:gd name="T24" fmla="*/ 609 w 2494"/>
              <a:gd name="T25" fmla="*/ 213 h 879"/>
              <a:gd name="T26" fmla="*/ 638 w 2494"/>
              <a:gd name="T27" fmla="*/ 227 h 879"/>
              <a:gd name="T28" fmla="*/ 639 w 2494"/>
              <a:gd name="T29" fmla="*/ 224 h 879"/>
              <a:gd name="T30" fmla="*/ 748 w 2494"/>
              <a:gd name="T31" fmla="*/ 266 h 879"/>
              <a:gd name="T32" fmla="*/ 749 w 2494"/>
              <a:gd name="T33" fmla="*/ 262 h 879"/>
              <a:gd name="T34" fmla="*/ 797 w 2494"/>
              <a:gd name="T35" fmla="*/ 283 h 879"/>
              <a:gd name="T36" fmla="*/ 799 w 2494"/>
              <a:gd name="T37" fmla="*/ 280 h 879"/>
              <a:gd name="T38" fmla="*/ 927 w 2494"/>
              <a:gd name="T39" fmla="*/ 329 h 879"/>
              <a:gd name="T40" fmla="*/ 877 w 2494"/>
              <a:gd name="T41" fmla="*/ 311 h 879"/>
              <a:gd name="T42" fmla="*/ 1007 w 2494"/>
              <a:gd name="T43" fmla="*/ 357 h 879"/>
              <a:gd name="T44" fmla="*/ 958 w 2494"/>
              <a:gd name="T45" fmla="*/ 336 h 879"/>
              <a:gd name="T46" fmla="*/ 1087 w 2494"/>
              <a:gd name="T47" fmla="*/ 385 h 879"/>
              <a:gd name="T48" fmla="*/ 1037 w 2494"/>
              <a:gd name="T49" fmla="*/ 367 h 879"/>
              <a:gd name="T50" fmla="*/ 1166 w 2494"/>
              <a:gd name="T51" fmla="*/ 413 h 879"/>
              <a:gd name="T52" fmla="*/ 1118 w 2494"/>
              <a:gd name="T53" fmla="*/ 392 h 879"/>
              <a:gd name="T54" fmla="*/ 1246 w 2494"/>
              <a:gd name="T55" fmla="*/ 441 h 879"/>
              <a:gd name="T56" fmla="*/ 1196 w 2494"/>
              <a:gd name="T57" fmla="*/ 423 h 879"/>
              <a:gd name="T58" fmla="*/ 1327 w 2494"/>
              <a:gd name="T59" fmla="*/ 465 h 879"/>
              <a:gd name="T60" fmla="*/ 1356 w 2494"/>
              <a:gd name="T61" fmla="*/ 479 h 879"/>
              <a:gd name="T62" fmla="*/ 1407 w 2494"/>
              <a:gd name="T63" fmla="*/ 493 h 879"/>
              <a:gd name="T64" fmla="*/ 1356 w 2494"/>
              <a:gd name="T65" fmla="*/ 479 h 879"/>
              <a:gd name="T66" fmla="*/ 1486 w 2494"/>
              <a:gd name="T67" fmla="*/ 521 h 879"/>
              <a:gd name="T68" fmla="*/ 1515 w 2494"/>
              <a:gd name="T69" fmla="*/ 535 h 879"/>
              <a:gd name="T70" fmla="*/ 1516 w 2494"/>
              <a:gd name="T71" fmla="*/ 532 h 879"/>
              <a:gd name="T72" fmla="*/ 1621 w 2494"/>
              <a:gd name="T73" fmla="*/ 572 h 879"/>
              <a:gd name="T74" fmla="*/ 1622 w 2494"/>
              <a:gd name="T75" fmla="*/ 569 h 879"/>
              <a:gd name="T76" fmla="*/ 1675 w 2494"/>
              <a:gd name="T77" fmla="*/ 591 h 879"/>
              <a:gd name="T78" fmla="*/ 1676 w 2494"/>
              <a:gd name="T79" fmla="*/ 588 h 879"/>
              <a:gd name="T80" fmla="*/ 1804 w 2494"/>
              <a:gd name="T81" fmla="*/ 637 h 879"/>
              <a:gd name="T82" fmla="*/ 1755 w 2494"/>
              <a:gd name="T83" fmla="*/ 619 h 879"/>
              <a:gd name="T84" fmla="*/ 1884 w 2494"/>
              <a:gd name="T85" fmla="*/ 665 h 879"/>
              <a:gd name="T86" fmla="*/ 1835 w 2494"/>
              <a:gd name="T87" fmla="*/ 644 h 879"/>
              <a:gd name="T88" fmla="*/ 1964 w 2494"/>
              <a:gd name="T89" fmla="*/ 693 h 879"/>
              <a:gd name="T90" fmla="*/ 1914 w 2494"/>
              <a:gd name="T91" fmla="*/ 675 h 879"/>
              <a:gd name="T92" fmla="*/ 2044 w 2494"/>
              <a:gd name="T93" fmla="*/ 721 h 879"/>
              <a:gd name="T94" fmla="*/ 1995 w 2494"/>
              <a:gd name="T95" fmla="*/ 700 h 879"/>
              <a:gd name="T96" fmla="*/ 2119 w 2494"/>
              <a:gd name="T97" fmla="*/ 747 h 879"/>
              <a:gd name="T98" fmla="*/ 2120 w 2494"/>
              <a:gd name="T99" fmla="*/ 744 h 879"/>
              <a:gd name="T100" fmla="*/ 2153 w 2494"/>
              <a:gd name="T101" fmla="*/ 759 h 879"/>
              <a:gd name="T102" fmla="*/ 2154 w 2494"/>
              <a:gd name="T103" fmla="*/ 756 h 879"/>
              <a:gd name="T104" fmla="*/ 2244 w 2494"/>
              <a:gd name="T105" fmla="*/ 791 h 879"/>
              <a:gd name="T106" fmla="*/ 2245 w 2494"/>
              <a:gd name="T107" fmla="*/ 788 h 879"/>
              <a:gd name="T108" fmla="*/ 2313 w 2494"/>
              <a:gd name="T109" fmla="*/ 815 h 879"/>
              <a:gd name="T110" fmla="*/ 2314 w 2494"/>
              <a:gd name="T111" fmla="*/ 812 h 879"/>
              <a:gd name="T112" fmla="*/ 2442 w 2494"/>
              <a:gd name="T113" fmla="*/ 861 h 879"/>
              <a:gd name="T114" fmla="*/ 2393 w 2494"/>
              <a:gd name="T115" fmla="*/ 843 h 879"/>
              <a:gd name="T116" fmla="*/ 2494 w 2494"/>
              <a:gd name="T117" fmla="*/ 875 h 879"/>
              <a:gd name="T118" fmla="*/ 0 w 2494"/>
              <a:gd name="T119" fmla="*/ 3 h 879"/>
              <a:gd name="T120" fmla="*/ 1 w 2494"/>
              <a:gd name="T121" fmla="*/ 0 h 8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494" h="879">
                <a:moveTo>
                  <a:pt x="80" y="31"/>
                </a:moveTo>
                <a:lnTo>
                  <a:pt x="124" y="47"/>
                </a:lnTo>
                <a:lnTo>
                  <a:pt x="129" y="49"/>
                </a:lnTo>
                <a:lnTo>
                  <a:pt x="131" y="45"/>
                </a:lnTo>
                <a:lnTo>
                  <a:pt x="126" y="44"/>
                </a:lnTo>
                <a:lnTo>
                  <a:pt x="81" y="28"/>
                </a:lnTo>
                <a:lnTo>
                  <a:pt x="80" y="31"/>
                </a:lnTo>
                <a:close/>
                <a:moveTo>
                  <a:pt x="159" y="59"/>
                </a:moveTo>
                <a:lnTo>
                  <a:pt x="209" y="77"/>
                </a:lnTo>
                <a:lnTo>
                  <a:pt x="210" y="73"/>
                </a:lnTo>
                <a:lnTo>
                  <a:pt x="160" y="56"/>
                </a:lnTo>
                <a:lnTo>
                  <a:pt x="159" y="59"/>
                </a:lnTo>
                <a:close/>
                <a:moveTo>
                  <a:pt x="239" y="87"/>
                </a:moveTo>
                <a:lnTo>
                  <a:pt x="249" y="91"/>
                </a:lnTo>
                <a:lnTo>
                  <a:pt x="289" y="104"/>
                </a:lnTo>
                <a:lnTo>
                  <a:pt x="290" y="101"/>
                </a:lnTo>
                <a:lnTo>
                  <a:pt x="250" y="87"/>
                </a:lnTo>
                <a:lnTo>
                  <a:pt x="240" y="84"/>
                </a:lnTo>
                <a:lnTo>
                  <a:pt x="239" y="87"/>
                </a:lnTo>
                <a:close/>
                <a:moveTo>
                  <a:pt x="319" y="115"/>
                </a:moveTo>
                <a:lnTo>
                  <a:pt x="369" y="133"/>
                </a:lnTo>
                <a:lnTo>
                  <a:pt x="370" y="129"/>
                </a:lnTo>
                <a:lnTo>
                  <a:pt x="320" y="112"/>
                </a:lnTo>
                <a:lnTo>
                  <a:pt x="319" y="115"/>
                </a:lnTo>
                <a:close/>
                <a:moveTo>
                  <a:pt x="399" y="143"/>
                </a:moveTo>
                <a:lnTo>
                  <a:pt x="448" y="161"/>
                </a:lnTo>
                <a:lnTo>
                  <a:pt x="450" y="157"/>
                </a:lnTo>
                <a:lnTo>
                  <a:pt x="400" y="140"/>
                </a:lnTo>
                <a:lnTo>
                  <a:pt x="399" y="143"/>
                </a:lnTo>
                <a:close/>
                <a:moveTo>
                  <a:pt x="478" y="171"/>
                </a:moveTo>
                <a:lnTo>
                  <a:pt x="499" y="178"/>
                </a:lnTo>
                <a:lnTo>
                  <a:pt x="528" y="189"/>
                </a:lnTo>
                <a:lnTo>
                  <a:pt x="530" y="185"/>
                </a:lnTo>
                <a:lnTo>
                  <a:pt x="500" y="175"/>
                </a:lnTo>
                <a:lnTo>
                  <a:pt x="480" y="168"/>
                </a:lnTo>
                <a:lnTo>
                  <a:pt x="478" y="171"/>
                </a:lnTo>
                <a:close/>
                <a:moveTo>
                  <a:pt x="558" y="199"/>
                </a:moveTo>
                <a:lnTo>
                  <a:pt x="608" y="217"/>
                </a:lnTo>
                <a:lnTo>
                  <a:pt x="609" y="213"/>
                </a:lnTo>
                <a:lnTo>
                  <a:pt x="559" y="196"/>
                </a:lnTo>
                <a:lnTo>
                  <a:pt x="558" y="199"/>
                </a:lnTo>
                <a:close/>
                <a:moveTo>
                  <a:pt x="638" y="227"/>
                </a:moveTo>
                <a:lnTo>
                  <a:pt x="688" y="244"/>
                </a:lnTo>
                <a:lnTo>
                  <a:pt x="689" y="241"/>
                </a:lnTo>
                <a:lnTo>
                  <a:pt x="639" y="224"/>
                </a:lnTo>
                <a:lnTo>
                  <a:pt x="638" y="227"/>
                </a:lnTo>
                <a:close/>
                <a:moveTo>
                  <a:pt x="718" y="255"/>
                </a:moveTo>
                <a:lnTo>
                  <a:pt x="748" y="266"/>
                </a:lnTo>
                <a:lnTo>
                  <a:pt x="768" y="273"/>
                </a:lnTo>
                <a:lnTo>
                  <a:pt x="769" y="269"/>
                </a:lnTo>
                <a:lnTo>
                  <a:pt x="749" y="262"/>
                </a:lnTo>
                <a:lnTo>
                  <a:pt x="719" y="252"/>
                </a:lnTo>
                <a:lnTo>
                  <a:pt x="718" y="255"/>
                </a:lnTo>
                <a:close/>
                <a:moveTo>
                  <a:pt x="797" y="283"/>
                </a:moveTo>
                <a:lnTo>
                  <a:pt x="847" y="301"/>
                </a:lnTo>
                <a:lnTo>
                  <a:pt x="849" y="297"/>
                </a:lnTo>
                <a:lnTo>
                  <a:pt x="799" y="280"/>
                </a:lnTo>
                <a:lnTo>
                  <a:pt x="797" y="283"/>
                </a:lnTo>
                <a:close/>
                <a:moveTo>
                  <a:pt x="877" y="311"/>
                </a:moveTo>
                <a:lnTo>
                  <a:pt x="927" y="329"/>
                </a:lnTo>
                <a:lnTo>
                  <a:pt x="928" y="325"/>
                </a:lnTo>
                <a:lnTo>
                  <a:pt x="878" y="308"/>
                </a:lnTo>
                <a:lnTo>
                  <a:pt x="877" y="311"/>
                </a:lnTo>
                <a:close/>
                <a:moveTo>
                  <a:pt x="957" y="339"/>
                </a:moveTo>
                <a:lnTo>
                  <a:pt x="997" y="353"/>
                </a:lnTo>
                <a:lnTo>
                  <a:pt x="1007" y="357"/>
                </a:lnTo>
                <a:lnTo>
                  <a:pt x="1008" y="353"/>
                </a:lnTo>
                <a:lnTo>
                  <a:pt x="998" y="350"/>
                </a:lnTo>
                <a:lnTo>
                  <a:pt x="958" y="336"/>
                </a:lnTo>
                <a:lnTo>
                  <a:pt x="957" y="339"/>
                </a:lnTo>
                <a:close/>
                <a:moveTo>
                  <a:pt x="1037" y="367"/>
                </a:moveTo>
                <a:lnTo>
                  <a:pt x="1087" y="385"/>
                </a:lnTo>
                <a:lnTo>
                  <a:pt x="1088" y="381"/>
                </a:lnTo>
                <a:lnTo>
                  <a:pt x="1038" y="364"/>
                </a:lnTo>
                <a:lnTo>
                  <a:pt x="1037" y="367"/>
                </a:lnTo>
                <a:close/>
                <a:moveTo>
                  <a:pt x="1117" y="395"/>
                </a:moveTo>
                <a:lnTo>
                  <a:pt x="1122" y="397"/>
                </a:lnTo>
                <a:lnTo>
                  <a:pt x="1166" y="413"/>
                </a:lnTo>
                <a:lnTo>
                  <a:pt x="1167" y="409"/>
                </a:lnTo>
                <a:lnTo>
                  <a:pt x="1123" y="394"/>
                </a:lnTo>
                <a:lnTo>
                  <a:pt x="1118" y="392"/>
                </a:lnTo>
                <a:lnTo>
                  <a:pt x="1117" y="395"/>
                </a:lnTo>
                <a:close/>
                <a:moveTo>
                  <a:pt x="1196" y="423"/>
                </a:moveTo>
                <a:lnTo>
                  <a:pt x="1246" y="441"/>
                </a:lnTo>
                <a:lnTo>
                  <a:pt x="1247" y="437"/>
                </a:lnTo>
                <a:lnTo>
                  <a:pt x="1198" y="420"/>
                </a:lnTo>
                <a:lnTo>
                  <a:pt x="1196" y="423"/>
                </a:lnTo>
                <a:close/>
                <a:moveTo>
                  <a:pt x="1276" y="451"/>
                </a:moveTo>
                <a:lnTo>
                  <a:pt x="1326" y="469"/>
                </a:lnTo>
                <a:lnTo>
                  <a:pt x="1327" y="465"/>
                </a:lnTo>
                <a:lnTo>
                  <a:pt x="1277" y="448"/>
                </a:lnTo>
                <a:lnTo>
                  <a:pt x="1276" y="451"/>
                </a:lnTo>
                <a:close/>
                <a:moveTo>
                  <a:pt x="1356" y="479"/>
                </a:moveTo>
                <a:lnTo>
                  <a:pt x="1371" y="485"/>
                </a:lnTo>
                <a:lnTo>
                  <a:pt x="1406" y="497"/>
                </a:lnTo>
                <a:lnTo>
                  <a:pt x="1407" y="493"/>
                </a:lnTo>
                <a:lnTo>
                  <a:pt x="1373" y="481"/>
                </a:lnTo>
                <a:lnTo>
                  <a:pt x="1357" y="476"/>
                </a:lnTo>
                <a:lnTo>
                  <a:pt x="1356" y="479"/>
                </a:lnTo>
                <a:close/>
                <a:moveTo>
                  <a:pt x="1436" y="507"/>
                </a:moveTo>
                <a:lnTo>
                  <a:pt x="1485" y="525"/>
                </a:lnTo>
                <a:lnTo>
                  <a:pt x="1486" y="521"/>
                </a:lnTo>
                <a:lnTo>
                  <a:pt x="1437" y="504"/>
                </a:lnTo>
                <a:lnTo>
                  <a:pt x="1436" y="507"/>
                </a:lnTo>
                <a:close/>
                <a:moveTo>
                  <a:pt x="1515" y="535"/>
                </a:moveTo>
                <a:lnTo>
                  <a:pt x="1565" y="553"/>
                </a:lnTo>
                <a:lnTo>
                  <a:pt x="1566" y="549"/>
                </a:lnTo>
                <a:lnTo>
                  <a:pt x="1516" y="532"/>
                </a:lnTo>
                <a:lnTo>
                  <a:pt x="1515" y="535"/>
                </a:lnTo>
                <a:close/>
                <a:moveTo>
                  <a:pt x="1595" y="563"/>
                </a:moveTo>
                <a:lnTo>
                  <a:pt x="1621" y="572"/>
                </a:lnTo>
                <a:lnTo>
                  <a:pt x="1645" y="581"/>
                </a:lnTo>
                <a:lnTo>
                  <a:pt x="1646" y="577"/>
                </a:lnTo>
                <a:lnTo>
                  <a:pt x="1622" y="569"/>
                </a:lnTo>
                <a:lnTo>
                  <a:pt x="1596" y="560"/>
                </a:lnTo>
                <a:lnTo>
                  <a:pt x="1595" y="563"/>
                </a:lnTo>
                <a:close/>
                <a:moveTo>
                  <a:pt x="1675" y="591"/>
                </a:moveTo>
                <a:lnTo>
                  <a:pt x="1724" y="609"/>
                </a:lnTo>
                <a:lnTo>
                  <a:pt x="1726" y="606"/>
                </a:lnTo>
                <a:lnTo>
                  <a:pt x="1676" y="588"/>
                </a:lnTo>
                <a:lnTo>
                  <a:pt x="1675" y="591"/>
                </a:lnTo>
                <a:close/>
                <a:moveTo>
                  <a:pt x="1755" y="619"/>
                </a:moveTo>
                <a:lnTo>
                  <a:pt x="1804" y="637"/>
                </a:lnTo>
                <a:lnTo>
                  <a:pt x="1806" y="633"/>
                </a:lnTo>
                <a:lnTo>
                  <a:pt x="1756" y="616"/>
                </a:lnTo>
                <a:lnTo>
                  <a:pt x="1755" y="619"/>
                </a:lnTo>
                <a:close/>
                <a:moveTo>
                  <a:pt x="1834" y="647"/>
                </a:moveTo>
                <a:lnTo>
                  <a:pt x="1870" y="660"/>
                </a:lnTo>
                <a:lnTo>
                  <a:pt x="1884" y="665"/>
                </a:lnTo>
                <a:lnTo>
                  <a:pt x="1885" y="661"/>
                </a:lnTo>
                <a:lnTo>
                  <a:pt x="1871" y="657"/>
                </a:lnTo>
                <a:lnTo>
                  <a:pt x="1835" y="644"/>
                </a:lnTo>
                <a:lnTo>
                  <a:pt x="1834" y="647"/>
                </a:lnTo>
                <a:close/>
                <a:moveTo>
                  <a:pt x="1914" y="675"/>
                </a:moveTo>
                <a:lnTo>
                  <a:pt x="1964" y="693"/>
                </a:lnTo>
                <a:lnTo>
                  <a:pt x="1965" y="689"/>
                </a:lnTo>
                <a:lnTo>
                  <a:pt x="1915" y="672"/>
                </a:lnTo>
                <a:lnTo>
                  <a:pt x="1914" y="675"/>
                </a:lnTo>
                <a:close/>
                <a:moveTo>
                  <a:pt x="1994" y="703"/>
                </a:moveTo>
                <a:lnTo>
                  <a:pt x="1995" y="704"/>
                </a:lnTo>
                <a:lnTo>
                  <a:pt x="2044" y="721"/>
                </a:lnTo>
                <a:lnTo>
                  <a:pt x="2045" y="717"/>
                </a:lnTo>
                <a:lnTo>
                  <a:pt x="1996" y="700"/>
                </a:lnTo>
                <a:lnTo>
                  <a:pt x="1995" y="700"/>
                </a:lnTo>
                <a:lnTo>
                  <a:pt x="1994" y="703"/>
                </a:lnTo>
                <a:close/>
                <a:moveTo>
                  <a:pt x="2073" y="731"/>
                </a:moveTo>
                <a:lnTo>
                  <a:pt x="2119" y="747"/>
                </a:lnTo>
                <a:lnTo>
                  <a:pt x="2123" y="749"/>
                </a:lnTo>
                <a:lnTo>
                  <a:pt x="2125" y="746"/>
                </a:lnTo>
                <a:lnTo>
                  <a:pt x="2120" y="744"/>
                </a:lnTo>
                <a:lnTo>
                  <a:pt x="2075" y="728"/>
                </a:lnTo>
                <a:lnTo>
                  <a:pt x="2073" y="731"/>
                </a:lnTo>
                <a:close/>
                <a:moveTo>
                  <a:pt x="2153" y="759"/>
                </a:moveTo>
                <a:lnTo>
                  <a:pt x="2203" y="777"/>
                </a:lnTo>
                <a:lnTo>
                  <a:pt x="2204" y="773"/>
                </a:lnTo>
                <a:lnTo>
                  <a:pt x="2154" y="756"/>
                </a:lnTo>
                <a:lnTo>
                  <a:pt x="2153" y="759"/>
                </a:lnTo>
                <a:close/>
                <a:moveTo>
                  <a:pt x="2233" y="787"/>
                </a:moveTo>
                <a:lnTo>
                  <a:pt x="2244" y="791"/>
                </a:lnTo>
                <a:lnTo>
                  <a:pt x="2283" y="805"/>
                </a:lnTo>
                <a:lnTo>
                  <a:pt x="2284" y="801"/>
                </a:lnTo>
                <a:lnTo>
                  <a:pt x="2245" y="788"/>
                </a:lnTo>
                <a:lnTo>
                  <a:pt x="2234" y="784"/>
                </a:lnTo>
                <a:lnTo>
                  <a:pt x="2233" y="787"/>
                </a:lnTo>
                <a:close/>
                <a:moveTo>
                  <a:pt x="2313" y="815"/>
                </a:moveTo>
                <a:lnTo>
                  <a:pt x="2363" y="833"/>
                </a:lnTo>
                <a:lnTo>
                  <a:pt x="2364" y="830"/>
                </a:lnTo>
                <a:lnTo>
                  <a:pt x="2314" y="812"/>
                </a:lnTo>
                <a:lnTo>
                  <a:pt x="2313" y="815"/>
                </a:lnTo>
                <a:close/>
                <a:moveTo>
                  <a:pt x="2393" y="843"/>
                </a:moveTo>
                <a:lnTo>
                  <a:pt x="2442" y="861"/>
                </a:lnTo>
                <a:lnTo>
                  <a:pt x="2444" y="857"/>
                </a:lnTo>
                <a:lnTo>
                  <a:pt x="2394" y="840"/>
                </a:lnTo>
                <a:lnTo>
                  <a:pt x="2393" y="843"/>
                </a:lnTo>
                <a:close/>
                <a:moveTo>
                  <a:pt x="2472" y="871"/>
                </a:moveTo>
                <a:lnTo>
                  <a:pt x="2493" y="879"/>
                </a:lnTo>
                <a:lnTo>
                  <a:pt x="2494" y="875"/>
                </a:lnTo>
                <a:lnTo>
                  <a:pt x="2474" y="868"/>
                </a:lnTo>
                <a:lnTo>
                  <a:pt x="2472" y="871"/>
                </a:lnTo>
                <a:close/>
                <a:moveTo>
                  <a:pt x="0" y="3"/>
                </a:moveTo>
                <a:lnTo>
                  <a:pt x="50" y="20"/>
                </a:lnTo>
                <a:lnTo>
                  <a:pt x="51" y="17"/>
                </a:lnTo>
                <a:lnTo>
                  <a:pt x="1" y="0"/>
                </a:lnTo>
                <a:lnTo>
                  <a:pt x="0" y="3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83" name="Rectangle 135">
            <a:extLst>
              <a:ext uri="{FF2B5EF4-FFF2-40B4-BE49-F238E27FC236}">
                <a16:creationId xmlns:a16="http://schemas.microsoft.com/office/drawing/2014/main" id="{12D2F600-9627-41F0-BAEE-30B5C64F8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5357" y="2451905"/>
            <a:ext cx="6762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M_exact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4" name="Line 136">
            <a:extLst>
              <a:ext uri="{FF2B5EF4-FFF2-40B4-BE49-F238E27FC236}">
                <a16:creationId xmlns:a16="http://schemas.microsoft.com/office/drawing/2014/main" id="{C690D969-6F56-4805-B995-94FE47973E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40208" y="2564481"/>
            <a:ext cx="334963" cy="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85" name="Rectangle 137">
            <a:extLst>
              <a:ext uri="{FF2B5EF4-FFF2-40B4-BE49-F238E27FC236}">
                <a16:creationId xmlns:a16="http://schemas.microsoft.com/office/drawing/2014/main" id="{24E1FFD7-827A-4E8D-BDCB-4CCDC4403A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049" y="2666834"/>
            <a:ext cx="8445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M_approx.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6" name="Freeform 138">
            <a:extLst>
              <a:ext uri="{FF2B5EF4-FFF2-40B4-BE49-F238E27FC236}">
                <a16:creationId xmlns:a16="http://schemas.microsoft.com/office/drawing/2014/main" id="{BF7133E3-4358-47AA-98C4-4EE5DB3E6314}"/>
              </a:ext>
            </a:extLst>
          </p:cNvPr>
          <p:cNvSpPr>
            <a:spLocks noEditPoints="1"/>
          </p:cNvSpPr>
          <p:nvPr/>
        </p:nvSpPr>
        <p:spPr bwMode="auto">
          <a:xfrm>
            <a:off x="4140209" y="2776633"/>
            <a:ext cx="334963" cy="6350"/>
          </a:xfrm>
          <a:custGeom>
            <a:avLst/>
            <a:gdLst>
              <a:gd name="T0" fmla="*/ 85 w 211"/>
              <a:gd name="T1" fmla="*/ 4 h 4"/>
              <a:gd name="T2" fmla="*/ 137 w 211"/>
              <a:gd name="T3" fmla="*/ 4 h 4"/>
              <a:gd name="T4" fmla="*/ 137 w 211"/>
              <a:gd name="T5" fmla="*/ 0 h 4"/>
              <a:gd name="T6" fmla="*/ 85 w 211"/>
              <a:gd name="T7" fmla="*/ 0 h 4"/>
              <a:gd name="T8" fmla="*/ 85 w 211"/>
              <a:gd name="T9" fmla="*/ 4 h 4"/>
              <a:gd name="T10" fmla="*/ 169 w 211"/>
              <a:gd name="T11" fmla="*/ 4 h 4"/>
              <a:gd name="T12" fmla="*/ 211 w 211"/>
              <a:gd name="T13" fmla="*/ 4 h 4"/>
              <a:gd name="T14" fmla="*/ 211 w 211"/>
              <a:gd name="T15" fmla="*/ 0 h 4"/>
              <a:gd name="T16" fmla="*/ 169 w 211"/>
              <a:gd name="T17" fmla="*/ 0 h 4"/>
              <a:gd name="T18" fmla="*/ 169 w 211"/>
              <a:gd name="T19" fmla="*/ 4 h 4"/>
              <a:gd name="T20" fmla="*/ 0 w 211"/>
              <a:gd name="T21" fmla="*/ 4 h 4"/>
              <a:gd name="T22" fmla="*/ 53 w 211"/>
              <a:gd name="T23" fmla="*/ 4 h 4"/>
              <a:gd name="T24" fmla="*/ 53 w 211"/>
              <a:gd name="T25" fmla="*/ 0 h 4"/>
              <a:gd name="T26" fmla="*/ 0 w 211"/>
              <a:gd name="T27" fmla="*/ 0 h 4"/>
              <a:gd name="T28" fmla="*/ 0 w 211"/>
              <a:gd name="T29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11" h="4">
                <a:moveTo>
                  <a:pt x="85" y="4"/>
                </a:moveTo>
                <a:lnTo>
                  <a:pt x="137" y="4"/>
                </a:lnTo>
                <a:lnTo>
                  <a:pt x="137" y="0"/>
                </a:lnTo>
                <a:lnTo>
                  <a:pt x="85" y="0"/>
                </a:lnTo>
                <a:lnTo>
                  <a:pt x="85" y="4"/>
                </a:lnTo>
                <a:close/>
                <a:moveTo>
                  <a:pt x="169" y="4"/>
                </a:moveTo>
                <a:lnTo>
                  <a:pt x="211" y="4"/>
                </a:lnTo>
                <a:lnTo>
                  <a:pt x="211" y="0"/>
                </a:lnTo>
                <a:lnTo>
                  <a:pt x="169" y="0"/>
                </a:lnTo>
                <a:lnTo>
                  <a:pt x="169" y="4"/>
                </a:lnTo>
                <a:close/>
                <a:moveTo>
                  <a:pt x="0" y="4"/>
                </a:moveTo>
                <a:lnTo>
                  <a:pt x="53" y="4"/>
                </a:lnTo>
                <a:lnTo>
                  <a:pt x="53" y="0"/>
                </a:lnTo>
                <a:lnTo>
                  <a:pt x="0" y="0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87" name="Rectangle 139">
            <a:extLst>
              <a:ext uri="{FF2B5EF4-FFF2-40B4-BE49-F238E27FC236}">
                <a16:creationId xmlns:a16="http://schemas.microsoft.com/office/drawing/2014/main" id="{F5F61428-5E65-4A89-A1D4-0363552CE3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7906" y="2447884"/>
            <a:ext cx="1287689" cy="462504"/>
          </a:xfrm>
          <a:prstGeom prst="rect">
            <a:avLst/>
          </a:prstGeom>
          <a:noFill/>
          <a:ln w="12700" cap="flat">
            <a:solidFill>
              <a:srgbClr val="262626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0" name="Rectangle 143">
            <a:extLst>
              <a:ext uri="{FF2B5EF4-FFF2-40B4-BE49-F238E27FC236}">
                <a16:creationId xmlns:a16="http://schemas.microsoft.com/office/drawing/2014/main" id="{0D00662C-B628-4718-B7CF-3A5995BF21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4151" y="4397377"/>
            <a:ext cx="3975101" cy="159702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1" name="Line 144">
            <a:extLst>
              <a:ext uri="{FF2B5EF4-FFF2-40B4-BE49-F238E27FC236}">
                <a16:creationId xmlns:a16="http://schemas.microsoft.com/office/drawing/2014/main" id="{DBB6033B-B9BF-4DC9-8F2C-CC0018A0D3F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5994402"/>
            <a:ext cx="3975101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2" name="Line 145">
            <a:extLst>
              <a:ext uri="{FF2B5EF4-FFF2-40B4-BE49-F238E27FC236}">
                <a16:creationId xmlns:a16="http://schemas.microsoft.com/office/drawing/2014/main" id="{39E21F74-5A8B-4FE1-A8A4-AA3957FC72FC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4397377"/>
            <a:ext cx="3975101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3" name="Line 146">
            <a:extLst>
              <a:ext uri="{FF2B5EF4-FFF2-40B4-BE49-F238E27FC236}">
                <a16:creationId xmlns:a16="http://schemas.microsoft.com/office/drawing/2014/main" id="{D03B7A1F-166A-40F4-BACB-81EEBAEF4A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54151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4" name="Line 147">
            <a:extLst>
              <a:ext uri="{FF2B5EF4-FFF2-40B4-BE49-F238E27FC236}">
                <a16:creationId xmlns:a16="http://schemas.microsoft.com/office/drawing/2014/main" id="{47B42AAB-EFAE-4926-81C8-E293F67B147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52613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5" name="Line 148">
            <a:extLst>
              <a:ext uri="{FF2B5EF4-FFF2-40B4-BE49-F238E27FC236}">
                <a16:creationId xmlns:a16="http://schemas.microsoft.com/office/drawing/2014/main" id="{5F72A78F-2213-46CD-994C-1E74E6CD7C7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49488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6" name="Line 149">
            <a:extLst>
              <a:ext uri="{FF2B5EF4-FFF2-40B4-BE49-F238E27FC236}">
                <a16:creationId xmlns:a16="http://schemas.microsoft.com/office/drawing/2014/main" id="{B57A492A-C542-44A9-8A6F-C94AB07296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47951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7" name="Line 150">
            <a:extLst>
              <a:ext uri="{FF2B5EF4-FFF2-40B4-BE49-F238E27FC236}">
                <a16:creationId xmlns:a16="http://schemas.microsoft.com/office/drawing/2014/main" id="{5B25726F-4520-4846-A123-4D62119A5A2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44826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8" name="Line 151">
            <a:extLst>
              <a:ext uri="{FF2B5EF4-FFF2-40B4-BE49-F238E27FC236}">
                <a16:creationId xmlns:a16="http://schemas.microsoft.com/office/drawing/2014/main" id="{16C06A62-B573-40FF-9889-822DDDA7890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41701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399" name="Line 152">
            <a:extLst>
              <a:ext uri="{FF2B5EF4-FFF2-40B4-BE49-F238E27FC236}">
                <a16:creationId xmlns:a16="http://schemas.microsoft.com/office/drawing/2014/main" id="{4DDFDF10-C498-40AF-BBA8-6A7E1BF24F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40164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0" name="Line 153">
            <a:extLst>
              <a:ext uri="{FF2B5EF4-FFF2-40B4-BE49-F238E27FC236}">
                <a16:creationId xmlns:a16="http://schemas.microsoft.com/office/drawing/2014/main" id="{1149A036-9169-45C9-815A-82E083FF10A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37039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1" name="Line 154">
            <a:extLst>
              <a:ext uri="{FF2B5EF4-FFF2-40B4-BE49-F238E27FC236}">
                <a16:creationId xmlns:a16="http://schemas.microsoft.com/office/drawing/2014/main" id="{4BEA598C-5FF8-4774-8631-3226ACBC4C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33914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2" name="Line 155">
            <a:extLst>
              <a:ext uri="{FF2B5EF4-FFF2-40B4-BE49-F238E27FC236}">
                <a16:creationId xmlns:a16="http://schemas.microsoft.com/office/drawing/2014/main" id="{7ADFFB3A-475A-419E-AC08-34892922565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32376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3" name="Line 156">
            <a:extLst>
              <a:ext uri="{FF2B5EF4-FFF2-40B4-BE49-F238E27FC236}">
                <a16:creationId xmlns:a16="http://schemas.microsoft.com/office/drawing/2014/main" id="{4DDC7477-7E21-463A-863E-62836E8EF35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9251" y="5956302"/>
            <a:ext cx="0" cy="3810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4" name="Line 157">
            <a:extLst>
              <a:ext uri="{FF2B5EF4-FFF2-40B4-BE49-F238E27FC236}">
                <a16:creationId xmlns:a16="http://schemas.microsoft.com/office/drawing/2014/main" id="{B11E0F04-A8AB-4AA4-9563-63F02FEA405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5" name="Line 158">
            <a:extLst>
              <a:ext uri="{FF2B5EF4-FFF2-40B4-BE49-F238E27FC236}">
                <a16:creationId xmlns:a16="http://schemas.microsoft.com/office/drawing/2014/main" id="{31BA5DC5-2E73-45E9-A37B-A8C3BC7DCB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2613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6" name="Line 159">
            <a:extLst>
              <a:ext uri="{FF2B5EF4-FFF2-40B4-BE49-F238E27FC236}">
                <a16:creationId xmlns:a16="http://schemas.microsoft.com/office/drawing/2014/main" id="{2C6413D3-F5DF-4D92-A5FC-0CD677B75C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49488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7" name="Line 160">
            <a:extLst>
              <a:ext uri="{FF2B5EF4-FFF2-40B4-BE49-F238E27FC236}">
                <a16:creationId xmlns:a16="http://schemas.microsoft.com/office/drawing/2014/main" id="{5EA671A9-70D6-4625-8087-1DF9BA259E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647951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8" name="Line 161">
            <a:extLst>
              <a:ext uri="{FF2B5EF4-FFF2-40B4-BE49-F238E27FC236}">
                <a16:creationId xmlns:a16="http://schemas.microsoft.com/office/drawing/2014/main" id="{6EBB8C29-2ABC-4BD5-BC56-D4BEF0526D0F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4826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09" name="Line 162">
            <a:extLst>
              <a:ext uri="{FF2B5EF4-FFF2-40B4-BE49-F238E27FC236}">
                <a16:creationId xmlns:a16="http://schemas.microsoft.com/office/drawing/2014/main" id="{4F989DD3-625D-41FD-9D38-1F138A295C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41701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10" name="Line 163">
            <a:extLst>
              <a:ext uri="{FF2B5EF4-FFF2-40B4-BE49-F238E27FC236}">
                <a16:creationId xmlns:a16="http://schemas.microsoft.com/office/drawing/2014/main" id="{0895C8E5-FF8D-43C8-A3DF-4E95110072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0164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11" name="Line 164">
            <a:extLst>
              <a:ext uri="{FF2B5EF4-FFF2-40B4-BE49-F238E27FC236}">
                <a16:creationId xmlns:a16="http://schemas.microsoft.com/office/drawing/2014/main" id="{530FA59E-ECFD-415E-A7AC-515DBBC44D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37039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12" name="Line 165">
            <a:extLst>
              <a:ext uri="{FF2B5EF4-FFF2-40B4-BE49-F238E27FC236}">
                <a16:creationId xmlns:a16="http://schemas.microsoft.com/office/drawing/2014/main" id="{DF7487CF-005A-4CBF-9DC1-F2373B4F5E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33914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13" name="Line 166">
            <a:extLst>
              <a:ext uri="{FF2B5EF4-FFF2-40B4-BE49-F238E27FC236}">
                <a16:creationId xmlns:a16="http://schemas.microsoft.com/office/drawing/2014/main" id="{7F35B087-FB6F-41FC-B953-DEB1D52CAE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32376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14" name="Line 167">
            <a:extLst>
              <a:ext uri="{FF2B5EF4-FFF2-40B4-BE49-F238E27FC236}">
                <a16:creationId xmlns:a16="http://schemas.microsoft.com/office/drawing/2014/main" id="{0C69CE9B-1F55-4754-85F5-A70A15E77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29251" y="4397377"/>
            <a:ext cx="0" cy="39688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15" name="Rectangle 168">
            <a:extLst>
              <a:ext uri="{FF2B5EF4-FFF2-40B4-BE49-F238E27FC236}">
                <a16:creationId xmlns:a16="http://schemas.microsoft.com/office/drawing/2014/main" id="{CEAF8F7A-C3B9-43E1-9D57-EE7818618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20813" y="6045202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6" name="Rectangle 169">
            <a:extLst>
              <a:ext uri="{FF2B5EF4-FFF2-40B4-BE49-F238E27FC236}">
                <a16:creationId xmlns:a16="http://schemas.microsoft.com/office/drawing/2014/main" id="{5AA9A3A0-0062-41E2-A658-6709E4E31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3238" y="60452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0.1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7" name="Rectangle 170">
            <a:extLst>
              <a:ext uri="{FF2B5EF4-FFF2-40B4-BE49-F238E27FC236}">
                <a16:creationId xmlns:a16="http://schemas.microsoft.com/office/drawing/2014/main" id="{30151AFF-F3D2-4B20-A9B4-637597D1B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6463" y="60452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0.2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8" name="Rectangle 171">
            <a:extLst>
              <a:ext uri="{FF2B5EF4-FFF2-40B4-BE49-F238E27FC236}">
                <a16:creationId xmlns:a16="http://schemas.microsoft.com/office/drawing/2014/main" id="{588C01C7-340A-495B-B0A7-EE9F255D86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0163" y="60452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0.3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9" name="Rectangle 172">
            <a:extLst>
              <a:ext uri="{FF2B5EF4-FFF2-40B4-BE49-F238E27FC236}">
                <a16:creationId xmlns:a16="http://schemas.microsoft.com/office/drawing/2014/main" id="{085796BA-7EAA-4F23-8B4F-1094732EB2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1" y="60452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0.4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0" name="Rectangle 173">
            <a:extLst>
              <a:ext uri="{FF2B5EF4-FFF2-40B4-BE49-F238E27FC236}">
                <a16:creationId xmlns:a16="http://schemas.microsoft.com/office/drawing/2014/main" id="{04C81DA1-1C69-4B34-87B2-4719637B9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7089" y="60452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1" name="Rectangle 174">
            <a:extLst>
              <a:ext uri="{FF2B5EF4-FFF2-40B4-BE49-F238E27FC236}">
                <a16:creationId xmlns:a16="http://schemas.microsoft.com/office/drawing/2014/main" id="{5CF4AE0C-AE09-48FB-AA7C-72246DB26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0789" y="60452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0.6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2" name="Rectangle 175">
            <a:extLst>
              <a:ext uri="{FF2B5EF4-FFF2-40B4-BE49-F238E27FC236}">
                <a16:creationId xmlns:a16="http://schemas.microsoft.com/office/drawing/2014/main" id="{F262EFFD-13C8-40C6-997A-22585F7D96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2426" y="60452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0.7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3" name="Rectangle 176">
            <a:extLst>
              <a:ext uri="{FF2B5EF4-FFF2-40B4-BE49-F238E27FC236}">
                <a16:creationId xmlns:a16="http://schemas.microsoft.com/office/drawing/2014/main" id="{ACB6FC7D-1122-452C-B73D-827C95CC7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714" y="60452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0.8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4" name="Rectangle 177">
            <a:extLst>
              <a:ext uri="{FF2B5EF4-FFF2-40B4-BE49-F238E27FC236}">
                <a16:creationId xmlns:a16="http://schemas.microsoft.com/office/drawing/2014/main" id="{204CEE1D-7832-4D8D-8120-C10431021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9351" y="6045202"/>
            <a:ext cx="2492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0.9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5" name="Rectangle 178">
            <a:extLst>
              <a:ext uri="{FF2B5EF4-FFF2-40B4-BE49-F238E27FC236}">
                <a16:creationId xmlns:a16="http://schemas.microsoft.com/office/drawing/2014/main" id="{1812985F-955C-4CDE-8277-7A821757A6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914" y="6045202"/>
            <a:ext cx="10001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6" name="Rectangle 179">
            <a:extLst>
              <a:ext uri="{FF2B5EF4-FFF2-40B4-BE49-F238E27FC236}">
                <a16:creationId xmlns:a16="http://schemas.microsoft.com/office/drawing/2014/main" id="{855AE08A-C337-408F-AF6A-3A0AB60B1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301" y="6196015"/>
            <a:ext cx="9048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x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7" name="Line 180">
            <a:extLst>
              <a:ext uri="{FF2B5EF4-FFF2-40B4-BE49-F238E27FC236}">
                <a16:creationId xmlns:a16="http://schemas.microsoft.com/office/drawing/2014/main" id="{6D4955E0-6009-4EB3-BAAB-2C8B990362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54151" y="4397377"/>
            <a:ext cx="0" cy="15970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28" name="Line 181">
            <a:extLst>
              <a:ext uri="{FF2B5EF4-FFF2-40B4-BE49-F238E27FC236}">
                <a16:creationId xmlns:a16="http://schemas.microsoft.com/office/drawing/2014/main" id="{9FD9760C-863A-4970-86C4-CB00B03AD8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29251" y="4397377"/>
            <a:ext cx="0" cy="1597025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29" name="Line 182">
            <a:extLst>
              <a:ext uri="{FF2B5EF4-FFF2-40B4-BE49-F238E27FC236}">
                <a16:creationId xmlns:a16="http://schemas.microsoft.com/office/drawing/2014/main" id="{B59BC95E-A487-4771-8F7D-CAED794B83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5994402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0" name="Line 183">
            <a:extLst>
              <a:ext uri="{FF2B5EF4-FFF2-40B4-BE49-F238E27FC236}">
                <a16:creationId xmlns:a16="http://schemas.microsoft.com/office/drawing/2014/main" id="{4B2A15D6-F4D6-4B13-B4E0-420B6E96B499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57292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1" name="Line 184">
            <a:extLst>
              <a:ext uri="{FF2B5EF4-FFF2-40B4-BE49-F238E27FC236}">
                <a16:creationId xmlns:a16="http://schemas.microsoft.com/office/drawing/2014/main" id="{4C125CFD-AD96-4720-AA34-50C681191A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54625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2" name="Line 185">
            <a:extLst>
              <a:ext uri="{FF2B5EF4-FFF2-40B4-BE49-F238E27FC236}">
                <a16:creationId xmlns:a16="http://schemas.microsoft.com/office/drawing/2014/main" id="{32A04E8B-512B-44B3-A4F8-A7A515C83B6E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51958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3" name="Line 186">
            <a:extLst>
              <a:ext uri="{FF2B5EF4-FFF2-40B4-BE49-F238E27FC236}">
                <a16:creationId xmlns:a16="http://schemas.microsoft.com/office/drawing/2014/main" id="{6EA69AC2-D7FD-457C-9F41-BB4C55EB8B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49291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4" name="Line 187">
            <a:extLst>
              <a:ext uri="{FF2B5EF4-FFF2-40B4-BE49-F238E27FC236}">
                <a16:creationId xmlns:a16="http://schemas.microsoft.com/office/drawing/2014/main" id="{D843BA51-C516-457C-AE15-54FB7F9F3CCB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4664077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5" name="Line 188">
            <a:extLst>
              <a:ext uri="{FF2B5EF4-FFF2-40B4-BE49-F238E27FC236}">
                <a16:creationId xmlns:a16="http://schemas.microsoft.com/office/drawing/2014/main" id="{73B3B200-33BB-4B34-BABD-490289A645CA}"/>
              </a:ext>
            </a:extLst>
          </p:cNvPr>
          <p:cNvSpPr>
            <a:spLocks noChangeShapeType="1"/>
          </p:cNvSpPr>
          <p:nvPr/>
        </p:nvSpPr>
        <p:spPr bwMode="auto">
          <a:xfrm>
            <a:off x="1454151" y="4397377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6" name="Line 189">
            <a:extLst>
              <a:ext uri="{FF2B5EF4-FFF2-40B4-BE49-F238E27FC236}">
                <a16:creationId xmlns:a16="http://schemas.microsoft.com/office/drawing/2014/main" id="{0250CECC-1175-4530-9A98-6D942BD112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9564" y="5994402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7" name="Line 190">
            <a:extLst>
              <a:ext uri="{FF2B5EF4-FFF2-40B4-BE49-F238E27FC236}">
                <a16:creationId xmlns:a16="http://schemas.microsoft.com/office/drawing/2014/main" id="{570AC63F-9344-4868-9F23-B9CA8967A0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9564" y="57292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8" name="Line 191">
            <a:extLst>
              <a:ext uri="{FF2B5EF4-FFF2-40B4-BE49-F238E27FC236}">
                <a16:creationId xmlns:a16="http://schemas.microsoft.com/office/drawing/2014/main" id="{389F47F2-6ECD-4063-9951-C5E3671B26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9564" y="54625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39" name="Line 192">
            <a:extLst>
              <a:ext uri="{FF2B5EF4-FFF2-40B4-BE49-F238E27FC236}">
                <a16:creationId xmlns:a16="http://schemas.microsoft.com/office/drawing/2014/main" id="{D52CD0D1-C425-4ADF-9A82-D8F06DD0CE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9564" y="51958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40" name="Line 193">
            <a:extLst>
              <a:ext uri="{FF2B5EF4-FFF2-40B4-BE49-F238E27FC236}">
                <a16:creationId xmlns:a16="http://schemas.microsoft.com/office/drawing/2014/main" id="{BF2AA6AC-A118-4D65-A753-1177D2AFCE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9564" y="4929190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41" name="Line 194">
            <a:extLst>
              <a:ext uri="{FF2B5EF4-FFF2-40B4-BE49-F238E27FC236}">
                <a16:creationId xmlns:a16="http://schemas.microsoft.com/office/drawing/2014/main" id="{3FB9619A-4E8A-42DD-B408-69598AF7441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9564" y="4664077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42" name="Line 195">
            <a:extLst>
              <a:ext uri="{FF2B5EF4-FFF2-40B4-BE49-F238E27FC236}">
                <a16:creationId xmlns:a16="http://schemas.microsoft.com/office/drawing/2014/main" id="{A581EBEE-FACF-4ADE-8094-F9CC948355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89564" y="4397377"/>
            <a:ext cx="39688" cy="0"/>
          </a:xfrm>
          <a:prstGeom prst="line">
            <a:avLst/>
          </a:prstGeom>
          <a:noFill/>
          <a:ln w="635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43" name="Rectangle 196">
            <a:extLst>
              <a:ext uri="{FF2B5EF4-FFF2-40B4-BE49-F238E27FC236}">
                <a16:creationId xmlns:a16="http://schemas.microsoft.com/office/drawing/2014/main" id="{1178CB5C-E7D3-40B5-AF70-42B7D28058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678" y="5935665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200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5" name="Rectangle 198">
            <a:extLst>
              <a:ext uri="{FF2B5EF4-FFF2-40B4-BE49-F238E27FC236}">
                <a16:creationId xmlns:a16="http://schemas.microsoft.com/office/drawing/2014/main" id="{9F42CA55-1820-4E15-A216-F357CF3A4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678" y="5405440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7" name="Rectangle 200">
            <a:extLst>
              <a:ext uri="{FF2B5EF4-FFF2-40B4-BE49-F238E27FC236}">
                <a16:creationId xmlns:a16="http://schemas.microsoft.com/office/drawing/2014/main" id="{E35322A1-ED8A-4A13-A55A-B1AD7CB38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678" y="4867277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400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9" name="Rectangle 202">
            <a:extLst>
              <a:ext uri="{FF2B5EF4-FFF2-40B4-BE49-F238E27FC236}">
                <a16:creationId xmlns:a16="http://schemas.microsoft.com/office/drawing/2014/main" id="{8C70ABBC-3F27-4EB9-B07D-A1811576E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6678" y="4337052"/>
            <a:ext cx="29845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500</a:t>
            </a:r>
            <a:endParaRPr kumimoji="0" lang="en-US" altLang="en-US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5" name="Freeform 208">
            <a:extLst>
              <a:ext uri="{FF2B5EF4-FFF2-40B4-BE49-F238E27FC236}">
                <a16:creationId xmlns:a16="http://schemas.microsoft.com/office/drawing/2014/main" id="{C6CC8BA6-0C42-465F-81D0-486667FB712A}"/>
              </a:ext>
            </a:extLst>
          </p:cNvPr>
          <p:cNvSpPr>
            <a:spLocks/>
          </p:cNvSpPr>
          <p:nvPr/>
        </p:nvSpPr>
        <p:spPr bwMode="auto">
          <a:xfrm>
            <a:off x="1454151" y="4397377"/>
            <a:ext cx="3975101" cy="1597025"/>
          </a:xfrm>
          <a:custGeom>
            <a:avLst/>
            <a:gdLst>
              <a:gd name="T0" fmla="*/ 0 w 2504"/>
              <a:gd name="T1" fmla="*/ 1006 h 1006"/>
              <a:gd name="T2" fmla="*/ 126 w 2504"/>
              <a:gd name="T3" fmla="*/ 956 h 1006"/>
              <a:gd name="T4" fmla="*/ 251 w 2504"/>
              <a:gd name="T5" fmla="*/ 906 h 1006"/>
              <a:gd name="T6" fmla="*/ 376 w 2504"/>
              <a:gd name="T7" fmla="*/ 855 h 1006"/>
              <a:gd name="T8" fmla="*/ 501 w 2504"/>
              <a:gd name="T9" fmla="*/ 805 h 1006"/>
              <a:gd name="T10" fmla="*/ 626 w 2504"/>
              <a:gd name="T11" fmla="*/ 755 h 1006"/>
              <a:gd name="T12" fmla="*/ 752 w 2504"/>
              <a:gd name="T13" fmla="*/ 704 h 1006"/>
              <a:gd name="T14" fmla="*/ 877 w 2504"/>
              <a:gd name="T15" fmla="*/ 654 h 1006"/>
              <a:gd name="T16" fmla="*/ 1002 w 2504"/>
              <a:gd name="T17" fmla="*/ 604 h 1006"/>
              <a:gd name="T18" fmla="*/ 1127 w 2504"/>
              <a:gd name="T19" fmla="*/ 553 h 1006"/>
              <a:gd name="T20" fmla="*/ 1252 w 2504"/>
              <a:gd name="T21" fmla="*/ 503 h 1006"/>
              <a:gd name="T22" fmla="*/ 1378 w 2504"/>
              <a:gd name="T23" fmla="*/ 453 h 1006"/>
              <a:gd name="T24" fmla="*/ 1503 w 2504"/>
              <a:gd name="T25" fmla="*/ 402 h 1006"/>
              <a:gd name="T26" fmla="*/ 1628 w 2504"/>
              <a:gd name="T27" fmla="*/ 352 h 1006"/>
              <a:gd name="T28" fmla="*/ 1753 w 2504"/>
              <a:gd name="T29" fmla="*/ 302 h 1006"/>
              <a:gd name="T30" fmla="*/ 1878 w 2504"/>
              <a:gd name="T31" fmla="*/ 251 h 1006"/>
              <a:gd name="T32" fmla="*/ 2003 w 2504"/>
              <a:gd name="T33" fmla="*/ 201 h 1006"/>
              <a:gd name="T34" fmla="*/ 2129 w 2504"/>
              <a:gd name="T35" fmla="*/ 151 h 1006"/>
              <a:gd name="T36" fmla="*/ 2254 w 2504"/>
              <a:gd name="T37" fmla="*/ 100 h 1006"/>
              <a:gd name="T38" fmla="*/ 2379 w 2504"/>
              <a:gd name="T39" fmla="*/ 50 h 1006"/>
              <a:gd name="T40" fmla="*/ 2504 w 2504"/>
              <a:gd name="T41" fmla="*/ 0 h 10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2504" h="1006">
                <a:moveTo>
                  <a:pt x="0" y="1006"/>
                </a:moveTo>
                <a:lnTo>
                  <a:pt x="126" y="956"/>
                </a:lnTo>
                <a:lnTo>
                  <a:pt x="251" y="906"/>
                </a:lnTo>
                <a:lnTo>
                  <a:pt x="376" y="855"/>
                </a:lnTo>
                <a:lnTo>
                  <a:pt x="501" y="805"/>
                </a:lnTo>
                <a:lnTo>
                  <a:pt x="626" y="755"/>
                </a:lnTo>
                <a:lnTo>
                  <a:pt x="752" y="704"/>
                </a:lnTo>
                <a:lnTo>
                  <a:pt x="877" y="654"/>
                </a:lnTo>
                <a:lnTo>
                  <a:pt x="1002" y="604"/>
                </a:lnTo>
                <a:lnTo>
                  <a:pt x="1127" y="553"/>
                </a:lnTo>
                <a:lnTo>
                  <a:pt x="1252" y="503"/>
                </a:lnTo>
                <a:lnTo>
                  <a:pt x="1378" y="453"/>
                </a:lnTo>
                <a:lnTo>
                  <a:pt x="1503" y="402"/>
                </a:lnTo>
                <a:lnTo>
                  <a:pt x="1628" y="352"/>
                </a:lnTo>
                <a:lnTo>
                  <a:pt x="1753" y="302"/>
                </a:lnTo>
                <a:lnTo>
                  <a:pt x="1878" y="251"/>
                </a:lnTo>
                <a:lnTo>
                  <a:pt x="2003" y="201"/>
                </a:lnTo>
                <a:lnTo>
                  <a:pt x="2129" y="151"/>
                </a:lnTo>
                <a:lnTo>
                  <a:pt x="2254" y="100"/>
                </a:lnTo>
                <a:lnTo>
                  <a:pt x="2379" y="50"/>
                </a:lnTo>
                <a:lnTo>
                  <a:pt x="2504" y="0"/>
                </a:lnTo>
              </a:path>
            </a:pathLst>
          </a:custGeom>
          <a:noFill/>
          <a:ln w="1905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56" name="Freeform 209">
            <a:extLst>
              <a:ext uri="{FF2B5EF4-FFF2-40B4-BE49-F238E27FC236}">
                <a16:creationId xmlns:a16="http://schemas.microsoft.com/office/drawing/2014/main" id="{65EC573C-D167-445F-95C4-01FE11B59F81}"/>
              </a:ext>
            </a:extLst>
          </p:cNvPr>
          <p:cNvSpPr>
            <a:spLocks noEditPoints="1"/>
          </p:cNvSpPr>
          <p:nvPr/>
        </p:nvSpPr>
        <p:spPr bwMode="auto">
          <a:xfrm>
            <a:off x="1454151" y="5192715"/>
            <a:ext cx="3975101" cy="6350"/>
          </a:xfrm>
          <a:custGeom>
            <a:avLst/>
            <a:gdLst>
              <a:gd name="T0" fmla="*/ 138 w 2504"/>
              <a:gd name="T1" fmla="*/ 4 h 4"/>
              <a:gd name="T2" fmla="*/ 85 w 2504"/>
              <a:gd name="T3" fmla="*/ 0 h 4"/>
              <a:gd name="T4" fmla="*/ 222 w 2504"/>
              <a:gd name="T5" fmla="*/ 4 h 4"/>
              <a:gd name="T6" fmla="*/ 169 w 2504"/>
              <a:gd name="T7" fmla="*/ 4 h 4"/>
              <a:gd name="T8" fmla="*/ 307 w 2504"/>
              <a:gd name="T9" fmla="*/ 0 h 4"/>
              <a:gd name="T10" fmla="*/ 338 w 2504"/>
              <a:gd name="T11" fmla="*/ 4 h 4"/>
              <a:gd name="T12" fmla="*/ 391 w 2504"/>
              <a:gd name="T13" fmla="*/ 0 h 4"/>
              <a:gd name="T14" fmla="*/ 338 w 2504"/>
              <a:gd name="T15" fmla="*/ 4 h 4"/>
              <a:gd name="T16" fmla="*/ 476 w 2504"/>
              <a:gd name="T17" fmla="*/ 0 h 4"/>
              <a:gd name="T18" fmla="*/ 507 w 2504"/>
              <a:gd name="T19" fmla="*/ 4 h 4"/>
              <a:gd name="T20" fmla="*/ 507 w 2504"/>
              <a:gd name="T21" fmla="*/ 0 h 4"/>
              <a:gd name="T22" fmla="*/ 626 w 2504"/>
              <a:gd name="T23" fmla="*/ 4 h 4"/>
              <a:gd name="T24" fmla="*/ 626 w 2504"/>
              <a:gd name="T25" fmla="*/ 0 h 4"/>
              <a:gd name="T26" fmla="*/ 676 w 2504"/>
              <a:gd name="T27" fmla="*/ 4 h 4"/>
              <a:gd name="T28" fmla="*/ 676 w 2504"/>
              <a:gd name="T29" fmla="*/ 0 h 4"/>
              <a:gd name="T30" fmla="*/ 814 w 2504"/>
              <a:gd name="T31" fmla="*/ 4 h 4"/>
              <a:gd name="T32" fmla="*/ 761 w 2504"/>
              <a:gd name="T33" fmla="*/ 4 h 4"/>
              <a:gd name="T34" fmla="*/ 898 w 2504"/>
              <a:gd name="T35" fmla="*/ 4 h 4"/>
              <a:gd name="T36" fmla="*/ 845 w 2504"/>
              <a:gd name="T37" fmla="*/ 0 h 4"/>
              <a:gd name="T38" fmla="*/ 983 w 2504"/>
              <a:gd name="T39" fmla="*/ 4 h 4"/>
              <a:gd name="T40" fmla="*/ 930 w 2504"/>
              <a:gd name="T41" fmla="*/ 4 h 4"/>
              <a:gd name="T42" fmla="*/ 1067 w 2504"/>
              <a:gd name="T43" fmla="*/ 0 h 4"/>
              <a:gd name="T44" fmla="*/ 1099 w 2504"/>
              <a:gd name="T45" fmla="*/ 4 h 4"/>
              <a:gd name="T46" fmla="*/ 1152 w 2504"/>
              <a:gd name="T47" fmla="*/ 0 h 4"/>
              <a:gd name="T48" fmla="*/ 1099 w 2504"/>
              <a:gd name="T49" fmla="*/ 4 h 4"/>
              <a:gd name="T50" fmla="*/ 1236 w 2504"/>
              <a:gd name="T51" fmla="*/ 0 h 4"/>
              <a:gd name="T52" fmla="*/ 1268 w 2504"/>
              <a:gd name="T53" fmla="*/ 4 h 4"/>
              <a:gd name="T54" fmla="*/ 1268 w 2504"/>
              <a:gd name="T55" fmla="*/ 0 h 4"/>
              <a:gd name="T56" fmla="*/ 1378 w 2504"/>
              <a:gd name="T57" fmla="*/ 4 h 4"/>
              <a:gd name="T58" fmla="*/ 1378 w 2504"/>
              <a:gd name="T59" fmla="*/ 0 h 4"/>
              <a:gd name="T60" fmla="*/ 1437 w 2504"/>
              <a:gd name="T61" fmla="*/ 4 h 4"/>
              <a:gd name="T62" fmla="*/ 1437 w 2504"/>
              <a:gd name="T63" fmla="*/ 0 h 4"/>
              <a:gd name="T64" fmla="*/ 1574 w 2504"/>
              <a:gd name="T65" fmla="*/ 4 h 4"/>
              <a:gd name="T66" fmla="*/ 1521 w 2504"/>
              <a:gd name="T67" fmla="*/ 4 h 4"/>
              <a:gd name="T68" fmla="*/ 1659 w 2504"/>
              <a:gd name="T69" fmla="*/ 4 h 4"/>
              <a:gd name="T70" fmla="*/ 1606 w 2504"/>
              <a:gd name="T71" fmla="*/ 0 h 4"/>
              <a:gd name="T72" fmla="*/ 1743 w 2504"/>
              <a:gd name="T73" fmla="*/ 4 h 4"/>
              <a:gd name="T74" fmla="*/ 1691 w 2504"/>
              <a:gd name="T75" fmla="*/ 4 h 4"/>
              <a:gd name="T76" fmla="*/ 1828 w 2504"/>
              <a:gd name="T77" fmla="*/ 0 h 4"/>
              <a:gd name="T78" fmla="*/ 1860 w 2504"/>
              <a:gd name="T79" fmla="*/ 4 h 4"/>
              <a:gd name="T80" fmla="*/ 1912 w 2504"/>
              <a:gd name="T81" fmla="*/ 0 h 4"/>
              <a:gd name="T82" fmla="*/ 1860 w 2504"/>
              <a:gd name="T83" fmla="*/ 4 h 4"/>
              <a:gd name="T84" fmla="*/ 1997 w 2504"/>
              <a:gd name="T85" fmla="*/ 0 h 4"/>
              <a:gd name="T86" fmla="*/ 2029 w 2504"/>
              <a:gd name="T87" fmla="*/ 4 h 4"/>
              <a:gd name="T88" fmla="*/ 2029 w 2504"/>
              <a:gd name="T89" fmla="*/ 0 h 4"/>
              <a:gd name="T90" fmla="*/ 2129 w 2504"/>
              <a:gd name="T91" fmla="*/ 4 h 4"/>
              <a:gd name="T92" fmla="*/ 2129 w 2504"/>
              <a:gd name="T93" fmla="*/ 0 h 4"/>
              <a:gd name="T94" fmla="*/ 2198 w 2504"/>
              <a:gd name="T95" fmla="*/ 4 h 4"/>
              <a:gd name="T96" fmla="*/ 2198 w 2504"/>
              <a:gd name="T97" fmla="*/ 0 h 4"/>
              <a:gd name="T98" fmla="*/ 2335 w 2504"/>
              <a:gd name="T99" fmla="*/ 4 h 4"/>
              <a:gd name="T100" fmla="*/ 2282 w 2504"/>
              <a:gd name="T101" fmla="*/ 4 h 4"/>
              <a:gd name="T102" fmla="*/ 2419 w 2504"/>
              <a:gd name="T103" fmla="*/ 4 h 4"/>
              <a:gd name="T104" fmla="*/ 2367 w 2504"/>
              <a:gd name="T105" fmla="*/ 0 h 4"/>
              <a:gd name="T106" fmla="*/ 2504 w 2504"/>
              <a:gd name="T107" fmla="*/ 4 h 4"/>
              <a:gd name="T108" fmla="*/ 2451 w 2504"/>
              <a:gd name="T109" fmla="*/ 4 h 4"/>
              <a:gd name="T110" fmla="*/ 53 w 2504"/>
              <a:gd name="T111" fmla="*/ 0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504" h="4">
                <a:moveTo>
                  <a:pt x="85" y="4"/>
                </a:moveTo>
                <a:lnTo>
                  <a:pt x="126" y="4"/>
                </a:lnTo>
                <a:lnTo>
                  <a:pt x="138" y="4"/>
                </a:lnTo>
                <a:lnTo>
                  <a:pt x="138" y="0"/>
                </a:lnTo>
                <a:lnTo>
                  <a:pt x="126" y="0"/>
                </a:lnTo>
                <a:lnTo>
                  <a:pt x="85" y="0"/>
                </a:lnTo>
                <a:lnTo>
                  <a:pt x="85" y="4"/>
                </a:lnTo>
                <a:close/>
                <a:moveTo>
                  <a:pt x="169" y="4"/>
                </a:moveTo>
                <a:lnTo>
                  <a:pt x="222" y="4"/>
                </a:lnTo>
                <a:lnTo>
                  <a:pt x="222" y="0"/>
                </a:lnTo>
                <a:lnTo>
                  <a:pt x="169" y="0"/>
                </a:lnTo>
                <a:lnTo>
                  <a:pt x="169" y="4"/>
                </a:lnTo>
                <a:close/>
                <a:moveTo>
                  <a:pt x="254" y="4"/>
                </a:moveTo>
                <a:lnTo>
                  <a:pt x="307" y="4"/>
                </a:lnTo>
                <a:lnTo>
                  <a:pt x="307" y="0"/>
                </a:lnTo>
                <a:lnTo>
                  <a:pt x="254" y="0"/>
                </a:lnTo>
                <a:lnTo>
                  <a:pt x="254" y="4"/>
                </a:lnTo>
                <a:close/>
                <a:moveTo>
                  <a:pt x="338" y="4"/>
                </a:moveTo>
                <a:lnTo>
                  <a:pt x="376" y="4"/>
                </a:lnTo>
                <a:lnTo>
                  <a:pt x="391" y="4"/>
                </a:lnTo>
                <a:lnTo>
                  <a:pt x="391" y="0"/>
                </a:lnTo>
                <a:lnTo>
                  <a:pt x="376" y="0"/>
                </a:lnTo>
                <a:lnTo>
                  <a:pt x="338" y="0"/>
                </a:lnTo>
                <a:lnTo>
                  <a:pt x="338" y="4"/>
                </a:lnTo>
                <a:close/>
                <a:moveTo>
                  <a:pt x="423" y="4"/>
                </a:moveTo>
                <a:lnTo>
                  <a:pt x="476" y="4"/>
                </a:lnTo>
                <a:lnTo>
                  <a:pt x="476" y="0"/>
                </a:lnTo>
                <a:lnTo>
                  <a:pt x="423" y="0"/>
                </a:lnTo>
                <a:lnTo>
                  <a:pt x="423" y="4"/>
                </a:lnTo>
                <a:close/>
                <a:moveTo>
                  <a:pt x="507" y="4"/>
                </a:moveTo>
                <a:lnTo>
                  <a:pt x="560" y="4"/>
                </a:lnTo>
                <a:lnTo>
                  <a:pt x="560" y="0"/>
                </a:lnTo>
                <a:lnTo>
                  <a:pt x="507" y="0"/>
                </a:lnTo>
                <a:lnTo>
                  <a:pt x="507" y="4"/>
                </a:lnTo>
                <a:close/>
                <a:moveTo>
                  <a:pt x="592" y="4"/>
                </a:moveTo>
                <a:lnTo>
                  <a:pt x="626" y="4"/>
                </a:lnTo>
                <a:lnTo>
                  <a:pt x="645" y="4"/>
                </a:lnTo>
                <a:lnTo>
                  <a:pt x="645" y="0"/>
                </a:lnTo>
                <a:lnTo>
                  <a:pt x="626" y="0"/>
                </a:lnTo>
                <a:lnTo>
                  <a:pt x="592" y="0"/>
                </a:lnTo>
                <a:lnTo>
                  <a:pt x="592" y="4"/>
                </a:lnTo>
                <a:close/>
                <a:moveTo>
                  <a:pt x="676" y="4"/>
                </a:moveTo>
                <a:lnTo>
                  <a:pt x="729" y="4"/>
                </a:lnTo>
                <a:lnTo>
                  <a:pt x="729" y="0"/>
                </a:lnTo>
                <a:lnTo>
                  <a:pt x="676" y="0"/>
                </a:lnTo>
                <a:lnTo>
                  <a:pt x="676" y="4"/>
                </a:lnTo>
                <a:close/>
                <a:moveTo>
                  <a:pt x="761" y="4"/>
                </a:moveTo>
                <a:lnTo>
                  <a:pt x="814" y="4"/>
                </a:lnTo>
                <a:lnTo>
                  <a:pt x="814" y="0"/>
                </a:lnTo>
                <a:lnTo>
                  <a:pt x="761" y="0"/>
                </a:lnTo>
                <a:lnTo>
                  <a:pt x="761" y="4"/>
                </a:lnTo>
                <a:close/>
                <a:moveTo>
                  <a:pt x="845" y="4"/>
                </a:moveTo>
                <a:lnTo>
                  <a:pt x="877" y="4"/>
                </a:lnTo>
                <a:lnTo>
                  <a:pt x="898" y="4"/>
                </a:lnTo>
                <a:lnTo>
                  <a:pt x="898" y="0"/>
                </a:lnTo>
                <a:lnTo>
                  <a:pt x="877" y="0"/>
                </a:lnTo>
                <a:lnTo>
                  <a:pt x="845" y="0"/>
                </a:lnTo>
                <a:lnTo>
                  <a:pt x="845" y="4"/>
                </a:lnTo>
                <a:close/>
                <a:moveTo>
                  <a:pt x="930" y="4"/>
                </a:moveTo>
                <a:lnTo>
                  <a:pt x="983" y="4"/>
                </a:lnTo>
                <a:lnTo>
                  <a:pt x="983" y="0"/>
                </a:lnTo>
                <a:lnTo>
                  <a:pt x="930" y="0"/>
                </a:lnTo>
                <a:lnTo>
                  <a:pt x="930" y="4"/>
                </a:lnTo>
                <a:close/>
                <a:moveTo>
                  <a:pt x="1014" y="4"/>
                </a:moveTo>
                <a:lnTo>
                  <a:pt x="1067" y="4"/>
                </a:lnTo>
                <a:lnTo>
                  <a:pt x="1067" y="0"/>
                </a:lnTo>
                <a:lnTo>
                  <a:pt x="1014" y="0"/>
                </a:lnTo>
                <a:lnTo>
                  <a:pt x="1014" y="4"/>
                </a:lnTo>
                <a:close/>
                <a:moveTo>
                  <a:pt x="1099" y="4"/>
                </a:moveTo>
                <a:lnTo>
                  <a:pt x="1127" y="4"/>
                </a:lnTo>
                <a:lnTo>
                  <a:pt x="1152" y="4"/>
                </a:lnTo>
                <a:lnTo>
                  <a:pt x="1152" y="0"/>
                </a:lnTo>
                <a:lnTo>
                  <a:pt x="1127" y="0"/>
                </a:lnTo>
                <a:lnTo>
                  <a:pt x="1099" y="0"/>
                </a:lnTo>
                <a:lnTo>
                  <a:pt x="1099" y="4"/>
                </a:lnTo>
                <a:close/>
                <a:moveTo>
                  <a:pt x="1183" y="4"/>
                </a:moveTo>
                <a:lnTo>
                  <a:pt x="1236" y="4"/>
                </a:lnTo>
                <a:lnTo>
                  <a:pt x="1236" y="0"/>
                </a:lnTo>
                <a:lnTo>
                  <a:pt x="1183" y="0"/>
                </a:lnTo>
                <a:lnTo>
                  <a:pt x="1183" y="4"/>
                </a:lnTo>
                <a:close/>
                <a:moveTo>
                  <a:pt x="1268" y="4"/>
                </a:moveTo>
                <a:lnTo>
                  <a:pt x="1321" y="4"/>
                </a:lnTo>
                <a:lnTo>
                  <a:pt x="1321" y="0"/>
                </a:lnTo>
                <a:lnTo>
                  <a:pt x="1268" y="0"/>
                </a:lnTo>
                <a:lnTo>
                  <a:pt x="1268" y="4"/>
                </a:lnTo>
                <a:close/>
                <a:moveTo>
                  <a:pt x="1352" y="4"/>
                </a:moveTo>
                <a:lnTo>
                  <a:pt x="1378" y="4"/>
                </a:lnTo>
                <a:lnTo>
                  <a:pt x="1405" y="4"/>
                </a:lnTo>
                <a:lnTo>
                  <a:pt x="1405" y="0"/>
                </a:lnTo>
                <a:lnTo>
                  <a:pt x="1378" y="0"/>
                </a:lnTo>
                <a:lnTo>
                  <a:pt x="1352" y="0"/>
                </a:lnTo>
                <a:lnTo>
                  <a:pt x="1352" y="4"/>
                </a:lnTo>
                <a:close/>
                <a:moveTo>
                  <a:pt x="1437" y="4"/>
                </a:moveTo>
                <a:lnTo>
                  <a:pt x="1490" y="4"/>
                </a:lnTo>
                <a:lnTo>
                  <a:pt x="1490" y="0"/>
                </a:lnTo>
                <a:lnTo>
                  <a:pt x="1437" y="0"/>
                </a:lnTo>
                <a:lnTo>
                  <a:pt x="1437" y="4"/>
                </a:lnTo>
                <a:close/>
                <a:moveTo>
                  <a:pt x="1521" y="4"/>
                </a:moveTo>
                <a:lnTo>
                  <a:pt x="1574" y="4"/>
                </a:lnTo>
                <a:lnTo>
                  <a:pt x="1574" y="0"/>
                </a:lnTo>
                <a:lnTo>
                  <a:pt x="1521" y="0"/>
                </a:lnTo>
                <a:lnTo>
                  <a:pt x="1521" y="4"/>
                </a:lnTo>
                <a:close/>
                <a:moveTo>
                  <a:pt x="1606" y="4"/>
                </a:moveTo>
                <a:lnTo>
                  <a:pt x="1628" y="4"/>
                </a:lnTo>
                <a:lnTo>
                  <a:pt x="1659" y="4"/>
                </a:lnTo>
                <a:lnTo>
                  <a:pt x="1659" y="0"/>
                </a:lnTo>
                <a:lnTo>
                  <a:pt x="1628" y="0"/>
                </a:lnTo>
                <a:lnTo>
                  <a:pt x="1606" y="0"/>
                </a:lnTo>
                <a:lnTo>
                  <a:pt x="1606" y="4"/>
                </a:lnTo>
                <a:close/>
                <a:moveTo>
                  <a:pt x="1691" y="4"/>
                </a:moveTo>
                <a:lnTo>
                  <a:pt x="1743" y="4"/>
                </a:lnTo>
                <a:lnTo>
                  <a:pt x="1743" y="0"/>
                </a:lnTo>
                <a:lnTo>
                  <a:pt x="1691" y="0"/>
                </a:lnTo>
                <a:lnTo>
                  <a:pt x="1691" y="4"/>
                </a:lnTo>
                <a:close/>
                <a:moveTo>
                  <a:pt x="1775" y="4"/>
                </a:moveTo>
                <a:lnTo>
                  <a:pt x="1828" y="4"/>
                </a:lnTo>
                <a:lnTo>
                  <a:pt x="1828" y="0"/>
                </a:lnTo>
                <a:lnTo>
                  <a:pt x="1775" y="0"/>
                </a:lnTo>
                <a:lnTo>
                  <a:pt x="1775" y="4"/>
                </a:lnTo>
                <a:close/>
                <a:moveTo>
                  <a:pt x="1860" y="4"/>
                </a:moveTo>
                <a:lnTo>
                  <a:pt x="1878" y="4"/>
                </a:lnTo>
                <a:lnTo>
                  <a:pt x="1912" y="4"/>
                </a:lnTo>
                <a:lnTo>
                  <a:pt x="1912" y="0"/>
                </a:lnTo>
                <a:lnTo>
                  <a:pt x="1878" y="0"/>
                </a:lnTo>
                <a:lnTo>
                  <a:pt x="1860" y="0"/>
                </a:lnTo>
                <a:lnTo>
                  <a:pt x="1860" y="4"/>
                </a:lnTo>
                <a:close/>
                <a:moveTo>
                  <a:pt x="1944" y="4"/>
                </a:moveTo>
                <a:lnTo>
                  <a:pt x="1997" y="4"/>
                </a:lnTo>
                <a:lnTo>
                  <a:pt x="1997" y="0"/>
                </a:lnTo>
                <a:lnTo>
                  <a:pt x="1944" y="0"/>
                </a:lnTo>
                <a:lnTo>
                  <a:pt x="1944" y="4"/>
                </a:lnTo>
                <a:close/>
                <a:moveTo>
                  <a:pt x="2029" y="4"/>
                </a:moveTo>
                <a:lnTo>
                  <a:pt x="2081" y="4"/>
                </a:lnTo>
                <a:lnTo>
                  <a:pt x="2081" y="0"/>
                </a:lnTo>
                <a:lnTo>
                  <a:pt x="2029" y="0"/>
                </a:lnTo>
                <a:lnTo>
                  <a:pt x="2029" y="4"/>
                </a:lnTo>
                <a:close/>
                <a:moveTo>
                  <a:pt x="2113" y="4"/>
                </a:moveTo>
                <a:lnTo>
                  <a:pt x="2129" y="4"/>
                </a:lnTo>
                <a:lnTo>
                  <a:pt x="2166" y="4"/>
                </a:lnTo>
                <a:lnTo>
                  <a:pt x="2166" y="0"/>
                </a:lnTo>
                <a:lnTo>
                  <a:pt x="2129" y="0"/>
                </a:lnTo>
                <a:lnTo>
                  <a:pt x="2113" y="0"/>
                </a:lnTo>
                <a:lnTo>
                  <a:pt x="2113" y="4"/>
                </a:lnTo>
                <a:close/>
                <a:moveTo>
                  <a:pt x="2198" y="4"/>
                </a:moveTo>
                <a:lnTo>
                  <a:pt x="2250" y="4"/>
                </a:lnTo>
                <a:lnTo>
                  <a:pt x="2250" y="0"/>
                </a:lnTo>
                <a:lnTo>
                  <a:pt x="2198" y="0"/>
                </a:lnTo>
                <a:lnTo>
                  <a:pt x="2198" y="4"/>
                </a:lnTo>
                <a:close/>
                <a:moveTo>
                  <a:pt x="2282" y="4"/>
                </a:moveTo>
                <a:lnTo>
                  <a:pt x="2335" y="4"/>
                </a:lnTo>
                <a:lnTo>
                  <a:pt x="2335" y="0"/>
                </a:lnTo>
                <a:lnTo>
                  <a:pt x="2282" y="0"/>
                </a:lnTo>
                <a:lnTo>
                  <a:pt x="2282" y="4"/>
                </a:lnTo>
                <a:close/>
                <a:moveTo>
                  <a:pt x="2367" y="4"/>
                </a:moveTo>
                <a:lnTo>
                  <a:pt x="2379" y="4"/>
                </a:lnTo>
                <a:lnTo>
                  <a:pt x="2419" y="4"/>
                </a:lnTo>
                <a:lnTo>
                  <a:pt x="2419" y="0"/>
                </a:lnTo>
                <a:lnTo>
                  <a:pt x="2379" y="0"/>
                </a:lnTo>
                <a:lnTo>
                  <a:pt x="2367" y="0"/>
                </a:lnTo>
                <a:lnTo>
                  <a:pt x="2367" y="4"/>
                </a:lnTo>
                <a:close/>
                <a:moveTo>
                  <a:pt x="2451" y="4"/>
                </a:moveTo>
                <a:lnTo>
                  <a:pt x="2504" y="4"/>
                </a:lnTo>
                <a:lnTo>
                  <a:pt x="2504" y="0"/>
                </a:lnTo>
                <a:lnTo>
                  <a:pt x="2451" y="0"/>
                </a:lnTo>
                <a:lnTo>
                  <a:pt x="2451" y="4"/>
                </a:lnTo>
                <a:close/>
                <a:moveTo>
                  <a:pt x="0" y="4"/>
                </a:moveTo>
                <a:lnTo>
                  <a:pt x="53" y="4"/>
                </a:lnTo>
                <a:lnTo>
                  <a:pt x="53" y="0"/>
                </a:lnTo>
                <a:lnTo>
                  <a:pt x="0" y="0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61" name="Line 214">
            <a:extLst>
              <a:ext uri="{FF2B5EF4-FFF2-40B4-BE49-F238E27FC236}">
                <a16:creationId xmlns:a16="http://schemas.microsoft.com/office/drawing/2014/main" id="{11CD2039-272C-4F1E-8139-0EECDB4AD707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1418" y="5556114"/>
            <a:ext cx="336550" cy="0"/>
          </a:xfrm>
          <a:prstGeom prst="line">
            <a:avLst/>
          </a:prstGeom>
          <a:noFill/>
          <a:ln w="1905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64" name="Rectangle 217">
            <a:extLst>
              <a:ext uri="{FF2B5EF4-FFF2-40B4-BE49-F238E27FC236}">
                <a16:creationId xmlns:a16="http://schemas.microsoft.com/office/drawing/2014/main" id="{E23FE9FC-63D3-4654-926F-8D4D0672F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8976" y="5702070"/>
            <a:ext cx="89902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</a:t>
            </a:r>
            <a:r>
              <a:rPr kumimoji="0" lang="en-US" altLang="en-US" sz="1400" b="0" i="0" u="none" strike="noStrike" cap="none" normalizeH="0" baseline="-25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_approx.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5" name="Freeform 218">
            <a:extLst>
              <a:ext uri="{FF2B5EF4-FFF2-40B4-BE49-F238E27FC236}">
                <a16:creationId xmlns:a16="http://schemas.microsoft.com/office/drawing/2014/main" id="{4F91173F-E249-470D-9AFA-FE175AD423D3}"/>
              </a:ext>
            </a:extLst>
          </p:cNvPr>
          <p:cNvSpPr>
            <a:spLocks noEditPoints="1"/>
          </p:cNvSpPr>
          <p:nvPr/>
        </p:nvSpPr>
        <p:spPr bwMode="auto">
          <a:xfrm>
            <a:off x="4105131" y="5820595"/>
            <a:ext cx="336550" cy="6350"/>
          </a:xfrm>
          <a:custGeom>
            <a:avLst/>
            <a:gdLst>
              <a:gd name="T0" fmla="*/ 85 w 212"/>
              <a:gd name="T1" fmla="*/ 4 h 4"/>
              <a:gd name="T2" fmla="*/ 138 w 212"/>
              <a:gd name="T3" fmla="*/ 4 h 4"/>
              <a:gd name="T4" fmla="*/ 138 w 212"/>
              <a:gd name="T5" fmla="*/ 0 h 4"/>
              <a:gd name="T6" fmla="*/ 85 w 212"/>
              <a:gd name="T7" fmla="*/ 0 h 4"/>
              <a:gd name="T8" fmla="*/ 85 w 212"/>
              <a:gd name="T9" fmla="*/ 4 h 4"/>
              <a:gd name="T10" fmla="*/ 169 w 212"/>
              <a:gd name="T11" fmla="*/ 4 h 4"/>
              <a:gd name="T12" fmla="*/ 212 w 212"/>
              <a:gd name="T13" fmla="*/ 4 h 4"/>
              <a:gd name="T14" fmla="*/ 212 w 212"/>
              <a:gd name="T15" fmla="*/ 0 h 4"/>
              <a:gd name="T16" fmla="*/ 169 w 212"/>
              <a:gd name="T17" fmla="*/ 0 h 4"/>
              <a:gd name="T18" fmla="*/ 169 w 212"/>
              <a:gd name="T19" fmla="*/ 4 h 4"/>
              <a:gd name="T20" fmla="*/ 0 w 212"/>
              <a:gd name="T21" fmla="*/ 4 h 4"/>
              <a:gd name="T22" fmla="*/ 53 w 212"/>
              <a:gd name="T23" fmla="*/ 4 h 4"/>
              <a:gd name="T24" fmla="*/ 53 w 212"/>
              <a:gd name="T25" fmla="*/ 0 h 4"/>
              <a:gd name="T26" fmla="*/ 0 w 212"/>
              <a:gd name="T27" fmla="*/ 0 h 4"/>
              <a:gd name="T28" fmla="*/ 0 w 212"/>
              <a:gd name="T29" fmla="*/ 4 h 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212" h="4">
                <a:moveTo>
                  <a:pt x="85" y="4"/>
                </a:moveTo>
                <a:lnTo>
                  <a:pt x="138" y="4"/>
                </a:lnTo>
                <a:lnTo>
                  <a:pt x="138" y="0"/>
                </a:lnTo>
                <a:lnTo>
                  <a:pt x="85" y="0"/>
                </a:lnTo>
                <a:lnTo>
                  <a:pt x="85" y="4"/>
                </a:lnTo>
                <a:close/>
                <a:moveTo>
                  <a:pt x="169" y="4"/>
                </a:moveTo>
                <a:lnTo>
                  <a:pt x="212" y="4"/>
                </a:lnTo>
                <a:lnTo>
                  <a:pt x="212" y="0"/>
                </a:lnTo>
                <a:lnTo>
                  <a:pt x="169" y="0"/>
                </a:lnTo>
                <a:lnTo>
                  <a:pt x="169" y="4"/>
                </a:lnTo>
                <a:close/>
                <a:moveTo>
                  <a:pt x="0" y="4"/>
                </a:moveTo>
                <a:lnTo>
                  <a:pt x="53" y="4"/>
                </a:lnTo>
                <a:lnTo>
                  <a:pt x="53" y="0"/>
                </a:lnTo>
                <a:lnTo>
                  <a:pt x="0" y="0"/>
                </a:lnTo>
                <a:lnTo>
                  <a:pt x="0" y="4"/>
                </a:lnTo>
                <a:close/>
              </a:path>
            </a:pathLst>
          </a:cu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66" name="Rectangle 219">
            <a:extLst>
              <a:ext uri="{FF2B5EF4-FFF2-40B4-BE49-F238E27FC236}">
                <a16:creationId xmlns:a16="http://schemas.microsoft.com/office/drawing/2014/main" id="{E948B8A7-5D16-4851-8B35-224DD36A4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5664" y="5439081"/>
            <a:ext cx="1328433" cy="519731"/>
          </a:xfrm>
          <a:prstGeom prst="rect">
            <a:avLst/>
          </a:prstGeom>
          <a:noFill/>
          <a:ln w="12700" cap="flat">
            <a:solidFill>
              <a:srgbClr val="262626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/>
          </a:p>
        </p:txBody>
      </p:sp>
      <p:sp>
        <p:nvSpPr>
          <p:cNvPr id="467" name="Rectangle 217">
            <a:extLst>
              <a:ext uri="{FF2B5EF4-FFF2-40B4-BE49-F238E27FC236}">
                <a16:creationId xmlns:a16="http://schemas.microsoft.com/office/drawing/2014/main" id="{CF9F681C-79EF-4D50-864C-BAF32303E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3809" y="5448392"/>
            <a:ext cx="700256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</a:t>
            </a:r>
            <a:r>
              <a:rPr kumimoji="0" lang="en-US" altLang="en-US" sz="1400" b="0" i="0" u="none" strike="noStrike" cap="none" normalizeH="0" baseline="-25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</a:t>
            </a:r>
            <a:r>
              <a:rPr kumimoji="0" lang="en-US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_exact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8" name="TextBox 467">
            <a:extLst>
              <a:ext uri="{FF2B5EF4-FFF2-40B4-BE49-F238E27FC236}">
                <a16:creationId xmlns:a16="http://schemas.microsoft.com/office/drawing/2014/main" id="{7C08502C-906B-4B72-8AE8-8E0845AE14D1}"/>
              </a:ext>
            </a:extLst>
          </p:cNvPr>
          <p:cNvSpPr txBox="1"/>
          <p:nvPr/>
        </p:nvSpPr>
        <p:spPr>
          <a:xfrm>
            <a:off x="751049" y="750889"/>
            <a:ext cx="246221" cy="409559"/>
          </a:xfrm>
          <a:prstGeom prst="rect">
            <a:avLst/>
          </a:prstGeom>
          <a:noFill/>
        </p:spPr>
        <p:txBody>
          <a:bodyPr vert="vert270" wrap="square" lIns="0" tIns="0" rIns="0" bIns="0" rtlCol="0" anchor="ctr" anchorCtr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v(x)</a:t>
            </a:r>
          </a:p>
        </p:txBody>
      </p:sp>
      <p:sp>
        <p:nvSpPr>
          <p:cNvPr id="469" name="TextBox 468">
            <a:extLst>
              <a:ext uri="{FF2B5EF4-FFF2-40B4-BE49-F238E27FC236}">
                <a16:creationId xmlns:a16="http://schemas.microsoft.com/office/drawing/2014/main" id="{ECB18A6B-58C7-4810-9E3A-54D899F1849A}"/>
              </a:ext>
            </a:extLst>
          </p:cNvPr>
          <p:cNvSpPr txBox="1"/>
          <p:nvPr/>
        </p:nvSpPr>
        <p:spPr>
          <a:xfrm>
            <a:off x="751049" y="3149793"/>
            <a:ext cx="246221" cy="409559"/>
          </a:xfrm>
          <a:prstGeom prst="rect">
            <a:avLst/>
          </a:prstGeom>
          <a:noFill/>
        </p:spPr>
        <p:txBody>
          <a:bodyPr vert="vert270" wrap="square" lIns="0" tIns="0" rIns="0" bIns="0" rtlCol="0" anchor="ctr" anchorCtr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M(x)</a:t>
            </a:r>
          </a:p>
        </p:txBody>
      </p:sp>
      <p:sp>
        <p:nvSpPr>
          <p:cNvPr id="470" name="TextBox 469">
            <a:extLst>
              <a:ext uri="{FF2B5EF4-FFF2-40B4-BE49-F238E27FC236}">
                <a16:creationId xmlns:a16="http://schemas.microsoft.com/office/drawing/2014/main" id="{99550803-C023-44D1-85E1-0DDA107B6B5B}"/>
              </a:ext>
            </a:extLst>
          </p:cNvPr>
          <p:cNvSpPr txBox="1"/>
          <p:nvPr/>
        </p:nvSpPr>
        <p:spPr>
          <a:xfrm>
            <a:off x="751049" y="4929191"/>
            <a:ext cx="246221" cy="476250"/>
          </a:xfrm>
          <a:prstGeom prst="rect">
            <a:avLst/>
          </a:prstGeom>
          <a:noFill/>
        </p:spPr>
        <p:txBody>
          <a:bodyPr vert="vert270" wrap="square" lIns="0" tIns="0" rIns="0" bIns="0" rtlCol="0" anchor="ctr" anchorCtr="0">
            <a:spAutoFit/>
          </a:bodyPr>
          <a:lstStyle/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600" baseline="-250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(x)</a:t>
            </a:r>
          </a:p>
        </p:txBody>
      </p:sp>
      <p:sp>
        <p:nvSpPr>
          <p:cNvPr id="471" name="TextBox 470">
            <a:extLst>
              <a:ext uri="{FF2B5EF4-FFF2-40B4-BE49-F238E27FC236}">
                <a16:creationId xmlns:a16="http://schemas.microsoft.com/office/drawing/2014/main" id="{34DD32FF-4D59-4E87-A124-13E86A962165}"/>
              </a:ext>
            </a:extLst>
          </p:cNvPr>
          <p:cNvSpPr txBox="1"/>
          <p:nvPr/>
        </p:nvSpPr>
        <p:spPr>
          <a:xfrm>
            <a:off x="5738814" y="1963967"/>
            <a:ext cx="218008" cy="215444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(a)</a:t>
            </a: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A095D6BA-615F-4812-BFD6-18840CE9C8B0}"/>
              </a:ext>
            </a:extLst>
          </p:cNvPr>
          <p:cNvSpPr txBox="1"/>
          <p:nvPr/>
        </p:nvSpPr>
        <p:spPr>
          <a:xfrm>
            <a:off x="5738814" y="3991206"/>
            <a:ext cx="218008" cy="215444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(b)</a:t>
            </a:r>
          </a:p>
        </p:txBody>
      </p:sp>
      <p:sp>
        <p:nvSpPr>
          <p:cNvPr id="473" name="TextBox 472">
            <a:extLst>
              <a:ext uri="{FF2B5EF4-FFF2-40B4-BE49-F238E27FC236}">
                <a16:creationId xmlns:a16="http://schemas.microsoft.com/office/drawing/2014/main" id="{3CB89AB1-F604-4323-832B-59E01FABCB74}"/>
              </a:ext>
            </a:extLst>
          </p:cNvPr>
          <p:cNvSpPr txBox="1"/>
          <p:nvPr/>
        </p:nvSpPr>
        <p:spPr>
          <a:xfrm>
            <a:off x="5738814" y="5980571"/>
            <a:ext cx="208390" cy="215444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(c)</a:t>
            </a:r>
          </a:p>
        </p:txBody>
      </p:sp>
    </p:spTree>
    <p:extLst>
      <p:ext uri="{BB962C8B-B14F-4D97-AF65-F5344CB8AC3E}">
        <p14:creationId xmlns:p14="http://schemas.microsoft.com/office/powerpoint/2010/main" val="2214023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153077" y="2801980"/>
            <a:ext cx="2724580" cy="1160420"/>
            <a:chOff x="2920" y="2186"/>
            <a:chExt cx="3284" cy="1428"/>
          </a:xfrm>
        </p:grpSpPr>
        <p:cxnSp>
          <p:nvCxnSpPr>
            <p:cNvPr id="9" name="Line 5937"/>
            <p:cNvCxnSpPr>
              <a:cxnSpLocks noChangeAspect="1" noChangeShapeType="1"/>
            </p:cNvCxnSpPr>
            <p:nvPr/>
          </p:nvCxnSpPr>
          <p:spPr bwMode="auto">
            <a:xfrm>
              <a:off x="3178" y="3394"/>
              <a:ext cx="253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stealth" w="sm" len="sm"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" name="Text Box 5938"/>
            <p:cNvSpPr txBox="1">
              <a:spLocks noChangeAspect="1" noChangeArrowheads="1"/>
            </p:cNvSpPr>
            <p:nvPr/>
          </p:nvSpPr>
          <p:spPr bwMode="auto">
            <a:xfrm>
              <a:off x="4256" y="3259"/>
              <a:ext cx="245" cy="27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1" name="Rectangle 10" descr="Light upward diagonal"/>
            <p:cNvSpPr>
              <a:spLocks noChangeArrowheads="1"/>
            </p:cNvSpPr>
            <p:nvPr/>
          </p:nvSpPr>
          <p:spPr bwMode="auto">
            <a:xfrm>
              <a:off x="2920" y="2373"/>
              <a:ext cx="247" cy="1193"/>
            </a:xfrm>
            <a:prstGeom prst="rect">
              <a:avLst/>
            </a:prstGeom>
            <a:pattFill prst="lt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2" name="Line 5940"/>
            <p:cNvCxnSpPr>
              <a:cxnSpLocks noChangeShapeType="1"/>
            </p:cNvCxnSpPr>
            <p:nvPr/>
          </p:nvCxnSpPr>
          <p:spPr bwMode="auto">
            <a:xfrm>
              <a:off x="3167" y="2186"/>
              <a:ext cx="0" cy="14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3168" y="2769"/>
              <a:ext cx="2550" cy="36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14" name="Line 5942"/>
            <p:cNvCxnSpPr>
              <a:cxnSpLocks noChangeShapeType="1"/>
            </p:cNvCxnSpPr>
            <p:nvPr/>
          </p:nvCxnSpPr>
          <p:spPr bwMode="auto">
            <a:xfrm>
              <a:off x="3167" y="2950"/>
              <a:ext cx="295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lg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5943"/>
            <p:cNvCxnSpPr>
              <a:cxnSpLocks noChangeShapeType="1"/>
            </p:cNvCxnSpPr>
            <p:nvPr/>
          </p:nvCxnSpPr>
          <p:spPr bwMode="auto">
            <a:xfrm flipV="1">
              <a:off x="3164" y="2420"/>
              <a:ext cx="0" cy="4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5944"/>
            <p:cNvCxnSpPr>
              <a:cxnSpLocks noChangeShapeType="1"/>
            </p:cNvCxnSpPr>
            <p:nvPr/>
          </p:nvCxnSpPr>
          <p:spPr bwMode="auto">
            <a:xfrm flipV="1">
              <a:off x="5720" y="2451"/>
              <a:ext cx="0" cy="48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7" name="Group 16"/>
            <p:cNvGrpSpPr>
              <a:grpSpLocks noChangeAspect="1"/>
            </p:cNvGrpSpPr>
            <p:nvPr/>
          </p:nvGrpSpPr>
          <p:grpSpPr bwMode="auto">
            <a:xfrm>
              <a:off x="2953" y="2753"/>
              <a:ext cx="476" cy="474"/>
              <a:chOff x="8322" y="10215"/>
              <a:chExt cx="522" cy="519"/>
            </a:xfrm>
          </p:grpSpPr>
          <p:sp>
            <p:nvSpPr>
              <p:cNvPr id="27" name="Arc 5946"/>
              <p:cNvSpPr>
                <a:spLocks noChangeAspect="1"/>
              </p:cNvSpPr>
              <p:nvPr/>
            </p:nvSpPr>
            <p:spPr bwMode="auto">
              <a:xfrm flipH="1">
                <a:off x="8322" y="10215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28" name="Arc 5947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29" name="Arc 5948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18" name="Group 17"/>
            <p:cNvGrpSpPr>
              <a:grpSpLocks noChangeAspect="1"/>
            </p:cNvGrpSpPr>
            <p:nvPr/>
          </p:nvGrpSpPr>
          <p:grpSpPr bwMode="auto">
            <a:xfrm>
              <a:off x="5459" y="2753"/>
              <a:ext cx="476" cy="474"/>
              <a:chOff x="8322" y="10215"/>
              <a:chExt cx="522" cy="519"/>
            </a:xfrm>
          </p:grpSpPr>
          <p:sp>
            <p:nvSpPr>
              <p:cNvPr id="24" name="Arc 5950"/>
              <p:cNvSpPr>
                <a:spLocks noChangeAspect="1"/>
              </p:cNvSpPr>
              <p:nvPr/>
            </p:nvSpPr>
            <p:spPr bwMode="auto">
              <a:xfrm flipH="1">
                <a:off x="8322" y="10215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25" name="Arc 5951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26" name="Arc 5952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</p:grpSp>
        <p:sp>
          <p:nvSpPr>
            <p:cNvPr id="19" name="Text Box 5953"/>
            <p:cNvSpPr txBox="1">
              <a:spLocks noChangeArrowheads="1"/>
            </p:cNvSpPr>
            <p:nvPr/>
          </p:nvSpPr>
          <p:spPr bwMode="auto">
            <a:xfrm>
              <a:off x="3218" y="2320"/>
              <a:ext cx="220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v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0" name="Text Box 5954"/>
            <p:cNvSpPr txBox="1">
              <a:spLocks noChangeArrowheads="1"/>
            </p:cNvSpPr>
            <p:nvPr/>
          </p:nvSpPr>
          <p:spPr bwMode="auto">
            <a:xfrm>
              <a:off x="5685" y="2320"/>
              <a:ext cx="347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v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1" name="Text Box 5955"/>
            <p:cNvSpPr txBox="1">
              <a:spLocks noChangeArrowheads="1"/>
            </p:cNvSpPr>
            <p:nvPr/>
          </p:nvSpPr>
          <p:spPr bwMode="auto">
            <a:xfrm>
              <a:off x="5927" y="3054"/>
              <a:ext cx="277" cy="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Symbol" panose="05050102010706020507" pitchFamily="18" charset="2"/>
                  <a:ea typeface="Batang" panose="02030600000101010101" pitchFamily="18" charset="-127"/>
                </a:rPr>
                <a:t>q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2" name="Text Box 5956"/>
            <p:cNvSpPr txBox="1">
              <a:spLocks noChangeArrowheads="1"/>
            </p:cNvSpPr>
            <p:nvPr/>
          </p:nvSpPr>
          <p:spPr bwMode="auto">
            <a:xfrm>
              <a:off x="3325" y="3135"/>
              <a:ext cx="261" cy="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Symbol" panose="05050102010706020507" pitchFamily="18" charset="2"/>
                  <a:ea typeface="Batang" panose="02030600000101010101" pitchFamily="18" charset="-127"/>
                </a:rPr>
                <a:t>q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 dirty="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23" name="Line 5957"/>
            <p:cNvCxnSpPr>
              <a:cxnSpLocks noChangeShapeType="1"/>
            </p:cNvCxnSpPr>
            <p:nvPr/>
          </p:nvCxnSpPr>
          <p:spPr bwMode="auto">
            <a:xfrm>
              <a:off x="5720" y="3326"/>
              <a:ext cx="0" cy="1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87" name="Group 86"/>
          <p:cNvGrpSpPr>
            <a:grpSpLocks/>
          </p:cNvGrpSpPr>
          <p:nvPr/>
        </p:nvGrpSpPr>
        <p:grpSpPr bwMode="auto">
          <a:xfrm>
            <a:off x="2461636" y="6449609"/>
            <a:ext cx="2546270" cy="1198965"/>
            <a:chOff x="3087" y="1525"/>
            <a:chExt cx="3742" cy="1762"/>
          </a:xfrm>
        </p:grpSpPr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3243" y="2094"/>
              <a:ext cx="2112" cy="432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5353" y="2174"/>
              <a:ext cx="1134" cy="272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90" name="Line 5862"/>
            <p:cNvCxnSpPr>
              <a:cxnSpLocks noChangeShapeType="1"/>
            </p:cNvCxnSpPr>
            <p:nvPr/>
          </p:nvCxnSpPr>
          <p:spPr bwMode="auto">
            <a:xfrm flipV="1">
              <a:off x="6483" y="2434"/>
              <a:ext cx="0" cy="5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1" name="Line 5863"/>
            <p:cNvCxnSpPr>
              <a:cxnSpLocks noChangeShapeType="1"/>
            </p:cNvCxnSpPr>
            <p:nvPr/>
          </p:nvCxnSpPr>
          <p:spPr bwMode="auto">
            <a:xfrm flipV="1">
              <a:off x="5362" y="2437"/>
              <a:ext cx="0" cy="5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" name="Rectangle 91" descr="Wide upward diagonal"/>
            <p:cNvSpPr>
              <a:spLocks noChangeArrowheads="1"/>
            </p:cNvSpPr>
            <p:nvPr/>
          </p:nvSpPr>
          <p:spPr bwMode="auto">
            <a:xfrm>
              <a:off x="3087" y="1918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93" name="Line 5865"/>
            <p:cNvCxnSpPr>
              <a:cxnSpLocks noChangeShapeType="1"/>
            </p:cNvCxnSpPr>
            <p:nvPr/>
          </p:nvCxnSpPr>
          <p:spPr bwMode="auto">
            <a:xfrm flipV="1">
              <a:off x="3232" y="1607"/>
              <a:ext cx="0" cy="14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4" name="Text Box 5866"/>
            <p:cNvSpPr txBox="1">
              <a:spLocks noChangeArrowheads="1"/>
            </p:cNvSpPr>
            <p:nvPr/>
          </p:nvSpPr>
          <p:spPr bwMode="auto">
            <a:xfrm>
              <a:off x="6306" y="3041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95" name="Text Box 5867"/>
            <p:cNvSpPr txBox="1">
              <a:spLocks noChangeArrowheads="1"/>
            </p:cNvSpPr>
            <p:nvPr/>
          </p:nvSpPr>
          <p:spPr bwMode="auto">
            <a:xfrm>
              <a:off x="5182" y="3041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96" name="Line 5868"/>
            <p:cNvCxnSpPr>
              <a:cxnSpLocks noChangeShapeType="1"/>
            </p:cNvCxnSpPr>
            <p:nvPr/>
          </p:nvCxnSpPr>
          <p:spPr bwMode="auto">
            <a:xfrm rot="5400000" flipV="1">
              <a:off x="3466" y="2072"/>
              <a:ext cx="0" cy="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7" name="Text Box 5869"/>
            <p:cNvSpPr txBox="1">
              <a:spLocks noChangeArrowheads="1"/>
            </p:cNvSpPr>
            <p:nvPr/>
          </p:nvSpPr>
          <p:spPr bwMode="auto">
            <a:xfrm>
              <a:off x="3218" y="1525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98" name="Text Box 5870"/>
            <p:cNvSpPr txBox="1">
              <a:spLocks noChangeArrowheads="1"/>
            </p:cNvSpPr>
            <p:nvPr/>
          </p:nvSpPr>
          <p:spPr bwMode="auto">
            <a:xfrm>
              <a:off x="3599" y="2182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99" name="Oval 98"/>
            <p:cNvSpPr>
              <a:spLocks noChangeArrowheads="1"/>
            </p:cNvSpPr>
            <p:nvPr/>
          </p:nvSpPr>
          <p:spPr bwMode="auto">
            <a:xfrm>
              <a:off x="3297" y="2550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</a:p>
          </p:txBody>
        </p:sp>
        <p:sp>
          <p:nvSpPr>
            <p:cNvPr id="100" name="Oval 99"/>
            <p:cNvSpPr>
              <a:spLocks noChangeArrowheads="1"/>
            </p:cNvSpPr>
            <p:nvPr/>
          </p:nvSpPr>
          <p:spPr bwMode="auto">
            <a:xfrm>
              <a:off x="5437" y="2481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</a:p>
          </p:txBody>
        </p:sp>
        <p:sp>
          <p:nvSpPr>
            <p:cNvPr id="101" name="Oval 100"/>
            <p:cNvSpPr>
              <a:spLocks noChangeArrowheads="1"/>
            </p:cNvSpPr>
            <p:nvPr/>
          </p:nvSpPr>
          <p:spPr bwMode="auto">
            <a:xfrm>
              <a:off x="6544" y="2438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3</a:t>
              </a:r>
            </a:p>
          </p:txBody>
        </p:sp>
        <p:sp>
          <p:nvSpPr>
            <p:cNvPr id="102" name="Text Box 5874"/>
            <p:cNvSpPr txBox="1">
              <a:spLocks noChangeArrowheads="1"/>
            </p:cNvSpPr>
            <p:nvPr/>
          </p:nvSpPr>
          <p:spPr bwMode="auto">
            <a:xfrm>
              <a:off x="4047" y="2177"/>
              <a:ext cx="5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2EI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03" name="Text Box 5875"/>
            <p:cNvSpPr txBox="1">
              <a:spLocks noChangeArrowheads="1"/>
            </p:cNvSpPr>
            <p:nvPr/>
          </p:nvSpPr>
          <p:spPr bwMode="auto">
            <a:xfrm>
              <a:off x="5670" y="2195"/>
              <a:ext cx="522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EI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104" name="Line 5876"/>
            <p:cNvCxnSpPr>
              <a:cxnSpLocks noChangeShapeType="1"/>
            </p:cNvCxnSpPr>
            <p:nvPr/>
          </p:nvCxnSpPr>
          <p:spPr bwMode="auto">
            <a:xfrm>
              <a:off x="3226" y="2942"/>
              <a:ext cx="21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5" name="Line 5877"/>
            <p:cNvCxnSpPr>
              <a:cxnSpLocks noChangeShapeType="1"/>
            </p:cNvCxnSpPr>
            <p:nvPr/>
          </p:nvCxnSpPr>
          <p:spPr bwMode="auto">
            <a:xfrm>
              <a:off x="5379" y="2947"/>
              <a:ext cx="10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6" name="Text Box 5878"/>
            <p:cNvSpPr txBox="1">
              <a:spLocks noChangeArrowheads="1"/>
            </p:cNvSpPr>
            <p:nvPr/>
          </p:nvSpPr>
          <p:spPr bwMode="auto">
            <a:xfrm>
              <a:off x="4039" y="2811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07" name="Text Box 5879"/>
            <p:cNvSpPr txBox="1">
              <a:spLocks noChangeArrowheads="1"/>
            </p:cNvSpPr>
            <p:nvPr/>
          </p:nvSpPr>
          <p:spPr bwMode="auto">
            <a:xfrm>
              <a:off x="5818" y="2816"/>
              <a:ext cx="231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</p:grpSp>
      <p:grpSp>
        <p:nvGrpSpPr>
          <p:cNvPr id="541" name="Group 540"/>
          <p:cNvGrpSpPr/>
          <p:nvPr/>
        </p:nvGrpSpPr>
        <p:grpSpPr>
          <a:xfrm>
            <a:off x="1793876" y="415925"/>
            <a:ext cx="3243263" cy="2203451"/>
            <a:chOff x="1793876" y="415925"/>
            <a:chExt cx="3243263" cy="2203451"/>
          </a:xfrm>
        </p:grpSpPr>
        <p:sp>
          <p:nvSpPr>
            <p:cNvPr id="4" name="Text Box 7170"/>
            <p:cNvSpPr txBox="1">
              <a:spLocks noChangeArrowheads="1"/>
            </p:cNvSpPr>
            <p:nvPr/>
          </p:nvSpPr>
          <p:spPr bwMode="auto">
            <a:xfrm>
              <a:off x="2887029" y="701638"/>
              <a:ext cx="2667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N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5" name="Text Box 7171"/>
            <p:cNvSpPr txBox="1">
              <a:spLocks noChangeArrowheads="1"/>
            </p:cNvSpPr>
            <p:nvPr/>
          </p:nvSpPr>
          <p:spPr bwMode="auto">
            <a:xfrm>
              <a:off x="3833814" y="708623"/>
              <a:ext cx="2667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N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3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6" name="Text Box 7172"/>
            <p:cNvSpPr txBox="1">
              <a:spLocks noChangeArrowheads="1"/>
            </p:cNvSpPr>
            <p:nvPr/>
          </p:nvSpPr>
          <p:spPr bwMode="auto">
            <a:xfrm>
              <a:off x="3097215" y="1765300"/>
              <a:ext cx="3365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N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/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7" name="Text Box 7173"/>
            <p:cNvSpPr txBox="1">
              <a:spLocks noChangeArrowheads="1"/>
            </p:cNvSpPr>
            <p:nvPr/>
          </p:nvSpPr>
          <p:spPr bwMode="auto">
            <a:xfrm>
              <a:off x="3899852" y="2251041"/>
              <a:ext cx="33655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N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4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/</a:t>
              </a: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108" name="AutoShape 92"/>
            <p:cNvSpPr>
              <a:spLocks noChangeAspect="1" noChangeArrowheads="1" noTextEdit="1"/>
            </p:cNvSpPr>
            <p:nvPr/>
          </p:nvSpPr>
          <p:spPr bwMode="auto">
            <a:xfrm>
              <a:off x="1820864" y="415925"/>
              <a:ext cx="3216275" cy="21955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pSp>
          <p:nvGrpSpPr>
            <p:cNvPr id="109" name="Group 294"/>
            <p:cNvGrpSpPr>
              <a:grpSpLocks/>
            </p:cNvGrpSpPr>
            <p:nvPr/>
          </p:nvGrpSpPr>
          <p:grpSpPr bwMode="auto">
            <a:xfrm>
              <a:off x="2012951" y="508000"/>
              <a:ext cx="2943225" cy="2011363"/>
              <a:chOff x="1268" y="320"/>
              <a:chExt cx="1854" cy="1267"/>
            </a:xfrm>
          </p:grpSpPr>
          <p:sp>
            <p:nvSpPr>
              <p:cNvPr id="341" name="Rectangle 94"/>
              <p:cNvSpPr>
                <a:spLocks noChangeArrowheads="1"/>
              </p:cNvSpPr>
              <p:nvPr/>
            </p:nvSpPr>
            <p:spPr bwMode="auto">
              <a:xfrm>
                <a:off x="1282" y="320"/>
                <a:ext cx="1840" cy="1267"/>
              </a:xfrm>
              <a:prstGeom prst="rect">
                <a:avLst/>
              </a:prstGeom>
              <a:noFill/>
              <a:ln w="9525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2" name="Rectangle 95"/>
              <p:cNvSpPr>
                <a:spLocks noChangeArrowheads="1"/>
              </p:cNvSpPr>
              <p:nvPr/>
            </p:nvSpPr>
            <p:spPr bwMode="auto">
              <a:xfrm>
                <a:off x="1282" y="320"/>
                <a:ext cx="1840" cy="1267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3" name="Line 96"/>
              <p:cNvSpPr>
                <a:spLocks noChangeShapeType="1"/>
              </p:cNvSpPr>
              <p:nvPr/>
            </p:nvSpPr>
            <p:spPr bwMode="auto">
              <a:xfrm>
                <a:off x="1282" y="320"/>
                <a:ext cx="0" cy="1267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4" name="Line 97"/>
              <p:cNvSpPr>
                <a:spLocks noChangeShapeType="1"/>
              </p:cNvSpPr>
              <p:nvPr/>
            </p:nvSpPr>
            <p:spPr bwMode="auto">
              <a:xfrm>
                <a:off x="1268" y="1587"/>
                <a:ext cx="1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5" name="Line 98"/>
              <p:cNvSpPr>
                <a:spLocks noChangeShapeType="1"/>
              </p:cNvSpPr>
              <p:nvPr/>
            </p:nvSpPr>
            <p:spPr bwMode="auto">
              <a:xfrm>
                <a:off x="1268" y="1376"/>
                <a:ext cx="1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6" name="Line 99"/>
              <p:cNvSpPr>
                <a:spLocks noChangeShapeType="1"/>
              </p:cNvSpPr>
              <p:nvPr/>
            </p:nvSpPr>
            <p:spPr bwMode="auto">
              <a:xfrm>
                <a:off x="1268" y="1165"/>
                <a:ext cx="1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7" name="Line 100"/>
              <p:cNvSpPr>
                <a:spLocks noChangeShapeType="1"/>
              </p:cNvSpPr>
              <p:nvPr/>
            </p:nvSpPr>
            <p:spPr bwMode="auto">
              <a:xfrm>
                <a:off x="1268" y="954"/>
                <a:ext cx="1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8" name="Line 101"/>
              <p:cNvSpPr>
                <a:spLocks noChangeShapeType="1"/>
              </p:cNvSpPr>
              <p:nvPr/>
            </p:nvSpPr>
            <p:spPr bwMode="auto">
              <a:xfrm>
                <a:off x="1268" y="742"/>
                <a:ext cx="1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9" name="Line 102"/>
              <p:cNvSpPr>
                <a:spLocks noChangeShapeType="1"/>
              </p:cNvSpPr>
              <p:nvPr/>
            </p:nvSpPr>
            <p:spPr bwMode="auto">
              <a:xfrm>
                <a:off x="1268" y="531"/>
                <a:ext cx="1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0" name="Line 103"/>
              <p:cNvSpPr>
                <a:spLocks noChangeShapeType="1"/>
              </p:cNvSpPr>
              <p:nvPr/>
            </p:nvSpPr>
            <p:spPr bwMode="auto">
              <a:xfrm>
                <a:off x="1268" y="320"/>
                <a:ext cx="14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1" name="Line 104"/>
              <p:cNvSpPr>
                <a:spLocks noChangeShapeType="1"/>
              </p:cNvSpPr>
              <p:nvPr/>
            </p:nvSpPr>
            <p:spPr bwMode="auto">
              <a:xfrm>
                <a:off x="1282" y="1376"/>
                <a:ext cx="184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2" name="Line 105"/>
              <p:cNvSpPr>
                <a:spLocks noChangeShapeType="1"/>
              </p:cNvSpPr>
              <p:nvPr/>
            </p:nvSpPr>
            <p:spPr bwMode="auto">
              <a:xfrm flipV="1">
                <a:off x="1282" y="1376"/>
                <a:ext cx="0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3" name="Line 106"/>
              <p:cNvSpPr>
                <a:spLocks noChangeShapeType="1"/>
              </p:cNvSpPr>
              <p:nvPr/>
            </p:nvSpPr>
            <p:spPr bwMode="auto">
              <a:xfrm flipV="1">
                <a:off x="1650" y="1376"/>
                <a:ext cx="0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4" name="Line 107"/>
              <p:cNvSpPr>
                <a:spLocks noChangeShapeType="1"/>
              </p:cNvSpPr>
              <p:nvPr/>
            </p:nvSpPr>
            <p:spPr bwMode="auto">
              <a:xfrm flipV="1">
                <a:off x="2018" y="1376"/>
                <a:ext cx="0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5" name="Line 108"/>
              <p:cNvSpPr>
                <a:spLocks noChangeShapeType="1"/>
              </p:cNvSpPr>
              <p:nvPr/>
            </p:nvSpPr>
            <p:spPr bwMode="auto">
              <a:xfrm flipV="1">
                <a:off x="2386" y="1376"/>
                <a:ext cx="0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6" name="Line 109"/>
              <p:cNvSpPr>
                <a:spLocks noChangeShapeType="1"/>
              </p:cNvSpPr>
              <p:nvPr/>
            </p:nvSpPr>
            <p:spPr bwMode="auto">
              <a:xfrm flipV="1">
                <a:off x="2754" y="1376"/>
                <a:ext cx="0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7" name="Line 110"/>
              <p:cNvSpPr>
                <a:spLocks noChangeShapeType="1"/>
              </p:cNvSpPr>
              <p:nvPr/>
            </p:nvSpPr>
            <p:spPr bwMode="auto">
              <a:xfrm flipV="1">
                <a:off x="3122" y="1376"/>
                <a:ext cx="0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8" name="Freeform 111"/>
              <p:cNvSpPr>
                <a:spLocks/>
              </p:cNvSpPr>
              <p:nvPr/>
            </p:nvSpPr>
            <p:spPr bwMode="auto">
              <a:xfrm>
                <a:off x="1282" y="320"/>
                <a:ext cx="19" cy="1"/>
              </a:xfrm>
              <a:custGeom>
                <a:avLst/>
                <a:gdLst>
                  <a:gd name="T0" fmla="*/ 0 w 55"/>
                  <a:gd name="T1" fmla="*/ 0 h 1"/>
                  <a:gd name="T2" fmla="*/ 28 w 55"/>
                  <a:gd name="T3" fmla="*/ 0 h 1"/>
                  <a:gd name="T4" fmla="*/ 55 w 55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">
                    <a:moveTo>
                      <a:pt x="0" y="0"/>
                    </a:moveTo>
                    <a:lnTo>
                      <a:pt x="28" y="0"/>
                    </a:lnTo>
                    <a:lnTo>
                      <a:pt x="55" y="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59" name="Freeform 112"/>
              <p:cNvSpPr>
                <a:spLocks/>
              </p:cNvSpPr>
              <p:nvPr/>
            </p:nvSpPr>
            <p:spPr bwMode="auto">
              <a:xfrm>
                <a:off x="1301" y="321"/>
                <a:ext cx="18" cy="1"/>
              </a:xfrm>
              <a:custGeom>
                <a:avLst/>
                <a:gdLst>
                  <a:gd name="T0" fmla="*/ 0 w 55"/>
                  <a:gd name="T1" fmla="*/ 0 h 3"/>
                  <a:gd name="T2" fmla="*/ 27 w 55"/>
                  <a:gd name="T3" fmla="*/ 1 h 3"/>
                  <a:gd name="T4" fmla="*/ 55 w 55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3">
                    <a:moveTo>
                      <a:pt x="0" y="0"/>
                    </a:moveTo>
                    <a:lnTo>
                      <a:pt x="27" y="1"/>
                    </a:lnTo>
                    <a:lnTo>
                      <a:pt x="55" y="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0" name="Line 113"/>
              <p:cNvSpPr>
                <a:spLocks noChangeShapeType="1"/>
              </p:cNvSpPr>
              <p:nvPr/>
            </p:nvSpPr>
            <p:spPr bwMode="auto">
              <a:xfrm>
                <a:off x="1319" y="322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1" name="Line 114"/>
              <p:cNvSpPr>
                <a:spLocks noChangeShapeType="1"/>
              </p:cNvSpPr>
              <p:nvPr/>
            </p:nvSpPr>
            <p:spPr bwMode="auto">
              <a:xfrm>
                <a:off x="1337" y="323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2" name="Freeform 115"/>
              <p:cNvSpPr>
                <a:spLocks/>
              </p:cNvSpPr>
              <p:nvPr/>
            </p:nvSpPr>
            <p:spPr bwMode="auto">
              <a:xfrm>
                <a:off x="1356" y="325"/>
                <a:ext cx="18" cy="3"/>
              </a:xfrm>
              <a:custGeom>
                <a:avLst/>
                <a:gdLst>
                  <a:gd name="T0" fmla="*/ 0 w 54"/>
                  <a:gd name="T1" fmla="*/ 0 h 8"/>
                  <a:gd name="T2" fmla="*/ 27 w 54"/>
                  <a:gd name="T3" fmla="*/ 4 h 8"/>
                  <a:gd name="T4" fmla="*/ 54 w 54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8">
                    <a:moveTo>
                      <a:pt x="0" y="0"/>
                    </a:moveTo>
                    <a:lnTo>
                      <a:pt x="27" y="4"/>
                    </a:lnTo>
                    <a:lnTo>
                      <a:pt x="54" y="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3" name="Line 116"/>
              <p:cNvSpPr>
                <a:spLocks noChangeShapeType="1"/>
              </p:cNvSpPr>
              <p:nvPr/>
            </p:nvSpPr>
            <p:spPr bwMode="auto">
              <a:xfrm>
                <a:off x="1374" y="328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4" name="Freeform 117"/>
              <p:cNvSpPr>
                <a:spLocks/>
              </p:cNvSpPr>
              <p:nvPr/>
            </p:nvSpPr>
            <p:spPr bwMode="auto">
              <a:xfrm>
                <a:off x="1393" y="331"/>
                <a:ext cx="18" cy="4"/>
              </a:xfrm>
              <a:custGeom>
                <a:avLst/>
                <a:gdLst>
                  <a:gd name="T0" fmla="*/ 0 w 55"/>
                  <a:gd name="T1" fmla="*/ 0 h 12"/>
                  <a:gd name="T2" fmla="*/ 28 w 55"/>
                  <a:gd name="T3" fmla="*/ 5 h 12"/>
                  <a:gd name="T4" fmla="*/ 55 w 55"/>
                  <a:gd name="T5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2">
                    <a:moveTo>
                      <a:pt x="0" y="0"/>
                    </a:moveTo>
                    <a:lnTo>
                      <a:pt x="28" y="5"/>
                    </a:lnTo>
                    <a:lnTo>
                      <a:pt x="55" y="12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5" name="Line 118"/>
              <p:cNvSpPr>
                <a:spLocks noChangeShapeType="1"/>
              </p:cNvSpPr>
              <p:nvPr/>
            </p:nvSpPr>
            <p:spPr bwMode="auto">
              <a:xfrm>
                <a:off x="1411" y="335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6" name="Freeform 119"/>
              <p:cNvSpPr>
                <a:spLocks/>
              </p:cNvSpPr>
              <p:nvPr/>
            </p:nvSpPr>
            <p:spPr bwMode="auto">
              <a:xfrm>
                <a:off x="1429" y="339"/>
                <a:ext cx="19" cy="5"/>
              </a:xfrm>
              <a:custGeom>
                <a:avLst/>
                <a:gdLst>
                  <a:gd name="T0" fmla="*/ 0 w 55"/>
                  <a:gd name="T1" fmla="*/ 0 h 15"/>
                  <a:gd name="T2" fmla="*/ 28 w 55"/>
                  <a:gd name="T3" fmla="*/ 8 h 15"/>
                  <a:gd name="T4" fmla="*/ 55 w 55"/>
                  <a:gd name="T5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5">
                    <a:moveTo>
                      <a:pt x="0" y="0"/>
                    </a:moveTo>
                    <a:lnTo>
                      <a:pt x="28" y="8"/>
                    </a:lnTo>
                    <a:lnTo>
                      <a:pt x="55" y="15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7" name="Line 120"/>
              <p:cNvSpPr>
                <a:spLocks noChangeShapeType="1"/>
              </p:cNvSpPr>
              <p:nvPr/>
            </p:nvSpPr>
            <p:spPr bwMode="auto">
              <a:xfrm>
                <a:off x="1448" y="344"/>
                <a:ext cx="18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8" name="Freeform 121"/>
              <p:cNvSpPr>
                <a:spLocks/>
              </p:cNvSpPr>
              <p:nvPr/>
            </p:nvSpPr>
            <p:spPr bwMode="auto">
              <a:xfrm>
                <a:off x="1466" y="350"/>
                <a:ext cx="18" cy="6"/>
              </a:xfrm>
              <a:custGeom>
                <a:avLst/>
                <a:gdLst>
                  <a:gd name="T0" fmla="*/ 0 w 54"/>
                  <a:gd name="T1" fmla="*/ 0 h 18"/>
                  <a:gd name="T2" fmla="*/ 27 w 54"/>
                  <a:gd name="T3" fmla="*/ 9 h 18"/>
                  <a:gd name="T4" fmla="*/ 54 w 54"/>
                  <a:gd name="T5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18">
                    <a:moveTo>
                      <a:pt x="0" y="0"/>
                    </a:moveTo>
                    <a:lnTo>
                      <a:pt x="27" y="9"/>
                    </a:lnTo>
                    <a:lnTo>
                      <a:pt x="54" y="1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69" name="Line 122"/>
              <p:cNvSpPr>
                <a:spLocks noChangeShapeType="1"/>
              </p:cNvSpPr>
              <p:nvPr/>
            </p:nvSpPr>
            <p:spPr bwMode="auto">
              <a:xfrm>
                <a:off x="1484" y="356"/>
                <a:ext cx="19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0" name="Freeform 123"/>
              <p:cNvSpPr>
                <a:spLocks/>
              </p:cNvSpPr>
              <p:nvPr/>
            </p:nvSpPr>
            <p:spPr bwMode="auto">
              <a:xfrm>
                <a:off x="1503" y="362"/>
                <a:ext cx="18" cy="7"/>
              </a:xfrm>
              <a:custGeom>
                <a:avLst/>
                <a:gdLst>
                  <a:gd name="T0" fmla="*/ 0 w 55"/>
                  <a:gd name="T1" fmla="*/ 0 h 21"/>
                  <a:gd name="T2" fmla="*/ 28 w 55"/>
                  <a:gd name="T3" fmla="*/ 10 h 21"/>
                  <a:gd name="T4" fmla="*/ 55 w 55"/>
                  <a:gd name="T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1">
                    <a:moveTo>
                      <a:pt x="0" y="0"/>
                    </a:moveTo>
                    <a:lnTo>
                      <a:pt x="28" y="10"/>
                    </a:lnTo>
                    <a:lnTo>
                      <a:pt x="55" y="2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1" name="Freeform 124"/>
              <p:cNvSpPr>
                <a:spLocks/>
              </p:cNvSpPr>
              <p:nvPr/>
            </p:nvSpPr>
            <p:spPr bwMode="auto">
              <a:xfrm>
                <a:off x="1521" y="369"/>
                <a:ext cx="19" cy="7"/>
              </a:xfrm>
              <a:custGeom>
                <a:avLst/>
                <a:gdLst>
                  <a:gd name="T0" fmla="*/ 0 w 56"/>
                  <a:gd name="T1" fmla="*/ 0 h 21"/>
                  <a:gd name="T2" fmla="*/ 28 w 56"/>
                  <a:gd name="T3" fmla="*/ 11 h 21"/>
                  <a:gd name="T4" fmla="*/ 56 w 56"/>
                  <a:gd name="T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1">
                    <a:moveTo>
                      <a:pt x="0" y="0"/>
                    </a:moveTo>
                    <a:lnTo>
                      <a:pt x="28" y="11"/>
                    </a:lnTo>
                    <a:lnTo>
                      <a:pt x="56" y="2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2" name="Line 125"/>
              <p:cNvSpPr>
                <a:spLocks noChangeShapeType="1"/>
              </p:cNvSpPr>
              <p:nvPr/>
            </p:nvSpPr>
            <p:spPr bwMode="auto">
              <a:xfrm>
                <a:off x="1540" y="376"/>
                <a:ext cx="18" cy="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3" name="Freeform 126"/>
              <p:cNvSpPr>
                <a:spLocks/>
              </p:cNvSpPr>
              <p:nvPr/>
            </p:nvSpPr>
            <p:spPr bwMode="auto">
              <a:xfrm>
                <a:off x="1558" y="384"/>
                <a:ext cx="19" cy="9"/>
              </a:xfrm>
              <a:custGeom>
                <a:avLst/>
                <a:gdLst>
                  <a:gd name="T0" fmla="*/ 0 w 56"/>
                  <a:gd name="T1" fmla="*/ 0 h 25"/>
                  <a:gd name="T2" fmla="*/ 28 w 56"/>
                  <a:gd name="T3" fmla="*/ 13 h 25"/>
                  <a:gd name="T4" fmla="*/ 56 w 56"/>
                  <a:gd name="T5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5">
                    <a:moveTo>
                      <a:pt x="0" y="0"/>
                    </a:moveTo>
                    <a:lnTo>
                      <a:pt x="28" y="13"/>
                    </a:lnTo>
                    <a:lnTo>
                      <a:pt x="56" y="25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4" name="Freeform 127"/>
              <p:cNvSpPr>
                <a:spLocks/>
              </p:cNvSpPr>
              <p:nvPr/>
            </p:nvSpPr>
            <p:spPr bwMode="auto">
              <a:xfrm>
                <a:off x="1577" y="393"/>
                <a:ext cx="18" cy="8"/>
              </a:xfrm>
              <a:custGeom>
                <a:avLst/>
                <a:gdLst>
                  <a:gd name="T0" fmla="*/ 0 w 55"/>
                  <a:gd name="T1" fmla="*/ 0 h 26"/>
                  <a:gd name="T2" fmla="*/ 28 w 55"/>
                  <a:gd name="T3" fmla="*/ 13 h 26"/>
                  <a:gd name="T4" fmla="*/ 55 w 55"/>
                  <a:gd name="T5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6">
                    <a:moveTo>
                      <a:pt x="0" y="0"/>
                    </a:moveTo>
                    <a:lnTo>
                      <a:pt x="28" y="13"/>
                    </a:lnTo>
                    <a:lnTo>
                      <a:pt x="55" y="26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5" name="Freeform 128"/>
              <p:cNvSpPr>
                <a:spLocks/>
              </p:cNvSpPr>
              <p:nvPr/>
            </p:nvSpPr>
            <p:spPr bwMode="auto">
              <a:xfrm>
                <a:off x="1595" y="401"/>
                <a:ext cx="18" cy="10"/>
              </a:xfrm>
              <a:custGeom>
                <a:avLst/>
                <a:gdLst>
                  <a:gd name="T0" fmla="*/ 0 w 55"/>
                  <a:gd name="T1" fmla="*/ 0 h 28"/>
                  <a:gd name="T2" fmla="*/ 27 w 55"/>
                  <a:gd name="T3" fmla="*/ 14 h 28"/>
                  <a:gd name="T4" fmla="*/ 55 w 55"/>
                  <a:gd name="T5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8">
                    <a:moveTo>
                      <a:pt x="0" y="0"/>
                    </a:moveTo>
                    <a:lnTo>
                      <a:pt x="27" y="14"/>
                    </a:lnTo>
                    <a:lnTo>
                      <a:pt x="55" y="2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6" name="Line 129"/>
              <p:cNvSpPr>
                <a:spLocks noChangeShapeType="1"/>
              </p:cNvSpPr>
              <p:nvPr/>
            </p:nvSpPr>
            <p:spPr bwMode="auto">
              <a:xfrm>
                <a:off x="1613" y="411"/>
                <a:ext cx="19" cy="9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7" name="Line 130"/>
              <p:cNvSpPr>
                <a:spLocks noChangeShapeType="1"/>
              </p:cNvSpPr>
              <p:nvPr/>
            </p:nvSpPr>
            <p:spPr bwMode="auto">
              <a:xfrm>
                <a:off x="1632" y="420"/>
                <a:ext cx="18" cy="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8" name="Line 131"/>
              <p:cNvSpPr>
                <a:spLocks noChangeShapeType="1"/>
              </p:cNvSpPr>
              <p:nvPr/>
            </p:nvSpPr>
            <p:spPr bwMode="auto">
              <a:xfrm>
                <a:off x="1650" y="430"/>
                <a:ext cx="18" cy="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79" name="Line 132"/>
              <p:cNvSpPr>
                <a:spLocks noChangeShapeType="1"/>
              </p:cNvSpPr>
              <p:nvPr/>
            </p:nvSpPr>
            <p:spPr bwMode="auto">
              <a:xfrm>
                <a:off x="1668" y="440"/>
                <a:ext cx="19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0" name="Line 133"/>
              <p:cNvSpPr>
                <a:spLocks noChangeShapeType="1"/>
              </p:cNvSpPr>
              <p:nvPr/>
            </p:nvSpPr>
            <p:spPr bwMode="auto">
              <a:xfrm>
                <a:off x="1687" y="451"/>
                <a:ext cx="18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1" name="Line 134"/>
              <p:cNvSpPr>
                <a:spLocks noChangeShapeType="1"/>
              </p:cNvSpPr>
              <p:nvPr/>
            </p:nvSpPr>
            <p:spPr bwMode="auto">
              <a:xfrm>
                <a:off x="1705" y="462"/>
                <a:ext cx="19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2" name="Line 135"/>
              <p:cNvSpPr>
                <a:spLocks noChangeShapeType="1"/>
              </p:cNvSpPr>
              <p:nvPr/>
            </p:nvSpPr>
            <p:spPr bwMode="auto">
              <a:xfrm>
                <a:off x="1724" y="473"/>
                <a:ext cx="18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3" name="Line 136"/>
              <p:cNvSpPr>
                <a:spLocks noChangeShapeType="1"/>
              </p:cNvSpPr>
              <p:nvPr/>
            </p:nvSpPr>
            <p:spPr bwMode="auto">
              <a:xfrm>
                <a:off x="1742" y="485"/>
                <a:ext cx="19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4" name="Line 137"/>
              <p:cNvSpPr>
                <a:spLocks noChangeShapeType="1"/>
              </p:cNvSpPr>
              <p:nvPr/>
            </p:nvSpPr>
            <p:spPr bwMode="auto">
              <a:xfrm>
                <a:off x="1761" y="497"/>
                <a:ext cx="18" cy="1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5" name="Line 138"/>
              <p:cNvSpPr>
                <a:spLocks noChangeShapeType="1"/>
              </p:cNvSpPr>
              <p:nvPr/>
            </p:nvSpPr>
            <p:spPr bwMode="auto">
              <a:xfrm>
                <a:off x="1779" y="510"/>
                <a:ext cx="18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6" name="Line 139"/>
              <p:cNvSpPr>
                <a:spLocks noChangeShapeType="1"/>
              </p:cNvSpPr>
              <p:nvPr/>
            </p:nvSpPr>
            <p:spPr bwMode="auto">
              <a:xfrm>
                <a:off x="1797" y="522"/>
                <a:ext cx="19" cy="1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7" name="Freeform 140"/>
              <p:cNvSpPr>
                <a:spLocks/>
              </p:cNvSpPr>
              <p:nvPr/>
            </p:nvSpPr>
            <p:spPr bwMode="auto">
              <a:xfrm>
                <a:off x="1816" y="535"/>
                <a:ext cx="18" cy="13"/>
              </a:xfrm>
              <a:custGeom>
                <a:avLst/>
                <a:gdLst>
                  <a:gd name="T0" fmla="*/ 0 w 55"/>
                  <a:gd name="T1" fmla="*/ 0 h 40"/>
                  <a:gd name="T2" fmla="*/ 27 w 55"/>
                  <a:gd name="T3" fmla="*/ 20 h 40"/>
                  <a:gd name="T4" fmla="*/ 55 w 55"/>
                  <a:gd name="T5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0">
                    <a:moveTo>
                      <a:pt x="0" y="0"/>
                    </a:moveTo>
                    <a:lnTo>
                      <a:pt x="27" y="20"/>
                    </a:lnTo>
                    <a:lnTo>
                      <a:pt x="55" y="4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8" name="Freeform 141"/>
              <p:cNvSpPr>
                <a:spLocks/>
              </p:cNvSpPr>
              <p:nvPr/>
            </p:nvSpPr>
            <p:spPr bwMode="auto">
              <a:xfrm>
                <a:off x="1834" y="548"/>
                <a:ext cx="18" cy="14"/>
              </a:xfrm>
              <a:custGeom>
                <a:avLst/>
                <a:gdLst>
                  <a:gd name="T0" fmla="*/ 0 w 55"/>
                  <a:gd name="T1" fmla="*/ 0 h 40"/>
                  <a:gd name="T2" fmla="*/ 28 w 55"/>
                  <a:gd name="T3" fmla="*/ 19 h 40"/>
                  <a:gd name="T4" fmla="*/ 55 w 55"/>
                  <a:gd name="T5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0">
                    <a:moveTo>
                      <a:pt x="0" y="0"/>
                    </a:moveTo>
                    <a:lnTo>
                      <a:pt x="28" y="19"/>
                    </a:lnTo>
                    <a:lnTo>
                      <a:pt x="55" y="4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89" name="Freeform 142"/>
              <p:cNvSpPr>
                <a:spLocks/>
              </p:cNvSpPr>
              <p:nvPr/>
            </p:nvSpPr>
            <p:spPr bwMode="auto">
              <a:xfrm>
                <a:off x="1852" y="562"/>
                <a:ext cx="19" cy="13"/>
              </a:xfrm>
              <a:custGeom>
                <a:avLst/>
                <a:gdLst>
                  <a:gd name="T0" fmla="*/ 0 w 56"/>
                  <a:gd name="T1" fmla="*/ 0 h 41"/>
                  <a:gd name="T2" fmla="*/ 28 w 56"/>
                  <a:gd name="T3" fmla="*/ 20 h 41"/>
                  <a:gd name="T4" fmla="*/ 56 w 56"/>
                  <a:gd name="T5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41">
                    <a:moveTo>
                      <a:pt x="0" y="0"/>
                    </a:moveTo>
                    <a:lnTo>
                      <a:pt x="28" y="20"/>
                    </a:lnTo>
                    <a:lnTo>
                      <a:pt x="56" y="4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0" name="Line 143"/>
              <p:cNvSpPr>
                <a:spLocks noChangeShapeType="1"/>
              </p:cNvSpPr>
              <p:nvPr/>
            </p:nvSpPr>
            <p:spPr bwMode="auto">
              <a:xfrm>
                <a:off x="1871" y="575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1" name="Line 144"/>
              <p:cNvSpPr>
                <a:spLocks noChangeShapeType="1"/>
              </p:cNvSpPr>
              <p:nvPr/>
            </p:nvSpPr>
            <p:spPr bwMode="auto">
              <a:xfrm>
                <a:off x="1889" y="589"/>
                <a:ext cx="19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2" name="Line 145"/>
              <p:cNvSpPr>
                <a:spLocks noChangeShapeType="1"/>
              </p:cNvSpPr>
              <p:nvPr/>
            </p:nvSpPr>
            <p:spPr bwMode="auto">
              <a:xfrm>
                <a:off x="1908" y="603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3" name="Line 146"/>
              <p:cNvSpPr>
                <a:spLocks noChangeShapeType="1"/>
              </p:cNvSpPr>
              <p:nvPr/>
            </p:nvSpPr>
            <p:spPr bwMode="auto">
              <a:xfrm>
                <a:off x="1926" y="618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4" name="Line 147"/>
              <p:cNvSpPr>
                <a:spLocks noChangeShapeType="1"/>
              </p:cNvSpPr>
              <p:nvPr/>
            </p:nvSpPr>
            <p:spPr bwMode="auto">
              <a:xfrm>
                <a:off x="1944" y="632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5" name="Line 148"/>
              <p:cNvSpPr>
                <a:spLocks noChangeShapeType="1"/>
              </p:cNvSpPr>
              <p:nvPr/>
            </p:nvSpPr>
            <p:spPr bwMode="auto">
              <a:xfrm>
                <a:off x="1963" y="647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6" name="Line 149"/>
              <p:cNvSpPr>
                <a:spLocks noChangeShapeType="1"/>
              </p:cNvSpPr>
              <p:nvPr/>
            </p:nvSpPr>
            <p:spPr bwMode="auto">
              <a:xfrm>
                <a:off x="1981" y="662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7" name="Line 150"/>
              <p:cNvSpPr>
                <a:spLocks noChangeShapeType="1"/>
              </p:cNvSpPr>
              <p:nvPr/>
            </p:nvSpPr>
            <p:spPr bwMode="auto">
              <a:xfrm>
                <a:off x="2000" y="677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8" name="Line 151"/>
              <p:cNvSpPr>
                <a:spLocks noChangeShapeType="1"/>
              </p:cNvSpPr>
              <p:nvPr/>
            </p:nvSpPr>
            <p:spPr bwMode="auto">
              <a:xfrm>
                <a:off x="2018" y="692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99" name="Line 152"/>
              <p:cNvSpPr>
                <a:spLocks noChangeShapeType="1"/>
              </p:cNvSpPr>
              <p:nvPr/>
            </p:nvSpPr>
            <p:spPr bwMode="auto">
              <a:xfrm>
                <a:off x="2036" y="707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0" name="Line 153"/>
              <p:cNvSpPr>
                <a:spLocks noChangeShapeType="1"/>
              </p:cNvSpPr>
              <p:nvPr/>
            </p:nvSpPr>
            <p:spPr bwMode="auto">
              <a:xfrm>
                <a:off x="2055" y="723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1" name="Line 154"/>
              <p:cNvSpPr>
                <a:spLocks noChangeShapeType="1"/>
              </p:cNvSpPr>
              <p:nvPr/>
            </p:nvSpPr>
            <p:spPr bwMode="auto">
              <a:xfrm>
                <a:off x="2073" y="738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2" name="Line 155"/>
              <p:cNvSpPr>
                <a:spLocks noChangeShapeType="1"/>
              </p:cNvSpPr>
              <p:nvPr/>
            </p:nvSpPr>
            <p:spPr bwMode="auto">
              <a:xfrm>
                <a:off x="2092" y="753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3" name="Line 156"/>
              <p:cNvSpPr>
                <a:spLocks noChangeShapeType="1"/>
              </p:cNvSpPr>
              <p:nvPr/>
            </p:nvSpPr>
            <p:spPr bwMode="auto">
              <a:xfrm>
                <a:off x="2110" y="769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4" name="Freeform 157"/>
              <p:cNvSpPr>
                <a:spLocks/>
              </p:cNvSpPr>
              <p:nvPr/>
            </p:nvSpPr>
            <p:spPr bwMode="auto">
              <a:xfrm>
                <a:off x="2128" y="785"/>
                <a:ext cx="19" cy="16"/>
              </a:xfrm>
              <a:custGeom>
                <a:avLst/>
                <a:gdLst>
                  <a:gd name="T0" fmla="*/ 0 w 55"/>
                  <a:gd name="T1" fmla="*/ 0 h 48"/>
                  <a:gd name="T2" fmla="*/ 28 w 55"/>
                  <a:gd name="T3" fmla="*/ 24 h 48"/>
                  <a:gd name="T4" fmla="*/ 55 w 55"/>
                  <a:gd name="T5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8">
                    <a:moveTo>
                      <a:pt x="0" y="0"/>
                    </a:moveTo>
                    <a:lnTo>
                      <a:pt x="28" y="24"/>
                    </a:lnTo>
                    <a:lnTo>
                      <a:pt x="55" y="4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5" name="Line 158"/>
              <p:cNvSpPr>
                <a:spLocks noChangeShapeType="1"/>
              </p:cNvSpPr>
              <p:nvPr/>
            </p:nvSpPr>
            <p:spPr bwMode="auto">
              <a:xfrm>
                <a:off x="2147" y="801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6" name="Line 159"/>
              <p:cNvSpPr>
                <a:spLocks noChangeShapeType="1"/>
              </p:cNvSpPr>
              <p:nvPr/>
            </p:nvSpPr>
            <p:spPr bwMode="auto">
              <a:xfrm>
                <a:off x="2165" y="816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7" name="Line 160"/>
              <p:cNvSpPr>
                <a:spLocks noChangeShapeType="1"/>
              </p:cNvSpPr>
              <p:nvPr/>
            </p:nvSpPr>
            <p:spPr bwMode="auto">
              <a:xfrm>
                <a:off x="2183" y="832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8" name="Line 161"/>
              <p:cNvSpPr>
                <a:spLocks noChangeShapeType="1"/>
              </p:cNvSpPr>
              <p:nvPr/>
            </p:nvSpPr>
            <p:spPr bwMode="auto">
              <a:xfrm>
                <a:off x="2202" y="848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09" name="Line 162"/>
              <p:cNvSpPr>
                <a:spLocks noChangeShapeType="1"/>
              </p:cNvSpPr>
              <p:nvPr/>
            </p:nvSpPr>
            <p:spPr bwMode="auto">
              <a:xfrm>
                <a:off x="2221" y="864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0" name="Line 163"/>
              <p:cNvSpPr>
                <a:spLocks noChangeShapeType="1"/>
              </p:cNvSpPr>
              <p:nvPr/>
            </p:nvSpPr>
            <p:spPr bwMode="auto">
              <a:xfrm>
                <a:off x="2239" y="880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1" name="Freeform 164"/>
              <p:cNvSpPr>
                <a:spLocks/>
              </p:cNvSpPr>
              <p:nvPr/>
            </p:nvSpPr>
            <p:spPr bwMode="auto">
              <a:xfrm>
                <a:off x="2257" y="895"/>
                <a:ext cx="19" cy="16"/>
              </a:xfrm>
              <a:custGeom>
                <a:avLst/>
                <a:gdLst>
                  <a:gd name="T0" fmla="*/ 0 w 55"/>
                  <a:gd name="T1" fmla="*/ 0 h 48"/>
                  <a:gd name="T2" fmla="*/ 27 w 55"/>
                  <a:gd name="T3" fmla="*/ 23 h 48"/>
                  <a:gd name="T4" fmla="*/ 55 w 55"/>
                  <a:gd name="T5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8">
                    <a:moveTo>
                      <a:pt x="0" y="0"/>
                    </a:moveTo>
                    <a:lnTo>
                      <a:pt x="27" y="23"/>
                    </a:lnTo>
                    <a:lnTo>
                      <a:pt x="55" y="4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2" name="Line 165"/>
              <p:cNvSpPr>
                <a:spLocks noChangeShapeType="1"/>
              </p:cNvSpPr>
              <p:nvPr/>
            </p:nvSpPr>
            <p:spPr bwMode="auto">
              <a:xfrm>
                <a:off x="2276" y="911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3" name="Line 166"/>
              <p:cNvSpPr>
                <a:spLocks noChangeShapeType="1"/>
              </p:cNvSpPr>
              <p:nvPr/>
            </p:nvSpPr>
            <p:spPr bwMode="auto">
              <a:xfrm>
                <a:off x="2294" y="927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4" name="Line 167"/>
              <p:cNvSpPr>
                <a:spLocks noChangeShapeType="1"/>
              </p:cNvSpPr>
              <p:nvPr/>
            </p:nvSpPr>
            <p:spPr bwMode="auto">
              <a:xfrm>
                <a:off x="2312" y="942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5" name="Line 168"/>
              <p:cNvSpPr>
                <a:spLocks noChangeShapeType="1"/>
              </p:cNvSpPr>
              <p:nvPr/>
            </p:nvSpPr>
            <p:spPr bwMode="auto">
              <a:xfrm>
                <a:off x="2331" y="958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6" name="Line 169"/>
              <p:cNvSpPr>
                <a:spLocks noChangeShapeType="1"/>
              </p:cNvSpPr>
              <p:nvPr/>
            </p:nvSpPr>
            <p:spPr bwMode="auto">
              <a:xfrm>
                <a:off x="2349" y="973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7" name="Line 170"/>
              <p:cNvSpPr>
                <a:spLocks noChangeShapeType="1"/>
              </p:cNvSpPr>
              <p:nvPr/>
            </p:nvSpPr>
            <p:spPr bwMode="auto">
              <a:xfrm>
                <a:off x="2368" y="989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8" name="Line 171"/>
              <p:cNvSpPr>
                <a:spLocks noChangeShapeType="1"/>
              </p:cNvSpPr>
              <p:nvPr/>
            </p:nvSpPr>
            <p:spPr bwMode="auto">
              <a:xfrm>
                <a:off x="2386" y="1004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19" name="Line 172"/>
              <p:cNvSpPr>
                <a:spLocks noChangeShapeType="1"/>
              </p:cNvSpPr>
              <p:nvPr/>
            </p:nvSpPr>
            <p:spPr bwMode="auto">
              <a:xfrm>
                <a:off x="2404" y="1019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0" name="Line 173"/>
              <p:cNvSpPr>
                <a:spLocks noChangeShapeType="1"/>
              </p:cNvSpPr>
              <p:nvPr/>
            </p:nvSpPr>
            <p:spPr bwMode="auto">
              <a:xfrm>
                <a:off x="2423" y="1034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1" name="Line 174"/>
              <p:cNvSpPr>
                <a:spLocks noChangeShapeType="1"/>
              </p:cNvSpPr>
              <p:nvPr/>
            </p:nvSpPr>
            <p:spPr bwMode="auto">
              <a:xfrm>
                <a:off x="2441" y="1049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2" name="Line 175"/>
              <p:cNvSpPr>
                <a:spLocks noChangeShapeType="1"/>
              </p:cNvSpPr>
              <p:nvPr/>
            </p:nvSpPr>
            <p:spPr bwMode="auto">
              <a:xfrm>
                <a:off x="2460" y="1064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3" name="Line 176"/>
              <p:cNvSpPr>
                <a:spLocks noChangeShapeType="1"/>
              </p:cNvSpPr>
              <p:nvPr/>
            </p:nvSpPr>
            <p:spPr bwMode="auto">
              <a:xfrm>
                <a:off x="2478" y="1078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4" name="Line 177"/>
              <p:cNvSpPr>
                <a:spLocks noChangeShapeType="1"/>
              </p:cNvSpPr>
              <p:nvPr/>
            </p:nvSpPr>
            <p:spPr bwMode="auto">
              <a:xfrm>
                <a:off x="2496" y="1092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5" name="Line 178"/>
              <p:cNvSpPr>
                <a:spLocks noChangeShapeType="1"/>
              </p:cNvSpPr>
              <p:nvPr/>
            </p:nvSpPr>
            <p:spPr bwMode="auto">
              <a:xfrm>
                <a:off x="2515" y="1107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6" name="Freeform 179"/>
              <p:cNvSpPr>
                <a:spLocks/>
              </p:cNvSpPr>
              <p:nvPr/>
            </p:nvSpPr>
            <p:spPr bwMode="auto">
              <a:xfrm>
                <a:off x="2533" y="1121"/>
                <a:ext cx="19" cy="13"/>
              </a:xfrm>
              <a:custGeom>
                <a:avLst/>
                <a:gdLst>
                  <a:gd name="T0" fmla="*/ 0 w 56"/>
                  <a:gd name="T1" fmla="*/ 0 h 41"/>
                  <a:gd name="T2" fmla="*/ 28 w 56"/>
                  <a:gd name="T3" fmla="*/ 21 h 41"/>
                  <a:gd name="T4" fmla="*/ 56 w 56"/>
                  <a:gd name="T5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41">
                    <a:moveTo>
                      <a:pt x="0" y="0"/>
                    </a:moveTo>
                    <a:lnTo>
                      <a:pt x="28" y="21"/>
                    </a:lnTo>
                    <a:lnTo>
                      <a:pt x="56" y="4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7" name="Freeform 180"/>
              <p:cNvSpPr>
                <a:spLocks/>
              </p:cNvSpPr>
              <p:nvPr/>
            </p:nvSpPr>
            <p:spPr bwMode="auto">
              <a:xfrm>
                <a:off x="2552" y="1134"/>
                <a:ext cx="18" cy="14"/>
              </a:xfrm>
              <a:custGeom>
                <a:avLst/>
                <a:gdLst>
                  <a:gd name="T0" fmla="*/ 0 w 55"/>
                  <a:gd name="T1" fmla="*/ 0 h 40"/>
                  <a:gd name="T2" fmla="*/ 27 w 55"/>
                  <a:gd name="T3" fmla="*/ 20 h 40"/>
                  <a:gd name="T4" fmla="*/ 55 w 55"/>
                  <a:gd name="T5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0">
                    <a:moveTo>
                      <a:pt x="0" y="0"/>
                    </a:moveTo>
                    <a:lnTo>
                      <a:pt x="27" y="20"/>
                    </a:lnTo>
                    <a:lnTo>
                      <a:pt x="55" y="4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8" name="Freeform 181"/>
              <p:cNvSpPr>
                <a:spLocks/>
              </p:cNvSpPr>
              <p:nvPr/>
            </p:nvSpPr>
            <p:spPr bwMode="auto">
              <a:xfrm>
                <a:off x="2570" y="1148"/>
                <a:ext cx="18" cy="13"/>
              </a:xfrm>
              <a:custGeom>
                <a:avLst/>
                <a:gdLst>
                  <a:gd name="T0" fmla="*/ 0 w 55"/>
                  <a:gd name="T1" fmla="*/ 0 h 40"/>
                  <a:gd name="T2" fmla="*/ 27 w 55"/>
                  <a:gd name="T3" fmla="*/ 20 h 40"/>
                  <a:gd name="T4" fmla="*/ 55 w 55"/>
                  <a:gd name="T5" fmla="*/ 4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0">
                    <a:moveTo>
                      <a:pt x="0" y="0"/>
                    </a:moveTo>
                    <a:lnTo>
                      <a:pt x="27" y="20"/>
                    </a:lnTo>
                    <a:lnTo>
                      <a:pt x="55" y="4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29" name="Line 182"/>
              <p:cNvSpPr>
                <a:spLocks noChangeShapeType="1"/>
              </p:cNvSpPr>
              <p:nvPr/>
            </p:nvSpPr>
            <p:spPr bwMode="auto">
              <a:xfrm>
                <a:off x="2588" y="1161"/>
                <a:ext cx="19" cy="1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0" name="Line 183"/>
              <p:cNvSpPr>
                <a:spLocks noChangeShapeType="1"/>
              </p:cNvSpPr>
              <p:nvPr/>
            </p:nvSpPr>
            <p:spPr bwMode="auto">
              <a:xfrm>
                <a:off x="2607" y="1174"/>
                <a:ext cx="18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1" name="Line 184"/>
              <p:cNvSpPr>
                <a:spLocks noChangeShapeType="1"/>
              </p:cNvSpPr>
              <p:nvPr/>
            </p:nvSpPr>
            <p:spPr bwMode="auto">
              <a:xfrm>
                <a:off x="2625" y="1186"/>
                <a:ext cx="18" cy="1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2" name="Line 185"/>
              <p:cNvSpPr>
                <a:spLocks noChangeShapeType="1"/>
              </p:cNvSpPr>
              <p:nvPr/>
            </p:nvSpPr>
            <p:spPr bwMode="auto">
              <a:xfrm>
                <a:off x="2643" y="1199"/>
                <a:ext cx="19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3" name="Line 186"/>
              <p:cNvSpPr>
                <a:spLocks noChangeShapeType="1"/>
              </p:cNvSpPr>
              <p:nvPr/>
            </p:nvSpPr>
            <p:spPr bwMode="auto">
              <a:xfrm>
                <a:off x="2662" y="1211"/>
                <a:ext cx="18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4" name="Line 187"/>
              <p:cNvSpPr>
                <a:spLocks noChangeShapeType="1"/>
              </p:cNvSpPr>
              <p:nvPr/>
            </p:nvSpPr>
            <p:spPr bwMode="auto">
              <a:xfrm>
                <a:off x="2680" y="1222"/>
                <a:ext cx="19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5" name="Line 188"/>
              <p:cNvSpPr>
                <a:spLocks noChangeShapeType="1"/>
              </p:cNvSpPr>
              <p:nvPr/>
            </p:nvSpPr>
            <p:spPr bwMode="auto">
              <a:xfrm>
                <a:off x="2699" y="1234"/>
                <a:ext cx="18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6" name="Line 189"/>
              <p:cNvSpPr>
                <a:spLocks noChangeShapeType="1"/>
              </p:cNvSpPr>
              <p:nvPr/>
            </p:nvSpPr>
            <p:spPr bwMode="auto">
              <a:xfrm>
                <a:off x="2717" y="1245"/>
                <a:ext cx="19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7" name="Line 190"/>
              <p:cNvSpPr>
                <a:spLocks noChangeShapeType="1"/>
              </p:cNvSpPr>
              <p:nvPr/>
            </p:nvSpPr>
            <p:spPr bwMode="auto">
              <a:xfrm>
                <a:off x="2736" y="1256"/>
                <a:ext cx="18" cy="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8" name="Line 191"/>
              <p:cNvSpPr>
                <a:spLocks noChangeShapeType="1"/>
              </p:cNvSpPr>
              <p:nvPr/>
            </p:nvSpPr>
            <p:spPr bwMode="auto">
              <a:xfrm>
                <a:off x="2754" y="1266"/>
                <a:ext cx="18" cy="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39" name="Line 192"/>
              <p:cNvSpPr>
                <a:spLocks noChangeShapeType="1"/>
              </p:cNvSpPr>
              <p:nvPr/>
            </p:nvSpPr>
            <p:spPr bwMode="auto">
              <a:xfrm>
                <a:off x="2772" y="1276"/>
                <a:ext cx="19" cy="9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0" name="Freeform 193"/>
              <p:cNvSpPr>
                <a:spLocks/>
              </p:cNvSpPr>
              <p:nvPr/>
            </p:nvSpPr>
            <p:spPr bwMode="auto">
              <a:xfrm>
                <a:off x="2791" y="1285"/>
                <a:ext cx="18" cy="10"/>
              </a:xfrm>
              <a:custGeom>
                <a:avLst/>
                <a:gdLst>
                  <a:gd name="T0" fmla="*/ 0 w 55"/>
                  <a:gd name="T1" fmla="*/ 0 h 28"/>
                  <a:gd name="T2" fmla="*/ 27 w 55"/>
                  <a:gd name="T3" fmla="*/ 14 h 28"/>
                  <a:gd name="T4" fmla="*/ 55 w 55"/>
                  <a:gd name="T5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8">
                    <a:moveTo>
                      <a:pt x="0" y="0"/>
                    </a:moveTo>
                    <a:lnTo>
                      <a:pt x="27" y="14"/>
                    </a:lnTo>
                    <a:lnTo>
                      <a:pt x="55" y="2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1" name="Freeform 194"/>
              <p:cNvSpPr>
                <a:spLocks/>
              </p:cNvSpPr>
              <p:nvPr/>
            </p:nvSpPr>
            <p:spPr bwMode="auto">
              <a:xfrm>
                <a:off x="2809" y="1295"/>
                <a:ext cx="18" cy="8"/>
              </a:xfrm>
              <a:custGeom>
                <a:avLst/>
                <a:gdLst>
                  <a:gd name="T0" fmla="*/ 0 w 55"/>
                  <a:gd name="T1" fmla="*/ 0 h 25"/>
                  <a:gd name="T2" fmla="*/ 27 w 55"/>
                  <a:gd name="T3" fmla="*/ 13 h 25"/>
                  <a:gd name="T4" fmla="*/ 55 w 55"/>
                  <a:gd name="T5" fmla="*/ 25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5">
                    <a:moveTo>
                      <a:pt x="0" y="0"/>
                    </a:moveTo>
                    <a:lnTo>
                      <a:pt x="27" y="13"/>
                    </a:lnTo>
                    <a:lnTo>
                      <a:pt x="55" y="25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2" name="Freeform 195"/>
              <p:cNvSpPr>
                <a:spLocks/>
              </p:cNvSpPr>
              <p:nvPr/>
            </p:nvSpPr>
            <p:spPr bwMode="auto">
              <a:xfrm>
                <a:off x="2827" y="1303"/>
                <a:ext cx="19" cy="9"/>
              </a:xfrm>
              <a:custGeom>
                <a:avLst/>
                <a:gdLst>
                  <a:gd name="T0" fmla="*/ 0 w 56"/>
                  <a:gd name="T1" fmla="*/ 0 h 26"/>
                  <a:gd name="T2" fmla="*/ 28 w 56"/>
                  <a:gd name="T3" fmla="*/ 13 h 26"/>
                  <a:gd name="T4" fmla="*/ 56 w 56"/>
                  <a:gd name="T5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6">
                    <a:moveTo>
                      <a:pt x="0" y="0"/>
                    </a:moveTo>
                    <a:lnTo>
                      <a:pt x="28" y="13"/>
                    </a:lnTo>
                    <a:lnTo>
                      <a:pt x="56" y="26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3" name="Line 196"/>
              <p:cNvSpPr>
                <a:spLocks noChangeShapeType="1"/>
              </p:cNvSpPr>
              <p:nvPr/>
            </p:nvSpPr>
            <p:spPr bwMode="auto">
              <a:xfrm>
                <a:off x="2846" y="1312"/>
                <a:ext cx="18" cy="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4" name="Freeform 197"/>
              <p:cNvSpPr>
                <a:spLocks/>
              </p:cNvSpPr>
              <p:nvPr/>
            </p:nvSpPr>
            <p:spPr bwMode="auto">
              <a:xfrm>
                <a:off x="2864" y="1320"/>
                <a:ext cx="19" cy="7"/>
              </a:xfrm>
              <a:custGeom>
                <a:avLst/>
                <a:gdLst>
                  <a:gd name="T0" fmla="*/ 0 w 56"/>
                  <a:gd name="T1" fmla="*/ 0 h 21"/>
                  <a:gd name="T2" fmla="*/ 28 w 56"/>
                  <a:gd name="T3" fmla="*/ 10 h 21"/>
                  <a:gd name="T4" fmla="*/ 56 w 56"/>
                  <a:gd name="T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1">
                    <a:moveTo>
                      <a:pt x="0" y="0"/>
                    </a:moveTo>
                    <a:lnTo>
                      <a:pt x="28" y="10"/>
                    </a:lnTo>
                    <a:lnTo>
                      <a:pt x="56" y="2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5" name="Freeform 198"/>
              <p:cNvSpPr>
                <a:spLocks/>
              </p:cNvSpPr>
              <p:nvPr/>
            </p:nvSpPr>
            <p:spPr bwMode="auto">
              <a:xfrm>
                <a:off x="2883" y="1327"/>
                <a:ext cx="18" cy="7"/>
              </a:xfrm>
              <a:custGeom>
                <a:avLst/>
                <a:gdLst>
                  <a:gd name="T0" fmla="*/ 0 w 55"/>
                  <a:gd name="T1" fmla="*/ 0 h 21"/>
                  <a:gd name="T2" fmla="*/ 27 w 55"/>
                  <a:gd name="T3" fmla="*/ 10 h 21"/>
                  <a:gd name="T4" fmla="*/ 55 w 55"/>
                  <a:gd name="T5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1">
                    <a:moveTo>
                      <a:pt x="0" y="0"/>
                    </a:moveTo>
                    <a:lnTo>
                      <a:pt x="27" y="10"/>
                    </a:lnTo>
                    <a:lnTo>
                      <a:pt x="55" y="2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6" name="Line 199"/>
              <p:cNvSpPr>
                <a:spLocks noChangeShapeType="1"/>
              </p:cNvSpPr>
              <p:nvPr/>
            </p:nvSpPr>
            <p:spPr bwMode="auto">
              <a:xfrm>
                <a:off x="2901" y="1334"/>
                <a:ext cx="19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7" name="Freeform 200"/>
              <p:cNvSpPr>
                <a:spLocks/>
              </p:cNvSpPr>
              <p:nvPr/>
            </p:nvSpPr>
            <p:spPr bwMode="auto">
              <a:xfrm>
                <a:off x="2920" y="1340"/>
                <a:ext cx="18" cy="6"/>
              </a:xfrm>
              <a:custGeom>
                <a:avLst/>
                <a:gdLst>
                  <a:gd name="T0" fmla="*/ 0 w 54"/>
                  <a:gd name="T1" fmla="*/ 0 h 18"/>
                  <a:gd name="T2" fmla="*/ 26 w 54"/>
                  <a:gd name="T3" fmla="*/ 10 h 18"/>
                  <a:gd name="T4" fmla="*/ 54 w 54"/>
                  <a:gd name="T5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18">
                    <a:moveTo>
                      <a:pt x="0" y="0"/>
                    </a:moveTo>
                    <a:lnTo>
                      <a:pt x="26" y="10"/>
                    </a:lnTo>
                    <a:lnTo>
                      <a:pt x="54" y="1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8" name="Line 201"/>
              <p:cNvSpPr>
                <a:spLocks noChangeShapeType="1"/>
              </p:cNvSpPr>
              <p:nvPr/>
            </p:nvSpPr>
            <p:spPr bwMode="auto">
              <a:xfrm>
                <a:off x="2938" y="1346"/>
                <a:ext cx="18" cy="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49" name="Freeform 202"/>
              <p:cNvSpPr>
                <a:spLocks/>
              </p:cNvSpPr>
              <p:nvPr/>
            </p:nvSpPr>
            <p:spPr bwMode="auto">
              <a:xfrm>
                <a:off x="2956" y="1351"/>
                <a:ext cx="19" cy="5"/>
              </a:xfrm>
              <a:custGeom>
                <a:avLst/>
                <a:gdLst>
                  <a:gd name="T0" fmla="*/ 0 w 55"/>
                  <a:gd name="T1" fmla="*/ 0 h 15"/>
                  <a:gd name="T2" fmla="*/ 27 w 55"/>
                  <a:gd name="T3" fmla="*/ 8 h 15"/>
                  <a:gd name="T4" fmla="*/ 55 w 55"/>
                  <a:gd name="T5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5">
                    <a:moveTo>
                      <a:pt x="0" y="0"/>
                    </a:moveTo>
                    <a:lnTo>
                      <a:pt x="27" y="8"/>
                    </a:lnTo>
                    <a:lnTo>
                      <a:pt x="55" y="15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0" name="Line 203"/>
              <p:cNvSpPr>
                <a:spLocks noChangeShapeType="1"/>
              </p:cNvSpPr>
              <p:nvPr/>
            </p:nvSpPr>
            <p:spPr bwMode="auto">
              <a:xfrm>
                <a:off x="2975" y="1356"/>
                <a:ext cx="18" cy="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1" name="Freeform 204"/>
              <p:cNvSpPr>
                <a:spLocks/>
              </p:cNvSpPr>
              <p:nvPr/>
            </p:nvSpPr>
            <p:spPr bwMode="auto">
              <a:xfrm>
                <a:off x="2993" y="1361"/>
                <a:ext cx="18" cy="4"/>
              </a:xfrm>
              <a:custGeom>
                <a:avLst/>
                <a:gdLst>
                  <a:gd name="T0" fmla="*/ 0 w 55"/>
                  <a:gd name="T1" fmla="*/ 0 h 12"/>
                  <a:gd name="T2" fmla="*/ 27 w 55"/>
                  <a:gd name="T3" fmla="*/ 7 h 12"/>
                  <a:gd name="T4" fmla="*/ 55 w 55"/>
                  <a:gd name="T5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2">
                    <a:moveTo>
                      <a:pt x="0" y="0"/>
                    </a:moveTo>
                    <a:lnTo>
                      <a:pt x="27" y="7"/>
                    </a:lnTo>
                    <a:lnTo>
                      <a:pt x="55" y="12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2" name="Line 205"/>
              <p:cNvSpPr>
                <a:spLocks noChangeShapeType="1"/>
              </p:cNvSpPr>
              <p:nvPr/>
            </p:nvSpPr>
            <p:spPr bwMode="auto">
              <a:xfrm>
                <a:off x="3011" y="1365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3" name="Freeform 206"/>
              <p:cNvSpPr>
                <a:spLocks/>
              </p:cNvSpPr>
              <p:nvPr/>
            </p:nvSpPr>
            <p:spPr bwMode="auto">
              <a:xfrm>
                <a:off x="3030" y="1368"/>
                <a:ext cx="18" cy="3"/>
              </a:xfrm>
              <a:custGeom>
                <a:avLst/>
                <a:gdLst>
                  <a:gd name="T0" fmla="*/ 0 w 54"/>
                  <a:gd name="T1" fmla="*/ 0 h 9"/>
                  <a:gd name="T2" fmla="*/ 26 w 54"/>
                  <a:gd name="T3" fmla="*/ 5 h 9"/>
                  <a:gd name="T4" fmla="*/ 54 w 54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9">
                    <a:moveTo>
                      <a:pt x="0" y="0"/>
                    </a:moveTo>
                    <a:lnTo>
                      <a:pt x="26" y="5"/>
                    </a:lnTo>
                    <a:lnTo>
                      <a:pt x="54" y="9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4" name="Line 207"/>
              <p:cNvSpPr>
                <a:spLocks noChangeShapeType="1"/>
              </p:cNvSpPr>
              <p:nvPr/>
            </p:nvSpPr>
            <p:spPr bwMode="auto">
              <a:xfrm>
                <a:off x="3048" y="1371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5" name="Line 208"/>
              <p:cNvSpPr>
                <a:spLocks noChangeShapeType="1"/>
              </p:cNvSpPr>
              <p:nvPr/>
            </p:nvSpPr>
            <p:spPr bwMode="auto">
              <a:xfrm>
                <a:off x="3067" y="1373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6" name="Freeform 209"/>
              <p:cNvSpPr>
                <a:spLocks/>
              </p:cNvSpPr>
              <p:nvPr/>
            </p:nvSpPr>
            <p:spPr bwMode="auto">
              <a:xfrm>
                <a:off x="3085" y="1374"/>
                <a:ext cx="18" cy="1"/>
              </a:xfrm>
              <a:custGeom>
                <a:avLst/>
                <a:gdLst>
                  <a:gd name="T0" fmla="*/ 0 w 55"/>
                  <a:gd name="T1" fmla="*/ 0 h 3"/>
                  <a:gd name="T2" fmla="*/ 27 w 55"/>
                  <a:gd name="T3" fmla="*/ 2 h 3"/>
                  <a:gd name="T4" fmla="*/ 55 w 55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3">
                    <a:moveTo>
                      <a:pt x="0" y="0"/>
                    </a:moveTo>
                    <a:lnTo>
                      <a:pt x="27" y="2"/>
                    </a:lnTo>
                    <a:lnTo>
                      <a:pt x="55" y="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7" name="Freeform 210"/>
              <p:cNvSpPr>
                <a:spLocks/>
              </p:cNvSpPr>
              <p:nvPr/>
            </p:nvSpPr>
            <p:spPr bwMode="auto">
              <a:xfrm>
                <a:off x="3103" y="1375"/>
                <a:ext cx="19" cy="1"/>
              </a:xfrm>
              <a:custGeom>
                <a:avLst/>
                <a:gdLst>
                  <a:gd name="T0" fmla="*/ 0 w 55"/>
                  <a:gd name="T1" fmla="*/ 0 h 1"/>
                  <a:gd name="T2" fmla="*/ 27 w 55"/>
                  <a:gd name="T3" fmla="*/ 1 h 1"/>
                  <a:gd name="T4" fmla="*/ 55 w 55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">
                    <a:moveTo>
                      <a:pt x="0" y="0"/>
                    </a:moveTo>
                    <a:lnTo>
                      <a:pt x="27" y="1"/>
                    </a:lnTo>
                    <a:lnTo>
                      <a:pt x="55" y="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8" name="Line 211"/>
              <p:cNvSpPr>
                <a:spLocks noChangeShapeType="1"/>
              </p:cNvSpPr>
              <p:nvPr/>
            </p:nvSpPr>
            <p:spPr bwMode="auto">
              <a:xfrm flipV="1">
                <a:off x="1282" y="1365"/>
                <a:ext cx="19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59" name="Line 212"/>
              <p:cNvSpPr>
                <a:spLocks noChangeShapeType="1"/>
              </p:cNvSpPr>
              <p:nvPr/>
            </p:nvSpPr>
            <p:spPr bwMode="auto">
              <a:xfrm flipV="1">
                <a:off x="1301" y="1355"/>
                <a:ext cx="18" cy="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0" name="Freeform 213"/>
              <p:cNvSpPr>
                <a:spLocks/>
              </p:cNvSpPr>
              <p:nvPr/>
            </p:nvSpPr>
            <p:spPr bwMode="auto">
              <a:xfrm>
                <a:off x="1319" y="1346"/>
                <a:ext cx="18" cy="9"/>
              </a:xfrm>
              <a:custGeom>
                <a:avLst/>
                <a:gdLst>
                  <a:gd name="T0" fmla="*/ 0 w 55"/>
                  <a:gd name="T1" fmla="*/ 29 h 29"/>
                  <a:gd name="T2" fmla="*/ 28 w 55"/>
                  <a:gd name="T3" fmla="*/ 14 h 29"/>
                  <a:gd name="T4" fmla="*/ 55 w 55"/>
                  <a:gd name="T5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9">
                    <a:moveTo>
                      <a:pt x="0" y="29"/>
                    </a:moveTo>
                    <a:lnTo>
                      <a:pt x="28" y="14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1" name="Freeform 214"/>
              <p:cNvSpPr>
                <a:spLocks/>
              </p:cNvSpPr>
              <p:nvPr/>
            </p:nvSpPr>
            <p:spPr bwMode="auto">
              <a:xfrm>
                <a:off x="1337" y="1337"/>
                <a:ext cx="19" cy="9"/>
              </a:xfrm>
              <a:custGeom>
                <a:avLst/>
                <a:gdLst>
                  <a:gd name="T0" fmla="*/ 0 w 56"/>
                  <a:gd name="T1" fmla="*/ 26 h 26"/>
                  <a:gd name="T2" fmla="*/ 28 w 56"/>
                  <a:gd name="T3" fmla="*/ 13 h 26"/>
                  <a:gd name="T4" fmla="*/ 56 w 56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6">
                    <a:moveTo>
                      <a:pt x="0" y="26"/>
                    </a:moveTo>
                    <a:lnTo>
                      <a:pt x="28" y="13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2" name="Freeform 215"/>
              <p:cNvSpPr>
                <a:spLocks/>
              </p:cNvSpPr>
              <p:nvPr/>
            </p:nvSpPr>
            <p:spPr bwMode="auto">
              <a:xfrm>
                <a:off x="1356" y="1328"/>
                <a:ext cx="18" cy="9"/>
              </a:xfrm>
              <a:custGeom>
                <a:avLst/>
                <a:gdLst>
                  <a:gd name="T0" fmla="*/ 0 w 54"/>
                  <a:gd name="T1" fmla="*/ 27 h 27"/>
                  <a:gd name="T2" fmla="*/ 27 w 54"/>
                  <a:gd name="T3" fmla="*/ 13 h 27"/>
                  <a:gd name="T4" fmla="*/ 54 w 54"/>
                  <a:gd name="T5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27">
                    <a:moveTo>
                      <a:pt x="0" y="27"/>
                    </a:moveTo>
                    <a:lnTo>
                      <a:pt x="27" y="13"/>
                    </a:lnTo>
                    <a:lnTo>
                      <a:pt x="54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3" name="Freeform 216"/>
              <p:cNvSpPr>
                <a:spLocks/>
              </p:cNvSpPr>
              <p:nvPr/>
            </p:nvSpPr>
            <p:spPr bwMode="auto">
              <a:xfrm>
                <a:off x="1374" y="1320"/>
                <a:ext cx="19" cy="8"/>
              </a:xfrm>
              <a:custGeom>
                <a:avLst/>
                <a:gdLst>
                  <a:gd name="T0" fmla="*/ 0 w 56"/>
                  <a:gd name="T1" fmla="*/ 24 h 24"/>
                  <a:gd name="T2" fmla="*/ 28 w 56"/>
                  <a:gd name="T3" fmla="*/ 11 h 24"/>
                  <a:gd name="T4" fmla="*/ 56 w 56"/>
                  <a:gd name="T5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4">
                    <a:moveTo>
                      <a:pt x="0" y="24"/>
                    </a:moveTo>
                    <a:lnTo>
                      <a:pt x="28" y="11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4" name="Freeform 217"/>
              <p:cNvSpPr>
                <a:spLocks/>
              </p:cNvSpPr>
              <p:nvPr/>
            </p:nvSpPr>
            <p:spPr bwMode="auto">
              <a:xfrm>
                <a:off x="1393" y="1312"/>
                <a:ext cx="18" cy="8"/>
              </a:xfrm>
              <a:custGeom>
                <a:avLst/>
                <a:gdLst>
                  <a:gd name="T0" fmla="*/ 0 w 55"/>
                  <a:gd name="T1" fmla="*/ 25 h 25"/>
                  <a:gd name="T2" fmla="*/ 28 w 55"/>
                  <a:gd name="T3" fmla="*/ 12 h 25"/>
                  <a:gd name="T4" fmla="*/ 55 w 55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5">
                    <a:moveTo>
                      <a:pt x="0" y="25"/>
                    </a:moveTo>
                    <a:lnTo>
                      <a:pt x="28" y="12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5" name="Line 218"/>
              <p:cNvSpPr>
                <a:spLocks noChangeShapeType="1"/>
              </p:cNvSpPr>
              <p:nvPr/>
            </p:nvSpPr>
            <p:spPr bwMode="auto">
              <a:xfrm flipV="1">
                <a:off x="1411" y="1304"/>
                <a:ext cx="18" cy="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6" name="Line 219"/>
              <p:cNvSpPr>
                <a:spLocks noChangeShapeType="1"/>
              </p:cNvSpPr>
              <p:nvPr/>
            </p:nvSpPr>
            <p:spPr bwMode="auto">
              <a:xfrm flipV="1">
                <a:off x="1429" y="1297"/>
                <a:ext cx="19" cy="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7" name="Freeform 220"/>
              <p:cNvSpPr>
                <a:spLocks/>
              </p:cNvSpPr>
              <p:nvPr/>
            </p:nvSpPr>
            <p:spPr bwMode="auto">
              <a:xfrm>
                <a:off x="1448" y="1290"/>
                <a:ext cx="18" cy="7"/>
              </a:xfrm>
              <a:custGeom>
                <a:avLst/>
                <a:gdLst>
                  <a:gd name="T0" fmla="*/ 0 w 56"/>
                  <a:gd name="T1" fmla="*/ 21 h 21"/>
                  <a:gd name="T2" fmla="*/ 28 w 56"/>
                  <a:gd name="T3" fmla="*/ 11 h 21"/>
                  <a:gd name="T4" fmla="*/ 56 w 56"/>
                  <a:gd name="T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1">
                    <a:moveTo>
                      <a:pt x="0" y="21"/>
                    </a:moveTo>
                    <a:lnTo>
                      <a:pt x="28" y="11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8" name="Line 221"/>
              <p:cNvSpPr>
                <a:spLocks noChangeShapeType="1"/>
              </p:cNvSpPr>
              <p:nvPr/>
            </p:nvSpPr>
            <p:spPr bwMode="auto">
              <a:xfrm flipV="1">
                <a:off x="1466" y="1284"/>
                <a:ext cx="18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69" name="Line 222"/>
              <p:cNvSpPr>
                <a:spLocks noChangeShapeType="1"/>
              </p:cNvSpPr>
              <p:nvPr/>
            </p:nvSpPr>
            <p:spPr bwMode="auto">
              <a:xfrm flipV="1">
                <a:off x="1484" y="1278"/>
                <a:ext cx="19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0" name="Line 223"/>
              <p:cNvSpPr>
                <a:spLocks noChangeShapeType="1"/>
              </p:cNvSpPr>
              <p:nvPr/>
            </p:nvSpPr>
            <p:spPr bwMode="auto">
              <a:xfrm flipV="1">
                <a:off x="1503" y="1272"/>
                <a:ext cx="18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1" name="Freeform 224"/>
              <p:cNvSpPr>
                <a:spLocks/>
              </p:cNvSpPr>
              <p:nvPr/>
            </p:nvSpPr>
            <p:spPr bwMode="auto">
              <a:xfrm>
                <a:off x="1521" y="1266"/>
                <a:ext cx="19" cy="6"/>
              </a:xfrm>
              <a:custGeom>
                <a:avLst/>
                <a:gdLst>
                  <a:gd name="T0" fmla="*/ 0 w 56"/>
                  <a:gd name="T1" fmla="*/ 17 h 17"/>
                  <a:gd name="T2" fmla="*/ 28 w 56"/>
                  <a:gd name="T3" fmla="*/ 8 h 17"/>
                  <a:gd name="T4" fmla="*/ 56 w 56"/>
                  <a:gd name="T5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17">
                    <a:moveTo>
                      <a:pt x="0" y="17"/>
                    </a:moveTo>
                    <a:lnTo>
                      <a:pt x="28" y="8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2" name="Line 225"/>
              <p:cNvSpPr>
                <a:spLocks noChangeShapeType="1"/>
              </p:cNvSpPr>
              <p:nvPr/>
            </p:nvSpPr>
            <p:spPr bwMode="auto">
              <a:xfrm flipV="1">
                <a:off x="1540" y="1261"/>
                <a:ext cx="18" cy="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3" name="Line 226"/>
              <p:cNvSpPr>
                <a:spLocks noChangeShapeType="1"/>
              </p:cNvSpPr>
              <p:nvPr/>
            </p:nvSpPr>
            <p:spPr bwMode="auto">
              <a:xfrm flipV="1">
                <a:off x="1558" y="1257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4" name="Freeform 227"/>
              <p:cNvSpPr>
                <a:spLocks/>
              </p:cNvSpPr>
              <p:nvPr/>
            </p:nvSpPr>
            <p:spPr bwMode="auto">
              <a:xfrm>
                <a:off x="1577" y="1252"/>
                <a:ext cx="18" cy="5"/>
              </a:xfrm>
              <a:custGeom>
                <a:avLst/>
                <a:gdLst>
                  <a:gd name="T0" fmla="*/ 0 w 55"/>
                  <a:gd name="T1" fmla="*/ 14 h 14"/>
                  <a:gd name="T2" fmla="*/ 28 w 55"/>
                  <a:gd name="T3" fmla="*/ 6 h 14"/>
                  <a:gd name="T4" fmla="*/ 55 w 55"/>
                  <a:gd name="T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4">
                    <a:moveTo>
                      <a:pt x="0" y="14"/>
                    </a:moveTo>
                    <a:lnTo>
                      <a:pt x="28" y="6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5" name="Freeform 228"/>
              <p:cNvSpPr>
                <a:spLocks/>
              </p:cNvSpPr>
              <p:nvPr/>
            </p:nvSpPr>
            <p:spPr bwMode="auto">
              <a:xfrm>
                <a:off x="1595" y="1248"/>
                <a:ext cx="18" cy="4"/>
              </a:xfrm>
              <a:custGeom>
                <a:avLst/>
                <a:gdLst>
                  <a:gd name="T0" fmla="*/ 0 w 55"/>
                  <a:gd name="T1" fmla="*/ 12 h 12"/>
                  <a:gd name="T2" fmla="*/ 27 w 55"/>
                  <a:gd name="T3" fmla="*/ 6 h 12"/>
                  <a:gd name="T4" fmla="*/ 55 w 55"/>
                  <a:gd name="T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2">
                    <a:moveTo>
                      <a:pt x="0" y="12"/>
                    </a:moveTo>
                    <a:lnTo>
                      <a:pt x="27" y="6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6" name="Line 229"/>
              <p:cNvSpPr>
                <a:spLocks noChangeShapeType="1"/>
              </p:cNvSpPr>
              <p:nvPr/>
            </p:nvSpPr>
            <p:spPr bwMode="auto">
              <a:xfrm flipV="1">
                <a:off x="1613" y="1244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7" name="Line 230"/>
              <p:cNvSpPr>
                <a:spLocks noChangeShapeType="1"/>
              </p:cNvSpPr>
              <p:nvPr/>
            </p:nvSpPr>
            <p:spPr bwMode="auto">
              <a:xfrm flipV="1">
                <a:off x="1632" y="1241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8" name="Line 231"/>
              <p:cNvSpPr>
                <a:spLocks noChangeShapeType="1"/>
              </p:cNvSpPr>
              <p:nvPr/>
            </p:nvSpPr>
            <p:spPr bwMode="auto">
              <a:xfrm flipV="1">
                <a:off x="1650" y="1237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79" name="Freeform 232"/>
              <p:cNvSpPr>
                <a:spLocks/>
              </p:cNvSpPr>
              <p:nvPr/>
            </p:nvSpPr>
            <p:spPr bwMode="auto">
              <a:xfrm>
                <a:off x="1668" y="1234"/>
                <a:ext cx="19" cy="3"/>
              </a:xfrm>
              <a:custGeom>
                <a:avLst/>
                <a:gdLst>
                  <a:gd name="T0" fmla="*/ 0 w 56"/>
                  <a:gd name="T1" fmla="*/ 9 h 9"/>
                  <a:gd name="T2" fmla="*/ 28 w 56"/>
                  <a:gd name="T3" fmla="*/ 4 h 9"/>
                  <a:gd name="T4" fmla="*/ 56 w 56"/>
                  <a:gd name="T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9">
                    <a:moveTo>
                      <a:pt x="0" y="9"/>
                    </a:moveTo>
                    <a:lnTo>
                      <a:pt x="28" y="4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0" name="Freeform 233"/>
              <p:cNvSpPr>
                <a:spLocks/>
              </p:cNvSpPr>
              <p:nvPr/>
            </p:nvSpPr>
            <p:spPr bwMode="auto">
              <a:xfrm>
                <a:off x="1687" y="1232"/>
                <a:ext cx="18" cy="2"/>
              </a:xfrm>
              <a:custGeom>
                <a:avLst/>
                <a:gdLst>
                  <a:gd name="T0" fmla="*/ 0 w 55"/>
                  <a:gd name="T1" fmla="*/ 8 h 8"/>
                  <a:gd name="T2" fmla="*/ 28 w 55"/>
                  <a:gd name="T3" fmla="*/ 3 h 8"/>
                  <a:gd name="T4" fmla="*/ 55 w 55"/>
                  <a:gd name="T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8">
                    <a:moveTo>
                      <a:pt x="0" y="8"/>
                    </a:moveTo>
                    <a:lnTo>
                      <a:pt x="28" y="3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1" name="Line 234"/>
              <p:cNvSpPr>
                <a:spLocks noChangeShapeType="1"/>
              </p:cNvSpPr>
              <p:nvPr/>
            </p:nvSpPr>
            <p:spPr bwMode="auto">
              <a:xfrm flipV="1">
                <a:off x="1705" y="1229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2" name="Line 235"/>
              <p:cNvSpPr>
                <a:spLocks noChangeShapeType="1"/>
              </p:cNvSpPr>
              <p:nvPr/>
            </p:nvSpPr>
            <p:spPr bwMode="auto">
              <a:xfrm flipV="1">
                <a:off x="1724" y="1227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3" name="Line 236"/>
              <p:cNvSpPr>
                <a:spLocks noChangeShapeType="1"/>
              </p:cNvSpPr>
              <p:nvPr/>
            </p:nvSpPr>
            <p:spPr bwMode="auto">
              <a:xfrm flipV="1">
                <a:off x="1742" y="1225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4" name="Line 237"/>
              <p:cNvSpPr>
                <a:spLocks noChangeShapeType="1"/>
              </p:cNvSpPr>
              <p:nvPr/>
            </p:nvSpPr>
            <p:spPr bwMode="auto">
              <a:xfrm flipV="1">
                <a:off x="1761" y="1224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5" name="Line 238"/>
              <p:cNvSpPr>
                <a:spLocks noChangeShapeType="1"/>
              </p:cNvSpPr>
              <p:nvPr/>
            </p:nvSpPr>
            <p:spPr bwMode="auto">
              <a:xfrm flipV="1">
                <a:off x="1779" y="1222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6" name="Line 239"/>
              <p:cNvSpPr>
                <a:spLocks noChangeShapeType="1"/>
              </p:cNvSpPr>
              <p:nvPr/>
            </p:nvSpPr>
            <p:spPr bwMode="auto">
              <a:xfrm flipV="1">
                <a:off x="1797" y="1221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7" name="Freeform 240"/>
              <p:cNvSpPr>
                <a:spLocks/>
              </p:cNvSpPr>
              <p:nvPr/>
            </p:nvSpPr>
            <p:spPr bwMode="auto">
              <a:xfrm>
                <a:off x="1816" y="1220"/>
                <a:ext cx="18" cy="1"/>
              </a:xfrm>
              <a:custGeom>
                <a:avLst/>
                <a:gdLst>
                  <a:gd name="T0" fmla="*/ 0 w 55"/>
                  <a:gd name="T1" fmla="*/ 3 h 3"/>
                  <a:gd name="T2" fmla="*/ 27 w 55"/>
                  <a:gd name="T3" fmla="*/ 1 h 3"/>
                  <a:gd name="T4" fmla="*/ 55 w 55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3">
                    <a:moveTo>
                      <a:pt x="0" y="3"/>
                    </a:moveTo>
                    <a:lnTo>
                      <a:pt x="27" y="1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8" name="Freeform 241"/>
              <p:cNvSpPr>
                <a:spLocks/>
              </p:cNvSpPr>
              <p:nvPr/>
            </p:nvSpPr>
            <p:spPr bwMode="auto">
              <a:xfrm>
                <a:off x="1834" y="1220"/>
                <a:ext cx="18" cy="0"/>
              </a:xfrm>
              <a:custGeom>
                <a:avLst/>
                <a:gdLst>
                  <a:gd name="T0" fmla="*/ 0 w 55"/>
                  <a:gd name="T1" fmla="*/ 1 h 1"/>
                  <a:gd name="T2" fmla="*/ 28 w 55"/>
                  <a:gd name="T3" fmla="*/ 0 h 1"/>
                  <a:gd name="T4" fmla="*/ 55 w 55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">
                    <a:moveTo>
                      <a:pt x="0" y="1"/>
                    </a:moveTo>
                    <a:lnTo>
                      <a:pt x="28" y="0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89" name="Line 242"/>
              <p:cNvSpPr>
                <a:spLocks noChangeShapeType="1"/>
              </p:cNvSpPr>
              <p:nvPr/>
            </p:nvSpPr>
            <p:spPr bwMode="auto">
              <a:xfrm flipV="1">
                <a:off x="1852" y="1220"/>
                <a:ext cx="19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0" name="Line 243"/>
              <p:cNvSpPr>
                <a:spLocks noChangeShapeType="1"/>
              </p:cNvSpPr>
              <p:nvPr/>
            </p:nvSpPr>
            <p:spPr bwMode="auto">
              <a:xfrm flipV="1">
                <a:off x="1871" y="1219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1" name="Line 244"/>
              <p:cNvSpPr>
                <a:spLocks noChangeShapeType="1"/>
              </p:cNvSpPr>
              <p:nvPr/>
            </p:nvSpPr>
            <p:spPr bwMode="auto">
              <a:xfrm>
                <a:off x="1889" y="1219"/>
                <a:ext cx="19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2" name="Line 245"/>
              <p:cNvSpPr>
                <a:spLocks noChangeShapeType="1"/>
              </p:cNvSpPr>
              <p:nvPr/>
            </p:nvSpPr>
            <p:spPr bwMode="auto">
              <a:xfrm>
                <a:off x="1908" y="1219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3" name="Line 246"/>
              <p:cNvSpPr>
                <a:spLocks noChangeShapeType="1"/>
              </p:cNvSpPr>
              <p:nvPr/>
            </p:nvSpPr>
            <p:spPr bwMode="auto">
              <a:xfrm>
                <a:off x="1926" y="1220"/>
                <a:ext cx="1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4" name="Line 247"/>
              <p:cNvSpPr>
                <a:spLocks noChangeShapeType="1"/>
              </p:cNvSpPr>
              <p:nvPr/>
            </p:nvSpPr>
            <p:spPr bwMode="auto">
              <a:xfrm>
                <a:off x="1944" y="1220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5" name="Line 248"/>
              <p:cNvSpPr>
                <a:spLocks noChangeShapeType="1"/>
              </p:cNvSpPr>
              <p:nvPr/>
            </p:nvSpPr>
            <p:spPr bwMode="auto">
              <a:xfrm>
                <a:off x="1963" y="1221"/>
                <a:ext cx="1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6" name="Line 249"/>
              <p:cNvSpPr>
                <a:spLocks noChangeShapeType="1"/>
              </p:cNvSpPr>
              <p:nvPr/>
            </p:nvSpPr>
            <p:spPr bwMode="auto">
              <a:xfrm>
                <a:off x="1981" y="1221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7" name="Line 250"/>
              <p:cNvSpPr>
                <a:spLocks noChangeShapeType="1"/>
              </p:cNvSpPr>
              <p:nvPr/>
            </p:nvSpPr>
            <p:spPr bwMode="auto">
              <a:xfrm>
                <a:off x="2000" y="1222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8" name="Line 251"/>
              <p:cNvSpPr>
                <a:spLocks noChangeShapeType="1"/>
              </p:cNvSpPr>
              <p:nvPr/>
            </p:nvSpPr>
            <p:spPr bwMode="auto">
              <a:xfrm>
                <a:off x="2018" y="1224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499" name="Line 252"/>
              <p:cNvSpPr>
                <a:spLocks noChangeShapeType="1"/>
              </p:cNvSpPr>
              <p:nvPr/>
            </p:nvSpPr>
            <p:spPr bwMode="auto">
              <a:xfrm>
                <a:off x="2036" y="1225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0" name="Line 253"/>
              <p:cNvSpPr>
                <a:spLocks noChangeShapeType="1"/>
              </p:cNvSpPr>
              <p:nvPr/>
            </p:nvSpPr>
            <p:spPr bwMode="auto">
              <a:xfrm>
                <a:off x="2055" y="1226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1" name="Line 254"/>
              <p:cNvSpPr>
                <a:spLocks noChangeShapeType="1"/>
              </p:cNvSpPr>
              <p:nvPr/>
            </p:nvSpPr>
            <p:spPr bwMode="auto">
              <a:xfrm>
                <a:off x="2073" y="1228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2" name="Line 255"/>
              <p:cNvSpPr>
                <a:spLocks noChangeShapeType="1"/>
              </p:cNvSpPr>
              <p:nvPr/>
            </p:nvSpPr>
            <p:spPr bwMode="auto">
              <a:xfrm>
                <a:off x="2092" y="1230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3" name="Line 256"/>
              <p:cNvSpPr>
                <a:spLocks noChangeShapeType="1"/>
              </p:cNvSpPr>
              <p:nvPr/>
            </p:nvSpPr>
            <p:spPr bwMode="auto">
              <a:xfrm>
                <a:off x="2110" y="1232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4" name="Line 257"/>
              <p:cNvSpPr>
                <a:spLocks noChangeShapeType="1"/>
              </p:cNvSpPr>
              <p:nvPr/>
            </p:nvSpPr>
            <p:spPr bwMode="auto">
              <a:xfrm>
                <a:off x="2128" y="1234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5" name="Freeform 258"/>
              <p:cNvSpPr>
                <a:spLocks/>
              </p:cNvSpPr>
              <p:nvPr/>
            </p:nvSpPr>
            <p:spPr bwMode="auto">
              <a:xfrm>
                <a:off x="2147" y="1236"/>
                <a:ext cx="18" cy="3"/>
              </a:xfrm>
              <a:custGeom>
                <a:avLst/>
                <a:gdLst>
                  <a:gd name="T0" fmla="*/ 0 w 56"/>
                  <a:gd name="T1" fmla="*/ 0 h 8"/>
                  <a:gd name="T2" fmla="*/ 28 w 56"/>
                  <a:gd name="T3" fmla="*/ 3 h 8"/>
                  <a:gd name="T4" fmla="*/ 56 w 56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8">
                    <a:moveTo>
                      <a:pt x="0" y="0"/>
                    </a:moveTo>
                    <a:lnTo>
                      <a:pt x="28" y="3"/>
                    </a:lnTo>
                    <a:lnTo>
                      <a:pt x="56" y="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6" name="Freeform 259"/>
              <p:cNvSpPr>
                <a:spLocks/>
              </p:cNvSpPr>
              <p:nvPr/>
            </p:nvSpPr>
            <p:spPr bwMode="auto">
              <a:xfrm>
                <a:off x="2165" y="1239"/>
                <a:ext cx="18" cy="2"/>
              </a:xfrm>
              <a:custGeom>
                <a:avLst/>
                <a:gdLst>
                  <a:gd name="T0" fmla="*/ 0 w 54"/>
                  <a:gd name="T1" fmla="*/ 0 h 6"/>
                  <a:gd name="T2" fmla="*/ 27 w 54"/>
                  <a:gd name="T3" fmla="*/ 3 h 6"/>
                  <a:gd name="T4" fmla="*/ 54 w 54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6">
                    <a:moveTo>
                      <a:pt x="0" y="0"/>
                    </a:moveTo>
                    <a:lnTo>
                      <a:pt x="27" y="3"/>
                    </a:lnTo>
                    <a:lnTo>
                      <a:pt x="54" y="6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7" name="Freeform 260"/>
              <p:cNvSpPr>
                <a:spLocks/>
              </p:cNvSpPr>
              <p:nvPr/>
            </p:nvSpPr>
            <p:spPr bwMode="auto">
              <a:xfrm>
                <a:off x="2183" y="1241"/>
                <a:ext cx="19" cy="3"/>
              </a:xfrm>
              <a:custGeom>
                <a:avLst/>
                <a:gdLst>
                  <a:gd name="T0" fmla="*/ 0 w 56"/>
                  <a:gd name="T1" fmla="*/ 0 h 8"/>
                  <a:gd name="T2" fmla="*/ 28 w 56"/>
                  <a:gd name="T3" fmla="*/ 4 h 8"/>
                  <a:gd name="T4" fmla="*/ 56 w 56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8">
                    <a:moveTo>
                      <a:pt x="0" y="0"/>
                    </a:moveTo>
                    <a:lnTo>
                      <a:pt x="28" y="4"/>
                    </a:lnTo>
                    <a:lnTo>
                      <a:pt x="56" y="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8" name="Line 261"/>
              <p:cNvSpPr>
                <a:spLocks noChangeShapeType="1"/>
              </p:cNvSpPr>
              <p:nvPr/>
            </p:nvSpPr>
            <p:spPr bwMode="auto">
              <a:xfrm>
                <a:off x="2202" y="1244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09" name="Line 262"/>
              <p:cNvSpPr>
                <a:spLocks noChangeShapeType="1"/>
              </p:cNvSpPr>
              <p:nvPr/>
            </p:nvSpPr>
            <p:spPr bwMode="auto">
              <a:xfrm>
                <a:off x="2221" y="1246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0" name="Line 263"/>
              <p:cNvSpPr>
                <a:spLocks noChangeShapeType="1"/>
              </p:cNvSpPr>
              <p:nvPr/>
            </p:nvSpPr>
            <p:spPr bwMode="auto">
              <a:xfrm>
                <a:off x="2239" y="1249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1" name="Freeform 264"/>
              <p:cNvSpPr>
                <a:spLocks/>
              </p:cNvSpPr>
              <p:nvPr/>
            </p:nvSpPr>
            <p:spPr bwMode="auto">
              <a:xfrm>
                <a:off x="2257" y="1252"/>
                <a:ext cx="19" cy="3"/>
              </a:xfrm>
              <a:custGeom>
                <a:avLst/>
                <a:gdLst>
                  <a:gd name="T0" fmla="*/ 0 w 55"/>
                  <a:gd name="T1" fmla="*/ 0 h 10"/>
                  <a:gd name="T2" fmla="*/ 27 w 55"/>
                  <a:gd name="T3" fmla="*/ 4 h 10"/>
                  <a:gd name="T4" fmla="*/ 55 w 55"/>
                  <a:gd name="T5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0">
                    <a:moveTo>
                      <a:pt x="0" y="0"/>
                    </a:moveTo>
                    <a:lnTo>
                      <a:pt x="27" y="4"/>
                    </a:lnTo>
                    <a:lnTo>
                      <a:pt x="55" y="1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2" name="Line 265"/>
              <p:cNvSpPr>
                <a:spLocks noChangeShapeType="1"/>
              </p:cNvSpPr>
              <p:nvPr/>
            </p:nvSpPr>
            <p:spPr bwMode="auto">
              <a:xfrm>
                <a:off x="2276" y="1255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3" name="Line 266"/>
              <p:cNvSpPr>
                <a:spLocks noChangeShapeType="1"/>
              </p:cNvSpPr>
              <p:nvPr/>
            </p:nvSpPr>
            <p:spPr bwMode="auto">
              <a:xfrm>
                <a:off x="2294" y="1258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4" name="Line 267"/>
              <p:cNvSpPr>
                <a:spLocks noChangeShapeType="1"/>
              </p:cNvSpPr>
              <p:nvPr/>
            </p:nvSpPr>
            <p:spPr bwMode="auto">
              <a:xfrm>
                <a:off x="2312" y="1261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5" name="Line 268"/>
              <p:cNvSpPr>
                <a:spLocks noChangeShapeType="1"/>
              </p:cNvSpPr>
              <p:nvPr/>
            </p:nvSpPr>
            <p:spPr bwMode="auto">
              <a:xfrm>
                <a:off x="2331" y="1264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6" name="Line 269"/>
              <p:cNvSpPr>
                <a:spLocks noChangeShapeType="1"/>
              </p:cNvSpPr>
              <p:nvPr/>
            </p:nvSpPr>
            <p:spPr bwMode="auto">
              <a:xfrm>
                <a:off x="2349" y="1268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7" name="Freeform 270"/>
              <p:cNvSpPr>
                <a:spLocks/>
              </p:cNvSpPr>
              <p:nvPr/>
            </p:nvSpPr>
            <p:spPr bwMode="auto">
              <a:xfrm>
                <a:off x="2368" y="1271"/>
                <a:ext cx="18" cy="3"/>
              </a:xfrm>
              <a:custGeom>
                <a:avLst/>
                <a:gdLst>
                  <a:gd name="T0" fmla="*/ 0 w 55"/>
                  <a:gd name="T1" fmla="*/ 0 h 11"/>
                  <a:gd name="T2" fmla="*/ 27 w 55"/>
                  <a:gd name="T3" fmla="*/ 6 h 11"/>
                  <a:gd name="T4" fmla="*/ 55 w 55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1">
                    <a:moveTo>
                      <a:pt x="0" y="0"/>
                    </a:moveTo>
                    <a:lnTo>
                      <a:pt x="27" y="6"/>
                    </a:lnTo>
                    <a:lnTo>
                      <a:pt x="55" y="1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8" name="Line 271"/>
              <p:cNvSpPr>
                <a:spLocks noChangeShapeType="1"/>
              </p:cNvSpPr>
              <p:nvPr/>
            </p:nvSpPr>
            <p:spPr bwMode="auto">
              <a:xfrm>
                <a:off x="2386" y="1274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19" name="Line 272"/>
              <p:cNvSpPr>
                <a:spLocks noChangeShapeType="1"/>
              </p:cNvSpPr>
              <p:nvPr/>
            </p:nvSpPr>
            <p:spPr bwMode="auto">
              <a:xfrm>
                <a:off x="2404" y="1278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0" name="Line 273"/>
              <p:cNvSpPr>
                <a:spLocks noChangeShapeType="1"/>
              </p:cNvSpPr>
              <p:nvPr/>
            </p:nvSpPr>
            <p:spPr bwMode="auto">
              <a:xfrm>
                <a:off x="2423" y="1281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1" name="Line 274"/>
              <p:cNvSpPr>
                <a:spLocks noChangeShapeType="1"/>
              </p:cNvSpPr>
              <p:nvPr/>
            </p:nvSpPr>
            <p:spPr bwMode="auto">
              <a:xfrm>
                <a:off x="2441" y="1285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2" name="Line 275"/>
              <p:cNvSpPr>
                <a:spLocks noChangeShapeType="1"/>
              </p:cNvSpPr>
              <p:nvPr/>
            </p:nvSpPr>
            <p:spPr bwMode="auto">
              <a:xfrm>
                <a:off x="2460" y="1288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3" name="Line 276"/>
              <p:cNvSpPr>
                <a:spLocks noChangeShapeType="1"/>
              </p:cNvSpPr>
              <p:nvPr/>
            </p:nvSpPr>
            <p:spPr bwMode="auto">
              <a:xfrm>
                <a:off x="2478" y="1292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4" name="Line 277"/>
              <p:cNvSpPr>
                <a:spLocks noChangeShapeType="1"/>
              </p:cNvSpPr>
              <p:nvPr/>
            </p:nvSpPr>
            <p:spPr bwMode="auto">
              <a:xfrm>
                <a:off x="2496" y="1295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5" name="Line 278"/>
              <p:cNvSpPr>
                <a:spLocks noChangeShapeType="1"/>
              </p:cNvSpPr>
              <p:nvPr/>
            </p:nvSpPr>
            <p:spPr bwMode="auto">
              <a:xfrm>
                <a:off x="2515" y="1299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6" name="Line 279"/>
              <p:cNvSpPr>
                <a:spLocks noChangeShapeType="1"/>
              </p:cNvSpPr>
              <p:nvPr/>
            </p:nvSpPr>
            <p:spPr bwMode="auto">
              <a:xfrm>
                <a:off x="2533" y="1302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7" name="Line 280"/>
              <p:cNvSpPr>
                <a:spLocks noChangeShapeType="1"/>
              </p:cNvSpPr>
              <p:nvPr/>
            </p:nvSpPr>
            <p:spPr bwMode="auto">
              <a:xfrm>
                <a:off x="2552" y="1306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8" name="Line 281"/>
              <p:cNvSpPr>
                <a:spLocks noChangeShapeType="1"/>
              </p:cNvSpPr>
              <p:nvPr/>
            </p:nvSpPr>
            <p:spPr bwMode="auto">
              <a:xfrm>
                <a:off x="2570" y="1309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29" name="Line 282"/>
              <p:cNvSpPr>
                <a:spLocks noChangeShapeType="1"/>
              </p:cNvSpPr>
              <p:nvPr/>
            </p:nvSpPr>
            <p:spPr bwMode="auto">
              <a:xfrm>
                <a:off x="2588" y="1313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0" name="Freeform 283"/>
              <p:cNvSpPr>
                <a:spLocks/>
              </p:cNvSpPr>
              <p:nvPr/>
            </p:nvSpPr>
            <p:spPr bwMode="auto">
              <a:xfrm>
                <a:off x="2607" y="1316"/>
                <a:ext cx="18" cy="4"/>
              </a:xfrm>
              <a:custGeom>
                <a:avLst/>
                <a:gdLst>
                  <a:gd name="T0" fmla="*/ 0 w 56"/>
                  <a:gd name="T1" fmla="*/ 0 h 11"/>
                  <a:gd name="T2" fmla="*/ 28 w 56"/>
                  <a:gd name="T3" fmla="*/ 5 h 11"/>
                  <a:gd name="T4" fmla="*/ 56 w 56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11">
                    <a:moveTo>
                      <a:pt x="0" y="0"/>
                    </a:moveTo>
                    <a:lnTo>
                      <a:pt x="28" y="5"/>
                    </a:lnTo>
                    <a:lnTo>
                      <a:pt x="56" y="1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1" name="Line 284"/>
              <p:cNvSpPr>
                <a:spLocks noChangeShapeType="1"/>
              </p:cNvSpPr>
              <p:nvPr/>
            </p:nvSpPr>
            <p:spPr bwMode="auto">
              <a:xfrm>
                <a:off x="2625" y="1320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2" name="Freeform 285"/>
              <p:cNvSpPr>
                <a:spLocks/>
              </p:cNvSpPr>
              <p:nvPr/>
            </p:nvSpPr>
            <p:spPr bwMode="auto">
              <a:xfrm>
                <a:off x="2643" y="1323"/>
                <a:ext cx="19" cy="3"/>
              </a:xfrm>
              <a:custGeom>
                <a:avLst/>
                <a:gdLst>
                  <a:gd name="T0" fmla="*/ 0 w 56"/>
                  <a:gd name="T1" fmla="*/ 0 h 11"/>
                  <a:gd name="T2" fmla="*/ 28 w 56"/>
                  <a:gd name="T3" fmla="*/ 5 h 11"/>
                  <a:gd name="T4" fmla="*/ 56 w 56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11">
                    <a:moveTo>
                      <a:pt x="0" y="0"/>
                    </a:moveTo>
                    <a:lnTo>
                      <a:pt x="28" y="5"/>
                    </a:lnTo>
                    <a:lnTo>
                      <a:pt x="56" y="1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3" name="Line 286"/>
              <p:cNvSpPr>
                <a:spLocks noChangeShapeType="1"/>
              </p:cNvSpPr>
              <p:nvPr/>
            </p:nvSpPr>
            <p:spPr bwMode="auto">
              <a:xfrm>
                <a:off x="2662" y="1326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4" name="Line 287"/>
              <p:cNvSpPr>
                <a:spLocks noChangeShapeType="1"/>
              </p:cNvSpPr>
              <p:nvPr/>
            </p:nvSpPr>
            <p:spPr bwMode="auto">
              <a:xfrm>
                <a:off x="2680" y="1329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5" name="Line 288"/>
              <p:cNvSpPr>
                <a:spLocks noChangeShapeType="1"/>
              </p:cNvSpPr>
              <p:nvPr/>
            </p:nvSpPr>
            <p:spPr bwMode="auto">
              <a:xfrm>
                <a:off x="2699" y="1333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6" name="Line 289"/>
              <p:cNvSpPr>
                <a:spLocks noChangeShapeType="1"/>
              </p:cNvSpPr>
              <p:nvPr/>
            </p:nvSpPr>
            <p:spPr bwMode="auto">
              <a:xfrm>
                <a:off x="2717" y="1336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7" name="Line 290"/>
              <p:cNvSpPr>
                <a:spLocks noChangeShapeType="1"/>
              </p:cNvSpPr>
              <p:nvPr/>
            </p:nvSpPr>
            <p:spPr bwMode="auto">
              <a:xfrm>
                <a:off x="2736" y="1339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8" name="Line 291"/>
              <p:cNvSpPr>
                <a:spLocks noChangeShapeType="1"/>
              </p:cNvSpPr>
              <p:nvPr/>
            </p:nvSpPr>
            <p:spPr bwMode="auto">
              <a:xfrm>
                <a:off x="2754" y="1342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39" name="Line 292"/>
              <p:cNvSpPr>
                <a:spLocks noChangeShapeType="1"/>
              </p:cNvSpPr>
              <p:nvPr/>
            </p:nvSpPr>
            <p:spPr bwMode="auto">
              <a:xfrm>
                <a:off x="2772" y="1345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40" name="Line 293"/>
              <p:cNvSpPr>
                <a:spLocks noChangeShapeType="1"/>
              </p:cNvSpPr>
              <p:nvPr/>
            </p:nvSpPr>
            <p:spPr bwMode="auto">
              <a:xfrm>
                <a:off x="2791" y="1348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110" name="Group 495"/>
            <p:cNvGrpSpPr>
              <a:grpSpLocks/>
            </p:cNvGrpSpPr>
            <p:nvPr/>
          </p:nvGrpSpPr>
          <p:grpSpPr bwMode="auto">
            <a:xfrm>
              <a:off x="2035176" y="508000"/>
              <a:ext cx="2921000" cy="1924051"/>
              <a:chOff x="1282" y="320"/>
              <a:chExt cx="1840" cy="1212"/>
            </a:xfrm>
          </p:grpSpPr>
          <p:sp>
            <p:nvSpPr>
              <p:cNvPr id="141" name="Line 295"/>
              <p:cNvSpPr>
                <a:spLocks noChangeShapeType="1"/>
              </p:cNvSpPr>
              <p:nvPr/>
            </p:nvSpPr>
            <p:spPr bwMode="auto">
              <a:xfrm>
                <a:off x="2809" y="1350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2" name="Line 296"/>
              <p:cNvSpPr>
                <a:spLocks noChangeShapeType="1"/>
              </p:cNvSpPr>
              <p:nvPr/>
            </p:nvSpPr>
            <p:spPr bwMode="auto">
              <a:xfrm>
                <a:off x="2827" y="1353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3" name="Line 297"/>
              <p:cNvSpPr>
                <a:spLocks noChangeShapeType="1"/>
              </p:cNvSpPr>
              <p:nvPr/>
            </p:nvSpPr>
            <p:spPr bwMode="auto">
              <a:xfrm>
                <a:off x="2846" y="1355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4" name="Line 298"/>
              <p:cNvSpPr>
                <a:spLocks noChangeShapeType="1"/>
              </p:cNvSpPr>
              <p:nvPr/>
            </p:nvSpPr>
            <p:spPr bwMode="auto">
              <a:xfrm>
                <a:off x="2864" y="1358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5" name="Line 299"/>
              <p:cNvSpPr>
                <a:spLocks noChangeShapeType="1"/>
              </p:cNvSpPr>
              <p:nvPr/>
            </p:nvSpPr>
            <p:spPr bwMode="auto">
              <a:xfrm>
                <a:off x="2883" y="1360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6" name="Line 300"/>
              <p:cNvSpPr>
                <a:spLocks noChangeShapeType="1"/>
              </p:cNvSpPr>
              <p:nvPr/>
            </p:nvSpPr>
            <p:spPr bwMode="auto">
              <a:xfrm>
                <a:off x="2901" y="1362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7" name="Line 301"/>
              <p:cNvSpPr>
                <a:spLocks noChangeShapeType="1"/>
              </p:cNvSpPr>
              <p:nvPr/>
            </p:nvSpPr>
            <p:spPr bwMode="auto">
              <a:xfrm>
                <a:off x="2920" y="1364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8" name="Line 302"/>
              <p:cNvSpPr>
                <a:spLocks noChangeShapeType="1"/>
              </p:cNvSpPr>
              <p:nvPr/>
            </p:nvSpPr>
            <p:spPr bwMode="auto">
              <a:xfrm>
                <a:off x="2938" y="1366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49" name="Freeform 303"/>
              <p:cNvSpPr>
                <a:spLocks/>
              </p:cNvSpPr>
              <p:nvPr/>
            </p:nvSpPr>
            <p:spPr bwMode="auto">
              <a:xfrm>
                <a:off x="2956" y="1368"/>
                <a:ext cx="19" cy="2"/>
              </a:xfrm>
              <a:custGeom>
                <a:avLst/>
                <a:gdLst>
                  <a:gd name="T0" fmla="*/ 0 w 55"/>
                  <a:gd name="T1" fmla="*/ 0 h 6"/>
                  <a:gd name="T2" fmla="*/ 27 w 55"/>
                  <a:gd name="T3" fmla="*/ 4 h 6"/>
                  <a:gd name="T4" fmla="*/ 55 w 55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6">
                    <a:moveTo>
                      <a:pt x="0" y="0"/>
                    </a:moveTo>
                    <a:lnTo>
                      <a:pt x="27" y="4"/>
                    </a:lnTo>
                    <a:lnTo>
                      <a:pt x="55" y="6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0" name="Freeform 304"/>
              <p:cNvSpPr>
                <a:spLocks/>
              </p:cNvSpPr>
              <p:nvPr/>
            </p:nvSpPr>
            <p:spPr bwMode="auto">
              <a:xfrm>
                <a:off x="2975" y="1370"/>
                <a:ext cx="18" cy="1"/>
              </a:xfrm>
              <a:custGeom>
                <a:avLst/>
                <a:gdLst>
                  <a:gd name="T0" fmla="*/ 0 w 55"/>
                  <a:gd name="T1" fmla="*/ 0 h 3"/>
                  <a:gd name="T2" fmla="*/ 27 w 55"/>
                  <a:gd name="T3" fmla="*/ 2 h 3"/>
                  <a:gd name="T4" fmla="*/ 55 w 55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3">
                    <a:moveTo>
                      <a:pt x="0" y="0"/>
                    </a:moveTo>
                    <a:lnTo>
                      <a:pt x="27" y="2"/>
                    </a:lnTo>
                    <a:lnTo>
                      <a:pt x="55" y="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1" name="Freeform 305"/>
              <p:cNvSpPr>
                <a:spLocks/>
              </p:cNvSpPr>
              <p:nvPr/>
            </p:nvSpPr>
            <p:spPr bwMode="auto">
              <a:xfrm>
                <a:off x="2993" y="1371"/>
                <a:ext cx="18" cy="1"/>
              </a:xfrm>
              <a:custGeom>
                <a:avLst/>
                <a:gdLst>
                  <a:gd name="T0" fmla="*/ 0 w 55"/>
                  <a:gd name="T1" fmla="*/ 0 h 4"/>
                  <a:gd name="T2" fmla="*/ 27 w 55"/>
                  <a:gd name="T3" fmla="*/ 2 h 4"/>
                  <a:gd name="T4" fmla="*/ 55 w 55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">
                    <a:moveTo>
                      <a:pt x="0" y="0"/>
                    </a:moveTo>
                    <a:lnTo>
                      <a:pt x="27" y="2"/>
                    </a:lnTo>
                    <a:lnTo>
                      <a:pt x="55" y="4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2" name="Line 306"/>
              <p:cNvSpPr>
                <a:spLocks noChangeShapeType="1"/>
              </p:cNvSpPr>
              <p:nvPr/>
            </p:nvSpPr>
            <p:spPr bwMode="auto">
              <a:xfrm>
                <a:off x="3011" y="1372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3" name="Line 307"/>
              <p:cNvSpPr>
                <a:spLocks noChangeShapeType="1"/>
              </p:cNvSpPr>
              <p:nvPr/>
            </p:nvSpPr>
            <p:spPr bwMode="auto">
              <a:xfrm>
                <a:off x="3030" y="1373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4" name="Line 308"/>
              <p:cNvSpPr>
                <a:spLocks noChangeShapeType="1"/>
              </p:cNvSpPr>
              <p:nvPr/>
            </p:nvSpPr>
            <p:spPr bwMode="auto">
              <a:xfrm>
                <a:off x="3048" y="1374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5" name="Line 309"/>
              <p:cNvSpPr>
                <a:spLocks noChangeShapeType="1"/>
              </p:cNvSpPr>
              <p:nvPr/>
            </p:nvSpPr>
            <p:spPr bwMode="auto">
              <a:xfrm>
                <a:off x="3067" y="1375"/>
                <a:ext cx="1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6" name="Line 310"/>
              <p:cNvSpPr>
                <a:spLocks noChangeShapeType="1"/>
              </p:cNvSpPr>
              <p:nvPr/>
            </p:nvSpPr>
            <p:spPr bwMode="auto">
              <a:xfrm>
                <a:off x="3085" y="1375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7" name="Line 311"/>
              <p:cNvSpPr>
                <a:spLocks noChangeShapeType="1"/>
              </p:cNvSpPr>
              <p:nvPr/>
            </p:nvSpPr>
            <p:spPr bwMode="auto">
              <a:xfrm>
                <a:off x="3103" y="1376"/>
                <a:ext cx="19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8" name="Freeform 312"/>
              <p:cNvSpPr>
                <a:spLocks/>
              </p:cNvSpPr>
              <p:nvPr/>
            </p:nvSpPr>
            <p:spPr bwMode="auto">
              <a:xfrm>
                <a:off x="1282" y="1375"/>
                <a:ext cx="19" cy="1"/>
              </a:xfrm>
              <a:custGeom>
                <a:avLst/>
                <a:gdLst>
                  <a:gd name="T0" fmla="*/ 0 w 55"/>
                  <a:gd name="T1" fmla="*/ 1 h 1"/>
                  <a:gd name="T2" fmla="*/ 28 w 55"/>
                  <a:gd name="T3" fmla="*/ 1 h 1"/>
                  <a:gd name="T4" fmla="*/ 55 w 55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">
                    <a:moveTo>
                      <a:pt x="0" y="1"/>
                    </a:moveTo>
                    <a:lnTo>
                      <a:pt x="28" y="1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59" name="Freeform 313"/>
              <p:cNvSpPr>
                <a:spLocks/>
              </p:cNvSpPr>
              <p:nvPr/>
            </p:nvSpPr>
            <p:spPr bwMode="auto">
              <a:xfrm>
                <a:off x="1301" y="1374"/>
                <a:ext cx="18" cy="1"/>
              </a:xfrm>
              <a:custGeom>
                <a:avLst/>
                <a:gdLst>
                  <a:gd name="T0" fmla="*/ 0 w 55"/>
                  <a:gd name="T1" fmla="*/ 3 h 3"/>
                  <a:gd name="T2" fmla="*/ 27 w 55"/>
                  <a:gd name="T3" fmla="*/ 2 h 3"/>
                  <a:gd name="T4" fmla="*/ 55 w 55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3">
                    <a:moveTo>
                      <a:pt x="0" y="3"/>
                    </a:moveTo>
                    <a:lnTo>
                      <a:pt x="27" y="2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0" name="Line 314"/>
              <p:cNvSpPr>
                <a:spLocks noChangeShapeType="1"/>
              </p:cNvSpPr>
              <p:nvPr/>
            </p:nvSpPr>
            <p:spPr bwMode="auto">
              <a:xfrm flipV="1">
                <a:off x="1319" y="1373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1" name="Line 315"/>
              <p:cNvSpPr>
                <a:spLocks noChangeShapeType="1"/>
              </p:cNvSpPr>
              <p:nvPr/>
            </p:nvSpPr>
            <p:spPr bwMode="auto">
              <a:xfrm flipV="1">
                <a:off x="1337" y="1371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2" name="Freeform 316"/>
              <p:cNvSpPr>
                <a:spLocks/>
              </p:cNvSpPr>
              <p:nvPr/>
            </p:nvSpPr>
            <p:spPr bwMode="auto">
              <a:xfrm>
                <a:off x="1356" y="1368"/>
                <a:ext cx="18" cy="3"/>
              </a:xfrm>
              <a:custGeom>
                <a:avLst/>
                <a:gdLst>
                  <a:gd name="T0" fmla="*/ 0 w 54"/>
                  <a:gd name="T1" fmla="*/ 9 h 9"/>
                  <a:gd name="T2" fmla="*/ 27 w 54"/>
                  <a:gd name="T3" fmla="*/ 5 h 9"/>
                  <a:gd name="T4" fmla="*/ 54 w 54"/>
                  <a:gd name="T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9">
                    <a:moveTo>
                      <a:pt x="0" y="9"/>
                    </a:moveTo>
                    <a:lnTo>
                      <a:pt x="27" y="5"/>
                    </a:lnTo>
                    <a:lnTo>
                      <a:pt x="54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3" name="Line 317"/>
              <p:cNvSpPr>
                <a:spLocks noChangeShapeType="1"/>
              </p:cNvSpPr>
              <p:nvPr/>
            </p:nvSpPr>
            <p:spPr bwMode="auto">
              <a:xfrm flipV="1">
                <a:off x="1374" y="1365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4" name="Freeform 318"/>
              <p:cNvSpPr>
                <a:spLocks/>
              </p:cNvSpPr>
              <p:nvPr/>
            </p:nvSpPr>
            <p:spPr bwMode="auto">
              <a:xfrm>
                <a:off x="1393" y="1361"/>
                <a:ext cx="18" cy="4"/>
              </a:xfrm>
              <a:custGeom>
                <a:avLst/>
                <a:gdLst>
                  <a:gd name="T0" fmla="*/ 0 w 55"/>
                  <a:gd name="T1" fmla="*/ 12 h 12"/>
                  <a:gd name="T2" fmla="*/ 28 w 55"/>
                  <a:gd name="T3" fmla="*/ 7 h 12"/>
                  <a:gd name="T4" fmla="*/ 55 w 55"/>
                  <a:gd name="T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2">
                    <a:moveTo>
                      <a:pt x="0" y="12"/>
                    </a:moveTo>
                    <a:lnTo>
                      <a:pt x="28" y="7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5" name="Line 319"/>
              <p:cNvSpPr>
                <a:spLocks noChangeShapeType="1"/>
              </p:cNvSpPr>
              <p:nvPr/>
            </p:nvSpPr>
            <p:spPr bwMode="auto">
              <a:xfrm flipV="1">
                <a:off x="1411" y="1356"/>
                <a:ext cx="18" cy="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6" name="Freeform 320"/>
              <p:cNvSpPr>
                <a:spLocks/>
              </p:cNvSpPr>
              <p:nvPr/>
            </p:nvSpPr>
            <p:spPr bwMode="auto">
              <a:xfrm>
                <a:off x="1429" y="1351"/>
                <a:ext cx="19" cy="5"/>
              </a:xfrm>
              <a:custGeom>
                <a:avLst/>
                <a:gdLst>
                  <a:gd name="T0" fmla="*/ 0 w 55"/>
                  <a:gd name="T1" fmla="*/ 15 h 15"/>
                  <a:gd name="T2" fmla="*/ 28 w 55"/>
                  <a:gd name="T3" fmla="*/ 8 h 15"/>
                  <a:gd name="T4" fmla="*/ 55 w 55"/>
                  <a:gd name="T5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5">
                    <a:moveTo>
                      <a:pt x="0" y="15"/>
                    </a:moveTo>
                    <a:lnTo>
                      <a:pt x="28" y="8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7" name="Line 321"/>
              <p:cNvSpPr>
                <a:spLocks noChangeShapeType="1"/>
              </p:cNvSpPr>
              <p:nvPr/>
            </p:nvSpPr>
            <p:spPr bwMode="auto">
              <a:xfrm flipV="1">
                <a:off x="1448" y="1346"/>
                <a:ext cx="18" cy="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8" name="Freeform 322"/>
              <p:cNvSpPr>
                <a:spLocks/>
              </p:cNvSpPr>
              <p:nvPr/>
            </p:nvSpPr>
            <p:spPr bwMode="auto">
              <a:xfrm>
                <a:off x="1466" y="1340"/>
                <a:ext cx="18" cy="6"/>
              </a:xfrm>
              <a:custGeom>
                <a:avLst/>
                <a:gdLst>
                  <a:gd name="T0" fmla="*/ 0 w 54"/>
                  <a:gd name="T1" fmla="*/ 18 h 18"/>
                  <a:gd name="T2" fmla="*/ 27 w 54"/>
                  <a:gd name="T3" fmla="*/ 10 h 18"/>
                  <a:gd name="T4" fmla="*/ 54 w 54"/>
                  <a:gd name="T5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18">
                    <a:moveTo>
                      <a:pt x="0" y="18"/>
                    </a:moveTo>
                    <a:lnTo>
                      <a:pt x="27" y="10"/>
                    </a:lnTo>
                    <a:lnTo>
                      <a:pt x="54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69" name="Line 323"/>
              <p:cNvSpPr>
                <a:spLocks noChangeShapeType="1"/>
              </p:cNvSpPr>
              <p:nvPr/>
            </p:nvSpPr>
            <p:spPr bwMode="auto">
              <a:xfrm flipV="1">
                <a:off x="1484" y="1334"/>
                <a:ext cx="19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0" name="Freeform 324"/>
              <p:cNvSpPr>
                <a:spLocks/>
              </p:cNvSpPr>
              <p:nvPr/>
            </p:nvSpPr>
            <p:spPr bwMode="auto">
              <a:xfrm>
                <a:off x="1503" y="1327"/>
                <a:ext cx="18" cy="7"/>
              </a:xfrm>
              <a:custGeom>
                <a:avLst/>
                <a:gdLst>
                  <a:gd name="T0" fmla="*/ 0 w 55"/>
                  <a:gd name="T1" fmla="*/ 21 h 21"/>
                  <a:gd name="T2" fmla="*/ 28 w 55"/>
                  <a:gd name="T3" fmla="*/ 10 h 21"/>
                  <a:gd name="T4" fmla="*/ 55 w 55"/>
                  <a:gd name="T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1">
                    <a:moveTo>
                      <a:pt x="0" y="21"/>
                    </a:moveTo>
                    <a:lnTo>
                      <a:pt x="28" y="10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1" name="Freeform 325"/>
              <p:cNvSpPr>
                <a:spLocks/>
              </p:cNvSpPr>
              <p:nvPr/>
            </p:nvSpPr>
            <p:spPr bwMode="auto">
              <a:xfrm>
                <a:off x="1521" y="1320"/>
                <a:ext cx="19" cy="7"/>
              </a:xfrm>
              <a:custGeom>
                <a:avLst/>
                <a:gdLst>
                  <a:gd name="T0" fmla="*/ 0 w 56"/>
                  <a:gd name="T1" fmla="*/ 21 h 21"/>
                  <a:gd name="T2" fmla="*/ 28 w 56"/>
                  <a:gd name="T3" fmla="*/ 10 h 21"/>
                  <a:gd name="T4" fmla="*/ 56 w 56"/>
                  <a:gd name="T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1">
                    <a:moveTo>
                      <a:pt x="0" y="21"/>
                    </a:moveTo>
                    <a:lnTo>
                      <a:pt x="28" y="10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2" name="Line 326"/>
              <p:cNvSpPr>
                <a:spLocks noChangeShapeType="1"/>
              </p:cNvSpPr>
              <p:nvPr/>
            </p:nvSpPr>
            <p:spPr bwMode="auto">
              <a:xfrm flipV="1">
                <a:off x="1540" y="1312"/>
                <a:ext cx="18" cy="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3" name="Freeform 327"/>
              <p:cNvSpPr>
                <a:spLocks/>
              </p:cNvSpPr>
              <p:nvPr/>
            </p:nvSpPr>
            <p:spPr bwMode="auto">
              <a:xfrm>
                <a:off x="1558" y="1303"/>
                <a:ext cx="19" cy="9"/>
              </a:xfrm>
              <a:custGeom>
                <a:avLst/>
                <a:gdLst>
                  <a:gd name="T0" fmla="*/ 0 w 56"/>
                  <a:gd name="T1" fmla="*/ 26 h 26"/>
                  <a:gd name="T2" fmla="*/ 28 w 56"/>
                  <a:gd name="T3" fmla="*/ 13 h 26"/>
                  <a:gd name="T4" fmla="*/ 56 w 56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6">
                    <a:moveTo>
                      <a:pt x="0" y="26"/>
                    </a:moveTo>
                    <a:lnTo>
                      <a:pt x="28" y="13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4" name="Freeform 328"/>
              <p:cNvSpPr>
                <a:spLocks/>
              </p:cNvSpPr>
              <p:nvPr/>
            </p:nvSpPr>
            <p:spPr bwMode="auto">
              <a:xfrm>
                <a:off x="1577" y="1295"/>
                <a:ext cx="18" cy="8"/>
              </a:xfrm>
              <a:custGeom>
                <a:avLst/>
                <a:gdLst>
                  <a:gd name="T0" fmla="*/ 0 w 55"/>
                  <a:gd name="T1" fmla="*/ 25 h 25"/>
                  <a:gd name="T2" fmla="*/ 28 w 55"/>
                  <a:gd name="T3" fmla="*/ 13 h 25"/>
                  <a:gd name="T4" fmla="*/ 55 w 55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5">
                    <a:moveTo>
                      <a:pt x="0" y="25"/>
                    </a:moveTo>
                    <a:lnTo>
                      <a:pt x="28" y="13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5" name="Freeform 329"/>
              <p:cNvSpPr>
                <a:spLocks/>
              </p:cNvSpPr>
              <p:nvPr/>
            </p:nvSpPr>
            <p:spPr bwMode="auto">
              <a:xfrm>
                <a:off x="1595" y="1285"/>
                <a:ext cx="18" cy="10"/>
              </a:xfrm>
              <a:custGeom>
                <a:avLst/>
                <a:gdLst>
                  <a:gd name="T0" fmla="*/ 0 w 55"/>
                  <a:gd name="T1" fmla="*/ 28 h 28"/>
                  <a:gd name="T2" fmla="*/ 27 w 55"/>
                  <a:gd name="T3" fmla="*/ 14 h 28"/>
                  <a:gd name="T4" fmla="*/ 55 w 55"/>
                  <a:gd name="T5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8">
                    <a:moveTo>
                      <a:pt x="0" y="28"/>
                    </a:moveTo>
                    <a:lnTo>
                      <a:pt x="27" y="14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6" name="Line 330"/>
              <p:cNvSpPr>
                <a:spLocks noChangeShapeType="1"/>
              </p:cNvSpPr>
              <p:nvPr/>
            </p:nvSpPr>
            <p:spPr bwMode="auto">
              <a:xfrm flipV="1">
                <a:off x="1613" y="1276"/>
                <a:ext cx="19" cy="9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7" name="Line 331"/>
              <p:cNvSpPr>
                <a:spLocks noChangeShapeType="1"/>
              </p:cNvSpPr>
              <p:nvPr/>
            </p:nvSpPr>
            <p:spPr bwMode="auto">
              <a:xfrm flipV="1">
                <a:off x="1632" y="1266"/>
                <a:ext cx="18" cy="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8" name="Line 332"/>
              <p:cNvSpPr>
                <a:spLocks noChangeShapeType="1"/>
              </p:cNvSpPr>
              <p:nvPr/>
            </p:nvSpPr>
            <p:spPr bwMode="auto">
              <a:xfrm flipV="1">
                <a:off x="1650" y="1256"/>
                <a:ext cx="18" cy="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79" name="Line 333"/>
              <p:cNvSpPr>
                <a:spLocks noChangeShapeType="1"/>
              </p:cNvSpPr>
              <p:nvPr/>
            </p:nvSpPr>
            <p:spPr bwMode="auto">
              <a:xfrm flipV="1">
                <a:off x="1668" y="1245"/>
                <a:ext cx="19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0" name="Line 334"/>
              <p:cNvSpPr>
                <a:spLocks noChangeShapeType="1"/>
              </p:cNvSpPr>
              <p:nvPr/>
            </p:nvSpPr>
            <p:spPr bwMode="auto">
              <a:xfrm flipV="1">
                <a:off x="1687" y="1234"/>
                <a:ext cx="18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1" name="Line 335"/>
              <p:cNvSpPr>
                <a:spLocks noChangeShapeType="1"/>
              </p:cNvSpPr>
              <p:nvPr/>
            </p:nvSpPr>
            <p:spPr bwMode="auto">
              <a:xfrm flipV="1">
                <a:off x="1705" y="1222"/>
                <a:ext cx="19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2" name="Line 336"/>
              <p:cNvSpPr>
                <a:spLocks noChangeShapeType="1"/>
              </p:cNvSpPr>
              <p:nvPr/>
            </p:nvSpPr>
            <p:spPr bwMode="auto">
              <a:xfrm flipV="1">
                <a:off x="1724" y="1211"/>
                <a:ext cx="18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3" name="Line 337"/>
              <p:cNvSpPr>
                <a:spLocks noChangeShapeType="1"/>
              </p:cNvSpPr>
              <p:nvPr/>
            </p:nvSpPr>
            <p:spPr bwMode="auto">
              <a:xfrm flipV="1">
                <a:off x="1742" y="1199"/>
                <a:ext cx="19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4" name="Line 338"/>
              <p:cNvSpPr>
                <a:spLocks noChangeShapeType="1"/>
              </p:cNvSpPr>
              <p:nvPr/>
            </p:nvSpPr>
            <p:spPr bwMode="auto">
              <a:xfrm flipV="1">
                <a:off x="1761" y="1186"/>
                <a:ext cx="18" cy="1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5" name="Line 339"/>
              <p:cNvSpPr>
                <a:spLocks noChangeShapeType="1"/>
              </p:cNvSpPr>
              <p:nvPr/>
            </p:nvSpPr>
            <p:spPr bwMode="auto">
              <a:xfrm flipV="1">
                <a:off x="1779" y="1174"/>
                <a:ext cx="18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6" name="Line 340"/>
              <p:cNvSpPr>
                <a:spLocks noChangeShapeType="1"/>
              </p:cNvSpPr>
              <p:nvPr/>
            </p:nvSpPr>
            <p:spPr bwMode="auto">
              <a:xfrm flipV="1">
                <a:off x="1797" y="1161"/>
                <a:ext cx="19" cy="1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7" name="Freeform 341"/>
              <p:cNvSpPr>
                <a:spLocks/>
              </p:cNvSpPr>
              <p:nvPr/>
            </p:nvSpPr>
            <p:spPr bwMode="auto">
              <a:xfrm>
                <a:off x="1816" y="1148"/>
                <a:ext cx="18" cy="13"/>
              </a:xfrm>
              <a:custGeom>
                <a:avLst/>
                <a:gdLst>
                  <a:gd name="T0" fmla="*/ 0 w 55"/>
                  <a:gd name="T1" fmla="*/ 40 h 40"/>
                  <a:gd name="T2" fmla="*/ 27 w 55"/>
                  <a:gd name="T3" fmla="*/ 20 h 40"/>
                  <a:gd name="T4" fmla="*/ 55 w 55"/>
                  <a:gd name="T5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0">
                    <a:moveTo>
                      <a:pt x="0" y="40"/>
                    </a:moveTo>
                    <a:lnTo>
                      <a:pt x="27" y="20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8" name="Freeform 342"/>
              <p:cNvSpPr>
                <a:spLocks/>
              </p:cNvSpPr>
              <p:nvPr/>
            </p:nvSpPr>
            <p:spPr bwMode="auto">
              <a:xfrm>
                <a:off x="1834" y="1134"/>
                <a:ext cx="18" cy="14"/>
              </a:xfrm>
              <a:custGeom>
                <a:avLst/>
                <a:gdLst>
                  <a:gd name="T0" fmla="*/ 0 w 55"/>
                  <a:gd name="T1" fmla="*/ 40 h 40"/>
                  <a:gd name="T2" fmla="*/ 28 w 55"/>
                  <a:gd name="T3" fmla="*/ 20 h 40"/>
                  <a:gd name="T4" fmla="*/ 55 w 55"/>
                  <a:gd name="T5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0">
                    <a:moveTo>
                      <a:pt x="0" y="40"/>
                    </a:moveTo>
                    <a:lnTo>
                      <a:pt x="28" y="20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89" name="Freeform 343"/>
              <p:cNvSpPr>
                <a:spLocks/>
              </p:cNvSpPr>
              <p:nvPr/>
            </p:nvSpPr>
            <p:spPr bwMode="auto">
              <a:xfrm>
                <a:off x="1852" y="1121"/>
                <a:ext cx="19" cy="13"/>
              </a:xfrm>
              <a:custGeom>
                <a:avLst/>
                <a:gdLst>
                  <a:gd name="T0" fmla="*/ 0 w 56"/>
                  <a:gd name="T1" fmla="*/ 41 h 41"/>
                  <a:gd name="T2" fmla="*/ 28 w 56"/>
                  <a:gd name="T3" fmla="*/ 21 h 41"/>
                  <a:gd name="T4" fmla="*/ 56 w 56"/>
                  <a:gd name="T5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41">
                    <a:moveTo>
                      <a:pt x="0" y="41"/>
                    </a:moveTo>
                    <a:lnTo>
                      <a:pt x="28" y="21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0" name="Line 344"/>
              <p:cNvSpPr>
                <a:spLocks noChangeShapeType="1"/>
              </p:cNvSpPr>
              <p:nvPr/>
            </p:nvSpPr>
            <p:spPr bwMode="auto">
              <a:xfrm flipV="1">
                <a:off x="1871" y="1107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1" name="Line 345"/>
              <p:cNvSpPr>
                <a:spLocks noChangeShapeType="1"/>
              </p:cNvSpPr>
              <p:nvPr/>
            </p:nvSpPr>
            <p:spPr bwMode="auto">
              <a:xfrm flipV="1">
                <a:off x="1889" y="1092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2" name="Line 346"/>
              <p:cNvSpPr>
                <a:spLocks noChangeShapeType="1"/>
              </p:cNvSpPr>
              <p:nvPr/>
            </p:nvSpPr>
            <p:spPr bwMode="auto">
              <a:xfrm flipV="1">
                <a:off x="1908" y="1078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3" name="Line 347"/>
              <p:cNvSpPr>
                <a:spLocks noChangeShapeType="1"/>
              </p:cNvSpPr>
              <p:nvPr/>
            </p:nvSpPr>
            <p:spPr bwMode="auto">
              <a:xfrm flipV="1">
                <a:off x="1926" y="1064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4" name="Line 348"/>
              <p:cNvSpPr>
                <a:spLocks noChangeShapeType="1"/>
              </p:cNvSpPr>
              <p:nvPr/>
            </p:nvSpPr>
            <p:spPr bwMode="auto">
              <a:xfrm flipV="1">
                <a:off x="1944" y="1049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5" name="Line 349"/>
              <p:cNvSpPr>
                <a:spLocks noChangeShapeType="1"/>
              </p:cNvSpPr>
              <p:nvPr/>
            </p:nvSpPr>
            <p:spPr bwMode="auto">
              <a:xfrm flipV="1">
                <a:off x="1963" y="1034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6" name="Line 350"/>
              <p:cNvSpPr>
                <a:spLocks noChangeShapeType="1"/>
              </p:cNvSpPr>
              <p:nvPr/>
            </p:nvSpPr>
            <p:spPr bwMode="auto">
              <a:xfrm flipV="1">
                <a:off x="1981" y="1019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7" name="Line 351"/>
              <p:cNvSpPr>
                <a:spLocks noChangeShapeType="1"/>
              </p:cNvSpPr>
              <p:nvPr/>
            </p:nvSpPr>
            <p:spPr bwMode="auto">
              <a:xfrm flipV="1">
                <a:off x="2000" y="1004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8" name="Line 352"/>
              <p:cNvSpPr>
                <a:spLocks noChangeShapeType="1"/>
              </p:cNvSpPr>
              <p:nvPr/>
            </p:nvSpPr>
            <p:spPr bwMode="auto">
              <a:xfrm flipV="1">
                <a:off x="2018" y="989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99" name="Line 353"/>
              <p:cNvSpPr>
                <a:spLocks noChangeShapeType="1"/>
              </p:cNvSpPr>
              <p:nvPr/>
            </p:nvSpPr>
            <p:spPr bwMode="auto">
              <a:xfrm flipV="1">
                <a:off x="2036" y="973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0" name="Line 354"/>
              <p:cNvSpPr>
                <a:spLocks noChangeShapeType="1"/>
              </p:cNvSpPr>
              <p:nvPr/>
            </p:nvSpPr>
            <p:spPr bwMode="auto">
              <a:xfrm flipV="1">
                <a:off x="2055" y="958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1" name="Line 355"/>
              <p:cNvSpPr>
                <a:spLocks noChangeShapeType="1"/>
              </p:cNvSpPr>
              <p:nvPr/>
            </p:nvSpPr>
            <p:spPr bwMode="auto">
              <a:xfrm flipV="1">
                <a:off x="2073" y="942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2" name="Line 356"/>
              <p:cNvSpPr>
                <a:spLocks noChangeShapeType="1"/>
              </p:cNvSpPr>
              <p:nvPr/>
            </p:nvSpPr>
            <p:spPr bwMode="auto">
              <a:xfrm flipV="1">
                <a:off x="2092" y="927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3" name="Line 357"/>
              <p:cNvSpPr>
                <a:spLocks noChangeShapeType="1"/>
              </p:cNvSpPr>
              <p:nvPr/>
            </p:nvSpPr>
            <p:spPr bwMode="auto">
              <a:xfrm flipV="1">
                <a:off x="2110" y="911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4" name="Freeform 358"/>
              <p:cNvSpPr>
                <a:spLocks/>
              </p:cNvSpPr>
              <p:nvPr/>
            </p:nvSpPr>
            <p:spPr bwMode="auto">
              <a:xfrm>
                <a:off x="2128" y="895"/>
                <a:ext cx="19" cy="16"/>
              </a:xfrm>
              <a:custGeom>
                <a:avLst/>
                <a:gdLst>
                  <a:gd name="T0" fmla="*/ 0 w 55"/>
                  <a:gd name="T1" fmla="*/ 48 h 48"/>
                  <a:gd name="T2" fmla="*/ 28 w 55"/>
                  <a:gd name="T3" fmla="*/ 23 h 48"/>
                  <a:gd name="T4" fmla="*/ 55 w 55"/>
                  <a:gd name="T5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8">
                    <a:moveTo>
                      <a:pt x="0" y="48"/>
                    </a:moveTo>
                    <a:lnTo>
                      <a:pt x="28" y="23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5" name="Line 359"/>
              <p:cNvSpPr>
                <a:spLocks noChangeShapeType="1"/>
              </p:cNvSpPr>
              <p:nvPr/>
            </p:nvSpPr>
            <p:spPr bwMode="auto">
              <a:xfrm flipV="1">
                <a:off x="2147" y="880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6" name="Line 360"/>
              <p:cNvSpPr>
                <a:spLocks noChangeShapeType="1"/>
              </p:cNvSpPr>
              <p:nvPr/>
            </p:nvSpPr>
            <p:spPr bwMode="auto">
              <a:xfrm flipV="1">
                <a:off x="2165" y="864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7" name="Line 361"/>
              <p:cNvSpPr>
                <a:spLocks noChangeShapeType="1"/>
              </p:cNvSpPr>
              <p:nvPr/>
            </p:nvSpPr>
            <p:spPr bwMode="auto">
              <a:xfrm flipV="1">
                <a:off x="2183" y="848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8" name="Line 362"/>
              <p:cNvSpPr>
                <a:spLocks noChangeShapeType="1"/>
              </p:cNvSpPr>
              <p:nvPr/>
            </p:nvSpPr>
            <p:spPr bwMode="auto">
              <a:xfrm flipV="1">
                <a:off x="2202" y="832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09" name="Line 363"/>
              <p:cNvSpPr>
                <a:spLocks noChangeShapeType="1"/>
              </p:cNvSpPr>
              <p:nvPr/>
            </p:nvSpPr>
            <p:spPr bwMode="auto">
              <a:xfrm flipV="1">
                <a:off x="2221" y="816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0" name="Line 364"/>
              <p:cNvSpPr>
                <a:spLocks noChangeShapeType="1"/>
              </p:cNvSpPr>
              <p:nvPr/>
            </p:nvSpPr>
            <p:spPr bwMode="auto">
              <a:xfrm flipV="1">
                <a:off x="2239" y="801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1" name="Freeform 365"/>
              <p:cNvSpPr>
                <a:spLocks/>
              </p:cNvSpPr>
              <p:nvPr/>
            </p:nvSpPr>
            <p:spPr bwMode="auto">
              <a:xfrm>
                <a:off x="2257" y="785"/>
                <a:ext cx="19" cy="16"/>
              </a:xfrm>
              <a:custGeom>
                <a:avLst/>
                <a:gdLst>
                  <a:gd name="T0" fmla="*/ 0 w 55"/>
                  <a:gd name="T1" fmla="*/ 48 h 48"/>
                  <a:gd name="T2" fmla="*/ 27 w 55"/>
                  <a:gd name="T3" fmla="*/ 24 h 48"/>
                  <a:gd name="T4" fmla="*/ 55 w 55"/>
                  <a:gd name="T5" fmla="*/ 0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8">
                    <a:moveTo>
                      <a:pt x="0" y="48"/>
                    </a:moveTo>
                    <a:lnTo>
                      <a:pt x="27" y="24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2" name="Line 366"/>
              <p:cNvSpPr>
                <a:spLocks noChangeShapeType="1"/>
              </p:cNvSpPr>
              <p:nvPr/>
            </p:nvSpPr>
            <p:spPr bwMode="auto">
              <a:xfrm flipV="1">
                <a:off x="2276" y="769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3" name="Line 367"/>
              <p:cNvSpPr>
                <a:spLocks noChangeShapeType="1"/>
              </p:cNvSpPr>
              <p:nvPr/>
            </p:nvSpPr>
            <p:spPr bwMode="auto">
              <a:xfrm flipV="1">
                <a:off x="2294" y="753"/>
                <a:ext cx="18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4" name="Line 368"/>
              <p:cNvSpPr>
                <a:spLocks noChangeShapeType="1"/>
              </p:cNvSpPr>
              <p:nvPr/>
            </p:nvSpPr>
            <p:spPr bwMode="auto">
              <a:xfrm flipV="1">
                <a:off x="2312" y="738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5" name="Line 369"/>
              <p:cNvSpPr>
                <a:spLocks noChangeShapeType="1"/>
              </p:cNvSpPr>
              <p:nvPr/>
            </p:nvSpPr>
            <p:spPr bwMode="auto">
              <a:xfrm flipV="1">
                <a:off x="2331" y="723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6" name="Line 370"/>
              <p:cNvSpPr>
                <a:spLocks noChangeShapeType="1"/>
              </p:cNvSpPr>
              <p:nvPr/>
            </p:nvSpPr>
            <p:spPr bwMode="auto">
              <a:xfrm flipV="1">
                <a:off x="2349" y="707"/>
                <a:ext cx="19" cy="1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7" name="Line 371"/>
              <p:cNvSpPr>
                <a:spLocks noChangeShapeType="1"/>
              </p:cNvSpPr>
              <p:nvPr/>
            </p:nvSpPr>
            <p:spPr bwMode="auto">
              <a:xfrm flipV="1">
                <a:off x="2368" y="692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8" name="Line 372"/>
              <p:cNvSpPr>
                <a:spLocks noChangeShapeType="1"/>
              </p:cNvSpPr>
              <p:nvPr/>
            </p:nvSpPr>
            <p:spPr bwMode="auto">
              <a:xfrm flipV="1">
                <a:off x="2386" y="677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19" name="Line 373"/>
              <p:cNvSpPr>
                <a:spLocks noChangeShapeType="1"/>
              </p:cNvSpPr>
              <p:nvPr/>
            </p:nvSpPr>
            <p:spPr bwMode="auto">
              <a:xfrm flipV="1">
                <a:off x="2404" y="662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0" name="Line 374"/>
              <p:cNvSpPr>
                <a:spLocks noChangeShapeType="1"/>
              </p:cNvSpPr>
              <p:nvPr/>
            </p:nvSpPr>
            <p:spPr bwMode="auto">
              <a:xfrm flipV="1">
                <a:off x="2423" y="647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1" name="Line 375"/>
              <p:cNvSpPr>
                <a:spLocks noChangeShapeType="1"/>
              </p:cNvSpPr>
              <p:nvPr/>
            </p:nvSpPr>
            <p:spPr bwMode="auto">
              <a:xfrm flipV="1">
                <a:off x="2441" y="632"/>
                <a:ext cx="19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2" name="Line 376"/>
              <p:cNvSpPr>
                <a:spLocks noChangeShapeType="1"/>
              </p:cNvSpPr>
              <p:nvPr/>
            </p:nvSpPr>
            <p:spPr bwMode="auto">
              <a:xfrm flipV="1">
                <a:off x="2460" y="618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3" name="Line 377"/>
              <p:cNvSpPr>
                <a:spLocks noChangeShapeType="1"/>
              </p:cNvSpPr>
              <p:nvPr/>
            </p:nvSpPr>
            <p:spPr bwMode="auto">
              <a:xfrm flipV="1">
                <a:off x="2478" y="603"/>
                <a:ext cx="18" cy="15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4" name="Line 378"/>
              <p:cNvSpPr>
                <a:spLocks noChangeShapeType="1"/>
              </p:cNvSpPr>
              <p:nvPr/>
            </p:nvSpPr>
            <p:spPr bwMode="auto">
              <a:xfrm flipV="1">
                <a:off x="2496" y="589"/>
                <a:ext cx="19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5" name="Line 379"/>
              <p:cNvSpPr>
                <a:spLocks noChangeShapeType="1"/>
              </p:cNvSpPr>
              <p:nvPr/>
            </p:nvSpPr>
            <p:spPr bwMode="auto">
              <a:xfrm flipV="1">
                <a:off x="2515" y="575"/>
                <a:ext cx="18" cy="1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6" name="Freeform 380"/>
              <p:cNvSpPr>
                <a:spLocks/>
              </p:cNvSpPr>
              <p:nvPr/>
            </p:nvSpPr>
            <p:spPr bwMode="auto">
              <a:xfrm>
                <a:off x="2533" y="562"/>
                <a:ext cx="19" cy="13"/>
              </a:xfrm>
              <a:custGeom>
                <a:avLst/>
                <a:gdLst>
                  <a:gd name="T0" fmla="*/ 0 w 56"/>
                  <a:gd name="T1" fmla="*/ 41 h 41"/>
                  <a:gd name="T2" fmla="*/ 28 w 56"/>
                  <a:gd name="T3" fmla="*/ 20 h 41"/>
                  <a:gd name="T4" fmla="*/ 56 w 56"/>
                  <a:gd name="T5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41">
                    <a:moveTo>
                      <a:pt x="0" y="41"/>
                    </a:moveTo>
                    <a:lnTo>
                      <a:pt x="28" y="20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7" name="Freeform 381"/>
              <p:cNvSpPr>
                <a:spLocks/>
              </p:cNvSpPr>
              <p:nvPr/>
            </p:nvSpPr>
            <p:spPr bwMode="auto">
              <a:xfrm>
                <a:off x="2552" y="548"/>
                <a:ext cx="18" cy="14"/>
              </a:xfrm>
              <a:custGeom>
                <a:avLst/>
                <a:gdLst>
                  <a:gd name="T0" fmla="*/ 0 w 55"/>
                  <a:gd name="T1" fmla="*/ 40 h 40"/>
                  <a:gd name="T2" fmla="*/ 27 w 55"/>
                  <a:gd name="T3" fmla="*/ 19 h 40"/>
                  <a:gd name="T4" fmla="*/ 55 w 55"/>
                  <a:gd name="T5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0">
                    <a:moveTo>
                      <a:pt x="0" y="40"/>
                    </a:moveTo>
                    <a:lnTo>
                      <a:pt x="27" y="19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8" name="Freeform 382"/>
              <p:cNvSpPr>
                <a:spLocks/>
              </p:cNvSpPr>
              <p:nvPr/>
            </p:nvSpPr>
            <p:spPr bwMode="auto">
              <a:xfrm>
                <a:off x="2570" y="535"/>
                <a:ext cx="18" cy="13"/>
              </a:xfrm>
              <a:custGeom>
                <a:avLst/>
                <a:gdLst>
                  <a:gd name="T0" fmla="*/ 0 w 55"/>
                  <a:gd name="T1" fmla="*/ 40 h 40"/>
                  <a:gd name="T2" fmla="*/ 27 w 55"/>
                  <a:gd name="T3" fmla="*/ 20 h 40"/>
                  <a:gd name="T4" fmla="*/ 55 w 55"/>
                  <a:gd name="T5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0">
                    <a:moveTo>
                      <a:pt x="0" y="40"/>
                    </a:moveTo>
                    <a:lnTo>
                      <a:pt x="27" y="20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29" name="Line 383"/>
              <p:cNvSpPr>
                <a:spLocks noChangeShapeType="1"/>
              </p:cNvSpPr>
              <p:nvPr/>
            </p:nvSpPr>
            <p:spPr bwMode="auto">
              <a:xfrm flipV="1">
                <a:off x="2588" y="522"/>
                <a:ext cx="19" cy="1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0" name="Line 384"/>
              <p:cNvSpPr>
                <a:spLocks noChangeShapeType="1"/>
              </p:cNvSpPr>
              <p:nvPr/>
            </p:nvSpPr>
            <p:spPr bwMode="auto">
              <a:xfrm flipV="1">
                <a:off x="2607" y="510"/>
                <a:ext cx="18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1" name="Line 385"/>
              <p:cNvSpPr>
                <a:spLocks noChangeShapeType="1"/>
              </p:cNvSpPr>
              <p:nvPr/>
            </p:nvSpPr>
            <p:spPr bwMode="auto">
              <a:xfrm flipV="1">
                <a:off x="2625" y="497"/>
                <a:ext cx="18" cy="1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2" name="Line 386"/>
              <p:cNvSpPr>
                <a:spLocks noChangeShapeType="1"/>
              </p:cNvSpPr>
              <p:nvPr/>
            </p:nvSpPr>
            <p:spPr bwMode="auto">
              <a:xfrm flipV="1">
                <a:off x="2643" y="485"/>
                <a:ext cx="19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3" name="Line 387"/>
              <p:cNvSpPr>
                <a:spLocks noChangeShapeType="1"/>
              </p:cNvSpPr>
              <p:nvPr/>
            </p:nvSpPr>
            <p:spPr bwMode="auto">
              <a:xfrm flipV="1">
                <a:off x="2662" y="473"/>
                <a:ext cx="18" cy="1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4" name="Line 388"/>
              <p:cNvSpPr>
                <a:spLocks noChangeShapeType="1"/>
              </p:cNvSpPr>
              <p:nvPr/>
            </p:nvSpPr>
            <p:spPr bwMode="auto">
              <a:xfrm flipV="1">
                <a:off x="2680" y="462"/>
                <a:ext cx="19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5" name="Line 389"/>
              <p:cNvSpPr>
                <a:spLocks noChangeShapeType="1"/>
              </p:cNvSpPr>
              <p:nvPr/>
            </p:nvSpPr>
            <p:spPr bwMode="auto">
              <a:xfrm flipV="1">
                <a:off x="2699" y="451"/>
                <a:ext cx="18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6" name="Line 390"/>
              <p:cNvSpPr>
                <a:spLocks noChangeShapeType="1"/>
              </p:cNvSpPr>
              <p:nvPr/>
            </p:nvSpPr>
            <p:spPr bwMode="auto">
              <a:xfrm flipV="1">
                <a:off x="2717" y="440"/>
                <a:ext cx="19" cy="1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7" name="Line 391"/>
              <p:cNvSpPr>
                <a:spLocks noChangeShapeType="1"/>
              </p:cNvSpPr>
              <p:nvPr/>
            </p:nvSpPr>
            <p:spPr bwMode="auto">
              <a:xfrm flipV="1">
                <a:off x="2736" y="430"/>
                <a:ext cx="18" cy="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8" name="Line 392"/>
              <p:cNvSpPr>
                <a:spLocks noChangeShapeType="1"/>
              </p:cNvSpPr>
              <p:nvPr/>
            </p:nvSpPr>
            <p:spPr bwMode="auto">
              <a:xfrm flipV="1">
                <a:off x="2754" y="420"/>
                <a:ext cx="18" cy="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39" name="Line 393"/>
              <p:cNvSpPr>
                <a:spLocks noChangeShapeType="1"/>
              </p:cNvSpPr>
              <p:nvPr/>
            </p:nvSpPr>
            <p:spPr bwMode="auto">
              <a:xfrm flipV="1">
                <a:off x="2772" y="411"/>
                <a:ext cx="19" cy="9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0" name="Freeform 394"/>
              <p:cNvSpPr>
                <a:spLocks/>
              </p:cNvSpPr>
              <p:nvPr/>
            </p:nvSpPr>
            <p:spPr bwMode="auto">
              <a:xfrm>
                <a:off x="2791" y="401"/>
                <a:ext cx="18" cy="10"/>
              </a:xfrm>
              <a:custGeom>
                <a:avLst/>
                <a:gdLst>
                  <a:gd name="T0" fmla="*/ 0 w 55"/>
                  <a:gd name="T1" fmla="*/ 28 h 28"/>
                  <a:gd name="T2" fmla="*/ 27 w 55"/>
                  <a:gd name="T3" fmla="*/ 14 h 28"/>
                  <a:gd name="T4" fmla="*/ 55 w 55"/>
                  <a:gd name="T5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8">
                    <a:moveTo>
                      <a:pt x="0" y="28"/>
                    </a:moveTo>
                    <a:lnTo>
                      <a:pt x="27" y="14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1" name="Freeform 395"/>
              <p:cNvSpPr>
                <a:spLocks/>
              </p:cNvSpPr>
              <p:nvPr/>
            </p:nvSpPr>
            <p:spPr bwMode="auto">
              <a:xfrm>
                <a:off x="2809" y="393"/>
                <a:ext cx="18" cy="8"/>
              </a:xfrm>
              <a:custGeom>
                <a:avLst/>
                <a:gdLst>
                  <a:gd name="T0" fmla="*/ 0 w 55"/>
                  <a:gd name="T1" fmla="*/ 26 h 26"/>
                  <a:gd name="T2" fmla="*/ 27 w 55"/>
                  <a:gd name="T3" fmla="*/ 13 h 26"/>
                  <a:gd name="T4" fmla="*/ 55 w 55"/>
                  <a:gd name="T5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6">
                    <a:moveTo>
                      <a:pt x="0" y="26"/>
                    </a:moveTo>
                    <a:lnTo>
                      <a:pt x="27" y="13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2" name="Freeform 396"/>
              <p:cNvSpPr>
                <a:spLocks/>
              </p:cNvSpPr>
              <p:nvPr/>
            </p:nvSpPr>
            <p:spPr bwMode="auto">
              <a:xfrm>
                <a:off x="2827" y="384"/>
                <a:ext cx="19" cy="9"/>
              </a:xfrm>
              <a:custGeom>
                <a:avLst/>
                <a:gdLst>
                  <a:gd name="T0" fmla="*/ 0 w 56"/>
                  <a:gd name="T1" fmla="*/ 25 h 25"/>
                  <a:gd name="T2" fmla="*/ 28 w 56"/>
                  <a:gd name="T3" fmla="*/ 13 h 25"/>
                  <a:gd name="T4" fmla="*/ 56 w 56"/>
                  <a:gd name="T5" fmla="*/ 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5">
                    <a:moveTo>
                      <a:pt x="0" y="25"/>
                    </a:moveTo>
                    <a:lnTo>
                      <a:pt x="28" y="13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3" name="Line 397"/>
              <p:cNvSpPr>
                <a:spLocks noChangeShapeType="1"/>
              </p:cNvSpPr>
              <p:nvPr/>
            </p:nvSpPr>
            <p:spPr bwMode="auto">
              <a:xfrm flipV="1">
                <a:off x="2846" y="376"/>
                <a:ext cx="18" cy="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4" name="Freeform 398"/>
              <p:cNvSpPr>
                <a:spLocks/>
              </p:cNvSpPr>
              <p:nvPr/>
            </p:nvSpPr>
            <p:spPr bwMode="auto">
              <a:xfrm>
                <a:off x="2864" y="369"/>
                <a:ext cx="19" cy="7"/>
              </a:xfrm>
              <a:custGeom>
                <a:avLst/>
                <a:gdLst>
                  <a:gd name="T0" fmla="*/ 0 w 56"/>
                  <a:gd name="T1" fmla="*/ 21 h 21"/>
                  <a:gd name="T2" fmla="*/ 28 w 56"/>
                  <a:gd name="T3" fmla="*/ 11 h 21"/>
                  <a:gd name="T4" fmla="*/ 56 w 56"/>
                  <a:gd name="T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21">
                    <a:moveTo>
                      <a:pt x="0" y="21"/>
                    </a:moveTo>
                    <a:lnTo>
                      <a:pt x="28" y="11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5" name="Freeform 399"/>
              <p:cNvSpPr>
                <a:spLocks/>
              </p:cNvSpPr>
              <p:nvPr/>
            </p:nvSpPr>
            <p:spPr bwMode="auto">
              <a:xfrm>
                <a:off x="2883" y="362"/>
                <a:ext cx="18" cy="7"/>
              </a:xfrm>
              <a:custGeom>
                <a:avLst/>
                <a:gdLst>
                  <a:gd name="T0" fmla="*/ 0 w 55"/>
                  <a:gd name="T1" fmla="*/ 21 h 21"/>
                  <a:gd name="T2" fmla="*/ 27 w 55"/>
                  <a:gd name="T3" fmla="*/ 10 h 21"/>
                  <a:gd name="T4" fmla="*/ 55 w 55"/>
                  <a:gd name="T5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21">
                    <a:moveTo>
                      <a:pt x="0" y="21"/>
                    </a:moveTo>
                    <a:lnTo>
                      <a:pt x="27" y="10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6" name="Line 400"/>
              <p:cNvSpPr>
                <a:spLocks noChangeShapeType="1"/>
              </p:cNvSpPr>
              <p:nvPr/>
            </p:nvSpPr>
            <p:spPr bwMode="auto">
              <a:xfrm flipV="1">
                <a:off x="2901" y="356"/>
                <a:ext cx="19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7" name="Freeform 401"/>
              <p:cNvSpPr>
                <a:spLocks/>
              </p:cNvSpPr>
              <p:nvPr/>
            </p:nvSpPr>
            <p:spPr bwMode="auto">
              <a:xfrm>
                <a:off x="2920" y="350"/>
                <a:ext cx="18" cy="6"/>
              </a:xfrm>
              <a:custGeom>
                <a:avLst/>
                <a:gdLst>
                  <a:gd name="T0" fmla="*/ 0 w 54"/>
                  <a:gd name="T1" fmla="*/ 18 h 18"/>
                  <a:gd name="T2" fmla="*/ 26 w 54"/>
                  <a:gd name="T3" fmla="*/ 9 h 18"/>
                  <a:gd name="T4" fmla="*/ 54 w 54"/>
                  <a:gd name="T5" fmla="*/ 0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18">
                    <a:moveTo>
                      <a:pt x="0" y="18"/>
                    </a:moveTo>
                    <a:lnTo>
                      <a:pt x="26" y="9"/>
                    </a:lnTo>
                    <a:lnTo>
                      <a:pt x="54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8" name="Line 402"/>
              <p:cNvSpPr>
                <a:spLocks noChangeShapeType="1"/>
              </p:cNvSpPr>
              <p:nvPr/>
            </p:nvSpPr>
            <p:spPr bwMode="auto">
              <a:xfrm flipV="1">
                <a:off x="2938" y="344"/>
                <a:ext cx="18" cy="6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49" name="Freeform 403"/>
              <p:cNvSpPr>
                <a:spLocks/>
              </p:cNvSpPr>
              <p:nvPr/>
            </p:nvSpPr>
            <p:spPr bwMode="auto">
              <a:xfrm>
                <a:off x="2956" y="339"/>
                <a:ext cx="19" cy="5"/>
              </a:xfrm>
              <a:custGeom>
                <a:avLst/>
                <a:gdLst>
                  <a:gd name="T0" fmla="*/ 0 w 55"/>
                  <a:gd name="T1" fmla="*/ 15 h 15"/>
                  <a:gd name="T2" fmla="*/ 27 w 55"/>
                  <a:gd name="T3" fmla="*/ 8 h 15"/>
                  <a:gd name="T4" fmla="*/ 55 w 55"/>
                  <a:gd name="T5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5">
                    <a:moveTo>
                      <a:pt x="0" y="15"/>
                    </a:moveTo>
                    <a:lnTo>
                      <a:pt x="27" y="8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0" name="Line 404"/>
              <p:cNvSpPr>
                <a:spLocks noChangeShapeType="1"/>
              </p:cNvSpPr>
              <p:nvPr/>
            </p:nvSpPr>
            <p:spPr bwMode="auto">
              <a:xfrm flipV="1">
                <a:off x="2975" y="335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1" name="Freeform 405"/>
              <p:cNvSpPr>
                <a:spLocks/>
              </p:cNvSpPr>
              <p:nvPr/>
            </p:nvSpPr>
            <p:spPr bwMode="auto">
              <a:xfrm>
                <a:off x="2993" y="331"/>
                <a:ext cx="18" cy="4"/>
              </a:xfrm>
              <a:custGeom>
                <a:avLst/>
                <a:gdLst>
                  <a:gd name="T0" fmla="*/ 0 w 55"/>
                  <a:gd name="T1" fmla="*/ 12 h 12"/>
                  <a:gd name="T2" fmla="*/ 27 w 55"/>
                  <a:gd name="T3" fmla="*/ 5 h 12"/>
                  <a:gd name="T4" fmla="*/ 55 w 55"/>
                  <a:gd name="T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2">
                    <a:moveTo>
                      <a:pt x="0" y="12"/>
                    </a:moveTo>
                    <a:lnTo>
                      <a:pt x="27" y="5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2" name="Line 406"/>
              <p:cNvSpPr>
                <a:spLocks noChangeShapeType="1"/>
              </p:cNvSpPr>
              <p:nvPr/>
            </p:nvSpPr>
            <p:spPr bwMode="auto">
              <a:xfrm flipV="1">
                <a:off x="3011" y="328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3" name="Freeform 407"/>
              <p:cNvSpPr>
                <a:spLocks/>
              </p:cNvSpPr>
              <p:nvPr/>
            </p:nvSpPr>
            <p:spPr bwMode="auto">
              <a:xfrm>
                <a:off x="3030" y="325"/>
                <a:ext cx="18" cy="3"/>
              </a:xfrm>
              <a:custGeom>
                <a:avLst/>
                <a:gdLst>
                  <a:gd name="T0" fmla="*/ 0 w 54"/>
                  <a:gd name="T1" fmla="*/ 8 h 8"/>
                  <a:gd name="T2" fmla="*/ 26 w 54"/>
                  <a:gd name="T3" fmla="*/ 4 h 8"/>
                  <a:gd name="T4" fmla="*/ 54 w 54"/>
                  <a:gd name="T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8">
                    <a:moveTo>
                      <a:pt x="0" y="8"/>
                    </a:moveTo>
                    <a:lnTo>
                      <a:pt x="26" y="4"/>
                    </a:lnTo>
                    <a:lnTo>
                      <a:pt x="54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4" name="Line 408"/>
              <p:cNvSpPr>
                <a:spLocks noChangeShapeType="1"/>
              </p:cNvSpPr>
              <p:nvPr/>
            </p:nvSpPr>
            <p:spPr bwMode="auto">
              <a:xfrm flipV="1">
                <a:off x="3048" y="323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5" name="Line 409"/>
              <p:cNvSpPr>
                <a:spLocks noChangeShapeType="1"/>
              </p:cNvSpPr>
              <p:nvPr/>
            </p:nvSpPr>
            <p:spPr bwMode="auto">
              <a:xfrm flipV="1">
                <a:off x="3067" y="322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6" name="Freeform 410"/>
              <p:cNvSpPr>
                <a:spLocks/>
              </p:cNvSpPr>
              <p:nvPr/>
            </p:nvSpPr>
            <p:spPr bwMode="auto">
              <a:xfrm>
                <a:off x="3085" y="321"/>
                <a:ext cx="18" cy="1"/>
              </a:xfrm>
              <a:custGeom>
                <a:avLst/>
                <a:gdLst>
                  <a:gd name="T0" fmla="*/ 0 w 55"/>
                  <a:gd name="T1" fmla="*/ 3 h 3"/>
                  <a:gd name="T2" fmla="*/ 27 w 55"/>
                  <a:gd name="T3" fmla="*/ 1 h 3"/>
                  <a:gd name="T4" fmla="*/ 55 w 55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3">
                    <a:moveTo>
                      <a:pt x="0" y="3"/>
                    </a:moveTo>
                    <a:lnTo>
                      <a:pt x="27" y="1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7" name="Freeform 411"/>
              <p:cNvSpPr>
                <a:spLocks/>
              </p:cNvSpPr>
              <p:nvPr/>
            </p:nvSpPr>
            <p:spPr bwMode="auto">
              <a:xfrm>
                <a:off x="3103" y="320"/>
                <a:ext cx="19" cy="1"/>
              </a:xfrm>
              <a:custGeom>
                <a:avLst/>
                <a:gdLst>
                  <a:gd name="T0" fmla="*/ 0 w 55"/>
                  <a:gd name="T1" fmla="*/ 1 h 1"/>
                  <a:gd name="T2" fmla="*/ 27 w 55"/>
                  <a:gd name="T3" fmla="*/ 0 h 1"/>
                  <a:gd name="T4" fmla="*/ 55 w 55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">
                    <a:moveTo>
                      <a:pt x="0" y="1"/>
                    </a:moveTo>
                    <a:lnTo>
                      <a:pt x="27" y="0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8" name="Line 412"/>
              <p:cNvSpPr>
                <a:spLocks noChangeShapeType="1"/>
              </p:cNvSpPr>
              <p:nvPr/>
            </p:nvSpPr>
            <p:spPr bwMode="auto">
              <a:xfrm>
                <a:off x="1282" y="1376"/>
                <a:ext cx="19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9" name="Line 413"/>
              <p:cNvSpPr>
                <a:spLocks noChangeShapeType="1"/>
              </p:cNvSpPr>
              <p:nvPr/>
            </p:nvSpPr>
            <p:spPr bwMode="auto">
              <a:xfrm>
                <a:off x="1301" y="1376"/>
                <a:ext cx="1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0" name="Line 414"/>
              <p:cNvSpPr>
                <a:spLocks noChangeShapeType="1"/>
              </p:cNvSpPr>
              <p:nvPr/>
            </p:nvSpPr>
            <p:spPr bwMode="auto">
              <a:xfrm>
                <a:off x="1319" y="1376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1" name="Line 415"/>
              <p:cNvSpPr>
                <a:spLocks noChangeShapeType="1"/>
              </p:cNvSpPr>
              <p:nvPr/>
            </p:nvSpPr>
            <p:spPr bwMode="auto">
              <a:xfrm>
                <a:off x="1337" y="1377"/>
                <a:ext cx="19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2" name="Line 416"/>
              <p:cNvSpPr>
                <a:spLocks noChangeShapeType="1"/>
              </p:cNvSpPr>
              <p:nvPr/>
            </p:nvSpPr>
            <p:spPr bwMode="auto">
              <a:xfrm>
                <a:off x="1356" y="1377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3" name="Line 417"/>
              <p:cNvSpPr>
                <a:spLocks noChangeShapeType="1"/>
              </p:cNvSpPr>
              <p:nvPr/>
            </p:nvSpPr>
            <p:spPr bwMode="auto">
              <a:xfrm>
                <a:off x="1374" y="1378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4" name="Freeform 418"/>
              <p:cNvSpPr>
                <a:spLocks/>
              </p:cNvSpPr>
              <p:nvPr/>
            </p:nvSpPr>
            <p:spPr bwMode="auto">
              <a:xfrm>
                <a:off x="1393" y="1379"/>
                <a:ext cx="18" cy="2"/>
              </a:xfrm>
              <a:custGeom>
                <a:avLst/>
                <a:gdLst>
                  <a:gd name="T0" fmla="*/ 0 w 55"/>
                  <a:gd name="T1" fmla="*/ 0 h 4"/>
                  <a:gd name="T2" fmla="*/ 28 w 55"/>
                  <a:gd name="T3" fmla="*/ 2 h 4"/>
                  <a:gd name="T4" fmla="*/ 55 w 55"/>
                  <a:gd name="T5" fmla="*/ 4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4">
                    <a:moveTo>
                      <a:pt x="0" y="0"/>
                    </a:moveTo>
                    <a:lnTo>
                      <a:pt x="28" y="2"/>
                    </a:lnTo>
                    <a:lnTo>
                      <a:pt x="55" y="4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5" name="Freeform 419"/>
              <p:cNvSpPr>
                <a:spLocks/>
              </p:cNvSpPr>
              <p:nvPr/>
            </p:nvSpPr>
            <p:spPr bwMode="auto">
              <a:xfrm>
                <a:off x="1411" y="1381"/>
                <a:ext cx="18" cy="1"/>
              </a:xfrm>
              <a:custGeom>
                <a:avLst/>
                <a:gdLst>
                  <a:gd name="T0" fmla="*/ 0 w 55"/>
                  <a:gd name="T1" fmla="*/ 0 h 3"/>
                  <a:gd name="T2" fmla="*/ 27 w 55"/>
                  <a:gd name="T3" fmla="*/ 1 h 3"/>
                  <a:gd name="T4" fmla="*/ 55 w 55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3">
                    <a:moveTo>
                      <a:pt x="0" y="0"/>
                    </a:moveTo>
                    <a:lnTo>
                      <a:pt x="27" y="1"/>
                    </a:lnTo>
                    <a:lnTo>
                      <a:pt x="55" y="3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6" name="Freeform 420"/>
              <p:cNvSpPr>
                <a:spLocks/>
              </p:cNvSpPr>
              <p:nvPr/>
            </p:nvSpPr>
            <p:spPr bwMode="auto">
              <a:xfrm>
                <a:off x="1429" y="1382"/>
                <a:ext cx="19" cy="1"/>
              </a:xfrm>
              <a:custGeom>
                <a:avLst/>
                <a:gdLst>
                  <a:gd name="T0" fmla="*/ 0 w 55"/>
                  <a:gd name="T1" fmla="*/ 0 h 5"/>
                  <a:gd name="T2" fmla="*/ 28 w 55"/>
                  <a:gd name="T3" fmla="*/ 2 h 5"/>
                  <a:gd name="T4" fmla="*/ 55 w 55"/>
                  <a:gd name="T5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5">
                    <a:moveTo>
                      <a:pt x="0" y="0"/>
                    </a:moveTo>
                    <a:lnTo>
                      <a:pt x="28" y="2"/>
                    </a:lnTo>
                    <a:lnTo>
                      <a:pt x="55" y="5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7" name="Line 421"/>
              <p:cNvSpPr>
                <a:spLocks noChangeShapeType="1"/>
              </p:cNvSpPr>
              <p:nvPr/>
            </p:nvSpPr>
            <p:spPr bwMode="auto">
              <a:xfrm>
                <a:off x="1448" y="1383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8" name="Line 422"/>
              <p:cNvSpPr>
                <a:spLocks noChangeShapeType="1"/>
              </p:cNvSpPr>
              <p:nvPr/>
            </p:nvSpPr>
            <p:spPr bwMode="auto">
              <a:xfrm>
                <a:off x="1466" y="1385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9" name="Line 423"/>
              <p:cNvSpPr>
                <a:spLocks noChangeShapeType="1"/>
              </p:cNvSpPr>
              <p:nvPr/>
            </p:nvSpPr>
            <p:spPr bwMode="auto">
              <a:xfrm>
                <a:off x="1484" y="1387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0" name="Line 424"/>
              <p:cNvSpPr>
                <a:spLocks noChangeShapeType="1"/>
              </p:cNvSpPr>
              <p:nvPr/>
            </p:nvSpPr>
            <p:spPr bwMode="auto">
              <a:xfrm>
                <a:off x="1503" y="1389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1" name="Line 425"/>
              <p:cNvSpPr>
                <a:spLocks noChangeShapeType="1"/>
              </p:cNvSpPr>
              <p:nvPr/>
            </p:nvSpPr>
            <p:spPr bwMode="auto">
              <a:xfrm>
                <a:off x="1521" y="1391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2" name="Line 426"/>
              <p:cNvSpPr>
                <a:spLocks noChangeShapeType="1"/>
              </p:cNvSpPr>
              <p:nvPr/>
            </p:nvSpPr>
            <p:spPr bwMode="auto">
              <a:xfrm>
                <a:off x="1540" y="1393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3" name="Line 427"/>
              <p:cNvSpPr>
                <a:spLocks noChangeShapeType="1"/>
              </p:cNvSpPr>
              <p:nvPr/>
            </p:nvSpPr>
            <p:spPr bwMode="auto">
              <a:xfrm>
                <a:off x="1558" y="1396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4" name="Line 428"/>
              <p:cNvSpPr>
                <a:spLocks noChangeShapeType="1"/>
              </p:cNvSpPr>
              <p:nvPr/>
            </p:nvSpPr>
            <p:spPr bwMode="auto">
              <a:xfrm>
                <a:off x="1577" y="1398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5" name="Line 429"/>
              <p:cNvSpPr>
                <a:spLocks noChangeShapeType="1"/>
              </p:cNvSpPr>
              <p:nvPr/>
            </p:nvSpPr>
            <p:spPr bwMode="auto">
              <a:xfrm>
                <a:off x="1595" y="1401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6" name="Line 430"/>
              <p:cNvSpPr>
                <a:spLocks noChangeShapeType="1"/>
              </p:cNvSpPr>
              <p:nvPr/>
            </p:nvSpPr>
            <p:spPr bwMode="auto">
              <a:xfrm>
                <a:off x="1613" y="1404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7" name="Line 431"/>
              <p:cNvSpPr>
                <a:spLocks noChangeShapeType="1"/>
              </p:cNvSpPr>
              <p:nvPr/>
            </p:nvSpPr>
            <p:spPr bwMode="auto">
              <a:xfrm>
                <a:off x="1632" y="1407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8" name="Line 432"/>
              <p:cNvSpPr>
                <a:spLocks noChangeShapeType="1"/>
              </p:cNvSpPr>
              <p:nvPr/>
            </p:nvSpPr>
            <p:spPr bwMode="auto">
              <a:xfrm>
                <a:off x="1650" y="1409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9" name="Line 433"/>
              <p:cNvSpPr>
                <a:spLocks noChangeShapeType="1"/>
              </p:cNvSpPr>
              <p:nvPr/>
            </p:nvSpPr>
            <p:spPr bwMode="auto">
              <a:xfrm>
                <a:off x="1668" y="1412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0" name="Line 434"/>
              <p:cNvSpPr>
                <a:spLocks noChangeShapeType="1"/>
              </p:cNvSpPr>
              <p:nvPr/>
            </p:nvSpPr>
            <p:spPr bwMode="auto">
              <a:xfrm>
                <a:off x="1687" y="1415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1" name="Line 435"/>
              <p:cNvSpPr>
                <a:spLocks noChangeShapeType="1"/>
              </p:cNvSpPr>
              <p:nvPr/>
            </p:nvSpPr>
            <p:spPr bwMode="auto">
              <a:xfrm>
                <a:off x="1705" y="1419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2" name="Line 436"/>
              <p:cNvSpPr>
                <a:spLocks noChangeShapeType="1"/>
              </p:cNvSpPr>
              <p:nvPr/>
            </p:nvSpPr>
            <p:spPr bwMode="auto">
              <a:xfrm>
                <a:off x="1724" y="1422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3" name="Freeform 437"/>
              <p:cNvSpPr>
                <a:spLocks/>
              </p:cNvSpPr>
              <p:nvPr/>
            </p:nvSpPr>
            <p:spPr bwMode="auto">
              <a:xfrm>
                <a:off x="1742" y="1425"/>
                <a:ext cx="19" cy="4"/>
              </a:xfrm>
              <a:custGeom>
                <a:avLst/>
                <a:gdLst>
                  <a:gd name="T0" fmla="*/ 0 w 56"/>
                  <a:gd name="T1" fmla="*/ 0 h 11"/>
                  <a:gd name="T2" fmla="*/ 28 w 56"/>
                  <a:gd name="T3" fmla="*/ 5 h 11"/>
                  <a:gd name="T4" fmla="*/ 56 w 56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11">
                    <a:moveTo>
                      <a:pt x="0" y="0"/>
                    </a:moveTo>
                    <a:lnTo>
                      <a:pt x="28" y="5"/>
                    </a:lnTo>
                    <a:lnTo>
                      <a:pt x="56" y="1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4" name="Line 438"/>
              <p:cNvSpPr>
                <a:spLocks noChangeShapeType="1"/>
              </p:cNvSpPr>
              <p:nvPr/>
            </p:nvSpPr>
            <p:spPr bwMode="auto">
              <a:xfrm>
                <a:off x="1761" y="1429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5" name="Freeform 439"/>
              <p:cNvSpPr>
                <a:spLocks/>
              </p:cNvSpPr>
              <p:nvPr/>
            </p:nvSpPr>
            <p:spPr bwMode="auto">
              <a:xfrm>
                <a:off x="1779" y="1432"/>
                <a:ext cx="18" cy="3"/>
              </a:xfrm>
              <a:custGeom>
                <a:avLst/>
                <a:gdLst>
                  <a:gd name="T0" fmla="*/ 0 w 56"/>
                  <a:gd name="T1" fmla="*/ 0 h 11"/>
                  <a:gd name="T2" fmla="*/ 28 w 56"/>
                  <a:gd name="T3" fmla="*/ 6 h 11"/>
                  <a:gd name="T4" fmla="*/ 56 w 56"/>
                  <a:gd name="T5" fmla="*/ 11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11">
                    <a:moveTo>
                      <a:pt x="0" y="0"/>
                    </a:moveTo>
                    <a:lnTo>
                      <a:pt x="28" y="6"/>
                    </a:lnTo>
                    <a:lnTo>
                      <a:pt x="56" y="11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6" name="Line 440"/>
              <p:cNvSpPr>
                <a:spLocks noChangeShapeType="1"/>
              </p:cNvSpPr>
              <p:nvPr/>
            </p:nvSpPr>
            <p:spPr bwMode="auto">
              <a:xfrm>
                <a:off x="1797" y="1435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7" name="Line 441"/>
              <p:cNvSpPr>
                <a:spLocks noChangeShapeType="1"/>
              </p:cNvSpPr>
              <p:nvPr/>
            </p:nvSpPr>
            <p:spPr bwMode="auto">
              <a:xfrm>
                <a:off x="1816" y="1439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8" name="Line 442"/>
              <p:cNvSpPr>
                <a:spLocks noChangeShapeType="1"/>
              </p:cNvSpPr>
              <p:nvPr/>
            </p:nvSpPr>
            <p:spPr bwMode="auto">
              <a:xfrm>
                <a:off x="1834" y="1442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89" name="Line 443"/>
              <p:cNvSpPr>
                <a:spLocks noChangeShapeType="1"/>
              </p:cNvSpPr>
              <p:nvPr/>
            </p:nvSpPr>
            <p:spPr bwMode="auto">
              <a:xfrm>
                <a:off x="1852" y="1446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0" name="Line 444"/>
              <p:cNvSpPr>
                <a:spLocks noChangeShapeType="1"/>
              </p:cNvSpPr>
              <p:nvPr/>
            </p:nvSpPr>
            <p:spPr bwMode="auto">
              <a:xfrm>
                <a:off x="1871" y="1449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1" name="Line 445"/>
              <p:cNvSpPr>
                <a:spLocks noChangeShapeType="1"/>
              </p:cNvSpPr>
              <p:nvPr/>
            </p:nvSpPr>
            <p:spPr bwMode="auto">
              <a:xfrm>
                <a:off x="1889" y="1453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2" name="Line 446"/>
              <p:cNvSpPr>
                <a:spLocks noChangeShapeType="1"/>
              </p:cNvSpPr>
              <p:nvPr/>
            </p:nvSpPr>
            <p:spPr bwMode="auto">
              <a:xfrm>
                <a:off x="1908" y="1456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3" name="Line 447"/>
              <p:cNvSpPr>
                <a:spLocks noChangeShapeType="1"/>
              </p:cNvSpPr>
              <p:nvPr/>
            </p:nvSpPr>
            <p:spPr bwMode="auto">
              <a:xfrm>
                <a:off x="1926" y="1460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4" name="Line 448"/>
              <p:cNvSpPr>
                <a:spLocks noChangeShapeType="1"/>
              </p:cNvSpPr>
              <p:nvPr/>
            </p:nvSpPr>
            <p:spPr bwMode="auto">
              <a:xfrm>
                <a:off x="1944" y="1463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5" name="Line 449"/>
              <p:cNvSpPr>
                <a:spLocks noChangeShapeType="1"/>
              </p:cNvSpPr>
              <p:nvPr/>
            </p:nvSpPr>
            <p:spPr bwMode="auto">
              <a:xfrm>
                <a:off x="1963" y="1467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6" name="Line 450"/>
              <p:cNvSpPr>
                <a:spLocks noChangeShapeType="1"/>
              </p:cNvSpPr>
              <p:nvPr/>
            </p:nvSpPr>
            <p:spPr bwMode="auto">
              <a:xfrm>
                <a:off x="1981" y="1470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7" name="Line 451"/>
              <p:cNvSpPr>
                <a:spLocks noChangeShapeType="1"/>
              </p:cNvSpPr>
              <p:nvPr/>
            </p:nvSpPr>
            <p:spPr bwMode="auto">
              <a:xfrm>
                <a:off x="2000" y="1474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8" name="Freeform 452"/>
              <p:cNvSpPr>
                <a:spLocks/>
              </p:cNvSpPr>
              <p:nvPr/>
            </p:nvSpPr>
            <p:spPr bwMode="auto">
              <a:xfrm>
                <a:off x="2018" y="1477"/>
                <a:ext cx="18" cy="3"/>
              </a:xfrm>
              <a:custGeom>
                <a:avLst/>
                <a:gdLst>
                  <a:gd name="T0" fmla="*/ 0 w 55"/>
                  <a:gd name="T1" fmla="*/ 0 h 10"/>
                  <a:gd name="T2" fmla="*/ 28 w 55"/>
                  <a:gd name="T3" fmla="*/ 5 h 10"/>
                  <a:gd name="T4" fmla="*/ 55 w 55"/>
                  <a:gd name="T5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0">
                    <a:moveTo>
                      <a:pt x="0" y="0"/>
                    </a:moveTo>
                    <a:lnTo>
                      <a:pt x="28" y="5"/>
                    </a:lnTo>
                    <a:lnTo>
                      <a:pt x="55" y="1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99" name="Line 453"/>
              <p:cNvSpPr>
                <a:spLocks noChangeShapeType="1"/>
              </p:cNvSpPr>
              <p:nvPr/>
            </p:nvSpPr>
            <p:spPr bwMode="auto">
              <a:xfrm>
                <a:off x="2036" y="1480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0" name="Line 454"/>
              <p:cNvSpPr>
                <a:spLocks noChangeShapeType="1"/>
              </p:cNvSpPr>
              <p:nvPr/>
            </p:nvSpPr>
            <p:spPr bwMode="auto">
              <a:xfrm>
                <a:off x="2055" y="1484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1" name="Line 455"/>
              <p:cNvSpPr>
                <a:spLocks noChangeShapeType="1"/>
              </p:cNvSpPr>
              <p:nvPr/>
            </p:nvSpPr>
            <p:spPr bwMode="auto">
              <a:xfrm>
                <a:off x="2073" y="1487"/>
                <a:ext cx="19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2" name="Line 456"/>
              <p:cNvSpPr>
                <a:spLocks noChangeShapeType="1"/>
              </p:cNvSpPr>
              <p:nvPr/>
            </p:nvSpPr>
            <p:spPr bwMode="auto">
              <a:xfrm>
                <a:off x="2092" y="1490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3" name="Line 457"/>
              <p:cNvSpPr>
                <a:spLocks noChangeShapeType="1"/>
              </p:cNvSpPr>
              <p:nvPr/>
            </p:nvSpPr>
            <p:spPr bwMode="auto">
              <a:xfrm>
                <a:off x="2110" y="1493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4" name="Freeform 458"/>
              <p:cNvSpPr>
                <a:spLocks/>
              </p:cNvSpPr>
              <p:nvPr/>
            </p:nvSpPr>
            <p:spPr bwMode="auto">
              <a:xfrm>
                <a:off x="2128" y="1496"/>
                <a:ext cx="19" cy="3"/>
              </a:xfrm>
              <a:custGeom>
                <a:avLst/>
                <a:gdLst>
                  <a:gd name="T0" fmla="*/ 0 w 55"/>
                  <a:gd name="T1" fmla="*/ 0 h 10"/>
                  <a:gd name="T2" fmla="*/ 28 w 55"/>
                  <a:gd name="T3" fmla="*/ 5 h 10"/>
                  <a:gd name="T4" fmla="*/ 55 w 55"/>
                  <a:gd name="T5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0">
                    <a:moveTo>
                      <a:pt x="0" y="0"/>
                    </a:moveTo>
                    <a:lnTo>
                      <a:pt x="28" y="5"/>
                    </a:lnTo>
                    <a:lnTo>
                      <a:pt x="55" y="1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5" name="Line 459"/>
              <p:cNvSpPr>
                <a:spLocks noChangeShapeType="1"/>
              </p:cNvSpPr>
              <p:nvPr/>
            </p:nvSpPr>
            <p:spPr bwMode="auto">
              <a:xfrm>
                <a:off x="2147" y="1499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6" name="Line 460"/>
              <p:cNvSpPr>
                <a:spLocks noChangeShapeType="1"/>
              </p:cNvSpPr>
              <p:nvPr/>
            </p:nvSpPr>
            <p:spPr bwMode="auto">
              <a:xfrm>
                <a:off x="2165" y="1502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7" name="Line 461"/>
              <p:cNvSpPr>
                <a:spLocks noChangeShapeType="1"/>
              </p:cNvSpPr>
              <p:nvPr/>
            </p:nvSpPr>
            <p:spPr bwMode="auto">
              <a:xfrm>
                <a:off x="2183" y="1505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8" name="Freeform 462"/>
              <p:cNvSpPr>
                <a:spLocks/>
              </p:cNvSpPr>
              <p:nvPr/>
            </p:nvSpPr>
            <p:spPr bwMode="auto">
              <a:xfrm>
                <a:off x="2202" y="1507"/>
                <a:ext cx="19" cy="3"/>
              </a:xfrm>
              <a:custGeom>
                <a:avLst/>
                <a:gdLst>
                  <a:gd name="T0" fmla="*/ 0 w 56"/>
                  <a:gd name="T1" fmla="*/ 0 h 9"/>
                  <a:gd name="T2" fmla="*/ 28 w 56"/>
                  <a:gd name="T3" fmla="*/ 5 h 9"/>
                  <a:gd name="T4" fmla="*/ 56 w 56"/>
                  <a:gd name="T5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9">
                    <a:moveTo>
                      <a:pt x="0" y="0"/>
                    </a:moveTo>
                    <a:lnTo>
                      <a:pt x="28" y="5"/>
                    </a:lnTo>
                    <a:lnTo>
                      <a:pt x="56" y="9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09" name="Freeform 463"/>
              <p:cNvSpPr>
                <a:spLocks/>
              </p:cNvSpPr>
              <p:nvPr/>
            </p:nvSpPr>
            <p:spPr bwMode="auto">
              <a:xfrm>
                <a:off x="2221" y="1510"/>
                <a:ext cx="18" cy="2"/>
              </a:xfrm>
              <a:custGeom>
                <a:avLst/>
                <a:gdLst>
                  <a:gd name="T0" fmla="*/ 0 w 54"/>
                  <a:gd name="T1" fmla="*/ 0 h 6"/>
                  <a:gd name="T2" fmla="*/ 26 w 54"/>
                  <a:gd name="T3" fmla="*/ 3 h 6"/>
                  <a:gd name="T4" fmla="*/ 54 w 54"/>
                  <a:gd name="T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4" h="6">
                    <a:moveTo>
                      <a:pt x="0" y="0"/>
                    </a:moveTo>
                    <a:lnTo>
                      <a:pt x="26" y="3"/>
                    </a:lnTo>
                    <a:lnTo>
                      <a:pt x="54" y="6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0" name="Freeform 464"/>
              <p:cNvSpPr>
                <a:spLocks/>
              </p:cNvSpPr>
              <p:nvPr/>
            </p:nvSpPr>
            <p:spPr bwMode="auto">
              <a:xfrm>
                <a:off x="2239" y="1512"/>
                <a:ext cx="18" cy="3"/>
              </a:xfrm>
              <a:custGeom>
                <a:avLst/>
                <a:gdLst>
                  <a:gd name="T0" fmla="*/ 0 w 56"/>
                  <a:gd name="T1" fmla="*/ 0 h 8"/>
                  <a:gd name="T2" fmla="*/ 28 w 56"/>
                  <a:gd name="T3" fmla="*/ 4 h 8"/>
                  <a:gd name="T4" fmla="*/ 56 w 56"/>
                  <a:gd name="T5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8">
                    <a:moveTo>
                      <a:pt x="0" y="0"/>
                    </a:moveTo>
                    <a:lnTo>
                      <a:pt x="28" y="4"/>
                    </a:lnTo>
                    <a:lnTo>
                      <a:pt x="56" y="8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1" name="Line 465"/>
              <p:cNvSpPr>
                <a:spLocks noChangeShapeType="1"/>
              </p:cNvSpPr>
              <p:nvPr/>
            </p:nvSpPr>
            <p:spPr bwMode="auto">
              <a:xfrm>
                <a:off x="2257" y="1515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2" name="Line 466"/>
              <p:cNvSpPr>
                <a:spLocks noChangeShapeType="1"/>
              </p:cNvSpPr>
              <p:nvPr/>
            </p:nvSpPr>
            <p:spPr bwMode="auto">
              <a:xfrm>
                <a:off x="2276" y="1517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3" name="Line 467"/>
              <p:cNvSpPr>
                <a:spLocks noChangeShapeType="1"/>
              </p:cNvSpPr>
              <p:nvPr/>
            </p:nvSpPr>
            <p:spPr bwMode="auto">
              <a:xfrm>
                <a:off x="2294" y="1519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4" name="Line 468"/>
              <p:cNvSpPr>
                <a:spLocks noChangeShapeType="1"/>
              </p:cNvSpPr>
              <p:nvPr/>
            </p:nvSpPr>
            <p:spPr bwMode="auto">
              <a:xfrm>
                <a:off x="2312" y="1521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5" name="Line 469"/>
              <p:cNvSpPr>
                <a:spLocks noChangeShapeType="1"/>
              </p:cNvSpPr>
              <p:nvPr/>
            </p:nvSpPr>
            <p:spPr bwMode="auto">
              <a:xfrm>
                <a:off x="2331" y="1523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6" name="Line 470"/>
              <p:cNvSpPr>
                <a:spLocks noChangeShapeType="1"/>
              </p:cNvSpPr>
              <p:nvPr/>
            </p:nvSpPr>
            <p:spPr bwMode="auto">
              <a:xfrm>
                <a:off x="2349" y="1525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7" name="Line 471"/>
              <p:cNvSpPr>
                <a:spLocks noChangeShapeType="1"/>
              </p:cNvSpPr>
              <p:nvPr/>
            </p:nvSpPr>
            <p:spPr bwMode="auto">
              <a:xfrm>
                <a:off x="2368" y="1526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8" name="Line 472"/>
              <p:cNvSpPr>
                <a:spLocks noChangeShapeType="1"/>
              </p:cNvSpPr>
              <p:nvPr/>
            </p:nvSpPr>
            <p:spPr bwMode="auto">
              <a:xfrm>
                <a:off x="2386" y="1528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19" name="Line 473"/>
              <p:cNvSpPr>
                <a:spLocks noChangeShapeType="1"/>
              </p:cNvSpPr>
              <p:nvPr/>
            </p:nvSpPr>
            <p:spPr bwMode="auto">
              <a:xfrm>
                <a:off x="2404" y="1529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0" name="Line 474"/>
              <p:cNvSpPr>
                <a:spLocks noChangeShapeType="1"/>
              </p:cNvSpPr>
              <p:nvPr/>
            </p:nvSpPr>
            <p:spPr bwMode="auto">
              <a:xfrm>
                <a:off x="2423" y="1530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1" name="Line 475"/>
              <p:cNvSpPr>
                <a:spLocks noChangeShapeType="1"/>
              </p:cNvSpPr>
              <p:nvPr/>
            </p:nvSpPr>
            <p:spPr bwMode="auto">
              <a:xfrm>
                <a:off x="2441" y="1531"/>
                <a:ext cx="19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2" name="Line 476"/>
              <p:cNvSpPr>
                <a:spLocks noChangeShapeType="1"/>
              </p:cNvSpPr>
              <p:nvPr/>
            </p:nvSpPr>
            <p:spPr bwMode="auto">
              <a:xfrm>
                <a:off x="2460" y="1531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3" name="Line 477"/>
              <p:cNvSpPr>
                <a:spLocks noChangeShapeType="1"/>
              </p:cNvSpPr>
              <p:nvPr/>
            </p:nvSpPr>
            <p:spPr bwMode="auto">
              <a:xfrm>
                <a:off x="2478" y="1532"/>
                <a:ext cx="1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4" name="Line 478"/>
              <p:cNvSpPr>
                <a:spLocks noChangeShapeType="1"/>
              </p:cNvSpPr>
              <p:nvPr/>
            </p:nvSpPr>
            <p:spPr bwMode="auto">
              <a:xfrm>
                <a:off x="2496" y="1532"/>
                <a:ext cx="19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5" name="Line 479"/>
              <p:cNvSpPr>
                <a:spLocks noChangeShapeType="1"/>
              </p:cNvSpPr>
              <p:nvPr/>
            </p:nvSpPr>
            <p:spPr bwMode="auto">
              <a:xfrm flipV="1">
                <a:off x="2515" y="1532"/>
                <a:ext cx="18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6" name="Line 480"/>
              <p:cNvSpPr>
                <a:spLocks noChangeShapeType="1"/>
              </p:cNvSpPr>
              <p:nvPr/>
            </p:nvSpPr>
            <p:spPr bwMode="auto">
              <a:xfrm flipV="1">
                <a:off x="2533" y="1531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7" name="Freeform 481"/>
              <p:cNvSpPr>
                <a:spLocks/>
              </p:cNvSpPr>
              <p:nvPr/>
            </p:nvSpPr>
            <p:spPr bwMode="auto">
              <a:xfrm>
                <a:off x="2552" y="1531"/>
                <a:ext cx="18" cy="0"/>
              </a:xfrm>
              <a:custGeom>
                <a:avLst/>
                <a:gdLst>
                  <a:gd name="T0" fmla="*/ 0 w 55"/>
                  <a:gd name="T1" fmla="*/ 1 h 1"/>
                  <a:gd name="T2" fmla="*/ 27 w 55"/>
                  <a:gd name="T3" fmla="*/ 1 h 1"/>
                  <a:gd name="T4" fmla="*/ 55 w 55"/>
                  <a:gd name="T5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">
                    <a:moveTo>
                      <a:pt x="0" y="1"/>
                    </a:moveTo>
                    <a:lnTo>
                      <a:pt x="27" y="1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8" name="Freeform 482"/>
              <p:cNvSpPr>
                <a:spLocks/>
              </p:cNvSpPr>
              <p:nvPr/>
            </p:nvSpPr>
            <p:spPr bwMode="auto">
              <a:xfrm>
                <a:off x="2570" y="1530"/>
                <a:ext cx="18" cy="1"/>
              </a:xfrm>
              <a:custGeom>
                <a:avLst/>
                <a:gdLst>
                  <a:gd name="T0" fmla="*/ 0 w 55"/>
                  <a:gd name="T1" fmla="*/ 3 h 3"/>
                  <a:gd name="T2" fmla="*/ 27 w 55"/>
                  <a:gd name="T3" fmla="*/ 2 h 3"/>
                  <a:gd name="T4" fmla="*/ 55 w 55"/>
                  <a:gd name="T5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3">
                    <a:moveTo>
                      <a:pt x="0" y="3"/>
                    </a:moveTo>
                    <a:lnTo>
                      <a:pt x="27" y="2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29" name="Line 483"/>
              <p:cNvSpPr>
                <a:spLocks noChangeShapeType="1"/>
              </p:cNvSpPr>
              <p:nvPr/>
            </p:nvSpPr>
            <p:spPr bwMode="auto">
              <a:xfrm flipV="1">
                <a:off x="2588" y="1529"/>
                <a:ext cx="19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0" name="Line 484"/>
              <p:cNvSpPr>
                <a:spLocks noChangeShapeType="1"/>
              </p:cNvSpPr>
              <p:nvPr/>
            </p:nvSpPr>
            <p:spPr bwMode="auto">
              <a:xfrm flipV="1">
                <a:off x="2607" y="1527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1" name="Line 485"/>
              <p:cNvSpPr>
                <a:spLocks noChangeShapeType="1"/>
              </p:cNvSpPr>
              <p:nvPr/>
            </p:nvSpPr>
            <p:spPr bwMode="auto">
              <a:xfrm flipV="1">
                <a:off x="2625" y="1526"/>
                <a:ext cx="18" cy="1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2" name="Line 486"/>
              <p:cNvSpPr>
                <a:spLocks noChangeShapeType="1"/>
              </p:cNvSpPr>
              <p:nvPr/>
            </p:nvSpPr>
            <p:spPr bwMode="auto">
              <a:xfrm flipV="1">
                <a:off x="2643" y="1524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3" name="Line 487"/>
              <p:cNvSpPr>
                <a:spLocks noChangeShapeType="1"/>
              </p:cNvSpPr>
              <p:nvPr/>
            </p:nvSpPr>
            <p:spPr bwMode="auto">
              <a:xfrm flipV="1">
                <a:off x="2662" y="1522"/>
                <a:ext cx="18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4" name="Line 488"/>
              <p:cNvSpPr>
                <a:spLocks noChangeShapeType="1"/>
              </p:cNvSpPr>
              <p:nvPr/>
            </p:nvSpPr>
            <p:spPr bwMode="auto">
              <a:xfrm flipV="1">
                <a:off x="2680" y="1520"/>
                <a:ext cx="19" cy="2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5" name="Freeform 489"/>
              <p:cNvSpPr>
                <a:spLocks/>
              </p:cNvSpPr>
              <p:nvPr/>
            </p:nvSpPr>
            <p:spPr bwMode="auto">
              <a:xfrm>
                <a:off x="2699" y="1517"/>
                <a:ext cx="18" cy="3"/>
              </a:xfrm>
              <a:custGeom>
                <a:avLst/>
                <a:gdLst>
                  <a:gd name="T0" fmla="*/ 0 w 55"/>
                  <a:gd name="T1" fmla="*/ 8 h 8"/>
                  <a:gd name="T2" fmla="*/ 27 w 55"/>
                  <a:gd name="T3" fmla="*/ 4 h 8"/>
                  <a:gd name="T4" fmla="*/ 55 w 55"/>
                  <a:gd name="T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8">
                    <a:moveTo>
                      <a:pt x="0" y="8"/>
                    </a:moveTo>
                    <a:lnTo>
                      <a:pt x="27" y="4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6" name="Freeform 490"/>
              <p:cNvSpPr>
                <a:spLocks/>
              </p:cNvSpPr>
              <p:nvPr/>
            </p:nvSpPr>
            <p:spPr bwMode="auto">
              <a:xfrm>
                <a:off x="2717" y="1514"/>
                <a:ext cx="19" cy="3"/>
              </a:xfrm>
              <a:custGeom>
                <a:avLst/>
                <a:gdLst>
                  <a:gd name="T0" fmla="*/ 0 w 56"/>
                  <a:gd name="T1" fmla="*/ 9 h 9"/>
                  <a:gd name="T2" fmla="*/ 28 w 56"/>
                  <a:gd name="T3" fmla="*/ 5 h 9"/>
                  <a:gd name="T4" fmla="*/ 56 w 56"/>
                  <a:gd name="T5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6" h="9">
                    <a:moveTo>
                      <a:pt x="0" y="9"/>
                    </a:moveTo>
                    <a:lnTo>
                      <a:pt x="28" y="5"/>
                    </a:lnTo>
                    <a:lnTo>
                      <a:pt x="56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7" name="Line 491"/>
              <p:cNvSpPr>
                <a:spLocks noChangeShapeType="1"/>
              </p:cNvSpPr>
              <p:nvPr/>
            </p:nvSpPr>
            <p:spPr bwMode="auto">
              <a:xfrm flipV="1">
                <a:off x="2736" y="1511"/>
                <a:ext cx="18" cy="3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8" name="Line 492"/>
              <p:cNvSpPr>
                <a:spLocks noChangeShapeType="1"/>
              </p:cNvSpPr>
              <p:nvPr/>
            </p:nvSpPr>
            <p:spPr bwMode="auto">
              <a:xfrm flipV="1">
                <a:off x="2754" y="1507"/>
                <a:ext cx="18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39" name="Line 493"/>
              <p:cNvSpPr>
                <a:spLocks noChangeShapeType="1"/>
              </p:cNvSpPr>
              <p:nvPr/>
            </p:nvSpPr>
            <p:spPr bwMode="auto">
              <a:xfrm flipV="1">
                <a:off x="2772" y="1503"/>
                <a:ext cx="19" cy="4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340" name="Freeform 494"/>
              <p:cNvSpPr>
                <a:spLocks/>
              </p:cNvSpPr>
              <p:nvPr/>
            </p:nvSpPr>
            <p:spPr bwMode="auto">
              <a:xfrm>
                <a:off x="2791" y="1499"/>
                <a:ext cx="18" cy="4"/>
              </a:xfrm>
              <a:custGeom>
                <a:avLst/>
                <a:gdLst>
                  <a:gd name="T0" fmla="*/ 0 w 55"/>
                  <a:gd name="T1" fmla="*/ 12 h 12"/>
                  <a:gd name="T2" fmla="*/ 27 w 55"/>
                  <a:gd name="T3" fmla="*/ 6 h 12"/>
                  <a:gd name="T4" fmla="*/ 55 w 55"/>
                  <a:gd name="T5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5" h="12">
                    <a:moveTo>
                      <a:pt x="0" y="12"/>
                    </a:moveTo>
                    <a:lnTo>
                      <a:pt x="27" y="6"/>
                    </a:lnTo>
                    <a:lnTo>
                      <a:pt x="5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111" name="Freeform 496"/>
            <p:cNvSpPr>
              <a:spLocks/>
            </p:cNvSpPr>
            <p:nvPr/>
          </p:nvSpPr>
          <p:spPr bwMode="auto">
            <a:xfrm>
              <a:off x="4459289" y="2373313"/>
              <a:ext cx="28575" cy="6350"/>
            </a:xfrm>
            <a:custGeom>
              <a:avLst/>
              <a:gdLst>
                <a:gd name="T0" fmla="*/ 0 w 55"/>
                <a:gd name="T1" fmla="*/ 14 h 14"/>
                <a:gd name="T2" fmla="*/ 27 w 55"/>
                <a:gd name="T3" fmla="*/ 8 h 14"/>
                <a:gd name="T4" fmla="*/ 55 w 55"/>
                <a:gd name="T5" fmla="*/ 0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14">
                  <a:moveTo>
                    <a:pt x="0" y="14"/>
                  </a:moveTo>
                  <a:lnTo>
                    <a:pt x="27" y="8"/>
                  </a:lnTo>
                  <a:lnTo>
                    <a:pt x="5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2" name="Line 497"/>
            <p:cNvSpPr>
              <a:spLocks noChangeShapeType="1"/>
            </p:cNvSpPr>
            <p:nvPr/>
          </p:nvSpPr>
          <p:spPr bwMode="auto">
            <a:xfrm flipV="1">
              <a:off x="4487864" y="2365376"/>
              <a:ext cx="30163" cy="79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3" name="Line 498"/>
            <p:cNvSpPr>
              <a:spLocks noChangeShapeType="1"/>
            </p:cNvSpPr>
            <p:nvPr/>
          </p:nvSpPr>
          <p:spPr bwMode="auto">
            <a:xfrm flipV="1">
              <a:off x="4518026" y="2357438"/>
              <a:ext cx="28575" cy="79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4" name="Freeform 499"/>
            <p:cNvSpPr>
              <a:spLocks/>
            </p:cNvSpPr>
            <p:nvPr/>
          </p:nvSpPr>
          <p:spPr bwMode="auto">
            <a:xfrm>
              <a:off x="4546601" y="2347913"/>
              <a:ext cx="30163" cy="9525"/>
            </a:xfrm>
            <a:custGeom>
              <a:avLst/>
              <a:gdLst>
                <a:gd name="T0" fmla="*/ 0 w 56"/>
                <a:gd name="T1" fmla="*/ 17 h 17"/>
                <a:gd name="T2" fmla="*/ 28 w 56"/>
                <a:gd name="T3" fmla="*/ 9 h 17"/>
                <a:gd name="T4" fmla="*/ 56 w 56"/>
                <a:gd name="T5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17">
                  <a:moveTo>
                    <a:pt x="0" y="17"/>
                  </a:moveTo>
                  <a:lnTo>
                    <a:pt x="28" y="9"/>
                  </a:lnTo>
                  <a:lnTo>
                    <a:pt x="5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5" name="Line 500"/>
            <p:cNvSpPr>
              <a:spLocks noChangeShapeType="1"/>
            </p:cNvSpPr>
            <p:nvPr/>
          </p:nvSpPr>
          <p:spPr bwMode="auto">
            <a:xfrm flipV="1">
              <a:off x="4576764" y="2339976"/>
              <a:ext cx="28575" cy="793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6" name="Line 501"/>
            <p:cNvSpPr>
              <a:spLocks noChangeShapeType="1"/>
            </p:cNvSpPr>
            <p:nvPr/>
          </p:nvSpPr>
          <p:spPr bwMode="auto">
            <a:xfrm flipV="1">
              <a:off x="4605339" y="2330451"/>
              <a:ext cx="30163" cy="95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7" name="Line 502"/>
            <p:cNvSpPr>
              <a:spLocks noChangeShapeType="1"/>
            </p:cNvSpPr>
            <p:nvPr/>
          </p:nvSpPr>
          <p:spPr bwMode="auto">
            <a:xfrm flipV="1">
              <a:off x="4635501" y="2319338"/>
              <a:ext cx="28575" cy="111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8" name="Freeform 503"/>
            <p:cNvSpPr>
              <a:spLocks/>
            </p:cNvSpPr>
            <p:nvPr/>
          </p:nvSpPr>
          <p:spPr bwMode="auto">
            <a:xfrm>
              <a:off x="4664076" y="2308226"/>
              <a:ext cx="28575" cy="11113"/>
            </a:xfrm>
            <a:custGeom>
              <a:avLst/>
              <a:gdLst>
                <a:gd name="T0" fmla="*/ 0 w 56"/>
                <a:gd name="T1" fmla="*/ 21 h 21"/>
                <a:gd name="T2" fmla="*/ 28 w 56"/>
                <a:gd name="T3" fmla="*/ 10 h 21"/>
                <a:gd name="T4" fmla="*/ 56 w 56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21">
                  <a:moveTo>
                    <a:pt x="0" y="21"/>
                  </a:moveTo>
                  <a:lnTo>
                    <a:pt x="28" y="10"/>
                  </a:lnTo>
                  <a:lnTo>
                    <a:pt x="5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9" name="Line 504"/>
            <p:cNvSpPr>
              <a:spLocks noChangeShapeType="1"/>
            </p:cNvSpPr>
            <p:nvPr/>
          </p:nvSpPr>
          <p:spPr bwMode="auto">
            <a:xfrm flipV="1">
              <a:off x="4692651" y="2297113"/>
              <a:ext cx="30163" cy="111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0" name="Line 505"/>
            <p:cNvSpPr>
              <a:spLocks noChangeShapeType="1"/>
            </p:cNvSpPr>
            <p:nvPr/>
          </p:nvSpPr>
          <p:spPr bwMode="auto">
            <a:xfrm flipV="1">
              <a:off x="4722814" y="2286001"/>
              <a:ext cx="28575" cy="111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1" name="Freeform 506"/>
            <p:cNvSpPr>
              <a:spLocks/>
            </p:cNvSpPr>
            <p:nvPr/>
          </p:nvSpPr>
          <p:spPr bwMode="auto">
            <a:xfrm>
              <a:off x="4751389" y="2271713"/>
              <a:ext cx="28575" cy="14288"/>
            </a:xfrm>
            <a:custGeom>
              <a:avLst/>
              <a:gdLst>
                <a:gd name="T0" fmla="*/ 0 w 55"/>
                <a:gd name="T1" fmla="*/ 25 h 25"/>
                <a:gd name="T2" fmla="*/ 27 w 55"/>
                <a:gd name="T3" fmla="*/ 13 h 25"/>
                <a:gd name="T4" fmla="*/ 55 w 5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25">
                  <a:moveTo>
                    <a:pt x="0" y="25"/>
                  </a:moveTo>
                  <a:lnTo>
                    <a:pt x="27" y="13"/>
                  </a:lnTo>
                  <a:lnTo>
                    <a:pt x="5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2" name="Freeform 507"/>
            <p:cNvSpPr>
              <a:spLocks/>
            </p:cNvSpPr>
            <p:nvPr/>
          </p:nvSpPr>
          <p:spPr bwMode="auto">
            <a:xfrm>
              <a:off x="4779964" y="2259013"/>
              <a:ext cx="30163" cy="12700"/>
            </a:xfrm>
            <a:custGeom>
              <a:avLst/>
              <a:gdLst>
                <a:gd name="T0" fmla="*/ 0 w 56"/>
                <a:gd name="T1" fmla="*/ 24 h 24"/>
                <a:gd name="T2" fmla="*/ 28 w 56"/>
                <a:gd name="T3" fmla="*/ 13 h 24"/>
                <a:gd name="T4" fmla="*/ 56 w 56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24">
                  <a:moveTo>
                    <a:pt x="0" y="24"/>
                  </a:moveTo>
                  <a:lnTo>
                    <a:pt x="28" y="13"/>
                  </a:lnTo>
                  <a:lnTo>
                    <a:pt x="5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3" name="Freeform 508"/>
            <p:cNvSpPr>
              <a:spLocks/>
            </p:cNvSpPr>
            <p:nvPr/>
          </p:nvSpPr>
          <p:spPr bwMode="auto">
            <a:xfrm>
              <a:off x="4810126" y="2244726"/>
              <a:ext cx="28575" cy="14288"/>
            </a:xfrm>
            <a:custGeom>
              <a:avLst/>
              <a:gdLst>
                <a:gd name="T0" fmla="*/ 0 w 54"/>
                <a:gd name="T1" fmla="*/ 27 h 27"/>
                <a:gd name="T2" fmla="*/ 26 w 54"/>
                <a:gd name="T3" fmla="*/ 14 h 27"/>
                <a:gd name="T4" fmla="*/ 54 w 54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27">
                  <a:moveTo>
                    <a:pt x="0" y="27"/>
                  </a:moveTo>
                  <a:lnTo>
                    <a:pt x="26" y="14"/>
                  </a:lnTo>
                  <a:lnTo>
                    <a:pt x="54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4" name="Freeform 509"/>
            <p:cNvSpPr>
              <a:spLocks/>
            </p:cNvSpPr>
            <p:nvPr/>
          </p:nvSpPr>
          <p:spPr bwMode="auto">
            <a:xfrm>
              <a:off x="4838701" y="2230438"/>
              <a:ext cx="30163" cy="14288"/>
            </a:xfrm>
            <a:custGeom>
              <a:avLst/>
              <a:gdLst>
                <a:gd name="T0" fmla="*/ 0 w 56"/>
                <a:gd name="T1" fmla="*/ 27 h 27"/>
                <a:gd name="T2" fmla="*/ 28 w 56"/>
                <a:gd name="T3" fmla="*/ 14 h 27"/>
                <a:gd name="T4" fmla="*/ 56 w 5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6" h="27">
                  <a:moveTo>
                    <a:pt x="0" y="27"/>
                  </a:moveTo>
                  <a:lnTo>
                    <a:pt x="28" y="14"/>
                  </a:lnTo>
                  <a:lnTo>
                    <a:pt x="56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5" name="Freeform 510"/>
            <p:cNvSpPr>
              <a:spLocks/>
            </p:cNvSpPr>
            <p:nvPr/>
          </p:nvSpPr>
          <p:spPr bwMode="auto">
            <a:xfrm>
              <a:off x="4868864" y="2216151"/>
              <a:ext cx="28575" cy="14288"/>
            </a:xfrm>
            <a:custGeom>
              <a:avLst/>
              <a:gdLst>
                <a:gd name="T0" fmla="*/ 0 w 55"/>
                <a:gd name="T1" fmla="*/ 28 h 28"/>
                <a:gd name="T2" fmla="*/ 27 w 55"/>
                <a:gd name="T3" fmla="*/ 15 h 28"/>
                <a:gd name="T4" fmla="*/ 55 w 55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5" h="28">
                  <a:moveTo>
                    <a:pt x="0" y="28"/>
                  </a:moveTo>
                  <a:lnTo>
                    <a:pt x="27" y="15"/>
                  </a:lnTo>
                  <a:lnTo>
                    <a:pt x="5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6" name="Line 511"/>
            <p:cNvSpPr>
              <a:spLocks noChangeShapeType="1"/>
            </p:cNvSpPr>
            <p:nvPr/>
          </p:nvSpPr>
          <p:spPr bwMode="auto">
            <a:xfrm flipV="1">
              <a:off x="4897439" y="2200276"/>
              <a:ext cx="28575" cy="158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7" name="Line 512"/>
            <p:cNvSpPr>
              <a:spLocks noChangeShapeType="1"/>
            </p:cNvSpPr>
            <p:nvPr/>
          </p:nvSpPr>
          <p:spPr bwMode="auto">
            <a:xfrm flipV="1">
              <a:off x="4926014" y="2184401"/>
              <a:ext cx="30163" cy="158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8" name="Rectangle 513"/>
            <p:cNvSpPr>
              <a:spLocks noChangeArrowheads="1"/>
            </p:cNvSpPr>
            <p:nvPr/>
          </p:nvSpPr>
          <p:spPr bwMode="auto">
            <a:xfrm>
              <a:off x="1793876" y="2449513"/>
              <a:ext cx="2413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9" name="Rectangle 514"/>
            <p:cNvSpPr>
              <a:spLocks noChangeArrowheads="1"/>
            </p:cNvSpPr>
            <p:nvPr/>
          </p:nvSpPr>
          <p:spPr bwMode="auto">
            <a:xfrm>
              <a:off x="1817689" y="2098676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0" name="Rectangle 515"/>
            <p:cNvSpPr>
              <a:spLocks noChangeArrowheads="1"/>
            </p:cNvSpPr>
            <p:nvPr/>
          </p:nvSpPr>
          <p:spPr bwMode="auto">
            <a:xfrm>
              <a:off x="1817689" y="176371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1" name="Rectangle 516"/>
            <p:cNvSpPr>
              <a:spLocks noChangeArrowheads="1"/>
            </p:cNvSpPr>
            <p:nvPr/>
          </p:nvSpPr>
          <p:spPr bwMode="auto">
            <a:xfrm>
              <a:off x="1817689" y="142875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2" name="Rectangle 517"/>
            <p:cNvSpPr>
              <a:spLocks noChangeArrowheads="1"/>
            </p:cNvSpPr>
            <p:nvPr/>
          </p:nvSpPr>
          <p:spPr bwMode="auto">
            <a:xfrm>
              <a:off x="1817689" y="109378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3" name="Rectangle 518"/>
            <p:cNvSpPr>
              <a:spLocks noChangeArrowheads="1"/>
            </p:cNvSpPr>
            <p:nvPr/>
          </p:nvSpPr>
          <p:spPr bwMode="auto">
            <a:xfrm>
              <a:off x="1817689" y="758825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4" name="Rectangle 519"/>
            <p:cNvSpPr>
              <a:spLocks noChangeArrowheads="1"/>
            </p:cNvSpPr>
            <p:nvPr/>
          </p:nvSpPr>
          <p:spPr bwMode="auto">
            <a:xfrm>
              <a:off x="1817689" y="42386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1.0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5" name="Rectangle 520"/>
            <p:cNvSpPr>
              <a:spLocks noChangeArrowheads="1"/>
            </p:cNvSpPr>
            <p:nvPr/>
          </p:nvSpPr>
          <p:spPr bwMode="auto">
            <a:xfrm>
              <a:off x="1993906" y="2197101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6" name="Rectangle 521"/>
            <p:cNvSpPr>
              <a:spLocks noChangeArrowheads="1"/>
            </p:cNvSpPr>
            <p:nvPr/>
          </p:nvSpPr>
          <p:spPr bwMode="auto">
            <a:xfrm>
              <a:off x="2535239" y="219710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7" name="Rectangle 522"/>
            <p:cNvSpPr>
              <a:spLocks noChangeArrowheads="1"/>
            </p:cNvSpPr>
            <p:nvPr/>
          </p:nvSpPr>
          <p:spPr bwMode="auto">
            <a:xfrm>
              <a:off x="3117851" y="219710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8" name="Rectangle 523"/>
            <p:cNvSpPr>
              <a:spLocks noChangeArrowheads="1"/>
            </p:cNvSpPr>
            <p:nvPr/>
          </p:nvSpPr>
          <p:spPr bwMode="auto">
            <a:xfrm>
              <a:off x="3702051" y="219710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9" name="Rectangle 524"/>
            <p:cNvSpPr>
              <a:spLocks noChangeArrowheads="1"/>
            </p:cNvSpPr>
            <p:nvPr/>
          </p:nvSpPr>
          <p:spPr bwMode="auto">
            <a:xfrm>
              <a:off x="4286251" y="2197101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0" name="Rectangle 525"/>
            <p:cNvSpPr>
              <a:spLocks noChangeArrowheads="1"/>
            </p:cNvSpPr>
            <p:nvPr/>
          </p:nvSpPr>
          <p:spPr bwMode="auto">
            <a:xfrm>
              <a:off x="4870451" y="2197101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546" name="Group 545"/>
          <p:cNvGrpSpPr/>
          <p:nvPr/>
        </p:nvGrpSpPr>
        <p:grpSpPr>
          <a:xfrm>
            <a:off x="1608772" y="4586332"/>
            <a:ext cx="4219575" cy="1368425"/>
            <a:chOff x="1608772" y="4586332"/>
            <a:chExt cx="4219575" cy="1368425"/>
          </a:xfrm>
        </p:grpSpPr>
        <p:sp>
          <p:nvSpPr>
            <p:cNvPr id="32" name="Rectangle 56"/>
            <p:cNvSpPr>
              <a:spLocks noChangeArrowheads="1"/>
            </p:cNvSpPr>
            <p:nvPr/>
          </p:nvSpPr>
          <p:spPr bwMode="auto">
            <a:xfrm>
              <a:off x="1891390" y="4947479"/>
              <a:ext cx="914538" cy="27419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3" name="Rectangle 55"/>
            <p:cNvSpPr>
              <a:spLocks noChangeArrowheads="1"/>
            </p:cNvSpPr>
            <p:nvPr/>
          </p:nvSpPr>
          <p:spPr bwMode="auto">
            <a:xfrm>
              <a:off x="2804657" y="4970329"/>
              <a:ext cx="914538" cy="228494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Rectangle 54"/>
            <p:cNvSpPr>
              <a:spLocks noChangeArrowheads="1"/>
            </p:cNvSpPr>
            <p:nvPr/>
          </p:nvSpPr>
          <p:spPr bwMode="auto">
            <a:xfrm>
              <a:off x="3720465" y="4993178"/>
              <a:ext cx="914538" cy="182795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Rectangle 53"/>
            <p:cNvSpPr>
              <a:spLocks noChangeArrowheads="1"/>
            </p:cNvSpPr>
            <p:nvPr/>
          </p:nvSpPr>
          <p:spPr bwMode="auto">
            <a:xfrm>
              <a:off x="4634367" y="4947479"/>
              <a:ext cx="914538" cy="27419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Line 52"/>
            <p:cNvSpPr>
              <a:spLocks noChangeShapeType="1"/>
            </p:cNvSpPr>
            <p:nvPr/>
          </p:nvSpPr>
          <p:spPr bwMode="auto">
            <a:xfrm flipV="1">
              <a:off x="1891390" y="5219133"/>
              <a:ext cx="0" cy="3795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Line 51"/>
            <p:cNvSpPr>
              <a:spLocks noChangeShapeType="1"/>
            </p:cNvSpPr>
            <p:nvPr/>
          </p:nvSpPr>
          <p:spPr bwMode="auto">
            <a:xfrm flipV="1">
              <a:off x="2805927" y="5191841"/>
              <a:ext cx="0" cy="3795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Line 50"/>
            <p:cNvSpPr>
              <a:spLocks noChangeShapeType="1"/>
            </p:cNvSpPr>
            <p:nvPr/>
          </p:nvSpPr>
          <p:spPr bwMode="auto">
            <a:xfrm flipV="1">
              <a:off x="3721100" y="5170261"/>
              <a:ext cx="0" cy="3795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Line 49"/>
            <p:cNvSpPr>
              <a:spLocks noChangeShapeType="1"/>
            </p:cNvSpPr>
            <p:nvPr/>
          </p:nvSpPr>
          <p:spPr bwMode="auto">
            <a:xfrm flipV="1">
              <a:off x="4635002" y="5170261"/>
              <a:ext cx="0" cy="3795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Rectangle 48" descr="Wide upward diagonal"/>
            <p:cNvSpPr>
              <a:spLocks noChangeArrowheads="1"/>
            </p:cNvSpPr>
            <p:nvPr/>
          </p:nvSpPr>
          <p:spPr bwMode="auto">
            <a:xfrm>
              <a:off x="1792315" y="4835771"/>
              <a:ext cx="90819" cy="483646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47"/>
            <p:cNvSpPr>
              <a:spLocks noChangeShapeType="1"/>
            </p:cNvSpPr>
            <p:nvPr/>
          </p:nvSpPr>
          <p:spPr bwMode="auto">
            <a:xfrm flipV="1">
              <a:off x="1884403" y="4638378"/>
              <a:ext cx="0" cy="6797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Line 46"/>
            <p:cNvSpPr>
              <a:spLocks noChangeShapeType="1"/>
            </p:cNvSpPr>
            <p:nvPr/>
          </p:nvSpPr>
          <p:spPr bwMode="auto">
            <a:xfrm flipV="1">
              <a:off x="5547000" y="4835137"/>
              <a:ext cx="0" cy="10726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Freeform 45"/>
            <p:cNvSpPr>
              <a:spLocks/>
            </p:cNvSpPr>
            <p:nvPr/>
          </p:nvSpPr>
          <p:spPr bwMode="auto">
            <a:xfrm>
              <a:off x="1897740" y="4767223"/>
              <a:ext cx="3642908" cy="85685"/>
            </a:xfrm>
            <a:custGeom>
              <a:avLst/>
              <a:gdLst>
                <a:gd name="T0" fmla="*/ 0 w 3004"/>
                <a:gd name="T1" fmla="*/ 82 h 135"/>
                <a:gd name="T2" fmla="*/ 417 w 3004"/>
                <a:gd name="T3" fmla="*/ 23 h 135"/>
                <a:gd name="T4" fmla="*/ 1173 w 3004"/>
                <a:gd name="T5" fmla="*/ 16 h 135"/>
                <a:gd name="T6" fmla="*/ 1903 w 3004"/>
                <a:gd name="T7" fmla="*/ 121 h 135"/>
                <a:gd name="T8" fmla="*/ 2737 w 3004"/>
                <a:gd name="T9" fmla="*/ 101 h 135"/>
                <a:gd name="T10" fmla="*/ 3004 w 3004"/>
                <a:gd name="T11" fmla="*/ 101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04" h="135">
                  <a:moveTo>
                    <a:pt x="0" y="82"/>
                  </a:moveTo>
                  <a:cubicBezTo>
                    <a:pt x="111" y="58"/>
                    <a:pt x="222" y="34"/>
                    <a:pt x="417" y="23"/>
                  </a:cubicBezTo>
                  <a:cubicBezTo>
                    <a:pt x="612" y="12"/>
                    <a:pt x="925" y="0"/>
                    <a:pt x="1173" y="16"/>
                  </a:cubicBezTo>
                  <a:cubicBezTo>
                    <a:pt x="1421" y="32"/>
                    <a:pt x="1642" y="107"/>
                    <a:pt x="1903" y="121"/>
                  </a:cubicBezTo>
                  <a:cubicBezTo>
                    <a:pt x="2164" y="135"/>
                    <a:pt x="2554" y="104"/>
                    <a:pt x="2737" y="101"/>
                  </a:cubicBezTo>
                  <a:cubicBezTo>
                    <a:pt x="2920" y="98"/>
                    <a:pt x="2962" y="99"/>
                    <a:pt x="3004" y="101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 flipV="1">
              <a:off x="2164481" y="4797054"/>
              <a:ext cx="0" cy="1453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V="1">
              <a:off x="3465791" y="4781821"/>
              <a:ext cx="0" cy="1821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Line 42"/>
            <p:cNvSpPr>
              <a:spLocks noChangeShapeType="1"/>
            </p:cNvSpPr>
            <p:nvPr/>
          </p:nvSpPr>
          <p:spPr bwMode="auto">
            <a:xfrm flipV="1">
              <a:off x="2425505" y="4779917"/>
              <a:ext cx="0" cy="16248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Line 41"/>
            <p:cNvSpPr>
              <a:spLocks noChangeShapeType="1"/>
            </p:cNvSpPr>
            <p:nvPr/>
          </p:nvSpPr>
          <p:spPr bwMode="auto">
            <a:xfrm flipV="1">
              <a:off x="2684624" y="4778013"/>
              <a:ext cx="0" cy="16438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Line 40"/>
            <p:cNvSpPr>
              <a:spLocks noChangeShapeType="1"/>
            </p:cNvSpPr>
            <p:nvPr/>
          </p:nvSpPr>
          <p:spPr bwMode="auto">
            <a:xfrm flipV="1">
              <a:off x="2945648" y="4774205"/>
              <a:ext cx="0" cy="19422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Line 39"/>
            <p:cNvSpPr>
              <a:spLocks noChangeShapeType="1"/>
            </p:cNvSpPr>
            <p:nvPr/>
          </p:nvSpPr>
          <p:spPr bwMode="auto">
            <a:xfrm flipV="1">
              <a:off x="3205402" y="4772301"/>
              <a:ext cx="0" cy="19612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Line 38"/>
            <p:cNvSpPr>
              <a:spLocks noChangeShapeType="1"/>
            </p:cNvSpPr>
            <p:nvPr/>
          </p:nvSpPr>
          <p:spPr bwMode="auto">
            <a:xfrm flipV="1">
              <a:off x="3725546" y="4808479"/>
              <a:ext cx="0" cy="1726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1" name="Line 37"/>
            <p:cNvSpPr>
              <a:spLocks noChangeShapeType="1"/>
            </p:cNvSpPr>
            <p:nvPr/>
          </p:nvSpPr>
          <p:spPr bwMode="auto">
            <a:xfrm flipV="1">
              <a:off x="3985935" y="4837041"/>
              <a:ext cx="0" cy="14852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2" name="Line 36"/>
            <p:cNvSpPr>
              <a:spLocks noChangeShapeType="1"/>
            </p:cNvSpPr>
            <p:nvPr/>
          </p:nvSpPr>
          <p:spPr bwMode="auto">
            <a:xfrm flipV="1">
              <a:off x="4245689" y="4848465"/>
              <a:ext cx="0" cy="12376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3" name="Line 35"/>
            <p:cNvSpPr>
              <a:spLocks noChangeShapeType="1"/>
            </p:cNvSpPr>
            <p:nvPr/>
          </p:nvSpPr>
          <p:spPr bwMode="auto">
            <a:xfrm flipV="1">
              <a:off x="4506713" y="4846561"/>
              <a:ext cx="0" cy="13455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4" name="Line 34"/>
            <p:cNvSpPr>
              <a:spLocks noChangeShapeType="1"/>
            </p:cNvSpPr>
            <p:nvPr/>
          </p:nvSpPr>
          <p:spPr bwMode="auto">
            <a:xfrm flipV="1">
              <a:off x="4765832" y="4838945"/>
              <a:ext cx="0" cy="10345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5" name="Line 33"/>
            <p:cNvSpPr>
              <a:spLocks noChangeShapeType="1"/>
            </p:cNvSpPr>
            <p:nvPr/>
          </p:nvSpPr>
          <p:spPr bwMode="auto">
            <a:xfrm flipV="1">
              <a:off x="5026856" y="4833232"/>
              <a:ext cx="0" cy="10916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6" name="Line 32"/>
            <p:cNvSpPr>
              <a:spLocks noChangeShapeType="1"/>
            </p:cNvSpPr>
            <p:nvPr/>
          </p:nvSpPr>
          <p:spPr bwMode="auto">
            <a:xfrm flipV="1">
              <a:off x="5285975" y="4823712"/>
              <a:ext cx="0" cy="11869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7" name="Arc 31"/>
            <p:cNvSpPr>
              <a:spLocks/>
            </p:cNvSpPr>
            <p:nvPr/>
          </p:nvSpPr>
          <p:spPr bwMode="auto">
            <a:xfrm flipV="1">
              <a:off x="1808827" y="4991274"/>
              <a:ext cx="177827" cy="181526"/>
            </a:xfrm>
            <a:custGeom>
              <a:avLst/>
              <a:gdLst>
                <a:gd name="G0" fmla="+- 20657 0 0"/>
                <a:gd name="G1" fmla="+- 21600 0 0"/>
                <a:gd name="G2" fmla="+- 21600 0 0"/>
                <a:gd name="T0" fmla="*/ 20657 w 42257"/>
                <a:gd name="T1" fmla="*/ 0 h 43200"/>
                <a:gd name="T2" fmla="*/ 0 w 42257"/>
                <a:gd name="T3" fmla="*/ 27913 h 43200"/>
                <a:gd name="T4" fmla="*/ 20657 w 422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57" h="43200" fill="none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</a:path>
                <a:path w="42257" h="43200" stroke="0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  <a:lnTo>
                    <a:pt x="2065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8" name="Arc 30"/>
            <p:cNvSpPr>
              <a:spLocks/>
            </p:cNvSpPr>
            <p:nvPr/>
          </p:nvSpPr>
          <p:spPr bwMode="auto">
            <a:xfrm flipV="1">
              <a:off x="3626471" y="4989370"/>
              <a:ext cx="177827" cy="181526"/>
            </a:xfrm>
            <a:custGeom>
              <a:avLst/>
              <a:gdLst>
                <a:gd name="G0" fmla="+- 20657 0 0"/>
                <a:gd name="G1" fmla="+- 21600 0 0"/>
                <a:gd name="G2" fmla="+- 21600 0 0"/>
                <a:gd name="T0" fmla="*/ 20657 w 42257"/>
                <a:gd name="T1" fmla="*/ 0 h 43200"/>
                <a:gd name="T2" fmla="*/ 0 w 42257"/>
                <a:gd name="T3" fmla="*/ 27913 h 43200"/>
                <a:gd name="T4" fmla="*/ 20657 w 422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57" h="43200" fill="none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</a:path>
                <a:path w="42257" h="43200" stroke="0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  <a:lnTo>
                    <a:pt x="2065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9" name="Arc 29"/>
            <p:cNvSpPr>
              <a:spLocks/>
            </p:cNvSpPr>
            <p:nvPr/>
          </p:nvSpPr>
          <p:spPr bwMode="auto">
            <a:xfrm flipV="1">
              <a:off x="2713203" y="4991274"/>
              <a:ext cx="177827" cy="181526"/>
            </a:xfrm>
            <a:custGeom>
              <a:avLst/>
              <a:gdLst>
                <a:gd name="G0" fmla="+- 20657 0 0"/>
                <a:gd name="G1" fmla="+- 21600 0 0"/>
                <a:gd name="G2" fmla="+- 21600 0 0"/>
                <a:gd name="T0" fmla="*/ 20657 w 42257"/>
                <a:gd name="T1" fmla="*/ 0 h 43200"/>
                <a:gd name="T2" fmla="*/ 0 w 42257"/>
                <a:gd name="T3" fmla="*/ 27913 h 43200"/>
                <a:gd name="T4" fmla="*/ 20657 w 422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57" h="43200" fill="none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</a:path>
                <a:path w="42257" h="43200" stroke="0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  <a:lnTo>
                    <a:pt x="2065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0" name="Text Box 28"/>
            <p:cNvSpPr txBox="1">
              <a:spLocks noChangeArrowheads="1"/>
            </p:cNvSpPr>
            <p:nvPr/>
          </p:nvSpPr>
          <p:spPr bwMode="auto">
            <a:xfrm>
              <a:off x="3447374" y="4603469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(</a:t>
              </a: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1" name="Text Box 27"/>
            <p:cNvSpPr txBox="1">
              <a:spLocks noChangeArrowheads="1"/>
            </p:cNvSpPr>
            <p:nvPr/>
          </p:nvSpPr>
          <p:spPr bwMode="auto">
            <a:xfrm>
              <a:off x="1778978" y="5575203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Text Box 26"/>
            <p:cNvSpPr txBox="1">
              <a:spLocks noChangeArrowheads="1"/>
            </p:cNvSpPr>
            <p:nvPr/>
          </p:nvSpPr>
          <p:spPr bwMode="auto">
            <a:xfrm>
              <a:off x="2691610" y="5575203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Text Box 25"/>
            <p:cNvSpPr txBox="1">
              <a:spLocks noChangeArrowheads="1"/>
            </p:cNvSpPr>
            <p:nvPr/>
          </p:nvSpPr>
          <p:spPr bwMode="auto">
            <a:xfrm>
              <a:off x="3609958" y="5575203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Text Box 24"/>
            <p:cNvSpPr txBox="1">
              <a:spLocks noChangeArrowheads="1"/>
            </p:cNvSpPr>
            <p:nvPr/>
          </p:nvSpPr>
          <p:spPr bwMode="auto">
            <a:xfrm>
              <a:off x="1608772" y="4941132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Text Box 23"/>
            <p:cNvSpPr txBox="1">
              <a:spLocks noChangeArrowheads="1"/>
            </p:cNvSpPr>
            <p:nvPr/>
          </p:nvSpPr>
          <p:spPr bwMode="auto">
            <a:xfrm>
              <a:off x="2849114" y="5008411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Text Box 22"/>
            <p:cNvSpPr txBox="1">
              <a:spLocks noChangeArrowheads="1"/>
            </p:cNvSpPr>
            <p:nvPr/>
          </p:nvSpPr>
          <p:spPr bwMode="auto">
            <a:xfrm>
              <a:off x="3766192" y="5003968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Line 21"/>
            <p:cNvSpPr>
              <a:spLocks noChangeShapeType="1"/>
            </p:cNvSpPr>
            <p:nvPr/>
          </p:nvSpPr>
          <p:spPr bwMode="auto">
            <a:xfrm rot="5400000" flipV="1">
              <a:off x="2033016" y="4933423"/>
              <a:ext cx="0" cy="30167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Text Box 20"/>
            <p:cNvSpPr txBox="1">
              <a:spLocks noChangeArrowheads="1"/>
            </p:cNvSpPr>
            <p:nvPr/>
          </p:nvSpPr>
          <p:spPr bwMode="auto">
            <a:xfrm>
              <a:off x="1875512" y="4586332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Text Box 19"/>
            <p:cNvSpPr txBox="1">
              <a:spLocks noChangeArrowheads="1"/>
            </p:cNvSpPr>
            <p:nvPr/>
          </p:nvSpPr>
          <p:spPr bwMode="auto">
            <a:xfrm>
              <a:off x="2117484" y="5003333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0" name="Text Box 18"/>
            <p:cNvSpPr txBox="1">
              <a:spLocks noChangeArrowheads="1"/>
            </p:cNvSpPr>
            <p:nvPr/>
          </p:nvSpPr>
          <p:spPr bwMode="auto">
            <a:xfrm>
              <a:off x="4518780" y="5575203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1" name="Line 17"/>
            <p:cNvSpPr>
              <a:spLocks noChangeShapeType="1"/>
            </p:cNvSpPr>
            <p:nvPr/>
          </p:nvSpPr>
          <p:spPr bwMode="auto">
            <a:xfrm flipV="1">
              <a:off x="5549540" y="5207709"/>
              <a:ext cx="0" cy="379554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Text Box 16"/>
            <p:cNvSpPr txBox="1">
              <a:spLocks noChangeArrowheads="1"/>
            </p:cNvSpPr>
            <p:nvPr/>
          </p:nvSpPr>
          <p:spPr bwMode="auto">
            <a:xfrm>
              <a:off x="5437763" y="5575203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3" name="Arc 15"/>
            <p:cNvSpPr>
              <a:spLocks/>
            </p:cNvSpPr>
            <p:nvPr/>
          </p:nvSpPr>
          <p:spPr bwMode="auto">
            <a:xfrm flipV="1">
              <a:off x="4549900" y="4983658"/>
              <a:ext cx="177827" cy="181526"/>
            </a:xfrm>
            <a:custGeom>
              <a:avLst/>
              <a:gdLst>
                <a:gd name="G0" fmla="+- 20657 0 0"/>
                <a:gd name="G1" fmla="+- 21600 0 0"/>
                <a:gd name="G2" fmla="+- 21600 0 0"/>
                <a:gd name="T0" fmla="*/ 20657 w 42257"/>
                <a:gd name="T1" fmla="*/ 0 h 43200"/>
                <a:gd name="T2" fmla="*/ 0 w 42257"/>
                <a:gd name="T3" fmla="*/ 27913 h 43200"/>
                <a:gd name="T4" fmla="*/ 20657 w 422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57" h="43200" fill="none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</a:path>
                <a:path w="42257" h="43200" stroke="0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  <a:lnTo>
                    <a:pt x="2065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Arc 14"/>
            <p:cNvSpPr>
              <a:spLocks/>
            </p:cNvSpPr>
            <p:nvPr/>
          </p:nvSpPr>
          <p:spPr bwMode="auto">
            <a:xfrm flipV="1">
              <a:off x="5455546" y="4996352"/>
              <a:ext cx="177827" cy="181526"/>
            </a:xfrm>
            <a:custGeom>
              <a:avLst/>
              <a:gdLst>
                <a:gd name="G0" fmla="+- 20657 0 0"/>
                <a:gd name="G1" fmla="+- 21600 0 0"/>
                <a:gd name="G2" fmla="+- 21600 0 0"/>
                <a:gd name="T0" fmla="*/ 20657 w 42257"/>
                <a:gd name="T1" fmla="*/ 0 h 43200"/>
                <a:gd name="T2" fmla="*/ 0 w 42257"/>
                <a:gd name="T3" fmla="*/ 27913 h 43200"/>
                <a:gd name="T4" fmla="*/ 20657 w 422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57" h="43200" fill="none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</a:path>
                <a:path w="42257" h="43200" stroke="0" extrusionOk="0">
                  <a:moveTo>
                    <a:pt x="20657" y="0"/>
                  </a:moveTo>
                  <a:cubicBezTo>
                    <a:pt x="32586" y="0"/>
                    <a:pt x="42257" y="9670"/>
                    <a:pt x="42257" y="21600"/>
                  </a:cubicBezTo>
                  <a:cubicBezTo>
                    <a:pt x="42257" y="33529"/>
                    <a:pt x="32586" y="43200"/>
                    <a:pt x="20657" y="43200"/>
                  </a:cubicBezTo>
                  <a:cubicBezTo>
                    <a:pt x="11159" y="43199"/>
                    <a:pt x="2775" y="36995"/>
                    <a:pt x="0" y="27912"/>
                  </a:cubicBezTo>
                  <a:lnTo>
                    <a:pt x="20657" y="21600"/>
                  </a:lnTo>
                  <a:close/>
                </a:path>
              </a:pathLst>
            </a:custGeom>
            <a:noFill/>
            <a:ln w="19050">
              <a:solidFill>
                <a:srgbClr val="000000"/>
              </a:solidFill>
              <a:round/>
              <a:headEnd/>
              <a:tailEnd type="stealth" w="lg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5" name="Text Box 13"/>
            <p:cNvSpPr txBox="1">
              <a:spLocks noChangeArrowheads="1"/>
            </p:cNvSpPr>
            <p:nvPr/>
          </p:nvSpPr>
          <p:spPr bwMode="auto">
            <a:xfrm>
              <a:off x="4688986" y="4998256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6" name="Text Box 12"/>
            <p:cNvSpPr txBox="1">
              <a:spLocks noChangeArrowheads="1"/>
            </p:cNvSpPr>
            <p:nvPr/>
          </p:nvSpPr>
          <p:spPr bwMode="auto">
            <a:xfrm>
              <a:off x="5599713" y="5007142"/>
              <a:ext cx="228634" cy="156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C</a:t>
              </a:r>
              <a:r>
                <a:rPr kumimoji="0" lang="en-US" altLang="en-US" sz="1100" b="0" i="0" u="none" strike="noStrike" cap="none" normalizeH="0" baseline="-3000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7" name="Oval 11"/>
            <p:cNvSpPr>
              <a:spLocks noChangeArrowheads="1"/>
            </p:cNvSpPr>
            <p:nvPr/>
          </p:nvSpPr>
          <p:spPr bwMode="auto">
            <a:xfrm>
              <a:off x="1925685" y="5236905"/>
              <a:ext cx="201008" cy="2008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aphicFrame>
          <p:nvGraphicFramePr>
            <p:cNvPr id="82" name="Object 8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49812609"/>
                </p:ext>
              </p:extLst>
            </p:nvPr>
          </p:nvGraphicFramePr>
          <p:xfrm>
            <a:off x="1801841" y="5738957"/>
            <a:ext cx="241336" cy="21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2" name="Equation" r:id="rId3" imgW="241091" imgH="215713" progId="Equation.DSMT4">
                    <p:embed/>
                  </p:oleObj>
                </mc:Choice>
                <mc:Fallback>
                  <p:oleObj name="Equation" r:id="rId3" imgW="241091" imgH="215713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1841" y="5738957"/>
                          <a:ext cx="241336" cy="215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3" name="Object 8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27880140"/>
                </p:ext>
              </p:extLst>
            </p:nvPr>
          </p:nvGraphicFramePr>
          <p:xfrm>
            <a:off x="2463611" y="5738957"/>
            <a:ext cx="673201" cy="21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3" name="Equation" r:id="rId5" imgW="672808" imgH="215806" progId="Equation.DSMT4">
                    <p:embed/>
                  </p:oleObj>
                </mc:Choice>
                <mc:Fallback>
                  <p:oleObj name="Equation" r:id="rId5" imgW="672808" imgH="215806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63611" y="5738957"/>
                          <a:ext cx="673201" cy="215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4" name="Object 8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9132663"/>
                </p:ext>
              </p:extLst>
            </p:nvPr>
          </p:nvGraphicFramePr>
          <p:xfrm>
            <a:off x="3388945" y="5738957"/>
            <a:ext cx="685903" cy="21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4" name="Equation" r:id="rId7" imgW="685502" imgH="215806" progId="Equation.DSMT4">
                    <p:embed/>
                  </p:oleObj>
                </mc:Choice>
                <mc:Fallback>
                  <p:oleObj name="Equation" r:id="rId7" imgW="685502" imgH="215806" progId="Equation.DSMT4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88945" y="5738957"/>
                          <a:ext cx="685903" cy="215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5" name="Object 8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98950406"/>
                </p:ext>
              </p:extLst>
            </p:nvPr>
          </p:nvGraphicFramePr>
          <p:xfrm>
            <a:off x="4313644" y="5738957"/>
            <a:ext cx="685903" cy="21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5" name="Equation" r:id="rId9" imgW="685502" imgH="215806" progId="Equation.DSMT4">
                    <p:embed/>
                  </p:oleObj>
                </mc:Choice>
                <mc:Fallback>
                  <p:oleObj name="Equation" r:id="rId9" imgW="685502" imgH="215806" progId="Equation.DSMT4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13644" y="5738957"/>
                          <a:ext cx="685903" cy="215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6" name="Object 8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997490139"/>
                </p:ext>
              </p:extLst>
            </p:nvPr>
          </p:nvGraphicFramePr>
          <p:xfrm>
            <a:off x="5433953" y="5738957"/>
            <a:ext cx="254038" cy="215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766" name="Equation" r:id="rId11" imgW="253780" imgH="215713" progId="Equation.DSMT4">
                    <p:embed/>
                  </p:oleObj>
                </mc:Choice>
                <mc:Fallback>
                  <p:oleObj name="Equation" r:id="rId11" imgW="253780" imgH="215713" progId="Equation.DSMT4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33953" y="5738957"/>
                          <a:ext cx="254038" cy="215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42" name="Oval 11"/>
            <p:cNvSpPr>
              <a:spLocks noChangeArrowheads="1"/>
            </p:cNvSpPr>
            <p:nvPr/>
          </p:nvSpPr>
          <p:spPr bwMode="auto">
            <a:xfrm>
              <a:off x="2842207" y="5232494"/>
              <a:ext cx="201008" cy="2008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3" name="Oval 11"/>
            <p:cNvSpPr>
              <a:spLocks noChangeArrowheads="1"/>
            </p:cNvSpPr>
            <p:nvPr/>
          </p:nvSpPr>
          <p:spPr bwMode="auto">
            <a:xfrm>
              <a:off x="3759201" y="5193121"/>
              <a:ext cx="201008" cy="2008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4" name="Oval 11"/>
            <p:cNvSpPr>
              <a:spLocks noChangeArrowheads="1"/>
            </p:cNvSpPr>
            <p:nvPr/>
          </p:nvSpPr>
          <p:spPr bwMode="auto">
            <a:xfrm>
              <a:off x="4667856" y="5244031"/>
              <a:ext cx="201008" cy="2008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5" name="Oval 11"/>
            <p:cNvSpPr>
              <a:spLocks noChangeArrowheads="1"/>
            </p:cNvSpPr>
            <p:nvPr/>
          </p:nvSpPr>
          <p:spPr bwMode="auto">
            <a:xfrm>
              <a:off x="5587487" y="5227140"/>
              <a:ext cx="201008" cy="2008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5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144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59647" y="448814"/>
            <a:ext cx="2348865" cy="1609090"/>
            <a:chOff x="4173" y="11022"/>
            <a:chExt cx="3699" cy="2534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4173" y="12216"/>
              <a:ext cx="3699" cy="1340"/>
              <a:chOff x="3904" y="9584"/>
              <a:chExt cx="3699" cy="1340"/>
            </a:xfrm>
          </p:grpSpPr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4115" y="10208"/>
                <a:ext cx="3255" cy="21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25" name="Line 5825"/>
              <p:cNvCxnSpPr>
                <a:cxnSpLocks noChangeShapeType="1"/>
              </p:cNvCxnSpPr>
              <p:nvPr/>
            </p:nvCxnSpPr>
            <p:spPr bwMode="auto">
              <a:xfrm flipV="1">
                <a:off x="4115" y="9668"/>
                <a:ext cx="0" cy="48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6" name="Line 5826"/>
              <p:cNvCxnSpPr>
                <a:cxnSpLocks noChangeShapeType="1"/>
              </p:cNvCxnSpPr>
              <p:nvPr/>
            </p:nvCxnSpPr>
            <p:spPr bwMode="auto">
              <a:xfrm flipV="1">
                <a:off x="7363" y="9660"/>
                <a:ext cx="0" cy="48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27" name="Group 26"/>
              <p:cNvGrpSpPr>
                <a:grpSpLocks noChangeAspect="1"/>
              </p:cNvGrpSpPr>
              <p:nvPr/>
            </p:nvGrpSpPr>
            <p:grpSpPr bwMode="auto">
              <a:xfrm>
                <a:off x="3904" y="10090"/>
                <a:ext cx="476" cy="479"/>
                <a:chOff x="8322" y="10209"/>
                <a:chExt cx="522" cy="525"/>
              </a:xfrm>
            </p:grpSpPr>
            <p:sp>
              <p:nvSpPr>
                <p:cNvPr id="36" name="Arc 5828"/>
                <p:cNvSpPr>
                  <a:spLocks noChangeAspect="1"/>
                </p:cNvSpPr>
                <p:nvPr/>
              </p:nvSpPr>
              <p:spPr bwMode="auto">
                <a:xfrm flipH="1">
                  <a:off x="8322" y="10209"/>
                  <a:ext cx="261" cy="26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" name="Arc 5829"/>
                <p:cNvSpPr>
                  <a:spLocks noChangeAspect="1"/>
                </p:cNvSpPr>
                <p:nvPr/>
              </p:nvSpPr>
              <p:spPr bwMode="auto">
                <a:xfrm rot="16200000" flipH="1">
                  <a:off x="8322" y="10473"/>
                  <a:ext cx="261" cy="26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8" name="Arc 5830"/>
                <p:cNvSpPr>
                  <a:spLocks noChangeAspect="1"/>
                </p:cNvSpPr>
                <p:nvPr/>
              </p:nvSpPr>
              <p:spPr bwMode="auto">
                <a:xfrm rot="10800000" flipH="1">
                  <a:off x="8583" y="10473"/>
                  <a:ext cx="261" cy="26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 type="stealth" w="sm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8" name="Group 27"/>
              <p:cNvGrpSpPr>
                <a:grpSpLocks noChangeAspect="1"/>
              </p:cNvGrpSpPr>
              <p:nvPr/>
            </p:nvGrpSpPr>
            <p:grpSpPr bwMode="auto">
              <a:xfrm flipH="1">
                <a:off x="7057" y="10114"/>
                <a:ext cx="476" cy="479"/>
                <a:chOff x="8322" y="10209"/>
                <a:chExt cx="522" cy="525"/>
              </a:xfrm>
            </p:grpSpPr>
            <p:sp>
              <p:nvSpPr>
                <p:cNvPr id="33" name="Arc 5832"/>
                <p:cNvSpPr>
                  <a:spLocks noChangeAspect="1"/>
                </p:cNvSpPr>
                <p:nvPr/>
              </p:nvSpPr>
              <p:spPr bwMode="auto">
                <a:xfrm flipH="1">
                  <a:off x="8322" y="10209"/>
                  <a:ext cx="261" cy="26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4" name="Arc 5833"/>
                <p:cNvSpPr>
                  <a:spLocks noChangeAspect="1"/>
                </p:cNvSpPr>
                <p:nvPr/>
              </p:nvSpPr>
              <p:spPr bwMode="auto">
                <a:xfrm rot="16200000" flipH="1">
                  <a:off x="8322" y="10473"/>
                  <a:ext cx="261" cy="26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5" name="Arc 5834"/>
                <p:cNvSpPr>
                  <a:spLocks noChangeAspect="1"/>
                </p:cNvSpPr>
                <p:nvPr/>
              </p:nvSpPr>
              <p:spPr bwMode="auto">
                <a:xfrm rot="10800000" flipH="1">
                  <a:off x="8583" y="10473"/>
                  <a:ext cx="261" cy="261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21600"/>
                    <a:gd name="T2" fmla="*/ 21600 w 21600"/>
                    <a:gd name="T3" fmla="*/ 21600 h 21600"/>
                    <a:gd name="T4" fmla="*/ 0 w 21600"/>
                    <a:gd name="T5" fmla="*/ 2160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216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</a:path>
                    <a:path w="21600" h="216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noFill/>
                <a:ln w="19050">
                  <a:solidFill>
                    <a:srgbClr val="000000"/>
                  </a:solidFill>
                  <a:round/>
                  <a:headEnd/>
                  <a:tailEnd type="stealth" w="sm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9" name="Text Box 5835"/>
              <p:cNvSpPr txBox="1">
                <a:spLocks noChangeArrowheads="1"/>
              </p:cNvSpPr>
              <p:nvPr/>
            </p:nvSpPr>
            <p:spPr bwMode="auto">
              <a:xfrm>
                <a:off x="4113" y="9593"/>
                <a:ext cx="698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pL</a:t>
                </a:r>
                <a:r>
                  <a: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/2</a:t>
                </a:r>
              </a:p>
            </p:txBody>
          </p:sp>
          <p:sp>
            <p:nvSpPr>
              <p:cNvPr id="30" name="Text Box 5836"/>
              <p:cNvSpPr txBox="1">
                <a:spLocks noChangeArrowheads="1"/>
              </p:cNvSpPr>
              <p:nvPr/>
            </p:nvSpPr>
            <p:spPr bwMode="auto">
              <a:xfrm>
                <a:off x="6666" y="9584"/>
                <a:ext cx="698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pL</a:t>
                </a:r>
                <a:r>
                  <a: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/2</a:t>
                </a:r>
              </a:p>
            </p:txBody>
          </p:sp>
          <p:sp>
            <p:nvSpPr>
              <p:cNvPr id="31" name="Text Box 5837"/>
              <p:cNvSpPr txBox="1">
                <a:spLocks noChangeArrowheads="1"/>
              </p:cNvSpPr>
              <p:nvPr/>
            </p:nvSpPr>
            <p:spPr bwMode="auto">
              <a:xfrm>
                <a:off x="3988" y="10571"/>
                <a:ext cx="698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pL</a:t>
                </a:r>
                <a:r>
                  <a:rPr lang="en-US" sz="1100" baseline="300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2</a:t>
                </a:r>
                <a:r>
                  <a: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/12</a:t>
                </a:r>
              </a:p>
            </p:txBody>
          </p:sp>
          <p:sp>
            <p:nvSpPr>
              <p:cNvPr id="32" name="Text Box 5838"/>
              <p:cNvSpPr txBox="1">
                <a:spLocks noChangeArrowheads="1"/>
              </p:cNvSpPr>
              <p:nvPr/>
            </p:nvSpPr>
            <p:spPr bwMode="auto">
              <a:xfrm>
                <a:off x="6905" y="10602"/>
                <a:ext cx="698" cy="3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pL</a:t>
                </a:r>
                <a:r>
                  <a:rPr lang="en-US" sz="1100" baseline="300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2</a:t>
                </a:r>
                <a:r>
                  <a:rPr lang="en-US" sz="1100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/12</a:t>
                </a:r>
              </a:p>
            </p:txBody>
          </p:sp>
        </p:grpSp>
        <p:grpSp>
          <p:nvGrpSpPr>
            <p:cNvPr id="4" name="Group 3"/>
            <p:cNvGrpSpPr>
              <a:grpSpLocks/>
            </p:cNvGrpSpPr>
            <p:nvPr/>
          </p:nvGrpSpPr>
          <p:grpSpPr bwMode="auto">
            <a:xfrm>
              <a:off x="4407" y="11022"/>
              <a:ext cx="3255" cy="850"/>
              <a:chOff x="155" y="10156"/>
              <a:chExt cx="3255" cy="850"/>
            </a:xfrm>
          </p:grpSpPr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55" y="10156"/>
                <a:ext cx="3255" cy="217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/>
              </a:p>
            </p:txBody>
          </p:sp>
          <p:cxnSp>
            <p:nvCxnSpPr>
              <p:cNvPr id="8" name="Line 5841"/>
              <p:cNvCxnSpPr>
                <a:cxnSpLocks noChangeShapeType="1"/>
              </p:cNvCxnSpPr>
              <p:nvPr/>
            </p:nvCxnSpPr>
            <p:spPr bwMode="auto">
              <a:xfrm flipV="1">
                <a:off x="155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" name="Line 5842"/>
              <p:cNvCxnSpPr>
                <a:cxnSpLocks noChangeShapeType="1"/>
              </p:cNvCxnSpPr>
              <p:nvPr/>
            </p:nvCxnSpPr>
            <p:spPr bwMode="auto">
              <a:xfrm flipV="1">
                <a:off x="404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" name="Line 5843"/>
              <p:cNvCxnSpPr>
                <a:cxnSpLocks noChangeShapeType="1"/>
              </p:cNvCxnSpPr>
              <p:nvPr/>
            </p:nvCxnSpPr>
            <p:spPr bwMode="auto">
              <a:xfrm flipV="1">
                <a:off x="653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" name="Line 5844"/>
              <p:cNvCxnSpPr>
                <a:cxnSpLocks noChangeShapeType="1"/>
              </p:cNvCxnSpPr>
              <p:nvPr/>
            </p:nvCxnSpPr>
            <p:spPr bwMode="auto">
              <a:xfrm flipV="1">
                <a:off x="902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" name="Line 5845"/>
              <p:cNvCxnSpPr>
                <a:cxnSpLocks noChangeShapeType="1"/>
              </p:cNvCxnSpPr>
              <p:nvPr/>
            </p:nvCxnSpPr>
            <p:spPr bwMode="auto">
              <a:xfrm flipV="1">
                <a:off x="1151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Line 5846"/>
              <p:cNvCxnSpPr>
                <a:cxnSpLocks noChangeShapeType="1"/>
              </p:cNvCxnSpPr>
              <p:nvPr/>
            </p:nvCxnSpPr>
            <p:spPr bwMode="auto">
              <a:xfrm flipV="1">
                <a:off x="1401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Line 5847"/>
              <p:cNvCxnSpPr>
                <a:cxnSpLocks noChangeShapeType="1"/>
              </p:cNvCxnSpPr>
              <p:nvPr/>
            </p:nvCxnSpPr>
            <p:spPr bwMode="auto">
              <a:xfrm flipV="1">
                <a:off x="1650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Line 5848"/>
              <p:cNvCxnSpPr>
                <a:cxnSpLocks noChangeShapeType="1"/>
              </p:cNvCxnSpPr>
              <p:nvPr/>
            </p:nvCxnSpPr>
            <p:spPr bwMode="auto">
              <a:xfrm flipV="1">
                <a:off x="1899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" name="Line 5849"/>
              <p:cNvCxnSpPr>
                <a:cxnSpLocks noChangeShapeType="1"/>
              </p:cNvCxnSpPr>
              <p:nvPr/>
            </p:nvCxnSpPr>
            <p:spPr bwMode="auto">
              <a:xfrm flipV="1">
                <a:off x="2148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" name="Line 5850"/>
              <p:cNvCxnSpPr>
                <a:cxnSpLocks noChangeShapeType="1"/>
              </p:cNvCxnSpPr>
              <p:nvPr/>
            </p:nvCxnSpPr>
            <p:spPr bwMode="auto">
              <a:xfrm flipV="1">
                <a:off x="2398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" name="Line 5851"/>
              <p:cNvCxnSpPr>
                <a:cxnSpLocks noChangeShapeType="1"/>
              </p:cNvCxnSpPr>
              <p:nvPr/>
            </p:nvCxnSpPr>
            <p:spPr bwMode="auto">
              <a:xfrm flipV="1">
                <a:off x="2647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" name="Line 5852"/>
              <p:cNvCxnSpPr>
                <a:cxnSpLocks noChangeShapeType="1"/>
              </p:cNvCxnSpPr>
              <p:nvPr/>
            </p:nvCxnSpPr>
            <p:spPr bwMode="auto">
              <a:xfrm flipV="1">
                <a:off x="2896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" name="Line 5853"/>
              <p:cNvCxnSpPr>
                <a:cxnSpLocks noChangeShapeType="1"/>
              </p:cNvCxnSpPr>
              <p:nvPr/>
            </p:nvCxnSpPr>
            <p:spPr bwMode="auto">
              <a:xfrm flipV="1">
                <a:off x="3145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" name="Line 5854"/>
              <p:cNvCxnSpPr>
                <a:cxnSpLocks noChangeShapeType="1"/>
              </p:cNvCxnSpPr>
              <p:nvPr/>
            </p:nvCxnSpPr>
            <p:spPr bwMode="auto">
              <a:xfrm flipV="1">
                <a:off x="3395" y="10381"/>
                <a:ext cx="0" cy="33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" name="Line 5855"/>
              <p:cNvCxnSpPr>
                <a:cxnSpLocks noChangeShapeType="1"/>
              </p:cNvCxnSpPr>
              <p:nvPr/>
            </p:nvCxnSpPr>
            <p:spPr bwMode="auto">
              <a:xfrm>
                <a:off x="155" y="10718"/>
                <a:ext cx="3240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3" name="Text Box 5856"/>
              <p:cNvSpPr txBox="1">
                <a:spLocks noChangeArrowheads="1"/>
              </p:cNvSpPr>
              <p:nvPr/>
            </p:nvSpPr>
            <p:spPr bwMode="auto">
              <a:xfrm>
                <a:off x="1595" y="10677"/>
                <a:ext cx="330" cy="3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0" tIns="0" rIns="0" bIns="0" anchor="t" anchorCtr="0" upright="1">
                <a:noAutofit/>
              </a:bodyPr>
              <a:lstStyle/>
              <a:p>
                <a:pPr marL="0" marR="0" algn="ctr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100" i="1">
                    <a:effectLst/>
                    <a:latin typeface="Times New Roman" panose="02020603050405020304" pitchFamily="18" charset="0"/>
                    <a:ea typeface="Batang" panose="02030600000101010101" pitchFamily="18" charset="-127"/>
                  </a:rPr>
                  <a:t>p</a:t>
                </a:r>
                <a:endPara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endParaRPr>
              </a:p>
            </p:txBody>
          </p:sp>
        </p:grpSp>
        <p:sp>
          <p:nvSpPr>
            <p:cNvPr id="5" name="Text Box 5857"/>
            <p:cNvSpPr txBox="1">
              <a:spLocks noChangeArrowheads="1"/>
            </p:cNvSpPr>
            <p:nvPr/>
          </p:nvSpPr>
          <p:spPr bwMode="auto">
            <a:xfrm>
              <a:off x="6183" y="11889"/>
              <a:ext cx="1440" cy="4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FF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Equivalent</a:t>
              </a:r>
            </a:p>
          </p:txBody>
        </p:sp>
        <p:sp>
          <p:nvSpPr>
            <p:cNvPr id="6" name="AutoShape 5858"/>
            <p:cNvSpPr>
              <a:spLocks noChangeArrowheads="1"/>
            </p:cNvSpPr>
            <p:nvPr/>
          </p:nvSpPr>
          <p:spPr bwMode="auto">
            <a:xfrm>
              <a:off x="6008" y="11866"/>
              <a:ext cx="203" cy="495"/>
            </a:xfrm>
            <a:prstGeom prst="upDownArrow">
              <a:avLst>
                <a:gd name="adj1" fmla="val 49750"/>
                <a:gd name="adj2" fmla="val 7488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</p:grp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2255759" y="2537964"/>
            <a:ext cx="2533492" cy="1218938"/>
            <a:chOff x="4244" y="11368"/>
            <a:chExt cx="3789" cy="1823"/>
          </a:xfrm>
        </p:grpSpPr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4400" y="12000"/>
              <a:ext cx="1728" cy="28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6125" y="12001"/>
              <a:ext cx="1728" cy="288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42" name="Line 5806"/>
            <p:cNvCxnSpPr>
              <a:cxnSpLocks noChangeShapeType="1"/>
            </p:cNvCxnSpPr>
            <p:nvPr/>
          </p:nvCxnSpPr>
          <p:spPr bwMode="auto">
            <a:xfrm flipV="1">
              <a:off x="6127" y="12280"/>
              <a:ext cx="0" cy="59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3" name="Rectangle 42" descr="Wide upward diagonal"/>
            <p:cNvSpPr>
              <a:spLocks noChangeArrowheads="1"/>
            </p:cNvSpPr>
            <p:nvPr/>
          </p:nvSpPr>
          <p:spPr bwMode="auto">
            <a:xfrm>
              <a:off x="4244" y="11761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44" name="Line 5808"/>
            <p:cNvCxnSpPr>
              <a:cxnSpLocks noChangeShapeType="1"/>
            </p:cNvCxnSpPr>
            <p:nvPr/>
          </p:nvCxnSpPr>
          <p:spPr bwMode="auto">
            <a:xfrm flipV="1">
              <a:off x="4389" y="11450"/>
              <a:ext cx="0" cy="14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5" name="Text Box 5809"/>
            <p:cNvSpPr txBox="1">
              <a:spLocks noChangeArrowheads="1"/>
            </p:cNvSpPr>
            <p:nvPr/>
          </p:nvSpPr>
          <p:spPr bwMode="auto">
            <a:xfrm>
              <a:off x="5979" y="12945"/>
              <a:ext cx="1014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F</a:t>
              </a:r>
              <a:r>
                <a:rPr lang="en-US" sz="1100" baseline="-250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 </a:t>
              </a:r>
              <a:r>
                <a:rPr lang="en-US" sz="1100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= 240 N</a:t>
              </a:r>
            </a:p>
          </p:txBody>
        </p:sp>
        <p:cxnSp>
          <p:nvCxnSpPr>
            <p:cNvPr id="46" name="Line 5810"/>
            <p:cNvCxnSpPr>
              <a:cxnSpLocks noChangeShapeType="1"/>
            </p:cNvCxnSpPr>
            <p:nvPr/>
          </p:nvCxnSpPr>
          <p:spPr bwMode="auto">
            <a:xfrm rot="5400000" flipV="1">
              <a:off x="4623" y="11915"/>
              <a:ext cx="0" cy="47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Text Box 5811"/>
            <p:cNvSpPr txBox="1">
              <a:spLocks noChangeArrowheads="1"/>
            </p:cNvSpPr>
            <p:nvPr/>
          </p:nvSpPr>
          <p:spPr bwMode="auto">
            <a:xfrm>
              <a:off x="4375" y="11368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y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48" name="Text Box 5812"/>
            <p:cNvSpPr txBox="1">
              <a:spLocks noChangeArrowheads="1"/>
            </p:cNvSpPr>
            <p:nvPr/>
          </p:nvSpPr>
          <p:spPr bwMode="auto">
            <a:xfrm>
              <a:off x="4756" y="12025"/>
              <a:ext cx="360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x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4454" y="12329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</a:t>
              </a:r>
            </a:p>
          </p:txBody>
        </p:sp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6202" y="12329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</a:p>
          </p:txBody>
        </p:sp>
        <p:cxnSp>
          <p:nvCxnSpPr>
            <p:cNvPr id="51" name="Line 5815"/>
            <p:cNvCxnSpPr>
              <a:cxnSpLocks noChangeShapeType="1"/>
            </p:cNvCxnSpPr>
            <p:nvPr/>
          </p:nvCxnSpPr>
          <p:spPr bwMode="auto">
            <a:xfrm>
              <a:off x="4383" y="12785"/>
              <a:ext cx="173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Line 5816"/>
            <p:cNvCxnSpPr>
              <a:cxnSpLocks noChangeShapeType="1"/>
            </p:cNvCxnSpPr>
            <p:nvPr/>
          </p:nvCxnSpPr>
          <p:spPr bwMode="auto">
            <a:xfrm>
              <a:off x="6135" y="12790"/>
              <a:ext cx="172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sm" len="lg"/>
              <a:tailEnd type="triangle" w="sm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" name="Text Box 5817"/>
            <p:cNvSpPr txBox="1">
              <a:spLocks noChangeArrowheads="1"/>
            </p:cNvSpPr>
            <p:nvPr/>
          </p:nvSpPr>
          <p:spPr bwMode="auto">
            <a:xfrm>
              <a:off x="5196" y="12654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 m</a:t>
              </a:r>
            </a:p>
          </p:txBody>
        </p:sp>
        <p:sp>
          <p:nvSpPr>
            <p:cNvPr id="54" name="Rectangle 53" descr="Wide upward diagonal"/>
            <p:cNvSpPr>
              <a:spLocks noChangeArrowheads="1"/>
            </p:cNvSpPr>
            <p:nvPr/>
          </p:nvSpPr>
          <p:spPr bwMode="auto">
            <a:xfrm>
              <a:off x="7853" y="11743"/>
              <a:ext cx="143" cy="762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55" name="Line 5819"/>
            <p:cNvCxnSpPr>
              <a:cxnSpLocks noChangeShapeType="1"/>
            </p:cNvCxnSpPr>
            <p:nvPr/>
          </p:nvCxnSpPr>
          <p:spPr bwMode="auto">
            <a:xfrm>
              <a:off x="7859" y="11737"/>
              <a:ext cx="0" cy="112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7748" y="12329"/>
              <a:ext cx="285" cy="28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3</a:t>
              </a:r>
            </a:p>
          </p:txBody>
        </p:sp>
        <p:sp>
          <p:nvSpPr>
            <p:cNvPr id="57" name="Text Box 5821"/>
            <p:cNvSpPr txBox="1">
              <a:spLocks noChangeArrowheads="1"/>
            </p:cNvSpPr>
            <p:nvPr/>
          </p:nvSpPr>
          <p:spPr bwMode="auto">
            <a:xfrm>
              <a:off x="6876" y="12663"/>
              <a:ext cx="360" cy="2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1 m</a:t>
              </a:r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2201544" y="4386187"/>
            <a:ext cx="3222717" cy="938288"/>
            <a:chOff x="4168" y="5186"/>
            <a:chExt cx="4259" cy="1240"/>
          </a:xfrm>
        </p:grpSpPr>
        <p:sp>
          <p:nvSpPr>
            <p:cNvPr id="59" name="Rectangle 58" descr="Wide upward diagonal"/>
            <p:cNvSpPr>
              <a:spLocks noChangeArrowheads="1"/>
            </p:cNvSpPr>
            <p:nvPr/>
          </p:nvSpPr>
          <p:spPr bwMode="auto">
            <a:xfrm>
              <a:off x="4168" y="5379"/>
              <a:ext cx="143" cy="1047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4317" y="5797"/>
              <a:ext cx="3255" cy="217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sz="1100"/>
            </a:p>
          </p:txBody>
        </p:sp>
        <p:cxnSp>
          <p:nvCxnSpPr>
            <p:cNvPr id="61" name="Line 5780"/>
            <p:cNvCxnSpPr>
              <a:cxnSpLocks noChangeShapeType="1"/>
            </p:cNvCxnSpPr>
            <p:nvPr/>
          </p:nvCxnSpPr>
          <p:spPr bwMode="auto">
            <a:xfrm flipV="1">
              <a:off x="4317" y="5457"/>
              <a:ext cx="0" cy="33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2" name="Line 5781"/>
            <p:cNvCxnSpPr>
              <a:cxnSpLocks noChangeShapeType="1"/>
            </p:cNvCxnSpPr>
            <p:nvPr/>
          </p:nvCxnSpPr>
          <p:spPr bwMode="auto">
            <a:xfrm flipV="1">
              <a:off x="4566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3" name="Line 5782"/>
            <p:cNvCxnSpPr>
              <a:cxnSpLocks noChangeShapeType="1"/>
            </p:cNvCxnSpPr>
            <p:nvPr/>
          </p:nvCxnSpPr>
          <p:spPr bwMode="auto">
            <a:xfrm flipV="1">
              <a:off x="4815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4" name="Line 5783"/>
            <p:cNvCxnSpPr>
              <a:cxnSpLocks noChangeShapeType="1"/>
            </p:cNvCxnSpPr>
            <p:nvPr/>
          </p:nvCxnSpPr>
          <p:spPr bwMode="auto">
            <a:xfrm flipV="1">
              <a:off x="5064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" name="Line 5784"/>
            <p:cNvCxnSpPr>
              <a:cxnSpLocks noChangeShapeType="1"/>
            </p:cNvCxnSpPr>
            <p:nvPr/>
          </p:nvCxnSpPr>
          <p:spPr bwMode="auto">
            <a:xfrm flipV="1">
              <a:off x="5313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Line 5785"/>
            <p:cNvCxnSpPr>
              <a:cxnSpLocks noChangeShapeType="1"/>
            </p:cNvCxnSpPr>
            <p:nvPr/>
          </p:nvCxnSpPr>
          <p:spPr bwMode="auto">
            <a:xfrm flipV="1">
              <a:off x="5563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Line 5786"/>
            <p:cNvCxnSpPr>
              <a:cxnSpLocks noChangeShapeType="1"/>
            </p:cNvCxnSpPr>
            <p:nvPr/>
          </p:nvCxnSpPr>
          <p:spPr bwMode="auto">
            <a:xfrm flipV="1">
              <a:off x="5812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Line 5787"/>
            <p:cNvCxnSpPr>
              <a:cxnSpLocks noChangeShapeType="1"/>
            </p:cNvCxnSpPr>
            <p:nvPr/>
          </p:nvCxnSpPr>
          <p:spPr bwMode="auto">
            <a:xfrm flipV="1">
              <a:off x="6061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Line 5788"/>
            <p:cNvCxnSpPr>
              <a:cxnSpLocks noChangeShapeType="1"/>
            </p:cNvCxnSpPr>
            <p:nvPr/>
          </p:nvCxnSpPr>
          <p:spPr bwMode="auto">
            <a:xfrm flipV="1">
              <a:off x="6310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0" name="Line 5789"/>
            <p:cNvCxnSpPr>
              <a:cxnSpLocks noChangeShapeType="1"/>
            </p:cNvCxnSpPr>
            <p:nvPr/>
          </p:nvCxnSpPr>
          <p:spPr bwMode="auto">
            <a:xfrm flipV="1">
              <a:off x="6560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Line 5790"/>
            <p:cNvCxnSpPr>
              <a:cxnSpLocks noChangeShapeType="1"/>
            </p:cNvCxnSpPr>
            <p:nvPr/>
          </p:nvCxnSpPr>
          <p:spPr bwMode="auto">
            <a:xfrm flipV="1">
              <a:off x="6809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Line 5791"/>
            <p:cNvCxnSpPr>
              <a:cxnSpLocks noChangeShapeType="1"/>
            </p:cNvCxnSpPr>
            <p:nvPr/>
          </p:nvCxnSpPr>
          <p:spPr bwMode="auto">
            <a:xfrm flipV="1">
              <a:off x="7058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5792"/>
            <p:cNvCxnSpPr>
              <a:cxnSpLocks noChangeShapeType="1"/>
            </p:cNvCxnSpPr>
            <p:nvPr/>
          </p:nvCxnSpPr>
          <p:spPr bwMode="auto">
            <a:xfrm flipV="1">
              <a:off x="7307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Line 5793"/>
            <p:cNvCxnSpPr>
              <a:cxnSpLocks noChangeShapeType="1"/>
            </p:cNvCxnSpPr>
            <p:nvPr/>
          </p:nvCxnSpPr>
          <p:spPr bwMode="auto">
            <a:xfrm flipV="1">
              <a:off x="7557" y="5457"/>
              <a:ext cx="0" cy="33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5" name="Line 5794"/>
            <p:cNvCxnSpPr>
              <a:cxnSpLocks noChangeShapeType="1"/>
            </p:cNvCxnSpPr>
            <p:nvPr/>
          </p:nvCxnSpPr>
          <p:spPr bwMode="auto">
            <a:xfrm>
              <a:off x="4317" y="5458"/>
              <a:ext cx="3240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76" name="Group 75"/>
            <p:cNvGrpSpPr>
              <a:grpSpLocks noChangeAspect="1"/>
            </p:cNvGrpSpPr>
            <p:nvPr/>
          </p:nvGrpSpPr>
          <p:grpSpPr bwMode="auto">
            <a:xfrm rot="5400000" flipV="1">
              <a:off x="7332" y="5682"/>
              <a:ext cx="476" cy="479"/>
              <a:chOff x="8322" y="10209"/>
              <a:chExt cx="522" cy="525"/>
            </a:xfrm>
          </p:grpSpPr>
          <p:sp>
            <p:nvSpPr>
              <p:cNvPr id="81" name="Arc 5796"/>
              <p:cNvSpPr>
                <a:spLocks noChangeAspect="1"/>
              </p:cNvSpPr>
              <p:nvPr/>
            </p:nvSpPr>
            <p:spPr bwMode="auto">
              <a:xfrm flipH="1">
                <a:off x="8322" y="10209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82" name="Arc 5797"/>
              <p:cNvSpPr>
                <a:spLocks noChangeAspect="1"/>
              </p:cNvSpPr>
              <p:nvPr/>
            </p:nvSpPr>
            <p:spPr bwMode="auto">
              <a:xfrm rot="16200000" flipH="1">
                <a:off x="8322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  <p:sp>
            <p:nvSpPr>
              <p:cNvPr id="83" name="Arc 5798"/>
              <p:cNvSpPr>
                <a:spLocks noChangeAspect="1"/>
              </p:cNvSpPr>
              <p:nvPr/>
            </p:nvSpPr>
            <p:spPr bwMode="auto">
              <a:xfrm rot="10800000" flipH="1">
                <a:off x="8583" y="10473"/>
                <a:ext cx="261" cy="261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 type="stealth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US" sz="1100"/>
              </a:p>
            </p:txBody>
          </p:sp>
        </p:grpSp>
        <p:sp>
          <p:nvSpPr>
            <p:cNvPr id="77" name="Text Box 5799"/>
            <p:cNvSpPr txBox="1">
              <a:spLocks noChangeArrowheads="1"/>
            </p:cNvSpPr>
            <p:nvPr/>
          </p:nvSpPr>
          <p:spPr bwMode="auto">
            <a:xfrm>
              <a:off x="7259" y="6155"/>
              <a:ext cx="1168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C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 = –50 N-m</a:t>
              </a:r>
            </a:p>
          </p:txBody>
        </p:sp>
        <p:sp>
          <p:nvSpPr>
            <p:cNvPr id="78" name="Text Box 5800"/>
            <p:cNvSpPr txBox="1">
              <a:spLocks noChangeArrowheads="1"/>
            </p:cNvSpPr>
            <p:nvPr/>
          </p:nvSpPr>
          <p:spPr bwMode="auto">
            <a:xfrm>
              <a:off x="5332" y="5186"/>
              <a:ext cx="153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p</a:t>
              </a:r>
              <a:r>
                <a:rPr lang="en-US" sz="1100" baseline="-25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0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 = 120 N/m</a:t>
              </a:r>
            </a:p>
          </p:txBody>
        </p:sp>
        <p:sp>
          <p:nvSpPr>
            <p:cNvPr id="79" name="Text Box 5801"/>
            <p:cNvSpPr txBox="1">
              <a:spLocks noChangeArrowheads="1"/>
            </p:cNvSpPr>
            <p:nvPr/>
          </p:nvSpPr>
          <p:spPr bwMode="auto">
            <a:xfrm>
              <a:off x="5248" y="6046"/>
              <a:ext cx="1393" cy="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EI</a:t>
              </a:r>
              <a:r>
                <a:rPr lang="en-US" sz="11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 = 1000 N-m</a:t>
              </a:r>
              <a:r>
                <a:rPr lang="en-US" sz="1100" baseline="3000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2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cxnSp>
          <p:nvCxnSpPr>
            <p:cNvPr id="80" name="Line 5802"/>
            <p:cNvCxnSpPr>
              <a:cxnSpLocks noChangeShapeType="1"/>
            </p:cNvCxnSpPr>
            <p:nvPr/>
          </p:nvCxnSpPr>
          <p:spPr bwMode="auto">
            <a:xfrm>
              <a:off x="4310" y="5379"/>
              <a:ext cx="0" cy="104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196796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AutoShape 129"/>
          <p:cNvSpPr>
            <a:spLocks noChangeAspect="1" noChangeArrowheads="1" noTextEdit="1"/>
          </p:cNvSpPr>
          <p:nvPr/>
        </p:nvSpPr>
        <p:spPr bwMode="auto">
          <a:xfrm>
            <a:off x="1309688" y="4597400"/>
            <a:ext cx="409575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100"/>
          </a:p>
        </p:txBody>
      </p:sp>
      <p:grpSp>
        <p:nvGrpSpPr>
          <p:cNvPr id="286" name="Group 285"/>
          <p:cNvGrpSpPr/>
          <p:nvPr/>
        </p:nvGrpSpPr>
        <p:grpSpPr>
          <a:xfrm>
            <a:off x="1243810" y="6756400"/>
            <a:ext cx="4161628" cy="2266950"/>
            <a:chOff x="1243810" y="6756400"/>
            <a:chExt cx="4161628" cy="2266950"/>
          </a:xfrm>
        </p:grpSpPr>
        <p:sp>
          <p:nvSpPr>
            <p:cNvPr id="196" name="AutoShape 195"/>
            <p:cNvSpPr>
              <a:spLocks noChangeAspect="1" noChangeArrowheads="1" noTextEdit="1"/>
            </p:cNvSpPr>
            <p:nvPr/>
          </p:nvSpPr>
          <p:spPr bwMode="auto">
            <a:xfrm>
              <a:off x="1309688" y="6756400"/>
              <a:ext cx="4095750" cy="2266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7" name="Rectangle 197"/>
            <p:cNvSpPr>
              <a:spLocks noChangeArrowheads="1"/>
            </p:cNvSpPr>
            <p:nvPr/>
          </p:nvSpPr>
          <p:spPr bwMode="auto">
            <a:xfrm>
              <a:off x="1970088" y="6923088"/>
              <a:ext cx="3268663" cy="173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8" name="Rectangle 198"/>
            <p:cNvSpPr>
              <a:spLocks noChangeArrowheads="1"/>
            </p:cNvSpPr>
            <p:nvPr/>
          </p:nvSpPr>
          <p:spPr bwMode="auto">
            <a:xfrm>
              <a:off x="1970088" y="6923088"/>
              <a:ext cx="3268663" cy="173037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9" name="Line 199"/>
            <p:cNvSpPr>
              <a:spLocks noChangeShapeType="1"/>
            </p:cNvSpPr>
            <p:nvPr/>
          </p:nvSpPr>
          <p:spPr bwMode="auto">
            <a:xfrm>
              <a:off x="1970088" y="6923088"/>
              <a:ext cx="0" cy="17303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0" name="Line 200"/>
            <p:cNvSpPr>
              <a:spLocks noChangeShapeType="1"/>
            </p:cNvSpPr>
            <p:nvPr/>
          </p:nvSpPr>
          <p:spPr bwMode="auto">
            <a:xfrm>
              <a:off x="1927226" y="8653463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1" name="Line 201"/>
            <p:cNvSpPr>
              <a:spLocks noChangeShapeType="1"/>
            </p:cNvSpPr>
            <p:nvPr/>
          </p:nvSpPr>
          <p:spPr bwMode="auto">
            <a:xfrm>
              <a:off x="1927226" y="8366125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2" name="Line 202"/>
            <p:cNvSpPr>
              <a:spLocks noChangeShapeType="1"/>
            </p:cNvSpPr>
            <p:nvPr/>
          </p:nvSpPr>
          <p:spPr bwMode="auto">
            <a:xfrm>
              <a:off x="1927226" y="8077200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3" name="Line 203"/>
            <p:cNvSpPr>
              <a:spLocks noChangeShapeType="1"/>
            </p:cNvSpPr>
            <p:nvPr/>
          </p:nvSpPr>
          <p:spPr bwMode="auto">
            <a:xfrm>
              <a:off x="1927226" y="7789863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4" name="Line 204"/>
            <p:cNvSpPr>
              <a:spLocks noChangeShapeType="1"/>
            </p:cNvSpPr>
            <p:nvPr/>
          </p:nvSpPr>
          <p:spPr bwMode="auto">
            <a:xfrm>
              <a:off x="1927226" y="7500938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5" name="Line 205"/>
            <p:cNvSpPr>
              <a:spLocks noChangeShapeType="1"/>
            </p:cNvSpPr>
            <p:nvPr/>
          </p:nvSpPr>
          <p:spPr bwMode="auto">
            <a:xfrm>
              <a:off x="1927226" y="7212013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6" name="Line 206"/>
            <p:cNvSpPr>
              <a:spLocks noChangeShapeType="1"/>
            </p:cNvSpPr>
            <p:nvPr/>
          </p:nvSpPr>
          <p:spPr bwMode="auto">
            <a:xfrm>
              <a:off x="1927226" y="6923088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7" name="Line 207"/>
            <p:cNvSpPr>
              <a:spLocks noChangeShapeType="1"/>
            </p:cNvSpPr>
            <p:nvPr/>
          </p:nvSpPr>
          <p:spPr bwMode="auto">
            <a:xfrm>
              <a:off x="1970088" y="8653463"/>
              <a:ext cx="32686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8" name="Line 208"/>
            <p:cNvSpPr>
              <a:spLocks noChangeShapeType="1"/>
            </p:cNvSpPr>
            <p:nvPr/>
          </p:nvSpPr>
          <p:spPr bwMode="auto">
            <a:xfrm flipV="1">
              <a:off x="1970088" y="8653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9" name="Line 209"/>
            <p:cNvSpPr>
              <a:spLocks noChangeShapeType="1"/>
            </p:cNvSpPr>
            <p:nvPr/>
          </p:nvSpPr>
          <p:spPr bwMode="auto">
            <a:xfrm flipV="1">
              <a:off x="2624138" y="8653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0" name="Line 210"/>
            <p:cNvSpPr>
              <a:spLocks noChangeShapeType="1"/>
            </p:cNvSpPr>
            <p:nvPr/>
          </p:nvSpPr>
          <p:spPr bwMode="auto">
            <a:xfrm flipV="1">
              <a:off x="3276601" y="8653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1" name="Line 211"/>
            <p:cNvSpPr>
              <a:spLocks noChangeShapeType="1"/>
            </p:cNvSpPr>
            <p:nvPr/>
          </p:nvSpPr>
          <p:spPr bwMode="auto">
            <a:xfrm flipV="1">
              <a:off x="3930651" y="8653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2" name="Line 212"/>
            <p:cNvSpPr>
              <a:spLocks noChangeShapeType="1"/>
            </p:cNvSpPr>
            <p:nvPr/>
          </p:nvSpPr>
          <p:spPr bwMode="auto">
            <a:xfrm flipV="1">
              <a:off x="4583113" y="8653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3" name="Line 213"/>
            <p:cNvSpPr>
              <a:spLocks noChangeShapeType="1"/>
            </p:cNvSpPr>
            <p:nvPr/>
          </p:nvSpPr>
          <p:spPr bwMode="auto">
            <a:xfrm flipV="1">
              <a:off x="5238751" y="8653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4" name="Freeform 214"/>
            <p:cNvSpPr>
              <a:spLocks/>
            </p:cNvSpPr>
            <p:nvPr/>
          </p:nvSpPr>
          <p:spPr bwMode="auto">
            <a:xfrm>
              <a:off x="1970088" y="7789863"/>
              <a:ext cx="3268663" cy="0"/>
            </a:xfrm>
            <a:custGeom>
              <a:avLst/>
              <a:gdLst>
                <a:gd name="T0" fmla="*/ 0 w 2148"/>
                <a:gd name="T1" fmla="*/ 107 w 2148"/>
                <a:gd name="T2" fmla="*/ 215 w 2148"/>
                <a:gd name="T3" fmla="*/ 322 w 2148"/>
                <a:gd name="T4" fmla="*/ 430 w 2148"/>
                <a:gd name="T5" fmla="*/ 537 w 2148"/>
                <a:gd name="T6" fmla="*/ 644 w 2148"/>
                <a:gd name="T7" fmla="*/ 752 w 2148"/>
                <a:gd name="T8" fmla="*/ 859 w 2148"/>
                <a:gd name="T9" fmla="*/ 967 w 2148"/>
                <a:gd name="T10" fmla="*/ 1074 w 2148"/>
                <a:gd name="T11" fmla="*/ 1181 w 2148"/>
                <a:gd name="T12" fmla="*/ 1289 w 2148"/>
                <a:gd name="T13" fmla="*/ 1396 w 2148"/>
                <a:gd name="T14" fmla="*/ 1504 w 2148"/>
                <a:gd name="T15" fmla="*/ 1611 w 2148"/>
                <a:gd name="T16" fmla="*/ 1718 w 2148"/>
                <a:gd name="T17" fmla="*/ 1826 w 2148"/>
                <a:gd name="T18" fmla="*/ 1933 w 2148"/>
                <a:gd name="T19" fmla="*/ 2041 w 2148"/>
                <a:gd name="T20" fmla="*/ 2148 w 214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</a:cxnLst>
              <a:rect l="0" t="0" r="r" b="b"/>
              <a:pathLst>
                <a:path w="2148">
                  <a:moveTo>
                    <a:pt x="0" y="0"/>
                  </a:moveTo>
                  <a:lnTo>
                    <a:pt x="107" y="0"/>
                  </a:lnTo>
                  <a:lnTo>
                    <a:pt x="215" y="0"/>
                  </a:lnTo>
                  <a:lnTo>
                    <a:pt x="322" y="0"/>
                  </a:lnTo>
                  <a:lnTo>
                    <a:pt x="430" y="0"/>
                  </a:lnTo>
                  <a:lnTo>
                    <a:pt x="537" y="0"/>
                  </a:lnTo>
                  <a:lnTo>
                    <a:pt x="644" y="0"/>
                  </a:lnTo>
                  <a:lnTo>
                    <a:pt x="752" y="0"/>
                  </a:lnTo>
                  <a:lnTo>
                    <a:pt x="859" y="0"/>
                  </a:lnTo>
                  <a:lnTo>
                    <a:pt x="967" y="0"/>
                  </a:lnTo>
                  <a:lnTo>
                    <a:pt x="1074" y="0"/>
                  </a:lnTo>
                  <a:lnTo>
                    <a:pt x="1181" y="0"/>
                  </a:lnTo>
                  <a:lnTo>
                    <a:pt x="1289" y="0"/>
                  </a:lnTo>
                  <a:lnTo>
                    <a:pt x="1396" y="0"/>
                  </a:lnTo>
                  <a:lnTo>
                    <a:pt x="1504" y="0"/>
                  </a:lnTo>
                  <a:lnTo>
                    <a:pt x="1611" y="0"/>
                  </a:lnTo>
                  <a:lnTo>
                    <a:pt x="1718" y="0"/>
                  </a:lnTo>
                  <a:lnTo>
                    <a:pt x="1826" y="0"/>
                  </a:lnTo>
                  <a:lnTo>
                    <a:pt x="1933" y="0"/>
                  </a:lnTo>
                  <a:lnTo>
                    <a:pt x="2041" y="0"/>
                  </a:lnTo>
                  <a:lnTo>
                    <a:pt x="2148" y="0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5" name="Freeform 215"/>
            <p:cNvSpPr>
              <a:spLocks/>
            </p:cNvSpPr>
            <p:nvPr/>
          </p:nvSpPr>
          <p:spPr bwMode="auto">
            <a:xfrm flipV="1">
              <a:off x="1970088" y="6923088"/>
              <a:ext cx="3268663" cy="1730375"/>
            </a:xfrm>
            <a:custGeom>
              <a:avLst/>
              <a:gdLst>
                <a:gd name="T0" fmla="*/ 0 w 2148"/>
                <a:gd name="T1" fmla="*/ 1139 h 1139"/>
                <a:gd name="T2" fmla="*/ 107 w 2148"/>
                <a:gd name="T3" fmla="*/ 1082 h 1139"/>
                <a:gd name="T4" fmla="*/ 215 w 2148"/>
                <a:gd name="T5" fmla="*/ 1025 h 1139"/>
                <a:gd name="T6" fmla="*/ 322 w 2148"/>
                <a:gd name="T7" fmla="*/ 968 h 1139"/>
                <a:gd name="T8" fmla="*/ 430 w 2148"/>
                <a:gd name="T9" fmla="*/ 911 h 1139"/>
                <a:gd name="T10" fmla="*/ 537 w 2148"/>
                <a:gd name="T11" fmla="*/ 854 h 1139"/>
                <a:gd name="T12" fmla="*/ 644 w 2148"/>
                <a:gd name="T13" fmla="*/ 797 h 1139"/>
                <a:gd name="T14" fmla="*/ 752 w 2148"/>
                <a:gd name="T15" fmla="*/ 740 h 1139"/>
                <a:gd name="T16" fmla="*/ 859 w 2148"/>
                <a:gd name="T17" fmla="*/ 683 h 1139"/>
                <a:gd name="T18" fmla="*/ 967 w 2148"/>
                <a:gd name="T19" fmla="*/ 626 h 1139"/>
                <a:gd name="T20" fmla="*/ 1074 w 2148"/>
                <a:gd name="T21" fmla="*/ 570 h 1139"/>
                <a:gd name="T22" fmla="*/ 1181 w 2148"/>
                <a:gd name="T23" fmla="*/ 513 h 1139"/>
                <a:gd name="T24" fmla="*/ 1289 w 2148"/>
                <a:gd name="T25" fmla="*/ 456 h 1139"/>
                <a:gd name="T26" fmla="*/ 1396 w 2148"/>
                <a:gd name="T27" fmla="*/ 399 h 1139"/>
                <a:gd name="T28" fmla="*/ 1504 w 2148"/>
                <a:gd name="T29" fmla="*/ 342 h 1139"/>
                <a:gd name="T30" fmla="*/ 1611 w 2148"/>
                <a:gd name="T31" fmla="*/ 285 h 1139"/>
                <a:gd name="T32" fmla="*/ 1718 w 2148"/>
                <a:gd name="T33" fmla="*/ 228 h 1139"/>
                <a:gd name="T34" fmla="*/ 1826 w 2148"/>
                <a:gd name="T35" fmla="*/ 171 h 1139"/>
                <a:gd name="T36" fmla="*/ 1933 w 2148"/>
                <a:gd name="T37" fmla="*/ 114 h 1139"/>
                <a:gd name="T38" fmla="*/ 2041 w 2148"/>
                <a:gd name="T39" fmla="*/ 57 h 1139"/>
                <a:gd name="T40" fmla="*/ 2148 w 2148"/>
                <a:gd name="T41" fmla="*/ 0 h 1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48" h="1139">
                  <a:moveTo>
                    <a:pt x="0" y="1139"/>
                  </a:moveTo>
                  <a:lnTo>
                    <a:pt x="107" y="1082"/>
                  </a:lnTo>
                  <a:lnTo>
                    <a:pt x="215" y="1025"/>
                  </a:lnTo>
                  <a:lnTo>
                    <a:pt x="322" y="968"/>
                  </a:lnTo>
                  <a:lnTo>
                    <a:pt x="430" y="911"/>
                  </a:lnTo>
                  <a:lnTo>
                    <a:pt x="537" y="854"/>
                  </a:lnTo>
                  <a:lnTo>
                    <a:pt x="644" y="797"/>
                  </a:lnTo>
                  <a:lnTo>
                    <a:pt x="752" y="740"/>
                  </a:lnTo>
                  <a:lnTo>
                    <a:pt x="859" y="683"/>
                  </a:lnTo>
                  <a:lnTo>
                    <a:pt x="967" y="626"/>
                  </a:lnTo>
                  <a:lnTo>
                    <a:pt x="1074" y="570"/>
                  </a:lnTo>
                  <a:lnTo>
                    <a:pt x="1181" y="513"/>
                  </a:lnTo>
                  <a:lnTo>
                    <a:pt x="1289" y="456"/>
                  </a:lnTo>
                  <a:lnTo>
                    <a:pt x="1396" y="399"/>
                  </a:lnTo>
                  <a:lnTo>
                    <a:pt x="1504" y="342"/>
                  </a:lnTo>
                  <a:lnTo>
                    <a:pt x="1611" y="285"/>
                  </a:lnTo>
                  <a:lnTo>
                    <a:pt x="1718" y="228"/>
                  </a:lnTo>
                  <a:lnTo>
                    <a:pt x="1826" y="171"/>
                  </a:lnTo>
                  <a:lnTo>
                    <a:pt x="1933" y="114"/>
                  </a:lnTo>
                  <a:lnTo>
                    <a:pt x="2041" y="57"/>
                  </a:lnTo>
                  <a:lnTo>
                    <a:pt x="2148" y="0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6" name="Freeform 216"/>
            <p:cNvSpPr>
              <a:spLocks/>
            </p:cNvSpPr>
            <p:nvPr/>
          </p:nvSpPr>
          <p:spPr bwMode="auto">
            <a:xfrm>
              <a:off x="1938338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7" name="Freeform 217"/>
            <p:cNvSpPr>
              <a:spLocks/>
            </p:cNvSpPr>
            <p:nvPr/>
          </p:nvSpPr>
          <p:spPr bwMode="auto">
            <a:xfrm>
              <a:off x="2100263" y="7758113"/>
              <a:ext cx="65088" cy="63500"/>
            </a:xfrm>
            <a:custGeom>
              <a:avLst/>
              <a:gdLst>
                <a:gd name="T0" fmla="*/ 21 w 41"/>
                <a:gd name="T1" fmla="*/ 0 h 40"/>
                <a:gd name="T2" fmla="*/ 41 w 41"/>
                <a:gd name="T3" fmla="*/ 20 h 40"/>
                <a:gd name="T4" fmla="*/ 21 w 41"/>
                <a:gd name="T5" fmla="*/ 40 h 40"/>
                <a:gd name="T6" fmla="*/ 0 w 41"/>
                <a:gd name="T7" fmla="*/ 20 h 40"/>
                <a:gd name="T8" fmla="*/ 21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1" y="0"/>
                  </a:moveTo>
                  <a:lnTo>
                    <a:pt x="41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8" name="Freeform 218"/>
            <p:cNvSpPr>
              <a:spLocks/>
            </p:cNvSpPr>
            <p:nvPr/>
          </p:nvSpPr>
          <p:spPr bwMode="auto">
            <a:xfrm>
              <a:off x="2265363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9" name="Freeform 219"/>
            <p:cNvSpPr>
              <a:spLocks/>
            </p:cNvSpPr>
            <p:nvPr/>
          </p:nvSpPr>
          <p:spPr bwMode="auto">
            <a:xfrm>
              <a:off x="2427288" y="7758113"/>
              <a:ext cx="65088" cy="63500"/>
            </a:xfrm>
            <a:custGeom>
              <a:avLst/>
              <a:gdLst>
                <a:gd name="T0" fmla="*/ 21 w 41"/>
                <a:gd name="T1" fmla="*/ 0 h 40"/>
                <a:gd name="T2" fmla="*/ 41 w 41"/>
                <a:gd name="T3" fmla="*/ 20 h 40"/>
                <a:gd name="T4" fmla="*/ 21 w 41"/>
                <a:gd name="T5" fmla="*/ 40 h 40"/>
                <a:gd name="T6" fmla="*/ 0 w 41"/>
                <a:gd name="T7" fmla="*/ 20 h 40"/>
                <a:gd name="T8" fmla="*/ 21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1" y="0"/>
                  </a:moveTo>
                  <a:lnTo>
                    <a:pt x="41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0" name="Freeform 220"/>
            <p:cNvSpPr>
              <a:spLocks/>
            </p:cNvSpPr>
            <p:nvPr/>
          </p:nvSpPr>
          <p:spPr bwMode="auto">
            <a:xfrm>
              <a:off x="2592388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1" name="Freeform 221"/>
            <p:cNvSpPr>
              <a:spLocks/>
            </p:cNvSpPr>
            <p:nvPr/>
          </p:nvSpPr>
          <p:spPr bwMode="auto">
            <a:xfrm>
              <a:off x="2755901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2" name="Freeform 222"/>
            <p:cNvSpPr>
              <a:spLocks/>
            </p:cNvSpPr>
            <p:nvPr/>
          </p:nvSpPr>
          <p:spPr bwMode="auto">
            <a:xfrm>
              <a:off x="2917826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3" name="Freeform 223"/>
            <p:cNvSpPr>
              <a:spLocks/>
            </p:cNvSpPr>
            <p:nvPr/>
          </p:nvSpPr>
          <p:spPr bwMode="auto">
            <a:xfrm>
              <a:off x="3082926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4" name="Freeform 224"/>
            <p:cNvSpPr>
              <a:spLocks/>
            </p:cNvSpPr>
            <p:nvPr/>
          </p:nvSpPr>
          <p:spPr bwMode="auto">
            <a:xfrm>
              <a:off x="3244851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5" name="Freeform 225"/>
            <p:cNvSpPr>
              <a:spLocks/>
            </p:cNvSpPr>
            <p:nvPr/>
          </p:nvSpPr>
          <p:spPr bwMode="auto">
            <a:xfrm>
              <a:off x="3409951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6" name="Freeform 226"/>
            <p:cNvSpPr>
              <a:spLocks/>
            </p:cNvSpPr>
            <p:nvPr/>
          </p:nvSpPr>
          <p:spPr bwMode="auto">
            <a:xfrm>
              <a:off x="3571876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7" name="Freeform 227"/>
            <p:cNvSpPr>
              <a:spLocks/>
            </p:cNvSpPr>
            <p:nvPr/>
          </p:nvSpPr>
          <p:spPr bwMode="auto">
            <a:xfrm>
              <a:off x="3735388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8" name="Freeform 228"/>
            <p:cNvSpPr>
              <a:spLocks/>
            </p:cNvSpPr>
            <p:nvPr/>
          </p:nvSpPr>
          <p:spPr bwMode="auto">
            <a:xfrm>
              <a:off x="3898901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9" name="Freeform 229"/>
            <p:cNvSpPr>
              <a:spLocks/>
            </p:cNvSpPr>
            <p:nvPr/>
          </p:nvSpPr>
          <p:spPr bwMode="auto">
            <a:xfrm>
              <a:off x="4062413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0" name="Freeform 230"/>
            <p:cNvSpPr>
              <a:spLocks/>
            </p:cNvSpPr>
            <p:nvPr/>
          </p:nvSpPr>
          <p:spPr bwMode="auto">
            <a:xfrm>
              <a:off x="4225926" y="7758113"/>
              <a:ext cx="65088" cy="63500"/>
            </a:xfrm>
            <a:custGeom>
              <a:avLst/>
              <a:gdLst>
                <a:gd name="T0" fmla="*/ 20 w 41"/>
                <a:gd name="T1" fmla="*/ 0 h 40"/>
                <a:gd name="T2" fmla="*/ 41 w 41"/>
                <a:gd name="T3" fmla="*/ 20 h 40"/>
                <a:gd name="T4" fmla="*/ 20 w 41"/>
                <a:gd name="T5" fmla="*/ 40 h 40"/>
                <a:gd name="T6" fmla="*/ 0 w 41"/>
                <a:gd name="T7" fmla="*/ 20 h 40"/>
                <a:gd name="T8" fmla="*/ 20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0" y="0"/>
                  </a:moveTo>
                  <a:lnTo>
                    <a:pt x="41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1" name="Freeform 231"/>
            <p:cNvSpPr>
              <a:spLocks/>
            </p:cNvSpPr>
            <p:nvPr/>
          </p:nvSpPr>
          <p:spPr bwMode="auto">
            <a:xfrm>
              <a:off x="4389438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2" name="Freeform 232"/>
            <p:cNvSpPr>
              <a:spLocks/>
            </p:cNvSpPr>
            <p:nvPr/>
          </p:nvSpPr>
          <p:spPr bwMode="auto">
            <a:xfrm>
              <a:off x="4551363" y="7758113"/>
              <a:ext cx="65088" cy="63500"/>
            </a:xfrm>
            <a:custGeom>
              <a:avLst/>
              <a:gdLst>
                <a:gd name="T0" fmla="*/ 20 w 41"/>
                <a:gd name="T1" fmla="*/ 0 h 40"/>
                <a:gd name="T2" fmla="*/ 41 w 41"/>
                <a:gd name="T3" fmla="*/ 20 h 40"/>
                <a:gd name="T4" fmla="*/ 20 w 41"/>
                <a:gd name="T5" fmla="*/ 40 h 40"/>
                <a:gd name="T6" fmla="*/ 0 w 41"/>
                <a:gd name="T7" fmla="*/ 20 h 40"/>
                <a:gd name="T8" fmla="*/ 20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0" y="0"/>
                  </a:moveTo>
                  <a:lnTo>
                    <a:pt x="41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3" name="Freeform 233"/>
            <p:cNvSpPr>
              <a:spLocks/>
            </p:cNvSpPr>
            <p:nvPr/>
          </p:nvSpPr>
          <p:spPr bwMode="auto">
            <a:xfrm>
              <a:off x="4716463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4" name="Freeform 234"/>
            <p:cNvSpPr>
              <a:spLocks/>
            </p:cNvSpPr>
            <p:nvPr/>
          </p:nvSpPr>
          <p:spPr bwMode="auto">
            <a:xfrm>
              <a:off x="4878388" y="7758113"/>
              <a:ext cx="65088" cy="63500"/>
            </a:xfrm>
            <a:custGeom>
              <a:avLst/>
              <a:gdLst>
                <a:gd name="T0" fmla="*/ 21 w 41"/>
                <a:gd name="T1" fmla="*/ 0 h 40"/>
                <a:gd name="T2" fmla="*/ 41 w 41"/>
                <a:gd name="T3" fmla="*/ 20 h 40"/>
                <a:gd name="T4" fmla="*/ 21 w 41"/>
                <a:gd name="T5" fmla="*/ 40 h 40"/>
                <a:gd name="T6" fmla="*/ 0 w 41"/>
                <a:gd name="T7" fmla="*/ 20 h 40"/>
                <a:gd name="T8" fmla="*/ 21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1" y="0"/>
                  </a:moveTo>
                  <a:lnTo>
                    <a:pt x="41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5" name="Freeform 235"/>
            <p:cNvSpPr>
              <a:spLocks/>
            </p:cNvSpPr>
            <p:nvPr/>
          </p:nvSpPr>
          <p:spPr bwMode="auto">
            <a:xfrm>
              <a:off x="5043488" y="77581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6" name="Freeform 236"/>
            <p:cNvSpPr>
              <a:spLocks/>
            </p:cNvSpPr>
            <p:nvPr/>
          </p:nvSpPr>
          <p:spPr bwMode="auto">
            <a:xfrm>
              <a:off x="5205413" y="7758113"/>
              <a:ext cx="65088" cy="63500"/>
            </a:xfrm>
            <a:custGeom>
              <a:avLst/>
              <a:gdLst>
                <a:gd name="T0" fmla="*/ 21 w 41"/>
                <a:gd name="T1" fmla="*/ 0 h 40"/>
                <a:gd name="T2" fmla="*/ 41 w 41"/>
                <a:gd name="T3" fmla="*/ 20 h 40"/>
                <a:gd name="T4" fmla="*/ 21 w 41"/>
                <a:gd name="T5" fmla="*/ 40 h 40"/>
                <a:gd name="T6" fmla="*/ 0 w 41"/>
                <a:gd name="T7" fmla="*/ 20 h 40"/>
                <a:gd name="T8" fmla="*/ 21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1" y="0"/>
                  </a:moveTo>
                  <a:lnTo>
                    <a:pt x="41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7" name="Rectangle 237"/>
            <p:cNvSpPr>
              <a:spLocks noChangeArrowheads="1"/>
            </p:cNvSpPr>
            <p:nvPr/>
          </p:nvSpPr>
          <p:spPr bwMode="auto">
            <a:xfrm>
              <a:off x="1844598" y="8572500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8" name="Rectangle 238"/>
            <p:cNvSpPr>
              <a:spLocks noChangeArrowheads="1"/>
            </p:cNvSpPr>
            <p:nvPr/>
          </p:nvSpPr>
          <p:spPr bwMode="auto">
            <a:xfrm>
              <a:off x="1766052" y="8283575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>
                  <a:solidFill>
                    <a:srgbClr val="000000"/>
                  </a:solidFill>
                </a:rPr>
                <a:t>2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9" name="Rectangle 239"/>
            <p:cNvSpPr>
              <a:spLocks noChangeArrowheads="1"/>
            </p:cNvSpPr>
            <p:nvPr/>
          </p:nvSpPr>
          <p:spPr bwMode="auto">
            <a:xfrm>
              <a:off x="1766052" y="7994650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>
                  <a:solidFill>
                    <a:srgbClr val="000000"/>
                  </a:solidFill>
                </a:rPr>
                <a:t>4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0" name="Rectangle 240"/>
            <p:cNvSpPr>
              <a:spLocks noChangeArrowheads="1"/>
            </p:cNvSpPr>
            <p:nvPr/>
          </p:nvSpPr>
          <p:spPr bwMode="auto">
            <a:xfrm>
              <a:off x="1766052" y="7707313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1" name="Rectangle 241"/>
            <p:cNvSpPr>
              <a:spLocks noChangeArrowheads="1"/>
            </p:cNvSpPr>
            <p:nvPr/>
          </p:nvSpPr>
          <p:spPr bwMode="auto">
            <a:xfrm>
              <a:off x="1766052" y="7418388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>
                  <a:solidFill>
                    <a:srgbClr val="000000"/>
                  </a:solidFill>
                </a:rPr>
                <a:t>8</a:t>
              </a: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2" name="Rectangle 242"/>
            <p:cNvSpPr>
              <a:spLocks noChangeArrowheads="1"/>
            </p:cNvSpPr>
            <p:nvPr/>
          </p:nvSpPr>
          <p:spPr bwMode="auto">
            <a:xfrm>
              <a:off x="1687504" y="7129463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3" name="Rectangle 243"/>
            <p:cNvSpPr>
              <a:spLocks noChangeArrowheads="1"/>
            </p:cNvSpPr>
            <p:nvPr/>
          </p:nvSpPr>
          <p:spPr bwMode="auto">
            <a:xfrm>
              <a:off x="1687504" y="6842125"/>
              <a:ext cx="23564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120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4" name="Rectangle 244"/>
            <p:cNvSpPr>
              <a:spLocks noChangeArrowheads="1"/>
            </p:cNvSpPr>
            <p:nvPr/>
          </p:nvSpPr>
          <p:spPr bwMode="auto">
            <a:xfrm>
              <a:off x="1931988" y="8664575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5" name="Rectangle 245"/>
            <p:cNvSpPr>
              <a:spLocks noChangeArrowheads="1"/>
            </p:cNvSpPr>
            <p:nvPr/>
          </p:nvSpPr>
          <p:spPr bwMode="auto">
            <a:xfrm>
              <a:off x="2527301" y="8664575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6" name="Rectangle 246"/>
            <p:cNvSpPr>
              <a:spLocks noChangeArrowheads="1"/>
            </p:cNvSpPr>
            <p:nvPr/>
          </p:nvSpPr>
          <p:spPr bwMode="auto">
            <a:xfrm>
              <a:off x="3179763" y="8664575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7" name="Rectangle 247"/>
            <p:cNvSpPr>
              <a:spLocks noChangeArrowheads="1"/>
            </p:cNvSpPr>
            <p:nvPr/>
          </p:nvSpPr>
          <p:spPr bwMode="auto">
            <a:xfrm>
              <a:off x="3833813" y="8664575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8" name="Rectangle 248"/>
            <p:cNvSpPr>
              <a:spLocks noChangeArrowheads="1"/>
            </p:cNvSpPr>
            <p:nvPr/>
          </p:nvSpPr>
          <p:spPr bwMode="auto">
            <a:xfrm>
              <a:off x="4486276" y="8664575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9" name="Rectangle 249"/>
            <p:cNvSpPr>
              <a:spLocks noChangeArrowheads="1"/>
            </p:cNvSpPr>
            <p:nvPr/>
          </p:nvSpPr>
          <p:spPr bwMode="auto">
            <a:xfrm>
              <a:off x="5200651" y="8664575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0" name="Rectangle 250"/>
            <p:cNvSpPr>
              <a:spLocks noChangeArrowheads="1"/>
            </p:cNvSpPr>
            <p:nvPr/>
          </p:nvSpPr>
          <p:spPr bwMode="auto">
            <a:xfrm>
              <a:off x="3570288" y="8774113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1" name="Rectangle 251"/>
            <p:cNvSpPr>
              <a:spLocks noChangeArrowheads="1"/>
            </p:cNvSpPr>
            <p:nvPr/>
          </p:nvSpPr>
          <p:spPr bwMode="auto">
            <a:xfrm rot="16200000">
              <a:off x="1246192" y="7691438"/>
              <a:ext cx="1651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Vy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2" name="Rectangle 252"/>
            <p:cNvSpPr>
              <a:spLocks noChangeArrowheads="1"/>
            </p:cNvSpPr>
            <p:nvPr/>
          </p:nvSpPr>
          <p:spPr bwMode="auto">
            <a:xfrm>
              <a:off x="4486276" y="7000875"/>
              <a:ext cx="690563" cy="3413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3" name="Line 253"/>
            <p:cNvSpPr>
              <a:spLocks noChangeShapeType="1"/>
            </p:cNvSpPr>
            <p:nvPr/>
          </p:nvSpPr>
          <p:spPr bwMode="auto">
            <a:xfrm>
              <a:off x="4538663" y="7096125"/>
              <a:ext cx="254000" cy="0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4" name="Freeform 254"/>
            <p:cNvSpPr>
              <a:spLocks/>
            </p:cNvSpPr>
            <p:nvPr/>
          </p:nvSpPr>
          <p:spPr bwMode="auto">
            <a:xfrm>
              <a:off x="4632326" y="7064375"/>
              <a:ext cx="65088" cy="63500"/>
            </a:xfrm>
            <a:custGeom>
              <a:avLst/>
              <a:gdLst>
                <a:gd name="T0" fmla="*/ 20 w 41"/>
                <a:gd name="T1" fmla="*/ 0 h 40"/>
                <a:gd name="T2" fmla="*/ 41 w 41"/>
                <a:gd name="T3" fmla="*/ 20 h 40"/>
                <a:gd name="T4" fmla="*/ 20 w 41"/>
                <a:gd name="T5" fmla="*/ 40 h 40"/>
                <a:gd name="T6" fmla="*/ 0 w 41"/>
                <a:gd name="T7" fmla="*/ 20 h 40"/>
                <a:gd name="T8" fmla="*/ 20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0" y="0"/>
                  </a:moveTo>
                  <a:lnTo>
                    <a:pt x="41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5" name="Rectangle 255"/>
            <p:cNvSpPr>
              <a:spLocks noChangeArrowheads="1"/>
            </p:cNvSpPr>
            <p:nvPr/>
          </p:nvSpPr>
          <p:spPr bwMode="auto">
            <a:xfrm>
              <a:off x="4818063" y="7010400"/>
              <a:ext cx="2984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FEM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6" name="Line 256"/>
            <p:cNvSpPr>
              <a:spLocks noChangeShapeType="1"/>
            </p:cNvSpPr>
            <p:nvPr/>
          </p:nvSpPr>
          <p:spPr bwMode="auto">
            <a:xfrm>
              <a:off x="4538663" y="7265988"/>
              <a:ext cx="254000" cy="0"/>
            </a:xfrm>
            <a:prstGeom prst="line">
              <a:avLst/>
            </a:pr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7" name="Rectangle 257"/>
            <p:cNvSpPr>
              <a:spLocks noChangeArrowheads="1"/>
            </p:cNvSpPr>
            <p:nvPr/>
          </p:nvSpPr>
          <p:spPr bwMode="auto">
            <a:xfrm>
              <a:off x="4818063" y="7181850"/>
              <a:ext cx="35242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Exact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9" name="Rectangle 278"/>
            <p:cNvSpPr/>
            <p:nvPr/>
          </p:nvSpPr>
          <p:spPr>
            <a:xfrm>
              <a:off x="1243810" y="6859587"/>
              <a:ext cx="4091785" cy="210661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5" name="Group 284"/>
          <p:cNvGrpSpPr/>
          <p:nvPr/>
        </p:nvGrpSpPr>
        <p:grpSpPr>
          <a:xfrm>
            <a:off x="1243810" y="4683125"/>
            <a:ext cx="4091785" cy="2125665"/>
            <a:chOff x="1243810" y="4683125"/>
            <a:chExt cx="4091785" cy="2125665"/>
          </a:xfrm>
        </p:grpSpPr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1893888" y="4764088"/>
              <a:ext cx="3344863" cy="173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1893888" y="4764088"/>
              <a:ext cx="3344863" cy="173037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4" name="Line 133"/>
            <p:cNvSpPr>
              <a:spLocks noChangeShapeType="1"/>
            </p:cNvSpPr>
            <p:nvPr/>
          </p:nvSpPr>
          <p:spPr bwMode="auto">
            <a:xfrm>
              <a:off x="1893888" y="4764088"/>
              <a:ext cx="0" cy="17303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5" name="Line 134"/>
            <p:cNvSpPr>
              <a:spLocks noChangeShapeType="1"/>
            </p:cNvSpPr>
            <p:nvPr/>
          </p:nvSpPr>
          <p:spPr bwMode="auto">
            <a:xfrm>
              <a:off x="1851026" y="6494463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6" name="Line 135"/>
            <p:cNvSpPr>
              <a:spLocks noChangeShapeType="1"/>
            </p:cNvSpPr>
            <p:nvPr/>
          </p:nvSpPr>
          <p:spPr bwMode="auto">
            <a:xfrm>
              <a:off x="1851026" y="6246813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7" name="Line 136"/>
            <p:cNvSpPr>
              <a:spLocks noChangeShapeType="1"/>
            </p:cNvSpPr>
            <p:nvPr/>
          </p:nvSpPr>
          <p:spPr bwMode="auto">
            <a:xfrm>
              <a:off x="1851026" y="6000750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8" name="Line 137"/>
            <p:cNvSpPr>
              <a:spLocks noChangeShapeType="1"/>
            </p:cNvSpPr>
            <p:nvPr/>
          </p:nvSpPr>
          <p:spPr bwMode="auto">
            <a:xfrm>
              <a:off x="1851026" y="5753100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9" name="Line 138"/>
            <p:cNvSpPr>
              <a:spLocks noChangeShapeType="1"/>
            </p:cNvSpPr>
            <p:nvPr/>
          </p:nvSpPr>
          <p:spPr bwMode="auto">
            <a:xfrm>
              <a:off x="1851026" y="5505450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0" name="Line 139"/>
            <p:cNvSpPr>
              <a:spLocks noChangeShapeType="1"/>
            </p:cNvSpPr>
            <p:nvPr/>
          </p:nvSpPr>
          <p:spPr bwMode="auto">
            <a:xfrm>
              <a:off x="1851026" y="5257800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1" name="Line 140"/>
            <p:cNvSpPr>
              <a:spLocks noChangeShapeType="1"/>
            </p:cNvSpPr>
            <p:nvPr/>
          </p:nvSpPr>
          <p:spPr bwMode="auto">
            <a:xfrm>
              <a:off x="1851026" y="5011738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2" name="Line 141"/>
            <p:cNvSpPr>
              <a:spLocks noChangeShapeType="1"/>
            </p:cNvSpPr>
            <p:nvPr/>
          </p:nvSpPr>
          <p:spPr bwMode="auto">
            <a:xfrm>
              <a:off x="1851026" y="4764088"/>
              <a:ext cx="42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3" name="Line 142"/>
            <p:cNvSpPr>
              <a:spLocks noChangeShapeType="1"/>
            </p:cNvSpPr>
            <p:nvPr/>
          </p:nvSpPr>
          <p:spPr bwMode="auto">
            <a:xfrm>
              <a:off x="1893888" y="6494463"/>
              <a:ext cx="334486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4" name="Line 143"/>
            <p:cNvSpPr>
              <a:spLocks noChangeShapeType="1"/>
            </p:cNvSpPr>
            <p:nvPr/>
          </p:nvSpPr>
          <p:spPr bwMode="auto">
            <a:xfrm flipV="1">
              <a:off x="1893888" y="6494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5" name="Line 144"/>
            <p:cNvSpPr>
              <a:spLocks noChangeShapeType="1"/>
            </p:cNvSpPr>
            <p:nvPr/>
          </p:nvSpPr>
          <p:spPr bwMode="auto">
            <a:xfrm flipV="1">
              <a:off x="2563813" y="6494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6" name="Line 145"/>
            <p:cNvSpPr>
              <a:spLocks noChangeShapeType="1"/>
            </p:cNvSpPr>
            <p:nvPr/>
          </p:nvSpPr>
          <p:spPr bwMode="auto">
            <a:xfrm flipV="1">
              <a:off x="3230563" y="6494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7" name="Line 146"/>
            <p:cNvSpPr>
              <a:spLocks noChangeShapeType="1"/>
            </p:cNvSpPr>
            <p:nvPr/>
          </p:nvSpPr>
          <p:spPr bwMode="auto">
            <a:xfrm flipV="1">
              <a:off x="3900488" y="6494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8" name="Line 147"/>
            <p:cNvSpPr>
              <a:spLocks noChangeShapeType="1"/>
            </p:cNvSpPr>
            <p:nvPr/>
          </p:nvSpPr>
          <p:spPr bwMode="auto">
            <a:xfrm flipV="1">
              <a:off x="4568826" y="6494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9" name="Line 148"/>
            <p:cNvSpPr>
              <a:spLocks noChangeShapeType="1"/>
            </p:cNvSpPr>
            <p:nvPr/>
          </p:nvSpPr>
          <p:spPr bwMode="auto">
            <a:xfrm flipV="1">
              <a:off x="5238751" y="6494463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1893888" y="5011738"/>
              <a:ext cx="3344863" cy="1482725"/>
            </a:xfrm>
            <a:custGeom>
              <a:avLst/>
              <a:gdLst>
                <a:gd name="T0" fmla="*/ 0 w 2198"/>
                <a:gd name="T1" fmla="*/ 0 h 976"/>
                <a:gd name="T2" fmla="*/ 110 w 2198"/>
                <a:gd name="T3" fmla="*/ 49 h 976"/>
                <a:gd name="T4" fmla="*/ 220 w 2198"/>
                <a:gd name="T5" fmla="*/ 97 h 976"/>
                <a:gd name="T6" fmla="*/ 330 w 2198"/>
                <a:gd name="T7" fmla="*/ 146 h 976"/>
                <a:gd name="T8" fmla="*/ 440 w 2198"/>
                <a:gd name="T9" fmla="*/ 195 h 976"/>
                <a:gd name="T10" fmla="*/ 550 w 2198"/>
                <a:gd name="T11" fmla="*/ 244 h 976"/>
                <a:gd name="T12" fmla="*/ 659 w 2198"/>
                <a:gd name="T13" fmla="*/ 293 h 976"/>
                <a:gd name="T14" fmla="*/ 769 w 2198"/>
                <a:gd name="T15" fmla="*/ 341 h 976"/>
                <a:gd name="T16" fmla="*/ 879 w 2198"/>
                <a:gd name="T17" fmla="*/ 390 h 976"/>
                <a:gd name="T18" fmla="*/ 989 w 2198"/>
                <a:gd name="T19" fmla="*/ 439 h 976"/>
                <a:gd name="T20" fmla="*/ 1099 w 2198"/>
                <a:gd name="T21" fmla="*/ 488 h 976"/>
                <a:gd name="T22" fmla="*/ 1209 w 2198"/>
                <a:gd name="T23" fmla="*/ 537 h 976"/>
                <a:gd name="T24" fmla="*/ 1319 w 2198"/>
                <a:gd name="T25" fmla="*/ 585 h 976"/>
                <a:gd name="T26" fmla="*/ 1429 w 2198"/>
                <a:gd name="T27" fmla="*/ 634 h 976"/>
                <a:gd name="T28" fmla="*/ 1539 w 2198"/>
                <a:gd name="T29" fmla="*/ 683 h 976"/>
                <a:gd name="T30" fmla="*/ 1649 w 2198"/>
                <a:gd name="T31" fmla="*/ 732 h 976"/>
                <a:gd name="T32" fmla="*/ 1758 w 2198"/>
                <a:gd name="T33" fmla="*/ 781 h 976"/>
                <a:gd name="T34" fmla="*/ 1868 w 2198"/>
                <a:gd name="T35" fmla="*/ 830 h 976"/>
                <a:gd name="T36" fmla="*/ 1978 w 2198"/>
                <a:gd name="T37" fmla="*/ 878 h 976"/>
                <a:gd name="T38" fmla="*/ 2088 w 2198"/>
                <a:gd name="T39" fmla="*/ 927 h 976"/>
                <a:gd name="T40" fmla="*/ 2198 w 2198"/>
                <a:gd name="T41" fmla="*/ 976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98" h="976">
                  <a:moveTo>
                    <a:pt x="0" y="0"/>
                  </a:moveTo>
                  <a:lnTo>
                    <a:pt x="110" y="49"/>
                  </a:lnTo>
                  <a:lnTo>
                    <a:pt x="220" y="97"/>
                  </a:lnTo>
                  <a:lnTo>
                    <a:pt x="330" y="146"/>
                  </a:lnTo>
                  <a:lnTo>
                    <a:pt x="440" y="195"/>
                  </a:lnTo>
                  <a:lnTo>
                    <a:pt x="550" y="244"/>
                  </a:lnTo>
                  <a:lnTo>
                    <a:pt x="659" y="293"/>
                  </a:lnTo>
                  <a:lnTo>
                    <a:pt x="769" y="341"/>
                  </a:lnTo>
                  <a:lnTo>
                    <a:pt x="879" y="390"/>
                  </a:lnTo>
                  <a:lnTo>
                    <a:pt x="989" y="439"/>
                  </a:lnTo>
                  <a:lnTo>
                    <a:pt x="1099" y="488"/>
                  </a:lnTo>
                  <a:lnTo>
                    <a:pt x="1209" y="537"/>
                  </a:lnTo>
                  <a:lnTo>
                    <a:pt x="1319" y="585"/>
                  </a:lnTo>
                  <a:lnTo>
                    <a:pt x="1429" y="634"/>
                  </a:lnTo>
                  <a:lnTo>
                    <a:pt x="1539" y="683"/>
                  </a:lnTo>
                  <a:lnTo>
                    <a:pt x="1649" y="732"/>
                  </a:lnTo>
                  <a:lnTo>
                    <a:pt x="1758" y="781"/>
                  </a:lnTo>
                  <a:lnTo>
                    <a:pt x="1868" y="830"/>
                  </a:lnTo>
                  <a:lnTo>
                    <a:pt x="1978" y="878"/>
                  </a:lnTo>
                  <a:lnTo>
                    <a:pt x="2088" y="927"/>
                  </a:lnTo>
                  <a:lnTo>
                    <a:pt x="2198" y="976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893888" y="4764088"/>
              <a:ext cx="3344863" cy="1482725"/>
            </a:xfrm>
            <a:custGeom>
              <a:avLst/>
              <a:gdLst>
                <a:gd name="T0" fmla="*/ 0 w 2198"/>
                <a:gd name="T1" fmla="*/ 0 h 976"/>
                <a:gd name="T2" fmla="*/ 110 w 2198"/>
                <a:gd name="T3" fmla="*/ 95 h 976"/>
                <a:gd name="T4" fmla="*/ 220 w 2198"/>
                <a:gd name="T5" fmla="*/ 185 h 976"/>
                <a:gd name="T6" fmla="*/ 330 w 2198"/>
                <a:gd name="T7" fmla="*/ 271 h 976"/>
                <a:gd name="T8" fmla="*/ 440 w 2198"/>
                <a:gd name="T9" fmla="*/ 351 h 976"/>
                <a:gd name="T10" fmla="*/ 550 w 2198"/>
                <a:gd name="T11" fmla="*/ 427 h 976"/>
                <a:gd name="T12" fmla="*/ 659 w 2198"/>
                <a:gd name="T13" fmla="*/ 498 h 976"/>
                <a:gd name="T14" fmla="*/ 769 w 2198"/>
                <a:gd name="T15" fmla="*/ 564 h 976"/>
                <a:gd name="T16" fmla="*/ 879 w 2198"/>
                <a:gd name="T17" fmla="*/ 625 h 976"/>
                <a:gd name="T18" fmla="*/ 989 w 2198"/>
                <a:gd name="T19" fmla="*/ 681 h 976"/>
                <a:gd name="T20" fmla="*/ 1099 w 2198"/>
                <a:gd name="T21" fmla="*/ 732 h 976"/>
                <a:gd name="T22" fmla="*/ 1209 w 2198"/>
                <a:gd name="T23" fmla="*/ 779 h 976"/>
                <a:gd name="T24" fmla="*/ 1319 w 2198"/>
                <a:gd name="T25" fmla="*/ 820 h 976"/>
                <a:gd name="T26" fmla="*/ 1429 w 2198"/>
                <a:gd name="T27" fmla="*/ 857 h 976"/>
                <a:gd name="T28" fmla="*/ 1539 w 2198"/>
                <a:gd name="T29" fmla="*/ 888 h 976"/>
                <a:gd name="T30" fmla="*/ 1649 w 2198"/>
                <a:gd name="T31" fmla="*/ 915 h 976"/>
                <a:gd name="T32" fmla="*/ 1758 w 2198"/>
                <a:gd name="T33" fmla="*/ 937 h 976"/>
                <a:gd name="T34" fmla="*/ 1868 w 2198"/>
                <a:gd name="T35" fmla="*/ 954 h 976"/>
                <a:gd name="T36" fmla="*/ 1978 w 2198"/>
                <a:gd name="T37" fmla="*/ 967 h 976"/>
                <a:gd name="T38" fmla="*/ 2088 w 2198"/>
                <a:gd name="T39" fmla="*/ 974 h 976"/>
                <a:gd name="T40" fmla="*/ 2198 w 2198"/>
                <a:gd name="T41" fmla="*/ 976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98" h="976">
                  <a:moveTo>
                    <a:pt x="0" y="0"/>
                  </a:moveTo>
                  <a:lnTo>
                    <a:pt x="110" y="95"/>
                  </a:lnTo>
                  <a:lnTo>
                    <a:pt x="220" y="185"/>
                  </a:lnTo>
                  <a:lnTo>
                    <a:pt x="330" y="271"/>
                  </a:lnTo>
                  <a:lnTo>
                    <a:pt x="440" y="351"/>
                  </a:lnTo>
                  <a:lnTo>
                    <a:pt x="550" y="427"/>
                  </a:lnTo>
                  <a:lnTo>
                    <a:pt x="659" y="498"/>
                  </a:lnTo>
                  <a:lnTo>
                    <a:pt x="769" y="564"/>
                  </a:lnTo>
                  <a:lnTo>
                    <a:pt x="879" y="625"/>
                  </a:lnTo>
                  <a:lnTo>
                    <a:pt x="989" y="681"/>
                  </a:lnTo>
                  <a:lnTo>
                    <a:pt x="1099" y="732"/>
                  </a:lnTo>
                  <a:lnTo>
                    <a:pt x="1209" y="779"/>
                  </a:lnTo>
                  <a:lnTo>
                    <a:pt x="1319" y="820"/>
                  </a:lnTo>
                  <a:lnTo>
                    <a:pt x="1429" y="857"/>
                  </a:lnTo>
                  <a:lnTo>
                    <a:pt x="1539" y="888"/>
                  </a:lnTo>
                  <a:lnTo>
                    <a:pt x="1649" y="915"/>
                  </a:lnTo>
                  <a:lnTo>
                    <a:pt x="1758" y="937"/>
                  </a:lnTo>
                  <a:lnTo>
                    <a:pt x="1868" y="954"/>
                  </a:lnTo>
                  <a:lnTo>
                    <a:pt x="1978" y="967"/>
                  </a:lnTo>
                  <a:lnTo>
                    <a:pt x="2088" y="974"/>
                  </a:lnTo>
                  <a:lnTo>
                    <a:pt x="2198" y="976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1862138" y="4979988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2028826" y="5054600"/>
              <a:ext cx="65088" cy="63500"/>
            </a:xfrm>
            <a:custGeom>
              <a:avLst/>
              <a:gdLst>
                <a:gd name="T0" fmla="*/ 20 w 41"/>
                <a:gd name="T1" fmla="*/ 0 h 40"/>
                <a:gd name="T2" fmla="*/ 41 w 41"/>
                <a:gd name="T3" fmla="*/ 20 h 40"/>
                <a:gd name="T4" fmla="*/ 20 w 41"/>
                <a:gd name="T5" fmla="*/ 40 h 40"/>
                <a:gd name="T6" fmla="*/ 0 w 41"/>
                <a:gd name="T7" fmla="*/ 20 h 40"/>
                <a:gd name="T8" fmla="*/ 20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0" y="0"/>
                  </a:moveTo>
                  <a:lnTo>
                    <a:pt x="41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2197101" y="5127625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5" name="Freeform 154"/>
            <p:cNvSpPr>
              <a:spLocks/>
            </p:cNvSpPr>
            <p:nvPr/>
          </p:nvSpPr>
          <p:spPr bwMode="auto">
            <a:xfrm>
              <a:off x="2363788" y="5202238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2532063" y="5276850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7" name="Freeform 156"/>
            <p:cNvSpPr>
              <a:spLocks/>
            </p:cNvSpPr>
            <p:nvPr/>
          </p:nvSpPr>
          <p:spPr bwMode="auto">
            <a:xfrm>
              <a:off x="2698751" y="535146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2865438" y="5426075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9" name="Freeform 158"/>
            <p:cNvSpPr>
              <a:spLocks/>
            </p:cNvSpPr>
            <p:nvPr/>
          </p:nvSpPr>
          <p:spPr bwMode="auto">
            <a:xfrm>
              <a:off x="3032126" y="5499100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3198813" y="5572125"/>
              <a:ext cx="65088" cy="65088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1 h 41"/>
                <a:gd name="T4" fmla="*/ 20 w 41"/>
                <a:gd name="T5" fmla="*/ 41 h 41"/>
                <a:gd name="T6" fmla="*/ 0 w 41"/>
                <a:gd name="T7" fmla="*/ 21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1"/>
                  </a:lnTo>
                  <a:lnTo>
                    <a:pt x="20" y="41"/>
                  </a:lnTo>
                  <a:lnTo>
                    <a:pt x="0" y="2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3367088" y="5646738"/>
              <a:ext cx="63500" cy="65088"/>
            </a:xfrm>
            <a:custGeom>
              <a:avLst/>
              <a:gdLst>
                <a:gd name="T0" fmla="*/ 20 w 40"/>
                <a:gd name="T1" fmla="*/ 0 h 41"/>
                <a:gd name="T2" fmla="*/ 40 w 40"/>
                <a:gd name="T3" fmla="*/ 20 h 41"/>
                <a:gd name="T4" fmla="*/ 20 w 40"/>
                <a:gd name="T5" fmla="*/ 41 h 41"/>
                <a:gd name="T6" fmla="*/ 0 w 40"/>
                <a:gd name="T7" fmla="*/ 20 h 41"/>
                <a:gd name="T8" fmla="*/ 20 w 40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40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3533776" y="5721350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auto">
            <a:xfrm>
              <a:off x="3702051" y="579596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4" name="Freeform 163"/>
            <p:cNvSpPr>
              <a:spLocks/>
            </p:cNvSpPr>
            <p:nvPr/>
          </p:nvSpPr>
          <p:spPr bwMode="auto">
            <a:xfrm>
              <a:off x="3868738" y="5868988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5" name="Freeform 164"/>
            <p:cNvSpPr>
              <a:spLocks/>
            </p:cNvSpPr>
            <p:nvPr/>
          </p:nvSpPr>
          <p:spPr bwMode="auto">
            <a:xfrm>
              <a:off x="4035426" y="5943600"/>
              <a:ext cx="65088" cy="63500"/>
            </a:xfrm>
            <a:custGeom>
              <a:avLst/>
              <a:gdLst>
                <a:gd name="T0" fmla="*/ 21 w 41"/>
                <a:gd name="T1" fmla="*/ 0 h 40"/>
                <a:gd name="T2" fmla="*/ 41 w 41"/>
                <a:gd name="T3" fmla="*/ 20 h 40"/>
                <a:gd name="T4" fmla="*/ 21 w 41"/>
                <a:gd name="T5" fmla="*/ 40 h 40"/>
                <a:gd name="T6" fmla="*/ 0 w 41"/>
                <a:gd name="T7" fmla="*/ 20 h 40"/>
                <a:gd name="T8" fmla="*/ 21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1" y="0"/>
                  </a:moveTo>
                  <a:lnTo>
                    <a:pt x="41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6" name="Freeform 165"/>
            <p:cNvSpPr>
              <a:spLocks/>
            </p:cNvSpPr>
            <p:nvPr/>
          </p:nvSpPr>
          <p:spPr bwMode="auto">
            <a:xfrm>
              <a:off x="4203701" y="60182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7" name="Freeform 166"/>
            <p:cNvSpPr>
              <a:spLocks/>
            </p:cNvSpPr>
            <p:nvPr/>
          </p:nvSpPr>
          <p:spPr bwMode="auto">
            <a:xfrm>
              <a:off x="4370388" y="6092825"/>
              <a:ext cx="65088" cy="63500"/>
            </a:xfrm>
            <a:custGeom>
              <a:avLst/>
              <a:gdLst>
                <a:gd name="T0" fmla="*/ 20 w 41"/>
                <a:gd name="T1" fmla="*/ 0 h 40"/>
                <a:gd name="T2" fmla="*/ 41 w 41"/>
                <a:gd name="T3" fmla="*/ 20 h 40"/>
                <a:gd name="T4" fmla="*/ 20 w 41"/>
                <a:gd name="T5" fmla="*/ 40 h 40"/>
                <a:gd name="T6" fmla="*/ 0 w 41"/>
                <a:gd name="T7" fmla="*/ 20 h 40"/>
                <a:gd name="T8" fmla="*/ 20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0" y="0"/>
                  </a:moveTo>
                  <a:lnTo>
                    <a:pt x="41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8" name="Freeform 167"/>
            <p:cNvSpPr>
              <a:spLocks/>
            </p:cNvSpPr>
            <p:nvPr/>
          </p:nvSpPr>
          <p:spPr bwMode="auto">
            <a:xfrm>
              <a:off x="4537076" y="6167438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9" name="Freeform 168"/>
            <p:cNvSpPr>
              <a:spLocks/>
            </p:cNvSpPr>
            <p:nvPr/>
          </p:nvSpPr>
          <p:spPr bwMode="auto">
            <a:xfrm>
              <a:off x="4703763" y="6242050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4872038" y="6315075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5038726" y="6388100"/>
              <a:ext cx="63500" cy="65088"/>
            </a:xfrm>
            <a:custGeom>
              <a:avLst/>
              <a:gdLst>
                <a:gd name="T0" fmla="*/ 20 w 40"/>
                <a:gd name="T1" fmla="*/ 0 h 41"/>
                <a:gd name="T2" fmla="*/ 40 w 40"/>
                <a:gd name="T3" fmla="*/ 21 h 41"/>
                <a:gd name="T4" fmla="*/ 20 w 40"/>
                <a:gd name="T5" fmla="*/ 41 h 41"/>
                <a:gd name="T6" fmla="*/ 0 w 40"/>
                <a:gd name="T7" fmla="*/ 21 h 41"/>
                <a:gd name="T8" fmla="*/ 20 w 40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40" y="21"/>
                  </a:lnTo>
                  <a:lnTo>
                    <a:pt x="20" y="41"/>
                  </a:lnTo>
                  <a:lnTo>
                    <a:pt x="0" y="2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5205413" y="6462713"/>
              <a:ext cx="65088" cy="65088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0 h 41"/>
                <a:gd name="T4" fmla="*/ 21 w 41"/>
                <a:gd name="T5" fmla="*/ 41 h 41"/>
                <a:gd name="T6" fmla="*/ 0 w 41"/>
                <a:gd name="T7" fmla="*/ 20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0"/>
                  </a:lnTo>
                  <a:lnTo>
                    <a:pt x="21" y="41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1643063" y="6413500"/>
              <a:ext cx="2032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-60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4" name="Rectangle 173"/>
            <p:cNvSpPr>
              <a:spLocks noChangeArrowheads="1"/>
            </p:cNvSpPr>
            <p:nvPr/>
          </p:nvSpPr>
          <p:spPr bwMode="auto">
            <a:xfrm>
              <a:off x="1643063" y="6165850"/>
              <a:ext cx="2032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-50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5" name="Rectangle 174"/>
            <p:cNvSpPr>
              <a:spLocks noChangeArrowheads="1"/>
            </p:cNvSpPr>
            <p:nvPr/>
          </p:nvSpPr>
          <p:spPr bwMode="auto">
            <a:xfrm>
              <a:off x="1643063" y="5919788"/>
              <a:ext cx="2032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-40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6" name="Rectangle 175"/>
            <p:cNvSpPr>
              <a:spLocks noChangeArrowheads="1"/>
            </p:cNvSpPr>
            <p:nvPr/>
          </p:nvSpPr>
          <p:spPr bwMode="auto">
            <a:xfrm>
              <a:off x="1643063" y="5672138"/>
              <a:ext cx="2032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-30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1643063" y="5424488"/>
              <a:ext cx="2032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-20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1643063" y="5176838"/>
              <a:ext cx="20320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1768476" y="4930775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0" name="Rectangle 179"/>
            <p:cNvSpPr>
              <a:spLocks noChangeArrowheads="1"/>
            </p:cNvSpPr>
            <p:nvPr/>
          </p:nvSpPr>
          <p:spPr bwMode="auto">
            <a:xfrm>
              <a:off x="1690688" y="4683125"/>
              <a:ext cx="1571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1" name="Rectangle 180"/>
            <p:cNvSpPr>
              <a:spLocks noChangeArrowheads="1"/>
            </p:cNvSpPr>
            <p:nvPr/>
          </p:nvSpPr>
          <p:spPr bwMode="auto">
            <a:xfrm>
              <a:off x="1855788" y="6510338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2" name="Rectangle 181"/>
            <p:cNvSpPr>
              <a:spLocks noChangeArrowheads="1"/>
            </p:cNvSpPr>
            <p:nvPr/>
          </p:nvSpPr>
          <p:spPr bwMode="auto">
            <a:xfrm>
              <a:off x="2465388" y="651033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3" name="Rectangle 182"/>
            <p:cNvSpPr>
              <a:spLocks noChangeArrowheads="1"/>
            </p:cNvSpPr>
            <p:nvPr/>
          </p:nvSpPr>
          <p:spPr bwMode="auto">
            <a:xfrm>
              <a:off x="3133726" y="651033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4" name="Rectangle 183"/>
            <p:cNvSpPr>
              <a:spLocks noChangeArrowheads="1"/>
            </p:cNvSpPr>
            <p:nvPr/>
          </p:nvSpPr>
          <p:spPr bwMode="auto">
            <a:xfrm>
              <a:off x="3803651" y="651033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5" name="Rectangle 184"/>
            <p:cNvSpPr>
              <a:spLocks noChangeArrowheads="1"/>
            </p:cNvSpPr>
            <p:nvPr/>
          </p:nvSpPr>
          <p:spPr bwMode="auto">
            <a:xfrm>
              <a:off x="4471988" y="6510338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85"/>
            <p:cNvSpPr>
              <a:spLocks noChangeArrowheads="1"/>
            </p:cNvSpPr>
            <p:nvPr/>
          </p:nvSpPr>
          <p:spPr bwMode="auto">
            <a:xfrm>
              <a:off x="5200651" y="6510338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86"/>
            <p:cNvSpPr>
              <a:spLocks noChangeArrowheads="1"/>
            </p:cNvSpPr>
            <p:nvPr/>
          </p:nvSpPr>
          <p:spPr bwMode="auto">
            <a:xfrm>
              <a:off x="3532188" y="6615113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87"/>
            <p:cNvSpPr>
              <a:spLocks noChangeArrowheads="1"/>
            </p:cNvSpPr>
            <p:nvPr/>
          </p:nvSpPr>
          <p:spPr bwMode="auto">
            <a:xfrm rot="16200000">
              <a:off x="1270004" y="5534025"/>
              <a:ext cx="11747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64" name="Group 263"/>
            <p:cNvGrpSpPr/>
            <p:nvPr/>
          </p:nvGrpSpPr>
          <p:grpSpPr>
            <a:xfrm>
              <a:off x="4469606" y="4828382"/>
              <a:ext cx="690563" cy="350838"/>
              <a:chOff x="4638676" y="7153275"/>
              <a:chExt cx="690563" cy="350838"/>
            </a:xfrm>
          </p:grpSpPr>
          <p:sp>
            <p:nvSpPr>
              <p:cNvPr id="258" name="Rectangle 252"/>
              <p:cNvSpPr>
                <a:spLocks noChangeArrowheads="1"/>
              </p:cNvSpPr>
              <p:nvPr/>
            </p:nvSpPr>
            <p:spPr bwMode="auto">
              <a:xfrm>
                <a:off x="4638676" y="7153275"/>
                <a:ext cx="690563" cy="34131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59" name="Line 253"/>
              <p:cNvSpPr>
                <a:spLocks noChangeShapeType="1"/>
              </p:cNvSpPr>
              <p:nvPr/>
            </p:nvSpPr>
            <p:spPr bwMode="auto">
              <a:xfrm>
                <a:off x="4691063" y="7248525"/>
                <a:ext cx="254000" cy="0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0" name="Freeform 254"/>
              <p:cNvSpPr>
                <a:spLocks/>
              </p:cNvSpPr>
              <p:nvPr/>
            </p:nvSpPr>
            <p:spPr bwMode="auto">
              <a:xfrm>
                <a:off x="4784726" y="7216775"/>
                <a:ext cx="65088" cy="63500"/>
              </a:xfrm>
              <a:custGeom>
                <a:avLst/>
                <a:gdLst>
                  <a:gd name="T0" fmla="*/ 20 w 41"/>
                  <a:gd name="T1" fmla="*/ 0 h 40"/>
                  <a:gd name="T2" fmla="*/ 41 w 41"/>
                  <a:gd name="T3" fmla="*/ 20 h 40"/>
                  <a:gd name="T4" fmla="*/ 20 w 41"/>
                  <a:gd name="T5" fmla="*/ 40 h 40"/>
                  <a:gd name="T6" fmla="*/ 0 w 41"/>
                  <a:gd name="T7" fmla="*/ 20 h 40"/>
                  <a:gd name="T8" fmla="*/ 20 w 41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0">
                    <a:moveTo>
                      <a:pt x="20" y="0"/>
                    </a:moveTo>
                    <a:lnTo>
                      <a:pt x="41" y="20"/>
                    </a:lnTo>
                    <a:lnTo>
                      <a:pt x="20" y="40"/>
                    </a:lnTo>
                    <a:lnTo>
                      <a:pt x="0" y="2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1" name="Rectangle 255"/>
              <p:cNvSpPr>
                <a:spLocks noChangeArrowheads="1"/>
              </p:cNvSpPr>
              <p:nvPr/>
            </p:nvSpPr>
            <p:spPr bwMode="auto">
              <a:xfrm>
                <a:off x="4970463" y="7162800"/>
                <a:ext cx="298450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FEM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62" name="Line 256"/>
              <p:cNvSpPr>
                <a:spLocks noChangeShapeType="1"/>
              </p:cNvSpPr>
              <p:nvPr/>
            </p:nvSpPr>
            <p:spPr bwMode="auto">
              <a:xfrm>
                <a:off x="4691063" y="7418388"/>
                <a:ext cx="254000" cy="0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3" name="Rectangle 257"/>
              <p:cNvSpPr>
                <a:spLocks noChangeArrowheads="1"/>
              </p:cNvSpPr>
              <p:nvPr/>
            </p:nvSpPr>
            <p:spPr bwMode="auto">
              <a:xfrm>
                <a:off x="4970463" y="7334250"/>
                <a:ext cx="352425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Exact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80" name="Rectangle 279"/>
            <p:cNvSpPr/>
            <p:nvPr/>
          </p:nvSpPr>
          <p:spPr>
            <a:xfrm>
              <a:off x="1243810" y="4702178"/>
              <a:ext cx="4091785" cy="210661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4" name="Group 283"/>
          <p:cNvGrpSpPr/>
          <p:nvPr/>
        </p:nvGrpSpPr>
        <p:grpSpPr>
          <a:xfrm>
            <a:off x="1095375" y="2382838"/>
            <a:ext cx="4278313" cy="2266950"/>
            <a:chOff x="1095375" y="2382838"/>
            <a:chExt cx="4278313" cy="2266950"/>
          </a:xfrm>
        </p:grpSpPr>
        <p:sp>
          <p:nvSpPr>
            <p:cNvPr id="68" name="AutoShape 65"/>
            <p:cNvSpPr>
              <a:spLocks noChangeAspect="1" noChangeArrowheads="1" noTextEdit="1"/>
            </p:cNvSpPr>
            <p:nvPr/>
          </p:nvSpPr>
          <p:spPr bwMode="auto">
            <a:xfrm>
              <a:off x="1095375" y="2382838"/>
              <a:ext cx="4278313" cy="2266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Rectangle 67"/>
            <p:cNvSpPr>
              <a:spLocks noChangeArrowheads="1"/>
            </p:cNvSpPr>
            <p:nvPr/>
          </p:nvSpPr>
          <p:spPr bwMode="auto">
            <a:xfrm>
              <a:off x="1908175" y="2549526"/>
              <a:ext cx="3290888" cy="1730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0" name="Rectangle 68"/>
            <p:cNvSpPr>
              <a:spLocks noChangeArrowheads="1"/>
            </p:cNvSpPr>
            <p:nvPr/>
          </p:nvSpPr>
          <p:spPr bwMode="auto">
            <a:xfrm>
              <a:off x="1908175" y="2549526"/>
              <a:ext cx="3290888" cy="173037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Line 69"/>
            <p:cNvSpPr>
              <a:spLocks noChangeShapeType="1"/>
            </p:cNvSpPr>
            <p:nvPr/>
          </p:nvSpPr>
          <p:spPr bwMode="auto">
            <a:xfrm>
              <a:off x="1908175" y="2549526"/>
              <a:ext cx="0" cy="173037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Line 70"/>
            <p:cNvSpPr>
              <a:spLocks noChangeShapeType="1"/>
            </p:cNvSpPr>
            <p:nvPr/>
          </p:nvSpPr>
          <p:spPr bwMode="auto">
            <a:xfrm>
              <a:off x="1863725" y="4279901"/>
              <a:ext cx="444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Line 71"/>
            <p:cNvSpPr>
              <a:spLocks noChangeShapeType="1"/>
            </p:cNvSpPr>
            <p:nvPr/>
          </p:nvSpPr>
          <p:spPr bwMode="auto">
            <a:xfrm>
              <a:off x="1863725" y="3992563"/>
              <a:ext cx="444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Line 72"/>
            <p:cNvSpPr>
              <a:spLocks noChangeShapeType="1"/>
            </p:cNvSpPr>
            <p:nvPr/>
          </p:nvSpPr>
          <p:spPr bwMode="auto">
            <a:xfrm>
              <a:off x="1863725" y="3703638"/>
              <a:ext cx="444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5" name="Line 73"/>
            <p:cNvSpPr>
              <a:spLocks noChangeShapeType="1"/>
            </p:cNvSpPr>
            <p:nvPr/>
          </p:nvSpPr>
          <p:spPr bwMode="auto">
            <a:xfrm>
              <a:off x="1863725" y="3416301"/>
              <a:ext cx="444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6" name="Line 74"/>
            <p:cNvSpPr>
              <a:spLocks noChangeShapeType="1"/>
            </p:cNvSpPr>
            <p:nvPr/>
          </p:nvSpPr>
          <p:spPr bwMode="auto">
            <a:xfrm>
              <a:off x="1863725" y="3127376"/>
              <a:ext cx="444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7" name="Line 75"/>
            <p:cNvSpPr>
              <a:spLocks noChangeShapeType="1"/>
            </p:cNvSpPr>
            <p:nvPr/>
          </p:nvSpPr>
          <p:spPr bwMode="auto">
            <a:xfrm>
              <a:off x="1863725" y="2838451"/>
              <a:ext cx="444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8" name="Line 76"/>
            <p:cNvSpPr>
              <a:spLocks noChangeShapeType="1"/>
            </p:cNvSpPr>
            <p:nvPr/>
          </p:nvSpPr>
          <p:spPr bwMode="auto">
            <a:xfrm>
              <a:off x="1863725" y="2549526"/>
              <a:ext cx="44450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Line 77"/>
            <p:cNvSpPr>
              <a:spLocks noChangeShapeType="1"/>
            </p:cNvSpPr>
            <p:nvPr/>
          </p:nvSpPr>
          <p:spPr bwMode="auto">
            <a:xfrm>
              <a:off x="1908175" y="4279901"/>
              <a:ext cx="32908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Line 78"/>
            <p:cNvSpPr>
              <a:spLocks noChangeShapeType="1"/>
            </p:cNvSpPr>
            <p:nvPr/>
          </p:nvSpPr>
          <p:spPr bwMode="auto">
            <a:xfrm flipV="1">
              <a:off x="1908175" y="4279901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1" name="Line 79"/>
            <p:cNvSpPr>
              <a:spLocks noChangeShapeType="1"/>
            </p:cNvSpPr>
            <p:nvPr/>
          </p:nvSpPr>
          <p:spPr bwMode="auto">
            <a:xfrm flipV="1">
              <a:off x="2565400" y="4279901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2" name="Line 80"/>
            <p:cNvSpPr>
              <a:spLocks noChangeShapeType="1"/>
            </p:cNvSpPr>
            <p:nvPr/>
          </p:nvSpPr>
          <p:spPr bwMode="auto">
            <a:xfrm flipV="1">
              <a:off x="3224213" y="4279901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3" name="Line 81"/>
            <p:cNvSpPr>
              <a:spLocks noChangeShapeType="1"/>
            </p:cNvSpPr>
            <p:nvPr/>
          </p:nvSpPr>
          <p:spPr bwMode="auto">
            <a:xfrm flipV="1">
              <a:off x="3883025" y="4279901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4" name="Line 82"/>
            <p:cNvSpPr>
              <a:spLocks noChangeShapeType="1"/>
            </p:cNvSpPr>
            <p:nvPr/>
          </p:nvSpPr>
          <p:spPr bwMode="auto">
            <a:xfrm flipV="1">
              <a:off x="4540250" y="4279901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5" name="Line 83"/>
            <p:cNvSpPr>
              <a:spLocks noChangeShapeType="1"/>
            </p:cNvSpPr>
            <p:nvPr/>
          </p:nvSpPr>
          <p:spPr bwMode="auto">
            <a:xfrm flipV="1">
              <a:off x="5199063" y="4279901"/>
              <a:ext cx="0" cy="4286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6" name="Freeform 84"/>
            <p:cNvSpPr>
              <a:spLocks/>
            </p:cNvSpPr>
            <p:nvPr/>
          </p:nvSpPr>
          <p:spPr bwMode="auto">
            <a:xfrm>
              <a:off x="1908175" y="2549526"/>
              <a:ext cx="3290888" cy="1730375"/>
            </a:xfrm>
            <a:custGeom>
              <a:avLst/>
              <a:gdLst>
                <a:gd name="T0" fmla="*/ 0 w 2071"/>
                <a:gd name="T1" fmla="*/ 0 h 1139"/>
                <a:gd name="T2" fmla="*/ 104 w 2071"/>
                <a:gd name="T3" fmla="*/ 3 h 1139"/>
                <a:gd name="T4" fmla="*/ 207 w 2071"/>
                <a:gd name="T5" fmla="*/ 11 h 1139"/>
                <a:gd name="T6" fmla="*/ 311 w 2071"/>
                <a:gd name="T7" fmla="*/ 26 h 1139"/>
                <a:gd name="T8" fmla="*/ 414 w 2071"/>
                <a:gd name="T9" fmla="*/ 46 h 1139"/>
                <a:gd name="T10" fmla="*/ 518 w 2071"/>
                <a:gd name="T11" fmla="*/ 71 h 1139"/>
                <a:gd name="T12" fmla="*/ 621 w 2071"/>
                <a:gd name="T13" fmla="*/ 103 h 1139"/>
                <a:gd name="T14" fmla="*/ 725 w 2071"/>
                <a:gd name="T15" fmla="*/ 140 h 1139"/>
                <a:gd name="T16" fmla="*/ 828 w 2071"/>
                <a:gd name="T17" fmla="*/ 182 h 1139"/>
                <a:gd name="T18" fmla="*/ 932 w 2071"/>
                <a:gd name="T19" fmla="*/ 231 h 1139"/>
                <a:gd name="T20" fmla="*/ 1036 w 2071"/>
                <a:gd name="T21" fmla="*/ 285 h 1139"/>
                <a:gd name="T22" fmla="*/ 1139 w 2071"/>
                <a:gd name="T23" fmla="*/ 345 h 1139"/>
                <a:gd name="T24" fmla="*/ 1243 w 2071"/>
                <a:gd name="T25" fmla="*/ 410 h 1139"/>
                <a:gd name="T26" fmla="*/ 1346 w 2071"/>
                <a:gd name="T27" fmla="*/ 481 h 1139"/>
                <a:gd name="T28" fmla="*/ 1450 w 2071"/>
                <a:gd name="T29" fmla="*/ 558 h 1139"/>
                <a:gd name="T30" fmla="*/ 1553 w 2071"/>
                <a:gd name="T31" fmla="*/ 641 h 1139"/>
                <a:gd name="T32" fmla="*/ 1657 w 2071"/>
                <a:gd name="T33" fmla="*/ 729 h 1139"/>
                <a:gd name="T34" fmla="*/ 1760 w 2071"/>
                <a:gd name="T35" fmla="*/ 823 h 1139"/>
                <a:gd name="T36" fmla="*/ 1864 w 2071"/>
                <a:gd name="T37" fmla="*/ 923 h 1139"/>
                <a:gd name="T38" fmla="*/ 1967 w 2071"/>
                <a:gd name="T39" fmla="*/ 1028 h 1139"/>
                <a:gd name="T40" fmla="*/ 2071 w 2071"/>
                <a:gd name="T41" fmla="*/ 1139 h 1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071" h="1139">
                  <a:moveTo>
                    <a:pt x="0" y="0"/>
                  </a:moveTo>
                  <a:lnTo>
                    <a:pt x="104" y="3"/>
                  </a:lnTo>
                  <a:lnTo>
                    <a:pt x="207" y="11"/>
                  </a:lnTo>
                  <a:lnTo>
                    <a:pt x="311" y="26"/>
                  </a:lnTo>
                  <a:lnTo>
                    <a:pt x="414" y="46"/>
                  </a:lnTo>
                  <a:lnTo>
                    <a:pt x="518" y="71"/>
                  </a:lnTo>
                  <a:lnTo>
                    <a:pt x="621" y="103"/>
                  </a:lnTo>
                  <a:lnTo>
                    <a:pt x="725" y="140"/>
                  </a:lnTo>
                  <a:lnTo>
                    <a:pt x="828" y="182"/>
                  </a:lnTo>
                  <a:lnTo>
                    <a:pt x="932" y="231"/>
                  </a:lnTo>
                  <a:lnTo>
                    <a:pt x="1036" y="285"/>
                  </a:lnTo>
                  <a:lnTo>
                    <a:pt x="1139" y="345"/>
                  </a:lnTo>
                  <a:lnTo>
                    <a:pt x="1243" y="410"/>
                  </a:lnTo>
                  <a:lnTo>
                    <a:pt x="1346" y="481"/>
                  </a:lnTo>
                  <a:lnTo>
                    <a:pt x="1450" y="558"/>
                  </a:lnTo>
                  <a:lnTo>
                    <a:pt x="1553" y="641"/>
                  </a:lnTo>
                  <a:lnTo>
                    <a:pt x="1657" y="729"/>
                  </a:lnTo>
                  <a:lnTo>
                    <a:pt x="1760" y="823"/>
                  </a:lnTo>
                  <a:lnTo>
                    <a:pt x="1864" y="923"/>
                  </a:lnTo>
                  <a:lnTo>
                    <a:pt x="1967" y="1028"/>
                  </a:lnTo>
                  <a:lnTo>
                    <a:pt x="2071" y="1139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7" name="Freeform 85"/>
            <p:cNvSpPr>
              <a:spLocks/>
            </p:cNvSpPr>
            <p:nvPr/>
          </p:nvSpPr>
          <p:spPr bwMode="auto">
            <a:xfrm>
              <a:off x="1908175" y="2525713"/>
              <a:ext cx="3290888" cy="1754188"/>
            </a:xfrm>
            <a:custGeom>
              <a:avLst/>
              <a:gdLst>
                <a:gd name="T0" fmla="*/ 0 w 2071"/>
                <a:gd name="T1" fmla="*/ 16 h 1155"/>
                <a:gd name="T2" fmla="*/ 104 w 2071"/>
                <a:gd name="T3" fmla="*/ 3 h 1155"/>
                <a:gd name="T4" fmla="*/ 207 w 2071"/>
                <a:gd name="T5" fmla="*/ 0 h 1155"/>
                <a:gd name="T6" fmla="*/ 311 w 2071"/>
                <a:gd name="T7" fmla="*/ 8 h 1155"/>
                <a:gd name="T8" fmla="*/ 414 w 2071"/>
                <a:gd name="T9" fmla="*/ 25 h 1155"/>
                <a:gd name="T10" fmla="*/ 518 w 2071"/>
                <a:gd name="T11" fmla="*/ 52 h 1155"/>
                <a:gd name="T12" fmla="*/ 621 w 2071"/>
                <a:gd name="T13" fmla="*/ 87 h 1155"/>
                <a:gd name="T14" fmla="*/ 725 w 2071"/>
                <a:gd name="T15" fmla="*/ 130 h 1155"/>
                <a:gd name="T16" fmla="*/ 828 w 2071"/>
                <a:gd name="T17" fmla="*/ 180 h 1155"/>
                <a:gd name="T18" fmla="*/ 932 w 2071"/>
                <a:gd name="T19" fmla="*/ 237 h 1155"/>
                <a:gd name="T20" fmla="*/ 1036 w 2071"/>
                <a:gd name="T21" fmla="*/ 301 h 1155"/>
                <a:gd name="T22" fmla="*/ 1139 w 2071"/>
                <a:gd name="T23" fmla="*/ 370 h 1155"/>
                <a:gd name="T24" fmla="*/ 1243 w 2071"/>
                <a:gd name="T25" fmla="*/ 444 h 1155"/>
                <a:gd name="T26" fmla="*/ 1346 w 2071"/>
                <a:gd name="T27" fmla="*/ 523 h 1155"/>
                <a:gd name="T28" fmla="*/ 1450 w 2071"/>
                <a:gd name="T29" fmla="*/ 606 h 1155"/>
                <a:gd name="T30" fmla="*/ 1553 w 2071"/>
                <a:gd name="T31" fmla="*/ 692 h 1155"/>
                <a:gd name="T32" fmla="*/ 1657 w 2071"/>
                <a:gd name="T33" fmla="*/ 781 h 1155"/>
                <a:gd name="T34" fmla="*/ 1760 w 2071"/>
                <a:gd name="T35" fmla="*/ 873 h 1155"/>
                <a:gd name="T36" fmla="*/ 1864 w 2071"/>
                <a:gd name="T37" fmla="*/ 966 h 1155"/>
                <a:gd name="T38" fmla="*/ 1967 w 2071"/>
                <a:gd name="T39" fmla="*/ 1060 h 1155"/>
                <a:gd name="T40" fmla="*/ 2071 w 2071"/>
                <a:gd name="T41" fmla="*/ 1155 h 1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071" h="1155">
                  <a:moveTo>
                    <a:pt x="0" y="16"/>
                  </a:moveTo>
                  <a:lnTo>
                    <a:pt x="104" y="3"/>
                  </a:lnTo>
                  <a:lnTo>
                    <a:pt x="207" y="0"/>
                  </a:lnTo>
                  <a:lnTo>
                    <a:pt x="311" y="8"/>
                  </a:lnTo>
                  <a:lnTo>
                    <a:pt x="414" y="25"/>
                  </a:lnTo>
                  <a:lnTo>
                    <a:pt x="518" y="52"/>
                  </a:lnTo>
                  <a:lnTo>
                    <a:pt x="621" y="87"/>
                  </a:lnTo>
                  <a:lnTo>
                    <a:pt x="725" y="130"/>
                  </a:lnTo>
                  <a:lnTo>
                    <a:pt x="828" y="180"/>
                  </a:lnTo>
                  <a:lnTo>
                    <a:pt x="932" y="237"/>
                  </a:lnTo>
                  <a:lnTo>
                    <a:pt x="1036" y="301"/>
                  </a:lnTo>
                  <a:lnTo>
                    <a:pt x="1139" y="370"/>
                  </a:lnTo>
                  <a:lnTo>
                    <a:pt x="1243" y="444"/>
                  </a:lnTo>
                  <a:lnTo>
                    <a:pt x="1346" y="523"/>
                  </a:lnTo>
                  <a:lnTo>
                    <a:pt x="1450" y="606"/>
                  </a:lnTo>
                  <a:lnTo>
                    <a:pt x="1553" y="692"/>
                  </a:lnTo>
                  <a:lnTo>
                    <a:pt x="1657" y="781"/>
                  </a:lnTo>
                  <a:lnTo>
                    <a:pt x="1760" y="873"/>
                  </a:lnTo>
                  <a:lnTo>
                    <a:pt x="1864" y="966"/>
                  </a:lnTo>
                  <a:lnTo>
                    <a:pt x="1967" y="1060"/>
                  </a:lnTo>
                  <a:lnTo>
                    <a:pt x="2071" y="1155"/>
                  </a:lnTo>
                </a:path>
              </a:pathLst>
            </a:custGeom>
            <a:noFill/>
            <a:ln w="2540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1874838" y="2517776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9" name="Freeform 87"/>
            <p:cNvSpPr>
              <a:spLocks/>
            </p:cNvSpPr>
            <p:nvPr/>
          </p:nvSpPr>
          <p:spPr bwMode="auto">
            <a:xfrm>
              <a:off x="2039938" y="2522538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2203450" y="2535238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Freeform 89"/>
            <p:cNvSpPr>
              <a:spLocks/>
            </p:cNvSpPr>
            <p:nvPr/>
          </p:nvSpPr>
          <p:spPr bwMode="auto">
            <a:xfrm>
              <a:off x="2368550" y="2557463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2532063" y="2587626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3" name="Freeform 91"/>
            <p:cNvSpPr>
              <a:spLocks/>
            </p:cNvSpPr>
            <p:nvPr/>
          </p:nvSpPr>
          <p:spPr bwMode="auto">
            <a:xfrm>
              <a:off x="2697163" y="2625726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2860675" y="2674938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5" name="Freeform 93"/>
            <p:cNvSpPr>
              <a:spLocks/>
            </p:cNvSpPr>
            <p:nvPr/>
          </p:nvSpPr>
          <p:spPr bwMode="auto">
            <a:xfrm>
              <a:off x="3025775" y="2730501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3189288" y="2794001"/>
              <a:ext cx="68263" cy="65088"/>
            </a:xfrm>
            <a:custGeom>
              <a:avLst/>
              <a:gdLst>
                <a:gd name="T0" fmla="*/ 22 w 43"/>
                <a:gd name="T1" fmla="*/ 0 h 41"/>
                <a:gd name="T2" fmla="*/ 43 w 43"/>
                <a:gd name="T3" fmla="*/ 21 h 41"/>
                <a:gd name="T4" fmla="*/ 22 w 43"/>
                <a:gd name="T5" fmla="*/ 41 h 41"/>
                <a:gd name="T6" fmla="*/ 0 w 43"/>
                <a:gd name="T7" fmla="*/ 21 h 41"/>
                <a:gd name="T8" fmla="*/ 22 w 43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41">
                  <a:moveTo>
                    <a:pt x="22" y="0"/>
                  </a:moveTo>
                  <a:lnTo>
                    <a:pt x="43" y="21"/>
                  </a:lnTo>
                  <a:lnTo>
                    <a:pt x="22" y="41"/>
                  </a:lnTo>
                  <a:lnTo>
                    <a:pt x="0" y="21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7" name="Freeform 95"/>
            <p:cNvSpPr>
              <a:spLocks/>
            </p:cNvSpPr>
            <p:nvPr/>
          </p:nvSpPr>
          <p:spPr bwMode="auto">
            <a:xfrm>
              <a:off x="3355975" y="2868613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3521075" y="2951163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3684588" y="3041651"/>
              <a:ext cx="66675" cy="65088"/>
            </a:xfrm>
            <a:custGeom>
              <a:avLst/>
              <a:gdLst>
                <a:gd name="T0" fmla="*/ 21 w 42"/>
                <a:gd name="T1" fmla="*/ 0 h 41"/>
                <a:gd name="T2" fmla="*/ 42 w 42"/>
                <a:gd name="T3" fmla="*/ 21 h 41"/>
                <a:gd name="T4" fmla="*/ 21 w 42"/>
                <a:gd name="T5" fmla="*/ 41 h 41"/>
                <a:gd name="T6" fmla="*/ 0 w 42"/>
                <a:gd name="T7" fmla="*/ 21 h 41"/>
                <a:gd name="T8" fmla="*/ 21 w 42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1">
                  <a:moveTo>
                    <a:pt x="21" y="0"/>
                  </a:moveTo>
                  <a:lnTo>
                    <a:pt x="42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0" name="Freeform 98"/>
            <p:cNvSpPr>
              <a:spLocks/>
            </p:cNvSpPr>
            <p:nvPr/>
          </p:nvSpPr>
          <p:spPr bwMode="auto">
            <a:xfrm>
              <a:off x="3849688" y="3141663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1" name="Freeform 99"/>
            <p:cNvSpPr>
              <a:spLocks/>
            </p:cNvSpPr>
            <p:nvPr/>
          </p:nvSpPr>
          <p:spPr bwMode="auto">
            <a:xfrm>
              <a:off x="4013200" y="3249613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2" name="Freeform 100"/>
            <p:cNvSpPr>
              <a:spLocks/>
            </p:cNvSpPr>
            <p:nvPr/>
          </p:nvSpPr>
          <p:spPr bwMode="auto">
            <a:xfrm>
              <a:off x="4178300" y="3365501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3" name="Freeform 101"/>
            <p:cNvSpPr>
              <a:spLocks/>
            </p:cNvSpPr>
            <p:nvPr/>
          </p:nvSpPr>
          <p:spPr bwMode="auto">
            <a:xfrm>
              <a:off x="4341813" y="3492501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4" name="Freeform 102"/>
            <p:cNvSpPr>
              <a:spLocks/>
            </p:cNvSpPr>
            <p:nvPr/>
          </p:nvSpPr>
          <p:spPr bwMode="auto">
            <a:xfrm>
              <a:off x="4506913" y="3625851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5" name="Freeform 103"/>
            <p:cNvSpPr>
              <a:spLocks/>
            </p:cNvSpPr>
            <p:nvPr/>
          </p:nvSpPr>
          <p:spPr bwMode="auto">
            <a:xfrm>
              <a:off x="4672013" y="3768726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6" name="Freeform 104"/>
            <p:cNvSpPr>
              <a:spLocks/>
            </p:cNvSpPr>
            <p:nvPr/>
          </p:nvSpPr>
          <p:spPr bwMode="auto">
            <a:xfrm>
              <a:off x="4837113" y="3921126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7" name="Freeform 105"/>
            <p:cNvSpPr>
              <a:spLocks/>
            </p:cNvSpPr>
            <p:nvPr/>
          </p:nvSpPr>
          <p:spPr bwMode="auto">
            <a:xfrm>
              <a:off x="5000625" y="4079876"/>
              <a:ext cx="66675" cy="63500"/>
            </a:xfrm>
            <a:custGeom>
              <a:avLst/>
              <a:gdLst>
                <a:gd name="T0" fmla="*/ 21 w 42"/>
                <a:gd name="T1" fmla="*/ 0 h 40"/>
                <a:gd name="T2" fmla="*/ 42 w 42"/>
                <a:gd name="T3" fmla="*/ 20 h 40"/>
                <a:gd name="T4" fmla="*/ 21 w 42"/>
                <a:gd name="T5" fmla="*/ 40 h 40"/>
                <a:gd name="T6" fmla="*/ 0 w 42"/>
                <a:gd name="T7" fmla="*/ 20 h 40"/>
                <a:gd name="T8" fmla="*/ 21 w 42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0">
                  <a:moveTo>
                    <a:pt x="21" y="0"/>
                  </a:moveTo>
                  <a:lnTo>
                    <a:pt x="42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8" name="Freeform 106"/>
            <p:cNvSpPr>
              <a:spLocks/>
            </p:cNvSpPr>
            <p:nvPr/>
          </p:nvSpPr>
          <p:spPr bwMode="auto">
            <a:xfrm>
              <a:off x="5165725" y="4248151"/>
              <a:ext cx="66675" cy="65088"/>
            </a:xfrm>
            <a:custGeom>
              <a:avLst/>
              <a:gdLst>
                <a:gd name="T0" fmla="*/ 21 w 42"/>
                <a:gd name="T1" fmla="*/ 0 h 41"/>
                <a:gd name="T2" fmla="*/ 42 w 42"/>
                <a:gd name="T3" fmla="*/ 20 h 41"/>
                <a:gd name="T4" fmla="*/ 21 w 42"/>
                <a:gd name="T5" fmla="*/ 41 h 41"/>
                <a:gd name="T6" fmla="*/ 0 w 42"/>
                <a:gd name="T7" fmla="*/ 20 h 41"/>
                <a:gd name="T8" fmla="*/ 21 w 42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41">
                  <a:moveTo>
                    <a:pt x="21" y="0"/>
                  </a:moveTo>
                  <a:lnTo>
                    <a:pt x="42" y="20"/>
                  </a:lnTo>
                  <a:lnTo>
                    <a:pt x="21" y="41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9" name="Rectangle 107"/>
            <p:cNvSpPr>
              <a:spLocks noChangeArrowheads="1"/>
            </p:cNvSpPr>
            <p:nvPr/>
          </p:nvSpPr>
          <p:spPr bwMode="auto">
            <a:xfrm>
              <a:off x="1482725" y="4198938"/>
              <a:ext cx="3984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-0.030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Rectangle 108"/>
            <p:cNvSpPr>
              <a:spLocks noChangeArrowheads="1"/>
            </p:cNvSpPr>
            <p:nvPr/>
          </p:nvSpPr>
          <p:spPr bwMode="auto">
            <a:xfrm>
              <a:off x="1482725" y="3910013"/>
              <a:ext cx="3984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-0.025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" name="Rectangle 109"/>
            <p:cNvSpPr>
              <a:spLocks noChangeArrowheads="1"/>
            </p:cNvSpPr>
            <p:nvPr/>
          </p:nvSpPr>
          <p:spPr bwMode="auto">
            <a:xfrm>
              <a:off x="1482725" y="3621088"/>
              <a:ext cx="3984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-0.020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110"/>
            <p:cNvSpPr>
              <a:spLocks noChangeArrowheads="1"/>
            </p:cNvSpPr>
            <p:nvPr/>
          </p:nvSpPr>
          <p:spPr bwMode="auto">
            <a:xfrm>
              <a:off x="1482725" y="3333751"/>
              <a:ext cx="3984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-0.015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" name="Rectangle 111"/>
            <p:cNvSpPr>
              <a:spLocks noChangeArrowheads="1"/>
            </p:cNvSpPr>
            <p:nvPr/>
          </p:nvSpPr>
          <p:spPr bwMode="auto">
            <a:xfrm>
              <a:off x="1482725" y="3044826"/>
              <a:ext cx="3984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" name="Rectangle 112"/>
            <p:cNvSpPr>
              <a:spLocks noChangeArrowheads="1"/>
            </p:cNvSpPr>
            <p:nvPr/>
          </p:nvSpPr>
          <p:spPr bwMode="auto">
            <a:xfrm>
              <a:off x="1482725" y="2755901"/>
              <a:ext cx="3984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-0.005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5" name="Rectangle 113"/>
            <p:cNvSpPr>
              <a:spLocks noChangeArrowheads="1"/>
            </p:cNvSpPr>
            <p:nvPr/>
          </p:nvSpPr>
          <p:spPr bwMode="auto">
            <a:xfrm>
              <a:off x="1531938" y="2468563"/>
              <a:ext cx="35242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0.000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6" name="Rectangle 114"/>
            <p:cNvSpPr>
              <a:spLocks noChangeArrowheads="1"/>
            </p:cNvSpPr>
            <p:nvPr/>
          </p:nvSpPr>
          <p:spPr bwMode="auto">
            <a:xfrm>
              <a:off x="1873250" y="4291013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7" name="Rectangle 115"/>
            <p:cNvSpPr>
              <a:spLocks noChangeArrowheads="1"/>
            </p:cNvSpPr>
            <p:nvPr/>
          </p:nvSpPr>
          <p:spPr bwMode="auto">
            <a:xfrm>
              <a:off x="2468563" y="429101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8" name="Rectangle 116"/>
            <p:cNvSpPr>
              <a:spLocks noChangeArrowheads="1"/>
            </p:cNvSpPr>
            <p:nvPr/>
          </p:nvSpPr>
          <p:spPr bwMode="auto">
            <a:xfrm>
              <a:off x="3125788" y="429101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Rectangle 117"/>
            <p:cNvSpPr>
              <a:spLocks noChangeArrowheads="1"/>
            </p:cNvSpPr>
            <p:nvPr/>
          </p:nvSpPr>
          <p:spPr bwMode="auto">
            <a:xfrm>
              <a:off x="3786188" y="429101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0" name="Rectangle 118"/>
            <p:cNvSpPr>
              <a:spLocks noChangeArrowheads="1"/>
            </p:cNvSpPr>
            <p:nvPr/>
          </p:nvSpPr>
          <p:spPr bwMode="auto">
            <a:xfrm>
              <a:off x="4443413" y="4291013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1" name="Rectangle 119"/>
            <p:cNvSpPr>
              <a:spLocks noChangeArrowheads="1"/>
            </p:cNvSpPr>
            <p:nvPr/>
          </p:nvSpPr>
          <p:spPr bwMode="auto">
            <a:xfrm>
              <a:off x="5164138" y="4291013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2" name="Rectangle 120"/>
            <p:cNvSpPr>
              <a:spLocks noChangeArrowheads="1"/>
            </p:cNvSpPr>
            <p:nvPr/>
          </p:nvSpPr>
          <p:spPr bwMode="auto">
            <a:xfrm>
              <a:off x="3517900" y="4400551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3" name="Rectangle 121"/>
            <p:cNvSpPr>
              <a:spLocks noChangeArrowheads="1"/>
            </p:cNvSpPr>
            <p:nvPr/>
          </p:nvSpPr>
          <p:spPr bwMode="auto">
            <a:xfrm rot="16200000">
              <a:off x="1292229" y="3302000"/>
              <a:ext cx="7302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ymbol" panose="05050102010706020507" pitchFamily="18" charset="2"/>
                </a:rPr>
                <a:t>q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grpSp>
          <p:nvGrpSpPr>
            <p:cNvPr id="265" name="Group 264"/>
            <p:cNvGrpSpPr/>
            <p:nvPr/>
          </p:nvGrpSpPr>
          <p:grpSpPr>
            <a:xfrm>
              <a:off x="4441032" y="2615407"/>
              <a:ext cx="690563" cy="350838"/>
              <a:chOff x="4638676" y="7153275"/>
              <a:chExt cx="690563" cy="350838"/>
            </a:xfrm>
          </p:grpSpPr>
          <p:sp>
            <p:nvSpPr>
              <p:cNvPr id="266" name="Rectangle 252"/>
              <p:cNvSpPr>
                <a:spLocks noChangeArrowheads="1"/>
              </p:cNvSpPr>
              <p:nvPr/>
            </p:nvSpPr>
            <p:spPr bwMode="auto">
              <a:xfrm>
                <a:off x="4638676" y="7153275"/>
                <a:ext cx="690563" cy="34131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7" name="Line 253"/>
              <p:cNvSpPr>
                <a:spLocks noChangeShapeType="1"/>
              </p:cNvSpPr>
              <p:nvPr/>
            </p:nvSpPr>
            <p:spPr bwMode="auto">
              <a:xfrm>
                <a:off x="4691063" y="7248525"/>
                <a:ext cx="254000" cy="0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8" name="Freeform 254"/>
              <p:cNvSpPr>
                <a:spLocks/>
              </p:cNvSpPr>
              <p:nvPr/>
            </p:nvSpPr>
            <p:spPr bwMode="auto">
              <a:xfrm>
                <a:off x="4784726" y="7216775"/>
                <a:ext cx="65088" cy="63500"/>
              </a:xfrm>
              <a:custGeom>
                <a:avLst/>
                <a:gdLst>
                  <a:gd name="T0" fmla="*/ 20 w 41"/>
                  <a:gd name="T1" fmla="*/ 0 h 40"/>
                  <a:gd name="T2" fmla="*/ 41 w 41"/>
                  <a:gd name="T3" fmla="*/ 20 h 40"/>
                  <a:gd name="T4" fmla="*/ 20 w 41"/>
                  <a:gd name="T5" fmla="*/ 40 h 40"/>
                  <a:gd name="T6" fmla="*/ 0 w 41"/>
                  <a:gd name="T7" fmla="*/ 20 h 40"/>
                  <a:gd name="T8" fmla="*/ 20 w 41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0">
                    <a:moveTo>
                      <a:pt x="20" y="0"/>
                    </a:moveTo>
                    <a:lnTo>
                      <a:pt x="41" y="20"/>
                    </a:lnTo>
                    <a:lnTo>
                      <a:pt x="20" y="40"/>
                    </a:lnTo>
                    <a:lnTo>
                      <a:pt x="0" y="2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69" name="Rectangle 255"/>
              <p:cNvSpPr>
                <a:spLocks noChangeArrowheads="1"/>
              </p:cNvSpPr>
              <p:nvPr/>
            </p:nvSpPr>
            <p:spPr bwMode="auto">
              <a:xfrm>
                <a:off x="4970463" y="7162800"/>
                <a:ext cx="298450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FEM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0" name="Line 256"/>
              <p:cNvSpPr>
                <a:spLocks noChangeShapeType="1"/>
              </p:cNvSpPr>
              <p:nvPr/>
            </p:nvSpPr>
            <p:spPr bwMode="auto">
              <a:xfrm>
                <a:off x="4691063" y="7418388"/>
                <a:ext cx="254000" cy="0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1" name="Rectangle 257"/>
              <p:cNvSpPr>
                <a:spLocks noChangeArrowheads="1"/>
              </p:cNvSpPr>
              <p:nvPr/>
            </p:nvSpPr>
            <p:spPr bwMode="auto">
              <a:xfrm>
                <a:off x="4970463" y="7334250"/>
                <a:ext cx="352425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Exact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81" name="Rectangle 280"/>
            <p:cNvSpPr/>
            <p:nvPr/>
          </p:nvSpPr>
          <p:spPr>
            <a:xfrm>
              <a:off x="1243809" y="2466180"/>
              <a:ext cx="4091785" cy="210661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3" name="Group 282"/>
          <p:cNvGrpSpPr/>
          <p:nvPr/>
        </p:nvGrpSpPr>
        <p:grpSpPr>
          <a:xfrm>
            <a:off x="1243809" y="120650"/>
            <a:ext cx="4129879" cy="2266950"/>
            <a:chOff x="1243809" y="120650"/>
            <a:chExt cx="4129879" cy="2266950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277938" y="120650"/>
              <a:ext cx="4095750" cy="2266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895476" y="271463"/>
              <a:ext cx="3330575" cy="179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895476" y="271463"/>
              <a:ext cx="3330575" cy="179228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1895476" y="271463"/>
              <a:ext cx="0" cy="17922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1858963" y="2063750"/>
              <a:ext cx="3651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>
              <a:off x="1858963" y="1704975"/>
              <a:ext cx="3651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1858963" y="1346200"/>
              <a:ext cx="3651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1858963" y="989013"/>
              <a:ext cx="3651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1858963" y="630238"/>
              <a:ext cx="3651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1858963" y="271463"/>
              <a:ext cx="3651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1895476" y="2063750"/>
              <a:ext cx="3330575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flipV="1">
              <a:off x="1895476" y="20637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flipV="1">
              <a:off x="2562226" y="20637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 flipV="1">
              <a:off x="3228976" y="20637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 flipV="1">
              <a:off x="3894138" y="20637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 flipV="1">
              <a:off x="4559301" y="20637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 flipV="1">
              <a:off x="5226051" y="2063750"/>
              <a:ext cx="0" cy="365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Freeform 21"/>
            <p:cNvSpPr>
              <a:spLocks/>
            </p:cNvSpPr>
            <p:nvPr/>
          </p:nvSpPr>
          <p:spPr bwMode="auto">
            <a:xfrm>
              <a:off x="1895476" y="271463"/>
              <a:ext cx="3330575" cy="1792288"/>
            </a:xfrm>
            <a:custGeom>
              <a:avLst/>
              <a:gdLst>
                <a:gd name="T0" fmla="*/ 0 w 2189"/>
                <a:gd name="T1" fmla="*/ 0 h 1180"/>
                <a:gd name="T2" fmla="*/ 109 w 2189"/>
                <a:gd name="T3" fmla="*/ 0 h 1180"/>
                <a:gd name="T4" fmla="*/ 219 w 2189"/>
                <a:gd name="T5" fmla="*/ 1 h 1180"/>
                <a:gd name="T6" fmla="*/ 328 w 2189"/>
                <a:gd name="T7" fmla="*/ 4 h 1180"/>
                <a:gd name="T8" fmla="*/ 438 w 2189"/>
                <a:gd name="T9" fmla="*/ 9 h 1180"/>
                <a:gd name="T10" fmla="*/ 547 w 2189"/>
                <a:gd name="T11" fmla="*/ 18 h 1180"/>
                <a:gd name="T12" fmla="*/ 657 w 2189"/>
                <a:gd name="T13" fmla="*/ 32 h 1180"/>
                <a:gd name="T14" fmla="*/ 766 w 2189"/>
                <a:gd name="T15" fmla="*/ 51 h 1180"/>
                <a:gd name="T16" fmla="*/ 876 w 2189"/>
                <a:gd name="T17" fmla="*/ 76 h 1180"/>
                <a:gd name="T18" fmla="*/ 985 w 2189"/>
                <a:gd name="T19" fmla="*/ 108 h 1180"/>
                <a:gd name="T20" fmla="*/ 1095 w 2189"/>
                <a:gd name="T21" fmla="*/ 148 h 1180"/>
                <a:gd name="T22" fmla="*/ 1204 w 2189"/>
                <a:gd name="T23" fmla="*/ 196 h 1180"/>
                <a:gd name="T24" fmla="*/ 1313 w 2189"/>
                <a:gd name="T25" fmla="*/ 255 h 1180"/>
                <a:gd name="T26" fmla="*/ 1423 w 2189"/>
                <a:gd name="T27" fmla="*/ 324 h 1180"/>
                <a:gd name="T28" fmla="*/ 1532 w 2189"/>
                <a:gd name="T29" fmla="*/ 405 h 1180"/>
                <a:gd name="T30" fmla="*/ 1642 w 2189"/>
                <a:gd name="T31" fmla="*/ 498 h 1180"/>
                <a:gd name="T32" fmla="*/ 1751 w 2189"/>
                <a:gd name="T33" fmla="*/ 604 h 1180"/>
                <a:gd name="T34" fmla="*/ 1861 w 2189"/>
                <a:gd name="T35" fmla="*/ 725 h 1180"/>
                <a:gd name="T36" fmla="*/ 1970 w 2189"/>
                <a:gd name="T37" fmla="*/ 860 h 1180"/>
                <a:gd name="T38" fmla="*/ 2080 w 2189"/>
                <a:gd name="T39" fmla="*/ 1012 h 1180"/>
                <a:gd name="T40" fmla="*/ 2189 w 2189"/>
                <a:gd name="T41" fmla="*/ 1180 h 1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89" h="1180">
                  <a:moveTo>
                    <a:pt x="0" y="0"/>
                  </a:moveTo>
                  <a:lnTo>
                    <a:pt x="109" y="0"/>
                  </a:lnTo>
                  <a:lnTo>
                    <a:pt x="219" y="1"/>
                  </a:lnTo>
                  <a:lnTo>
                    <a:pt x="328" y="4"/>
                  </a:lnTo>
                  <a:lnTo>
                    <a:pt x="438" y="9"/>
                  </a:lnTo>
                  <a:lnTo>
                    <a:pt x="547" y="18"/>
                  </a:lnTo>
                  <a:lnTo>
                    <a:pt x="657" y="32"/>
                  </a:lnTo>
                  <a:lnTo>
                    <a:pt x="766" y="51"/>
                  </a:lnTo>
                  <a:lnTo>
                    <a:pt x="876" y="76"/>
                  </a:lnTo>
                  <a:lnTo>
                    <a:pt x="985" y="108"/>
                  </a:lnTo>
                  <a:lnTo>
                    <a:pt x="1095" y="148"/>
                  </a:lnTo>
                  <a:lnTo>
                    <a:pt x="1204" y="196"/>
                  </a:lnTo>
                  <a:lnTo>
                    <a:pt x="1313" y="255"/>
                  </a:lnTo>
                  <a:lnTo>
                    <a:pt x="1423" y="324"/>
                  </a:lnTo>
                  <a:lnTo>
                    <a:pt x="1532" y="405"/>
                  </a:lnTo>
                  <a:lnTo>
                    <a:pt x="1642" y="498"/>
                  </a:lnTo>
                  <a:lnTo>
                    <a:pt x="1751" y="604"/>
                  </a:lnTo>
                  <a:lnTo>
                    <a:pt x="1861" y="725"/>
                  </a:lnTo>
                  <a:lnTo>
                    <a:pt x="1970" y="860"/>
                  </a:lnTo>
                  <a:lnTo>
                    <a:pt x="2080" y="1012"/>
                  </a:lnTo>
                  <a:lnTo>
                    <a:pt x="2189" y="1180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Freeform 22"/>
            <p:cNvSpPr>
              <a:spLocks/>
            </p:cNvSpPr>
            <p:nvPr/>
          </p:nvSpPr>
          <p:spPr bwMode="auto">
            <a:xfrm>
              <a:off x="1895476" y="261938"/>
              <a:ext cx="3330575" cy="1801813"/>
            </a:xfrm>
            <a:custGeom>
              <a:avLst/>
              <a:gdLst>
                <a:gd name="T0" fmla="*/ 0 w 2189"/>
                <a:gd name="T1" fmla="*/ 6 h 1186"/>
                <a:gd name="T2" fmla="*/ 109 w 2189"/>
                <a:gd name="T3" fmla="*/ 5 h 1186"/>
                <a:gd name="T4" fmla="*/ 219 w 2189"/>
                <a:gd name="T5" fmla="*/ 2 h 1186"/>
                <a:gd name="T6" fmla="*/ 328 w 2189"/>
                <a:gd name="T7" fmla="*/ 0 h 1186"/>
                <a:gd name="T8" fmla="*/ 438 w 2189"/>
                <a:gd name="T9" fmla="*/ 0 h 1186"/>
                <a:gd name="T10" fmla="*/ 547 w 2189"/>
                <a:gd name="T11" fmla="*/ 4 h 1186"/>
                <a:gd name="T12" fmla="*/ 657 w 2189"/>
                <a:gd name="T13" fmla="*/ 12 h 1186"/>
                <a:gd name="T14" fmla="*/ 766 w 2189"/>
                <a:gd name="T15" fmla="*/ 26 h 1186"/>
                <a:gd name="T16" fmla="*/ 876 w 2189"/>
                <a:gd name="T17" fmla="*/ 48 h 1186"/>
                <a:gd name="T18" fmla="*/ 985 w 2189"/>
                <a:gd name="T19" fmla="*/ 77 h 1186"/>
                <a:gd name="T20" fmla="*/ 1095 w 2189"/>
                <a:gd name="T21" fmla="*/ 117 h 1186"/>
                <a:gd name="T22" fmla="*/ 1204 w 2189"/>
                <a:gd name="T23" fmla="*/ 166 h 1186"/>
                <a:gd name="T24" fmla="*/ 1313 w 2189"/>
                <a:gd name="T25" fmla="*/ 227 h 1186"/>
                <a:gd name="T26" fmla="*/ 1423 w 2189"/>
                <a:gd name="T27" fmla="*/ 300 h 1186"/>
                <a:gd name="T28" fmla="*/ 1532 w 2189"/>
                <a:gd name="T29" fmla="*/ 385 h 1186"/>
                <a:gd name="T30" fmla="*/ 1642 w 2189"/>
                <a:gd name="T31" fmla="*/ 483 h 1186"/>
                <a:gd name="T32" fmla="*/ 1751 w 2189"/>
                <a:gd name="T33" fmla="*/ 595 h 1186"/>
                <a:gd name="T34" fmla="*/ 1861 w 2189"/>
                <a:gd name="T35" fmla="*/ 721 h 1186"/>
                <a:gd name="T36" fmla="*/ 1970 w 2189"/>
                <a:gd name="T37" fmla="*/ 861 h 1186"/>
                <a:gd name="T38" fmla="*/ 2080 w 2189"/>
                <a:gd name="T39" fmla="*/ 1016 h 1186"/>
                <a:gd name="T40" fmla="*/ 2189 w 2189"/>
                <a:gd name="T41" fmla="*/ 1186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89" h="1186">
                  <a:moveTo>
                    <a:pt x="0" y="6"/>
                  </a:moveTo>
                  <a:lnTo>
                    <a:pt x="109" y="5"/>
                  </a:lnTo>
                  <a:lnTo>
                    <a:pt x="219" y="2"/>
                  </a:lnTo>
                  <a:lnTo>
                    <a:pt x="328" y="0"/>
                  </a:lnTo>
                  <a:lnTo>
                    <a:pt x="438" y="0"/>
                  </a:lnTo>
                  <a:lnTo>
                    <a:pt x="547" y="4"/>
                  </a:lnTo>
                  <a:lnTo>
                    <a:pt x="657" y="12"/>
                  </a:lnTo>
                  <a:lnTo>
                    <a:pt x="766" y="26"/>
                  </a:lnTo>
                  <a:lnTo>
                    <a:pt x="876" y="48"/>
                  </a:lnTo>
                  <a:lnTo>
                    <a:pt x="985" y="77"/>
                  </a:lnTo>
                  <a:lnTo>
                    <a:pt x="1095" y="117"/>
                  </a:lnTo>
                  <a:lnTo>
                    <a:pt x="1204" y="166"/>
                  </a:lnTo>
                  <a:lnTo>
                    <a:pt x="1313" y="227"/>
                  </a:lnTo>
                  <a:lnTo>
                    <a:pt x="1423" y="300"/>
                  </a:lnTo>
                  <a:lnTo>
                    <a:pt x="1532" y="385"/>
                  </a:lnTo>
                  <a:lnTo>
                    <a:pt x="1642" y="483"/>
                  </a:lnTo>
                  <a:lnTo>
                    <a:pt x="1751" y="595"/>
                  </a:lnTo>
                  <a:lnTo>
                    <a:pt x="1861" y="721"/>
                  </a:lnTo>
                  <a:lnTo>
                    <a:pt x="1970" y="861"/>
                  </a:lnTo>
                  <a:lnTo>
                    <a:pt x="2080" y="1016"/>
                  </a:lnTo>
                  <a:lnTo>
                    <a:pt x="2189" y="1186"/>
                  </a:lnTo>
                </a:path>
              </a:pathLst>
            </a:custGeom>
            <a:noFill/>
            <a:ln w="23813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Freeform 23"/>
            <p:cNvSpPr>
              <a:spLocks/>
            </p:cNvSpPr>
            <p:nvPr/>
          </p:nvSpPr>
          <p:spPr bwMode="auto">
            <a:xfrm>
              <a:off x="1863726" y="2397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7" name="Freeform 24"/>
            <p:cNvSpPr>
              <a:spLocks/>
            </p:cNvSpPr>
            <p:nvPr/>
          </p:nvSpPr>
          <p:spPr bwMode="auto">
            <a:xfrm>
              <a:off x="2028826" y="239713"/>
              <a:ext cx="65088" cy="63500"/>
            </a:xfrm>
            <a:custGeom>
              <a:avLst/>
              <a:gdLst>
                <a:gd name="T0" fmla="*/ 21 w 41"/>
                <a:gd name="T1" fmla="*/ 0 h 40"/>
                <a:gd name="T2" fmla="*/ 41 w 41"/>
                <a:gd name="T3" fmla="*/ 20 h 40"/>
                <a:gd name="T4" fmla="*/ 21 w 41"/>
                <a:gd name="T5" fmla="*/ 40 h 40"/>
                <a:gd name="T6" fmla="*/ 0 w 41"/>
                <a:gd name="T7" fmla="*/ 20 h 40"/>
                <a:gd name="T8" fmla="*/ 21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1" y="0"/>
                  </a:moveTo>
                  <a:lnTo>
                    <a:pt x="41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8" name="Freeform 25"/>
            <p:cNvSpPr>
              <a:spLocks/>
            </p:cNvSpPr>
            <p:nvPr/>
          </p:nvSpPr>
          <p:spPr bwMode="auto">
            <a:xfrm>
              <a:off x="2197101" y="241300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9" name="Freeform 26"/>
            <p:cNvSpPr>
              <a:spLocks/>
            </p:cNvSpPr>
            <p:nvPr/>
          </p:nvSpPr>
          <p:spPr bwMode="auto">
            <a:xfrm>
              <a:off x="2362201" y="246063"/>
              <a:ext cx="65088" cy="63500"/>
            </a:xfrm>
            <a:custGeom>
              <a:avLst/>
              <a:gdLst>
                <a:gd name="T0" fmla="*/ 20 w 41"/>
                <a:gd name="T1" fmla="*/ 0 h 40"/>
                <a:gd name="T2" fmla="*/ 41 w 41"/>
                <a:gd name="T3" fmla="*/ 20 h 40"/>
                <a:gd name="T4" fmla="*/ 20 w 41"/>
                <a:gd name="T5" fmla="*/ 40 h 40"/>
                <a:gd name="T6" fmla="*/ 0 w 41"/>
                <a:gd name="T7" fmla="*/ 20 h 40"/>
                <a:gd name="T8" fmla="*/ 20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0" y="0"/>
                  </a:moveTo>
                  <a:lnTo>
                    <a:pt x="41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0" name="Freeform 27"/>
            <p:cNvSpPr>
              <a:spLocks/>
            </p:cNvSpPr>
            <p:nvPr/>
          </p:nvSpPr>
          <p:spPr bwMode="auto">
            <a:xfrm>
              <a:off x="2530476" y="252413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1" name="Freeform 28"/>
            <p:cNvSpPr>
              <a:spLocks/>
            </p:cNvSpPr>
            <p:nvPr/>
          </p:nvSpPr>
          <p:spPr bwMode="auto">
            <a:xfrm>
              <a:off x="2695576" y="266700"/>
              <a:ext cx="65088" cy="63500"/>
            </a:xfrm>
            <a:custGeom>
              <a:avLst/>
              <a:gdLst>
                <a:gd name="T0" fmla="*/ 20 w 41"/>
                <a:gd name="T1" fmla="*/ 0 h 40"/>
                <a:gd name="T2" fmla="*/ 41 w 41"/>
                <a:gd name="T3" fmla="*/ 20 h 40"/>
                <a:gd name="T4" fmla="*/ 20 w 41"/>
                <a:gd name="T5" fmla="*/ 40 h 40"/>
                <a:gd name="T6" fmla="*/ 0 w 41"/>
                <a:gd name="T7" fmla="*/ 20 h 40"/>
                <a:gd name="T8" fmla="*/ 20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0" y="0"/>
                  </a:moveTo>
                  <a:lnTo>
                    <a:pt x="41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2" name="Freeform 29"/>
            <p:cNvSpPr>
              <a:spLocks/>
            </p:cNvSpPr>
            <p:nvPr/>
          </p:nvSpPr>
          <p:spPr bwMode="auto">
            <a:xfrm>
              <a:off x="2863851" y="287338"/>
              <a:ext cx="63500" cy="65088"/>
            </a:xfrm>
            <a:custGeom>
              <a:avLst/>
              <a:gdLst>
                <a:gd name="T0" fmla="*/ 20 w 40"/>
                <a:gd name="T1" fmla="*/ 0 h 41"/>
                <a:gd name="T2" fmla="*/ 40 w 40"/>
                <a:gd name="T3" fmla="*/ 20 h 41"/>
                <a:gd name="T4" fmla="*/ 20 w 40"/>
                <a:gd name="T5" fmla="*/ 41 h 41"/>
                <a:gd name="T6" fmla="*/ 0 w 40"/>
                <a:gd name="T7" fmla="*/ 20 h 41"/>
                <a:gd name="T8" fmla="*/ 20 w 40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40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3" name="Freeform 30"/>
            <p:cNvSpPr>
              <a:spLocks/>
            </p:cNvSpPr>
            <p:nvPr/>
          </p:nvSpPr>
          <p:spPr bwMode="auto">
            <a:xfrm>
              <a:off x="3028951" y="315913"/>
              <a:ext cx="63500" cy="65088"/>
            </a:xfrm>
            <a:custGeom>
              <a:avLst/>
              <a:gdLst>
                <a:gd name="T0" fmla="*/ 20 w 40"/>
                <a:gd name="T1" fmla="*/ 0 h 41"/>
                <a:gd name="T2" fmla="*/ 40 w 40"/>
                <a:gd name="T3" fmla="*/ 21 h 41"/>
                <a:gd name="T4" fmla="*/ 20 w 40"/>
                <a:gd name="T5" fmla="*/ 41 h 41"/>
                <a:gd name="T6" fmla="*/ 0 w 40"/>
                <a:gd name="T7" fmla="*/ 21 h 41"/>
                <a:gd name="T8" fmla="*/ 20 w 40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40" y="21"/>
                  </a:lnTo>
                  <a:lnTo>
                    <a:pt x="20" y="41"/>
                  </a:lnTo>
                  <a:lnTo>
                    <a:pt x="0" y="2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4" name="Freeform 31"/>
            <p:cNvSpPr>
              <a:spLocks/>
            </p:cNvSpPr>
            <p:nvPr/>
          </p:nvSpPr>
          <p:spPr bwMode="auto">
            <a:xfrm>
              <a:off x="3197226" y="354013"/>
              <a:ext cx="63500" cy="65088"/>
            </a:xfrm>
            <a:custGeom>
              <a:avLst/>
              <a:gdLst>
                <a:gd name="T0" fmla="*/ 20 w 40"/>
                <a:gd name="T1" fmla="*/ 0 h 41"/>
                <a:gd name="T2" fmla="*/ 40 w 40"/>
                <a:gd name="T3" fmla="*/ 21 h 41"/>
                <a:gd name="T4" fmla="*/ 20 w 40"/>
                <a:gd name="T5" fmla="*/ 41 h 41"/>
                <a:gd name="T6" fmla="*/ 0 w 40"/>
                <a:gd name="T7" fmla="*/ 21 h 41"/>
                <a:gd name="T8" fmla="*/ 20 w 40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40" y="21"/>
                  </a:lnTo>
                  <a:lnTo>
                    <a:pt x="20" y="41"/>
                  </a:lnTo>
                  <a:lnTo>
                    <a:pt x="0" y="2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5" name="Freeform 32"/>
            <p:cNvSpPr>
              <a:spLocks/>
            </p:cNvSpPr>
            <p:nvPr/>
          </p:nvSpPr>
          <p:spPr bwMode="auto">
            <a:xfrm>
              <a:off x="3362326" y="403225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6" name="Freeform 33"/>
            <p:cNvSpPr>
              <a:spLocks/>
            </p:cNvSpPr>
            <p:nvPr/>
          </p:nvSpPr>
          <p:spPr bwMode="auto">
            <a:xfrm>
              <a:off x="3529013" y="463550"/>
              <a:ext cx="65088" cy="65088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0 h 41"/>
                <a:gd name="T4" fmla="*/ 21 w 41"/>
                <a:gd name="T5" fmla="*/ 41 h 41"/>
                <a:gd name="T6" fmla="*/ 0 w 41"/>
                <a:gd name="T7" fmla="*/ 20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0"/>
                  </a:lnTo>
                  <a:lnTo>
                    <a:pt x="21" y="41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Freeform 34"/>
            <p:cNvSpPr>
              <a:spLocks/>
            </p:cNvSpPr>
            <p:nvPr/>
          </p:nvSpPr>
          <p:spPr bwMode="auto">
            <a:xfrm>
              <a:off x="3695701" y="536575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Freeform 35"/>
            <p:cNvSpPr>
              <a:spLocks/>
            </p:cNvSpPr>
            <p:nvPr/>
          </p:nvSpPr>
          <p:spPr bwMode="auto">
            <a:xfrm>
              <a:off x="3860801" y="627063"/>
              <a:ext cx="65088" cy="63500"/>
            </a:xfrm>
            <a:custGeom>
              <a:avLst/>
              <a:gdLst>
                <a:gd name="T0" fmla="*/ 21 w 41"/>
                <a:gd name="T1" fmla="*/ 0 h 40"/>
                <a:gd name="T2" fmla="*/ 41 w 41"/>
                <a:gd name="T3" fmla="*/ 20 h 40"/>
                <a:gd name="T4" fmla="*/ 21 w 41"/>
                <a:gd name="T5" fmla="*/ 40 h 40"/>
                <a:gd name="T6" fmla="*/ 0 w 41"/>
                <a:gd name="T7" fmla="*/ 20 h 40"/>
                <a:gd name="T8" fmla="*/ 21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1" y="0"/>
                  </a:moveTo>
                  <a:lnTo>
                    <a:pt x="41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Freeform 36"/>
            <p:cNvSpPr>
              <a:spLocks/>
            </p:cNvSpPr>
            <p:nvPr/>
          </p:nvSpPr>
          <p:spPr bwMode="auto">
            <a:xfrm>
              <a:off x="4029076" y="731838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4194176" y="854075"/>
              <a:ext cx="65088" cy="65088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0 h 41"/>
                <a:gd name="T4" fmla="*/ 20 w 41"/>
                <a:gd name="T5" fmla="*/ 41 h 41"/>
                <a:gd name="T6" fmla="*/ 0 w 41"/>
                <a:gd name="T7" fmla="*/ 20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4362451" y="995363"/>
              <a:ext cx="63500" cy="65088"/>
            </a:xfrm>
            <a:custGeom>
              <a:avLst/>
              <a:gdLst>
                <a:gd name="T0" fmla="*/ 20 w 40"/>
                <a:gd name="T1" fmla="*/ 0 h 41"/>
                <a:gd name="T2" fmla="*/ 40 w 40"/>
                <a:gd name="T3" fmla="*/ 20 h 41"/>
                <a:gd name="T4" fmla="*/ 20 w 40"/>
                <a:gd name="T5" fmla="*/ 41 h 41"/>
                <a:gd name="T6" fmla="*/ 0 w 40"/>
                <a:gd name="T7" fmla="*/ 20 h 41"/>
                <a:gd name="T8" fmla="*/ 20 w 40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1">
                  <a:moveTo>
                    <a:pt x="20" y="0"/>
                  </a:moveTo>
                  <a:lnTo>
                    <a:pt x="40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Freeform 39"/>
            <p:cNvSpPr>
              <a:spLocks/>
            </p:cNvSpPr>
            <p:nvPr/>
          </p:nvSpPr>
          <p:spPr bwMode="auto">
            <a:xfrm>
              <a:off x="4527551" y="1157288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Freeform 40"/>
            <p:cNvSpPr>
              <a:spLocks/>
            </p:cNvSpPr>
            <p:nvPr/>
          </p:nvSpPr>
          <p:spPr bwMode="auto">
            <a:xfrm>
              <a:off x="4695826" y="1341438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Freeform 41"/>
            <p:cNvSpPr>
              <a:spLocks/>
            </p:cNvSpPr>
            <p:nvPr/>
          </p:nvSpPr>
          <p:spPr bwMode="auto">
            <a:xfrm>
              <a:off x="4860926" y="1546225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Freeform 42"/>
            <p:cNvSpPr>
              <a:spLocks/>
            </p:cNvSpPr>
            <p:nvPr/>
          </p:nvSpPr>
          <p:spPr bwMode="auto">
            <a:xfrm>
              <a:off x="5027613" y="1776413"/>
              <a:ext cx="65088" cy="63500"/>
            </a:xfrm>
            <a:custGeom>
              <a:avLst/>
              <a:gdLst>
                <a:gd name="T0" fmla="*/ 21 w 41"/>
                <a:gd name="T1" fmla="*/ 0 h 40"/>
                <a:gd name="T2" fmla="*/ 41 w 41"/>
                <a:gd name="T3" fmla="*/ 20 h 40"/>
                <a:gd name="T4" fmla="*/ 21 w 41"/>
                <a:gd name="T5" fmla="*/ 40 h 40"/>
                <a:gd name="T6" fmla="*/ 0 w 41"/>
                <a:gd name="T7" fmla="*/ 20 h 40"/>
                <a:gd name="T8" fmla="*/ 21 w 41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0">
                  <a:moveTo>
                    <a:pt x="21" y="0"/>
                  </a:moveTo>
                  <a:lnTo>
                    <a:pt x="41" y="20"/>
                  </a:lnTo>
                  <a:lnTo>
                    <a:pt x="21" y="40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Freeform 43"/>
            <p:cNvSpPr>
              <a:spLocks/>
            </p:cNvSpPr>
            <p:nvPr/>
          </p:nvSpPr>
          <p:spPr bwMode="auto">
            <a:xfrm>
              <a:off x="5194301" y="2032000"/>
              <a:ext cx="63500" cy="63500"/>
            </a:xfrm>
            <a:custGeom>
              <a:avLst/>
              <a:gdLst>
                <a:gd name="T0" fmla="*/ 20 w 40"/>
                <a:gd name="T1" fmla="*/ 0 h 40"/>
                <a:gd name="T2" fmla="*/ 40 w 40"/>
                <a:gd name="T3" fmla="*/ 20 h 40"/>
                <a:gd name="T4" fmla="*/ 20 w 40"/>
                <a:gd name="T5" fmla="*/ 40 h 40"/>
                <a:gd name="T6" fmla="*/ 0 w 40"/>
                <a:gd name="T7" fmla="*/ 20 h 40"/>
                <a:gd name="T8" fmla="*/ 20 w 40"/>
                <a:gd name="T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40">
                  <a:moveTo>
                    <a:pt x="20" y="0"/>
                  </a:moveTo>
                  <a:lnTo>
                    <a:pt x="40" y="20"/>
                  </a:lnTo>
                  <a:lnTo>
                    <a:pt x="20" y="40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270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Rectangle 44"/>
            <p:cNvSpPr>
              <a:spLocks noChangeArrowheads="1"/>
            </p:cNvSpPr>
            <p:nvPr/>
          </p:nvSpPr>
          <p:spPr bwMode="auto">
            <a:xfrm>
              <a:off x="1473201" y="1970088"/>
              <a:ext cx="414338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-0.010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8" name="Rectangle 45"/>
            <p:cNvSpPr>
              <a:spLocks noChangeArrowheads="1"/>
            </p:cNvSpPr>
            <p:nvPr/>
          </p:nvSpPr>
          <p:spPr bwMode="auto">
            <a:xfrm>
              <a:off x="1473201" y="1611313"/>
              <a:ext cx="414338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-0.008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9" name="Rectangle 46"/>
            <p:cNvSpPr>
              <a:spLocks noChangeArrowheads="1"/>
            </p:cNvSpPr>
            <p:nvPr/>
          </p:nvSpPr>
          <p:spPr bwMode="auto">
            <a:xfrm>
              <a:off x="1473201" y="1252538"/>
              <a:ext cx="414338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-0.006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0" name="Rectangle 47"/>
            <p:cNvSpPr>
              <a:spLocks noChangeArrowheads="1"/>
            </p:cNvSpPr>
            <p:nvPr/>
          </p:nvSpPr>
          <p:spPr bwMode="auto">
            <a:xfrm>
              <a:off x="1473201" y="895350"/>
              <a:ext cx="414338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-0.004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1" name="Rectangle 48"/>
            <p:cNvSpPr>
              <a:spLocks noChangeArrowheads="1"/>
            </p:cNvSpPr>
            <p:nvPr/>
          </p:nvSpPr>
          <p:spPr bwMode="auto">
            <a:xfrm>
              <a:off x="1473201" y="536575"/>
              <a:ext cx="414338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-0.002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Rectangle 49"/>
            <p:cNvSpPr>
              <a:spLocks noChangeArrowheads="1"/>
            </p:cNvSpPr>
            <p:nvPr/>
          </p:nvSpPr>
          <p:spPr bwMode="auto">
            <a:xfrm>
              <a:off x="1512888" y="177800"/>
              <a:ext cx="352425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0.000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Rectangle 50"/>
            <p:cNvSpPr>
              <a:spLocks noChangeArrowheads="1"/>
            </p:cNvSpPr>
            <p:nvPr/>
          </p:nvSpPr>
          <p:spPr bwMode="auto">
            <a:xfrm>
              <a:off x="1854201" y="207645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4" name="Rectangle 51"/>
            <p:cNvSpPr>
              <a:spLocks noChangeArrowheads="1"/>
            </p:cNvSpPr>
            <p:nvPr/>
          </p:nvSpPr>
          <p:spPr bwMode="auto">
            <a:xfrm>
              <a:off x="2471738" y="207645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5" name="Rectangle 52"/>
            <p:cNvSpPr>
              <a:spLocks noChangeArrowheads="1"/>
            </p:cNvSpPr>
            <p:nvPr/>
          </p:nvSpPr>
          <p:spPr bwMode="auto">
            <a:xfrm>
              <a:off x="3138488" y="207645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6" name="Rectangle 53"/>
            <p:cNvSpPr>
              <a:spLocks noChangeArrowheads="1"/>
            </p:cNvSpPr>
            <p:nvPr/>
          </p:nvSpPr>
          <p:spPr bwMode="auto">
            <a:xfrm>
              <a:off x="3803651" y="207645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7" name="Rectangle 54"/>
            <p:cNvSpPr>
              <a:spLocks noChangeArrowheads="1"/>
            </p:cNvSpPr>
            <p:nvPr/>
          </p:nvSpPr>
          <p:spPr bwMode="auto">
            <a:xfrm>
              <a:off x="4468813" y="207645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8" name="Rectangle 55"/>
            <p:cNvSpPr>
              <a:spLocks noChangeArrowheads="1"/>
            </p:cNvSpPr>
            <p:nvPr/>
          </p:nvSpPr>
          <p:spPr bwMode="auto">
            <a:xfrm>
              <a:off x="5184776" y="207645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9" name="Rectangle 56"/>
            <p:cNvSpPr>
              <a:spLocks noChangeArrowheads="1"/>
            </p:cNvSpPr>
            <p:nvPr/>
          </p:nvSpPr>
          <p:spPr bwMode="auto">
            <a:xfrm>
              <a:off x="3532188" y="2166938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0" name="Rectangle 57"/>
            <p:cNvSpPr>
              <a:spLocks noChangeArrowheads="1"/>
            </p:cNvSpPr>
            <p:nvPr/>
          </p:nvSpPr>
          <p:spPr bwMode="auto">
            <a:xfrm rot="16200000">
              <a:off x="1293817" y="1039813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272" name="Group 271"/>
            <p:cNvGrpSpPr/>
            <p:nvPr/>
          </p:nvGrpSpPr>
          <p:grpSpPr>
            <a:xfrm>
              <a:off x="4468813" y="336550"/>
              <a:ext cx="690563" cy="350838"/>
              <a:chOff x="4638676" y="7153275"/>
              <a:chExt cx="690563" cy="350838"/>
            </a:xfrm>
          </p:grpSpPr>
          <p:sp>
            <p:nvSpPr>
              <p:cNvPr id="273" name="Rectangle 252"/>
              <p:cNvSpPr>
                <a:spLocks noChangeArrowheads="1"/>
              </p:cNvSpPr>
              <p:nvPr/>
            </p:nvSpPr>
            <p:spPr bwMode="auto">
              <a:xfrm>
                <a:off x="4638676" y="7153275"/>
                <a:ext cx="690563" cy="341313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4" name="Line 253"/>
              <p:cNvSpPr>
                <a:spLocks noChangeShapeType="1"/>
              </p:cNvSpPr>
              <p:nvPr/>
            </p:nvSpPr>
            <p:spPr bwMode="auto">
              <a:xfrm>
                <a:off x="4691063" y="7248525"/>
                <a:ext cx="254000" cy="0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5" name="Freeform 254"/>
              <p:cNvSpPr>
                <a:spLocks/>
              </p:cNvSpPr>
              <p:nvPr/>
            </p:nvSpPr>
            <p:spPr bwMode="auto">
              <a:xfrm>
                <a:off x="4784726" y="7216775"/>
                <a:ext cx="65088" cy="63500"/>
              </a:xfrm>
              <a:custGeom>
                <a:avLst/>
                <a:gdLst>
                  <a:gd name="T0" fmla="*/ 20 w 41"/>
                  <a:gd name="T1" fmla="*/ 0 h 40"/>
                  <a:gd name="T2" fmla="*/ 41 w 41"/>
                  <a:gd name="T3" fmla="*/ 20 h 40"/>
                  <a:gd name="T4" fmla="*/ 20 w 41"/>
                  <a:gd name="T5" fmla="*/ 40 h 40"/>
                  <a:gd name="T6" fmla="*/ 0 w 41"/>
                  <a:gd name="T7" fmla="*/ 20 h 40"/>
                  <a:gd name="T8" fmla="*/ 20 w 41"/>
                  <a:gd name="T9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0">
                    <a:moveTo>
                      <a:pt x="20" y="0"/>
                    </a:moveTo>
                    <a:lnTo>
                      <a:pt x="41" y="20"/>
                    </a:lnTo>
                    <a:lnTo>
                      <a:pt x="20" y="40"/>
                    </a:lnTo>
                    <a:lnTo>
                      <a:pt x="0" y="2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1270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6" name="Rectangle 255"/>
              <p:cNvSpPr>
                <a:spLocks noChangeArrowheads="1"/>
              </p:cNvSpPr>
              <p:nvPr/>
            </p:nvSpPr>
            <p:spPr bwMode="auto">
              <a:xfrm>
                <a:off x="4970463" y="7162800"/>
                <a:ext cx="298450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FEM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77" name="Line 256"/>
              <p:cNvSpPr>
                <a:spLocks noChangeShapeType="1"/>
              </p:cNvSpPr>
              <p:nvPr/>
            </p:nvSpPr>
            <p:spPr bwMode="auto">
              <a:xfrm>
                <a:off x="4691063" y="7418388"/>
                <a:ext cx="254000" cy="0"/>
              </a:xfrm>
              <a:prstGeom prst="line">
                <a:avLst/>
              </a:prstGeom>
              <a:noFill/>
              <a:ln w="23813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278" name="Rectangle 257"/>
              <p:cNvSpPr>
                <a:spLocks noChangeArrowheads="1"/>
              </p:cNvSpPr>
              <p:nvPr/>
            </p:nvSpPr>
            <p:spPr bwMode="auto">
              <a:xfrm>
                <a:off x="4970463" y="7334250"/>
                <a:ext cx="352425" cy="169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anose="020B0604020202020204" pitchFamily="34" charset="0"/>
                  </a:rPr>
                  <a:t>Exact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282" name="Rectangle 281"/>
            <p:cNvSpPr/>
            <p:nvPr/>
          </p:nvSpPr>
          <p:spPr>
            <a:xfrm>
              <a:off x="1243809" y="177005"/>
              <a:ext cx="4091785" cy="216297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9895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1960524" y="316591"/>
            <a:ext cx="2520912" cy="874034"/>
            <a:chOff x="1960524" y="316591"/>
            <a:chExt cx="2520912" cy="874034"/>
          </a:xfrm>
        </p:grpSpPr>
        <p:sp>
          <p:nvSpPr>
            <p:cNvPr id="3" name="Rectangle 2"/>
            <p:cNvSpPr>
              <a:spLocks noChangeArrowheads="1"/>
            </p:cNvSpPr>
            <p:nvPr/>
          </p:nvSpPr>
          <p:spPr bwMode="auto">
            <a:xfrm>
              <a:off x="2101782" y="772284"/>
              <a:ext cx="2210552" cy="147370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4" name="Line 5749"/>
            <p:cNvCxnSpPr>
              <a:cxnSpLocks noChangeShapeType="1"/>
            </p:cNvCxnSpPr>
            <p:nvPr/>
          </p:nvCxnSpPr>
          <p:spPr bwMode="auto">
            <a:xfrm flipV="1">
              <a:off x="2101782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" name="Line 5750"/>
            <p:cNvCxnSpPr>
              <a:cxnSpLocks noChangeShapeType="1"/>
            </p:cNvCxnSpPr>
            <p:nvPr/>
          </p:nvCxnSpPr>
          <p:spPr bwMode="auto">
            <a:xfrm flipV="1">
              <a:off x="2270884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" name="Line 5751"/>
            <p:cNvCxnSpPr>
              <a:cxnSpLocks noChangeShapeType="1"/>
            </p:cNvCxnSpPr>
            <p:nvPr/>
          </p:nvCxnSpPr>
          <p:spPr bwMode="auto">
            <a:xfrm flipV="1">
              <a:off x="2439986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" name="Line 5752"/>
            <p:cNvCxnSpPr>
              <a:cxnSpLocks noChangeShapeType="1"/>
            </p:cNvCxnSpPr>
            <p:nvPr/>
          </p:nvCxnSpPr>
          <p:spPr bwMode="auto">
            <a:xfrm flipV="1">
              <a:off x="2609088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" name="Line 5753"/>
            <p:cNvCxnSpPr>
              <a:cxnSpLocks noChangeShapeType="1"/>
            </p:cNvCxnSpPr>
            <p:nvPr/>
          </p:nvCxnSpPr>
          <p:spPr bwMode="auto">
            <a:xfrm flipV="1">
              <a:off x="2778191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" name="Line 5754"/>
            <p:cNvCxnSpPr>
              <a:cxnSpLocks noChangeShapeType="1"/>
            </p:cNvCxnSpPr>
            <p:nvPr/>
          </p:nvCxnSpPr>
          <p:spPr bwMode="auto">
            <a:xfrm flipV="1">
              <a:off x="2947972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5755"/>
            <p:cNvCxnSpPr>
              <a:cxnSpLocks noChangeShapeType="1"/>
            </p:cNvCxnSpPr>
            <p:nvPr/>
          </p:nvCxnSpPr>
          <p:spPr bwMode="auto">
            <a:xfrm flipV="1">
              <a:off x="3117074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5756"/>
            <p:cNvCxnSpPr>
              <a:cxnSpLocks noChangeShapeType="1"/>
            </p:cNvCxnSpPr>
            <p:nvPr/>
          </p:nvCxnSpPr>
          <p:spPr bwMode="auto">
            <a:xfrm flipV="1">
              <a:off x="3286176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Line 5757"/>
            <p:cNvCxnSpPr>
              <a:cxnSpLocks noChangeShapeType="1"/>
            </p:cNvCxnSpPr>
            <p:nvPr/>
          </p:nvCxnSpPr>
          <p:spPr bwMode="auto">
            <a:xfrm flipV="1">
              <a:off x="3455278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" name="Line 5758"/>
            <p:cNvCxnSpPr>
              <a:cxnSpLocks noChangeShapeType="1"/>
            </p:cNvCxnSpPr>
            <p:nvPr/>
          </p:nvCxnSpPr>
          <p:spPr bwMode="auto">
            <a:xfrm flipV="1">
              <a:off x="3625059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Line 5759"/>
            <p:cNvCxnSpPr>
              <a:cxnSpLocks noChangeShapeType="1"/>
            </p:cNvCxnSpPr>
            <p:nvPr/>
          </p:nvCxnSpPr>
          <p:spPr bwMode="auto">
            <a:xfrm flipV="1">
              <a:off x="3794162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Line 5760"/>
            <p:cNvCxnSpPr>
              <a:cxnSpLocks noChangeShapeType="1"/>
            </p:cNvCxnSpPr>
            <p:nvPr/>
          </p:nvCxnSpPr>
          <p:spPr bwMode="auto">
            <a:xfrm flipV="1">
              <a:off x="3963264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Line 5761"/>
            <p:cNvCxnSpPr>
              <a:cxnSpLocks noChangeShapeType="1"/>
            </p:cNvCxnSpPr>
            <p:nvPr/>
          </p:nvCxnSpPr>
          <p:spPr bwMode="auto">
            <a:xfrm flipV="1">
              <a:off x="4132366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Line 5762"/>
            <p:cNvCxnSpPr>
              <a:cxnSpLocks noChangeShapeType="1"/>
            </p:cNvCxnSpPr>
            <p:nvPr/>
          </p:nvCxnSpPr>
          <p:spPr bwMode="auto">
            <a:xfrm flipV="1">
              <a:off x="4302147" y="517612"/>
              <a:ext cx="0" cy="2295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Line 5763"/>
            <p:cNvCxnSpPr>
              <a:cxnSpLocks noChangeShapeType="1"/>
            </p:cNvCxnSpPr>
            <p:nvPr/>
          </p:nvCxnSpPr>
          <p:spPr bwMode="auto">
            <a:xfrm>
              <a:off x="2101782" y="529157"/>
              <a:ext cx="220036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9" name="Text Box 5764"/>
            <p:cNvSpPr txBox="1">
              <a:spLocks noChangeArrowheads="1"/>
            </p:cNvSpPr>
            <p:nvPr/>
          </p:nvSpPr>
          <p:spPr bwMode="auto">
            <a:xfrm>
              <a:off x="3115037" y="316591"/>
              <a:ext cx="224111" cy="223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p</a:t>
              </a:r>
              <a:endParaRPr lang="en-US" sz="1100">
                <a:effectLst/>
                <a:latin typeface="Times New Roman" panose="02020603050405020304" pitchFamily="18" charset="0"/>
                <a:ea typeface="Batang" panose="02030600000101010101" pitchFamily="18" charset="-127"/>
              </a:endParaRPr>
            </a:p>
          </p:txBody>
        </p:sp>
        <p:sp>
          <p:nvSpPr>
            <p:cNvPr id="20" name="AutoShape 5765"/>
            <p:cNvSpPr>
              <a:spLocks noChangeArrowheads="1"/>
            </p:cNvSpPr>
            <p:nvPr/>
          </p:nvSpPr>
          <p:spPr bwMode="auto">
            <a:xfrm>
              <a:off x="2022324" y="925087"/>
              <a:ext cx="173177" cy="17317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1" name="AutoShape 5766"/>
            <p:cNvSpPr>
              <a:spLocks noChangeArrowheads="1"/>
            </p:cNvSpPr>
            <p:nvPr/>
          </p:nvSpPr>
          <p:spPr bwMode="auto">
            <a:xfrm>
              <a:off x="4222689" y="920333"/>
              <a:ext cx="173177" cy="173177"/>
            </a:xfrm>
            <a:prstGeom prst="triangle">
              <a:avLst>
                <a:gd name="adj" fmla="val 50000"/>
              </a:avLst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2" name="Oval 21"/>
            <p:cNvSpPr>
              <a:spLocks noChangeArrowheads="1"/>
            </p:cNvSpPr>
            <p:nvPr/>
          </p:nvSpPr>
          <p:spPr bwMode="auto">
            <a:xfrm>
              <a:off x="4217256" y="1092831"/>
              <a:ext cx="97115" cy="97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4319125" y="1093510"/>
              <a:ext cx="97115" cy="97115"/>
            </a:xfrm>
            <a:prstGeom prst="ellipse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cxnSp>
          <p:nvCxnSpPr>
            <p:cNvPr id="24" name="Line 5769"/>
            <p:cNvCxnSpPr>
              <a:cxnSpLocks noChangeShapeType="1"/>
            </p:cNvCxnSpPr>
            <p:nvPr/>
          </p:nvCxnSpPr>
          <p:spPr bwMode="auto">
            <a:xfrm>
              <a:off x="4150023" y="1189946"/>
              <a:ext cx="33141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Line 5770"/>
            <p:cNvCxnSpPr>
              <a:cxnSpLocks noChangeShapeType="1"/>
            </p:cNvCxnSpPr>
            <p:nvPr/>
          </p:nvCxnSpPr>
          <p:spPr bwMode="auto">
            <a:xfrm flipH="1">
              <a:off x="1960524" y="1098264"/>
              <a:ext cx="61121" cy="509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Line 5771"/>
            <p:cNvCxnSpPr>
              <a:cxnSpLocks noChangeShapeType="1"/>
            </p:cNvCxnSpPr>
            <p:nvPr/>
          </p:nvCxnSpPr>
          <p:spPr bwMode="auto">
            <a:xfrm flipH="1">
              <a:off x="2027757" y="1098264"/>
              <a:ext cx="61121" cy="509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Line 5772"/>
            <p:cNvCxnSpPr>
              <a:cxnSpLocks noChangeShapeType="1"/>
            </p:cNvCxnSpPr>
            <p:nvPr/>
          </p:nvCxnSpPr>
          <p:spPr bwMode="auto">
            <a:xfrm flipH="1">
              <a:off x="2061714" y="1098264"/>
              <a:ext cx="61121" cy="509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Line 5773"/>
            <p:cNvCxnSpPr>
              <a:cxnSpLocks noChangeShapeType="1"/>
            </p:cNvCxnSpPr>
            <p:nvPr/>
          </p:nvCxnSpPr>
          <p:spPr bwMode="auto">
            <a:xfrm flipH="1">
              <a:off x="2094991" y="1098264"/>
              <a:ext cx="61121" cy="509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Line 5774"/>
            <p:cNvCxnSpPr>
              <a:cxnSpLocks noChangeShapeType="1"/>
            </p:cNvCxnSpPr>
            <p:nvPr/>
          </p:nvCxnSpPr>
          <p:spPr bwMode="auto">
            <a:xfrm flipH="1">
              <a:off x="2128268" y="1098264"/>
              <a:ext cx="61121" cy="509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Line 5775"/>
            <p:cNvCxnSpPr>
              <a:cxnSpLocks noChangeShapeType="1"/>
            </p:cNvCxnSpPr>
            <p:nvPr/>
          </p:nvCxnSpPr>
          <p:spPr bwMode="auto">
            <a:xfrm flipH="1">
              <a:off x="1994480" y="1098264"/>
              <a:ext cx="61121" cy="5093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" name="Text Box 5776"/>
            <p:cNvSpPr txBox="1">
              <a:spLocks noChangeArrowheads="1"/>
            </p:cNvSpPr>
            <p:nvPr/>
          </p:nvSpPr>
          <p:spPr bwMode="auto">
            <a:xfrm>
              <a:off x="3174047" y="941853"/>
              <a:ext cx="224257" cy="1702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100" i="1" dirty="0">
                  <a:effectLst/>
                  <a:latin typeface="Times New Roman" panose="02020603050405020304" pitchFamily="18" charset="0"/>
                  <a:ea typeface="Batang" panose="02030600000101010101" pitchFamily="18" charset="-127"/>
                </a:rPr>
                <a:t>L</a:t>
              </a:r>
            </a:p>
          </p:txBody>
        </p:sp>
      </p:grpSp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222380" y="1603375"/>
            <a:ext cx="4233867" cy="2295525"/>
            <a:chOff x="770" y="1010"/>
            <a:chExt cx="2667" cy="1446"/>
          </a:xfrm>
        </p:grpSpPr>
        <p:sp>
          <p:nvSpPr>
            <p:cNvPr id="36" name="AutoShape 3"/>
            <p:cNvSpPr>
              <a:spLocks noChangeAspect="1" noChangeArrowheads="1" noTextEdit="1"/>
            </p:cNvSpPr>
            <p:nvPr/>
          </p:nvSpPr>
          <p:spPr bwMode="auto">
            <a:xfrm>
              <a:off x="770" y="1010"/>
              <a:ext cx="2667" cy="144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7" name="Rectangle 5"/>
            <p:cNvSpPr>
              <a:spLocks noChangeArrowheads="1"/>
            </p:cNvSpPr>
            <p:nvPr/>
          </p:nvSpPr>
          <p:spPr bwMode="auto">
            <a:xfrm>
              <a:off x="1107" y="1091"/>
              <a:ext cx="2249" cy="1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8" name="Rectangle 6"/>
            <p:cNvSpPr>
              <a:spLocks noChangeArrowheads="1"/>
            </p:cNvSpPr>
            <p:nvPr/>
          </p:nvSpPr>
          <p:spPr bwMode="auto">
            <a:xfrm>
              <a:off x="1107" y="1091"/>
              <a:ext cx="2249" cy="117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39" name="Line 7"/>
            <p:cNvSpPr>
              <a:spLocks noChangeShapeType="1"/>
            </p:cNvSpPr>
            <p:nvPr/>
          </p:nvSpPr>
          <p:spPr bwMode="auto">
            <a:xfrm>
              <a:off x="1107" y="1091"/>
              <a:ext cx="0" cy="117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0" name="Line 8"/>
            <p:cNvSpPr>
              <a:spLocks noChangeShapeType="1"/>
            </p:cNvSpPr>
            <p:nvPr/>
          </p:nvSpPr>
          <p:spPr bwMode="auto">
            <a:xfrm>
              <a:off x="1084" y="2269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1" name="Line 9"/>
            <p:cNvSpPr>
              <a:spLocks noChangeShapeType="1"/>
            </p:cNvSpPr>
            <p:nvPr/>
          </p:nvSpPr>
          <p:spPr bwMode="auto">
            <a:xfrm>
              <a:off x="1084" y="2101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2" name="Line 10"/>
            <p:cNvSpPr>
              <a:spLocks noChangeShapeType="1"/>
            </p:cNvSpPr>
            <p:nvPr/>
          </p:nvSpPr>
          <p:spPr bwMode="auto">
            <a:xfrm>
              <a:off x="1084" y="1933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3" name="Line 11"/>
            <p:cNvSpPr>
              <a:spLocks noChangeShapeType="1"/>
            </p:cNvSpPr>
            <p:nvPr/>
          </p:nvSpPr>
          <p:spPr bwMode="auto">
            <a:xfrm>
              <a:off x="1084" y="1764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4" name="Line 12"/>
            <p:cNvSpPr>
              <a:spLocks noChangeShapeType="1"/>
            </p:cNvSpPr>
            <p:nvPr/>
          </p:nvSpPr>
          <p:spPr bwMode="auto">
            <a:xfrm>
              <a:off x="1084" y="1596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5" name="Line 13"/>
            <p:cNvSpPr>
              <a:spLocks noChangeShapeType="1"/>
            </p:cNvSpPr>
            <p:nvPr/>
          </p:nvSpPr>
          <p:spPr bwMode="auto">
            <a:xfrm>
              <a:off x="1084" y="1427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6" name="Line 14"/>
            <p:cNvSpPr>
              <a:spLocks noChangeShapeType="1"/>
            </p:cNvSpPr>
            <p:nvPr/>
          </p:nvSpPr>
          <p:spPr bwMode="auto">
            <a:xfrm>
              <a:off x="1084" y="1259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7" name="Line 15"/>
            <p:cNvSpPr>
              <a:spLocks noChangeShapeType="1"/>
            </p:cNvSpPr>
            <p:nvPr/>
          </p:nvSpPr>
          <p:spPr bwMode="auto">
            <a:xfrm>
              <a:off x="1084" y="1091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8" name="Line 16"/>
            <p:cNvSpPr>
              <a:spLocks noChangeShapeType="1"/>
            </p:cNvSpPr>
            <p:nvPr/>
          </p:nvSpPr>
          <p:spPr bwMode="auto">
            <a:xfrm>
              <a:off x="1107" y="2269"/>
              <a:ext cx="2249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 flipV="1">
              <a:off x="1107" y="2269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0" name="Line 18"/>
            <p:cNvSpPr>
              <a:spLocks noChangeShapeType="1"/>
            </p:cNvSpPr>
            <p:nvPr/>
          </p:nvSpPr>
          <p:spPr bwMode="auto">
            <a:xfrm flipV="1">
              <a:off x="1556" y="2269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1" name="Line 19"/>
            <p:cNvSpPr>
              <a:spLocks noChangeShapeType="1"/>
            </p:cNvSpPr>
            <p:nvPr/>
          </p:nvSpPr>
          <p:spPr bwMode="auto">
            <a:xfrm flipV="1">
              <a:off x="2006" y="2269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2" name="Line 20"/>
            <p:cNvSpPr>
              <a:spLocks noChangeShapeType="1"/>
            </p:cNvSpPr>
            <p:nvPr/>
          </p:nvSpPr>
          <p:spPr bwMode="auto">
            <a:xfrm flipV="1">
              <a:off x="2456" y="2269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 flipV="1">
              <a:off x="2906" y="2269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 flipV="1">
              <a:off x="3356" y="2269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5" name="Freeform 23"/>
            <p:cNvSpPr>
              <a:spLocks/>
            </p:cNvSpPr>
            <p:nvPr/>
          </p:nvSpPr>
          <p:spPr bwMode="auto">
            <a:xfrm>
              <a:off x="1107" y="1217"/>
              <a:ext cx="2249" cy="1052"/>
            </a:xfrm>
            <a:custGeom>
              <a:avLst/>
              <a:gdLst>
                <a:gd name="T0" fmla="*/ 0 w 3616"/>
                <a:gd name="T1" fmla="*/ 1692 h 1692"/>
                <a:gd name="T2" fmla="*/ 181 w 3616"/>
                <a:gd name="T3" fmla="*/ 1423 h 1692"/>
                <a:gd name="T4" fmla="*/ 362 w 3616"/>
                <a:gd name="T5" fmla="*/ 1161 h 1692"/>
                <a:gd name="T6" fmla="*/ 542 w 3616"/>
                <a:gd name="T7" fmla="*/ 914 h 1692"/>
                <a:gd name="T8" fmla="*/ 723 w 3616"/>
                <a:gd name="T9" fmla="*/ 687 h 1692"/>
                <a:gd name="T10" fmla="*/ 904 w 3616"/>
                <a:gd name="T11" fmla="*/ 486 h 1692"/>
                <a:gd name="T12" fmla="*/ 1085 w 3616"/>
                <a:gd name="T13" fmla="*/ 316 h 1692"/>
                <a:gd name="T14" fmla="*/ 1266 w 3616"/>
                <a:gd name="T15" fmla="*/ 180 h 1692"/>
                <a:gd name="T16" fmla="*/ 1446 w 3616"/>
                <a:gd name="T17" fmla="*/ 81 h 1692"/>
                <a:gd name="T18" fmla="*/ 1627 w 3616"/>
                <a:gd name="T19" fmla="*/ 20 h 1692"/>
                <a:gd name="T20" fmla="*/ 1808 w 3616"/>
                <a:gd name="T21" fmla="*/ 0 h 1692"/>
                <a:gd name="T22" fmla="*/ 1989 w 3616"/>
                <a:gd name="T23" fmla="*/ 20 h 1692"/>
                <a:gd name="T24" fmla="*/ 2170 w 3616"/>
                <a:gd name="T25" fmla="*/ 81 h 1692"/>
                <a:gd name="T26" fmla="*/ 2350 w 3616"/>
                <a:gd name="T27" fmla="*/ 180 h 1692"/>
                <a:gd name="T28" fmla="*/ 2531 w 3616"/>
                <a:gd name="T29" fmla="*/ 316 h 1692"/>
                <a:gd name="T30" fmla="*/ 2712 w 3616"/>
                <a:gd name="T31" fmla="*/ 486 h 1692"/>
                <a:gd name="T32" fmla="*/ 2893 w 3616"/>
                <a:gd name="T33" fmla="*/ 687 h 1692"/>
                <a:gd name="T34" fmla="*/ 3074 w 3616"/>
                <a:gd name="T35" fmla="*/ 914 h 1692"/>
                <a:gd name="T36" fmla="*/ 3254 w 3616"/>
                <a:gd name="T37" fmla="*/ 1161 h 1692"/>
                <a:gd name="T38" fmla="*/ 3435 w 3616"/>
                <a:gd name="T39" fmla="*/ 1423 h 1692"/>
                <a:gd name="T40" fmla="*/ 3616 w 3616"/>
                <a:gd name="T41" fmla="*/ 1692 h 1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616" h="1692">
                  <a:moveTo>
                    <a:pt x="0" y="1692"/>
                  </a:moveTo>
                  <a:lnTo>
                    <a:pt x="181" y="1423"/>
                  </a:lnTo>
                  <a:lnTo>
                    <a:pt x="362" y="1161"/>
                  </a:lnTo>
                  <a:lnTo>
                    <a:pt x="542" y="914"/>
                  </a:lnTo>
                  <a:lnTo>
                    <a:pt x="723" y="687"/>
                  </a:lnTo>
                  <a:lnTo>
                    <a:pt x="904" y="486"/>
                  </a:lnTo>
                  <a:lnTo>
                    <a:pt x="1085" y="316"/>
                  </a:lnTo>
                  <a:lnTo>
                    <a:pt x="1266" y="180"/>
                  </a:lnTo>
                  <a:lnTo>
                    <a:pt x="1446" y="81"/>
                  </a:lnTo>
                  <a:lnTo>
                    <a:pt x="1627" y="20"/>
                  </a:lnTo>
                  <a:lnTo>
                    <a:pt x="1808" y="0"/>
                  </a:lnTo>
                  <a:lnTo>
                    <a:pt x="1989" y="20"/>
                  </a:lnTo>
                  <a:lnTo>
                    <a:pt x="2170" y="81"/>
                  </a:lnTo>
                  <a:lnTo>
                    <a:pt x="2350" y="180"/>
                  </a:lnTo>
                  <a:lnTo>
                    <a:pt x="2531" y="316"/>
                  </a:lnTo>
                  <a:lnTo>
                    <a:pt x="2712" y="486"/>
                  </a:lnTo>
                  <a:lnTo>
                    <a:pt x="2893" y="687"/>
                  </a:lnTo>
                  <a:lnTo>
                    <a:pt x="3074" y="914"/>
                  </a:lnTo>
                  <a:lnTo>
                    <a:pt x="3254" y="1161"/>
                  </a:lnTo>
                  <a:lnTo>
                    <a:pt x="3435" y="1423"/>
                  </a:lnTo>
                  <a:lnTo>
                    <a:pt x="3616" y="1692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6" name="Freeform 24"/>
            <p:cNvSpPr>
              <a:spLocks/>
            </p:cNvSpPr>
            <p:nvPr/>
          </p:nvSpPr>
          <p:spPr bwMode="auto">
            <a:xfrm>
              <a:off x="1107" y="1427"/>
              <a:ext cx="2249" cy="842"/>
            </a:xfrm>
            <a:custGeom>
              <a:avLst/>
              <a:gdLst>
                <a:gd name="T0" fmla="*/ 0 w 3616"/>
                <a:gd name="T1" fmla="*/ 1354 h 1354"/>
                <a:gd name="T2" fmla="*/ 181 w 3616"/>
                <a:gd name="T3" fmla="*/ 1097 h 1354"/>
                <a:gd name="T4" fmla="*/ 362 w 3616"/>
                <a:gd name="T5" fmla="*/ 867 h 1354"/>
                <a:gd name="T6" fmla="*/ 542 w 3616"/>
                <a:gd name="T7" fmla="*/ 664 h 1354"/>
                <a:gd name="T8" fmla="*/ 723 w 3616"/>
                <a:gd name="T9" fmla="*/ 488 h 1354"/>
                <a:gd name="T10" fmla="*/ 904 w 3616"/>
                <a:gd name="T11" fmla="*/ 339 h 1354"/>
                <a:gd name="T12" fmla="*/ 1085 w 3616"/>
                <a:gd name="T13" fmla="*/ 217 h 1354"/>
                <a:gd name="T14" fmla="*/ 1266 w 3616"/>
                <a:gd name="T15" fmla="*/ 122 h 1354"/>
                <a:gd name="T16" fmla="*/ 1446 w 3616"/>
                <a:gd name="T17" fmla="*/ 55 h 1354"/>
                <a:gd name="T18" fmla="*/ 1627 w 3616"/>
                <a:gd name="T19" fmla="*/ 14 h 1354"/>
                <a:gd name="T20" fmla="*/ 1808 w 3616"/>
                <a:gd name="T21" fmla="*/ 0 h 1354"/>
                <a:gd name="T22" fmla="*/ 1989 w 3616"/>
                <a:gd name="T23" fmla="*/ 14 h 1354"/>
                <a:gd name="T24" fmla="*/ 2170 w 3616"/>
                <a:gd name="T25" fmla="*/ 55 h 1354"/>
                <a:gd name="T26" fmla="*/ 2350 w 3616"/>
                <a:gd name="T27" fmla="*/ 122 h 1354"/>
                <a:gd name="T28" fmla="*/ 2531 w 3616"/>
                <a:gd name="T29" fmla="*/ 217 h 1354"/>
                <a:gd name="T30" fmla="*/ 2712 w 3616"/>
                <a:gd name="T31" fmla="*/ 339 h 1354"/>
                <a:gd name="T32" fmla="*/ 2893 w 3616"/>
                <a:gd name="T33" fmla="*/ 488 h 1354"/>
                <a:gd name="T34" fmla="*/ 3074 w 3616"/>
                <a:gd name="T35" fmla="*/ 664 h 1354"/>
                <a:gd name="T36" fmla="*/ 3254 w 3616"/>
                <a:gd name="T37" fmla="*/ 867 h 1354"/>
                <a:gd name="T38" fmla="*/ 3435 w 3616"/>
                <a:gd name="T39" fmla="*/ 1097 h 1354"/>
                <a:gd name="T40" fmla="*/ 3616 w 3616"/>
                <a:gd name="T41" fmla="*/ 1354 h 1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616" h="1354">
                  <a:moveTo>
                    <a:pt x="0" y="1354"/>
                  </a:moveTo>
                  <a:lnTo>
                    <a:pt x="181" y="1097"/>
                  </a:lnTo>
                  <a:lnTo>
                    <a:pt x="362" y="867"/>
                  </a:lnTo>
                  <a:lnTo>
                    <a:pt x="542" y="664"/>
                  </a:lnTo>
                  <a:lnTo>
                    <a:pt x="723" y="488"/>
                  </a:lnTo>
                  <a:lnTo>
                    <a:pt x="904" y="339"/>
                  </a:lnTo>
                  <a:lnTo>
                    <a:pt x="1085" y="217"/>
                  </a:lnTo>
                  <a:lnTo>
                    <a:pt x="1266" y="122"/>
                  </a:lnTo>
                  <a:lnTo>
                    <a:pt x="1446" y="55"/>
                  </a:lnTo>
                  <a:lnTo>
                    <a:pt x="1627" y="14"/>
                  </a:lnTo>
                  <a:lnTo>
                    <a:pt x="1808" y="0"/>
                  </a:lnTo>
                  <a:lnTo>
                    <a:pt x="1989" y="14"/>
                  </a:lnTo>
                  <a:lnTo>
                    <a:pt x="2170" y="55"/>
                  </a:lnTo>
                  <a:lnTo>
                    <a:pt x="2350" y="122"/>
                  </a:lnTo>
                  <a:lnTo>
                    <a:pt x="2531" y="217"/>
                  </a:lnTo>
                  <a:lnTo>
                    <a:pt x="2712" y="339"/>
                  </a:lnTo>
                  <a:lnTo>
                    <a:pt x="2893" y="488"/>
                  </a:lnTo>
                  <a:lnTo>
                    <a:pt x="3074" y="664"/>
                  </a:lnTo>
                  <a:lnTo>
                    <a:pt x="3254" y="867"/>
                  </a:lnTo>
                  <a:lnTo>
                    <a:pt x="3435" y="1097"/>
                  </a:lnTo>
                  <a:lnTo>
                    <a:pt x="3616" y="1354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7" name="Freeform 25"/>
            <p:cNvSpPr>
              <a:spLocks/>
            </p:cNvSpPr>
            <p:nvPr/>
          </p:nvSpPr>
          <p:spPr bwMode="auto">
            <a:xfrm>
              <a:off x="1083" y="2246"/>
              <a:ext cx="47" cy="47"/>
            </a:xfrm>
            <a:custGeom>
              <a:avLst/>
              <a:gdLst>
                <a:gd name="T0" fmla="*/ 24 w 47"/>
                <a:gd name="T1" fmla="*/ 0 h 47"/>
                <a:gd name="T2" fmla="*/ 47 w 47"/>
                <a:gd name="T3" fmla="*/ 23 h 47"/>
                <a:gd name="T4" fmla="*/ 24 w 47"/>
                <a:gd name="T5" fmla="*/ 47 h 47"/>
                <a:gd name="T6" fmla="*/ 0 w 47"/>
                <a:gd name="T7" fmla="*/ 23 h 47"/>
                <a:gd name="T8" fmla="*/ 24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47" y="23"/>
                  </a:lnTo>
                  <a:lnTo>
                    <a:pt x="24" y="47"/>
                  </a:lnTo>
                  <a:lnTo>
                    <a:pt x="0" y="23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8" name="Freeform 26"/>
            <p:cNvSpPr>
              <a:spLocks/>
            </p:cNvSpPr>
            <p:nvPr/>
          </p:nvSpPr>
          <p:spPr bwMode="auto">
            <a:xfrm>
              <a:off x="1196" y="2079"/>
              <a:ext cx="47" cy="47"/>
            </a:xfrm>
            <a:custGeom>
              <a:avLst/>
              <a:gdLst>
                <a:gd name="T0" fmla="*/ 23 w 47"/>
                <a:gd name="T1" fmla="*/ 0 h 47"/>
                <a:gd name="T2" fmla="*/ 47 w 47"/>
                <a:gd name="T3" fmla="*/ 23 h 47"/>
                <a:gd name="T4" fmla="*/ 23 w 47"/>
                <a:gd name="T5" fmla="*/ 47 h 47"/>
                <a:gd name="T6" fmla="*/ 0 w 47"/>
                <a:gd name="T7" fmla="*/ 23 h 47"/>
                <a:gd name="T8" fmla="*/ 23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3" y="0"/>
                  </a:moveTo>
                  <a:lnTo>
                    <a:pt x="47" y="23"/>
                  </a:lnTo>
                  <a:lnTo>
                    <a:pt x="23" y="47"/>
                  </a:lnTo>
                  <a:lnTo>
                    <a:pt x="0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9" name="Freeform 27"/>
            <p:cNvSpPr>
              <a:spLocks/>
            </p:cNvSpPr>
            <p:nvPr/>
          </p:nvSpPr>
          <p:spPr bwMode="auto">
            <a:xfrm>
              <a:off x="1308" y="1916"/>
              <a:ext cx="48" cy="47"/>
            </a:xfrm>
            <a:custGeom>
              <a:avLst/>
              <a:gdLst>
                <a:gd name="T0" fmla="*/ 24 w 48"/>
                <a:gd name="T1" fmla="*/ 0 h 47"/>
                <a:gd name="T2" fmla="*/ 48 w 48"/>
                <a:gd name="T3" fmla="*/ 23 h 47"/>
                <a:gd name="T4" fmla="*/ 24 w 48"/>
                <a:gd name="T5" fmla="*/ 47 h 47"/>
                <a:gd name="T6" fmla="*/ 0 w 48"/>
                <a:gd name="T7" fmla="*/ 23 h 47"/>
                <a:gd name="T8" fmla="*/ 24 w 48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7">
                  <a:moveTo>
                    <a:pt x="24" y="0"/>
                  </a:moveTo>
                  <a:lnTo>
                    <a:pt x="48" y="23"/>
                  </a:lnTo>
                  <a:lnTo>
                    <a:pt x="24" y="47"/>
                  </a:lnTo>
                  <a:lnTo>
                    <a:pt x="0" y="23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0" name="Freeform 28"/>
            <p:cNvSpPr>
              <a:spLocks/>
            </p:cNvSpPr>
            <p:nvPr/>
          </p:nvSpPr>
          <p:spPr bwMode="auto">
            <a:xfrm>
              <a:off x="1420" y="1762"/>
              <a:ext cx="47" cy="47"/>
            </a:xfrm>
            <a:custGeom>
              <a:avLst/>
              <a:gdLst>
                <a:gd name="T0" fmla="*/ 24 w 47"/>
                <a:gd name="T1" fmla="*/ 0 h 47"/>
                <a:gd name="T2" fmla="*/ 47 w 47"/>
                <a:gd name="T3" fmla="*/ 24 h 47"/>
                <a:gd name="T4" fmla="*/ 24 w 47"/>
                <a:gd name="T5" fmla="*/ 47 h 47"/>
                <a:gd name="T6" fmla="*/ 0 w 47"/>
                <a:gd name="T7" fmla="*/ 24 h 47"/>
                <a:gd name="T8" fmla="*/ 24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47" y="24"/>
                  </a:lnTo>
                  <a:lnTo>
                    <a:pt x="24" y="47"/>
                  </a:lnTo>
                  <a:lnTo>
                    <a:pt x="0" y="2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1" name="Freeform 29"/>
            <p:cNvSpPr>
              <a:spLocks/>
            </p:cNvSpPr>
            <p:nvPr/>
          </p:nvSpPr>
          <p:spPr bwMode="auto">
            <a:xfrm>
              <a:off x="1533" y="1621"/>
              <a:ext cx="47" cy="47"/>
            </a:xfrm>
            <a:custGeom>
              <a:avLst/>
              <a:gdLst>
                <a:gd name="T0" fmla="*/ 23 w 47"/>
                <a:gd name="T1" fmla="*/ 0 h 47"/>
                <a:gd name="T2" fmla="*/ 47 w 47"/>
                <a:gd name="T3" fmla="*/ 23 h 47"/>
                <a:gd name="T4" fmla="*/ 23 w 47"/>
                <a:gd name="T5" fmla="*/ 47 h 47"/>
                <a:gd name="T6" fmla="*/ 0 w 47"/>
                <a:gd name="T7" fmla="*/ 23 h 47"/>
                <a:gd name="T8" fmla="*/ 23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3" y="0"/>
                  </a:moveTo>
                  <a:lnTo>
                    <a:pt x="47" y="23"/>
                  </a:lnTo>
                  <a:lnTo>
                    <a:pt x="23" y="47"/>
                  </a:lnTo>
                  <a:lnTo>
                    <a:pt x="0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2" name="Freeform 30"/>
            <p:cNvSpPr>
              <a:spLocks/>
            </p:cNvSpPr>
            <p:nvPr/>
          </p:nvSpPr>
          <p:spPr bwMode="auto">
            <a:xfrm>
              <a:off x="1645" y="1496"/>
              <a:ext cx="48" cy="47"/>
            </a:xfrm>
            <a:custGeom>
              <a:avLst/>
              <a:gdLst>
                <a:gd name="T0" fmla="*/ 24 w 48"/>
                <a:gd name="T1" fmla="*/ 0 h 47"/>
                <a:gd name="T2" fmla="*/ 48 w 48"/>
                <a:gd name="T3" fmla="*/ 23 h 47"/>
                <a:gd name="T4" fmla="*/ 24 w 48"/>
                <a:gd name="T5" fmla="*/ 47 h 47"/>
                <a:gd name="T6" fmla="*/ 0 w 48"/>
                <a:gd name="T7" fmla="*/ 23 h 47"/>
                <a:gd name="T8" fmla="*/ 24 w 48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7">
                  <a:moveTo>
                    <a:pt x="24" y="0"/>
                  </a:moveTo>
                  <a:lnTo>
                    <a:pt x="48" y="23"/>
                  </a:lnTo>
                  <a:lnTo>
                    <a:pt x="24" y="47"/>
                  </a:lnTo>
                  <a:lnTo>
                    <a:pt x="0" y="23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3" name="Freeform 31"/>
            <p:cNvSpPr>
              <a:spLocks/>
            </p:cNvSpPr>
            <p:nvPr/>
          </p:nvSpPr>
          <p:spPr bwMode="auto">
            <a:xfrm>
              <a:off x="1758" y="1390"/>
              <a:ext cx="47" cy="47"/>
            </a:xfrm>
            <a:custGeom>
              <a:avLst/>
              <a:gdLst>
                <a:gd name="T0" fmla="*/ 24 w 47"/>
                <a:gd name="T1" fmla="*/ 0 h 47"/>
                <a:gd name="T2" fmla="*/ 47 w 47"/>
                <a:gd name="T3" fmla="*/ 24 h 47"/>
                <a:gd name="T4" fmla="*/ 24 w 47"/>
                <a:gd name="T5" fmla="*/ 47 h 47"/>
                <a:gd name="T6" fmla="*/ 0 w 47"/>
                <a:gd name="T7" fmla="*/ 24 h 47"/>
                <a:gd name="T8" fmla="*/ 24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47" y="24"/>
                  </a:lnTo>
                  <a:lnTo>
                    <a:pt x="24" y="47"/>
                  </a:lnTo>
                  <a:lnTo>
                    <a:pt x="0" y="2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4" name="Freeform 32"/>
            <p:cNvSpPr>
              <a:spLocks/>
            </p:cNvSpPr>
            <p:nvPr/>
          </p:nvSpPr>
          <p:spPr bwMode="auto">
            <a:xfrm>
              <a:off x="1870" y="1305"/>
              <a:ext cx="48" cy="48"/>
            </a:xfrm>
            <a:custGeom>
              <a:avLst/>
              <a:gdLst>
                <a:gd name="T0" fmla="*/ 24 w 48"/>
                <a:gd name="T1" fmla="*/ 0 h 48"/>
                <a:gd name="T2" fmla="*/ 48 w 48"/>
                <a:gd name="T3" fmla="*/ 24 h 48"/>
                <a:gd name="T4" fmla="*/ 24 w 48"/>
                <a:gd name="T5" fmla="*/ 48 h 48"/>
                <a:gd name="T6" fmla="*/ 0 w 48"/>
                <a:gd name="T7" fmla="*/ 24 h 48"/>
                <a:gd name="T8" fmla="*/ 24 w 48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8">
                  <a:moveTo>
                    <a:pt x="24" y="0"/>
                  </a:moveTo>
                  <a:lnTo>
                    <a:pt x="48" y="24"/>
                  </a:lnTo>
                  <a:lnTo>
                    <a:pt x="24" y="48"/>
                  </a:lnTo>
                  <a:lnTo>
                    <a:pt x="0" y="2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5" name="Freeform 33"/>
            <p:cNvSpPr>
              <a:spLocks/>
            </p:cNvSpPr>
            <p:nvPr/>
          </p:nvSpPr>
          <p:spPr bwMode="auto">
            <a:xfrm>
              <a:off x="1982" y="1244"/>
              <a:ext cx="48" cy="47"/>
            </a:xfrm>
            <a:custGeom>
              <a:avLst/>
              <a:gdLst>
                <a:gd name="T0" fmla="*/ 24 w 48"/>
                <a:gd name="T1" fmla="*/ 0 h 47"/>
                <a:gd name="T2" fmla="*/ 48 w 48"/>
                <a:gd name="T3" fmla="*/ 24 h 47"/>
                <a:gd name="T4" fmla="*/ 24 w 48"/>
                <a:gd name="T5" fmla="*/ 47 h 47"/>
                <a:gd name="T6" fmla="*/ 0 w 48"/>
                <a:gd name="T7" fmla="*/ 24 h 47"/>
                <a:gd name="T8" fmla="*/ 24 w 48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7">
                  <a:moveTo>
                    <a:pt x="24" y="0"/>
                  </a:moveTo>
                  <a:lnTo>
                    <a:pt x="48" y="24"/>
                  </a:lnTo>
                  <a:lnTo>
                    <a:pt x="24" y="47"/>
                  </a:lnTo>
                  <a:lnTo>
                    <a:pt x="0" y="2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6" name="Freeform 34"/>
            <p:cNvSpPr>
              <a:spLocks/>
            </p:cNvSpPr>
            <p:nvPr/>
          </p:nvSpPr>
          <p:spPr bwMode="auto">
            <a:xfrm>
              <a:off x="2095" y="1206"/>
              <a:ext cx="47" cy="47"/>
            </a:xfrm>
            <a:custGeom>
              <a:avLst/>
              <a:gdLst>
                <a:gd name="T0" fmla="*/ 24 w 47"/>
                <a:gd name="T1" fmla="*/ 0 h 47"/>
                <a:gd name="T2" fmla="*/ 47 w 47"/>
                <a:gd name="T3" fmla="*/ 24 h 47"/>
                <a:gd name="T4" fmla="*/ 24 w 47"/>
                <a:gd name="T5" fmla="*/ 47 h 47"/>
                <a:gd name="T6" fmla="*/ 0 w 47"/>
                <a:gd name="T7" fmla="*/ 24 h 47"/>
                <a:gd name="T8" fmla="*/ 24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47" y="24"/>
                  </a:lnTo>
                  <a:lnTo>
                    <a:pt x="24" y="47"/>
                  </a:lnTo>
                  <a:lnTo>
                    <a:pt x="0" y="2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7" name="Freeform 35"/>
            <p:cNvSpPr>
              <a:spLocks/>
            </p:cNvSpPr>
            <p:nvPr/>
          </p:nvSpPr>
          <p:spPr bwMode="auto">
            <a:xfrm>
              <a:off x="2208" y="1194"/>
              <a:ext cx="47" cy="47"/>
            </a:xfrm>
            <a:custGeom>
              <a:avLst/>
              <a:gdLst>
                <a:gd name="T0" fmla="*/ 23 w 47"/>
                <a:gd name="T1" fmla="*/ 0 h 47"/>
                <a:gd name="T2" fmla="*/ 47 w 47"/>
                <a:gd name="T3" fmla="*/ 23 h 47"/>
                <a:gd name="T4" fmla="*/ 23 w 47"/>
                <a:gd name="T5" fmla="*/ 47 h 47"/>
                <a:gd name="T6" fmla="*/ 0 w 47"/>
                <a:gd name="T7" fmla="*/ 23 h 47"/>
                <a:gd name="T8" fmla="*/ 23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3" y="0"/>
                  </a:moveTo>
                  <a:lnTo>
                    <a:pt x="47" y="23"/>
                  </a:lnTo>
                  <a:lnTo>
                    <a:pt x="23" y="47"/>
                  </a:lnTo>
                  <a:lnTo>
                    <a:pt x="0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8" name="Freeform 36"/>
            <p:cNvSpPr>
              <a:spLocks/>
            </p:cNvSpPr>
            <p:nvPr/>
          </p:nvSpPr>
          <p:spPr bwMode="auto">
            <a:xfrm>
              <a:off x="2320" y="1206"/>
              <a:ext cx="47" cy="47"/>
            </a:xfrm>
            <a:custGeom>
              <a:avLst/>
              <a:gdLst>
                <a:gd name="T0" fmla="*/ 24 w 47"/>
                <a:gd name="T1" fmla="*/ 0 h 47"/>
                <a:gd name="T2" fmla="*/ 47 w 47"/>
                <a:gd name="T3" fmla="*/ 24 h 47"/>
                <a:gd name="T4" fmla="*/ 24 w 47"/>
                <a:gd name="T5" fmla="*/ 47 h 47"/>
                <a:gd name="T6" fmla="*/ 0 w 47"/>
                <a:gd name="T7" fmla="*/ 24 h 47"/>
                <a:gd name="T8" fmla="*/ 24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47" y="24"/>
                  </a:lnTo>
                  <a:lnTo>
                    <a:pt x="24" y="47"/>
                  </a:lnTo>
                  <a:lnTo>
                    <a:pt x="0" y="2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9" name="Freeform 37"/>
            <p:cNvSpPr>
              <a:spLocks/>
            </p:cNvSpPr>
            <p:nvPr/>
          </p:nvSpPr>
          <p:spPr bwMode="auto">
            <a:xfrm>
              <a:off x="2433" y="1244"/>
              <a:ext cx="47" cy="47"/>
            </a:xfrm>
            <a:custGeom>
              <a:avLst/>
              <a:gdLst>
                <a:gd name="T0" fmla="*/ 23 w 47"/>
                <a:gd name="T1" fmla="*/ 0 h 47"/>
                <a:gd name="T2" fmla="*/ 47 w 47"/>
                <a:gd name="T3" fmla="*/ 24 h 47"/>
                <a:gd name="T4" fmla="*/ 23 w 47"/>
                <a:gd name="T5" fmla="*/ 47 h 47"/>
                <a:gd name="T6" fmla="*/ 0 w 47"/>
                <a:gd name="T7" fmla="*/ 24 h 47"/>
                <a:gd name="T8" fmla="*/ 23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3" y="0"/>
                  </a:moveTo>
                  <a:lnTo>
                    <a:pt x="47" y="24"/>
                  </a:lnTo>
                  <a:lnTo>
                    <a:pt x="23" y="47"/>
                  </a:lnTo>
                  <a:lnTo>
                    <a:pt x="0" y="24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0" name="Freeform 38"/>
            <p:cNvSpPr>
              <a:spLocks/>
            </p:cNvSpPr>
            <p:nvPr/>
          </p:nvSpPr>
          <p:spPr bwMode="auto">
            <a:xfrm>
              <a:off x="2545" y="1305"/>
              <a:ext cx="47" cy="48"/>
            </a:xfrm>
            <a:custGeom>
              <a:avLst/>
              <a:gdLst>
                <a:gd name="T0" fmla="*/ 23 w 47"/>
                <a:gd name="T1" fmla="*/ 0 h 48"/>
                <a:gd name="T2" fmla="*/ 47 w 47"/>
                <a:gd name="T3" fmla="*/ 24 h 48"/>
                <a:gd name="T4" fmla="*/ 23 w 47"/>
                <a:gd name="T5" fmla="*/ 48 h 48"/>
                <a:gd name="T6" fmla="*/ 0 w 47"/>
                <a:gd name="T7" fmla="*/ 24 h 48"/>
                <a:gd name="T8" fmla="*/ 23 w 47"/>
                <a:gd name="T9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8">
                  <a:moveTo>
                    <a:pt x="23" y="0"/>
                  </a:moveTo>
                  <a:lnTo>
                    <a:pt x="47" y="24"/>
                  </a:lnTo>
                  <a:lnTo>
                    <a:pt x="23" y="48"/>
                  </a:lnTo>
                  <a:lnTo>
                    <a:pt x="0" y="24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1" name="Freeform 39"/>
            <p:cNvSpPr>
              <a:spLocks/>
            </p:cNvSpPr>
            <p:nvPr/>
          </p:nvSpPr>
          <p:spPr bwMode="auto">
            <a:xfrm>
              <a:off x="2657" y="1390"/>
              <a:ext cx="47" cy="47"/>
            </a:xfrm>
            <a:custGeom>
              <a:avLst/>
              <a:gdLst>
                <a:gd name="T0" fmla="*/ 24 w 47"/>
                <a:gd name="T1" fmla="*/ 0 h 47"/>
                <a:gd name="T2" fmla="*/ 47 w 47"/>
                <a:gd name="T3" fmla="*/ 24 h 47"/>
                <a:gd name="T4" fmla="*/ 24 w 47"/>
                <a:gd name="T5" fmla="*/ 47 h 47"/>
                <a:gd name="T6" fmla="*/ 0 w 47"/>
                <a:gd name="T7" fmla="*/ 24 h 47"/>
                <a:gd name="T8" fmla="*/ 24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47" y="24"/>
                  </a:lnTo>
                  <a:lnTo>
                    <a:pt x="24" y="47"/>
                  </a:lnTo>
                  <a:lnTo>
                    <a:pt x="0" y="2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2" name="Freeform 40"/>
            <p:cNvSpPr>
              <a:spLocks/>
            </p:cNvSpPr>
            <p:nvPr/>
          </p:nvSpPr>
          <p:spPr bwMode="auto">
            <a:xfrm>
              <a:off x="2770" y="1496"/>
              <a:ext cx="47" cy="47"/>
            </a:xfrm>
            <a:custGeom>
              <a:avLst/>
              <a:gdLst>
                <a:gd name="T0" fmla="*/ 23 w 47"/>
                <a:gd name="T1" fmla="*/ 0 h 47"/>
                <a:gd name="T2" fmla="*/ 47 w 47"/>
                <a:gd name="T3" fmla="*/ 23 h 47"/>
                <a:gd name="T4" fmla="*/ 23 w 47"/>
                <a:gd name="T5" fmla="*/ 47 h 47"/>
                <a:gd name="T6" fmla="*/ 0 w 47"/>
                <a:gd name="T7" fmla="*/ 23 h 47"/>
                <a:gd name="T8" fmla="*/ 23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3" y="0"/>
                  </a:moveTo>
                  <a:lnTo>
                    <a:pt x="47" y="23"/>
                  </a:lnTo>
                  <a:lnTo>
                    <a:pt x="23" y="47"/>
                  </a:lnTo>
                  <a:lnTo>
                    <a:pt x="0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3" name="Freeform 41"/>
            <p:cNvSpPr>
              <a:spLocks/>
            </p:cNvSpPr>
            <p:nvPr/>
          </p:nvSpPr>
          <p:spPr bwMode="auto">
            <a:xfrm>
              <a:off x="2882" y="1621"/>
              <a:ext cx="48" cy="47"/>
            </a:xfrm>
            <a:custGeom>
              <a:avLst/>
              <a:gdLst>
                <a:gd name="T0" fmla="*/ 24 w 48"/>
                <a:gd name="T1" fmla="*/ 0 h 47"/>
                <a:gd name="T2" fmla="*/ 48 w 48"/>
                <a:gd name="T3" fmla="*/ 23 h 47"/>
                <a:gd name="T4" fmla="*/ 24 w 48"/>
                <a:gd name="T5" fmla="*/ 47 h 47"/>
                <a:gd name="T6" fmla="*/ 0 w 48"/>
                <a:gd name="T7" fmla="*/ 23 h 47"/>
                <a:gd name="T8" fmla="*/ 24 w 48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7">
                  <a:moveTo>
                    <a:pt x="24" y="0"/>
                  </a:moveTo>
                  <a:lnTo>
                    <a:pt x="48" y="23"/>
                  </a:lnTo>
                  <a:lnTo>
                    <a:pt x="24" y="47"/>
                  </a:lnTo>
                  <a:lnTo>
                    <a:pt x="0" y="23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4" name="Freeform 42"/>
            <p:cNvSpPr>
              <a:spLocks/>
            </p:cNvSpPr>
            <p:nvPr/>
          </p:nvSpPr>
          <p:spPr bwMode="auto">
            <a:xfrm>
              <a:off x="2995" y="1762"/>
              <a:ext cx="47" cy="47"/>
            </a:xfrm>
            <a:custGeom>
              <a:avLst/>
              <a:gdLst>
                <a:gd name="T0" fmla="*/ 24 w 47"/>
                <a:gd name="T1" fmla="*/ 0 h 47"/>
                <a:gd name="T2" fmla="*/ 47 w 47"/>
                <a:gd name="T3" fmla="*/ 24 h 47"/>
                <a:gd name="T4" fmla="*/ 24 w 47"/>
                <a:gd name="T5" fmla="*/ 47 h 47"/>
                <a:gd name="T6" fmla="*/ 0 w 47"/>
                <a:gd name="T7" fmla="*/ 24 h 47"/>
                <a:gd name="T8" fmla="*/ 24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47" y="24"/>
                  </a:lnTo>
                  <a:lnTo>
                    <a:pt x="24" y="47"/>
                  </a:lnTo>
                  <a:lnTo>
                    <a:pt x="0" y="24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5" name="Freeform 43"/>
            <p:cNvSpPr>
              <a:spLocks/>
            </p:cNvSpPr>
            <p:nvPr/>
          </p:nvSpPr>
          <p:spPr bwMode="auto">
            <a:xfrm>
              <a:off x="3107" y="1916"/>
              <a:ext cx="47" cy="47"/>
            </a:xfrm>
            <a:custGeom>
              <a:avLst/>
              <a:gdLst>
                <a:gd name="T0" fmla="*/ 23 w 47"/>
                <a:gd name="T1" fmla="*/ 0 h 47"/>
                <a:gd name="T2" fmla="*/ 47 w 47"/>
                <a:gd name="T3" fmla="*/ 23 h 47"/>
                <a:gd name="T4" fmla="*/ 23 w 47"/>
                <a:gd name="T5" fmla="*/ 47 h 47"/>
                <a:gd name="T6" fmla="*/ 0 w 47"/>
                <a:gd name="T7" fmla="*/ 23 h 47"/>
                <a:gd name="T8" fmla="*/ 23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3" y="0"/>
                  </a:moveTo>
                  <a:lnTo>
                    <a:pt x="47" y="23"/>
                  </a:lnTo>
                  <a:lnTo>
                    <a:pt x="23" y="47"/>
                  </a:lnTo>
                  <a:lnTo>
                    <a:pt x="0" y="2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6" name="Freeform 44"/>
            <p:cNvSpPr>
              <a:spLocks/>
            </p:cNvSpPr>
            <p:nvPr/>
          </p:nvSpPr>
          <p:spPr bwMode="auto">
            <a:xfrm>
              <a:off x="3219" y="2079"/>
              <a:ext cx="48" cy="47"/>
            </a:xfrm>
            <a:custGeom>
              <a:avLst/>
              <a:gdLst>
                <a:gd name="T0" fmla="*/ 24 w 48"/>
                <a:gd name="T1" fmla="*/ 0 h 47"/>
                <a:gd name="T2" fmla="*/ 48 w 48"/>
                <a:gd name="T3" fmla="*/ 23 h 47"/>
                <a:gd name="T4" fmla="*/ 24 w 48"/>
                <a:gd name="T5" fmla="*/ 47 h 47"/>
                <a:gd name="T6" fmla="*/ 0 w 48"/>
                <a:gd name="T7" fmla="*/ 23 h 47"/>
                <a:gd name="T8" fmla="*/ 24 w 48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7">
                  <a:moveTo>
                    <a:pt x="24" y="0"/>
                  </a:moveTo>
                  <a:lnTo>
                    <a:pt x="48" y="23"/>
                  </a:lnTo>
                  <a:lnTo>
                    <a:pt x="24" y="47"/>
                  </a:lnTo>
                  <a:lnTo>
                    <a:pt x="0" y="23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7" name="Freeform 45"/>
            <p:cNvSpPr>
              <a:spLocks/>
            </p:cNvSpPr>
            <p:nvPr/>
          </p:nvSpPr>
          <p:spPr bwMode="auto">
            <a:xfrm>
              <a:off x="3332" y="2246"/>
              <a:ext cx="47" cy="47"/>
            </a:xfrm>
            <a:custGeom>
              <a:avLst/>
              <a:gdLst>
                <a:gd name="T0" fmla="*/ 24 w 47"/>
                <a:gd name="T1" fmla="*/ 0 h 47"/>
                <a:gd name="T2" fmla="*/ 47 w 47"/>
                <a:gd name="T3" fmla="*/ 23 h 47"/>
                <a:gd name="T4" fmla="*/ 24 w 47"/>
                <a:gd name="T5" fmla="*/ 47 h 47"/>
                <a:gd name="T6" fmla="*/ 0 w 47"/>
                <a:gd name="T7" fmla="*/ 23 h 47"/>
                <a:gd name="T8" fmla="*/ 24 w 47"/>
                <a:gd name="T9" fmla="*/ 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7">
                  <a:moveTo>
                    <a:pt x="24" y="0"/>
                  </a:moveTo>
                  <a:lnTo>
                    <a:pt x="47" y="23"/>
                  </a:lnTo>
                  <a:lnTo>
                    <a:pt x="24" y="47"/>
                  </a:lnTo>
                  <a:lnTo>
                    <a:pt x="0" y="23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8" name="Oval 46"/>
            <p:cNvSpPr>
              <a:spLocks noChangeArrowheads="1"/>
            </p:cNvSpPr>
            <p:nvPr/>
          </p:nvSpPr>
          <p:spPr bwMode="auto">
            <a:xfrm>
              <a:off x="1086" y="2249"/>
              <a:ext cx="41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Oval 47"/>
            <p:cNvSpPr>
              <a:spLocks noChangeArrowheads="1"/>
            </p:cNvSpPr>
            <p:nvPr/>
          </p:nvSpPr>
          <p:spPr bwMode="auto">
            <a:xfrm>
              <a:off x="1199" y="208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Oval 48"/>
            <p:cNvSpPr>
              <a:spLocks noChangeArrowheads="1"/>
            </p:cNvSpPr>
            <p:nvPr/>
          </p:nvSpPr>
          <p:spPr bwMode="auto">
            <a:xfrm>
              <a:off x="1311" y="1946"/>
              <a:ext cx="41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1" name="Oval 49"/>
            <p:cNvSpPr>
              <a:spLocks noChangeArrowheads="1"/>
            </p:cNvSpPr>
            <p:nvPr/>
          </p:nvSpPr>
          <p:spPr bwMode="auto">
            <a:xfrm>
              <a:off x="1423" y="1820"/>
              <a:ext cx="41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2" name="Oval 50"/>
            <p:cNvSpPr>
              <a:spLocks noChangeArrowheads="1"/>
            </p:cNvSpPr>
            <p:nvPr/>
          </p:nvSpPr>
          <p:spPr bwMode="auto">
            <a:xfrm>
              <a:off x="1536" y="1710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3" name="Oval 51"/>
            <p:cNvSpPr>
              <a:spLocks noChangeArrowheads="1"/>
            </p:cNvSpPr>
            <p:nvPr/>
          </p:nvSpPr>
          <p:spPr bwMode="auto">
            <a:xfrm>
              <a:off x="1648" y="1618"/>
              <a:ext cx="41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4" name="Oval 52"/>
            <p:cNvSpPr>
              <a:spLocks noChangeArrowheads="1"/>
            </p:cNvSpPr>
            <p:nvPr/>
          </p:nvSpPr>
          <p:spPr bwMode="auto">
            <a:xfrm>
              <a:off x="1761" y="1542"/>
              <a:ext cx="40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5" name="Oval 53"/>
            <p:cNvSpPr>
              <a:spLocks noChangeArrowheads="1"/>
            </p:cNvSpPr>
            <p:nvPr/>
          </p:nvSpPr>
          <p:spPr bwMode="auto">
            <a:xfrm>
              <a:off x="1874" y="1483"/>
              <a:ext cx="40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6" name="Oval 54"/>
            <p:cNvSpPr>
              <a:spLocks noChangeArrowheads="1"/>
            </p:cNvSpPr>
            <p:nvPr/>
          </p:nvSpPr>
          <p:spPr bwMode="auto">
            <a:xfrm>
              <a:off x="1986" y="1441"/>
              <a:ext cx="40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7" name="Oval 55"/>
            <p:cNvSpPr>
              <a:spLocks noChangeArrowheads="1"/>
            </p:cNvSpPr>
            <p:nvPr/>
          </p:nvSpPr>
          <p:spPr bwMode="auto">
            <a:xfrm>
              <a:off x="2098" y="1416"/>
              <a:ext cx="41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8" name="Oval 56"/>
            <p:cNvSpPr>
              <a:spLocks noChangeArrowheads="1"/>
            </p:cNvSpPr>
            <p:nvPr/>
          </p:nvSpPr>
          <p:spPr bwMode="auto">
            <a:xfrm>
              <a:off x="2211" y="1407"/>
              <a:ext cx="40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9" name="Oval 57"/>
            <p:cNvSpPr>
              <a:spLocks noChangeArrowheads="1"/>
            </p:cNvSpPr>
            <p:nvPr/>
          </p:nvSpPr>
          <p:spPr bwMode="auto">
            <a:xfrm>
              <a:off x="2323" y="1416"/>
              <a:ext cx="41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0" name="Oval 58"/>
            <p:cNvSpPr>
              <a:spLocks noChangeArrowheads="1"/>
            </p:cNvSpPr>
            <p:nvPr/>
          </p:nvSpPr>
          <p:spPr bwMode="auto">
            <a:xfrm>
              <a:off x="2436" y="1441"/>
              <a:ext cx="40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Oval 59"/>
            <p:cNvSpPr>
              <a:spLocks noChangeArrowheads="1"/>
            </p:cNvSpPr>
            <p:nvPr/>
          </p:nvSpPr>
          <p:spPr bwMode="auto">
            <a:xfrm>
              <a:off x="2548" y="1483"/>
              <a:ext cx="40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2" name="Oval 60"/>
            <p:cNvSpPr>
              <a:spLocks noChangeArrowheads="1"/>
            </p:cNvSpPr>
            <p:nvPr/>
          </p:nvSpPr>
          <p:spPr bwMode="auto">
            <a:xfrm>
              <a:off x="2660" y="1542"/>
              <a:ext cx="41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3" name="Oval 61"/>
            <p:cNvSpPr>
              <a:spLocks noChangeArrowheads="1"/>
            </p:cNvSpPr>
            <p:nvPr/>
          </p:nvSpPr>
          <p:spPr bwMode="auto">
            <a:xfrm>
              <a:off x="2773" y="1618"/>
              <a:ext cx="40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4" name="Oval 62"/>
            <p:cNvSpPr>
              <a:spLocks noChangeArrowheads="1"/>
            </p:cNvSpPr>
            <p:nvPr/>
          </p:nvSpPr>
          <p:spPr bwMode="auto">
            <a:xfrm>
              <a:off x="2885" y="1710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5" name="Oval 63"/>
            <p:cNvSpPr>
              <a:spLocks noChangeArrowheads="1"/>
            </p:cNvSpPr>
            <p:nvPr/>
          </p:nvSpPr>
          <p:spPr bwMode="auto">
            <a:xfrm>
              <a:off x="2998" y="1820"/>
              <a:ext cx="40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6" name="Oval 64"/>
            <p:cNvSpPr>
              <a:spLocks noChangeArrowheads="1"/>
            </p:cNvSpPr>
            <p:nvPr/>
          </p:nvSpPr>
          <p:spPr bwMode="auto">
            <a:xfrm>
              <a:off x="3110" y="1946"/>
              <a:ext cx="40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7" name="Oval 65"/>
            <p:cNvSpPr>
              <a:spLocks noChangeArrowheads="1"/>
            </p:cNvSpPr>
            <p:nvPr/>
          </p:nvSpPr>
          <p:spPr bwMode="auto">
            <a:xfrm>
              <a:off x="3223" y="208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8" name="Oval 66"/>
            <p:cNvSpPr>
              <a:spLocks noChangeArrowheads="1"/>
            </p:cNvSpPr>
            <p:nvPr/>
          </p:nvSpPr>
          <p:spPr bwMode="auto">
            <a:xfrm>
              <a:off x="3335" y="2249"/>
              <a:ext cx="41" cy="4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9" name="Rectangle 67"/>
            <p:cNvSpPr>
              <a:spLocks noChangeArrowheads="1"/>
            </p:cNvSpPr>
            <p:nvPr/>
          </p:nvSpPr>
          <p:spPr bwMode="auto">
            <a:xfrm>
              <a:off x="910" y="2210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0" name="Rectangle 68"/>
            <p:cNvSpPr>
              <a:spLocks noChangeArrowheads="1"/>
            </p:cNvSpPr>
            <p:nvPr/>
          </p:nvSpPr>
          <p:spPr bwMode="auto">
            <a:xfrm>
              <a:off x="910" y="2041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1" name="Rectangle 69"/>
            <p:cNvSpPr>
              <a:spLocks noChangeArrowheads="1"/>
            </p:cNvSpPr>
            <p:nvPr/>
          </p:nvSpPr>
          <p:spPr bwMode="auto">
            <a:xfrm>
              <a:off x="910" y="1873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" name="Rectangle 70"/>
            <p:cNvSpPr>
              <a:spLocks noChangeArrowheads="1"/>
            </p:cNvSpPr>
            <p:nvPr/>
          </p:nvSpPr>
          <p:spPr bwMode="auto">
            <a:xfrm>
              <a:off x="910" y="1705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0.15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" name="Rectangle 71"/>
            <p:cNvSpPr>
              <a:spLocks noChangeArrowheads="1"/>
            </p:cNvSpPr>
            <p:nvPr/>
          </p:nvSpPr>
          <p:spPr bwMode="auto">
            <a:xfrm>
              <a:off x="910" y="1536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72"/>
            <p:cNvSpPr>
              <a:spLocks noChangeArrowheads="1"/>
            </p:cNvSpPr>
            <p:nvPr/>
          </p:nvSpPr>
          <p:spPr bwMode="auto">
            <a:xfrm>
              <a:off x="910" y="1368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Rectangle 73"/>
            <p:cNvSpPr>
              <a:spLocks noChangeArrowheads="1"/>
            </p:cNvSpPr>
            <p:nvPr/>
          </p:nvSpPr>
          <p:spPr bwMode="auto">
            <a:xfrm>
              <a:off x="910" y="1200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0.30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74"/>
            <p:cNvSpPr>
              <a:spLocks noChangeArrowheads="1"/>
            </p:cNvSpPr>
            <p:nvPr/>
          </p:nvSpPr>
          <p:spPr bwMode="auto">
            <a:xfrm>
              <a:off x="910" y="1031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0.35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75"/>
            <p:cNvSpPr>
              <a:spLocks noChangeArrowheads="1"/>
            </p:cNvSpPr>
            <p:nvPr/>
          </p:nvSpPr>
          <p:spPr bwMode="auto">
            <a:xfrm>
              <a:off x="1056" y="22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Rectangle 76"/>
            <p:cNvSpPr>
              <a:spLocks noChangeArrowheads="1"/>
            </p:cNvSpPr>
            <p:nvPr/>
          </p:nvSpPr>
          <p:spPr bwMode="auto">
            <a:xfrm>
              <a:off x="1506" y="22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Rectangle 77"/>
            <p:cNvSpPr>
              <a:spLocks noChangeArrowheads="1"/>
            </p:cNvSpPr>
            <p:nvPr/>
          </p:nvSpPr>
          <p:spPr bwMode="auto">
            <a:xfrm>
              <a:off x="1956" y="22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0" name="Rectangle 78"/>
            <p:cNvSpPr>
              <a:spLocks noChangeArrowheads="1"/>
            </p:cNvSpPr>
            <p:nvPr/>
          </p:nvSpPr>
          <p:spPr bwMode="auto">
            <a:xfrm>
              <a:off x="2406" y="22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1" name="Rectangle 79"/>
            <p:cNvSpPr>
              <a:spLocks noChangeArrowheads="1"/>
            </p:cNvSpPr>
            <p:nvPr/>
          </p:nvSpPr>
          <p:spPr bwMode="auto">
            <a:xfrm>
              <a:off x="2856" y="22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2" name="Rectangle 80"/>
            <p:cNvSpPr>
              <a:spLocks noChangeArrowheads="1"/>
            </p:cNvSpPr>
            <p:nvPr/>
          </p:nvSpPr>
          <p:spPr bwMode="auto">
            <a:xfrm>
              <a:off x="3305" y="2273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1.0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3" name="Rectangle 81"/>
            <p:cNvSpPr>
              <a:spLocks noChangeArrowheads="1"/>
            </p:cNvSpPr>
            <p:nvPr/>
          </p:nvSpPr>
          <p:spPr bwMode="auto">
            <a:xfrm>
              <a:off x="2225" y="2327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</a:t>
              </a:r>
              <a:endPara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4" name="Rectangle 82"/>
            <p:cNvSpPr>
              <a:spLocks noChangeArrowheads="1"/>
            </p:cNvSpPr>
            <p:nvPr/>
          </p:nvSpPr>
          <p:spPr bwMode="auto">
            <a:xfrm rot="16200000">
              <a:off x="750" y="1601"/>
              <a:ext cx="14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v(s)</a:t>
              </a:r>
              <a:endPara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5" name="Rectangle 83"/>
            <p:cNvSpPr>
              <a:spLocks noChangeArrowheads="1"/>
            </p:cNvSpPr>
            <p:nvPr/>
          </p:nvSpPr>
          <p:spPr bwMode="auto">
            <a:xfrm>
              <a:off x="2672" y="1165"/>
              <a:ext cx="639" cy="20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6" name="Line 84"/>
            <p:cNvSpPr>
              <a:spLocks noChangeShapeType="1"/>
            </p:cNvSpPr>
            <p:nvPr/>
          </p:nvSpPr>
          <p:spPr bwMode="auto">
            <a:xfrm>
              <a:off x="2693" y="1217"/>
              <a:ext cx="12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7" name="Freeform 85"/>
            <p:cNvSpPr>
              <a:spLocks/>
            </p:cNvSpPr>
            <p:nvPr/>
          </p:nvSpPr>
          <p:spPr bwMode="auto">
            <a:xfrm>
              <a:off x="2732" y="1194"/>
              <a:ext cx="45" cy="45"/>
            </a:xfrm>
            <a:custGeom>
              <a:avLst/>
              <a:gdLst>
                <a:gd name="T0" fmla="*/ 22 w 45"/>
                <a:gd name="T1" fmla="*/ 0 h 45"/>
                <a:gd name="T2" fmla="*/ 45 w 45"/>
                <a:gd name="T3" fmla="*/ 23 h 45"/>
                <a:gd name="T4" fmla="*/ 22 w 45"/>
                <a:gd name="T5" fmla="*/ 45 h 45"/>
                <a:gd name="T6" fmla="*/ 0 w 45"/>
                <a:gd name="T7" fmla="*/ 23 h 45"/>
                <a:gd name="T8" fmla="*/ 22 w 45"/>
                <a:gd name="T9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45">
                  <a:moveTo>
                    <a:pt x="22" y="0"/>
                  </a:moveTo>
                  <a:lnTo>
                    <a:pt x="45" y="23"/>
                  </a:lnTo>
                  <a:lnTo>
                    <a:pt x="22" y="45"/>
                  </a:lnTo>
                  <a:lnTo>
                    <a:pt x="0" y="2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8" name="Rectangle 86"/>
            <p:cNvSpPr>
              <a:spLocks noChangeArrowheads="1"/>
            </p:cNvSpPr>
            <p:nvPr/>
          </p:nvSpPr>
          <p:spPr bwMode="auto">
            <a:xfrm>
              <a:off x="2841" y="1154"/>
              <a:ext cx="466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v_analytical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9" name="Line 87"/>
            <p:cNvSpPr>
              <a:spLocks noChangeShapeType="1"/>
            </p:cNvSpPr>
            <p:nvPr/>
          </p:nvSpPr>
          <p:spPr bwMode="auto">
            <a:xfrm>
              <a:off x="2693" y="1318"/>
              <a:ext cx="12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0" name="Oval 88"/>
            <p:cNvSpPr>
              <a:spLocks noChangeArrowheads="1"/>
            </p:cNvSpPr>
            <p:nvPr/>
          </p:nvSpPr>
          <p:spPr bwMode="auto">
            <a:xfrm>
              <a:off x="2734" y="1297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1" name="Rectangle 89"/>
            <p:cNvSpPr>
              <a:spLocks noChangeArrowheads="1"/>
            </p:cNvSpPr>
            <p:nvPr/>
          </p:nvSpPr>
          <p:spPr bwMode="auto">
            <a:xfrm>
              <a:off x="2841" y="1255"/>
              <a:ext cx="268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v_FEA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122" name="Group 92"/>
          <p:cNvGrpSpPr>
            <a:grpSpLocks noChangeAspect="1"/>
          </p:cNvGrpSpPr>
          <p:nvPr/>
        </p:nvGrpSpPr>
        <p:grpSpPr bwMode="auto">
          <a:xfrm>
            <a:off x="1222377" y="4117975"/>
            <a:ext cx="4233864" cy="2295525"/>
            <a:chOff x="770" y="2594"/>
            <a:chExt cx="2667" cy="1446"/>
          </a:xfrm>
        </p:grpSpPr>
        <p:sp>
          <p:nvSpPr>
            <p:cNvPr id="123" name="AutoShape 91"/>
            <p:cNvSpPr>
              <a:spLocks noChangeAspect="1" noChangeArrowheads="1" noTextEdit="1"/>
            </p:cNvSpPr>
            <p:nvPr/>
          </p:nvSpPr>
          <p:spPr bwMode="auto">
            <a:xfrm>
              <a:off x="770" y="2594"/>
              <a:ext cx="2667" cy="144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4" name="Rectangle 93"/>
            <p:cNvSpPr>
              <a:spLocks noChangeArrowheads="1"/>
            </p:cNvSpPr>
            <p:nvPr/>
          </p:nvSpPr>
          <p:spPr bwMode="auto">
            <a:xfrm>
              <a:off x="1143" y="2675"/>
              <a:ext cx="2213" cy="11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5" name="Rectangle 94"/>
            <p:cNvSpPr>
              <a:spLocks noChangeArrowheads="1"/>
            </p:cNvSpPr>
            <p:nvPr/>
          </p:nvSpPr>
          <p:spPr bwMode="auto">
            <a:xfrm>
              <a:off x="1143" y="2675"/>
              <a:ext cx="2213" cy="117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6" name="Line 95"/>
            <p:cNvSpPr>
              <a:spLocks noChangeShapeType="1"/>
            </p:cNvSpPr>
            <p:nvPr/>
          </p:nvSpPr>
          <p:spPr bwMode="auto">
            <a:xfrm>
              <a:off x="1143" y="2675"/>
              <a:ext cx="0" cy="117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7" name="Line 96"/>
            <p:cNvSpPr>
              <a:spLocks noChangeShapeType="1"/>
            </p:cNvSpPr>
            <p:nvPr/>
          </p:nvSpPr>
          <p:spPr bwMode="auto">
            <a:xfrm>
              <a:off x="1120" y="3853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8" name="Line 97"/>
            <p:cNvSpPr>
              <a:spLocks noChangeShapeType="1"/>
            </p:cNvSpPr>
            <p:nvPr/>
          </p:nvSpPr>
          <p:spPr bwMode="auto">
            <a:xfrm>
              <a:off x="1120" y="3657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9" name="Line 98"/>
            <p:cNvSpPr>
              <a:spLocks noChangeShapeType="1"/>
            </p:cNvSpPr>
            <p:nvPr/>
          </p:nvSpPr>
          <p:spPr bwMode="auto">
            <a:xfrm>
              <a:off x="1120" y="3460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0" name="Line 99"/>
            <p:cNvSpPr>
              <a:spLocks noChangeShapeType="1"/>
            </p:cNvSpPr>
            <p:nvPr/>
          </p:nvSpPr>
          <p:spPr bwMode="auto">
            <a:xfrm>
              <a:off x="1120" y="3264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1" name="Line 100"/>
            <p:cNvSpPr>
              <a:spLocks noChangeShapeType="1"/>
            </p:cNvSpPr>
            <p:nvPr/>
          </p:nvSpPr>
          <p:spPr bwMode="auto">
            <a:xfrm>
              <a:off x="1120" y="3068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2" name="Line 101"/>
            <p:cNvSpPr>
              <a:spLocks noChangeShapeType="1"/>
            </p:cNvSpPr>
            <p:nvPr/>
          </p:nvSpPr>
          <p:spPr bwMode="auto">
            <a:xfrm>
              <a:off x="1120" y="2871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3" name="Line 102"/>
            <p:cNvSpPr>
              <a:spLocks noChangeShapeType="1"/>
            </p:cNvSpPr>
            <p:nvPr/>
          </p:nvSpPr>
          <p:spPr bwMode="auto">
            <a:xfrm>
              <a:off x="1120" y="2675"/>
              <a:ext cx="2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4" name="Line 103"/>
            <p:cNvSpPr>
              <a:spLocks noChangeShapeType="1"/>
            </p:cNvSpPr>
            <p:nvPr/>
          </p:nvSpPr>
          <p:spPr bwMode="auto">
            <a:xfrm>
              <a:off x="1143" y="3853"/>
              <a:ext cx="2213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5" name="Line 104"/>
            <p:cNvSpPr>
              <a:spLocks noChangeShapeType="1"/>
            </p:cNvSpPr>
            <p:nvPr/>
          </p:nvSpPr>
          <p:spPr bwMode="auto">
            <a:xfrm flipV="1">
              <a:off x="1143" y="3853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6" name="Line 105"/>
            <p:cNvSpPr>
              <a:spLocks noChangeShapeType="1"/>
            </p:cNvSpPr>
            <p:nvPr/>
          </p:nvSpPr>
          <p:spPr bwMode="auto">
            <a:xfrm flipV="1">
              <a:off x="1586" y="3853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7" name="Line 106"/>
            <p:cNvSpPr>
              <a:spLocks noChangeShapeType="1"/>
            </p:cNvSpPr>
            <p:nvPr/>
          </p:nvSpPr>
          <p:spPr bwMode="auto">
            <a:xfrm flipV="1">
              <a:off x="2028" y="3853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8" name="Line 107"/>
            <p:cNvSpPr>
              <a:spLocks noChangeShapeType="1"/>
            </p:cNvSpPr>
            <p:nvPr/>
          </p:nvSpPr>
          <p:spPr bwMode="auto">
            <a:xfrm flipV="1">
              <a:off x="2471" y="3853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9" name="Line 108"/>
            <p:cNvSpPr>
              <a:spLocks noChangeShapeType="1"/>
            </p:cNvSpPr>
            <p:nvPr/>
          </p:nvSpPr>
          <p:spPr bwMode="auto">
            <a:xfrm flipV="1">
              <a:off x="2913" y="3853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0" name="Line 109"/>
            <p:cNvSpPr>
              <a:spLocks noChangeShapeType="1"/>
            </p:cNvSpPr>
            <p:nvPr/>
          </p:nvSpPr>
          <p:spPr bwMode="auto">
            <a:xfrm flipV="1">
              <a:off x="3356" y="3853"/>
              <a:ext cx="0" cy="2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1" name="Freeform 110"/>
            <p:cNvSpPr>
              <a:spLocks/>
            </p:cNvSpPr>
            <p:nvPr/>
          </p:nvSpPr>
          <p:spPr bwMode="auto">
            <a:xfrm>
              <a:off x="1143" y="2675"/>
              <a:ext cx="2213" cy="982"/>
            </a:xfrm>
            <a:custGeom>
              <a:avLst/>
              <a:gdLst>
                <a:gd name="T0" fmla="*/ 0 w 3558"/>
                <a:gd name="T1" fmla="*/ 0 h 1579"/>
                <a:gd name="T2" fmla="*/ 178 w 3558"/>
                <a:gd name="T3" fmla="*/ 300 h 1579"/>
                <a:gd name="T4" fmla="*/ 356 w 3558"/>
                <a:gd name="T5" fmla="*/ 569 h 1579"/>
                <a:gd name="T6" fmla="*/ 534 w 3558"/>
                <a:gd name="T7" fmla="*/ 805 h 1579"/>
                <a:gd name="T8" fmla="*/ 712 w 3558"/>
                <a:gd name="T9" fmla="*/ 1011 h 1579"/>
                <a:gd name="T10" fmla="*/ 890 w 3558"/>
                <a:gd name="T11" fmla="*/ 1184 h 1579"/>
                <a:gd name="T12" fmla="*/ 1067 w 3558"/>
                <a:gd name="T13" fmla="*/ 1327 h 1579"/>
                <a:gd name="T14" fmla="*/ 1245 w 3558"/>
                <a:gd name="T15" fmla="*/ 1437 h 1579"/>
                <a:gd name="T16" fmla="*/ 1423 w 3558"/>
                <a:gd name="T17" fmla="*/ 1516 h 1579"/>
                <a:gd name="T18" fmla="*/ 1601 w 3558"/>
                <a:gd name="T19" fmla="*/ 1563 h 1579"/>
                <a:gd name="T20" fmla="*/ 1779 w 3558"/>
                <a:gd name="T21" fmla="*/ 1579 h 1579"/>
                <a:gd name="T22" fmla="*/ 1957 w 3558"/>
                <a:gd name="T23" fmla="*/ 1563 h 1579"/>
                <a:gd name="T24" fmla="*/ 2135 w 3558"/>
                <a:gd name="T25" fmla="*/ 1516 h 1579"/>
                <a:gd name="T26" fmla="*/ 2313 w 3558"/>
                <a:gd name="T27" fmla="*/ 1437 h 1579"/>
                <a:gd name="T28" fmla="*/ 2491 w 3558"/>
                <a:gd name="T29" fmla="*/ 1327 h 1579"/>
                <a:gd name="T30" fmla="*/ 2669 w 3558"/>
                <a:gd name="T31" fmla="*/ 1184 h 1579"/>
                <a:gd name="T32" fmla="*/ 2846 w 3558"/>
                <a:gd name="T33" fmla="*/ 1011 h 1579"/>
                <a:gd name="T34" fmla="*/ 3024 w 3558"/>
                <a:gd name="T35" fmla="*/ 805 h 1579"/>
                <a:gd name="T36" fmla="*/ 3202 w 3558"/>
                <a:gd name="T37" fmla="*/ 568 h 1579"/>
                <a:gd name="T38" fmla="*/ 3380 w 3558"/>
                <a:gd name="T39" fmla="*/ 300 h 1579"/>
                <a:gd name="T40" fmla="*/ 3558 w 3558"/>
                <a:gd name="T41" fmla="*/ 0 h 1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558" h="1579">
                  <a:moveTo>
                    <a:pt x="0" y="0"/>
                  </a:moveTo>
                  <a:lnTo>
                    <a:pt x="178" y="300"/>
                  </a:lnTo>
                  <a:lnTo>
                    <a:pt x="356" y="569"/>
                  </a:lnTo>
                  <a:lnTo>
                    <a:pt x="534" y="805"/>
                  </a:lnTo>
                  <a:lnTo>
                    <a:pt x="712" y="1011"/>
                  </a:lnTo>
                  <a:lnTo>
                    <a:pt x="890" y="1184"/>
                  </a:lnTo>
                  <a:lnTo>
                    <a:pt x="1067" y="1327"/>
                  </a:lnTo>
                  <a:lnTo>
                    <a:pt x="1245" y="1437"/>
                  </a:lnTo>
                  <a:lnTo>
                    <a:pt x="1423" y="1516"/>
                  </a:lnTo>
                  <a:lnTo>
                    <a:pt x="1601" y="1563"/>
                  </a:lnTo>
                  <a:lnTo>
                    <a:pt x="1779" y="1579"/>
                  </a:lnTo>
                  <a:lnTo>
                    <a:pt x="1957" y="1563"/>
                  </a:lnTo>
                  <a:lnTo>
                    <a:pt x="2135" y="1516"/>
                  </a:lnTo>
                  <a:lnTo>
                    <a:pt x="2313" y="1437"/>
                  </a:lnTo>
                  <a:lnTo>
                    <a:pt x="2491" y="1327"/>
                  </a:lnTo>
                  <a:lnTo>
                    <a:pt x="2669" y="1184"/>
                  </a:lnTo>
                  <a:lnTo>
                    <a:pt x="2846" y="1011"/>
                  </a:lnTo>
                  <a:lnTo>
                    <a:pt x="3024" y="805"/>
                  </a:lnTo>
                  <a:lnTo>
                    <a:pt x="3202" y="568"/>
                  </a:lnTo>
                  <a:lnTo>
                    <a:pt x="3380" y="300"/>
                  </a:lnTo>
                  <a:lnTo>
                    <a:pt x="3558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2" name="Freeform 111"/>
            <p:cNvSpPr>
              <a:spLocks/>
            </p:cNvSpPr>
            <p:nvPr/>
          </p:nvSpPr>
          <p:spPr bwMode="auto">
            <a:xfrm>
              <a:off x="1143" y="3330"/>
              <a:ext cx="2213" cy="0"/>
            </a:xfrm>
            <a:custGeom>
              <a:avLst/>
              <a:gdLst>
                <a:gd name="T0" fmla="*/ 0 w 3558"/>
                <a:gd name="T1" fmla="*/ 178 w 3558"/>
                <a:gd name="T2" fmla="*/ 356 w 3558"/>
                <a:gd name="T3" fmla="*/ 534 w 3558"/>
                <a:gd name="T4" fmla="*/ 712 w 3558"/>
                <a:gd name="T5" fmla="*/ 890 w 3558"/>
                <a:gd name="T6" fmla="*/ 1067 w 3558"/>
                <a:gd name="T7" fmla="*/ 1245 w 3558"/>
                <a:gd name="T8" fmla="*/ 1423 w 3558"/>
                <a:gd name="T9" fmla="*/ 1601 w 3558"/>
                <a:gd name="T10" fmla="*/ 1779 w 3558"/>
                <a:gd name="T11" fmla="*/ 1957 w 3558"/>
                <a:gd name="T12" fmla="*/ 2135 w 3558"/>
                <a:gd name="T13" fmla="*/ 2313 w 3558"/>
                <a:gd name="T14" fmla="*/ 2491 w 3558"/>
                <a:gd name="T15" fmla="*/ 2669 w 3558"/>
                <a:gd name="T16" fmla="*/ 2846 w 3558"/>
                <a:gd name="T17" fmla="*/ 3024 w 3558"/>
                <a:gd name="T18" fmla="*/ 3202 w 3558"/>
                <a:gd name="T19" fmla="*/ 3380 w 3558"/>
                <a:gd name="T20" fmla="*/ 3558 w 355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</a:cxnLst>
              <a:rect l="0" t="0" r="r" b="b"/>
              <a:pathLst>
                <a:path w="3558">
                  <a:moveTo>
                    <a:pt x="0" y="0"/>
                  </a:moveTo>
                  <a:lnTo>
                    <a:pt x="178" y="0"/>
                  </a:lnTo>
                  <a:lnTo>
                    <a:pt x="356" y="0"/>
                  </a:lnTo>
                  <a:lnTo>
                    <a:pt x="534" y="0"/>
                  </a:lnTo>
                  <a:lnTo>
                    <a:pt x="712" y="0"/>
                  </a:lnTo>
                  <a:lnTo>
                    <a:pt x="890" y="0"/>
                  </a:lnTo>
                  <a:lnTo>
                    <a:pt x="1067" y="0"/>
                  </a:lnTo>
                  <a:lnTo>
                    <a:pt x="1245" y="0"/>
                  </a:lnTo>
                  <a:lnTo>
                    <a:pt x="1423" y="0"/>
                  </a:lnTo>
                  <a:lnTo>
                    <a:pt x="1601" y="0"/>
                  </a:lnTo>
                  <a:lnTo>
                    <a:pt x="1779" y="0"/>
                  </a:lnTo>
                  <a:lnTo>
                    <a:pt x="1957" y="0"/>
                  </a:lnTo>
                  <a:lnTo>
                    <a:pt x="2135" y="0"/>
                  </a:lnTo>
                  <a:lnTo>
                    <a:pt x="2313" y="0"/>
                  </a:lnTo>
                  <a:lnTo>
                    <a:pt x="2491" y="0"/>
                  </a:lnTo>
                  <a:lnTo>
                    <a:pt x="2669" y="0"/>
                  </a:lnTo>
                  <a:lnTo>
                    <a:pt x="2846" y="0"/>
                  </a:lnTo>
                  <a:lnTo>
                    <a:pt x="3024" y="0"/>
                  </a:lnTo>
                  <a:lnTo>
                    <a:pt x="3202" y="0"/>
                  </a:lnTo>
                  <a:lnTo>
                    <a:pt x="3380" y="0"/>
                  </a:lnTo>
                  <a:lnTo>
                    <a:pt x="3558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3" name="Freeform 112"/>
            <p:cNvSpPr>
              <a:spLocks/>
            </p:cNvSpPr>
            <p:nvPr/>
          </p:nvSpPr>
          <p:spPr bwMode="auto">
            <a:xfrm>
              <a:off x="1122" y="2654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4" name="Freeform 113"/>
            <p:cNvSpPr>
              <a:spLocks/>
            </p:cNvSpPr>
            <p:nvPr/>
          </p:nvSpPr>
          <p:spPr bwMode="auto">
            <a:xfrm>
              <a:off x="1233" y="2841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0 h 41"/>
                <a:gd name="T4" fmla="*/ 21 w 41"/>
                <a:gd name="T5" fmla="*/ 41 h 41"/>
                <a:gd name="T6" fmla="*/ 0 w 41"/>
                <a:gd name="T7" fmla="*/ 20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0"/>
                  </a:lnTo>
                  <a:lnTo>
                    <a:pt x="21" y="41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5" name="Freeform 114"/>
            <p:cNvSpPr>
              <a:spLocks/>
            </p:cNvSpPr>
            <p:nvPr/>
          </p:nvSpPr>
          <p:spPr bwMode="auto">
            <a:xfrm>
              <a:off x="1344" y="3008"/>
              <a:ext cx="41" cy="41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1 h 41"/>
                <a:gd name="T4" fmla="*/ 20 w 41"/>
                <a:gd name="T5" fmla="*/ 41 h 41"/>
                <a:gd name="T6" fmla="*/ 0 w 41"/>
                <a:gd name="T7" fmla="*/ 21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1"/>
                  </a:lnTo>
                  <a:lnTo>
                    <a:pt x="20" y="41"/>
                  </a:lnTo>
                  <a:lnTo>
                    <a:pt x="0" y="2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6" name="Freeform 115"/>
            <p:cNvSpPr>
              <a:spLocks/>
            </p:cNvSpPr>
            <p:nvPr/>
          </p:nvSpPr>
          <p:spPr bwMode="auto">
            <a:xfrm>
              <a:off x="1454" y="3155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7" name="Freeform 116"/>
            <p:cNvSpPr>
              <a:spLocks/>
            </p:cNvSpPr>
            <p:nvPr/>
          </p:nvSpPr>
          <p:spPr bwMode="auto">
            <a:xfrm>
              <a:off x="1565" y="3283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8" name="Freeform 117"/>
            <p:cNvSpPr>
              <a:spLocks/>
            </p:cNvSpPr>
            <p:nvPr/>
          </p:nvSpPr>
          <p:spPr bwMode="auto">
            <a:xfrm>
              <a:off x="1676" y="3391"/>
              <a:ext cx="41" cy="41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0 h 41"/>
                <a:gd name="T4" fmla="*/ 20 w 41"/>
                <a:gd name="T5" fmla="*/ 41 h 41"/>
                <a:gd name="T6" fmla="*/ 0 w 41"/>
                <a:gd name="T7" fmla="*/ 20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9" name="Freeform 118"/>
            <p:cNvSpPr>
              <a:spLocks/>
            </p:cNvSpPr>
            <p:nvPr/>
          </p:nvSpPr>
          <p:spPr bwMode="auto">
            <a:xfrm>
              <a:off x="1786" y="3480"/>
              <a:ext cx="41" cy="41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0 h 41"/>
                <a:gd name="T4" fmla="*/ 20 w 41"/>
                <a:gd name="T5" fmla="*/ 41 h 41"/>
                <a:gd name="T6" fmla="*/ 0 w 41"/>
                <a:gd name="T7" fmla="*/ 20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0" name="Freeform 119"/>
            <p:cNvSpPr>
              <a:spLocks/>
            </p:cNvSpPr>
            <p:nvPr/>
          </p:nvSpPr>
          <p:spPr bwMode="auto">
            <a:xfrm>
              <a:off x="1897" y="3548"/>
              <a:ext cx="41" cy="41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1 h 41"/>
                <a:gd name="T4" fmla="*/ 20 w 41"/>
                <a:gd name="T5" fmla="*/ 41 h 41"/>
                <a:gd name="T6" fmla="*/ 0 w 41"/>
                <a:gd name="T7" fmla="*/ 21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1"/>
                  </a:lnTo>
                  <a:lnTo>
                    <a:pt x="20" y="41"/>
                  </a:lnTo>
                  <a:lnTo>
                    <a:pt x="0" y="2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1" name="Freeform 120"/>
            <p:cNvSpPr>
              <a:spLocks/>
            </p:cNvSpPr>
            <p:nvPr/>
          </p:nvSpPr>
          <p:spPr bwMode="auto">
            <a:xfrm>
              <a:off x="2007" y="3597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2" name="Freeform 121"/>
            <p:cNvSpPr>
              <a:spLocks/>
            </p:cNvSpPr>
            <p:nvPr/>
          </p:nvSpPr>
          <p:spPr bwMode="auto">
            <a:xfrm>
              <a:off x="2118" y="3626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3" name="Freeform 122"/>
            <p:cNvSpPr>
              <a:spLocks/>
            </p:cNvSpPr>
            <p:nvPr/>
          </p:nvSpPr>
          <p:spPr bwMode="auto">
            <a:xfrm>
              <a:off x="2229" y="3636"/>
              <a:ext cx="41" cy="41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1 h 41"/>
                <a:gd name="T4" fmla="*/ 20 w 41"/>
                <a:gd name="T5" fmla="*/ 41 h 41"/>
                <a:gd name="T6" fmla="*/ 0 w 41"/>
                <a:gd name="T7" fmla="*/ 21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1"/>
                  </a:lnTo>
                  <a:lnTo>
                    <a:pt x="20" y="41"/>
                  </a:lnTo>
                  <a:lnTo>
                    <a:pt x="0" y="2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4" name="Freeform 123"/>
            <p:cNvSpPr>
              <a:spLocks/>
            </p:cNvSpPr>
            <p:nvPr/>
          </p:nvSpPr>
          <p:spPr bwMode="auto">
            <a:xfrm>
              <a:off x="2339" y="3626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5" name="Freeform 124"/>
            <p:cNvSpPr>
              <a:spLocks/>
            </p:cNvSpPr>
            <p:nvPr/>
          </p:nvSpPr>
          <p:spPr bwMode="auto">
            <a:xfrm>
              <a:off x="2450" y="3597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6" name="Freeform 125"/>
            <p:cNvSpPr>
              <a:spLocks/>
            </p:cNvSpPr>
            <p:nvPr/>
          </p:nvSpPr>
          <p:spPr bwMode="auto">
            <a:xfrm>
              <a:off x="2561" y="3548"/>
              <a:ext cx="41" cy="41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1 h 41"/>
                <a:gd name="T4" fmla="*/ 20 w 41"/>
                <a:gd name="T5" fmla="*/ 41 h 41"/>
                <a:gd name="T6" fmla="*/ 0 w 41"/>
                <a:gd name="T7" fmla="*/ 21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1"/>
                  </a:lnTo>
                  <a:lnTo>
                    <a:pt x="20" y="41"/>
                  </a:lnTo>
                  <a:lnTo>
                    <a:pt x="0" y="21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7" name="Freeform 126"/>
            <p:cNvSpPr>
              <a:spLocks/>
            </p:cNvSpPr>
            <p:nvPr/>
          </p:nvSpPr>
          <p:spPr bwMode="auto">
            <a:xfrm>
              <a:off x="2672" y="3480"/>
              <a:ext cx="41" cy="41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0 h 41"/>
                <a:gd name="T4" fmla="*/ 20 w 41"/>
                <a:gd name="T5" fmla="*/ 41 h 41"/>
                <a:gd name="T6" fmla="*/ 0 w 41"/>
                <a:gd name="T7" fmla="*/ 20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8" name="Freeform 127"/>
            <p:cNvSpPr>
              <a:spLocks/>
            </p:cNvSpPr>
            <p:nvPr/>
          </p:nvSpPr>
          <p:spPr bwMode="auto">
            <a:xfrm>
              <a:off x="2782" y="3391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0 h 41"/>
                <a:gd name="T4" fmla="*/ 21 w 41"/>
                <a:gd name="T5" fmla="*/ 41 h 41"/>
                <a:gd name="T6" fmla="*/ 0 w 41"/>
                <a:gd name="T7" fmla="*/ 20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0"/>
                  </a:lnTo>
                  <a:lnTo>
                    <a:pt x="21" y="41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9" name="Freeform 128"/>
            <p:cNvSpPr>
              <a:spLocks/>
            </p:cNvSpPr>
            <p:nvPr/>
          </p:nvSpPr>
          <p:spPr bwMode="auto">
            <a:xfrm>
              <a:off x="2892" y="3283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0" name="Freeform 129"/>
            <p:cNvSpPr>
              <a:spLocks/>
            </p:cNvSpPr>
            <p:nvPr/>
          </p:nvSpPr>
          <p:spPr bwMode="auto">
            <a:xfrm>
              <a:off x="3003" y="3155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1" name="Freeform 130"/>
            <p:cNvSpPr>
              <a:spLocks/>
            </p:cNvSpPr>
            <p:nvPr/>
          </p:nvSpPr>
          <p:spPr bwMode="auto">
            <a:xfrm>
              <a:off x="3114" y="3008"/>
              <a:ext cx="41" cy="41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0 h 41"/>
                <a:gd name="T4" fmla="*/ 20 w 41"/>
                <a:gd name="T5" fmla="*/ 41 h 41"/>
                <a:gd name="T6" fmla="*/ 0 w 41"/>
                <a:gd name="T7" fmla="*/ 20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2" name="Freeform 131"/>
            <p:cNvSpPr>
              <a:spLocks/>
            </p:cNvSpPr>
            <p:nvPr/>
          </p:nvSpPr>
          <p:spPr bwMode="auto">
            <a:xfrm>
              <a:off x="3224" y="2841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0 h 41"/>
                <a:gd name="T4" fmla="*/ 21 w 41"/>
                <a:gd name="T5" fmla="*/ 41 h 41"/>
                <a:gd name="T6" fmla="*/ 0 w 41"/>
                <a:gd name="T7" fmla="*/ 20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0"/>
                  </a:lnTo>
                  <a:lnTo>
                    <a:pt x="21" y="41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3" name="Freeform 132"/>
            <p:cNvSpPr>
              <a:spLocks/>
            </p:cNvSpPr>
            <p:nvPr/>
          </p:nvSpPr>
          <p:spPr bwMode="auto">
            <a:xfrm>
              <a:off x="3335" y="2654"/>
              <a:ext cx="41" cy="41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1 h 41"/>
                <a:gd name="T4" fmla="*/ 21 w 41"/>
                <a:gd name="T5" fmla="*/ 41 h 41"/>
                <a:gd name="T6" fmla="*/ 0 w 41"/>
                <a:gd name="T7" fmla="*/ 21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1"/>
                  </a:lnTo>
                  <a:lnTo>
                    <a:pt x="21" y="41"/>
                  </a:lnTo>
                  <a:lnTo>
                    <a:pt x="0" y="2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4" name="Oval 133"/>
            <p:cNvSpPr>
              <a:spLocks noChangeArrowheads="1"/>
            </p:cNvSpPr>
            <p:nvPr/>
          </p:nvSpPr>
          <p:spPr bwMode="auto">
            <a:xfrm>
              <a:off x="1122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5" name="Oval 134"/>
            <p:cNvSpPr>
              <a:spLocks noChangeArrowheads="1"/>
            </p:cNvSpPr>
            <p:nvPr/>
          </p:nvSpPr>
          <p:spPr bwMode="auto">
            <a:xfrm>
              <a:off x="1233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6" name="Oval 135"/>
            <p:cNvSpPr>
              <a:spLocks noChangeArrowheads="1"/>
            </p:cNvSpPr>
            <p:nvPr/>
          </p:nvSpPr>
          <p:spPr bwMode="auto">
            <a:xfrm>
              <a:off x="1344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7" name="Oval 136"/>
            <p:cNvSpPr>
              <a:spLocks noChangeArrowheads="1"/>
            </p:cNvSpPr>
            <p:nvPr/>
          </p:nvSpPr>
          <p:spPr bwMode="auto">
            <a:xfrm>
              <a:off x="1454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8" name="Oval 137"/>
            <p:cNvSpPr>
              <a:spLocks noChangeArrowheads="1"/>
            </p:cNvSpPr>
            <p:nvPr/>
          </p:nvSpPr>
          <p:spPr bwMode="auto">
            <a:xfrm>
              <a:off x="1565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9" name="Oval 138"/>
            <p:cNvSpPr>
              <a:spLocks noChangeArrowheads="1"/>
            </p:cNvSpPr>
            <p:nvPr/>
          </p:nvSpPr>
          <p:spPr bwMode="auto">
            <a:xfrm>
              <a:off x="1676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0" name="Oval 139"/>
            <p:cNvSpPr>
              <a:spLocks noChangeArrowheads="1"/>
            </p:cNvSpPr>
            <p:nvPr/>
          </p:nvSpPr>
          <p:spPr bwMode="auto">
            <a:xfrm>
              <a:off x="1786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1" name="Oval 140"/>
            <p:cNvSpPr>
              <a:spLocks noChangeArrowheads="1"/>
            </p:cNvSpPr>
            <p:nvPr/>
          </p:nvSpPr>
          <p:spPr bwMode="auto">
            <a:xfrm>
              <a:off x="1897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2" name="Oval 141"/>
            <p:cNvSpPr>
              <a:spLocks noChangeArrowheads="1"/>
            </p:cNvSpPr>
            <p:nvPr/>
          </p:nvSpPr>
          <p:spPr bwMode="auto">
            <a:xfrm>
              <a:off x="2007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3" name="Oval 142"/>
            <p:cNvSpPr>
              <a:spLocks noChangeArrowheads="1"/>
            </p:cNvSpPr>
            <p:nvPr/>
          </p:nvSpPr>
          <p:spPr bwMode="auto">
            <a:xfrm>
              <a:off x="2118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4" name="Oval 143"/>
            <p:cNvSpPr>
              <a:spLocks noChangeArrowheads="1"/>
            </p:cNvSpPr>
            <p:nvPr/>
          </p:nvSpPr>
          <p:spPr bwMode="auto">
            <a:xfrm>
              <a:off x="2229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5" name="Oval 144"/>
            <p:cNvSpPr>
              <a:spLocks noChangeArrowheads="1"/>
            </p:cNvSpPr>
            <p:nvPr/>
          </p:nvSpPr>
          <p:spPr bwMode="auto">
            <a:xfrm>
              <a:off x="2339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6" name="Oval 145"/>
            <p:cNvSpPr>
              <a:spLocks noChangeArrowheads="1"/>
            </p:cNvSpPr>
            <p:nvPr/>
          </p:nvSpPr>
          <p:spPr bwMode="auto">
            <a:xfrm>
              <a:off x="2450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7" name="Oval 146"/>
            <p:cNvSpPr>
              <a:spLocks noChangeArrowheads="1"/>
            </p:cNvSpPr>
            <p:nvPr/>
          </p:nvSpPr>
          <p:spPr bwMode="auto">
            <a:xfrm>
              <a:off x="2561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8" name="Oval 147"/>
            <p:cNvSpPr>
              <a:spLocks noChangeArrowheads="1"/>
            </p:cNvSpPr>
            <p:nvPr/>
          </p:nvSpPr>
          <p:spPr bwMode="auto">
            <a:xfrm>
              <a:off x="2672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9" name="Oval 148"/>
            <p:cNvSpPr>
              <a:spLocks noChangeArrowheads="1"/>
            </p:cNvSpPr>
            <p:nvPr/>
          </p:nvSpPr>
          <p:spPr bwMode="auto">
            <a:xfrm>
              <a:off x="2782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0" name="Oval 149"/>
            <p:cNvSpPr>
              <a:spLocks noChangeArrowheads="1"/>
            </p:cNvSpPr>
            <p:nvPr/>
          </p:nvSpPr>
          <p:spPr bwMode="auto">
            <a:xfrm>
              <a:off x="2892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1" name="Oval 150"/>
            <p:cNvSpPr>
              <a:spLocks noChangeArrowheads="1"/>
            </p:cNvSpPr>
            <p:nvPr/>
          </p:nvSpPr>
          <p:spPr bwMode="auto">
            <a:xfrm>
              <a:off x="3003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2" name="Oval 151"/>
            <p:cNvSpPr>
              <a:spLocks noChangeArrowheads="1"/>
            </p:cNvSpPr>
            <p:nvPr/>
          </p:nvSpPr>
          <p:spPr bwMode="auto">
            <a:xfrm>
              <a:off x="3114" y="330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3" name="Oval 152"/>
            <p:cNvSpPr>
              <a:spLocks noChangeArrowheads="1"/>
            </p:cNvSpPr>
            <p:nvPr/>
          </p:nvSpPr>
          <p:spPr bwMode="auto">
            <a:xfrm>
              <a:off x="3224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4" name="Oval 153"/>
            <p:cNvSpPr>
              <a:spLocks noChangeArrowheads="1"/>
            </p:cNvSpPr>
            <p:nvPr/>
          </p:nvSpPr>
          <p:spPr bwMode="auto">
            <a:xfrm>
              <a:off x="3335" y="3309"/>
              <a:ext cx="41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5" name="Rectangle 154"/>
            <p:cNvSpPr>
              <a:spLocks noChangeArrowheads="1"/>
            </p:cNvSpPr>
            <p:nvPr/>
          </p:nvSpPr>
          <p:spPr bwMode="auto">
            <a:xfrm>
              <a:off x="921" y="3794"/>
              <a:ext cx="2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-0.30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6" name="Rectangle 155"/>
            <p:cNvSpPr>
              <a:spLocks noChangeArrowheads="1"/>
            </p:cNvSpPr>
            <p:nvPr/>
          </p:nvSpPr>
          <p:spPr bwMode="auto">
            <a:xfrm>
              <a:off x="921" y="3597"/>
              <a:ext cx="2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-0.25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7" name="Rectangle 156"/>
            <p:cNvSpPr>
              <a:spLocks noChangeArrowheads="1"/>
            </p:cNvSpPr>
            <p:nvPr/>
          </p:nvSpPr>
          <p:spPr bwMode="auto">
            <a:xfrm>
              <a:off x="921" y="3401"/>
              <a:ext cx="2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-0.20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8" name="Rectangle 157"/>
            <p:cNvSpPr>
              <a:spLocks noChangeArrowheads="1"/>
            </p:cNvSpPr>
            <p:nvPr/>
          </p:nvSpPr>
          <p:spPr bwMode="auto">
            <a:xfrm>
              <a:off x="921" y="3204"/>
              <a:ext cx="2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-0.15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9" name="Rectangle 158"/>
            <p:cNvSpPr>
              <a:spLocks noChangeArrowheads="1"/>
            </p:cNvSpPr>
            <p:nvPr/>
          </p:nvSpPr>
          <p:spPr bwMode="auto">
            <a:xfrm>
              <a:off x="921" y="3008"/>
              <a:ext cx="2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-0.10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0" name="Rectangle 159"/>
            <p:cNvSpPr>
              <a:spLocks noChangeArrowheads="1"/>
            </p:cNvSpPr>
            <p:nvPr/>
          </p:nvSpPr>
          <p:spPr bwMode="auto">
            <a:xfrm>
              <a:off x="921" y="2812"/>
              <a:ext cx="20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-0.05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1" name="Rectangle 160"/>
            <p:cNvSpPr>
              <a:spLocks noChangeArrowheads="1"/>
            </p:cNvSpPr>
            <p:nvPr/>
          </p:nvSpPr>
          <p:spPr bwMode="auto">
            <a:xfrm>
              <a:off x="946" y="2615"/>
              <a:ext cx="17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0.00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2" name="Rectangle 161"/>
            <p:cNvSpPr>
              <a:spLocks noChangeArrowheads="1"/>
            </p:cNvSpPr>
            <p:nvPr/>
          </p:nvSpPr>
          <p:spPr bwMode="auto">
            <a:xfrm>
              <a:off x="1114" y="3857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3" name="Rectangle 162"/>
            <p:cNvSpPr>
              <a:spLocks noChangeArrowheads="1"/>
            </p:cNvSpPr>
            <p:nvPr/>
          </p:nvSpPr>
          <p:spPr bwMode="auto">
            <a:xfrm>
              <a:off x="1526" y="3857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4" name="Rectangle 163"/>
            <p:cNvSpPr>
              <a:spLocks noChangeArrowheads="1"/>
            </p:cNvSpPr>
            <p:nvPr/>
          </p:nvSpPr>
          <p:spPr bwMode="auto">
            <a:xfrm>
              <a:off x="1968" y="3857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5" name="Rectangle 164"/>
            <p:cNvSpPr>
              <a:spLocks noChangeArrowheads="1"/>
            </p:cNvSpPr>
            <p:nvPr/>
          </p:nvSpPr>
          <p:spPr bwMode="auto">
            <a:xfrm>
              <a:off x="2411" y="3857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6" name="Rectangle 165"/>
            <p:cNvSpPr>
              <a:spLocks noChangeArrowheads="1"/>
            </p:cNvSpPr>
            <p:nvPr/>
          </p:nvSpPr>
          <p:spPr bwMode="auto">
            <a:xfrm>
              <a:off x="2853" y="3857"/>
              <a:ext cx="123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7" name="Rectangle 166"/>
            <p:cNvSpPr>
              <a:spLocks noChangeArrowheads="1"/>
            </p:cNvSpPr>
            <p:nvPr/>
          </p:nvSpPr>
          <p:spPr bwMode="auto">
            <a:xfrm>
              <a:off x="3327" y="3857"/>
              <a:ext cx="49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8" name="Rectangle 167"/>
            <p:cNvSpPr>
              <a:spLocks noChangeArrowheads="1"/>
            </p:cNvSpPr>
            <p:nvPr/>
          </p:nvSpPr>
          <p:spPr bwMode="auto">
            <a:xfrm>
              <a:off x="2235" y="3925"/>
              <a:ext cx="44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s</a:t>
              </a:r>
              <a:endPara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9" name="Rectangle 168"/>
            <p:cNvSpPr>
              <a:spLocks noChangeArrowheads="1"/>
            </p:cNvSpPr>
            <p:nvPr/>
          </p:nvSpPr>
          <p:spPr bwMode="auto">
            <a:xfrm rot="16200000">
              <a:off x="751" y="3118"/>
              <a:ext cx="182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M(s)</a:t>
              </a:r>
              <a:endPara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0" name="Rectangle 169"/>
            <p:cNvSpPr>
              <a:spLocks noChangeArrowheads="1"/>
            </p:cNvSpPr>
            <p:nvPr/>
          </p:nvSpPr>
          <p:spPr bwMode="auto">
            <a:xfrm>
              <a:off x="2461" y="2787"/>
              <a:ext cx="672" cy="20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1" name="Line 170"/>
            <p:cNvSpPr>
              <a:spLocks noChangeShapeType="1"/>
            </p:cNvSpPr>
            <p:nvPr/>
          </p:nvSpPr>
          <p:spPr bwMode="auto">
            <a:xfrm>
              <a:off x="2484" y="2838"/>
              <a:ext cx="119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2" name="Freeform 171"/>
            <p:cNvSpPr>
              <a:spLocks/>
            </p:cNvSpPr>
            <p:nvPr/>
          </p:nvSpPr>
          <p:spPr bwMode="auto">
            <a:xfrm>
              <a:off x="2523" y="2818"/>
              <a:ext cx="41" cy="41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0 h 41"/>
                <a:gd name="T4" fmla="*/ 20 w 41"/>
                <a:gd name="T5" fmla="*/ 41 h 41"/>
                <a:gd name="T6" fmla="*/ 0 w 41"/>
                <a:gd name="T7" fmla="*/ 20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3" name="Rectangle 172"/>
            <p:cNvSpPr>
              <a:spLocks noChangeArrowheads="1"/>
            </p:cNvSpPr>
            <p:nvPr/>
          </p:nvSpPr>
          <p:spPr bwMode="auto">
            <a:xfrm>
              <a:off x="2620" y="2776"/>
              <a:ext cx="505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M_Analytical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" name="Line 173"/>
            <p:cNvSpPr>
              <a:spLocks noChangeShapeType="1"/>
            </p:cNvSpPr>
            <p:nvPr/>
          </p:nvSpPr>
          <p:spPr bwMode="auto">
            <a:xfrm>
              <a:off x="2484" y="2940"/>
              <a:ext cx="119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5" name="Oval 174"/>
            <p:cNvSpPr>
              <a:spLocks noChangeArrowheads="1"/>
            </p:cNvSpPr>
            <p:nvPr/>
          </p:nvSpPr>
          <p:spPr bwMode="auto">
            <a:xfrm>
              <a:off x="2523" y="2919"/>
              <a:ext cx="40" cy="41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6" name="Rectangle 175"/>
            <p:cNvSpPr>
              <a:spLocks noChangeArrowheads="1"/>
            </p:cNvSpPr>
            <p:nvPr/>
          </p:nvSpPr>
          <p:spPr bwMode="auto">
            <a:xfrm>
              <a:off x="2620" y="2877"/>
              <a:ext cx="297" cy="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M_FEA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300" name="Group 299"/>
          <p:cNvGrpSpPr/>
          <p:nvPr/>
        </p:nvGrpSpPr>
        <p:grpSpPr>
          <a:xfrm>
            <a:off x="1222381" y="6632602"/>
            <a:ext cx="4286261" cy="2295534"/>
            <a:chOff x="1222381" y="6632602"/>
            <a:chExt cx="4286261" cy="2295534"/>
          </a:xfrm>
        </p:grpSpPr>
        <p:sp>
          <p:nvSpPr>
            <p:cNvPr id="208" name="AutoShape 177"/>
            <p:cNvSpPr>
              <a:spLocks noChangeAspect="1" noChangeArrowheads="1" noTextEdit="1"/>
            </p:cNvSpPr>
            <p:nvPr/>
          </p:nvSpPr>
          <p:spPr bwMode="auto">
            <a:xfrm>
              <a:off x="1222381" y="6632602"/>
              <a:ext cx="4286261" cy="229553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9" name="Rectangle 179"/>
            <p:cNvSpPr>
              <a:spLocks noChangeArrowheads="1"/>
            </p:cNvSpPr>
            <p:nvPr/>
          </p:nvSpPr>
          <p:spPr bwMode="auto">
            <a:xfrm>
              <a:off x="1898658" y="6769128"/>
              <a:ext cx="3470284" cy="1838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0" name="Rectangle 180"/>
            <p:cNvSpPr>
              <a:spLocks noChangeArrowheads="1"/>
            </p:cNvSpPr>
            <p:nvPr/>
          </p:nvSpPr>
          <p:spPr bwMode="auto">
            <a:xfrm>
              <a:off x="1898658" y="6769128"/>
              <a:ext cx="3470284" cy="1838332"/>
            </a:xfrm>
            <a:prstGeom prst="rect">
              <a:avLst/>
            </a:prstGeom>
            <a:noFill/>
            <a:ln w="15875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1" name="Line 181"/>
            <p:cNvSpPr>
              <a:spLocks noChangeShapeType="1"/>
            </p:cNvSpPr>
            <p:nvPr/>
          </p:nvSpPr>
          <p:spPr bwMode="auto">
            <a:xfrm>
              <a:off x="1898658" y="6769128"/>
              <a:ext cx="0" cy="183833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2" name="Line 182"/>
            <p:cNvSpPr>
              <a:spLocks noChangeShapeType="1"/>
            </p:cNvSpPr>
            <p:nvPr/>
          </p:nvSpPr>
          <p:spPr bwMode="auto">
            <a:xfrm>
              <a:off x="1858970" y="8607460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3" name="Line 183"/>
            <p:cNvSpPr>
              <a:spLocks noChangeShapeType="1"/>
            </p:cNvSpPr>
            <p:nvPr/>
          </p:nvSpPr>
          <p:spPr bwMode="auto">
            <a:xfrm>
              <a:off x="1858970" y="8423309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4" name="Line 184"/>
            <p:cNvSpPr>
              <a:spLocks noChangeShapeType="1"/>
            </p:cNvSpPr>
            <p:nvPr/>
          </p:nvSpPr>
          <p:spPr bwMode="auto">
            <a:xfrm>
              <a:off x="1858970" y="8240746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" name="Line 185"/>
            <p:cNvSpPr>
              <a:spLocks noChangeShapeType="1"/>
            </p:cNvSpPr>
            <p:nvPr/>
          </p:nvSpPr>
          <p:spPr bwMode="auto">
            <a:xfrm>
              <a:off x="1858970" y="8056595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6" name="Line 186"/>
            <p:cNvSpPr>
              <a:spLocks noChangeShapeType="1"/>
            </p:cNvSpPr>
            <p:nvPr/>
          </p:nvSpPr>
          <p:spPr bwMode="auto">
            <a:xfrm>
              <a:off x="1858970" y="7872444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7" name="Line 187"/>
            <p:cNvSpPr>
              <a:spLocks noChangeShapeType="1"/>
            </p:cNvSpPr>
            <p:nvPr/>
          </p:nvSpPr>
          <p:spPr bwMode="auto">
            <a:xfrm>
              <a:off x="1858970" y="7688294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8" name="Line 188"/>
            <p:cNvSpPr>
              <a:spLocks noChangeShapeType="1"/>
            </p:cNvSpPr>
            <p:nvPr/>
          </p:nvSpPr>
          <p:spPr bwMode="auto">
            <a:xfrm>
              <a:off x="1858970" y="7504143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9" name="Line 189"/>
            <p:cNvSpPr>
              <a:spLocks noChangeShapeType="1"/>
            </p:cNvSpPr>
            <p:nvPr/>
          </p:nvSpPr>
          <p:spPr bwMode="auto">
            <a:xfrm>
              <a:off x="1858970" y="7321580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0" name="Line 190"/>
            <p:cNvSpPr>
              <a:spLocks noChangeShapeType="1"/>
            </p:cNvSpPr>
            <p:nvPr/>
          </p:nvSpPr>
          <p:spPr bwMode="auto">
            <a:xfrm>
              <a:off x="1858970" y="7137429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1" name="Line 191"/>
            <p:cNvSpPr>
              <a:spLocks noChangeShapeType="1"/>
            </p:cNvSpPr>
            <p:nvPr/>
          </p:nvSpPr>
          <p:spPr bwMode="auto">
            <a:xfrm>
              <a:off x="1858970" y="6953278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2" name="Line 192"/>
            <p:cNvSpPr>
              <a:spLocks noChangeShapeType="1"/>
            </p:cNvSpPr>
            <p:nvPr/>
          </p:nvSpPr>
          <p:spPr bwMode="auto">
            <a:xfrm>
              <a:off x="1858970" y="6769128"/>
              <a:ext cx="3968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3" name="Line 193"/>
            <p:cNvSpPr>
              <a:spLocks noChangeShapeType="1"/>
            </p:cNvSpPr>
            <p:nvPr/>
          </p:nvSpPr>
          <p:spPr bwMode="auto">
            <a:xfrm>
              <a:off x="1898658" y="8607460"/>
              <a:ext cx="347028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4" name="Line 194"/>
            <p:cNvSpPr>
              <a:spLocks noChangeShapeType="1"/>
            </p:cNvSpPr>
            <p:nvPr/>
          </p:nvSpPr>
          <p:spPr bwMode="auto">
            <a:xfrm flipV="1">
              <a:off x="1898658" y="8607460"/>
              <a:ext cx="0" cy="39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5" name="Line 195"/>
            <p:cNvSpPr>
              <a:spLocks noChangeShapeType="1"/>
            </p:cNvSpPr>
            <p:nvPr/>
          </p:nvSpPr>
          <p:spPr bwMode="auto">
            <a:xfrm flipV="1">
              <a:off x="2593985" y="8607460"/>
              <a:ext cx="0" cy="39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6" name="Line 196"/>
            <p:cNvSpPr>
              <a:spLocks noChangeShapeType="1"/>
            </p:cNvSpPr>
            <p:nvPr/>
          </p:nvSpPr>
          <p:spPr bwMode="auto">
            <a:xfrm flipV="1">
              <a:off x="3287724" y="8607460"/>
              <a:ext cx="0" cy="39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7" name="Line 197"/>
            <p:cNvSpPr>
              <a:spLocks noChangeShapeType="1"/>
            </p:cNvSpPr>
            <p:nvPr/>
          </p:nvSpPr>
          <p:spPr bwMode="auto">
            <a:xfrm flipV="1">
              <a:off x="3981463" y="8607460"/>
              <a:ext cx="0" cy="39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8" name="Line 198"/>
            <p:cNvSpPr>
              <a:spLocks noChangeShapeType="1"/>
            </p:cNvSpPr>
            <p:nvPr/>
          </p:nvSpPr>
          <p:spPr bwMode="auto">
            <a:xfrm flipV="1">
              <a:off x="4675202" y="8607460"/>
              <a:ext cx="0" cy="39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9" name="Line 199"/>
            <p:cNvSpPr>
              <a:spLocks noChangeShapeType="1"/>
            </p:cNvSpPr>
            <p:nvPr/>
          </p:nvSpPr>
          <p:spPr bwMode="auto">
            <a:xfrm flipV="1">
              <a:off x="5368942" y="8607460"/>
              <a:ext cx="0" cy="3968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1" name="Freeform 201"/>
            <p:cNvSpPr>
              <a:spLocks/>
            </p:cNvSpPr>
            <p:nvPr/>
          </p:nvSpPr>
          <p:spPr bwMode="auto">
            <a:xfrm>
              <a:off x="1898658" y="7688294"/>
              <a:ext cx="3470284" cy="0"/>
            </a:xfrm>
            <a:custGeom>
              <a:avLst/>
              <a:gdLst>
                <a:gd name="T0" fmla="*/ 0 w 3515"/>
                <a:gd name="T1" fmla="*/ 176 w 3515"/>
                <a:gd name="T2" fmla="*/ 352 w 3515"/>
                <a:gd name="T3" fmla="*/ 527 w 3515"/>
                <a:gd name="T4" fmla="*/ 703 w 3515"/>
                <a:gd name="T5" fmla="*/ 879 w 3515"/>
                <a:gd name="T6" fmla="*/ 1055 w 3515"/>
                <a:gd name="T7" fmla="*/ 1230 w 3515"/>
                <a:gd name="T8" fmla="*/ 1406 w 3515"/>
                <a:gd name="T9" fmla="*/ 1582 w 3515"/>
                <a:gd name="T10" fmla="*/ 1758 w 3515"/>
                <a:gd name="T11" fmla="*/ 1933 w 3515"/>
                <a:gd name="T12" fmla="*/ 2109 w 3515"/>
                <a:gd name="T13" fmla="*/ 2285 w 3515"/>
                <a:gd name="T14" fmla="*/ 2461 w 3515"/>
                <a:gd name="T15" fmla="*/ 2636 w 3515"/>
                <a:gd name="T16" fmla="*/ 2812 w 3515"/>
                <a:gd name="T17" fmla="*/ 2988 w 3515"/>
                <a:gd name="T18" fmla="*/ 3164 w 3515"/>
                <a:gd name="T19" fmla="*/ 3339 w 3515"/>
                <a:gd name="T20" fmla="*/ 3515 w 351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  <a:cxn ang="0">
                  <a:pos x="T11" y="0"/>
                </a:cxn>
                <a:cxn ang="0">
                  <a:pos x="T12" y="0"/>
                </a:cxn>
                <a:cxn ang="0">
                  <a:pos x="T13" y="0"/>
                </a:cxn>
                <a:cxn ang="0">
                  <a:pos x="T14" y="0"/>
                </a:cxn>
                <a:cxn ang="0">
                  <a:pos x="T15" y="0"/>
                </a:cxn>
                <a:cxn ang="0">
                  <a:pos x="T16" y="0"/>
                </a:cxn>
                <a:cxn ang="0">
                  <a:pos x="T17" y="0"/>
                </a:cxn>
                <a:cxn ang="0">
                  <a:pos x="T18" y="0"/>
                </a:cxn>
                <a:cxn ang="0">
                  <a:pos x="T19" y="0"/>
                </a:cxn>
                <a:cxn ang="0">
                  <a:pos x="T20" y="0"/>
                </a:cxn>
              </a:cxnLst>
              <a:rect l="0" t="0" r="r" b="b"/>
              <a:pathLst>
                <a:path w="3515">
                  <a:moveTo>
                    <a:pt x="0" y="0"/>
                  </a:moveTo>
                  <a:lnTo>
                    <a:pt x="176" y="0"/>
                  </a:lnTo>
                  <a:lnTo>
                    <a:pt x="352" y="0"/>
                  </a:lnTo>
                  <a:lnTo>
                    <a:pt x="527" y="0"/>
                  </a:lnTo>
                  <a:lnTo>
                    <a:pt x="703" y="0"/>
                  </a:lnTo>
                  <a:lnTo>
                    <a:pt x="879" y="0"/>
                  </a:lnTo>
                  <a:lnTo>
                    <a:pt x="1055" y="0"/>
                  </a:lnTo>
                  <a:lnTo>
                    <a:pt x="1230" y="0"/>
                  </a:lnTo>
                  <a:lnTo>
                    <a:pt x="1406" y="0"/>
                  </a:lnTo>
                  <a:lnTo>
                    <a:pt x="1582" y="0"/>
                  </a:lnTo>
                  <a:lnTo>
                    <a:pt x="1758" y="0"/>
                  </a:lnTo>
                  <a:lnTo>
                    <a:pt x="1933" y="0"/>
                  </a:lnTo>
                  <a:lnTo>
                    <a:pt x="2109" y="0"/>
                  </a:lnTo>
                  <a:lnTo>
                    <a:pt x="2285" y="0"/>
                  </a:lnTo>
                  <a:lnTo>
                    <a:pt x="2461" y="0"/>
                  </a:lnTo>
                  <a:lnTo>
                    <a:pt x="2636" y="0"/>
                  </a:lnTo>
                  <a:lnTo>
                    <a:pt x="2812" y="0"/>
                  </a:lnTo>
                  <a:lnTo>
                    <a:pt x="2988" y="0"/>
                  </a:lnTo>
                  <a:lnTo>
                    <a:pt x="3164" y="0"/>
                  </a:lnTo>
                  <a:lnTo>
                    <a:pt x="3339" y="0"/>
                  </a:lnTo>
                  <a:lnTo>
                    <a:pt x="3515" y="0"/>
                  </a:lnTo>
                </a:path>
              </a:pathLst>
            </a:custGeom>
            <a:noFill/>
            <a:ln w="1905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2" name="Freeform 212"/>
            <p:cNvSpPr>
              <a:spLocks/>
            </p:cNvSpPr>
            <p:nvPr/>
          </p:nvSpPr>
          <p:spPr bwMode="auto">
            <a:xfrm>
              <a:off x="3602050" y="7656544"/>
              <a:ext cx="65088" cy="65088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0 h 41"/>
                <a:gd name="T4" fmla="*/ 21 w 41"/>
                <a:gd name="T5" fmla="*/ 41 h 41"/>
                <a:gd name="T6" fmla="*/ 0 w 41"/>
                <a:gd name="T7" fmla="*/ 20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0"/>
                  </a:lnTo>
                  <a:lnTo>
                    <a:pt x="21" y="41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3" name="Group 32"/>
            <p:cNvGrpSpPr/>
            <p:nvPr/>
          </p:nvGrpSpPr>
          <p:grpSpPr>
            <a:xfrm flipV="1">
              <a:off x="1866908" y="6740550"/>
              <a:ext cx="3502034" cy="1870082"/>
              <a:chOff x="1866908" y="6769128"/>
              <a:chExt cx="3502034" cy="1870082"/>
            </a:xfrm>
          </p:grpSpPr>
          <p:sp>
            <p:nvSpPr>
              <p:cNvPr id="230" name="Freeform 200"/>
              <p:cNvSpPr>
                <a:spLocks/>
              </p:cNvSpPr>
              <p:nvPr/>
            </p:nvSpPr>
            <p:spPr bwMode="auto">
              <a:xfrm>
                <a:off x="1898658" y="6769128"/>
                <a:ext cx="3470284" cy="1838332"/>
              </a:xfrm>
              <a:custGeom>
                <a:avLst/>
                <a:gdLst>
                  <a:gd name="T0" fmla="*/ 0 w 3515"/>
                  <a:gd name="T1" fmla="*/ 1861 h 1861"/>
                  <a:gd name="T2" fmla="*/ 176 w 3515"/>
                  <a:gd name="T3" fmla="*/ 1768 h 1861"/>
                  <a:gd name="T4" fmla="*/ 352 w 3515"/>
                  <a:gd name="T5" fmla="*/ 1675 h 1861"/>
                  <a:gd name="T6" fmla="*/ 527 w 3515"/>
                  <a:gd name="T7" fmla="*/ 1582 h 1861"/>
                  <a:gd name="T8" fmla="*/ 703 w 3515"/>
                  <a:gd name="T9" fmla="*/ 1489 h 1861"/>
                  <a:gd name="T10" fmla="*/ 879 w 3515"/>
                  <a:gd name="T11" fmla="*/ 1396 h 1861"/>
                  <a:gd name="T12" fmla="*/ 1055 w 3515"/>
                  <a:gd name="T13" fmla="*/ 1303 h 1861"/>
                  <a:gd name="T14" fmla="*/ 1230 w 3515"/>
                  <a:gd name="T15" fmla="*/ 1210 h 1861"/>
                  <a:gd name="T16" fmla="*/ 1406 w 3515"/>
                  <a:gd name="T17" fmla="*/ 1117 h 1861"/>
                  <a:gd name="T18" fmla="*/ 1582 w 3515"/>
                  <a:gd name="T19" fmla="*/ 1024 h 1861"/>
                  <a:gd name="T20" fmla="*/ 1758 w 3515"/>
                  <a:gd name="T21" fmla="*/ 931 h 1861"/>
                  <a:gd name="T22" fmla="*/ 1933 w 3515"/>
                  <a:gd name="T23" fmla="*/ 837 h 1861"/>
                  <a:gd name="T24" fmla="*/ 2109 w 3515"/>
                  <a:gd name="T25" fmla="*/ 744 h 1861"/>
                  <a:gd name="T26" fmla="*/ 2285 w 3515"/>
                  <a:gd name="T27" fmla="*/ 651 h 1861"/>
                  <a:gd name="T28" fmla="*/ 2461 w 3515"/>
                  <a:gd name="T29" fmla="*/ 558 h 1861"/>
                  <a:gd name="T30" fmla="*/ 2636 w 3515"/>
                  <a:gd name="T31" fmla="*/ 465 h 1861"/>
                  <a:gd name="T32" fmla="*/ 2812 w 3515"/>
                  <a:gd name="T33" fmla="*/ 372 h 1861"/>
                  <a:gd name="T34" fmla="*/ 2988 w 3515"/>
                  <a:gd name="T35" fmla="*/ 279 h 1861"/>
                  <a:gd name="T36" fmla="*/ 3164 w 3515"/>
                  <a:gd name="T37" fmla="*/ 186 h 1861"/>
                  <a:gd name="T38" fmla="*/ 3339 w 3515"/>
                  <a:gd name="T39" fmla="*/ 93 h 1861"/>
                  <a:gd name="T40" fmla="*/ 3515 w 3515"/>
                  <a:gd name="T41" fmla="*/ 0 h 1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3515" h="1861">
                    <a:moveTo>
                      <a:pt x="0" y="1861"/>
                    </a:moveTo>
                    <a:lnTo>
                      <a:pt x="176" y="1768"/>
                    </a:lnTo>
                    <a:lnTo>
                      <a:pt x="352" y="1675"/>
                    </a:lnTo>
                    <a:lnTo>
                      <a:pt x="527" y="1582"/>
                    </a:lnTo>
                    <a:lnTo>
                      <a:pt x="703" y="1489"/>
                    </a:lnTo>
                    <a:lnTo>
                      <a:pt x="879" y="1396"/>
                    </a:lnTo>
                    <a:lnTo>
                      <a:pt x="1055" y="1303"/>
                    </a:lnTo>
                    <a:lnTo>
                      <a:pt x="1230" y="1210"/>
                    </a:lnTo>
                    <a:lnTo>
                      <a:pt x="1406" y="1117"/>
                    </a:lnTo>
                    <a:lnTo>
                      <a:pt x="1582" y="1024"/>
                    </a:lnTo>
                    <a:lnTo>
                      <a:pt x="1758" y="931"/>
                    </a:lnTo>
                    <a:lnTo>
                      <a:pt x="1933" y="837"/>
                    </a:lnTo>
                    <a:lnTo>
                      <a:pt x="2109" y="744"/>
                    </a:lnTo>
                    <a:lnTo>
                      <a:pt x="2285" y="651"/>
                    </a:lnTo>
                    <a:lnTo>
                      <a:pt x="2461" y="558"/>
                    </a:lnTo>
                    <a:lnTo>
                      <a:pt x="2636" y="465"/>
                    </a:lnTo>
                    <a:lnTo>
                      <a:pt x="2812" y="372"/>
                    </a:lnTo>
                    <a:lnTo>
                      <a:pt x="2988" y="279"/>
                    </a:lnTo>
                    <a:lnTo>
                      <a:pt x="3164" y="186"/>
                    </a:lnTo>
                    <a:lnTo>
                      <a:pt x="3339" y="93"/>
                    </a:lnTo>
                    <a:lnTo>
                      <a:pt x="3515" y="0"/>
                    </a:lnTo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2" name="Freeform 202"/>
              <p:cNvSpPr>
                <a:spLocks/>
              </p:cNvSpPr>
              <p:nvPr/>
            </p:nvSpPr>
            <p:spPr bwMode="auto">
              <a:xfrm>
                <a:off x="1866908" y="8574122"/>
                <a:ext cx="65088" cy="65088"/>
              </a:xfrm>
              <a:custGeom>
                <a:avLst/>
                <a:gdLst>
                  <a:gd name="T0" fmla="*/ 20 w 41"/>
                  <a:gd name="T1" fmla="*/ 0 h 41"/>
                  <a:gd name="T2" fmla="*/ 41 w 41"/>
                  <a:gd name="T3" fmla="*/ 21 h 41"/>
                  <a:gd name="T4" fmla="*/ 20 w 41"/>
                  <a:gd name="T5" fmla="*/ 41 h 41"/>
                  <a:gd name="T6" fmla="*/ 0 w 41"/>
                  <a:gd name="T7" fmla="*/ 21 h 41"/>
                  <a:gd name="T8" fmla="*/ 20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0" y="0"/>
                    </a:moveTo>
                    <a:lnTo>
                      <a:pt x="41" y="21"/>
                    </a:lnTo>
                    <a:lnTo>
                      <a:pt x="20" y="41"/>
                    </a:lnTo>
                    <a:lnTo>
                      <a:pt x="0" y="21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3" name="Freeform 203"/>
              <p:cNvSpPr>
                <a:spLocks/>
              </p:cNvSpPr>
              <p:nvPr/>
            </p:nvSpPr>
            <p:spPr bwMode="auto">
              <a:xfrm>
                <a:off x="2039946" y="8483634"/>
                <a:ext cx="65088" cy="65088"/>
              </a:xfrm>
              <a:custGeom>
                <a:avLst/>
                <a:gdLst>
                  <a:gd name="T0" fmla="*/ 21 w 41"/>
                  <a:gd name="T1" fmla="*/ 0 h 41"/>
                  <a:gd name="T2" fmla="*/ 41 w 41"/>
                  <a:gd name="T3" fmla="*/ 20 h 41"/>
                  <a:gd name="T4" fmla="*/ 21 w 41"/>
                  <a:gd name="T5" fmla="*/ 41 h 41"/>
                  <a:gd name="T6" fmla="*/ 0 w 41"/>
                  <a:gd name="T7" fmla="*/ 20 h 41"/>
                  <a:gd name="T8" fmla="*/ 21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1" y="0"/>
                    </a:moveTo>
                    <a:lnTo>
                      <a:pt x="41" y="20"/>
                    </a:lnTo>
                    <a:lnTo>
                      <a:pt x="21" y="41"/>
                    </a:lnTo>
                    <a:lnTo>
                      <a:pt x="0" y="2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4" name="Freeform 204"/>
              <p:cNvSpPr>
                <a:spLocks/>
              </p:cNvSpPr>
              <p:nvPr/>
            </p:nvSpPr>
            <p:spPr bwMode="auto">
              <a:xfrm>
                <a:off x="2214571" y="8391559"/>
                <a:ext cx="65088" cy="65088"/>
              </a:xfrm>
              <a:custGeom>
                <a:avLst/>
                <a:gdLst>
                  <a:gd name="T0" fmla="*/ 20 w 41"/>
                  <a:gd name="T1" fmla="*/ 0 h 41"/>
                  <a:gd name="T2" fmla="*/ 41 w 41"/>
                  <a:gd name="T3" fmla="*/ 20 h 41"/>
                  <a:gd name="T4" fmla="*/ 20 w 41"/>
                  <a:gd name="T5" fmla="*/ 41 h 41"/>
                  <a:gd name="T6" fmla="*/ 0 w 41"/>
                  <a:gd name="T7" fmla="*/ 20 h 41"/>
                  <a:gd name="T8" fmla="*/ 20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0" y="0"/>
                    </a:moveTo>
                    <a:lnTo>
                      <a:pt x="41" y="20"/>
                    </a:lnTo>
                    <a:lnTo>
                      <a:pt x="20" y="41"/>
                    </a:lnTo>
                    <a:lnTo>
                      <a:pt x="0" y="2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5" name="Freeform 205"/>
              <p:cNvSpPr>
                <a:spLocks/>
              </p:cNvSpPr>
              <p:nvPr/>
            </p:nvSpPr>
            <p:spPr bwMode="auto">
              <a:xfrm>
                <a:off x="2387609" y="8299484"/>
                <a:ext cx="65088" cy="65088"/>
              </a:xfrm>
              <a:custGeom>
                <a:avLst/>
                <a:gdLst>
                  <a:gd name="T0" fmla="*/ 20 w 41"/>
                  <a:gd name="T1" fmla="*/ 0 h 41"/>
                  <a:gd name="T2" fmla="*/ 41 w 41"/>
                  <a:gd name="T3" fmla="*/ 20 h 41"/>
                  <a:gd name="T4" fmla="*/ 20 w 41"/>
                  <a:gd name="T5" fmla="*/ 41 h 41"/>
                  <a:gd name="T6" fmla="*/ 0 w 41"/>
                  <a:gd name="T7" fmla="*/ 20 h 41"/>
                  <a:gd name="T8" fmla="*/ 20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0" y="0"/>
                    </a:moveTo>
                    <a:lnTo>
                      <a:pt x="41" y="20"/>
                    </a:lnTo>
                    <a:lnTo>
                      <a:pt x="20" y="41"/>
                    </a:lnTo>
                    <a:lnTo>
                      <a:pt x="0" y="2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6" name="Freeform 206"/>
              <p:cNvSpPr>
                <a:spLocks/>
              </p:cNvSpPr>
              <p:nvPr/>
            </p:nvSpPr>
            <p:spPr bwMode="auto">
              <a:xfrm>
                <a:off x="2560647" y="8207408"/>
                <a:ext cx="65088" cy="65088"/>
              </a:xfrm>
              <a:custGeom>
                <a:avLst/>
                <a:gdLst>
                  <a:gd name="T0" fmla="*/ 21 w 41"/>
                  <a:gd name="T1" fmla="*/ 0 h 41"/>
                  <a:gd name="T2" fmla="*/ 41 w 41"/>
                  <a:gd name="T3" fmla="*/ 21 h 41"/>
                  <a:gd name="T4" fmla="*/ 21 w 41"/>
                  <a:gd name="T5" fmla="*/ 41 h 41"/>
                  <a:gd name="T6" fmla="*/ 0 w 41"/>
                  <a:gd name="T7" fmla="*/ 21 h 41"/>
                  <a:gd name="T8" fmla="*/ 21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1" y="0"/>
                    </a:moveTo>
                    <a:lnTo>
                      <a:pt x="41" y="21"/>
                    </a:lnTo>
                    <a:lnTo>
                      <a:pt x="21" y="41"/>
                    </a:lnTo>
                    <a:lnTo>
                      <a:pt x="0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7" name="Freeform 207"/>
              <p:cNvSpPr>
                <a:spLocks/>
              </p:cNvSpPr>
              <p:nvPr/>
            </p:nvSpPr>
            <p:spPr bwMode="auto">
              <a:xfrm>
                <a:off x="2733685" y="8115333"/>
                <a:ext cx="66675" cy="65088"/>
              </a:xfrm>
              <a:custGeom>
                <a:avLst/>
                <a:gdLst>
                  <a:gd name="T0" fmla="*/ 21 w 42"/>
                  <a:gd name="T1" fmla="*/ 0 h 41"/>
                  <a:gd name="T2" fmla="*/ 42 w 42"/>
                  <a:gd name="T3" fmla="*/ 21 h 41"/>
                  <a:gd name="T4" fmla="*/ 21 w 42"/>
                  <a:gd name="T5" fmla="*/ 41 h 41"/>
                  <a:gd name="T6" fmla="*/ 0 w 42"/>
                  <a:gd name="T7" fmla="*/ 21 h 41"/>
                  <a:gd name="T8" fmla="*/ 21 w 42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1">
                    <a:moveTo>
                      <a:pt x="21" y="0"/>
                    </a:moveTo>
                    <a:lnTo>
                      <a:pt x="42" y="21"/>
                    </a:lnTo>
                    <a:lnTo>
                      <a:pt x="21" y="41"/>
                    </a:lnTo>
                    <a:lnTo>
                      <a:pt x="0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8" name="Freeform 208"/>
              <p:cNvSpPr>
                <a:spLocks/>
              </p:cNvSpPr>
              <p:nvPr/>
            </p:nvSpPr>
            <p:spPr bwMode="auto">
              <a:xfrm>
                <a:off x="2908310" y="8023257"/>
                <a:ext cx="65088" cy="65088"/>
              </a:xfrm>
              <a:custGeom>
                <a:avLst/>
                <a:gdLst>
                  <a:gd name="T0" fmla="*/ 20 w 41"/>
                  <a:gd name="T1" fmla="*/ 0 h 41"/>
                  <a:gd name="T2" fmla="*/ 41 w 41"/>
                  <a:gd name="T3" fmla="*/ 21 h 41"/>
                  <a:gd name="T4" fmla="*/ 20 w 41"/>
                  <a:gd name="T5" fmla="*/ 41 h 41"/>
                  <a:gd name="T6" fmla="*/ 0 w 41"/>
                  <a:gd name="T7" fmla="*/ 21 h 41"/>
                  <a:gd name="T8" fmla="*/ 20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0" y="0"/>
                    </a:moveTo>
                    <a:lnTo>
                      <a:pt x="41" y="21"/>
                    </a:lnTo>
                    <a:lnTo>
                      <a:pt x="20" y="41"/>
                    </a:lnTo>
                    <a:lnTo>
                      <a:pt x="0" y="21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9" name="Freeform 209"/>
              <p:cNvSpPr>
                <a:spLocks/>
              </p:cNvSpPr>
              <p:nvPr/>
            </p:nvSpPr>
            <p:spPr bwMode="auto">
              <a:xfrm>
                <a:off x="3081348" y="7931182"/>
                <a:ext cx="65088" cy="66675"/>
              </a:xfrm>
              <a:custGeom>
                <a:avLst/>
                <a:gdLst>
                  <a:gd name="T0" fmla="*/ 20 w 41"/>
                  <a:gd name="T1" fmla="*/ 0 h 42"/>
                  <a:gd name="T2" fmla="*/ 41 w 41"/>
                  <a:gd name="T3" fmla="*/ 21 h 42"/>
                  <a:gd name="T4" fmla="*/ 20 w 41"/>
                  <a:gd name="T5" fmla="*/ 42 h 42"/>
                  <a:gd name="T6" fmla="*/ 0 w 41"/>
                  <a:gd name="T7" fmla="*/ 21 h 42"/>
                  <a:gd name="T8" fmla="*/ 20 w 41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2">
                    <a:moveTo>
                      <a:pt x="20" y="0"/>
                    </a:moveTo>
                    <a:lnTo>
                      <a:pt x="41" y="21"/>
                    </a:lnTo>
                    <a:lnTo>
                      <a:pt x="20" y="42"/>
                    </a:lnTo>
                    <a:lnTo>
                      <a:pt x="0" y="21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0" name="Freeform 210"/>
              <p:cNvSpPr>
                <a:spLocks/>
              </p:cNvSpPr>
              <p:nvPr/>
            </p:nvSpPr>
            <p:spPr bwMode="auto">
              <a:xfrm>
                <a:off x="3254386" y="7840694"/>
                <a:ext cx="65088" cy="65088"/>
              </a:xfrm>
              <a:custGeom>
                <a:avLst/>
                <a:gdLst>
                  <a:gd name="T0" fmla="*/ 21 w 41"/>
                  <a:gd name="T1" fmla="*/ 0 h 41"/>
                  <a:gd name="T2" fmla="*/ 41 w 41"/>
                  <a:gd name="T3" fmla="*/ 20 h 41"/>
                  <a:gd name="T4" fmla="*/ 21 w 41"/>
                  <a:gd name="T5" fmla="*/ 41 h 41"/>
                  <a:gd name="T6" fmla="*/ 0 w 41"/>
                  <a:gd name="T7" fmla="*/ 20 h 41"/>
                  <a:gd name="T8" fmla="*/ 21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1" y="0"/>
                    </a:moveTo>
                    <a:lnTo>
                      <a:pt x="41" y="20"/>
                    </a:lnTo>
                    <a:lnTo>
                      <a:pt x="21" y="41"/>
                    </a:lnTo>
                    <a:lnTo>
                      <a:pt x="0" y="2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1" name="Freeform 211"/>
              <p:cNvSpPr>
                <a:spLocks/>
              </p:cNvSpPr>
              <p:nvPr/>
            </p:nvSpPr>
            <p:spPr bwMode="auto">
              <a:xfrm>
                <a:off x="3429012" y="7748619"/>
                <a:ext cx="65088" cy="65088"/>
              </a:xfrm>
              <a:custGeom>
                <a:avLst/>
                <a:gdLst>
                  <a:gd name="T0" fmla="*/ 20 w 41"/>
                  <a:gd name="T1" fmla="*/ 0 h 41"/>
                  <a:gd name="T2" fmla="*/ 41 w 41"/>
                  <a:gd name="T3" fmla="*/ 20 h 41"/>
                  <a:gd name="T4" fmla="*/ 20 w 41"/>
                  <a:gd name="T5" fmla="*/ 41 h 41"/>
                  <a:gd name="T6" fmla="*/ 0 w 41"/>
                  <a:gd name="T7" fmla="*/ 20 h 41"/>
                  <a:gd name="T8" fmla="*/ 20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0" y="0"/>
                    </a:moveTo>
                    <a:lnTo>
                      <a:pt x="41" y="20"/>
                    </a:lnTo>
                    <a:lnTo>
                      <a:pt x="20" y="41"/>
                    </a:lnTo>
                    <a:lnTo>
                      <a:pt x="0" y="2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3" name="Freeform 213"/>
              <p:cNvSpPr>
                <a:spLocks/>
              </p:cNvSpPr>
              <p:nvPr/>
            </p:nvSpPr>
            <p:spPr bwMode="auto">
              <a:xfrm>
                <a:off x="3775088" y="7564468"/>
                <a:ext cx="65088" cy="65088"/>
              </a:xfrm>
              <a:custGeom>
                <a:avLst/>
                <a:gdLst>
                  <a:gd name="T0" fmla="*/ 21 w 41"/>
                  <a:gd name="T1" fmla="*/ 0 h 41"/>
                  <a:gd name="T2" fmla="*/ 41 w 41"/>
                  <a:gd name="T3" fmla="*/ 20 h 41"/>
                  <a:gd name="T4" fmla="*/ 21 w 41"/>
                  <a:gd name="T5" fmla="*/ 41 h 41"/>
                  <a:gd name="T6" fmla="*/ 0 w 41"/>
                  <a:gd name="T7" fmla="*/ 20 h 41"/>
                  <a:gd name="T8" fmla="*/ 21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1" y="0"/>
                    </a:moveTo>
                    <a:lnTo>
                      <a:pt x="41" y="20"/>
                    </a:lnTo>
                    <a:lnTo>
                      <a:pt x="21" y="41"/>
                    </a:lnTo>
                    <a:lnTo>
                      <a:pt x="0" y="2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4" name="Freeform 214"/>
              <p:cNvSpPr>
                <a:spLocks/>
              </p:cNvSpPr>
              <p:nvPr/>
            </p:nvSpPr>
            <p:spPr bwMode="auto">
              <a:xfrm>
                <a:off x="3948125" y="7472393"/>
                <a:ext cx="66675" cy="65088"/>
              </a:xfrm>
              <a:custGeom>
                <a:avLst/>
                <a:gdLst>
                  <a:gd name="T0" fmla="*/ 21 w 42"/>
                  <a:gd name="T1" fmla="*/ 0 h 41"/>
                  <a:gd name="T2" fmla="*/ 42 w 42"/>
                  <a:gd name="T3" fmla="*/ 20 h 41"/>
                  <a:gd name="T4" fmla="*/ 21 w 42"/>
                  <a:gd name="T5" fmla="*/ 41 h 41"/>
                  <a:gd name="T6" fmla="*/ 0 w 42"/>
                  <a:gd name="T7" fmla="*/ 20 h 41"/>
                  <a:gd name="T8" fmla="*/ 21 w 42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41">
                    <a:moveTo>
                      <a:pt x="21" y="0"/>
                    </a:moveTo>
                    <a:lnTo>
                      <a:pt x="42" y="20"/>
                    </a:lnTo>
                    <a:lnTo>
                      <a:pt x="21" y="41"/>
                    </a:lnTo>
                    <a:lnTo>
                      <a:pt x="0" y="2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5" name="Freeform 215"/>
              <p:cNvSpPr>
                <a:spLocks/>
              </p:cNvSpPr>
              <p:nvPr/>
            </p:nvSpPr>
            <p:spPr bwMode="auto">
              <a:xfrm>
                <a:off x="4122751" y="7380317"/>
                <a:ext cx="65088" cy="65088"/>
              </a:xfrm>
              <a:custGeom>
                <a:avLst/>
                <a:gdLst>
                  <a:gd name="T0" fmla="*/ 20 w 41"/>
                  <a:gd name="T1" fmla="*/ 0 h 41"/>
                  <a:gd name="T2" fmla="*/ 41 w 41"/>
                  <a:gd name="T3" fmla="*/ 20 h 41"/>
                  <a:gd name="T4" fmla="*/ 20 w 41"/>
                  <a:gd name="T5" fmla="*/ 41 h 41"/>
                  <a:gd name="T6" fmla="*/ 0 w 41"/>
                  <a:gd name="T7" fmla="*/ 20 h 41"/>
                  <a:gd name="T8" fmla="*/ 20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0" y="0"/>
                    </a:moveTo>
                    <a:lnTo>
                      <a:pt x="41" y="20"/>
                    </a:lnTo>
                    <a:lnTo>
                      <a:pt x="20" y="41"/>
                    </a:lnTo>
                    <a:lnTo>
                      <a:pt x="0" y="2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6" name="Freeform 216"/>
              <p:cNvSpPr>
                <a:spLocks/>
              </p:cNvSpPr>
              <p:nvPr/>
            </p:nvSpPr>
            <p:spPr bwMode="auto">
              <a:xfrm>
                <a:off x="4295789" y="7288242"/>
                <a:ext cx="65088" cy="65088"/>
              </a:xfrm>
              <a:custGeom>
                <a:avLst/>
                <a:gdLst>
                  <a:gd name="T0" fmla="*/ 21 w 41"/>
                  <a:gd name="T1" fmla="*/ 0 h 41"/>
                  <a:gd name="T2" fmla="*/ 41 w 41"/>
                  <a:gd name="T3" fmla="*/ 21 h 41"/>
                  <a:gd name="T4" fmla="*/ 21 w 41"/>
                  <a:gd name="T5" fmla="*/ 41 h 41"/>
                  <a:gd name="T6" fmla="*/ 0 w 41"/>
                  <a:gd name="T7" fmla="*/ 21 h 41"/>
                  <a:gd name="T8" fmla="*/ 21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1" y="0"/>
                    </a:moveTo>
                    <a:lnTo>
                      <a:pt x="41" y="21"/>
                    </a:lnTo>
                    <a:lnTo>
                      <a:pt x="21" y="41"/>
                    </a:lnTo>
                    <a:lnTo>
                      <a:pt x="0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7" name="Freeform 217"/>
              <p:cNvSpPr>
                <a:spLocks/>
              </p:cNvSpPr>
              <p:nvPr/>
            </p:nvSpPr>
            <p:spPr bwMode="auto">
              <a:xfrm>
                <a:off x="4468827" y="7196167"/>
                <a:ext cx="65088" cy="65088"/>
              </a:xfrm>
              <a:custGeom>
                <a:avLst/>
                <a:gdLst>
                  <a:gd name="T0" fmla="*/ 21 w 41"/>
                  <a:gd name="T1" fmla="*/ 0 h 41"/>
                  <a:gd name="T2" fmla="*/ 41 w 41"/>
                  <a:gd name="T3" fmla="*/ 21 h 41"/>
                  <a:gd name="T4" fmla="*/ 21 w 41"/>
                  <a:gd name="T5" fmla="*/ 41 h 41"/>
                  <a:gd name="T6" fmla="*/ 0 w 41"/>
                  <a:gd name="T7" fmla="*/ 21 h 41"/>
                  <a:gd name="T8" fmla="*/ 21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1" y="0"/>
                    </a:moveTo>
                    <a:lnTo>
                      <a:pt x="41" y="21"/>
                    </a:lnTo>
                    <a:lnTo>
                      <a:pt x="21" y="41"/>
                    </a:lnTo>
                    <a:lnTo>
                      <a:pt x="0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8" name="Freeform 218"/>
              <p:cNvSpPr>
                <a:spLocks/>
              </p:cNvSpPr>
              <p:nvPr/>
            </p:nvSpPr>
            <p:spPr bwMode="auto">
              <a:xfrm>
                <a:off x="4643452" y="7104091"/>
                <a:ext cx="65088" cy="65088"/>
              </a:xfrm>
              <a:custGeom>
                <a:avLst/>
                <a:gdLst>
                  <a:gd name="T0" fmla="*/ 20 w 41"/>
                  <a:gd name="T1" fmla="*/ 0 h 41"/>
                  <a:gd name="T2" fmla="*/ 41 w 41"/>
                  <a:gd name="T3" fmla="*/ 21 h 41"/>
                  <a:gd name="T4" fmla="*/ 20 w 41"/>
                  <a:gd name="T5" fmla="*/ 41 h 41"/>
                  <a:gd name="T6" fmla="*/ 0 w 41"/>
                  <a:gd name="T7" fmla="*/ 21 h 41"/>
                  <a:gd name="T8" fmla="*/ 20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0" y="0"/>
                    </a:moveTo>
                    <a:lnTo>
                      <a:pt x="41" y="21"/>
                    </a:lnTo>
                    <a:lnTo>
                      <a:pt x="20" y="41"/>
                    </a:lnTo>
                    <a:lnTo>
                      <a:pt x="0" y="21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9" name="Freeform 219"/>
              <p:cNvSpPr>
                <a:spLocks/>
              </p:cNvSpPr>
              <p:nvPr/>
            </p:nvSpPr>
            <p:spPr bwMode="auto">
              <a:xfrm>
                <a:off x="4816490" y="7012016"/>
                <a:ext cx="65088" cy="66675"/>
              </a:xfrm>
              <a:custGeom>
                <a:avLst/>
                <a:gdLst>
                  <a:gd name="T0" fmla="*/ 21 w 41"/>
                  <a:gd name="T1" fmla="*/ 0 h 42"/>
                  <a:gd name="T2" fmla="*/ 41 w 41"/>
                  <a:gd name="T3" fmla="*/ 21 h 42"/>
                  <a:gd name="T4" fmla="*/ 21 w 41"/>
                  <a:gd name="T5" fmla="*/ 42 h 42"/>
                  <a:gd name="T6" fmla="*/ 0 w 41"/>
                  <a:gd name="T7" fmla="*/ 21 h 42"/>
                  <a:gd name="T8" fmla="*/ 21 w 41"/>
                  <a:gd name="T9" fmla="*/ 0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2">
                    <a:moveTo>
                      <a:pt x="21" y="0"/>
                    </a:moveTo>
                    <a:lnTo>
                      <a:pt x="41" y="21"/>
                    </a:lnTo>
                    <a:lnTo>
                      <a:pt x="21" y="42"/>
                    </a:lnTo>
                    <a:lnTo>
                      <a:pt x="0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0" name="Freeform 220"/>
              <p:cNvSpPr>
                <a:spLocks/>
              </p:cNvSpPr>
              <p:nvPr/>
            </p:nvSpPr>
            <p:spPr bwMode="auto">
              <a:xfrm>
                <a:off x="4991116" y="6921528"/>
                <a:ext cx="65088" cy="65088"/>
              </a:xfrm>
              <a:custGeom>
                <a:avLst/>
                <a:gdLst>
                  <a:gd name="T0" fmla="*/ 20 w 41"/>
                  <a:gd name="T1" fmla="*/ 0 h 41"/>
                  <a:gd name="T2" fmla="*/ 41 w 41"/>
                  <a:gd name="T3" fmla="*/ 20 h 41"/>
                  <a:gd name="T4" fmla="*/ 20 w 41"/>
                  <a:gd name="T5" fmla="*/ 41 h 41"/>
                  <a:gd name="T6" fmla="*/ 0 w 41"/>
                  <a:gd name="T7" fmla="*/ 20 h 41"/>
                  <a:gd name="T8" fmla="*/ 20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0" y="0"/>
                    </a:moveTo>
                    <a:lnTo>
                      <a:pt x="41" y="20"/>
                    </a:lnTo>
                    <a:lnTo>
                      <a:pt x="20" y="41"/>
                    </a:lnTo>
                    <a:lnTo>
                      <a:pt x="0" y="2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1" name="Freeform 221"/>
              <p:cNvSpPr>
                <a:spLocks/>
              </p:cNvSpPr>
              <p:nvPr/>
            </p:nvSpPr>
            <p:spPr bwMode="auto">
              <a:xfrm>
                <a:off x="5162566" y="6829453"/>
                <a:ext cx="65088" cy="65088"/>
              </a:xfrm>
              <a:custGeom>
                <a:avLst/>
                <a:gdLst>
                  <a:gd name="T0" fmla="*/ 21 w 41"/>
                  <a:gd name="T1" fmla="*/ 0 h 41"/>
                  <a:gd name="T2" fmla="*/ 41 w 41"/>
                  <a:gd name="T3" fmla="*/ 20 h 41"/>
                  <a:gd name="T4" fmla="*/ 21 w 41"/>
                  <a:gd name="T5" fmla="*/ 41 h 41"/>
                  <a:gd name="T6" fmla="*/ 0 w 41"/>
                  <a:gd name="T7" fmla="*/ 20 h 41"/>
                  <a:gd name="T8" fmla="*/ 21 w 41"/>
                  <a:gd name="T9" fmla="*/ 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41">
                    <a:moveTo>
                      <a:pt x="21" y="0"/>
                    </a:moveTo>
                    <a:lnTo>
                      <a:pt x="41" y="20"/>
                    </a:lnTo>
                    <a:lnTo>
                      <a:pt x="21" y="41"/>
                    </a:lnTo>
                    <a:lnTo>
                      <a:pt x="0" y="20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0000"/>
              </a:solidFill>
              <a:ln w="7938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52" name="Freeform 222"/>
            <p:cNvSpPr>
              <a:spLocks/>
            </p:cNvSpPr>
            <p:nvPr/>
          </p:nvSpPr>
          <p:spPr bwMode="auto">
            <a:xfrm>
              <a:off x="5337192" y="8580498"/>
              <a:ext cx="65088" cy="65088"/>
            </a:xfrm>
            <a:custGeom>
              <a:avLst/>
              <a:gdLst>
                <a:gd name="T0" fmla="*/ 20 w 41"/>
                <a:gd name="T1" fmla="*/ 0 h 41"/>
                <a:gd name="T2" fmla="*/ 41 w 41"/>
                <a:gd name="T3" fmla="*/ 20 h 41"/>
                <a:gd name="T4" fmla="*/ 20 w 41"/>
                <a:gd name="T5" fmla="*/ 41 h 41"/>
                <a:gd name="T6" fmla="*/ 0 w 41"/>
                <a:gd name="T7" fmla="*/ 20 h 41"/>
                <a:gd name="T8" fmla="*/ 20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0" y="0"/>
                  </a:moveTo>
                  <a:lnTo>
                    <a:pt x="41" y="20"/>
                  </a:lnTo>
                  <a:lnTo>
                    <a:pt x="20" y="41"/>
                  </a:lnTo>
                  <a:lnTo>
                    <a:pt x="0" y="2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3" name="Oval 223"/>
            <p:cNvSpPr>
              <a:spLocks noChangeArrowheads="1"/>
            </p:cNvSpPr>
            <p:nvPr/>
          </p:nvSpPr>
          <p:spPr bwMode="auto">
            <a:xfrm>
              <a:off x="1866908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4" name="Oval 224"/>
            <p:cNvSpPr>
              <a:spLocks noChangeArrowheads="1"/>
            </p:cNvSpPr>
            <p:nvPr/>
          </p:nvSpPr>
          <p:spPr bwMode="auto">
            <a:xfrm>
              <a:off x="2039946" y="7656544"/>
              <a:ext cx="65088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5" name="Oval 225"/>
            <p:cNvSpPr>
              <a:spLocks noChangeArrowheads="1"/>
            </p:cNvSpPr>
            <p:nvPr/>
          </p:nvSpPr>
          <p:spPr bwMode="auto">
            <a:xfrm>
              <a:off x="2214571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6" name="Oval 226"/>
            <p:cNvSpPr>
              <a:spLocks noChangeArrowheads="1"/>
            </p:cNvSpPr>
            <p:nvPr/>
          </p:nvSpPr>
          <p:spPr bwMode="auto">
            <a:xfrm>
              <a:off x="2387609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7" name="Oval 227"/>
            <p:cNvSpPr>
              <a:spLocks noChangeArrowheads="1"/>
            </p:cNvSpPr>
            <p:nvPr/>
          </p:nvSpPr>
          <p:spPr bwMode="auto">
            <a:xfrm>
              <a:off x="2560647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8" name="Oval 228"/>
            <p:cNvSpPr>
              <a:spLocks noChangeArrowheads="1"/>
            </p:cNvSpPr>
            <p:nvPr/>
          </p:nvSpPr>
          <p:spPr bwMode="auto">
            <a:xfrm>
              <a:off x="2733685" y="7656544"/>
              <a:ext cx="65088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9" name="Oval 229"/>
            <p:cNvSpPr>
              <a:spLocks noChangeArrowheads="1"/>
            </p:cNvSpPr>
            <p:nvPr/>
          </p:nvSpPr>
          <p:spPr bwMode="auto">
            <a:xfrm>
              <a:off x="2908310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0" name="Oval 230"/>
            <p:cNvSpPr>
              <a:spLocks noChangeArrowheads="1"/>
            </p:cNvSpPr>
            <p:nvPr/>
          </p:nvSpPr>
          <p:spPr bwMode="auto">
            <a:xfrm>
              <a:off x="3081348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1" name="Oval 231"/>
            <p:cNvSpPr>
              <a:spLocks noChangeArrowheads="1"/>
            </p:cNvSpPr>
            <p:nvPr/>
          </p:nvSpPr>
          <p:spPr bwMode="auto">
            <a:xfrm>
              <a:off x="3254386" y="7656544"/>
              <a:ext cx="65088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2" name="Oval 232"/>
            <p:cNvSpPr>
              <a:spLocks noChangeArrowheads="1"/>
            </p:cNvSpPr>
            <p:nvPr/>
          </p:nvSpPr>
          <p:spPr bwMode="auto">
            <a:xfrm>
              <a:off x="3429012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3" name="Oval 233"/>
            <p:cNvSpPr>
              <a:spLocks noChangeArrowheads="1"/>
            </p:cNvSpPr>
            <p:nvPr/>
          </p:nvSpPr>
          <p:spPr bwMode="auto">
            <a:xfrm>
              <a:off x="3602050" y="7656544"/>
              <a:ext cx="65088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4" name="Oval 234"/>
            <p:cNvSpPr>
              <a:spLocks noChangeArrowheads="1"/>
            </p:cNvSpPr>
            <p:nvPr/>
          </p:nvSpPr>
          <p:spPr bwMode="auto">
            <a:xfrm>
              <a:off x="3775088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5" name="Oval 235"/>
            <p:cNvSpPr>
              <a:spLocks noChangeArrowheads="1"/>
            </p:cNvSpPr>
            <p:nvPr/>
          </p:nvSpPr>
          <p:spPr bwMode="auto">
            <a:xfrm>
              <a:off x="3948125" y="7656544"/>
              <a:ext cx="65088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6" name="Oval 236"/>
            <p:cNvSpPr>
              <a:spLocks noChangeArrowheads="1"/>
            </p:cNvSpPr>
            <p:nvPr/>
          </p:nvSpPr>
          <p:spPr bwMode="auto">
            <a:xfrm>
              <a:off x="4122751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7" name="Oval 237"/>
            <p:cNvSpPr>
              <a:spLocks noChangeArrowheads="1"/>
            </p:cNvSpPr>
            <p:nvPr/>
          </p:nvSpPr>
          <p:spPr bwMode="auto">
            <a:xfrm>
              <a:off x="4295789" y="7656544"/>
              <a:ext cx="65088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8" name="Oval 238"/>
            <p:cNvSpPr>
              <a:spLocks noChangeArrowheads="1"/>
            </p:cNvSpPr>
            <p:nvPr/>
          </p:nvSpPr>
          <p:spPr bwMode="auto">
            <a:xfrm>
              <a:off x="4468827" y="7656544"/>
              <a:ext cx="65088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9" name="Oval 239"/>
            <p:cNvSpPr>
              <a:spLocks noChangeArrowheads="1"/>
            </p:cNvSpPr>
            <p:nvPr/>
          </p:nvSpPr>
          <p:spPr bwMode="auto">
            <a:xfrm>
              <a:off x="4643452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0" name="Oval 240"/>
            <p:cNvSpPr>
              <a:spLocks noChangeArrowheads="1"/>
            </p:cNvSpPr>
            <p:nvPr/>
          </p:nvSpPr>
          <p:spPr bwMode="auto">
            <a:xfrm>
              <a:off x="4816490" y="7656544"/>
              <a:ext cx="65088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1" name="Oval 241"/>
            <p:cNvSpPr>
              <a:spLocks noChangeArrowheads="1"/>
            </p:cNvSpPr>
            <p:nvPr/>
          </p:nvSpPr>
          <p:spPr bwMode="auto">
            <a:xfrm>
              <a:off x="4991116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2" name="Oval 242"/>
            <p:cNvSpPr>
              <a:spLocks noChangeArrowheads="1"/>
            </p:cNvSpPr>
            <p:nvPr/>
          </p:nvSpPr>
          <p:spPr bwMode="auto">
            <a:xfrm>
              <a:off x="5162566" y="7656544"/>
              <a:ext cx="65088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3" name="Oval 243"/>
            <p:cNvSpPr>
              <a:spLocks noChangeArrowheads="1"/>
            </p:cNvSpPr>
            <p:nvPr/>
          </p:nvSpPr>
          <p:spPr bwMode="auto">
            <a:xfrm>
              <a:off x="5337192" y="7656544"/>
              <a:ext cx="63500" cy="63500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4" name="Rectangle 244"/>
            <p:cNvSpPr>
              <a:spLocks noChangeArrowheads="1"/>
            </p:cNvSpPr>
            <p:nvPr/>
          </p:nvSpPr>
          <p:spPr bwMode="auto">
            <a:xfrm>
              <a:off x="1511307" y="8515384"/>
              <a:ext cx="320676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-1.00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5" name="Rectangle 245"/>
            <p:cNvSpPr>
              <a:spLocks noChangeArrowheads="1"/>
            </p:cNvSpPr>
            <p:nvPr/>
          </p:nvSpPr>
          <p:spPr bwMode="auto">
            <a:xfrm>
              <a:off x="1511307" y="8331234"/>
              <a:ext cx="320676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-0.80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6" name="Rectangle 246"/>
            <p:cNvSpPr>
              <a:spLocks noChangeArrowheads="1"/>
            </p:cNvSpPr>
            <p:nvPr/>
          </p:nvSpPr>
          <p:spPr bwMode="auto">
            <a:xfrm>
              <a:off x="1511307" y="8148670"/>
              <a:ext cx="320676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-0.60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7" name="Rectangle 247"/>
            <p:cNvSpPr>
              <a:spLocks noChangeArrowheads="1"/>
            </p:cNvSpPr>
            <p:nvPr/>
          </p:nvSpPr>
          <p:spPr bwMode="auto">
            <a:xfrm>
              <a:off x="1511307" y="7964520"/>
              <a:ext cx="320676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-0.40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8" name="Rectangle 248"/>
            <p:cNvSpPr>
              <a:spLocks noChangeArrowheads="1"/>
            </p:cNvSpPr>
            <p:nvPr/>
          </p:nvSpPr>
          <p:spPr bwMode="auto">
            <a:xfrm>
              <a:off x="1511307" y="7780369"/>
              <a:ext cx="320676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-0.20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9" name="Rectangle 249"/>
            <p:cNvSpPr>
              <a:spLocks noChangeArrowheads="1"/>
            </p:cNvSpPr>
            <p:nvPr/>
          </p:nvSpPr>
          <p:spPr bwMode="auto">
            <a:xfrm>
              <a:off x="1554169" y="7596218"/>
              <a:ext cx="27463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0.00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0" name="Rectangle 250"/>
            <p:cNvSpPr>
              <a:spLocks noChangeArrowheads="1"/>
            </p:cNvSpPr>
            <p:nvPr/>
          </p:nvSpPr>
          <p:spPr bwMode="auto">
            <a:xfrm>
              <a:off x="1554169" y="7412068"/>
              <a:ext cx="27463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0.20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1" name="Rectangle 251"/>
            <p:cNvSpPr>
              <a:spLocks noChangeArrowheads="1"/>
            </p:cNvSpPr>
            <p:nvPr/>
          </p:nvSpPr>
          <p:spPr bwMode="auto">
            <a:xfrm>
              <a:off x="1554169" y="7227917"/>
              <a:ext cx="27463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0.40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2" name="Rectangle 252"/>
            <p:cNvSpPr>
              <a:spLocks noChangeArrowheads="1"/>
            </p:cNvSpPr>
            <p:nvPr/>
          </p:nvSpPr>
          <p:spPr bwMode="auto">
            <a:xfrm>
              <a:off x="1554169" y="7045354"/>
              <a:ext cx="27463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0.60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3" name="Rectangle 253"/>
            <p:cNvSpPr>
              <a:spLocks noChangeArrowheads="1"/>
            </p:cNvSpPr>
            <p:nvPr/>
          </p:nvSpPr>
          <p:spPr bwMode="auto">
            <a:xfrm>
              <a:off x="1554169" y="6861203"/>
              <a:ext cx="27463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0.80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4" name="Rectangle 254"/>
            <p:cNvSpPr>
              <a:spLocks noChangeArrowheads="1"/>
            </p:cNvSpPr>
            <p:nvPr/>
          </p:nvSpPr>
          <p:spPr bwMode="auto">
            <a:xfrm>
              <a:off x="1554169" y="6677052"/>
              <a:ext cx="27463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1.00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5" name="Rectangle 255"/>
            <p:cNvSpPr>
              <a:spLocks noChangeArrowheads="1"/>
            </p:cNvSpPr>
            <p:nvPr/>
          </p:nvSpPr>
          <p:spPr bwMode="auto">
            <a:xfrm>
              <a:off x="1863733" y="861381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6" name="Rectangle 256"/>
            <p:cNvSpPr>
              <a:spLocks noChangeArrowheads="1"/>
            </p:cNvSpPr>
            <p:nvPr/>
          </p:nvSpPr>
          <p:spPr bwMode="auto">
            <a:xfrm>
              <a:off x="2505084" y="861381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7" name="Rectangle 257"/>
            <p:cNvSpPr>
              <a:spLocks noChangeArrowheads="1"/>
            </p:cNvSpPr>
            <p:nvPr/>
          </p:nvSpPr>
          <p:spPr bwMode="auto">
            <a:xfrm>
              <a:off x="3198824" y="861381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8" name="Rectangle 258"/>
            <p:cNvSpPr>
              <a:spLocks noChangeArrowheads="1"/>
            </p:cNvSpPr>
            <p:nvPr/>
          </p:nvSpPr>
          <p:spPr bwMode="auto">
            <a:xfrm>
              <a:off x="3892563" y="861381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9" name="Rectangle 259"/>
            <p:cNvSpPr>
              <a:spLocks noChangeArrowheads="1"/>
            </p:cNvSpPr>
            <p:nvPr/>
          </p:nvSpPr>
          <p:spPr bwMode="auto">
            <a:xfrm>
              <a:off x="4586302" y="8613810"/>
              <a:ext cx="195263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0.8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90" name="Rectangle 260"/>
            <p:cNvSpPr>
              <a:spLocks noChangeArrowheads="1"/>
            </p:cNvSpPr>
            <p:nvPr/>
          </p:nvSpPr>
          <p:spPr bwMode="auto">
            <a:xfrm>
              <a:off x="5334017" y="8613810"/>
              <a:ext cx="77788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91" name="Rectangle 261"/>
            <p:cNvSpPr>
              <a:spLocks noChangeArrowheads="1"/>
            </p:cNvSpPr>
            <p:nvPr/>
          </p:nvSpPr>
          <p:spPr bwMode="auto">
            <a:xfrm>
              <a:off x="3532199" y="8736048"/>
              <a:ext cx="69850" cy="169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s</a:t>
              </a:r>
              <a:endPara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92" name="Rectangle 262"/>
            <p:cNvSpPr>
              <a:spLocks noChangeArrowheads="1"/>
            </p:cNvSpPr>
            <p:nvPr/>
          </p:nvSpPr>
          <p:spPr bwMode="auto">
            <a:xfrm rot="16200000">
              <a:off x="1196186" y="7526661"/>
              <a:ext cx="32861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Vy(s)</a:t>
              </a:r>
              <a:endParaRPr kumimoji="0" lang="en-US" altLang="en-U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93" name="Rectangle 263"/>
            <p:cNvSpPr>
              <a:spLocks noChangeArrowheads="1"/>
            </p:cNvSpPr>
            <p:nvPr/>
          </p:nvSpPr>
          <p:spPr bwMode="auto">
            <a:xfrm>
              <a:off x="4199744" y="6845360"/>
              <a:ext cx="1116016" cy="36671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4" name="Line 264"/>
            <p:cNvSpPr>
              <a:spLocks noChangeShapeType="1"/>
            </p:cNvSpPr>
            <p:nvPr/>
          </p:nvSpPr>
          <p:spPr bwMode="auto">
            <a:xfrm>
              <a:off x="4218794" y="6942198"/>
              <a:ext cx="18891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5" name="Freeform 265"/>
            <p:cNvSpPr>
              <a:spLocks/>
            </p:cNvSpPr>
            <p:nvPr/>
          </p:nvSpPr>
          <p:spPr bwMode="auto">
            <a:xfrm>
              <a:off x="4280707" y="6910448"/>
              <a:ext cx="65088" cy="65088"/>
            </a:xfrm>
            <a:custGeom>
              <a:avLst/>
              <a:gdLst>
                <a:gd name="T0" fmla="*/ 21 w 41"/>
                <a:gd name="T1" fmla="*/ 0 h 41"/>
                <a:gd name="T2" fmla="*/ 41 w 41"/>
                <a:gd name="T3" fmla="*/ 20 h 41"/>
                <a:gd name="T4" fmla="*/ 21 w 41"/>
                <a:gd name="T5" fmla="*/ 41 h 41"/>
                <a:gd name="T6" fmla="*/ 0 w 41"/>
                <a:gd name="T7" fmla="*/ 20 h 41"/>
                <a:gd name="T8" fmla="*/ 21 w 41"/>
                <a:gd name="T9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41">
                  <a:moveTo>
                    <a:pt x="21" y="0"/>
                  </a:moveTo>
                  <a:lnTo>
                    <a:pt x="41" y="20"/>
                  </a:lnTo>
                  <a:lnTo>
                    <a:pt x="21" y="41"/>
                  </a:lnTo>
                  <a:lnTo>
                    <a:pt x="0" y="20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6" name="Rectangle 266"/>
            <p:cNvSpPr>
              <a:spLocks noChangeArrowheads="1"/>
            </p:cNvSpPr>
            <p:nvPr/>
          </p:nvSpPr>
          <p:spPr bwMode="auto">
            <a:xfrm>
              <a:off x="4444220" y="6848535"/>
              <a:ext cx="849592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Vy_Analytical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97" name="Line 267"/>
            <p:cNvSpPr>
              <a:spLocks noChangeShapeType="1"/>
            </p:cNvSpPr>
            <p:nvPr/>
          </p:nvSpPr>
          <p:spPr bwMode="auto">
            <a:xfrm>
              <a:off x="4218794" y="7104124"/>
              <a:ext cx="188913" cy="0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8" name="Oval 268"/>
            <p:cNvSpPr>
              <a:spLocks noChangeArrowheads="1"/>
            </p:cNvSpPr>
            <p:nvPr/>
          </p:nvSpPr>
          <p:spPr bwMode="auto">
            <a:xfrm>
              <a:off x="4280707" y="7070786"/>
              <a:ext cx="65088" cy="65088"/>
            </a:xfrm>
            <a:prstGeom prst="ellipse">
              <a:avLst/>
            </a:prstGeom>
            <a:solidFill>
              <a:srgbClr val="000000"/>
            </a:solidFill>
            <a:ln w="79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9" name="Rectangle 269"/>
            <p:cNvSpPr>
              <a:spLocks noChangeArrowheads="1"/>
            </p:cNvSpPr>
            <p:nvPr/>
          </p:nvSpPr>
          <p:spPr bwMode="auto">
            <a:xfrm>
              <a:off x="4444220" y="7008873"/>
              <a:ext cx="519373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 err="1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Vy_FEA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49219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781504" y="323193"/>
            <a:ext cx="3222625" cy="2520950"/>
            <a:chOff x="3582" y="5405"/>
            <a:chExt cx="5076" cy="3970"/>
          </a:xfrm>
        </p:grpSpPr>
        <p:sp>
          <p:nvSpPr>
            <p:cNvPr id="4" name="Rectangle 72" descr="Wide upward diagonal"/>
            <p:cNvSpPr>
              <a:spLocks noChangeArrowheads="1"/>
            </p:cNvSpPr>
            <p:nvPr/>
          </p:nvSpPr>
          <p:spPr bwMode="auto">
            <a:xfrm>
              <a:off x="5081" y="8998"/>
              <a:ext cx="480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5" name="Rectangle 71"/>
            <p:cNvSpPr>
              <a:spLocks noChangeArrowheads="1"/>
            </p:cNvSpPr>
            <p:nvPr/>
          </p:nvSpPr>
          <p:spPr bwMode="auto">
            <a:xfrm>
              <a:off x="5257" y="7107"/>
              <a:ext cx="143" cy="1891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6" name="Rectangle 70"/>
            <p:cNvSpPr>
              <a:spLocks noChangeArrowheads="1"/>
            </p:cNvSpPr>
            <p:nvPr/>
          </p:nvSpPr>
          <p:spPr bwMode="auto">
            <a:xfrm>
              <a:off x="6996" y="7107"/>
              <a:ext cx="143" cy="1891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" name="Rectangle 69"/>
            <p:cNvSpPr>
              <a:spLocks noChangeArrowheads="1"/>
            </p:cNvSpPr>
            <p:nvPr/>
          </p:nvSpPr>
          <p:spPr bwMode="auto">
            <a:xfrm>
              <a:off x="5259" y="6963"/>
              <a:ext cx="1880" cy="143"/>
            </a:xfrm>
            <a:prstGeom prst="rect">
              <a:avLst/>
            </a:prstGeom>
            <a:gradFill rotWithShape="1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5266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" name="Line 67"/>
            <p:cNvSpPr>
              <a:spLocks noChangeShapeType="1"/>
            </p:cNvSpPr>
            <p:nvPr/>
          </p:nvSpPr>
          <p:spPr bwMode="auto">
            <a:xfrm>
              <a:off x="5452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" name="Line 66"/>
            <p:cNvSpPr>
              <a:spLocks noChangeShapeType="1"/>
            </p:cNvSpPr>
            <p:nvPr/>
          </p:nvSpPr>
          <p:spPr bwMode="auto">
            <a:xfrm>
              <a:off x="5639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1" name="Line 65"/>
            <p:cNvSpPr>
              <a:spLocks noChangeShapeType="1"/>
            </p:cNvSpPr>
            <p:nvPr/>
          </p:nvSpPr>
          <p:spPr bwMode="auto">
            <a:xfrm>
              <a:off x="5826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2" name="Line 64"/>
            <p:cNvSpPr>
              <a:spLocks noChangeShapeType="1"/>
            </p:cNvSpPr>
            <p:nvPr/>
          </p:nvSpPr>
          <p:spPr bwMode="auto">
            <a:xfrm>
              <a:off x="6201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3" name="Line 63"/>
            <p:cNvSpPr>
              <a:spLocks noChangeShapeType="1"/>
            </p:cNvSpPr>
            <p:nvPr/>
          </p:nvSpPr>
          <p:spPr bwMode="auto">
            <a:xfrm>
              <a:off x="6574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4" name="Line 62"/>
            <p:cNvSpPr>
              <a:spLocks noChangeShapeType="1"/>
            </p:cNvSpPr>
            <p:nvPr/>
          </p:nvSpPr>
          <p:spPr bwMode="auto">
            <a:xfrm>
              <a:off x="6948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5" name="Line 61"/>
            <p:cNvSpPr>
              <a:spLocks noChangeShapeType="1"/>
            </p:cNvSpPr>
            <p:nvPr/>
          </p:nvSpPr>
          <p:spPr bwMode="auto">
            <a:xfrm>
              <a:off x="6014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6" name="Line 60"/>
            <p:cNvSpPr>
              <a:spLocks noChangeShapeType="1"/>
            </p:cNvSpPr>
            <p:nvPr/>
          </p:nvSpPr>
          <p:spPr bwMode="auto">
            <a:xfrm>
              <a:off x="6387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7" name="Line 59"/>
            <p:cNvSpPr>
              <a:spLocks noChangeShapeType="1"/>
            </p:cNvSpPr>
            <p:nvPr/>
          </p:nvSpPr>
          <p:spPr bwMode="auto">
            <a:xfrm>
              <a:off x="6761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8" name="Line 58"/>
            <p:cNvSpPr>
              <a:spLocks noChangeShapeType="1"/>
            </p:cNvSpPr>
            <p:nvPr/>
          </p:nvSpPr>
          <p:spPr bwMode="auto">
            <a:xfrm>
              <a:off x="7135" y="6694"/>
              <a:ext cx="0" cy="2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9" name="Line 57"/>
            <p:cNvSpPr>
              <a:spLocks noChangeShapeType="1"/>
            </p:cNvSpPr>
            <p:nvPr/>
          </p:nvSpPr>
          <p:spPr bwMode="auto">
            <a:xfrm>
              <a:off x="5259" y="6694"/>
              <a:ext cx="187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0" name="Line 56"/>
            <p:cNvSpPr>
              <a:spLocks noChangeShapeType="1"/>
            </p:cNvSpPr>
            <p:nvPr/>
          </p:nvSpPr>
          <p:spPr bwMode="auto">
            <a:xfrm>
              <a:off x="4859" y="7044"/>
              <a:ext cx="392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1" name="Text Box 55"/>
            <p:cNvSpPr txBox="1">
              <a:spLocks noChangeArrowheads="1"/>
            </p:cNvSpPr>
            <p:nvPr/>
          </p:nvSpPr>
          <p:spPr bwMode="auto">
            <a:xfrm>
              <a:off x="4635" y="6933"/>
              <a:ext cx="245" cy="2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 Box 54"/>
            <p:cNvSpPr txBox="1">
              <a:spLocks noChangeArrowheads="1"/>
            </p:cNvSpPr>
            <p:nvPr/>
          </p:nvSpPr>
          <p:spPr bwMode="auto">
            <a:xfrm>
              <a:off x="6091" y="6404"/>
              <a:ext cx="24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p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Line 53"/>
            <p:cNvSpPr>
              <a:spLocks noChangeShapeType="1"/>
            </p:cNvSpPr>
            <p:nvPr/>
          </p:nvSpPr>
          <p:spPr bwMode="auto">
            <a:xfrm>
              <a:off x="5081" y="8998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4" name="Rectangle 52" descr="Wide upward diagonal"/>
            <p:cNvSpPr>
              <a:spLocks noChangeArrowheads="1"/>
            </p:cNvSpPr>
            <p:nvPr/>
          </p:nvSpPr>
          <p:spPr bwMode="auto">
            <a:xfrm>
              <a:off x="6832" y="9003"/>
              <a:ext cx="480" cy="143"/>
            </a:xfrm>
            <a:prstGeom prst="rect">
              <a:avLst/>
            </a:prstGeom>
            <a:pattFill prst="wdUpDiag">
              <a:fgClr>
                <a:srgbClr val="000000"/>
              </a:fgClr>
              <a:bgClr>
                <a:srgbClr val="FFFFFF"/>
              </a:bgClr>
            </a:patt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5" name="Line 51"/>
            <p:cNvSpPr>
              <a:spLocks noChangeShapeType="1"/>
            </p:cNvSpPr>
            <p:nvPr/>
          </p:nvSpPr>
          <p:spPr bwMode="auto">
            <a:xfrm>
              <a:off x="6832" y="9003"/>
              <a:ext cx="48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26" name="Oval 50"/>
            <p:cNvSpPr>
              <a:spLocks noChangeAspect="1" noChangeArrowheads="1"/>
            </p:cNvSpPr>
            <p:nvPr/>
          </p:nvSpPr>
          <p:spPr bwMode="auto">
            <a:xfrm>
              <a:off x="5438" y="8664"/>
              <a:ext cx="288" cy="28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Oval 49"/>
            <p:cNvSpPr>
              <a:spLocks noChangeAspect="1" noChangeArrowheads="1"/>
            </p:cNvSpPr>
            <p:nvPr/>
          </p:nvSpPr>
          <p:spPr bwMode="auto">
            <a:xfrm>
              <a:off x="5444" y="7137"/>
              <a:ext cx="288" cy="28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Oval 48"/>
            <p:cNvSpPr>
              <a:spLocks noChangeAspect="1" noChangeArrowheads="1"/>
            </p:cNvSpPr>
            <p:nvPr/>
          </p:nvSpPr>
          <p:spPr bwMode="auto">
            <a:xfrm>
              <a:off x="6673" y="7137"/>
              <a:ext cx="288" cy="28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Oval 47"/>
            <p:cNvSpPr>
              <a:spLocks noChangeAspect="1" noChangeArrowheads="1"/>
            </p:cNvSpPr>
            <p:nvPr/>
          </p:nvSpPr>
          <p:spPr bwMode="auto">
            <a:xfrm>
              <a:off x="6673" y="8664"/>
              <a:ext cx="288" cy="28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30" name="Group 39"/>
            <p:cNvGrpSpPr>
              <a:grpSpLocks/>
            </p:cNvGrpSpPr>
            <p:nvPr/>
          </p:nvGrpSpPr>
          <p:grpSpPr bwMode="auto">
            <a:xfrm>
              <a:off x="5115" y="5658"/>
              <a:ext cx="2347" cy="484"/>
              <a:chOff x="4541" y="4208"/>
              <a:chExt cx="2347" cy="484"/>
            </a:xfrm>
          </p:grpSpPr>
          <p:sp>
            <p:nvSpPr>
              <p:cNvPr id="68" name="Rectangle 46"/>
              <p:cNvSpPr>
                <a:spLocks noChangeArrowheads="1"/>
              </p:cNvSpPr>
              <p:nvPr/>
            </p:nvSpPr>
            <p:spPr bwMode="auto">
              <a:xfrm>
                <a:off x="4679" y="4475"/>
                <a:ext cx="1880" cy="143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9" name="Line 45"/>
              <p:cNvSpPr>
                <a:spLocks noChangeShapeType="1"/>
              </p:cNvSpPr>
              <p:nvPr/>
            </p:nvSpPr>
            <p:spPr bwMode="auto">
              <a:xfrm>
                <a:off x="4680" y="4548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0" name="Line 44"/>
              <p:cNvSpPr>
                <a:spLocks noChangeShapeType="1"/>
              </p:cNvSpPr>
              <p:nvPr/>
            </p:nvSpPr>
            <p:spPr bwMode="auto">
              <a:xfrm>
                <a:off x="6560" y="4548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1" name="Line 43"/>
              <p:cNvSpPr>
                <a:spLocks noChangeShapeType="1"/>
              </p:cNvSpPr>
              <p:nvPr/>
            </p:nvSpPr>
            <p:spPr bwMode="auto">
              <a:xfrm rot="-5400000">
                <a:off x="4514" y="4378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2" name="Line 42"/>
              <p:cNvSpPr>
                <a:spLocks noChangeShapeType="1"/>
              </p:cNvSpPr>
              <p:nvPr/>
            </p:nvSpPr>
            <p:spPr bwMode="auto">
              <a:xfrm rot="-5400000">
                <a:off x="6397" y="4372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3" name="Arc 41"/>
              <p:cNvSpPr>
                <a:spLocks/>
              </p:cNvSpPr>
              <p:nvPr/>
            </p:nvSpPr>
            <p:spPr bwMode="auto">
              <a:xfrm flipV="1">
                <a:off x="4541" y="4406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74" name="Arc 40"/>
              <p:cNvSpPr>
                <a:spLocks/>
              </p:cNvSpPr>
              <p:nvPr/>
            </p:nvSpPr>
            <p:spPr bwMode="auto">
              <a:xfrm flipV="1">
                <a:off x="6415" y="4400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31" name="Group 31"/>
            <p:cNvGrpSpPr>
              <a:grpSpLocks/>
            </p:cNvGrpSpPr>
            <p:nvPr/>
          </p:nvGrpSpPr>
          <p:grpSpPr bwMode="auto">
            <a:xfrm rot="-5400000">
              <a:off x="7071" y="7728"/>
              <a:ext cx="2347" cy="484"/>
              <a:chOff x="4541" y="4208"/>
              <a:chExt cx="2347" cy="484"/>
            </a:xfrm>
          </p:grpSpPr>
          <p:sp>
            <p:nvSpPr>
              <p:cNvPr id="61" name="Rectangle 38"/>
              <p:cNvSpPr>
                <a:spLocks noChangeArrowheads="1"/>
              </p:cNvSpPr>
              <p:nvPr/>
            </p:nvSpPr>
            <p:spPr bwMode="auto">
              <a:xfrm>
                <a:off x="4679" y="4475"/>
                <a:ext cx="1880" cy="143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2" name="Line 37"/>
              <p:cNvSpPr>
                <a:spLocks noChangeShapeType="1"/>
              </p:cNvSpPr>
              <p:nvPr/>
            </p:nvSpPr>
            <p:spPr bwMode="auto">
              <a:xfrm>
                <a:off x="4680" y="4548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3" name="Line 36"/>
              <p:cNvSpPr>
                <a:spLocks noChangeShapeType="1"/>
              </p:cNvSpPr>
              <p:nvPr/>
            </p:nvSpPr>
            <p:spPr bwMode="auto">
              <a:xfrm>
                <a:off x="6560" y="4548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4" name="Line 35"/>
              <p:cNvSpPr>
                <a:spLocks noChangeShapeType="1"/>
              </p:cNvSpPr>
              <p:nvPr/>
            </p:nvSpPr>
            <p:spPr bwMode="auto">
              <a:xfrm rot="-5400000">
                <a:off x="4514" y="4378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5" name="Line 34"/>
              <p:cNvSpPr>
                <a:spLocks noChangeShapeType="1"/>
              </p:cNvSpPr>
              <p:nvPr/>
            </p:nvSpPr>
            <p:spPr bwMode="auto">
              <a:xfrm rot="-5400000">
                <a:off x="6397" y="4372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6" name="Arc 33"/>
              <p:cNvSpPr>
                <a:spLocks/>
              </p:cNvSpPr>
              <p:nvPr/>
            </p:nvSpPr>
            <p:spPr bwMode="auto">
              <a:xfrm flipV="1">
                <a:off x="4541" y="4406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7" name="Arc 32"/>
              <p:cNvSpPr>
                <a:spLocks/>
              </p:cNvSpPr>
              <p:nvPr/>
            </p:nvSpPr>
            <p:spPr bwMode="auto">
              <a:xfrm flipV="1">
                <a:off x="6415" y="4400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pSp>
          <p:nvGrpSpPr>
            <p:cNvPr id="32" name="Group 23"/>
            <p:cNvGrpSpPr>
              <a:grpSpLocks/>
            </p:cNvGrpSpPr>
            <p:nvPr/>
          </p:nvGrpSpPr>
          <p:grpSpPr bwMode="auto">
            <a:xfrm rot="-5400000">
              <a:off x="2870" y="7725"/>
              <a:ext cx="2347" cy="484"/>
              <a:chOff x="4541" y="4208"/>
              <a:chExt cx="2347" cy="484"/>
            </a:xfrm>
          </p:grpSpPr>
          <p:sp>
            <p:nvSpPr>
              <p:cNvPr id="54" name="Rectangle 30"/>
              <p:cNvSpPr>
                <a:spLocks noChangeArrowheads="1"/>
              </p:cNvSpPr>
              <p:nvPr/>
            </p:nvSpPr>
            <p:spPr bwMode="auto">
              <a:xfrm>
                <a:off x="4679" y="4475"/>
                <a:ext cx="1880" cy="143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5" name="Line 29"/>
              <p:cNvSpPr>
                <a:spLocks noChangeShapeType="1"/>
              </p:cNvSpPr>
              <p:nvPr/>
            </p:nvSpPr>
            <p:spPr bwMode="auto">
              <a:xfrm>
                <a:off x="4680" y="4548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6" name="Line 28"/>
              <p:cNvSpPr>
                <a:spLocks noChangeShapeType="1"/>
              </p:cNvSpPr>
              <p:nvPr/>
            </p:nvSpPr>
            <p:spPr bwMode="auto">
              <a:xfrm>
                <a:off x="6560" y="4548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7" name="Line 27"/>
              <p:cNvSpPr>
                <a:spLocks noChangeShapeType="1"/>
              </p:cNvSpPr>
              <p:nvPr/>
            </p:nvSpPr>
            <p:spPr bwMode="auto">
              <a:xfrm rot="-5400000">
                <a:off x="4514" y="4378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8" name="Line 26"/>
              <p:cNvSpPr>
                <a:spLocks noChangeShapeType="1"/>
              </p:cNvSpPr>
              <p:nvPr/>
            </p:nvSpPr>
            <p:spPr bwMode="auto">
              <a:xfrm rot="-5400000">
                <a:off x="6397" y="4372"/>
                <a:ext cx="32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59" name="Arc 25"/>
              <p:cNvSpPr>
                <a:spLocks/>
              </p:cNvSpPr>
              <p:nvPr/>
            </p:nvSpPr>
            <p:spPr bwMode="auto">
              <a:xfrm flipV="1">
                <a:off x="4541" y="4406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60" name="Arc 24"/>
              <p:cNvSpPr>
                <a:spLocks/>
              </p:cNvSpPr>
              <p:nvPr/>
            </p:nvSpPr>
            <p:spPr bwMode="auto">
              <a:xfrm flipV="1">
                <a:off x="6415" y="4400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graphicFrame>
          <p:nvGraphicFramePr>
            <p:cNvPr id="33" name="Object 32"/>
            <p:cNvGraphicFramePr>
              <a:graphicFrameLocks noChangeAspect="1"/>
            </p:cNvGraphicFramePr>
            <p:nvPr/>
          </p:nvGraphicFramePr>
          <p:xfrm>
            <a:off x="5414" y="5681"/>
            <a:ext cx="24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77" name="Equation" r:id="rId3" imgW="152202" imgH="177569" progId="Equation.DSMT4">
                    <p:embed/>
                  </p:oleObj>
                </mc:Choice>
                <mc:Fallback>
                  <p:oleObj name="Equation" r:id="rId3" imgW="152202" imgH="177569" progId="Equation.DSMT4">
                    <p:embed/>
                    <p:pic>
                      <p:nvPicPr>
                        <p:cNvPr id="0" name="Object 2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414" y="5681"/>
                          <a:ext cx="24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33"/>
            <p:cNvGraphicFramePr>
              <a:graphicFrameLocks noChangeAspect="1"/>
            </p:cNvGraphicFramePr>
            <p:nvPr/>
          </p:nvGraphicFramePr>
          <p:xfrm>
            <a:off x="7463" y="5850"/>
            <a:ext cx="26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78" name="Equation" r:id="rId5" imgW="164814" imgH="177492" progId="Equation.DSMT4">
                    <p:embed/>
                  </p:oleObj>
                </mc:Choice>
                <mc:Fallback>
                  <p:oleObj name="Equation" r:id="rId5" imgW="164814" imgH="177492" progId="Equation.DSMT4">
                    <p:embed/>
                    <p:pic>
                      <p:nvPicPr>
                        <p:cNvPr id="0" name="Object 2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63" y="5850"/>
                          <a:ext cx="26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" name="Object 34"/>
            <p:cNvGraphicFramePr>
              <a:graphicFrameLocks noChangeAspect="1"/>
            </p:cNvGraphicFramePr>
            <p:nvPr/>
          </p:nvGraphicFramePr>
          <p:xfrm>
            <a:off x="5150" y="5405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79" name="Equation" r:id="rId7" imgW="152334" imgH="190417" progId="Equation.DSMT4">
                    <p:embed/>
                  </p:oleObj>
                </mc:Choice>
                <mc:Fallback>
                  <p:oleObj name="Equation" r:id="rId7" imgW="152334" imgH="190417" progId="Equation.DSMT4">
                    <p:embed/>
                    <p:pic>
                      <p:nvPicPr>
                        <p:cNvPr id="0" name="Object 2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150" y="5405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6" name="Object 35"/>
            <p:cNvGraphicFramePr>
              <a:graphicFrameLocks noChangeAspect="1"/>
            </p:cNvGraphicFramePr>
            <p:nvPr/>
          </p:nvGraphicFramePr>
          <p:xfrm>
            <a:off x="7023" y="5405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0" name="Equation" r:id="rId9" imgW="152334" imgH="190417" progId="Equation.DSMT4">
                    <p:embed/>
                  </p:oleObj>
                </mc:Choice>
                <mc:Fallback>
                  <p:oleObj name="Equation" r:id="rId9" imgW="152334" imgH="190417" progId="Equation.DSMT4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23" y="5405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7" name="Object 36"/>
            <p:cNvGraphicFramePr>
              <a:graphicFrameLocks noChangeAspect="1"/>
            </p:cNvGraphicFramePr>
            <p:nvPr/>
          </p:nvGraphicFramePr>
          <p:xfrm>
            <a:off x="4893" y="5869"/>
            <a:ext cx="22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1" name="Equation" r:id="rId11" imgW="139579" imgH="215713" progId="Equation.DSMT4">
                    <p:embed/>
                  </p:oleObj>
                </mc:Choice>
                <mc:Fallback>
                  <p:oleObj name="Equation" r:id="rId11" imgW="139579" imgH="215713" progId="Equation.DSMT4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3" y="5869"/>
                          <a:ext cx="22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Object 37"/>
            <p:cNvGraphicFramePr>
              <a:graphicFrameLocks noChangeAspect="1"/>
            </p:cNvGraphicFramePr>
            <p:nvPr/>
          </p:nvGraphicFramePr>
          <p:xfrm>
            <a:off x="6878" y="6169"/>
            <a:ext cx="24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2" name="Equation" r:id="rId13" imgW="152268" imgH="215713" progId="Equation.DSMT4">
                    <p:embed/>
                  </p:oleObj>
                </mc:Choice>
                <mc:Fallback>
                  <p:oleObj name="Equation" r:id="rId13" imgW="152268" imgH="215713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78" y="6169"/>
                          <a:ext cx="24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9" name="Object 38"/>
            <p:cNvGraphicFramePr>
              <a:graphicFrameLocks noChangeAspect="1"/>
            </p:cNvGraphicFramePr>
            <p:nvPr/>
          </p:nvGraphicFramePr>
          <p:xfrm>
            <a:off x="8013" y="8517"/>
            <a:ext cx="24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3" name="Equation" r:id="rId15" imgW="152202" imgH="177569" progId="Equation.DSMT4">
                    <p:embed/>
                  </p:oleObj>
                </mc:Choice>
                <mc:Fallback>
                  <p:oleObj name="Equation" r:id="rId15" imgW="152202" imgH="177569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013" y="8517"/>
                          <a:ext cx="24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0" name="Object 39"/>
            <p:cNvGraphicFramePr>
              <a:graphicFrameLocks noChangeAspect="1"/>
            </p:cNvGraphicFramePr>
            <p:nvPr/>
          </p:nvGraphicFramePr>
          <p:xfrm>
            <a:off x="8230" y="6537"/>
            <a:ext cx="26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4" name="Equation" r:id="rId16" imgW="164814" imgH="177492" progId="Equation.DSMT4">
                    <p:embed/>
                  </p:oleObj>
                </mc:Choice>
                <mc:Fallback>
                  <p:oleObj name="Equation" r:id="rId16" imgW="164814" imgH="177492" progId="Equation.DSMT4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30" y="6537"/>
                          <a:ext cx="26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1" name="Object 40"/>
            <p:cNvGraphicFramePr>
              <a:graphicFrameLocks noChangeAspect="1"/>
            </p:cNvGraphicFramePr>
            <p:nvPr/>
          </p:nvGraphicFramePr>
          <p:xfrm>
            <a:off x="7779" y="8850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5" name="Equation" r:id="rId17" imgW="152334" imgH="190417" progId="Equation.DSMT4">
                    <p:embed/>
                  </p:oleObj>
                </mc:Choice>
                <mc:Fallback>
                  <p:oleObj name="Equation" r:id="rId17" imgW="152334" imgH="190417" progId="Equation.DSMT4">
                    <p:embed/>
                    <p:pic>
                      <p:nvPicPr>
                        <p:cNvPr id="0" name="Object 1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79" y="8850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Object 41"/>
            <p:cNvGraphicFramePr>
              <a:graphicFrameLocks noChangeAspect="1"/>
            </p:cNvGraphicFramePr>
            <p:nvPr/>
          </p:nvGraphicFramePr>
          <p:xfrm>
            <a:off x="7784" y="6966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6" name="Equation" r:id="rId18" imgW="152334" imgH="190417" progId="Equation.DSMT4">
                    <p:embed/>
                  </p:oleObj>
                </mc:Choice>
                <mc:Fallback>
                  <p:oleObj name="Equation" r:id="rId18" imgW="152334" imgH="190417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784" y="6966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3" name="Object 42"/>
            <p:cNvGraphicFramePr>
              <a:graphicFrameLocks noChangeAspect="1"/>
            </p:cNvGraphicFramePr>
            <p:nvPr/>
          </p:nvGraphicFramePr>
          <p:xfrm>
            <a:off x="8365" y="9033"/>
            <a:ext cx="22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7" name="Equation" r:id="rId19" imgW="139579" imgH="215713" progId="Equation.DSMT4">
                    <p:embed/>
                  </p:oleObj>
                </mc:Choice>
                <mc:Fallback>
                  <p:oleObj name="Equation" r:id="rId19" imgW="139579" imgH="215713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65" y="9033"/>
                          <a:ext cx="22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4" name="Object 43"/>
            <p:cNvGraphicFramePr>
              <a:graphicFrameLocks noChangeAspect="1"/>
            </p:cNvGraphicFramePr>
            <p:nvPr/>
          </p:nvGraphicFramePr>
          <p:xfrm>
            <a:off x="8418" y="7112"/>
            <a:ext cx="24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8" name="Equation" r:id="rId20" imgW="152268" imgH="215713" progId="Equation.DSMT4">
                    <p:embed/>
                  </p:oleObj>
                </mc:Choice>
                <mc:Fallback>
                  <p:oleObj name="Equation" r:id="rId20" imgW="152268" imgH="215713" progId="Equation.DSMT4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418" y="7112"/>
                          <a:ext cx="24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Object 44"/>
            <p:cNvGraphicFramePr>
              <a:graphicFrameLocks noChangeAspect="1"/>
            </p:cNvGraphicFramePr>
            <p:nvPr/>
          </p:nvGraphicFramePr>
          <p:xfrm>
            <a:off x="3864" y="8553"/>
            <a:ext cx="24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89" name="Equation" r:id="rId21" imgW="152202" imgH="177569" progId="Equation.DSMT4">
                    <p:embed/>
                  </p:oleObj>
                </mc:Choice>
                <mc:Fallback>
                  <p:oleObj name="Equation" r:id="rId21" imgW="152202" imgH="177569" progId="Equation.DSMT4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64" y="8553"/>
                          <a:ext cx="24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6" name="Object 45"/>
            <p:cNvGraphicFramePr>
              <a:graphicFrameLocks noChangeAspect="1"/>
            </p:cNvGraphicFramePr>
            <p:nvPr/>
          </p:nvGraphicFramePr>
          <p:xfrm>
            <a:off x="4015" y="6532"/>
            <a:ext cx="26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0" name="Equation" r:id="rId22" imgW="164814" imgH="177492" progId="Equation.DSMT4">
                    <p:embed/>
                  </p:oleObj>
                </mc:Choice>
                <mc:Fallback>
                  <p:oleObj name="Equation" r:id="rId22" imgW="164814" imgH="177492" progId="Equation.DSMT4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15" y="6532"/>
                          <a:ext cx="26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Object 46"/>
            <p:cNvGraphicFramePr>
              <a:graphicFrameLocks noChangeAspect="1"/>
            </p:cNvGraphicFramePr>
            <p:nvPr/>
          </p:nvGraphicFramePr>
          <p:xfrm>
            <a:off x="3593" y="8850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1" name="Equation" r:id="rId23" imgW="152334" imgH="190417" progId="Equation.DSMT4">
                    <p:embed/>
                  </p:oleObj>
                </mc:Choice>
                <mc:Fallback>
                  <p:oleObj name="Equation" r:id="rId23" imgW="152334" imgH="190417" progId="Equation.DSMT4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3" y="8850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8" name="Object 47"/>
            <p:cNvGraphicFramePr>
              <a:graphicFrameLocks noChangeAspect="1"/>
            </p:cNvGraphicFramePr>
            <p:nvPr/>
          </p:nvGraphicFramePr>
          <p:xfrm>
            <a:off x="3582" y="6971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2" name="Equation" r:id="rId24" imgW="152334" imgH="190417" progId="Equation.DSMT4">
                    <p:embed/>
                  </p:oleObj>
                </mc:Choice>
                <mc:Fallback>
                  <p:oleObj name="Equation" r:id="rId24" imgW="152334" imgH="190417" progId="Equation.DSMT4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82" y="6971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9" name="Object 48"/>
            <p:cNvGraphicFramePr>
              <a:graphicFrameLocks noChangeAspect="1"/>
            </p:cNvGraphicFramePr>
            <p:nvPr/>
          </p:nvGraphicFramePr>
          <p:xfrm>
            <a:off x="4157" y="8998"/>
            <a:ext cx="22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3" name="Equation" r:id="rId25" imgW="139579" imgH="215713" progId="Equation.DSMT4">
                    <p:embed/>
                  </p:oleObj>
                </mc:Choice>
                <mc:Fallback>
                  <p:oleObj name="Equation" r:id="rId25" imgW="139579" imgH="215713" progId="Equation.DSMT4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7" y="8998"/>
                          <a:ext cx="22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0" name="Object 49"/>
            <p:cNvGraphicFramePr>
              <a:graphicFrameLocks noChangeAspect="1"/>
            </p:cNvGraphicFramePr>
            <p:nvPr/>
          </p:nvGraphicFramePr>
          <p:xfrm>
            <a:off x="4251" y="7105"/>
            <a:ext cx="24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4" name="Equation" r:id="rId26" imgW="152268" imgH="215713" progId="Equation.DSMT4">
                    <p:embed/>
                  </p:oleObj>
                </mc:Choice>
                <mc:Fallback>
                  <p:oleObj name="Equation" r:id="rId26" imgW="152268" imgH="215713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51" y="7105"/>
                          <a:ext cx="24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1" name="Text Box 4"/>
            <p:cNvSpPr txBox="1">
              <a:spLocks noChangeArrowheads="1"/>
            </p:cNvSpPr>
            <p:nvPr/>
          </p:nvSpPr>
          <p:spPr bwMode="auto">
            <a:xfrm>
              <a:off x="6102" y="7108"/>
              <a:ext cx="24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2" name="Text Box 3"/>
            <p:cNvSpPr txBox="1">
              <a:spLocks noChangeArrowheads="1"/>
            </p:cNvSpPr>
            <p:nvPr/>
          </p:nvSpPr>
          <p:spPr bwMode="auto">
            <a:xfrm>
              <a:off x="5383" y="7909"/>
              <a:ext cx="24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3" name="Text Box 2"/>
            <p:cNvSpPr txBox="1">
              <a:spLocks noChangeArrowheads="1"/>
            </p:cNvSpPr>
            <p:nvPr/>
          </p:nvSpPr>
          <p:spPr bwMode="auto">
            <a:xfrm>
              <a:off x="6793" y="7909"/>
              <a:ext cx="245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3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76" name="Group 83"/>
          <p:cNvGrpSpPr>
            <a:grpSpLocks/>
          </p:cNvGrpSpPr>
          <p:nvPr/>
        </p:nvGrpSpPr>
        <p:grpSpPr bwMode="auto">
          <a:xfrm>
            <a:off x="2228138" y="3218267"/>
            <a:ext cx="2357066" cy="1728996"/>
            <a:chOff x="3906" y="7751"/>
            <a:chExt cx="3265" cy="2395"/>
          </a:xfrm>
        </p:grpSpPr>
        <p:sp>
          <p:nvSpPr>
            <p:cNvPr id="77" name="Text Box 116"/>
            <p:cNvSpPr txBox="1">
              <a:spLocks noChangeArrowheads="1"/>
            </p:cNvSpPr>
            <p:nvPr/>
          </p:nvSpPr>
          <p:spPr bwMode="auto">
            <a:xfrm>
              <a:off x="4947" y="9473"/>
              <a:ext cx="39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1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8" name="Line 115"/>
            <p:cNvSpPr>
              <a:spLocks noChangeShapeType="1"/>
            </p:cNvSpPr>
            <p:nvPr/>
          </p:nvSpPr>
          <p:spPr bwMode="auto">
            <a:xfrm>
              <a:off x="4081" y="10036"/>
              <a:ext cx="489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79" name="Line 114"/>
            <p:cNvSpPr>
              <a:spLocks noChangeShapeType="1"/>
            </p:cNvSpPr>
            <p:nvPr/>
          </p:nvSpPr>
          <p:spPr bwMode="auto">
            <a:xfrm flipV="1">
              <a:off x="4081" y="9553"/>
              <a:ext cx="0" cy="48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0" name="Line 113"/>
            <p:cNvSpPr>
              <a:spLocks noChangeShapeType="1"/>
            </p:cNvSpPr>
            <p:nvPr/>
          </p:nvSpPr>
          <p:spPr bwMode="auto">
            <a:xfrm>
              <a:off x="5532" y="9108"/>
              <a:ext cx="825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1" name="Text Box 112"/>
            <p:cNvSpPr txBox="1">
              <a:spLocks noChangeArrowheads="1"/>
            </p:cNvSpPr>
            <p:nvPr/>
          </p:nvSpPr>
          <p:spPr bwMode="auto">
            <a:xfrm>
              <a:off x="6534" y="8716"/>
              <a:ext cx="397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2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2" name="Text Box 111"/>
            <p:cNvSpPr txBox="1">
              <a:spLocks noChangeArrowheads="1"/>
            </p:cNvSpPr>
            <p:nvPr/>
          </p:nvSpPr>
          <p:spPr bwMode="auto">
            <a:xfrm>
              <a:off x="6022" y="8804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Symbol" panose="05050102010706020507" pitchFamily="18" charset="2"/>
                  <a:ea typeface="Batang" panose="02030600000101010101" pitchFamily="18" charset="-127"/>
                  <a:cs typeface="Times New Roman" panose="02020603050405020304" pitchFamily="18" charset="0"/>
                </a:rPr>
                <a:t>f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3" name="Freeform 110"/>
            <p:cNvSpPr>
              <a:spLocks/>
            </p:cNvSpPr>
            <p:nvPr/>
          </p:nvSpPr>
          <p:spPr bwMode="auto">
            <a:xfrm>
              <a:off x="5894" y="8883"/>
              <a:ext cx="66" cy="225"/>
            </a:xfrm>
            <a:custGeom>
              <a:avLst/>
              <a:gdLst>
                <a:gd name="T0" fmla="*/ 38 w 66"/>
                <a:gd name="T1" fmla="*/ 225 h 225"/>
                <a:gd name="T2" fmla="*/ 60 w 66"/>
                <a:gd name="T3" fmla="*/ 98 h 225"/>
                <a:gd name="T4" fmla="*/ 0 w 66"/>
                <a:gd name="T5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6" h="225">
                  <a:moveTo>
                    <a:pt x="38" y="225"/>
                  </a:moveTo>
                  <a:cubicBezTo>
                    <a:pt x="52" y="180"/>
                    <a:pt x="66" y="135"/>
                    <a:pt x="60" y="98"/>
                  </a:cubicBezTo>
                  <a:cubicBezTo>
                    <a:pt x="54" y="61"/>
                    <a:pt x="27" y="30"/>
                    <a:pt x="0" y="0"/>
                  </a:cubicBezTo>
                </a:path>
              </a:pathLst>
            </a:custGeom>
            <a:noFill/>
            <a:ln w="12700">
              <a:solidFill>
                <a:srgbClr val="000000"/>
              </a:solidFill>
              <a:round/>
              <a:headEnd/>
              <a:tailEnd type="stealth" w="sm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4" name="Text Box 109"/>
            <p:cNvSpPr txBox="1">
              <a:spLocks noChangeArrowheads="1"/>
            </p:cNvSpPr>
            <p:nvPr/>
          </p:nvSpPr>
          <p:spPr bwMode="auto">
            <a:xfrm>
              <a:off x="4570" y="9883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x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5" name="Text Box 108"/>
            <p:cNvSpPr txBox="1">
              <a:spLocks noChangeArrowheads="1"/>
            </p:cNvSpPr>
            <p:nvPr/>
          </p:nvSpPr>
          <p:spPr bwMode="auto">
            <a:xfrm>
              <a:off x="3906" y="9260"/>
              <a:ext cx="284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1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y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6" name="Text Box 107"/>
            <p:cNvSpPr txBox="1">
              <a:spLocks noChangeArrowheads="1"/>
            </p:cNvSpPr>
            <p:nvPr/>
          </p:nvSpPr>
          <p:spPr bwMode="auto">
            <a:xfrm>
              <a:off x="4564" y="7751"/>
              <a:ext cx="1522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Local coordinates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7" name="Text Box 106"/>
            <p:cNvSpPr txBox="1">
              <a:spLocks noChangeArrowheads="1"/>
            </p:cNvSpPr>
            <p:nvPr/>
          </p:nvSpPr>
          <p:spPr bwMode="auto">
            <a:xfrm>
              <a:off x="5509" y="9883"/>
              <a:ext cx="1620" cy="2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Batang" panose="02030600000101010101" pitchFamily="18" charset="-127"/>
                  <a:cs typeface="Times New Roman" panose="02020603050405020304" pitchFamily="18" charset="0"/>
                </a:rPr>
                <a:t>Global coordinates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8" name="AutoShape 105"/>
            <p:cNvSpPr>
              <a:spLocks noChangeArrowheads="1"/>
            </p:cNvSpPr>
            <p:nvPr/>
          </p:nvSpPr>
          <p:spPr bwMode="auto">
            <a:xfrm rot="5400000" flipH="1">
              <a:off x="5139" y="9738"/>
              <a:ext cx="143" cy="540"/>
            </a:xfrm>
            <a:prstGeom prst="downArrow">
              <a:avLst>
                <a:gd name="adj1" fmla="val 50000"/>
                <a:gd name="adj2" fmla="val 94406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89" name="Line 104"/>
            <p:cNvSpPr>
              <a:spLocks noChangeShapeType="1"/>
            </p:cNvSpPr>
            <p:nvPr/>
          </p:nvSpPr>
          <p:spPr bwMode="auto">
            <a:xfrm flipV="1">
              <a:off x="5532" y="8632"/>
              <a:ext cx="330" cy="17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0" name="Line 103"/>
            <p:cNvSpPr>
              <a:spLocks noChangeShapeType="1"/>
            </p:cNvSpPr>
            <p:nvPr/>
          </p:nvSpPr>
          <p:spPr bwMode="auto">
            <a:xfrm rot="16200000" flipV="1">
              <a:off x="5316" y="8595"/>
              <a:ext cx="284" cy="1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91" name="AutoShape 102"/>
            <p:cNvSpPr>
              <a:spLocks noChangeArrowheads="1"/>
            </p:cNvSpPr>
            <p:nvPr/>
          </p:nvSpPr>
          <p:spPr bwMode="auto">
            <a:xfrm>
              <a:off x="5482" y="7967"/>
              <a:ext cx="143" cy="540"/>
            </a:xfrm>
            <a:prstGeom prst="downArrow">
              <a:avLst>
                <a:gd name="adj1" fmla="val 50000"/>
                <a:gd name="adj2" fmla="val 94406"/>
              </a:avLst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graphicFrame>
          <p:nvGraphicFramePr>
            <p:cNvPr id="92" name="Object 91"/>
            <p:cNvGraphicFramePr>
              <a:graphicFrameLocks noChangeAspect="1"/>
            </p:cNvGraphicFramePr>
            <p:nvPr/>
          </p:nvGraphicFramePr>
          <p:xfrm>
            <a:off x="5801" y="8408"/>
            <a:ext cx="203" cy="22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5" name="Equation" r:id="rId27" imgW="126835" imgH="139518" progId="Equation.DSMT4">
                    <p:embed/>
                  </p:oleObj>
                </mc:Choice>
                <mc:Fallback>
                  <p:oleObj name="Equation" r:id="rId27" imgW="126835" imgH="139518" progId="Equation.DSMT4">
                    <p:embed/>
                    <p:pic>
                      <p:nvPicPr>
                        <p:cNvPr id="0" name="Object 10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801" y="8408"/>
                          <a:ext cx="203" cy="22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3" name="Object 92"/>
            <p:cNvGraphicFramePr>
              <a:graphicFrameLocks noChangeAspect="1"/>
            </p:cNvGraphicFramePr>
            <p:nvPr/>
          </p:nvGraphicFramePr>
          <p:xfrm>
            <a:off x="5217" y="8338"/>
            <a:ext cx="203" cy="2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6" name="Equation" r:id="rId29" imgW="126725" imgH="177415" progId="Equation.DSMT4">
                    <p:embed/>
                  </p:oleObj>
                </mc:Choice>
                <mc:Fallback>
                  <p:oleObj name="Equation" r:id="rId29" imgW="126725" imgH="177415" progId="Equation.DSMT4">
                    <p:embed/>
                    <p:pic>
                      <p:nvPicPr>
                        <p:cNvPr id="0" name="Object 10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217" y="8338"/>
                          <a:ext cx="203" cy="28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4" name="Object 93"/>
            <p:cNvGraphicFramePr>
              <a:graphicFrameLocks noChangeAspect="1"/>
            </p:cNvGraphicFramePr>
            <p:nvPr/>
          </p:nvGraphicFramePr>
          <p:xfrm>
            <a:off x="4965" y="8851"/>
            <a:ext cx="24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7" name="Equation" r:id="rId31" imgW="152202" imgH="177569" progId="Equation.DSMT4">
                    <p:embed/>
                  </p:oleObj>
                </mc:Choice>
                <mc:Fallback>
                  <p:oleObj name="Equation" r:id="rId31" imgW="152202" imgH="177569" progId="Equation.DSMT4">
                    <p:embed/>
                    <p:pic>
                      <p:nvPicPr>
                        <p:cNvPr id="0" name="Object 9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965" y="8851"/>
                          <a:ext cx="24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5" name="Object 94"/>
            <p:cNvGraphicFramePr>
              <a:graphicFrameLocks noChangeAspect="1"/>
            </p:cNvGraphicFramePr>
            <p:nvPr/>
          </p:nvGraphicFramePr>
          <p:xfrm>
            <a:off x="6911" y="8102"/>
            <a:ext cx="260" cy="2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8" name="Equation" r:id="rId32" imgW="164814" imgH="177492" progId="Equation.DSMT4">
                    <p:embed/>
                  </p:oleObj>
                </mc:Choice>
                <mc:Fallback>
                  <p:oleObj name="Equation" r:id="rId32" imgW="164814" imgH="177492" progId="Equation.DSMT4">
                    <p:embed/>
                    <p:pic>
                      <p:nvPicPr>
                        <p:cNvPr id="0" name="Object 9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11" y="8102"/>
                          <a:ext cx="260" cy="28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6" name="Object 95"/>
            <p:cNvGraphicFramePr>
              <a:graphicFrameLocks noChangeAspect="1"/>
            </p:cNvGraphicFramePr>
            <p:nvPr/>
          </p:nvGraphicFramePr>
          <p:xfrm>
            <a:off x="4565" y="8795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099" name="Equation" r:id="rId33" imgW="152334" imgH="190417" progId="Equation.DSMT4">
                    <p:embed/>
                  </p:oleObj>
                </mc:Choice>
                <mc:Fallback>
                  <p:oleObj name="Equation" r:id="rId33" imgW="152334" imgH="190417" progId="Equation.DSMT4">
                    <p:embed/>
                    <p:pic>
                      <p:nvPicPr>
                        <p:cNvPr id="0" name="Object 9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5" y="8795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7" name="Object 96"/>
            <p:cNvGraphicFramePr>
              <a:graphicFrameLocks noChangeAspect="1"/>
            </p:cNvGraphicFramePr>
            <p:nvPr/>
          </p:nvGraphicFramePr>
          <p:xfrm>
            <a:off x="6262" y="7854"/>
            <a:ext cx="240" cy="30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00" name="Equation" r:id="rId34" imgW="152334" imgH="190417" progId="Equation.DSMT4">
                    <p:embed/>
                  </p:oleObj>
                </mc:Choice>
                <mc:Fallback>
                  <p:oleObj name="Equation" r:id="rId34" imgW="152334" imgH="190417" progId="Equation.DSMT4">
                    <p:embed/>
                    <p:pic>
                      <p:nvPicPr>
                        <p:cNvPr id="0" name="Object 9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62" y="7854"/>
                          <a:ext cx="240" cy="30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8" name="Object 97"/>
            <p:cNvGraphicFramePr>
              <a:graphicFrameLocks noChangeAspect="1"/>
            </p:cNvGraphicFramePr>
            <p:nvPr/>
          </p:nvGraphicFramePr>
          <p:xfrm>
            <a:off x="4727" y="9290"/>
            <a:ext cx="22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01" name="Equation" r:id="rId35" imgW="139579" imgH="215713" progId="Equation.DSMT4">
                    <p:embed/>
                  </p:oleObj>
                </mc:Choice>
                <mc:Fallback>
                  <p:oleObj name="Equation" r:id="rId35" imgW="139579" imgH="215713" progId="Equation.DSMT4">
                    <p:embed/>
                    <p:pic>
                      <p:nvPicPr>
                        <p:cNvPr id="0" name="Object 9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7" y="9290"/>
                          <a:ext cx="22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9" name="Object 98"/>
            <p:cNvGraphicFramePr>
              <a:graphicFrameLocks noChangeAspect="1"/>
            </p:cNvGraphicFramePr>
            <p:nvPr/>
          </p:nvGraphicFramePr>
          <p:xfrm>
            <a:off x="6703" y="8338"/>
            <a:ext cx="240" cy="34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02" name="Equation" r:id="rId36" imgW="152268" imgH="215713" progId="Equation.DSMT4">
                    <p:embed/>
                  </p:oleObj>
                </mc:Choice>
                <mc:Fallback>
                  <p:oleObj name="Equation" r:id="rId36" imgW="152268" imgH="215713" progId="Equation.DSMT4">
                    <p:embed/>
                    <p:pic>
                      <p:nvPicPr>
                        <p:cNvPr id="0" name="Object 9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703" y="8338"/>
                          <a:ext cx="240" cy="34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00" name="Group 86"/>
            <p:cNvGrpSpPr>
              <a:grpSpLocks/>
            </p:cNvGrpSpPr>
            <p:nvPr/>
          </p:nvGrpSpPr>
          <p:grpSpPr bwMode="auto">
            <a:xfrm rot="-1629748">
              <a:off x="4631" y="8515"/>
              <a:ext cx="2347" cy="484"/>
              <a:chOff x="8581" y="7301"/>
              <a:chExt cx="2347" cy="484"/>
            </a:xfrm>
          </p:grpSpPr>
          <p:sp>
            <p:nvSpPr>
              <p:cNvPr id="103" name="Rectangle 93"/>
              <p:cNvSpPr>
                <a:spLocks noChangeArrowheads="1"/>
              </p:cNvSpPr>
              <p:nvPr/>
            </p:nvSpPr>
            <p:spPr bwMode="auto">
              <a:xfrm>
                <a:off x="8719" y="7568"/>
                <a:ext cx="1880" cy="143"/>
              </a:xfrm>
              <a:prstGeom prst="rect">
                <a:avLst/>
              </a:prstGeom>
              <a:gradFill rotWithShape="1">
                <a:gsLst>
                  <a:gs pos="0">
                    <a:srgbClr val="FFFFFF">
                      <a:gamma/>
                      <a:shade val="46275"/>
                      <a:invGamma/>
                    </a:srgbClr>
                  </a:gs>
                  <a:gs pos="50000">
                    <a:srgbClr val="FFFFFF"/>
                  </a:gs>
                  <a:gs pos="100000">
                    <a:srgbClr val="FFFF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90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4" name="Line 92"/>
              <p:cNvSpPr>
                <a:spLocks noChangeShapeType="1"/>
              </p:cNvSpPr>
              <p:nvPr/>
            </p:nvSpPr>
            <p:spPr bwMode="auto">
              <a:xfrm>
                <a:off x="8720" y="7641"/>
                <a:ext cx="3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5" name="Line 91"/>
              <p:cNvSpPr>
                <a:spLocks noChangeShapeType="1"/>
              </p:cNvSpPr>
              <p:nvPr/>
            </p:nvSpPr>
            <p:spPr bwMode="auto">
              <a:xfrm>
                <a:off x="10600" y="7641"/>
                <a:ext cx="3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6" name="Line 90"/>
              <p:cNvSpPr>
                <a:spLocks noChangeShapeType="1"/>
              </p:cNvSpPr>
              <p:nvPr/>
            </p:nvSpPr>
            <p:spPr bwMode="auto">
              <a:xfrm rot="-5400000">
                <a:off x="8554" y="7471"/>
                <a:ext cx="3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7" name="Line 89"/>
              <p:cNvSpPr>
                <a:spLocks noChangeShapeType="1"/>
              </p:cNvSpPr>
              <p:nvPr/>
            </p:nvSpPr>
            <p:spPr bwMode="auto">
              <a:xfrm rot="-5400000">
                <a:off x="10437" y="7465"/>
                <a:ext cx="328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8" name="Arc 88"/>
              <p:cNvSpPr>
                <a:spLocks/>
              </p:cNvSpPr>
              <p:nvPr/>
            </p:nvSpPr>
            <p:spPr bwMode="auto">
              <a:xfrm flipV="1">
                <a:off x="8581" y="7499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  <p:sp>
            <p:nvSpPr>
              <p:cNvPr id="109" name="Arc 87"/>
              <p:cNvSpPr>
                <a:spLocks/>
              </p:cNvSpPr>
              <p:nvPr/>
            </p:nvSpPr>
            <p:spPr bwMode="auto">
              <a:xfrm flipV="1">
                <a:off x="10455" y="7493"/>
                <a:ext cx="286" cy="286"/>
              </a:xfrm>
              <a:custGeom>
                <a:avLst/>
                <a:gdLst>
                  <a:gd name="G0" fmla="+- 21586 0 0"/>
                  <a:gd name="G1" fmla="+- 21600 0 0"/>
                  <a:gd name="G2" fmla="+- 21600 0 0"/>
                  <a:gd name="T0" fmla="*/ 21586 w 43186"/>
                  <a:gd name="T1" fmla="*/ 0 h 43200"/>
                  <a:gd name="T2" fmla="*/ 0 w 43186"/>
                  <a:gd name="T3" fmla="*/ 22382 h 43200"/>
                  <a:gd name="T4" fmla="*/ 21586 w 43186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86" h="43200" fill="none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</a:path>
                  <a:path w="43186" h="43200" stroke="0" extrusionOk="0">
                    <a:moveTo>
                      <a:pt x="21586" y="0"/>
                    </a:moveTo>
                    <a:cubicBezTo>
                      <a:pt x="33515" y="0"/>
                      <a:pt x="43186" y="9670"/>
                      <a:pt x="43186" y="21600"/>
                    </a:cubicBezTo>
                    <a:cubicBezTo>
                      <a:pt x="43186" y="33529"/>
                      <a:pt x="33515" y="43200"/>
                      <a:pt x="21586" y="43200"/>
                    </a:cubicBezTo>
                    <a:cubicBezTo>
                      <a:pt x="9960" y="43199"/>
                      <a:pt x="421" y="33999"/>
                      <a:pt x="0" y="22381"/>
                    </a:cubicBezTo>
                    <a:lnTo>
                      <a:pt x="21586" y="21600"/>
                    </a:lnTo>
                    <a:close/>
                  </a:path>
                </a:pathLst>
              </a:custGeom>
              <a:noFill/>
              <a:ln w="12700">
                <a:solidFill>
                  <a:srgbClr val="000000"/>
                </a:solidFill>
                <a:round/>
                <a:headEnd/>
                <a:tailEnd type="triangle" w="sm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100"/>
              </a:p>
            </p:txBody>
          </p:sp>
        </p:grpSp>
        <p:sp>
          <p:nvSpPr>
            <p:cNvPr id="101" name="Oval 85"/>
            <p:cNvSpPr>
              <a:spLocks noChangeArrowheads="1"/>
            </p:cNvSpPr>
            <p:nvPr/>
          </p:nvSpPr>
          <p:spPr bwMode="auto">
            <a:xfrm>
              <a:off x="6607" y="8730"/>
              <a:ext cx="225" cy="22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  <p:sp>
          <p:nvSpPr>
            <p:cNvPr id="102" name="Oval 84"/>
            <p:cNvSpPr>
              <a:spLocks noChangeArrowheads="1"/>
            </p:cNvSpPr>
            <p:nvPr/>
          </p:nvSpPr>
          <p:spPr bwMode="auto">
            <a:xfrm>
              <a:off x="5021" y="9480"/>
              <a:ext cx="225" cy="22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100"/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2429106" y="5616553"/>
            <a:ext cx="1914127" cy="1739553"/>
            <a:chOff x="2429106" y="5616553"/>
            <a:chExt cx="1914127" cy="1739553"/>
          </a:xfrm>
        </p:grpSpPr>
        <p:cxnSp>
          <p:nvCxnSpPr>
            <p:cNvPr id="115" name="Straight Connector 114"/>
            <p:cNvCxnSpPr/>
            <p:nvPr/>
          </p:nvCxnSpPr>
          <p:spPr>
            <a:xfrm>
              <a:off x="2666752" y="7110962"/>
              <a:ext cx="0" cy="24514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3863036" y="7110962"/>
              <a:ext cx="0" cy="24514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666752" y="7233534"/>
              <a:ext cx="1194338" cy="0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Box 117"/>
            <p:cNvSpPr txBox="1"/>
            <p:nvPr/>
          </p:nvSpPr>
          <p:spPr>
            <a:xfrm>
              <a:off x="3175916" y="7056646"/>
              <a:ext cx="256802" cy="248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3999108" y="6326742"/>
              <a:ext cx="256802" cy="248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  <p:cxnSp>
          <p:nvCxnSpPr>
            <p:cNvPr id="120" name="Straight Connector 119"/>
            <p:cNvCxnSpPr/>
            <p:nvPr/>
          </p:nvCxnSpPr>
          <p:spPr>
            <a:xfrm>
              <a:off x="3908670" y="5820118"/>
              <a:ext cx="414042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4046693" y="5819159"/>
              <a:ext cx="0" cy="1201923"/>
            </a:xfrm>
            <a:prstGeom prst="line">
              <a:avLst/>
            </a:prstGeom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Box 121"/>
            <p:cNvSpPr txBox="1"/>
            <p:nvPr/>
          </p:nvSpPr>
          <p:spPr>
            <a:xfrm>
              <a:off x="4078417" y="5616553"/>
              <a:ext cx="264816" cy="248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</a:p>
          </p:txBody>
        </p:sp>
        <p:sp>
          <p:nvSpPr>
            <p:cNvPr id="123" name="Oval 122"/>
            <p:cNvSpPr/>
            <p:nvPr/>
          </p:nvSpPr>
          <p:spPr>
            <a:xfrm>
              <a:off x="2456347" y="6809893"/>
              <a:ext cx="190309" cy="19030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24" name="Oval 123"/>
            <p:cNvSpPr/>
            <p:nvPr/>
          </p:nvSpPr>
          <p:spPr>
            <a:xfrm>
              <a:off x="3577981" y="5707070"/>
              <a:ext cx="190309" cy="19030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125" name="Oval 124"/>
            <p:cNvSpPr/>
            <p:nvPr/>
          </p:nvSpPr>
          <p:spPr>
            <a:xfrm>
              <a:off x="3625529" y="6802182"/>
              <a:ext cx="190309" cy="190309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13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26" name="Arc 125"/>
            <p:cNvSpPr/>
            <p:nvPr/>
          </p:nvSpPr>
          <p:spPr>
            <a:xfrm>
              <a:off x="2560080" y="6837619"/>
              <a:ext cx="329184" cy="329184"/>
            </a:xfrm>
            <a:prstGeom prst="arc">
              <a:avLst>
                <a:gd name="adj1" fmla="val 18461654"/>
                <a:gd name="adj2" fmla="val 427501"/>
              </a:avLst>
            </a:prstGeom>
            <a:ln w="1270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2858197" y="6778776"/>
              <a:ext cx="377026" cy="248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45</a:t>
              </a:r>
              <a:r>
                <a:rPr lang="en-US" sz="1013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o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3058492" y="6178245"/>
              <a:ext cx="256802" cy="248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3630268" y="6420120"/>
              <a:ext cx="256802" cy="248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  <p:cxnSp>
          <p:nvCxnSpPr>
            <p:cNvPr id="130" name="Straight Arrow Connector 129"/>
            <p:cNvCxnSpPr>
              <a:stCxn id="136" idx="0"/>
            </p:cNvCxnSpPr>
            <p:nvPr/>
          </p:nvCxnSpPr>
          <p:spPr>
            <a:xfrm flipH="1" flipV="1">
              <a:off x="2666752" y="6627869"/>
              <a:ext cx="1" cy="39591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>
              <a:stCxn id="136" idx="0"/>
            </p:cNvCxnSpPr>
            <p:nvPr/>
          </p:nvCxnSpPr>
          <p:spPr>
            <a:xfrm>
              <a:off x="2666752" y="7023784"/>
              <a:ext cx="426315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TextBox 131"/>
            <p:cNvSpPr txBox="1"/>
            <p:nvPr/>
          </p:nvSpPr>
          <p:spPr>
            <a:xfrm>
              <a:off x="3073369" y="6905608"/>
              <a:ext cx="250390" cy="248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x</a:t>
              </a: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2585939" y="6396758"/>
              <a:ext cx="250390" cy="248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13" dirty="0">
                  <a:latin typeface="Arial" panose="020B0604020202020204" pitchFamily="34" charset="0"/>
                  <a:cs typeface="Arial" panose="020B0604020202020204" pitchFamily="34" charset="0"/>
                </a:rPr>
                <a:t>y</a:t>
              </a:r>
            </a:p>
          </p:txBody>
        </p:sp>
        <p:sp>
          <p:nvSpPr>
            <p:cNvPr id="2" name="Rectangle 1"/>
            <p:cNvSpPr/>
            <p:nvPr/>
          </p:nvSpPr>
          <p:spPr>
            <a:xfrm rot="18906656">
              <a:off x="2429106" y="6373780"/>
              <a:ext cx="1705200" cy="947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3830133" y="5800182"/>
              <a:ext cx="93850" cy="1201923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/>
            <p:cNvSpPr/>
            <p:nvPr/>
          </p:nvSpPr>
          <p:spPr>
            <a:xfrm>
              <a:off x="3818273" y="5761519"/>
              <a:ext cx="123825" cy="123825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/>
            <p:cNvSpPr/>
            <p:nvPr/>
          </p:nvSpPr>
          <p:spPr>
            <a:xfrm>
              <a:off x="3808899" y="6938363"/>
              <a:ext cx="123825" cy="123825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4" name="Group 113"/>
            <p:cNvGrpSpPr/>
            <p:nvPr/>
          </p:nvGrpSpPr>
          <p:grpSpPr>
            <a:xfrm>
              <a:off x="3725965" y="7013497"/>
              <a:ext cx="444064" cy="89880"/>
              <a:chOff x="2363492" y="1501321"/>
              <a:chExt cx="789447" cy="159787"/>
            </a:xfrm>
          </p:grpSpPr>
          <p:sp>
            <p:nvSpPr>
              <p:cNvPr id="134" name="Rectangle 133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cxnSp>
            <p:nvCxnSpPr>
              <p:cNvPr id="135" name="Straight Connector 134"/>
              <p:cNvCxnSpPr/>
              <p:nvPr/>
            </p:nvCxnSpPr>
            <p:spPr>
              <a:xfrm>
                <a:off x="2363492" y="1501321"/>
                <a:ext cx="789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0" name="Oval 139"/>
            <p:cNvSpPr/>
            <p:nvPr/>
          </p:nvSpPr>
          <p:spPr>
            <a:xfrm>
              <a:off x="2609013" y="6957053"/>
              <a:ext cx="123825" cy="123825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3" name="Group 112"/>
            <p:cNvGrpSpPr/>
            <p:nvPr/>
          </p:nvGrpSpPr>
          <p:grpSpPr>
            <a:xfrm>
              <a:off x="2531626" y="7021082"/>
              <a:ext cx="270251" cy="89880"/>
              <a:chOff x="2363492" y="1501321"/>
              <a:chExt cx="480447" cy="159787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cxnSp>
            <p:nvCxnSpPr>
              <p:cNvPr id="137" name="Straight Connector 136"/>
              <p:cNvCxnSpPr/>
              <p:nvPr/>
            </p:nvCxnSpPr>
            <p:spPr>
              <a:xfrm>
                <a:off x="2363492" y="1501321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617016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hort_bracket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255" y="227450"/>
            <a:ext cx="5943600" cy="21621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1455941" y="2773959"/>
            <a:ext cx="3794978" cy="2306798"/>
            <a:chOff x="2701768" y="1199433"/>
            <a:chExt cx="6746623" cy="4100974"/>
          </a:xfrm>
        </p:grpSpPr>
        <p:cxnSp>
          <p:nvCxnSpPr>
            <p:cNvPr id="4" name="Straight Connector 3"/>
            <p:cNvCxnSpPr/>
            <p:nvPr/>
          </p:nvCxnSpPr>
          <p:spPr>
            <a:xfrm flipV="1">
              <a:off x="3755158" y="2087477"/>
              <a:ext cx="2123268" cy="2123268"/>
            </a:xfrm>
            <a:prstGeom prst="line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8061425" y="2233435"/>
              <a:ext cx="0" cy="2123268"/>
            </a:xfrm>
            <a:prstGeom prst="line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V="1">
              <a:off x="8060856" y="4450337"/>
              <a:ext cx="0" cy="43581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Arc 6"/>
            <p:cNvSpPr/>
            <p:nvPr/>
          </p:nvSpPr>
          <p:spPr>
            <a:xfrm>
              <a:off x="7860701" y="4147689"/>
              <a:ext cx="401447" cy="401447"/>
            </a:xfrm>
            <a:prstGeom prst="arc">
              <a:avLst>
                <a:gd name="adj1" fmla="val 20324325"/>
                <a:gd name="adj2" fmla="val 11321584"/>
              </a:avLst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8" name="Straight Arrow Connector 7"/>
            <p:cNvCxnSpPr/>
            <p:nvPr/>
          </p:nvCxnSpPr>
          <p:spPr>
            <a:xfrm flipH="1">
              <a:off x="7410450" y="4369215"/>
              <a:ext cx="518054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701768" y="4612521"/>
              <a:ext cx="1069239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1390N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017086" y="3944590"/>
              <a:ext cx="997994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18.3N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189251" y="4031847"/>
              <a:ext cx="1206028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4.33Nm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13141" y="4835323"/>
              <a:ext cx="929600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981N</a:t>
              </a:r>
            </a:p>
          </p:txBody>
        </p:sp>
        <p:sp>
          <p:nvSpPr>
            <p:cNvPr id="13" name="Arc 12"/>
            <p:cNvSpPr/>
            <p:nvPr/>
          </p:nvSpPr>
          <p:spPr>
            <a:xfrm rot="10800000">
              <a:off x="7860700" y="2021323"/>
              <a:ext cx="401447" cy="401447"/>
            </a:xfrm>
            <a:prstGeom prst="arc">
              <a:avLst>
                <a:gd name="adj1" fmla="val 20324325"/>
                <a:gd name="adj2" fmla="val 11321584"/>
              </a:avLst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4" name="Arc 13"/>
            <p:cNvSpPr/>
            <p:nvPr/>
          </p:nvSpPr>
          <p:spPr>
            <a:xfrm rot="2638162" flipH="1">
              <a:off x="3543573" y="4004544"/>
              <a:ext cx="401447" cy="401447"/>
            </a:xfrm>
            <a:prstGeom prst="arc">
              <a:avLst>
                <a:gd name="adj1" fmla="val 20324325"/>
                <a:gd name="adj2" fmla="val 11321584"/>
              </a:avLst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sp>
          <p:nvSpPr>
            <p:cNvPr id="15" name="Arc 14"/>
            <p:cNvSpPr/>
            <p:nvPr/>
          </p:nvSpPr>
          <p:spPr>
            <a:xfrm rot="12735479" flipH="1">
              <a:off x="5674138" y="1888184"/>
              <a:ext cx="401447" cy="401447"/>
            </a:xfrm>
            <a:prstGeom prst="arc">
              <a:avLst>
                <a:gd name="adj1" fmla="val 20324325"/>
                <a:gd name="adj2" fmla="val 11321584"/>
              </a:avLst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8161641" y="2233435"/>
              <a:ext cx="429909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8056677" y="1677022"/>
              <a:ext cx="0" cy="43581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7992524" y="1600384"/>
              <a:ext cx="929600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981N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947502" y="2137872"/>
              <a:ext cx="1206028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1.15Nm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8450397" y="1996734"/>
              <a:ext cx="997994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18.3N</a:t>
              </a:r>
            </a:p>
          </p:txBody>
        </p:sp>
        <p:sp>
          <p:nvSpPr>
            <p:cNvPr id="21" name="Freeform 20"/>
            <p:cNvSpPr/>
            <p:nvPr/>
          </p:nvSpPr>
          <p:spPr>
            <a:xfrm>
              <a:off x="8191500" y="3305175"/>
              <a:ext cx="383790" cy="390525"/>
            </a:xfrm>
            <a:custGeom>
              <a:avLst/>
              <a:gdLst>
                <a:gd name="connsiteX0" fmla="*/ 285750 w 285750"/>
                <a:gd name="connsiteY0" fmla="*/ 0 h 390525"/>
                <a:gd name="connsiteX1" fmla="*/ 0 w 285750"/>
                <a:gd name="connsiteY1" fmla="*/ 0 h 390525"/>
                <a:gd name="connsiteX2" fmla="*/ 0 w 285750"/>
                <a:gd name="connsiteY2" fmla="*/ 390525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5750" h="390525">
                  <a:moveTo>
                    <a:pt x="285750" y="0"/>
                  </a:moveTo>
                  <a:lnTo>
                    <a:pt x="0" y="0"/>
                  </a:lnTo>
                  <a:lnTo>
                    <a:pt x="0" y="39052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graphicFrame>
          <p:nvGraphicFramePr>
            <p:cNvPr id="22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6743547"/>
                </p:ext>
              </p:extLst>
            </p:nvPr>
          </p:nvGraphicFramePr>
          <p:xfrm>
            <a:off x="8118919" y="3718143"/>
            <a:ext cx="1778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6" name="Equation" r:id="rId4" imgW="177480" imgH="241200" progId="Equation.DSMT4">
                    <p:embed/>
                  </p:oleObj>
                </mc:Choice>
                <mc:Fallback>
                  <p:oleObj name="Equation" r:id="rId4" imgW="177480" imgH="241200" progId="Equation.DSMT4">
                    <p:embed/>
                    <p:pic>
                      <p:nvPicPr>
                        <p:cNvPr id="64" name="Object 6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8118919" y="3718143"/>
                          <a:ext cx="177800" cy="241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Object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56213303"/>
                </p:ext>
              </p:extLst>
            </p:nvPr>
          </p:nvGraphicFramePr>
          <p:xfrm>
            <a:off x="8568070" y="3162300"/>
            <a:ext cx="1778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7" name="Equation" r:id="rId6" imgW="177480" imgH="304560" progId="Equation.DSMT4">
                    <p:embed/>
                  </p:oleObj>
                </mc:Choice>
                <mc:Fallback>
                  <p:oleObj name="Equation" r:id="rId6" imgW="177480" imgH="304560" progId="Equation.DSMT4">
                    <p:embed/>
                    <p:pic>
                      <p:nvPicPr>
                        <p:cNvPr id="65" name="Object 64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8568070" y="3162300"/>
                          <a:ext cx="1778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4" name="Straight Arrow Connector 23"/>
            <p:cNvCxnSpPr/>
            <p:nvPr/>
          </p:nvCxnSpPr>
          <p:spPr>
            <a:xfrm flipV="1">
              <a:off x="5960587" y="1611748"/>
              <a:ext cx="411638" cy="39143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10800000" flipV="1">
              <a:off x="3261431" y="4292045"/>
              <a:ext cx="411638" cy="39143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 flipV="1">
              <a:off x="3807210" y="4290473"/>
              <a:ext cx="411638" cy="39143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6200000" flipV="1">
              <a:off x="5380630" y="1601646"/>
              <a:ext cx="411638" cy="39143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5735253" y="2196734"/>
              <a:ext cx="1206028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1.15Nm</a:t>
              </a:r>
            </a:p>
          </p:txBody>
        </p:sp>
        <p:sp>
          <p:nvSpPr>
            <p:cNvPr id="29" name="Freeform 28"/>
            <p:cNvSpPr/>
            <p:nvPr/>
          </p:nvSpPr>
          <p:spPr>
            <a:xfrm rot="13477399">
              <a:off x="4464011" y="2640905"/>
              <a:ext cx="383790" cy="390525"/>
            </a:xfrm>
            <a:custGeom>
              <a:avLst/>
              <a:gdLst>
                <a:gd name="connsiteX0" fmla="*/ 285750 w 285750"/>
                <a:gd name="connsiteY0" fmla="*/ 0 h 390525"/>
                <a:gd name="connsiteX1" fmla="*/ 0 w 285750"/>
                <a:gd name="connsiteY1" fmla="*/ 0 h 390525"/>
                <a:gd name="connsiteX2" fmla="*/ 0 w 285750"/>
                <a:gd name="connsiteY2" fmla="*/ 390525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85750" h="390525">
                  <a:moveTo>
                    <a:pt x="285750" y="0"/>
                  </a:moveTo>
                  <a:lnTo>
                    <a:pt x="0" y="0"/>
                  </a:lnTo>
                  <a:lnTo>
                    <a:pt x="0" y="39052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headEnd type="arrow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51896503"/>
                </p:ext>
              </p:extLst>
            </p:nvPr>
          </p:nvGraphicFramePr>
          <p:xfrm>
            <a:off x="4922599" y="2597347"/>
            <a:ext cx="177800" cy="241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8" name="Equation" r:id="rId8" imgW="177480" imgH="241200" progId="Equation.DSMT4">
                    <p:embed/>
                  </p:oleObj>
                </mc:Choice>
                <mc:Fallback>
                  <p:oleObj name="Equation" r:id="rId8" imgW="177480" imgH="241200" progId="Equation.DSMT4">
                    <p:embed/>
                    <p:pic>
                      <p:nvPicPr>
                        <p:cNvPr id="73" name="Object 72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4922599" y="2597347"/>
                          <a:ext cx="177800" cy="2413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Object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11083221"/>
                </p:ext>
              </p:extLst>
            </p:nvPr>
          </p:nvGraphicFramePr>
          <p:xfrm>
            <a:off x="4235772" y="2597347"/>
            <a:ext cx="1778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69" name="Equation" r:id="rId9" imgW="177480" imgH="304560" progId="Equation.DSMT4">
                    <p:embed/>
                  </p:oleObj>
                </mc:Choice>
                <mc:Fallback>
                  <p:oleObj name="Equation" r:id="rId9" imgW="177480" imgH="304560" progId="Equation.DSMT4">
                    <p:embed/>
                    <p:pic>
                      <p:nvPicPr>
                        <p:cNvPr id="74" name="Object 73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4235772" y="2597347"/>
                          <a:ext cx="177800" cy="304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2" name="TextBox 31"/>
            <p:cNvSpPr txBox="1"/>
            <p:nvPr/>
          </p:nvSpPr>
          <p:spPr>
            <a:xfrm>
              <a:off x="4078303" y="4565899"/>
              <a:ext cx="997994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0.12N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2892868" y="3614213"/>
              <a:ext cx="1206028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1.11Nm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946382" y="1199433"/>
              <a:ext cx="997994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0.12N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981612" y="1240093"/>
              <a:ext cx="1069239" cy="4650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1390N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3923990" y="4018375"/>
              <a:ext cx="338328" cy="33832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7" name="Oval 36"/>
            <p:cNvSpPr/>
            <p:nvPr/>
          </p:nvSpPr>
          <p:spPr>
            <a:xfrm>
              <a:off x="5325195" y="1931270"/>
              <a:ext cx="338328" cy="33832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8" name="Oval 37"/>
            <p:cNvSpPr/>
            <p:nvPr/>
          </p:nvSpPr>
          <p:spPr>
            <a:xfrm>
              <a:off x="8115045" y="2288981"/>
              <a:ext cx="338328" cy="33832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9" name="Oval 38"/>
            <p:cNvSpPr/>
            <p:nvPr/>
          </p:nvSpPr>
          <p:spPr>
            <a:xfrm>
              <a:off x="8191500" y="4478225"/>
              <a:ext cx="338328" cy="338328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</a:rPr>
                <a:t>3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031336" y="5450569"/>
            <a:ext cx="2775613" cy="2008655"/>
            <a:chOff x="5378533" y="1744637"/>
            <a:chExt cx="4454982" cy="3376922"/>
          </a:xfrm>
        </p:grpSpPr>
        <p:cxnSp>
          <p:nvCxnSpPr>
            <p:cNvPr id="41" name="Straight Connector 40"/>
            <p:cNvCxnSpPr/>
            <p:nvPr/>
          </p:nvCxnSpPr>
          <p:spPr>
            <a:xfrm flipV="1">
              <a:off x="6358541" y="2104825"/>
              <a:ext cx="2123268" cy="2123268"/>
            </a:xfrm>
            <a:prstGeom prst="line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8481809" y="2104825"/>
              <a:ext cx="0" cy="2123268"/>
            </a:xfrm>
            <a:prstGeom prst="line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oup 42"/>
            <p:cNvGrpSpPr/>
            <p:nvPr/>
          </p:nvGrpSpPr>
          <p:grpSpPr>
            <a:xfrm>
              <a:off x="6118316" y="4241577"/>
              <a:ext cx="480447" cy="159787"/>
              <a:chOff x="2363492" y="1501321"/>
              <a:chExt cx="480447" cy="159787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>
                <a:off x="2363492" y="1501321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8241585" y="4228093"/>
              <a:ext cx="480447" cy="159787"/>
              <a:chOff x="2363492" y="1501321"/>
              <a:chExt cx="480447" cy="159787"/>
            </a:xfrm>
          </p:grpSpPr>
          <p:sp>
            <p:nvSpPr>
              <p:cNvPr id="59" name="Rectangle 58"/>
              <p:cNvSpPr/>
              <p:nvPr/>
            </p:nvSpPr>
            <p:spPr>
              <a:xfrm>
                <a:off x="2363492" y="1506125"/>
                <a:ext cx="480447" cy="154983"/>
              </a:xfrm>
              <a:prstGeom prst="rect">
                <a:avLst/>
              </a:prstGeom>
              <a:pattFill prst="ltUpDiag">
                <a:fgClr>
                  <a:schemeClr val="tx1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/>
              </a:p>
            </p:txBody>
          </p:sp>
          <p:cxnSp>
            <p:nvCxnSpPr>
              <p:cNvPr id="60" name="Straight Connector 59"/>
              <p:cNvCxnSpPr/>
              <p:nvPr/>
            </p:nvCxnSpPr>
            <p:spPr>
              <a:xfrm>
                <a:off x="2363492" y="1501321"/>
                <a:ext cx="480447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Straight Connector 44"/>
            <p:cNvCxnSpPr/>
            <p:nvPr/>
          </p:nvCxnSpPr>
          <p:spPr>
            <a:xfrm>
              <a:off x="6358539" y="4300780"/>
              <a:ext cx="0" cy="43581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8566394" y="2106531"/>
              <a:ext cx="736075" cy="0"/>
            </a:xfrm>
            <a:prstGeom prst="line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8868166" y="1744637"/>
              <a:ext cx="965349" cy="439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1000N</a:t>
              </a:r>
            </a:p>
          </p:txBody>
        </p:sp>
        <p:sp>
          <p:nvSpPr>
            <p:cNvPr id="48" name="Arc 47"/>
            <p:cNvSpPr/>
            <p:nvPr/>
          </p:nvSpPr>
          <p:spPr>
            <a:xfrm>
              <a:off x="6233636" y="4304802"/>
              <a:ext cx="242888" cy="242888"/>
            </a:xfrm>
            <a:prstGeom prst="arc">
              <a:avLst>
                <a:gd name="adj1" fmla="val 20324325"/>
                <a:gd name="adj2" fmla="val 11321584"/>
              </a:avLst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 flipH="1">
              <a:off x="5686425" y="4237619"/>
              <a:ext cx="395288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V="1">
              <a:off x="8481807" y="4296758"/>
              <a:ext cx="0" cy="435812"/>
            </a:xfrm>
            <a:prstGeom prst="line">
              <a:avLst/>
            </a:prstGeom>
            <a:ln w="12700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Arc 50"/>
            <p:cNvSpPr/>
            <p:nvPr/>
          </p:nvSpPr>
          <p:spPr>
            <a:xfrm>
              <a:off x="8356904" y="4300780"/>
              <a:ext cx="242888" cy="242888"/>
            </a:xfrm>
            <a:prstGeom prst="arc">
              <a:avLst>
                <a:gd name="adj1" fmla="val 20324325"/>
                <a:gd name="adj2" fmla="val 11321584"/>
              </a:avLst>
            </a:prstGeom>
            <a:ln w="12700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100"/>
            </a:p>
          </p:txBody>
        </p:sp>
        <p:cxnSp>
          <p:nvCxnSpPr>
            <p:cNvPr id="52" name="Straight Arrow Connector 51"/>
            <p:cNvCxnSpPr/>
            <p:nvPr/>
          </p:nvCxnSpPr>
          <p:spPr>
            <a:xfrm flipH="1">
              <a:off x="7809693" y="4233597"/>
              <a:ext cx="395288" cy="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/>
            <p:cNvSpPr txBox="1"/>
            <p:nvPr/>
          </p:nvSpPr>
          <p:spPr>
            <a:xfrm>
              <a:off x="5378533" y="3821585"/>
              <a:ext cx="839278" cy="439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983N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602832" y="3820334"/>
              <a:ext cx="713205" cy="439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18N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444714" y="4312992"/>
              <a:ext cx="1088848" cy="439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1.11Nm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599791" y="4323871"/>
              <a:ext cx="1088848" cy="439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4.33Nm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33577" y="4652510"/>
              <a:ext cx="839278" cy="439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981N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8110298" y="4681744"/>
              <a:ext cx="839278" cy="4398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>
                  <a:latin typeface="Arial" panose="020B0604020202020204" pitchFamily="34" charset="0"/>
                  <a:cs typeface="Arial" panose="020B0604020202020204" pitchFamily="34" charset="0"/>
                </a:rPr>
                <a:t>981N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27855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 anchor="ctr" anchorCtr="0">
        <a:spAutoFit/>
      </a:bodyPr>
      <a:lstStyle>
        <a:defPPr>
          <a:defRPr sz="11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3554</TotalTime>
  <Words>1777</Words>
  <Application>Microsoft Office PowerPoint</Application>
  <PresentationFormat>Letter Paper (8.5x11 in)</PresentationFormat>
  <Paragraphs>902</Paragraphs>
  <Slides>23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Cambria Math</vt:lpstr>
      <vt:lpstr>Symbol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Kim,Nam Ho</dc:creator>
  <cp:lastModifiedBy>Kim,Nam Ho</cp:lastModifiedBy>
  <cp:revision>93</cp:revision>
  <dcterms:created xsi:type="dcterms:W3CDTF">2016-05-17T13:07:55Z</dcterms:created>
  <dcterms:modified xsi:type="dcterms:W3CDTF">2020-09-03T01:21:10Z</dcterms:modified>
</cp:coreProperties>
</file>