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733" r:id="rId1"/>
  </p:sldMasterIdLst>
  <p:handoutMasterIdLst>
    <p:handoutMasterId r:id="rId37"/>
  </p:handoutMasterIdLst>
  <p:sldIdLst>
    <p:sldId id="270" r:id="rId2"/>
    <p:sldId id="271" r:id="rId3"/>
    <p:sldId id="272" r:id="rId4"/>
    <p:sldId id="273" r:id="rId5"/>
    <p:sldId id="298" r:id="rId6"/>
    <p:sldId id="297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10" r:id="rId19"/>
    <p:sldId id="280" r:id="rId20"/>
    <p:sldId id="281" r:id="rId21"/>
    <p:sldId id="292" r:id="rId22"/>
    <p:sldId id="282" r:id="rId23"/>
    <p:sldId id="283" r:id="rId24"/>
    <p:sldId id="284" r:id="rId25"/>
    <p:sldId id="311" r:id="rId26"/>
    <p:sldId id="312" r:id="rId27"/>
    <p:sldId id="313" r:id="rId28"/>
    <p:sldId id="287" r:id="rId29"/>
    <p:sldId id="314" r:id="rId30"/>
    <p:sldId id="315" r:id="rId31"/>
    <p:sldId id="316" r:id="rId32"/>
    <p:sldId id="317" r:id="rId33"/>
    <p:sldId id="318" r:id="rId34"/>
    <p:sldId id="319" r:id="rId35"/>
    <p:sldId id="320" r:id="rId36"/>
  </p:sldIdLst>
  <p:sldSz cx="9144000" cy="6858000" type="screen4x3"/>
  <p:notesSz cx="7315200" cy="9601200"/>
  <p:embeddedFontLst>
    <p:embeddedFont>
      <p:font typeface="SimSun" pitchFamily="2" charset="-122"/>
      <p:regular r:id="rId38"/>
    </p:embeddedFont>
  </p:embeddedFontLst>
  <p:defaultTextStyle>
    <a:defPPr>
      <a:defRPr lang="en-US"/>
    </a:defPPr>
    <a:lvl1pPr algn="ctr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0000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-5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emf"/><Relationship Id="rId1" Type="http://schemas.openxmlformats.org/officeDocument/2006/relationships/image" Target="../media/image48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4" Type="http://schemas.openxmlformats.org/officeDocument/2006/relationships/image" Target="../media/image62.wmf"/></Relationships>
</file>

<file path=ppt/drawings/_rels/vmlDrawing23.v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image" Target="../media/image65.wmf"/><Relationship Id="rId7" Type="http://schemas.openxmlformats.org/officeDocument/2006/relationships/image" Target="../media/image69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6" Type="http://schemas.openxmlformats.org/officeDocument/2006/relationships/image" Target="../media/image68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4" Type="http://schemas.openxmlformats.org/officeDocument/2006/relationships/image" Target="../media/image79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8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4" Type="http://schemas.openxmlformats.org/officeDocument/2006/relationships/image" Target="../media/image8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0.vml.rels><?xml version="1.0" encoding="UTF-8" standalone="yes"?>
<Relationships xmlns="http://schemas.openxmlformats.org/package/2006/relationships"><Relationship Id="rId2" Type="http://schemas.openxmlformats.org/officeDocument/2006/relationships/image" Target="../media/image91.wmf"/><Relationship Id="rId1" Type="http://schemas.openxmlformats.org/officeDocument/2006/relationships/image" Target="../media/image90.wmf"/></Relationships>
</file>

<file path=ppt/drawings/_rels/vmlDrawing3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4.wmf"/><Relationship Id="rId7" Type="http://schemas.openxmlformats.org/officeDocument/2006/relationships/image" Target="../media/image98.wmf"/><Relationship Id="rId2" Type="http://schemas.openxmlformats.org/officeDocument/2006/relationships/image" Target="../media/image93.wmf"/><Relationship Id="rId1" Type="http://schemas.openxmlformats.org/officeDocument/2006/relationships/image" Target="../media/image92.wmf"/><Relationship Id="rId6" Type="http://schemas.openxmlformats.org/officeDocument/2006/relationships/image" Target="../media/image97.wmf"/><Relationship Id="rId5" Type="http://schemas.openxmlformats.org/officeDocument/2006/relationships/image" Target="../media/image96.wmf"/><Relationship Id="rId4" Type="http://schemas.openxmlformats.org/officeDocument/2006/relationships/image" Target="../media/image95.wmf"/></Relationships>
</file>

<file path=ppt/drawings/_rels/vmlDrawing3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wmf"/><Relationship Id="rId2" Type="http://schemas.openxmlformats.org/officeDocument/2006/relationships/image" Target="../media/image100.wmf"/><Relationship Id="rId1" Type="http://schemas.openxmlformats.org/officeDocument/2006/relationships/image" Target="../media/image99.wmf"/></Relationships>
</file>

<file path=ppt/drawings/_rels/vmlDrawing3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sz="1300"/>
            </a:lvl1pPr>
          </a:lstStyle>
          <a:p>
            <a:endParaRPr lang="en-US"/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sz="1300"/>
            </a:lvl1pPr>
          </a:lstStyle>
          <a:p>
            <a:endParaRPr lang="en-US"/>
          </a:p>
        </p:txBody>
      </p:sp>
      <p:sp>
        <p:nvSpPr>
          <p:cNvPr id="173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sz="1300"/>
            </a:lvl1pPr>
          </a:lstStyle>
          <a:p>
            <a:endParaRPr lang="en-US"/>
          </a:p>
        </p:txBody>
      </p:sp>
      <p:sp>
        <p:nvSpPr>
          <p:cNvPr id="173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sz="1300"/>
            </a:lvl1pPr>
          </a:lstStyle>
          <a:p>
            <a:fld id="{A9B283E4-C27B-42AE-AAF9-E9F82E5C3EE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7838" y="49213"/>
            <a:ext cx="2262187" cy="61166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8" y="49213"/>
            <a:ext cx="6635750" cy="61166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475" y="741363"/>
            <a:ext cx="4378325" cy="54244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41363"/>
            <a:ext cx="4378325" cy="54244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688" y="49213"/>
            <a:ext cx="9050337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475" y="741363"/>
            <a:ext cx="8909050" cy="542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0056" name="AutoShape 8"/>
          <p:cNvSpPr>
            <a:spLocks noChangeArrowheads="1"/>
          </p:cNvSpPr>
          <p:nvPr userDrawn="1"/>
        </p:nvSpPr>
        <p:spPr bwMode="auto">
          <a:xfrm>
            <a:off x="49213" y="49213"/>
            <a:ext cx="9050337" cy="6764337"/>
          </a:xfrm>
          <a:prstGeom prst="roundRect">
            <a:avLst>
              <a:gd name="adj" fmla="val 1667"/>
            </a:avLst>
          </a:prstGeom>
          <a:noFill/>
          <a:ln w="57150" cmpd="thickThin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0057" name="Text Box 9"/>
          <p:cNvSpPr txBox="1">
            <a:spLocks noChangeArrowheads="1"/>
          </p:cNvSpPr>
          <p:nvPr userDrawn="1"/>
        </p:nvSpPr>
        <p:spPr bwMode="auto">
          <a:xfrm>
            <a:off x="8648700" y="6491288"/>
            <a:ext cx="495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fld id="{A62A1F4D-7265-4FD6-8BC7-62300DF29183}" type="slidenum">
              <a:rPr lang="en-US" sz="1400"/>
              <a:pPr algn="r">
                <a:spcBef>
                  <a:spcPct val="50000"/>
                </a:spcBef>
              </a:pPr>
              <a:t>‹#›</a:t>
            </a:fld>
            <a:endParaRPr 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2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2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31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5.bin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1.bin"/><Relationship Id="rId5" Type="http://schemas.openxmlformats.org/officeDocument/2006/relationships/oleObject" Target="../embeddings/oleObject40.bin"/><Relationship Id="rId4" Type="http://schemas.openxmlformats.org/officeDocument/2006/relationships/oleObject" Target="../embeddings/oleObject39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45.bin"/><Relationship Id="rId5" Type="http://schemas.openxmlformats.org/officeDocument/2006/relationships/oleObject" Target="../embeddings/oleObject44.bin"/><Relationship Id="rId4" Type="http://schemas.openxmlformats.org/officeDocument/2006/relationships/oleObject" Target="../embeddings/oleObject4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oleObject" Target="../embeddings/oleObject49.bin"/><Relationship Id="rId4" Type="http://schemas.openxmlformats.org/officeDocument/2006/relationships/oleObject" Target="../embeddings/oleObject48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5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oleObject" Target="../embeddings/oleObject53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5" Type="http://schemas.openxmlformats.org/officeDocument/2006/relationships/oleObject" Target="../embeddings/oleObject57.bin"/><Relationship Id="rId4" Type="http://schemas.openxmlformats.org/officeDocument/2006/relationships/oleObject" Target="../embeddings/oleObject56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5" Type="http://schemas.openxmlformats.org/officeDocument/2006/relationships/oleObject" Target="../embeddings/oleObject59.bin"/><Relationship Id="rId4" Type="http://schemas.openxmlformats.org/officeDocument/2006/relationships/image" Target="../media/image58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63.bin"/><Relationship Id="rId5" Type="http://schemas.openxmlformats.org/officeDocument/2006/relationships/oleObject" Target="../embeddings/oleObject62.bin"/><Relationship Id="rId4" Type="http://schemas.openxmlformats.org/officeDocument/2006/relationships/oleObject" Target="../embeddings/oleObject61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67.bin"/><Relationship Id="rId5" Type="http://schemas.openxmlformats.org/officeDocument/2006/relationships/oleObject" Target="../embeddings/oleObject66.bin"/><Relationship Id="rId10" Type="http://schemas.openxmlformats.org/officeDocument/2006/relationships/oleObject" Target="../embeddings/oleObject71.bin"/><Relationship Id="rId4" Type="http://schemas.openxmlformats.org/officeDocument/2006/relationships/oleObject" Target="../embeddings/oleObject65.bin"/><Relationship Id="rId9" Type="http://schemas.openxmlformats.org/officeDocument/2006/relationships/oleObject" Target="../embeddings/oleObject70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oleObject" Target="../embeddings/oleObject73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5" Type="http://schemas.openxmlformats.org/officeDocument/2006/relationships/oleObject" Target="../embeddings/oleObject76.bin"/><Relationship Id="rId4" Type="http://schemas.openxmlformats.org/officeDocument/2006/relationships/oleObject" Target="../embeddings/oleObject75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80.bin"/><Relationship Id="rId5" Type="http://schemas.openxmlformats.org/officeDocument/2006/relationships/oleObject" Target="../embeddings/oleObject79.bin"/><Relationship Id="rId4" Type="http://schemas.openxmlformats.org/officeDocument/2006/relationships/oleObject" Target="../embeddings/oleObject78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5" Type="http://schemas.openxmlformats.org/officeDocument/2006/relationships/oleObject" Target="../embeddings/oleObject83.bin"/><Relationship Id="rId4" Type="http://schemas.openxmlformats.org/officeDocument/2006/relationships/oleObject" Target="../embeddings/oleObject8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5" Type="http://schemas.openxmlformats.org/officeDocument/2006/relationships/oleObject" Target="../embeddings/oleObject86.bin"/><Relationship Id="rId4" Type="http://schemas.openxmlformats.org/officeDocument/2006/relationships/oleObject" Target="../embeddings/oleObject85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90.bin"/><Relationship Id="rId5" Type="http://schemas.openxmlformats.org/officeDocument/2006/relationships/oleObject" Target="../embeddings/oleObject89.bin"/><Relationship Id="rId4" Type="http://schemas.openxmlformats.org/officeDocument/2006/relationships/oleObject" Target="../embeddings/oleObject88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4" Type="http://schemas.openxmlformats.org/officeDocument/2006/relationships/oleObject" Target="../embeddings/oleObject92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8.bin"/><Relationship Id="rId3" Type="http://schemas.openxmlformats.org/officeDocument/2006/relationships/oleObject" Target="../embeddings/oleObject93.bin"/><Relationship Id="rId7" Type="http://schemas.openxmlformats.org/officeDocument/2006/relationships/oleObject" Target="../embeddings/oleObject9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6" Type="http://schemas.openxmlformats.org/officeDocument/2006/relationships/oleObject" Target="../embeddings/oleObject96.bin"/><Relationship Id="rId5" Type="http://schemas.openxmlformats.org/officeDocument/2006/relationships/oleObject" Target="../embeddings/oleObject95.bin"/><Relationship Id="rId4" Type="http://schemas.openxmlformats.org/officeDocument/2006/relationships/oleObject" Target="../embeddings/oleObject94.bin"/><Relationship Id="rId9" Type="http://schemas.openxmlformats.org/officeDocument/2006/relationships/oleObject" Target="../embeddings/oleObject99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5" Type="http://schemas.openxmlformats.org/officeDocument/2006/relationships/oleObject" Target="../embeddings/oleObject102.bin"/><Relationship Id="rId4" Type="http://schemas.openxmlformats.org/officeDocument/2006/relationships/oleObject" Target="../embeddings/oleObject101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3.vml"/><Relationship Id="rId4" Type="http://schemas.openxmlformats.org/officeDocument/2006/relationships/image" Target="../media/image10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2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 </a:t>
            </a:r>
            <a:r>
              <a:rPr lang="en-US" dirty="0" smtClean="0"/>
              <a:t>5 FINITE ELEMENTS FOR HEAT </a:t>
            </a:r>
            <a:r>
              <a:rPr lang="en-US" dirty="0"/>
              <a:t>TRANSFER PROBLEMS</a:t>
            </a:r>
          </a:p>
        </p:txBody>
      </p:sp>
      <p:sp>
        <p:nvSpPr>
          <p:cNvPr id="18842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FINITE </a:t>
            </a:r>
            <a:r>
              <a:rPr lang="en-US" dirty="0"/>
              <a:t>ELEMENT ANALYSIS AND DESIGN</a:t>
            </a:r>
          </a:p>
          <a:p>
            <a:pPr>
              <a:lnSpc>
                <a:spcPct val="90000"/>
              </a:lnSpc>
            </a:pPr>
            <a:r>
              <a:rPr lang="en-US" dirty="0"/>
              <a:t>Nam-Ho </a:t>
            </a:r>
            <a:r>
              <a:rPr lang="en-US" dirty="0" smtClean="0"/>
              <a:t>Kim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ASSEMBLY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Assembly using heat conservation at nodes</a:t>
            </a:r>
          </a:p>
          <a:p>
            <a:pPr lvl="1"/>
            <a:r>
              <a:rPr lang="en-US" dirty="0" smtClean="0"/>
              <a:t>Remember that heat flow into the element is positive</a:t>
            </a:r>
          </a:p>
          <a:p>
            <a:pPr lvl="1"/>
            <a:r>
              <a:rPr lang="en-US" dirty="0" smtClean="0"/>
              <a:t>Equilibrium of heat flow: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Same assembly procedure with 1D bar elements</a:t>
            </a:r>
          </a:p>
          <a:p>
            <a:r>
              <a:rPr lang="en-US" dirty="0" smtClean="0"/>
              <a:t>Applying BC</a:t>
            </a:r>
          </a:p>
          <a:p>
            <a:pPr lvl="1"/>
            <a:r>
              <a:rPr lang="en-US" dirty="0" smtClean="0"/>
              <a:t>Striking-the-rows works, but not striking-the-columns because prescribed temperatures are not usually zero</a:t>
            </a:r>
          </a:p>
        </p:txBody>
      </p:sp>
      <p:sp>
        <p:nvSpPr>
          <p:cNvPr id="349206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49185" name="Group 1"/>
          <p:cNvGrpSpPr>
            <a:grpSpLocks noChangeAspect="1"/>
          </p:cNvGrpSpPr>
          <p:nvPr/>
        </p:nvGrpSpPr>
        <p:grpSpPr bwMode="auto">
          <a:xfrm>
            <a:off x="1121664" y="4864607"/>
            <a:ext cx="6477000" cy="1695450"/>
            <a:chOff x="3110" y="4133"/>
            <a:chExt cx="5100" cy="1335"/>
          </a:xfrm>
        </p:grpSpPr>
        <p:sp>
          <p:nvSpPr>
            <p:cNvPr id="349205" name="AutoShape 21" descr="Dark downward diagonal"/>
            <p:cNvSpPr>
              <a:spLocks noChangeArrowheads="1"/>
            </p:cNvSpPr>
            <p:nvPr/>
          </p:nvSpPr>
          <p:spPr bwMode="auto">
            <a:xfrm>
              <a:off x="3426" y="4897"/>
              <a:ext cx="1540" cy="240"/>
            </a:xfrm>
            <a:prstGeom prst="cube">
              <a:avLst>
                <a:gd name="adj" fmla="val 25000"/>
              </a:avLst>
            </a:prstGeom>
            <a:pattFill prst="dkDnDiag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800"/>
            </a:p>
          </p:txBody>
        </p:sp>
        <p:sp>
          <p:nvSpPr>
            <p:cNvPr id="349204" name="Text Box 20"/>
            <p:cNvSpPr txBox="1">
              <a:spLocks noChangeArrowheads="1"/>
            </p:cNvSpPr>
            <p:nvPr/>
          </p:nvSpPr>
          <p:spPr bwMode="auto">
            <a:xfrm>
              <a:off x="3697" y="5196"/>
              <a:ext cx="945" cy="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Element 1</a:t>
              </a: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9203" name="Text Box 19"/>
            <p:cNvSpPr txBox="1">
              <a:spLocks noChangeArrowheads="1"/>
            </p:cNvSpPr>
            <p:nvPr/>
          </p:nvSpPr>
          <p:spPr bwMode="auto">
            <a:xfrm>
              <a:off x="5563" y="4133"/>
              <a:ext cx="293" cy="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Q</a:t>
              </a:r>
              <a:r>
                <a:rPr kumimoji="0" lang="en-US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</a:t>
              </a: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349200" name="Group 16"/>
            <p:cNvGrpSpPr>
              <a:grpSpLocks/>
            </p:cNvGrpSpPr>
            <p:nvPr/>
          </p:nvGrpSpPr>
          <p:grpSpPr bwMode="auto">
            <a:xfrm>
              <a:off x="5520" y="5180"/>
              <a:ext cx="280" cy="288"/>
              <a:chOff x="6220" y="5690"/>
              <a:chExt cx="280" cy="288"/>
            </a:xfrm>
          </p:grpSpPr>
          <p:sp>
            <p:nvSpPr>
              <p:cNvPr id="349202" name="Oval 18"/>
              <p:cNvSpPr>
                <a:spLocks noChangeArrowheads="1"/>
              </p:cNvSpPr>
              <p:nvPr/>
            </p:nvSpPr>
            <p:spPr bwMode="auto">
              <a:xfrm>
                <a:off x="6220" y="5690"/>
                <a:ext cx="280" cy="28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800"/>
              </a:p>
            </p:txBody>
          </p:sp>
          <p:sp>
            <p:nvSpPr>
              <p:cNvPr id="349201" name="Text Box 17"/>
              <p:cNvSpPr txBox="1">
                <a:spLocks noChangeArrowheads="1"/>
              </p:cNvSpPr>
              <p:nvPr/>
            </p:nvSpPr>
            <p:spPr bwMode="auto">
              <a:xfrm>
                <a:off x="6247" y="5716"/>
                <a:ext cx="215" cy="2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2</a:t>
                </a:r>
                <a:endParaRPr kumimoji="0" 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349199" name="AutoShape 15" descr="Dark downward diagonal"/>
            <p:cNvSpPr>
              <a:spLocks noChangeArrowheads="1"/>
            </p:cNvSpPr>
            <p:nvPr/>
          </p:nvSpPr>
          <p:spPr bwMode="auto">
            <a:xfrm>
              <a:off x="6366" y="4897"/>
              <a:ext cx="1540" cy="240"/>
            </a:xfrm>
            <a:prstGeom prst="cube">
              <a:avLst>
                <a:gd name="adj" fmla="val 25000"/>
              </a:avLst>
            </a:prstGeom>
            <a:pattFill prst="dkDnDiag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800"/>
            </a:p>
          </p:txBody>
        </p:sp>
        <p:sp>
          <p:nvSpPr>
            <p:cNvPr id="349198" name="AutoShape 14"/>
            <p:cNvSpPr>
              <a:spLocks noChangeArrowheads="1"/>
            </p:cNvSpPr>
            <p:nvPr/>
          </p:nvSpPr>
          <p:spPr bwMode="auto">
            <a:xfrm>
              <a:off x="5546" y="4897"/>
              <a:ext cx="240" cy="240"/>
            </a:xfrm>
            <a:prstGeom prst="cube">
              <a:avLst>
                <a:gd name="adj" fmla="val 25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800"/>
            </a:p>
          </p:txBody>
        </p:sp>
        <p:sp>
          <p:nvSpPr>
            <p:cNvPr id="349197" name="Line 13"/>
            <p:cNvSpPr>
              <a:spLocks noChangeShapeType="1"/>
            </p:cNvSpPr>
            <p:nvPr/>
          </p:nvSpPr>
          <p:spPr bwMode="auto">
            <a:xfrm>
              <a:off x="5680" y="4390"/>
              <a:ext cx="0" cy="54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800"/>
            </a:p>
          </p:txBody>
        </p:sp>
        <p:sp>
          <p:nvSpPr>
            <p:cNvPr id="349196" name="Line 12"/>
            <p:cNvSpPr>
              <a:spLocks noChangeShapeType="1"/>
            </p:cNvSpPr>
            <p:nvPr/>
          </p:nvSpPr>
          <p:spPr bwMode="auto">
            <a:xfrm rot="5400000">
              <a:off x="5280" y="4767"/>
              <a:ext cx="0" cy="54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800"/>
            </a:p>
          </p:txBody>
        </p:sp>
        <p:sp>
          <p:nvSpPr>
            <p:cNvPr id="349195" name="Line 11"/>
            <p:cNvSpPr>
              <a:spLocks noChangeShapeType="1"/>
            </p:cNvSpPr>
            <p:nvPr/>
          </p:nvSpPr>
          <p:spPr bwMode="auto">
            <a:xfrm rot="16200000" flipH="1">
              <a:off x="6040" y="4764"/>
              <a:ext cx="0" cy="54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800"/>
            </a:p>
          </p:txBody>
        </p:sp>
        <p:graphicFrame>
          <p:nvGraphicFramePr>
            <p:cNvPr id="349194" name="Object 10"/>
            <p:cNvGraphicFramePr>
              <a:graphicFrameLocks noChangeAspect="1"/>
            </p:cNvGraphicFramePr>
            <p:nvPr/>
          </p:nvGraphicFramePr>
          <p:xfrm>
            <a:off x="6020" y="5037"/>
            <a:ext cx="360" cy="420"/>
          </p:xfrm>
          <a:graphic>
            <a:graphicData uri="http://schemas.openxmlformats.org/presentationml/2006/ole">
              <p:oleObj spid="_x0000_s349194" name="Equation" r:id="rId3" imgW="228501" imgH="266584" progId="Equation.DSMT4">
                <p:embed/>
              </p:oleObj>
            </a:graphicData>
          </a:graphic>
        </p:graphicFrame>
        <p:graphicFrame>
          <p:nvGraphicFramePr>
            <p:cNvPr id="349193" name="Object 9"/>
            <p:cNvGraphicFramePr>
              <a:graphicFrameLocks noChangeAspect="1"/>
            </p:cNvGraphicFramePr>
            <p:nvPr/>
          </p:nvGraphicFramePr>
          <p:xfrm>
            <a:off x="4970" y="5037"/>
            <a:ext cx="340" cy="420"/>
          </p:xfrm>
          <a:graphic>
            <a:graphicData uri="http://schemas.openxmlformats.org/presentationml/2006/ole">
              <p:oleObj spid="_x0000_s349193" name="Equation" r:id="rId4" imgW="215619" imgH="266353" progId="Equation.DSMT4">
                <p:embed/>
              </p:oleObj>
            </a:graphicData>
          </a:graphic>
        </p:graphicFrame>
        <p:sp>
          <p:nvSpPr>
            <p:cNvPr id="349192" name="Text Box 8"/>
            <p:cNvSpPr txBox="1">
              <a:spLocks noChangeArrowheads="1"/>
            </p:cNvSpPr>
            <p:nvPr/>
          </p:nvSpPr>
          <p:spPr bwMode="auto">
            <a:xfrm>
              <a:off x="6617" y="5173"/>
              <a:ext cx="945" cy="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Element 2</a:t>
              </a: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349189" name="Group 5"/>
            <p:cNvGrpSpPr>
              <a:grpSpLocks/>
            </p:cNvGrpSpPr>
            <p:nvPr/>
          </p:nvGrpSpPr>
          <p:grpSpPr bwMode="auto">
            <a:xfrm>
              <a:off x="3110" y="4907"/>
              <a:ext cx="280" cy="288"/>
              <a:chOff x="6220" y="5690"/>
              <a:chExt cx="280" cy="288"/>
            </a:xfrm>
          </p:grpSpPr>
          <p:sp>
            <p:nvSpPr>
              <p:cNvPr id="349191" name="Oval 7"/>
              <p:cNvSpPr>
                <a:spLocks noChangeArrowheads="1"/>
              </p:cNvSpPr>
              <p:nvPr/>
            </p:nvSpPr>
            <p:spPr bwMode="auto">
              <a:xfrm>
                <a:off x="6220" y="5690"/>
                <a:ext cx="280" cy="28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800"/>
              </a:p>
            </p:txBody>
          </p:sp>
          <p:sp>
            <p:nvSpPr>
              <p:cNvPr id="349190" name="Text Box 6"/>
              <p:cNvSpPr txBox="1">
                <a:spLocks noChangeArrowheads="1"/>
              </p:cNvSpPr>
              <p:nvPr/>
            </p:nvSpPr>
            <p:spPr bwMode="auto">
              <a:xfrm>
                <a:off x="6247" y="5716"/>
                <a:ext cx="215" cy="2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1</a:t>
                </a:r>
                <a:endParaRPr kumimoji="0" 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349186" name="Group 2"/>
            <p:cNvGrpSpPr>
              <a:grpSpLocks/>
            </p:cNvGrpSpPr>
            <p:nvPr/>
          </p:nvGrpSpPr>
          <p:grpSpPr bwMode="auto">
            <a:xfrm>
              <a:off x="7930" y="4867"/>
              <a:ext cx="280" cy="288"/>
              <a:chOff x="6220" y="5690"/>
              <a:chExt cx="280" cy="288"/>
            </a:xfrm>
          </p:grpSpPr>
          <p:sp>
            <p:nvSpPr>
              <p:cNvPr id="349188" name="Oval 4"/>
              <p:cNvSpPr>
                <a:spLocks noChangeArrowheads="1"/>
              </p:cNvSpPr>
              <p:nvPr/>
            </p:nvSpPr>
            <p:spPr bwMode="auto">
              <a:xfrm>
                <a:off x="6220" y="5690"/>
                <a:ext cx="280" cy="28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800"/>
              </a:p>
            </p:txBody>
          </p:sp>
          <p:sp>
            <p:nvSpPr>
              <p:cNvPr id="349187" name="Text Box 3"/>
              <p:cNvSpPr txBox="1">
                <a:spLocks noChangeArrowheads="1"/>
              </p:cNvSpPr>
              <p:nvPr/>
            </p:nvSpPr>
            <p:spPr bwMode="auto">
              <a:xfrm>
                <a:off x="6247" y="5716"/>
                <a:ext cx="215" cy="2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3</a:t>
                </a:r>
                <a:endParaRPr kumimoji="0" 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</p:grpSp>
      <p:sp>
        <p:nvSpPr>
          <p:cNvPr id="349214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49213" name="Object 29"/>
          <p:cNvGraphicFramePr>
            <a:graphicFrameLocks noChangeAspect="1"/>
          </p:cNvGraphicFramePr>
          <p:nvPr/>
        </p:nvGraphicFramePr>
        <p:xfrm>
          <a:off x="1362075" y="2211388"/>
          <a:ext cx="1231900" cy="676275"/>
        </p:xfrm>
        <a:graphic>
          <a:graphicData uri="http://schemas.openxmlformats.org/presentationml/2006/ole">
            <p:oleObj spid="_x0000_s349213" name="Equation" r:id="rId5" imgW="1231560" imgH="698400" progId="Equation.DSMT4">
              <p:embed/>
            </p:oleObj>
          </a:graphicData>
        </a:graphic>
      </p:graphicFrame>
      <p:sp>
        <p:nvSpPr>
          <p:cNvPr id="349216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49215" name="Object 31"/>
          <p:cNvGraphicFramePr>
            <a:graphicFrameLocks noChangeAspect="1"/>
          </p:cNvGraphicFramePr>
          <p:nvPr/>
        </p:nvGraphicFramePr>
        <p:xfrm>
          <a:off x="4295775" y="1817688"/>
          <a:ext cx="1901825" cy="1524000"/>
        </p:xfrm>
        <a:graphic>
          <a:graphicData uri="http://schemas.openxmlformats.org/presentationml/2006/ole">
            <p:oleObj spid="_x0000_s349215" name="Equation" r:id="rId6" imgW="1879560" imgH="1523880" progId="Equation.DSMT4">
              <p:embed/>
            </p:oleObj>
          </a:graphicData>
        </a:graphic>
      </p:graphicFrame>
      <p:sp>
        <p:nvSpPr>
          <p:cNvPr id="30" name="Right Arrow 29"/>
          <p:cNvSpPr/>
          <p:nvPr/>
        </p:nvSpPr>
        <p:spPr bwMode="auto">
          <a:xfrm>
            <a:off x="3157728" y="2450592"/>
            <a:ext cx="536448" cy="243840"/>
          </a:xfrm>
          <a:prstGeom prst="rightArrow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Calculate nodal temperatures of four elements</a:t>
            </a:r>
          </a:p>
          <a:p>
            <a:pPr lvl="1"/>
            <a:r>
              <a:rPr lang="en-US" i="1" dirty="0" smtClean="0"/>
              <a:t>A</a:t>
            </a:r>
            <a:r>
              <a:rPr lang="en-US" dirty="0" smtClean="0"/>
              <a:t> = 1m</a:t>
            </a:r>
            <a:r>
              <a:rPr lang="en-US" baseline="30000" dirty="0" smtClean="0"/>
              <a:t>2</a:t>
            </a:r>
            <a:r>
              <a:rPr lang="en-US" dirty="0" smtClean="0"/>
              <a:t>, </a:t>
            </a:r>
            <a:r>
              <a:rPr lang="en-US" i="1" dirty="0" smtClean="0"/>
              <a:t>L</a:t>
            </a:r>
            <a:r>
              <a:rPr lang="en-US" dirty="0" smtClean="0"/>
              <a:t> = 1m, </a:t>
            </a:r>
            <a:r>
              <a:rPr lang="en-US" i="1" dirty="0" smtClean="0"/>
              <a:t>k</a:t>
            </a:r>
            <a:r>
              <a:rPr lang="en-US" dirty="0" smtClean="0"/>
              <a:t> = 10</a:t>
            </a:r>
            <a:r>
              <a:rPr lang="en-US" altLang="ko-KR" dirty="0" smtClean="0">
                <a:ea typeface="굴림" pitchFamily="50" charset="-127"/>
              </a:rPr>
              <a:t>W/m/</a:t>
            </a:r>
            <a:r>
              <a:rPr lang="en-US" altLang="ko-KR" dirty="0" smtClean="0">
                <a:ea typeface="굴림" pitchFamily="50" charset="-127"/>
                <a:sym typeface="Symbol" pitchFamily="18" charset="2"/>
              </a:rPr>
              <a:t></a:t>
            </a:r>
            <a:r>
              <a:rPr lang="en-US" altLang="ko-KR" dirty="0" smtClean="0">
                <a:ea typeface="굴림" pitchFamily="50" charset="-127"/>
              </a:rPr>
              <a:t>C</a:t>
            </a:r>
          </a:p>
          <a:p>
            <a:endParaRPr lang="en-US" altLang="ko-KR" dirty="0">
              <a:ea typeface="굴림" pitchFamily="50" charset="-127"/>
            </a:endParaRPr>
          </a:p>
          <a:p>
            <a:endParaRPr lang="en-US" altLang="ko-KR" dirty="0" smtClean="0">
              <a:ea typeface="굴림" pitchFamily="50" charset="-127"/>
            </a:endParaRPr>
          </a:p>
          <a:p>
            <a:endParaRPr lang="en-US" altLang="ko-KR" dirty="0" smtClean="0">
              <a:ea typeface="굴림" pitchFamily="50" charset="-127"/>
            </a:endParaRPr>
          </a:p>
          <a:p>
            <a:endParaRPr lang="en-US" altLang="ko-KR" dirty="0">
              <a:ea typeface="굴림" pitchFamily="50" charset="-127"/>
            </a:endParaRPr>
          </a:p>
          <a:p>
            <a:endParaRPr lang="en-US" altLang="ko-KR" dirty="0">
              <a:ea typeface="굴림" pitchFamily="50" charset="-127"/>
            </a:endParaRPr>
          </a:p>
          <a:p>
            <a:r>
              <a:rPr lang="en-US" altLang="ko-KR" dirty="0" smtClean="0">
                <a:ea typeface="굴림" pitchFamily="50" charset="-127"/>
              </a:rPr>
              <a:t>Element conduction equation</a:t>
            </a:r>
          </a:p>
        </p:txBody>
      </p:sp>
      <p:sp>
        <p:nvSpPr>
          <p:cNvPr id="35023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50209" name="Group 1"/>
          <p:cNvGrpSpPr>
            <a:grpSpLocks noChangeAspect="1"/>
          </p:cNvGrpSpPr>
          <p:nvPr/>
        </p:nvGrpSpPr>
        <p:grpSpPr bwMode="auto">
          <a:xfrm>
            <a:off x="1121664" y="1694142"/>
            <a:ext cx="6683376" cy="1704374"/>
            <a:chOff x="3488" y="4923"/>
            <a:chExt cx="5262" cy="1343"/>
          </a:xfrm>
        </p:grpSpPr>
        <p:sp>
          <p:nvSpPr>
            <p:cNvPr id="350237" name="Text Box 29"/>
            <p:cNvSpPr txBox="1">
              <a:spLocks noChangeArrowheads="1"/>
            </p:cNvSpPr>
            <p:nvPr/>
          </p:nvSpPr>
          <p:spPr bwMode="auto">
            <a:xfrm>
              <a:off x="3488" y="5429"/>
              <a:ext cx="772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200 </a:t>
              </a: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  <a:sym typeface="Symbol" pitchFamily="18" charset="2"/>
                </a:rPr>
                <a:t></a:t>
              </a: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바탕" pitchFamily="18" charset="-127"/>
                <a:cs typeface="Times New Roman" pitchFamily="18" charset="0"/>
                <a:sym typeface="Symbol" pitchFamily="18" charset="2"/>
              </a:endParaRPr>
            </a:p>
          </p:txBody>
        </p:sp>
        <p:sp>
          <p:nvSpPr>
            <p:cNvPr id="350236" name="Text Box 28"/>
            <p:cNvSpPr txBox="1">
              <a:spLocks noChangeArrowheads="1"/>
            </p:cNvSpPr>
            <p:nvPr/>
          </p:nvSpPr>
          <p:spPr bwMode="auto">
            <a:xfrm>
              <a:off x="8262" y="5409"/>
              <a:ext cx="488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x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0235" name="Line 27"/>
            <p:cNvSpPr>
              <a:spLocks noChangeShapeType="1"/>
            </p:cNvSpPr>
            <p:nvPr/>
          </p:nvSpPr>
          <p:spPr bwMode="auto">
            <a:xfrm>
              <a:off x="7786" y="5557"/>
              <a:ext cx="56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lgDashDot"/>
              <a:round/>
              <a:headEnd/>
              <a:tailEnd type="stealth" w="sm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0234" name="Line 26"/>
            <p:cNvSpPr>
              <a:spLocks noChangeShapeType="1"/>
            </p:cNvSpPr>
            <p:nvPr/>
          </p:nvSpPr>
          <p:spPr bwMode="auto">
            <a:xfrm>
              <a:off x="4338" y="5561"/>
              <a:ext cx="324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0233" name="Oval 25"/>
            <p:cNvSpPr>
              <a:spLocks noChangeAspect="1" noChangeArrowheads="1"/>
            </p:cNvSpPr>
            <p:nvPr/>
          </p:nvSpPr>
          <p:spPr bwMode="auto">
            <a:xfrm>
              <a:off x="4255" y="5489"/>
              <a:ext cx="144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0232" name="Oval 24"/>
            <p:cNvSpPr>
              <a:spLocks noChangeAspect="1" noChangeArrowheads="1"/>
            </p:cNvSpPr>
            <p:nvPr/>
          </p:nvSpPr>
          <p:spPr bwMode="auto">
            <a:xfrm>
              <a:off x="5075" y="5489"/>
              <a:ext cx="144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0231" name="Oval 23"/>
            <p:cNvSpPr>
              <a:spLocks noChangeAspect="1" noChangeArrowheads="1"/>
            </p:cNvSpPr>
            <p:nvPr/>
          </p:nvSpPr>
          <p:spPr bwMode="auto">
            <a:xfrm>
              <a:off x="5896" y="5489"/>
              <a:ext cx="144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0230" name="Oval 22"/>
            <p:cNvSpPr>
              <a:spLocks noChangeAspect="1" noChangeArrowheads="1"/>
            </p:cNvSpPr>
            <p:nvPr/>
          </p:nvSpPr>
          <p:spPr bwMode="auto">
            <a:xfrm>
              <a:off x="6716" y="5489"/>
              <a:ext cx="144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0229" name="Oval 21"/>
            <p:cNvSpPr>
              <a:spLocks noChangeAspect="1" noChangeArrowheads="1"/>
            </p:cNvSpPr>
            <p:nvPr/>
          </p:nvSpPr>
          <p:spPr bwMode="auto">
            <a:xfrm>
              <a:off x="7537" y="5489"/>
              <a:ext cx="144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0228" name="Text Box 20"/>
            <p:cNvSpPr txBox="1">
              <a:spLocks noChangeArrowheads="1"/>
            </p:cNvSpPr>
            <p:nvPr/>
          </p:nvSpPr>
          <p:spPr bwMode="auto">
            <a:xfrm>
              <a:off x="4120" y="5215"/>
              <a:ext cx="323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r>
                <a:rPr kumimoji="0" lang="en-US" sz="18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0227" name="Text Box 19"/>
            <p:cNvSpPr txBox="1">
              <a:spLocks noChangeArrowheads="1"/>
            </p:cNvSpPr>
            <p:nvPr/>
          </p:nvSpPr>
          <p:spPr bwMode="auto">
            <a:xfrm>
              <a:off x="4943" y="5215"/>
              <a:ext cx="323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r>
                <a:rPr kumimoji="0" lang="en-US" sz="18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0226" name="Text Box 18"/>
            <p:cNvSpPr txBox="1">
              <a:spLocks noChangeArrowheads="1"/>
            </p:cNvSpPr>
            <p:nvPr/>
          </p:nvSpPr>
          <p:spPr bwMode="auto">
            <a:xfrm>
              <a:off x="5766" y="5215"/>
              <a:ext cx="323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r>
                <a:rPr kumimoji="0" lang="en-US" sz="18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3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0225" name="Text Box 17"/>
            <p:cNvSpPr txBox="1">
              <a:spLocks noChangeArrowheads="1"/>
            </p:cNvSpPr>
            <p:nvPr/>
          </p:nvSpPr>
          <p:spPr bwMode="auto">
            <a:xfrm>
              <a:off x="6589" y="5215"/>
              <a:ext cx="323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r>
                <a:rPr kumimoji="0" lang="en-US" sz="18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4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0224" name="Text Box 16"/>
            <p:cNvSpPr txBox="1">
              <a:spLocks noChangeArrowheads="1"/>
            </p:cNvSpPr>
            <p:nvPr/>
          </p:nvSpPr>
          <p:spPr bwMode="auto">
            <a:xfrm>
              <a:off x="7413" y="5215"/>
              <a:ext cx="323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r>
                <a:rPr kumimoji="0" lang="en-US" sz="18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5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0223" name="Text Box 15"/>
            <p:cNvSpPr txBox="1">
              <a:spLocks noChangeArrowheads="1"/>
            </p:cNvSpPr>
            <p:nvPr/>
          </p:nvSpPr>
          <p:spPr bwMode="auto">
            <a:xfrm>
              <a:off x="4572" y="5580"/>
              <a:ext cx="248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0222" name="Text Box 14"/>
            <p:cNvSpPr txBox="1">
              <a:spLocks noChangeArrowheads="1"/>
            </p:cNvSpPr>
            <p:nvPr/>
          </p:nvSpPr>
          <p:spPr bwMode="auto">
            <a:xfrm>
              <a:off x="5409" y="5580"/>
              <a:ext cx="248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0221" name="Text Box 13"/>
            <p:cNvSpPr txBox="1">
              <a:spLocks noChangeArrowheads="1"/>
            </p:cNvSpPr>
            <p:nvPr/>
          </p:nvSpPr>
          <p:spPr bwMode="auto">
            <a:xfrm>
              <a:off x="6247" y="5580"/>
              <a:ext cx="248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3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0220" name="Text Box 12"/>
            <p:cNvSpPr txBox="1">
              <a:spLocks noChangeArrowheads="1"/>
            </p:cNvSpPr>
            <p:nvPr/>
          </p:nvSpPr>
          <p:spPr bwMode="auto">
            <a:xfrm>
              <a:off x="7085" y="5580"/>
              <a:ext cx="248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4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0219" name="Text Box 11"/>
            <p:cNvSpPr txBox="1">
              <a:spLocks noChangeArrowheads="1"/>
            </p:cNvSpPr>
            <p:nvPr/>
          </p:nvSpPr>
          <p:spPr bwMode="auto">
            <a:xfrm>
              <a:off x="7126" y="4923"/>
              <a:ext cx="105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Q</a:t>
              </a:r>
              <a:r>
                <a:rPr kumimoji="0" lang="en-US" sz="18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4</a:t>
              </a: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= 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–</a:t>
              </a: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200W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0218" name="Line 10"/>
            <p:cNvSpPr>
              <a:spLocks noChangeShapeType="1"/>
            </p:cNvSpPr>
            <p:nvPr/>
          </p:nvSpPr>
          <p:spPr bwMode="auto">
            <a:xfrm flipV="1">
              <a:off x="6810" y="5106"/>
              <a:ext cx="326" cy="4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0217" name="Text Box 9"/>
            <p:cNvSpPr txBox="1">
              <a:spLocks noChangeArrowheads="1"/>
            </p:cNvSpPr>
            <p:nvPr/>
          </p:nvSpPr>
          <p:spPr bwMode="auto">
            <a:xfrm>
              <a:off x="7042" y="6041"/>
              <a:ext cx="693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Q</a:t>
              </a:r>
              <a:r>
                <a:rPr kumimoji="0" lang="en-US" sz="18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5</a:t>
              </a: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= 0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0216" name="Line 8"/>
            <p:cNvSpPr>
              <a:spLocks noChangeShapeType="1"/>
            </p:cNvSpPr>
            <p:nvPr/>
          </p:nvSpPr>
          <p:spPr bwMode="auto">
            <a:xfrm flipV="1">
              <a:off x="7239" y="5646"/>
              <a:ext cx="326" cy="4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0215" name="Text Box 7"/>
            <p:cNvSpPr txBox="1">
              <a:spLocks noChangeArrowheads="1"/>
            </p:cNvSpPr>
            <p:nvPr/>
          </p:nvSpPr>
          <p:spPr bwMode="auto">
            <a:xfrm>
              <a:off x="5381" y="6041"/>
              <a:ext cx="693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Q</a:t>
              </a:r>
              <a:r>
                <a:rPr kumimoji="0" lang="en-US" sz="18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3</a:t>
              </a: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= 0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0214" name="Line 6"/>
            <p:cNvSpPr>
              <a:spLocks noChangeShapeType="1"/>
            </p:cNvSpPr>
            <p:nvPr/>
          </p:nvSpPr>
          <p:spPr bwMode="auto">
            <a:xfrm flipV="1">
              <a:off x="5587" y="5662"/>
              <a:ext cx="326" cy="4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0213" name="Text Box 5"/>
            <p:cNvSpPr txBox="1">
              <a:spLocks noChangeArrowheads="1"/>
            </p:cNvSpPr>
            <p:nvPr/>
          </p:nvSpPr>
          <p:spPr bwMode="auto">
            <a:xfrm>
              <a:off x="3680" y="6041"/>
              <a:ext cx="539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Q</a:t>
              </a:r>
              <a:r>
                <a:rPr kumimoji="0" lang="en-US" sz="18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0212" name="Line 4"/>
            <p:cNvSpPr>
              <a:spLocks noChangeShapeType="1"/>
            </p:cNvSpPr>
            <p:nvPr/>
          </p:nvSpPr>
          <p:spPr bwMode="auto">
            <a:xfrm flipV="1">
              <a:off x="3939" y="5603"/>
              <a:ext cx="326" cy="4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0211" name="Text Box 3"/>
            <p:cNvSpPr txBox="1">
              <a:spLocks noChangeArrowheads="1"/>
            </p:cNvSpPr>
            <p:nvPr/>
          </p:nvSpPr>
          <p:spPr bwMode="auto">
            <a:xfrm>
              <a:off x="4262" y="6041"/>
              <a:ext cx="1062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Q</a:t>
              </a:r>
              <a:r>
                <a:rPr kumimoji="0" lang="en-US" sz="18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</a:t>
              </a: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= 500W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0210" name="Line 2"/>
            <p:cNvSpPr>
              <a:spLocks noChangeShapeType="1"/>
            </p:cNvSpPr>
            <p:nvPr/>
          </p:nvSpPr>
          <p:spPr bwMode="auto">
            <a:xfrm flipV="1">
              <a:off x="4727" y="5636"/>
              <a:ext cx="326" cy="4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</p:grpSp>
      <p:sp>
        <p:nvSpPr>
          <p:cNvPr id="350256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0255" name="Object 47"/>
          <p:cNvGraphicFramePr>
            <a:graphicFrameLocks noChangeAspect="1"/>
          </p:cNvGraphicFramePr>
          <p:nvPr/>
        </p:nvGraphicFramePr>
        <p:xfrm>
          <a:off x="641350" y="4197350"/>
          <a:ext cx="2701925" cy="801688"/>
        </p:xfrm>
        <a:graphic>
          <a:graphicData uri="http://schemas.openxmlformats.org/presentationml/2006/ole">
            <p:oleObj spid="_x0000_s350255" name="Equation" r:id="rId3" imgW="2692080" imgH="787320" progId="Equation.DSMT4">
              <p:embed/>
            </p:oleObj>
          </a:graphicData>
        </a:graphic>
      </p:graphicFrame>
      <p:sp>
        <p:nvSpPr>
          <p:cNvPr id="350258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0257" name="Object 49"/>
          <p:cNvGraphicFramePr>
            <a:graphicFrameLocks noChangeAspect="1"/>
          </p:cNvGraphicFramePr>
          <p:nvPr/>
        </p:nvGraphicFramePr>
        <p:xfrm>
          <a:off x="3795713" y="4210050"/>
          <a:ext cx="2751137" cy="803275"/>
        </p:xfrm>
        <a:graphic>
          <a:graphicData uri="http://schemas.openxmlformats.org/presentationml/2006/ole">
            <p:oleObj spid="_x0000_s350257" name="Equation" r:id="rId4" imgW="2730240" imgH="787320" progId="Equation.DSMT4">
              <p:embed/>
            </p:oleObj>
          </a:graphicData>
        </a:graphic>
      </p:graphicFrame>
      <p:sp>
        <p:nvSpPr>
          <p:cNvPr id="350260" name="Rectangle 5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0259" name="Object 51"/>
          <p:cNvGraphicFramePr>
            <a:graphicFrameLocks noChangeAspect="1"/>
          </p:cNvGraphicFramePr>
          <p:nvPr/>
        </p:nvGraphicFramePr>
        <p:xfrm>
          <a:off x="647700" y="5211763"/>
          <a:ext cx="2752725" cy="800100"/>
        </p:xfrm>
        <a:graphic>
          <a:graphicData uri="http://schemas.openxmlformats.org/presentationml/2006/ole">
            <p:oleObj spid="_x0000_s350259" name="Equation" r:id="rId5" imgW="2730240" imgH="787320" progId="Equation.DSMT4">
              <p:embed/>
            </p:oleObj>
          </a:graphicData>
        </a:graphic>
      </p:graphicFrame>
      <p:sp>
        <p:nvSpPr>
          <p:cNvPr id="350262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0261" name="Object 53"/>
          <p:cNvGraphicFramePr>
            <a:graphicFrameLocks noChangeAspect="1"/>
          </p:cNvGraphicFramePr>
          <p:nvPr/>
        </p:nvGraphicFramePr>
        <p:xfrm>
          <a:off x="3795713" y="5211763"/>
          <a:ext cx="2765425" cy="800100"/>
        </p:xfrm>
        <a:graphic>
          <a:graphicData uri="http://schemas.openxmlformats.org/presentationml/2006/ole">
            <p:oleObj spid="_x0000_s350261" name="Equation" r:id="rId6" imgW="2743200" imgH="78732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Assembly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Boundary conditions (T</a:t>
            </a:r>
            <a:r>
              <a:rPr lang="en-US" baseline="-25000" dirty="0" smtClean="0"/>
              <a:t>1</a:t>
            </a:r>
            <a:r>
              <a:rPr lang="en-US" dirty="0" smtClean="0"/>
              <a:t> = 200 </a:t>
            </a:r>
            <a:r>
              <a:rPr lang="en-US" baseline="30000" dirty="0" err="1" smtClean="0"/>
              <a:t>o</a:t>
            </a:r>
            <a:r>
              <a:rPr lang="en-US" dirty="0" err="1" smtClean="0"/>
              <a:t>C</a:t>
            </a:r>
            <a:r>
              <a:rPr lang="en-US" dirty="0" smtClean="0"/>
              <a:t>, Q1 is unknown)</a:t>
            </a:r>
            <a:endParaRPr lang="en-US" dirty="0"/>
          </a:p>
        </p:txBody>
      </p:sp>
      <p:sp>
        <p:nvSpPr>
          <p:cNvPr id="3512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1233" name="Object 1"/>
          <p:cNvGraphicFramePr>
            <a:graphicFrameLocks noChangeAspect="1"/>
          </p:cNvGraphicFramePr>
          <p:nvPr/>
        </p:nvGraphicFramePr>
        <p:xfrm>
          <a:off x="1347788" y="1233488"/>
          <a:ext cx="5645150" cy="1949450"/>
        </p:xfrm>
        <a:graphic>
          <a:graphicData uri="http://schemas.openxmlformats.org/presentationml/2006/ole">
            <p:oleObj spid="_x0000_s351233" name="Equation" r:id="rId3" imgW="5638680" imgH="1930320" progId="Equation.DSMT4">
              <p:embed/>
            </p:oleObj>
          </a:graphicData>
        </a:graphic>
      </p:graphicFrame>
      <p:sp>
        <p:nvSpPr>
          <p:cNvPr id="3512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1235" name="Object 3"/>
          <p:cNvGraphicFramePr>
            <a:graphicFrameLocks noChangeAspect="1"/>
          </p:cNvGraphicFramePr>
          <p:nvPr/>
        </p:nvGraphicFramePr>
        <p:xfrm>
          <a:off x="1006475" y="3971925"/>
          <a:ext cx="4608513" cy="1905000"/>
        </p:xfrm>
        <a:graphic>
          <a:graphicData uri="http://schemas.openxmlformats.org/presentationml/2006/ole">
            <p:oleObj spid="_x0000_s351235" name="Equation" r:id="rId4" imgW="4572000" imgH="190476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Boundary conditions</a:t>
            </a:r>
          </a:p>
          <a:p>
            <a:pPr lvl="1"/>
            <a:r>
              <a:rPr lang="en-US" dirty="0" smtClean="0"/>
              <a:t>Strike the first row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Instead of striking the first column, multiply the first column with </a:t>
            </a:r>
            <a:br>
              <a:rPr lang="en-US" dirty="0" smtClean="0"/>
            </a:br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r>
              <a:rPr lang="en-US" dirty="0" smtClean="0"/>
              <a:t> = 200 </a:t>
            </a:r>
            <a:r>
              <a:rPr lang="en-US" baseline="30000" dirty="0" err="1" smtClean="0"/>
              <a:t>o</a:t>
            </a:r>
            <a:r>
              <a:rPr lang="en-US" dirty="0" err="1" smtClean="0"/>
              <a:t>C</a:t>
            </a:r>
            <a:r>
              <a:rPr lang="en-US" dirty="0" smtClean="0"/>
              <a:t> and move to RHS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Now, the global matrix is positive-definite and can be solved for nodal temperatures</a:t>
            </a:r>
            <a:endParaRPr lang="en-US" dirty="0"/>
          </a:p>
        </p:txBody>
      </p:sp>
      <p:sp>
        <p:nvSpPr>
          <p:cNvPr id="3522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2257" name="Object 1"/>
          <p:cNvGraphicFramePr>
            <a:graphicFrameLocks noChangeAspect="1"/>
          </p:cNvGraphicFramePr>
          <p:nvPr/>
        </p:nvGraphicFramePr>
        <p:xfrm>
          <a:off x="1123950" y="1501775"/>
          <a:ext cx="4489450" cy="1905000"/>
        </p:xfrm>
        <a:graphic>
          <a:graphicData uri="http://schemas.openxmlformats.org/presentationml/2006/ole">
            <p:oleObj spid="_x0000_s352257" name="Equation" r:id="rId3" imgW="4483080" imgH="1904760" progId="Equation.DSMT4">
              <p:embed/>
            </p:oleObj>
          </a:graphicData>
        </a:graphic>
      </p:graphicFrame>
      <p:sp>
        <p:nvSpPr>
          <p:cNvPr id="3522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2259" name="Object 3"/>
          <p:cNvGraphicFramePr>
            <a:graphicFrameLocks noChangeAspect="1"/>
          </p:cNvGraphicFramePr>
          <p:nvPr/>
        </p:nvGraphicFramePr>
        <p:xfrm>
          <a:off x="1330325" y="4270375"/>
          <a:ext cx="4987925" cy="1503363"/>
        </p:xfrm>
        <a:graphic>
          <a:graphicData uri="http://schemas.openxmlformats.org/presentationml/2006/ole">
            <p:oleObj spid="_x0000_s352259" name="Equation" r:id="rId4" imgW="4991040" imgH="15238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Nodal temperatures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How much heat input is required to maintain T</a:t>
            </a:r>
            <a:r>
              <a:rPr lang="en-US" baseline="-25000" dirty="0" smtClean="0"/>
              <a:t>1</a:t>
            </a:r>
            <a:r>
              <a:rPr lang="en-US" dirty="0" smtClean="0"/>
              <a:t> = 200</a:t>
            </a:r>
            <a:r>
              <a:rPr lang="en-US" baseline="30000" dirty="0" smtClean="0"/>
              <a:t>o</a:t>
            </a:r>
            <a:r>
              <a:rPr lang="en-US" dirty="0" smtClean="0"/>
              <a:t>C?</a:t>
            </a:r>
          </a:p>
          <a:p>
            <a:pPr lvl="1"/>
            <a:r>
              <a:rPr lang="en-US" dirty="0" smtClean="0"/>
              <a:t>Use the deleted first row with known nodal temperatures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Other example</a:t>
            </a:r>
          </a:p>
        </p:txBody>
      </p:sp>
      <p:sp>
        <p:nvSpPr>
          <p:cNvPr id="3532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3281" name="Object 1"/>
          <p:cNvGraphicFramePr>
            <a:graphicFrameLocks noChangeAspect="1"/>
          </p:cNvGraphicFramePr>
          <p:nvPr/>
        </p:nvGraphicFramePr>
        <p:xfrm>
          <a:off x="939546" y="1495044"/>
          <a:ext cx="4471988" cy="350838"/>
        </p:xfrm>
        <a:graphic>
          <a:graphicData uri="http://schemas.openxmlformats.org/presentationml/2006/ole">
            <p:oleObj spid="_x0000_s353281" name="Equation" r:id="rId3" imgW="4495680" imgH="368280" progId="Equation.DSMT4">
              <p:embed/>
            </p:oleObj>
          </a:graphicData>
        </a:graphic>
      </p:graphicFrame>
      <p:sp>
        <p:nvSpPr>
          <p:cNvPr id="3532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3283" name="Object 3"/>
          <p:cNvGraphicFramePr>
            <a:graphicFrameLocks noChangeAspect="1"/>
          </p:cNvGraphicFramePr>
          <p:nvPr/>
        </p:nvGraphicFramePr>
        <p:xfrm>
          <a:off x="1108075" y="3074988"/>
          <a:ext cx="4838700" cy="330200"/>
        </p:xfrm>
        <a:graphic>
          <a:graphicData uri="http://schemas.openxmlformats.org/presentationml/2006/ole">
            <p:oleObj spid="_x0000_s353283" name="Equation" r:id="rId4" imgW="4838400" imgH="330120" progId="Equation.DSMT4">
              <p:embed/>
            </p:oleObj>
          </a:graphicData>
        </a:graphic>
      </p:graphicFrame>
      <p:sp>
        <p:nvSpPr>
          <p:cNvPr id="353324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53285" name="Group 5"/>
          <p:cNvGrpSpPr>
            <a:grpSpLocks noChangeAspect="1"/>
          </p:cNvGrpSpPr>
          <p:nvPr/>
        </p:nvGrpSpPr>
        <p:grpSpPr bwMode="auto">
          <a:xfrm>
            <a:off x="804672" y="3889247"/>
            <a:ext cx="7826376" cy="2762250"/>
            <a:chOff x="3137" y="6737"/>
            <a:chExt cx="6163" cy="2176"/>
          </a:xfrm>
        </p:grpSpPr>
        <p:sp>
          <p:nvSpPr>
            <p:cNvPr id="353323" name="Freeform 43"/>
            <p:cNvSpPr>
              <a:spLocks noChangeAspect="1"/>
            </p:cNvSpPr>
            <p:nvPr/>
          </p:nvSpPr>
          <p:spPr bwMode="auto">
            <a:xfrm>
              <a:off x="3855" y="7142"/>
              <a:ext cx="4320" cy="1046"/>
            </a:xfrm>
            <a:custGeom>
              <a:avLst/>
              <a:gdLst/>
              <a:ahLst/>
              <a:cxnLst>
                <a:cxn ang="0">
                  <a:pos x="0" y="685"/>
                </a:cxn>
                <a:cxn ang="0">
                  <a:pos x="686" y="685"/>
                </a:cxn>
                <a:cxn ang="0">
                  <a:pos x="1371" y="0"/>
                </a:cxn>
                <a:cxn ang="0">
                  <a:pos x="2048" y="677"/>
                </a:cxn>
                <a:cxn ang="0">
                  <a:pos x="2829" y="677"/>
                </a:cxn>
              </a:cxnLst>
              <a:rect l="0" t="0" r="r" b="b"/>
              <a:pathLst>
                <a:path w="2829" h="685">
                  <a:moveTo>
                    <a:pt x="0" y="685"/>
                  </a:moveTo>
                  <a:lnTo>
                    <a:pt x="686" y="685"/>
                  </a:lnTo>
                  <a:lnTo>
                    <a:pt x="1371" y="0"/>
                  </a:lnTo>
                  <a:lnTo>
                    <a:pt x="2048" y="677"/>
                  </a:lnTo>
                  <a:lnTo>
                    <a:pt x="2829" y="677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3322" name="Line 42"/>
            <p:cNvSpPr>
              <a:spLocks noChangeAspect="1" noChangeShapeType="1"/>
            </p:cNvSpPr>
            <p:nvPr/>
          </p:nvSpPr>
          <p:spPr bwMode="auto">
            <a:xfrm>
              <a:off x="4915" y="8190"/>
              <a:ext cx="2081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3321" name="Oval 41"/>
            <p:cNvSpPr>
              <a:spLocks noChangeAspect="1" noChangeArrowheads="1"/>
            </p:cNvSpPr>
            <p:nvPr/>
          </p:nvSpPr>
          <p:spPr bwMode="auto">
            <a:xfrm>
              <a:off x="3804" y="8107"/>
              <a:ext cx="144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3320" name="Oval 40"/>
            <p:cNvSpPr>
              <a:spLocks noChangeAspect="1" noChangeArrowheads="1"/>
            </p:cNvSpPr>
            <p:nvPr/>
          </p:nvSpPr>
          <p:spPr bwMode="auto">
            <a:xfrm>
              <a:off x="5877" y="7077"/>
              <a:ext cx="144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3319" name="Oval 39"/>
            <p:cNvSpPr>
              <a:spLocks noChangeAspect="1" noChangeArrowheads="1"/>
            </p:cNvSpPr>
            <p:nvPr/>
          </p:nvSpPr>
          <p:spPr bwMode="auto">
            <a:xfrm>
              <a:off x="4867" y="8099"/>
              <a:ext cx="144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3318" name="Oval 38"/>
            <p:cNvSpPr>
              <a:spLocks noChangeAspect="1" noChangeArrowheads="1"/>
            </p:cNvSpPr>
            <p:nvPr/>
          </p:nvSpPr>
          <p:spPr bwMode="auto">
            <a:xfrm>
              <a:off x="6899" y="8090"/>
              <a:ext cx="144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3317" name="Oval 37"/>
            <p:cNvSpPr>
              <a:spLocks noChangeAspect="1" noChangeArrowheads="1"/>
            </p:cNvSpPr>
            <p:nvPr/>
          </p:nvSpPr>
          <p:spPr bwMode="auto">
            <a:xfrm>
              <a:off x="8083" y="8096"/>
              <a:ext cx="144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3316" name="Text Box 36"/>
            <p:cNvSpPr txBox="1">
              <a:spLocks noChangeArrowheads="1"/>
            </p:cNvSpPr>
            <p:nvPr/>
          </p:nvSpPr>
          <p:spPr bwMode="auto">
            <a:xfrm>
              <a:off x="3137" y="8065"/>
              <a:ext cx="618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50 </a:t>
              </a: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  <a:sym typeface="Symbol" pitchFamily="18" charset="2"/>
                </a:rPr>
                <a:t></a:t>
              </a: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바탕" pitchFamily="18" charset="-127"/>
                <a:cs typeface="Times New Roman" pitchFamily="18" charset="0"/>
                <a:sym typeface="Symbol" pitchFamily="18" charset="2"/>
              </a:endParaRPr>
            </a:p>
          </p:txBody>
        </p:sp>
        <p:sp>
          <p:nvSpPr>
            <p:cNvPr id="353315" name="Text Box 35"/>
            <p:cNvSpPr txBox="1">
              <a:spLocks noChangeArrowheads="1"/>
            </p:cNvSpPr>
            <p:nvPr/>
          </p:nvSpPr>
          <p:spPr bwMode="auto">
            <a:xfrm>
              <a:off x="8812" y="8011"/>
              <a:ext cx="488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x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3314" name="Line 34"/>
            <p:cNvSpPr>
              <a:spLocks noChangeShapeType="1"/>
            </p:cNvSpPr>
            <p:nvPr/>
          </p:nvSpPr>
          <p:spPr bwMode="auto">
            <a:xfrm>
              <a:off x="8336" y="8159"/>
              <a:ext cx="56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lgDashDot"/>
              <a:round/>
              <a:headEnd/>
              <a:tailEnd type="stealth" w="sm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3313" name="Text Box 33"/>
            <p:cNvSpPr txBox="1">
              <a:spLocks noChangeArrowheads="1"/>
            </p:cNvSpPr>
            <p:nvPr/>
          </p:nvSpPr>
          <p:spPr bwMode="auto">
            <a:xfrm>
              <a:off x="4198" y="8687"/>
              <a:ext cx="719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200W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3312" name="Line 32"/>
            <p:cNvSpPr>
              <a:spLocks noChangeShapeType="1"/>
            </p:cNvSpPr>
            <p:nvPr/>
          </p:nvSpPr>
          <p:spPr bwMode="auto">
            <a:xfrm flipV="1">
              <a:off x="4549" y="8256"/>
              <a:ext cx="326" cy="4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3311" name="Text Box 31"/>
            <p:cNvSpPr txBox="1">
              <a:spLocks noChangeArrowheads="1"/>
            </p:cNvSpPr>
            <p:nvPr/>
          </p:nvSpPr>
          <p:spPr bwMode="auto">
            <a:xfrm>
              <a:off x="7625" y="8678"/>
              <a:ext cx="693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Q</a:t>
              </a: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= 0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3310" name="Line 30"/>
            <p:cNvSpPr>
              <a:spLocks noChangeShapeType="1"/>
            </p:cNvSpPr>
            <p:nvPr/>
          </p:nvSpPr>
          <p:spPr bwMode="auto">
            <a:xfrm flipV="1">
              <a:off x="7840" y="8256"/>
              <a:ext cx="326" cy="4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3309" name="Line 29"/>
            <p:cNvSpPr>
              <a:spLocks noChangeShapeType="1"/>
            </p:cNvSpPr>
            <p:nvPr/>
          </p:nvSpPr>
          <p:spPr bwMode="auto">
            <a:xfrm flipV="1">
              <a:off x="6608" y="8281"/>
              <a:ext cx="326" cy="4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grpSp>
          <p:nvGrpSpPr>
            <p:cNvPr id="353306" name="Group 26"/>
            <p:cNvGrpSpPr>
              <a:grpSpLocks/>
            </p:cNvGrpSpPr>
            <p:nvPr/>
          </p:nvGrpSpPr>
          <p:grpSpPr bwMode="auto">
            <a:xfrm>
              <a:off x="3718" y="7783"/>
              <a:ext cx="291" cy="291"/>
              <a:chOff x="2853" y="9437"/>
              <a:chExt cx="291" cy="291"/>
            </a:xfrm>
          </p:grpSpPr>
          <p:sp>
            <p:nvSpPr>
              <p:cNvPr id="353308" name="Oval 28"/>
              <p:cNvSpPr>
                <a:spLocks noChangeArrowheads="1"/>
              </p:cNvSpPr>
              <p:nvPr/>
            </p:nvSpPr>
            <p:spPr bwMode="auto">
              <a:xfrm>
                <a:off x="2853" y="9437"/>
                <a:ext cx="291" cy="291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53307" name="Text Box 27"/>
              <p:cNvSpPr txBox="1">
                <a:spLocks noChangeArrowheads="1"/>
              </p:cNvSpPr>
              <p:nvPr/>
            </p:nvSpPr>
            <p:spPr bwMode="auto">
              <a:xfrm>
                <a:off x="2876" y="9483"/>
                <a:ext cx="256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1</a:t>
                </a:r>
                <a:endParaRPr kumimoji="0" lang="en-US" sz="4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353305" name="Text Box 25"/>
            <p:cNvSpPr txBox="1">
              <a:spLocks noChangeArrowheads="1"/>
            </p:cNvSpPr>
            <p:nvPr/>
          </p:nvSpPr>
          <p:spPr bwMode="auto">
            <a:xfrm>
              <a:off x="4614" y="6765"/>
              <a:ext cx="676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100W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3304" name="Line 24"/>
            <p:cNvSpPr>
              <a:spLocks noChangeShapeType="1"/>
            </p:cNvSpPr>
            <p:nvPr/>
          </p:nvSpPr>
          <p:spPr bwMode="auto">
            <a:xfrm rot="-10800000">
              <a:off x="5251" y="6892"/>
              <a:ext cx="549" cy="19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3303" name="Text Box 23"/>
            <p:cNvSpPr txBox="1">
              <a:spLocks noChangeArrowheads="1"/>
            </p:cNvSpPr>
            <p:nvPr/>
          </p:nvSpPr>
          <p:spPr bwMode="auto">
            <a:xfrm>
              <a:off x="6341" y="8688"/>
              <a:ext cx="693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Q</a:t>
              </a: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= 0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353300" name="Group 20"/>
            <p:cNvGrpSpPr>
              <a:grpSpLocks/>
            </p:cNvGrpSpPr>
            <p:nvPr/>
          </p:nvGrpSpPr>
          <p:grpSpPr bwMode="auto">
            <a:xfrm>
              <a:off x="4678" y="7807"/>
              <a:ext cx="291" cy="291"/>
              <a:chOff x="2853" y="9437"/>
              <a:chExt cx="291" cy="291"/>
            </a:xfrm>
          </p:grpSpPr>
          <p:sp>
            <p:nvSpPr>
              <p:cNvPr id="353302" name="Oval 22"/>
              <p:cNvSpPr>
                <a:spLocks noChangeArrowheads="1"/>
              </p:cNvSpPr>
              <p:nvPr/>
            </p:nvSpPr>
            <p:spPr bwMode="auto">
              <a:xfrm>
                <a:off x="2853" y="9437"/>
                <a:ext cx="291" cy="291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53301" name="Text Box 21"/>
              <p:cNvSpPr txBox="1">
                <a:spLocks noChangeArrowheads="1"/>
              </p:cNvSpPr>
              <p:nvPr/>
            </p:nvSpPr>
            <p:spPr bwMode="auto">
              <a:xfrm>
                <a:off x="2876" y="9483"/>
                <a:ext cx="256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2</a:t>
                </a:r>
                <a:endParaRPr kumimoji="0" lang="en-US" sz="4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353297" name="Group 17"/>
            <p:cNvGrpSpPr>
              <a:grpSpLocks/>
            </p:cNvGrpSpPr>
            <p:nvPr/>
          </p:nvGrpSpPr>
          <p:grpSpPr bwMode="auto">
            <a:xfrm>
              <a:off x="5784" y="6737"/>
              <a:ext cx="291" cy="291"/>
              <a:chOff x="2853" y="9437"/>
              <a:chExt cx="291" cy="291"/>
            </a:xfrm>
          </p:grpSpPr>
          <p:sp>
            <p:nvSpPr>
              <p:cNvPr id="353299" name="Oval 19"/>
              <p:cNvSpPr>
                <a:spLocks noChangeArrowheads="1"/>
              </p:cNvSpPr>
              <p:nvPr/>
            </p:nvSpPr>
            <p:spPr bwMode="auto">
              <a:xfrm>
                <a:off x="2853" y="9437"/>
                <a:ext cx="291" cy="291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53298" name="Text Box 18"/>
              <p:cNvSpPr txBox="1">
                <a:spLocks noChangeArrowheads="1"/>
              </p:cNvSpPr>
              <p:nvPr/>
            </p:nvSpPr>
            <p:spPr bwMode="auto">
              <a:xfrm>
                <a:off x="2876" y="9483"/>
                <a:ext cx="256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3</a:t>
                </a:r>
                <a:endParaRPr kumimoji="0" lang="en-US" sz="4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353294" name="Group 14"/>
            <p:cNvGrpSpPr>
              <a:grpSpLocks/>
            </p:cNvGrpSpPr>
            <p:nvPr/>
          </p:nvGrpSpPr>
          <p:grpSpPr bwMode="auto">
            <a:xfrm>
              <a:off x="6941" y="7766"/>
              <a:ext cx="291" cy="291"/>
              <a:chOff x="2853" y="9437"/>
              <a:chExt cx="291" cy="291"/>
            </a:xfrm>
          </p:grpSpPr>
          <p:sp>
            <p:nvSpPr>
              <p:cNvPr id="353296" name="Oval 16"/>
              <p:cNvSpPr>
                <a:spLocks noChangeArrowheads="1"/>
              </p:cNvSpPr>
              <p:nvPr/>
            </p:nvSpPr>
            <p:spPr bwMode="auto">
              <a:xfrm>
                <a:off x="2853" y="9437"/>
                <a:ext cx="291" cy="291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53295" name="Text Box 15"/>
              <p:cNvSpPr txBox="1">
                <a:spLocks noChangeArrowheads="1"/>
              </p:cNvSpPr>
              <p:nvPr/>
            </p:nvSpPr>
            <p:spPr bwMode="auto">
              <a:xfrm>
                <a:off x="2876" y="9483"/>
                <a:ext cx="256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4</a:t>
                </a:r>
                <a:endParaRPr kumimoji="0" lang="en-US" sz="4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353291" name="Group 11"/>
            <p:cNvGrpSpPr>
              <a:grpSpLocks/>
            </p:cNvGrpSpPr>
            <p:nvPr/>
          </p:nvGrpSpPr>
          <p:grpSpPr bwMode="auto">
            <a:xfrm>
              <a:off x="8012" y="7766"/>
              <a:ext cx="291" cy="291"/>
              <a:chOff x="2853" y="9437"/>
              <a:chExt cx="291" cy="291"/>
            </a:xfrm>
          </p:grpSpPr>
          <p:sp>
            <p:nvSpPr>
              <p:cNvPr id="353293" name="Oval 13"/>
              <p:cNvSpPr>
                <a:spLocks noChangeArrowheads="1"/>
              </p:cNvSpPr>
              <p:nvPr/>
            </p:nvSpPr>
            <p:spPr bwMode="auto">
              <a:xfrm>
                <a:off x="2853" y="9437"/>
                <a:ext cx="291" cy="291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53292" name="Text Box 12"/>
              <p:cNvSpPr txBox="1">
                <a:spLocks noChangeArrowheads="1"/>
              </p:cNvSpPr>
              <p:nvPr/>
            </p:nvSpPr>
            <p:spPr bwMode="auto">
              <a:xfrm>
                <a:off x="2876" y="9483"/>
                <a:ext cx="256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5</a:t>
                </a:r>
                <a:endParaRPr kumimoji="0" lang="en-US" sz="4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353290" name="Text Box 10"/>
            <p:cNvSpPr txBox="1">
              <a:spLocks noChangeArrowheads="1"/>
            </p:cNvSpPr>
            <p:nvPr/>
          </p:nvSpPr>
          <p:spPr bwMode="auto">
            <a:xfrm>
              <a:off x="4215" y="7915"/>
              <a:ext cx="316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3289" name="Text Box 9"/>
            <p:cNvSpPr txBox="1">
              <a:spLocks noChangeArrowheads="1"/>
            </p:cNvSpPr>
            <p:nvPr/>
          </p:nvSpPr>
          <p:spPr bwMode="auto">
            <a:xfrm>
              <a:off x="5733" y="7966"/>
              <a:ext cx="316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3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3288" name="Text Box 8"/>
            <p:cNvSpPr txBox="1">
              <a:spLocks noChangeArrowheads="1"/>
            </p:cNvSpPr>
            <p:nvPr/>
          </p:nvSpPr>
          <p:spPr bwMode="auto">
            <a:xfrm>
              <a:off x="6306" y="7358"/>
              <a:ext cx="316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4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3287" name="Text Box 7"/>
            <p:cNvSpPr txBox="1">
              <a:spLocks noChangeArrowheads="1"/>
            </p:cNvSpPr>
            <p:nvPr/>
          </p:nvSpPr>
          <p:spPr bwMode="auto">
            <a:xfrm>
              <a:off x="5141" y="7452"/>
              <a:ext cx="316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3286" name="Text Box 6"/>
            <p:cNvSpPr txBox="1">
              <a:spLocks noChangeArrowheads="1"/>
            </p:cNvSpPr>
            <p:nvPr/>
          </p:nvSpPr>
          <p:spPr bwMode="auto">
            <a:xfrm>
              <a:off x="7498" y="7949"/>
              <a:ext cx="316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5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GALERKIN METHOD FOR HEAT CONDUCTION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 method is limited for nodal heat input</a:t>
            </a:r>
          </a:p>
          <a:p>
            <a:r>
              <a:rPr lang="en-US" dirty="0" smtClean="0"/>
              <a:t>Need more advanced method for heat generation and convection heat transfer</a:t>
            </a:r>
          </a:p>
          <a:p>
            <a:r>
              <a:rPr lang="en-US" dirty="0" err="1" smtClean="0"/>
              <a:t>Galerkin</a:t>
            </a:r>
            <a:r>
              <a:rPr lang="en-US" dirty="0" smtClean="0"/>
              <a:t> method in Chapter 3 can be used for this purpose</a:t>
            </a:r>
          </a:p>
          <a:p>
            <a:r>
              <a:rPr lang="en-US" dirty="0" smtClean="0"/>
              <a:t>Consider element (e)</a:t>
            </a:r>
          </a:p>
          <a:p>
            <a:r>
              <a:rPr lang="en-US" dirty="0" smtClean="0"/>
              <a:t>Interpolation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Heat flux</a:t>
            </a:r>
            <a:endParaRPr lang="en-US" dirty="0"/>
          </a:p>
        </p:txBody>
      </p:sp>
      <p:grpSp>
        <p:nvGrpSpPr>
          <p:cNvPr id="42" name="Group 41"/>
          <p:cNvGrpSpPr/>
          <p:nvPr/>
        </p:nvGrpSpPr>
        <p:grpSpPr>
          <a:xfrm>
            <a:off x="4761548" y="2459696"/>
            <a:ext cx="3960939" cy="1475843"/>
            <a:chOff x="2798636" y="5068784"/>
            <a:chExt cx="3960939" cy="1475843"/>
          </a:xfrm>
        </p:grpSpPr>
        <p:sp>
          <p:nvSpPr>
            <p:cNvPr id="5" name="Text Box 38"/>
            <p:cNvSpPr txBox="1">
              <a:spLocks noChangeArrowheads="1"/>
            </p:cNvSpPr>
            <p:nvPr/>
          </p:nvSpPr>
          <p:spPr bwMode="auto">
            <a:xfrm>
              <a:off x="3823162" y="5711490"/>
              <a:ext cx="245786" cy="295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r>
                <a:rPr kumimoji="0" lang="en-US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i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" name="Text Box 37"/>
            <p:cNvSpPr txBox="1">
              <a:spLocks noChangeArrowheads="1"/>
            </p:cNvSpPr>
            <p:nvPr/>
          </p:nvSpPr>
          <p:spPr bwMode="auto">
            <a:xfrm>
              <a:off x="4524319" y="5267784"/>
              <a:ext cx="362011" cy="295169"/>
            </a:xfrm>
            <a:prstGeom prst="rect">
              <a:avLst/>
            </a:prstGeom>
            <a:solidFill>
              <a:srgbClr val="FFFFFF"/>
            </a:solidFill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e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aphicFrame>
          <p:nvGraphicFramePr>
            <p:cNvPr id="7" name="Object 36"/>
            <p:cNvGraphicFramePr>
              <a:graphicFrameLocks noChangeAspect="1"/>
            </p:cNvGraphicFramePr>
            <p:nvPr/>
          </p:nvGraphicFramePr>
          <p:xfrm>
            <a:off x="2798636" y="5262880"/>
            <a:ext cx="457200" cy="533400"/>
          </p:xfrm>
          <a:graphic>
            <a:graphicData uri="http://schemas.openxmlformats.org/presentationml/2006/ole">
              <p:oleObj spid="_x0000_s354306" name="Equation" r:id="rId3" imgW="228501" imgH="266584" progId="Equation.DSMT4">
                <p:embed/>
              </p:oleObj>
            </a:graphicData>
          </a:graphic>
        </p:graphicFrame>
        <p:sp>
          <p:nvSpPr>
            <p:cNvPr id="8" name="Line 35"/>
            <p:cNvSpPr>
              <a:spLocks noChangeShapeType="1"/>
            </p:cNvSpPr>
            <p:nvPr/>
          </p:nvSpPr>
          <p:spPr bwMode="auto">
            <a:xfrm rot="5400000" flipV="1">
              <a:off x="3526885" y="5316200"/>
              <a:ext cx="0" cy="54587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9" name="Line 34"/>
            <p:cNvSpPr>
              <a:spLocks noChangeShapeType="1"/>
            </p:cNvSpPr>
            <p:nvPr/>
          </p:nvSpPr>
          <p:spPr bwMode="auto">
            <a:xfrm>
              <a:off x="3949866" y="5579140"/>
              <a:ext cx="1606184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oval" w="med" len="med"/>
              <a:tailEnd type="oval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10" name="Text Box 33"/>
            <p:cNvSpPr txBox="1">
              <a:spLocks noChangeArrowheads="1"/>
            </p:cNvSpPr>
            <p:nvPr/>
          </p:nvSpPr>
          <p:spPr bwMode="auto">
            <a:xfrm>
              <a:off x="5429346" y="5701016"/>
              <a:ext cx="245786" cy="295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r>
                <a:rPr kumimoji="0" lang="en-US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j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" name="Oval 32"/>
            <p:cNvSpPr>
              <a:spLocks noChangeArrowheads="1"/>
            </p:cNvSpPr>
            <p:nvPr/>
          </p:nvSpPr>
          <p:spPr bwMode="auto">
            <a:xfrm>
              <a:off x="5373139" y="5068784"/>
              <a:ext cx="382016" cy="38181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j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" name="Oval 31"/>
            <p:cNvSpPr>
              <a:spLocks noChangeArrowheads="1"/>
            </p:cNvSpPr>
            <p:nvPr/>
          </p:nvSpPr>
          <p:spPr bwMode="auto">
            <a:xfrm>
              <a:off x="3758381" y="5075449"/>
              <a:ext cx="382016" cy="38181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i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" name="Line 30"/>
            <p:cNvSpPr>
              <a:spLocks noChangeShapeType="1"/>
            </p:cNvSpPr>
            <p:nvPr/>
          </p:nvSpPr>
          <p:spPr bwMode="auto">
            <a:xfrm rot="5400000" flipV="1">
              <a:off x="5992368" y="5305727"/>
              <a:ext cx="0" cy="54587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arrow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graphicFrame>
          <p:nvGraphicFramePr>
            <p:cNvPr id="14" name="Object 29"/>
            <p:cNvGraphicFramePr>
              <a:graphicFrameLocks noChangeAspect="1"/>
            </p:cNvGraphicFramePr>
            <p:nvPr/>
          </p:nvGraphicFramePr>
          <p:xfrm>
            <a:off x="6302375" y="5278819"/>
            <a:ext cx="457200" cy="558800"/>
          </p:xfrm>
          <a:graphic>
            <a:graphicData uri="http://schemas.openxmlformats.org/presentationml/2006/ole">
              <p:oleObj spid="_x0000_s354307" name="Equation" r:id="rId4" imgW="228600" imgH="279400" progId="Equation.DSMT4">
                <p:embed/>
              </p:oleObj>
            </a:graphicData>
          </a:graphic>
        </p:graphicFrame>
        <p:sp>
          <p:nvSpPr>
            <p:cNvPr id="35" name="Text Box 8"/>
            <p:cNvSpPr txBox="1">
              <a:spLocks noChangeArrowheads="1"/>
            </p:cNvSpPr>
            <p:nvPr/>
          </p:nvSpPr>
          <p:spPr bwMode="auto">
            <a:xfrm>
              <a:off x="4533846" y="5645791"/>
              <a:ext cx="362011" cy="295169"/>
            </a:xfrm>
            <a:prstGeom prst="rect">
              <a:avLst/>
            </a:prstGeom>
            <a:solidFill>
              <a:srgbClr val="FFFFFF"/>
            </a:solidFill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L</a:t>
              </a:r>
              <a:r>
                <a:rPr kumimoji="0" lang="en-US" b="0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(</a:t>
              </a:r>
              <a:r>
                <a:rPr kumimoji="0" lang="en-US" b="0" i="1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e</a:t>
              </a:r>
              <a:r>
                <a:rPr kumimoji="0" lang="en-US" b="0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)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" name="Line 7"/>
            <p:cNvSpPr>
              <a:spLocks noChangeShapeType="1"/>
            </p:cNvSpPr>
            <p:nvPr/>
          </p:nvSpPr>
          <p:spPr bwMode="auto">
            <a:xfrm>
              <a:off x="3973682" y="5992376"/>
              <a:ext cx="0" cy="34277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7" name="Line 6"/>
            <p:cNvSpPr>
              <a:spLocks noChangeShapeType="1"/>
            </p:cNvSpPr>
            <p:nvPr/>
          </p:nvSpPr>
          <p:spPr bwMode="auto">
            <a:xfrm>
              <a:off x="5555097" y="5992376"/>
              <a:ext cx="0" cy="55225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8" name="Line 5"/>
            <p:cNvSpPr>
              <a:spLocks noChangeShapeType="1"/>
            </p:cNvSpPr>
            <p:nvPr/>
          </p:nvSpPr>
          <p:spPr bwMode="auto">
            <a:xfrm>
              <a:off x="3163921" y="6157099"/>
              <a:ext cx="809761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9" name="Line 4"/>
            <p:cNvSpPr>
              <a:spLocks noChangeShapeType="1"/>
            </p:cNvSpPr>
            <p:nvPr/>
          </p:nvSpPr>
          <p:spPr bwMode="auto">
            <a:xfrm>
              <a:off x="3173448" y="6420847"/>
              <a:ext cx="237212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0" name="Text Box 3"/>
            <p:cNvSpPr txBox="1">
              <a:spLocks noChangeArrowheads="1"/>
            </p:cNvSpPr>
            <p:nvPr/>
          </p:nvSpPr>
          <p:spPr bwMode="auto">
            <a:xfrm>
              <a:off x="3384938" y="5823242"/>
              <a:ext cx="245786" cy="295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x</a:t>
              </a:r>
              <a:r>
                <a:rPr kumimoji="0" lang="en-US" b="0" i="1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i</a:t>
              </a:r>
              <a:endPara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" name="Text Box 2"/>
            <p:cNvSpPr txBox="1">
              <a:spLocks noChangeArrowheads="1"/>
            </p:cNvSpPr>
            <p:nvPr/>
          </p:nvSpPr>
          <p:spPr bwMode="auto">
            <a:xfrm>
              <a:off x="4343314" y="6045467"/>
              <a:ext cx="245786" cy="295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x</a:t>
              </a:r>
              <a:r>
                <a:rPr kumimoji="0" lang="en-US" b="0" i="1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j</a:t>
              </a:r>
              <a:endPara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35430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4308" name="Object 4"/>
          <p:cNvGraphicFramePr>
            <a:graphicFrameLocks noChangeAspect="1"/>
          </p:cNvGraphicFramePr>
          <p:nvPr/>
        </p:nvGraphicFramePr>
        <p:xfrm>
          <a:off x="900113" y="3330575"/>
          <a:ext cx="2451100" cy="406400"/>
        </p:xfrm>
        <a:graphic>
          <a:graphicData uri="http://schemas.openxmlformats.org/presentationml/2006/ole">
            <p:oleObj spid="_x0000_s354308" name="Equation" r:id="rId5" imgW="2450880" imgH="406080" progId="Equation.DSMT4">
              <p:embed/>
            </p:oleObj>
          </a:graphicData>
        </a:graphic>
      </p:graphicFrame>
      <p:sp>
        <p:nvSpPr>
          <p:cNvPr id="35431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4310" name="Object 6"/>
          <p:cNvGraphicFramePr>
            <a:graphicFrameLocks noChangeAspect="1"/>
          </p:cNvGraphicFramePr>
          <p:nvPr/>
        </p:nvGraphicFramePr>
        <p:xfrm>
          <a:off x="950913" y="3870325"/>
          <a:ext cx="3810000" cy="717550"/>
        </p:xfrm>
        <a:graphic>
          <a:graphicData uri="http://schemas.openxmlformats.org/presentationml/2006/ole">
            <p:oleObj spid="_x0000_s354310" name="Equation" r:id="rId6" imgW="3809880" imgH="685800" progId="Equation.DSMT4">
              <p:embed/>
            </p:oleObj>
          </a:graphicData>
        </a:graphic>
      </p:graphicFrame>
      <p:sp>
        <p:nvSpPr>
          <p:cNvPr id="35431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4312" name="Object 8"/>
          <p:cNvGraphicFramePr>
            <a:graphicFrameLocks noChangeAspect="1"/>
          </p:cNvGraphicFramePr>
          <p:nvPr/>
        </p:nvGraphicFramePr>
        <p:xfrm>
          <a:off x="841375" y="4535488"/>
          <a:ext cx="3822700" cy="828675"/>
        </p:xfrm>
        <a:graphic>
          <a:graphicData uri="http://schemas.openxmlformats.org/presentationml/2006/ole">
            <p:oleObj spid="_x0000_s354312" name="Equation" r:id="rId7" imgW="3860640" imgH="787320" progId="Equation.DSMT4">
              <p:embed/>
            </p:oleObj>
          </a:graphicData>
        </a:graphic>
      </p:graphicFrame>
      <p:sp>
        <p:nvSpPr>
          <p:cNvPr id="35431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4314" name="Object 10"/>
          <p:cNvGraphicFramePr>
            <a:graphicFrameLocks noChangeAspect="1"/>
          </p:cNvGraphicFramePr>
          <p:nvPr/>
        </p:nvGraphicFramePr>
        <p:xfrm>
          <a:off x="785813" y="5838825"/>
          <a:ext cx="3457575" cy="690563"/>
        </p:xfrm>
        <a:graphic>
          <a:graphicData uri="http://schemas.openxmlformats.org/presentationml/2006/ole">
            <p:oleObj spid="_x0000_s354314" name="Equation" r:id="rId8" imgW="3466800" imgH="711000" progId="Equation.DSMT4">
              <p:embed/>
            </p:oleObj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5474208" y="4742688"/>
            <a:ext cx="32628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Temperature varies linearly</a:t>
            </a:r>
            <a:endParaRPr lang="en-US" dirty="0"/>
          </a:p>
        </p:txBody>
      </p:sp>
      <p:sp>
        <p:nvSpPr>
          <p:cNvPr id="35431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5474208" y="5992368"/>
            <a:ext cx="25490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Heat flow is constant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GALERKIN METHOD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Differential equation with heat generation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Substitute approximate solution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Integrate the residual with N</a:t>
            </a:r>
            <a:r>
              <a:rPr lang="en-US" baseline="-25000" dirty="0" smtClean="0"/>
              <a:t>i</a:t>
            </a:r>
            <a:r>
              <a:rPr lang="en-US" dirty="0" smtClean="0"/>
              <a:t>(x) as a weight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Integrate by parts</a:t>
            </a:r>
            <a:endParaRPr lang="en-US" dirty="0"/>
          </a:p>
        </p:txBody>
      </p:sp>
      <p:sp>
        <p:nvSpPr>
          <p:cNvPr id="3553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5329" name="Object 1"/>
          <p:cNvGraphicFramePr>
            <a:graphicFrameLocks noChangeAspect="1"/>
          </p:cNvGraphicFramePr>
          <p:nvPr/>
        </p:nvGraphicFramePr>
        <p:xfrm>
          <a:off x="996950" y="1381125"/>
          <a:ext cx="3760788" cy="665163"/>
        </p:xfrm>
        <a:graphic>
          <a:graphicData uri="http://schemas.openxmlformats.org/presentationml/2006/ole">
            <p:oleObj spid="_x0000_s355329" name="Equation" r:id="rId3" imgW="3746160" imgH="685800" progId="Equation.DSMT4">
              <p:embed/>
            </p:oleObj>
          </a:graphicData>
        </a:graphic>
      </p:graphicFrame>
      <p:sp>
        <p:nvSpPr>
          <p:cNvPr id="3553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5331" name="Object 3"/>
          <p:cNvGraphicFramePr>
            <a:graphicFrameLocks noChangeAspect="1"/>
          </p:cNvGraphicFramePr>
          <p:nvPr/>
        </p:nvGraphicFramePr>
        <p:xfrm>
          <a:off x="933450" y="2595563"/>
          <a:ext cx="2794000" cy="763587"/>
        </p:xfrm>
        <a:graphic>
          <a:graphicData uri="http://schemas.openxmlformats.org/presentationml/2006/ole">
            <p:oleObj spid="_x0000_s355331" name="Equation" r:id="rId4" imgW="2793960" imgH="787320" progId="Equation.DSMT4">
              <p:embed/>
            </p:oleObj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3121152" y="2584704"/>
            <a:ext cx="2440717" cy="707136"/>
            <a:chOff x="3169920" y="2584704"/>
            <a:chExt cx="2440717" cy="707136"/>
          </a:xfrm>
        </p:grpSpPr>
        <p:sp>
          <p:nvSpPr>
            <p:cNvPr id="8" name="Oval 7"/>
            <p:cNvSpPr/>
            <p:nvPr/>
          </p:nvSpPr>
          <p:spPr bwMode="auto">
            <a:xfrm>
              <a:off x="3169920" y="2584704"/>
              <a:ext cx="707136" cy="707136"/>
            </a:xfrm>
            <a:prstGeom prst="ellips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10" name="Straight Arrow Connector 9"/>
            <p:cNvCxnSpPr>
              <a:stCxn id="8" idx="6"/>
            </p:cNvCxnSpPr>
            <p:nvPr/>
          </p:nvCxnSpPr>
          <p:spPr bwMode="auto">
            <a:xfrm>
              <a:off x="3877056" y="2938272"/>
              <a:ext cx="560832" cy="1588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1" name="TextBox 10"/>
            <p:cNvSpPr txBox="1"/>
            <p:nvPr/>
          </p:nvSpPr>
          <p:spPr>
            <a:xfrm>
              <a:off x="4425696" y="2755392"/>
              <a:ext cx="11849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Residual</a:t>
              </a:r>
              <a:endParaRPr lang="en-US" dirty="0"/>
            </a:p>
          </p:txBody>
        </p:sp>
      </p:grpSp>
      <p:sp>
        <p:nvSpPr>
          <p:cNvPr id="3553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5333" name="Object 5"/>
          <p:cNvGraphicFramePr>
            <a:graphicFrameLocks noChangeAspect="1"/>
          </p:cNvGraphicFramePr>
          <p:nvPr/>
        </p:nvGraphicFramePr>
        <p:xfrm>
          <a:off x="1058863" y="3932238"/>
          <a:ext cx="3636962" cy="825500"/>
        </p:xfrm>
        <a:graphic>
          <a:graphicData uri="http://schemas.openxmlformats.org/presentationml/2006/ole">
            <p:oleObj spid="_x0000_s355333" name="Equation" r:id="rId5" imgW="3657600" imgH="825480" progId="Equation.DSMT4">
              <p:embed/>
            </p:oleObj>
          </a:graphicData>
        </a:graphic>
      </p:graphicFrame>
      <p:sp>
        <p:nvSpPr>
          <p:cNvPr id="3553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5335" name="Object 7"/>
          <p:cNvGraphicFramePr>
            <a:graphicFrameLocks noChangeAspect="1"/>
          </p:cNvGraphicFramePr>
          <p:nvPr/>
        </p:nvGraphicFramePr>
        <p:xfrm>
          <a:off x="1201738" y="5210175"/>
          <a:ext cx="5194300" cy="889000"/>
        </p:xfrm>
        <a:graphic>
          <a:graphicData uri="http://schemas.openxmlformats.org/presentationml/2006/ole">
            <p:oleObj spid="_x0000_s355335" name="Equation" r:id="rId6" imgW="5168880" imgH="8888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GALERKIN METHOD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Substitute interpolation relation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Perform integration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Repeat with </a:t>
            </a:r>
            <a:r>
              <a:rPr lang="en-US" dirty="0" err="1" smtClean="0"/>
              <a:t>N</a:t>
            </a:r>
            <a:r>
              <a:rPr lang="en-US" baseline="-25000" dirty="0" err="1" smtClean="0"/>
              <a:t>j</a:t>
            </a:r>
            <a:r>
              <a:rPr lang="en-US" dirty="0" smtClean="0"/>
              <a:t>(x) as a weight</a:t>
            </a:r>
            <a:endParaRPr lang="en-US" dirty="0"/>
          </a:p>
        </p:txBody>
      </p:sp>
      <p:sp>
        <p:nvSpPr>
          <p:cNvPr id="3563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6353" name="Object 1"/>
          <p:cNvGraphicFramePr>
            <a:graphicFrameLocks noChangeAspect="1"/>
          </p:cNvGraphicFramePr>
          <p:nvPr/>
        </p:nvGraphicFramePr>
        <p:xfrm>
          <a:off x="969963" y="1493838"/>
          <a:ext cx="7493000" cy="822325"/>
        </p:xfrm>
        <a:graphic>
          <a:graphicData uri="http://schemas.openxmlformats.org/presentationml/2006/ole">
            <p:oleObj spid="_x0000_s356353" name="Equation" r:id="rId3" imgW="7467480" imgH="825480" progId="Equation.DSMT4">
              <p:embed/>
            </p:oleObj>
          </a:graphicData>
        </a:graphic>
      </p:graphicFrame>
      <p:sp>
        <p:nvSpPr>
          <p:cNvPr id="3563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6355" name="Object 3"/>
          <p:cNvGraphicFramePr>
            <a:graphicFrameLocks noChangeAspect="1"/>
          </p:cNvGraphicFramePr>
          <p:nvPr/>
        </p:nvGraphicFramePr>
        <p:xfrm>
          <a:off x="1009650" y="3019425"/>
          <a:ext cx="2540000" cy="622300"/>
        </p:xfrm>
        <a:graphic>
          <a:graphicData uri="http://schemas.openxmlformats.org/presentationml/2006/ole">
            <p:oleObj spid="_x0000_s356355" name="Equation" r:id="rId4" imgW="2539800" imgH="622080" progId="Equation.DSMT4">
              <p:embed/>
            </p:oleObj>
          </a:graphicData>
        </a:graphic>
      </p:graphicFrame>
      <p:sp>
        <p:nvSpPr>
          <p:cNvPr id="3563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6357" name="Object 5"/>
          <p:cNvGraphicFramePr>
            <a:graphicFrameLocks noChangeAspect="1"/>
          </p:cNvGraphicFramePr>
          <p:nvPr/>
        </p:nvGraphicFramePr>
        <p:xfrm>
          <a:off x="4775200" y="2932113"/>
          <a:ext cx="2171700" cy="825500"/>
        </p:xfrm>
        <a:graphic>
          <a:graphicData uri="http://schemas.openxmlformats.org/presentationml/2006/ole">
            <p:oleObj spid="_x0000_s356357" name="Equation" r:id="rId5" imgW="2171520" imgH="825480" progId="Equation.DSMT4">
              <p:embed/>
            </p:oleObj>
          </a:graphicData>
        </a:graphic>
      </p:graphicFrame>
      <p:sp>
        <p:nvSpPr>
          <p:cNvPr id="3563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6359" name="Object 7"/>
          <p:cNvGraphicFramePr>
            <a:graphicFrameLocks noChangeAspect="1"/>
          </p:cNvGraphicFramePr>
          <p:nvPr/>
        </p:nvGraphicFramePr>
        <p:xfrm>
          <a:off x="1022350" y="4400550"/>
          <a:ext cx="2540000" cy="622300"/>
        </p:xfrm>
        <a:graphic>
          <a:graphicData uri="http://schemas.openxmlformats.org/presentationml/2006/ole">
            <p:oleObj spid="_x0000_s356359" name="Equation" r:id="rId6" imgW="2539800" imgH="622080" progId="Equation.DSMT4">
              <p:embed/>
            </p:oleObj>
          </a:graphicData>
        </a:graphic>
      </p:graphicFrame>
      <p:sp>
        <p:nvSpPr>
          <p:cNvPr id="3563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6361" name="Object 9"/>
          <p:cNvGraphicFramePr>
            <a:graphicFrameLocks noChangeAspect="1"/>
          </p:cNvGraphicFramePr>
          <p:nvPr/>
        </p:nvGraphicFramePr>
        <p:xfrm>
          <a:off x="4789488" y="4176713"/>
          <a:ext cx="2149475" cy="825500"/>
        </p:xfrm>
        <a:graphic>
          <a:graphicData uri="http://schemas.openxmlformats.org/presentationml/2006/ole">
            <p:oleObj spid="_x0000_s356361" name="Equation" r:id="rId7" imgW="2184120" imgH="825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 bwMode="auto">
          <a:xfrm>
            <a:off x="670560" y="3791712"/>
            <a:ext cx="4730496" cy="1072896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GALERKIN METHOD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Combine the two equations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lvl="1"/>
            <a:r>
              <a:rPr lang="en-US" dirty="0" smtClean="0"/>
              <a:t>{</a:t>
            </a:r>
            <a:r>
              <a:rPr lang="en-US" b="1" dirty="0" smtClean="0"/>
              <a:t>Q</a:t>
            </a:r>
            <a:r>
              <a:rPr lang="en-US" baseline="30000" dirty="0" smtClean="0"/>
              <a:t>(e)</a:t>
            </a:r>
            <a:r>
              <a:rPr lang="en-US" dirty="0" smtClean="0"/>
              <a:t>}: thermal load corresponding to the heat source</a:t>
            </a:r>
          </a:p>
          <a:p>
            <a:pPr lvl="1"/>
            <a:r>
              <a:rPr lang="en-US" dirty="0" smtClean="0"/>
              <a:t>{</a:t>
            </a:r>
            <a:r>
              <a:rPr lang="en-US" b="1" dirty="0" smtClean="0"/>
              <a:t>q</a:t>
            </a:r>
            <a:r>
              <a:rPr lang="en-US" baseline="30000" dirty="0" smtClean="0"/>
              <a:t>(e)</a:t>
            </a:r>
            <a:r>
              <a:rPr lang="en-US" dirty="0" smtClean="0"/>
              <a:t>}: vector of nodal heat flows across the cross-section</a:t>
            </a:r>
          </a:p>
          <a:p>
            <a:r>
              <a:rPr lang="en-US" dirty="0" smtClean="0"/>
              <a:t>Uniform heat source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Equally divided to the two nodes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Temperature varies linearly in the element, and the heat flux is constant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573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7377" name="Object 1"/>
          <p:cNvGraphicFramePr>
            <a:graphicFrameLocks noChangeAspect="1"/>
          </p:cNvGraphicFramePr>
          <p:nvPr/>
        </p:nvGraphicFramePr>
        <p:xfrm>
          <a:off x="771525" y="1339850"/>
          <a:ext cx="3481388" cy="823913"/>
        </p:xfrm>
        <a:graphic>
          <a:graphicData uri="http://schemas.openxmlformats.org/presentationml/2006/ole">
            <p:oleObj spid="_x0000_s357377" name="Equation" r:id="rId3" imgW="3466800" imgH="812520" progId="Equation.DSMT4">
              <p:embed/>
            </p:oleObj>
          </a:graphicData>
        </a:graphic>
      </p:graphicFrame>
      <p:sp>
        <p:nvSpPr>
          <p:cNvPr id="3573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7379" name="Object 3"/>
          <p:cNvGraphicFramePr>
            <a:graphicFrameLocks noChangeAspect="1"/>
          </p:cNvGraphicFramePr>
          <p:nvPr/>
        </p:nvGraphicFramePr>
        <p:xfrm>
          <a:off x="5262563" y="1355725"/>
          <a:ext cx="2671762" cy="469900"/>
        </p:xfrm>
        <a:graphic>
          <a:graphicData uri="http://schemas.openxmlformats.org/presentationml/2006/ole">
            <p:oleObj spid="_x0000_s357379" name="Equation" r:id="rId4" imgW="2692080" imgH="469800" progId="Equation.DSMT4">
              <p:embed/>
            </p:oleObj>
          </a:graphicData>
        </a:graphic>
      </p:graphicFrame>
      <p:sp>
        <p:nvSpPr>
          <p:cNvPr id="35738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7381" name="Object 5"/>
          <p:cNvGraphicFramePr>
            <a:graphicFrameLocks noChangeAspect="1"/>
          </p:cNvGraphicFramePr>
          <p:nvPr/>
        </p:nvGraphicFramePr>
        <p:xfrm>
          <a:off x="954088" y="3921125"/>
          <a:ext cx="4214812" cy="825500"/>
        </p:xfrm>
        <a:graphic>
          <a:graphicData uri="http://schemas.openxmlformats.org/presentationml/2006/ole">
            <p:oleObj spid="_x0000_s357381" name="Equation" r:id="rId5" imgW="4178160" imgH="825480" progId="Equation.DSMT4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084064" y="1889760"/>
            <a:ext cx="30764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Similar to 1D bar element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31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7850" y="979488"/>
            <a:ext cx="4303713" cy="4452937"/>
          </a:xfrm>
        </p:spPr>
        <p:txBody>
          <a:bodyPr/>
          <a:lstStyle/>
          <a:p>
            <a:r>
              <a:rPr lang="en-US" altLang="ko-KR" dirty="0">
                <a:ea typeface="굴림" pitchFamily="50" charset="-127"/>
              </a:rPr>
              <a:t>Heat chamber</a:t>
            </a:r>
          </a:p>
          <a:p>
            <a:pPr>
              <a:buFontTx/>
              <a:buNone/>
            </a:pPr>
            <a:r>
              <a:rPr lang="en-US" altLang="ko-KR" dirty="0">
                <a:ea typeface="굴림" pitchFamily="50" charset="-127"/>
              </a:rPr>
              <a:t>Wall temperature = 200 </a:t>
            </a:r>
            <a:r>
              <a:rPr lang="en-US" altLang="ko-KR" dirty="0">
                <a:ea typeface="굴림" pitchFamily="50" charset="-127"/>
                <a:sym typeface="Symbol" pitchFamily="18" charset="2"/>
              </a:rPr>
              <a:t></a:t>
            </a:r>
            <a:r>
              <a:rPr lang="en-US" altLang="ko-KR" dirty="0">
                <a:ea typeface="굴림" pitchFamily="50" charset="-127"/>
              </a:rPr>
              <a:t>C</a:t>
            </a:r>
          </a:p>
          <a:p>
            <a:pPr>
              <a:buFontTx/>
              <a:buNone/>
            </a:pPr>
            <a:r>
              <a:rPr lang="en-US" altLang="ko-KR" dirty="0">
                <a:ea typeface="굴림" pitchFamily="50" charset="-127"/>
              </a:rPr>
              <a:t>Uniform heat source inside </a:t>
            </a:r>
            <a:br>
              <a:rPr lang="en-US" altLang="ko-KR" dirty="0">
                <a:ea typeface="굴림" pitchFamily="50" charset="-127"/>
              </a:rPr>
            </a:br>
            <a:r>
              <a:rPr lang="en-US" altLang="ko-KR" dirty="0">
                <a:ea typeface="굴림" pitchFamily="50" charset="-127"/>
              </a:rPr>
              <a:t>the wall Q = 400 W/m</a:t>
            </a:r>
            <a:r>
              <a:rPr lang="en-US" altLang="ko-KR" baseline="30000" dirty="0">
                <a:ea typeface="굴림" pitchFamily="50" charset="-127"/>
              </a:rPr>
              <a:t>3</a:t>
            </a:r>
            <a:r>
              <a:rPr lang="en-US" altLang="ko-KR" dirty="0">
                <a:ea typeface="굴림" pitchFamily="50" charset="-127"/>
              </a:rPr>
              <a:t>.</a:t>
            </a:r>
          </a:p>
          <a:p>
            <a:pPr>
              <a:buFontTx/>
              <a:buNone/>
            </a:pPr>
            <a:r>
              <a:rPr lang="en-US" altLang="ko-KR" dirty="0">
                <a:ea typeface="굴림" pitchFamily="50" charset="-127"/>
              </a:rPr>
              <a:t>Thermal conductivity of the </a:t>
            </a:r>
            <a:br>
              <a:rPr lang="en-US" altLang="ko-KR" dirty="0">
                <a:ea typeface="굴림" pitchFamily="50" charset="-127"/>
              </a:rPr>
            </a:br>
            <a:r>
              <a:rPr lang="en-US" altLang="ko-KR" dirty="0">
                <a:ea typeface="굴림" pitchFamily="50" charset="-127"/>
              </a:rPr>
              <a:t>wall is k = 25 W/m</a:t>
            </a:r>
            <a:r>
              <a:rPr lang="en-US" altLang="ko-KR" dirty="0">
                <a:ea typeface="굴림" pitchFamily="50" charset="-127"/>
                <a:sym typeface="Symbol" pitchFamily="18" charset="2"/>
              </a:rPr>
              <a:t></a:t>
            </a:r>
            <a:r>
              <a:rPr lang="en-US" altLang="ko-KR" dirty="0">
                <a:ea typeface="굴림" pitchFamily="50" charset="-127"/>
              </a:rPr>
              <a:t>C.</a:t>
            </a:r>
          </a:p>
          <a:p>
            <a:pPr>
              <a:buFontTx/>
              <a:buNone/>
            </a:pPr>
            <a:r>
              <a:rPr lang="en-US" altLang="ko-KR" dirty="0">
                <a:ea typeface="굴림" pitchFamily="50" charset="-127"/>
              </a:rPr>
              <a:t>Use four elements through</a:t>
            </a:r>
            <a:br>
              <a:rPr lang="en-US" altLang="ko-KR" dirty="0">
                <a:ea typeface="굴림" pitchFamily="50" charset="-127"/>
              </a:rPr>
            </a:br>
            <a:r>
              <a:rPr lang="en-US" altLang="ko-KR" dirty="0">
                <a:ea typeface="굴림" pitchFamily="50" charset="-127"/>
              </a:rPr>
              <a:t>the thickness (unit area)</a:t>
            </a:r>
          </a:p>
          <a:p>
            <a:pPr>
              <a:buFontTx/>
              <a:buNone/>
            </a:pPr>
            <a:r>
              <a:rPr lang="en-US" altLang="ko-KR" dirty="0">
                <a:ea typeface="굴림" pitchFamily="50" charset="-127"/>
              </a:rPr>
              <a:t>Boundary Condition:</a:t>
            </a:r>
          </a:p>
          <a:p>
            <a:pPr>
              <a:buFontTx/>
              <a:buNone/>
            </a:pPr>
            <a:r>
              <a:rPr lang="en-US" altLang="ko-KR" dirty="0">
                <a:ea typeface="굴림" pitchFamily="50" charset="-127"/>
              </a:rPr>
              <a:t>T</a:t>
            </a:r>
            <a:r>
              <a:rPr lang="en-US" altLang="ko-KR" baseline="-25000" dirty="0">
                <a:ea typeface="굴림" pitchFamily="50" charset="-127"/>
              </a:rPr>
              <a:t>1</a:t>
            </a:r>
            <a:r>
              <a:rPr lang="en-US" altLang="ko-KR" dirty="0">
                <a:ea typeface="굴림" pitchFamily="50" charset="-127"/>
              </a:rPr>
              <a:t> = 200, </a:t>
            </a:r>
            <a:r>
              <a:rPr lang="en-US" altLang="ko-KR" dirty="0" err="1">
                <a:ea typeface="굴림" pitchFamily="50" charset="-127"/>
              </a:rPr>
              <a:t>q</a:t>
            </a:r>
            <a:r>
              <a:rPr lang="en-US" altLang="ko-KR" baseline="-25000" dirty="0" err="1">
                <a:ea typeface="굴림" pitchFamily="50" charset="-127"/>
              </a:rPr>
              <a:t>x</a:t>
            </a:r>
            <a:r>
              <a:rPr lang="en-US" altLang="ko-KR" baseline="-25000" dirty="0">
                <a:ea typeface="굴림" pitchFamily="50" charset="-127"/>
              </a:rPr>
              <a:t>=1</a:t>
            </a:r>
            <a:r>
              <a:rPr lang="en-US" altLang="ko-KR" dirty="0">
                <a:ea typeface="굴림" pitchFamily="50" charset="-127"/>
              </a:rPr>
              <a:t> = 0.</a:t>
            </a:r>
            <a:endParaRPr lang="en-US" dirty="0"/>
          </a:p>
        </p:txBody>
      </p:sp>
      <p:graphicFrame>
        <p:nvGraphicFramePr>
          <p:cNvPr id="314372" name="Object 4"/>
          <p:cNvGraphicFramePr>
            <a:graphicFrameLocks noChangeAspect="1"/>
          </p:cNvGraphicFramePr>
          <p:nvPr/>
        </p:nvGraphicFramePr>
        <p:xfrm>
          <a:off x="4995863" y="231775"/>
          <a:ext cx="3492500" cy="3695700"/>
        </p:xfrm>
        <a:graphic>
          <a:graphicData uri="http://schemas.openxmlformats.org/presentationml/2006/ole">
            <p:oleObj spid="_x0000_s314372" name="Picture" r:id="rId3" imgW="2057400" imgH="2171880" progId="Word.Picture.8">
              <p:embed/>
            </p:oleObj>
          </a:graphicData>
        </a:graphic>
      </p:graphicFrame>
      <p:sp>
        <p:nvSpPr>
          <p:cNvPr id="314375" name="Rectangle 7"/>
          <p:cNvSpPr>
            <a:spLocks noChangeArrowheads="1"/>
          </p:cNvSpPr>
          <p:nvPr/>
        </p:nvSpPr>
        <p:spPr bwMode="auto">
          <a:xfrm>
            <a:off x="0" y="2714625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14374" name="Object 6"/>
          <p:cNvGraphicFramePr>
            <a:graphicFrameLocks noChangeAspect="1"/>
          </p:cNvGraphicFramePr>
          <p:nvPr/>
        </p:nvGraphicFramePr>
        <p:xfrm>
          <a:off x="3540125" y="4081463"/>
          <a:ext cx="5348288" cy="2430462"/>
        </p:xfrm>
        <a:graphic>
          <a:graphicData uri="http://schemas.openxmlformats.org/presentationml/2006/ole">
            <p:oleObj spid="_x0000_s314374" name="Picture" r:id="rId4" imgW="3145896" imgH="1428129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HEAT CONDUCTION ANALYSIS</a:t>
            </a:r>
            <a:endParaRPr lang="en-US" dirty="0"/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475" y="741363"/>
            <a:ext cx="8909050" cy="6011862"/>
          </a:xfrm>
        </p:spPr>
        <p:txBody>
          <a:bodyPr/>
          <a:lstStyle/>
          <a:p>
            <a:r>
              <a:rPr lang="en-US" dirty="0"/>
              <a:t>Analogy between </a:t>
            </a:r>
            <a:r>
              <a:rPr lang="en-US" dirty="0" smtClean="0"/>
              <a:t>Stress </a:t>
            </a:r>
            <a:r>
              <a:rPr lang="en-US" dirty="0"/>
              <a:t>and </a:t>
            </a:r>
            <a:r>
              <a:rPr lang="en-US" dirty="0" smtClean="0"/>
              <a:t>Heat Conduction Analysis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In finite element viewpoint, two problems are identical if a proper interpretation is given.</a:t>
            </a:r>
          </a:p>
          <a:p>
            <a:r>
              <a:rPr lang="en-US" dirty="0"/>
              <a:t>More Complex Problems</a:t>
            </a:r>
          </a:p>
          <a:p>
            <a:pPr lvl="1"/>
            <a:r>
              <a:rPr lang="en-US" dirty="0"/>
              <a:t>Coupled structural-thermal problems (thermal strain).</a:t>
            </a:r>
          </a:p>
          <a:p>
            <a:pPr lvl="1"/>
            <a:r>
              <a:rPr lang="en-US" dirty="0"/>
              <a:t>Radiation problem</a:t>
            </a:r>
          </a:p>
        </p:txBody>
      </p:sp>
      <p:graphicFrame>
        <p:nvGraphicFramePr>
          <p:cNvPr id="305235" name="Group 83"/>
          <p:cNvGraphicFramePr>
            <a:graphicFrameLocks noGrp="1"/>
          </p:cNvGraphicFramePr>
          <p:nvPr/>
        </p:nvGraphicFramePr>
        <p:xfrm>
          <a:off x="1204913" y="1427163"/>
          <a:ext cx="6311900" cy="2936876"/>
        </p:xfrm>
        <a:graphic>
          <a:graphicData uri="http://schemas.openxmlformats.org/drawingml/2006/table">
            <a:tbl>
              <a:tblPr/>
              <a:tblGrid>
                <a:gridCol w="3157537"/>
                <a:gridCol w="3154363"/>
              </a:tblGrid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바탕" pitchFamily="18" charset="-127"/>
                          <a:cs typeface="Times New Roman" pitchFamily="18" charset="0"/>
                        </a:rPr>
                        <a:t>   Structural problem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바탕" pitchFamily="18" charset="-127"/>
                          <a:cs typeface="Times New Roman" pitchFamily="18" charset="0"/>
                        </a:rPr>
                        <a:t>   Heat transfer problem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바탕" pitchFamily="18" charset="-127"/>
                          <a:cs typeface="Times New Roman" pitchFamily="18" charset="0"/>
                        </a:rPr>
                        <a:t>   Displacement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바탕" pitchFamily="18" charset="-127"/>
                          <a:cs typeface="Times New Roman" pitchFamily="18" charset="0"/>
                        </a:rPr>
                        <a:t>   Temperature (scalar)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바탕" pitchFamily="18" charset="-127"/>
                          <a:cs typeface="Times New Roman" pitchFamily="18" charset="0"/>
                        </a:rPr>
                        <a:t>   Stress/strain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바탕" pitchFamily="18" charset="-127"/>
                          <a:cs typeface="Times New Roman" pitchFamily="18" charset="0"/>
                        </a:rPr>
                        <a:t>   Heat flux (vector)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바탕" pitchFamily="18" charset="-127"/>
                          <a:cs typeface="Times New Roman" pitchFamily="18" charset="0"/>
                        </a:rPr>
                        <a:t>   Displacement B.C.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바탕" pitchFamily="18" charset="-127"/>
                          <a:cs typeface="Times New Roman" pitchFamily="18" charset="0"/>
                        </a:rPr>
                        <a:t>   Fixed temperature B.C.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바탕" pitchFamily="18" charset="-127"/>
                          <a:cs typeface="Times New Roman" pitchFamily="18" charset="0"/>
                        </a:rPr>
                        <a:t>   Surface traction force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바탕" pitchFamily="18" charset="-127"/>
                          <a:cs typeface="Times New Roman" pitchFamily="18" charset="0"/>
                        </a:rPr>
                        <a:t>   Heat flux B.C.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바탕" pitchFamily="18" charset="-127"/>
                          <a:cs typeface="Times New Roman" pitchFamily="18" charset="0"/>
                        </a:rPr>
                        <a:t>   Body force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바탕" pitchFamily="18" charset="-127"/>
                          <a:cs typeface="Times New Roman" pitchFamily="18" charset="0"/>
                        </a:rPr>
                        <a:t>   Internal heat generation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바탕" pitchFamily="18" charset="-127"/>
                          <a:cs typeface="Times New Roman" pitchFamily="18" charset="0"/>
                        </a:rPr>
                        <a:t>   Young’s modulus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바탕" pitchFamily="18" charset="-127"/>
                          <a:cs typeface="Times New Roman" pitchFamily="18" charset="0"/>
                        </a:rPr>
                        <a:t>   Thermal conductivity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</a:t>
            </a:r>
            <a:r>
              <a:rPr lang="en-US" i="1"/>
              <a:t>cont</a:t>
            </a:r>
            <a:r>
              <a:rPr lang="en-US"/>
              <a:t>.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475" y="741363"/>
            <a:ext cx="8909050" cy="2871787"/>
          </a:xfrm>
        </p:spPr>
        <p:txBody>
          <a:bodyPr/>
          <a:lstStyle/>
          <a:p>
            <a:r>
              <a:rPr lang="en-US"/>
              <a:t>Element Matrix Equation</a:t>
            </a:r>
          </a:p>
          <a:p>
            <a:pPr lvl="1"/>
            <a:r>
              <a:rPr lang="en-US"/>
              <a:t>All elements are identical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r>
              <a:rPr lang="en-US"/>
              <a:t>Assembly</a:t>
            </a:r>
          </a:p>
        </p:txBody>
      </p:sp>
      <p:graphicFrame>
        <p:nvGraphicFramePr>
          <p:cNvPr id="315402" name="Object 10"/>
          <p:cNvGraphicFramePr>
            <a:graphicFrameLocks noChangeAspect="1"/>
          </p:cNvGraphicFramePr>
          <p:nvPr/>
        </p:nvGraphicFramePr>
        <p:xfrm>
          <a:off x="1866900" y="1884363"/>
          <a:ext cx="3638550" cy="781050"/>
        </p:xfrm>
        <a:graphic>
          <a:graphicData uri="http://schemas.openxmlformats.org/presentationml/2006/ole">
            <p:oleObj spid="_x0000_s315402" name="Equation" r:id="rId3" imgW="3632040" imgH="787320" progId="Equation.DSMT4">
              <p:embed/>
            </p:oleObj>
          </a:graphicData>
        </a:graphic>
      </p:graphicFrame>
      <p:sp>
        <p:nvSpPr>
          <p:cNvPr id="31540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5406" name="Object 14"/>
          <p:cNvGraphicFramePr>
            <a:graphicFrameLocks noChangeAspect="1"/>
          </p:cNvGraphicFramePr>
          <p:nvPr/>
        </p:nvGraphicFramePr>
        <p:xfrm>
          <a:off x="1211263" y="3570288"/>
          <a:ext cx="6684962" cy="1951037"/>
        </p:xfrm>
        <a:graphic>
          <a:graphicData uri="http://schemas.openxmlformats.org/presentationml/2006/ole">
            <p:oleObj spid="_x0000_s315406" name="Equation" r:id="rId4" imgW="6705360" imgH="19303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</a:t>
            </a:r>
            <a:r>
              <a:rPr lang="en-US" i="1"/>
              <a:t>cont</a:t>
            </a:r>
            <a:r>
              <a:rPr lang="en-US"/>
              <a:t>.</a:t>
            </a:r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475" y="741363"/>
            <a:ext cx="8909050" cy="2614612"/>
          </a:xfrm>
        </p:spPr>
        <p:txBody>
          <a:bodyPr/>
          <a:lstStyle/>
          <a:p>
            <a:r>
              <a:rPr lang="en-US" dirty="0"/>
              <a:t>Boundary Conditions</a:t>
            </a:r>
          </a:p>
          <a:p>
            <a:pPr lvl="1"/>
            <a:r>
              <a:rPr lang="en-US" dirty="0"/>
              <a:t>At node 1, the temperature is given (</a:t>
            </a:r>
            <a:r>
              <a:rPr lang="en-US" i="1" dirty="0"/>
              <a:t>T</a:t>
            </a:r>
            <a:r>
              <a:rPr lang="en-US" baseline="-25000" dirty="0"/>
              <a:t>1</a:t>
            </a:r>
            <a:r>
              <a:rPr lang="en-US" dirty="0"/>
              <a:t> = 200). Thus, the heat flux at node 1 </a:t>
            </a:r>
            <a:r>
              <a:rPr lang="en-US" dirty="0" smtClean="0"/>
              <a:t>(</a:t>
            </a:r>
            <a:r>
              <a:rPr lang="en-US" i="1" dirty="0" smtClean="0"/>
              <a:t>Q</a:t>
            </a:r>
            <a:r>
              <a:rPr lang="en-US" baseline="-25000" dirty="0" smtClean="0"/>
              <a:t>1</a:t>
            </a:r>
            <a:r>
              <a:rPr lang="en-US" dirty="0"/>
              <a:t>) should be unknown.</a:t>
            </a:r>
          </a:p>
          <a:p>
            <a:pPr lvl="1"/>
            <a:r>
              <a:rPr lang="en-US" dirty="0"/>
              <a:t>At node 5, the insulation condition required that the heat flux </a:t>
            </a:r>
            <a:r>
              <a:rPr lang="en-US" dirty="0" smtClean="0"/>
              <a:t>(</a:t>
            </a:r>
            <a:r>
              <a:rPr lang="en-US" i="1" dirty="0" smtClean="0"/>
              <a:t>Q</a:t>
            </a:r>
            <a:r>
              <a:rPr lang="en-US" baseline="-25000" dirty="0" smtClean="0"/>
              <a:t>5</a:t>
            </a:r>
            <a:r>
              <a:rPr lang="en-US" dirty="0"/>
              <a:t>) should be zero. Thus, the temperature at node 5 should be unknown.</a:t>
            </a:r>
          </a:p>
          <a:p>
            <a:pPr lvl="1"/>
            <a:r>
              <a:rPr lang="en-US" dirty="0"/>
              <a:t>At nodes 2 – 4, the temperature is unknown (</a:t>
            </a:r>
            <a:r>
              <a:rPr lang="en-US" i="1" dirty="0"/>
              <a:t>T</a:t>
            </a:r>
            <a:r>
              <a:rPr lang="en-US" baseline="-25000" dirty="0"/>
              <a:t>2</a:t>
            </a:r>
            <a:r>
              <a:rPr lang="en-US" dirty="0"/>
              <a:t>, </a:t>
            </a:r>
            <a:r>
              <a:rPr lang="en-US" i="1" dirty="0"/>
              <a:t>T</a:t>
            </a:r>
            <a:r>
              <a:rPr lang="en-US" baseline="-25000" dirty="0"/>
              <a:t>3</a:t>
            </a:r>
            <a:r>
              <a:rPr lang="en-US" dirty="0"/>
              <a:t>, </a:t>
            </a:r>
            <a:r>
              <a:rPr lang="en-US" i="1" dirty="0"/>
              <a:t>T</a:t>
            </a:r>
            <a:r>
              <a:rPr lang="en-US" baseline="-25000" dirty="0"/>
              <a:t>4</a:t>
            </a:r>
            <a:r>
              <a:rPr lang="en-US" dirty="0"/>
              <a:t>). Thus the heat flux should be known. </a:t>
            </a:r>
          </a:p>
        </p:txBody>
      </p:sp>
      <p:graphicFrame>
        <p:nvGraphicFramePr>
          <p:cNvPr id="327685" name="Object 5"/>
          <p:cNvGraphicFramePr>
            <a:graphicFrameLocks noChangeAspect="1"/>
          </p:cNvGraphicFramePr>
          <p:nvPr/>
        </p:nvGraphicFramePr>
        <p:xfrm>
          <a:off x="2022475" y="4370388"/>
          <a:ext cx="4959350" cy="1909762"/>
        </p:xfrm>
        <a:graphic>
          <a:graphicData uri="http://schemas.openxmlformats.org/presentationml/2006/ole">
            <p:oleObj spid="_x0000_s327685" name="Equation" r:id="rId3" imgW="4952880" imgH="1904760" progId="Equation.DSMT4">
              <p:embed/>
            </p:oleObj>
          </a:graphicData>
        </a:graphic>
      </p:graphicFrame>
      <p:sp>
        <p:nvSpPr>
          <p:cNvPr id="327687" name="Line 7"/>
          <p:cNvSpPr>
            <a:spLocks noChangeShapeType="1"/>
          </p:cNvSpPr>
          <p:nvPr/>
        </p:nvSpPr>
        <p:spPr bwMode="auto">
          <a:xfrm>
            <a:off x="1606550" y="3616325"/>
            <a:ext cx="55768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688" name="Oval 8"/>
          <p:cNvSpPr>
            <a:spLocks noChangeArrowheads="1"/>
          </p:cNvSpPr>
          <p:nvPr/>
        </p:nvSpPr>
        <p:spPr bwMode="auto">
          <a:xfrm>
            <a:off x="1546225" y="3559175"/>
            <a:ext cx="115888" cy="115888"/>
          </a:xfrm>
          <a:prstGeom prst="ellipse">
            <a:avLst/>
          </a:prstGeom>
          <a:solidFill>
            <a:schemeClr val="tx1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7689" name="Oval 9"/>
          <p:cNvSpPr>
            <a:spLocks noChangeArrowheads="1"/>
          </p:cNvSpPr>
          <p:nvPr/>
        </p:nvSpPr>
        <p:spPr bwMode="auto">
          <a:xfrm>
            <a:off x="2941638" y="3559175"/>
            <a:ext cx="115887" cy="115888"/>
          </a:xfrm>
          <a:prstGeom prst="ellipse">
            <a:avLst/>
          </a:prstGeom>
          <a:solidFill>
            <a:schemeClr val="tx1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7690" name="Oval 10"/>
          <p:cNvSpPr>
            <a:spLocks noChangeArrowheads="1"/>
          </p:cNvSpPr>
          <p:nvPr/>
        </p:nvSpPr>
        <p:spPr bwMode="auto">
          <a:xfrm>
            <a:off x="4337050" y="3559175"/>
            <a:ext cx="115888" cy="115888"/>
          </a:xfrm>
          <a:prstGeom prst="ellipse">
            <a:avLst/>
          </a:prstGeom>
          <a:solidFill>
            <a:schemeClr val="tx1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7691" name="Oval 11"/>
          <p:cNvSpPr>
            <a:spLocks noChangeArrowheads="1"/>
          </p:cNvSpPr>
          <p:nvPr/>
        </p:nvSpPr>
        <p:spPr bwMode="auto">
          <a:xfrm>
            <a:off x="5732463" y="3559175"/>
            <a:ext cx="115887" cy="115888"/>
          </a:xfrm>
          <a:prstGeom prst="ellipse">
            <a:avLst/>
          </a:prstGeom>
          <a:solidFill>
            <a:schemeClr val="tx1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7692" name="Oval 12"/>
          <p:cNvSpPr>
            <a:spLocks noChangeArrowheads="1"/>
          </p:cNvSpPr>
          <p:nvPr/>
        </p:nvSpPr>
        <p:spPr bwMode="auto">
          <a:xfrm>
            <a:off x="7127875" y="3559175"/>
            <a:ext cx="115888" cy="115888"/>
          </a:xfrm>
          <a:prstGeom prst="ellipse">
            <a:avLst/>
          </a:prstGeom>
          <a:solidFill>
            <a:schemeClr val="tx1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7693" name="Text Box 13"/>
          <p:cNvSpPr txBox="1">
            <a:spLocks noChangeArrowheads="1"/>
          </p:cNvSpPr>
          <p:nvPr/>
        </p:nvSpPr>
        <p:spPr bwMode="auto">
          <a:xfrm>
            <a:off x="1423988" y="3203575"/>
            <a:ext cx="325437" cy="3968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/>
              <a:t>1</a:t>
            </a:r>
          </a:p>
        </p:txBody>
      </p:sp>
      <p:sp>
        <p:nvSpPr>
          <p:cNvPr id="327694" name="Text Box 14"/>
          <p:cNvSpPr txBox="1">
            <a:spLocks noChangeArrowheads="1"/>
          </p:cNvSpPr>
          <p:nvPr/>
        </p:nvSpPr>
        <p:spPr bwMode="auto">
          <a:xfrm>
            <a:off x="2840038" y="3235325"/>
            <a:ext cx="325437" cy="3968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/>
              <a:t>2</a:t>
            </a:r>
          </a:p>
        </p:txBody>
      </p:sp>
      <p:sp>
        <p:nvSpPr>
          <p:cNvPr id="327695" name="Text Box 15"/>
          <p:cNvSpPr txBox="1">
            <a:spLocks noChangeArrowheads="1"/>
          </p:cNvSpPr>
          <p:nvPr/>
        </p:nvSpPr>
        <p:spPr bwMode="auto">
          <a:xfrm>
            <a:off x="4230688" y="3241675"/>
            <a:ext cx="325437" cy="3968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/>
              <a:t>3</a:t>
            </a:r>
          </a:p>
        </p:txBody>
      </p:sp>
      <p:sp>
        <p:nvSpPr>
          <p:cNvPr id="327696" name="Text Box 16"/>
          <p:cNvSpPr txBox="1">
            <a:spLocks noChangeArrowheads="1"/>
          </p:cNvSpPr>
          <p:nvPr/>
        </p:nvSpPr>
        <p:spPr bwMode="auto">
          <a:xfrm>
            <a:off x="5614988" y="3235325"/>
            <a:ext cx="325437" cy="3968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/>
              <a:t>4</a:t>
            </a:r>
          </a:p>
        </p:txBody>
      </p:sp>
      <p:sp>
        <p:nvSpPr>
          <p:cNvPr id="327697" name="Text Box 17"/>
          <p:cNvSpPr txBox="1">
            <a:spLocks noChangeArrowheads="1"/>
          </p:cNvSpPr>
          <p:nvPr/>
        </p:nvSpPr>
        <p:spPr bwMode="auto">
          <a:xfrm>
            <a:off x="7016750" y="3240088"/>
            <a:ext cx="325438" cy="3968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/>
              <a:t>5</a:t>
            </a:r>
          </a:p>
        </p:txBody>
      </p:sp>
      <p:sp>
        <p:nvSpPr>
          <p:cNvPr id="327698" name="AutoShape 18"/>
          <p:cNvSpPr>
            <a:spLocks noChangeArrowheads="1"/>
          </p:cNvSpPr>
          <p:nvPr/>
        </p:nvSpPr>
        <p:spPr bwMode="auto">
          <a:xfrm>
            <a:off x="1109663" y="3549650"/>
            <a:ext cx="379412" cy="115888"/>
          </a:xfrm>
          <a:prstGeom prst="rightArrow">
            <a:avLst>
              <a:gd name="adj1" fmla="val 50000"/>
              <a:gd name="adj2" fmla="val 81849"/>
            </a:avLst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7699" name="AutoShape 19"/>
          <p:cNvSpPr>
            <a:spLocks noChangeArrowheads="1"/>
          </p:cNvSpPr>
          <p:nvPr/>
        </p:nvSpPr>
        <p:spPr bwMode="auto">
          <a:xfrm flipH="1">
            <a:off x="7343775" y="3571875"/>
            <a:ext cx="379413" cy="115888"/>
          </a:xfrm>
          <a:prstGeom prst="rightArrow">
            <a:avLst>
              <a:gd name="adj1" fmla="val 50000"/>
              <a:gd name="adj2" fmla="val 81849"/>
            </a:avLst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7700" name="Text Box 20"/>
          <p:cNvSpPr txBox="1">
            <a:spLocks noChangeArrowheads="1"/>
          </p:cNvSpPr>
          <p:nvPr/>
        </p:nvSpPr>
        <p:spPr bwMode="auto">
          <a:xfrm>
            <a:off x="688340" y="3373438"/>
            <a:ext cx="478016" cy="40011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 i="1" dirty="0" smtClean="0"/>
              <a:t>Q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327701" name="Text Box 21"/>
          <p:cNvSpPr txBox="1">
            <a:spLocks noChangeArrowheads="1"/>
          </p:cNvSpPr>
          <p:nvPr/>
        </p:nvSpPr>
        <p:spPr bwMode="auto">
          <a:xfrm>
            <a:off x="7677150" y="3365500"/>
            <a:ext cx="478016" cy="40011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 i="1" dirty="0" smtClean="0"/>
              <a:t>Q</a:t>
            </a:r>
            <a:r>
              <a:rPr lang="en-US" baseline="-25000" dirty="0" smtClean="0"/>
              <a:t>5</a:t>
            </a:r>
            <a:endParaRPr lang="en-US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7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</a:t>
            </a:r>
            <a:r>
              <a:rPr lang="en-US" i="1"/>
              <a:t>cont</a:t>
            </a:r>
            <a:r>
              <a:rPr lang="en-US"/>
              <a:t>.</a:t>
            </a:r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475" y="741363"/>
            <a:ext cx="8909050" cy="4360862"/>
          </a:xfrm>
        </p:spPr>
        <p:txBody>
          <a:bodyPr/>
          <a:lstStyle/>
          <a:p>
            <a:r>
              <a:rPr lang="en-US" dirty="0"/>
              <a:t>Imposing Boundary Conditions</a:t>
            </a:r>
          </a:p>
          <a:p>
            <a:pPr lvl="1"/>
            <a:r>
              <a:rPr lang="en-US" dirty="0"/>
              <a:t>Remove first row because it contains unknown </a:t>
            </a:r>
            <a:r>
              <a:rPr lang="en-US" i="1" dirty="0" smtClean="0"/>
              <a:t>Q</a:t>
            </a:r>
            <a:r>
              <a:rPr lang="en-US" baseline="-25000" dirty="0" smtClean="0"/>
              <a:t>1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Cannot remove first column because </a:t>
            </a:r>
            <a:r>
              <a:rPr lang="en-US" i="1" dirty="0"/>
              <a:t>T</a:t>
            </a:r>
            <a:r>
              <a:rPr lang="en-US" baseline="-25000" dirty="0"/>
              <a:t>1</a:t>
            </a:r>
            <a:r>
              <a:rPr lang="en-US" dirty="0"/>
              <a:t> is not zero.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 smtClean="0"/>
              <a:t>Instead</a:t>
            </a:r>
            <a:r>
              <a:rPr lang="en-US" dirty="0"/>
              <a:t>, move the first column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the right.</a:t>
            </a:r>
          </a:p>
        </p:txBody>
      </p:sp>
      <p:graphicFrame>
        <p:nvGraphicFramePr>
          <p:cNvPr id="316426" name="Object 10"/>
          <p:cNvGraphicFramePr>
            <a:graphicFrameLocks noChangeAspect="1"/>
          </p:cNvGraphicFramePr>
          <p:nvPr/>
        </p:nvGraphicFramePr>
        <p:xfrm>
          <a:off x="777875" y="1943100"/>
          <a:ext cx="4554538" cy="1908175"/>
        </p:xfrm>
        <a:graphic>
          <a:graphicData uri="http://schemas.openxmlformats.org/presentationml/2006/ole">
            <p:oleObj spid="_x0000_s316426" name="Equation" r:id="rId3" imgW="4559040" imgH="1904760" progId="Equation.DSMT4">
              <p:embed/>
            </p:oleObj>
          </a:graphicData>
        </a:graphic>
      </p:graphicFrame>
      <p:graphicFrame>
        <p:nvGraphicFramePr>
          <p:cNvPr id="316428" name="Object 12"/>
          <p:cNvGraphicFramePr>
            <a:graphicFrameLocks noChangeAspect="1"/>
          </p:cNvGraphicFramePr>
          <p:nvPr/>
        </p:nvGraphicFramePr>
        <p:xfrm>
          <a:off x="842963" y="4953000"/>
          <a:ext cx="6356350" cy="1528763"/>
        </p:xfrm>
        <a:graphic>
          <a:graphicData uri="http://schemas.openxmlformats.org/presentationml/2006/ole">
            <p:oleObj spid="_x0000_s316428" name="Equation" r:id="rId4" imgW="6362640" imgH="1523880" progId="Equation.DSMT4">
              <p:embed/>
            </p:oleObj>
          </a:graphicData>
        </a:graphic>
      </p:graphicFrame>
      <p:graphicFrame>
        <p:nvGraphicFramePr>
          <p:cNvPr id="316430" name="Object 14"/>
          <p:cNvGraphicFramePr>
            <a:graphicFrameLocks noChangeAspect="1"/>
          </p:cNvGraphicFramePr>
          <p:nvPr/>
        </p:nvGraphicFramePr>
        <p:xfrm>
          <a:off x="5092700" y="3984625"/>
          <a:ext cx="3443288" cy="663575"/>
        </p:xfrm>
        <a:graphic>
          <a:graphicData uri="http://schemas.openxmlformats.org/presentationml/2006/ole">
            <p:oleObj spid="_x0000_s316430" name="Equation" r:id="rId5" imgW="3822480" imgH="7365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</a:t>
            </a:r>
            <a:r>
              <a:rPr lang="en-US" i="1"/>
              <a:t>cont</a:t>
            </a:r>
            <a:r>
              <a:rPr lang="en-US"/>
              <a:t>.</a:t>
            </a:r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Solution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Discussion</a:t>
            </a:r>
          </a:p>
          <a:p>
            <a:pPr lvl="1"/>
            <a:r>
              <a:rPr lang="en-US" dirty="0"/>
              <a:t>In order to maintain 200 degree at node 1, we need to remove heat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graphicFrame>
        <p:nvGraphicFramePr>
          <p:cNvPr id="317449" name="Object 9"/>
          <p:cNvGraphicFramePr>
            <a:graphicFrameLocks noChangeAspect="1"/>
          </p:cNvGraphicFramePr>
          <p:nvPr/>
        </p:nvGraphicFramePr>
        <p:xfrm>
          <a:off x="1346200" y="1281113"/>
          <a:ext cx="6532563" cy="293687"/>
        </p:xfrm>
        <a:graphic>
          <a:graphicData uri="http://schemas.openxmlformats.org/presentationml/2006/ole">
            <p:oleObj spid="_x0000_s317449" name="Equation" r:id="rId3" imgW="7251480" imgH="330120" progId="Equation.DSMT4">
              <p:embed/>
            </p:oleObj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14525" y="1576197"/>
            <a:ext cx="4920569" cy="2724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5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7453" name="Object 13"/>
          <p:cNvGraphicFramePr>
            <a:graphicFrameLocks noChangeAspect="1"/>
          </p:cNvGraphicFramePr>
          <p:nvPr/>
        </p:nvGraphicFramePr>
        <p:xfrm>
          <a:off x="1174750" y="5267325"/>
          <a:ext cx="3457575" cy="720725"/>
        </p:xfrm>
        <a:graphic>
          <a:graphicData uri="http://schemas.openxmlformats.org/presentationml/2006/ole">
            <p:oleObj spid="_x0000_s317453" name="Equation" r:id="rId5" imgW="3466800" imgH="7110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475" y="741363"/>
            <a:ext cx="8909050" cy="4584700"/>
          </a:xfrm>
        </p:spPr>
        <p:txBody>
          <a:bodyPr/>
          <a:lstStyle/>
          <a:p>
            <a:r>
              <a:rPr lang="en-US" dirty="0"/>
              <a:t>Convection Boundary Condition</a:t>
            </a:r>
          </a:p>
          <a:p>
            <a:pPr lvl="1"/>
            <a:r>
              <a:rPr lang="en-US" dirty="0" smtClean="0"/>
              <a:t>Happens when a structure is surrounded by fluid</a:t>
            </a:r>
          </a:p>
          <a:p>
            <a:pPr lvl="1"/>
            <a:r>
              <a:rPr lang="en-US" dirty="0" smtClean="0"/>
              <a:t>Does </a:t>
            </a:r>
            <a:r>
              <a:rPr lang="en-US" dirty="0"/>
              <a:t>not exist in structural </a:t>
            </a:r>
            <a:r>
              <a:rPr lang="en-US" dirty="0" smtClean="0"/>
              <a:t>problems</a:t>
            </a:r>
            <a:endParaRPr lang="en-US" dirty="0"/>
          </a:p>
          <a:p>
            <a:pPr lvl="1"/>
            <a:r>
              <a:rPr lang="en-US" dirty="0"/>
              <a:t>BC includes unknown </a:t>
            </a:r>
            <a:r>
              <a:rPr lang="en-US" dirty="0" smtClean="0"/>
              <a:t>temperature (mixed BC)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 smtClean="0"/>
              <a:t>Heat </a:t>
            </a:r>
            <a:r>
              <a:rPr lang="en-US" dirty="0"/>
              <a:t>flow is not prescribed. Rather, it is a function of temperature on the boundary, which is </a:t>
            </a:r>
            <a:r>
              <a:rPr lang="en-US" dirty="0" smtClean="0"/>
              <a:t>unknown</a:t>
            </a:r>
            <a:endParaRPr lang="en-US" dirty="0"/>
          </a:p>
          <a:p>
            <a:r>
              <a:rPr lang="en-US" dirty="0"/>
              <a:t>1D Finite Element</a:t>
            </a:r>
          </a:p>
          <a:p>
            <a:pPr lvl="1"/>
            <a:r>
              <a:rPr lang="en-US" dirty="0"/>
              <a:t>When both Nodes 1 and 2 are convection boundary</a:t>
            </a:r>
          </a:p>
        </p:txBody>
      </p:sp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CONVECTION BC</a:t>
            </a:r>
          </a:p>
        </p:txBody>
      </p:sp>
      <p:sp>
        <p:nvSpPr>
          <p:cNvPr id="318473" name="Freeform 9" descr="10%"/>
          <p:cNvSpPr>
            <a:spLocks noChangeAspect="1"/>
          </p:cNvSpPr>
          <p:nvPr/>
        </p:nvSpPr>
        <p:spPr bwMode="auto">
          <a:xfrm>
            <a:off x="7599363" y="1077913"/>
            <a:ext cx="1300162" cy="2157412"/>
          </a:xfrm>
          <a:custGeom>
            <a:avLst/>
            <a:gdLst/>
            <a:ahLst/>
            <a:cxnLst>
              <a:cxn ang="0">
                <a:pos x="0" y="105"/>
              </a:cxn>
              <a:cxn ang="0">
                <a:pos x="0" y="2242"/>
              </a:cxn>
              <a:cxn ang="0">
                <a:pos x="413" y="2190"/>
              </a:cxn>
              <a:cxn ang="0">
                <a:pos x="773" y="2242"/>
              </a:cxn>
              <a:cxn ang="0">
                <a:pos x="1230" y="2197"/>
              </a:cxn>
              <a:cxn ang="0">
                <a:pos x="1658" y="2265"/>
              </a:cxn>
              <a:cxn ang="0">
                <a:pos x="1658" y="90"/>
              </a:cxn>
              <a:cxn ang="0">
                <a:pos x="1320" y="45"/>
              </a:cxn>
              <a:cxn ang="0">
                <a:pos x="990" y="97"/>
              </a:cxn>
              <a:cxn ang="0">
                <a:pos x="645" y="112"/>
              </a:cxn>
              <a:cxn ang="0">
                <a:pos x="293" y="0"/>
              </a:cxn>
              <a:cxn ang="0">
                <a:pos x="0" y="105"/>
              </a:cxn>
            </a:cxnLst>
            <a:rect l="0" t="0" r="r" b="b"/>
            <a:pathLst>
              <a:path w="1658" h="2265">
                <a:moveTo>
                  <a:pt x="0" y="105"/>
                </a:moveTo>
                <a:lnTo>
                  <a:pt x="0" y="2242"/>
                </a:lnTo>
                <a:lnTo>
                  <a:pt x="413" y="2190"/>
                </a:lnTo>
                <a:lnTo>
                  <a:pt x="773" y="2242"/>
                </a:lnTo>
                <a:lnTo>
                  <a:pt x="1230" y="2197"/>
                </a:lnTo>
                <a:lnTo>
                  <a:pt x="1658" y="2265"/>
                </a:lnTo>
                <a:lnTo>
                  <a:pt x="1658" y="90"/>
                </a:lnTo>
                <a:lnTo>
                  <a:pt x="1320" y="45"/>
                </a:lnTo>
                <a:lnTo>
                  <a:pt x="990" y="97"/>
                </a:lnTo>
                <a:lnTo>
                  <a:pt x="645" y="112"/>
                </a:lnTo>
                <a:lnTo>
                  <a:pt x="293" y="0"/>
                </a:lnTo>
                <a:lnTo>
                  <a:pt x="0" y="105"/>
                </a:lnTo>
                <a:close/>
              </a:path>
            </a:pathLst>
          </a:custGeom>
          <a:pattFill prst="pct10">
            <a:fgClr>
              <a:srgbClr val="000000"/>
            </a:fgClr>
            <a:bgClr>
              <a:srgbClr val="FFFFFF"/>
            </a:bgClr>
          </a:pattFill>
          <a:ln w="1905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474" name="Text Box 10"/>
          <p:cNvSpPr txBox="1">
            <a:spLocks noChangeAspect="1" noChangeArrowheads="1"/>
          </p:cNvSpPr>
          <p:nvPr/>
        </p:nvSpPr>
        <p:spPr bwMode="auto">
          <a:xfrm>
            <a:off x="7893050" y="1439863"/>
            <a:ext cx="912813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/>
            <a:r>
              <a:rPr lang="en-US" altLang="ko-KR">
                <a:ea typeface="SimSun" pitchFamily="2" charset="-122"/>
              </a:rPr>
              <a:t>Wall</a:t>
            </a:r>
            <a:endParaRPr lang="en-US"/>
          </a:p>
        </p:txBody>
      </p:sp>
      <p:sp>
        <p:nvSpPr>
          <p:cNvPr id="318482" name="Text Box 18"/>
          <p:cNvSpPr txBox="1">
            <a:spLocks noChangeArrowheads="1"/>
          </p:cNvSpPr>
          <p:nvPr/>
        </p:nvSpPr>
        <p:spPr bwMode="auto">
          <a:xfrm>
            <a:off x="6784975" y="1943100"/>
            <a:ext cx="457200" cy="3968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 i="1"/>
              <a:t>T</a:t>
            </a:r>
            <a:r>
              <a:rPr lang="en-US" baseline="30000">
                <a:sym typeface="Symbol" pitchFamily="18" charset="2"/>
              </a:rPr>
              <a:t></a:t>
            </a:r>
          </a:p>
        </p:txBody>
      </p:sp>
      <p:sp>
        <p:nvSpPr>
          <p:cNvPr id="318483" name="Text Box 19"/>
          <p:cNvSpPr txBox="1">
            <a:spLocks noChangeArrowheads="1"/>
          </p:cNvSpPr>
          <p:nvPr/>
        </p:nvSpPr>
        <p:spPr bwMode="auto">
          <a:xfrm>
            <a:off x="7497763" y="1941513"/>
            <a:ext cx="339725" cy="3968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 i="1"/>
              <a:t>T</a:t>
            </a:r>
            <a:endParaRPr lang="en-US" baseline="30000">
              <a:sym typeface="Symbol" pitchFamily="18" charset="2"/>
            </a:endParaRPr>
          </a:p>
        </p:txBody>
      </p:sp>
      <p:sp>
        <p:nvSpPr>
          <p:cNvPr id="318484" name="AutoShape 20"/>
          <p:cNvSpPr>
            <a:spLocks noChangeArrowheads="1"/>
          </p:cNvSpPr>
          <p:nvPr/>
        </p:nvSpPr>
        <p:spPr bwMode="auto">
          <a:xfrm>
            <a:off x="7151688" y="1543050"/>
            <a:ext cx="425450" cy="211138"/>
          </a:xfrm>
          <a:prstGeom prst="rightArrow">
            <a:avLst>
              <a:gd name="adj1" fmla="val 50000"/>
              <a:gd name="adj2" fmla="val 50376"/>
            </a:avLst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8485" name="Text Box 21"/>
          <p:cNvSpPr txBox="1">
            <a:spLocks noChangeArrowheads="1"/>
          </p:cNvSpPr>
          <p:nvPr/>
        </p:nvSpPr>
        <p:spPr bwMode="auto">
          <a:xfrm>
            <a:off x="6730302" y="1444625"/>
            <a:ext cx="421910" cy="40011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 i="1" dirty="0" err="1" smtClean="0"/>
              <a:t>q</a:t>
            </a:r>
            <a:r>
              <a:rPr lang="en-US" i="1" baseline="-25000" dirty="0" err="1" smtClean="0"/>
              <a:t>h</a:t>
            </a:r>
            <a:endParaRPr lang="en-US" baseline="-25000" dirty="0">
              <a:sym typeface="Symbol" pitchFamily="18" charset="2"/>
            </a:endParaRPr>
          </a:p>
        </p:txBody>
      </p:sp>
      <p:sp>
        <p:nvSpPr>
          <p:cNvPr id="318493" name="Line 29"/>
          <p:cNvSpPr>
            <a:spLocks noChangeShapeType="1"/>
          </p:cNvSpPr>
          <p:nvPr/>
        </p:nvSpPr>
        <p:spPr bwMode="auto">
          <a:xfrm>
            <a:off x="6213666" y="5963666"/>
            <a:ext cx="17367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8494" name="Text Box 30"/>
          <p:cNvSpPr txBox="1">
            <a:spLocks noChangeArrowheads="1"/>
          </p:cNvSpPr>
          <p:nvPr/>
        </p:nvSpPr>
        <p:spPr bwMode="auto">
          <a:xfrm>
            <a:off x="5981891" y="6116066"/>
            <a:ext cx="431800" cy="3968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 i="1"/>
              <a:t>T</a:t>
            </a:r>
            <a:r>
              <a:rPr lang="en-US" baseline="-25000"/>
              <a:t>1</a:t>
            </a:r>
          </a:p>
        </p:txBody>
      </p:sp>
      <p:sp>
        <p:nvSpPr>
          <p:cNvPr id="318495" name="Text Box 31"/>
          <p:cNvSpPr txBox="1">
            <a:spLocks noChangeArrowheads="1"/>
          </p:cNvSpPr>
          <p:nvPr/>
        </p:nvSpPr>
        <p:spPr bwMode="auto">
          <a:xfrm>
            <a:off x="7728141" y="6116066"/>
            <a:ext cx="431800" cy="3968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 i="1"/>
              <a:t>T</a:t>
            </a:r>
            <a:r>
              <a:rPr lang="en-US" baseline="-25000"/>
              <a:t>2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2176463" y="2487613"/>
            <a:ext cx="4030218" cy="1149731"/>
            <a:chOff x="2176463" y="2487613"/>
            <a:chExt cx="4030218" cy="1149731"/>
          </a:xfrm>
        </p:grpSpPr>
        <p:graphicFrame>
          <p:nvGraphicFramePr>
            <p:cNvPr id="318499" name="Object 35"/>
            <p:cNvGraphicFramePr>
              <a:graphicFrameLocks noChangeAspect="1"/>
            </p:cNvGraphicFramePr>
            <p:nvPr/>
          </p:nvGraphicFramePr>
          <p:xfrm>
            <a:off x="2176463" y="2487613"/>
            <a:ext cx="1727200" cy="363537"/>
          </p:xfrm>
          <a:graphic>
            <a:graphicData uri="http://schemas.openxmlformats.org/presentationml/2006/ole">
              <p:oleObj spid="_x0000_s318499" name="Equation" r:id="rId3" imgW="1726920" imgH="368280" progId="Equation.DSMT4">
                <p:embed/>
              </p:oleObj>
            </a:graphicData>
          </a:graphic>
        </p:graphicFrame>
        <p:sp>
          <p:nvSpPr>
            <p:cNvPr id="318486" name="Text Box 22"/>
            <p:cNvSpPr txBox="1">
              <a:spLocks noChangeArrowheads="1"/>
            </p:cNvSpPr>
            <p:nvPr/>
          </p:nvSpPr>
          <p:spPr bwMode="auto">
            <a:xfrm>
              <a:off x="3480943" y="2875344"/>
              <a:ext cx="2725738" cy="762000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 algn="l"/>
              <a:r>
                <a:rPr lang="en-US" dirty="0"/>
                <a:t>Fluid Temperature</a:t>
              </a:r>
            </a:p>
            <a:p>
              <a:pPr marL="342900" indent="-342900" algn="l"/>
              <a:r>
                <a:rPr lang="en-US" dirty="0"/>
                <a:t>Convection Coefficient</a:t>
              </a:r>
            </a:p>
          </p:txBody>
        </p:sp>
        <p:sp>
          <p:nvSpPr>
            <p:cNvPr id="318487" name="Freeform 23"/>
            <p:cNvSpPr>
              <a:spLocks/>
            </p:cNvSpPr>
            <p:nvPr/>
          </p:nvSpPr>
          <p:spPr bwMode="auto">
            <a:xfrm>
              <a:off x="3188843" y="2789619"/>
              <a:ext cx="334963" cy="26193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5"/>
                </a:cxn>
                <a:cxn ang="0">
                  <a:pos x="211" y="165"/>
                </a:cxn>
              </a:cxnLst>
              <a:rect l="0" t="0" r="r" b="b"/>
              <a:pathLst>
                <a:path w="211" h="165">
                  <a:moveTo>
                    <a:pt x="0" y="0"/>
                  </a:moveTo>
                  <a:lnTo>
                    <a:pt x="0" y="165"/>
                  </a:lnTo>
                  <a:lnTo>
                    <a:pt x="211" y="165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8488" name="Freeform 24"/>
            <p:cNvSpPr>
              <a:spLocks/>
            </p:cNvSpPr>
            <p:nvPr/>
          </p:nvSpPr>
          <p:spPr bwMode="auto">
            <a:xfrm>
              <a:off x="2769426" y="2796540"/>
              <a:ext cx="741870" cy="6540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5"/>
                </a:cxn>
                <a:cxn ang="0">
                  <a:pos x="211" y="165"/>
                </a:cxn>
              </a:cxnLst>
              <a:rect l="0" t="0" r="r" b="b"/>
              <a:pathLst>
                <a:path w="211" h="165">
                  <a:moveTo>
                    <a:pt x="0" y="0"/>
                  </a:moveTo>
                  <a:lnTo>
                    <a:pt x="0" y="165"/>
                  </a:lnTo>
                  <a:lnTo>
                    <a:pt x="211" y="165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8502" name="Rectangle 38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18501" name="Object 37"/>
          <p:cNvGraphicFramePr>
            <a:graphicFrameLocks noChangeAspect="1"/>
          </p:cNvGraphicFramePr>
          <p:nvPr/>
        </p:nvGraphicFramePr>
        <p:xfrm>
          <a:off x="1327150" y="5470525"/>
          <a:ext cx="2082800" cy="817563"/>
        </p:xfrm>
        <a:graphic>
          <a:graphicData uri="http://schemas.openxmlformats.org/presentationml/2006/ole">
            <p:oleObj spid="_x0000_s318501" name="Equation" r:id="rId4" imgW="2082600" imgH="812520" progId="Equation.DSMT4">
              <p:embed/>
            </p:oleObj>
          </a:graphicData>
        </a:graphic>
      </p:graphicFrame>
      <p:graphicFrame>
        <p:nvGraphicFramePr>
          <p:cNvPr id="318503" name="Object 39"/>
          <p:cNvGraphicFramePr>
            <a:graphicFrameLocks noChangeAspect="1"/>
          </p:cNvGraphicFramePr>
          <p:nvPr/>
        </p:nvGraphicFramePr>
        <p:xfrm>
          <a:off x="5277041" y="5755704"/>
          <a:ext cx="393700" cy="431800"/>
        </p:xfrm>
        <a:graphic>
          <a:graphicData uri="http://schemas.openxmlformats.org/presentationml/2006/ole">
            <p:oleObj spid="_x0000_s318503" name="Equation" r:id="rId5" imgW="393480" imgH="431640" progId="Equation.DSMT4">
              <p:embed/>
            </p:oleObj>
          </a:graphicData>
        </a:graphic>
      </p:graphicFrame>
      <p:graphicFrame>
        <p:nvGraphicFramePr>
          <p:cNvPr id="318504" name="Object 40"/>
          <p:cNvGraphicFramePr>
            <a:graphicFrameLocks noChangeAspect="1"/>
          </p:cNvGraphicFramePr>
          <p:nvPr/>
        </p:nvGraphicFramePr>
        <p:xfrm>
          <a:off x="8472678" y="5760466"/>
          <a:ext cx="393700" cy="431800"/>
        </p:xfrm>
        <a:graphic>
          <a:graphicData uri="http://schemas.openxmlformats.org/presentationml/2006/ole">
            <p:oleObj spid="_x0000_s318504" name="Equation" r:id="rId6" imgW="393480" imgH="431640" progId="Equation.DSMT4">
              <p:embed/>
            </p:oleObj>
          </a:graphicData>
        </a:graphic>
      </p:graphicFrame>
      <p:sp>
        <p:nvSpPr>
          <p:cNvPr id="318505" name="Line 41"/>
          <p:cNvSpPr>
            <a:spLocks noChangeShapeType="1"/>
          </p:cNvSpPr>
          <p:nvPr/>
        </p:nvSpPr>
        <p:spPr bwMode="auto">
          <a:xfrm>
            <a:off x="5678678" y="5982716"/>
            <a:ext cx="33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8506" name="Line 42"/>
          <p:cNvSpPr>
            <a:spLocks noChangeShapeType="1"/>
          </p:cNvSpPr>
          <p:nvPr/>
        </p:nvSpPr>
        <p:spPr bwMode="auto">
          <a:xfrm flipH="1">
            <a:off x="8131366" y="5963666"/>
            <a:ext cx="33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(CONVECTION ON THE BOUNDARY)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Element</a:t>
            </a:r>
            <a:br>
              <a:rPr lang="en-US" dirty="0" smtClean="0"/>
            </a:br>
            <a:r>
              <a:rPr lang="en-US" dirty="0" smtClean="0"/>
              <a:t>equation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Balance of heat flow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Node 1: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Node 2: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Node 3:</a:t>
            </a:r>
          </a:p>
          <a:p>
            <a:r>
              <a:rPr lang="en-US" dirty="0" smtClean="0"/>
              <a:t>Global matrix equation</a:t>
            </a:r>
            <a:endParaRPr lang="en-US" dirty="0"/>
          </a:p>
        </p:txBody>
      </p:sp>
      <p:sp>
        <p:nvSpPr>
          <p:cNvPr id="35841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58401" name="Group 1"/>
          <p:cNvGrpSpPr>
            <a:grpSpLocks noChangeAspect="1"/>
          </p:cNvGrpSpPr>
          <p:nvPr/>
        </p:nvGrpSpPr>
        <p:grpSpPr bwMode="auto">
          <a:xfrm>
            <a:off x="2987040" y="768095"/>
            <a:ext cx="5981700" cy="933450"/>
            <a:chOff x="3810" y="4285"/>
            <a:chExt cx="4710" cy="735"/>
          </a:xfrm>
        </p:grpSpPr>
        <p:sp>
          <p:nvSpPr>
            <p:cNvPr id="358416" name="Line 16"/>
            <p:cNvSpPr>
              <a:spLocks noChangeShapeType="1"/>
            </p:cNvSpPr>
            <p:nvPr/>
          </p:nvSpPr>
          <p:spPr bwMode="auto">
            <a:xfrm>
              <a:off x="4955" y="4667"/>
              <a:ext cx="2330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8415" name="Oval 15"/>
            <p:cNvSpPr>
              <a:spLocks noChangeAspect="1" noChangeArrowheads="1"/>
            </p:cNvSpPr>
            <p:nvPr/>
          </p:nvSpPr>
          <p:spPr bwMode="auto">
            <a:xfrm>
              <a:off x="4912" y="4595"/>
              <a:ext cx="144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8414" name="Oval 14"/>
            <p:cNvSpPr>
              <a:spLocks noChangeAspect="1" noChangeArrowheads="1"/>
            </p:cNvSpPr>
            <p:nvPr/>
          </p:nvSpPr>
          <p:spPr bwMode="auto">
            <a:xfrm>
              <a:off x="6043" y="4595"/>
              <a:ext cx="144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8413" name="Oval 13"/>
            <p:cNvSpPr>
              <a:spLocks noChangeAspect="1" noChangeArrowheads="1"/>
            </p:cNvSpPr>
            <p:nvPr/>
          </p:nvSpPr>
          <p:spPr bwMode="auto">
            <a:xfrm>
              <a:off x="7244" y="4595"/>
              <a:ext cx="144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8412" name="Text Box 12"/>
            <p:cNvSpPr txBox="1">
              <a:spLocks noChangeArrowheads="1"/>
            </p:cNvSpPr>
            <p:nvPr/>
          </p:nvSpPr>
          <p:spPr bwMode="auto">
            <a:xfrm>
              <a:off x="4807" y="4285"/>
              <a:ext cx="323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r>
                <a:rPr kumimoji="0" lang="en-US" sz="18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411" name="Text Box 11"/>
            <p:cNvSpPr txBox="1">
              <a:spLocks noChangeArrowheads="1"/>
            </p:cNvSpPr>
            <p:nvPr/>
          </p:nvSpPr>
          <p:spPr bwMode="auto">
            <a:xfrm>
              <a:off x="5960" y="4285"/>
              <a:ext cx="323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r>
                <a:rPr kumimoji="0" lang="en-US" sz="18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410" name="Text Box 10"/>
            <p:cNvSpPr txBox="1">
              <a:spLocks noChangeArrowheads="1"/>
            </p:cNvSpPr>
            <p:nvPr/>
          </p:nvSpPr>
          <p:spPr bwMode="auto">
            <a:xfrm>
              <a:off x="7153" y="4285"/>
              <a:ext cx="323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r>
                <a:rPr kumimoji="0" lang="en-US" sz="18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3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409" name="Text Box 9"/>
            <p:cNvSpPr txBox="1">
              <a:spLocks noChangeArrowheads="1"/>
            </p:cNvSpPr>
            <p:nvPr/>
          </p:nvSpPr>
          <p:spPr bwMode="auto">
            <a:xfrm>
              <a:off x="5389" y="4690"/>
              <a:ext cx="248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408" name="Text Box 8"/>
            <p:cNvSpPr txBox="1">
              <a:spLocks noChangeArrowheads="1"/>
            </p:cNvSpPr>
            <p:nvPr/>
          </p:nvSpPr>
          <p:spPr bwMode="auto">
            <a:xfrm>
              <a:off x="6576" y="4690"/>
              <a:ext cx="248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407" name="Text Box 7"/>
            <p:cNvSpPr txBox="1">
              <a:spLocks noChangeArrowheads="1"/>
            </p:cNvSpPr>
            <p:nvPr/>
          </p:nvSpPr>
          <p:spPr bwMode="auto">
            <a:xfrm>
              <a:off x="7664" y="4700"/>
              <a:ext cx="248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h</a:t>
              </a:r>
              <a:r>
                <a:rPr kumimoji="0" lang="en-US" sz="18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3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406" name="Text Box 6"/>
            <p:cNvSpPr txBox="1">
              <a:spLocks noChangeArrowheads="1"/>
            </p:cNvSpPr>
            <p:nvPr/>
          </p:nvSpPr>
          <p:spPr bwMode="auto">
            <a:xfrm>
              <a:off x="4392" y="4720"/>
              <a:ext cx="248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h</a:t>
              </a:r>
              <a:r>
                <a:rPr kumimoji="0" lang="en-US" sz="18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405" name="Line 5"/>
            <p:cNvSpPr>
              <a:spLocks noChangeShapeType="1"/>
            </p:cNvSpPr>
            <p:nvPr/>
          </p:nvSpPr>
          <p:spPr bwMode="auto">
            <a:xfrm>
              <a:off x="7449" y="4660"/>
              <a:ext cx="63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 type="arrow" w="sm" len="sm"/>
              <a:tailEnd type="arrow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8404" name="Line 4"/>
            <p:cNvSpPr>
              <a:spLocks noChangeShapeType="1"/>
            </p:cNvSpPr>
            <p:nvPr/>
          </p:nvSpPr>
          <p:spPr bwMode="auto">
            <a:xfrm>
              <a:off x="4189" y="4677"/>
              <a:ext cx="63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 type="arrow" w="sm" len="sm"/>
              <a:tailEnd type="arrow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graphicFrame>
          <p:nvGraphicFramePr>
            <p:cNvPr id="358403" name="Object 3"/>
            <p:cNvGraphicFramePr>
              <a:graphicFrameLocks noChangeAspect="1"/>
            </p:cNvGraphicFramePr>
            <p:nvPr/>
          </p:nvGraphicFramePr>
          <p:xfrm>
            <a:off x="3810" y="4454"/>
            <a:ext cx="380" cy="400"/>
          </p:xfrm>
          <a:graphic>
            <a:graphicData uri="http://schemas.openxmlformats.org/presentationml/2006/ole">
              <p:oleObj spid="_x0000_s358403" name="Equation" r:id="rId3" imgW="241195" imgH="253890" progId="Equation.DSMT4">
                <p:embed/>
              </p:oleObj>
            </a:graphicData>
          </a:graphic>
        </p:graphicFrame>
        <p:graphicFrame>
          <p:nvGraphicFramePr>
            <p:cNvPr id="358402" name="Object 2"/>
            <p:cNvGraphicFramePr>
              <a:graphicFrameLocks noChangeAspect="1"/>
            </p:cNvGraphicFramePr>
            <p:nvPr/>
          </p:nvGraphicFramePr>
          <p:xfrm>
            <a:off x="8140" y="4461"/>
            <a:ext cx="380" cy="400"/>
          </p:xfrm>
          <a:graphic>
            <a:graphicData uri="http://schemas.openxmlformats.org/presentationml/2006/ole">
              <p:oleObj spid="_x0000_s358402" name="Equation" r:id="rId4" imgW="241195" imgH="253890" progId="Equation.DSMT4">
                <p:embed/>
              </p:oleObj>
            </a:graphicData>
          </a:graphic>
        </p:graphicFrame>
      </p:grpSp>
      <p:sp>
        <p:nvSpPr>
          <p:cNvPr id="35842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8425" name="Object 25"/>
          <p:cNvGraphicFramePr>
            <a:graphicFrameLocks noChangeAspect="1"/>
          </p:cNvGraphicFramePr>
          <p:nvPr/>
        </p:nvGraphicFramePr>
        <p:xfrm>
          <a:off x="571500" y="1835150"/>
          <a:ext cx="2760663" cy="801688"/>
        </p:xfrm>
        <a:graphic>
          <a:graphicData uri="http://schemas.openxmlformats.org/presentationml/2006/ole">
            <p:oleObj spid="_x0000_s358425" name="Equation" r:id="rId5" imgW="2781000" imgH="787320" progId="Equation.DSMT4">
              <p:embed/>
            </p:oleObj>
          </a:graphicData>
        </a:graphic>
      </p:graphicFrame>
      <p:sp>
        <p:nvSpPr>
          <p:cNvPr id="358428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8427" name="Object 27"/>
          <p:cNvGraphicFramePr>
            <a:graphicFrameLocks noChangeAspect="1"/>
          </p:cNvGraphicFramePr>
          <p:nvPr/>
        </p:nvGraphicFramePr>
        <p:xfrm>
          <a:off x="3930650" y="1833563"/>
          <a:ext cx="2795588" cy="801687"/>
        </p:xfrm>
        <a:graphic>
          <a:graphicData uri="http://schemas.openxmlformats.org/presentationml/2006/ole">
            <p:oleObj spid="_x0000_s358427" name="Equation" r:id="rId6" imgW="2806560" imgH="787320" progId="Equation.DSMT4">
              <p:embed/>
            </p:oleObj>
          </a:graphicData>
        </a:graphic>
      </p:graphicFrame>
      <p:sp>
        <p:nvSpPr>
          <p:cNvPr id="35843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8429" name="Object 29"/>
          <p:cNvGraphicFramePr>
            <a:graphicFrameLocks noChangeAspect="1"/>
          </p:cNvGraphicFramePr>
          <p:nvPr/>
        </p:nvGraphicFramePr>
        <p:xfrm>
          <a:off x="2012950" y="3351213"/>
          <a:ext cx="1955800" cy="368300"/>
        </p:xfrm>
        <a:graphic>
          <a:graphicData uri="http://schemas.openxmlformats.org/presentationml/2006/ole">
            <p:oleObj spid="_x0000_s358429" name="Equation" r:id="rId7" imgW="1955520" imgH="368280" progId="Equation.DSMT4">
              <p:embed/>
            </p:oleObj>
          </a:graphicData>
        </a:graphic>
      </p:graphicFrame>
      <p:sp>
        <p:nvSpPr>
          <p:cNvPr id="358432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8431" name="Object 31"/>
          <p:cNvGraphicFramePr>
            <a:graphicFrameLocks noChangeAspect="1"/>
          </p:cNvGraphicFramePr>
          <p:nvPr/>
        </p:nvGraphicFramePr>
        <p:xfrm>
          <a:off x="2011363" y="3838575"/>
          <a:ext cx="1365250" cy="368300"/>
        </p:xfrm>
        <a:graphic>
          <a:graphicData uri="http://schemas.openxmlformats.org/presentationml/2006/ole">
            <p:oleObj spid="_x0000_s358431" name="Equation" r:id="rId8" imgW="1384200" imgH="368280" progId="Equation.DSMT4">
              <p:embed/>
            </p:oleObj>
          </a:graphicData>
        </a:graphic>
      </p:graphicFrame>
      <p:sp>
        <p:nvSpPr>
          <p:cNvPr id="358434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8433" name="Object 33"/>
          <p:cNvGraphicFramePr>
            <a:graphicFrameLocks noChangeAspect="1"/>
          </p:cNvGraphicFramePr>
          <p:nvPr/>
        </p:nvGraphicFramePr>
        <p:xfrm>
          <a:off x="2019300" y="4300538"/>
          <a:ext cx="2051050" cy="368300"/>
        </p:xfrm>
        <a:graphic>
          <a:graphicData uri="http://schemas.openxmlformats.org/presentationml/2006/ole">
            <p:oleObj spid="_x0000_s358433" name="Equation" r:id="rId9" imgW="2044440" imgH="368280" progId="Equation.DSMT4">
              <p:embed/>
            </p:oleObj>
          </a:graphicData>
        </a:graphic>
      </p:graphicFrame>
      <p:sp>
        <p:nvSpPr>
          <p:cNvPr id="358436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8435" name="Object 35"/>
          <p:cNvGraphicFramePr>
            <a:graphicFrameLocks noChangeAspect="1"/>
          </p:cNvGraphicFramePr>
          <p:nvPr/>
        </p:nvGraphicFramePr>
        <p:xfrm>
          <a:off x="984250" y="5251450"/>
          <a:ext cx="4305300" cy="1193800"/>
        </p:xfrm>
        <a:graphic>
          <a:graphicData uri="http://schemas.openxmlformats.org/presentationml/2006/ole">
            <p:oleObj spid="_x0000_s358435" name="Equation" r:id="rId10" imgW="4305240" imgH="11937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Move unknown nodal temperatures to LHS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above matrix is P.D. because of additional positive terms in diagonal</a:t>
            </a:r>
          </a:p>
          <a:p>
            <a:r>
              <a:rPr lang="en-US" dirty="0" smtClean="0"/>
              <a:t>How much heat flow through convection boundary?</a:t>
            </a:r>
          </a:p>
          <a:p>
            <a:pPr lvl="1"/>
            <a:r>
              <a:rPr lang="en-US" dirty="0" smtClean="0"/>
              <a:t>After solving for nodal temperature, use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This is convection at the end of an element</a:t>
            </a:r>
            <a:endParaRPr lang="en-US" dirty="0"/>
          </a:p>
        </p:txBody>
      </p:sp>
      <p:sp>
        <p:nvSpPr>
          <p:cNvPr id="3594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9425" name="Object 1"/>
          <p:cNvGraphicFramePr>
            <a:graphicFrameLocks noChangeAspect="1"/>
          </p:cNvGraphicFramePr>
          <p:nvPr/>
        </p:nvGraphicFramePr>
        <p:xfrm>
          <a:off x="755650" y="1265238"/>
          <a:ext cx="5027613" cy="2057400"/>
        </p:xfrm>
        <a:graphic>
          <a:graphicData uri="http://schemas.openxmlformats.org/presentationml/2006/ole">
            <p:oleObj spid="_x0000_s359425" name="Equation" r:id="rId3" imgW="5016240" imgH="2057400" progId="Equation.DSMT4">
              <p:embed/>
            </p:oleObj>
          </a:graphicData>
        </a:graphic>
      </p:graphicFrame>
      <p:graphicFrame>
        <p:nvGraphicFramePr>
          <p:cNvPr id="359427" name="Object 3"/>
          <p:cNvGraphicFramePr>
            <a:graphicFrameLocks noChangeAspect="1"/>
          </p:cNvGraphicFramePr>
          <p:nvPr/>
        </p:nvGraphicFramePr>
        <p:xfrm>
          <a:off x="2403475" y="5083175"/>
          <a:ext cx="1955800" cy="368300"/>
        </p:xfrm>
        <a:graphic>
          <a:graphicData uri="http://schemas.openxmlformats.org/presentationml/2006/ole">
            <p:oleObj spid="_x0000_s359427" name="Equation" r:id="rId4" imgW="1955520" imgH="3682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FURNACE WALL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Firebrick</a:t>
            </a:r>
            <a:br>
              <a:rPr lang="en-US" dirty="0" smtClean="0"/>
            </a:br>
            <a:r>
              <a:rPr lang="en-US" dirty="0" smtClean="0"/>
              <a:t>k</a:t>
            </a:r>
            <a:r>
              <a:rPr lang="en-US" baseline="-25000" dirty="0" smtClean="0"/>
              <a:t>1</a:t>
            </a:r>
            <a:r>
              <a:rPr lang="en-US" dirty="0" smtClean="0"/>
              <a:t>=1.2W/m/</a:t>
            </a:r>
            <a:r>
              <a:rPr lang="en-US" baseline="30000" dirty="0" err="1" smtClean="0"/>
              <a:t>o</a:t>
            </a:r>
            <a:r>
              <a:rPr lang="en-US" dirty="0" err="1" smtClean="0"/>
              <a:t>C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</a:t>
            </a:r>
            <a:r>
              <a:rPr lang="en-US" baseline="-25000" dirty="0" smtClean="0"/>
              <a:t>i</a:t>
            </a:r>
            <a:r>
              <a:rPr lang="en-US" dirty="0" smtClean="0"/>
              <a:t>=12W/m</a:t>
            </a:r>
            <a:r>
              <a:rPr lang="en-US" baseline="30000" dirty="0" smtClean="0"/>
              <a:t>2</a:t>
            </a:r>
            <a:r>
              <a:rPr lang="en-US" dirty="0" smtClean="0"/>
              <a:t>/</a:t>
            </a:r>
            <a:r>
              <a:rPr lang="en-US" baseline="30000" dirty="0" err="1" smtClean="0"/>
              <a:t>o</a:t>
            </a:r>
            <a:r>
              <a:rPr lang="en-US" dirty="0" err="1" smtClean="0"/>
              <a:t>C</a:t>
            </a:r>
            <a:endParaRPr lang="en-US" dirty="0" smtClean="0"/>
          </a:p>
          <a:p>
            <a:r>
              <a:rPr lang="en-US" dirty="0" smtClean="0"/>
              <a:t>Insulating brick</a:t>
            </a:r>
            <a:br>
              <a:rPr lang="en-US" dirty="0" smtClean="0"/>
            </a:br>
            <a:r>
              <a:rPr lang="en-US" dirty="0" smtClean="0"/>
              <a:t>k</a:t>
            </a:r>
            <a:r>
              <a:rPr lang="en-US" baseline="-25000" dirty="0" smtClean="0"/>
              <a:t>2</a:t>
            </a:r>
            <a:r>
              <a:rPr lang="en-US" dirty="0" smtClean="0"/>
              <a:t>=0.2W/m/</a:t>
            </a:r>
            <a:r>
              <a:rPr lang="en-US" baseline="30000" dirty="0" err="1" smtClean="0"/>
              <a:t>o</a:t>
            </a:r>
            <a:r>
              <a:rPr lang="en-US" dirty="0" err="1" smtClean="0"/>
              <a:t>C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</a:t>
            </a:r>
            <a:r>
              <a:rPr lang="en-US" baseline="-25000" dirty="0" smtClean="0"/>
              <a:t>o</a:t>
            </a:r>
            <a:r>
              <a:rPr lang="en-US" dirty="0" smtClean="0"/>
              <a:t>=2.0W/m</a:t>
            </a:r>
            <a:r>
              <a:rPr lang="en-US" baseline="30000" dirty="0" smtClean="0"/>
              <a:t>2</a:t>
            </a:r>
            <a:r>
              <a:rPr lang="en-US" dirty="0" smtClean="0"/>
              <a:t>/</a:t>
            </a:r>
            <a:r>
              <a:rPr lang="en-US" baseline="30000" dirty="0" err="1" smtClean="0"/>
              <a:t>o</a:t>
            </a:r>
            <a:r>
              <a:rPr lang="en-US" dirty="0" err="1" smtClean="0"/>
              <a:t>C</a:t>
            </a:r>
            <a:endParaRPr lang="en-US" dirty="0"/>
          </a:p>
        </p:txBody>
      </p:sp>
      <p:sp>
        <p:nvSpPr>
          <p:cNvPr id="36047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60451" name="Group 3"/>
          <p:cNvGrpSpPr>
            <a:grpSpLocks noChangeAspect="1"/>
          </p:cNvGrpSpPr>
          <p:nvPr/>
        </p:nvGrpSpPr>
        <p:grpSpPr bwMode="auto">
          <a:xfrm>
            <a:off x="3706368" y="719327"/>
            <a:ext cx="5270501" cy="2687320"/>
            <a:chOff x="3568" y="3000"/>
            <a:chExt cx="5188" cy="2646"/>
          </a:xfrm>
        </p:grpSpPr>
        <p:sp>
          <p:nvSpPr>
            <p:cNvPr id="360470" name="Freeform 22" descr="10%"/>
            <p:cNvSpPr>
              <a:spLocks/>
            </p:cNvSpPr>
            <p:nvPr/>
          </p:nvSpPr>
          <p:spPr bwMode="auto">
            <a:xfrm>
              <a:off x="4899" y="3000"/>
              <a:ext cx="1501" cy="2265"/>
            </a:xfrm>
            <a:custGeom>
              <a:avLst/>
              <a:gdLst/>
              <a:ahLst/>
              <a:cxnLst>
                <a:cxn ang="0">
                  <a:pos x="0" y="105"/>
                </a:cxn>
                <a:cxn ang="0">
                  <a:pos x="0" y="2242"/>
                </a:cxn>
                <a:cxn ang="0">
                  <a:pos x="413" y="2190"/>
                </a:cxn>
                <a:cxn ang="0">
                  <a:pos x="773" y="2242"/>
                </a:cxn>
                <a:cxn ang="0">
                  <a:pos x="1230" y="2197"/>
                </a:cxn>
                <a:cxn ang="0">
                  <a:pos x="1658" y="2265"/>
                </a:cxn>
                <a:cxn ang="0">
                  <a:pos x="1658" y="90"/>
                </a:cxn>
                <a:cxn ang="0">
                  <a:pos x="1320" y="45"/>
                </a:cxn>
                <a:cxn ang="0">
                  <a:pos x="990" y="97"/>
                </a:cxn>
                <a:cxn ang="0">
                  <a:pos x="645" y="112"/>
                </a:cxn>
                <a:cxn ang="0">
                  <a:pos x="293" y="0"/>
                </a:cxn>
                <a:cxn ang="0">
                  <a:pos x="0" y="105"/>
                </a:cxn>
              </a:cxnLst>
              <a:rect l="0" t="0" r="r" b="b"/>
              <a:pathLst>
                <a:path w="1658" h="2265">
                  <a:moveTo>
                    <a:pt x="0" y="105"/>
                  </a:moveTo>
                  <a:lnTo>
                    <a:pt x="0" y="2242"/>
                  </a:lnTo>
                  <a:lnTo>
                    <a:pt x="413" y="2190"/>
                  </a:lnTo>
                  <a:lnTo>
                    <a:pt x="773" y="2242"/>
                  </a:lnTo>
                  <a:lnTo>
                    <a:pt x="1230" y="2197"/>
                  </a:lnTo>
                  <a:lnTo>
                    <a:pt x="1658" y="2265"/>
                  </a:lnTo>
                  <a:lnTo>
                    <a:pt x="1658" y="90"/>
                  </a:lnTo>
                  <a:lnTo>
                    <a:pt x="1320" y="45"/>
                  </a:lnTo>
                  <a:lnTo>
                    <a:pt x="990" y="97"/>
                  </a:lnTo>
                  <a:lnTo>
                    <a:pt x="645" y="112"/>
                  </a:lnTo>
                  <a:lnTo>
                    <a:pt x="293" y="0"/>
                  </a:lnTo>
                  <a:lnTo>
                    <a:pt x="0" y="105"/>
                  </a:lnTo>
                  <a:close/>
                </a:path>
              </a:pathLst>
            </a:custGeom>
            <a:pattFill prst="pct10">
              <a:fgClr>
                <a:srgbClr val="000000"/>
              </a:fgClr>
              <a:bgClr>
                <a:srgbClr val="FFFFFF"/>
              </a:bgClr>
            </a:patt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60469" name="Text Box 21"/>
            <p:cNvSpPr txBox="1">
              <a:spLocks noChangeArrowheads="1"/>
            </p:cNvSpPr>
            <p:nvPr/>
          </p:nvSpPr>
          <p:spPr bwMode="auto">
            <a:xfrm>
              <a:off x="5207" y="3380"/>
              <a:ext cx="960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Firebrick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0468" name="Text Box 20"/>
            <p:cNvSpPr txBox="1">
              <a:spLocks noChangeArrowheads="1"/>
            </p:cNvSpPr>
            <p:nvPr/>
          </p:nvSpPr>
          <p:spPr bwMode="auto">
            <a:xfrm>
              <a:off x="3568" y="3955"/>
              <a:ext cx="1093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r>
                <a:rPr kumimoji="0" lang="en-US" sz="18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f</a:t>
              </a: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= 1,500 </a:t>
              </a: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  <a:sym typeface="Symbol" pitchFamily="18" charset="2"/>
                </a:rPr>
                <a:t></a:t>
              </a: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바탕" pitchFamily="18" charset="-127"/>
                <a:cs typeface="Times New Roman" pitchFamily="18" charset="0"/>
                <a:sym typeface="Symbol" pitchFamily="18" charset="2"/>
              </a:endParaRPr>
            </a:p>
          </p:txBody>
        </p:sp>
        <p:sp>
          <p:nvSpPr>
            <p:cNvPr id="360467" name="Line 19"/>
            <p:cNvSpPr>
              <a:spLocks noChangeShapeType="1"/>
            </p:cNvSpPr>
            <p:nvPr/>
          </p:nvSpPr>
          <p:spPr bwMode="auto">
            <a:xfrm>
              <a:off x="4896" y="5433"/>
              <a:ext cx="0" cy="2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60466" name="Line 18"/>
            <p:cNvSpPr>
              <a:spLocks noChangeShapeType="1"/>
            </p:cNvSpPr>
            <p:nvPr/>
          </p:nvSpPr>
          <p:spPr bwMode="auto">
            <a:xfrm>
              <a:off x="6395" y="5434"/>
              <a:ext cx="0" cy="2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60465" name="Line 17"/>
            <p:cNvSpPr>
              <a:spLocks noChangeShapeType="1"/>
            </p:cNvSpPr>
            <p:nvPr/>
          </p:nvSpPr>
          <p:spPr bwMode="auto">
            <a:xfrm>
              <a:off x="4896" y="5529"/>
              <a:ext cx="150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60464" name="Text Box 16"/>
            <p:cNvSpPr txBox="1">
              <a:spLocks noChangeArrowheads="1"/>
            </p:cNvSpPr>
            <p:nvPr/>
          </p:nvSpPr>
          <p:spPr bwMode="auto">
            <a:xfrm>
              <a:off x="5335" y="5305"/>
              <a:ext cx="676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0.25 m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0463" name="Line 15"/>
            <p:cNvSpPr>
              <a:spLocks noChangeShapeType="1"/>
            </p:cNvSpPr>
            <p:nvPr/>
          </p:nvSpPr>
          <p:spPr bwMode="auto">
            <a:xfrm flipH="1">
              <a:off x="4901" y="4897"/>
              <a:ext cx="99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arrow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60462" name="Text Box 14"/>
            <p:cNvSpPr txBox="1">
              <a:spLocks noChangeArrowheads="1"/>
            </p:cNvSpPr>
            <p:nvPr/>
          </p:nvSpPr>
          <p:spPr bwMode="auto">
            <a:xfrm>
              <a:off x="5066" y="4680"/>
              <a:ext cx="488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x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0461" name="Freeform 13"/>
            <p:cNvSpPr>
              <a:spLocks/>
            </p:cNvSpPr>
            <p:nvPr/>
          </p:nvSpPr>
          <p:spPr bwMode="auto">
            <a:xfrm>
              <a:off x="6399" y="3002"/>
              <a:ext cx="1181" cy="2265"/>
            </a:xfrm>
            <a:custGeom>
              <a:avLst/>
              <a:gdLst/>
              <a:ahLst/>
              <a:cxnLst>
                <a:cxn ang="0">
                  <a:pos x="0" y="105"/>
                </a:cxn>
                <a:cxn ang="0">
                  <a:pos x="0" y="2242"/>
                </a:cxn>
                <a:cxn ang="0">
                  <a:pos x="413" y="2190"/>
                </a:cxn>
                <a:cxn ang="0">
                  <a:pos x="773" y="2242"/>
                </a:cxn>
                <a:cxn ang="0">
                  <a:pos x="1230" y="2197"/>
                </a:cxn>
                <a:cxn ang="0">
                  <a:pos x="1658" y="2265"/>
                </a:cxn>
                <a:cxn ang="0">
                  <a:pos x="1658" y="90"/>
                </a:cxn>
                <a:cxn ang="0">
                  <a:pos x="1320" y="45"/>
                </a:cxn>
                <a:cxn ang="0">
                  <a:pos x="990" y="97"/>
                </a:cxn>
                <a:cxn ang="0">
                  <a:pos x="645" y="112"/>
                </a:cxn>
                <a:cxn ang="0">
                  <a:pos x="293" y="0"/>
                </a:cxn>
                <a:cxn ang="0">
                  <a:pos x="0" y="105"/>
                </a:cxn>
              </a:cxnLst>
              <a:rect l="0" t="0" r="r" b="b"/>
              <a:pathLst>
                <a:path w="1658" h="2265">
                  <a:moveTo>
                    <a:pt x="0" y="105"/>
                  </a:moveTo>
                  <a:lnTo>
                    <a:pt x="0" y="2242"/>
                  </a:lnTo>
                  <a:lnTo>
                    <a:pt x="413" y="2190"/>
                  </a:lnTo>
                  <a:lnTo>
                    <a:pt x="773" y="2242"/>
                  </a:lnTo>
                  <a:lnTo>
                    <a:pt x="1230" y="2197"/>
                  </a:lnTo>
                  <a:lnTo>
                    <a:pt x="1658" y="2265"/>
                  </a:lnTo>
                  <a:lnTo>
                    <a:pt x="1658" y="90"/>
                  </a:lnTo>
                  <a:lnTo>
                    <a:pt x="1320" y="45"/>
                  </a:lnTo>
                  <a:lnTo>
                    <a:pt x="990" y="97"/>
                  </a:lnTo>
                  <a:lnTo>
                    <a:pt x="645" y="112"/>
                  </a:lnTo>
                  <a:lnTo>
                    <a:pt x="293" y="0"/>
                  </a:lnTo>
                  <a:lnTo>
                    <a:pt x="0" y="105"/>
                  </a:lnTo>
                  <a:close/>
                </a:path>
              </a:pathLst>
            </a:custGeom>
            <a:solidFill>
              <a:srgbClr val="C0C0C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60460" name="Text Box 12"/>
            <p:cNvSpPr txBox="1">
              <a:spLocks noChangeArrowheads="1"/>
            </p:cNvSpPr>
            <p:nvPr/>
          </p:nvSpPr>
          <p:spPr bwMode="auto">
            <a:xfrm>
              <a:off x="6499" y="3367"/>
              <a:ext cx="960" cy="4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Insulating brick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0459" name="Text Box 11"/>
            <p:cNvSpPr txBox="1">
              <a:spLocks noChangeArrowheads="1"/>
            </p:cNvSpPr>
            <p:nvPr/>
          </p:nvSpPr>
          <p:spPr bwMode="auto">
            <a:xfrm>
              <a:off x="7759" y="3955"/>
              <a:ext cx="997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r>
                <a:rPr kumimoji="0" lang="en-US" sz="18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a</a:t>
              </a: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= 20 </a:t>
              </a: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  <a:sym typeface="Symbol" pitchFamily="18" charset="2"/>
                </a:rPr>
                <a:t></a:t>
              </a: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바탕" pitchFamily="18" charset="-127"/>
                <a:cs typeface="Times New Roman" pitchFamily="18" charset="0"/>
                <a:sym typeface="Symbol" pitchFamily="18" charset="2"/>
              </a:endParaRPr>
            </a:p>
          </p:txBody>
        </p:sp>
        <p:sp>
          <p:nvSpPr>
            <p:cNvPr id="360458" name="Line 10"/>
            <p:cNvSpPr>
              <a:spLocks noChangeShapeType="1"/>
            </p:cNvSpPr>
            <p:nvPr/>
          </p:nvSpPr>
          <p:spPr bwMode="auto">
            <a:xfrm>
              <a:off x="7573" y="5436"/>
              <a:ext cx="0" cy="2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60457" name="Line 9"/>
            <p:cNvSpPr>
              <a:spLocks noChangeShapeType="1"/>
            </p:cNvSpPr>
            <p:nvPr/>
          </p:nvSpPr>
          <p:spPr bwMode="auto">
            <a:xfrm>
              <a:off x="6403" y="5531"/>
              <a:ext cx="11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60456" name="Text Box 8"/>
            <p:cNvSpPr txBox="1">
              <a:spLocks noChangeArrowheads="1"/>
            </p:cNvSpPr>
            <p:nvPr/>
          </p:nvSpPr>
          <p:spPr bwMode="auto">
            <a:xfrm>
              <a:off x="6669" y="5297"/>
              <a:ext cx="676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0.12 m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0455" name="Text Box 7"/>
            <p:cNvSpPr txBox="1">
              <a:spLocks noChangeArrowheads="1"/>
            </p:cNvSpPr>
            <p:nvPr/>
          </p:nvSpPr>
          <p:spPr bwMode="auto">
            <a:xfrm>
              <a:off x="8049" y="4795"/>
              <a:ext cx="307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h</a:t>
              </a:r>
              <a:r>
                <a:rPr kumimoji="0" lang="en-US" sz="1800" b="0" i="1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o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0454" name="Freeform 6"/>
            <p:cNvSpPr>
              <a:spLocks/>
            </p:cNvSpPr>
            <p:nvPr/>
          </p:nvSpPr>
          <p:spPr bwMode="auto">
            <a:xfrm>
              <a:off x="7574" y="4485"/>
              <a:ext cx="457" cy="428"/>
            </a:xfrm>
            <a:custGeom>
              <a:avLst/>
              <a:gdLst/>
              <a:ahLst/>
              <a:cxnLst>
                <a:cxn ang="0">
                  <a:pos x="457" y="428"/>
                </a:cxn>
                <a:cxn ang="0">
                  <a:pos x="247" y="428"/>
                </a:cxn>
                <a:cxn ang="0">
                  <a:pos x="0" y="0"/>
                </a:cxn>
              </a:cxnLst>
              <a:rect l="0" t="0" r="r" b="b"/>
              <a:pathLst>
                <a:path w="457" h="428">
                  <a:moveTo>
                    <a:pt x="457" y="428"/>
                  </a:moveTo>
                  <a:lnTo>
                    <a:pt x="247" y="428"/>
                  </a:ln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60453" name="Text Box 5"/>
            <p:cNvSpPr txBox="1">
              <a:spLocks noChangeArrowheads="1"/>
            </p:cNvSpPr>
            <p:nvPr/>
          </p:nvSpPr>
          <p:spPr bwMode="auto">
            <a:xfrm>
              <a:off x="4149" y="4644"/>
              <a:ext cx="307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h</a:t>
              </a:r>
              <a:r>
                <a:rPr kumimoji="0" lang="en-US" sz="18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i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0452" name="Freeform 4"/>
            <p:cNvSpPr>
              <a:spLocks/>
            </p:cNvSpPr>
            <p:nvPr/>
          </p:nvSpPr>
          <p:spPr bwMode="auto">
            <a:xfrm flipH="1">
              <a:off x="4435" y="4350"/>
              <a:ext cx="457" cy="428"/>
            </a:xfrm>
            <a:custGeom>
              <a:avLst/>
              <a:gdLst/>
              <a:ahLst/>
              <a:cxnLst>
                <a:cxn ang="0">
                  <a:pos x="457" y="428"/>
                </a:cxn>
                <a:cxn ang="0">
                  <a:pos x="247" y="428"/>
                </a:cxn>
                <a:cxn ang="0">
                  <a:pos x="0" y="0"/>
                </a:cxn>
              </a:cxnLst>
              <a:rect l="0" t="0" r="r" b="b"/>
              <a:pathLst>
                <a:path w="457" h="428">
                  <a:moveTo>
                    <a:pt x="457" y="428"/>
                  </a:moveTo>
                  <a:lnTo>
                    <a:pt x="247" y="428"/>
                  </a:ln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</p:grpSp>
      <p:sp>
        <p:nvSpPr>
          <p:cNvPr id="360512" name="Rectangle 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60481" name="Group 33"/>
          <p:cNvGrpSpPr>
            <a:grpSpLocks noChangeAspect="1"/>
          </p:cNvGrpSpPr>
          <p:nvPr/>
        </p:nvGrpSpPr>
        <p:grpSpPr bwMode="auto">
          <a:xfrm>
            <a:off x="3057143" y="4413644"/>
            <a:ext cx="5593080" cy="2214611"/>
            <a:chOff x="2999" y="5716"/>
            <a:chExt cx="5872" cy="2324"/>
          </a:xfrm>
        </p:grpSpPr>
        <p:sp>
          <p:nvSpPr>
            <p:cNvPr id="360511" name="Rectangle 63" descr="Dark upward diagonal"/>
            <p:cNvSpPr>
              <a:spLocks noChangeArrowheads="1"/>
            </p:cNvSpPr>
            <p:nvPr/>
          </p:nvSpPr>
          <p:spPr bwMode="auto">
            <a:xfrm>
              <a:off x="4387" y="6325"/>
              <a:ext cx="3273" cy="735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0510" name="Rectangle 62"/>
            <p:cNvSpPr>
              <a:spLocks noChangeArrowheads="1"/>
            </p:cNvSpPr>
            <p:nvPr/>
          </p:nvSpPr>
          <p:spPr bwMode="auto">
            <a:xfrm>
              <a:off x="4397" y="6467"/>
              <a:ext cx="3254" cy="4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0509" name="Line 61"/>
            <p:cNvSpPr>
              <a:spLocks noChangeShapeType="1"/>
            </p:cNvSpPr>
            <p:nvPr/>
          </p:nvSpPr>
          <p:spPr bwMode="auto">
            <a:xfrm flipV="1">
              <a:off x="6470" y="6467"/>
              <a:ext cx="0" cy="44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0508" name="Text Box 60"/>
            <p:cNvSpPr txBox="1">
              <a:spLocks noChangeArrowheads="1"/>
            </p:cNvSpPr>
            <p:nvPr/>
          </p:nvSpPr>
          <p:spPr bwMode="auto">
            <a:xfrm>
              <a:off x="5882" y="5864"/>
              <a:ext cx="1275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No heat flow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0507" name="Text Box 59"/>
            <p:cNvSpPr txBox="1">
              <a:spLocks noChangeArrowheads="1"/>
            </p:cNvSpPr>
            <p:nvPr/>
          </p:nvSpPr>
          <p:spPr bwMode="auto">
            <a:xfrm>
              <a:off x="2999" y="6570"/>
              <a:ext cx="772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1,500 </a:t>
              </a: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  <a:sym typeface="Symbol" pitchFamily="18" charset="2"/>
                </a:rPr>
                <a:t></a:t>
              </a: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C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바탕" pitchFamily="18" charset="-127"/>
                <a:cs typeface="Times New Roman" pitchFamily="18" charset="0"/>
                <a:sym typeface="Symbol" pitchFamily="18" charset="2"/>
              </a:endParaRPr>
            </a:p>
          </p:txBody>
        </p:sp>
        <p:sp>
          <p:nvSpPr>
            <p:cNvPr id="360506" name="Text Box 58"/>
            <p:cNvSpPr txBox="1">
              <a:spLocks noChangeArrowheads="1"/>
            </p:cNvSpPr>
            <p:nvPr/>
          </p:nvSpPr>
          <p:spPr bwMode="auto">
            <a:xfrm>
              <a:off x="4663" y="6569"/>
              <a:ext cx="488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x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0505" name="Line 57"/>
            <p:cNvSpPr>
              <a:spLocks noChangeShapeType="1"/>
            </p:cNvSpPr>
            <p:nvPr/>
          </p:nvSpPr>
          <p:spPr bwMode="auto">
            <a:xfrm>
              <a:off x="4398" y="6693"/>
              <a:ext cx="41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Dot"/>
              <a:round/>
              <a:headEnd/>
              <a:tailEnd type="stealth" w="sm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0504" name="Line 56"/>
            <p:cNvSpPr>
              <a:spLocks noChangeShapeType="1"/>
            </p:cNvSpPr>
            <p:nvPr/>
          </p:nvSpPr>
          <p:spPr bwMode="auto">
            <a:xfrm flipH="1">
              <a:off x="5530" y="6010"/>
              <a:ext cx="435" cy="3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oval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0503" name="Line 55"/>
            <p:cNvSpPr>
              <a:spLocks noChangeShapeType="1"/>
            </p:cNvSpPr>
            <p:nvPr/>
          </p:nvSpPr>
          <p:spPr bwMode="auto">
            <a:xfrm>
              <a:off x="4446" y="7691"/>
              <a:ext cx="324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0502" name="Oval 54"/>
            <p:cNvSpPr>
              <a:spLocks noChangeAspect="1" noChangeArrowheads="1"/>
            </p:cNvSpPr>
            <p:nvPr/>
          </p:nvSpPr>
          <p:spPr bwMode="auto">
            <a:xfrm>
              <a:off x="4383" y="7655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0501" name="Oval 53"/>
            <p:cNvSpPr>
              <a:spLocks noChangeAspect="1" noChangeArrowheads="1"/>
            </p:cNvSpPr>
            <p:nvPr/>
          </p:nvSpPr>
          <p:spPr bwMode="auto">
            <a:xfrm>
              <a:off x="6444" y="7655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0500" name="Oval 52"/>
            <p:cNvSpPr>
              <a:spLocks noChangeAspect="1" noChangeArrowheads="1"/>
            </p:cNvSpPr>
            <p:nvPr/>
          </p:nvSpPr>
          <p:spPr bwMode="auto">
            <a:xfrm>
              <a:off x="7645" y="7655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0499" name="Text Box 51"/>
            <p:cNvSpPr txBox="1">
              <a:spLocks noChangeArrowheads="1"/>
            </p:cNvSpPr>
            <p:nvPr/>
          </p:nvSpPr>
          <p:spPr bwMode="auto">
            <a:xfrm>
              <a:off x="4318" y="7345"/>
              <a:ext cx="323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r>
                <a:rPr kumimoji="0" lang="en-US" sz="16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0498" name="Text Box 50"/>
            <p:cNvSpPr txBox="1">
              <a:spLocks noChangeArrowheads="1"/>
            </p:cNvSpPr>
            <p:nvPr/>
          </p:nvSpPr>
          <p:spPr bwMode="auto">
            <a:xfrm>
              <a:off x="6321" y="7345"/>
              <a:ext cx="323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r>
                <a:rPr kumimoji="0" lang="en-US" sz="16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0497" name="Text Box 49"/>
            <p:cNvSpPr txBox="1">
              <a:spLocks noChangeArrowheads="1"/>
            </p:cNvSpPr>
            <p:nvPr/>
          </p:nvSpPr>
          <p:spPr bwMode="auto">
            <a:xfrm>
              <a:off x="7464" y="7345"/>
              <a:ext cx="323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r>
                <a:rPr kumimoji="0" lang="en-US" sz="16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3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0496" name="Text Box 48"/>
            <p:cNvSpPr txBox="1">
              <a:spLocks noChangeArrowheads="1"/>
            </p:cNvSpPr>
            <p:nvPr/>
          </p:nvSpPr>
          <p:spPr bwMode="auto">
            <a:xfrm>
              <a:off x="3387" y="7525"/>
              <a:ext cx="323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r>
                <a:rPr kumimoji="0" lang="en-US" sz="16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f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0495" name="Text Box 47"/>
            <p:cNvSpPr txBox="1">
              <a:spLocks noChangeArrowheads="1"/>
            </p:cNvSpPr>
            <p:nvPr/>
          </p:nvSpPr>
          <p:spPr bwMode="auto">
            <a:xfrm>
              <a:off x="8361" y="7525"/>
              <a:ext cx="323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r>
                <a:rPr kumimoji="0" lang="en-US" sz="16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a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0494" name="Text Box 46"/>
            <p:cNvSpPr txBox="1">
              <a:spLocks noChangeArrowheads="1"/>
            </p:cNvSpPr>
            <p:nvPr/>
          </p:nvSpPr>
          <p:spPr bwMode="auto">
            <a:xfrm>
              <a:off x="5230" y="7710"/>
              <a:ext cx="248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0493" name="Text Box 45"/>
            <p:cNvSpPr txBox="1">
              <a:spLocks noChangeArrowheads="1"/>
            </p:cNvSpPr>
            <p:nvPr/>
          </p:nvSpPr>
          <p:spPr bwMode="auto">
            <a:xfrm>
              <a:off x="6897" y="7710"/>
              <a:ext cx="248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0492" name="Text Box 44"/>
            <p:cNvSpPr txBox="1">
              <a:spLocks noChangeArrowheads="1"/>
            </p:cNvSpPr>
            <p:nvPr/>
          </p:nvSpPr>
          <p:spPr bwMode="auto">
            <a:xfrm>
              <a:off x="7945" y="7730"/>
              <a:ext cx="248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h</a:t>
              </a:r>
              <a:r>
                <a:rPr kumimoji="0" lang="en-US" sz="16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o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0491" name="Text Box 43"/>
            <p:cNvSpPr txBox="1">
              <a:spLocks noChangeArrowheads="1"/>
            </p:cNvSpPr>
            <p:nvPr/>
          </p:nvSpPr>
          <p:spPr bwMode="auto">
            <a:xfrm>
              <a:off x="3903" y="7740"/>
              <a:ext cx="248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h</a:t>
              </a:r>
              <a:r>
                <a:rPr kumimoji="0" lang="en-US" sz="16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i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0490" name="Line 42"/>
            <p:cNvSpPr>
              <a:spLocks noChangeShapeType="1"/>
            </p:cNvSpPr>
            <p:nvPr/>
          </p:nvSpPr>
          <p:spPr bwMode="auto">
            <a:xfrm>
              <a:off x="7760" y="7690"/>
              <a:ext cx="63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ysDot"/>
              <a:round/>
              <a:headEnd type="arrow" w="sm" len="sm"/>
              <a:tailEnd type="arrow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0489" name="Line 41"/>
            <p:cNvSpPr>
              <a:spLocks noChangeShapeType="1"/>
            </p:cNvSpPr>
            <p:nvPr/>
          </p:nvSpPr>
          <p:spPr bwMode="auto">
            <a:xfrm>
              <a:off x="3700" y="7687"/>
              <a:ext cx="63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ysDot"/>
              <a:round/>
              <a:headEnd type="arrow" w="sm" len="sm"/>
              <a:tailEnd type="arrow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0488" name="AutoShape 40"/>
            <p:cNvSpPr>
              <a:spLocks noChangeArrowheads="1"/>
            </p:cNvSpPr>
            <p:nvPr/>
          </p:nvSpPr>
          <p:spPr bwMode="auto">
            <a:xfrm>
              <a:off x="3860" y="6570"/>
              <a:ext cx="450" cy="240"/>
            </a:xfrm>
            <a:prstGeom prst="notchedRightArrow">
              <a:avLst>
                <a:gd name="adj1" fmla="val 58333"/>
                <a:gd name="adj2" fmla="val 841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0487" name="AutoShape 39"/>
            <p:cNvSpPr>
              <a:spLocks noChangeArrowheads="1"/>
            </p:cNvSpPr>
            <p:nvPr/>
          </p:nvSpPr>
          <p:spPr bwMode="auto">
            <a:xfrm>
              <a:off x="7740" y="6587"/>
              <a:ext cx="450" cy="240"/>
            </a:xfrm>
            <a:prstGeom prst="notchedRightArrow">
              <a:avLst>
                <a:gd name="adj1" fmla="val 58333"/>
                <a:gd name="adj2" fmla="val 841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0486" name="Text Box 38"/>
            <p:cNvSpPr txBox="1">
              <a:spLocks noChangeArrowheads="1"/>
            </p:cNvSpPr>
            <p:nvPr/>
          </p:nvSpPr>
          <p:spPr bwMode="auto">
            <a:xfrm>
              <a:off x="8099" y="6577"/>
              <a:ext cx="772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20 </a:t>
              </a: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  <a:sym typeface="Symbol" pitchFamily="18" charset="2"/>
                </a:rPr>
                <a:t></a:t>
              </a: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C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바탕" pitchFamily="18" charset="-127"/>
                <a:cs typeface="Times New Roman" pitchFamily="18" charset="0"/>
                <a:sym typeface="Symbol" pitchFamily="18" charset="2"/>
              </a:endParaRPr>
            </a:p>
          </p:txBody>
        </p:sp>
        <p:sp>
          <p:nvSpPr>
            <p:cNvPr id="360485" name="Text Box 37"/>
            <p:cNvSpPr txBox="1">
              <a:spLocks noChangeArrowheads="1"/>
            </p:cNvSpPr>
            <p:nvPr/>
          </p:nvSpPr>
          <p:spPr bwMode="auto">
            <a:xfrm>
              <a:off x="7410" y="5716"/>
              <a:ext cx="1275" cy="4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Convection boundary</a:t>
              </a:r>
              <a:endPara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0484" name="Line 36"/>
            <p:cNvSpPr>
              <a:spLocks noChangeShapeType="1"/>
            </p:cNvSpPr>
            <p:nvPr/>
          </p:nvSpPr>
          <p:spPr bwMode="auto">
            <a:xfrm flipH="1">
              <a:off x="7660" y="6197"/>
              <a:ext cx="435" cy="3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oval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0483" name="Text Box 35"/>
            <p:cNvSpPr txBox="1">
              <a:spLocks noChangeArrowheads="1"/>
            </p:cNvSpPr>
            <p:nvPr/>
          </p:nvSpPr>
          <p:spPr bwMode="auto">
            <a:xfrm>
              <a:off x="3358" y="5729"/>
              <a:ext cx="1275" cy="4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Convection boundary</a:t>
              </a:r>
              <a:endPara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0482" name="Line 34"/>
            <p:cNvSpPr>
              <a:spLocks noChangeShapeType="1"/>
            </p:cNvSpPr>
            <p:nvPr/>
          </p:nvSpPr>
          <p:spPr bwMode="auto">
            <a:xfrm>
              <a:off x="3960" y="6224"/>
              <a:ext cx="435" cy="3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oval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</p:grpSp>
      <p:sp>
        <p:nvSpPr>
          <p:cNvPr id="360529" name="Rectangle 8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0528" name="Object 80"/>
          <p:cNvGraphicFramePr>
            <a:graphicFrameLocks noChangeAspect="1"/>
          </p:cNvGraphicFramePr>
          <p:nvPr/>
        </p:nvGraphicFramePr>
        <p:xfrm>
          <a:off x="500063" y="3216275"/>
          <a:ext cx="4351337" cy="1154113"/>
        </p:xfrm>
        <a:graphic>
          <a:graphicData uri="http://schemas.openxmlformats.org/presentationml/2006/ole">
            <p:oleObj spid="_x0000_s360528" name="Equation" r:id="rId3" imgW="4356000" imgH="1143000" progId="Equation.DSMT4">
              <p:embed/>
            </p:oleObj>
          </a:graphicData>
        </a:graphic>
      </p:graphicFrame>
      <p:sp>
        <p:nvSpPr>
          <p:cNvPr id="360531" name="Rectangle 8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0530" name="Object 82"/>
          <p:cNvGraphicFramePr>
            <a:graphicFrameLocks noChangeAspect="1"/>
          </p:cNvGraphicFramePr>
          <p:nvPr/>
        </p:nvGraphicFramePr>
        <p:xfrm>
          <a:off x="200025" y="4437063"/>
          <a:ext cx="3241675" cy="339725"/>
        </p:xfrm>
        <a:graphic>
          <a:graphicData uri="http://schemas.openxmlformats.org/presentationml/2006/ole">
            <p:oleObj spid="_x0000_s360530" name="Equation" r:id="rId4" imgW="3251160" imgH="355320" progId="Equation.DSMT4">
              <p:embed/>
            </p:oleObj>
          </a:graphicData>
        </a:graphic>
      </p:graphicFrame>
      <p:sp>
        <p:nvSpPr>
          <p:cNvPr id="360533" name="Rectangle 8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0532" name="Object 84"/>
          <p:cNvGraphicFramePr>
            <a:graphicFrameLocks noChangeAspect="1"/>
          </p:cNvGraphicFramePr>
          <p:nvPr/>
        </p:nvGraphicFramePr>
        <p:xfrm>
          <a:off x="360363" y="5619750"/>
          <a:ext cx="3492500" cy="373063"/>
        </p:xfrm>
        <a:graphic>
          <a:graphicData uri="http://schemas.openxmlformats.org/presentationml/2006/ole">
            <p:oleObj spid="_x0000_s360532" name="Equation" r:id="rId5" imgW="3492360" imgH="3682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>
          <a:xfrm>
            <a:off x="39688" y="80963"/>
            <a:ext cx="9050337" cy="593725"/>
          </a:xfrm>
        </p:spPr>
        <p:txBody>
          <a:bodyPr/>
          <a:lstStyle/>
          <a:p>
            <a:r>
              <a:rPr lang="en-US" dirty="0"/>
              <a:t>CONVECTION ALONG </a:t>
            </a:r>
            <a:r>
              <a:rPr lang="en-US" dirty="0" smtClean="0"/>
              <a:t>A ROD</a:t>
            </a:r>
            <a:endParaRPr lang="en-US" dirty="0"/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475" y="896938"/>
            <a:ext cx="8909050" cy="5268912"/>
          </a:xfrm>
        </p:spPr>
        <p:txBody>
          <a:bodyPr/>
          <a:lstStyle/>
          <a:p>
            <a:pPr marL="230188" indent="-230188"/>
            <a:r>
              <a:rPr lang="en-US" altLang="ko-KR" dirty="0">
                <a:ea typeface="굴림" pitchFamily="50" charset="-127"/>
              </a:rPr>
              <a:t>Long rod is submerged into </a:t>
            </a:r>
            <a:r>
              <a:rPr lang="en-US" altLang="ko-KR" dirty="0" smtClean="0">
                <a:ea typeface="굴림" pitchFamily="50" charset="-127"/>
              </a:rPr>
              <a:t>a fluid</a:t>
            </a:r>
            <a:endParaRPr lang="en-US" altLang="ko-KR" dirty="0">
              <a:ea typeface="굴림" pitchFamily="50" charset="-127"/>
            </a:endParaRPr>
          </a:p>
          <a:p>
            <a:pPr marL="230188" indent="-230188"/>
            <a:r>
              <a:rPr lang="en-US" altLang="ko-KR" dirty="0">
                <a:ea typeface="굴림" pitchFamily="50" charset="-127"/>
              </a:rPr>
              <a:t>Convection occurs </a:t>
            </a:r>
            <a:r>
              <a:rPr lang="en-US" altLang="ko-KR" dirty="0" smtClean="0">
                <a:ea typeface="굴림" pitchFamily="50" charset="-127"/>
              </a:rPr>
              <a:t>across the </a:t>
            </a:r>
            <a:r>
              <a:rPr lang="en-US" altLang="ko-KR" dirty="0">
                <a:ea typeface="굴림" pitchFamily="50" charset="-127"/>
              </a:rPr>
              <a:t>entire </a:t>
            </a:r>
            <a:r>
              <a:rPr lang="en-US" altLang="ko-KR" dirty="0" smtClean="0">
                <a:ea typeface="굴림" pitchFamily="50" charset="-127"/>
              </a:rPr>
              <a:t>surface</a:t>
            </a:r>
            <a:endParaRPr lang="en-US" altLang="ko-KR" dirty="0">
              <a:ea typeface="굴림" pitchFamily="50" charset="-127"/>
            </a:endParaRPr>
          </a:p>
          <a:p>
            <a:pPr marL="230188" indent="-230188"/>
            <a:r>
              <a:rPr lang="en-US" altLang="ko-KR" dirty="0" smtClean="0">
                <a:ea typeface="굴림" pitchFamily="50" charset="-127"/>
              </a:rPr>
              <a:t>Governing </a:t>
            </a:r>
            <a:r>
              <a:rPr lang="en-US" altLang="ko-KR" dirty="0">
                <a:ea typeface="굴림" pitchFamily="50" charset="-127"/>
              </a:rPr>
              <a:t>differential </a:t>
            </a:r>
            <a:r>
              <a:rPr lang="en-US" altLang="ko-KR" dirty="0" smtClean="0">
                <a:ea typeface="굴림" pitchFamily="50" charset="-127"/>
              </a:rPr>
              <a:t>equation</a:t>
            </a:r>
          </a:p>
          <a:p>
            <a:pPr marL="230188" indent="-230188"/>
            <a:endParaRPr lang="en-US" altLang="ko-KR" dirty="0">
              <a:ea typeface="굴림" pitchFamily="50" charset="-127"/>
            </a:endParaRPr>
          </a:p>
          <a:p>
            <a:pPr marL="230188" indent="-230188"/>
            <a:endParaRPr lang="en-US" altLang="ko-KR" dirty="0" smtClean="0">
              <a:ea typeface="굴림" pitchFamily="50" charset="-127"/>
            </a:endParaRPr>
          </a:p>
        </p:txBody>
      </p:sp>
      <p:graphicFrame>
        <p:nvGraphicFramePr>
          <p:cNvPr id="321556" name="Object 20"/>
          <p:cNvGraphicFramePr>
            <a:graphicFrameLocks noChangeAspect="1"/>
          </p:cNvGraphicFramePr>
          <p:nvPr/>
        </p:nvGraphicFramePr>
        <p:xfrm>
          <a:off x="7329488" y="2479675"/>
          <a:ext cx="1282700" cy="304800"/>
        </p:xfrm>
        <a:graphic>
          <a:graphicData uri="http://schemas.openxmlformats.org/presentationml/2006/ole">
            <p:oleObj spid="_x0000_s321556" name="Equation" r:id="rId3" imgW="1282680" imgH="304560" progId="Equation.DSMT4">
              <p:embed/>
            </p:oleObj>
          </a:graphicData>
        </a:graphic>
      </p:graphicFrame>
      <p:sp>
        <p:nvSpPr>
          <p:cNvPr id="321590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21559" name="Group 23"/>
          <p:cNvGrpSpPr>
            <a:grpSpLocks noChangeAspect="1"/>
          </p:cNvGrpSpPr>
          <p:nvPr/>
        </p:nvGrpSpPr>
        <p:grpSpPr bwMode="auto">
          <a:xfrm>
            <a:off x="1678123" y="3938167"/>
            <a:ext cx="5584424" cy="2587175"/>
            <a:chOff x="3377" y="9126"/>
            <a:chExt cx="5552" cy="2573"/>
          </a:xfrm>
        </p:grpSpPr>
        <p:sp>
          <p:nvSpPr>
            <p:cNvPr id="321589" name="AutoShape 53"/>
            <p:cNvSpPr>
              <a:spLocks noChangeArrowheads="1"/>
            </p:cNvSpPr>
            <p:nvPr/>
          </p:nvSpPr>
          <p:spPr bwMode="auto">
            <a:xfrm rot="16200000" flipV="1">
              <a:off x="6960" y="10269"/>
              <a:ext cx="1208" cy="307"/>
            </a:xfrm>
            <a:prstGeom prst="parallelogram">
              <a:avLst>
                <a:gd name="adj" fmla="val 101286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1588" name="Text Box 52"/>
            <p:cNvSpPr txBox="1">
              <a:spLocks noChangeArrowheads="1"/>
            </p:cNvSpPr>
            <p:nvPr/>
          </p:nvSpPr>
          <p:spPr bwMode="auto">
            <a:xfrm>
              <a:off x="5735" y="9134"/>
              <a:ext cx="1275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Convection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1587" name="Rectangle 51" descr="20%"/>
            <p:cNvSpPr>
              <a:spLocks noChangeArrowheads="1"/>
            </p:cNvSpPr>
            <p:nvPr/>
          </p:nvSpPr>
          <p:spPr bwMode="auto">
            <a:xfrm>
              <a:off x="4769" y="10121"/>
              <a:ext cx="2640" cy="900"/>
            </a:xfrm>
            <a:prstGeom prst="rect">
              <a:avLst/>
            </a:prstGeom>
            <a:pattFill prst="pct20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1586" name="AutoShape 50" descr="25%"/>
            <p:cNvSpPr>
              <a:spLocks noChangeArrowheads="1"/>
            </p:cNvSpPr>
            <p:nvPr/>
          </p:nvSpPr>
          <p:spPr bwMode="auto">
            <a:xfrm>
              <a:off x="4769" y="9821"/>
              <a:ext cx="2946" cy="300"/>
            </a:xfrm>
            <a:prstGeom prst="parallelogram">
              <a:avLst>
                <a:gd name="adj" fmla="val 102019"/>
              </a:avLst>
            </a:prstGeom>
            <a:pattFill prst="pct25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1585" name="Line 49"/>
            <p:cNvSpPr>
              <a:spLocks noChangeShapeType="1"/>
            </p:cNvSpPr>
            <p:nvPr/>
          </p:nvSpPr>
          <p:spPr bwMode="auto">
            <a:xfrm flipV="1">
              <a:off x="6254" y="9408"/>
              <a:ext cx="0" cy="51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1584" name="Line 48"/>
            <p:cNvSpPr>
              <a:spLocks noChangeShapeType="1"/>
            </p:cNvSpPr>
            <p:nvPr/>
          </p:nvSpPr>
          <p:spPr bwMode="auto">
            <a:xfrm flipH="1">
              <a:off x="5757" y="10601"/>
              <a:ext cx="435" cy="57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1583" name="Text Box 47"/>
            <p:cNvSpPr txBox="1">
              <a:spLocks noChangeArrowheads="1"/>
            </p:cNvSpPr>
            <p:nvPr/>
          </p:nvSpPr>
          <p:spPr bwMode="auto">
            <a:xfrm>
              <a:off x="5299" y="11201"/>
              <a:ext cx="1275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Convection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1582" name="Line 46"/>
            <p:cNvSpPr>
              <a:spLocks noChangeShapeType="1"/>
            </p:cNvSpPr>
            <p:nvPr/>
          </p:nvSpPr>
          <p:spPr bwMode="auto">
            <a:xfrm>
              <a:off x="7894" y="10446"/>
              <a:ext cx="55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1581" name="Line 45"/>
            <p:cNvSpPr>
              <a:spLocks noChangeShapeType="1"/>
            </p:cNvSpPr>
            <p:nvPr/>
          </p:nvSpPr>
          <p:spPr bwMode="auto">
            <a:xfrm>
              <a:off x="3704" y="10576"/>
              <a:ext cx="55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1580" name="Text Box 44"/>
            <p:cNvSpPr txBox="1">
              <a:spLocks noChangeArrowheads="1"/>
            </p:cNvSpPr>
            <p:nvPr/>
          </p:nvSpPr>
          <p:spPr bwMode="auto">
            <a:xfrm>
              <a:off x="7573" y="10138"/>
              <a:ext cx="488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h</a:t>
              </a: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1579" name="Text Box 43"/>
            <p:cNvSpPr txBox="1">
              <a:spLocks noChangeArrowheads="1"/>
            </p:cNvSpPr>
            <p:nvPr/>
          </p:nvSpPr>
          <p:spPr bwMode="auto">
            <a:xfrm>
              <a:off x="7336" y="9990"/>
              <a:ext cx="488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b</a:t>
              </a: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1578" name="Text Box 42"/>
            <p:cNvSpPr txBox="1">
              <a:spLocks noChangeArrowheads="1"/>
            </p:cNvSpPr>
            <p:nvPr/>
          </p:nvSpPr>
          <p:spPr bwMode="auto">
            <a:xfrm>
              <a:off x="3866" y="9544"/>
              <a:ext cx="1275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Fluid  </a:t>
              </a:r>
              <a:r>
                <a:rPr kumimoji="0" lang="en-US" sz="18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r>
                <a:rPr kumimoji="0" lang="en-US" sz="1800" b="0" i="1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</a:t>
              </a:r>
              <a:r>
                <a:rPr kumimoji="0" lang="en-US" sz="18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  <a:sym typeface="Symbol" pitchFamily="18" charset="2"/>
                </a:rPr>
                <a:t></a:t>
              </a:r>
            </a:p>
          </p:txBody>
        </p:sp>
        <p:graphicFrame>
          <p:nvGraphicFramePr>
            <p:cNvPr id="321577" name="Object 41"/>
            <p:cNvGraphicFramePr>
              <a:graphicFrameLocks noChangeAspect="1"/>
            </p:cNvGraphicFramePr>
            <p:nvPr/>
          </p:nvGraphicFramePr>
          <p:xfrm>
            <a:off x="3377" y="10299"/>
            <a:ext cx="399" cy="467"/>
          </p:xfrm>
          <a:graphic>
            <a:graphicData uri="http://schemas.openxmlformats.org/presentationml/2006/ole">
              <p:oleObj spid="_x0000_s321577" name="Equation" r:id="rId4" imgW="228501" imgH="266584" progId="Equation.DSMT4">
                <p:embed/>
              </p:oleObj>
            </a:graphicData>
          </a:graphic>
        </p:graphicFrame>
        <p:graphicFrame>
          <p:nvGraphicFramePr>
            <p:cNvPr id="321576" name="Object 40"/>
            <p:cNvGraphicFramePr>
              <a:graphicFrameLocks noChangeAspect="1"/>
            </p:cNvGraphicFramePr>
            <p:nvPr/>
          </p:nvGraphicFramePr>
          <p:xfrm>
            <a:off x="8530" y="10220"/>
            <a:ext cx="399" cy="490"/>
          </p:xfrm>
          <a:graphic>
            <a:graphicData uri="http://schemas.openxmlformats.org/presentationml/2006/ole">
              <p:oleObj spid="_x0000_s321576" name="Equation" r:id="rId5" imgW="228600" imgH="279400" progId="Equation.DSMT4">
                <p:embed/>
              </p:oleObj>
            </a:graphicData>
          </a:graphic>
        </p:graphicFrame>
        <p:sp>
          <p:nvSpPr>
            <p:cNvPr id="321575" name="Line 39"/>
            <p:cNvSpPr>
              <a:spLocks noChangeShapeType="1"/>
            </p:cNvSpPr>
            <p:nvPr/>
          </p:nvSpPr>
          <p:spPr bwMode="auto">
            <a:xfrm>
              <a:off x="4320" y="9406"/>
              <a:ext cx="10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1574" name="Line 38"/>
            <p:cNvSpPr>
              <a:spLocks noChangeShapeType="1"/>
            </p:cNvSpPr>
            <p:nvPr/>
          </p:nvSpPr>
          <p:spPr bwMode="auto">
            <a:xfrm>
              <a:off x="4320" y="9546"/>
              <a:ext cx="10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1573" name="Line 37"/>
            <p:cNvSpPr>
              <a:spLocks noChangeShapeType="1"/>
            </p:cNvSpPr>
            <p:nvPr/>
          </p:nvSpPr>
          <p:spPr bwMode="auto">
            <a:xfrm>
              <a:off x="4320" y="9126"/>
              <a:ext cx="10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1572" name="Line 36"/>
            <p:cNvSpPr>
              <a:spLocks noChangeShapeType="1"/>
            </p:cNvSpPr>
            <p:nvPr/>
          </p:nvSpPr>
          <p:spPr bwMode="auto">
            <a:xfrm>
              <a:off x="4320" y="9266"/>
              <a:ext cx="10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grpSp>
          <p:nvGrpSpPr>
            <p:cNvPr id="321569" name="Group 33"/>
            <p:cNvGrpSpPr>
              <a:grpSpLocks/>
            </p:cNvGrpSpPr>
            <p:nvPr/>
          </p:nvGrpSpPr>
          <p:grpSpPr bwMode="auto">
            <a:xfrm>
              <a:off x="4470" y="10449"/>
              <a:ext cx="280" cy="280"/>
              <a:chOff x="3610" y="2680"/>
              <a:chExt cx="280" cy="280"/>
            </a:xfrm>
          </p:grpSpPr>
          <p:sp>
            <p:nvSpPr>
              <p:cNvPr id="321571" name="Text Box 35"/>
              <p:cNvSpPr txBox="1">
                <a:spLocks noChangeArrowheads="1"/>
              </p:cNvSpPr>
              <p:nvPr/>
            </p:nvSpPr>
            <p:spPr bwMode="auto">
              <a:xfrm>
                <a:off x="3663" y="2703"/>
                <a:ext cx="18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i</a:t>
                </a:r>
                <a:endParaRPr kumimoji="0" lang="en-US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1570" name="Oval 34"/>
              <p:cNvSpPr>
                <a:spLocks noChangeArrowheads="1"/>
              </p:cNvSpPr>
              <p:nvPr/>
            </p:nvSpPr>
            <p:spPr bwMode="auto">
              <a:xfrm>
                <a:off x="3610" y="2680"/>
                <a:ext cx="280" cy="28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/>
              </a:p>
            </p:txBody>
          </p:sp>
        </p:grpSp>
        <p:grpSp>
          <p:nvGrpSpPr>
            <p:cNvPr id="321566" name="Group 30"/>
            <p:cNvGrpSpPr>
              <a:grpSpLocks/>
            </p:cNvGrpSpPr>
            <p:nvPr/>
          </p:nvGrpSpPr>
          <p:grpSpPr bwMode="auto">
            <a:xfrm>
              <a:off x="7430" y="10306"/>
              <a:ext cx="280" cy="280"/>
              <a:chOff x="4120" y="2717"/>
              <a:chExt cx="280" cy="280"/>
            </a:xfrm>
          </p:grpSpPr>
          <p:sp>
            <p:nvSpPr>
              <p:cNvPr id="321568" name="Text Box 32"/>
              <p:cNvSpPr txBox="1">
                <a:spLocks noChangeArrowheads="1"/>
              </p:cNvSpPr>
              <p:nvPr/>
            </p:nvSpPr>
            <p:spPr bwMode="auto">
              <a:xfrm>
                <a:off x="4203" y="2730"/>
                <a:ext cx="18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j</a:t>
                </a:r>
                <a:endParaRPr kumimoji="0" lang="en-US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1567" name="Oval 31"/>
              <p:cNvSpPr>
                <a:spLocks noChangeArrowheads="1"/>
              </p:cNvSpPr>
              <p:nvPr/>
            </p:nvSpPr>
            <p:spPr bwMode="auto">
              <a:xfrm>
                <a:off x="4120" y="2717"/>
                <a:ext cx="280" cy="28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/>
              </a:p>
            </p:txBody>
          </p:sp>
        </p:grpSp>
        <p:sp>
          <p:nvSpPr>
            <p:cNvPr id="321565" name="Line 29"/>
            <p:cNvSpPr>
              <a:spLocks noChangeShapeType="1"/>
            </p:cNvSpPr>
            <p:nvPr/>
          </p:nvSpPr>
          <p:spPr bwMode="auto">
            <a:xfrm>
              <a:off x="4750" y="11089"/>
              <a:ext cx="0" cy="31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1564" name="Line 28"/>
            <p:cNvSpPr>
              <a:spLocks noChangeShapeType="1"/>
            </p:cNvSpPr>
            <p:nvPr/>
          </p:nvSpPr>
          <p:spPr bwMode="auto">
            <a:xfrm>
              <a:off x="7410" y="11099"/>
              <a:ext cx="0" cy="6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1563" name="Line 27"/>
            <p:cNvSpPr>
              <a:spLocks noChangeShapeType="1"/>
            </p:cNvSpPr>
            <p:nvPr/>
          </p:nvSpPr>
          <p:spPr bwMode="auto">
            <a:xfrm>
              <a:off x="3930" y="11259"/>
              <a:ext cx="8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1562" name="Line 26"/>
            <p:cNvSpPr>
              <a:spLocks noChangeShapeType="1"/>
            </p:cNvSpPr>
            <p:nvPr/>
          </p:nvSpPr>
          <p:spPr bwMode="auto">
            <a:xfrm>
              <a:off x="6600" y="11538"/>
              <a:ext cx="8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1561" name="Text Box 25"/>
            <p:cNvSpPr txBox="1">
              <a:spLocks noChangeArrowheads="1"/>
            </p:cNvSpPr>
            <p:nvPr/>
          </p:nvSpPr>
          <p:spPr bwMode="auto">
            <a:xfrm>
              <a:off x="3563" y="11036"/>
              <a:ext cx="488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x</a:t>
              </a:r>
              <a:r>
                <a:rPr kumimoji="0" lang="en-US" b="0" i="1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i</a:t>
              </a:r>
              <a:endPara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1560" name="Text Box 24"/>
            <p:cNvSpPr txBox="1">
              <a:spLocks noChangeArrowheads="1"/>
            </p:cNvSpPr>
            <p:nvPr/>
          </p:nvSpPr>
          <p:spPr bwMode="auto">
            <a:xfrm>
              <a:off x="6223" y="11305"/>
              <a:ext cx="488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x</a:t>
              </a:r>
              <a:r>
                <a:rPr kumimoji="0" lang="en-US" b="0" i="1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j</a:t>
              </a:r>
              <a:endPara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321601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1600" name="Object 64"/>
          <p:cNvGraphicFramePr>
            <a:graphicFrameLocks noChangeAspect="1"/>
          </p:cNvGraphicFramePr>
          <p:nvPr/>
        </p:nvGraphicFramePr>
        <p:xfrm>
          <a:off x="896938" y="2282825"/>
          <a:ext cx="5118100" cy="665163"/>
        </p:xfrm>
        <a:graphic>
          <a:graphicData uri="http://schemas.openxmlformats.org/presentationml/2006/ole">
            <p:oleObj spid="_x0000_s321600" name="Equation" r:id="rId6" imgW="5117760" imgH="6858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CONVECTION ALONG A ROD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 with approximate temperature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Minimize the residual with interpolation function </a:t>
            </a:r>
            <a:r>
              <a:rPr lang="en-US" i="1" dirty="0" smtClean="0"/>
              <a:t>N</a:t>
            </a:r>
            <a:r>
              <a:rPr lang="en-US" i="1" baseline="-25000" dirty="0" smtClean="0"/>
              <a:t>i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Integration by parts</a:t>
            </a:r>
            <a:endParaRPr lang="en-US" dirty="0"/>
          </a:p>
        </p:txBody>
      </p:sp>
      <p:sp>
        <p:nvSpPr>
          <p:cNvPr id="36147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1476" name="Object 4"/>
          <p:cNvGraphicFramePr>
            <a:graphicFrameLocks noChangeAspect="1"/>
          </p:cNvGraphicFramePr>
          <p:nvPr/>
        </p:nvGraphicFramePr>
        <p:xfrm>
          <a:off x="866775" y="1217613"/>
          <a:ext cx="4284663" cy="763587"/>
        </p:xfrm>
        <a:graphic>
          <a:graphicData uri="http://schemas.openxmlformats.org/presentationml/2006/ole">
            <p:oleObj spid="_x0000_s361476" name="Equation" r:id="rId3" imgW="4279680" imgH="787320" progId="Equation.DSMT4">
              <p:embed/>
            </p:oleObj>
          </a:graphicData>
        </a:graphic>
      </p:graphicFrame>
      <p:sp>
        <p:nvSpPr>
          <p:cNvPr id="36147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1478" name="Object 6"/>
          <p:cNvGraphicFramePr>
            <a:graphicFrameLocks noChangeAspect="1"/>
          </p:cNvGraphicFramePr>
          <p:nvPr/>
        </p:nvGraphicFramePr>
        <p:xfrm>
          <a:off x="847725" y="2778125"/>
          <a:ext cx="5094288" cy="825500"/>
        </p:xfrm>
        <a:graphic>
          <a:graphicData uri="http://schemas.openxmlformats.org/presentationml/2006/ole">
            <p:oleObj spid="_x0000_s361478" name="Equation" r:id="rId4" imgW="5079960" imgH="825480" progId="Equation.DSMT4">
              <p:embed/>
            </p:oleObj>
          </a:graphicData>
        </a:graphic>
      </p:graphicFrame>
      <p:sp>
        <p:nvSpPr>
          <p:cNvPr id="36148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1480" name="Object 8"/>
          <p:cNvGraphicFramePr>
            <a:graphicFrameLocks noChangeAspect="1"/>
          </p:cNvGraphicFramePr>
          <p:nvPr/>
        </p:nvGraphicFramePr>
        <p:xfrm>
          <a:off x="805774" y="4389438"/>
          <a:ext cx="7229475" cy="814387"/>
        </p:xfrm>
        <a:graphic>
          <a:graphicData uri="http://schemas.openxmlformats.org/presentationml/2006/ole">
            <p:oleObj spid="_x0000_s361480" name="Equation" r:id="rId5" imgW="8001000" imgH="8888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THERMAL PROBLEM</a:t>
            </a:r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Goals: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pPr lvl="1"/>
            <a:r>
              <a:rPr lang="en-US"/>
              <a:t>Solve for temperature distribution for a given thermal load.</a:t>
            </a:r>
          </a:p>
          <a:p>
            <a:r>
              <a:rPr lang="en-US"/>
              <a:t>Boundary Conditions</a:t>
            </a:r>
          </a:p>
          <a:p>
            <a:pPr lvl="1"/>
            <a:r>
              <a:rPr lang="en-US"/>
              <a:t>Essential BC: Specified temperature</a:t>
            </a:r>
          </a:p>
          <a:p>
            <a:pPr lvl="1"/>
            <a:r>
              <a:rPr lang="en-US"/>
              <a:t>Natural BC: Specified heat flux</a:t>
            </a:r>
          </a:p>
        </p:txBody>
      </p:sp>
      <p:graphicFrame>
        <p:nvGraphicFramePr>
          <p:cNvPr id="306180" name="Object 4"/>
          <p:cNvGraphicFramePr>
            <a:graphicFrameLocks noChangeAspect="1"/>
          </p:cNvGraphicFramePr>
          <p:nvPr/>
        </p:nvGraphicFramePr>
        <p:xfrm>
          <a:off x="1862138" y="976313"/>
          <a:ext cx="4914900" cy="2630487"/>
        </p:xfrm>
        <a:graphic>
          <a:graphicData uri="http://schemas.openxmlformats.org/presentationml/2006/ole">
            <p:oleObj spid="_x0000_s306180" name="Picture" r:id="rId3" imgW="2457360" imgH="1314360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CONVECTION ALONG A ROD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Substitute interpolation scheme and rearrange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Perform integration and simplify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Repeat the same procedure with interpolation function </a:t>
            </a:r>
            <a:r>
              <a:rPr lang="en-US" i="1" dirty="0" err="1" smtClean="0"/>
              <a:t>N</a:t>
            </a:r>
            <a:r>
              <a:rPr lang="en-US" i="1" baseline="-25000" dirty="0" err="1" smtClean="0"/>
              <a:t>j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635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3521" name="Object 1"/>
          <p:cNvGraphicFramePr>
            <a:graphicFrameLocks noChangeAspect="1"/>
          </p:cNvGraphicFramePr>
          <p:nvPr/>
        </p:nvGraphicFramePr>
        <p:xfrm>
          <a:off x="1008063" y="1352550"/>
          <a:ext cx="5592762" cy="1711325"/>
        </p:xfrm>
        <a:graphic>
          <a:graphicData uri="http://schemas.openxmlformats.org/presentationml/2006/ole">
            <p:oleObj spid="_x0000_s363521" name="Equation" r:id="rId3" imgW="5587920" imgH="1701720" progId="Equation.DSMT4">
              <p:embed/>
            </p:oleObj>
          </a:graphicData>
        </a:graphic>
      </p:graphicFrame>
      <p:sp>
        <p:nvSpPr>
          <p:cNvPr id="3635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3523" name="Object 3"/>
          <p:cNvGraphicFramePr>
            <a:graphicFrameLocks noChangeAspect="1"/>
          </p:cNvGraphicFramePr>
          <p:nvPr/>
        </p:nvGraphicFramePr>
        <p:xfrm>
          <a:off x="965200" y="3836988"/>
          <a:ext cx="4411663" cy="766762"/>
        </p:xfrm>
        <a:graphic>
          <a:graphicData uri="http://schemas.openxmlformats.org/presentationml/2006/ole">
            <p:oleObj spid="_x0000_s363523" name="Equation" r:id="rId4" imgW="4406760" imgH="761760" progId="Equation.DSMT4">
              <p:embed/>
            </p:oleObj>
          </a:graphicData>
        </a:graphic>
      </p:graphicFrame>
      <p:sp>
        <p:nvSpPr>
          <p:cNvPr id="3635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3525" name="Object 5"/>
          <p:cNvGraphicFramePr>
            <a:graphicFrameLocks noChangeAspect="1"/>
          </p:cNvGraphicFramePr>
          <p:nvPr/>
        </p:nvGraphicFramePr>
        <p:xfrm>
          <a:off x="2332038" y="4645025"/>
          <a:ext cx="3222625" cy="825500"/>
        </p:xfrm>
        <a:graphic>
          <a:graphicData uri="http://schemas.openxmlformats.org/presentationml/2006/ole">
            <p:oleObj spid="_x0000_s363525" name="Equation" r:id="rId5" imgW="3213000" imgH="8254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CONVECTION ALONG A ROD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Finite element equation with convection along the rod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Equivalent conductance matrix due to convection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Thermal load vector</a:t>
            </a:r>
            <a:endParaRPr lang="en-US" dirty="0"/>
          </a:p>
        </p:txBody>
      </p:sp>
      <p:sp>
        <p:nvSpPr>
          <p:cNvPr id="3645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4545" name="Object 1"/>
          <p:cNvGraphicFramePr>
            <a:graphicFrameLocks noChangeAspect="1"/>
          </p:cNvGraphicFramePr>
          <p:nvPr/>
        </p:nvGraphicFramePr>
        <p:xfrm>
          <a:off x="760413" y="1330325"/>
          <a:ext cx="5413375" cy="820738"/>
        </p:xfrm>
        <a:graphic>
          <a:graphicData uri="http://schemas.openxmlformats.org/presentationml/2006/ole">
            <p:oleObj spid="_x0000_s364545" name="Equation" r:id="rId3" imgW="5397480" imgH="812520" progId="Equation.DSMT4">
              <p:embed/>
            </p:oleObj>
          </a:graphicData>
        </a:graphic>
      </p:graphicFrame>
      <p:sp>
        <p:nvSpPr>
          <p:cNvPr id="3645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4547" name="Object 3"/>
          <p:cNvGraphicFramePr>
            <a:graphicFrameLocks noChangeAspect="1"/>
          </p:cNvGraphicFramePr>
          <p:nvPr/>
        </p:nvGraphicFramePr>
        <p:xfrm>
          <a:off x="1265238" y="2328863"/>
          <a:ext cx="3595687" cy="431800"/>
        </p:xfrm>
        <a:graphic>
          <a:graphicData uri="http://schemas.openxmlformats.org/presentationml/2006/ole">
            <p:oleObj spid="_x0000_s364547" name="Equation" r:id="rId4" imgW="3606480" imgH="431640" progId="Equation.DSMT4">
              <p:embed/>
            </p:oleObj>
          </a:graphicData>
        </a:graphic>
      </p:graphicFrame>
      <p:sp>
        <p:nvSpPr>
          <p:cNvPr id="3645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4549" name="Object 5"/>
          <p:cNvGraphicFramePr>
            <a:graphicFrameLocks noChangeAspect="1"/>
          </p:cNvGraphicFramePr>
          <p:nvPr/>
        </p:nvGraphicFramePr>
        <p:xfrm>
          <a:off x="658813" y="3486150"/>
          <a:ext cx="2366962" cy="736600"/>
        </p:xfrm>
        <a:graphic>
          <a:graphicData uri="http://schemas.openxmlformats.org/presentationml/2006/ole">
            <p:oleObj spid="_x0000_s364549" name="Equation" r:id="rId5" imgW="2361960" imgH="736560" progId="Equation.DSMT4">
              <p:embed/>
            </p:oleObj>
          </a:graphicData>
        </a:graphic>
      </p:graphicFrame>
      <p:sp>
        <p:nvSpPr>
          <p:cNvPr id="3645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4551" name="Object 7"/>
          <p:cNvGraphicFramePr>
            <a:graphicFrameLocks noChangeAspect="1"/>
          </p:cNvGraphicFramePr>
          <p:nvPr/>
        </p:nvGraphicFramePr>
        <p:xfrm>
          <a:off x="936625" y="4864100"/>
          <a:ext cx="4121150" cy="787400"/>
        </p:xfrm>
        <a:graphic>
          <a:graphicData uri="http://schemas.openxmlformats.org/presentationml/2006/ole">
            <p:oleObj spid="_x0000_s364551" name="Equation" r:id="rId6" imgW="4127400" imgH="78732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HEAT FLOW IN A COOLING FIN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0.2 W/mm/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  <a:sym typeface="Symbol"/>
              </a:rPr>
              <a:t>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C, </a:t>
            </a:r>
            <a:r>
              <a:rPr lang="en-US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2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  <a:sym typeface="Symbol"/>
              </a:rPr>
              <a:t>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</a:t>
            </a:r>
            <a:r>
              <a:rPr lang="en-US" baseline="3000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Symbol"/>
              </a:rPr>
              <a:t></a:t>
            </a:r>
            <a:r>
              <a:rPr lang="en-US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W/mm</a:t>
            </a:r>
            <a:r>
              <a:rPr lang="en-US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  <a:sym typeface="Symbol"/>
              </a:rPr>
              <a:t>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endParaRPr lang="en-US" dirty="0" smtClean="0"/>
          </a:p>
          <a:p>
            <a:r>
              <a:rPr lang="en-US" dirty="0" smtClean="0"/>
              <a:t>Element conductance matrix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Thermal load vector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Element 1</a:t>
            </a:r>
            <a:endParaRPr lang="en-US" dirty="0"/>
          </a:p>
        </p:txBody>
      </p:sp>
      <p:sp>
        <p:nvSpPr>
          <p:cNvPr id="365601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65569" name="Group 1"/>
          <p:cNvGrpSpPr>
            <a:grpSpLocks noChangeAspect="1"/>
          </p:cNvGrpSpPr>
          <p:nvPr/>
        </p:nvGrpSpPr>
        <p:grpSpPr bwMode="auto">
          <a:xfrm>
            <a:off x="3826799" y="2668043"/>
            <a:ext cx="5079207" cy="3729038"/>
            <a:chOff x="3653" y="445"/>
            <a:chExt cx="5333" cy="3916"/>
          </a:xfrm>
        </p:grpSpPr>
        <p:sp>
          <p:nvSpPr>
            <p:cNvPr id="365600" name="AutoShape 32"/>
            <p:cNvSpPr>
              <a:spLocks noChangeArrowheads="1"/>
            </p:cNvSpPr>
            <p:nvPr/>
          </p:nvSpPr>
          <p:spPr bwMode="auto">
            <a:xfrm>
              <a:off x="4390" y="1209"/>
              <a:ext cx="3975" cy="1763"/>
            </a:xfrm>
            <a:prstGeom prst="cube">
              <a:avLst>
                <a:gd name="adj" fmla="val 87375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5599" name="Text Box 31"/>
            <p:cNvSpPr txBox="1">
              <a:spLocks noChangeArrowheads="1"/>
            </p:cNvSpPr>
            <p:nvPr/>
          </p:nvSpPr>
          <p:spPr bwMode="auto">
            <a:xfrm>
              <a:off x="6187" y="604"/>
              <a:ext cx="1230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Convection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5598" name="Freeform 30"/>
            <p:cNvSpPr>
              <a:spLocks/>
            </p:cNvSpPr>
            <p:nvPr/>
          </p:nvSpPr>
          <p:spPr bwMode="auto">
            <a:xfrm>
              <a:off x="4390" y="445"/>
              <a:ext cx="1545" cy="3150"/>
            </a:xfrm>
            <a:custGeom>
              <a:avLst/>
              <a:gdLst/>
              <a:ahLst/>
              <a:cxnLst>
                <a:cxn ang="0">
                  <a:pos x="1545" y="765"/>
                </a:cxn>
                <a:cxn ang="0">
                  <a:pos x="1545" y="0"/>
                </a:cxn>
                <a:cxn ang="0">
                  <a:pos x="0" y="1545"/>
                </a:cxn>
                <a:cxn ang="0">
                  <a:pos x="0" y="3150"/>
                </a:cxn>
                <a:cxn ang="0">
                  <a:pos x="622" y="2528"/>
                </a:cxn>
              </a:cxnLst>
              <a:rect l="0" t="0" r="r" b="b"/>
              <a:pathLst>
                <a:path w="1545" h="3150">
                  <a:moveTo>
                    <a:pt x="1545" y="765"/>
                  </a:moveTo>
                  <a:lnTo>
                    <a:pt x="1545" y="0"/>
                  </a:lnTo>
                  <a:lnTo>
                    <a:pt x="0" y="1545"/>
                  </a:lnTo>
                  <a:lnTo>
                    <a:pt x="0" y="3150"/>
                  </a:lnTo>
                  <a:lnTo>
                    <a:pt x="622" y="2528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5597" name="Text Box 29"/>
            <p:cNvSpPr txBox="1">
              <a:spLocks noChangeArrowheads="1"/>
            </p:cNvSpPr>
            <p:nvPr/>
          </p:nvSpPr>
          <p:spPr bwMode="auto">
            <a:xfrm>
              <a:off x="3653" y="2746"/>
              <a:ext cx="721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330 </a:t>
              </a: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  <a:sym typeface="Symbol" pitchFamily="18" charset="2"/>
                </a:rPr>
                <a:t></a:t>
              </a: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C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바탕" pitchFamily="18" charset="-127"/>
                <a:cs typeface="Times New Roman" pitchFamily="18" charset="0"/>
                <a:sym typeface="Symbol" pitchFamily="18" charset="2"/>
              </a:endParaRPr>
            </a:p>
          </p:txBody>
        </p:sp>
        <p:sp>
          <p:nvSpPr>
            <p:cNvPr id="365596" name="Text Box 28"/>
            <p:cNvSpPr txBox="1">
              <a:spLocks noChangeArrowheads="1"/>
            </p:cNvSpPr>
            <p:nvPr/>
          </p:nvSpPr>
          <p:spPr bwMode="auto">
            <a:xfrm>
              <a:off x="6188" y="878"/>
              <a:ext cx="1066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r>
                <a:rPr kumimoji="0" lang="en-US" sz="16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</a:t>
              </a:r>
              <a:r>
                <a:rPr kumimoji="0" lang="en-US" sz="16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  <a:sym typeface="Symbol" pitchFamily="18" charset="2"/>
                </a:rPr>
                <a:t>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= 30 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  <a:sym typeface="Symbol" pitchFamily="18" charset="2"/>
                </a:rPr>
                <a:t></a:t>
              </a:r>
              <a:r>
                <a:rPr kumimoji="0" lang="en-US" sz="16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C</a:t>
              </a:r>
              <a:endPara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바탕" pitchFamily="18" charset="-127"/>
                <a:cs typeface="Times New Roman" pitchFamily="18" charset="0"/>
                <a:sym typeface="Symbol" pitchFamily="18" charset="2"/>
              </a:endParaRPr>
            </a:p>
          </p:txBody>
        </p:sp>
        <p:sp>
          <p:nvSpPr>
            <p:cNvPr id="365595" name="Line 27"/>
            <p:cNvSpPr>
              <a:spLocks noChangeShapeType="1"/>
            </p:cNvSpPr>
            <p:nvPr/>
          </p:nvSpPr>
          <p:spPr bwMode="auto">
            <a:xfrm>
              <a:off x="6812" y="3228"/>
              <a:ext cx="0" cy="28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5594" name="Line 26"/>
            <p:cNvSpPr>
              <a:spLocks noChangeShapeType="1"/>
            </p:cNvSpPr>
            <p:nvPr/>
          </p:nvSpPr>
          <p:spPr bwMode="auto">
            <a:xfrm flipH="1">
              <a:off x="4382" y="3370"/>
              <a:ext cx="24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5593" name="Text Box 25"/>
            <p:cNvSpPr txBox="1">
              <a:spLocks noChangeArrowheads="1"/>
            </p:cNvSpPr>
            <p:nvPr/>
          </p:nvSpPr>
          <p:spPr bwMode="auto">
            <a:xfrm>
              <a:off x="5250" y="3091"/>
              <a:ext cx="721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120 mm</a:t>
              </a:r>
              <a:endPara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5592" name="Line 24"/>
            <p:cNvSpPr>
              <a:spLocks noChangeShapeType="1"/>
            </p:cNvSpPr>
            <p:nvPr/>
          </p:nvSpPr>
          <p:spPr bwMode="auto">
            <a:xfrm flipV="1">
              <a:off x="6820" y="2410"/>
              <a:ext cx="0" cy="32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5591" name="Line 23"/>
            <p:cNvSpPr>
              <a:spLocks noChangeShapeType="1"/>
            </p:cNvSpPr>
            <p:nvPr/>
          </p:nvSpPr>
          <p:spPr bwMode="auto">
            <a:xfrm flipV="1">
              <a:off x="8357" y="879"/>
              <a:ext cx="0" cy="32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5590" name="Line 22"/>
            <p:cNvSpPr>
              <a:spLocks noChangeShapeType="1"/>
            </p:cNvSpPr>
            <p:nvPr/>
          </p:nvSpPr>
          <p:spPr bwMode="auto">
            <a:xfrm flipV="1">
              <a:off x="6812" y="992"/>
              <a:ext cx="1545" cy="154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5589" name="Text Box 21"/>
            <p:cNvSpPr txBox="1">
              <a:spLocks noChangeArrowheads="1"/>
            </p:cNvSpPr>
            <p:nvPr/>
          </p:nvSpPr>
          <p:spPr bwMode="auto">
            <a:xfrm>
              <a:off x="6900" y="1502"/>
              <a:ext cx="721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160 mm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5588" name="Line 20"/>
            <p:cNvSpPr>
              <a:spLocks noChangeShapeType="1"/>
            </p:cNvSpPr>
            <p:nvPr/>
          </p:nvSpPr>
          <p:spPr bwMode="auto">
            <a:xfrm>
              <a:off x="8350" y="1210"/>
              <a:ext cx="3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5587" name="Line 19"/>
            <p:cNvSpPr>
              <a:spLocks noChangeShapeType="1"/>
            </p:cNvSpPr>
            <p:nvPr/>
          </p:nvSpPr>
          <p:spPr bwMode="auto">
            <a:xfrm>
              <a:off x="8357" y="1427"/>
              <a:ext cx="3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5586" name="Line 18"/>
            <p:cNvSpPr>
              <a:spLocks noChangeShapeType="1"/>
            </p:cNvSpPr>
            <p:nvPr/>
          </p:nvSpPr>
          <p:spPr bwMode="auto">
            <a:xfrm flipV="1">
              <a:off x="8572" y="1421"/>
              <a:ext cx="0" cy="2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sm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5585" name="Line 17"/>
            <p:cNvSpPr>
              <a:spLocks noChangeShapeType="1"/>
            </p:cNvSpPr>
            <p:nvPr/>
          </p:nvSpPr>
          <p:spPr bwMode="auto">
            <a:xfrm>
              <a:off x="8572" y="1001"/>
              <a:ext cx="0" cy="2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sm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5584" name="Text Box 16"/>
            <p:cNvSpPr txBox="1">
              <a:spLocks noChangeArrowheads="1"/>
            </p:cNvSpPr>
            <p:nvPr/>
          </p:nvSpPr>
          <p:spPr bwMode="auto">
            <a:xfrm>
              <a:off x="8164" y="1690"/>
              <a:ext cx="822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1.25 mm</a:t>
              </a:r>
              <a:endPara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5583" name="Line 15"/>
            <p:cNvSpPr>
              <a:spLocks noChangeShapeType="1"/>
            </p:cNvSpPr>
            <p:nvPr/>
          </p:nvSpPr>
          <p:spPr bwMode="auto">
            <a:xfrm>
              <a:off x="4390" y="4107"/>
              <a:ext cx="242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oval" w="med" len="med"/>
              <a:tailEnd type="oval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5582" name="Oval 14"/>
            <p:cNvSpPr>
              <a:spLocks noChangeAspect="1" noChangeArrowheads="1"/>
            </p:cNvSpPr>
            <p:nvPr/>
          </p:nvSpPr>
          <p:spPr bwMode="auto">
            <a:xfrm>
              <a:off x="5097" y="4051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5581" name="Oval 13"/>
            <p:cNvSpPr>
              <a:spLocks noChangeAspect="1" noChangeArrowheads="1"/>
            </p:cNvSpPr>
            <p:nvPr/>
          </p:nvSpPr>
          <p:spPr bwMode="auto">
            <a:xfrm>
              <a:off x="5928" y="4051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5580" name="Text Box 12"/>
            <p:cNvSpPr txBox="1">
              <a:spLocks noChangeArrowheads="1"/>
            </p:cNvSpPr>
            <p:nvPr/>
          </p:nvSpPr>
          <p:spPr bwMode="auto">
            <a:xfrm>
              <a:off x="4242" y="3789"/>
              <a:ext cx="293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r>
                <a:rPr kumimoji="0" lang="en-US" sz="16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5579" name="Text Box 11"/>
            <p:cNvSpPr txBox="1">
              <a:spLocks noChangeArrowheads="1"/>
            </p:cNvSpPr>
            <p:nvPr/>
          </p:nvSpPr>
          <p:spPr bwMode="auto">
            <a:xfrm>
              <a:off x="5022" y="3789"/>
              <a:ext cx="293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r>
                <a:rPr kumimoji="0" lang="en-US" sz="16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5578" name="Text Box 10"/>
            <p:cNvSpPr txBox="1">
              <a:spLocks noChangeArrowheads="1"/>
            </p:cNvSpPr>
            <p:nvPr/>
          </p:nvSpPr>
          <p:spPr bwMode="auto">
            <a:xfrm>
              <a:off x="5855" y="3789"/>
              <a:ext cx="293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r>
                <a:rPr kumimoji="0" lang="en-US" sz="16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3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5577" name="Text Box 9"/>
            <p:cNvSpPr txBox="1">
              <a:spLocks noChangeArrowheads="1"/>
            </p:cNvSpPr>
            <p:nvPr/>
          </p:nvSpPr>
          <p:spPr bwMode="auto">
            <a:xfrm>
              <a:off x="6664" y="3789"/>
              <a:ext cx="293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r>
                <a:rPr kumimoji="0" lang="en-US" sz="16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4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5576" name="Rectangle 8" descr="Light downward diagonal"/>
            <p:cNvSpPr>
              <a:spLocks noChangeArrowheads="1"/>
            </p:cNvSpPr>
            <p:nvPr/>
          </p:nvSpPr>
          <p:spPr bwMode="auto">
            <a:xfrm>
              <a:off x="4400" y="2760"/>
              <a:ext cx="2420" cy="210"/>
            </a:xfrm>
            <a:prstGeom prst="rect">
              <a:avLst/>
            </a:prstGeom>
            <a:pattFill prst="ltDnDiag">
              <a:fgClr>
                <a:srgbClr val="000000"/>
              </a:fgClr>
              <a:bgClr>
                <a:srgbClr val="FFFFFF"/>
              </a:bgClr>
            </a:patt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5575" name="Line 7"/>
            <p:cNvSpPr>
              <a:spLocks noChangeShapeType="1"/>
            </p:cNvSpPr>
            <p:nvPr/>
          </p:nvSpPr>
          <p:spPr bwMode="auto">
            <a:xfrm>
              <a:off x="4382" y="2867"/>
              <a:ext cx="79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65574" name="Text Box 6"/>
            <p:cNvSpPr txBox="1">
              <a:spLocks noChangeArrowheads="1"/>
            </p:cNvSpPr>
            <p:nvPr/>
          </p:nvSpPr>
          <p:spPr bwMode="auto">
            <a:xfrm>
              <a:off x="5124" y="2746"/>
              <a:ext cx="293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x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5573" name="Text Box 5"/>
            <p:cNvSpPr txBox="1">
              <a:spLocks noChangeArrowheads="1"/>
            </p:cNvSpPr>
            <p:nvPr/>
          </p:nvSpPr>
          <p:spPr bwMode="auto">
            <a:xfrm>
              <a:off x="5502" y="2746"/>
              <a:ext cx="1093" cy="22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Insulated</a:t>
              </a:r>
              <a:endPara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5572" name="Text Box 4"/>
            <p:cNvSpPr txBox="1">
              <a:spLocks noChangeArrowheads="1"/>
            </p:cNvSpPr>
            <p:nvPr/>
          </p:nvSpPr>
          <p:spPr bwMode="auto">
            <a:xfrm>
              <a:off x="4672" y="4136"/>
              <a:ext cx="293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5571" name="Text Box 3"/>
            <p:cNvSpPr txBox="1">
              <a:spLocks noChangeArrowheads="1"/>
            </p:cNvSpPr>
            <p:nvPr/>
          </p:nvSpPr>
          <p:spPr bwMode="auto">
            <a:xfrm>
              <a:off x="5472" y="4123"/>
              <a:ext cx="293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5570" name="Text Box 2"/>
            <p:cNvSpPr txBox="1">
              <a:spLocks noChangeArrowheads="1"/>
            </p:cNvSpPr>
            <p:nvPr/>
          </p:nvSpPr>
          <p:spPr bwMode="auto">
            <a:xfrm>
              <a:off x="6302" y="4113"/>
              <a:ext cx="293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3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365618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5617" name="Object 49"/>
          <p:cNvGraphicFramePr>
            <a:graphicFrameLocks noChangeAspect="1"/>
          </p:cNvGraphicFramePr>
          <p:nvPr/>
        </p:nvGraphicFramePr>
        <p:xfrm>
          <a:off x="901700" y="1693863"/>
          <a:ext cx="6604000" cy="747712"/>
        </p:xfrm>
        <a:graphic>
          <a:graphicData uri="http://schemas.openxmlformats.org/presentationml/2006/ole">
            <p:oleObj spid="_x0000_s365617" name="Equation" r:id="rId3" imgW="6603840" imgH="736560" progId="Equation.DSMT4">
              <p:embed/>
            </p:oleObj>
          </a:graphicData>
        </a:graphic>
      </p:graphicFrame>
      <p:sp>
        <p:nvSpPr>
          <p:cNvPr id="365620" name="Rectangle 5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5619" name="Object 51"/>
          <p:cNvGraphicFramePr>
            <a:graphicFrameLocks noChangeAspect="1"/>
          </p:cNvGraphicFramePr>
          <p:nvPr/>
        </p:nvGraphicFramePr>
        <p:xfrm>
          <a:off x="720725" y="3033713"/>
          <a:ext cx="3821113" cy="746125"/>
        </p:xfrm>
        <a:graphic>
          <a:graphicData uri="http://schemas.openxmlformats.org/presentationml/2006/ole">
            <p:oleObj spid="_x0000_s365619" name="Equation" r:id="rId4" imgW="3809880" imgH="736560" progId="Equation.DSMT4">
              <p:embed/>
            </p:oleObj>
          </a:graphicData>
        </a:graphic>
      </p:graphicFrame>
      <p:sp>
        <p:nvSpPr>
          <p:cNvPr id="365622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HEAT FLOW IN A COOLING FIN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Element conduction equation</a:t>
            </a:r>
          </a:p>
          <a:p>
            <a:pPr lvl="1">
              <a:lnSpc>
                <a:spcPct val="200000"/>
              </a:lnSpc>
              <a:spcBef>
                <a:spcPts val="1200"/>
              </a:spcBef>
            </a:pPr>
            <a:r>
              <a:rPr lang="en-US" dirty="0" smtClean="0"/>
              <a:t>Element 1</a:t>
            </a:r>
          </a:p>
          <a:p>
            <a:pPr lvl="1">
              <a:lnSpc>
                <a:spcPct val="200000"/>
              </a:lnSpc>
              <a:spcBef>
                <a:spcPts val="1200"/>
              </a:spcBef>
            </a:pPr>
            <a:r>
              <a:rPr lang="en-US" dirty="0" smtClean="0"/>
              <a:t>Element 2</a:t>
            </a:r>
          </a:p>
          <a:p>
            <a:pPr lvl="1">
              <a:lnSpc>
                <a:spcPct val="200000"/>
              </a:lnSpc>
              <a:spcBef>
                <a:spcPts val="1200"/>
              </a:spcBef>
            </a:pPr>
            <a:r>
              <a:rPr lang="en-US" dirty="0" smtClean="0"/>
              <a:t>Element 3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Balance of heat flow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Node 1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Node 2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Node 3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Node 4</a:t>
            </a:r>
            <a:endParaRPr lang="en-US" dirty="0"/>
          </a:p>
        </p:txBody>
      </p:sp>
      <p:graphicFrame>
        <p:nvGraphicFramePr>
          <p:cNvPr id="366594" name="Object 2"/>
          <p:cNvGraphicFramePr>
            <a:graphicFrameLocks noChangeAspect="1"/>
          </p:cNvGraphicFramePr>
          <p:nvPr/>
        </p:nvGraphicFramePr>
        <p:xfrm>
          <a:off x="2320925" y="1111250"/>
          <a:ext cx="4802188" cy="801688"/>
        </p:xfrm>
        <a:graphic>
          <a:graphicData uri="http://schemas.openxmlformats.org/presentationml/2006/ole">
            <p:oleObj spid="_x0000_s366594" name="Equation" r:id="rId3" imgW="4762440" imgH="787320" progId="Equation.DSMT4">
              <p:embed/>
            </p:oleObj>
          </a:graphicData>
        </a:graphic>
      </p:graphicFrame>
      <p:sp>
        <p:nvSpPr>
          <p:cNvPr id="3665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6595" name="Object 3"/>
          <p:cNvGraphicFramePr>
            <a:graphicFrameLocks noChangeAspect="1"/>
          </p:cNvGraphicFramePr>
          <p:nvPr/>
        </p:nvGraphicFramePr>
        <p:xfrm>
          <a:off x="2320925" y="1989138"/>
          <a:ext cx="4816475" cy="800100"/>
        </p:xfrm>
        <a:graphic>
          <a:graphicData uri="http://schemas.openxmlformats.org/presentationml/2006/ole">
            <p:oleObj spid="_x0000_s366595" name="Equation" r:id="rId4" imgW="4800600" imgH="787320" progId="Equation.DSMT4">
              <p:embed/>
            </p:oleObj>
          </a:graphicData>
        </a:graphic>
      </p:graphicFrame>
      <p:sp>
        <p:nvSpPr>
          <p:cNvPr id="3665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6597" name="Object 5"/>
          <p:cNvGraphicFramePr>
            <a:graphicFrameLocks noChangeAspect="1"/>
          </p:cNvGraphicFramePr>
          <p:nvPr/>
        </p:nvGraphicFramePr>
        <p:xfrm>
          <a:off x="2320925" y="2865438"/>
          <a:ext cx="4776788" cy="801687"/>
        </p:xfrm>
        <a:graphic>
          <a:graphicData uri="http://schemas.openxmlformats.org/presentationml/2006/ole">
            <p:oleObj spid="_x0000_s366597" name="Equation" r:id="rId5" imgW="4800600" imgH="787320" progId="Equation.DSMT4">
              <p:embed/>
            </p:oleObj>
          </a:graphicData>
        </a:graphic>
      </p:graphicFrame>
      <p:sp>
        <p:nvSpPr>
          <p:cNvPr id="3666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6599" name="Object 7"/>
          <p:cNvGraphicFramePr>
            <a:graphicFrameLocks noChangeAspect="1"/>
          </p:cNvGraphicFramePr>
          <p:nvPr/>
        </p:nvGraphicFramePr>
        <p:xfrm>
          <a:off x="2323267" y="4157663"/>
          <a:ext cx="889000" cy="368300"/>
        </p:xfrm>
        <a:graphic>
          <a:graphicData uri="http://schemas.openxmlformats.org/presentationml/2006/ole">
            <p:oleObj spid="_x0000_s366599" name="Equation" r:id="rId6" imgW="888840" imgH="368280" progId="Equation.DSMT4">
              <p:embed/>
            </p:oleObj>
          </a:graphicData>
        </a:graphic>
      </p:graphicFrame>
      <p:sp>
        <p:nvSpPr>
          <p:cNvPr id="3666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6601" name="Object 9"/>
          <p:cNvGraphicFramePr>
            <a:graphicFrameLocks noChangeAspect="1"/>
          </p:cNvGraphicFramePr>
          <p:nvPr/>
        </p:nvGraphicFramePr>
        <p:xfrm>
          <a:off x="2312988" y="4683125"/>
          <a:ext cx="1363662" cy="368300"/>
        </p:xfrm>
        <a:graphic>
          <a:graphicData uri="http://schemas.openxmlformats.org/presentationml/2006/ole">
            <p:oleObj spid="_x0000_s366601" name="Equation" r:id="rId7" imgW="1384200" imgH="368280" progId="Equation.DSMT4">
              <p:embed/>
            </p:oleObj>
          </a:graphicData>
        </a:graphic>
      </p:graphicFrame>
      <p:sp>
        <p:nvSpPr>
          <p:cNvPr id="3666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6603" name="Object 11"/>
          <p:cNvGraphicFramePr>
            <a:graphicFrameLocks noChangeAspect="1"/>
          </p:cNvGraphicFramePr>
          <p:nvPr/>
        </p:nvGraphicFramePr>
        <p:xfrm>
          <a:off x="2314575" y="5221288"/>
          <a:ext cx="1414463" cy="368300"/>
        </p:xfrm>
        <a:graphic>
          <a:graphicData uri="http://schemas.openxmlformats.org/presentationml/2006/ole">
            <p:oleObj spid="_x0000_s366603" name="Equation" r:id="rId8" imgW="1409400" imgH="368280" progId="Equation.DSMT4">
              <p:embed/>
            </p:oleObj>
          </a:graphicData>
        </a:graphic>
      </p:graphicFrame>
      <p:sp>
        <p:nvSpPr>
          <p:cNvPr id="36660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6605" name="Object 13"/>
          <p:cNvGraphicFramePr>
            <a:graphicFrameLocks noChangeAspect="1"/>
          </p:cNvGraphicFramePr>
          <p:nvPr/>
        </p:nvGraphicFramePr>
        <p:xfrm>
          <a:off x="2327275" y="5708650"/>
          <a:ext cx="1954213" cy="350838"/>
        </p:xfrm>
        <a:graphic>
          <a:graphicData uri="http://schemas.openxmlformats.org/presentationml/2006/ole">
            <p:oleObj spid="_x0000_s366605" name="Equation" r:id="rId9" imgW="1942920" imgH="3682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HEAT FLOW IN A COOLING FIN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Assembly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Move T</a:t>
            </a:r>
            <a:r>
              <a:rPr lang="en-US" baseline="-25000" dirty="0" smtClean="0"/>
              <a:t>4</a:t>
            </a:r>
            <a:r>
              <a:rPr lang="en-US" dirty="0" smtClean="0"/>
              <a:t> to LHS and apply known T</a:t>
            </a:r>
            <a:r>
              <a:rPr lang="en-US" baseline="-25000" dirty="0" smtClean="0"/>
              <a:t>1</a:t>
            </a:r>
            <a:r>
              <a:rPr lang="en-US" dirty="0" smtClean="0"/>
              <a:t> = 330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Move the first column to RHS after multiplying with T</a:t>
            </a:r>
            <a:r>
              <a:rPr lang="en-US" baseline="-25000" dirty="0" smtClean="0"/>
              <a:t>1</a:t>
            </a:r>
            <a:r>
              <a:rPr lang="en-US" dirty="0" smtClean="0"/>
              <a:t>=330</a:t>
            </a:r>
            <a:endParaRPr lang="en-US" dirty="0"/>
          </a:p>
        </p:txBody>
      </p:sp>
      <p:sp>
        <p:nvSpPr>
          <p:cNvPr id="3676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7617" name="Object 1"/>
          <p:cNvGraphicFramePr>
            <a:graphicFrameLocks noChangeAspect="1"/>
          </p:cNvGraphicFramePr>
          <p:nvPr/>
        </p:nvGraphicFramePr>
        <p:xfrm>
          <a:off x="923171" y="1195388"/>
          <a:ext cx="5962650" cy="1376362"/>
        </p:xfrm>
        <a:graphic>
          <a:graphicData uri="http://schemas.openxmlformats.org/presentationml/2006/ole">
            <p:oleObj spid="_x0000_s367617" name="Equation" r:id="rId3" imgW="6629400" imgH="1523880" progId="Equation.DSMT4">
              <p:embed/>
            </p:oleObj>
          </a:graphicData>
        </a:graphic>
      </p:graphicFrame>
      <p:sp>
        <p:nvSpPr>
          <p:cNvPr id="3676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7619" name="Object 3"/>
          <p:cNvGraphicFramePr>
            <a:graphicFrameLocks noChangeAspect="1"/>
          </p:cNvGraphicFramePr>
          <p:nvPr/>
        </p:nvGraphicFramePr>
        <p:xfrm>
          <a:off x="927100" y="3197225"/>
          <a:ext cx="5213350" cy="1349375"/>
        </p:xfrm>
        <a:graphic>
          <a:graphicData uri="http://schemas.openxmlformats.org/presentationml/2006/ole">
            <p:oleObj spid="_x0000_s367619" name="Equation" r:id="rId4" imgW="5816520" imgH="1523880" progId="Equation.DSMT4">
              <p:embed/>
            </p:oleObj>
          </a:graphicData>
        </a:graphic>
      </p:graphicFrame>
      <p:sp>
        <p:nvSpPr>
          <p:cNvPr id="3676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7621" name="Object 5"/>
          <p:cNvGraphicFramePr>
            <a:graphicFrameLocks noChangeAspect="1"/>
          </p:cNvGraphicFramePr>
          <p:nvPr/>
        </p:nvGraphicFramePr>
        <p:xfrm>
          <a:off x="898525" y="5053013"/>
          <a:ext cx="4073525" cy="1038225"/>
        </p:xfrm>
        <a:graphic>
          <a:graphicData uri="http://schemas.openxmlformats.org/presentationml/2006/ole">
            <p:oleObj spid="_x0000_s367621" name="Equation" r:id="rId5" imgW="4520880" imgH="11430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HEAT FLOW IN A COOLING FIN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Solve for temperature</a:t>
            </a:r>
            <a:endParaRPr lang="en-US" dirty="0"/>
          </a:p>
        </p:txBody>
      </p:sp>
      <p:sp>
        <p:nvSpPr>
          <p:cNvPr id="3686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8641" name="Object 1"/>
          <p:cNvGraphicFramePr>
            <a:graphicFrameLocks noChangeAspect="1"/>
          </p:cNvGraphicFramePr>
          <p:nvPr/>
        </p:nvGraphicFramePr>
        <p:xfrm>
          <a:off x="874713" y="1273175"/>
          <a:ext cx="6105525" cy="325438"/>
        </p:xfrm>
        <a:graphic>
          <a:graphicData uri="http://schemas.openxmlformats.org/presentationml/2006/ole">
            <p:oleObj spid="_x0000_s368641" name="Equation" r:id="rId3" imgW="6083280" imgH="330120" progId="Equation.DSMT4">
              <p:embed/>
            </p:oleObj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51726" y="1512518"/>
            <a:ext cx="5462036" cy="366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475" y="741363"/>
            <a:ext cx="8909050" cy="5865812"/>
          </a:xfrm>
        </p:spPr>
        <p:txBody>
          <a:bodyPr/>
          <a:lstStyle/>
          <a:p>
            <a:r>
              <a:rPr lang="en-US" dirty="0"/>
              <a:t>Fourier Heat Conduction Equation:</a:t>
            </a:r>
          </a:p>
          <a:p>
            <a:pPr lvl="1"/>
            <a:r>
              <a:rPr lang="en-US" dirty="0"/>
              <a:t>Heat flow from high temperature to low </a:t>
            </a:r>
            <a:r>
              <a:rPr lang="en-US" dirty="0" smtClean="0"/>
              <a:t>temperature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 smtClean="0"/>
              <a:t>Examples of 1D heat conduction problems</a:t>
            </a:r>
            <a:endParaRPr lang="en-US" dirty="0"/>
          </a:p>
        </p:txBody>
      </p:sp>
      <p:sp>
        <p:nvSpPr>
          <p:cNvPr id="307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STEADY-STATE HEAT TRANSFER PROBLEM</a:t>
            </a:r>
          </a:p>
        </p:txBody>
      </p:sp>
      <p:sp>
        <p:nvSpPr>
          <p:cNvPr id="307208" name="Text Box 8"/>
          <p:cNvSpPr txBox="1">
            <a:spLocks noChangeArrowheads="1"/>
          </p:cNvSpPr>
          <p:nvPr/>
        </p:nvSpPr>
        <p:spPr bwMode="auto">
          <a:xfrm>
            <a:off x="4735513" y="2801938"/>
            <a:ext cx="3752850" cy="3968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dirty="0"/>
              <a:t>Thermal conductivity (</a:t>
            </a:r>
            <a:r>
              <a:rPr lang="en-US" altLang="ko-KR" dirty="0" smtClean="0">
                <a:ea typeface="굴림" pitchFamily="50" charset="-127"/>
              </a:rPr>
              <a:t>W/m/</a:t>
            </a:r>
            <a:r>
              <a:rPr lang="en-US" altLang="ko-KR" dirty="0" smtClean="0">
                <a:ea typeface="굴림" pitchFamily="50" charset="-127"/>
                <a:sym typeface="Symbol" pitchFamily="18" charset="2"/>
              </a:rPr>
              <a:t></a:t>
            </a:r>
            <a:r>
              <a:rPr lang="en-US" altLang="ko-KR" dirty="0">
                <a:ea typeface="굴림" pitchFamily="50" charset="-127"/>
              </a:rPr>
              <a:t>C )</a:t>
            </a:r>
            <a:endParaRPr lang="en-US" dirty="0"/>
          </a:p>
        </p:txBody>
      </p:sp>
      <p:sp>
        <p:nvSpPr>
          <p:cNvPr id="307209" name="Freeform 9"/>
          <p:cNvSpPr>
            <a:spLocks/>
          </p:cNvSpPr>
          <p:nvPr/>
        </p:nvSpPr>
        <p:spPr bwMode="auto">
          <a:xfrm>
            <a:off x="4286250" y="2319338"/>
            <a:ext cx="415925" cy="6445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06"/>
              </a:cxn>
              <a:cxn ang="0">
                <a:pos x="262" y="406"/>
              </a:cxn>
            </a:cxnLst>
            <a:rect l="0" t="0" r="r" b="b"/>
            <a:pathLst>
              <a:path w="262" h="406">
                <a:moveTo>
                  <a:pt x="0" y="0"/>
                </a:moveTo>
                <a:lnTo>
                  <a:pt x="0" y="406"/>
                </a:lnTo>
                <a:lnTo>
                  <a:pt x="262" y="406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210" name="Text Box 10"/>
          <p:cNvSpPr txBox="1">
            <a:spLocks noChangeArrowheads="1"/>
          </p:cNvSpPr>
          <p:nvPr/>
        </p:nvSpPr>
        <p:spPr bwMode="auto">
          <a:xfrm>
            <a:off x="4735513" y="3224213"/>
            <a:ext cx="2081147" cy="40011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 dirty="0"/>
              <a:t>Heat flux </a:t>
            </a:r>
            <a:r>
              <a:rPr lang="en-US" dirty="0" smtClean="0"/>
              <a:t>(Watts)</a:t>
            </a:r>
            <a:endParaRPr lang="en-US" dirty="0"/>
          </a:p>
        </p:txBody>
      </p:sp>
      <p:sp>
        <p:nvSpPr>
          <p:cNvPr id="307211" name="Freeform 11"/>
          <p:cNvSpPr>
            <a:spLocks/>
          </p:cNvSpPr>
          <p:nvPr/>
        </p:nvSpPr>
        <p:spPr bwMode="auto">
          <a:xfrm>
            <a:off x="3573463" y="2392363"/>
            <a:ext cx="1200150" cy="10366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06"/>
              </a:cxn>
              <a:cxn ang="0">
                <a:pos x="262" y="406"/>
              </a:cxn>
            </a:cxnLst>
            <a:rect l="0" t="0" r="r" b="b"/>
            <a:pathLst>
              <a:path w="262" h="406">
                <a:moveTo>
                  <a:pt x="0" y="0"/>
                </a:moveTo>
                <a:lnTo>
                  <a:pt x="0" y="406"/>
                </a:lnTo>
                <a:lnTo>
                  <a:pt x="262" y="406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med" len="lg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307215" name="Object 15"/>
          <p:cNvGraphicFramePr>
            <a:graphicFrameLocks noChangeAspect="1"/>
          </p:cNvGraphicFramePr>
          <p:nvPr/>
        </p:nvGraphicFramePr>
        <p:xfrm>
          <a:off x="3387725" y="1785938"/>
          <a:ext cx="1660525" cy="746125"/>
        </p:xfrm>
        <a:graphic>
          <a:graphicData uri="http://schemas.openxmlformats.org/presentationml/2006/ole">
            <p:oleObj spid="_x0000_s307215" name="Equation" r:id="rId3" imgW="1384200" imgH="622080" progId="Equation.DSMT4">
              <p:embed/>
            </p:oleObj>
          </a:graphicData>
        </a:graphic>
      </p:graphicFrame>
      <p:sp>
        <p:nvSpPr>
          <p:cNvPr id="307240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07217" name="Group 17"/>
          <p:cNvGrpSpPr>
            <a:grpSpLocks noChangeAspect="1"/>
          </p:cNvGrpSpPr>
          <p:nvPr/>
        </p:nvGrpSpPr>
        <p:grpSpPr bwMode="auto">
          <a:xfrm>
            <a:off x="1584960" y="4279392"/>
            <a:ext cx="5720715" cy="2343150"/>
            <a:chOff x="3054" y="2906"/>
            <a:chExt cx="5004" cy="2049"/>
          </a:xfrm>
        </p:grpSpPr>
        <p:grpSp>
          <p:nvGrpSpPr>
            <p:cNvPr id="307224" name="Group 24"/>
            <p:cNvGrpSpPr>
              <a:grpSpLocks/>
            </p:cNvGrpSpPr>
            <p:nvPr/>
          </p:nvGrpSpPr>
          <p:grpSpPr bwMode="auto">
            <a:xfrm>
              <a:off x="3054" y="2906"/>
              <a:ext cx="2743" cy="2049"/>
              <a:chOff x="2808" y="3134"/>
              <a:chExt cx="2743" cy="2049"/>
            </a:xfrm>
          </p:grpSpPr>
          <p:sp>
            <p:nvSpPr>
              <p:cNvPr id="307239" name="AutoShape 39"/>
              <p:cNvSpPr>
                <a:spLocks noChangeArrowheads="1"/>
              </p:cNvSpPr>
              <p:nvPr/>
            </p:nvSpPr>
            <p:spPr bwMode="auto">
              <a:xfrm rot="7590566">
                <a:off x="3937" y="3042"/>
                <a:ext cx="217" cy="2476"/>
              </a:xfrm>
              <a:prstGeom prst="can">
                <a:avLst>
                  <a:gd name="adj" fmla="val 46591"/>
                </a:avLst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0" scaled="1"/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/>
              </a:p>
            </p:txBody>
          </p:sp>
          <p:sp>
            <p:nvSpPr>
              <p:cNvPr id="307238" name="Text Box 38"/>
              <p:cNvSpPr txBox="1">
                <a:spLocks noChangeArrowheads="1"/>
              </p:cNvSpPr>
              <p:nvPr/>
            </p:nvSpPr>
            <p:spPr bwMode="auto">
              <a:xfrm>
                <a:off x="2876" y="3134"/>
                <a:ext cx="514" cy="3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T</a:t>
                </a:r>
                <a:r>
                  <a:rPr kumimoji="0" lang="en-US" b="0" i="0" u="none" strike="noStrike" cap="none" normalizeH="0" baseline="-30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high</a:t>
                </a:r>
                <a:endParaRPr kumimoji="0" lang="en-US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7237" name="Line 37"/>
              <p:cNvSpPr>
                <a:spLocks noChangeShapeType="1"/>
              </p:cNvSpPr>
              <p:nvPr/>
            </p:nvSpPr>
            <p:spPr bwMode="auto">
              <a:xfrm>
                <a:off x="3661" y="3996"/>
                <a:ext cx="615" cy="46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arrow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/>
              </a:p>
            </p:txBody>
          </p:sp>
          <p:sp>
            <p:nvSpPr>
              <p:cNvPr id="307236" name="Text Box 36"/>
              <p:cNvSpPr txBox="1">
                <a:spLocks noChangeArrowheads="1"/>
              </p:cNvSpPr>
              <p:nvPr/>
            </p:nvSpPr>
            <p:spPr bwMode="auto">
              <a:xfrm>
                <a:off x="4234" y="4330"/>
                <a:ext cx="313" cy="3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q</a:t>
                </a:r>
                <a:r>
                  <a:rPr kumimoji="0" lang="en-US" b="0" i="1" u="none" strike="noStrike" cap="none" normalizeH="0" baseline="-30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x</a:t>
                </a:r>
                <a:endParaRPr kumimoji="0" lang="en-US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grpSp>
            <p:nvGrpSpPr>
              <p:cNvPr id="307231" name="Group 31"/>
              <p:cNvGrpSpPr>
                <a:grpSpLocks/>
              </p:cNvGrpSpPr>
              <p:nvPr/>
            </p:nvGrpSpPr>
            <p:grpSpPr bwMode="auto">
              <a:xfrm rot="2209283">
                <a:off x="3772" y="3701"/>
                <a:ext cx="840" cy="350"/>
                <a:chOff x="4901" y="1752"/>
                <a:chExt cx="840" cy="350"/>
              </a:xfrm>
            </p:grpSpPr>
            <p:sp>
              <p:nvSpPr>
                <p:cNvPr id="307235" name="Line 35"/>
                <p:cNvSpPr>
                  <a:spLocks noChangeShapeType="1"/>
                </p:cNvSpPr>
                <p:nvPr/>
              </p:nvSpPr>
              <p:spPr bwMode="auto">
                <a:xfrm>
                  <a:off x="4901" y="1752"/>
                  <a:ext cx="8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lg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000"/>
                </a:p>
              </p:txBody>
            </p:sp>
            <p:sp>
              <p:nvSpPr>
                <p:cNvPr id="307234" name="Line 34"/>
                <p:cNvSpPr>
                  <a:spLocks noChangeShapeType="1"/>
                </p:cNvSpPr>
                <p:nvPr/>
              </p:nvSpPr>
              <p:spPr bwMode="auto">
                <a:xfrm>
                  <a:off x="4901" y="1868"/>
                  <a:ext cx="8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lg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000"/>
                </a:p>
              </p:txBody>
            </p:sp>
            <p:sp>
              <p:nvSpPr>
                <p:cNvPr id="307233" name="Line 33"/>
                <p:cNvSpPr>
                  <a:spLocks noChangeShapeType="1"/>
                </p:cNvSpPr>
                <p:nvPr/>
              </p:nvSpPr>
              <p:spPr bwMode="auto">
                <a:xfrm>
                  <a:off x="4901" y="1985"/>
                  <a:ext cx="8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lg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000"/>
                </a:p>
              </p:txBody>
            </p:sp>
            <p:sp>
              <p:nvSpPr>
                <p:cNvPr id="307232" name="Line 32"/>
                <p:cNvSpPr>
                  <a:spLocks noChangeShapeType="1"/>
                </p:cNvSpPr>
                <p:nvPr/>
              </p:nvSpPr>
              <p:spPr bwMode="auto">
                <a:xfrm>
                  <a:off x="4901" y="2102"/>
                  <a:ext cx="8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lg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000"/>
                </a:p>
              </p:txBody>
            </p:sp>
          </p:grpSp>
          <p:grpSp>
            <p:nvGrpSpPr>
              <p:cNvPr id="307226" name="Group 26"/>
              <p:cNvGrpSpPr>
                <a:grpSpLocks/>
              </p:cNvGrpSpPr>
              <p:nvPr/>
            </p:nvGrpSpPr>
            <p:grpSpPr bwMode="auto">
              <a:xfrm rot="2209283">
                <a:off x="3280" y="4365"/>
                <a:ext cx="840" cy="350"/>
                <a:chOff x="4901" y="1752"/>
                <a:chExt cx="840" cy="350"/>
              </a:xfrm>
            </p:grpSpPr>
            <p:sp>
              <p:nvSpPr>
                <p:cNvPr id="307230" name="Line 30"/>
                <p:cNvSpPr>
                  <a:spLocks noChangeShapeType="1"/>
                </p:cNvSpPr>
                <p:nvPr/>
              </p:nvSpPr>
              <p:spPr bwMode="auto">
                <a:xfrm>
                  <a:off x="4901" y="1752"/>
                  <a:ext cx="8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lg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000"/>
                </a:p>
              </p:txBody>
            </p:sp>
            <p:sp>
              <p:nvSpPr>
                <p:cNvPr id="307229" name="Line 29"/>
                <p:cNvSpPr>
                  <a:spLocks noChangeShapeType="1"/>
                </p:cNvSpPr>
                <p:nvPr/>
              </p:nvSpPr>
              <p:spPr bwMode="auto">
                <a:xfrm>
                  <a:off x="4901" y="1868"/>
                  <a:ext cx="8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lg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000"/>
                </a:p>
              </p:txBody>
            </p:sp>
            <p:sp>
              <p:nvSpPr>
                <p:cNvPr id="307228" name="Line 28"/>
                <p:cNvSpPr>
                  <a:spLocks noChangeShapeType="1"/>
                </p:cNvSpPr>
                <p:nvPr/>
              </p:nvSpPr>
              <p:spPr bwMode="auto">
                <a:xfrm>
                  <a:off x="4901" y="1985"/>
                  <a:ext cx="8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lg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000"/>
                </a:p>
              </p:txBody>
            </p:sp>
            <p:sp>
              <p:nvSpPr>
                <p:cNvPr id="307227" name="Line 27"/>
                <p:cNvSpPr>
                  <a:spLocks noChangeShapeType="1"/>
                </p:cNvSpPr>
                <p:nvPr/>
              </p:nvSpPr>
              <p:spPr bwMode="auto">
                <a:xfrm>
                  <a:off x="4901" y="2102"/>
                  <a:ext cx="8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lg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000"/>
                </a:p>
              </p:txBody>
            </p:sp>
          </p:grpSp>
          <p:sp>
            <p:nvSpPr>
              <p:cNvPr id="307225" name="Text Box 25"/>
              <p:cNvSpPr txBox="1">
                <a:spLocks noChangeArrowheads="1"/>
              </p:cNvSpPr>
              <p:nvPr/>
            </p:nvSpPr>
            <p:spPr bwMode="auto">
              <a:xfrm>
                <a:off x="5083" y="4873"/>
                <a:ext cx="468" cy="3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T</a:t>
                </a:r>
                <a:r>
                  <a:rPr kumimoji="0" lang="en-US" b="0" i="0" u="none" strike="noStrike" cap="none" normalizeH="0" baseline="-30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low</a:t>
                </a:r>
                <a:endParaRPr kumimoji="0" lang="en-US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307218" name="Group 18"/>
            <p:cNvGrpSpPr>
              <a:grpSpLocks/>
            </p:cNvGrpSpPr>
            <p:nvPr/>
          </p:nvGrpSpPr>
          <p:grpSpPr bwMode="auto">
            <a:xfrm>
              <a:off x="6276" y="3120"/>
              <a:ext cx="1782" cy="1768"/>
              <a:chOff x="6276" y="3390"/>
              <a:chExt cx="1782" cy="1768"/>
            </a:xfrm>
          </p:grpSpPr>
          <p:sp>
            <p:nvSpPr>
              <p:cNvPr id="307223" name="Rectangle 23"/>
              <p:cNvSpPr>
                <a:spLocks noChangeArrowheads="1"/>
              </p:cNvSpPr>
              <p:nvPr/>
            </p:nvSpPr>
            <p:spPr bwMode="auto">
              <a:xfrm>
                <a:off x="6881" y="3390"/>
                <a:ext cx="419" cy="1768"/>
              </a:xfrm>
              <a:prstGeom prst="rect">
                <a:avLst/>
              </a:prstGeom>
              <a:solidFill>
                <a:srgbClr val="FFFFFF"/>
              </a:solidFill>
              <a:ln w="9525">
                <a:miter lim="800000"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887400" prstMaterial="legacyMetal">
                <a:bevelT w="13500" h="13500" prst="angle"/>
                <a:bevelB w="13500" h="13500" prst="angle"/>
                <a:extrusionClr>
                  <a:srgbClr val="FFFFFF"/>
                </a:extrusionClr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flatTx/>
              </a:bodyPr>
              <a:lstStyle/>
              <a:p>
                <a:endParaRPr lang="en-US" sz="4000"/>
              </a:p>
            </p:txBody>
          </p:sp>
          <p:sp>
            <p:nvSpPr>
              <p:cNvPr id="307222" name="Line 22"/>
              <p:cNvSpPr>
                <a:spLocks noChangeShapeType="1"/>
              </p:cNvSpPr>
              <p:nvPr/>
            </p:nvSpPr>
            <p:spPr bwMode="auto">
              <a:xfrm rot="5400000" flipV="1">
                <a:off x="7079" y="4110"/>
                <a:ext cx="0" cy="29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arrow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/>
              </a:p>
            </p:txBody>
          </p:sp>
          <p:sp>
            <p:nvSpPr>
              <p:cNvPr id="307221" name="Text Box 21"/>
              <p:cNvSpPr txBox="1">
                <a:spLocks noChangeArrowheads="1"/>
              </p:cNvSpPr>
              <p:nvPr/>
            </p:nvSpPr>
            <p:spPr bwMode="auto">
              <a:xfrm>
                <a:off x="6913" y="4264"/>
                <a:ext cx="313" cy="3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q</a:t>
                </a:r>
                <a:r>
                  <a:rPr kumimoji="0" lang="en-US" b="0" i="1" u="none" strike="noStrike" cap="none" normalizeH="0" baseline="-30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x</a:t>
                </a:r>
                <a:endParaRPr kumimoji="0" lang="en-US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7220" name="Text Box 20"/>
              <p:cNvSpPr txBox="1">
                <a:spLocks noChangeArrowheads="1"/>
              </p:cNvSpPr>
              <p:nvPr/>
            </p:nvSpPr>
            <p:spPr bwMode="auto">
              <a:xfrm>
                <a:off x="6276" y="4062"/>
                <a:ext cx="514" cy="3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T</a:t>
                </a:r>
                <a:r>
                  <a:rPr kumimoji="0" lang="en-US" b="0" i="0" u="none" strike="noStrike" cap="none" normalizeH="0" baseline="-30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high</a:t>
                </a:r>
                <a:endParaRPr kumimoji="0" lang="en-US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7219" name="Text Box 19"/>
              <p:cNvSpPr txBox="1">
                <a:spLocks noChangeArrowheads="1"/>
              </p:cNvSpPr>
              <p:nvPr/>
            </p:nvSpPr>
            <p:spPr bwMode="auto">
              <a:xfrm>
                <a:off x="7590" y="4042"/>
                <a:ext cx="468" cy="3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T</a:t>
                </a:r>
                <a:r>
                  <a:rPr kumimoji="0" lang="en-US" b="0" i="0" u="none" strike="noStrike" cap="none" normalizeH="0" baseline="-30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low</a:t>
                </a:r>
                <a:endParaRPr kumimoji="0" lang="en-US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GOVERNING DIFFERENTIAL EQUATION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Conservation of Energy</a:t>
            </a:r>
          </a:p>
          <a:p>
            <a:pPr lvl="1"/>
            <a:r>
              <a:rPr lang="en-US" dirty="0" smtClean="0"/>
              <a:t>Energy In + Energy Generated = Energy Out + Energy Increase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Two modes of heat transfer through the boundary</a:t>
            </a:r>
          </a:p>
          <a:p>
            <a:pPr lvl="1"/>
            <a:r>
              <a:rPr lang="en-US" dirty="0" smtClean="0"/>
              <a:t>Prescribed surface heat flow Qs per unit area</a:t>
            </a:r>
          </a:p>
          <a:p>
            <a:pPr lvl="1"/>
            <a:r>
              <a:rPr lang="en-US" dirty="0" smtClean="0"/>
              <a:t>Convective heat transfer</a:t>
            </a:r>
          </a:p>
          <a:p>
            <a:pPr lvl="1"/>
            <a:r>
              <a:rPr lang="en-US" dirty="0" smtClean="0"/>
              <a:t>h: convection coefficient (</a:t>
            </a:r>
            <a:r>
              <a:rPr lang="en-US" altLang="ko-KR" dirty="0" smtClean="0">
                <a:ea typeface="굴림" pitchFamily="50" charset="-127"/>
              </a:rPr>
              <a:t>W/m</a:t>
            </a:r>
            <a:r>
              <a:rPr lang="en-US" altLang="ko-KR" baseline="30000" dirty="0" smtClean="0">
                <a:ea typeface="굴림" pitchFamily="50" charset="-127"/>
              </a:rPr>
              <a:t>2</a:t>
            </a:r>
            <a:r>
              <a:rPr lang="en-US" altLang="ko-KR" dirty="0" smtClean="0">
                <a:ea typeface="굴림" pitchFamily="50" charset="-127"/>
              </a:rPr>
              <a:t>/</a:t>
            </a:r>
            <a:r>
              <a:rPr lang="en-US" altLang="ko-KR" dirty="0" smtClean="0">
                <a:ea typeface="굴림" pitchFamily="50" charset="-127"/>
                <a:sym typeface="Symbol" pitchFamily="18" charset="2"/>
              </a:rPr>
              <a:t></a:t>
            </a:r>
            <a:r>
              <a:rPr lang="en-US" altLang="ko-KR" dirty="0" smtClean="0">
                <a:ea typeface="굴림" pitchFamily="50" charset="-127"/>
              </a:rPr>
              <a:t>C )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45121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45089" name="Group 1"/>
          <p:cNvGrpSpPr>
            <a:grpSpLocks noChangeAspect="1"/>
          </p:cNvGrpSpPr>
          <p:nvPr/>
        </p:nvGrpSpPr>
        <p:grpSpPr bwMode="auto">
          <a:xfrm>
            <a:off x="2445639" y="4195718"/>
            <a:ext cx="4162425" cy="2388395"/>
            <a:chOff x="3860" y="6708"/>
            <a:chExt cx="4370" cy="2507"/>
          </a:xfrm>
        </p:grpSpPr>
        <p:sp>
          <p:nvSpPr>
            <p:cNvPr id="345120" name="AutoShape 32"/>
            <p:cNvSpPr>
              <a:spLocks noChangeArrowheads="1"/>
            </p:cNvSpPr>
            <p:nvPr/>
          </p:nvSpPr>
          <p:spPr bwMode="auto">
            <a:xfrm rot="-5400000">
              <a:off x="4774" y="7428"/>
              <a:ext cx="1420" cy="1400"/>
            </a:xfrm>
            <a:prstGeom prst="can">
              <a:avLst>
                <a:gd name="adj" fmla="val 16148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5119" name="Line 31"/>
            <p:cNvSpPr>
              <a:spLocks noChangeShapeType="1"/>
            </p:cNvSpPr>
            <p:nvPr/>
          </p:nvSpPr>
          <p:spPr bwMode="auto">
            <a:xfrm>
              <a:off x="4144" y="8148"/>
              <a:ext cx="77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5118" name="Text Box 30"/>
            <p:cNvSpPr txBox="1">
              <a:spLocks noChangeArrowheads="1"/>
            </p:cNvSpPr>
            <p:nvPr/>
          </p:nvSpPr>
          <p:spPr bwMode="auto">
            <a:xfrm>
              <a:off x="5414" y="7958"/>
              <a:ext cx="380" cy="310"/>
            </a:xfrm>
            <a:prstGeom prst="rect">
              <a:avLst/>
            </a:prstGeom>
            <a:solidFill>
              <a:srgbClr val="FFFFFF"/>
            </a:solidFill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Q</a:t>
              </a:r>
              <a:r>
                <a:rPr kumimoji="0" lang="en-US" sz="18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g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5117" name="Text Box 29"/>
            <p:cNvSpPr txBox="1">
              <a:spLocks noChangeArrowheads="1"/>
            </p:cNvSpPr>
            <p:nvPr/>
          </p:nvSpPr>
          <p:spPr bwMode="auto">
            <a:xfrm>
              <a:off x="6084" y="7138"/>
              <a:ext cx="430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Q</a:t>
              </a:r>
              <a:r>
                <a:rPr kumimoji="0" lang="en-US" sz="18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s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5116" name="Line 28"/>
            <p:cNvSpPr>
              <a:spLocks noChangeShapeType="1"/>
            </p:cNvSpPr>
            <p:nvPr/>
          </p:nvSpPr>
          <p:spPr bwMode="auto">
            <a:xfrm>
              <a:off x="5124" y="6708"/>
              <a:ext cx="8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5115" name="Line 27"/>
            <p:cNvSpPr>
              <a:spLocks noChangeShapeType="1"/>
            </p:cNvSpPr>
            <p:nvPr/>
          </p:nvSpPr>
          <p:spPr bwMode="auto">
            <a:xfrm>
              <a:off x="5124" y="6824"/>
              <a:ext cx="8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5114" name="Line 26"/>
            <p:cNvSpPr>
              <a:spLocks noChangeShapeType="1"/>
            </p:cNvSpPr>
            <p:nvPr/>
          </p:nvSpPr>
          <p:spPr bwMode="auto">
            <a:xfrm>
              <a:off x="5124" y="6941"/>
              <a:ext cx="8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5113" name="Line 25"/>
            <p:cNvSpPr>
              <a:spLocks noChangeShapeType="1"/>
            </p:cNvSpPr>
            <p:nvPr/>
          </p:nvSpPr>
          <p:spPr bwMode="auto">
            <a:xfrm>
              <a:off x="5124" y="7058"/>
              <a:ext cx="8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graphicFrame>
          <p:nvGraphicFramePr>
            <p:cNvPr id="345112" name="Object 24"/>
            <p:cNvGraphicFramePr>
              <a:graphicFrameLocks noChangeAspect="1"/>
            </p:cNvGraphicFramePr>
            <p:nvPr/>
          </p:nvGraphicFramePr>
          <p:xfrm>
            <a:off x="5354" y="6748"/>
            <a:ext cx="380" cy="320"/>
          </p:xfrm>
          <a:graphic>
            <a:graphicData uri="http://schemas.openxmlformats.org/presentationml/2006/ole">
              <p:oleObj spid="_x0000_s345112" name="Equation" r:id="rId3" imgW="241195" imgH="203112" progId="Equation.DSMT4">
                <p:embed/>
              </p:oleObj>
            </a:graphicData>
          </a:graphic>
        </p:graphicFrame>
        <p:sp>
          <p:nvSpPr>
            <p:cNvPr id="345111" name="Text Box 23"/>
            <p:cNvSpPr txBox="1">
              <a:spLocks noChangeArrowheads="1"/>
            </p:cNvSpPr>
            <p:nvPr/>
          </p:nvSpPr>
          <p:spPr bwMode="auto">
            <a:xfrm>
              <a:off x="4774" y="8288"/>
              <a:ext cx="280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A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5110" name="Line 22"/>
            <p:cNvSpPr>
              <a:spLocks noChangeShapeType="1"/>
            </p:cNvSpPr>
            <p:nvPr/>
          </p:nvSpPr>
          <p:spPr bwMode="auto">
            <a:xfrm flipV="1">
              <a:off x="5574" y="7598"/>
              <a:ext cx="0" cy="29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5109" name="Line 21"/>
            <p:cNvSpPr>
              <a:spLocks noChangeShapeType="1"/>
            </p:cNvSpPr>
            <p:nvPr/>
          </p:nvSpPr>
          <p:spPr bwMode="auto">
            <a:xfrm rot="16200000" flipV="1">
              <a:off x="5194" y="7978"/>
              <a:ext cx="0" cy="29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5108" name="Line 20"/>
            <p:cNvSpPr>
              <a:spLocks noChangeShapeType="1"/>
            </p:cNvSpPr>
            <p:nvPr/>
          </p:nvSpPr>
          <p:spPr bwMode="auto">
            <a:xfrm>
              <a:off x="5574" y="8308"/>
              <a:ext cx="0" cy="29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5107" name="Line 19"/>
            <p:cNvSpPr>
              <a:spLocks noChangeShapeType="1"/>
            </p:cNvSpPr>
            <p:nvPr/>
          </p:nvSpPr>
          <p:spPr bwMode="auto">
            <a:xfrm rot="5400000" flipV="1">
              <a:off x="5974" y="7978"/>
              <a:ext cx="0" cy="29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5106" name="Line 18"/>
            <p:cNvSpPr>
              <a:spLocks noChangeShapeType="1"/>
            </p:cNvSpPr>
            <p:nvPr/>
          </p:nvSpPr>
          <p:spPr bwMode="auto">
            <a:xfrm rot="2700000" flipV="1">
              <a:off x="5844" y="7738"/>
              <a:ext cx="0" cy="29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5105" name="Line 17"/>
            <p:cNvSpPr>
              <a:spLocks noChangeShapeType="1"/>
            </p:cNvSpPr>
            <p:nvPr/>
          </p:nvSpPr>
          <p:spPr bwMode="auto">
            <a:xfrm rot="8100000" flipV="1">
              <a:off x="5844" y="8218"/>
              <a:ext cx="0" cy="29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5104" name="Line 16"/>
            <p:cNvSpPr>
              <a:spLocks noChangeShapeType="1"/>
            </p:cNvSpPr>
            <p:nvPr/>
          </p:nvSpPr>
          <p:spPr bwMode="auto">
            <a:xfrm rot="18900000" flipV="1">
              <a:off x="5324" y="7708"/>
              <a:ext cx="0" cy="29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5103" name="Line 15"/>
            <p:cNvSpPr>
              <a:spLocks noChangeShapeType="1"/>
            </p:cNvSpPr>
            <p:nvPr/>
          </p:nvSpPr>
          <p:spPr bwMode="auto">
            <a:xfrm rot="13500000" flipV="1">
              <a:off x="5314" y="8238"/>
              <a:ext cx="0" cy="29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5102" name="Line 14"/>
            <p:cNvSpPr>
              <a:spLocks noChangeShapeType="1"/>
            </p:cNvSpPr>
            <p:nvPr/>
          </p:nvSpPr>
          <p:spPr bwMode="auto">
            <a:xfrm>
              <a:off x="4914" y="9004"/>
              <a:ext cx="0" cy="21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5101" name="Line 13"/>
            <p:cNvSpPr>
              <a:spLocks noChangeShapeType="1"/>
            </p:cNvSpPr>
            <p:nvPr/>
          </p:nvSpPr>
          <p:spPr bwMode="auto">
            <a:xfrm>
              <a:off x="6094" y="9005"/>
              <a:ext cx="0" cy="21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5100" name="Line 12"/>
            <p:cNvSpPr>
              <a:spLocks noChangeShapeType="1"/>
            </p:cNvSpPr>
            <p:nvPr/>
          </p:nvSpPr>
          <p:spPr bwMode="auto">
            <a:xfrm>
              <a:off x="4914" y="9100"/>
              <a:ext cx="117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5099" name="Text Box 11"/>
            <p:cNvSpPr txBox="1">
              <a:spLocks noChangeArrowheads="1"/>
            </p:cNvSpPr>
            <p:nvPr/>
          </p:nvSpPr>
          <p:spPr bwMode="auto">
            <a:xfrm>
              <a:off x="5321" y="8854"/>
              <a:ext cx="488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dx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5098" name="Line 10"/>
            <p:cNvSpPr>
              <a:spLocks noChangeShapeType="1"/>
            </p:cNvSpPr>
            <p:nvPr/>
          </p:nvSpPr>
          <p:spPr bwMode="auto">
            <a:xfrm>
              <a:off x="6184" y="8118"/>
              <a:ext cx="77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graphicFrame>
          <p:nvGraphicFramePr>
            <p:cNvPr id="345097" name="Object 9"/>
            <p:cNvGraphicFramePr>
              <a:graphicFrameLocks noChangeAspect="1"/>
            </p:cNvGraphicFramePr>
            <p:nvPr/>
          </p:nvGraphicFramePr>
          <p:xfrm>
            <a:off x="6970" y="7842"/>
            <a:ext cx="1260" cy="540"/>
          </p:xfrm>
          <a:graphic>
            <a:graphicData uri="http://schemas.openxmlformats.org/presentationml/2006/ole">
              <p:oleObj spid="_x0000_s345097" name="Equation" r:id="rId4" imgW="799753" imgH="342751" progId="Equation.DSMT4">
                <p:embed/>
              </p:oleObj>
            </a:graphicData>
          </a:graphic>
        </p:graphicFrame>
        <p:graphicFrame>
          <p:nvGraphicFramePr>
            <p:cNvPr id="345096" name="Object 8"/>
            <p:cNvGraphicFramePr>
              <a:graphicFrameLocks noChangeAspect="1"/>
            </p:cNvGraphicFramePr>
            <p:nvPr/>
          </p:nvGraphicFramePr>
          <p:xfrm>
            <a:off x="3860" y="8022"/>
            <a:ext cx="260" cy="260"/>
          </p:xfrm>
          <a:graphic>
            <a:graphicData uri="http://schemas.openxmlformats.org/presentationml/2006/ole">
              <p:oleObj spid="_x0000_s345096" name="Equation" r:id="rId5" imgW="164885" imgH="164885" progId="Equation.DSMT4">
                <p:embed/>
              </p:oleObj>
            </a:graphicData>
          </a:graphic>
        </p:graphicFrame>
        <p:sp>
          <p:nvSpPr>
            <p:cNvPr id="345095" name="Line 7"/>
            <p:cNvSpPr>
              <a:spLocks noChangeShapeType="1"/>
            </p:cNvSpPr>
            <p:nvPr/>
          </p:nvSpPr>
          <p:spPr bwMode="auto">
            <a:xfrm flipH="1">
              <a:off x="4924" y="7138"/>
              <a:ext cx="0" cy="29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5094" name="Line 6"/>
            <p:cNvSpPr>
              <a:spLocks noChangeShapeType="1"/>
            </p:cNvSpPr>
            <p:nvPr/>
          </p:nvSpPr>
          <p:spPr bwMode="auto">
            <a:xfrm flipH="1">
              <a:off x="5384" y="7138"/>
              <a:ext cx="0" cy="29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5093" name="Line 5"/>
            <p:cNvSpPr>
              <a:spLocks noChangeShapeType="1"/>
            </p:cNvSpPr>
            <p:nvPr/>
          </p:nvSpPr>
          <p:spPr bwMode="auto">
            <a:xfrm flipH="1">
              <a:off x="5614" y="7138"/>
              <a:ext cx="0" cy="29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5092" name="Line 4"/>
            <p:cNvSpPr>
              <a:spLocks noChangeShapeType="1"/>
            </p:cNvSpPr>
            <p:nvPr/>
          </p:nvSpPr>
          <p:spPr bwMode="auto">
            <a:xfrm flipH="1">
              <a:off x="5844" y="7138"/>
              <a:ext cx="0" cy="29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5091" name="Line 3"/>
            <p:cNvSpPr>
              <a:spLocks noChangeShapeType="1"/>
            </p:cNvSpPr>
            <p:nvPr/>
          </p:nvSpPr>
          <p:spPr bwMode="auto">
            <a:xfrm flipH="1">
              <a:off x="5154" y="7138"/>
              <a:ext cx="0" cy="29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5090" name="Line 2"/>
            <p:cNvSpPr>
              <a:spLocks noChangeShapeType="1"/>
            </p:cNvSpPr>
            <p:nvPr/>
          </p:nvSpPr>
          <p:spPr bwMode="auto">
            <a:xfrm flipH="1">
              <a:off x="6074" y="7138"/>
              <a:ext cx="0" cy="29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</p:grpSp>
      <p:graphicFrame>
        <p:nvGraphicFramePr>
          <p:cNvPr id="345126" name="Object 38"/>
          <p:cNvGraphicFramePr>
            <a:graphicFrameLocks noChangeAspect="1"/>
          </p:cNvGraphicFramePr>
          <p:nvPr/>
        </p:nvGraphicFramePr>
        <p:xfrm>
          <a:off x="2895600" y="1725613"/>
          <a:ext cx="3216275" cy="427037"/>
        </p:xfrm>
        <a:graphic>
          <a:graphicData uri="http://schemas.openxmlformats.org/presentationml/2006/ole">
            <p:oleObj spid="_x0000_s345126" name="Equation" r:id="rId6" imgW="2679480" imgH="355320" progId="Equation.DSMT4">
              <p:embed/>
            </p:oleObj>
          </a:graphicData>
        </a:graphic>
      </p:graphicFrame>
      <p:sp>
        <p:nvSpPr>
          <p:cNvPr id="345128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45127" name="Object 39"/>
          <p:cNvGraphicFramePr>
            <a:graphicFrameLocks noChangeAspect="1"/>
          </p:cNvGraphicFramePr>
          <p:nvPr/>
        </p:nvGraphicFramePr>
        <p:xfrm>
          <a:off x="3831384" y="3235325"/>
          <a:ext cx="1668463" cy="439738"/>
        </p:xfrm>
        <a:graphic>
          <a:graphicData uri="http://schemas.openxmlformats.org/presentationml/2006/ole">
            <p:oleObj spid="_x0000_s345127" name="Equation" r:id="rId7" imgW="1663560" imgH="4316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GOVERNING DIFFERENTIAL EQUATION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Conservation of Energy at Steady State</a:t>
            </a:r>
          </a:p>
          <a:p>
            <a:pPr lvl="1"/>
            <a:r>
              <a:rPr lang="en-US" dirty="0" smtClean="0"/>
              <a:t>No change in internal energy (</a:t>
            </a:r>
            <a:r>
              <a:rPr lang="en-US" dirty="0" smtClean="0">
                <a:latin typeface="Symbol" pitchFamily="18" charset="2"/>
              </a:rPr>
              <a:t>D</a:t>
            </a:r>
            <a:r>
              <a:rPr lang="en-US" dirty="0" smtClean="0"/>
              <a:t>U = 0)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P: perimeter of the cross-section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Apply Fourier Law</a:t>
            </a:r>
          </a:p>
          <a:p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Rate of change of heat flux is equal to the sum of heat generated and heat transferred</a:t>
            </a:r>
            <a:endParaRPr lang="en-US" dirty="0"/>
          </a:p>
        </p:txBody>
      </p:sp>
      <p:sp>
        <p:nvSpPr>
          <p:cNvPr id="3328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2803" name="Object 3"/>
          <p:cNvGraphicFramePr>
            <a:graphicFrameLocks noChangeAspect="1"/>
          </p:cNvGraphicFramePr>
          <p:nvPr/>
        </p:nvGraphicFramePr>
        <p:xfrm>
          <a:off x="1492250" y="1681163"/>
          <a:ext cx="5783263" cy="1077912"/>
        </p:xfrm>
        <a:graphic>
          <a:graphicData uri="http://schemas.openxmlformats.org/presentationml/2006/ole">
            <p:oleObj spid="_x0000_s332803" name="Equation" r:id="rId3" imgW="5803560" imgH="1041120" progId="Equation.DSMT4">
              <p:embed/>
            </p:oleObj>
          </a:graphicData>
        </a:graphic>
      </p:graphicFrame>
      <p:sp>
        <p:nvSpPr>
          <p:cNvPr id="3328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2805" name="Object 5"/>
          <p:cNvGraphicFramePr>
            <a:graphicFrameLocks noChangeAspect="1"/>
          </p:cNvGraphicFramePr>
          <p:nvPr/>
        </p:nvGraphicFramePr>
        <p:xfrm>
          <a:off x="1358900" y="3084513"/>
          <a:ext cx="4645025" cy="639762"/>
        </p:xfrm>
        <a:graphic>
          <a:graphicData uri="http://schemas.openxmlformats.org/presentationml/2006/ole">
            <p:oleObj spid="_x0000_s332805" name="Equation" r:id="rId4" imgW="4660560" imgH="622080" progId="Equation.DSMT4">
              <p:embed/>
            </p:oleObj>
          </a:graphicData>
        </a:graphic>
      </p:graphicFrame>
      <p:sp>
        <p:nvSpPr>
          <p:cNvPr id="33280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2807" name="Object 7"/>
          <p:cNvGraphicFramePr>
            <a:graphicFrameLocks noChangeAspect="1"/>
          </p:cNvGraphicFramePr>
          <p:nvPr/>
        </p:nvGraphicFramePr>
        <p:xfrm>
          <a:off x="1230313" y="4570413"/>
          <a:ext cx="6032500" cy="825500"/>
        </p:xfrm>
        <a:graphic>
          <a:graphicData uri="http://schemas.openxmlformats.org/presentationml/2006/ole">
            <p:oleObj spid="_x0000_s332807" name="Equation" r:id="rId5" imgW="6032160" imgH="81252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GOVERNING DIFFERENTIAL EQUATION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Boundary conditions</a:t>
            </a:r>
          </a:p>
          <a:p>
            <a:pPr lvl="1"/>
            <a:r>
              <a:rPr lang="en-US" dirty="0" smtClean="0"/>
              <a:t>Temperature at the boundary is prescribed (essential BC)</a:t>
            </a:r>
          </a:p>
          <a:p>
            <a:pPr lvl="1"/>
            <a:r>
              <a:rPr lang="en-US" dirty="0" smtClean="0"/>
              <a:t>Heat flux is prescribed (natural BC)</a:t>
            </a:r>
          </a:p>
          <a:p>
            <a:pPr lvl="1"/>
            <a:r>
              <a:rPr lang="en-US" dirty="0" smtClean="0"/>
              <a:t>Example: essential BC at x = 0, and natural BC at x = L:</a:t>
            </a:r>
            <a:endParaRPr lang="en-US" dirty="0"/>
          </a:p>
        </p:txBody>
      </p:sp>
      <p:sp>
        <p:nvSpPr>
          <p:cNvPr id="3461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46113" name="Object 1"/>
          <p:cNvGraphicFramePr>
            <a:graphicFrameLocks noChangeAspect="1"/>
          </p:cNvGraphicFramePr>
          <p:nvPr/>
        </p:nvGraphicFramePr>
        <p:xfrm>
          <a:off x="2206625" y="2260600"/>
          <a:ext cx="1663700" cy="1154113"/>
        </p:xfrm>
        <a:graphic>
          <a:graphicData uri="http://schemas.openxmlformats.org/presentationml/2006/ole">
            <p:oleObj spid="_x0000_s346113" name="Equation" r:id="rId3" imgW="1688760" imgH="11430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Follow the same procedure with 1D bar element</a:t>
            </a:r>
          </a:p>
          <a:p>
            <a:pPr lvl="1"/>
            <a:r>
              <a:rPr lang="en-US" dirty="0" smtClean="0"/>
              <a:t>No need to use differential equation</a:t>
            </a:r>
          </a:p>
          <a:p>
            <a:r>
              <a:rPr lang="en-US" dirty="0" smtClean="0"/>
              <a:t>Element conduction equation</a:t>
            </a:r>
          </a:p>
          <a:p>
            <a:pPr lvl="1"/>
            <a:r>
              <a:rPr lang="en-US" dirty="0" smtClean="0"/>
              <a:t>Heat can enter the system only through the nodes</a:t>
            </a:r>
          </a:p>
          <a:p>
            <a:pPr lvl="1"/>
            <a:r>
              <a:rPr lang="en-US" i="1" dirty="0" err="1" smtClean="0"/>
              <a:t>Q</a:t>
            </a:r>
            <a:r>
              <a:rPr lang="en-US" i="1" baseline="-25000" dirty="0" err="1" smtClean="0"/>
              <a:t>i</a:t>
            </a:r>
            <a:r>
              <a:rPr lang="en-US" dirty="0" smtClean="0"/>
              <a:t>: heat enters at node </a:t>
            </a:r>
            <a:r>
              <a:rPr lang="en-US" i="1" dirty="0" err="1" smtClean="0"/>
              <a:t>i</a:t>
            </a:r>
            <a:r>
              <a:rPr lang="en-US" dirty="0" smtClean="0"/>
              <a:t> (Watts)</a:t>
            </a:r>
          </a:p>
          <a:p>
            <a:pPr lvl="1"/>
            <a:r>
              <a:rPr lang="en-US" dirty="0" smtClean="0"/>
              <a:t>Divide the solid into a number of elements</a:t>
            </a:r>
          </a:p>
          <a:p>
            <a:pPr lvl="1"/>
            <a:r>
              <a:rPr lang="en-US" dirty="0" smtClean="0"/>
              <a:t>Each element has two nodes and two DOFs (</a:t>
            </a:r>
            <a:r>
              <a:rPr lang="en-US" i="1" dirty="0" smtClean="0"/>
              <a:t>T</a:t>
            </a:r>
            <a:r>
              <a:rPr lang="en-US" i="1" baseline="-25000" dirty="0" smtClean="0"/>
              <a:t>i</a:t>
            </a:r>
            <a:r>
              <a:rPr lang="en-US" dirty="0" smtClean="0"/>
              <a:t> and </a:t>
            </a:r>
            <a:r>
              <a:rPr lang="en-US" i="1" dirty="0" err="1" smtClean="0"/>
              <a:t>T</a:t>
            </a:r>
            <a:r>
              <a:rPr lang="en-US" i="1" baseline="-25000" dirty="0" err="1" smtClean="0"/>
              <a:t>j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For each element, heat entering the element is positive</a:t>
            </a:r>
          </a:p>
        </p:txBody>
      </p:sp>
      <p:sp>
        <p:nvSpPr>
          <p:cNvPr id="347175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47137" name="Group 1"/>
          <p:cNvGrpSpPr>
            <a:grpSpLocks noChangeAspect="1"/>
          </p:cNvGrpSpPr>
          <p:nvPr/>
        </p:nvGrpSpPr>
        <p:grpSpPr bwMode="auto">
          <a:xfrm>
            <a:off x="1438655" y="3901439"/>
            <a:ext cx="5691188" cy="2643188"/>
            <a:chOff x="3129" y="1521"/>
            <a:chExt cx="5974" cy="2776"/>
          </a:xfrm>
        </p:grpSpPr>
        <p:sp>
          <p:nvSpPr>
            <p:cNvPr id="347174" name="Text Box 38"/>
            <p:cNvSpPr txBox="1">
              <a:spLocks noChangeArrowheads="1"/>
            </p:cNvSpPr>
            <p:nvPr/>
          </p:nvSpPr>
          <p:spPr bwMode="auto">
            <a:xfrm>
              <a:off x="5632" y="3422"/>
              <a:ext cx="258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r>
                <a:rPr kumimoji="0" lang="en-US" sz="18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i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7173" name="Text Box 37"/>
            <p:cNvSpPr txBox="1">
              <a:spLocks noChangeArrowheads="1"/>
            </p:cNvSpPr>
            <p:nvPr/>
          </p:nvSpPr>
          <p:spPr bwMode="auto">
            <a:xfrm>
              <a:off x="6368" y="2956"/>
              <a:ext cx="380" cy="310"/>
            </a:xfrm>
            <a:prstGeom prst="rect">
              <a:avLst/>
            </a:prstGeom>
            <a:solidFill>
              <a:srgbClr val="FFFFFF"/>
            </a:solidFill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e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aphicFrame>
          <p:nvGraphicFramePr>
            <p:cNvPr id="347172" name="Object 36"/>
            <p:cNvGraphicFramePr>
              <a:graphicFrameLocks noChangeAspect="1"/>
            </p:cNvGraphicFramePr>
            <p:nvPr/>
          </p:nvGraphicFramePr>
          <p:xfrm>
            <a:off x="4634" y="3079"/>
            <a:ext cx="360" cy="420"/>
          </p:xfrm>
          <a:graphic>
            <a:graphicData uri="http://schemas.openxmlformats.org/presentationml/2006/ole">
              <p:oleObj spid="_x0000_s347172" name="Equation" r:id="rId3" imgW="228501" imgH="266584" progId="Equation.DSMT4">
                <p:embed/>
              </p:oleObj>
            </a:graphicData>
          </a:graphic>
        </p:graphicFrame>
        <p:sp>
          <p:nvSpPr>
            <p:cNvPr id="347171" name="Line 35"/>
            <p:cNvSpPr>
              <a:spLocks noChangeShapeType="1"/>
            </p:cNvSpPr>
            <p:nvPr/>
          </p:nvSpPr>
          <p:spPr bwMode="auto">
            <a:xfrm rot="5400000" flipV="1">
              <a:off x="5321" y="3007"/>
              <a:ext cx="0" cy="57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7170" name="Line 34"/>
            <p:cNvSpPr>
              <a:spLocks noChangeShapeType="1"/>
            </p:cNvSpPr>
            <p:nvPr/>
          </p:nvSpPr>
          <p:spPr bwMode="auto">
            <a:xfrm>
              <a:off x="5765" y="3283"/>
              <a:ext cx="1686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oval" w="med" len="med"/>
              <a:tailEnd type="oval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7169" name="Text Box 33"/>
            <p:cNvSpPr txBox="1">
              <a:spLocks noChangeArrowheads="1"/>
            </p:cNvSpPr>
            <p:nvPr/>
          </p:nvSpPr>
          <p:spPr bwMode="auto">
            <a:xfrm>
              <a:off x="7318" y="3411"/>
              <a:ext cx="258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r>
                <a:rPr kumimoji="0" lang="en-US" sz="18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j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7168" name="Oval 32"/>
            <p:cNvSpPr>
              <a:spLocks noChangeArrowheads="1"/>
            </p:cNvSpPr>
            <p:nvPr/>
          </p:nvSpPr>
          <p:spPr bwMode="auto">
            <a:xfrm>
              <a:off x="7259" y="2747"/>
              <a:ext cx="401" cy="40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j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7167" name="Oval 31"/>
            <p:cNvSpPr>
              <a:spLocks noChangeArrowheads="1"/>
            </p:cNvSpPr>
            <p:nvPr/>
          </p:nvSpPr>
          <p:spPr bwMode="auto">
            <a:xfrm>
              <a:off x="5564" y="2754"/>
              <a:ext cx="401" cy="40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i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7166" name="Line 30"/>
            <p:cNvSpPr>
              <a:spLocks noChangeShapeType="1"/>
            </p:cNvSpPr>
            <p:nvPr/>
          </p:nvSpPr>
          <p:spPr bwMode="auto">
            <a:xfrm rot="5400000" flipV="1">
              <a:off x="7909" y="2996"/>
              <a:ext cx="0" cy="57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arrow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graphicFrame>
          <p:nvGraphicFramePr>
            <p:cNvPr id="347165" name="Object 29"/>
            <p:cNvGraphicFramePr>
              <a:graphicFrameLocks noChangeAspect="1"/>
            </p:cNvGraphicFramePr>
            <p:nvPr/>
          </p:nvGraphicFramePr>
          <p:xfrm>
            <a:off x="8234" y="3058"/>
            <a:ext cx="360" cy="440"/>
          </p:xfrm>
          <a:graphic>
            <a:graphicData uri="http://schemas.openxmlformats.org/presentationml/2006/ole">
              <p:oleObj spid="_x0000_s347165" name="Equation" r:id="rId4" imgW="228600" imgH="279400" progId="Equation.DSMT4">
                <p:embed/>
              </p:oleObj>
            </a:graphicData>
          </a:graphic>
        </p:graphicFrame>
        <p:sp>
          <p:nvSpPr>
            <p:cNvPr id="347164" name="Line 28"/>
            <p:cNvSpPr>
              <a:spLocks noChangeShapeType="1"/>
            </p:cNvSpPr>
            <p:nvPr/>
          </p:nvSpPr>
          <p:spPr bwMode="auto">
            <a:xfrm>
              <a:off x="3435" y="1991"/>
              <a:ext cx="5487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7163" name="Oval 27"/>
            <p:cNvSpPr>
              <a:spLocks noChangeAspect="1" noChangeArrowheads="1"/>
            </p:cNvSpPr>
            <p:nvPr/>
          </p:nvSpPr>
          <p:spPr bwMode="auto">
            <a:xfrm>
              <a:off x="3398" y="1956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7162" name="Oval 26"/>
            <p:cNvSpPr>
              <a:spLocks noChangeAspect="1" noChangeArrowheads="1"/>
            </p:cNvSpPr>
            <p:nvPr/>
          </p:nvSpPr>
          <p:spPr bwMode="auto">
            <a:xfrm>
              <a:off x="8884" y="1956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7161" name="Oval 25"/>
            <p:cNvSpPr>
              <a:spLocks noChangeAspect="1" noChangeArrowheads="1"/>
            </p:cNvSpPr>
            <p:nvPr/>
          </p:nvSpPr>
          <p:spPr bwMode="auto">
            <a:xfrm>
              <a:off x="4312" y="1956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7160" name="Oval 24"/>
            <p:cNvSpPr>
              <a:spLocks noChangeAspect="1" noChangeArrowheads="1"/>
            </p:cNvSpPr>
            <p:nvPr/>
          </p:nvSpPr>
          <p:spPr bwMode="auto">
            <a:xfrm>
              <a:off x="5226" y="1956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7159" name="Oval 23"/>
            <p:cNvSpPr>
              <a:spLocks noChangeAspect="1" noChangeArrowheads="1"/>
            </p:cNvSpPr>
            <p:nvPr/>
          </p:nvSpPr>
          <p:spPr bwMode="auto">
            <a:xfrm>
              <a:off x="6141" y="1957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7158" name="Oval 22"/>
            <p:cNvSpPr>
              <a:spLocks noChangeAspect="1" noChangeArrowheads="1"/>
            </p:cNvSpPr>
            <p:nvPr/>
          </p:nvSpPr>
          <p:spPr bwMode="auto">
            <a:xfrm>
              <a:off x="7055" y="1957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7157" name="Oval 21"/>
            <p:cNvSpPr>
              <a:spLocks noChangeAspect="1" noChangeArrowheads="1"/>
            </p:cNvSpPr>
            <p:nvPr/>
          </p:nvSpPr>
          <p:spPr bwMode="auto">
            <a:xfrm>
              <a:off x="7969" y="1957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7156" name="AutoShape 20"/>
            <p:cNvSpPr>
              <a:spLocks noChangeArrowheads="1"/>
            </p:cNvSpPr>
            <p:nvPr/>
          </p:nvSpPr>
          <p:spPr bwMode="auto">
            <a:xfrm>
              <a:off x="6567" y="2136"/>
              <a:ext cx="146" cy="683"/>
            </a:xfrm>
            <a:prstGeom prst="downArrow">
              <a:avLst>
                <a:gd name="adj1" fmla="val 50000"/>
                <a:gd name="adj2" fmla="val 116952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eaVert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7155" name="Oval 19"/>
            <p:cNvSpPr>
              <a:spLocks noChangeArrowheads="1"/>
            </p:cNvSpPr>
            <p:nvPr/>
          </p:nvSpPr>
          <p:spPr bwMode="auto">
            <a:xfrm>
              <a:off x="3244" y="1541"/>
              <a:ext cx="373" cy="37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7154" name="Oval 18"/>
            <p:cNvSpPr>
              <a:spLocks noChangeArrowheads="1"/>
            </p:cNvSpPr>
            <p:nvPr/>
          </p:nvSpPr>
          <p:spPr bwMode="auto">
            <a:xfrm>
              <a:off x="4164" y="1539"/>
              <a:ext cx="373" cy="37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7153" name="Oval 17"/>
            <p:cNvSpPr>
              <a:spLocks noChangeArrowheads="1"/>
            </p:cNvSpPr>
            <p:nvPr/>
          </p:nvSpPr>
          <p:spPr bwMode="auto">
            <a:xfrm>
              <a:off x="8730" y="1521"/>
              <a:ext cx="373" cy="37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N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7152" name="Text Box 16"/>
            <p:cNvSpPr txBox="1">
              <a:spLocks noChangeArrowheads="1"/>
            </p:cNvSpPr>
            <p:nvPr/>
          </p:nvSpPr>
          <p:spPr bwMode="auto">
            <a:xfrm>
              <a:off x="3129" y="2377"/>
              <a:ext cx="258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Q</a:t>
              </a:r>
              <a:r>
                <a:rPr kumimoji="0" lang="en-US" sz="18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7151" name="Line 15"/>
            <p:cNvSpPr>
              <a:spLocks noChangeShapeType="1"/>
            </p:cNvSpPr>
            <p:nvPr/>
          </p:nvSpPr>
          <p:spPr bwMode="auto">
            <a:xfrm flipV="1">
              <a:off x="3287" y="2061"/>
              <a:ext cx="130" cy="3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7150" name="Text Box 14"/>
            <p:cNvSpPr txBox="1">
              <a:spLocks noChangeArrowheads="1"/>
            </p:cNvSpPr>
            <p:nvPr/>
          </p:nvSpPr>
          <p:spPr bwMode="auto">
            <a:xfrm>
              <a:off x="4040" y="2377"/>
              <a:ext cx="258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Q</a:t>
              </a:r>
              <a:r>
                <a:rPr kumimoji="0" lang="en-US" sz="18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7149" name="Line 13"/>
            <p:cNvSpPr>
              <a:spLocks noChangeShapeType="1"/>
            </p:cNvSpPr>
            <p:nvPr/>
          </p:nvSpPr>
          <p:spPr bwMode="auto">
            <a:xfrm flipV="1">
              <a:off x="4198" y="2061"/>
              <a:ext cx="130" cy="3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7148" name="Text Box 12"/>
            <p:cNvSpPr txBox="1">
              <a:spLocks noChangeArrowheads="1"/>
            </p:cNvSpPr>
            <p:nvPr/>
          </p:nvSpPr>
          <p:spPr bwMode="auto">
            <a:xfrm>
              <a:off x="8606" y="2377"/>
              <a:ext cx="331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Q</a:t>
              </a:r>
              <a:r>
                <a:rPr kumimoji="0" lang="en-US" sz="18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N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7147" name="Line 11"/>
            <p:cNvSpPr>
              <a:spLocks noChangeShapeType="1"/>
            </p:cNvSpPr>
            <p:nvPr/>
          </p:nvSpPr>
          <p:spPr bwMode="auto">
            <a:xfrm flipV="1">
              <a:off x="8764" y="2061"/>
              <a:ext cx="130" cy="3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7146" name="Text Box 10"/>
            <p:cNvSpPr txBox="1">
              <a:spLocks noChangeArrowheads="1"/>
            </p:cNvSpPr>
            <p:nvPr/>
          </p:nvSpPr>
          <p:spPr bwMode="auto">
            <a:xfrm>
              <a:off x="4943" y="2386"/>
              <a:ext cx="258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Q</a:t>
              </a:r>
              <a:r>
                <a:rPr kumimoji="0" lang="en-US" sz="18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3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7145" name="Line 9"/>
            <p:cNvSpPr>
              <a:spLocks noChangeShapeType="1"/>
            </p:cNvSpPr>
            <p:nvPr/>
          </p:nvSpPr>
          <p:spPr bwMode="auto">
            <a:xfrm flipV="1">
              <a:off x="5101" y="2070"/>
              <a:ext cx="130" cy="3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7144" name="Text Box 8"/>
            <p:cNvSpPr txBox="1">
              <a:spLocks noChangeArrowheads="1"/>
            </p:cNvSpPr>
            <p:nvPr/>
          </p:nvSpPr>
          <p:spPr bwMode="auto">
            <a:xfrm>
              <a:off x="6378" y="3353"/>
              <a:ext cx="380" cy="310"/>
            </a:xfrm>
            <a:prstGeom prst="rect">
              <a:avLst/>
            </a:prstGeom>
            <a:solidFill>
              <a:srgbClr val="FFFFFF"/>
            </a:solidFill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L</a:t>
              </a:r>
              <a:r>
                <a:rPr kumimoji="0" lang="en-US" sz="1800" b="0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(</a:t>
              </a:r>
              <a:r>
                <a:rPr kumimoji="0" lang="en-US" sz="1800" b="0" i="1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e</a:t>
              </a:r>
              <a:r>
                <a:rPr kumimoji="0" lang="en-US" sz="1800" b="0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)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7143" name="Line 7"/>
            <p:cNvSpPr>
              <a:spLocks noChangeShapeType="1"/>
            </p:cNvSpPr>
            <p:nvPr/>
          </p:nvSpPr>
          <p:spPr bwMode="auto">
            <a:xfrm>
              <a:off x="5790" y="3717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7142" name="Line 6"/>
            <p:cNvSpPr>
              <a:spLocks noChangeShapeType="1"/>
            </p:cNvSpPr>
            <p:nvPr/>
          </p:nvSpPr>
          <p:spPr bwMode="auto">
            <a:xfrm>
              <a:off x="7450" y="3717"/>
              <a:ext cx="0" cy="5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7141" name="Line 5"/>
            <p:cNvSpPr>
              <a:spLocks noChangeShapeType="1"/>
            </p:cNvSpPr>
            <p:nvPr/>
          </p:nvSpPr>
          <p:spPr bwMode="auto">
            <a:xfrm>
              <a:off x="4940" y="3890"/>
              <a:ext cx="8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7140" name="Line 4"/>
            <p:cNvSpPr>
              <a:spLocks noChangeShapeType="1"/>
            </p:cNvSpPr>
            <p:nvPr/>
          </p:nvSpPr>
          <p:spPr bwMode="auto">
            <a:xfrm>
              <a:off x="4950" y="4167"/>
              <a:ext cx="249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7139" name="Text Box 3"/>
            <p:cNvSpPr txBox="1">
              <a:spLocks noChangeArrowheads="1"/>
            </p:cNvSpPr>
            <p:nvPr/>
          </p:nvSpPr>
          <p:spPr bwMode="auto">
            <a:xfrm>
              <a:off x="5172" y="3629"/>
              <a:ext cx="258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x</a:t>
              </a:r>
              <a:r>
                <a:rPr kumimoji="0" lang="en-US" sz="18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i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7138" name="Text Box 2"/>
            <p:cNvSpPr txBox="1">
              <a:spLocks noChangeArrowheads="1"/>
            </p:cNvSpPr>
            <p:nvPr/>
          </p:nvSpPr>
          <p:spPr bwMode="auto">
            <a:xfrm>
              <a:off x="6178" y="3888"/>
              <a:ext cx="258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x</a:t>
              </a:r>
              <a:r>
                <a:rPr kumimoji="0" lang="en-US" sz="18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j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 EQUATION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Fourier law of heat conduction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From the conservation of energy for the element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Combine the two equation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lvl="1"/>
            <a:r>
              <a:rPr lang="en-US" dirty="0" smtClean="0"/>
              <a:t>Similar to 1D bar element (k = E, T = u, q = f)</a:t>
            </a:r>
            <a:endParaRPr lang="en-US" dirty="0"/>
          </a:p>
        </p:txBody>
      </p:sp>
      <p:sp>
        <p:nvSpPr>
          <p:cNvPr id="3481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48161" name="Object 1"/>
          <p:cNvGraphicFramePr>
            <a:graphicFrameLocks noChangeAspect="1"/>
          </p:cNvGraphicFramePr>
          <p:nvPr/>
        </p:nvGraphicFramePr>
        <p:xfrm>
          <a:off x="842963" y="1247775"/>
          <a:ext cx="3101975" cy="704850"/>
        </p:xfrm>
        <a:graphic>
          <a:graphicData uri="http://schemas.openxmlformats.org/presentationml/2006/ole">
            <p:oleObj spid="_x0000_s348161" name="Equation" r:id="rId3" imgW="3111480" imgH="723600" progId="Equation.DSMT4">
              <p:embed/>
            </p:oleObj>
          </a:graphicData>
        </a:graphic>
      </p:graphicFrame>
      <p:sp>
        <p:nvSpPr>
          <p:cNvPr id="3481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48163" name="Object 3"/>
          <p:cNvGraphicFramePr>
            <a:graphicFrameLocks noChangeAspect="1"/>
          </p:cNvGraphicFramePr>
          <p:nvPr/>
        </p:nvGraphicFramePr>
        <p:xfrm>
          <a:off x="784225" y="2755900"/>
          <a:ext cx="1433513" cy="412750"/>
        </p:xfrm>
        <a:graphic>
          <a:graphicData uri="http://schemas.openxmlformats.org/presentationml/2006/ole">
            <p:oleObj spid="_x0000_s348163" name="Equation" r:id="rId4" imgW="1422360" imgH="393480" progId="Equation.DSMT4">
              <p:embed/>
            </p:oleObj>
          </a:graphicData>
        </a:graphic>
      </p:graphicFrame>
      <p:sp>
        <p:nvSpPr>
          <p:cNvPr id="8" name="Right Arrow 7"/>
          <p:cNvSpPr/>
          <p:nvPr/>
        </p:nvSpPr>
        <p:spPr bwMode="auto">
          <a:xfrm>
            <a:off x="2572512" y="2828544"/>
            <a:ext cx="573024" cy="231648"/>
          </a:xfrm>
          <a:prstGeom prst="rightArrow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4816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48165" name="Object 5"/>
          <p:cNvGraphicFramePr>
            <a:graphicFrameLocks noChangeAspect="1"/>
          </p:cNvGraphicFramePr>
          <p:nvPr/>
        </p:nvGraphicFramePr>
        <p:xfrm>
          <a:off x="3543300" y="2617788"/>
          <a:ext cx="2003425" cy="642937"/>
        </p:xfrm>
        <a:graphic>
          <a:graphicData uri="http://schemas.openxmlformats.org/presentationml/2006/ole">
            <p:oleObj spid="_x0000_s348165" name="Equation" r:id="rId5" imgW="1993680" imgH="647640" progId="Equation.DSMT4">
              <p:embed/>
            </p:oleObj>
          </a:graphicData>
        </a:graphic>
      </p:graphicFrame>
      <p:sp>
        <p:nvSpPr>
          <p:cNvPr id="34816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48167" name="Object 7"/>
          <p:cNvGraphicFramePr>
            <a:graphicFrameLocks noChangeAspect="1"/>
          </p:cNvGraphicFramePr>
          <p:nvPr/>
        </p:nvGraphicFramePr>
        <p:xfrm>
          <a:off x="722313" y="3911600"/>
          <a:ext cx="2897187" cy="920750"/>
        </p:xfrm>
        <a:graphic>
          <a:graphicData uri="http://schemas.openxmlformats.org/presentationml/2006/ole">
            <p:oleObj spid="_x0000_s348167" name="Equation" r:id="rId6" imgW="2908080" imgH="914400" progId="Equation.DSMT4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413504" y="4133088"/>
            <a:ext cx="3417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Element conductance matrix</a:t>
            </a:r>
            <a:endParaRPr lang="en-US" dirty="0"/>
          </a:p>
        </p:txBody>
      </p:sp>
      <p:sp>
        <p:nvSpPr>
          <p:cNvPr id="14" name="Freeform 13"/>
          <p:cNvSpPr/>
          <p:nvPr/>
        </p:nvSpPr>
        <p:spPr bwMode="auto">
          <a:xfrm>
            <a:off x="2523744" y="4340352"/>
            <a:ext cx="1926336" cy="670560"/>
          </a:xfrm>
          <a:custGeom>
            <a:avLst/>
            <a:gdLst>
              <a:gd name="connsiteX0" fmla="*/ 0 w 1926336"/>
              <a:gd name="connsiteY0" fmla="*/ 353568 h 670560"/>
              <a:gd name="connsiteX1" fmla="*/ 0 w 1926336"/>
              <a:gd name="connsiteY1" fmla="*/ 670560 h 670560"/>
              <a:gd name="connsiteX2" fmla="*/ 1499616 w 1926336"/>
              <a:gd name="connsiteY2" fmla="*/ 670560 h 670560"/>
              <a:gd name="connsiteX3" fmla="*/ 1499616 w 1926336"/>
              <a:gd name="connsiteY3" fmla="*/ 0 h 670560"/>
              <a:gd name="connsiteX4" fmla="*/ 1926336 w 1926336"/>
              <a:gd name="connsiteY4" fmla="*/ 0 h 670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26336" h="670560">
                <a:moveTo>
                  <a:pt x="0" y="353568"/>
                </a:moveTo>
                <a:lnTo>
                  <a:pt x="0" y="670560"/>
                </a:lnTo>
                <a:lnTo>
                  <a:pt x="1499616" y="670560"/>
                </a:lnTo>
                <a:lnTo>
                  <a:pt x="1499616" y="0"/>
                </a:lnTo>
                <a:lnTo>
                  <a:pt x="1926336" y="0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3303</TotalTime>
  <Words>1368</Words>
  <Application>Microsoft Office PowerPoint</Application>
  <PresentationFormat>On-screen Show (4:3)</PresentationFormat>
  <Paragraphs>494</Paragraphs>
  <Slides>35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35</vt:i4>
      </vt:variant>
    </vt:vector>
  </HeadingPairs>
  <TitlesOfParts>
    <vt:vector size="44" baseType="lpstr">
      <vt:lpstr>Arial</vt:lpstr>
      <vt:lpstr>바탕</vt:lpstr>
      <vt:lpstr>Times New Roman</vt:lpstr>
      <vt:lpstr>굴림</vt:lpstr>
      <vt:lpstr>Symbol</vt:lpstr>
      <vt:lpstr>SimSun</vt:lpstr>
      <vt:lpstr>Default Design</vt:lpstr>
      <vt:lpstr>Picture</vt:lpstr>
      <vt:lpstr>Equation</vt:lpstr>
      <vt:lpstr>CHAP 5 FINITE ELEMENTS FOR HEAT TRANSFER PROBLEMS</vt:lpstr>
      <vt:lpstr>HEAT CONDUCTION ANALYSIS</vt:lpstr>
      <vt:lpstr>THERMAL PROBLEM</vt:lpstr>
      <vt:lpstr>STEADY-STATE HEAT TRANSFER PROBLEM</vt:lpstr>
      <vt:lpstr>GOVERNING DIFFERENTIAL EQUATION</vt:lpstr>
      <vt:lpstr>GOVERNING DIFFERENTIAL EQUATION cont.</vt:lpstr>
      <vt:lpstr>GOVERNING DIFFERENTIAL EQUATION cont.</vt:lpstr>
      <vt:lpstr>DIRECT METHOD</vt:lpstr>
      <vt:lpstr>ELEMENT EQUATION</vt:lpstr>
      <vt:lpstr>ASSEMBLY</vt:lpstr>
      <vt:lpstr>EXAMPLE</vt:lpstr>
      <vt:lpstr>EXAMPLE cont.</vt:lpstr>
      <vt:lpstr>EXAMPLE cont.</vt:lpstr>
      <vt:lpstr>EXAMPLE cont.</vt:lpstr>
      <vt:lpstr>GALERKIN METHOD FOR HEAT CONDUCTION</vt:lpstr>
      <vt:lpstr>GALERKIN METHOD cont.</vt:lpstr>
      <vt:lpstr>GALERKIN METHOD cont.</vt:lpstr>
      <vt:lpstr>GALERKIN METHOD cont.</vt:lpstr>
      <vt:lpstr>EXAMPLE</vt:lpstr>
      <vt:lpstr>EXAMPLE cont.</vt:lpstr>
      <vt:lpstr>EXAMPLE cont.</vt:lpstr>
      <vt:lpstr>EXAMPLE cont.</vt:lpstr>
      <vt:lpstr>EXAMPLE cont.</vt:lpstr>
      <vt:lpstr>CONVECTION BC</vt:lpstr>
      <vt:lpstr>EXAMPLE (CONVECTION ON THE BOUNDARY)</vt:lpstr>
      <vt:lpstr>EXAMPLE cont.</vt:lpstr>
      <vt:lpstr>EXAMPLE: FURNACE WALL</vt:lpstr>
      <vt:lpstr>CONVECTION ALONG A ROD</vt:lpstr>
      <vt:lpstr>CONVECTION ALONG A ROD cont.</vt:lpstr>
      <vt:lpstr>CONVECTION ALONG A ROD cont.</vt:lpstr>
      <vt:lpstr>CONVECTION ALONG A ROD cont.</vt:lpstr>
      <vt:lpstr>EXAMPLE: HEAT FLOW IN A COOLING FIN</vt:lpstr>
      <vt:lpstr>EXAMPLE: HEAT FLOW IN A COOLING FIN cont.</vt:lpstr>
      <vt:lpstr>EXAMPLE: HEAT FLOW IN A COOLING FIN cont.</vt:lpstr>
      <vt:lpstr>EXAMPLE: HEAT FLOW IN A COOLING FIN cont.</vt:lpstr>
    </vt:vector>
  </TitlesOfParts>
  <Company>The University of Florida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EML 4500 FINITE ELEMENT ANALYSIS AND DESIGN</dc:title>
  <dc:creator>Nam Ho Kim</dc:creator>
  <cp:lastModifiedBy>Nam Ho Kim</cp:lastModifiedBy>
  <cp:revision>119</cp:revision>
  <dcterms:created xsi:type="dcterms:W3CDTF">2004-08-20T00:16:17Z</dcterms:created>
  <dcterms:modified xsi:type="dcterms:W3CDTF">2011-04-13T17:30:39Z</dcterms:modified>
</cp:coreProperties>
</file>