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7" r:id="rId10"/>
    <p:sldId id="296" r:id="rId11"/>
    <p:sldId id="293" r:id="rId12"/>
    <p:sldId id="294" r:id="rId13"/>
    <p:sldId id="295" r:id="rId14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200" d="100"/>
          <a:sy n="200" d="100"/>
        </p:scale>
        <p:origin x="-54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3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8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0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4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9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9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9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2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9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7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3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941830" y="849996"/>
            <a:ext cx="3308350" cy="1584438"/>
            <a:chOff x="1941830" y="849996"/>
            <a:chExt cx="3308350" cy="1584438"/>
          </a:xfrm>
        </p:grpSpPr>
        <p:grpSp>
          <p:nvGrpSpPr>
            <p:cNvPr id="2" name="Group 1"/>
            <p:cNvGrpSpPr>
              <a:grpSpLocks/>
            </p:cNvGrpSpPr>
            <p:nvPr/>
          </p:nvGrpSpPr>
          <p:grpSpPr bwMode="auto">
            <a:xfrm>
              <a:off x="1941830" y="849996"/>
              <a:ext cx="3308350" cy="1301115"/>
              <a:chOff x="3054" y="2906"/>
              <a:chExt cx="5210" cy="2049"/>
            </a:xfrm>
          </p:grpSpPr>
          <p:grpSp>
            <p:nvGrpSpPr>
              <p:cNvPr id="3" name="Group 2"/>
              <p:cNvGrpSpPr>
                <a:grpSpLocks/>
              </p:cNvGrpSpPr>
              <p:nvPr/>
            </p:nvGrpSpPr>
            <p:grpSpPr bwMode="auto">
              <a:xfrm>
                <a:off x="3054" y="2906"/>
                <a:ext cx="2743" cy="2049"/>
                <a:chOff x="2808" y="3134"/>
                <a:chExt cx="2743" cy="2049"/>
              </a:xfrm>
            </p:grpSpPr>
            <p:sp>
              <p:nvSpPr>
                <p:cNvPr id="10" name="AutoShape 599"/>
                <p:cNvSpPr>
                  <a:spLocks noChangeArrowheads="1"/>
                </p:cNvSpPr>
                <p:nvPr/>
              </p:nvSpPr>
              <p:spPr bwMode="auto">
                <a:xfrm rot="7590566">
                  <a:off x="3937" y="3042"/>
                  <a:ext cx="217" cy="2476"/>
                </a:xfrm>
                <a:prstGeom prst="can">
                  <a:avLst>
                    <a:gd name="adj" fmla="val 46591"/>
                  </a:avLst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11" name="Text Box 600"/>
                <p:cNvSpPr txBox="1">
                  <a:spLocks noChangeArrowheads="1"/>
                </p:cNvSpPr>
                <p:nvPr/>
              </p:nvSpPr>
              <p:spPr bwMode="auto">
                <a:xfrm>
                  <a:off x="2876" y="3134"/>
                  <a:ext cx="514" cy="3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100" i="1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T</a:t>
                  </a:r>
                  <a:r>
                    <a:rPr lang="en-US" sz="1100" baseline="-250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high</a:t>
                  </a:r>
                  <a:endParaRPr lang="en-US" sz="11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2" name="Line 601"/>
                <p:cNvCxnSpPr>
                  <a:cxnSpLocks noChangeShapeType="1"/>
                </p:cNvCxnSpPr>
                <p:nvPr/>
              </p:nvCxnSpPr>
              <p:spPr bwMode="auto">
                <a:xfrm>
                  <a:off x="3661" y="3996"/>
                  <a:ext cx="615" cy="465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3" name="Text Box 602"/>
                <p:cNvSpPr txBox="1">
                  <a:spLocks noChangeArrowheads="1"/>
                </p:cNvSpPr>
                <p:nvPr/>
              </p:nvSpPr>
              <p:spPr bwMode="auto">
                <a:xfrm>
                  <a:off x="4234" y="4330"/>
                  <a:ext cx="313" cy="3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100" i="1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q</a:t>
                  </a:r>
                  <a:r>
                    <a:rPr lang="en-US" sz="1100" i="1" baseline="-250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x</a:t>
                  </a:r>
                  <a:endParaRPr lang="en-US" sz="11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4" name="Group 13"/>
                <p:cNvGrpSpPr>
                  <a:grpSpLocks/>
                </p:cNvGrpSpPr>
                <p:nvPr/>
              </p:nvGrpSpPr>
              <p:grpSpPr bwMode="auto">
                <a:xfrm rot="2209283">
                  <a:off x="3772" y="3700"/>
                  <a:ext cx="840" cy="350"/>
                  <a:chOff x="4901" y="1752"/>
                  <a:chExt cx="840" cy="350"/>
                </a:xfrm>
              </p:grpSpPr>
              <p:cxnSp>
                <p:nvCxnSpPr>
                  <p:cNvPr id="21" name="Line 60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01" y="1752"/>
                    <a:ext cx="8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2" name="Line 60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01" y="1868"/>
                    <a:ext cx="8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3" name="Line 60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01" y="1985"/>
                    <a:ext cx="8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4" name="Line 60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01" y="2102"/>
                    <a:ext cx="8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5" name="Group 14"/>
                <p:cNvGrpSpPr>
                  <a:grpSpLocks/>
                </p:cNvGrpSpPr>
                <p:nvPr/>
              </p:nvGrpSpPr>
              <p:grpSpPr bwMode="auto">
                <a:xfrm rot="2209283">
                  <a:off x="3280" y="4364"/>
                  <a:ext cx="840" cy="350"/>
                  <a:chOff x="4901" y="1752"/>
                  <a:chExt cx="840" cy="350"/>
                </a:xfrm>
              </p:grpSpPr>
              <p:cxnSp>
                <p:nvCxnSpPr>
                  <p:cNvPr id="17" name="Line 60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01" y="1752"/>
                    <a:ext cx="8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8" name="Line 61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01" y="1868"/>
                    <a:ext cx="8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" name="Line 61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01" y="1985"/>
                    <a:ext cx="8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" name="Line 61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01" y="2102"/>
                    <a:ext cx="8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16" name="Text Box 613"/>
                <p:cNvSpPr txBox="1">
                  <a:spLocks noChangeArrowheads="1"/>
                </p:cNvSpPr>
                <p:nvPr/>
              </p:nvSpPr>
              <p:spPr bwMode="auto">
                <a:xfrm>
                  <a:off x="5083" y="4873"/>
                  <a:ext cx="468" cy="3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100" i="1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T</a:t>
                  </a:r>
                  <a:r>
                    <a:rPr lang="en-US" sz="1100" baseline="-250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low</a:t>
                  </a:r>
                  <a:endParaRPr lang="en-US" sz="11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" name="Group 3"/>
              <p:cNvGrpSpPr>
                <a:grpSpLocks/>
              </p:cNvGrpSpPr>
              <p:nvPr/>
            </p:nvGrpSpPr>
            <p:grpSpPr bwMode="auto">
              <a:xfrm>
                <a:off x="6276" y="3120"/>
                <a:ext cx="1988" cy="1768"/>
                <a:chOff x="6276" y="3390"/>
                <a:chExt cx="1988" cy="1768"/>
              </a:xfrm>
            </p:grpSpPr>
            <p:sp>
              <p:nvSpPr>
                <p:cNvPr id="5" name="Rectangle 4"/>
                <p:cNvSpPr>
                  <a:spLocks noChangeArrowheads="1"/>
                </p:cNvSpPr>
                <p:nvPr/>
              </p:nvSpPr>
              <p:spPr bwMode="auto">
                <a:xfrm>
                  <a:off x="6881" y="3390"/>
                  <a:ext cx="419" cy="176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miter lim="800000"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887400" prstMaterial="legacyMetal">
                  <a:bevelT w="13500" h="13500" prst="angle"/>
                  <a:bevelB w="13500" h="13500" prst="angle"/>
                  <a:extrusionClr>
                    <a:srgbClr val="FFFFFF"/>
                  </a:extrusionClr>
                  <a:contourClr>
                    <a:srgbClr val="FFFFFF"/>
                  </a:contourClr>
                </a:sp3d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 </a:t>
                  </a:r>
                </a:p>
              </p:txBody>
            </p:sp>
            <p:cxnSp>
              <p:nvCxnSpPr>
                <p:cNvPr id="6" name="Line 616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7079" y="4110"/>
                  <a:ext cx="0" cy="29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arrow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7" name="Text Box 617"/>
                <p:cNvSpPr txBox="1">
                  <a:spLocks noChangeArrowheads="1"/>
                </p:cNvSpPr>
                <p:nvPr/>
              </p:nvSpPr>
              <p:spPr bwMode="auto">
                <a:xfrm>
                  <a:off x="6913" y="4264"/>
                  <a:ext cx="313" cy="3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100" i="1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q</a:t>
                  </a:r>
                  <a:r>
                    <a:rPr lang="en-US" sz="1100" i="1" baseline="-250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x</a:t>
                  </a:r>
                  <a:endParaRPr lang="en-US" sz="11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" name="Text Box 618"/>
                <p:cNvSpPr txBox="1">
                  <a:spLocks noChangeArrowheads="1"/>
                </p:cNvSpPr>
                <p:nvPr/>
              </p:nvSpPr>
              <p:spPr bwMode="auto">
                <a:xfrm>
                  <a:off x="6276" y="4062"/>
                  <a:ext cx="514" cy="3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100" i="1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T</a:t>
                  </a:r>
                  <a:r>
                    <a:rPr lang="en-US" sz="1100" baseline="-250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high</a:t>
                  </a:r>
                  <a:endParaRPr lang="en-US" sz="11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" name="Text Box 619"/>
                <p:cNvSpPr txBox="1">
                  <a:spLocks noChangeArrowheads="1"/>
                </p:cNvSpPr>
                <p:nvPr/>
              </p:nvSpPr>
              <p:spPr bwMode="auto">
                <a:xfrm>
                  <a:off x="7796" y="4042"/>
                  <a:ext cx="468" cy="3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100" i="1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T</a:t>
                  </a:r>
                  <a:r>
                    <a:rPr lang="en-US" sz="1100" baseline="-250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  <a:cs typeface="Times New Roman" panose="02020603050405020304" pitchFamily="18" charset="0"/>
                    </a:rPr>
                    <a:t>low</a:t>
                  </a:r>
                  <a:endParaRPr lang="en-US" sz="11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5" name="TextBox 24"/>
            <p:cNvSpPr txBox="1"/>
            <p:nvPr/>
          </p:nvSpPr>
          <p:spPr>
            <a:xfrm>
              <a:off x="2755070" y="2265157"/>
              <a:ext cx="15549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(a)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627610" y="2265157"/>
              <a:ext cx="163506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(b)</a:t>
              </a:r>
            </a:p>
          </p:txBody>
        </p:sp>
      </p:grpSp>
      <p:grpSp>
        <p:nvGrpSpPr>
          <p:cNvPr id="29" name="Group 1"/>
          <p:cNvGrpSpPr>
            <a:grpSpLocks/>
          </p:cNvGrpSpPr>
          <p:nvPr/>
        </p:nvGrpSpPr>
        <p:grpSpPr bwMode="auto">
          <a:xfrm>
            <a:off x="2530069" y="2742764"/>
            <a:ext cx="2791460" cy="1592263"/>
            <a:chOff x="3860" y="6708"/>
            <a:chExt cx="4396" cy="2507"/>
          </a:xfrm>
        </p:grpSpPr>
        <p:sp>
          <p:nvSpPr>
            <p:cNvPr id="30" name="AutoShape 32"/>
            <p:cNvSpPr>
              <a:spLocks noChangeArrowheads="1"/>
            </p:cNvSpPr>
            <p:nvPr/>
          </p:nvSpPr>
          <p:spPr bwMode="auto">
            <a:xfrm rot="-5400000">
              <a:off x="4774" y="7428"/>
              <a:ext cx="1420" cy="1400"/>
            </a:xfrm>
            <a:prstGeom prst="can">
              <a:avLst>
                <a:gd name="adj" fmla="val 16148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4144" y="8148"/>
              <a:ext cx="77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5414" y="7958"/>
              <a:ext cx="380" cy="3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Q</a:t>
              </a:r>
              <a:r>
                <a:rPr kumimoji="0" lang="en-US" altLang="en-US" sz="11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g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ext Box 29"/>
            <p:cNvSpPr txBox="1">
              <a:spLocks noChangeArrowheads="1"/>
            </p:cNvSpPr>
            <p:nvPr/>
          </p:nvSpPr>
          <p:spPr bwMode="auto">
            <a:xfrm>
              <a:off x="6084" y="7138"/>
              <a:ext cx="43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Q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s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Line 28"/>
            <p:cNvSpPr>
              <a:spLocks noChangeShapeType="1"/>
            </p:cNvSpPr>
            <p:nvPr/>
          </p:nvSpPr>
          <p:spPr bwMode="auto">
            <a:xfrm>
              <a:off x="5124" y="6708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Line 27"/>
            <p:cNvSpPr>
              <a:spLocks noChangeShapeType="1"/>
            </p:cNvSpPr>
            <p:nvPr/>
          </p:nvSpPr>
          <p:spPr bwMode="auto">
            <a:xfrm>
              <a:off x="5124" y="6824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Line 26"/>
            <p:cNvSpPr>
              <a:spLocks noChangeShapeType="1"/>
            </p:cNvSpPr>
            <p:nvPr/>
          </p:nvSpPr>
          <p:spPr bwMode="auto">
            <a:xfrm>
              <a:off x="5124" y="6941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Line 25"/>
            <p:cNvSpPr>
              <a:spLocks noChangeShapeType="1"/>
            </p:cNvSpPr>
            <p:nvPr/>
          </p:nvSpPr>
          <p:spPr bwMode="auto">
            <a:xfrm>
              <a:off x="5124" y="7058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aphicFrame>
          <p:nvGraphicFramePr>
            <p:cNvPr id="38" name="Object 37"/>
            <p:cNvGraphicFramePr>
              <a:graphicFrameLocks noChangeAspect="1"/>
            </p:cNvGraphicFramePr>
            <p:nvPr/>
          </p:nvGraphicFramePr>
          <p:xfrm>
            <a:off x="5354" y="6748"/>
            <a:ext cx="380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3" name="Equation" r:id="rId3" imgW="241195" imgH="203112" progId="Equation.DSMT4">
                    <p:embed/>
                  </p:oleObj>
                </mc:Choice>
                <mc:Fallback>
                  <p:oleObj name="Equation" r:id="rId3" imgW="241195" imgH="203112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54" y="6748"/>
                          <a:ext cx="380" cy="320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" name="Text Box 23"/>
            <p:cNvSpPr txBox="1">
              <a:spLocks noChangeArrowheads="1"/>
            </p:cNvSpPr>
            <p:nvPr/>
          </p:nvSpPr>
          <p:spPr bwMode="auto">
            <a:xfrm>
              <a:off x="4774" y="8288"/>
              <a:ext cx="2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Line 22"/>
            <p:cNvSpPr>
              <a:spLocks noChangeShapeType="1"/>
            </p:cNvSpPr>
            <p:nvPr/>
          </p:nvSpPr>
          <p:spPr bwMode="auto">
            <a:xfrm flipV="1">
              <a:off x="5574" y="759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21"/>
            <p:cNvSpPr>
              <a:spLocks noChangeShapeType="1"/>
            </p:cNvSpPr>
            <p:nvPr/>
          </p:nvSpPr>
          <p:spPr bwMode="auto">
            <a:xfrm rot="16200000" flipV="1">
              <a:off x="5194" y="797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5574" y="830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Line 19"/>
            <p:cNvSpPr>
              <a:spLocks noChangeShapeType="1"/>
            </p:cNvSpPr>
            <p:nvPr/>
          </p:nvSpPr>
          <p:spPr bwMode="auto">
            <a:xfrm rot="5400000" flipV="1">
              <a:off x="5974" y="797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Line 18"/>
            <p:cNvSpPr>
              <a:spLocks noChangeShapeType="1"/>
            </p:cNvSpPr>
            <p:nvPr/>
          </p:nvSpPr>
          <p:spPr bwMode="auto">
            <a:xfrm rot="2700000" flipV="1">
              <a:off x="5844" y="773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Line 17"/>
            <p:cNvSpPr>
              <a:spLocks noChangeShapeType="1"/>
            </p:cNvSpPr>
            <p:nvPr/>
          </p:nvSpPr>
          <p:spPr bwMode="auto">
            <a:xfrm rot="8100000" flipV="1">
              <a:off x="5844" y="821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Line 16"/>
            <p:cNvSpPr>
              <a:spLocks noChangeShapeType="1"/>
            </p:cNvSpPr>
            <p:nvPr/>
          </p:nvSpPr>
          <p:spPr bwMode="auto">
            <a:xfrm rot="18900000" flipV="1">
              <a:off x="5324" y="770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Line 15"/>
            <p:cNvSpPr>
              <a:spLocks noChangeShapeType="1"/>
            </p:cNvSpPr>
            <p:nvPr/>
          </p:nvSpPr>
          <p:spPr bwMode="auto">
            <a:xfrm rot="13500000" flipV="1">
              <a:off x="5314" y="823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Line 14"/>
            <p:cNvSpPr>
              <a:spLocks noChangeShapeType="1"/>
            </p:cNvSpPr>
            <p:nvPr/>
          </p:nvSpPr>
          <p:spPr bwMode="auto">
            <a:xfrm>
              <a:off x="4914" y="9004"/>
              <a:ext cx="0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Line 13"/>
            <p:cNvSpPr>
              <a:spLocks noChangeShapeType="1"/>
            </p:cNvSpPr>
            <p:nvPr/>
          </p:nvSpPr>
          <p:spPr bwMode="auto">
            <a:xfrm>
              <a:off x="6094" y="9005"/>
              <a:ext cx="0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Line 12"/>
            <p:cNvSpPr>
              <a:spLocks noChangeShapeType="1"/>
            </p:cNvSpPr>
            <p:nvPr/>
          </p:nvSpPr>
          <p:spPr bwMode="auto">
            <a:xfrm>
              <a:off x="4914" y="9100"/>
              <a:ext cx="117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1" name="Text Box 11"/>
            <p:cNvSpPr txBox="1">
              <a:spLocks noChangeArrowheads="1"/>
            </p:cNvSpPr>
            <p:nvPr/>
          </p:nvSpPr>
          <p:spPr bwMode="auto">
            <a:xfrm>
              <a:off x="5321" y="8854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Line 10"/>
            <p:cNvSpPr>
              <a:spLocks noChangeShapeType="1"/>
            </p:cNvSpPr>
            <p:nvPr/>
          </p:nvSpPr>
          <p:spPr bwMode="auto">
            <a:xfrm>
              <a:off x="6184" y="8118"/>
              <a:ext cx="77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aphicFrame>
          <p:nvGraphicFramePr>
            <p:cNvPr id="53" name="Object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50561932"/>
                </p:ext>
              </p:extLst>
            </p:nvPr>
          </p:nvGraphicFramePr>
          <p:xfrm>
            <a:off x="6976" y="7768"/>
            <a:ext cx="1280" cy="6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4" name="Equation" r:id="rId5" imgW="812520" imgH="393480" progId="Equation.DSMT4">
                    <p:embed/>
                  </p:oleObj>
                </mc:Choice>
                <mc:Fallback>
                  <p:oleObj name="Equation" r:id="rId5" imgW="812520" imgH="39348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76" y="7768"/>
                          <a:ext cx="1280" cy="6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" name="Object 53"/>
            <p:cNvGraphicFramePr>
              <a:graphicFrameLocks noChangeAspect="1"/>
            </p:cNvGraphicFramePr>
            <p:nvPr/>
          </p:nvGraphicFramePr>
          <p:xfrm>
            <a:off x="3860" y="8022"/>
            <a:ext cx="260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5" name="Equation" r:id="rId7" imgW="164885" imgH="164885" progId="Equation.DSMT4">
                    <p:embed/>
                  </p:oleObj>
                </mc:Choice>
                <mc:Fallback>
                  <p:oleObj name="Equation" r:id="rId7" imgW="164885" imgH="164885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0" y="8022"/>
                          <a:ext cx="260" cy="2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5" name="Line 7"/>
            <p:cNvSpPr>
              <a:spLocks noChangeShapeType="1"/>
            </p:cNvSpPr>
            <p:nvPr/>
          </p:nvSpPr>
          <p:spPr bwMode="auto">
            <a:xfrm flipH="1">
              <a:off x="4924" y="713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6" name="Line 6"/>
            <p:cNvSpPr>
              <a:spLocks noChangeShapeType="1"/>
            </p:cNvSpPr>
            <p:nvPr/>
          </p:nvSpPr>
          <p:spPr bwMode="auto">
            <a:xfrm flipH="1">
              <a:off x="5384" y="713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7" name="Line 5"/>
            <p:cNvSpPr>
              <a:spLocks noChangeShapeType="1"/>
            </p:cNvSpPr>
            <p:nvPr/>
          </p:nvSpPr>
          <p:spPr bwMode="auto">
            <a:xfrm flipH="1">
              <a:off x="5614" y="713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8" name="Line 4"/>
            <p:cNvSpPr>
              <a:spLocks noChangeShapeType="1"/>
            </p:cNvSpPr>
            <p:nvPr/>
          </p:nvSpPr>
          <p:spPr bwMode="auto">
            <a:xfrm flipH="1">
              <a:off x="5844" y="713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9" name="Line 3"/>
            <p:cNvSpPr>
              <a:spLocks noChangeShapeType="1"/>
            </p:cNvSpPr>
            <p:nvPr/>
          </p:nvSpPr>
          <p:spPr bwMode="auto">
            <a:xfrm flipH="1">
              <a:off x="5154" y="713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0" name="Line 2"/>
            <p:cNvSpPr>
              <a:spLocks noChangeShapeType="1"/>
            </p:cNvSpPr>
            <p:nvPr/>
          </p:nvSpPr>
          <p:spPr bwMode="auto">
            <a:xfrm flipH="1">
              <a:off x="6074" y="7138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63" name="Group 42"/>
          <p:cNvGrpSpPr>
            <a:grpSpLocks/>
          </p:cNvGrpSpPr>
          <p:nvPr/>
        </p:nvGrpSpPr>
        <p:grpSpPr bwMode="auto">
          <a:xfrm>
            <a:off x="1687764" y="4578269"/>
            <a:ext cx="4080510" cy="1790700"/>
            <a:chOff x="3290" y="8340"/>
            <a:chExt cx="6426" cy="2820"/>
          </a:xfrm>
        </p:grpSpPr>
        <p:sp>
          <p:nvSpPr>
            <p:cNvPr id="64" name="AutoShape 71"/>
            <p:cNvSpPr>
              <a:spLocks noChangeArrowheads="1"/>
            </p:cNvSpPr>
            <p:nvPr/>
          </p:nvSpPr>
          <p:spPr bwMode="auto">
            <a:xfrm rot="-5400000">
              <a:off x="5455" y="7915"/>
              <a:ext cx="1420" cy="3770"/>
            </a:xfrm>
            <a:prstGeom prst="can">
              <a:avLst>
                <a:gd name="adj" fmla="val 2689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Line 70"/>
            <p:cNvSpPr>
              <a:spLocks noChangeShapeType="1"/>
            </p:cNvSpPr>
            <p:nvPr/>
          </p:nvSpPr>
          <p:spPr bwMode="auto">
            <a:xfrm>
              <a:off x="4430" y="9800"/>
              <a:ext cx="10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Text Box 69"/>
            <p:cNvSpPr txBox="1">
              <a:spLocks noChangeArrowheads="1"/>
            </p:cNvSpPr>
            <p:nvPr/>
          </p:nvSpPr>
          <p:spPr bwMode="auto">
            <a:xfrm>
              <a:off x="3290" y="9640"/>
              <a:ext cx="10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(0) = </a:t>
              </a: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Line 68"/>
            <p:cNvSpPr>
              <a:spLocks noChangeShapeType="1"/>
            </p:cNvSpPr>
            <p:nvPr/>
          </p:nvSpPr>
          <p:spPr bwMode="auto">
            <a:xfrm>
              <a:off x="8040" y="9790"/>
              <a:ext cx="77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Line 67"/>
            <p:cNvSpPr>
              <a:spLocks noChangeShapeType="1"/>
            </p:cNvSpPr>
            <p:nvPr/>
          </p:nvSpPr>
          <p:spPr bwMode="auto">
            <a:xfrm>
              <a:off x="8960" y="9790"/>
              <a:ext cx="5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Text Box 66"/>
            <p:cNvSpPr txBox="1">
              <a:spLocks noChangeArrowheads="1"/>
            </p:cNvSpPr>
            <p:nvPr/>
          </p:nvSpPr>
          <p:spPr bwMode="auto">
            <a:xfrm>
              <a:off x="9416" y="9630"/>
              <a:ext cx="30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 Box 65"/>
            <p:cNvSpPr txBox="1">
              <a:spLocks noChangeArrowheads="1"/>
            </p:cNvSpPr>
            <p:nvPr/>
          </p:nvSpPr>
          <p:spPr bwMode="auto">
            <a:xfrm>
              <a:off x="8030" y="9850"/>
              <a:ext cx="10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</a:t>
              </a: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)</a:t>
              </a: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q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Text Box 64"/>
            <p:cNvSpPr txBox="1">
              <a:spLocks noChangeArrowheads="1"/>
            </p:cNvSpPr>
            <p:nvPr/>
          </p:nvSpPr>
          <p:spPr bwMode="auto">
            <a:xfrm>
              <a:off x="5940" y="9630"/>
              <a:ext cx="380" cy="3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g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Text Box 63"/>
            <p:cNvSpPr txBox="1">
              <a:spLocks noChangeArrowheads="1"/>
            </p:cNvSpPr>
            <p:nvPr/>
          </p:nvSpPr>
          <p:spPr bwMode="auto">
            <a:xfrm>
              <a:off x="6060" y="10850"/>
              <a:ext cx="43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s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Line 62"/>
            <p:cNvSpPr>
              <a:spLocks noChangeShapeType="1"/>
            </p:cNvSpPr>
            <p:nvPr/>
          </p:nvSpPr>
          <p:spPr bwMode="auto">
            <a:xfrm flipV="1">
              <a:off x="5760" y="10520"/>
              <a:ext cx="196" cy="3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Line 61"/>
            <p:cNvSpPr>
              <a:spLocks noChangeShapeType="1"/>
            </p:cNvSpPr>
            <p:nvPr/>
          </p:nvSpPr>
          <p:spPr bwMode="auto">
            <a:xfrm flipV="1">
              <a:off x="6000" y="10520"/>
              <a:ext cx="196" cy="3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Line 60"/>
            <p:cNvSpPr>
              <a:spLocks noChangeShapeType="1"/>
            </p:cNvSpPr>
            <p:nvPr/>
          </p:nvSpPr>
          <p:spPr bwMode="auto">
            <a:xfrm flipV="1">
              <a:off x="6240" y="10520"/>
              <a:ext cx="196" cy="3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Line 59"/>
            <p:cNvSpPr>
              <a:spLocks noChangeShapeType="1"/>
            </p:cNvSpPr>
            <p:nvPr/>
          </p:nvSpPr>
          <p:spPr bwMode="auto">
            <a:xfrm flipV="1">
              <a:off x="6480" y="10520"/>
              <a:ext cx="196" cy="3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Line 58"/>
            <p:cNvSpPr>
              <a:spLocks noChangeShapeType="1"/>
            </p:cNvSpPr>
            <p:nvPr/>
          </p:nvSpPr>
          <p:spPr bwMode="auto">
            <a:xfrm flipV="1">
              <a:off x="6720" y="10520"/>
              <a:ext cx="196" cy="3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Line 57"/>
            <p:cNvSpPr>
              <a:spLocks noChangeShapeType="1"/>
            </p:cNvSpPr>
            <p:nvPr/>
          </p:nvSpPr>
          <p:spPr bwMode="auto">
            <a:xfrm>
              <a:off x="5680" y="8640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Line 56"/>
            <p:cNvSpPr>
              <a:spLocks noChangeShapeType="1"/>
            </p:cNvSpPr>
            <p:nvPr/>
          </p:nvSpPr>
          <p:spPr bwMode="auto">
            <a:xfrm>
              <a:off x="5680" y="8756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Line 55"/>
            <p:cNvSpPr>
              <a:spLocks noChangeShapeType="1"/>
            </p:cNvSpPr>
            <p:nvPr/>
          </p:nvSpPr>
          <p:spPr bwMode="auto">
            <a:xfrm>
              <a:off x="5680" y="8873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Line 54"/>
            <p:cNvSpPr>
              <a:spLocks noChangeShapeType="1"/>
            </p:cNvSpPr>
            <p:nvPr/>
          </p:nvSpPr>
          <p:spPr bwMode="auto">
            <a:xfrm>
              <a:off x="5680" y="8990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82" name="Object 81"/>
            <p:cNvGraphicFramePr>
              <a:graphicFrameLocks noChangeAspect="1"/>
            </p:cNvGraphicFramePr>
            <p:nvPr/>
          </p:nvGraphicFramePr>
          <p:xfrm>
            <a:off x="6010" y="8340"/>
            <a:ext cx="340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6" name="Equation" r:id="rId9" imgW="241195" imgH="203112" progId="Equation.DSMT4">
                    <p:embed/>
                  </p:oleObj>
                </mc:Choice>
                <mc:Fallback>
                  <p:oleObj name="Equation" r:id="rId9" imgW="241195" imgH="203112" progId="Equation.DSMT4">
                    <p:embed/>
                    <p:pic>
                      <p:nvPicPr>
                        <p:cNvPr id="0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10" y="8340"/>
                          <a:ext cx="340" cy="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3" name="Text Box 52"/>
            <p:cNvSpPr txBox="1">
              <a:spLocks noChangeArrowheads="1"/>
            </p:cNvSpPr>
            <p:nvPr/>
          </p:nvSpPr>
          <p:spPr bwMode="auto">
            <a:xfrm>
              <a:off x="4330" y="10080"/>
              <a:ext cx="2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Line 51"/>
            <p:cNvSpPr>
              <a:spLocks noChangeShapeType="1"/>
            </p:cNvSpPr>
            <p:nvPr/>
          </p:nvSpPr>
          <p:spPr bwMode="auto">
            <a:xfrm flipV="1">
              <a:off x="6100" y="9270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Line 50"/>
            <p:cNvSpPr>
              <a:spLocks noChangeShapeType="1"/>
            </p:cNvSpPr>
            <p:nvPr/>
          </p:nvSpPr>
          <p:spPr bwMode="auto">
            <a:xfrm rot="16200000" flipV="1">
              <a:off x="5720" y="9650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Line 49"/>
            <p:cNvSpPr>
              <a:spLocks noChangeShapeType="1"/>
            </p:cNvSpPr>
            <p:nvPr/>
          </p:nvSpPr>
          <p:spPr bwMode="auto">
            <a:xfrm>
              <a:off x="6100" y="9980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Line 48"/>
            <p:cNvSpPr>
              <a:spLocks noChangeShapeType="1"/>
            </p:cNvSpPr>
            <p:nvPr/>
          </p:nvSpPr>
          <p:spPr bwMode="auto">
            <a:xfrm rot="5400000" flipV="1">
              <a:off x="6500" y="9650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Line 47"/>
            <p:cNvSpPr>
              <a:spLocks noChangeShapeType="1"/>
            </p:cNvSpPr>
            <p:nvPr/>
          </p:nvSpPr>
          <p:spPr bwMode="auto">
            <a:xfrm rot="2700000" flipV="1">
              <a:off x="6370" y="9410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Line 46"/>
            <p:cNvSpPr>
              <a:spLocks noChangeShapeType="1"/>
            </p:cNvSpPr>
            <p:nvPr/>
          </p:nvSpPr>
          <p:spPr bwMode="auto">
            <a:xfrm rot="8100000" flipV="1">
              <a:off x="6370" y="9890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Line 45"/>
            <p:cNvSpPr>
              <a:spLocks noChangeShapeType="1"/>
            </p:cNvSpPr>
            <p:nvPr/>
          </p:nvSpPr>
          <p:spPr bwMode="auto">
            <a:xfrm rot="18900000" flipV="1">
              <a:off x="5850" y="9380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Line 44"/>
            <p:cNvSpPr>
              <a:spLocks noChangeShapeType="1"/>
            </p:cNvSpPr>
            <p:nvPr/>
          </p:nvSpPr>
          <p:spPr bwMode="auto">
            <a:xfrm rot="13500000" flipV="1">
              <a:off x="5840" y="9910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Line 43"/>
            <p:cNvSpPr>
              <a:spLocks noChangeShapeType="1"/>
            </p:cNvSpPr>
            <p:nvPr/>
          </p:nvSpPr>
          <p:spPr bwMode="auto">
            <a:xfrm>
              <a:off x="6820" y="9800"/>
              <a:ext cx="12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3" name="Rectangle 122"/>
          <p:cNvSpPr>
            <a:spLocks noChangeArrowheads="1"/>
          </p:cNvSpPr>
          <p:nvPr/>
        </p:nvSpPr>
        <p:spPr bwMode="auto">
          <a:xfrm>
            <a:off x="1815079" y="4606844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94" name="Group 84"/>
          <p:cNvGrpSpPr>
            <a:grpSpLocks/>
          </p:cNvGrpSpPr>
          <p:nvPr/>
        </p:nvGrpSpPr>
        <p:grpSpPr bwMode="auto">
          <a:xfrm>
            <a:off x="1746796" y="6852966"/>
            <a:ext cx="3794125" cy="1762125"/>
            <a:chOff x="3129" y="1521"/>
            <a:chExt cx="5974" cy="2776"/>
          </a:xfrm>
        </p:grpSpPr>
        <p:sp>
          <p:nvSpPr>
            <p:cNvPr id="95" name="Text Box 121"/>
            <p:cNvSpPr txBox="1">
              <a:spLocks noChangeArrowheads="1"/>
            </p:cNvSpPr>
            <p:nvPr/>
          </p:nvSpPr>
          <p:spPr bwMode="auto">
            <a:xfrm>
              <a:off x="5632" y="3422"/>
              <a:ext cx="2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Text Box 120"/>
            <p:cNvSpPr txBox="1">
              <a:spLocks noChangeArrowheads="1"/>
            </p:cNvSpPr>
            <p:nvPr/>
          </p:nvSpPr>
          <p:spPr bwMode="auto">
            <a:xfrm>
              <a:off x="6368" y="2956"/>
              <a:ext cx="380" cy="3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e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97" name="Object 96"/>
            <p:cNvGraphicFramePr>
              <a:graphicFrameLocks noChangeAspect="1"/>
            </p:cNvGraphicFramePr>
            <p:nvPr/>
          </p:nvGraphicFramePr>
          <p:xfrm>
            <a:off x="4634" y="3079"/>
            <a:ext cx="360" cy="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7" r:id="rId11" imgW="228501" imgH="266584" progId="Equation.DSMT4">
                    <p:embed/>
                  </p:oleObj>
                </mc:Choice>
                <mc:Fallback>
                  <p:oleObj r:id="rId11" imgW="228501" imgH="266584" progId="Equation.DSMT4">
                    <p:embed/>
                    <p:pic>
                      <p:nvPicPr>
                        <p:cNvPr id="0" name="Object 1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34" y="3079"/>
                          <a:ext cx="360" cy="4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8" name="Line 118"/>
            <p:cNvSpPr>
              <a:spLocks noChangeShapeType="1"/>
            </p:cNvSpPr>
            <p:nvPr/>
          </p:nvSpPr>
          <p:spPr bwMode="auto">
            <a:xfrm rot="5400000" flipV="1">
              <a:off x="5321" y="3007"/>
              <a:ext cx="0" cy="5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Line 117"/>
            <p:cNvSpPr>
              <a:spLocks noChangeShapeType="1"/>
            </p:cNvSpPr>
            <p:nvPr/>
          </p:nvSpPr>
          <p:spPr bwMode="auto">
            <a:xfrm>
              <a:off x="5765" y="3283"/>
              <a:ext cx="168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Text Box 116"/>
            <p:cNvSpPr txBox="1">
              <a:spLocks noChangeArrowheads="1"/>
            </p:cNvSpPr>
            <p:nvPr/>
          </p:nvSpPr>
          <p:spPr bwMode="auto">
            <a:xfrm>
              <a:off x="7318" y="3411"/>
              <a:ext cx="2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j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Oval 115"/>
            <p:cNvSpPr>
              <a:spLocks noChangeArrowheads="1"/>
            </p:cNvSpPr>
            <p:nvPr/>
          </p:nvSpPr>
          <p:spPr bwMode="auto">
            <a:xfrm>
              <a:off x="7259" y="2747"/>
              <a:ext cx="401" cy="40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j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Oval 114"/>
            <p:cNvSpPr>
              <a:spLocks noChangeArrowheads="1"/>
            </p:cNvSpPr>
            <p:nvPr/>
          </p:nvSpPr>
          <p:spPr bwMode="auto">
            <a:xfrm>
              <a:off x="5564" y="2754"/>
              <a:ext cx="401" cy="40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Line 113"/>
            <p:cNvSpPr>
              <a:spLocks noChangeShapeType="1"/>
            </p:cNvSpPr>
            <p:nvPr/>
          </p:nvSpPr>
          <p:spPr bwMode="auto">
            <a:xfrm rot="5400000" flipV="1">
              <a:off x="7909" y="2996"/>
              <a:ext cx="0" cy="5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304" name="Picture 11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4" y="3058"/>
              <a:ext cx="360" cy="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4" name="Line 111"/>
            <p:cNvSpPr>
              <a:spLocks noChangeShapeType="1"/>
            </p:cNvSpPr>
            <p:nvPr/>
          </p:nvSpPr>
          <p:spPr bwMode="auto">
            <a:xfrm>
              <a:off x="3435" y="1991"/>
              <a:ext cx="54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Oval 110"/>
            <p:cNvSpPr>
              <a:spLocks noChangeAspect="1" noChangeArrowheads="1"/>
            </p:cNvSpPr>
            <p:nvPr/>
          </p:nvSpPr>
          <p:spPr bwMode="auto">
            <a:xfrm>
              <a:off x="3391" y="1932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Oval 109"/>
            <p:cNvSpPr>
              <a:spLocks noChangeAspect="1" noChangeArrowheads="1"/>
            </p:cNvSpPr>
            <p:nvPr/>
          </p:nvSpPr>
          <p:spPr bwMode="auto">
            <a:xfrm>
              <a:off x="8877" y="1932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Oval 108"/>
            <p:cNvSpPr>
              <a:spLocks noChangeAspect="1" noChangeArrowheads="1"/>
            </p:cNvSpPr>
            <p:nvPr/>
          </p:nvSpPr>
          <p:spPr bwMode="auto">
            <a:xfrm>
              <a:off x="4305" y="1932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Oval 107"/>
            <p:cNvSpPr>
              <a:spLocks noChangeAspect="1" noChangeArrowheads="1"/>
            </p:cNvSpPr>
            <p:nvPr/>
          </p:nvSpPr>
          <p:spPr bwMode="auto">
            <a:xfrm>
              <a:off x="5219" y="1932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Oval 106"/>
            <p:cNvSpPr>
              <a:spLocks noChangeAspect="1" noChangeArrowheads="1"/>
            </p:cNvSpPr>
            <p:nvPr/>
          </p:nvSpPr>
          <p:spPr bwMode="auto">
            <a:xfrm>
              <a:off x="6134" y="1933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Oval 105"/>
            <p:cNvSpPr>
              <a:spLocks noChangeAspect="1" noChangeArrowheads="1"/>
            </p:cNvSpPr>
            <p:nvPr/>
          </p:nvSpPr>
          <p:spPr bwMode="auto">
            <a:xfrm>
              <a:off x="7047" y="1933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Oval 104"/>
            <p:cNvSpPr>
              <a:spLocks noChangeAspect="1" noChangeArrowheads="1"/>
            </p:cNvSpPr>
            <p:nvPr/>
          </p:nvSpPr>
          <p:spPr bwMode="auto">
            <a:xfrm>
              <a:off x="7961" y="1933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AutoShape 103"/>
            <p:cNvSpPr>
              <a:spLocks noChangeArrowheads="1"/>
            </p:cNvSpPr>
            <p:nvPr/>
          </p:nvSpPr>
          <p:spPr bwMode="auto">
            <a:xfrm>
              <a:off x="6567" y="2136"/>
              <a:ext cx="146" cy="683"/>
            </a:xfrm>
            <a:prstGeom prst="downArrow">
              <a:avLst>
                <a:gd name="adj1" fmla="val 50000"/>
                <a:gd name="adj2" fmla="val 11695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Oval 102"/>
            <p:cNvSpPr>
              <a:spLocks noChangeArrowheads="1"/>
            </p:cNvSpPr>
            <p:nvPr/>
          </p:nvSpPr>
          <p:spPr bwMode="auto">
            <a:xfrm>
              <a:off x="3244" y="1541"/>
              <a:ext cx="373" cy="3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Oval 101"/>
            <p:cNvSpPr>
              <a:spLocks noChangeArrowheads="1"/>
            </p:cNvSpPr>
            <p:nvPr/>
          </p:nvSpPr>
          <p:spPr bwMode="auto">
            <a:xfrm>
              <a:off x="4164" y="1539"/>
              <a:ext cx="373" cy="3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Oval 100"/>
            <p:cNvSpPr>
              <a:spLocks noChangeArrowheads="1"/>
            </p:cNvSpPr>
            <p:nvPr/>
          </p:nvSpPr>
          <p:spPr bwMode="auto">
            <a:xfrm>
              <a:off x="8730" y="1521"/>
              <a:ext cx="373" cy="3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Text Box 99"/>
            <p:cNvSpPr txBox="1">
              <a:spLocks noChangeArrowheads="1"/>
            </p:cNvSpPr>
            <p:nvPr/>
          </p:nvSpPr>
          <p:spPr bwMode="auto">
            <a:xfrm>
              <a:off x="3129" y="2377"/>
              <a:ext cx="2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Line 98"/>
            <p:cNvSpPr>
              <a:spLocks noChangeShapeType="1"/>
            </p:cNvSpPr>
            <p:nvPr/>
          </p:nvSpPr>
          <p:spPr bwMode="auto">
            <a:xfrm flipV="1">
              <a:off x="3287" y="2061"/>
              <a:ext cx="130" cy="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Text Box 97"/>
            <p:cNvSpPr txBox="1">
              <a:spLocks noChangeArrowheads="1"/>
            </p:cNvSpPr>
            <p:nvPr/>
          </p:nvSpPr>
          <p:spPr bwMode="auto">
            <a:xfrm>
              <a:off x="4040" y="2377"/>
              <a:ext cx="2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Line 96"/>
            <p:cNvSpPr>
              <a:spLocks noChangeShapeType="1"/>
            </p:cNvSpPr>
            <p:nvPr/>
          </p:nvSpPr>
          <p:spPr bwMode="auto">
            <a:xfrm flipV="1">
              <a:off x="4198" y="2061"/>
              <a:ext cx="130" cy="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Text Box 95"/>
            <p:cNvSpPr txBox="1">
              <a:spLocks noChangeArrowheads="1"/>
            </p:cNvSpPr>
            <p:nvPr/>
          </p:nvSpPr>
          <p:spPr bwMode="auto">
            <a:xfrm>
              <a:off x="8606" y="2377"/>
              <a:ext cx="33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Line 94"/>
            <p:cNvSpPr>
              <a:spLocks noChangeShapeType="1"/>
            </p:cNvSpPr>
            <p:nvPr/>
          </p:nvSpPr>
          <p:spPr bwMode="auto">
            <a:xfrm flipV="1">
              <a:off x="8764" y="2061"/>
              <a:ext cx="130" cy="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Text Box 93"/>
            <p:cNvSpPr txBox="1">
              <a:spLocks noChangeArrowheads="1"/>
            </p:cNvSpPr>
            <p:nvPr/>
          </p:nvSpPr>
          <p:spPr bwMode="auto">
            <a:xfrm>
              <a:off x="4943" y="2386"/>
              <a:ext cx="2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Line 92"/>
            <p:cNvSpPr>
              <a:spLocks noChangeShapeType="1"/>
            </p:cNvSpPr>
            <p:nvPr/>
          </p:nvSpPr>
          <p:spPr bwMode="auto">
            <a:xfrm flipV="1">
              <a:off x="5101" y="2070"/>
              <a:ext cx="130" cy="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Text Box 91"/>
            <p:cNvSpPr txBox="1">
              <a:spLocks noChangeArrowheads="1"/>
            </p:cNvSpPr>
            <p:nvPr/>
          </p:nvSpPr>
          <p:spPr bwMode="auto">
            <a:xfrm>
              <a:off x="6378" y="3353"/>
              <a:ext cx="380" cy="3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</a:t>
              </a:r>
              <a:r>
                <a:rPr kumimoji="0" lang="en-US" altLang="en-US" sz="1100" b="0" i="1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e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)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Line 90"/>
            <p:cNvSpPr>
              <a:spLocks noChangeShapeType="1"/>
            </p:cNvSpPr>
            <p:nvPr/>
          </p:nvSpPr>
          <p:spPr bwMode="auto">
            <a:xfrm>
              <a:off x="5790" y="371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6" name="Line 89"/>
            <p:cNvSpPr>
              <a:spLocks noChangeShapeType="1"/>
            </p:cNvSpPr>
            <p:nvPr/>
          </p:nvSpPr>
          <p:spPr bwMode="auto">
            <a:xfrm>
              <a:off x="7450" y="3717"/>
              <a:ext cx="0" cy="5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Line 88"/>
            <p:cNvSpPr>
              <a:spLocks noChangeShapeType="1"/>
            </p:cNvSpPr>
            <p:nvPr/>
          </p:nvSpPr>
          <p:spPr bwMode="auto">
            <a:xfrm>
              <a:off x="4940" y="3890"/>
              <a:ext cx="8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56" name="Line 87"/>
            <p:cNvSpPr>
              <a:spLocks noChangeShapeType="1"/>
            </p:cNvSpPr>
            <p:nvPr/>
          </p:nvSpPr>
          <p:spPr bwMode="auto">
            <a:xfrm>
              <a:off x="4950" y="4167"/>
              <a:ext cx="24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57" name="Text Box 86"/>
            <p:cNvSpPr txBox="1">
              <a:spLocks noChangeArrowheads="1"/>
            </p:cNvSpPr>
            <p:nvPr/>
          </p:nvSpPr>
          <p:spPr bwMode="auto">
            <a:xfrm>
              <a:off x="5172" y="3629"/>
              <a:ext cx="2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58" name="Text Box 85"/>
            <p:cNvSpPr txBox="1">
              <a:spLocks noChangeArrowheads="1"/>
            </p:cNvSpPr>
            <p:nvPr/>
          </p:nvSpPr>
          <p:spPr bwMode="auto">
            <a:xfrm>
              <a:off x="6178" y="3888"/>
              <a:ext cx="2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j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0285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882"/>
          <p:cNvGrpSpPr>
            <a:grpSpLocks/>
          </p:cNvGrpSpPr>
          <p:nvPr/>
        </p:nvGrpSpPr>
        <p:grpSpPr bwMode="auto">
          <a:xfrm>
            <a:off x="1539865" y="5044757"/>
            <a:ext cx="3436938" cy="1158875"/>
            <a:chOff x="3513" y="7937"/>
            <a:chExt cx="5213" cy="1826"/>
          </a:xfrm>
        </p:grpSpPr>
        <p:sp>
          <p:nvSpPr>
            <p:cNvPr id="3" name="Rectangle 184" descr="Wide upward diagonal"/>
            <p:cNvSpPr>
              <a:spLocks noChangeArrowheads="1"/>
            </p:cNvSpPr>
            <p:nvPr/>
          </p:nvSpPr>
          <p:spPr bwMode="auto">
            <a:xfrm>
              <a:off x="4340" y="9122"/>
              <a:ext cx="3600" cy="32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185" descr="Wide upward diagonal"/>
            <p:cNvSpPr>
              <a:spLocks noChangeArrowheads="1"/>
            </p:cNvSpPr>
            <p:nvPr/>
          </p:nvSpPr>
          <p:spPr bwMode="auto">
            <a:xfrm>
              <a:off x="4340" y="7937"/>
              <a:ext cx="3600" cy="33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86"/>
            <p:cNvSpPr>
              <a:spLocks noChangeArrowheads="1"/>
            </p:cNvSpPr>
            <p:nvPr/>
          </p:nvSpPr>
          <p:spPr bwMode="auto">
            <a:xfrm>
              <a:off x="4340" y="8275"/>
              <a:ext cx="3606" cy="8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187"/>
            <p:cNvSpPr>
              <a:spLocks noChangeShapeType="1"/>
            </p:cNvSpPr>
            <p:nvPr/>
          </p:nvSpPr>
          <p:spPr bwMode="auto">
            <a:xfrm>
              <a:off x="4340" y="9108"/>
              <a:ext cx="0" cy="6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88"/>
            <p:cNvSpPr>
              <a:spLocks noChangeShapeType="1"/>
            </p:cNvSpPr>
            <p:nvPr/>
          </p:nvSpPr>
          <p:spPr bwMode="auto">
            <a:xfrm>
              <a:off x="7944" y="9108"/>
              <a:ext cx="0" cy="6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Line 189"/>
            <p:cNvSpPr>
              <a:spLocks noChangeShapeType="1"/>
            </p:cNvSpPr>
            <p:nvPr/>
          </p:nvSpPr>
          <p:spPr bwMode="auto">
            <a:xfrm>
              <a:off x="4340" y="9630"/>
              <a:ext cx="359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190"/>
            <p:cNvSpPr txBox="1">
              <a:spLocks noChangeArrowheads="1"/>
            </p:cNvSpPr>
            <p:nvPr/>
          </p:nvSpPr>
          <p:spPr bwMode="auto">
            <a:xfrm>
              <a:off x="5949" y="9496"/>
              <a:ext cx="520" cy="2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 Box 191"/>
            <p:cNvSpPr txBox="1">
              <a:spLocks noChangeArrowheads="1"/>
            </p:cNvSpPr>
            <p:nvPr/>
          </p:nvSpPr>
          <p:spPr bwMode="auto">
            <a:xfrm>
              <a:off x="3513" y="8562"/>
              <a:ext cx="726" cy="2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0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 Box 192"/>
            <p:cNvSpPr txBox="1">
              <a:spLocks noChangeArrowheads="1"/>
            </p:cNvSpPr>
            <p:nvPr/>
          </p:nvSpPr>
          <p:spPr bwMode="auto">
            <a:xfrm>
              <a:off x="8000" y="8562"/>
              <a:ext cx="726" cy="2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0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 Box 193"/>
            <p:cNvSpPr txBox="1">
              <a:spLocks noChangeArrowheads="1"/>
            </p:cNvSpPr>
            <p:nvPr/>
          </p:nvSpPr>
          <p:spPr bwMode="auto">
            <a:xfrm>
              <a:off x="5544" y="8632"/>
              <a:ext cx="1391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g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10 W/m</a:t>
              </a:r>
              <a:r>
                <a:rPr kumimoji="0" lang="en-US" altLang="en-US" sz="11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 Box 194"/>
            <p:cNvSpPr txBox="1">
              <a:spLocks noChangeArrowheads="1"/>
            </p:cNvSpPr>
            <p:nvPr/>
          </p:nvSpPr>
          <p:spPr bwMode="auto">
            <a:xfrm>
              <a:off x="5689" y="7967"/>
              <a:ext cx="895" cy="2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Insulated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 Box 195"/>
            <p:cNvSpPr txBox="1">
              <a:spLocks noChangeArrowheads="1"/>
            </p:cNvSpPr>
            <p:nvPr/>
          </p:nvSpPr>
          <p:spPr bwMode="auto">
            <a:xfrm>
              <a:off x="5735" y="9151"/>
              <a:ext cx="895" cy="2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Insulated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196"/>
            <p:cNvSpPr>
              <a:spLocks noChangeShapeType="1"/>
            </p:cNvSpPr>
            <p:nvPr/>
          </p:nvSpPr>
          <p:spPr bwMode="auto">
            <a:xfrm>
              <a:off x="4347" y="8724"/>
              <a:ext cx="3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 Box 197"/>
            <p:cNvSpPr txBox="1">
              <a:spLocks noChangeArrowheads="1"/>
            </p:cNvSpPr>
            <p:nvPr/>
          </p:nvSpPr>
          <p:spPr bwMode="auto">
            <a:xfrm>
              <a:off x="4761" y="8599"/>
              <a:ext cx="242" cy="2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9866"/>
          <p:cNvGrpSpPr>
            <a:grpSpLocks/>
          </p:cNvGrpSpPr>
          <p:nvPr/>
        </p:nvGrpSpPr>
        <p:grpSpPr bwMode="auto">
          <a:xfrm>
            <a:off x="1929766" y="6732847"/>
            <a:ext cx="2979420" cy="971550"/>
            <a:chOff x="7953" y="8687"/>
            <a:chExt cx="4692" cy="1529"/>
          </a:xfrm>
        </p:grpSpPr>
        <p:sp>
          <p:nvSpPr>
            <p:cNvPr id="18" name="AutoShape 168" descr="Dark downward diagonal"/>
            <p:cNvSpPr>
              <a:spLocks noChangeArrowheads="1"/>
            </p:cNvSpPr>
            <p:nvPr/>
          </p:nvSpPr>
          <p:spPr bwMode="auto">
            <a:xfrm>
              <a:off x="9024" y="8971"/>
              <a:ext cx="2580" cy="240"/>
            </a:xfrm>
            <a:prstGeom prst="cube">
              <a:avLst>
                <a:gd name="adj" fmla="val 25000"/>
              </a:avLst>
            </a:prstGeom>
            <a:pattFill prst="dkDn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69"/>
            <p:cNvSpPr txBox="1">
              <a:spLocks noChangeArrowheads="1"/>
            </p:cNvSpPr>
            <p:nvPr/>
          </p:nvSpPr>
          <p:spPr bwMode="auto">
            <a:xfrm>
              <a:off x="7953" y="8949"/>
              <a:ext cx="972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 = </a:t>
              </a: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300ºC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Text Box 170"/>
            <p:cNvSpPr txBox="1">
              <a:spLocks noChangeArrowheads="1"/>
            </p:cNvSpPr>
            <p:nvPr/>
          </p:nvSpPr>
          <p:spPr bwMode="auto">
            <a:xfrm>
              <a:off x="11700" y="8926"/>
              <a:ext cx="94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0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 = </a:t>
              </a: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30ºC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171"/>
            <p:cNvSpPr txBox="1">
              <a:spLocks noChangeArrowheads="1"/>
            </p:cNvSpPr>
            <p:nvPr/>
          </p:nvSpPr>
          <p:spPr bwMode="auto">
            <a:xfrm>
              <a:off x="9795" y="8687"/>
              <a:ext cx="94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Insulated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Line 172"/>
            <p:cNvSpPr>
              <a:spLocks noChangeShapeType="1"/>
            </p:cNvSpPr>
            <p:nvPr/>
          </p:nvSpPr>
          <p:spPr bwMode="auto">
            <a:xfrm>
              <a:off x="9015" y="9294"/>
              <a:ext cx="0" cy="2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73"/>
            <p:cNvSpPr>
              <a:spLocks noChangeShapeType="1"/>
            </p:cNvSpPr>
            <p:nvPr/>
          </p:nvSpPr>
          <p:spPr bwMode="auto">
            <a:xfrm>
              <a:off x="11535" y="9279"/>
              <a:ext cx="0" cy="2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74"/>
            <p:cNvSpPr>
              <a:spLocks noChangeShapeType="1"/>
            </p:cNvSpPr>
            <p:nvPr/>
          </p:nvSpPr>
          <p:spPr bwMode="auto">
            <a:xfrm>
              <a:off x="9008" y="9414"/>
              <a:ext cx="25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75"/>
            <p:cNvSpPr txBox="1">
              <a:spLocks noChangeArrowheads="1"/>
            </p:cNvSpPr>
            <p:nvPr/>
          </p:nvSpPr>
          <p:spPr bwMode="auto">
            <a:xfrm>
              <a:off x="10085" y="9392"/>
              <a:ext cx="51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20 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Line 176"/>
            <p:cNvSpPr>
              <a:spLocks noChangeShapeType="1"/>
            </p:cNvSpPr>
            <p:nvPr/>
          </p:nvSpPr>
          <p:spPr bwMode="auto">
            <a:xfrm>
              <a:off x="9008" y="9910"/>
              <a:ext cx="25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177"/>
            <p:cNvSpPr>
              <a:spLocks noChangeAspect="1" noChangeArrowheads="1"/>
            </p:cNvSpPr>
            <p:nvPr/>
          </p:nvSpPr>
          <p:spPr bwMode="auto">
            <a:xfrm>
              <a:off x="8946" y="984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178"/>
            <p:cNvSpPr>
              <a:spLocks noChangeAspect="1" noChangeArrowheads="1"/>
            </p:cNvSpPr>
            <p:nvPr/>
          </p:nvSpPr>
          <p:spPr bwMode="auto">
            <a:xfrm>
              <a:off x="11489" y="984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179"/>
            <p:cNvSpPr>
              <a:spLocks noChangeAspect="1" noChangeArrowheads="1"/>
            </p:cNvSpPr>
            <p:nvPr/>
          </p:nvSpPr>
          <p:spPr bwMode="auto">
            <a:xfrm>
              <a:off x="10217" y="984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180"/>
            <p:cNvSpPr txBox="1">
              <a:spLocks noChangeArrowheads="1"/>
            </p:cNvSpPr>
            <p:nvPr/>
          </p:nvSpPr>
          <p:spPr bwMode="auto">
            <a:xfrm>
              <a:off x="8858" y="9954"/>
              <a:ext cx="29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Text Box 181"/>
            <p:cNvSpPr txBox="1">
              <a:spLocks noChangeArrowheads="1"/>
            </p:cNvSpPr>
            <p:nvPr/>
          </p:nvSpPr>
          <p:spPr bwMode="auto">
            <a:xfrm>
              <a:off x="10148" y="9954"/>
              <a:ext cx="29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Text Box 182"/>
            <p:cNvSpPr txBox="1">
              <a:spLocks noChangeArrowheads="1"/>
            </p:cNvSpPr>
            <p:nvPr/>
          </p:nvSpPr>
          <p:spPr bwMode="auto">
            <a:xfrm>
              <a:off x="11401" y="9954"/>
              <a:ext cx="29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3" name="Group 9851"/>
          <p:cNvGrpSpPr>
            <a:grpSpLocks/>
          </p:cNvGrpSpPr>
          <p:nvPr/>
        </p:nvGrpSpPr>
        <p:grpSpPr bwMode="auto">
          <a:xfrm>
            <a:off x="1977705" y="8110290"/>
            <a:ext cx="3140075" cy="552450"/>
            <a:chOff x="4220" y="6930"/>
            <a:chExt cx="4946" cy="871"/>
          </a:xfrm>
        </p:grpSpPr>
        <p:sp>
          <p:nvSpPr>
            <p:cNvPr id="34" name="Line 153"/>
            <p:cNvSpPr>
              <a:spLocks noChangeShapeType="1"/>
            </p:cNvSpPr>
            <p:nvPr/>
          </p:nvSpPr>
          <p:spPr bwMode="auto">
            <a:xfrm>
              <a:off x="4391" y="7470"/>
              <a:ext cx="389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154"/>
            <p:cNvSpPr>
              <a:spLocks noChangeAspect="1" noChangeArrowheads="1"/>
            </p:cNvSpPr>
            <p:nvPr/>
          </p:nvSpPr>
          <p:spPr bwMode="auto">
            <a:xfrm>
              <a:off x="4363" y="7414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155"/>
            <p:cNvSpPr>
              <a:spLocks noChangeAspect="1" noChangeArrowheads="1"/>
            </p:cNvSpPr>
            <p:nvPr/>
          </p:nvSpPr>
          <p:spPr bwMode="auto">
            <a:xfrm>
              <a:off x="8224" y="7414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156"/>
            <p:cNvSpPr>
              <a:spLocks noChangeAspect="1" noChangeArrowheads="1"/>
            </p:cNvSpPr>
            <p:nvPr/>
          </p:nvSpPr>
          <p:spPr bwMode="auto">
            <a:xfrm>
              <a:off x="6293" y="7414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Text Box 157"/>
            <p:cNvSpPr txBox="1">
              <a:spLocks noChangeArrowheads="1"/>
            </p:cNvSpPr>
            <p:nvPr/>
          </p:nvSpPr>
          <p:spPr bwMode="auto">
            <a:xfrm>
              <a:off x="4220" y="7530"/>
              <a:ext cx="1028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0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 Box 158"/>
            <p:cNvSpPr txBox="1">
              <a:spLocks noChangeArrowheads="1"/>
            </p:cNvSpPr>
            <p:nvPr/>
          </p:nvSpPr>
          <p:spPr bwMode="auto">
            <a:xfrm>
              <a:off x="6161" y="7530"/>
              <a:ext cx="112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100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Text Box 159"/>
            <p:cNvSpPr txBox="1">
              <a:spLocks noChangeArrowheads="1"/>
            </p:cNvSpPr>
            <p:nvPr/>
          </p:nvSpPr>
          <p:spPr bwMode="auto">
            <a:xfrm>
              <a:off x="8091" y="7530"/>
              <a:ext cx="107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50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Line 160"/>
            <p:cNvSpPr>
              <a:spLocks noChangeShapeType="1"/>
            </p:cNvSpPr>
            <p:nvPr/>
          </p:nvSpPr>
          <p:spPr bwMode="auto">
            <a:xfrm flipV="1">
              <a:off x="4414" y="7035"/>
              <a:ext cx="0" cy="3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Line 161"/>
            <p:cNvSpPr>
              <a:spLocks noChangeShapeType="1"/>
            </p:cNvSpPr>
            <p:nvPr/>
          </p:nvSpPr>
          <p:spPr bwMode="auto">
            <a:xfrm flipV="1">
              <a:off x="6347" y="7036"/>
              <a:ext cx="0" cy="3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Line 162"/>
            <p:cNvSpPr>
              <a:spLocks noChangeShapeType="1"/>
            </p:cNvSpPr>
            <p:nvPr/>
          </p:nvSpPr>
          <p:spPr bwMode="auto">
            <a:xfrm flipV="1">
              <a:off x="8281" y="7036"/>
              <a:ext cx="0" cy="3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163"/>
            <p:cNvSpPr>
              <a:spLocks noChangeShapeType="1"/>
            </p:cNvSpPr>
            <p:nvPr/>
          </p:nvSpPr>
          <p:spPr bwMode="auto">
            <a:xfrm>
              <a:off x="4414" y="7194"/>
              <a:ext cx="19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164"/>
            <p:cNvSpPr>
              <a:spLocks noChangeShapeType="1"/>
            </p:cNvSpPr>
            <p:nvPr/>
          </p:nvSpPr>
          <p:spPr bwMode="auto">
            <a:xfrm>
              <a:off x="6348" y="7193"/>
              <a:ext cx="19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ext Box 165"/>
            <p:cNvSpPr txBox="1">
              <a:spLocks noChangeArrowheads="1"/>
            </p:cNvSpPr>
            <p:nvPr/>
          </p:nvSpPr>
          <p:spPr bwMode="auto">
            <a:xfrm>
              <a:off x="5154" y="6930"/>
              <a:ext cx="52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Text Box 166"/>
            <p:cNvSpPr txBox="1">
              <a:spLocks noChangeArrowheads="1"/>
            </p:cNvSpPr>
            <p:nvPr/>
          </p:nvSpPr>
          <p:spPr bwMode="auto">
            <a:xfrm>
              <a:off x="7145" y="6941"/>
              <a:ext cx="52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6659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834"/>
          <p:cNvGrpSpPr>
            <a:grpSpLocks/>
          </p:cNvGrpSpPr>
          <p:nvPr/>
        </p:nvGrpSpPr>
        <p:grpSpPr bwMode="auto">
          <a:xfrm>
            <a:off x="2395538" y="328613"/>
            <a:ext cx="2274888" cy="749300"/>
            <a:chOff x="3498" y="12516"/>
            <a:chExt cx="3582" cy="1179"/>
          </a:xfrm>
        </p:grpSpPr>
        <p:sp>
          <p:nvSpPr>
            <p:cNvPr id="4" name="AutoShape 137" descr="Dark downward diagonal"/>
            <p:cNvSpPr>
              <a:spLocks noChangeArrowheads="1"/>
            </p:cNvSpPr>
            <p:nvPr/>
          </p:nvSpPr>
          <p:spPr bwMode="auto">
            <a:xfrm>
              <a:off x="3594" y="12770"/>
              <a:ext cx="2650" cy="240"/>
            </a:xfrm>
            <a:prstGeom prst="cube">
              <a:avLst>
                <a:gd name="adj" fmla="val 25000"/>
              </a:avLst>
            </a:prstGeom>
            <a:pattFill prst="dkDn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Text Box 138"/>
            <p:cNvSpPr txBox="1">
              <a:spLocks noChangeArrowheads="1"/>
            </p:cNvSpPr>
            <p:nvPr/>
          </p:nvSpPr>
          <p:spPr bwMode="auto">
            <a:xfrm>
              <a:off x="4435" y="12516"/>
              <a:ext cx="94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Insulated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Text Box 139"/>
            <p:cNvSpPr txBox="1">
              <a:spLocks noChangeArrowheads="1"/>
            </p:cNvSpPr>
            <p:nvPr/>
          </p:nvSpPr>
          <p:spPr bwMode="auto">
            <a:xfrm>
              <a:off x="3935" y="13146"/>
              <a:ext cx="63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0.5 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Line 140"/>
            <p:cNvSpPr>
              <a:spLocks noChangeShapeType="1"/>
            </p:cNvSpPr>
            <p:nvPr/>
          </p:nvSpPr>
          <p:spPr bwMode="auto">
            <a:xfrm>
              <a:off x="3648" y="13389"/>
              <a:ext cx="25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141"/>
            <p:cNvSpPr>
              <a:spLocks noChangeAspect="1" noChangeArrowheads="1"/>
            </p:cNvSpPr>
            <p:nvPr/>
          </p:nvSpPr>
          <p:spPr bwMode="auto">
            <a:xfrm>
              <a:off x="3587" y="13328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142"/>
            <p:cNvSpPr>
              <a:spLocks noChangeAspect="1" noChangeArrowheads="1"/>
            </p:cNvSpPr>
            <p:nvPr/>
          </p:nvSpPr>
          <p:spPr bwMode="auto">
            <a:xfrm>
              <a:off x="6130" y="13328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143"/>
            <p:cNvSpPr>
              <a:spLocks noChangeAspect="1" noChangeArrowheads="1"/>
            </p:cNvSpPr>
            <p:nvPr/>
          </p:nvSpPr>
          <p:spPr bwMode="auto">
            <a:xfrm>
              <a:off x="4858" y="13328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Text Box 144"/>
            <p:cNvSpPr txBox="1">
              <a:spLocks noChangeArrowheads="1"/>
            </p:cNvSpPr>
            <p:nvPr/>
          </p:nvSpPr>
          <p:spPr bwMode="auto">
            <a:xfrm>
              <a:off x="3498" y="13433"/>
              <a:ext cx="29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145"/>
            <p:cNvSpPr txBox="1">
              <a:spLocks noChangeArrowheads="1"/>
            </p:cNvSpPr>
            <p:nvPr/>
          </p:nvSpPr>
          <p:spPr bwMode="auto">
            <a:xfrm>
              <a:off x="4788" y="13433"/>
              <a:ext cx="29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146"/>
            <p:cNvSpPr txBox="1">
              <a:spLocks noChangeArrowheads="1"/>
            </p:cNvSpPr>
            <p:nvPr/>
          </p:nvSpPr>
          <p:spPr bwMode="auto">
            <a:xfrm>
              <a:off x="6041" y="13433"/>
              <a:ext cx="29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47"/>
            <p:cNvSpPr txBox="1">
              <a:spLocks noChangeArrowheads="1"/>
            </p:cNvSpPr>
            <p:nvPr/>
          </p:nvSpPr>
          <p:spPr bwMode="auto">
            <a:xfrm>
              <a:off x="5275" y="13146"/>
              <a:ext cx="63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0.5 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Line 148"/>
            <p:cNvSpPr>
              <a:spLocks noChangeShapeType="1"/>
            </p:cNvSpPr>
            <p:nvPr/>
          </p:nvSpPr>
          <p:spPr bwMode="auto">
            <a:xfrm>
              <a:off x="3590" y="12982"/>
              <a:ext cx="0" cy="2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9"/>
            <p:cNvSpPr>
              <a:spLocks noChangeShapeType="1"/>
            </p:cNvSpPr>
            <p:nvPr/>
          </p:nvSpPr>
          <p:spPr bwMode="auto">
            <a:xfrm>
              <a:off x="3590" y="13092"/>
              <a:ext cx="5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50"/>
            <p:cNvSpPr txBox="1">
              <a:spLocks noChangeArrowheads="1"/>
            </p:cNvSpPr>
            <p:nvPr/>
          </p:nvSpPr>
          <p:spPr bwMode="auto">
            <a:xfrm>
              <a:off x="4085" y="12971"/>
              <a:ext cx="18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Text Box 151"/>
            <p:cNvSpPr txBox="1">
              <a:spLocks noChangeArrowheads="1"/>
            </p:cNvSpPr>
            <p:nvPr/>
          </p:nvSpPr>
          <p:spPr bwMode="auto">
            <a:xfrm>
              <a:off x="6275" y="12766"/>
              <a:ext cx="80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A</a:t>
              </a: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 = 1 m</a:t>
              </a:r>
              <a:r>
                <a:rPr kumimoji="0" lang="en-US" altLang="en-US" sz="10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0" name="Group 5270"/>
          <p:cNvGrpSpPr>
            <a:grpSpLocks/>
          </p:cNvGrpSpPr>
          <p:nvPr/>
        </p:nvGrpSpPr>
        <p:grpSpPr bwMode="auto">
          <a:xfrm>
            <a:off x="2230125" y="1440158"/>
            <a:ext cx="2318061" cy="1043639"/>
            <a:chOff x="7845" y="8593"/>
            <a:chExt cx="3651" cy="1643"/>
          </a:xfrm>
        </p:grpSpPr>
        <p:sp>
          <p:nvSpPr>
            <p:cNvPr id="21" name="Rectangle 117" descr="Dark upward diagonal"/>
            <p:cNvSpPr>
              <a:spLocks noChangeArrowheads="1"/>
            </p:cNvSpPr>
            <p:nvPr/>
          </p:nvSpPr>
          <p:spPr bwMode="auto">
            <a:xfrm>
              <a:off x="8512" y="9093"/>
              <a:ext cx="2687" cy="735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118"/>
            <p:cNvSpPr>
              <a:spLocks noChangeArrowheads="1"/>
            </p:cNvSpPr>
            <p:nvPr/>
          </p:nvSpPr>
          <p:spPr bwMode="auto">
            <a:xfrm>
              <a:off x="8512" y="9235"/>
              <a:ext cx="2438" cy="4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119"/>
            <p:cNvSpPr>
              <a:spLocks noChangeShapeType="1"/>
            </p:cNvSpPr>
            <p:nvPr/>
          </p:nvSpPr>
          <p:spPr bwMode="auto">
            <a:xfrm flipV="1">
              <a:off x="9761" y="9241"/>
              <a:ext cx="0" cy="44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 Box 120"/>
            <p:cNvSpPr txBox="1">
              <a:spLocks noChangeArrowheads="1"/>
            </p:cNvSpPr>
            <p:nvPr/>
          </p:nvSpPr>
          <p:spPr bwMode="auto">
            <a:xfrm>
              <a:off x="7845" y="8593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No heat flow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 Box 121"/>
            <p:cNvSpPr txBox="1">
              <a:spLocks noChangeArrowheads="1"/>
            </p:cNvSpPr>
            <p:nvPr/>
          </p:nvSpPr>
          <p:spPr bwMode="auto">
            <a:xfrm>
              <a:off x="7918" y="9322"/>
              <a:ext cx="56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20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6" name="Text Box 122"/>
            <p:cNvSpPr txBox="1">
              <a:spLocks noChangeArrowheads="1"/>
            </p:cNvSpPr>
            <p:nvPr/>
          </p:nvSpPr>
          <p:spPr bwMode="auto">
            <a:xfrm>
              <a:off x="11224" y="9157"/>
              <a:ext cx="27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Line 123"/>
            <p:cNvSpPr>
              <a:spLocks noChangeShapeType="1"/>
            </p:cNvSpPr>
            <p:nvPr/>
          </p:nvSpPr>
          <p:spPr bwMode="auto">
            <a:xfrm>
              <a:off x="8507" y="9461"/>
              <a:ext cx="285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Line 124"/>
            <p:cNvSpPr>
              <a:spLocks noChangeShapeType="1"/>
            </p:cNvSpPr>
            <p:nvPr/>
          </p:nvSpPr>
          <p:spPr bwMode="auto">
            <a:xfrm>
              <a:off x="8166" y="8814"/>
              <a:ext cx="663" cy="3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Line 125"/>
            <p:cNvSpPr>
              <a:spLocks noChangeShapeType="1"/>
            </p:cNvSpPr>
            <p:nvPr/>
          </p:nvSpPr>
          <p:spPr bwMode="auto">
            <a:xfrm>
              <a:off x="8519" y="10171"/>
              <a:ext cx="246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val 126"/>
            <p:cNvSpPr>
              <a:spLocks noChangeAspect="1" noChangeArrowheads="1"/>
            </p:cNvSpPr>
            <p:nvPr/>
          </p:nvSpPr>
          <p:spPr bwMode="auto">
            <a:xfrm>
              <a:off x="8474" y="10121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val 127"/>
            <p:cNvSpPr>
              <a:spLocks noChangeAspect="1" noChangeArrowheads="1"/>
            </p:cNvSpPr>
            <p:nvPr/>
          </p:nvSpPr>
          <p:spPr bwMode="auto">
            <a:xfrm>
              <a:off x="9679" y="10114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128"/>
            <p:cNvSpPr>
              <a:spLocks noChangeAspect="1" noChangeArrowheads="1"/>
            </p:cNvSpPr>
            <p:nvPr/>
          </p:nvSpPr>
          <p:spPr bwMode="auto">
            <a:xfrm>
              <a:off x="10928" y="10114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Text Box 129"/>
            <p:cNvSpPr txBox="1">
              <a:spLocks noChangeArrowheads="1"/>
            </p:cNvSpPr>
            <p:nvPr/>
          </p:nvSpPr>
          <p:spPr bwMode="auto">
            <a:xfrm>
              <a:off x="8350" y="982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Text Box 130"/>
            <p:cNvSpPr txBox="1">
              <a:spLocks noChangeArrowheads="1"/>
            </p:cNvSpPr>
            <p:nvPr/>
          </p:nvSpPr>
          <p:spPr bwMode="auto">
            <a:xfrm>
              <a:off x="9581" y="982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 Box 131"/>
            <p:cNvSpPr txBox="1">
              <a:spLocks noChangeArrowheads="1"/>
            </p:cNvSpPr>
            <p:nvPr/>
          </p:nvSpPr>
          <p:spPr bwMode="auto">
            <a:xfrm>
              <a:off x="10820" y="982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Line 132"/>
            <p:cNvSpPr>
              <a:spLocks noChangeShapeType="1"/>
            </p:cNvSpPr>
            <p:nvPr/>
          </p:nvSpPr>
          <p:spPr bwMode="auto">
            <a:xfrm>
              <a:off x="8520" y="9000"/>
              <a:ext cx="24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Line 133"/>
            <p:cNvSpPr>
              <a:spLocks noChangeShapeType="1"/>
            </p:cNvSpPr>
            <p:nvPr/>
          </p:nvSpPr>
          <p:spPr bwMode="auto">
            <a:xfrm>
              <a:off x="8514" y="8928"/>
              <a:ext cx="0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Line 134"/>
            <p:cNvSpPr>
              <a:spLocks noChangeShapeType="1"/>
            </p:cNvSpPr>
            <p:nvPr/>
          </p:nvSpPr>
          <p:spPr bwMode="auto">
            <a:xfrm>
              <a:off x="10950" y="8934"/>
              <a:ext cx="0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 Box 135"/>
            <p:cNvSpPr txBox="1">
              <a:spLocks noChangeArrowheads="1"/>
            </p:cNvSpPr>
            <p:nvPr/>
          </p:nvSpPr>
          <p:spPr bwMode="auto">
            <a:xfrm>
              <a:off x="9586" y="8743"/>
              <a:ext cx="27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5242"/>
          <p:cNvGrpSpPr>
            <a:grpSpLocks/>
          </p:cNvGrpSpPr>
          <p:nvPr/>
        </p:nvGrpSpPr>
        <p:grpSpPr bwMode="auto">
          <a:xfrm>
            <a:off x="2249477" y="2949804"/>
            <a:ext cx="2438400" cy="2300288"/>
            <a:chOff x="3989" y="11011"/>
            <a:chExt cx="3841" cy="3623"/>
          </a:xfrm>
        </p:grpSpPr>
        <p:sp>
          <p:nvSpPr>
            <p:cNvPr id="42" name="AutoShape 90"/>
            <p:cNvSpPr>
              <a:spLocks noChangeAspect="1" noChangeArrowheads="1"/>
            </p:cNvSpPr>
            <p:nvPr/>
          </p:nvSpPr>
          <p:spPr bwMode="auto">
            <a:xfrm>
              <a:off x="5727" y="11651"/>
              <a:ext cx="1253" cy="1248"/>
            </a:xfrm>
            <a:prstGeom prst="cube">
              <a:avLst>
                <a:gd name="adj" fmla="val 80671"/>
              </a:avLst>
            </a:prstGeom>
            <a:solidFill>
              <a:srgbClr val="969696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91"/>
            <p:cNvSpPr>
              <a:spLocks/>
            </p:cNvSpPr>
            <p:nvPr/>
          </p:nvSpPr>
          <p:spPr bwMode="auto">
            <a:xfrm>
              <a:off x="5605" y="11011"/>
              <a:ext cx="2225" cy="1653"/>
            </a:xfrm>
            <a:custGeom>
              <a:avLst/>
              <a:gdLst>
                <a:gd name="T0" fmla="*/ 903 w 2225"/>
                <a:gd name="T1" fmla="*/ 1590 h 1653"/>
                <a:gd name="T2" fmla="*/ 1363 w 2225"/>
                <a:gd name="T3" fmla="*/ 1590 h 1653"/>
                <a:gd name="T4" fmla="*/ 2073 w 2225"/>
                <a:gd name="T5" fmla="*/ 1210 h 1653"/>
                <a:gd name="T6" fmla="*/ 2043 w 2225"/>
                <a:gd name="T7" fmla="*/ 410 h 1653"/>
                <a:gd name="T8" fmla="*/ 983 w 2225"/>
                <a:gd name="T9" fmla="*/ 10 h 1653"/>
                <a:gd name="T10" fmla="*/ 143 w 2225"/>
                <a:gd name="T11" fmla="*/ 470 h 1653"/>
                <a:gd name="T12" fmla="*/ 123 w 2225"/>
                <a:gd name="T13" fmla="*/ 1160 h 1653"/>
                <a:gd name="T14" fmla="*/ 383 w 2225"/>
                <a:gd name="T15" fmla="*/ 1430 h 16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25"/>
                <a:gd name="T25" fmla="*/ 0 h 1653"/>
                <a:gd name="T26" fmla="*/ 2225 w 2225"/>
                <a:gd name="T27" fmla="*/ 1653 h 16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25" h="1653">
                  <a:moveTo>
                    <a:pt x="903" y="1590"/>
                  </a:moveTo>
                  <a:cubicBezTo>
                    <a:pt x="1035" y="1621"/>
                    <a:pt x="1168" y="1653"/>
                    <a:pt x="1363" y="1590"/>
                  </a:cubicBezTo>
                  <a:cubicBezTo>
                    <a:pt x="1558" y="1527"/>
                    <a:pt x="1960" y="1407"/>
                    <a:pt x="2073" y="1210"/>
                  </a:cubicBezTo>
                  <a:cubicBezTo>
                    <a:pt x="2186" y="1013"/>
                    <a:pt x="2225" y="610"/>
                    <a:pt x="2043" y="410"/>
                  </a:cubicBezTo>
                  <a:cubicBezTo>
                    <a:pt x="1861" y="210"/>
                    <a:pt x="1300" y="0"/>
                    <a:pt x="983" y="10"/>
                  </a:cubicBezTo>
                  <a:cubicBezTo>
                    <a:pt x="666" y="20"/>
                    <a:pt x="286" y="278"/>
                    <a:pt x="143" y="470"/>
                  </a:cubicBezTo>
                  <a:cubicBezTo>
                    <a:pt x="0" y="662"/>
                    <a:pt x="83" y="1000"/>
                    <a:pt x="123" y="1160"/>
                  </a:cubicBezTo>
                  <a:cubicBezTo>
                    <a:pt x="163" y="1320"/>
                    <a:pt x="273" y="1375"/>
                    <a:pt x="383" y="143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92"/>
            <p:cNvSpPr>
              <a:spLocks noChangeShapeType="1"/>
            </p:cNvSpPr>
            <p:nvPr/>
          </p:nvSpPr>
          <p:spPr bwMode="auto">
            <a:xfrm flipH="1">
              <a:off x="4309" y="13950"/>
              <a:ext cx="370" cy="3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93"/>
            <p:cNvSpPr>
              <a:spLocks noChangeShapeType="1"/>
            </p:cNvSpPr>
            <p:nvPr/>
          </p:nvSpPr>
          <p:spPr bwMode="auto">
            <a:xfrm flipV="1">
              <a:off x="6818" y="11122"/>
              <a:ext cx="0" cy="5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94"/>
            <p:cNvSpPr>
              <a:spLocks noChangeShapeType="1"/>
            </p:cNvSpPr>
            <p:nvPr/>
          </p:nvSpPr>
          <p:spPr bwMode="auto">
            <a:xfrm>
              <a:off x="6988" y="11782"/>
              <a:ext cx="5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Text Box 95"/>
            <p:cNvSpPr txBox="1">
              <a:spLocks noChangeArrowheads="1"/>
            </p:cNvSpPr>
            <p:nvPr/>
          </p:nvSpPr>
          <p:spPr bwMode="auto">
            <a:xfrm>
              <a:off x="4491" y="12826"/>
              <a:ext cx="660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, </a:t>
              </a: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Text Box 96"/>
            <p:cNvSpPr txBox="1">
              <a:spLocks noChangeArrowheads="1"/>
            </p:cNvSpPr>
            <p:nvPr/>
          </p:nvSpPr>
          <p:spPr bwMode="auto">
            <a:xfrm>
              <a:off x="6128" y="11359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Text Box 97"/>
            <p:cNvSpPr txBox="1">
              <a:spLocks noChangeArrowheads="1"/>
            </p:cNvSpPr>
            <p:nvPr/>
          </p:nvSpPr>
          <p:spPr bwMode="auto">
            <a:xfrm>
              <a:off x="3989" y="14324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Text Box 98"/>
            <p:cNvSpPr txBox="1">
              <a:spLocks noChangeArrowheads="1"/>
            </p:cNvSpPr>
            <p:nvPr/>
          </p:nvSpPr>
          <p:spPr bwMode="auto">
            <a:xfrm>
              <a:off x="6032" y="13164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 Box 99"/>
            <p:cNvSpPr txBox="1">
              <a:spLocks noChangeArrowheads="1"/>
            </p:cNvSpPr>
            <p:nvPr/>
          </p:nvSpPr>
          <p:spPr bwMode="auto">
            <a:xfrm>
              <a:off x="7448" y="11613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 Box 100"/>
            <p:cNvSpPr txBox="1">
              <a:spLocks noChangeArrowheads="1"/>
            </p:cNvSpPr>
            <p:nvPr/>
          </p:nvSpPr>
          <p:spPr bwMode="auto">
            <a:xfrm>
              <a:off x="6531" y="11093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z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Line 101"/>
            <p:cNvSpPr>
              <a:spLocks noChangeShapeType="1"/>
            </p:cNvSpPr>
            <p:nvPr/>
          </p:nvSpPr>
          <p:spPr bwMode="auto">
            <a:xfrm>
              <a:off x="7008" y="12062"/>
              <a:ext cx="0" cy="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Line 102"/>
            <p:cNvSpPr>
              <a:spLocks noChangeShapeType="1"/>
            </p:cNvSpPr>
            <p:nvPr/>
          </p:nvSpPr>
          <p:spPr bwMode="auto">
            <a:xfrm>
              <a:off x="4979" y="14102"/>
              <a:ext cx="0" cy="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Line 103"/>
            <p:cNvSpPr>
              <a:spLocks noChangeShapeType="1"/>
            </p:cNvSpPr>
            <p:nvPr/>
          </p:nvSpPr>
          <p:spPr bwMode="auto">
            <a:xfrm flipH="1">
              <a:off x="4965" y="12262"/>
              <a:ext cx="2053" cy="20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AutoShape 104"/>
            <p:cNvSpPr>
              <a:spLocks noChangeAspect="1" noChangeArrowheads="1"/>
            </p:cNvSpPr>
            <p:nvPr/>
          </p:nvSpPr>
          <p:spPr bwMode="auto">
            <a:xfrm>
              <a:off x="4729" y="12654"/>
              <a:ext cx="1253" cy="1248"/>
            </a:xfrm>
            <a:prstGeom prst="cube">
              <a:avLst>
                <a:gd name="adj" fmla="val 80671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Text Box 105"/>
            <p:cNvSpPr txBox="1">
              <a:spLocks noChangeArrowheads="1"/>
            </p:cNvSpPr>
            <p:nvPr/>
          </p:nvSpPr>
          <p:spPr bwMode="auto">
            <a:xfrm>
              <a:off x="5234" y="11655"/>
              <a:ext cx="913" cy="29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insulated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106"/>
            <p:cNvSpPr>
              <a:spLocks/>
            </p:cNvSpPr>
            <p:nvPr/>
          </p:nvSpPr>
          <p:spPr bwMode="auto">
            <a:xfrm>
              <a:off x="6044" y="11889"/>
              <a:ext cx="294" cy="645"/>
            </a:xfrm>
            <a:custGeom>
              <a:avLst/>
              <a:gdLst>
                <a:gd name="T0" fmla="*/ 294 w 294"/>
                <a:gd name="T1" fmla="*/ 247 h 645"/>
                <a:gd name="T2" fmla="*/ 0 w 294"/>
                <a:gd name="T3" fmla="*/ 0 h 645"/>
                <a:gd name="T4" fmla="*/ 180 w 294"/>
                <a:gd name="T5" fmla="*/ 645 h 645"/>
                <a:gd name="T6" fmla="*/ 0 60000 65536"/>
                <a:gd name="T7" fmla="*/ 0 60000 65536"/>
                <a:gd name="T8" fmla="*/ 0 60000 65536"/>
                <a:gd name="T9" fmla="*/ 0 w 294"/>
                <a:gd name="T10" fmla="*/ 0 h 645"/>
                <a:gd name="T11" fmla="*/ 294 w 294"/>
                <a:gd name="T12" fmla="*/ 645 h 6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4" h="645">
                  <a:moveTo>
                    <a:pt x="294" y="247"/>
                  </a:moveTo>
                  <a:lnTo>
                    <a:pt x="0" y="0"/>
                  </a:lnTo>
                  <a:lnTo>
                    <a:pt x="180" y="645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9" name="Group 107"/>
            <p:cNvGrpSpPr>
              <a:grpSpLocks/>
            </p:cNvGrpSpPr>
            <p:nvPr/>
          </p:nvGrpSpPr>
          <p:grpSpPr bwMode="auto">
            <a:xfrm>
              <a:off x="4305" y="13432"/>
              <a:ext cx="360" cy="344"/>
              <a:chOff x="7971" y="11907"/>
              <a:chExt cx="360" cy="344"/>
            </a:xfrm>
          </p:grpSpPr>
          <p:sp>
            <p:nvSpPr>
              <p:cNvPr id="66" name="Text Box 108"/>
              <p:cNvSpPr txBox="1">
                <a:spLocks noChangeArrowheads="1"/>
              </p:cNvSpPr>
              <p:nvPr/>
            </p:nvSpPr>
            <p:spPr bwMode="auto">
              <a:xfrm>
                <a:off x="7971" y="11941"/>
                <a:ext cx="360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" name="Oval 109"/>
              <p:cNvSpPr>
                <a:spLocks noChangeArrowheads="1"/>
              </p:cNvSpPr>
              <p:nvPr/>
            </p:nvSpPr>
            <p:spPr bwMode="auto">
              <a:xfrm>
                <a:off x="7986" y="11907"/>
                <a:ext cx="322" cy="32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0" name="Group 110"/>
            <p:cNvGrpSpPr>
              <a:grpSpLocks/>
            </p:cNvGrpSpPr>
            <p:nvPr/>
          </p:nvGrpSpPr>
          <p:grpSpPr bwMode="auto">
            <a:xfrm>
              <a:off x="5301" y="12439"/>
              <a:ext cx="360" cy="344"/>
              <a:chOff x="7971" y="11907"/>
              <a:chExt cx="360" cy="344"/>
            </a:xfrm>
          </p:grpSpPr>
          <p:sp>
            <p:nvSpPr>
              <p:cNvPr id="64" name="Text Box 111"/>
              <p:cNvSpPr txBox="1">
                <a:spLocks noChangeArrowheads="1"/>
              </p:cNvSpPr>
              <p:nvPr/>
            </p:nvSpPr>
            <p:spPr bwMode="auto">
              <a:xfrm>
                <a:off x="7971" y="11941"/>
                <a:ext cx="360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Oval 112"/>
              <p:cNvSpPr>
                <a:spLocks noChangeArrowheads="1"/>
              </p:cNvSpPr>
              <p:nvPr/>
            </p:nvSpPr>
            <p:spPr bwMode="auto">
              <a:xfrm>
                <a:off x="7986" y="11907"/>
                <a:ext cx="322" cy="32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1" name="Group 113"/>
            <p:cNvGrpSpPr>
              <a:grpSpLocks/>
            </p:cNvGrpSpPr>
            <p:nvPr/>
          </p:nvGrpSpPr>
          <p:grpSpPr bwMode="auto">
            <a:xfrm>
              <a:off x="6902" y="11326"/>
              <a:ext cx="360" cy="344"/>
              <a:chOff x="7971" y="11907"/>
              <a:chExt cx="360" cy="344"/>
            </a:xfrm>
          </p:grpSpPr>
          <p:sp>
            <p:nvSpPr>
              <p:cNvPr id="62" name="Text Box 114"/>
              <p:cNvSpPr txBox="1">
                <a:spLocks noChangeArrowheads="1"/>
              </p:cNvSpPr>
              <p:nvPr/>
            </p:nvSpPr>
            <p:spPr bwMode="auto">
              <a:xfrm>
                <a:off x="7971" y="11941"/>
                <a:ext cx="360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3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Oval 115"/>
              <p:cNvSpPr>
                <a:spLocks noChangeArrowheads="1"/>
              </p:cNvSpPr>
              <p:nvPr/>
            </p:nvSpPr>
            <p:spPr bwMode="auto">
              <a:xfrm>
                <a:off x="7986" y="11907"/>
                <a:ext cx="322" cy="32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9" name="Group 5229"/>
          <p:cNvGrpSpPr>
            <a:grpSpLocks/>
          </p:cNvGrpSpPr>
          <p:nvPr/>
        </p:nvGrpSpPr>
        <p:grpSpPr bwMode="auto">
          <a:xfrm>
            <a:off x="2169459" y="5658974"/>
            <a:ext cx="1873250" cy="1323975"/>
            <a:chOff x="3730" y="6148"/>
            <a:chExt cx="2950" cy="2085"/>
          </a:xfrm>
        </p:grpSpPr>
        <p:sp>
          <p:nvSpPr>
            <p:cNvPr id="70" name="Freeform 77"/>
            <p:cNvSpPr>
              <a:spLocks/>
            </p:cNvSpPr>
            <p:nvPr/>
          </p:nvSpPr>
          <p:spPr bwMode="auto">
            <a:xfrm>
              <a:off x="4670" y="6148"/>
              <a:ext cx="1250" cy="2085"/>
            </a:xfrm>
            <a:custGeom>
              <a:avLst/>
              <a:gdLst>
                <a:gd name="T0" fmla="*/ 0 w 1250"/>
                <a:gd name="T1" fmla="*/ 195 h 2085"/>
                <a:gd name="T2" fmla="*/ 0 w 1250"/>
                <a:gd name="T3" fmla="*/ 2025 h 2085"/>
                <a:gd name="T4" fmla="*/ 299 w 1250"/>
                <a:gd name="T5" fmla="*/ 1945 h 2085"/>
                <a:gd name="T6" fmla="*/ 822 w 1250"/>
                <a:gd name="T7" fmla="*/ 2085 h 2085"/>
                <a:gd name="T8" fmla="*/ 1250 w 1250"/>
                <a:gd name="T9" fmla="*/ 1970 h 2085"/>
                <a:gd name="T10" fmla="*/ 1250 w 1250"/>
                <a:gd name="T11" fmla="*/ 5 h 2085"/>
                <a:gd name="T12" fmla="*/ 920 w 1250"/>
                <a:gd name="T13" fmla="*/ 196 h 2085"/>
                <a:gd name="T14" fmla="*/ 190 w 1250"/>
                <a:gd name="T15" fmla="*/ 0 h 2085"/>
                <a:gd name="T16" fmla="*/ 0 w 1250"/>
                <a:gd name="T17" fmla="*/ 195 h 20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50"/>
                <a:gd name="T28" fmla="*/ 0 h 2085"/>
                <a:gd name="T29" fmla="*/ 1250 w 1250"/>
                <a:gd name="T30" fmla="*/ 2085 h 208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50" h="2085">
                  <a:moveTo>
                    <a:pt x="0" y="195"/>
                  </a:moveTo>
                  <a:lnTo>
                    <a:pt x="0" y="2025"/>
                  </a:lnTo>
                  <a:lnTo>
                    <a:pt x="299" y="1945"/>
                  </a:lnTo>
                  <a:lnTo>
                    <a:pt x="822" y="2085"/>
                  </a:lnTo>
                  <a:lnTo>
                    <a:pt x="1250" y="1970"/>
                  </a:lnTo>
                  <a:lnTo>
                    <a:pt x="1250" y="5"/>
                  </a:lnTo>
                  <a:lnTo>
                    <a:pt x="920" y="196"/>
                  </a:lnTo>
                  <a:lnTo>
                    <a:pt x="190" y="0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rgbClr val="C0C0C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Line 78"/>
            <p:cNvSpPr>
              <a:spLocks noChangeShapeType="1"/>
            </p:cNvSpPr>
            <p:nvPr/>
          </p:nvSpPr>
          <p:spPr bwMode="auto">
            <a:xfrm>
              <a:off x="4660" y="6803"/>
              <a:ext cx="12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Text Box 79"/>
            <p:cNvSpPr txBox="1">
              <a:spLocks noChangeArrowheads="1"/>
            </p:cNvSpPr>
            <p:nvPr/>
          </p:nvSpPr>
          <p:spPr bwMode="auto">
            <a:xfrm>
              <a:off x="4950" y="6513"/>
              <a:ext cx="65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0.12m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Text Box 80"/>
            <p:cNvSpPr txBox="1">
              <a:spLocks noChangeArrowheads="1"/>
            </p:cNvSpPr>
            <p:nvPr/>
          </p:nvSpPr>
          <p:spPr bwMode="auto">
            <a:xfrm>
              <a:off x="6320" y="6890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Text Box 81"/>
            <p:cNvSpPr txBox="1">
              <a:spLocks noChangeArrowheads="1"/>
            </p:cNvSpPr>
            <p:nvPr/>
          </p:nvSpPr>
          <p:spPr bwMode="auto">
            <a:xfrm>
              <a:off x="3730" y="6937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Text Box 82"/>
            <p:cNvSpPr txBox="1">
              <a:spLocks noChangeArrowheads="1"/>
            </p:cNvSpPr>
            <p:nvPr/>
          </p:nvSpPr>
          <p:spPr bwMode="auto">
            <a:xfrm>
              <a:off x="5130" y="7547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k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Text Box 83"/>
            <p:cNvSpPr txBox="1">
              <a:spLocks noChangeArrowheads="1"/>
            </p:cNvSpPr>
            <p:nvPr/>
          </p:nvSpPr>
          <p:spPr bwMode="auto">
            <a:xfrm>
              <a:off x="5140" y="7037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g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AutoShape 84"/>
            <p:cNvSpPr>
              <a:spLocks noChangeArrowheads="1"/>
            </p:cNvSpPr>
            <p:nvPr/>
          </p:nvSpPr>
          <p:spPr bwMode="auto">
            <a:xfrm>
              <a:off x="4991" y="6874"/>
              <a:ext cx="660" cy="660"/>
            </a:xfrm>
            <a:prstGeom prst="star32">
              <a:avLst>
                <a:gd name="adj" fmla="val 26366"/>
              </a:avLst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Text Box 85"/>
            <p:cNvSpPr txBox="1">
              <a:spLocks noChangeArrowheads="1"/>
            </p:cNvSpPr>
            <p:nvPr/>
          </p:nvSpPr>
          <p:spPr bwMode="auto">
            <a:xfrm>
              <a:off x="3940" y="6374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86"/>
            <p:cNvSpPr>
              <a:spLocks/>
            </p:cNvSpPr>
            <p:nvPr/>
          </p:nvSpPr>
          <p:spPr bwMode="auto">
            <a:xfrm>
              <a:off x="4010" y="6643"/>
              <a:ext cx="650" cy="415"/>
            </a:xfrm>
            <a:custGeom>
              <a:avLst/>
              <a:gdLst>
                <a:gd name="T0" fmla="*/ 0 w 650"/>
                <a:gd name="T1" fmla="*/ 0 h 415"/>
                <a:gd name="T2" fmla="*/ 410 w 650"/>
                <a:gd name="T3" fmla="*/ 0 h 415"/>
                <a:gd name="T4" fmla="*/ 650 w 650"/>
                <a:gd name="T5" fmla="*/ 415 h 415"/>
                <a:gd name="T6" fmla="*/ 0 60000 65536"/>
                <a:gd name="T7" fmla="*/ 0 60000 65536"/>
                <a:gd name="T8" fmla="*/ 0 60000 65536"/>
                <a:gd name="T9" fmla="*/ 0 w 650"/>
                <a:gd name="T10" fmla="*/ 0 h 415"/>
                <a:gd name="T11" fmla="*/ 650 w 650"/>
                <a:gd name="T12" fmla="*/ 415 h 4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50" h="415">
                  <a:moveTo>
                    <a:pt x="0" y="0"/>
                  </a:moveTo>
                  <a:lnTo>
                    <a:pt x="410" y="0"/>
                  </a:lnTo>
                  <a:lnTo>
                    <a:pt x="650" y="415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Text Box 87"/>
            <p:cNvSpPr txBox="1">
              <a:spLocks noChangeArrowheads="1"/>
            </p:cNvSpPr>
            <p:nvPr/>
          </p:nvSpPr>
          <p:spPr bwMode="auto">
            <a:xfrm>
              <a:off x="6220" y="7421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88"/>
            <p:cNvSpPr>
              <a:spLocks/>
            </p:cNvSpPr>
            <p:nvPr/>
          </p:nvSpPr>
          <p:spPr bwMode="auto">
            <a:xfrm flipH="1" flipV="1">
              <a:off x="5920" y="7330"/>
              <a:ext cx="650" cy="415"/>
            </a:xfrm>
            <a:custGeom>
              <a:avLst/>
              <a:gdLst>
                <a:gd name="T0" fmla="*/ 0 w 650"/>
                <a:gd name="T1" fmla="*/ 0 h 415"/>
                <a:gd name="T2" fmla="*/ 410 w 650"/>
                <a:gd name="T3" fmla="*/ 0 h 415"/>
                <a:gd name="T4" fmla="*/ 650 w 650"/>
                <a:gd name="T5" fmla="*/ 415 h 415"/>
                <a:gd name="T6" fmla="*/ 0 60000 65536"/>
                <a:gd name="T7" fmla="*/ 0 60000 65536"/>
                <a:gd name="T8" fmla="*/ 0 60000 65536"/>
                <a:gd name="T9" fmla="*/ 0 w 650"/>
                <a:gd name="T10" fmla="*/ 0 h 415"/>
                <a:gd name="T11" fmla="*/ 650 w 650"/>
                <a:gd name="T12" fmla="*/ 415 h 4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50" h="415">
                  <a:moveTo>
                    <a:pt x="0" y="0"/>
                  </a:moveTo>
                  <a:lnTo>
                    <a:pt x="410" y="0"/>
                  </a:lnTo>
                  <a:lnTo>
                    <a:pt x="650" y="415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0481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213"/>
          <p:cNvGrpSpPr>
            <a:grpSpLocks/>
          </p:cNvGrpSpPr>
          <p:nvPr/>
        </p:nvGrpSpPr>
        <p:grpSpPr bwMode="auto">
          <a:xfrm>
            <a:off x="2233612" y="361950"/>
            <a:ext cx="2655888" cy="2600325"/>
            <a:chOff x="3320" y="-40"/>
            <a:chExt cx="4182" cy="4094"/>
          </a:xfrm>
        </p:grpSpPr>
        <p:sp>
          <p:nvSpPr>
            <p:cNvPr id="4" name="AutoShape 62"/>
            <p:cNvSpPr>
              <a:spLocks noChangeArrowheads="1"/>
            </p:cNvSpPr>
            <p:nvPr/>
          </p:nvSpPr>
          <p:spPr bwMode="auto">
            <a:xfrm>
              <a:off x="3890" y="740"/>
              <a:ext cx="2770" cy="2760"/>
            </a:xfrm>
            <a:prstGeom prst="cube">
              <a:avLst>
                <a:gd name="adj" fmla="val 891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Freeform 63"/>
            <p:cNvSpPr>
              <a:spLocks/>
            </p:cNvSpPr>
            <p:nvPr/>
          </p:nvSpPr>
          <p:spPr bwMode="auto">
            <a:xfrm>
              <a:off x="5277" y="-40"/>
              <a:ext cx="2225" cy="1653"/>
            </a:xfrm>
            <a:custGeom>
              <a:avLst/>
              <a:gdLst>
                <a:gd name="T0" fmla="*/ 903 w 2225"/>
                <a:gd name="T1" fmla="*/ 1590 h 1653"/>
                <a:gd name="T2" fmla="*/ 1363 w 2225"/>
                <a:gd name="T3" fmla="*/ 1590 h 1653"/>
                <a:gd name="T4" fmla="*/ 2073 w 2225"/>
                <a:gd name="T5" fmla="*/ 1210 h 1653"/>
                <a:gd name="T6" fmla="*/ 2043 w 2225"/>
                <a:gd name="T7" fmla="*/ 410 h 1653"/>
                <a:gd name="T8" fmla="*/ 983 w 2225"/>
                <a:gd name="T9" fmla="*/ 10 h 1653"/>
                <a:gd name="T10" fmla="*/ 143 w 2225"/>
                <a:gd name="T11" fmla="*/ 470 h 1653"/>
                <a:gd name="T12" fmla="*/ 123 w 2225"/>
                <a:gd name="T13" fmla="*/ 1160 h 1653"/>
                <a:gd name="T14" fmla="*/ 383 w 2225"/>
                <a:gd name="T15" fmla="*/ 1430 h 16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25"/>
                <a:gd name="T25" fmla="*/ 0 h 1653"/>
                <a:gd name="T26" fmla="*/ 2225 w 2225"/>
                <a:gd name="T27" fmla="*/ 1653 h 16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25" h="1653">
                  <a:moveTo>
                    <a:pt x="903" y="1590"/>
                  </a:moveTo>
                  <a:cubicBezTo>
                    <a:pt x="1035" y="1621"/>
                    <a:pt x="1168" y="1653"/>
                    <a:pt x="1363" y="1590"/>
                  </a:cubicBezTo>
                  <a:cubicBezTo>
                    <a:pt x="1558" y="1527"/>
                    <a:pt x="1960" y="1407"/>
                    <a:pt x="2073" y="1210"/>
                  </a:cubicBezTo>
                  <a:cubicBezTo>
                    <a:pt x="2186" y="1013"/>
                    <a:pt x="2225" y="610"/>
                    <a:pt x="2043" y="410"/>
                  </a:cubicBezTo>
                  <a:cubicBezTo>
                    <a:pt x="1861" y="210"/>
                    <a:pt x="1300" y="0"/>
                    <a:pt x="983" y="10"/>
                  </a:cubicBezTo>
                  <a:cubicBezTo>
                    <a:pt x="666" y="20"/>
                    <a:pt x="286" y="278"/>
                    <a:pt x="143" y="470"/>
                  </a:cubicBezTo>
                  <a:cubicBezTo>
                    <a:pt x="0" y="662"/>
                    <a:pt x="83" y="1000"/>
                    <a:pt x="123" y="1160"/>
                  </a:cubicBezTo>
                  <a:cubicBezTo>
                    <a:pt x="163" y="1320"/>
                    <a:pt x="273" y="1375"/>
                    <a:pt x="383" y="143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64"/>
            <p:cNvSpPr>
              <a:spLocks noChangeShapeType="1"/>
            </p:cNvSpPr>
            <p:nvPr/>
          </p:nvSpPr>
          <p:spPr bwMode="auto">
            <a:xfrm flipH="1">
              <a:off x="3640" y="3370"/>
              <a:ext cx="370" cy="3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65"/>
            <p:cNvSpPr>
              <a:spLocks noChangeShapeType="1"/>
            </p:cNvSpPr>
            <p:nvPr/>
          </p:nvSpPr>
          <p:spPr bwMode="auto">
            <a:xfrm flipV="1">
              <a:off x="6490" y="220"/>
              <a:ext cx="0" cy="5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Line 66"/>
            <p:cNvSpPr>
              <a:spLocks noChangeShapeType="1"/>
            </p:cNvSpPr>
            <p:nvPr/>
          </p:nvSpPr>
          <p:spPr bwMode="auto">
            <a:xfrm>
              <a:off x="6660" y="880"/>
              <a:ext cx="5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67"/>
            <p:cNvSpPr txBox="1">
              <a:spLocks noChangeArrowheads="1"/>
            </p:cNvSpPr>
            <p:nvPr/>
          </p:nvSpPr>
          <p:spPr bwMode="auto">
            <a:xfrm>
              <a:off x="4220" y="1270"/>
              <a:ext cx="660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Air</a:t>
              </a: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/>
              </a:r>
              <a:b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</a:b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, </a:t>
              </a: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 Box 68"/>
            <p:cNvSpPr txBox="1">
              <a:spLocks noChangeArrowheads="1"/>
            </p:cNvSpPr>
            <p:nvPr/>
          </p:nvSpPr>
          <p:spPr bwMode="auto">
            <a:xfrm>
              <a:off x="5800" y="457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w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 Box 69"/>
            <p:cNvSpPr txBox="1">
              <a:spLocks noChangeArrowheads="1"/>
            </p:cNvSpPr>
            <p:nvPr/>
          </p:nvSpPr>
          <p:spPr bwMode="auto">
            <a:xfrm>
              <a:off x="3320" y="3744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 Box 70"/>
            <p:cNvSpPr txBox="1">
              <a:spLocks noChangeArrowheads="1"/>
            </p:cNvSpPr>
            <p:nvPr/>
          </p:nvSpPr>
          <p:spPr bwMode="auto">
            <a:xfrm>
              <a:off x="5430" y="2641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 Box 71"/>
            <p:cNvSpPr txBox="1">
              <a:spLocks noChangeArrowheads="1"/>
            </p:cNvSpPr>
            <p:nvPr/>
          </p:nvSpPr>
          <p:spPr bwMode="auto">
            <a:xfrm>
              <a:off x="7120" y="711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 Box 72"/>
            <p:cNvSpPr txBox="1">
              <a:spLocks noChangeArrowheads="1"/>
            </p:cNvSpPr>
            <p:nvPr/>
          </p:nvSpPr>
          <p:spPr bwMode="auto">
            <a:xfrm>
              <a:off x="6320" y="-39"/>
              <a:ext cx="3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z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73"/>
            <p:cNvSpPr>
              <a:spLocks noChangeShapeType="1"/>
            </p:cNvSpPr>
            <p:nvPr/>
          </p:nvSpPr>
          <p:spPr bwMode="auto">
            <a:xfrm>
              <a:off x="6680" y="1160"/>
              <a:ext cx="0" cy="4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Line 74"/>
            <p:cNvSpPr>
              <a:spLocks noChangeShapeType="1"/>
            </p:cNvSpPr>
            <p:nvPr/>
          </p:nvSpPr>
          <p:spPr bwMode="auto">
            <a:xfrm>
              <a:off x="4220" y="3587"/>
              <a:ext cx="0" cy="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Line 75"/>
            <p:cNvSpPr>
              <a:spLocks noChangeShapeType="1"/>
            </p:cNvSpPr>
            <p:nvPr/>
          </p:nvSpPr>
          <p:spPr bwMode="auto">
            <a:xfrm flipH="1">
              <a:off x="4220" y="1360"/>
              <a:ext cx="2470" cy="24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30"/>
          <p:cNvGrpSpPr>
            <a:grpSpLocks/>
          </p:cNvGrpSpPr>
          <p:nvPr/>
        </p:nvGrpSpPr>
        <p:grpSpPr bwMode="auto">
          <a:xfrm>
            <a:off x="1625431" y="3329201"/>
            <a:ext cx="3702050" cy="2322513"/>
            <a:chOff x="3110" y="8010"/>
            <a:chExt cx="5830" cy="3657"/>
          </a:xfrm>
        </p:grpSpPr>
        <p:sp>
          <p:nvSpPr>
            <p:cNvPr id="20" name="Rectangle 32"/>
            <p:cNvSpPr>
              <a:spLocks noChangeArrowheads="1"/>
            </p:cNvSpPr>
            <p:nvPr/>
          </p:nvSpPr>
          <p:spPr bwMode="auto">
            <a:xfrm>
              <a:off x="4520" y="9024"/>
              <a:ext cx="360" cy="216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33" descr="Dotted grid"/>
            <p:cNvSpPr>
              <a:spLocks noChangeArrowheads="1"/>
            </p:cNvSpPr>
            <p:nvPr/>
          </p:nvSpPr>
          <p:spPr bwMode="auto">
            <a:xfrm>
              <a:off x="4880" y="10104"/>
              <a:ext cx="1080" cy="1080"/>
            </a:xfrm>
            <a:prstGeom prst="rect">
              <a:avLst/>
            </a:prstGeom>
            <a:pattFill prst="dotGrid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34" descr="Horizontal brick"/>
            <p:cNvSpPr>
              <a:spLocks noChangeArrowheads="1"/>
            </p:cNvSpPr>
            <p:nvPr/>
          </p:nvSpPr>
          <p:spPr bwMode="auto">
            <a:xfrm>
              <a:off x="4880" y="9024"/>
              <a:ext cx="1080" cy="1080"/>
            </a:xfrm>
            <a:prstGeom prst="rect">
              <a:avLst/>
            </a:prstGeom>
            <a:pattFill prst="horzBrick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35" descr="5%"/>
            <p:cNvSpPr>
              <a:spLocks noChangeArrowheads="1"/>
            </p:cNvSpPr>
            <p:nvPr/>
          </p:nvSpPr>
          <p:spPr bwMode="auto">
            <a:xfrm>
              <a:off x="5960" y="9024"/>
              <a:ext cx="720" cy="2160"/>
            </a:xfrm>
            <a:prstGeom prst="rect">
              <a:avLst/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AutoShape 36"/>
            <p:cNvSpPr>
              <a:spLocks noChangeArrowheads="1"/>
            </p:cNvSpPr>
            <p:nvPr/>
          </p:nvSpPr>
          <p:spPr bwMode="auto">
            <a:xfrm>
              <a:off x="4520" y="8020"/>
              <a:ext cx="1370" cy="1000"/>
            </a:xfrm>
            <a:prstGeom prst="parallelogram">
              <a:avLst>
                <a:gd name="adj" fmla="val 9930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AutoShape 37"/>
            <p:cNvSpPr>
              <a:spLocks noChangeArrowheads="1"/>
            </p:cNvSpPr>
            <p:nvPr/>
          </p:nvSpPr>
          <p:spPr bwMode="auto">
            <a:xfrm>
              <a:off x="4900" y="8020"/>
              <a:ext cx="2080" cy="1000"/>
            </a:xfrm>
            <a:prstGeom prst="parallelogram">
              <a:avLst>
                <a:gd name="adj" fmla="val 9880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AutoShape 38"/>
            <p:cNvSpPr>
              <a:spLocks noChangeArrowheads="1"/>
            </p:cNvSpPr>
            <p:nvPr/>
          </p:nvSpPr>
          <p:spPr bwMode="auto">
            <a:xfrm>
              <a:off x="5970" y="8020"/>
              <a:ext cx="1710" cy="1000"/>
            </a:xfrm>
            <a:prstGeom prst="parallelogram">
              <a:avLst>
                <a:gd name="adj" fmla="val 9990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39"/>
            <p:cNvSpPr>
              <a:spLocks/>
            </p:cNvSpPr>
            <p:nvPr/>
          </p:nvSpPr>
          <p:spPr bwMode="auto">
            <a:xfrm>
              <a:off x="6680" y="8010"/>
              <a:ext cx="1020" cy="3180"/>
            </a:xfrm>
            <a:custGeom>
              <a:avLst/>
              <a:gdLst>
                <a:gd name="T0" fmla="*/ 1020 w 1020"/>
                <a:gd name="T1" fmla="*/ 0 h 3180"/>
                <a:gd name="T2" fmla="*/ 1020 w 1020"/>
                <a:gd name="T3" fmla="*/ 2160 h 3180"/>
                <a:gd name="T4" fmla="*/ 0 w 1020"/>
                <a:gd name="T5" fmla="*/ 3180 h 3180"/>
                <a:gd name="T6" fmla="*/ 0 60000 65536"/>
                <a:gd name="T7" fmla="*/ 0 60000 65536"/>
                <a:gd name="T8" fmla="*/ 0 60000 65536"/>
                <a:gd name="T9" fmla="*/ 0 w 1020"/>
                <a:gd name="T10" fmla="*/ 0 h 3180"/>
                <a:gd name="T11" fmla="*/ 1020 w 1020"/>
                <a:gd name="T12" fmla="*/ 3180 h 31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20" h="3180">
                  <a:moveTo>
                    <a:pt x="1020" y="0"/>
                  </a:moveTo>
                  <a:lnTo>
                    <a:pt x="1020" y="2160"/>
                  </a:lnTo>
                  <a:lnTo>
                    <a:pt x="0" y="318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Line 40"/>
            <p:cNvSpPr>
              <a:spLocks noChangeShapeType="1"/>
            </p:cNvSpPr>
            <p:nvPr/>
          </p:nvSpPr>
          <p:spPr bwMode="auto">
            <a:xfrm>
              <a:off x="4510" y="11277"/>
              <a:ext cx="0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Line 41"/>
            <p:cNvSpPr>
              <a:spLocks noChangeShapeType="1"/>
            </p:cNvSpPr>
            <p:nvPr/>
          </p:nvSpPr>
          <p:spPr bwMode="auto">
            <a:xfrm>
              <a:off x="4860" y="11277"/>
              <a:ext cx="0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Line 42"/>
            <p:cNvSpPr>
              <a:spLocks noChangeShapeType="1"/>
            </p:cNvSpPr>
            <p:nvPr/>
          </p:nvSpPr>
          <p:spPr bwMode="auto">
            <a:xfrm>
              <a:off x="5950" y="11277"/>
              <a:ext cx="0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Line 43"/>
            <p:cNvSpPr>
              <a:spLocks noChangeShapeType="1"/>
            </p:cNvSpPr>
            <p:nvPr/>
          </p:nvSpPr>
          <p:spPr bwMode="auto">
            <a:xfrm>
              <a:off x="6670" y="11277"/>
              <a:ext cx="0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Line 44"/>
            <p:cNvSpPr>
              <a:spLocks noChangeShapeType="1"/>
            </p:cNvSpPr>
            <p:nvPr/>
          </p:nvSpPr>
          <p:spPr bwMode="auto">
            <a:xfrm>
              <a:off x="4170" y="11472"/>
              <a:ext cx="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Line 45"/>
            <p:cNvSpPr>
              <a:spLocks noChangeShapeType="1"/>
            </p:cNvSpPr>
            <p:nvPr/>
          </p:nvSpPr>
          <p:spPr bwMode="auto">
            <a:xfrm>
              <a:off x="4860" y="11472"/>
              <a:ext cx="10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Line 46"/>
            <p:cNvSpPr>
              <a:spLocks noChangeShapeType="1"/>
            </p:cNvSpPr>
            <p:nvPr/>
          </p:nvSpPr>
          <p:spPr bwMode="auto">
            <a:xfrm>
              <a:off x="5950" y="11472"/>
              <a:ext cx="7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 Box 47"/>
            <p:cNvSpPr txBox="1">
              <a:spLocks noChangeArrowheads="1"/>
            </p:cNvSpPr>
            <p:nvPr/>
          </p:nvSpPr>
          <p:spPr bwMode="auto">
            <a:xfrm>
              <a:off x="7900" y="9970"/>
              <a:ext cx="104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66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 Box 48"/>
            <p:cNvSpPr txBox="1">
              <a:spLocks noChangeArrowheads="1"/>
            </p:cNvSpPr>
            <p:nvPr/>
          </p:nvSpPr>
          <p:spPr bwMode="auto">
            <a:xfrm>
              <a:off x="3110" y="10337"/>
              <a:ext cx="104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370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 Box 49"/>
            <p:cNvSpPr txBox="1">
              <a:spLocks noChangeArrowheads="1"/>
            </p:cNvSpPr>
            <p:nvPr/>
          </p:nvSpPr>
          <p:spPr bwMode="auto">
            <a:xfrm>
              <a:off x="3450" y="11327"/>
              <a:ext cx="66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2.5cm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5178" y="11234"/>
              <a:ext cx="562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7.5cm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 Box 51"/>
            <p:cNvSpPr txBox="1">
              <a:spLocks noChangeArrowheads="1"/>
            </p:cNvSpPr>
            <p:nvPr/>
          </p:nvSpPr>
          <p:spPr bwMode="auto">
            <a:xfrm>
              <a:off x="6030" y="11224"/>
              <a:ext cx="57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5cm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AutoShape 52"/>
            <p:cNvSpPr>
              <a:spLocks noChangeArrowheads="1"/>
            </p:cNvSpPr>
            <p:nvPr/>
          </p:nvSpPr>
          <p:spPr bwMode="auto">
            <a:xfrm>
              <a:off x="3760" y="9880"/>
              <a:ext cx="640" cy="210"/>
            </a:xfrm>
            <a:prstGeom prst="rightArrow">
              <a:avLst>
                <a:gd name="adj1" fmla="val 68574"/>
                <a:gd name="adj2" fmla="val 12381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Text Box 53"/>
            <p:cNvSpPr txBox="1">
              <a:spLocks noChangeArrowheads="1"/>
            </p:cNvSpPr>
            <p:nvPr/>
          </p:nvSpPr>
          <p:spPr bwMode="auto">
            <a:xfrm>
              <a:off x="3540" y="9584"/>
              <a:ext cx="57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Text Box 54"/>
            <p:cNvSpPr txBox="1">
              <a:spLocks noChangeArrowheads="1"/>
            </p:cNvSpPr>
            <p:nvPr/>
          </p:nvSpPr>
          <p:spPr bwMode="auto">
            <a:xfrm>
              <a:off x="4520" y="9964"/>
              <a:ext cx="33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ext Box 55"/>
            <p:cNvSpPr txBox="1">
              <a:spLocks noChangeArrowheads="1"/>
            </p:cNvSpPr>
            <p:nvPr/>
          </p:nvSpPr>
          <p:spPr bwMode="auto">
            <a:xfrm>
              <a:off x="5240" y="9441"/>
              <a:ext cx="330" cy="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Text Box 56"/>
            <p:cNvSpPr txBox="1">
              <a:spLocks noChangeArrowheads="1"/>
            </p:cNvSpPr>
            <p:nvPr/>
          </p:nvSpPr>
          <p:spPr bwMode="auto">
            <a:xfrm>
              <a:off x="5240" y="10551"/>
              <a:ext cx="330" cy="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Text Box 57"/>
            <p:cNvSpPr txBox="1">
              <a:spLocks noChangeArrowheads="1"/>
            </p:cNvSpPr>
            <p:nvPr/>
          </p:nvSpPr>
          <p:spPr bwMode="auto">
            <a:xfrm>
              <a:off x="6150" y="9958"/>
              <a:ext cx="330" cy="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D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58"/>
            <p:cNvSpPr>
              <a:spLocks noChangeShapeType="1"/>
            </p:cNvSpPr>
            <p:nvPr/>
          </p:nvSpPr>
          <p:spPr bwMode="auto">
            <a:xfrm flipH="1" flipV="1">
              <a:off x="7350" y="9990"/>
              <a:ext cx="640" cy="1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59"/>
            <p:cNvSpPr>
              <a:spLocks noChangeShapeType="1"/>
            </p:cNvSpPr>
            <p:nvPr/>
          </p:nvSpPr>
          <p:spPr bwMode="auto">
            <a:xfrm>
              <a:off x="4140" y="10470"/>
              <a:ext cx="39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Text Box 60"/>
            <p:cNvSpPr txBox="1">
              <a:spLocks noChangeArrowheads="1"/>
            </p:cNvSpPr>
            <p:nvPr/>
          </p:nvSpPr>
          <p:spPr bwMode="auto">
            <a:xfrm>
              <a:off x="6900" y="9158"/>
              <a:ext cx="680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Area </a:t>
              </a:r>
              <a:b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</a:b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0.1 m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" name="Group 1"/>
          <p:cNvGrpSpPr>
            <a:grpSpLocks/>
          </p:cNvGrpSpPr>
          <p:nvPr/>
        </p:nvGrpSpPr>
        <p:grpSpPr bwMode="auto">
          <a:xfrm>
            <a:off x="1660356" y="6355871"/>
            <a:ext cx="3562350" cy="1624013"/>
            <a:chOff x="2250" y="1460"/>
            <a:chExt cx="5610" cy="2557"/>
          </a:xfrm>
        </p:grpSpPr>
        <p:sp>
          <p:nvSpPr>
            <p:cNvPr id="51" name="Line 3"/>
            <p:cNvSpPr>
              <a:spLocks noChangeShapeType="1"/>
            </p:cNvSpPr>
            <p:nvPr/>
          </p:nvSpPr>
          <p:spPr bwMode="auto">
            <a:xfrm>
              <a:off x="4130" y="3447"/>
              <a:ext cx="0" cy="4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Line 4"/>
            <p:cNvSpPr>
              <a:spLocks noChangeShapeType="1"/>
            </p:cNvSpPr>
            <p:nvPr/>
          </p:nvSpPr>
          <p:spPr bwMode="auto">
            <a:xfrm>
              <a:off x="3230" y="3447"/>
              <a:ext cx="0" cy="4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"/>
            <p:cNvSpPr>
              <a:spLocks noChangeArrowheads="1"/>
            </p:cNvSpPr>
            <p:nvPr/>
          </p:nvSpPr>
          <p:spPr bwMode="auto">
            <a:xfrm>
              <a:off x="3220" y="1480"/>
              <a:ext cx="890" cy="1750"/>
            </a:xfrm>
            <a:prstGeom prst="rect">
              <a:avLst/>
            </a:prstGeom>
            <a:pattFill prst="horzBrick">
              <a:fgClr>
                <a:schemeClr val="bg2">
                  <a:lumMod val="50000"/>
                </a:schemeClr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6"/>
            <p:cNvSpPr>
              <a:spLocks noChangeArrowheads="1"/>
            </p:cNvSpPr>
            <p:nvPr/>
          </p:nvSpPr>
          <p:spPr bwMode="auto">
            <a:xfrm>
              <a:off x="5390" y="1487"/>
              <a:ext cx="1260" cy="1750"/>
            </a:xfrm>
            <a:prstGeom prst="rect">
              <a:avLst/>
            </a:prstGeom>
            <a:pattFill prst="horzBrick">
              <a:fgClr>
                <a:schemeClr val="bg2">
                  <a:lumMod val="50000"/>
                </a:schemeClr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7"/>
            <p:cNvSpPr>
              <a:spLocks noChangeArrowheads="1"/>
            </p:cNvSpPr>
            <p:nvPr/>
          </p:nvSpPr>
          <p:spPr bwMode="auto">
            <a:xfrm>
              <a:off x="4120" y="1487"/>
              <a:ext cx="1270" cy="1750"/>
            </a:xfrm>
            <a:prstGeom prst="rect">
              <a:avLst/>
            </a:prstGeom>
            <a:pattFill prst="lgConfetti">
              <a:fgClr>
                <a:srgbClr val="002060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Line 8"/>
            <p:cNvSpPr>
              <a:spLocks noChangeShapeType="1"/>
            </p:cNvSpPr>
            <p:nvPr/>
          </p:nvSpPr>
          <p:spPr bwMode="auto">
            <a:xfrm>
              <a:off x="3040" y="1470"/>
              <a:ext cx="3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Line 9"/>
            <p:cNvSpPr>
              <a:spLocks noChangeShapeType="1"/>
            </p:cNvSpPr>
            <p:nvPr/>
          </p:nvSpPr>
          <p:spPr bwMode="auto">
            <a:xfrm>
              <a:off x="3060" y="3237"/>
              <a:ext cx="3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Line 10"/>
            <p:cNvSpPr>
              <a:spLocks noChangeShapeType="1"/>
            </p:cNvSpPr>
            <p:nvPr/>
          </p:nvSpPr>
          <p:spPr bwMode="auto">
            <a:xfrm>
              <a:off x="3200" y="1460"/>
              <a:ext cx="0" cy="17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Line 11"/>
            <p:cNvSpPr>
              <a:spLocks noChangeShapeType="1"/>
            </p:cNvSpPr>
            <p:nvPr/>
          </p:nvSpPr>
          <p:spPr bwMode="auto">
            <a:xfrm>
              <a:off x="4110" y="1477"/>
              <a:ext cx="0" cy="17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Line 12"/>
            <p:cNvSpPr>
              <a:spLocks noChangeShapeType="1"/>
            </p:cNvSpPr>
            <p:nvPr/>
          </p:nvSpPr>
          <p:spPr bwMode="auto">
            <a:xfrm>
              <a:off x="5390" y="1477"/>
              <a:ext cx="0" cy="17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Line 13"/>
            <p:cNvSpPr>
              <a:spLocks noChangeShapeType="1"/>
            </p:cNvSpPr>
            <p:nvPr/>
          </p:nvSpPr>
          <p:spPr bwMode="auto">
            <a:xfrm>
              <a:off x="3230" y="3640"/>
              <a:ext cx="9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Line 14"/>
            <p:cNvSpPr>
              <a:spLocks noChangeShapeType="1"/>
            </p:cNvSpPr>
            <p:nvPr/>
          </p:nvSpPr>
          <p:spPr bwMode="auto">
            <a:xfrm>
              <a:off x="4120" y="3640"/>
              <a:ext cx="12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Line 15"/>
            <p:cNvSpPr>
              <a:spLocks noChangeShapeType="1"/>
            </p:cNvSpPr>
            <p:nvPr/>
          </p:nvSpPr>
          <p:spPr bwMode="auto">
            <a:xfrm>
              <a:off x="5390" y="3640"/>
              <a:ext cx="12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3370" y="3707"/>
              <a:ext cx="62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0.07m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Text Box 17"/>
            <p:cNvSpPr txBox="1">
              <a:spLocks noChangeArrowheads="1"/>
            </p:cNvSpPr>
            <p:nvPr/>
          </p:nvSpPr>
          <p:spPr bwMode="auto">
            <a:xfrm>
              <a:off x="4490" y="3644"/>
              <a:ext cx="62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0.1m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5740" y="3654"/>
              <a:ext cx="62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0.1m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Text Box 19"/>
            <p:cNvSpPr txBox="1">
              <a:spLocks noChangeArrowheads="1"/>
            </p:cNvSpPr>
            <p:nvPr/>
          </p:nvSpPr>
          <p:spPr bwMode="auto">
            <a:xfrm>
              <a:off x="7240" y="2204"/>
              <a:ext cx="62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Text Box 20"/>
            <p:cNvSpPr txBox="1">
              <a:spLocks noChangeArrowheads="1"/>
            </p:cNvSpPr>
            <p:nvPr/>
          </p:nvSpPr>
          <p:spPr bwMode="auto">
            <a:xfrm>
              <a:off x="2340" y="2211"/>
              <a:ext cx="62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Text Box 21"/>
            <p:cNvSpPr txBox="1">
              <a:spLocks noChangeArrowheads="1"/>
            </p:cNvSpPr>
            <p:nvPr/>
          </p:nvSpPr>
          <p:spPr bwMode="auto">
            <a:xfrm>
              <a:off x="3210" y="2198"/>
              <a:ext cx="8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Concrete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 Box 22"/>
            <p:cNvSpPr txBox="1">
              <a:spLocks noChangeArrowheads="1"/>
            </p:cNvSpPr>
            <p:nvPr/>
          </p:nvSpPr>
          <p:spPr bwMode="auto">
            <a:xfrm>
              <a:off x="5610" y="2198"/>
              <a:ext cx="8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Concrete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Text Box 23"/>
            <p:cNvSpPr txBox="1">
              <a:spLocks noChangeArrowheads="1"/>
            </p:cNvSpPr>
            <p:nvPr/>
          </p:nvSpPr>
          <p:spPr bwMode="auto">
            <a:xfrm>
              <a:off x="4220" y="2198"/>
              <a:ext cx="1090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Insulation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Line 24"/>
            <p:cNvSpPr>
              <a:spLocks noChangeShapeType="1"/>
            </p:cNvSpPr>
            <p:nvPr/>
          </p:nvSpPr>
          <p:spPr bwMode="auto">
            <a:xfrm flipH="1" flipV="1">
              <a:off x="6660" y="2490"/>
              <a:ext cx="760" cy="4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Text Box 25"/>
            <p:cNvSpPr txBox="1">
              <a:spLocks noChangeArrowheads="1"/>
            </p:cNvSpPr>
            <p:nvPr/>
          </p:nvSpPr>
          <p:spPr bwMode="auto">
            <a:xfrm>
              <a:off x="7420" y="2788"/>
              <a:ext cx="37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Line 26"/>
            <p:cNvSpPr>
              <a:spLocks noChangeShapeType="1"/>
            </p:cNvSpPr>
            <p:nvPr/>
          </p:nvSpPr>
          <p:spPr bwMode="auto">
            <a:xfrm flipV="1">
              <a:off x="2410" y="2537"/>
              <a:ext cx="760" cy="4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Text Box 27"/>
            <p:cNvSpPr txBox="1">
              <a:spLocks noChangeArrowheads="1"/>
            </p:cNvSpPr>
            <p:nvPr/>
          </p:nvSpPr>
          <p:spPr bwMode="auto">
            <a:xfrm>
              <a:off x="2250" y="2985"/>
              <a:ext cx="37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Line 28"/>
            <p:cNvSpPr>
              <a:spLocks noChangeShapeType="1"/>
            </p:cNvSpPr>
            <p:nvPr/>
          </p:nvSpPr>
          <p:spPr bwMode="auto">
            <a:xfrm>
              <a:off x="5390" y="3447"/>
              <a:ext cx="0" cy="4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Line 29"/>
            <p:cNvSpPr>
              <a:spLocks noChangeShapeType="1"/>
            </p:cNvSpPr>
            <p:nvPr/>
          </p:nvSpPr>
          <p:spPr bwMode="auto">
            <a:xfrm>
              <a:off x="6660" y="3447"/>
              <a:ext cx="0" cy="4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Line 30"/>
            <p:cNvSpPr>
              <a:spLocks noChangeShapeType="1"/>
            </p:cNvSpPr>
            <p:nvPr/>
          </p:nvSpPr>
          <p:spPr bwMode="auto">
            <a:xfrm>
              <a:off x="6640" y="1484"/>
              <a:ext cx="0" cy="17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4112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80788" y="2593972"/>
            <a:ext cx="2798445" cy="1739900"/>
            <a:chOff x="2233199" y="5718173"/>
            <a:chExt cx="2798445" cy="1739900"/>
          </a:xfrm>
        </p:grpSpPr>
        <p:cxnSp>
          <p:nvCxnSpPr>
            <p:cNvPr id="3" name="Straight Connector 2"/>
            <p:cNvCxnSpPr>
              <a:cxnSpLocks noChangeShapeType="1"/>
            </p:cNvCxnSpPr>
            <p:nvPr/>
          </p:nvCxnSpPr>
          <p:spPr bwMode="auto">
            <a:xfrm>
              <a:off x="3675967" y="6007098"/>
              <a:ext cx="790575" cy="899160"/>
            </a:xfrm>
            <a:prstGeom prst="line">
              <a:avLst/>
            </a:prstGeom>
            <a:noFill/>
            <a:ln w="1905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" name="Line 883"/>
            <p:cNvCxnSpPr>
              <a:cxnSpLocks noChangeShapeType="1"/>
            </p:cNvCxnSpPr>
            <p:nvPr/>
          </p:nvCxnSpPr>
          <p:spPr bwMode="auto">
            <a:xfrm flipV="1">
              <a:off x="2483389" y="5773418"/>
              <a:ext cx="3175" cy="16116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" name="Line 887"/>
            <p:cNvCxnSpPr>
              <a:cxnSpLocks noChangeShapeType="1"/>
            </p:cNvCxnSpPr>
            <p:nvPr/>
          </p:nvCxnSpPr>
          <p:spPr bwMode="auto">
            <a:xfrm>
              <a:off x="2483389" y="7384413"/>
              <a:ext cx="2449195" cy="44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Text Box 926"/>
            <p:cNvSpPr txBox="1">
              <a:spLocks noChangeArrowheads="1"/>
            </p:cNvSpPr>
            <p:nvPr/>
          </p:nvSpPr>
          <p:spPr bwMode="auto">
            <a:xfrm>
              <a:off x="4734464" y="7147558"/>
              <a:ext cx="297180" cy="310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dirty="0" smtClean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 i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7" name="Text Box 927"/>
            <p:cNvSpPr txBox="1">
              <a:spLocks noChangeArrowheads="1"/>
            </p:cNvSpPr>
            <p:nvPr/>
          </p:nvSpPr>
          <p:spPr bwMode="auto">
            <a:xfrm>
              <a:off x="2233199" y="5718173"/>
              <a:ext cx="342900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dirty="0" smtClean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endParaRPr lang="en-US" sz="1100" i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8" name="Straight Connector 7"/>
            <p:cNvCxnSpPr>
              <a:cxnSpLocks noChangeShapeType="1"/>
            </p:cNvCxnSpPr>
            <p:nvPr/>
          </p:nvCxnSpPr>
          <p:spPr bwMode="auto">
            <a:xfrm flipH="1">
              <a:off x="2892377" y="6007098"/>
              <a:ext cx="783590" cy="982345"/>
            </a:xfrm>
            <a:prstGeom prst="line">
              <a:avLst/>
            </a:prstGeom>
            <a:noFill/>
            <a:ln w="1905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Connector 8"/>
            <p:cNvCxnSpPr>
              <a:cxnSpLocks noChangeShapeType="1"/>
            </p:cNvCxnSpPr>
            <p:nvPr/>
          </p:nvCxnSpPr>
          <p:spPr bwMode="auto">
            <a:xfrm flipH="1">
              <a:off x="2892377" y="6906258"/>
              <a:ext cx="1574165" cy="83185"/>
            </a:xfrm>
            <a:prstGeom prst="line">
              <a:avLst/>
            </a:prstGeom>
            <a:noFill/>
            <a:ln w="1905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AutoShape 3171"/>
            <p:cNvSpPr>
              <a:spLocks noChangeArrowheads="1"/>
            </p:cNvSpPr>
            <p:nvPr/>
          </p:nvSpPr>
          <p:spPr bwMode="auto">
            <a:xfrm>
              <a:off x="3655647" y="6579233"/>
              <a:ext cx="45085" cy="45720"/>
            </a:xfrm>
            <a:prstGeom prst="flowChartConnector">
              <a:avLst/>
            </a:prstGeom>
            <a:solidFill>
              <a:schemeClr val="tx1">
                <a:lumMod val="100000"/>
                <a:lumOff val="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Straight Connector 10"/>
            <p:cNvCxnSpPr>
              <a:cxnSpLocks noChangeShapeType="1"/>
            </p:cNvCxnSpPr>
            <p:nvPr/>
          </p:nvCxnSpPr>
          <p:spPr bwMode="auto">
            <a:xfrm flipH="1">
              <a:off x="3676602" y="6007098"/>
              <a:ext cx="635" cy="592455"/>
            </a:xfrm>
            <a:prstGeom prst="line">
              <a:avLst/>
            </a:prstGeom>
            <a:noFill/>
            <a:ln w="1905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Straight Connector 11"/>
            <p:cNvCxnSpPr>
              <a:cxnSpLocks noChangeShapeType="1"/>
            </p:cNvCxnSpPr>
            <p:nvPr/>
          </p:nvCxnSpPr>
          <p:spPr bwMode="auto">
            <a:xfrm flipV="1">
              <a:off x="2892377" y="6599553"/>
              <a:ext cx="784860" cy="389890"/>
            </a:xfrm>
            <a:prstGeom prst="line">
              <a:avLst/>
            </a:prstGeom>
            <a:noFill/>
            <a:ln w="1905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Straight Connector 12"/>
            <p:cNvCxnSpPr>
              <a:cxnSpLocks noChangeShapeType="1"/>
            </p:cNvCxnSpPr>
            <p:nvPr/>
          </p:nvCxnSpPr>
          <p:spPr bwMode="auto">
            <a:xfrm rot="16200000" flipV="1">
              <a:off x="3918537" y="6358253"/>
              <a:ext cx="306705" cy="789305"/>
            </a:xfrm>
            <a:prstGeom prst="line">
              <a:avLst/>
            </a:prstGeom>
            <a:noFill/>
            <a:ln w="1905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928"/>
            <p:cNvSpPr txBox="1">
              <a:spLocks noChangeArrowheads="1"/>
            </p:cNvSpPr>
            <p:nvPr/>
          </p:nvSpPr>
          <p:spPr bwMode="auto">
            <a:xfrm>
              <a:off x="3460702" y="6399528"/>
              <a:ext cx="240030" cy="270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5" name="Text Box 926"/>
            <p:cNvSpPr txBox="1">
              <a:spLocks noChangeArrowheads="1"/>
            </p:cNvSpPr>
            <p:nvPr/>
          </p:nvSpPr>
          <p:spPr bwMode="auto">
            <a:xfrm>
              <a:off x="3606117" y="6399528"/>
              <a:ext cx="517525" cy="239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(x, y)</a:t>
              </a:r>
            </a:p>
          </p:txBody>
        </p:sp>
        <p:sp>
          <p:nvSpPr>
            <p:cNvPr id="16" name="Text Box 928"/>
            <p:cNvSpPr txBox="1">
              <a:spLocks noChangeArrowheads="1"/>
            </p:cNvSpPr>
            <p:nvPr/>
          </p:nvSpPr>
          <p:spPr bwMode="auto">
            <a:xfrm>
              <a:off x="3507692" y="6670038"/>
              <a:ext cx="348615" cy="262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7" name="Text Box 928"/>
            <p:cNvSpPr txBox="1">
              <a:spLocks noChangeArrowheads="1"/>
            </p:cNvSpPr>
            <p:nvPr/>
          </p:nvSpPr>
          <p:spPr bwMode="auto">
            <a:xfrm>
              <a:off x="3675967" y="6230618"/>
              <a:ext cx="348615" cy="262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8" name="Text Box 928"/>
            <p:cNvSpPr txBox="1">
              <a:spLocks noChangeArrowheads="1"/>
            </p:cNvSpPr>
            <p:nvPr/>
          </p:nvSpPr>
          <p:spPr bwMode="auto">
            <a:xfrm>
              <a:off x="3257502" y="6407148"/>
              <a:ext cx="348615" cy="262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2695498" y="6965738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3577488" y="5798818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501149" y="6844980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840183" y="380603"/>
            <a:ext cx="3429629" cy="1628534"/>
            <a:chOff x="1840183" y="380603"/>
            <a:chExt cx="3429629" cy="1628534"/>
          </a:xfrm>
        </p:grpSpPr>
        <p:cxnSp>
          <p:nvCxnSpPr>
            <p:cNvPr id="23" name="Line 41"/>
            <p:cNvCxnSpPr>
              <a:cxnSpLocks noChangeShapeType="1"/>
            </p:cNvCxnSpPr>
            <p:nvPr/>
          </p:nvCxnSpPr>
          <p:spPr bwMode="auto">
            <a:xfrm>
              <a:off x="2525983" y="659762"/>
              <a:ext cx="915035" cy="63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42"/>
            <p:cNvCxnSpPr>
              <a:cxnSpLocks noChangeShapeType="1"/>
            </p:cNvCxnSpPr>
            <p:nvPr/>
          </p:nvCxnSpPr>
          <p:spPr bwMode="auto">
            <a:xfrm>
              <a:off x="2068783" y="1445257"/>
              <a:ext cx="194310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43"/>
            <p:cNvCxnSpPr>
              <a:cxnSpLocks noChangeShapeType="1"/>
            </p:cNvCxnSpPr>
            <p:nvPr/>
          </p:nvCxnSpPr>
          <p:spPr bwMode="auto">
            <a:xfrm flipH="1">
              <a:off x="3206703" y="654682"/>
              <a:ext cx="234315" cy="805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45"/>
            <p:cNvCxnSpPr>
              <a:cxnSpLocks noChangeShapeType="1"/>
            </p:cNvCxnSpPr>
            <p:nvPr/>
          </p:nvCxnSpPr>
          <p:spPr bwMode="auto">
            <a:xfrm>
              <a:off x="2988263" y="561972"/>
              <a:ext cx="635" cy="1282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AutoShape 46"/>
            <p:cNvCxnSpPr>
              <a:cxnSpLocks noChangeShapeType="1"/>
            </p:cNvCxnSpPr>
            <p:nvPr/>
          </p:nvCxnSpPr>
          <p:spPr bwMode="auto">
            <a:xfrm>
              <a:off x="4011883" y="1423032"/>
              <a:ext cx="635" cy="431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AutoShape 47"/>
            <p:cNvCxnSpPr>
              <a:cxnSpLocks noChangeShapeType="1"/>
            </p:cNvCxnSpPr>
            <p:nvPr/>
          </p:nvCxnSpPr>
          <p:spPr bwMode="auto">
            <a:xfrm>
              <a:off x="2988263" y="561972"/>
              <a:ext cx="365760" cy="63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49"/>
            <p:cNvCxnSpPr>
              <a:cxnSpLocks noChangeShapeType="1"/>
            </p:cNvCxnSpPr>
            <p:nvPr/>
          </p:nvCxnSpPr>
          <p:spPr bwMode="auto">
            <a:xfrm flipV="1">
              <a:off x="2068783" y="1224912"/>
              <a:ext cx="635" cy="2203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AutoShape 50"/>
            <p:cNvCxnSpPr>
              <a:cxnSpLocks noChangeShapeType="1"/>
            </p:cNvCxnSpPr>
            <p:nvPr/>
          </p:nvCxnSpPr>
          <p:spPr bwMode="auto">
            <a:xfrm>
              <a:off x="2068783" y="1445257"/>
              <a:ext cx="228600" cy="6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Text Box 51"/>
            <p:cNvSpPr txBox="1">
              <a:spLocks noChangeArrowheads="1"/>
            </p:cNvSpPr>
            <p:nvPr/>
          </p:nvSpPr>
          <p:spPr bwMode="auto">
            <a:xfrm>
              <a:off x="1840183" y="1416682"/>
              <a:ext cx="548640" cy="238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32" name="Text Box 52"/>
            <p:cNvSpPr txBox="1">
              <a:spLocks noChangeArrowheads="1"/>
            </p:cNvSpPr>
            <p:nvPr/>
          </p:nvSpPr>
          <p:spPr bwMode="auto">
            <a:xfrm>
              <a:off x="3872183" y="1423032"/>
              <a:ext cx="548640" cy="238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1200" i="1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33" name="AutoShape 53"/>
            <p:cNvCxnSpPr>
              <a:cxnSpLocks noChangeShapeType="1"/>
            </p:cNvCxnSpPr>
            <p:nvPr/>
          </p:nvCxnSpPr>
          <p:spPr bwMode="auto">
            <a:xfrm>
              <a:off x="3213688" y="1416682"/>
              <a:ext cx="635" cy="431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54"/>
            <p:cNvCxnSpPr>
              <a:cxnSpLocks noChangeShapeType="1"/>
            </p:cNvCxnSpPr>
            <p:nvPr/>
          </p:nvCxnSpPr>
          <p:spPr bwMode="auto">
            <a:xfrm>
              <a:off x="2736803" y="1421762"/>
              <a:ext cx="635" cy="431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Text Box 55"/>
            <p:cNvSpPr txBox="1">
              <a:spLocks noChangeArrowheads="1"/>
            </p:cNvSpPr>
            <p:nvPr/>
          </p:nvSpPr>
          <p:spPr bwMode="auto">
            <a:xfrm>
              <a:off x="2522808" y="1390012"/>
              <a:ext cx="304800" cy="246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36" name="Text Box 56"/>
            <p:cNvSpPr txBox="1">
              <a:spLocks noChangeArrowheads="1"/>
            </p:cNvSpPr>
            <p:nvPr/>
          </p:nvSpPr>
          <p:spPr bwMode="auto">
            <a:xfrm>
              <a:off x="3155903" y="1381122"/>
              <a:ext cx="304800" cy="246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37" name="Text Box 57"/>
            <p:cNvSpPr txBox="1">
              <a:spLocks noChangeArrowheads="1"/>
            </p:cNvSpPr>
            <p:nvPr/>
          </p:nvSpPr>
          <p:spPr bwMode="auto">
            <a:xfrm>
              <a:off x="4360492" y="1318892"/>
              <a:ext cx="909320" cy="238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pPr marL="0" marR="0" algn="r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kern="1200" smtClean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Physical </a:t>
              </a: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Space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38" name="Text Box 58"/>
            <p:cNvSpPr txBox="1">
              <a:spLocks noChangeArrowheads="1"/>
            </p:cNvSpPr>
            <p:nvPr/>
          </p:nvSpPr>
          <p:spPr bwMode="auto">
            <a:xfrm>
              <a:off x="3898212" y="561972"/>
              <a:ext cx="1371600" cy="238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pPr marL="0" marR="0" algn="r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Parametric Space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39" name="Text Box 59"/>
            <p:cNvSpPr txBox="1">
              <a:spLocks noChangeArrowheads="1"/>
            </p:cNvSpPr>
            <p:nvPr/>
          </p:nvSpPr>
          <p:spPr bwMode="auto">
            <a:xfrm>
              <a:off x="2662508" y="624202"/>
              <a:ext cx="721360" cy="238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40" name="AutoShape 62"/>
            <p:cNvCxnSpPr>
              <a:cxnSpLocks noChangeShapeType="1"/>
            </p:cNvCxnSpPr>
            <p:nvPr/>
          </p:nvCxnSpPr>
          <p:spPr bwMode="auto">
            <a:xfrm>
              <a:off x="2974928" y="1421762"/>
              <a:ext cx="635" cy="431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" name="Text Box 63"/>
            <p:cNvSpPr txBox="1">
              <a:spLocks noChangeArrowheads="1"/>
            </p:cNvSpPr>
            <p:nvPr/>
          </p:nvSpPr>
          <p:spPr bwMode="auto">
            <a:xfrm>
              <a:off x="2818083" y="1397632"/>
              <a:ext cx="304800" cy="2260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42" name="Oval 41"/>
            <p:cNvSpPr>
              <a:spLocks noChangeAspect="1" noChangeArrowheads="1"/>
            </p:cNvSpPr>
            <p:nvPr/>
          </p:nvSpPr>
          <p:spPr bwMode="auto">
            <a:xfrm flipH="1" flipV="1">
              <a:off x="2951748" y="628645"/>
              <a:ext cx="73152" cy="73152"/>
            </a:xfrm>
            <a:prstGeom prst="ellipse">
              <a:avLst/>
            </a:prstGeom>
            <a:solidFill>
              <a:schemeClr val="tx1">
                <a:lumMod val="100000"/>
                <a:lumOff val="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Oval 42"/>
            <p:cNvSpPr>
              <a:spLocks noChangeAspect="1" noChangeArrowheads="1"/>
            </p:cNvSpPr>
            <p:nvPr/>
          </p:nvSpPr>
          <p:spPr bwMode="auto">
            <a:xfrm flipH="1" flipV="1">
              <a:off x="2490931" y="628440"/>
              <a:ext cx="73152" cy="73152"/>
            </a:xfrm>
            <a:prstGeom prst="ellipse">
              <a:avLst/>
            </a:prstGeom>
            <a:solidFill>
              <a:schemeClr val="tx1">
                <a:lumMod val="100000"/>
                <a:lumOff val="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Oval 43"/>
            <p:cNvSpPr>
              <a:spLocks noChangeAspect="1" noChangeArrowheads="1"/>
            </p:cNvSpPr>
            <p:nvPr/>
          </p:nvSpPr>
          <p:spPr bwMode="auto">
            <a:xfrm flipH="1" flipV="1">
              <a:off x="3420697" y="625152"/>
              <a:ext cx="73152" cy="73152"/>
            </a:xfrm>
            <a:prstGeom prst="ellipse">
              <a:avLst/>
            </a:prstGeom>
            <a:solidFill>
              <a:schemeClr val="tx1">
                <a:lumMod val="100000"/>
                <a:lumOff val="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8" name="Line 70"/>
            <p:cNvCxnSpPr>
              <a:cxnSpLocks noChangeShapeType="1"/>
            </p:cNvCxnSpPr>
            <p:nvPr/>
          </p:nvCxnSpPr>
          <p:spPr bwMode="auto">
            <a:xfrm flipH="1">
              <a:off x="2974928" y="675637"/>
              <a:ext cx="13335" cy="769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43"/>
            <p:cNvCxnSpPr>
              <a:cxnSpLocks noChangeShapeType="1"/>
            </p:cNvCxnSpPr>
            <p:nvPr/>
          </p:nvCxnSpPr>
          <p:spPr bwMode="auto">
            <a:xfrm>
              <a:off x="2531698" y="690242"/>
              <a:ext cx="206375" cy="762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" name="Text Box 63"/>
            <p:cNvSpPr txBox="1">
              <a:spLocks noChangeArrowheads="1"/>
            </p:cNvSpPr>
            <p:nvPr/>
          </p:nvSpPr>
          <p:spPr bwMode="auto">
            <a:xfrm>
              <a:off x="3463243" y="1745612"/>
              <a:ext cx="1529080" cy="263525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Plate thickness = 10mm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grpSp>
          <p:nvGrpSpPr>
            <p:cNvPr id="51" name="Group 50"/>
            <p:cNvGrpSpPr>
              <a:grpSpLocks/>
            </p:cNvGrpSpPr>
            <p:nvPr/>
          </p:nvGrpSpPr>
          <p:grpSpPr bwMode="auto">
            <a:xfrm>
              <a:off x="2726643" y="1006472"/>
              <a:ext cx="493395" cy="446405"/>
              <a:chOff x="886460" y="625869"/>
              <a:chExt cx="777" cy="703"/>
            </a:xfrm>
          </p:grpSpPr>
          <p:cxnSp>
            <p:nvCxnSpPr>
              <p:cNvPr id="62" name="Straight Connector 61"/>
              <p:cNvCxnSpPr>
                <a:cxnSpLocks noChangeShapeType="1"/>
              </p:cNvCxnSpPr>
              <p:nvPr/>
            </p:nvCxnSpPr>
            <p:spPr bwMode="auto">
              <a:xfrm>
                <a:off x="886476" y="625913"/>
                <a:ext cx="2" cy="65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100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" name="Straight Connector 62"/>
              <p:cNvCxnSpPr>
                <a:cxnSpLocks noChangeShapeType="1"/>
              </p:cNvCxnSpPr>
              <p:nvPr/>
            </p:nvCxnSpPr>
            <p:spPr bwMode="auto">
              <a:xfrm>
                <a:off x="887235" y="625903"/>
                <a:ext cx="2" cy="658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100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86460" y="625869"/>
                <a:ext cx="770" cy="97"/>
              </a:xfrm>
              <a:custGeom>
                <a:avLst/>
                <a:gdLst>
                  <a:gd name="T0" fmla="*/ 0 w 489327"/>
                  <a:gd name="T1" fmla="*/ 27917 h 61163"/>
                  <a:gd name="T2" fmla="*/ 165652 w 489327"/>
                  <a:gd name="T3" fmla="*/ 1413 h 61163"/>
                  <a:gd name="T4" fmla="*/ 343425 w 489327"/>
                  <a:gd name="T5" fmla="*/ 61047 h 61163"/>
                  <a:gd name="T6" fmla="*/ 470452 w 489327"/>
                  <a:gd name="T7" fmla="*/ 21291 h 6116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89327" h="61163">
                    <a:moveTo>
                      <a:pt x="0" y="27917"/>
                    </a:moveTo>
                    <a:cubicBezTo>
                      <a:pt x="55217" y="6934"/>
                      <a:pt x="108415" y="-4109"/>
                      <a:pt x="165652" y="1413"/>
                    </a:cubicBezTo>
                    <a:cubicBezTo>
                      <a:pt x="222889" y="6935"/>
                      <a:pt x="292625" y="57734"/>
                      <a:pt x="343425" y="61047"/>
                    </a:cubicBezTo>
                    <a:cubicBezTo>
                      <a:pt x="394225" y="64360"/>
                      <a:pt x="541130" y="-4109"/>
                      <a:pt x="470452" y="21291"/>
                    </a:cubicBezTo>
                  </a:path>
                </a:pathLst>
              </a:custGeom>
              <a:noFill/>
              <a:ln w="19050">
                <a:solidFill>
                  <a:schemeClr val="tx1">
                    <a:lumMod val="100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65" name="Straight Connector 64"/>
              <p:cNvCxnSpPr>
                <a:cxnSpLocks noChangeShapeType="1"/>
              </p:cNvCxnSpPr>
              <p:nvPr/>
            </p:nvCxnSpPr>
            <p:spPr bwMode="auto">
              <a:xfrm flipH="1" flipV="1">
                <a:off x="886460" y="626560"/>
                <a:ext cx="770" cy="12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100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52" name="Straight Arrow Connector 51"/>
            <p:cNvCxnSpPr>
              <a:cxnSpLocks noChangeShapeType="1"/>
            </p:cNvCxnSpPr>
            <p:nvPr/>
          </p:nvCxnSpPr>
          <p:spPr bwMode="auto">
            <a:xfrm flipV="1">
              <a:off x="2726643" y="1623692"/>
              <a:ext cx="513715" cy="3810"/>
            </a:xfrm>
            <a:prstGeom prst="straightConnector1">
              <a:avLst/>
            </a:prstGeom>
            <a:noFill/>
            <a:ln w="12700">
              <a:solidFill>
                <a:schemeClr val="tx1">
                  <a:lumMod val="100000"/>
                  <a:lumOff val="0"/>
                </a:schemeClr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3" name="Group 52"/>
            <p:cNvGrpSpPr>
              <a:grpSpLocks/>
            </p:cNvGrpSpPr>
            <p:nvPr/>
          </p:nvGrpSpPr>
          <p:grpSpPr bwMode="auto">
            <a:xfrm flipV="1">
              <a:off x="2724738" y="1444622"/>
              <a:ext cx="493395" cy="446405"/>
              <a:chOff x="884555" y="1064019"/>
              <a:chExt cx="777" cy="703"/>
            </a:xfrm>
          </p:grpSpPr>
          <p:cxnSp>
            <p:nvCxnSpPr>
              <p:cNvPr id="58" name="Straight Connector 57"/>
              <p:cNvCxnSpPr>
                <a:cxnSpLocks noChangeShapeType="1"/>
              </p:cNvCxnSpPr>
              <p:nvPr/>
            </p:nvCxnSpPr>
            <p:spPr bwMode="auto">
              <a:xfrm>
                <a:off x="884571" y="1064063"/>
                <a:ext cx="2" cy="65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100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9" name="Straight Connector 58"/>
              <p:cNvCxnSpPr>
                <a:cxnSpLocks noChangeShapeType="1"/>
              </p:cNvCxnSpPr>
              <p:nvPr/>
            </p:nvCxnSpPr>
            <p:spPr bwMode="auto">
              <a:xfrm>
                <a:off x="885330" y="1064053"/>
                <a:ext cx="2" cy="658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100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0" name="Freeform 59"/>
              <p:cNvSpPr>
                <a:spLocks/>
              </p:cNvSpPr>
              <p:nvPr/>
            </p:nvSpPr>
            <p:spPr bwMode="auto">
              <a:xfrm>
                <a:off x="884555" y="1064019"/>
                <a:ext cx="770" cy="97"/>
              </a:xfrm>
              <a:custGeom>
                <a:avLst/>
                <a:gdLst>
                  <a:gd name="T0" fmla="*/ 0 w 489327"/>
                  <a:gd name="T1" fmla="*/ 27917 h 61163"/>
                  <a:gd name="T2" fmla="*/ 165652 w 489327"/>
                  <a:gd name="T3" fmla="*/ 1413 h 61163"/>
                  <a:gd name="T4" fmla="*/ 343425 w 489327"/>
                  <a:gd name="T5" fmla="*/ 61047 h 61163"/>
                  <a:gd name="T6" fmla="*/ 470452 w 489327"/>
                  <a:gd name="T7" fmla="*/ 21291 h 6116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89327" h="61163">
                    <a:moveTo>
                      <a:pt x="0" y="27917"/>
                    </a:moveTo>
                    <a:cubicBezTo>
                      <a:pt x="55217" y="6934"/>
                      <a:pt x="108415" y="-4109"/>
                      <a:pt x="165652" y="1413"/>
                    </a:cubicBezTo>
                    <a:cubicBezTo>
                      <a:pt x="222889" y="6935"/>
                      <a:pt x="292625" y="57734"/>
                      <a:pt x="343425" y="61047"/>
                    </a:cubicBezTo>
                    <a:cubicBezTo>
                      <a:pt x="394225" y="64360"/>
                      <a:pt x="541130" y="-4109"/>
                      <a:pt x="470452" y="21291"/>
                    </a:cubicBezTo>
                  </a:path>
                </a:pathLst>
              </a:custGeom>
              <a:noFill/>
              <a:ln w="19050">
                <a:solidFill>
                  <a:schemeClr val="tx1">
                    <a:lumMod val="100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61" name="Straight Connector 60"/>
              <p:cNvCxnSpPr>
                <a:cxnSpLocks noChangeShapeType="1"/>
              </p:cNvCxnSpPr>
              <p:nvPr/>
            </p:nvCxnSpPr>
            <p:spPr bwMode="auto">
              <a:xfrm flipH="1" flipV="1">
                <a:off x="884555" y="1064710"/>
                <a:ext cx="770" cy="12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100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54" name="AutoShape 46"/>
            <p:cNvCxnSpPr>
              <a:cxnSpLocks noChangeShapeType="1"/>
            </p:cNvCxnSpPr>
            <p:nvPr/>
          </p:nvCxnSpPr>
          <p:spPr bwMode="auto">
            <a:xfrm flipH="1" flipV="1">
              <a:off x="2970483" y="1623692"/>
              <a:ext cx="492760" cy="254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55" name="Picture 5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934163" y="599437"/>
              <a:ext cx="482600" cy="152400"/>
            </a:xfrm>
            <a:prstGeom prst="rect">
              <a:avLst/>
            </a:prstGeom>
          </p:spPr>
        </p:pic>
        <p:pic>
          <p:nvPicPr>
            <p:cNvPr id="56" name="Picture 55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3550238" y="591182"/>
              <a:ext cx="368300" cy="152400"/>
            </a:xfrm>
            <a:prstGeom prst="rect">
              <a:avLst/>
            </a:prstGeom>
          </p:spPr>
        </p:pic>
        <p:pic>
          <p:nvPicPr>
            <p:cNvPr id="57" name="Picture 56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3227023" y="380603"/>
              <a:ext cx="114300" cy="114300"/>
            </a:xfrm>
            <a:prstGeom prst="rect">
              <a:avLst/>
            </a:prstGeom>
          </p:spPr>
        </p:pic>
        <p:sp>
          <p:nvSpPr>
            <p:cNvPr id="66" name="Oval 65"/>
            <p:cNvSpPr/>
            <p:nvPr/>
          </p:nvSpPr>
          <p:spPr>
            <a:xfrm>
              <a:off x="2446608" y="721038"/>
              <a:ext cx="175895" cy="17589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3359420" y="721038"/>
              <a:ext cx="175895" cy="17589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2893647" y="721038"/>
              <a:ext cx="175895" cy="17589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118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376363" y="352424"/>
            <a:ext cx="3456826" cy="899452"/>
            <a:chOff x="3110" y="4133"/>
            <a:chExt cx="5100" cy="1327"/>
          </a:xfrm>
        </p:grpSpPr>
        <p:sp>
          <p:nvSpPr>
            <p:cNvPr id="4" name="AutoShape 21" descr="Dark downward diagonal"/>
            <p:cNvSpPr>
              <a:spLocks noChangeArrowheads="1"/>
            </p:cNvSpPr>
            <p:nvPr/>
          </p:nvSpPr>
          <p:spPr bwMode="auto">
            <a:xfrm>
              <a:off x="3426" y="4897"/>
              <a:ext cx="1540" cy="240"/>
            </a:xfrm>
            <a:prstGeom prst="cube">
              <a:avLst>
                <a:gd name="adj" fmla="val 25000"/>
              </a:avLst>
            </a:prstGeom>
            <a:pattFill prst="dkDn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Text Box 20"/>
            <p:cNvSpPr txBox="1">
              <a:spLocks noChangeArrowheads="1"/>
            </p:cNvSpPr>
            <p:nvPr/>
          </p:nvSpPr>
          <p:spPr bwMode="auto">
            <a:xfrm>
              <a:off x="3562" y="5196"/>
              <a:ext cx="108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Element 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 Box 19"/>
            <p:cNvSpPr txBox="1">
              <a:spLocks noChangeArrowheads="1"/>
            </p:cNvSpPr>
            <p:nvPr/>
          </p:nvSpPr>
          <p:spPr bwMode="auto">
            <a:xfrm>
              <a:off x="5563" y="4133"/>
              <a:ext cx="29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5520" y="5180"/>
              <a:ext cx="280" cy="280"/>
              <a:chOff x="6220" y="5690"/>
              <a:chExt cx="280" cy="280"/>
            </a:xfrm>
          </p:grpSpPr>
          <p:sp>
            <p:nvSpPr>
              <p:cNvPr id="22" name="Oval 18"/>
              <p:cNvSpPr>
                <a:spLocks noChangeArrowheads="1"/>
              </p:cNvSpPr>
              <p:nvPr/>
            </p:nvSpPr>
            <p:spPr bwMode="auto">
              <a:xfrm>
                <a:off x="6220" y="5690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Text Box 17"/>
              <p:cNvSpPr txBox="1">
                <a:spLocks noChangeArrowheads="1"/>
              </p:cNvSpPr>
              <p:nvPr/>
            </p:nvSpPr>
            <p:spPr bwMode="auto">
              <a:xfrm>
                <a:off x="6261" y="5695"/>
                <a:ext cx="215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" name="AutoShape 15" descr="Dark downward diagonal"/>
            <p:cNvSpPr>
              <a:spLocks noChangeArrowheads="1"/>
            </p:cNvSpPr>
            <p:nvPr/>
          </p:nvSpPr>
          <p:spPr bwMode="auto">
            <a:xfrm>
              <a:off x="6366" y="4897"/>
              <a:ext cx="1540" cy="240"/>
            </a:xfrm>
            <a:prstGeom prst="cube">
              <a:avLst>
                <a:gd name="adj" fmla="val 25000"/>
              </a:avLst>
            </a:prstGeom>
            <a:pattFill prst="dkDn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AutoShape 14"/>
            <p:cNvSpPr>
              <a:spLocks noChangeArrowheads="1"/>
            </p:cNvSpPr>
            <p:nvPr/>
          </p:nvSpPr>
          <p:spPr bwMode="auto">
            <a:xfrm>
              <a:off x="5546" y="4897"/>
              <a:ext cx="240" cy="240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>
              <a:off x="5680" y="4390"/>
              <a:ext cx="0" cy="5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 rot="5400000">
              <a:off x="5280" y="4767"/>
              <a:ext cx="0" cy="5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rot="16200000" flipH="1">
              <a:off x="6040" y="4764"/>
              <a:ext cx="0" cy="5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6020" y="5037"/>
            <a:ext cx="360" cy="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81" name="Equation" r:id="rId3" imgW="228501" imgH="266584" progId="Equation.DSMT4">
                    <p:embed/>
                  </p:oleObj>
                </mc:Choice>
                <mc:Fallback>
                  <p:oleObj name="Equation" r:id="rId3" imgW="228501" imgH="266584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20" y="5037"/>
                          <a:ext cx="360" cy="4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4970" y="5037"/>
            <a:ext cx="340" cy="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82" name="Equation" r:id="rId5" imgW="215619" imgH="266353" progId="Equation.DSMT4">
                    <p:embed/>
                  </p:oleObj>
                </mc:Choice>
                <mc:Fallback>
                  <p:oleObj name="Equation" r:id="rId5" imgW="215619" imgH="266353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70" y="5037"/>
                          <a:ext cx="340" cy="4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6617" y="5173"/>
              <a:ext cx="101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Element 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" name="Group 5"/>
            <p:cNvGrpSpPr>
              <a:grpSpLocks/>
            </p:cNvGrpSpPr>
            <p:nvPr/>
          </p:nvGrpSpPr>
          <p:grpSpPr bwMode="auto">
            <a:xfrm>
              <a:off x="3110" y="4907"/>
              <a:ext cx="280" cy="280"/>
              <a:chOff x="6220" y="5690"/>
              <a:chExt cx="280" cy="280"/>
            </a:xfrm>
          </p:grpSpPr>
          <p:sp>
            <p:nvSpPr>
              <p:cNvPr id="20" name="Oval 7"/>
              <p:cNvSpPr>
                <a:spLocks noChangeArrowheads="1"/>
              </p:cNvSpPr>
              <p:nvPr/>
            </p:nvSpPr>
            <p:spPr bwMode="auto">
              <a:xfrm>
                <a:off x="6220" y="5690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Text Box 6"/>
              <p:cNvSpPr txBox="1">
                <a:spLocks noChangeArrowheads="1"/>
              </p:cNvSpPr>
              <p:nvPr/>
            </p:nvSpPr>
            <p:spPr bwMode="auto">
              <a:xfrm>
                <a:off x="6247" y="5695"/>
                <a:ext cx="215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" name="Group 2"/>
            <p:cNvGrpSpPr>
              <a:grpSpLocks/>
            </p:cNvGrpSpPr>
            <p:nvPr/>
          </p:nvGrpSpPr>
          <p:grpSpPr bwMode="auto">
            <a:xfrm>
              <a:off x="7930" y="4867"/>
              <a:ext cx="280" cy="280"/>
              <a:chOff x="6220" y="5690"/>
              <a:chExt cx="280" cy="280"/>
            </a:xfrm>
          </p:grpSpPr>
          <p:sp>
            <p:nvSpPr>
              <p:cNvPr id="18" name="Oval 4"/>
              <p:cNvSpPr>
                <a:spLocks noChangeArrowheads="1"/>
              </p:cNvSpPr>
              <p:nvPr/>
            </p:nvSpPr>
            <p:spPr bwMode="auto">
              <a:xfrm>
                <a:off x="6220" y="5690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Text Box 3"/>
              <p:cNvSpPr txBox="1">
                <a:spLocks noChangeArrowheads="1"/>
              </p:cNvSpPr>
              <p:nvPr/>
            </p:nvSpPr>
            <p:spPr bwMode="auto">
              <a:xfrm>
                <a:off x="6268" y="5695"/>
                <a:ext cx="215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3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1651268" y="1800224"/>
            <a:ext cx="3341370" cy="871855"/>
            <a:chOff x="3488" y="4893"/>
            <a:chExt cx="5262" cy="1373"/>
          </a:xfrm>
        </p:grpSpPr>
        <p:sp>
          <p:nvSpPr>
            <p:cNvPr id="25" name="Text Box 448"/>
            <p:cNvSpPr txBox="1">
              <a:spLocks noChangeArrowheads="1"/>
            </p:cNvSpPr>
            <p:nvPr/>
          </p:nvSpPr>
          <p:spPr bwMode="auto">
            <a:xfrm>
              <a:off x="3488" y="5429"/>
              <a:ext cx="77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200 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26" name="Text Box 449"/>
            <p:cNvSpPr txBox="1">
              <a:spLocks noChangeArrowheads="1"/>
            </p:cNvSpPr>
            <p:nvPr/>
          </p:nvSpPr>
          <p:spPr bwMode="auto">
            <a:xfrm>
              <a:off x="8262" y="5409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27" name="Line 450"/>
            <p:cNvCxnSpPr>
              <a:cxnSpLocks noChangeShapeType="1"/>
            </p:cNvCxnSpPr>
            <p:nvPr/>
          </p:nvCxnSpPr>
          <p:spPr bwMode="auto">
            <a:xfrm>
              <a:off x="7786" y="5557"/>
              <a:ext cx="5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451"/>
            <p:cNvCxnSpPr>
              <a:cxnSpLocks noChangeShapeType="1"/>
            </p:cNvCxnSpPr>
            <p:nvPr/>
          </p:nvCxnSpPr>
          <p:spPr bwMode="auto">
            <a:xfrm>
              <a:off x="4338" y="5561"/>
              <a:ext cx="3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Oval 28"/>
            <p:cNvSpPr>
              <a:spLocks noChangeAspect="1" noChangeArrowheads="1"/>
            </p:cNvSpPr>
            <p:nvPr/>
          </p:nvSpPr>
          <p:spPr bwMode="auto">
            <a:xfrm>
              <a:off x="4255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30" name="Oval 29"/>
            <p:cNvSpPr>
              <a:spLocks noChangeAspect="1" noChangeArrowheads="1"/>
            </p:cNvSpPr>
            <p:nvPr/>
          </p:nvSpPr>
          <p:spPr bwMode="auto">
            <a:xfrm>
              <a:off x="5075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31" name="Oval 30"/>
            <p:cNvSpPr>
              <a:spLocks noChangeAspect="1" noChangeArrowheads="1"/>
            </p:cNvSpPr>
            <p:nvPr/>
          </p:nvSpPr>
          <p:spPr bwMode="auto">
            <a:xfrm>
              <a:off x="5896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32" name="Oval 31"/>
            <p:cNvSpPr>
              <a:spLocks noChangeAspect="1" noChangeArrowheads="1"/>
            </p:cNvSpPr>
            <p:nvPr/>
          </p:nvSpPr>
          <p:spPr bwMode="auto">
            <a:xfrm>
              <a:off x="6716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33" name="Oval 32"/>
            <p:cNvSpPr>
              <a:spLocks noChangeAspect="1" noChangeArrowheads="1"/>
            </p:cNvSpPr>
            <p:nvPr/>
          </p:nvSpPr>
          <p:spPr bwMode="auto">
            <a:xfrm>
              <a:off x="7537" y="548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34" name="Text Box 457"/>
            <p:cNvSpPr txBox="1">
              <a:spLocks noChangeArrowheads="1"/>
            </p:cNvSpPr>
            <p:nvPr/>
          </p:nvSpPr>
          <p:spPr bwMode="auto">
            <a:xfrm>
              <a:off x="4120" y="521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5" name="Text Box 458"/>
            <p:cNvSpPr txBox="1">
              <a:spLocks noChangeArrowheads="1"/>
            </p:cNvSpPr>
            <p:nvPr/>
          </p:nvSpPr>
          <p:spPr bwMode="auto">
            <a:xfrm>
              <a:off x="4943" y="521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6" name="Text Box 459"/>
            <p:cNvSpPr txBox="1">
              <a:spLocks noChangeArrowheads="1"/>
            </p:cNvSpPr>
            <p:nvPr/>
          </p:nvSpPr>
          <p:spPr bwMode="auto">
            <a:xfrm>
              <a:off x="5766" y="521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7" name="Text Box 460"/>
            <p:cNvSpPr txBox="1">
              <a:spLocks noChangeArrowheads="1"/>
            </p:cNvSpPr>
            <p:nvPr/>
          </p:nvSpPr>
          <p:spPr bwMode="auto">
            <a:xfrm>
              <a:off x="6589" y="521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8" name="Text Box 461"/>
            <p:cNvSpPr txBox="1">
              <a:spLocks noChangeArrowheads="1"/>
            </p:cNvSpPr>
            <p:nvPr/>
          </p:nvSpPr>
          <p:spPr bwMode="auto">
            <a:xfrm>
              <a:off x="7413" y="521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9" name="Text Box 462"/>
            <p:cNvSpPr txBox="1">
              <a:spLocks noChangeArrowheads="1"/>
            </p:cNvSpPr>
            <p:nvPr/>
          </p:nvSpPr>
          <p:spPr bwMode="auto">
            <a:xfrm>
              <a:off x="4572" y="558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40" name="Text Box 463"/>
            <p:cNvSpPr txBox="1">
              <a:spLocks noChangeArrowheads="1"/>
            </p:cNvSpPr>
            <p:nvPr/>
          </p:nvSpPr>
          <p:spPr bwMode="auto">
            <a:xfrm>
              <a:off x="5409" y="558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41" name="Text Box 464"/>
            <p:cNvSpPr txBox="1">
              <a:spLocks noChangeArrowheads="1"/>
            </p:cNvSpPr>
            <p:nvPr/>
          </p:nvSpPr>
          <p:spPr bwMode="auto">
            <a:xfrm>
              <a:off x="6247" y="558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42" name="Text Box 465"/>
            <p:cNvSpPr txBox="1">
              <a:spLocks noChangeArrowheads="1"/>
            </p:cNvSpPr>
            <p:nvPr/>
          </p:nvSpPr>
          <p:spPr bwMode="auto">
            <a:xfrm>
              <a:off x="7085" y="558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43" name="Text Box 466"/>
            <p:cNvSpPr txBox="1">
              <a:spLocks noChangeArrowheads="1"/>
            </p:cNvSpPr>
            <p:nvPr/>
          </p:nvSpPr>
          <p:spPr bwMode="auto">
            <a:xfrm>
              <a:off x="7071" y="4893"/>
              <a:ext cx="1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–200W</a:t>
              </a:r>
            </a:p>
          </p:txBody>
        </p:sp>
        <p:cxnSp>
          <p:nvCxnSpPr>
            <p:cNvPr id="44" name="Line 467"/>
            <p:cNvCxnSpPr>
              <a:cxnSpLocks noChangeShapeType="1"/>
            </p:cNvCxnSpPr>
            <p:nvPr/>
          </p:nvCxnSpPr>
          <p:spPr bwMode="auto">
            <a:xfrm flipV="1">
              <a:off x="6810" y="5106"/>
              <a:ext cx="326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Text Box 468"/>
            <p:cNvSpPr txBox="1">
              <a:spLocks noChangeArrowheads="1"/>
            </p:cNvSpPr>
            <p:nvPr/>
          </p:nvSpPr>
          <p:spPr bwMode="auto">
            <a:xfrm>
              <a:off x="7042" y="6041"/>
              <a:ext cx="6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0</a:t>
              </a:r>
            </a:p>
          </p:txBody>
        </p:sp>
        <p:cxnSp>
          <p:nvCxnSpPr>
            <p:cNvPr id="46" name="Line 469"/>
            <p:cNvCxnSpPr>
              <a:cxnSpLocks noChangeShapeType="1"/>
            </p:cNvCxnSpPr>
            <p:nvPr/>
          </p:nvCxnSpPr>
          <p:spPr bwMode="auto">
            <a:xfrm flipV="1">
              <a:off x="7239" y="5646"/>
              <a:ext cx="326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Text Box 470"/>
            <p:cNvSpPr txBox="1">
              <a:spLocks noChangeArrowheads="1"/>
            </p:cNvSpPr>
            <p:nvPr/>
          </p:nvSpPr>
          <p:spPr bwMode="auto">
            <a:xfrm>
              <a:off x="5381" y="6041"/>
              <a:ext cx="6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0</a:t>
              </a:r>
            </a:p>
          </p:txBody>
        </p:sp>
        <p:cxnSp>
          <p:nvCxnSpPr>
            <p:cNvPr id="48" name="Line 471"/>
            <p:cNvCxnSpPr>
              <a:cxnSpLocks noChangeShapeType="1"/>
            </p:cNvCxnSpPr>
            <p:nvPr/>
          </p:nvCxnSpPr>
          <p:spPr bwMode="auto">
            <a:xfrm flipV="1">
              <a:off x="5587" y="5662"/>
              <a:ext cx="326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Text Box 472"/>
            <p:cNvSpPr txBox="1">
              <a:spLocks noChangeArrowheads="1"/>
            </p:cNvSpPr>
            <p:nvPr/>
          </p:nvSpPr>
          <p:spPr bwMode="auto">
            <a:xfrm>
              <a:off x="3680" y="6041"/>
              <a:ext cx="53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50" name="Line 473"/>
            <p:cNvCxnSpPr>
              <a:cxnSpLocks noChangeShapeType="1"/>
            </p:cNvCxnSpPr>
            <p:nvPr/>
          </p:nvCxnSpPr>
          <p:spPr bwMode="auto">
            <a:xfrm flipV="1">
              <a:off x="3939" y="5603"/>
              <a:ext cx="326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" name="Text Box 474"/>
            <p:cNvSpPr txBox="1">
              <a:spLocks noChangeArrowheads="1"/>
            </p:cNvSpPr>
            <p:nvPr/>
          </p:nvSpPr>
          <p:spPr bwMode="auto">
            <a:xfrm>
              <a:off x="4209" y="6041"/>
              <a:ext cx="111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500W</a:t>
              </a:r>
            </a:p>
          </p:txBody>
        </p:sp>
        <p:cxnSp>
          <p:nvCxnSpPr>
            <p:cNvPr id="52" name="Line 475"/>
            <p:cNvCxnSpPr>
              <a:cxnSpLocks noChangeShapeType="1"/>
            </p:cNvCxnSpPr>
            <p:nvPr/>
          </p:nvCxnSpPr>
          <p:spPr bwMode="auto">
            <a:xfrm flipV="1">
              <a:off x="4727" y="5636"/>
              <a:ext cx="326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1626556" y="3085257"/>
            <a:ext cx="3913505" cy="1381760"/>
            <a:chOff x="3137" y="6737"/>
            <a:chExt cx="6163" cy="2176"/>
          </a:xfrm>
        </p:grpSpPr>
        <p:sp>
          <p:nvSpPr>
            <p:cNvPr id="54" name="Freeform 53"/>
            <p:cNvSpPr>
              <a:spLocks noChangeAspect="1"/>
            </p:cNvSpPr>
            <p:nvPr/>
          </p:nvSpPr>
          <p:spPr bwMode="auto">
            <a:xfrm>
              <a:off x="3855" y="7142"/>
              <a:ext cx="4320" cy="1046"/>
            </a:xfrm>
            <a:custGeom>
              <a:avLst/>
              <a:gdLst>
                <a:gd name="T0" fmla="*/ 0 w 2829"/>
                <a:gd name="T1" fmla="*/ 1046 h 685"/>
                <a:gd name="T2" fmla="*/ 1048 w 2829"/>
                <a:gd name="T3" fmla="*/ 1046 h 685"/>
                <a:gd name="T4" fmla="*/ 2094 w 2829"/>
                <a:gd name="T5" fmla="*/ 0 h 685"/>
                <a:gd name="T6" fmla="*/ 3127 w 2829"/>
                <a:gd name="T7" fmla="*/ 1034 h 685"/>
                <a:gd name="T8" fmla="*/ 4320 w 2829"/>
                <a:gd name="T9" fmla="*/ 1034 h 6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29" h="685">
                  <a:moveTo>
                    <a:pt x="0" y="685"/>
                  </a:moveTo>
                  <a:lnTo>
                    <a:pt x="686" y="685"/>
                  </a:lnTo>
                  <a:lnTo>
                    <a:pt x="1371" y="0"/>
                  </a:lnTo>
                  <a:lnTo>
                    <a:pt x="2048" y="677"/>
                  </a:lnTo>
                  <a:lnTo>
                    <a:pt x="2829" y="677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cxnSp>
          <p:nvCxnSpPr>
            <p:cNvPr id="55" name="Line 410"/>
            <p:cNvCxnSpPr>
              <a:cxnSpLocks noChangeAspect="1" noChangeShapeType="1"/>
            </p:cNvCxnSpPr>
            <p:nvPr/>
          </p:nvCxnSpPr>
          <p:spPr bwMode="auto">
            <a:xfrm>
              <a:off x="4915" y="8190"/>
              <a:ext cx="208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6" name="Oval 55"/>
            <p:cNvSpPr>
              <a:spLocks noChangeAspect="1" noChangeArrowheads="1"/>
            </p:cNvSpPr>
            <p:nvPr/>
          </p:nvSpPr>
          <p:spPr bwMode="auto">
            <a:xfrm>
              <a:off x="3804" y="8107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57" name="Oval 56"/>
            <p:cNvSpPr>
              <a:spLocks noChangeAspect="1" noChangeArrowheads="1"/>
            </p:cNvSpPr>
            <p:nvPr/>
          </p:nvSpPr>
          <p:spPr bwMode="auto">
            <a:xfrm>
              <a:off x="5877" y="7077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58" name="Oval 57"/>
            <p:cNvSpPr>
              <a:spLocks noChangeAspect="1" noChangeArrowheads="1"/>
            </p:cNvSpPr>
            <p:nvPr/>
          </p:nvSpPr>
          <p:spPr bwMode="auto">
            <a:xfrm>
              <a:off x="4867" y="8099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59" name="Oval 58"/>
            <p:cNvSpPr>
              <a:spLocks noChangeAspect="1" noChangeArrowheads="1"/>
            </p:cNvSpPr>
            <p:nvPr/>
          </p:nvSpPr>
          <p:spPr bwMode="auto">
            <a:xfrm>
              <a:off x="6899" y="8090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60" name="Oval 59"/>
            <p:cNvSpPr>
              <a:spLocks noChangeAspect="1" noChangeArrowheads="1"/>
            </p:cNvSpPr>
            <p:nvPr/>
          </p:nvSpPr>
          <p:spPr bwMode="auto">
            <a:xfrm>
              <a:off x="8083" y="8096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61" name="Text Box 416"/>
            <p:cNvSpPr txBox="1">
              <a:spLocks noChangeArrowheads="1"/>
            </p:cNvSpPr>
            <p:nvPr/>
          </p:nvSpPr>
          <p:spPr bwMode="auto">
            <a:xfrm>
              <a:off x="3137" y="8065"/>
              <a:ext cx="618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50 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62" name="Text Box 417"/>
            <p:cNvSpPr txBox="1">
              <a:spLocks noChangeArrowheads="1"/>
            </p:cNvSpPr>
            <p:nvPr/>
          </p:nvSpPr>
          <p:spPr bwMode="auto">
            <a:xfrm>
              <a:off x="8812" y="8011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63" name="Line 418"/>
            <p:cNvCxnSpPr>
              <a:cxnSpLocks noChangeShapeType="1"/>
            </p:cNvCxnSpPr>
            <p:nvPr/>
          </p:nvCxnSpPr>
          <p:spPr bwMode="auto">
            <a:xfrm>
              <a:off x="8336" y="8159"/>
              <a:ext cx="5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" name="Text Box 419"/>
            <p:cNvSpPr txBox="1">
              <a:spLocks noChangeArrowheads="1"/>
            </p:cNvSpPr>
            <p:nvPr/>
          </p:nvSpPr>
          <p:spPr bwMode="auto">
            <a:xfrm>
              <a:off x="4198" y="8687"/>
              <a:ext cx="71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200W</a:t>
              </a:r>
            </a:p>
          </p:txBody>
        </p:sp>
        <p:cxnSp>
          <p:nvCxnSpPr>
            <p:cNvPr id="65" name="Line 420"/>
            <p:cNvCxnSpPr>
              <a:cxnSpLocks noChangeShapeType="1"/>
            </p:cNvCxnSpPr>
            <p:nvPr/>
          </p:nvCxnSpPr>
          <p:spPr bwMode="auto">
            <a:xfrm flipV="1">
              <a:off x="4549" y="8256"/>
              <a:ext cx="326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Text Box 421"/>
            <p:cNvSpPr txBox="1">
              <a:spLocks noChangeArrowheads="1"/>
            </p:cNvSpPr>
            <p:nvPr/>
          </p:nvSpPr>
          <p:spPr bwMode="auto">
            <a:xfrm>
              <a:off x="7625" y="8678"/>
              <a:ext cx="6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0</a:t>
              </a:r>
            </a:p>
          </p:txBody>
        </p:sp>
        <p:cxnSp>
          <p:nvCxnSpPr>
            <p:cNvPr id="67" name="Line 422"/>
            <p:cNvCxnSpPr>
              <a:cxnSpLocks noChangeShapeType="1"/>
            </p:cNvCxnSpPr>
            <p:nvPr/>
          </p:nvCxnSpPr>
          <p:spPr bwMode="auto">
            <a:xfrm flipV="1">
              <a:off x="7840" y="8256"/>
              <a:ext cx="326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423"/>
            <p:cNvCxnSpPr>
              <a:cxnSpLocks noChangeShapeType="1"/>
            </p:cNvCxnSpPr>
            <p:nvPr/>
          </p:nvCxnSpPr>
          <p:spPr bwMode="auto">
            <a:xfrm flipV="1">
              <a:off x="6608" y="8281"/>
              <a:ext cx="326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69" name="Group 68"/>
            <p:cNvGrpSpPr>
              <a:grpSpLocks/>
            </p:cNvGrpSpPr>
            <p:nvPr/>
          </p:nvGrpSpPr>
          <p:grpSpPr bwMode="auto">
            <a:xfrm>
              <a:off x="3718" y="7783"/>
              <a:ext cx="291" cy="291"/>
              <a:chOff x="2853" y="9437"/>
              <a:chExt cx="291" cy="291"/>
            </a:xfrm>
          </p:grpSpPr>
          <p:sp>
            <p:nvSpPr>
              <p:cNvPr id="90" name="Oval 89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91" name="Text Box 426"/>
              <p:cNvSpPr txBox="1">
                <a:spLocks noChangeArrowheads="1"/>
              </p:cNvSpPr>
              <p:nvPr/>
            </p:nvSpPr>
            <p:spPr bwMode="auto">
              <a:xfrm>
                <a:off x="2868" y="9459"/>
                <a:ext cx="256" cy="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70" name="Text Box 427"/>
            <p:cNvSpPr txBox="1">
              <a:spLocks noChangeArrowheads="1"/>
            </p:cNvSpPr>
            <p:nvPr/>
          </p:nvSpPr>
          <p:spPr bwMode="auto">
            <a:xfrm>
              <a:off x="4614" y="6765"/>
              <a:ext cx="67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100W</a:t>
              </a:r>
            </a:p>
          </p:txBody>
        </p:sp>
        <p:cxnSp>
          <p:nvCxnSpPr>
            <p:cNvPr id="71" name="Line 428"/>
            <p:cNvCxnSpPr>
              <a:cxnSpLocks noChangeShapeType="1"/>
            </p:cNvCxnSpPr>
            <p:nvPr/>
          </p:nvCxnSpPr>
          <p:spPr bwMode="auto">
            <a:xfrm rot="10800000">
              <a:off x="5251" y="6892"/>
              <a:ext cx="549" cy="1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" name="Text Box 429"/>
            <p:cNvSpPr txBox="1">
              <a:spLocks noChangeArrowheads="1"/>
            </p:cNvSpPr>
            <p:nvPr/>
          </p:nvSpPr>
          <p:spPr bwMode="auto">
            <a:xfrm>
              <a:off x="6341" y="8688"/>
              <a:ext cx="6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0</a:t>
              </a:r>
            </a:p>
          </p:txBody>
        </p:sp>
        <p:grpSp>
          <p:nvGrpSpPr>
            <p:cNvPr id="73" name="Group 72"/>
            <p:cNvGrpSpPr>
              <a:grpSpLocks/>
            </p:cNvGrpSpPr>
            <p:nvPr/>
          </p:nvGrpSpPr>
          <p:grpSpPr bwMode="auto">
            <a:xfrm>
              <a:off x="4678" y="7807"/>
              <a:ext cx="291" cy="291"/>
              <a:chOff x="2853" y="9437"/>
              <a:chExt cx="291" cy="291"/>
            </a:xfrm>
          </p:grpSpPr>
          <p:sp>
            <p:nvSpPr>
              <p:cNvPr id="88" name="Oval 87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89" name="Text Box 432"/>
              <p:cNvSpPr txBox="1">
                <a:spLocks noChangeArrowheads="1"/>
              </p:cNvSpPr>
              <p:nvPr/>
            </p:nvSpPr>
            <p:spPr bwMode="auto">
              <a:xfrm>
                <a:off x="2884" y="9459"/>
                <a:ext cx="256" cy="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2</a:t>
                </a:r>
              </a:p>
            </p:txBody>
          </p:sp>
        </p:grpSp>
        <p:grpSp>
          <p:nvGrpSpPr>
            <p:cNvPr id="74" name="Group 73"/>
            <p:cNvGrpSpPr>
              <a:grpSpLocks/>
            </p:cNvGrpSpPr>
            <p:nvPr/>
          </p:nvGrpSpPr>
          <p:grpSpPr bwMode="auto">
            <a:xfrm>
              <a:off x="5784" y="6737"/>
              <a:ext cx="291" cy="291"/>
              <a:chOff x="2853" y="9437"/>
              <a:chExt cx="291" cy="291"/>
            </a:xfrm>
          </p:grpSpPr>
          <p:sp>
            <p:nvSpPr>
              <p:cNvPr id="86" name="Oval 85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87" name="Text Box 435"/>
              <p:cNvSpPr txBox="1">
                <a:spLocks noChangeArrowheads="1"/>
              </p:cNvSpPr>
              <p:nvPr/>
            </p:nvSpPr>
            <p:spPr bwMode="auto">
              <a:xfrm>
                <a:off x="2868" y="9459"/>
                <a:ext cx="256" cy="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3</a:t>
                </a:r>
              </a:p>
            </p:txBody>
          </p:sp>
        </p:grpSp>
        <p:grpSp>
          <p:nvGrpSpPr>
            <p:cNvPr id="75" name="Group 74"/>
            <p:cNvGrpSpPr>
              <a:grpSpLocks/>
            </p:cNvGrpSpPr>
            <p:nvPr/>
          </p:nvGrpSpPr>
          <p:grpSpPr bwMode="auto">
            <a:xfrm>
              <a:off x="6941" y="7766"/>
              <a:ext cx="291" cy="291"/>
              <a:chOff x="2853" y="9437"/>
              <a:chExt cx="291" cy="291"/>
            </a:xfrm>
          </p:grpSpPr>
          <p:sp>
            <p:nvSpPr>
              <p:cNvPr id="84" name="Oval 83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85" name="Text Box 438"/>
              <p:cNvSpPr txBox="1">
                <a:spLocks noChangeArrowheads="1"/>
              </p:cNvSpPr>
              <p:nvPr/>
            </p:nvSpPr>
            <p:spPr bwMode="auto">
              <a:xfrm>
                <a:off x="2868" y="9451"/>
                <a:ext cx="256" cy="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6" name="Group 75"/>
            <p:cNvGrpSpPr>
              <a:grpSpLocks/>
            </p:cNvGrpSpPr>
            <p:nvPr/>
          </p:nvGrpSpPr>
          <p:grpSpPr bwMode="auto">
            <a:xfrm>
              <a:off x="8012" y="7766"/>
              <a:ext cx="291" cy="291"/>
              <a:chOff x="2853" y="9437"/>
              <a:chExt cx="291" cy="291"/>
            </a:xfrm>
          </p:grpSpPr>
          <p:sp>
            <p:nvSpPr>
              <p:cNvPr id="82" name="Oval 81"/>
              <p:cNvSpPr>
                <a:spLocks noChangeArrowheads="1"/>
              </p:cNvSpPr>
              <p:nvPr/>
            </p:nvSpPr>
            <p:spPr bwMode="auto">
              <a:xfrm>
                <a:off x="2853" y="9437"/>
                <a:ext cx="291" cy="29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83" name="Text Box 441"/>
              <p:cNvSpPr txBox="1">
                <a:spLocks noChangeArrowheads="1"/>
              </p:cNvSpPr>
              <p:nvPr/>
            </p:nvSpPr>
            <p:spPr bwMode="auto">
              <a:xfrm>
                <a:off x="2884" y="9459"/>
                <a:ext cx="256" cy="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5</a:t>
                </a:r>
              </a:p>
            </p:txBody>
          </p:sp>
        </p:grpSp>
        <p:sp>
          <p:nvSpPr>
            <p:cNvPr id="77" name="Text Box 442"/>
            <p:cNvSpPr txBox="1">
              <a:spLocks noChangeArrowheads="1"/>
            </p:cNvSpPr>
            <p:nvPr/>
          </p:nvSpPr>
          <p:spPr bwMode="auto">
            <a:xfrm>
              <a:off x="4215" y="7915"/>
              <a:ext cx="31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78" name="Text Box 443"/>
            <p:cNvSpPr txBox="1">
              <a:spLocks noChangeArrowheads="1"/>
            </p:cNvSpPr>
            <p:nvPr/>
          </p:nvSpPr>
          <p:spPr bwMode="auto">
            <a:xfrm>
              <a:off x="5733" y="7966"/>
              <a:ext cx="31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79" name="Text Box 444"/>
            <p:cNvSpPr txBox="1">
              <a:spLocks noChangeArrowheads="1"/>
            </p:cNvSpPr>
            <p:nvPr/>
          </p:nvSpPr>
          <p:spPr bwMode="auto">
            <a:xfrm>
              <a:off x="6306" y="7358"/>
              <a:ext cx="31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80" name="Text Box 445"/>
            <p:cNvSpPr txBox="1">
              <a:spLocks noChangeArrowheads="1"/>
            </p:cNvSpPr>
            <p:nvPr/>
          </p:nvSpPr>
          <p:spPr bwMode="auto">
            <a:xfrm>
              <a:off x="5141" y="7452"/>
              <a:ext cx="31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1" name="Text Box 446"/>
            <p:cNvSpPr txBox="1">
              <a:spLocks noChangeArrowheads="1"/>
            </p:cNvSpPr>
            <p:nvPr/>
          </p:nvSpPr>
          <p:spPr bwMode="auto">
            <a:xfrm>
              <a:off x="7498" y="7949"/>
              <a:ext cx="31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92" name="Group 91"/>
          <p:cNvGrpSpPr>
            <a:grpSpLocks/>
          </p:cNvGrpSpPr>
          <p:nvPr/>
        </p:nvGrpSpPr>
        <p:grpSpPr bwMode="auto">
          <a:xfrm>
            <a:off x="2339661" y="5029005"/>
            <a:ext cx="2519045" cy="1648460"/>
            <a:chOff x="7964" y="8738"/>
            <a:chExt cx="3967" cy="2596"/>
          </a:xfrm>
        </p:grpSpPr>
        <p:sp>
          <p:nvSpPr>
            <p:cNvPr id="93" name="Rectangle 92" descr="Wide upward diagonal"/>
            <p:cNvSpPr>
              <a:spLocks noChangeArrowheads="1"/>
            </p:cNvSpPr>
            <p:nvPr/>
          </p:nvSpPr>
          <p:spPr bwMode="auto">
            <a:xfrm>
              <a:off x="10417" y="8816"/>
              <a:ext cx="292" cy="217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94" name="Freeform 93" descr="10%"/>
            <p:cNvSpPr>
              <a:spLocks/>
            </p:cNvSpPr>
            <p:nvPr/>
          </p:nvSpPr>
          <p:spPr bwMode="auto">
            <a:xfrm>
              <a:off x="8752" y="8738"/>
              <a:ext cx="1658" cy="2265"/>
            </a:xfrm>
            <a:custGeom>
              <a:avLst/>
              <a:gdLst>
                <a:gd name="T0" fmla="*/ 0 w 1658"/>
                <a:gd name="T1" fmla="*/ 105 h 2265"/>
                <a:gd name="T2" fmla="*/ 0 w 1658"/>
                <a:gd name="T3" fmla="*/ 2242 h 2265"/>
                <a:gd name="T4" fmla="*/ 413 w 1658"/>
                <a:gd name="T5" fmla="*/ 2190 h 2265"/>
                <a:gd name="T6" fmla="*/ 773 w 1658"/>
                <a:gd name="T7" fmla="*/ 2242 h 2265"/>
                <a:gd name="T8" fmla="*/ 1230 w 1658"/>
                <a:gd name="T9" fmla="*/ 2197 h 2265"/>
                <a:gd name="T10" fmla="*/ 1658 w 1658"/>
                <a:gd name="T11" fmla="*/ 2265 h 2265"/>
                <a:gd name="T12" fmla="*/ 1658 w 1658"/>
                <a:gd name="T13" fmla="*/ 90 h 2265"/>
                <a:gd name="T14" fmla="*/ 1320 w 1658"/>
                <a:gd name="T15" fmla="*/ 45 h 2265"/>
                <a:gd name="T16" fmla="*/ 990 w 1658"/>
                <a:gd name="T17" fmla="*/ 97 h 2265"/>
                <a:gd name="T18" fmla="*/ 645 w 1658"/>
                <a:gd name="T19" fmla="*/ 112 h 2265"/>
                <a:gd name="T20" fmla="*/ 293 w 1658"/>
                <a:gd name="T21" fmla="*/ 0 h 2265"/>
                <a:gd name="T22" fmla="*/ 0 w 1658"/>
                <a:gd name="T23" fmla="*/ 105 h 22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58" h="2265">
                  <a:moveTo>
                    <a:pt x="0" y="105"/>
                  </a:moveTo>
                  <a:lnTo>
                    <a:pt x="0" y="2242"/>
                  </a:lnTo>
                  <a:lnTo>
                    <a:pt x="413" y="2190"/>
                  </a:lnTo>
                  <a:lnTo>
                    <a:pt x="773" y="2242"/>
                  </a:lnTo>
                  <a:lnTo>
                    <a:pt x="1230" y="2197"/>
                  </a:lnTo>
                  <a:lnTo>
                    <a:pt x="1658" y="2265"/>
                  </a:lnTo>
                  <a:lnTo>
                    <a:pt x="1658" y="90"/>
                  </a:lnTo>
                  <a:lnTo>
                    <a:pt x="1320" y="45"/>
                  </a:lnTo>
                  <a:lnTo>
                    <a:pt x="990" y="97"/>
                  </a:lnTo>
                  <a:lnTo>
                    <a:pt x="645" y="112"/>
                  </a:lnTo>
                  <a:lnTo>
                    <a:pt x="293" y="0"/>
                  </a:lnTo>
                  <a:lnTo>
                    <a:pt x="0" y="105"/>
                  </a:lnTo>
                  <a:close/>
                </a:path>
              </a:pathLst>
            </a:custGeom>
            <a:pattFill prst="pct10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95" name="Text Box 399"/>
            <p:cNvSpPr txBox="1">
              <a:spLocks noChangeArrowheads="1"/>
            </p:cNvSpPr>
            <p:nvPr/>
          </p:nvSpPr>
          <p:spPr bwMode="auto">
            <a:xfrm>
              <a:off x="10761" y="9592"/>
              <a:ext cx="1170" cy="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Insulated</a:t>
              </a: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No heat flow</a:t>
              </a:r>
            </a:p>
          </p:txBody>
        </p:sp>
        <p:sp>
          <p:nvSpPr>
            <p:cNvPr id="96" name="Text Box 400"/>
            <p:cNvSpPr txBox="1">
              <a:spLocks noChangeArrowheads="1"/>
            </p:cNvSpPr>
            <p:nvPr/>
          </p:nvSpPr>
          <p:spPr bwMode="auto">
            <a:xfrm>
              <a:off x="9060" y="9118"/>
              <a:ext cx="960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Wall</a:t>
              </a:r>
            </a:p>
          </p:txBody>
        </p:sp>
        <p:sp>
          <p:nvSpPr>
            <p:cNvPr id="97" name="Text Box 401"/>
            <p:cNvSpPr txBox="1">
              <a:spLocks noChangeArrowheads="1"/>
            </p:cNvSpPr>
            <p:nvPr/>
          </p:nvSpPr>
          <p:spPr bwMode="auto">
            <a:xfrm>
              <a:off x="7964" y="9672"/>
              <a:ext cx="71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200 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cxnSp>
          <p:nvCxnSpPr>
            <p:cNvPr id="98" name="Line 402"/>
            <p:cNvCxnSpPr>
              <a:cxnSpLocks noChangeShapeType="1"/>
            </p:cNvCxnSpPr>
            <p:nvPr/>
          </p:nvCxnSpPr>
          <p:spPr bwMode="auto">
            <a:xfrm>
              <a:off x="8749" y="11123"/>
              <a:ext cx="0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Line 403"/>
            <p:cNvCxnSpPr>
              <a:cxnSpLocks noChangeShapeType="1"/>
            </p:cNvCxnSpPr>
            <p:nvPr/>
          </p:nvCxnSpPr>
          <p:spPr bwMode="auto">
            <a:xfrm>
              <a:off x="10409" y="11124"/>
              <a:ext cx="0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" name="Line 404"/>
            <p:cNvCxnSpPr>
              <a:cxnSpLocks noChangeShapeType="1"/>
            </p:cNvCxnSpPr>
            <p:nvPr/>
          </p:nvCxnSpPr>
          <p:spPr bwMode="auto">
            <a:xfrm>
              <a:off x="8749" y="11219"/>
              <a:ext cx="16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1" name="Text Box 405"/>
            <p:cNvSpPr txBox="1">
              <a:spLocks noChangeArrowheads="1"/>
            </p:cNvSpPr>
            <p:nvPr/>
          </p:nvSpPr>
          <p:spPr bwMode="auto">
            <a:xfrm>
              <a:off x="9292" y="10995"/>
              <a:ext cx="676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 m</a:t>
              </a:r>
            </a:p>
          </p:txBody>
        </p:sp>
        <p:cxnSp>
          <p:nvCxnSpPr>
            <p:cNvPr id="102" name="Line 406"/>
            <p:cNvCxnSpPr>
              <a:cxnSpLocks noChangeShapeType="1"/>
            </p:cNvCxnSpPr>
            <p:nvPr/>
          </p:nvCxnSpPr>
          <p:spPr bwMode="auto">
            <a:xfrm flipH="1">
              <a:off x="8754" y="10635"/>
              <a:ext cx="9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" name="Text Box 407"/>
            <p:cNvSpPr txBox="1">
              <a:spLocks noChangeArrowheads="1"/>
            </p:cNvSpPr>
            <p:nvPr/>
          </p:nvSpPr>
          <p:spPr bwMode="auto">
            <a:xfrm>
              <a:off x="8919" y="10362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104" name="Group 103"/>
          <p:cNvGrpSpPr>
            <a:grpSpLocks/>
          </p:cNvGrpSpPr>
          <p:nvPr/>
        </p:nvGrpSpPr>
        <p:grpSpPr bwMode="auto">
          <a:xfrm>
            <a:off x="1760541" y="6957000"/>
            <a:ext cx="3155950" cy="1362710"/>
            <a:chOff x="7882" y="8686"/>
            <a:chExt cx="4970" cy="2146"/>
          </a:xfrm>
        </p:grpSpPr>
        <p:grpSp>
          <p:nvGrpSpPr>
            <p:cNvPr id="105" name="Group 104"/>
            <p:cNvGrpSpPr>
              <a:grpSpLocks/>
            </p:cNvGrpSpPr>
            <p:nvPr/>
          </p:nvGrpSpPr>
          <p:grpSpPr bwMode="auto">
            <a:xfrm>
              <a:off x="8668" y="9147"/>
              <a:ext cx="3503" cy="735"/>
              <a:chOff x="8460" y="9083"/>
              <a:chExt cx="2325" cy="735"/>
            </a:xfrm>
          </p:grpSpPr>
          <p:sp>
            <p:nvSpPr>
              <p:cNvPr id="126" name="Rectangle 125" descr="Dark upward diagonal"/>
              <p:cNvSpPr>
                <a:spLocks noChangeArrowheads="1"/>
              </p:cNvSpPr>
              <p:nvPr/>
            </p:nvSpPr>
            <p:spPr bwMode="auto">
              <a:xfrm>
                <a:off x="8460" y="9083"/>
                <a:ext cx="2325" cy="735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127" name="Rectangle 126"/>
              <p:cNvSpPr>
                <a:spLocks noChangeArrowheads="1"/>
              </p:cNvSpPr>
              <p:nvPr/>
            </p:nvSpPr>
            <p:spPr bwMode="auto">
              <a:xfrm>
                <a:off x="8460" y="9225"/>
                <a:ext cx="2160" cy="45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cxnSp>
            <p:nvCxnSpPr>
              <p:cNvPr id="128" name="Line 373"/>
              <p:cNvCxnSpPr>
                <a:cxnSpLocks noChangeShapeType="1"/>
              </p:cNvCxnSpPr>
              <p:nvPr/>
            </p:nvCxnSpPr>
            <p:spPr bwMode="auto">
              <a:xfrm flipV="1">
                <a:off x="9006" y="9225"/>
                <a:ext cx="0" cy="44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9" name="Line 374"/>
              <p:cNvCxnSpPr>
                <a:cxnSpLocks noChangeShapeType="1"/>
              </p:cNvCxnSpPr>
              <p:nvPr/>
            </p:nvCxnSpPr>
            <p:spPr bwMode="auto">
              <a:xfrm flipV="1">
                <a:off x="9544" y="9225"/>
                <a:ext cx="0" cy="44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0" name="Line 375"/>
              <p:cNvCxnSpPr>
                <a:cxnSpLocks noChangeShapeType="1"/>
              </p:cNvCxnSpPr>
              <p:nvPr/>
            </p:nvCxnSpPr>
            <p:spPr bwMode="auto">
              <a:xfrm flipV="1">
                <a:off x="10082" y="9225"/>
                <a:ext cx="0" cy="44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6" name="Text Box 376"/>
            <p:cNvSpPr txBox="1">
              <a:spLocks noChangeArrowheads="1"/>
            </p:cNvSpPr>
            <p:nvPr/>
          </p:nvSpPr>
          <p:spPr bwMode="auto">
            <a:xfrm>
              <a:off x="10262" y="8686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No heat flow</a:t>
              </a:r>
            </a:p>
          </p:txBody>
        </p:sp>
        <p:sp>
          <p:nvSpPr>
            <p:cNvPr id="107" name="Text Box 377"/>
            <p:cNvSpPr txBox="1">
              <a:spLocks noChangeArrowheads="1"/>
            </p:cNvSpPr>
            <p:nvPr/>
          </p:nvSpPr>
          <p:spPr bwMode="auto">
            <a:xfrm>
              <a:off x="7882" y="9382"/>
              <a:ext cx="77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200 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08" name="Text Box 378"/>
            <p:cNvSpPr txBox="1">
              <a:spLocks noChangeArrowheads="1"/>
            </p:cNvSpPr>
            <p:nvPr/>
          </p:nvSpPr>
          <p:spPr bwMode="auto">
            <a:xfrm>
              <a:off x="12364" y="9211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09" name="Line 379"/>
            <p:cNvCxnSpPr>
              <a:cxnSpLocks noChangeShapeType="1"/>
            </p:cNvCxnSpPr>
            <p:nvPr/>
          </p:nvCxnSpPr>
          <p:spPr bwMode="auto">
            <a:xfrm>
              <a:off x="8669" y="9515"/>
              <a:ext cx="402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380"/>
            <p:cNvCxnSpPr>
              <a:cxnSpLocks noChangeShapeType="1"/>
            </p:cNvCxnSpPr>
            <p:nvPr/>
          </p:nvCxnSpPr>
          <p:spPr bwMode="auto">
            <a:xfrm flipH="1">
              <a:off x="9801" y="8832"/>
              <a:ext cx="435" cy="3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Line 381"/>
            <p:cNvCxnSpPr>
              <a:cxnSpLocks noChangeShapeType="1"/>
            </p:cNvCxnSpPr>
            <p:nvPr/>
          </p:nvCxnSpPr>
          <p:spPr bwMode="auto">
            <a:xfrm>
              <a:off x="8717" y="10513"/>
              <a:ext cx="324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" name="Oval 111"/>
            <p:cNvSpPr>
              <a:spLocks noChangeAspect="1" noChangeArrowheads="1"/>
            </p:cNvSpPr>
            <p:nvPr/>
          </p:nvSpPr>
          <p:spPr bwMode="auto">
            <a:xfrm>
              <a:off x="8634" y="1047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13" name="Oval 112"/>
            <p:cNvSpPr>
              <a:spLocks noChangeAspect="1" noChangeArrowheads="1"/>
            </p:cNvSpPr>
            <p:nvPr/>
          </p:nvSpPr>
          <p:spPr bwMode="auto">
            <a:xfrm>
              <a:off x="9454" y="1047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14" name="Oval 113"/>
            <p:cNvSpPr>
              <a:spLocks noChangeAspect="1" noChangeArrowheads="1"/>
            </p:cNvSpPr>
            <p:nvPr/>
          </p:nvSpPr>
          <p:spPr bwMode="auto">
            <a:xfrm>
              <a:off x="10275" y="1047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15" name="Oval 114"/>
            <p:cNvSpPr>
              <a:spLocks noChangeAspect="1" noChangeArrowheads="1"/>
            </p:cNvSpPr>
            <p:nvPr/>
          </p:nvSpPr>
          <p:spPr bwMode="auto">
            <a:xfrm>
              <a:off x="11095" y="1047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16" name="Oval 115"/>
            <p:cNvSpPr>
              <a:spLocks noChangeAspect="1" noChangeArrowheads="1"/>
            </p:cNvSpPr>
            <p:nvPr/>
          </p:nvSpPr>
          <p:spPr bwMode="auto">
            <a:xfrm>
              <a:off x="11916" y="1047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17" name="Text Box 387"/>
            <p:cNvSpPr txBox="1">
              <a:spLocks noChangeArrowheads="1"/>
            </p:cNvSpPr>
            <p:nvPr/>
          </p:nvSpPr>
          <p:spPr bwMode="auto">
            <a:xfrm>
              <a:off x="8499" y="10167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8" name="Text Box 388"/>
            <p:cNvSpPr txBox="1">
              <a:spLocks noChangeArrowheads="1"/>
            </p:cNvSpPr>
            <p:nvPr/>
          </p:nvSpPr>
          <p:spPr bwMode="auto">
            <a:xfrm>
              <a:off x="9322" y="10167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9" name="Text Box 389"/>
            <p:cNvSpPr txBox="1">
              <a:spLocks noChangeArrowheads="1"/>
            </p:cNvSpPr>
            <p:nvPr/>
          </p:nvSpPr>
          <p:spPr bwMode="auto">
            <a:xfrm>
              <a:off x="10145" y="10167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20" name="Text Box 390"/>
            <p:cNvSpPr txBox="1">
              <a:spLocks noChangeArrowheads="1"/>
            </p:cNvSpPr>
            <p:nvPr/>
          </p:nvSpPr>
          <p:spPr bwMode="auto">
            <a:xfrm>
              <a:off x="10968" y="10167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21" name="Text Box 391"/>
            <p:cNvSpPr txBox="1">
              <a:spLocks noChangeArrowheads="1"/>
            </p:cNvSpPr>
            <p:nvPr/>
          </p:nvSpPr>
          <p:spPr bwMode="auto">
            <a:xfrm>
              <a:off x="11792" y="10167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22" name="Text Box 392"/>
            <p:cNvSpPr txBox="1">
              <a:spLocks noChangeArrowheads="1"/>
            </p:cNvSpPr>
            <p:nvPr/>
          </p:nvSpPr>
          <p:spPr bwMode="auto">
            <a:xfrm>
              <a:off x="8951" y="10532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23" name="Text Box 393"/>
            <p:cNvSpPr txBox="1">
              <a:spLocks noChangeArrowheads="1"/>
            </p:cNvSpPr>
            <p:nvPr/>
          </p:nvSpPr>
          <p:spPr bwMode="auto">
            <a:xfrm>
              <a:off x="9788" y="10532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24" name="Text Box 394"/>
            <p:cNvSpPr txBox="1">
              <a:spLocks noChangeArrowheads="1"/>
            </p:cNvSpPr>
            <p:nvPr/>
          </p:nvSpPr>
          <p:spPr bwMode="auto">
            <a:xfrm>
              <a:off x="10626" y="10532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25" name="Text Box 395"/>
            <p:cNvSpPr txBox="1">
              <a:spLocks noChangeArrowheads="1"/>
            </p:cNvSpPr>
            <p:nvPr/>
          </p:nvSpPr>
          <p:spPr bwMode="auto">
            <a:xfrm>
              <a:off x="11464" y="10532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174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>
            <a:grpSpLocks/>
          </p:cNvGrpSpPr>
          <p:nvPr/>
        </p:nvGrpSpPr>
        <p:grpSpPr bwMode="auto">
          <a:xfrm>
            <a:off x="1515273" y="3008455"/>
            <a:ext cx="3658235" cy="1652270"/>
            <a:chOff x="2497" y="8654"/>
            <a:chExt cx="5761" cy="2602"/>
          </a:xfrm>
        </p:grpSpPr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3429" y="8661"/>
              <a:ext cx="1658" cy="2265"/>
            </a:xfrm>
            <a:custGeom>
              <a:avLst/>
              <a:gdLst>
                <a:gd name="T0" fmla="*/ 0 w 1658"/>
                <a:gd name="T1" fmla="*/ 105 h 2265"/>
                <a:gd name="T2" fmla="*/ 0 w 1658"/>
                <a:gd name="T3" fmla="*/ 2242 h 2265"/>
                <a:gd name="T4" fmla="*/ 413 w 1658"/>
                <a:gd name="T5" fmla="*/ 2190 h 2265"/>
                <a:gd name="T6" fmla="*/ 773 w 1658"/>
                <a:gd name="T7" fmla="*/ 2242 h 2265"/>
                <a:gd name="T8" fmla="*/ 1230 w 1658"/>
                <a:gd name="T9" fmla="*/ 2197 h 2265"/>
                <a:gd name="T10" fmla="*/ 1658 w 1658"/>
                <a:gd name="T11" fmla="*/ 2265 h 2265"/>
                <a:gd name="T12" fmla="*/ 1658 w 1658"/>
                <a:gd name="T13" fmla="*/ 90 h 2265"/>
                <a:gd name="T14" fmla="*/ 1320 w 1658"/>
                <a:gd name="T15" fmla="*/ 45 h 2265"/>
                <a:gd name="T16" fmla="*/ 990 w 1658"/>
                <a:gd name="T17" fmla="*/ 97 h 2265"/>
                <a:gd name="T18" fmla="*/ 645 w 1658"/>
                <a:gd name="T19" fmla="*/ 112 h 2265"/>
                <a:gd name="T20" fmla="*/ 293 w 1658"/>
                <a:gd name="T21" fmla="*/ 0 h 2265"/>
                <a:gd name="T22" fmla="*/ 0 w 1658"/>
                <a:gd name="T23" fmla="*/ 105 h 22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58" h="2265">
                  <a:moveTo>
                    <a:pt x="0" y="105"/>
                  </a:moveTo>
                  <a:lnTo>
                    <a:pt x="0" y="2242"/>
                  </a:lnTo>
                  <a:lnTo>
                    <a:pt x="413" y="2190"/>
                  </a:lnTo>
                  <a:lnTo>
                    <a:pt x="773" y="2242"/>
                  </a:lnTo>
                  <a:lnTo>
                    <a:pt x="1230" y="2197"/>
                  </a:lnTo>
                  <a:lnTo>
                    <a:pt x="1658" y="2265"/>
                  </a:lnTo>
                  <a:lnTo>
                    <a:pt x="1658" y="90"/>
                  </a:lnTo>
                  <a:lnTo>
                    <a:pt x="1320" y="45"/>
                  </a:lnTo>
                  <a:lnTo>
                    <a:pt x="990" y="97"/>
                  </a:lnTo>
                  <a:lnTo>
                    <a:pt x="645" y="112"/>
                  </a:lnTo>
                  <a:lnTo>
                    <a:pt x="293" y="0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C0C0C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90" name="Rectangle 89" descr="Wide upward diagonal"/>
            <p:cNvSpPr>
              <a:spLocks noChangeArrowheads="1"/>
            </p:cNvSpPr>
            <p:nvPr/>
          </p:nvSpPr>
          <p:spPr bwMode="auto">
            <a:xfrm>
              <a:off x="6744" y="8732"/>
              <a:ext cx="292" cy="217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91" name="Freeform 90" descr="10%"/>
            <p:cNvSpPr>
              <a:spLocks/>
            </p:cNvSpPr>
            <p:nvPr/>
          </p:nvSpPr>
          <p:spPr bwMode="auto">
            <a:xfrm>
              <a:off x="5079" y="8654"/>
              <a:ext cx="1658" cy="2265"/>
            </a:xfrm>
            <a:custGeom>
              <a:avLst/>
              <a:gdLst>
                <a:gd name="T0" fmla="*/ 0 w 1658"/>
                <a:gd name="T1" fmla="*/ 105 h 2265"/>
                <a:gd name="T2" fmla="*/ 0 w 1658"/>
                <a:gd name="T3" fmla="*/ 2242 h 2265"/>
                <a:gd name="T4" fmla="*/ 413 w 1658"/>
                <a:gd name="T5" fmla="*/ 2190 h 2265"/>
                <a:gd name="T6" fmla="*/ 773 w 1658"/>
                <a:gd name="T7" fmla="*/ 2242 h 2265"/>
                <a:gd name="T8" fmla="*/ 1230 w 1658"/>
                <a:gd name="T9" fmla="*/ 2197 h 2265"/>
                <a:gd name="T10" fmla="*/ 1658 w 1658"/>
                <a:gd name="T11" fmla="*/ 2265 h 2265"/>
                <a:gd name="T12" fmla="*/ 1658 w 1658"/>
                <a:gd name="T13" fmla="*/ 90 h 2265"/>
                <a:gd name="T14" fmla="*/ 1320 w 1658"/>
                <a:gd name="T15" fmla="*/ 45 h 2265"/>
                <a:gd name="T16" fmla="*/ 990 w 1658"/>
                <a:gd name="T17" fmla="*/ 97 h 2265"/>
                <a:gd name="T18" fmla="*/ 645 w 1658"/>
                <a:gd name="T19" fmla="*/ 112 h 2265"/>
                <a:gd name="T20" fmla="*/ 293 w 1658"/>
                <a:gd name="T21" fmla="*/ 0 h 2265"/>
                <a:gd name="T22" fmla="*/ 0 w 1658"/>
                <a:gd name="T23" fmla="*/ 105 h 22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58" h="2265">
                  <a:moveTo>
                    <a:pt x="0" y="105"/>
                  </a:moveTo>
                  <a:lnTo>
                    <a:pt x="0" y="2242"/>
                  </a:lnTo>
                  <a:lnTo>
                    <a:pt x="413" y="2190"/>
                  </a:lnTo>
                  <a:lnTo>
                    <a:pt x="773" y="2242"/>
                  </a:lnTo>
                  <a:lnTo>
                    <a:pt x="1230" y="2197"/>
                  </a:lnTo>
                  <a:lnTo>
                    <a:pt x="1658" y="2265"/>
                  </a:lnTo>
                  <a:lnTo>
                    <a:pt x="1658" y="90"/>
                  </a:lnTo>
                  <a:lnTo>
                    <a:pt x="1320" y="45"/>
                  </a:lnTo>
                  <a:lnTo>
                    <a:pt x="990" y="97"/>
                  </a:lnTo>
                  <a:lnTo>
                    <a:pt x="645" y="112"/>
                  </a:lnTo>
                  <a:lnTo>
                    <a:pt x="293" y="0"/>
                  </a:lnTo>
                  <a:lnTo>
                    <a:pt x="0" y="105"/>
                  </a:lnTo>
                  <a:close/>
                </a:path>
              </a:pathLst>
            </a:custGeom>
            <a:pattFill prst="pct10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92" name="Text Box 354"/>
            <p:cNvSpPr txBox="1">
              <a:spLocks noChangeArrowheads="1"/>
            </p:cNvSpPr>
            <p:nvPr/>
          </p:nvSpPr>
          <p:spPr bwMode="auto">
            <a:xfrm>
              <a:off x="7088" y="9508"/>
              <a:ext cx="1170" cy="8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Insulated</a:t>
              </a: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No heat flow</a:t>
              </a:r>
            </a:p>
          </p:txBody>
        </p:sp>
        <p:sp>
          <p:nvSpPr>
            <p:cNvPr id="93" name="Text Box 355"/>
            <p:cNvSpPr txBox="1">
              <a:spLocks noChangeArrowheads="1"/>
            </p:cNvSpPr>
            <p:nvPr/>
          </p:nvSpPr>
          <p:spPr bwMode="auto">
            <a:xfrm>
              <a:off x="3467" y="9074"/>
              <a:ext cx="1400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Ceramic foam</a:t>
              </a:r>
            </a:p>
          </p:txBody>
        </p:sp>
        <p:sp>
          <p:nvSpPr>
            <p:cNvPr id="94" name="Text Box 356"/>
            <p:cNvSpPr txBox="1">
              <a:spLocks noChangeArrowheads="1"/>
            </p:cNvSpPr>
            <p:nvPr/>
          </p:nvSpPr>
          <p:spPr bwMode="auto">
            <a:xfrm>
              <a:off x="2497" y="9688"/>
              <a:ext cx="93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1,000 </a:t>
              </a:r>
              <a:r>
                <a:rPr lang="en-US" sz="1100" dirty="0" smtClean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K</a:t>
              </a:r>
              <a:endParaRPr lang="en-US" sz="1100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95" name="Line 357"/>
            <p:cNvCxnSpPr>
              <a:cxnSpLocks noChangeShapeType="1"/>
            </p:cNvCxnSpPr>
            <p:nvPr/>
          </p:nvCxnSpPr>
          <p:spPr bwMode="auto">
            <a:xfrm>
              <a:off x="5076" y="11039"/>
              <a:ext cx="0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Line 358"/>
            <p:cNvCxnSpPr>
              <a:cxnSpLocks noChangeShapeType="1"/>
            </p:cNvCxnSpPr>
            <p:nvPr/>
          </p:nvCxnSpPr>
          <p:spPr bwMode="auto">
            <a:xfrm>
              <a:off x="6736" y="11040"/>
              <a:ext cx="0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Line 359"/>
            <p:cNvCxnSpPr>
              <a:cxnSpLocks noChangeShapeType="1"/>
            </p:cNvCxnSpPr>
            <p:nvPr/>
          </p:nvCxnSpPr>
          <p:spPr bwMode="auto">
            <a:xfrm>
              <a:off x="5076" y="11167"/>
              <a:ext cx="16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8" name="Text Box 360"/>
            <p:cNvSpPr txBox="1">
              <a:spLocks noChangeArrowheads="1"/>
            </p:cNvSpPr>
            <p:nvPr/>
          </p:nvSpPr>
          <p:spPr bwMode="auto">
            <a:xfrm>
              <a:off x="5619" y="10911"/>
              <a:ext cx="676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0.1 m</a:t>
              </a:r>
            </a:p>
          </p:txBody>
        </p:sp>
        <p:cxnSp>
          <p:nvCxnSpPr>
            <p:cNvPr id="99" name="Line 361"/>
            <p:cNvCxnSpPr>
              <a:cxnSpLocks noChangeShapeType="1"/>
            </p:cNvCxnSpPr>
            <p:nvPr/>
          </p:nvCxnSpPr>
          <p:spPr bwMode="auto">
            <a:xfrm flipH="1">
              <a:off x="3431" y="10621"/>
              <a:ext cx="9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0" name="Text Box 362"/>
            <p:cNvSpPr txBox="1">
              <a:spLocks noChangeArrowheads="1"/>
            </p:cNvSpPr>
            <p:nvPr/>
          </p:nvSpPr>
          <p:spPr bwMode="auto">
            <a:xfrm>
              <a:off x="3596" y="10404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01" name="Text Box 363"/>
            <p:cNvSpPr txBox="1">
              <a:spLocks noChangeArrowheads="1"/>
            </p:cNvSpPr>
            <p:nvPr/>
          </p:nvSpPr>
          <p:spPr bwMode="auto">
            <a:xfrm>
              <a:off x="5317" y="9071"/>
              <a:ext cx="1140" cy="2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Metal foam</a:t>
              </a:r>
            </a:p>
          </p:txBody>
        </p:sp>
        <p:sp>
          <p:nvSpPr>
            <p:cNvPr id="102" name="Text Box 364"/>
            <p:cNvSpPr txBox="1">
              <a:spLocks noChangeArrowheads="1"/>
            </p:cNvSpPr>
            <p:nvPr/>
          </p:nvSpPr>
          <p:spPr bwMode="auto">
            <a:xfrm>
              <a:off x="5112" y="9500"/>
              <a:ext cx="1590" cy="1367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Q</a:t>
              </a:r>
              <a:r>
                <a:rPr lang="en-US" sz="1100" i="1" baseline="-25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g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–1,000 W/m</a:t>
              </a:r>
              <a:r>
                <a:rPr lang="en-US" sz="1100" baseline="30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k</a:t>
              </a:r>
              <a:r>
                <a:rPr lang="en-US" sz="1100" i="1" baseline="-25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m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0.025 </a:t>
              </a:r>
              <a:r>
                <a:rPr lang="en-US" sz="1100" dirty="0" smtClean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W/m/K</a:t>
              </a:r>
              <a:endParaRPr lang="en-US" sz="1100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03" name="Text Box 365"/>
            <p:cNvSpPr txBox="1">
              <a:spLocks noChangeArrowheads="1"/>
            </p:cNvSpPr>
            <p:nvPr/>
          </p:nvSpPr>
          <p:spPr bwMode="auto">
            <a:xfrm>
              <a:off x="3755" y="9537"/>
              <a:ext cx="1131" cy="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k</a:t>
              </a:r>
              <a:r>
                <a:rPr lang="en-US" sz="1100" i="1" baseline="-25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0.05 </a:t>
              </a:r>
              <a:r>
                <a:rPr lang="en-US" sz="1100" dirty="0" smtClean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W/m/K</a:t>
              </a:r>
              <a:endParaRPr lang="en-US" sz="1100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04" name="Line 366"/>
            <p:cNvCxnSpPr>
              <a:cxnSpLocks noChangeShapeType="1"/>
            </p:cNvCxnSpPr>
            <p:nvPr/>
          </p:nvCxnSpPr>
          <p:spPr bwMode="auto">
            <a:xfrm>
              <a:off x="3406" y="11046"/>
              <a:ext cx="0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Line 367"/>
            <p:cNvCxnSpPr>
              <a:cxnSpLocks noChangeShapeType="1"/>
            </p:cNvCxnSpPr>
            <p:nvPr/>
          </p:nvCxnSpPr>
          <p:spPr bwMode="auto">
            <a:xfrm>
              <a:off x="3406" y="11174"/>
              <a:ext cx="16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6" name="Text Box 368"/>
            <p:cNvSpPr txBox="1">
              <a:spLocks noChangeArrowheads="1"/>
            </p:cNvSpPr>
            <p:nvPr/>
          </p:nvSpPr>
          <p:spPr bwMode="auto">
            <a:xfrm>
              <a:off x="3949" y="10918"/>
              <a:ext cx="676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0.1 m</a:t>
              </a:r>
            </a:p>
          </p:txBody>
        </p:sp>
      </p:grpSp>
      <p:grpSp>
        <p:nvGrpSpPr>
          <p:cNvPr id="107" name="Group 106"/>
          <p:cNvGrpSpPr>
            <a:grpSpLocks/>
          </p:cNvGrpSpPr>
          <p:nvPr/>
        </p:nvGrpSpPr>
        <p:grpSpPr bwMode="auto">
          <a:xfrm>
            <a:off x="1588615" y="5032574"/>
            <a:ext cx="3281045" cy="1372870"/>
            <a:chOff x="3443" y="2996"/>
            <a:chExt cx="5167" cy="2162"/>
          </a:xfrm>
        </p:grpSpPr>
        <p:sp>
          <p:nvSpPr>
            <p:cNvPr id="108" name="Rectangle 107" descr="Dark upward diagonal"/>
            <p:cNvSpPr>
              <a:spLocks noChangeArrowheads="1"/>
            </p:cNvSpPr>
            <p:nvPr/>
          </p:nvSpPr>
          <p:spPr bwMode="auto">
            <a:xfrm>
              <a:off x="4426" y="3473"/>
              <a:ext cx="3503" cy="735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4426" y="3615"/>
              <a:ext cx="3254" cy="4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cxnSp>
          <p:nvCxnSpPr>
            <p:cNvPr id="110" name="Line 331"/>
            <p:cNvCxnSpPr>
              <a:cxnSpLocks noChangeShapeType="1"/>
            </p:cNvCxnSpPr>
            <p:nvPr/>
          </p:nvCxnSpPr>
          <p:spPr bwMode="auto">
            <a:xfrm flipV="1">
              <a:off x="6059" y="3615"/>
              <a:ext cx="0" cy="44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Line 332"/>
            <p:cNvCxnSpPr>
              <a:cxnSpLocks noChangeShapeType="1"/>
            </p:cNvCxnSpPr>
            <p:nvPr/>
          </p:nvCxnSpPr>
          <p:spPr bwMode="auto">
            <a:xfrm flipV="1">
              <a:off x="6870" y="3615"/>
              <a:ext cx="0" cy="44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" name="Text Box 333"/>
            <p:cNvSpPr txBox="1">
              <a:spLocks noChangeArrowheads="1"/>
            </p:cNvSpPr>
            <p:nvPr/>
          </p:nvSpPr>
          <p:spPr bwMode="auto">
            <a:xfrm>
              <a:off x="6027" y="2996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No heat flow</a:t>
              </a:r>
            </a:p>
          </p:txBody>
        </p:sp>
        <p:sp>
          <p:nvSpPr>
            <p:cNvPr id="113" name="Text Box 334"/>
            <p:cNvSpPr txBox="1">
              <a:spLocks noChangeArrowheads="1"/>
            </p:cNvSpPr>
            <p:nvPr/>
          </p:nvSpPr>
          <p:spPr bwMode="auto">
            <a:xfrm>
              <a:off x="3443" y="3728"/>
              <a:ext cx="95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1,000 </a:t>
              </a:r>
              <a:r>
                <a:rPr lang="en-US" sz="1100" dirty="0" smtClean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K</a:t>
              </a:r>
              <a:endParaRPr lang="en-US" sz="1100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4" name="Text Box 335"/>
            <p:cNvSpPr txBox="1">
              <a:spLocks noChangeArrowheads="1"/>
            </p:cNvSpPr>
            <p:nvPr/>
          </p:nvSpPr>
          <p:spPr bwMode="auto">
            <a:xfrm>
              <a:off x="8122" y="3537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15" name="Line 336"/>
            <p:cNvCxnSpPr>
              <a:cxnSpLocks noChangeShapeType="1"/>
            </p:cNvCxnSpPr>
            <p:nvPr/>
          </p:nvCxnSpPr>
          <p:spPr bwMode="auto">
            <a:xfrm>
              <a:off x="4427" y="3841"/>
              <a:ext cx="402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Line 337"/>
            <p:cNvCxnSpPr>
              <a:cxnSpLocks noChangeShapeType="1"/>
            </p:cNvCxnSpPr>
            <p:nvPr/>
          </p:nvCxnSpPr>
          <p:spPr bwMode="auto">
            <a:xfrm flipH="1">
              <a:off x="5559" y="3158"/>
              <a:ext cx="435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7" name="Line 338"/>
            <p:cNvCxnSpPr>
              <a:cxnSpLocks noChangeShapeType="1"/>
            </p:cNvCxnSpPr>
            <p:nvPr/>
          </p:nvCxnSpPr>
          <p:spPr bwMode="auto">
            <a:xfrm>
              <a:off x="4475" y="4839"/>
              <a:ext cx="324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" name="Oval 117"/>
            <p:cNvSpPr>
              <a:spLocks noChangeAspect="1" noChangeArrowheads="1"/>
            </p:cNvSpPr>
            <p:nvPr/>
          </p:nvSpPr>
          <p:spPr bwMode="auto">
            <a:xfrm>
              <a:off x="4368" y="477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19" name="Oval 118"/>
            <p:cNvSpPr>
              <a:spLocks noChangeAspect="1" noChangeArrowheads="1"/>
            </p:cNvSpPr>
            <p:nvPr/>
          </p:nvSpPr>
          <p:spPr bwMode="auto">
            <a:xfrm>
              <a:off x="6819" y="477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20" name="Oval 119"/>
            <p:cNvSpPr>
              <a:spLocks noChangeAspect="1" noChangeArrowheads="1"/>
            </p:cNvSpPr>
            <p:nvPr/>
          </p:nvSpPr>
          <p:spPr bwMode="auto">
            <a:xfrm>
              <a:off x="7639" y="477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21" name="Oval 120"/>
            <p:cNvSpPr>
              <a:spLocks noChangeAspect="1" noChangeArrowheads="1"/>
            </p:cNvSpPr>
            <p:nvPr/>
          </p:nvSpPr>
          <p:spPr bwMode="auto">
            <a:xfrm>
              <a:off x="5990" y="477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22" name="Text Box 343"/>
            <p:cNvSpPr txBox="1">
              <a:spLocks noChangeArrowheads="1"/>
            </p:cNvSpPr>
            <p:nvPr/>
          </p:nvSpPr>
          <p:spPr bwMode="auto">
            <a:xfrm>
              <a:off x="4257" y="4493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23" name="Text Box 344"/>
            <p:cNvSpPr txBox="1">
              <a:spLocks noChangeArrowheads="1"/>
            </p:cNvSpPr>
            <p:nvPr/>
          </p:nvSpPr>
          <p:spPr bwMode="auto">
            <a:xfrm>
              <a:off x="5890" y="4493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24" name="Text Box 345"/>
            <p:cNvSpPr txBox="1">
              <a:spLocks noChangeArrowheads="1"/>
            </p:cNvSpPr>
            <p:nvPr/>
          </p:nvSpPr>
          <p:spPr bwMode="auto">
            <a:xfrm>
              <a:off x="6713" y="4493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25" name="Text Box 346"/>
            <p:cNvSpPr txBox="1">
              <a:spLocks noChangeArrowheads="1"/>
            </p:cNvSpPr>
            <p:nvPr/>
          </p:nvSpPr>
          <p:spPr bwMode="auto">
            <a:xfrm>
              <a:off x="7536" y="4493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26" name="Text Box 347"/>
            <p:cNvSpPr txBox="1">
              <a:spLocks noChangeArrowheads="1"/>
            </p:cNvSpPr>
            <p:nvPr/>
          </p:nvSpPr>
          <p:spPr bwMode="auto">
            <a:xfrm>
              <a:off x="5109" y="4858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27" name="Text Box 348"/>
            <p:cNvSpPr txBox="1">
              <a:spLocks noChangeArrowheads="1"/>
            </p:cNvSpPr>
            <p:nvPr/>
          </p:nvSpPr>
          <p:spPr bwMode="auto">
            <a:xfrm>
              <a:off x="6356" y="4858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28" name="Text Box 349"/>
            <p:cNvSpPr txBox="1">
              <a:spLocks noChangeArrowheads="1"/>
            </p:cNvSpPr>
            <p:nvPr/>
          </p:nvSpPr>
          <p:spPr bwMode="auto">
            <a:xfrm>
              <a:off x="7194" y="4858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1398579" y="6612855"/>
            <a:ext cx="4095750" cy="2266950"/>
            <a:chOff x="1195388" y="280989"/>
            <a:chExt cx="4095750" cy="2266950"/>
          </a:xfrm>
        </p:grpSpPr>
        <p:grpSp>
          <p:nvGrpSpPr>
            <p:cNvPr id="130" name="Group 4"/>
            <p:cNvGrpSpPr>
              <a:grpSpLocks noChangeAspect="1"/>
            </p:cNvGrpSpPr>
            <p:nvPr/>
          </p:nvGrpSpPr>
          <p:grpSpPr bwMode="auto">
            <a:xfrm>
              <a:off x="1195388" y="280989"/>
              <a:ext cx="4095750" cy="2266950"/>
              <a:chOff x="753" y="177"/>
              <a:chExt cx="2580" cy="1428"/>
            </a:xfrm>
          </p:grpSpPr>
          <p:sp>
            <p:nvSpPr>
              <p:cNvPr id="132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753" y="177"/>
                <a:ext cx="2580" cy="14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Rectangle 5"/>
              <p:cNvSpPr>
                <a:spLocks noChangeArrowheads="1"/>
              </p:cNvSpPr>
              <p:nvPr/>
            </p:nvSpPr>
            <p:spPr bwMode="auto">
              <a:xfrm>
                <a:off x="1166" y="285"/>
                <a:ext cx="2033" cy="1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Rectangle 6"/>
              <p:cNvSpPr>
                <a:spLocks noChangeArrowheads="1"/>
              </p:cNvSpPr>
              <p:nvPr/>
            </p:nvSpPr>
            <p:spPr bwMode="auto">
              <a:xfrm>
                <a:off x="1166" y="285"/>
                <a:ext cx="2033" cy="1080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Line 7"/>
              <p:cNvSpPr>
                <a:spLocks noChangeShapeType="1"/>
              </p:cNvSpPr>
              <p:nvPr/>
            </p:nvSpPr>
            <p:spPr bwMode="auto">
              <a:xfrm>
                <a:off x="1166" y="285"/>
                <a:ext cx="0" cy="10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Line 8"/>
              <p:cNvSpPr>
                <a:spLocks noChangeShapeType="1"/>
              </p:cNvSpPr>
              <p:nvPr/>
            </p:nvSpPr>
            <p:spPr bwMode="auto">
              <a:xfrm>
                <a:off x="1138" y="1365"/>
                <a:ext cx="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Line 9"/>
              <p:cNvSpPr>
                <a:spLocks noChangeShapeType="1"/>
              </p:cNvSpPr>
              <p:nvPr/>
            </p:nvSpPr>
            <p:spPr bwMode="auto">
              <a:xfrm>
                <a:off x="1138" y="1095"/>
                <a:ext cx="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8" name="Line 10"/>
              <p:cNvSpPr>
                <a:spLocks noChangeShapeType="1"/>
              </p:cNvSpPr>
              <p:nvPr/>
            </p:nvSpPr>
            <p:spPr bwMode="auto">
              <a:xfrm>
                <a:off x="1138" y="825"/>
                <a:ext cx="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9" name="Line 11"/>
              <p:cNvSpPr>
                <a:spLocks noChangeShapeType="1"/>
              </p:cNvSpPr>
              <p:nvPr/>
            </p:nvSpPr>
            <p:spPr bwMode="auto">
              <a:xfrm>
                <a:off x="1138" y="555"/>
                <a:ext cx="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Line 12"/>
              <p:cNvSpPr>
                <a:spLocks noChangeShapeType="1"/>
              </p:cNvSpPr>
              <p:nvPr/>
            </p:nvSpPr>
            <p:spPr bwMode="auto">
              <a:xfrm>
                <a:off x="1138" y="285"/>
                <a:ext cx="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Line 13"/>
              <p:cNvSpPr>
                <a:spLocks noChangeShapeType="1"/>
              </p:cNvSpPr>
              <p:nvPr/>
            </p:nvSpPr>
            <p:spPr bwMode="auto">
              <a:xfrm>
                <a:off x="1166" y="1365"/>
                <a:ext cx="203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Line 14"/>
              <p:cNvSpPr>
                <a:spLocks noChangeShapeType="1"/>
              </p:cNvSpPr>
              <p:nvPr/>
            </p:nvSpPr>
            <p:spPr bwMode="auto">
              <a:xfrm flipV="1">
                <a:off x="1166" y="1365"/>
                <a:ext cx="0" cy="2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" name="Line 15"/>
              <p:cNvSpPr>
                <a:spLocks noChangeShapeType="1"/>
              </p:cNvSpPr>
              <p:nvPr/>
            </p:nvSpPr>
            <p:spPr bwMode="auto">
              <a:xfrm flipV="1">
                <a:off x="1674" y="1365"/>
                <a:ext cx="0" cy="2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" name="Line 16"/>
              <p:cNvSpPr>
                <a:spLocks noChangeShapeType="1"/>
              </p:cNvSpPr>
              <p:nvPr/>
            </p:nvSpPr>
            <p:spPr bwMode="auto">
              <a:xfrm flipV="1">
                <a:off x="2183" y="1365"/>
                <a:ext cx="0" cy="2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5" name="Line 17"/>
              <p:cNvSpPr>
                <a:spLocks noChangeShapeType="1"/>
              </p:cNvSpPr>
              <p:nvPr/>
            </p:nvSpPr>
            <p:spPr bwMode="auto">
              <a:xfrm flipV="1">
                <a:off x="2691" y="1365"/>
                <a:ext cx="0" cy="2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6" name="Line 18"/>
              <p:cNvSpPr>
                <a:spLocks noChangeShapeType="1"/>
              </p:cNvSpPr>
              <p:nvPr/>
            </p:nvSpPr>
            <p:spPr bwMode="auto">
              <a:xfrm flipV="1">
                <a:off x="3199" y="1365"/>
                <a:ext cx="0" cy="2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7" name="Freeform 19"/>
              <p:cNvSpPr>
                <a:spLocks/>
              </p:cNvSpPr>
              <p:nvPr/>
            </p:nvSpPr>
            <p:spPr bwMode="auto">
              <a:xfrm>
                <a:off x="1166" y="285"/>
                <a:ext cx="2033" cy="1080"/>
              </a:xfrm>
              <a:custGeom>
                <a:avLst/>
                <a:gdLst>
                  <a:gd name="T0" fmla="*/ 0 w 2121"/>
                  <a:gd name="T1" fmla="*/ 0 h 1128"/>
                  <a:gd name="T2" fmla="*/ 1061 w 2121"/>
                  <a:gd name="T3" fmla="*/ 564 h 1128"/>
                  <a:gd name="T4" fmla="*/ 1167 w 2121"/>
                  <a:gd name="T5" fmla="*/ 649 h 1128"/>
                  <a:gd name="T6" fmla="*/ 1273 w 2121"/>
                  <a:gd name="T7" fmla="*/ 733 h 1128"/>
                  <a:gd name="T8" fmla="*/ 1379 w 2121"/>
                  <a:gd name="T9" fmla="*/ 818 h 1128"/>
                  <a:gd name="T10" fmla="*/ 1485 w 2121"/>
                  <a:gd name="T11" fmla="*/ 902 h 1128"/>
                  <a:gd name="T12" fmla="*/ 1591 w 2121"/>
                  <a:gd name="T13" fmla="*/ 987 h 1128"/>
                  <a:gd name="T14" fmla="*/ 1697 w 2121"/>
                  <a:gd name="T15" fmla="*/ 1015 h 1128"/>
                  <a:gd name="T16" fmla="*/ 1803 w 2121"/>
                  <a:gd name="T17" fmla="*/ 1043 h 1128"/>
                  <a:gd name="T18" fmla="*/ 1909 w 2121"/>
                  <a:gd name="T19" fmla="*/ 1072 h 1128"/>
                  <a:gd name="T20" fmla="*/ 2015 w 2121"/>
                  <a:gd name="T21" fmla="*/ 1100 h 1128"/>
                  <a:gd name="T22" fmla="*/ 2121 w 212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21" h="1128">
                    <a:moveTo>
                      <a:pt x="0" y="0"/>
                    </a:moveTo>
                    <a:lnTo>
                      <a:pt x="1061" y="564"/>
                    </a:lnTo>
                    <a:lnTo>
                      <a:pt x="1167" y="649"/>
                    </a:lnTo>
                    <a:lnTo>
                      <a:pt x="1273" y="733"/>
                    </a:lnTo>
                    <a:lnTo>
                      <a:pt x="1379" y="818"/>
                    </a:lnTo>
                    <a:lnTo>
                      <a:pt x="1485" y="902"/>
                    </a:lnTo>
                    <a:lnTo>
                      <a:pt x="1591" y="987"/>
                    </a:lnTo>
                    <a:lnTo>
                      <a:pt x="1697" y="1015"/>
                    </a:lnTo>
                    <a:lnTo>
                      <a:pt x="1803" y="1043"/>
                    </a:lnTo>
                    <a:lnTo>
                      <a:pt x="1909" y="1072"/>
                    </a:lnTo>
                    <a:lnTo>
                      <a:pt x="2015" y="1100"/>
                    </a:lnTo>
                    <a:lnTo>
                      <a:pt x="2121" y="1128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8" name="Freeform 20"/>
              <p:cNvSpPr>
                <a:spLocks/>
              </p:cNvSpPr>
              <p:nvPr/>
            </p:nvSpPr>
            <p:spPr bwMode="auto">
              <a:xfrm>
                <a:off x="1162" y="278"/>
                <a:ext cx="103" cy="65"/>
              </a:xfrm>
              <a:custGeom>
                <a:avLst/>
                <a:gdLst>
                  <a:gd name="T0" fmla="*/ 8 w 103"/>
                  <a:gd name="T1" fmla="*/ 0 h 65"/>
                  <a:gd name="T2" fmla="*/ 103 w 103"/>
                  <a:gd name="T3" fmla="*/ 51 h 65"/>
                  <a:gd name="T4" fmla="*/ 95 w 103"/>
                  <a:gd name="T5" fmla="*/ 65 h 65"/>
                  <a:gd name="T6" fmla="*/ 0 w 103"/>
                  <a:gd name="T7" fmla="*/ 14 h 65"/>
                  <a:gd name="T8" fmla="*/ 8 w 103"/>
                  <a:gd name="T9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" h="65">
                    <a:moveTo>
                      <a:pt x="8" y="0"/>
                    </a:moveTo>
                    <a:lnTo>
                      <a:pt x="103" y="51"/>
                    </a:lnTo>
                    <a:lnTo>
                      <a:pt x="95" y="65"/>
                    </a:lnTo>
                    <a:lnTo>
                      <a:pt x="0" y="1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9" name="Freeform 21"/>
              <p:cNvSpPr>
                <a:spLocks/>
              </p:cNvSpPr>
              <p:nvPr/>
            </p:nvSpPr>
            <p:spPr bwMode="auto">
              <a:xfrm>
                <a:off x="1312" y="358"/>
                <a:ext cx="101" cy="63"/>
              </a:xfrm>
              <a:custGeom>
                <a:avLst/>
                <a:gdLst>
                  <a:gd name="T0" fmla="*/ 6 w 101"/>
                  <a:gd name="T1" fmla="*/ 0 h 63"/>
                  <a:gd name="T2" fmla="*/ 101 w 101"/>
                  <a:gd name="T3" fmla="*/ 50 h 63"/>
                  <a:gd name="T4" fmla="*/ 95 w 101"/>
                  <a:gd name="T5" fmla="*/ 63 h 63"/>
                  <a:gd name="T6" fmla="*/ 0 w 101"/>
                  <a:gd name="T7" fmla="*/ 13 h 63"/>
                  <a:gd name="T8" fmla="*/ 6 w 101"/>
                  <a:gd name="T9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" h="63">
                    <a:moveTo>
                      <a:pt x="6" y="0"/>
                    </a:moveTo>
                    <a:lnTo>
                      <a:pt x="101" y="50"/>
                    </a:lnTo>
                    <a:lnTo>
                      <a:pt x="95" y="63"/>
                    </a:lnTo>
                    <a:lnTo>
                      <a:pt x="0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0" name="Freeform 22"/>
              <p:cNvSpPr>
                <a:spLocks/>
              </p:cNvSpPr>
              <p:nvPr/>
            </p:nvSpPr>
            <p:spPr bwMode="auto">
              <a:xfrm>
                <a:off x="1460" y="436"/>
                <a:ext cx="103" cy="65"/>
              </a:xfrm>
              <a:custGeom>
                <a:avLst/>
                <a:gdLst>
                  <a:gd name="T0" fmla="*/ 8 w 103"/>
                  <a:gd name="T1" fmla="*/ 0 h 65"/>
                  <a:gd name="T2" fmla="*/ 103 w 103"/>
                  <a:gd name="T3" fmla="*/ 51 h 65"/>
                  <a:gd name="T4" fmla="*/ 95 w 103"/>
                  <a:gd name="T5" fmla="*/ 65 h 65"/>
                  <a:gd name="T6" fmla="*/ 0 w 103"/>
                  <a:gd name="T7" fmla="*/ 14 h 65"/>
                  <a:gd name="T8" fmla="*/ 8 w 103"/>
                  <a:gd name="T9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" h="65">
                    <a:moveTo>
                      <a:pt x="8" y="0"/>
                    </a:moveTo>
                    <a:lnTo>
                      <a:pt x="103" y="51"/>
                    </a:lnTo>
                    <a:lnTo>
                      <a:pt x="95" y="65"/>
                    </a:lnTo>
                    <a:lnTo>
                      <a:pt x="0" y="1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1" name="Freeform 23"/>
              <p:cNvSpPr>
                <a:spLocks/>
              </p:cNvSpPr>
              <p:nvPr/>
            </p:nvSpPr>
            <p:spPr bwMode="auto">
              <a:xfrm>
                <a:off x="1609" y="516"/>
                <a:ext cx="102" cy="64"/>
              </a:xfrm>
              <a:custGeom>
                <a:avLst/>
                <a:gdLst>
                  <a:gd name="T0" fmla="*/ 8 w 102"/>
                  <a:gd name="T1" fmla="*/ 0 h 64"/>
                  <a:gd name="T2" fmla="*/ 102 w 102"/>
                  <a:gd name="T3" fmla="*/ 51 h 64"/>
                  <a:gd name="T4" fmla="*/ 95 w 102"/>
                  <a:gd name="T5" fmla="*/ 64 h 64"/>
                  <a:gd name="T6" fmla="*/ 0 w 102"/>
                  <a:gd name="T7" fmla="*/ 13 h 64"/>
                  <a:gd name="T8" fmla="*/ 8 w 102"/>
                  <a:gd name="T9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2" h="64">
                    <a:moveTo>
                      <a:pt x="8" y="0"/>
                    </a:moveTo>
                    <a:lnTo>
                      <a:pt x="102" y="51"/>
                    </a:lnTo>
                    <a:lnTo>
                      <a:pt x="95" y="64"/>
                    </a:lnTo>
                    <a:lnTo>
                      <a:pt x="0" y="13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2" name="Freeform 24"/>
              <p:cNvSpPr>
                <a:spLocks/>
              </p:cNvSpPr>
              <p:nvPr/>
            </p:nvSpPr>
            <p:spPr bwMode="auto">
              <a:xfrm>
                <a:off x="1759" y="595"/>
                <a:ext cx="102" cy="63"/>
              </a:xfrm>
              <a:custGeom>
                <a:avLst/>
                <a:gdLst>
                  <a:gd name="T0" fmla="*/ 7 w 102"/>
                  <a:gd name="T1" fmla="*/ 0 h 63"/>
                  <a:gd name="T2" fmla="*/ 102 w 102"/>
                  <a:gd name="T3" fmla="*/ 50 h 63"/>
                  <a:gd name="T4" fmla="*/ 95 w 102"/>
                  <a:gd name="T5" fmla="*/ 63 h 63"/>
                  <a:gd name="T6" fmla="*/ 0 w 102"/>
                  <a:gd name="T7" fmla="*/ 14 h 63"/>
                  <a:gd name="T8" fmla="*/ 7 w 102"/>
                  <a:gd name="T9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2" h="63">
                    <a:moveTo>
                      <a:pt x="7" y="0"/>
                    </a:moveTo>
                    <a:lnTo>
                      <a:pt x="102" y="50"/>
                    </a:lnTo>
                    <a:lnTo>
                      <a:pt x="95" y="63"/>
                    </a:lnTo>
                    <a:lnTo>
                      <a:pt x="0" y="14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" name="Freeform 25"/>
              <p:cNvSpPr>
                <a:spLocks/>
              </p:cNvSpPr>
              <p:nvPr/>
            </p:nvSpPr>
            <p:spPr bwMode="auto">
              <a:xfrm>
                <a:off x="1907" y="674"/>
                <a:ext cx="102" cy="64"/>
              </a:xfrm>
              <a:custGeom>
                <a:avLst/>
                <a:gdLst>
                  <a:gd name="T0" fmla="*/ 8 w 102"/>
                  <a:gd name="T1" fmla="*/ 0 h 64"/>
                  <a:gd name="T2" fmla="*/ 102 w 102"/>
                  <a:gd name="T3" fmla="*/ 50 h 64"/>
                  <a:gd name="T4" fmla="*/ 95 w 102"/>
                  <a:gd name="T5" fmla="*/ 64 h 64"/>
                  <a:gd name="T6" fmla="*/ 0 w 102"/>
                  <a:gd name="T7" fmla="*/ 13 h 64"/>
                  <a:gd name="T8" fmla="*/ 8 w 102"/>
                  <a:gd name="T9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2" h="64">
                    <a:moveTo>
                      <a:pt x="8" y="0"/>
                    </a:moveTo>
                    <a:lnTo>
                      <a:pt x="102" y="50"/>
                    </a:lnTo>
                    <a:lnTo>
                      <a:pt x="95" y="64"/>
                    </a:lnTo>
                    <a:lnTo>
                      <a:pt x="0" y="13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Freeform 26"/>
              <p:cNvSpPr>
                <a:spLocks/>
              </p:cNvSpPr>
              <p:nvPr/>
            </p:nvSpPr>
            <p:spPr bwMode="auto">
              <a:xfrm>
                <a:off x="2056" y="753"/>
                <a:ext cx="103" cy="64"/>
              </a:xfrm>
              <a:custGeom>
                <a:avLst/>
                <a:gdLst>
                  <a:gd name="T0" fmla="*/ 8 w 103"/>
                  <a:gd name="T1" fmla="*/ 0 h 64"/>
                  <a:gd name="T2" fmla="*/ 103 w 103"/>
                  <a:gd name="T3" fmla="*/ 51 h 64"/>
                  <a:gd name="T4" fmla="*/ 95 w 103"/>
                  <a:gd name="T5" fmla="*/ 64 h 64"/>
                  <a:gd name="T6" fmla="*/ 0 w 103"/>
                  <a:gd name="T7" fmla="*/ 14 h 64"/>
                  <a:gd name="T8" fmla="*/ 8 w 103"/>
                  <a:gd name="T9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" h="64">
                    <a:moveTo>
                      <a:pt x="8" y="0"/>
                    </a:moveTo>
                    <a:lnTo>
                      <a:pt x="103" y="51"/>
                    </a:lnTo>
                    <a:lnTo>
                      <a:pt x="95" y="64"/>
                    </a:lnTo>
                    <a:lnTo>
                      <a:pt x="0" y="1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Freeform 27"/>
              <p:cNvSpPr>
                <a:spLocks/>
              </p:cNvSpPr>
              <p:nvPr/>
            </p:nvSpPr>
            <p:spPr bwMode="auto">
              <a:xfrm>
                <a:off x="2199" y="840"/>
                <a:ext cx="87" cy="87"/>
              </a:xfrm>
              <a:custGeom>
                <a:avLst/>
                <a:gdLst>
                  <a:gd name="T0" fmla="*/ 11 w 87"/>
                  <a:gd name="T1" fmla="*/ 0 h 87"/>
                  <a:gd name="T2" fmla="*/ 87 w 87"/>
                  <a:gd name="T3" fmla="*/ 77 h 87"/>
                  <a:gd name="T4" fmla="*/ 76 w 87"/>
                  <a:gd name="T5" fmla="*/ 87 h 87"/>
                  <a:gd name="T6" fmla="*/ 0 w 87"/>
                  <a:gd name="T7" fmla="*/ 11 h 87"/>
                  <a:gd name="T8" fmla="*/ 11 w 87"/>
                  <a:gd name="T9" fmla="*/ 0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87">
                    <a:moveTo>
                      <a:pt x="11" y="0"/>
                    </a:moveTo>
                    <a:lnTo>
                      <a:pt x="87" y="77"/>
                    </a:lnTo>
                    <a:lnTo>
                      <a:pt x="76" y="87"/>
                    </a:lnTo>
                    <a:lnTo>
                      <a:pt x="0" y="1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Freeform 28"/>
              <p:cNvSpPr>
                <a:spLocks/>
              </p:cNvSpPr>
              <p:nvPr/>
            </p:nvSpPr>
            <p:spPr bwMode="auto">
              <a:xfrm>
                <a:off x="2320" y="958"/>
                <a:ext cx="72" cy="67"/>
              </a:xfrm>
              <a:custGeom>
                <a:avLst/>
                <a:gdLst>
                  <a:gd name="T0" fmla="*/ 11 w 72"/>
                  <a:gd name="T1" fmla="*/ 0 h 67"/>
                  <a:gd name="T2" fmla="*/ 72 w 72"/>
                  <a:gd name="T3" fmla="*/ 56 h 67"/>
                  <a:gd name="T4" fmla="*/ 61 w 72"/>
                  <a:gd name="T5" fmla="*/ 67 h 67"/>
                  <a:gd name="T6" fmla="*/ 0 w 72"/>
                  <a:gd name="T7" fmla="*/ 12 h 67"/>
                  <a:gd name="T8" fmla="*/ 11 w 72"/>
                  <a:gd name="T9" fmla="*/ 0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2" h="67">
                    <a:moveTo>
                      <a:pt x="11" y="0"/>
                    </a:moveTo>
                    <a:lnTo>
                      <a:pt x="72" y="56"/>
                    </a:lnTo>
                    <a:lnTo>
                      <a:pt x="61" y="67"/>
                    </a:lnTo>
                    <a:lnTo>
                      <a:pt x="0" y="1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7" name="Freeform 29"/>
              <p:cNvSpPr>
                <a:spLocks/>
              </p:cNvSpPr>
              <p:nvPr/>
            </p:nvSpPr>
            <p:spPr bwMode="auto">
              <a:xfrm>
                <a:off x="2381" y="1014"/>
                <a:ext cx="29" cy="26"/>
              </a:xfrm>
              <a:custGeom>
                <a:avLst/>
                <a:gdLst>
                  <a:gd name="T0" fmla="*/ 10 w 29"/>
                  <a:gd name="T1" fmla="*/ 0 h 26"/>
                  <a:gd name="T2" fmla="*/ 29 w 29"/>
                  <a:gd name="T3" fmla="*/ 15 h 26"/>
                  <a:gd name="T4" fmla="*/ 20 w 29"/>
                  <a:gd name="T5" fmla="*/ 26 h 26"/>
                  <a:gd name="T6" fmla="*/ 0 w 29"/>
                  <a:gd name="T7" fmla="*/ 11 h 26"/>
                  <a:gd name="T8" fmla="*/ 10 w 29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26">
                    <a:moveTo>
                      <a:pt x="10" y="0"/>
                    </a:moveTo>
                    <a:lnTo>
                      <a:pt x="29" y="15"/>
                    </a:lnTo>
                    <a:lnTo>
                      <a:pt x="20" y="26"/>
                    </a:lnTo>
                    <a:lnTo>
                      <a:pt x="0" y="11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8" name="Freeform 30"/>
              <p:cNvSpPr>
                <a:spLocks/>
              </p:cNvSpPr>
              <p:nvPr/>
            </p:nvSpPr>
            <p:spPr bwMode="auto">
              <a:xfrm>
                <a:off x="2449" y="1068"/>
                <a:ext cx="44" cy="38"/>
              </a:xfrm>
              <a:custGeom>
                <a:avLst/>
                <a:gdLst>
                  <a:gd name="T0" fmla="*/ 10 w 44"/>
                  <a:gd name="T1" fmla="*/ 0 h 38"/>
                  <a:gd name="T2" fmla="*/ 44 w 44"/>
                  <a:gd name="T3" fmla="*/ 27 h 38"/>
                  <a:gd name="T4" fmla="*/ 34 w 44"/>
                  <a:gd name="T5" fmla="*/ 38 h 38"/>
                  <a:gd name="T6" fmla="*/ 0 w 44"/>
                  <a:gd name="T7" fmla="*/ 12 h 38"/>
                  <a:gd name="T8" fmla="*/ 10 w 44"/>
                  <a:gd name="T9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8">
                    <a:moveTo>
                      <a:pt x="10" y="0"/>
                    </a:moveTo>
                    <a:lnTo>
                      <a:pt x="44" y="27"/>
                    </a:lnTo>
                    <a:lnTo>
                      <a:pt x="34" y="38"/>
                    </a:lnTo>
                    <a:lnTo>
                      <a:pt x="0" y="1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9" name="Freeform 31"/>
              <p:cNvSpPr>
                <a:spLocks/>
              </p:cNvSpPr>
              <p:nvPr/>
            </p:nvSpPr>
            <p:spPr bwMode="auto">
              <a:xfrm>
                <a:off x="2484" y="1094"/>
                <a:ext cx="61" cy="49"/>
              </a:xfrm>
              <a:custGeom>
                <a:avLst/>
                <a:gdLst>
                  <a:gd name="T0" fmla="*/ 9 w 61"/>
                  <a:gd name="T1" fmla="*/ 0 h 49"/>
                  <a:gd name="T2" fmla="*/ 61 w 61"/>
                  <a:gd name="T3" fmla="*/ 36 h 49"/>
                  <a:gd name="T4" fmla="*/ 53 w 61"/>
                  <a:gd name="T5" fmla="*/ 49 h 49"/>
                  <a:gd name="T6" fmla="*/ 0 w 61"/>
                  <a:gd name="T7" fmla="*/ 12 h 49"/>
                  <a:gd name="T8" fmla="*/ 9 w 61"/>
                  <a:gd name="T9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9">
                    <a:moveTo>
                      <a:pt x="9" y="0"/>
                    </a:moveTo>
                    <a:lnTo>
                      <a:pt x="61" y="36"/>
                    </a:lnTo>
                    <a:lnTo>
                      <a:pt x="53" y="49"/>
                    </a:lnTo>
                    <a:lnTo>
                      <a:pt x="0" y="1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0" name="Freeform 32"/>
              <p:cNvSpPr>
                <a:spLocks/>
              </p:cNvSpPr>
              <p:nvPr/>
            </p:nvSpPr>
            <p:spPr bwMode="auto">
              <a:xfrm>
                <a:off x="2588" y="1166"/>
                <a:ext cx="101" cy="67"/>
              </a:xfrm>
              <a:custGeom>
                <a:avLst/>
                <a:gdLst>
                  <a:gd name="T0" fmla="*/ 8 w 101"/>
                  <a:gd name="T1" fmla="*/ 0 h 67"/>
                  <a:gd name="T2" fmla="*/ 101 w 101"/>
                  <a:gd name="T3" fmla="*/ 53 h 67"/>
                  <a:gd name="T4" fmla="*/ 93 w 101"/>
                  <a:gd name="T5" fmla="*/ 67 h 67"/>
                  <a:gd name="T6" fmla="*/ 0 w 101"/>
                  <a:gd name="T7" fmla="*/ 13 h 67"/>
                  <a:gd name="T8" fmla="*/ 8 w 101"/>
                  <a:gd name="T9" fmla="*/ 0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" h="67">
                    <a:moveTo>
                      <a:pt x="8" y="0"/>
                    </a:moveTo>
                    <a:lnTo>
                      <a:pt x="101" y="53"/>
                    </a:lnTo>
                    <a:lnTo>
                      <a:pt x="93" y="67"/>
                    </a:lnTo>
                    <a:lnTo>
                      <a:pt x="0" y="13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1" name="Freeform 33"/>
              <p:cNvSpPr>
                <a:spLocks/>
              </p:cNvSpPr>
              <p:nvPr/>
            </p:nvSpPr>
            <p:spPr bwMode="auto">
              <a:xfrm>
                <a:off x="2738" y="1247"/>
                <a:ext cx="58" cy="38"/>
              </a:xfrm>
              <a:custGeom>
                <a:avLst/>
                <a:gdLst>
                  <a:gd name="T0" fmla="*/ 7 w 58"/>
                  <a:gd name="T1" fmla="*/ 0 h 38"/>
                  <a:gd name="T2" fmla="*/ 58 w 58"/>
                  <a:gd name="T3" fmla="*/ 25 h 38"/>
                  <a:gd name="T4" fmla="*/ 52 w 58"/>
                  <a:gd name="T5" fmla="*/ 38 h 38"/>
                  <a:gd name="T6" fmla="*/ 0 w 58"/>
                  <a:gd name="T7" fmla="*/ 13 h 38"/>
                  <a:gd name="T8" fmla="*/ 7 w 58"/>
                  <a:gd name="T9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38">
                    <a:moveTo>
                      <a:pt x="7" y="0"/>
                    </a:moveTo>
                    <a:lnTo>
                      <a:pt x="58" y="25"/>
                    </a:lnTo>
                    <a:lnTo>
                      <a:pt x="52" y="38"/>
                    </a:lnTo>
                    <a:lnTo>
                      <a:pt x="0" y="13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2" name="Freeform 34"/>
              <p:cNvSpPr>
                <a:spLocks/>
              </p:cNvSpPr>
              <p:nvPr/>
            </p:nvSpPr>
            <p:spPr bwMode="auto">
              <a:xfrm>
                <a:off x="2790" y="1271"/>
                <a:ext cx="52" cy="32"/>
              </a:xfrm>
              <a:custGeom>
                <a:avLst/>
                <a:gdLst>
                  <a:gd name="T0" fmla="*/ 5 w 52"/>
                  <a:gd name="T1" fmla="*/ 0 h 32"/>
                  <a:gd name="T2" fmla="*/ 52 w 52"/>
                  <a:gd name="T3" fmla="*/ 17 h 32"/>
                  <a:gd name="T4" fmla="*/ 47 w 52"/>
                  <a:gd name="T5" fmla="*/ 32 h 32"/>
                  <a:gd name="T6" fmla="*/ 0 w 52"/>
                  <a:gd name="T7" fmla="*/ 14 h 32"/>
                  <a:gd name="T8" fmla="*/ 5 w 52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32">
                    <a:moveTo>
                      <a:pt x="5" y="0"/>
                    </a:moveTo>
                    <a:lnTo>
                      <a:pt x="52" y="17"/>
                    </a:lnTo>
                    <a:lnTo>
                      <a:pt x="47" y="32"/>
                    </a:lnTo>
                    <a:lnTo>
                      <a:pt x="0" y="1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3" name="Freeform 35"/>
              <p:cNvSpPr>
                <a:spLocks/>
              </p:cNvSpPr>
              <p:nvPr/>
            </p:nvSpPr>
            <p:spPr bwMode="auto">
              <a:xfrm>
                <a:off x="2896" y="1309"/>
                <a:ext cx="102" cy="40"/>
              </a:xfrm>
              <a:custGeom>
                <a:avLst/>
                <a:gdLst>
                  <a:gd name="T0" fmla="*/ 4 w 102"/>
                  <a:gd name="T1" fmla="*/ 0 h 40"/>
                  <a:gd name="T2" fmla="*/ 102 w 102"/>
                  <a:gd name="T3" fmla="*/ 26 h 40"/>
                  <a:gd name="T4" fmla="*/ 98 w 102"/>
                  <a:gd name="T5" fmla="*/ 40 h 40"/>
                  <a:gd name="T6" fmla="*/ 0 w 102"/>
                  <a:gd name="T7" fmla="*/ 15 h 40"/>
                  <a:gd name="T8" fmla="*/ 4 w 102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2" h="40">
                    <a:moveTo>
                      <a:pt x="4" y="0"/>
                    </a:moveTo>
                    <a:lnTo>
                      <a:pt x="102" y="26"/>
                    </a:lnTo>
                    <a:lnTo>
                      <a:pt x="98" y="40"/>
                    </a:lnTo>
                    <a:lnTo>
                      <a:pt x="0" y="1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" name="Freeform 36"/>
              <p:cNvSpPr>
                <a:spLocks/>
              </p:cNvSpPr>
              <p:nvPr/>
            </p:nvSpPr>
            <p:spPr bwMode="auto">
              <a:xfrm>
                <a:off x="2995" y="1335"/>
                <a:ext cx="8" cy="16"/>
              </a:xfrm>
              <a:custGeom>
                <a:avLst/>
                <a:gdLst>
                  <a:gd name="T0" fmla="*/ 2 w 8"/>
                  <a:gd name="T1" fmla="*/ 0 h 16"/>
                  <a:gd name="T2" fmla="*/ 8 w 8"/>
                  <a:gd name="T3" fmla="*/ 1 h 16"/>
                  <a:gd name="T4" fmla="*/ 6 w 8"/>
                  <a:gd name="T5" fmla="*/ 16 h 16"/>
                  <a:gd name="T6" fmla="*/ 0 w 8"/>
                  <a:gd name="T7" fmla="*/ 15 h 16"/>
                  <a:gd name="T8" fmla="*/ 2 w 8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16">
                    <a:moveTo>
                      <a:pt x="2" y="0"/>
                    </a:moveTo>
                    <a:lnTo>
                      <a:pt x="8" y="1"/>
                    </a:lnTo>
                    <a:lnTo>
                      <a:pt x="6" y="16"/>
                    </a:lnTo>
                    <a:lnTo>
                      <a:pt x="0" y="15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5" name="Freeform 37"/>
              <p:cNvSpPr>
                <a:spLocks/>
              </p:cNvSpPr>
              <p:nvPr/>
            </p:nvSpPr>
            <p:spPr bwMode="auto">
              <a:xfrm>
                <a:off x="3062" y="1346"/>
                <a:ext cx="37" cy="21"/>
              </a:xfrm>
              <a:custGeom>
                <a:avLst/>
                <a:gdLst>
                  <a:gd name="T0" fmla="*/ 3 w 37"/>
                  <a:gd name="T1" fmla="*/ 0 h 21"/>
                  <a:gd name="T2" fmla="*/ 37 w 37"/>
                  <a:gd name="T3" fmla="*/ 5 h 21"/>
                  <a:gd name="T4" fmla="*/ 34 w 37"/>
                  <a:gd name="T5" fmla="*/ 21 h 21"/>
                  <a:gd name="T6" fmla="*/ 0 w 37"/>
                  <a:gd name="T7" fmla="*/ 15 h 21"/>
                  <a:gd name="T8" fmla="*/ 3 w 37"/>
                  <a:gd name="T9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1">
                    <a:moveTo>
                      <a:pt x="3" y="0"/>
                    </a:moveTo>
                    <a:lnTo>
                      <a:pt x="37" y="5"/>
                    </a:lnTo>
                    <a:lnTo>
                      <a:pt x="34" y="21"/>
                    </a:lnTo>
                    <a:lnTo>
                      <a:pt x="0" y="15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6" name="Freeform 38"/>
              <p:cNvSpPr>
                <a:spLocks/>
              </p:cNvSpPr>
              <p:nvPr/>
            </p:nvSpPr>
            <p:spPr bwMode="auto">
              <a:xfrm>
                <a:off x="3097" y="1351"/>
                <a:ext cx="74" cy="20"/>
              </a:xfrm>
              <a:custGeom>
                <a:avLst/>
                <a:gdLst>
                  <a:gd name="T0" fmla="*/ 1 w 74"/>
                  <a:gd name="T1" fmla="*/ 0 h 20"/>
                  <a:gd name="T2" fmla="*/ 74 w 74"/>
                  <a:gd name="T3" fmla="*/ 4 h 20"/>
                  <a:gd name="T4" fmla="*/ 73 w 74"/>
                  <a:gd name="T5" fmla="*/ 20 h 20"/>
                  <a:gd name="T6" fmla="*/ 0 w 74"/>
                  <a:gd name="T7" fmla="*/ 16 h 20"/>
                  <a:gd name="T8" fmla="*/ 1 w 74"/>
                  <a:gd name="T9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20">
                    <a:moveTo>
                      <a:pt x="1" y="0"/>
                    </a:moveTo>
                    <a:lnTo>
                      <a:pt x="74" y="4"/>
                    </a:lnTo>
                    <a:lnTo>
                      <a:pt x="73" y="20"/>
                    </a:lnTo>
                    <a:lnTo>
                      <a:pt x="0" y="1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7" name="Rectangle 39"/>
              <p:cNvSpPr>
                <a:spLocks noChangeArrowheads="1"/>
              </p:cNvSpPr>
              <p:nvPr/>
            </p:nvSpPr>
            <p:spPr bwMode="auto">
              <a:xfrm>
                <a:off x="984" y="1311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600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68" name="Rectangle 40"/>
              <p:cNvSpPr>
                <a:spLocks noChangeArrowheads="1"/>
              </p:cNvSpPr>
              <p:nvPr/>
            </p:nvSpPr>
            <p:spPr bwMode="auto">
              <a:xfrm>
                <a:off x="984" y="1041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700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69" name="Rectangle 41"/>
              <p:cNvSpPr>
                <a:spLocks noChangeArrowheads="1"/>
              </p:cNvSpPr>
              <p:nvPr/>
            </p:nvSpPr>
            <p:spPr bwMode="auto">
              <a:xfrm>
                <a:off x="984" y="771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800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0" name="Rectangle 42"/>
              <p:cNvSpPr>
                <a:spLocks noChangeArrowheads="1"/>
              </p:cNvSpPr>
              <p:nvPr/>
            </p:nvSpPr>
            <p:spPr bwMode="auto">
              <a:xfrm>
                <a:off x="984" y="501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900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1" name="Rectangle 43"/>
              <p:cNvSpPr>
                <a:spLocks noChangeArrowheads="1"/>
              </p:cNvSpPr>
              <p:nvPr/>
            </p:nvSpPr>
            <p:spPr bwMode="auto">
              <a:xfrm>
                <a:off x="933" y="232"/>
                <a:ext cx="19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1000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2" name="Rectangle 44"/>
              <p:cNvSpPr>
                <a:spLocks noChangeArrowheads="1"/>
              </p:cNvSpPr>
              <p:nvPr/>
            </p:nvSpPr>
            <p:spPr bwMode="auto">
              <a:xfrm>
                <a:off x="1141" y="1374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3" name="Rectangle 45"/>
              <p:cNvSpPr>
                <a:spLocks noChangeArrowheads="1"/>
              </p:cNvSpPr>
              <p:nvPr/>
            </p:nvSpPr>
            <p:spPr bwMode="auto">
              <a:xfrm>
                <a:off x="1585" y="1374"/>
                <a:ext cx="17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0.05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4" name="Rectangle 46"/>
              <p:cNvSpPr>
                <a:spLocks noChangeArrowheads="1"/>
              </p:cNvSpPr>
              <p:nvPr/>
            </p:nvSpPr>
            <p:spPr bwMode="auto">
              <a:xfrm>
                <a:off x="2120" y="1374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0.1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5" name="Rectangle 47"/>
              <p:cNvSpPr>
                <a:spLocks noChangeArrowheads="1"/>
              </p:cNvSpPr>
              <p:nvPr/>
            </p:nvSpPr>
            <p:spPr bwMode="auto">
              <a:xfrm>
                <a:off x="2602" y="1374"/>
                <a:ext cx="17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0.15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6" name="Rectangle 48"/>
              <p:cNvSpPr>
                <a:spLocks noChangeArrowheads="1"/>
              </p:cNvSpPr>
              <p:nvPr/>
            </p:nvSpPr>
            <p:spPr bwMode="auto">
              <a:xfrm>
                <a:off x="3136" y="1374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7" name="Rectangle 49"/>
              <p:cNvSpPr>
                <a:spLocks noChangeArrowheads="1"/>
              </p:cNvSpPr>
              <p:nvPr/>
            </p:nvSpPr>
            <p:spPr bwMode="auto">
              <a:xfrm>
                <a:off x="1973" y="1455"/>
                <a:ext cx="4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x</a:t>
                </a:r>
                <a:endParaRPr kumimoji="0" lang="en-US" altLang="en-US" sz="110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8" name="Rectangle 50"/>
              <p:cNvSpPr>
                <a:spLocks noChangeArrowheads="1"/>
              </p:cNvSpPr>
              <p:nvPr/>
            </p:nvSpPr>
            <p:spPr bwMode="auto">
              <a:xfrm rot="16200000">
                <a:off x="850" y="771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T</a:t>
                </a:r>
                <a:endParaRPr kumimoji="0" lang="en-US" altLang="en-US" sz="110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9" name="Rectangle 51"/>
              <p:cNvSpPr>
                <a:spLocks noChangeArrowheads="1"/>
              </p:cNvSpPr>
              <p:nvPr/>
            </p:nvSpPr>
            <p:spPr bwMode="auto">
              <a:xfrm>
                <a:off x="2661" y="315"/>
                <a:ext cx="522" cy="22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0" name="Line 52"/>
              <p:cNvSpPr>
                <a:spLocks noChangeShapeType="1"/>
              </p:cNvSpPr>
              <p:nvPr/>
            </p:nvSpPr>
            <p:spPr bwMode="auto">
              <a:xfrm>
                <a:off x="2692" y="387"/>
                <a:ext cx="244" cy="0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1" name="Rectangle 53"/>
              <p:cNvSpPr>
                <a:spLocks noChangeArrowheads="1"/>
              </p:cNvSpPr>
              <p:nvPr/>
            </p:nvSpPr>
            <p:spPr bwMode="auto">
              <a:xfrm>
                <a:off x="2952" y="330"/>
                <a:ext cx="18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FEM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82" name="Rectangle 54"/>
              <p:cNvSpPr>
                <a:spLocks noChangeArrowheads="1"/>
              </p:cNvSpPr>
              <p:nvPr/>
            </p:nvSpPr>
            <p:spPr bwMode="auto">
              <a:xfrm>
                <a:off x="2692" y="486"/>
                <a:ext cx="108" cy="1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3" name="Rectangle 55"/>
              <p:cNvSpPr>
                <a:spLocks noChangeArrowheads="1"/>
              </p:cNvSpPr>
              <p:nvPr/>
            </p:nvSpPr>
            <p:spPr bwMode="auto">
              <a:xfrm>
                <a:off x="2861" y="483"/>
                <a:ext cx="75" cy="1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" name="Rectangle 56"/>
              <p:cNvSpPr>
                <a:spLocks noChangeArrowheads="1"/>
              </p:cNvSpPr>
              <p:nvPr/>
            </p:nvSpPr>
            <p:spPr bwMode="auto">
              <a:xfrm>
                <a:off x="2952" y="437"/>
                <a:ext cx="22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Exact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" name="Rectangle 130"/>
            <p:cNvSpPr/>
            <p:nvPr/>
          </p:nvSpPr>
          <p:spPr>
            <a:xfrm>
              <a:off x="1271588" y="323850"/>
              <a:ext cx="3943350" cy="215582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1150883" y="290656"/>
            <a:ext cx="4192647" cy="2342185"/>
            <a:chOff x="1150883" y="290656"/>
            <a:chExt cx="4192647" cy="2342185"/>
          </a:xfrm>
        </p:grpSpPr>
        <p:grpSp>
          <p:nvGrpSpPr>
            <p:cNvPr id="3" name="Group 4"/>
            <p:cNvGrpSpPr>
              <a:grpSpLocks noChangeAspect="1"/>
            </p:cNvGrpSpPr>
            <p:nvPr/>
          </p:nvGrpSpPr>
          <p:grpSpPr bwMode="auto">
            <a:xfrm>
              <a:off x="1214439" y="290656"/>
              <a:ext cx="4129091" cy="2266950"/>
              <a:chOff x="378" y="2016"/>
              <a:chExt cx="2601" cy="1428"/>
            </a:xfrm>
          </p:grpSpPr>
          <p:sp>
            <p:nvSpPr>
              <p:cNvPr id="4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399" y="2016"/>
                <a:ext cx="2580" cy="14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" name="Rectangle 5"/>
              <p:cNvSpPr>
                <a:spLocks noChangeArrowheads="1"/>
              </p:cNvSpPr>
              <p:nvPr/>
            </p:nvSpPr>
            <p:spPr bwMode="auto">
              <a:xfrm>
                <a:off x="702" y="2107"/>
                <a:ext cx="2186" cy="1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" name="Rectangle 6"/>
              <p:cNvSpPr>
                <a:spLocks noChangeArrowheads="1"/>
              </p:cNvSpPr>
              <p:nvPr/>
            </p:nvSpPr>
            <p:spPr bwMode="auto">
              <a:xfrm>
                <a:off x="702" y="2107"/>
                <a:ext cx="2186" cy="1145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" name="Line 7"/>
              <p:cNvSpPr>
                <a:spLocks noChangeShapeType="1"/>
              </p:cNvSpPr>
              <p:nvPr/>
            </p:nvSpPr>
            <p:spPr bwMode="auto">
              <a:xfrm>
                <a:off x="702" y="2107"/>
                <a:ext cx="0" cy="114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" name="Line 8"/>
              <p:cNvSpPr>
                <a:spLocks noChangeShapeType="1"/>
              </p:cNvSpPr>
              <p:nvPr/>
            </p:nvSpPr>
            <p:spPr bwMode="auto">
              <a:xfrm>
                <a:off x="681" y="3252"/>
                <a:ext cx="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" name="Line 9"/>
              <p:cNvSpPr>
                <a:spLocks noChangeShapeType="1"/>
              </p:cNvSpPr>
              <p:nvPr/>
            </p:nvSpPr>
            <p:spPr bwMode="auto">
              <a:xfrm>
                <a:off x="681" y="3109"/>
                <a:ext cx="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" name="Line 10"/>
              <p:cNvSpPr>
                <a:spLocks noChangeShapeType="1"/>
              </p:cNvSpPr>
              <p:nvPr/>
            </p:nvSpPr>
            <p:spPr bwMode="auto">
              <a:xfrm>
                <a:off x="681" y="2965"/>
                <a:ext cx="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1" name="Line 11"/>
              <p:cNvSpPr>
                <a:spLocks noChangeShapeType="1"/>
              </p:cNvSpPr>
              <p:nvPr/>
            </p:nvSpPr>
            <p:spPr bwMode="auto">
              <a:xfrm>
                <a:off x="681" y="2823"/>
                <a:ext cx="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" name="Line 12"/>
              <p:cNvSpPr>
                <a:spLocks noChangeShapeType="1"/>
              </p:cNvSpPr>
              <p:nvPr/>
            </p:nvSpPr>
            <p:spPr bwMode="auto">
              <a:xfrm>
                <a:off x="681" y="2679"/>
                <a:ext cx="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3" name="Line 13"/>
              <p:cNvSpPr>
                <a:spLocks noChangeShapeType="1"/>
              </p:cNvSpPr>
              <p:nvPr/>
            </p:nvSpPr>
            <p:spPr bwMode="auto">
              <a:xfrm>
                <a:off x="681" y="2537"/>
                <a:ext cx="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" name="Line 14"/>
              <p:cNvSpPr>
                <a:spLocks noChangeShapeType="1"/>
              </p:cNvSpPr>
              <p:nvPr/>
            </p:nvSpPr>
            <p:spPr bwMode="auto">
              <a:xfrm>
                <a:off x="681" y="2393"/>
                <a:ext cx="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" name="Line 15"/>
              <p:cNvSpPr>
                <a:spLocks noChangeShapeType="1"/>
              </p:cNvSpPr>
              <p:nvPr/>
            </p:nvSpPr>
            <p:spPr bwMode="auto">
              <a:xfrm>
                <a:off x="681" y="2251"/>
                <a:ext cx="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>
                <a:off x="681" y="2107"/>
                <a:ext cx="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>
                <a:off x="702" y="3252"/>
                <a:ext cx="218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" name="Line 18"/>
              <p:cNvSpPr>
                <a:spLocks noChangeShapeType="1"/>
              </p:cNvSpPr>
              <p:nvPr/>
            </p:nvSpPr>
            <p:spPr bwMode="auto">
              <a:xfrm flipV="1">
                <a:off x="702" y="3252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" name="Line 19"/>
              <p:cNvSpPr>
                <a:spLocks noChangeShapeType="1"/>
              </p:cNvSpPr>
              <p:nvPr/>
            </p:nvSpPr>
            <p:spPr bwMode="auto">
              <a:xfrm flipV="1">
                <a:off x="1139" y="3252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" name="Line 20"/>
              <p:cNvSpPr>
                <a:spLocks noChangeShapeType="1"/>
              </p:cNvSpPr>
              <p:nvPr/>
            </p:nvSpPr>
            <p:spPr bwMode="auto">
              <a:xfrm flipV="1">
                <a:off x="1576" y="3252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" name="Line 21"/>
              <p:cNvSpPr>
                <a:spLocks noChangeShapeType="1"/>
              </p:cNvSpPr>
              <p:nvPr/>
            </p:nvSpPr>
            <p:spPr bwMode="auto">
              <a:xfrm flipV="1">
                <a:off x="2014" y="3252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" name="Line 22"/>
              <p:cNvSpPr>
                <a:spLocks noChangeShapeType="1"/>
              </p:cNvSpPr>
              <p:nvPr/>
            </p:nvSpPr>
            <p:spPr bwMode="auto">
              <a:xfrm flipV="1">
                <a:off x="2451" y="3252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" name="Line 23"/>
              <p:cNvSpPr>
                <a:spLocks noChangeShapeType="1"/>
              </p:cNvSpPr>
              <p:nvPr/>
            </p:nvSpPr>
            <p:spPr bwMode="auto">
              <a:xfrm flipV="1">
                <a:off x="2888" y="3252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" name="Freeform 24"/>
              <p:cNvSpPr>
                <a:spLocks/>
              </p:cNvSpPr>
              <p:nvPr/>
            </p:nvSpPr>
            <p:spPr bwMode="auto">
              <a:xfrm>
                <a:off x="696" y="3225"/>
                <a:ext cx="34" cy="32"/>
              </a:xfrm>
              <a:custGeom>
                <a:avLst/>
                <a:gdLst>
                  <a:gd name="T0" fmla="*/ 0 w 34"/>
                  <a:gd name="T1" fmla="*/ 21 h 32"/>
                  <a:gd name="T2" fmla="*/ 23 w 34"/>
                  <a:gd name="T3" fmla="*/ 0 h 32"/>
                  <a:gd name="T4" fmla="*/ 34 w 34"/>
                  <a:gd name="T5" fmla="*/ 11 h 32"/>
                  <a:gd name="T6" fmla="*/ 11 w 34"/>
                  <a:gd name="T7" fmla="*/ 32 h 32"/>
                  <a:gd name="T8" fmla="*/ 0 w 34"/>
                  <a:gd name="T9" fmla="*/ 2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2">
                    <a:moveTo>
                      <a:pt x="0" y="21"/>
                    </a:moveTo>
                    <a:lnTo>
                      <a:pt x="23" y="0"/>
                    </a:lnTo>
                    <a:lnTo>
                      <a:pt x="34" y="11"/>
                    </a:lnTo>
                    <a:lnTo>
                      <a:pt x="11" y="3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" name="Freeform 25"/>
              <p:cNvSpPr>
                <a:spLocks/>
              </p:cNvSpPr>
              <p:nvPr/>
            </p:nvSpPr>
            <p:spPr bwMode="auto">
              <a:xfrm>
                <a:off x="764" y="3163"/>
                <a:ext cx="33" cy="32"/>
              </a:xfrm>
              <a:custGeom>
                <a:avLst/>
                <a:gdLst>
                  <a:gd name="T0" fmla="*/ 0 w 33"/>
                  <a:gd name="T1" fmla="*/ 21 h 32"/>
                  <a:gd name="T2" fmla="*/ 22 w 33"/>
                  <a:gd name="T3" fmla="*/ 0 h 32"/>
                  <a:gd name="T4" fmla="*/ 33 w 33"/>
                  <a:gd name="T5" fmla="*/ 11 h 32"/>
                  <a:gd name="T6" fmla="*/ 11 w 33"/>
                  <a:gd name="T7" fmla="*/ 32 h 32"/>
                  <a:gd name="T8" fmla="*/ 0 w 33"/>
                  <a:gd name="T9" fmla="*/ 2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32">
                    <a:moveTo>
                      <a:pt x="0" y="21"/>
                    </a:moveTo>
                    <a:lnTo>
                      <a:pt x="22" y="0"/>
                    </a:lnTo>
                    <a:lnTo>
                      <a:pt x="33" y="11"/>
                    </a:lnTo>
                    <a:lnTo>
                      <a:pt x="11" y="3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" name="Freeform 26"/>
              <p:cNvSpPr>
                <a:spLocks/>
              </p:cNvSpPr>
              <p:nvPr/>
            </p:nvSpPr>
            <p:spPr bwMode="auto">
              <a:xfrm>
                <a:off x="832" y="3100"/>
                <a:ext cx="33" cy="33"/>
              </a:xfrm>
              <a:custGeom>
                <a:avLst/>
                <a:gdLst>
                  <a:gd name="T0" fmla="*/ 0 w 33"/>
                  <a:gd name="T1" fmla="*/ 21 h 33"/>
                  <a:gd name="T2" fmla="*/ 22 w 33"/>
                  <a:gd name="T3" fmla="*/ 0 h 33"/>
                  <a:gd name="T4" fmla="*/ 33 w 33"/>
                  <a:gd name="T5" fmla="*/ 12 h 33"/>
                  <a:gd name="T6" fmla="*/ 11 w 33"/>
                  <a:gd name="T7" fmla="*/ 33 h 33"/>
                  <a:gd name="T8" fmla="*/ 0 w 33"/>
                  <a:gd name="T9" fmla="*/ 2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33">
                    <a:moveTo>
                      <a:pt x="0" y="21"/>
                    </a:moveTo>
                    <a:lnTo>
                      <a:pt x="22" y="0"/>
                    </a:lnTo>
                    <a:lnTo>
                      <a:pt x="33" y="12"/>
                    </a:lnTo>
                    <a:lnTo>
                      <a:pt x="11" y="33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" name="Freeform 27"/>
              <p:cNvSpPr>
                <a:spLocks/>
              </p:cNvSpPr>
              <p:nvPr/>
            </p:nvSpPr>
            <p:spPr bwMode="auto">
              <a:xfrm>
                <a:off x="899" y="3038"/>
                <a:ext cx="34" cy="33"/>
              </a:xfrm>
              <a:custGeom>
                <a:avLst/>
                <a:gdLst>
                  <a:gd name="T0" fmla="*/ 0 w 34"/>
                  <a:gd name="T1" fmla="*/ 21 h 33"/>
                  <a:gd name="T2" fmla="*/ 23 w 34"/>
                  <a:gd name="T3" fmla="*/ 0 h 33"/>
                  <a:gd name="T4" fmla="*/ 34 w 34"/>
                  <a:gd name="T5" fmla="*/ 12 h 33"/>
                  <a:gd name="T6" fmla="*/ 11 w 34"/>
                  <a:gd name="T7" fmla="*/ 33 h 33"/>
                  <a:gd name="T8" fmla="*/ 0 w 34"/>
                  <a:gd name="T9" fmla="*/ 2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3">
                    <a:moveTo>
                      <a:pt x="0" y="21"/>
                    </a:moveTo>
                    <a:lnTo>
                      <a:pt x="23" y="0"/>
                    </a:lnTo>
                    <a:lnTo>
                      <a:pt x="34" y="12"/>
                    </a:lnTo>
                    <a:lnTo>
                      <a:pt x="11" y="33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" name="Freeform 28"/>
              <p:cNvSpPr>
                <a:spLocks/>
              </p:cNvSpPr>
              <p:nvPr/>
            </p:nvSpPr>
            <p:spPr bwMode="auto">
              <a:xfrm>
                <a:off x="967" y="2977"/>
                <a:ext cx="34" cy="32"/>
              </a:xfrm>
              <a:custGeom>
                <a:avLst/>
                <a:gdLst>
                  <a:gd name="T0" fmla="*/ 0 w 34"/>
                  <a:gd name="T1" fmla="*/ 20 h 32"/>
                  <a:gd name="T2" fmla="*/ 23 w 34"/>
                  <a:gd name="T3" fmla="*/ 0 h 32"/>
                  <a:gd name="T4" fmla="*/ 34 w 34"/>
                  <a:gd name="T5" fmla="*/ 11 h 32"/>
                  <a:gd name="T6" fmla="*/ 11 w 34"/>
                  <a:gd name="T7" fmla="*/ 32 h 32"/>
                  <a:gd name="T8" fmla="*/ 0 w 34"/>
                  <a:gd name="T9" fmla="*/ 2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2">
                    <a:moveTo>
                      <a:pt x="0" y="20"/>
                    </a:moveTo>
                    <a:lnTo>
                      <a:pt x="23" y="0"/>
                    </a:lnTo>
                    <a:lnTo>
                      <a:pt x="34" y="11"/>
                    </a:lnTo>
                    <a:lnTo>
                      <a:pt x="11" y="32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" name="Freeform 29"/>
              <p:cNvSpPr>
                <a:spLocks/>
              </p:cNvSpPr>
              <p:nvPr/>
            </p:nvSpPr>
            <p:spPr bwMode="auto">
              <a:xfrm>
                <a:off x="1035" y="2915"/>
                <a:ext cx="34" cy="31"/>
              </a:xfrm>
              <a:custGeom>
                <a:avLst/>
                <a:gdLst>
                  <a:gd name="T0" fmla="*/ 0 w 34"/>
                  <a:gd name="T1" fmla="*/ 20 h 31"/>
                  <a:gd name="T2" fmla="*/ 23 w 34"/>
                  <a:gd name="T3" fmla="*/ 0 h 31"/>
                  <a:gd name="T4" fmla="*/ 34 w 34"/>
                  <a:gd name="T5" fmla="*/ 11 h 31"/>
                  <a:gd name="T6" fmla="*/ 11 w 34"/>
                  <a:gd name="T7" fmla="*/ 31 h 31"/>
                  <a:gd name="T8" fmla="*/ 0 w 34"/>
                  <a:gd name="T9" fmla="*/ 2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1">
                    <a:moveTo>
                      <a:pt x="0" y="20"/>
                    </a:moveTo>
                    <a:lnTo>
                      <a:pt x="23" y="0"/>
                    </a:lnTo>
                    <a:lnTo>
                      <a:pt x="34" y="11"/>
                    </a:lnTo>
                    <a:lnTo>
                      <a:pt x="11" y="3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" name="Freeform 30"/>
              <p:cNvSpPr>
                <a:spLocks/>
              </p:cNvSpPr>
              <p:nvPr/>
            </p:nvSpPr>
            <p:spPr bwMode="auto">
              <a:xfrm>
                <a:off x="1103" y="2853"/>
                <a:ext cx="33" cy="31"/>
              </a:xfrm>
              <a:custGeom>
                <a:avLst/>
                <a:gdLst>
                  <a:gd name="T0" fmla="*/ 0 w 33"/>
                  <a:gd name="T1" fmla="*/ 20 h 31"/>
                  <a:gd name="T2" fmla="*/ 22 w 33"/>
                  <a:gd name="T3" fmla="*/ 0 h 31"/>
                  <a:gd name="T4" fmla="*/ 33 w 33"/>
                  <a:gd name="T5" fmla="*/ 11 h 31"/>
                  <a:gd name="T6" fmla="*/ 11 w 33"/>
                  <a:gd name="T7" fmla="*/ 31 h 31"/>
                  <a:gd name="T8" fmla="*/ 0 w 33"/>
                  <a:gd name="T9" fmla="*/ 2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31">
                    <a:moveTo>
                      <a:pt x="0" y="20"/>
                    </a:moveTo>
                    <a:lnTo>
                      <a:pt x="22" y="0"/>
                    </a:lnTo>
                    <a:lnTo>
                      <a:pt x="33" y="11"/>
                    </a:lnTo>
                    <a:lnTo>
                      <a:pt x="11" y="3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" name="Freeform 31"/>
              <p:cNvSpPr>
                <a:spLocks/>
              </p:cNvSpPr>
              <p:nvPr/>
            </p:nvSpPr>
            <p:spPr bwMode="auto">
              <a:xfrm>
                <a:off x="1171" y="2790"/>
                <a:ext cx="33" cy="32"/>
              </a:xfrm>
              <a:custGeom>
                <a:avLst/>
                <a:gdLst>
                  <a:gd name="T0" fmla="*/ 0 w 33"/>
                  <a:gd name="T1" fmla="*/ 20 h 32"/>
                  <a:gd name="T2" fmla="*/ 23 w 33"/>
                  <a:gd name="T3" fmla="*/ 0 h 32"/>
                  <a:gd name="T4" fmla="*/ 33 w 33"/>
                  <a:gd name="T5" fmla="*/ 12 h 32"/>
                  <a:gd name="T6" fmla="*/ 11 w 33"/>
                  <a:gd name="T7" fmla="*/ 32 h 32"/>
                  <a:gd name="T8" fmla="*/ 0 w 33"/>
                  <a:gd name="T9" fmla="*/ 2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32">
                    <a:moveTo>
                      <a:pt x="0" y="20"/>
                    </a:moveTo>
                    <a:lnTo>
                      <a:pt x="23" y="0"/>
                    </a:lnTo>
                    <a:lnTo>
                      <a:pt x="33" y="12"/>
                    </a:lnTo>
                    <a:lnTo>
                      <a:pt x="11" y="32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" name="Freeform 32"/>
              <p:cNvSpPr>
                <a:spLocks/>
              </p:cNvSpPr>
              <p:nvPr/>
            </p:nvSpPr>
            <p:spPr bwMode="auto">
              <a:xfrm>
                <a:off x="1240" y="2744"/>
                <a:ext cx="13" cy="16"/>
              </a:xfrm>
              <a:custGeom>
                <a:avLst/>
                <a:gdLst>
                  <a:gd name="T0" fmla="*/ 0 w 13"/>
                  <a:gd name="T1" fmla="*/ 3 h 16"/>
                  <a:gd name="T2" fmla="*/ 3 w 13"/>
                  <a:gd name="T3" fmla="*/ 0 h 16"/>
                  <a:gd name="T4" fmla="*/ 13 w 13"/>
                  <a:gd name="T5" fmla="*/ 13 h 16"/>
                  <a:gd name="T6" fmla="*/ 9 w 13"/>
                  <a:gd name="T7" fmla="*/ 16 h 16"/>
                  <a:gd name="T8" fmla="*/ 0 w 13"/>
                  <a:gd name="T9" fmla="*/ 3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6">
                    <a:moveTo>
                      <a:pt x="0" y="3"/>
                    </a:moveTo>
                    <a:lnTo>
                      <a:pt x="3" y="0"/>
                    </a:lnTo>
                    <a:lnTo>
                      <a:pt x="13" y="13"/>
                    </a:lnTo>
                    <a:lnTo>
                      <a:pt x="9" y="16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" name="Freeform 33"/>
              <p:cNvSpPr>
                <a:spLocks/>
              </p:cNvSpPr>
              <p:nvPr/>
            </p:nvSpPr>
            <p:spPr bwMode="auto">
              <a:xfrm>
                <a:off x="1243" y="2730"/>
                <a:ext cx="31" cy="27"/>
              </a:xfrm>
              <a:custGeom>
                <a:avLst/>
                <a:gdLst>
                  <a:gd name="T0" fmla="*/ 0 w 31"/>
                  <a:gd name="T1" fmla="*/ 14 h 27"/>
                  <a:gd name="T2" fmla="*/ 22 w 31"/>
                  <a:gd name="T3" fmla="*/ 0 h 27"/>
                  <a:gd name="T4" fmla="*/ 31 w 31"/>
                  <a:gd name="T5" fmla="*/ 12 h 27"/>
                  <a:gd name="T6" fmla="*/ 9 w 31"/>
                  <a:gd name="T7" fmla="*/ 27 h 27"/>
                  <a:gd name="T8" fmla="*/ 0 w 31"/>
                  <a:gd name="T9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0" y="14"/>
                    </a:moveTo>
                    <a:lnTo>
                      <a:pt x="22" y="0"/>
                    </a:lnTo>
                    <a:lnTo>
                      <a:pt x="31" y="12"/>
                    </a:lnTo>
                    <a:lnTo>
                      <a:pt x="9" y="27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" name="Freeform 34"/>
              <p:cNvSpPr>
                <a:spLocks/>
              </p:cNvSpPr>
              <p:nvPr/>
            </p:nvSpPr>
            <p:spPr bwMode="auto">
              <a:xfrm>
                <a:off x="1316" y="2680"/>
                <a:ext cx="35" cy="30"/>
              </a:xfrm>
              <a:custGeom>
                <a:avLst/>
                <a:gdLst>
                  <a:gd name="T0" fmla="*/ 0 w 35"/>
                  <a:gd name="T1" fmla="*/ 17 h 30"/>
                  <a:gd name="T2" fmla="*/ 26 w 35"/>
                  <a:gd name="T3" fmla="*/ 0 h 30"/>
                  <a:gd name="T4" fmla="*/ 35 w 35"/>
                  <a:gd name="T5" fmla="*/ 14 h 30"/>
                  <a:gd name="T6" fmla="*/ 9 w 35"/>
                  <a:gd name="T7" fmla="*/ 30 h 30"/>
                  <a:gd name="T8" fmla="*/ 0 w 35"/>
                  <a:gd name="T9" fmla="*/ 17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0">
                    <a:moveTo>
                      <a:pt x="0" y="17"/>
                    </a:moveTo>
                    <a:lnTo>
                      <a:pt x="26" y="0"/>
                    </a:lnTo>
                    <a:lnTo>
                      <a:pt x="35" y="14"/>
                    </a:lnTo>
                    <a:lnTo>
                      <a:pt x="9" y="30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" name="Freeform 35"/>
              <p:cNvSpPr>
                <a:spLocks/>
              </p:cNvSpPr>
              <p:nvPr/>
            </p:nvSpPr>
            <p:spPr bwMode="auto">
              <a:xfrm>
                <a:off x="1394" y="2630"/>
                <a:ext cx="33" cy="28"/>
              </a:xfrm>
              <a:custGeom>
                <a:avLst/>
                <a:gdLst>
                  <a:gd name="T0" fmla="*/ 0 w 33"/>
                  <a:gd name="T1" fmla="*/ 16 h 28"/>
                  <a:gd name="T2" fmla="*/ 25 w 33"/>
                  <a:gd name="T3" fmla="*/ 0 h 28"/>
                  <a:gd name="T4" fmla="*/ 33 w 33"/>
                  <a:gd name="T5" fmla="*/ 12 h 28"/>
                  <a:gd name="T6" fmla="*/ 8 w 33"/>
                  <a:gd name="T7" fmla="*/ 28 h 28"/>
                  <a:gd name="T8" fmla="*/ 0 w 33"/>
                  <a:gd name="T9" fmla="*/ 1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28">
                    <a:moveTo>
                      <a:pt x="0" y="16"/>
                    </a:moveTo>
                    <a:lnTo>
                      <a:pt x="25" y="0"/>
                    </a:lnTo>
                    <a:lnTo>
                      <a:pt x="33" y="12"/>
                    </a:lnTo>
                    <a:lnTo>
                      <a:pt x="8" y="28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" name="Freeform 36"/>
              <p:cNvSpPr>
                <a:spLocks/>
              </p:cNvSpPr>
              <p:nvPr/>
            </p:nvSpPr>
            <p:spPr bwMode="auto">
              <a:xfrm>
                <a:off x="1471" y="2579"/>
                <a:ext cx="34" cy="29"/>
              </a:xfrm>
              <a:custGeom>
                <a:avLst/>
                <a:gdLst>
                  <a:gd name="T0" fmla="*/ 0 w 34"/>
                  <a:gd name="T1" fmla="*/ 17 h 29"/>
                  <a:gd name="T2" fmla="*/ 25 w 34"/>
                  <a:gd name="T3" fmla="*/ 0 h 29"/>
                  <a:gd name="T4" fmla="*/ 34 w 34"/>
                  <a:gd name="T5" fmla="*/ 12 h 29"/>
                  <a:gd name="T6" fmla="*/ 8 w 34"/>
                  <a:gd name="T7" fmla="*/ 29 h 29"/>
                  <a:gd name="T8" fmla="*/ 0 w 34"/>
                  <a:gd name="T9" fmla="*/ 17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9">
                    <a:moveTo>
                      <a:pt x="0" y="17"/>
                    </a:moveTo>
                    <a:lnTo>
                      <a:pt x="25" y="0"/>
                    </a:lnTo>
                    <a:lnTo>
                      <a:pt x="34" y="12"/>
                    </a:lnTo>
                    <a:lnTo>
                      <a:pt x="8" y="29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" name="Freeform 37"/>
              <p:cNvSpPr>
                <a:spLocks/>
              </p:cNvSpPr>
              <p:nvPr/>
            </p:nvSpPr>
            <p:spPr bwMode="auto">
              <a:xfrm>
                <a:off x="1547" y="2529"/>
                <a:ext cx="35" cy="30"/>
              </a:xfrm>
              <a:custGeom>
                <a:avLst/>
                <a:gdLst>
                  <a:gd name="T0" fmla="*/ 0 w 35"/>
                  <a:gd name="T1" fmla="*/ 16 h 30"/>
                  <a:gd name="T2" fmla="*/ 26 w 35"/>
                  <a:gd name="T3" fmla="*/ 0 h 30"/>
                  <a:gd name="T4" fmla="*/ 35 w 35"/>
                  <a:gd name="T5" fmla="*/ 13 h 30"/>
                  <a:gd name="T6" fmla="*/ 9 w 35"/>
                  <a:gd name="T7" fmla="*/ 30 h 30"/>
                  <a:gd name="T8" fmla="*/ 0 w 35"/>
                  <a:gd name="T9" fmla="*/ 1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0">
                    <a:moveTo>
                      <a:pt x="0" y="16"/>
                    </a:moveTo>
                    <a:lnTo>
                      <a:pt x="26" y="0"/>
                    </a:lnTo>
                    <a:lnTo>
                      <a:pt x="35" y="13"/>
                    </a:lnTo>
                    <a:lnTo>
                      <a:pt x="9" y="3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" name="Freeform 38"/>
              <p:cNvSpPr>
                <a:spLocks/>
              </p:cNvSpPr>
              <p:nvPr/>
            </p:nvSpPr>
            <p:spPr bwMode="auto">
              <a:xfrm>
                <a:off x="1625" y="2478"/>
                <a:ext cx="33" cy="30"/>
              </a:xfrm>
              <a:custGeom>
                <a:avLst/>
                <a:gdLst>
                  <a:gd name="T0" fmla="*/ 0 w 33"/>
                  <a:gd name="T1" fmla="*/ 18 h 30"/>
                  <a:gd name="T2" fmla="*/ 25 w 33"/>
                  <a:gd name="T3" fmla="*/ 0 h 30"/>
                  <a:gd name="T4" fmla="*/ 33 w 33"/>
                  <a:gd name="T5" fmla="*/ 13 h 30"/>
                  <a:gd name="T6" fmla="*/ 8 w 33"/>
                  <a:gd name="T7" fmla="*/ 30 h 30"/>
                  <a:gd name="T8" fmla="*/ 0 w 33"/>
                  <a:gd name="T9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30">
                    <a:moveTo>
                      <a:pt x="0" y="18"/>
                    </a:moveTo>
                    <a:lnTo>
                      <a:pt x="25" y="0"/>
                    </a:lnTo>
                    <a:lnTo>
                      <a:pt x="33" y="13"/>
                    </a:lnTo>
                    <a:lnTo>
                      <a:pt x="8" y="3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" name="Freeform 39"/>
              <p:cNvSpPr>
                <a:spLocks/>
              </p:cNvSpPr>
              <p:nvPr/>
            </p:nvSpPr>
            <p:spPr bwMode="auto">
              <a:xfrm>
                <a:off x="1701" y="2428"/>
                <a:ext cx="35" cy="29"/>
              </a:xfrm>
              <a:custGeom>
                <a:avLst/>
                <a:gdLst>
                  <a:gd name="T0" fmla="*/ 0 w 35"/>
                  <a:gd name="T1" fmla="*/ 17 h 29"/>
                  <a:gd name="T2" fmla="*/ 26 w 35"/>
                  <a:gd name="T3" fmla="*/ 0 h 29"/>
                  <a:gd name="T4" fmla="*/ 35 w 35"/>
                  <a:gd name="T5" fmla="*/ 12 h 29"/>
                  <a:gd name="T6" fmla="*/ 9 w 35"/>
                  <a:gd name="T7" fmla="*/ 29 h 29"/>
                  <a:gd name="T8" fmla="*/ 0 w 35"/>
                  <a:gd name="T9" fmla="*/ 17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29">
                    <a:moveTo>
                      <a:pt x="0" y="17"/>
                    </a:moveTo>
                    <a:lnTo>
                      <a:pt x="26" y="0"/>
                    </a:lnTo>
                    <a:lnTo>
                      <a:pt x="35" y="12"/>
                    </a:lnTo>
                    <a:lnTo>
                      <a:pt x="9" y="29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" name="Freeform 40"/>
              <p:cNvSpPr>
                <a:spLocks/>
              </p:cNvSpPr>
              <p:nvPr/>
            </p:nvSpPr>
            <p:spPr bwMode="auto">
              <a:xfrm>
                <a:off x="1779" y="2386"/>
                <a:ext cx="20" cy="21"/>
              </a:xfrm>
              <a:custGeom>
                <a:avLst/>
                <a:gdLst>
                  <a:gd name="T0" fmla="*/ 0 w 20"/>
                  <a:gd name="T1" fmla="*/ 8 h 21"/>
                  <a:gd name="T2" fmla="*/ 13 w 20"/>
                  <a:gd name="T3" fmla="*/ 0 h 21"/>
                  <a:gd name="T4" fmla="*/ 20 w 20"/>
                  <a:gd name="T5" fmla="*/ 14 h 21"/>
                  <a:gd name="T6" fmla="*/ 8 w 20"/>
                  <a:gd name="T7" fmla="*/ 21 h 21"/>
                  <a:gd name="T8" fmla="*/ 0 w 20"/>
                  <a:gd name="T9" fmla="*/ 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1">
                    <a:moveTo>
                      <a:pt x="0" y="8"/>
                    </a:moveTo>
                    <a:lnTo>
                      <a:pt x="13" y="0"/>
                    </a:lnTo>
                    <a:lnTo>
                      <a:pt x="20" y="14"/>
                    </a:lnTo>
                    <a:lnTo>
                      <a:pt x="8" y="21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" name="Freeform 41"/>
              <p:cNvSpPr>
                <a:spLocks/>
              </p:cNvSpPr>
              <p:nvPr/>
            </p:nvSpPr>
            <p:spPr bwMode="auto">
              <a:xfrm>
                <a:off x="1793" y="2380"/>
                <a:ext cx="21" cy="20"/>
              </a:xfrm>
              <a:custGeom>
                <a:avLst/>
                <a:gdLst>
                  <a:gd name="T0" fmla="*/ 0 w 21"/>
                  <a:gd name="T1" fmla="*/ 5 h 20"/>
                  <a:gd name="T2" fmla="*/ 15 w 21"/>
                  <a:gd name="T3" fmla="*/ 0 h 20"/>
                  <a:gd name="T4" fmla="*/ 21 w 21"/>
                  <a:gd name="T5" fmla="*/ 14 h 20"/>
                  <a:gd name="T6" fmla="*/ 5 w 21"/>
                  <a:gd name="T7" fmla="*/ 20 h 20"/>
                  <a:gd name="T8" fmla="*/ 0 w 21"/>
                  <a:gd name="T9" fmla="*/ 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0">
                    <a:moveTo>
                      <a:pt x="0" y="5"/>
                    </a:moveTo>
                    <a:lnTo>
                      <a:pt x="15" y="0"/>
                    </a:lnTo>
                    <a:lnTo>
                      <a:pt x="21" y="14"/>
                    </a:lnTo>
                    <a:lnTo>
                      <a:pt x="5" y="2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" name="Freeform 42"/>
              <p:cNvSpPr>
                <a:spLocks/>
              </p:cNvSpPr>
              <p:nvPr/>
            </p:nvSpPr>
            <p:spPr bwMode="auto">
              <a:xfrm>
                <a:off x="1864" y="2346"/>
                <a:ext cx="35" cy="25"/>
              </a:xfrm>
              <a:custGeom>
                <a:avLst/>
                <a:gdLst>
                  <a:gd name="T0" fmla="*/ 0 w 35"/>
                  <a:gd name="T1" fmla="*/ 11 h 25"/>
                  <a:gd name="T2" fmla="*/ 29 w 35"/>
                  <a:gd name="T3" fmla="*/ 0 h 25"/>
                  <a:gd name="T4" fmla="*/ 35 w 35"/>
                  <a:gd name="T5" fmla="*/ 15 h 25"/>
                  <a:gd name="T6" fmla="*/ 6 w 35"/>
                  <a:gd name="T7" fmla="*/ 25 h 25"/>
                  <a:gd name="T8" fmla="*/ 0 w 35"/>
                  <a:gd name="T9" fmla="*/ 1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25">
                    <a:moveTo>
                      <a:pt x="0" y="11"/>
                    </a:moveTo>
                    <a:lnTo>
                      <a:pt x="29" y="0"/>
                    </a:lnTo>
                    <a:lnTo>
                      <a:pt x="35" y="15"/>
                    </a:lnTo>
                    <a:lnTo>
                      <a:pt x="6" y="25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" name="Freeform 43"/>
              <p:cNvSpPr>
                <a:spLocks/>
              </p:cNvSpPr>
              <p:nvPr/>
            </p:nvSpPr>
            <p:spPr bwMode="auto">
              <a:xfrm>
                <a:off x="1951" y="2313"/>
                <a:ext cx="34" cy="25"/>
              </a:xfrm>
              <a:custGeom>
                <a:avLst/>
                <a:gdLst>
                  <a:gd name="T0" fmla="*/ 0 w 34"/>
                  <a:gd name="T1" fmla="*/ 10 h 25"/>
                  <a:gd name="T2" fmla="*/ 28 w 34"/>
                  <a:gd name="T3" fmla="*/ 0 h 25"/>
                  <a:gd name="T4" fmla="*/ 34 w 34"/>
                  <a:gd name="T5" fmla="*/ 14 h 25"/>
                  <a:gd name="T6" fmla="*/ 5 w 34"/>
                  <a:gd name="T7" fmla="*/ 25 h 25"/>
                  <a:gd name="T8" fmla="*/ 0 w 34"/>
                  <a:gd name="T9" fmla="*/ 1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5">
                    <a:moveTo>
                      <a:pt x="0" y="10"/>
                    </a:moveTo>
                    <a:lnTo>
                      <a:pt x="28" y="0"/>
                    </a:lnTo>
                    <a:lnTo>
                      <a:pt x="34" y="14"/>
                    </a:lnTo>
                    <a:lnTo>
                      <a:pt x="5" y="25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" name="Freeform 44"/>
              <p:cNvSpPr>
                <a:spLocks/>
              </p:cNvSpPr>
              <p:nvPr/>
            </p:nvSpPr>
            <p:spPr bwMode="auto">
              <a:xfrm>
                <a:off x="2036" y="2278"/>
                <a:ext cx="34" cy="26"/>
              </a:xfrm>
              <a:custGeom>
                <a:avLst/>
                <a:gdLst>
                  <a:gd name="T0" fmla="*/ 0 w 34"/>
                  <a:gd name="T1" fmla="*/ 12 h 26"/>
                  <a:gd name="T2" fmla="*/ 29 w 34"/>
                  <a:gd name="T3" fmla="*/ 0 h 26"/>
                  <a:gd name="T4" fmla="*/ 34 w 34"/>
                  <a:gd name="T5" fmla="*/ 15 h 26"/>
                  <a:gd name="T6" fmla="*/ 6 w 34"/>
                  <a:gd name="T7" fmla="*/ 26 h 26"/>
                  <a:gd name="T8" fmla="*/ 0 w 34"/>
                  <a:gd name="T9" fmla="*/ 1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6">
                    <a:moveTo>
                      <a:pt x="0" y="12"/>
                    </a:moveTo>
                    <a:lnTo>
                      <a:pt x="29" y="0"/>
                    </a:lnTo>
                    <a:lnTo>
                      <a:pt x="34" y="15"/>
                    </a:lnTo>
                    <a:lnTo>
                      <a:pt x="6" y="26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" name="Freeform 45"/>
              <p:cNvSpPr>
                <a:spLocks/>
              </p:cNvSpPr>
              <p:nvPr/>
            </p:nvSpPr>
            <p:spPr bwMode="auto">
              <a:xfrm>
                <a:off x="2122" y="2245"/>
                <a:ext cx="34" cy="26"/>
              </a:xfrm>
              <a:custGeom>
                <a:avLst/>
                <a:gdLst>
                  <a:gd name="T0" fmla="*/ 0 w 34"/>
                  <a:gd name="T1" fmla="*/ 11 h 26"/>
                  <a:gd name="T2" fmla="*/ 28 w 34"/>
                  <a:gd name="T3" fmla="*/ 0 h 26"/>
                  <a:gd name="T4" fmla="*/ 34 w 34"/>
                  <a:gd name="T5" fmla="*/ 14 h 26"/>
                  <a:gd name="T6" fmla="*/ 6 w 34"/>
                  <a:gd name="T7" fmla="*/ 26 h 26"/>
                  <a:gd name="T8" fmla="*/ 0 w 34"/>
                  <a:gd name="T9" fmla="*/ 1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6">
                    <a:moveTo>
                      <a:pt x="0" y="11"/>
                    </a:moveTo>
                    <a:lnTo>
                      <a:pt x="28" y="0"/>
                    </a:lnTo>
                    <a:lnTo>
                      <a:pt x="34" y="14"/>
                    </a:lnTo>
                    <a:lnTo>
                      <a:pt x="6" y="26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" name="Freeform 46"/>
              <p:cNvSpPr>
                <a:spLocks/>
              </p:cNvSpPr>
              <p:nvPr/>
            </p:nvSpPr>
            <p:spPr bwMode="auto">
              <a:xfrm>
                <a:off x="2208" y="2211"/>
                <a:ext cx="34" cy="26"/>
              </a:xfrm>
              <a:custGeom>
                <a:avLst/>
                <a:gdLst>
                  <a:gd name="T0" fmla="*/ 0 w 34"/>
                  <a:gd name="T1" fmla="*/ 12 h 26"/>
                  <a:gd name="T2" fmla="*/ 28 w 34"/>
                  <a:gd name="T3" fmla="*/ 0 h 26"/>
                  <a:gd name="T4" fmla="*/ 34 w 34"/>
                  <a:gd name="T5" fmla="*/ 15 h 26"/>
                  <a:gd name="T6" fmla="*/ 5 w 34"/>
                  <a:gd name="T7" fmla="*/ 26 h 26"/>
                  <a:gd name="T8" fmla="*/ 0 w 34"/>
                  <a:gd name="T9" fmla="*/ 1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6">
                    <a:moveTo>
                      <a:pt x="0" y="12"/>
                    </a:moveTo>
                    <a:lnTo>
                      <a:pt x="28" y="0"/>
                    </a:lnTo>
                    <a:lnTo>
                      <a:pt x="34" y="15"/>
                    </a:lnTo>
                    <a:lnTo>
                      <a:pt x="5" y="26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" name="Freeform 47"/>
              <p:cNvSpPr>
                <a:spLocks/>
              </p:cNvSpPr>
              <p:nvPr/>
            </p:nvSpPr>
            <p:spPr bwMode="auto">
              <a:xfrm>
                <a:off x="2294" y="2178"/>
                <a:ext cx="33" cy="26"/>
              </a:xfrm>
              <a:custGeom>
                <a:avLst/>
                <a:gdLst>
                  <a:gd name="T0" fmla="*/ 0 w 33"/>
                  <a:gd name="T1" fmla="*/ 11 h 26"/>
                  <a:gd name="T2" fmla="*/ 28 w 33"/>
                  <a:gd name="T3" fmla="*/ 0 h 26"/>
                  <a:gd name="T4" fmla="*/ 33 w 33"/>
                  <a:gd name="T5" fmla="*/ 14 h 26"/>
                  <a:gd name="T6" fmla="*/ 6 w 33"/>
                  <a:gd name="T7" fmla="*/ 26 h 26"/>
                  <a:gd name="T8" fmla="*/ 0 w 33"/>
                  <a:gd name="T9" fmla="*/ 1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26">
                    <a:moveTo>
                      <a:pt x="0" y="11"/>
                    </a:moveTo>
                    <a:lnTo>
                      <a:pt x="28" y="0"/>
                    </a:lnTo>
                    <a:lnTo>
                      <a:pt x="33" y="14"/>
                    </a:lnTo>
                    <a:lnTo>
                      <a:pt x="6" y="26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" name="Freeform 48"/>
              <p:cNvSpPr>
                <a:spLocks/>
              </p:cNvSpPr>
              <p:nvPr/>
            </p:nvSpPr>
            <p:spPr bwMode="auto">
              <a:xfrm>
                <a:off x="2384" y="2162"/>
                <a:ext cx="31" cy="19"/>
              </a:xfrm>
              <a:custGeom>
                <a:avLst/>
                <a:gdLst>
                  <a:gd name="T0" fmla="*/ 0 w 31"/>
                  <a:gd name="T1" fmla="*/ 3 h 19"/>
                  <a:gd name="T2" fmla="*/ 30 w 31"/>
                  <a:gd name="T3" fmla="*/ 0 h 19"/>
                  <a:gd name="T4" fmla="*/ 31 w 31"/>
                  <a:gd name="T5" fmla="*/ 15 h 19"/>
                  <a:gd name="T6" fmla="*/ 2 w 31"/>
                  <a:gd name="T7" fmla="*/ 19 h 19"/>
                  <a:gd name="T8" fmla="*/ 0 w 31"/>
                  <a:gd name="T9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19">
                    <a:moveTo>
                      <a:pt x="0" y="3"/>
                    </a:moveTo>
                    <a:lnTo>
                      <a:pt x="30" y="0"/>
                    </a:lnTo>
                    <a:lnTo>
                      <a:pt x="31" y="15"/>
                    </a:lnTo>
                    <a:lnTo>
                      <a:pt x="2" y="19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" name="Freeform 49"/>
              <p:cNvSpPr>
                <a:spLocks/>
              </p:cNvSpPr>
              <p:nvPr/>
            </p:nvSpPr>
            <p:spPr bwMode="auto">
              <a:xfrm>
                <a:off x="2475" y="2149"/>
                <a:ext cx="32" cy="20"/>
              </a:xfrm>
              <a:custGeom>
                <a:avLst/>
                <a:gdLst>
                  <a:gd name="T0" fmla="*/ 0 w 32"/>
                  <a:gd name="T1" fmla="*/ 5 h 20"/>
                  <a:gd name="T2" fmla="*/ 31 w 32"/>
                  <a:gd name="T3" fmla="*/ 0 h 20"/>
                  <a:gd name="T4" fmla="*/ 32 w 32"/>
                  <a:gd name="T5" fmla="*/ 15 h 20"/>
                  <a:gd name="T6" fmla="*/ 2 w 32"/>
                  <a:gd name="T7" fmla="*/ 20 h 20"/>
                  <a:gd name="T8" fmla="*/ 0 w 32"/>
                  <a:gd name="T9" fmla="*/ 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0">
                    <a:moveTo>
                      <a:pt x="0" y="5"/>
                    </a:moveTo>
                    <a:lnTo>
                      <a:pt x="31" y="0"/>
                    </a:lnTo>
                    <a:lnTo>
                      <a:pt x="32" y="15"/>
                    </a:lnTo>
                    <a:lnTo>
                      <a:pt x="2" y="2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" name="Freeform 50"/>
              <p:cNvSpPr>
                <a:spLocks/>
              </p:cNvSpPr>
              <p:nvPr/>
            </p:nvSpPr>
            <p:spPr bwMode="auto">
              <a:xfrm>
                <a:off x="2566" y="2138"/>
                <a:ext cx="33" cy="19"/>
              </a:xfrm>
              <a:custGeom>
                <a:avLst/>
                <a:gdLst>
                  <a:gd name="T0" fmla="*/ 0 w 33"/>
                  <a:gd name="T1" fmla="*/ 3 h 19"/>
                  <a:gd name="T2" fmla="*/ 31 w 33"/>
                  <a:gd name="T3" fmla="*/ 0 h 19"/>
                  <a:gd name="T4" fmla="*/ 33 w 33"/>
                  <a:gd name="T5" fmla="*/ 15 h 19"/>
                  <a:gd name="T6" fmla="*/ 2 w 33"/>
                  <a:gd name="T7" fmla="*/ 19 h 19"/>
                  <a:gd name="T8" fmla="*/ 0 w 33"/>
                  <a:gd name="T9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19">
                    <a:moveTo>
                      <a:pt x="0" y="3"/>
                    </a:moveTo>
                    <a:lnTo>
                      <a:pt x="31" y="0"/>
                    </a:lnTo>
                    <a:lnTo>
                      <a:pt x="33" y="15"/>
                    </a:lnTo>
                    <a:lnTo>
                      <a:pt x="2" y="19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" name="Freeform 51"/>
              <p:cNvSpPr>
                <a:spLocks/>
              </p:cNvSpPr>
              <p:nvPr/>
            </p:nvSpPr>
            <p:spPr bwMode="auto">
              <a:xfrm>
                <a:off x="2658" y="2125"/>
                <a:ext cx="32" cy="19"/>
              </a:xfrm>
              <a:custGeom>
                <a:avLst/>
                <a:gdLst>
                  <a:gd name="T0" fmla="*/ 0 w 32"/>
                  <a:gd name="T1" fmla="*/ 4 h 19"/>
                  <a:gd name="T2" fmla="*/ 30 w 32"/>
                  <a:gd name="T3" fmla="*/ 0 h 19"/>
                  <a:gd name="T4" fmla="*/ 32 w 32"/>
                  <a:gd name="T5" fmla="*/ 15 h 19"/>
                  <a:gd name="T6" fmla="*/ 2 w 32"/>
                  <a:gd name="T7" fmla="*/ 19 h 19"/>
                  <a:gd name="T8" fmla="*/ 0 w 32"/>
                  <a:gd name="T9" fmla="*/ 4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19">
                    <a:moveTo>
                      <a:pt x="0" y="4"/>
                    </a:moveTo>
                    <a:lnTo>
                      <a:pt x="30" y="0"/>
                    </a:lnTo>
                    <a:lnTo>
                      <a:pt x="32" y="15"/>
                    </a:lnTo>
                    <a:lnTo>
                      <a:pt x="2" y="19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" name="Freeform 52"/>
              <p:cNvSpPr>
                <a:spLocks/>
              </p:cNvSpPr>
              <p:nvPr/>
            </p:nvSpPr>
            <p:spPr bwMode="auto">
              <a:xfrm>
                <a:off x="2749" y="2114"/>
                <a:ext cx="33" cy="19"/>
              </a:xfrm>
              <a:custGeom>
                <a:avLst/>
                <a:gdLst>
                  <a:gd name="T0" fmla="*/ 0 w 33"/>
                  <a:gd name="T1" fmla="*/ 3 h 19"/>
                  <a:gd name="T2" fmla="*/ 31 w 33"/>
                  <a:gd name="T3" fmla="*/ 0 h 19"/>
                  <a:gd name="T4" fmla="*/ 33 w 33"/>
                  <a:gd name="T5" fmla="*/ 15 h 19"/>
                  <a:gd name="T6" fmla="*/ 2 w 33"/>
                  <a:gd name="T7" fmla="*/ 19 h 19"/>
                  <a:gd name="T8" fmla="*/ 0 w 33"/>
                  <a:gd name="T9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19">
                    <a:moveTo>
                      <a:pt x="0" y="3"/>
                    </a:moveTo>
                    <a:lnTo>
                      <a:pt x="31" y="0"/>
                    </a:lnTo>
                    <a:lnTo>
                      <a:pt x="33" y="15"/>
                    </a:lnTo>
                    <a:lnTo>
                      <a:pt x="2" y="19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" name="Freeform 53"/>
              <p:cNvSpPr>
                <a:spLocks/>
              </p:cNvSpPr>
              <p:nvPr/>
            </p:nvSpPr>
            <p:spPr bwMode="auto">
              <a:xfrm>
                <a:off x="2840" y="2101"/>
                <a:ext cx="33" cy="19"/>
              </a:xfrm>
              <a:custGeom>
                <a:avLst/>
                <a:gdLst>
                  <a:gd name="T0" fmla="*/ 0 w 33"/>
                  <a:gd name="T1" fmla="*/ 4 h 19"/>
                  <a:gd name="T2" fmla="*/ 31 w 33"/>
                  <a:gd name="T3" fmla="*/ 0 h 19"/>
                  <a:gd name="T4" fmla="*/ 33 w 33"/>
                  <a:gd name="T5" fmla="*/ 16 h 19"/>
                  <a:gd name="T6" fmla="*/ 2 w 33"/>
                  <a:gd name="T7" fmla="*/ 19 h 19"/>
                  <a:gd name="T8" fmla="*/ 0 w 33"/>
                  <a:gd name="T9" fmla="*/ 4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19">
                    <a:moveTo>
                      <a:pt x="0" y="4"/>
                    </a:moveTo>
                    <a:lnTo>
                      <a:pt x="31" y="0"/>
                    </a:lnTo>
                    <a:lnTo>
                      <a:pt x="33" y="16"/>
                    </a:lnTo>
                    <a:lnTo>
                      <a:pt x="2" y="19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4" name="Freeform 54"/>
              <p:cNvSpPr>
                <a:spLocks/>
              </p:cNvSpPr>
              <p:nvPr/>
            </p:nvSpPr>
            <p:spPr bwMode="auto">
              <a:xfrm>
                <a:off x="702" y="2751"/>
                <a:ext cx="546" cy="501"/>
              </a:xfrm>
              <a:custGeom>
                <a:avLst/>
                <a:gdLst>
                  <a:gd name="T0" fmla="*/ 0 w 546"/>
                  <a:gd name="T1" fmla="*/ 501 h 501"/>
                  <a:gd name="T2" fmla="*/ 68 w 546"/>
                  <a:gd name="T3" fmla="*/ 437 h 501"/>
                  <a:gd name="T4" fmla="*/ 136 w 546"/>
                  <a:gd name="T5" fmla="*/ 372 h 501"/>
                  <a:gd name="T6" fmla="*/ 205 w 546"/>
                  <a:gd name="T7" fmla="*/ 306 h 501"/>
                  <a:gd name="T8" fmla="*/ 273 w 546"/>
                  <a:gd name="T9" fmla="*/ 241 h 501"/>
                  <a:gd name="T10" fmla="*/ 341 w 546"/>
                  <a:gd name="T11" fmla="*/ 177 h 501"/>
                  <a:gd name="T12" fmla="*/ 409 w 546"/>
                  <a:gd name="T13" fmla="*/ 115 h 501"/>
                  <a:gd name="T14" fmla="*/ 444 w 546"/>
                  <a:gd name="T15" fmla="*/ 85 h 501"/>
                  <a:gd name="T16" fmla="*/ 478 w 546"/>
                  <a:gd name="T17" fmla="*/ 56 h 501"/>
                  <a:gd name="T18" fmla="*/ 512 w 546"/>
                  <a:gd name="T19" fmla="*/ 28 h 501"/>
                  <a:gd name="T20" fmla="*/ 546 w 546"/>
                  <a:gd name="T21" fmla="*/ 0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46" h="501">
                    <a:moveTo>
                      <a:pt x="0" y="501"/>
                    </a:moveTo>
                    <a:lnTo>
                      <a:pt x="68" y="437"/>
                    </a:lnTo>
                    <a:lnTo>
                      <a:pt x="136" y="372"/>
                    </a:lnTo>
                    <a:lnTo>
                      <a:pt x="205" y="306"/>
                    </a:lnTo>
                    <a:lnTo>
                      <a:pt x="273" y="241"/>
                    </a:lnTo>
                    <a:lnTo>
                      <a:pt x="341" y="177"/>
                    </a:lnTo>
                    <a:lnTo>
                      <a:pt x="409" y="115"/>
                    </a:lnTo>
                    <a:lnTo>
                      <a:pt x="444" y="85"/>
                    </a:lnTo>
                    <a:lnTo>
                      <a:pt x="478" y="56"/>
                    </a:lnTo>
                    <a:lnTo>
                      <a:pt x="512" y="28"/>
                    </a:lnTo>
                    <a:lnTo>
                      <a:pt x="546" y="0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5" name="Freeform 55"/>
              <p:cNvSpPr>
                <a:spLocks/>
              </p:cNvSpPr>
              <p:nvPr/>
            </p:nvSpPr>
            <p:spPr bwMode="auto">
              <a:xfrm>
                <a:off x="1248" y="2393"/>
                <a:ext cx="547" cy="358"/>
              </a:xfrm>
              <a:custGeom>
                <a:avLst/>
                <a:gdLst>
                  <a:gd name="T0" fmla="*/ 0 w 547"/>
                  <a:gd name="T1" fmla="*/ 358 h 358"/>
                  <a:gd name="T2" fmla="*/ 68 w 547"/>
                  <a:gd name="T3" fmla="*/ 305 h 358"/>
                  <a:gd name="T4" fmla="*/ 137 w 547"/>
                  <a:gd name="T5" fmla="*/ 256 h 358"/>
                  <a:gd name="T6" fmla="*/ 205 w 547"/>
                  <a:gd name="T7" fmla="*/ 207 h 358"/>
                  <a:gd name="T8" fmla="*/ 273 w 547"/>
                  <a:gd name="T9" fmla="*/ 161 h 358"/>
                  <a:gd name="T10" fmla="*/ 342 w 547"/>
                  <a:gd name="T11" fmla="*/ 118 h 358"/>
                  <a:gd name="T12" fmla="*/ 410 w 547"/>
                  <a:gd name="T13" fmla="*/ 76 h 358"/>
                  <a:gd name="T14" fmla="*/ 479 w 547"/>
                  <a:gd name="T15" fmla="*/ 37 h 358"/>
                  <a:gd name="T16" fmla="*/ 547 w 547"/>
                  <a:gd name="T17" fmla="*/ 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47" h="358">
                    <a:moveTo>
                      <a:pt x="0" y="358"/>
                    </a:moveTo>
                    <a:lnTo>
                      <a:pt x="68" y="305"/>
                    </a:lnTo>
                    <a:lnTo>
                      <a:pt x="137" y="256"/>
                    </a:lnTo>
                    <a:lnTo>
                      <a:pt x="205" y="207"/>
                    </a:lnTo>
                    <a:lnTo>
                      <a:pt x="273" y="161"/>
                    </a:lnTo>
                    <a:lnTo>
                      <a:pt x="342" y="118"/>
                    </a:lnTo>
                    <a:lnTo>
                      <a:pt x="410" y="76"/>
                    </a:lnTo>
                    <a:lnTo>
                      <a:pt x="479" y="37"/>
                    </a:lnTo>
                    <a:lnTo>
                      <a:pt x="547" y="0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6" name="Freeform 56"/>
              <p:cNvSpPr>
                <a:spLocks/>
              </p:cNvSpPr>
              <p:nvPr/>
            </p:nvSpPr>
            <p:spPr bwMode="auto">
              <a:xfrm>
                <a:off x="1795" y="2179"/>
                <a:ext cx="547" cy="214"/>
              </a:xfrm>
              <a:custGeom>
                <a:avLst/>
                <a:gdLst>
                  <a:gd name="T0" fmla="*/ 0 w 547"/>
                  <a:gd name="T1" fmla="*/ 214 h 214"/>
                  <a:gd name="T2" fmla="*/ 68 w 547"/>
                  <a:gd name="T3" fmla="*/ 180 h 214"/>
                  <a:gd name="T4" fmla="*/ 137 w 547"/>
                  <a:gd name="T5" fmla="*/ 147 h 214"/>
                  <a:gd name="T6" fmla="*/ 206 w 547"/>
                  <a:gd name="T7" fmla="*/ 117 h 214"/>
                  <a:gd name="T8" fmla="*/ 274 w 547"/>
                  <a:gd name="T9" fmla="*/ 89 h 214"/>
                  <a:gd name="T10" fmla="*/ 342 w 547"/>
                  <a:gd name="T11" fmla="*/ 63 h 214"/>
                  <a:gd name="T12" fmla="*/ 411 w 547"/>
                  <a:gd name="T13" fmla="*/ 40 h 214"/>
                  <a:gd name="T14" fmla="*/ 479 w 547"/>
                  <a:gd name="T15" fmla="*/ 19 h 214"/>
                  <a:gd name="T16" fmla="*/ 547 w 547"/>
                  <a:gd name="T17" fmla="*/ 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47" h="214">
                    <a:moveTo>
                      <a:pt x="0" y="214"/>
                    </a:moveTo>
                    <a:lnTo>
                      <a:pt x="68" y="180"/>
                    </a:lnTo>
                    <a:lnTo>
                      <a:pt x="137" y="147"/>
                    </a:lnTo>
                    <a:lnTo>
                      <a:pt x="206" y="117"/>
                    </a:lnTo>
                    <a:lnTo>
                      <a:pt x="274" y="89"/>
                    </a:lnTo>
                    <a:lnTo>
                      <a:pt x="342" y="63"/>
                    </a:lnTo>
                    <a:lnTo>
                      <a:pt x="411" y="40"/>
                    </a:lnTo>
                    <a:lnTo>
                      <a:pt x="479" y="19"/>
                    </a:lnTo>
                    <a:lnTo>
                      <a:pt x="547" y="0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7" name="Freeform 57"/>
              <p:cNvSpPr>
                <a:spLocks/>
              </p:cNvSpPr>
              <p:nvPr/>
            </p:nvSpPr>
            <p:spPr bwMode="auto">
              <a:xfrm>
                <a:off x="2342" y="2107"/>
                <a:ext cx="546" cy="72"/>
              </a:xfrm>
              <a:custGeom>
                <a:avLst/>
                <a:gdLst>
                  <a:gd name="T0" fmla="*/ 0 w 546"/>
                  <a:gd name="T1" fmla="*/ 72 h 72"/>
                  <a:gd name="T2" fmla="*/ 34 w 546"/>
                  <a:gd name="T3" fmla="*/ 63 h 72"/>
                  <a:gd name="T4" fmla="*/ 68 w 546"/>
                  <a:gd name="T5" fmla="*/ 56 h 72"/>
                  <a:gd name="T6" fmla="*/ 102 w 546"/>
                  <a:gd name="T7" fmla="*/ 50 h 72"/>
                  <a:gd name="T8" fmla="*/ 136 w 546"/>
                  <a:gd name="T9" fmla="*/ 44 h 72"/>
                  <a:gd name="T10" fmla="*/ 205 w 546"/>
                  <a:gd name="T11" fmla="*/ 34 h 72"/>
                  <a:gd name="T12" fmla="*/ 273 w 546"/>
                  <a:gd name="T13" fmla="*/ 27 h 72"/>
                  <a:gd name="T14" fmla="*/ 341 w 546"/>
                  <a:gd name="T15" fmla="*/ 21 h 72"/>
                  <a:gd name="T16" fmla="*/ 409 w 546"/>
                  <a:gd name="T17" fmla="*/ 14 h 72"/>
                  <a:gd name="T18" fmla="*/ 478 w 546"/>
                  <a:gd name="T19" fmla="*/ 8 h 72"/>
                  <a:gd name="T20" fmla="*/ 546 w 546"/>
                  <a:gd name="T21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46" h="72">
                    <a:moveTo>
                      <a:pt x="0" y="72"/>
                    </a:moveTo>
                    <a:lnTo>
                      <a:pt x="34" y="63"/>
                    </a:lnTo>
                    <a:lnTo>
                      <a:pt x="68" y="56"/>
                    </a:lnTo>
                    <a:lnTo>
                      <a:pt x="102" y="50"/>
                    </a:lnTo>
                    <a:lnTo>
                      <a:pt x="136" y="44"/>
                    </a:lnTo>
                    <a:lnTo>
                      <a:pt x="205" y="34"/>
                    </a:lnTo>
                    <a:lnTo>
                      <a:pt x="273" y="27"/>
                    </a:lnTo>
                    <a:lnTo>
                      <a:pt x="341" y="21"/>
                    </a:lnTo>
                    <a:lnTo>
                      <a:pt x="409" y="14"/>
                    </a:lnTo>
                    <a:lnTo>
                      <a:pt x="478" y="8"/>
                    </a:lnTo>
                    <a:lnTo>
                      <a:pt x="546" y="0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8" name="Freeform 58"/>
              <p:cNvSpPr>
                <a:spLocks/>
              </p:cNvSpPr>
              <p:nvPr/>
            </p:nvSpPr>
            <p:spPr bwMode="auto">
              <a:xfrm>
                <a:off x="674" y="3224"/>
                <a:ext cx="56" cy="55"/>
              </a:xfrm>
              <a:custGeom>
                <a:avLst/>
                <a:gdLst>
                  <a:gd name="T0" fmla="*/ 28 w 56"/>
                  <a:gd name="T1" fmla="*/ 0 h 55"/>
                  <a:gd name="T2" fmla="*/ 56 w 56"/>
                  <a:gd name="T3" fmla="*/ 28 h 55"/>
                  <a:gd name="T4" fmla="*/ 28 w 56"/>
                  <a:gd name="T5" fmla="*/ 55 h 55"/>
                  <a:gd name="T6" fmla="*/ 0 w 56"/>
                  <a:gd name="T7" fmla="*/ 28 h 55"/>
                  <a:gd name="T8" fmla="*/ 28 w 56"/>
                  <a:gd name="T9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5">
                    <a:moveTo>
                      <a:pt x="28" y="0"/>
                    </a:moveTo>
                    <a:lnTo>
                      <a:pt x="56" y="28"/>
                    </a:lnTo>
                    <a:lnTo>
                      <a:pt x="28" y="55"/>
                    </a:lnTo>
                    <a:lnTo>
                      <a:pt x="0" y="28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9" name="Freeform 59"/>
              <p:cNvSpPr>
                <a:spLocks/>
              </p:cNvSpPr>
              <p:nvPr/>
            </p:nvSpPr>
            <p:spPr bwMode="auto">
              <a:xfrm>
                <a:off x="1220" y="2723"/>
                <a:ext cx="56" cy="56"/>
              </a:xfrm>
              <a:custGeom>
                <a:avLst/>
                <a:gdLst>
                  <a:gd name="T0" fmla="*/ 28 w 56"/>
                  <a:gd name="T1" fmla="*/ 0 h 56"/>
                  <a:gd name="T2" fmla="*/ 56 w 56"/>
                  <a:gd name="T3" fmla="*/ 28 h 56"/>
                  <a:gd name="T4" fmla="*/ 28 w 56"/>
                  <a:gd name="T5" fmla="*/ 56 h 56"/>
                  <a:gd name="T6" fmla="*/ 0 w 56"/>
                  <a:gd name="T7" fmla="*/ 28 h 56"/>
                  <a:gd name="T8" fmla="*/ 28 w 56"/>
                  <a:gd name="T9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6">
                    <a:moveTo>
                      <a:pt x="28" y="0"/>
                    </a:moveTo>
                    <a:lnTo>
                      <a:pt x="56" y="28"/>
                    </a:lnTo>
                    <a:lnTo>
                      <a:pt x="28" y="56"/>
                    </a:lnTo>
                    <a:lnTo>
                      <a:pt x="0" y="28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0" name="Freeform 60"/>
              <p:cNvSpPr>
                <a:spLocks/>
              </p:cNvSpPr>
              <p:nvPr/>
            </p:nvSpPr>
            <p:spPr bwMode="auto">
              <a:xfrm>
                <a:off x="1768" y="2365"/>
                <a:ext cx="55" cy="56"/>
              </a:xfrm>
              <a:custGeom>
                <a:avLst/>
                <a:gdLst>
                  <a:gd name="T0" fmla="*/ 27 w 55"/>
                  <a:gd name="T1" fmla="*/ 0 h 56"/>
                  <a:gd name="T2" fmla="*/ 55 w 55"/>
                  <a:gd name="T3" fmla="*/ 28 h 56"/>
                  <a:gd name="T4" fmla="*/ 27 w 55"/>
                  <a:gd name="T5" fmla="*/ 56 h 56"/>
                  <a:gd name="T6" fmla="*/ 0 w 55"/>
                  <a:gd name="T7" fmla="*/ 28 h 56"/>
                  <a:gd name="T8" fmla="*/ 27 w 55"/>
                  <a:gd name="T9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56">
                    <a:moveTo>
                      <a:pt x="27" y="0"/>
                    </a:moveTo>
                    <a:lnTo>
                      <a:pt x="55" y="28"/>
                    </a:lnTo>
                    <a:lnTo>
                      <a:pt x="27" y="56"/>
                    </a:lnTo>
                    <a:lnTo>
                      <a:pt x="0" y="28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1" name="Freeform 61"/>
              <p:cNvSpPr>
                <a:spLocks/>
              </p:cNvSpPr>
              <p:nvPr/>
            </p:nvSpPr>
            <p:spPr bwMode="auto">
              <a:xfrm>
                <a:off x="2314" y="2151"/>
                <a:ext cx="55" cy="55"/>
              </a:xfrm>
              <a:custGeom>
                <a:avLst/>
                <a:gdLst>
                  <a:gd name="T0" fmla="*/ 28 w 55"/>
                  <a:gd name="T1" fmla="*/ 0 h 55"/>
                  <a:gd name="T2" fmla="*/ 55 w 55"/>
                  <a:gd name="T3" fmla="*/ 28 h 55"/>
                  <a:gd name="T4" fmla="*/ 28 w 55"/>
                  <a:gd name="T5" fmla="*/ 55 h 55"/>
                  <a:gd name="T6" fmla="*/ 0 w 55"/>
                  <a:gd name="T7" fmla="*/ 28 h 55"/>
                  <a:gd name="T8" fmla="*/ 28 w 55"/>
                  <a:gd name="T9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55">
                    <a:moveTo>
                      <a:pt x="28" y="0"/>
                    </a:moveTo>
                    <a:lnTo>
                      <a:pt x="55" y="28"/>
                    </a:lnTo>
                    <a:lnTo>
                      <a:pt x="28" y="55"/>
                    </a:lnTo>
                    <a:lnTo>
                      <a:pt x="0" y="28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2" name="Freeform 62"/>
              <p:cNvSpPr>
                <a:spLocks/>
              </p:cNvSpPr>
              <p:nvPr/>
            </p:nvSpPr>
            <p:spPr bwMode="auto">
              <a:xfrm>
                <a:off x="2860" y="2079"/>
                <a:ext cx="56" cy="56"/>
              </a:xfrm>
              <a:custGeom>
                <a:avLst/>
                <a:gdLst>
                  <a:gd name="T0" fmla="*/ 28 w 56"/>
                  <a:gd name="T1" fmla="*/ 0 h 56"/>
                  <a:gd name="T2" fmla="*/ 56 w 56"/>
                  <a:gd name="T3" fmla="*/ 28 h 56"/>
                  <a:gd name="T4" fmla="*/ 28 w 56"/>
                  <a:gd name="T5" fmla="*/ 56 h 56"/>
                  <a:gd name="T6" fmla="*/ 0 w 56"/>
                  <a:gd name="T7" fmla="*/ 28 h 56"/>
                  <a:gd name="T8" fmla="*/ 28 w 56"/>
                  <a:gd name="T9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6">
                    <a:moveTo>
                      <a:pt x="28" y="0"/>
                    </a:moveTo>
                    <a:lnTo>
                      <a:pt x="56" y="28"/>
                    </a:lnTo>
                    <a:lnTo>
                      <a:pt x="28" y="56"/>
                    </a:lnTo>
                    <a:lnTo>
                      <a:pt x="0" y="28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3" name="Rectangle 63"/>
              <p:cNvSpPr>
                <a:spLocks noChangeArrowheads="1"/>
              </p:cNvSpPr>
              <p:nvPr/>
            </p:nvSpPr>
            <p:spPr bwMode="auto">
              <a:xfrm>
                <a:off x="519" y="3198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200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" name="Rectangle 64"/>
              <p:cNvSpPr>
                <a:spLocks noChangeArrowheads="1"/>
              </p:cNvSpPr>
              <p:nvPr/>
            </p:nvSpPr>
            <p:spPr bwMode="auto">
              <a:xfrm>
                <a:off x="519" y="3055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201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" name="Rectangle 65"/>
              <p:cNvSpPr>
                <a:spLocks noChangeArrowheads="1"/>
              </p:cNvSpPr>
              <p:nvPr/>
            </p:nvSpPr>
            <p:spPr bwMode="auto">
              <a:xfrm>
                <a:off x="519" y="2911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202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" name="Rectangle 66"/>
              <p:cNvSpPr>
                <a:spLocks noChangeArrowheads="1"/>
              </p:cNvSpPr>
              <p:nvPr/>
            </p:nvSpPr>
            <p:spPr bwMode="auto">
              <a:xfrm>
                <a:off x="519" y="2769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203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" name="Rectangle 67"/>
              <p:cNvSpPr>
                <a:spLocks noChangeArrowheads="1"/>
              </p:cNvSpPr>
              <p:nvPr/>
            </p:nvSpPr>
            <p:spPr bwMode="auto">
              <a:xfrm>
                <a:off x="519" y="2625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204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Rectangle 68"/>
              <p:cNvSpPr>
                <a:spLocks noChangeArrowheads="1"/>
              </p:cNvSpPr>
              <p:nvPr/>
            </p:nvSpPr>
            <p:spPr bwMode="auto">
              <a:xfrm>
                <a:off x="519" y="2483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205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" name="Rectangle 69"/>
              <p:cNvSpPr>
                <a:spLocks noChangeArrowheads="1"/>
              </p:cNvSpPr>
              <p:nvPr/>
            </p:nvSpPr>
            <p:spPr bwMode="auto">
              <a:xfrm>
                <a:off x="519" y="2339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206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" name="Rectangle 70"/>
              <p:cNvSpPr>
                <a:spLocks noChangeArrowheads="1"/>
              </p:cNvSpPr>
              <p:nvPr/>
            </p:nvSpPr>
            <p:spPr bwMode="auto">
              <a:xfrm>
                <a:off x="519" y="2196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207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" name="Rectangle 71"/>
              <p:cNvSpPr>
                <a:spLocks noChangeArrowheads="1"/>
              </p:cNvSpPr>
              <p:nvPr/>
            </p:nvSpPr>
            <p:spPr bwMode="auto">
              <a:xfrm>
                <a:off x="519" y="2053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208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2" name="Rectangle 72"/>
              <p:cNvSpPr>
                <a:spLocks noChangeArrowheads="1"/>
              </p:cNvSpPr>
              <p:nvPr/>
            </p:nvSpPr>
            <p:spPr bwMode="auto">
              <a:xfrm>
                <a:off x="674" y="3260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3" name="Rectangle 73"/>
              <p:cNvSpPr>
                <a:spLocks noChangeArrowheads="1"/>
              </p:cNvSpPr>
              <p:nvPr/>
            </p:nvSpPr>
            <p:spPr bwMode="auto">
              <a:xfrm>
                <a:off x="1081" y="3260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4" name="Rectangle 74"/>
              <p:cNvSpPr>
                <a:spLocks noChangeArrowheads="1"/>
              </p:cNvSpPr>
              <p:nvPr/>
            </p:nvSpPr>
            <p:spPr bwMode="auto">
              <a:xfrm>
                <a:off x="1518" y="3260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0.4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5" name="Rectangle 75"/>
              <p:cNvSpPr>
                <a:spLocks noChangeArrowheads="1"/>
              </p:cNvSpPr>
              <p:nvPr/>
            </p:nvSpPr>
            <p:spPr bwMode="auto">
              <a:xfrm>
                <a:off x="1956" y="3260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0.6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6" name="Rectangle 76"/>
              <p:cNvSpPr>
                <a:spLocks noChangeArrowheads="1"/>
              </p:cNvSpPr>
              <p:nvPr/>
            </p:nvSpPr>
            <p:spPr bwMode="auto">
              <a:xfrm>
                <a:off x="2393" y="3260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0.8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7" name="Rectangle 77"/>
              <p:cNvSpPr>
                <a:spLocks noChangeArrowheads="1"/>
              </p:cNvSpPr>
              <p:nvPr/>
            </p:nvSpPr>
            <p:spPr bwMode="auto">
              <a:xfrm>
                <a:off x="2860" y="3260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8" name="Rectangle 78"/>
              <p:cNvSpPr>
                <a:spLocks noChangeArrowheads="1"/>
              </p:cNvSpPr>
              <p:nvPr/>
            </p:nvSpPr>
            <p:spPr bwMode="auto">
              <a:xfrm>
                <a:off x="1804" y="3328"/>
                <a:ext cx="4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x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" name="Rectangle 79"/>
              <p:cNvSpPr>
                <a:spLocks noChangeArrowheads="1"/>
              </p:cNvSpPr>
              <p:nvPr/>
            </p:nvSpPr>
            <p:spPr bwMode="auto">
              <a:xfrm rot="16200000">
                <a:off x="404" y="2609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T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" name="Rectangle 80"/>
              <p:cNvSpPr>
                <a:spLocks noChangeArrowheads="1"/>
              </p:cNvSpPr>
              <p:nvPr/>
            </p:nvSpPr>
            <p:spPr bwMode="auto">
              <a:xfrm>
                <a:off x="2343" y="2290"/>
                <a:ext cx="517" cy="22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1" name="Rectangle 81"/>
              <p:cNvSpPr>
                <a:spLocks noChangeArrowheads="1"/>
              </p:cNvSpPr>
              <p:nvPr/>
            </p:nvSpPr>
            <p:spPr bwMode="auto">
              <a:xfrm>
                <a:off x="2368" y="2333"/>
                <a:ext cx="30" cy="1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2" name="Rectangle 82"/>
              <p:cNvSpPr>
                <a:spLocks noChangeArrowheads="1"/>
              </p:cNvSpPr>
              <p:nvPr/>
            </p:nvSpPr>
            <p:spPr bwMode="auto">
              <a:xfrm>
                <a:off x="2460" y="2333"/>
                <a:ext cx="30" cy="1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3" name="Rectangle 83"/>
              <p:cNvSpPr>
                <a:spLocks noChangeArrowheads="1"/>
              </p:cNvSpPr>
              <p:nvPr/>
            </p:nvSpPr>
            <p:spPr bwMode="auto">
              <a:xfrm>
                <a:off x="2552" y="2333"/>
                <a:ext cx="30" cy="1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4" name="Freeform 84"/>
              <p:cNvSpPr>
                <a:spLocks/>
              </p:cNvSpPr>
              <p:nvPr/>
            </p:nvSpPr>
            <p:spPr bwMode="auto">
              <a:xfrm>
                <a:off x="2467" y="2318"/>
                <a:ext cx="44" cy="44"/>
              </a:xfrm>
              <a:custGeom>
                <a:avLst/>
                <a:gdLst>
                  <a:gd name="T0" fmla="*/ 22 w 44"/>
                  <a:gd name="T1" fmla="*/ 0 h 44"/>
                  <a:gd name="T2" fmla="*/ 44 w 44"/>
                  <a:gd name="T3" fmla="*/ 22 h 44"/>
                  <a:gd name="T4" fmla="*/ 22 w 44"/>
                  <a:gd name="T5" fmla="*/ 44 h 44"/>
                  <a:gd name="T6" fmla="*/ 0 w 44"/>
                  <a:gd name="T7" fmla="*/ 22 h 44"/>
                  <a:gd name="T8" fmla="*/ 22 w 44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44">
                    <a:moveTo>
                      <a:pt x="22" y="0"/>
                    </a:moveTo>
                    <a:lnTo>
                      <a:pt x="44" y="22"/>
                    </a:lnTo>
                    <a:lnTo>
                      <a:pt x="22" y="44"/>
                    </a:lnTo>
                    <a:lnTo>
                      <a:pt x="0" y="22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5" name="Rectangle 85"/>
              <p:cNvSpPr>
                <a:spLocks noChangeArrowheads="1"/>
              </p:cNvSpPr>
              <p:nvPr/>
            </p:nvSpPr>
            <p:spPr bwMode="auto">
              <a:xfrm>
                <a:off x="2627" y="2305"/>
                <a:ext cx="18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FEM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" name="Line 86"/>
              <p:cNvSpPr>
                <a:spLocks noChangeShapeType="1"/>
              </p:cNvSpPr>
              <p:nvPr/>
            </p:nvSpPr>
            <p:spPr bwMode="auto">
              <a:xfrm>
                <a:off x="2368" y="2466"/>
                <a:ext cx="243" cy="0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7" name="Rectangle 87"/>
              <p:cNvSpPr>
                <a:spLocks noChangeArrowheads="1"/>
              </p:cNvSpPr>
              <p:nvPr/>
            </p:nvSpPr>
            <p:spPr bwMode="auto">
              <a:xfrm>
                <a:off x="2627" y="2412"/>
                <a:ext cx="22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Exact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1150883" y="290656"/>
              <a:ext cx="4128340" cy="234218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48128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"/>
          <p:cNvGrpSpPr>
            <a:grpSpLocks/>
          </p:cNvGrpSpPr>
          <p:nvPr/>
        </p:nvGrpSpPr>
        <p:grpSpPr bwMode="auto">
          <a:xfrm>
            <a:off x="1957387" y="457199"/>
            <a:ext cx="2990850" cy="466725"/>
            <a:chOff x="3810" y="4285"/>
            <a:chExt cx="4710" cy="735"/>
          </a:xfrm>
        </p:grpSpPr>
        <p:sp>
          <p:nvSpPr>
            <p:cNvPr id="60" name="Line 16"/>
            <p:cNvSpPr>
              <a:spLocks noChangeShapeType="1"/>
            </p:cNvSpPr>
            <p:nvPr/>
          </p:nvSpPr>
          <p:spPr bwMode="auto">
            <a:xfrm>
              <a:off x="4955" y="4667"/>
              <a:ext cx="23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val 15"/>
            <p:cNvSpPr>
              <a:spLocks noChangeAspect="1" noChangeArrowheads="1"/>
            </p:cNvSpPr>
            <p:nvPr/>
          </p:nvSpPr>
          <p:spPr bwMode="auto">
            <a:xfrm>
              <a:off x="4912" y="4595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Oval 14"/>
            <p:cNvSpPr>
              <a:spLocks noChangeAspect="1" noChangeArrowheads="1"/>
            </p:cNvSpPr>
            <p:nvPr/>
          </p:nvSpPr>
          <p:spPr bwMode="auto">
            <a:xfrm>
              <a:off x="6043" y="4595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13"/>
            <p:cNvSpPr>
              <a:spLocks noChangeAspect="1" noChangeArrowheads="1"/>
            </p:cNvSpPr>
            <p:nvPr/>
          </p:nvSpPr>
          <p:spPr bwMode="auto">
            <a:xfrm>
              <a:off x="7244" y="4595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Text Box 12"/>
            <p:cNvSpPr txBox="1">
              <a:spLocks noChangeArrowheads="1"/>
            </p:cNvSpPr>
            <p:nvPr/>
          </p:nvSpPr>
          <p:spPr bwMode="auto">
            <a:xfrm>
              <a:off x="4807" y="428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Text Box 11"/>
            <p:cNvSpPr txBox="1">
              <a:spLocks noChangeArrowheads="1"/>
            </p:cNvSpPr>
            <p:nvPr/>
          </p:nvSpPr>
          <p:spPr bwMode="auto">
            <a:xfrm>
              <a:off x="5960" y="428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Text Box 10"/>
            <p:cNvSpPr txBox="1">
              <a:spLocks noChangeArrowheads="1"/>
            </p:cNvSpPr>
            <p:nvPr/>
          </p:nvSpPr>
          <p:spPr bwMode="auto">
            <a:xfrm>
              <a:off x="7153" y="428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Text Box 9"/>
            <p:cNvSpPr txBox="1">
              <a:spLocks noChangeArrowheads="1"/>
            </p:cNvSpPr>
            <p:nvPr/>
          </p:nvSpPr>
          <p:spPr bwMode="auto">
            <a:xfrm>
              <a:off x="5389" y="469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Text Box 8"/>
            <p:cNvSpPr txBox="1">
              <a:spLocks noChangeArrowheads="1"/>
            </p:cNvSpPr>
            <p:nvPr/>
          </p:nvSpPr>
          <p:spPr bwMode="auto">
            <a:xfrm>
              <a:off x="6576" y="469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>
              <a:off x="7664" y="470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4392" y="472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Line 5"/>
            <p:cNvSpPr>
              <a:spLocks noChangeShapeType="1"/>
            </p:cNvSpPr>
            <p:nvPr/>
          </p:nvSpPr>
          <p:spPr bwMode="auto">
            <a:xfrm>
              <a:off x="7449" y="4660"/>
              <a:ext cx="6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 type="arrow" w="sm" len="sm"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Line 4"/>
            <p:cNvSpPr>
              <a:spLocks noChangeShapeType="1"/>
            </p:cNvSpPr>
            <p:nvPr/>
          </p:nvSpPr>
          <p:spPr bwMode="auto">
            <a:xfrm>
              <a:off x="4189" y="4677"/>
              <a:ext cx="6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 type="arrow" w="sm" len="sm"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73" name="Object 72"/>
            <p:cNvGraphicFramePr>
              <a:graphicFrameLocks noChangeAspect="1"/>
            </p:cNvGraphicFramePr>
            <p:nvPr/>
          </p:nvGraphicFramePr>
          <p:xfrm>
            <a:off x="3810" y="4454"/>
            <a:ext cx="380" cy="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8" name="Equation" r:id="rId3" imgW="241195" imgH="253890" progId="Equation.DSMT4">
                    <p:embed/>
                  </p:oleObj>
                </mc:Choice>
                <mc:Fallback>
                  <p:oleObj name="Equation" r:id="rId3" imgW="241195" imgH="25389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" y="4454"/>
                          <a:ext cx="380" cy="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4" name="Object 73"/>
            <p:cNvGraphicFramePr>
              <a:graphicFrameLocks noChangeAspect="1"/>
            </p:cNvGraphicFramePr>
            <p:nvPr/>
          </p:nvGraphicFramePr>
          <p:xfrm>
            <a:off x="8140" y="4461"/>
            <a:ext cx="380" cy="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9" name="Equation" r:id="rId5" imgW="241195" imgH="253890" progId="Equation.DSMT4">
                    <p:embed/>
                  </p:oleObj>
                </mc:Choice>
                <mc:Fallback>
                  <p:oleObj name="Equation" r:id="rId5" imgW="241195" imgH="25389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40" y="4461"/>
                          <a:ext cx="380" cy="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5" name="Group 74"/>
          <p:cNvGrpSpPr>
            <a:grpSpLocks/>
          </p:cNvGrpSpPr>
          <p:nvPr/>
        </p:nvGrpSpPr>
        <p:grpSpPr bwMode="auto">
          <a:xfrm>
            <a:off x="1590992" y="1431608"/>
            <a:ext cx="3505200" cy="1680210"/>
            <a:chOff x="3352" y="3000"/>
            <a:chExt cx="5520" cy="2646"/>
          </a:xfrm>
        </p:grpSpPr>
        <p:sp>
          <p:nvSpPr>
            <p:cNvPr id="76" name="Freeform 75" descr="10%"/>
            <p:cNvSpPr>
              <a:spLocks/>
            </p:cNvSpPr>
            <p:nvPr/>
          </p:nvSpPr>
          <p:spPr bwMode="auto">
            <a:xfrm>
              <a:off x="4899" y="3000"/>
              <a:ext cx="1501" cy="2265"/>
            </a:xfrm>
            <a:custGeom>
              <a:avLst/>
              <a:gdLst>
                <a:gd name="T0" fmla="*/ 0 w 1658"/>
                <a:gd name="T1" fmla="*/ 105 h 2265"/>
                <a:gd name="T2" fmla="*/ 0 w 1658"/>
                <a:gd name="T3" fmla="*/ 2242 h 2265"/>
                <a:gd name="T4" fmla="*/ 374 w 1658"/>
                <a:gd name="T5" fmla="*/ 2190 h 2265"/>
                <a:gd name="T6" fmla="*/ 700 w 1658"/>
                <a:gd name="T7" fmla="*/ 2242 h 2265"/>
                <a:gd name="T8" fmla="*/ 1114 w 1658"/>
                <a:gd name="T9" fmla="*/ 2197 h 2265"/>
                <a:gd name="T10" fmla="*/ 1501 w 1658"/>
                <a:gd name="T11" fmla="*/ 2265 h 2265"/>
                <a:gd name="T12" fmla="*/ 1501 w 1658"/>
                <a:gd name="T13" fmla="*/ 90 h 2265"/>
                <a:gd name="T14" fmla="*/ 1195 w 1658"/>
                <a:gd name="T15" fmla="*/ 45 h 2265"/>
                <a:gd name="T16" fmla="*/ 896 w 1658"/>
                <a:gd name="T17" fmla="*/ 97 h 2265"/>
                <a:gd name="T18" fmla="*/ 584 w 1658"/>
                <a:gd name="T19" fmla="*/ 112 h 2265"/>
                <a:gd name="T20" fmla="*/ 265 w 1658"/>
                <a:gd name="T21" fmla="*/ 0 h 2265"/>
                <a:gd name="T22" fmla="*/ 0 w 1658"/>
                <a:gd name="T23" fmla="*/ 105 h 22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58" h="2265">
                  <a:moveTo>
                    <a:pt x="0" y="105"/>
                  </a:moveTo>
                  <a:lnTo>
                    <a:pt x="0" y="2242"/>
                  </a:lnTo>
                  <a:lnTo>
                    <a:pt x="413" y="2190"/>
                  </a:lnTo>
                  <a:lnTo>
                    <a:pt x="773" y="2242"/>
                  </a:lnTo>
                  <a:lnTo>
                    <a:pt x="1230" y="2197"/>
                  </a:lnTo>
                  <a:lnTo>
                    <a:pt x="1658" y="2265"/>
                  </a:lnTo>
                  <a:lnTo>
                    <a:pt x="1658" y="90"/>
                  </a:lnTo>
                  <a:lnTo>
                    <a:pt x="1320" y="45"/>
                  </a:lnTo>
                  <a:lnTo>
                    <a:pt x="990" y="97"/>
                  </a:lnTo>
                  <a:lnTo>
                    <a:pt x="645" y="112"/>
                  </a:lnTo>
                  <a:lnTo>
                    <a:pt x="293" y="0"/>
                  </a:lnTo>
                  <a:lnTo>
                    <a:pt x="0" y="105"/>
                  </a:lnTo>
                  <a:close/>
                </a:path>
              </a:pathLst>
            </a:custGeom>
            <a:pattFill prst="pct10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77" name="Text Box 294"/>
            <p:cNvSpPr txBox="1">
              <a:spLocks noChangeArrowheads="1"/>
            </p:cNvSpPr>
            <p:nvPr/>
          </p:nvSpPr>
          <p:spPr bwMode="auto">
            <a:xfrm>
              <a:off x="5207" y="3380"/>
              <a:ext cx="960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Firebrick</a:t>
              </a:r>
            </a:p>
          </p:txBody>
        </p:sp>
        <p:sp>
          <p:nvSpPr>
            <p:cNvPr id="78" name="Text Box 295"/>
            <p:cNvSpPr txBox="1">
              <a:spLocks noChangeArrowheads="1"/>
            </p:cNvSpPr>
            <p:nvPr/>
          </p:nvSpPr>
          <p:spPr bwMode="auto">
            <a:xfrm>
              <a:off x="3352" y="3955"/>
              <a:ext cx="130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i="1" baseline="-25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1,500 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cxnSp>
          <p:nvCxnSpPr>
            <p:cNvPr id="79" name="Line 296"/>
            <p:cNvCxnSpPr>
              <a:cxnSpLocks noChangeShapeType="1"/>
            </p:cNvCxnSpPr>
            <p:nvPr/>
          </p:nvCxnSpPr>
          <p:spPr bwMode="auto">
            <a:xfrm>
              <a:off x="4896" y="5433"/>
              <a:ext cx="0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Line 297"/>
            <p:cNvCxnSpPr>
              <a:cxnSpLocks noChangeShapeType="1"/>
            </p:cNvCxnSpPr>
            <p:nvPr/>
          </p:nvCxnSpPr>
          <p:spPr bwMode="auto">
            <a:xfrm>
              <a:off x="6395" y="5434"/>
              <a:ext cx="0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Line 298"/>
            <p:cNvCxnSpPr>
              <a:cxnSpLocks noChangeShapeType="1"/>
            </p:cNvCxnSpPr>
            <p:nvPr/>
          </p:nvCxnSpPr>
          <p:spPr bwMode="auto">
            <a:xfrm>
              <a:off x="4896" y="5529"/>
              <a:ext cx="150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" name="Text Box 299"/>
            <p:cNvSpPr txBox="1">
              <a:spLocks noChangeArrowheads="1"/>
            </p:cNvSpPr>
            <p:nvPr/>
          </p:nvSpPr>
          <p:spPr bwMode="auto">
            <a:xfrm>
              <a:off x="5335" y="5305"/>
              <a:ext cx="676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0.25 m</a:t>
              </a:r>
            </a:p>
          </p:txBody>
        </p:sp>
        <p:cxnSp>
          <p:nvCxnSpPr>
            <p:cNvPr id="83" name="Line 300"/>
            <p:cNvCxnSpPr>
              <a:cxnSpLocks noChangeShapeType="1"/>
            </p:cNvCxnSpPr>
            <p:nvPr/>
          </p:nvCxnSpPr>
          <p:spPr bwMode="auto">
            <a:xfrm flipH="1">
              <a:off x="4901" y="4897"/>
              <a:ext cx="9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Text Box 301"/>
            <p:cNvSpPr txBox="1">
              <a:spLocks noChangeArrowheads="1"/>
            </p:cNvSpPr>
            <p:nvPr/>
          </p:nvSpPr>
          <p:spPr bwMode="auto">
            <a:xfrm>
              <a:off x="5165" y="4632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6399" y="3002"/>
              <a:ext cx="1181" cy="2265"/>
            </a:xfrm>
            <a:custGeom>
              <a:avLst/>
              <a:gdLst>
                <a:gd name="T0" fmla="*/ 0 w 1658"/>
                <a:gd name="T1" fmla="*/ 105 h 2265"/>
                <a:gd name="T2" fmla="*/ 0 w 1658"/>
                <a:gd name="T3" fmla="*/ 2242 h 2265"/>
                <a:gd name="T4" fmla="*/ 294 w 1658"/>
                <a:gd name="T5" fmla="*/ 2190 h 2265"/>
                <a:gd name="T6" fmla="*/ 551 w 1658"/>
                <a:gd name="T7" fmla="*/ 2242 h 2265"/>
                <a:gd name="T8" fmla="*/ 876 w 1658"/>
                <a:gd name="T9" fmla="*/ 2197 h 2265"/>
                <a:gd name="T10" fmla="*/ 1181 w 1658"/>
                <a:gd name="T11" fmla="*/ 2265 h 2265"/>
                <a:gd name="T12" fmla="*/ 1181 w 1658"/>
                <a:gd name="T13" fmla="*/ 90 h 2265"/>
                <a:gd name="T14" fmla="*/ 940 w 1658"/>
                <a:gd name="T15" fmla="*/ 45 h 2265"/>
                <a:gd name="T16" fmla="*/ 705 w 1658"/>
                <a:gd name="T17" fmla="*/ 97 h 2265"/>
                <a:gd name="T18" fmla="*/ 459 w 1658"/>
                <a:gd name="T19" fmla="*/ 112 h 2265"/>
                <a:gd name="T20" fmla="*/ 209 w 1658"/>
                <a:gd name="T21" fmla="*/ 0 h 2265"/>
                <a:gd name="T22" fmla="*/ 0 w 1658"/>
                <a:gd name="T23" fmla="*/ 105 h 22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58" h="2265">
                  <a:moveTo>
                    <a:pt x="0" y="105"/>
                  </a:moveTo>
                  <a:lnTo>
                    <a:pt x="0" y="2242"/>
                  </a:lnTo>
                  <a:lnTo>
                    <a:pt x="413" y="2190"/>
                  </a:lnTo>
                  <a:lnTo>
                    <a:pt x="773" y="2242"/>
                  </a:lnTo>
                  <a:lnTo>
                    <a:pt x="1230" y="2197"/>
                  </a:lnTo>
                  <a:lnTo>
                    <a:pt x="1658" y="2265"/>
                  </a:lnTo>
                  <a:lnTo>
                    <a:pt x="1658" y="90"/>
                  </a:lnTo>
                  <a:lnTo>
                    <a:pt x="1320" y="45"/>
                  </a:lnTo>
                  <a:lnTo>
                    <a:pt x="990" y="97"/>
                  </a:lnTo>
                  <a:lnTo>
                    <a:pt x="645" y="112"/>
                  </a:lnTo>
                  <a:lnTo>
                    <a:pt x="293" y="0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C0C0C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86" name="Text Box 303"/>
            <p:cNvSpPr txBox="1">
              <a:spLocks noChangeArrowheads="1"/>
            </p:cNvSpPr>
            <p:nvPr/>
          </p:nvSpPr>
          <p:spPr bwMode="auto">
            <a:xfrm>
              <a:off x="6499" y="3367"/>
              <a:ext cx="960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Insulating brick</a:t>
              </a:r>
            </a:p>
          </p:txBody>
        </p:sp>
        <p:sp>
          <p:nvSpPr>
            <p:cNvPr id="87" name="Text Box 304"/>
            <p:cNvSpPr txBox="1">
              <a:spLocks noChangeArrowheads="1"/>
            </p:cNvSpPr>
            <p:nvPr/>
          </p:nvSpPr>
          <p:spPr bwMode="auto">
            <a:xfrm>
              <a:off x="7759" y="3955"/>
              <a:ext cx="111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20 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cxnSp>
          <p:nvCxnSpPr>
            <p:cNvPr id="88" name="Line 305"/>
            <p:cNvCxnSpPr>
              <a:cxnSpLocks noChangeShapeType="1"/>
            </p:cNvCxnSpPr>
            <p:nvPr/>
          </p:nvCxnSpPr>
          <p:spPr bwMode="auto">
            <a:xfrm>
              <a:off x="7573" y="5436"/>
              <a:ext cx="0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306"/>
            <p:cNvCxnSpPr>
              <a:cxnSpLocks noChangeShapeType="1"/>
            </p:cNvCxnSpPr>
            <p:nvPr/>
          </p:nvCxnSpPr>
          <p:spPr bwMode="auto">
            <a:xfrm>
              <a:off x="6403" y="5531"/>
              <a:ext cx="11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Text Box 307"/>
            <p:cNvSpPr txBox="1">
              <a:spLocks noChangeArrowheads="1"/>
            </p:cNvSpPr>
            <p:nvPr/>
          </p:nvSpPr>
          <p:spPr bwMode="auto">
            <a:xfrm>
              <a:off x="6669" y="5297"/>
              <a:ext cx="676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0.12 m</a:t>
              </a:r>
            </a:p>
          </p:txBody>
        </p:sp>
        <p:sp>
          <p:nvSpPr>
            <p:cNvPr id="91" name="Text Box 308"/>
            <p:cNvSpPr txBox="1">
              <a:spLocks noChangeArrowheads="1"/>
            </p:cNvSpPr>
            <p:nvPr/>
          </p:nvSpPr>
          <p:spPr bwMode="auto">
            <a:xfrm>
              <a:off x="8049" y="4795"/>
              <a:ext cx="30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7574" y="4485"/>
              <a:ext cx="457" cy="428"/>
            </a:xfrm>
            <a:custGeom>
              <a:avLst/>
              <a:gdLst>
                <a:gd name="T0" fmla="*/ 457 w 457"/>
                <a:gd name="T1" fmla="*/ 428 h 428"/>
                <a:gd name="T2" fmla="*/ 247 w 457"/>
                <a:gd name="T3" fmla="*/ 428 h 428"/>
                <a:gd name="T4" fmla="*/ 0 w 457"/>
                <a:gd name="T5" fmla="*/ 0 h 4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7" h="428">
                  <a:moveTo>
                    <a:pt x="457" y="428"/>
                  </a:moveTo>
                  <a:lnTo>
                    <a:pt x="247" y="42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93" name="Text Box 310"/>
            <p:cNvSpPr txBox="1">
              <a:spLocks noChangeArrowheads="1"/>
            </p:cNvSpPr>
            <p:nvPr/>
          </p:nvSpPr>
          <p:spPr bwMode="auto">
            <a:xfrm>
              <a:off x="4149" y="4644"/>
              <a:ext cx="30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 flipH="1">
              <a:off x="4435" y="4350"/>
              <a:ext cx="457" cy="428"/>
            </a:xfrm>
            <a:custGeom>
              <a:avLst/>
              <a:gdLst>
                <a:gd name="T0" fmla="*/ 457 w 457"/>
                <a:gd name="T1" fmla="*/ 428 h 428"/>
                <a:gd name="T2" fmla="*/ 247 w 457"/>
                <a:gd name="T3" fmla="*/ 428 h 428"/>
                <a:gd name="T4" fmla="*/ 0 w 457"/>
                <a:gd name="T5" fmla="*/ 0 h 4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7" h="428">
                  <a:moveTo>
                    <a:pt x="457" y="428"/>
                  </a:moveTo>
                  <a:lnTo>
                    <a:pt x="247" y="42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</p:grp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1492884" y="3860166"/>
            <a:ext cx="4073525" cy="1402715"/>
            <a:chOff x="2872" y="5831"/>
            <a:chExt cx="6415" cy="2209"/>
          </a:xfrm>
        </p:grpSpPr>
        <p:sp>
          <p:nvSpPr>
            <p:cNvPr id="96" name="Rectangle 95" descr="Dark upward diagonal"/>
            <p:cNvSpPr>
              <a:spLocks noChangeArrowheads="1"/>
            </p:cNvSpPr>
            <p:nvPr/>
          </p:nvSpPr>
          <p:spPr bwMode="auto">
            <a:xfrm>
              <a:off x="4387" y="6325"/>
              <a:ext cx="3273" cy="735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4397" y="6467"/>
              <a:ext cx="3254" cy="4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cxnSp>
          <p:nvCxnSpPr>
            <p:cNvPr id="98" name="Line 264"/>
            <p:cNvCxnSpPr>
              <a:cxnSpLocks noChangeShapeType="1"/>
            </p:cNvCxnSpPr>
            <p:nvPr/>
          </p:nvCxnSpPr>
          <p:spPr bwMode="auto">
            <a:xfrm flipV="1">
              <a:off x="6470" y="6467"/>
              <a:ext cx="0" cy="44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9" name="Text Box 265"/>
            <p:cNvSpPr txBox="1">
              <a:spLocks noChangeArrowheads="1"/>
            </p:cNvSpPr>
            <p:nvPr/>
          </p:nvSpPr>
          <p:spPr bwMode="auto">
            <a:xfrm>
              <a:off x="5986" y="5840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No heat flow</a:t>
              </a:r>
            </a:p>
          </p:txBody>
        </p:sp>
        <p:sp>
          <p:nvSpPr>
            <p:cNvPr id="100" name="Text Box 266"/>
            <p:cNvSpPr txBox="1">
              <a:spLocks noChangeArrowheads="1"/>
            </p:cNvSpPr>
            <p:nvPr/>
          </p:nvSpPr>
          <p:spPr bwMode="auto">
            <a:xfrm>
              <a:off x="2872" y="6570"/>
              <a:ext cx="89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1,500 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01" name="Text Box 267"/>
            <p:cNvSpPr txBox="1">
              <a:spLocks noChangeArrowheads="1"/>
            </p:cNvSpPr>
            <p:nvPr/>
          </p:nvSpPr>
          <p:spPr bwMode="auto">
            <a:xfrm>
              <a:off x="4663" y="6569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02" name="Line 268"/>
            <p:cNvCxnSpPr>
              <a:cxnSpLocks noChangeShapeType="1"/>
            </p:cNvCxnSpPr>
            <p:nvPr/>
          </p:nvCxnSpPr>
          <p:spPr bwMode="auto">
            <a:xfrm>
              <a:off x="4398" y="6693"/>
              <a:ext cx="41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" name="Line 269"/>
            <p:cNvCxnSpPr>
              <a:cxnSpLocks noChangeShapeType="1"/>
            </p:cNvCxnSpPr>
            <p:nvPr/>
          </p:nvCxnSpPr>
          <p:spPr bwMode="auto">
            <a:xfrm flipH="1">
              <a:off x="5530" y="6010"/>
              <a:ext cx="435" cy="3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" name="Line 270"/>
            <p:cNvCxnSpPr>
              <a:cxnSpLocks noChangeShapeType="1"/>
            </p:cNvCxnSpPr>
            <p:nvPr/>
          </p:nvCxnSpPr>
          <p:spPr bwMode="auto">
            <a:xfrm>
              <a:off x="4446" y="7691"/>
              <a:ext cx="3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5" name="Oval 104"/>
            <p:cNvSpPr>
              <a:spLocks noChangeAspect="1" noChangeArrowheads="1"/>
            </p:cNvSpPr>
            <p:nvPr/>
          </p:nvSpPr>
          <p:spPr bwMode="auto">
            <a:xfrm>
              <a:off x="4367" y="763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06" name="Oval 105"/>
            <p:cNvSpPr>
              <a:spLocks noChangeAspect="1" noChangeArrowheads="1"/>
            </p:cNvSpPr>
            <p:nvPr/>
          </p:nvSpPr>
          <p:spPr bwMode="auto">
            <a:xfrm>
              <a:off x="6428" y="763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07" name="Oval 106"/>
            <p:cNvSpPr>
              <a:spLocks noChangeAspect="1" noChangeArrowheads="1"/>
            </p:cNvSpPr>
            <p:nvPr/>
          </p:nvSpPr>
          <p:spPr bwMode="auto">
            <a:xfrm>
              <a:off x="7629" y="7639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08" name="Text Box 274"/>
            <p:cNvSpPr txBox="1">
              <a:spLocks noChangeArrowheads="1"/>
            </p:cNvSpPr>
            <p:nvPr/>
          </p:nvSpPr>
          <p:spPr bwMode="auto">
            <a:xfrm>
              <a:off x="4318" y="734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09" name="Text Box 275"/>
            <p:cNvSpPr txBox="1">
              <a:spLocks noChangeArrowheads="1"/>
            </p:cNvSpPr>
            <p:nvPr/>
          </p:nvSpPr>
          <p:spPr bwMode="auto">
            <a:xfrm>
              <a:off x="6321" y="734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0" name="Text Box 276"/>
            <p:cNvSpPr txBox="1">
              <a:spLocks noChangeArrowheads="1"/>
            </p:cNvSpPr>
            <p:nvPr/>
          </p:nvSpPr>
          <p:spPr bwMode="auto">
            <a:xfrm>
              <a:off x="7464" y="734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1" name="Text Box 277"/>
            <p:cNvSpPr txBox="1">
              <a:spLocks noChangeArrowheads="1"/>
            </p:cNvSpPr>
            <p:nvPr/>
          </p:nvSpPr>
          <p:spPr bwMode="auto">
            <a:xfrm>
              <a:off x="3387" y="752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i="1" baseline="-25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endParaRPr lang="en-US" sz="1100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2" name="Text Box 278"/>
            <p:cNvSpPr txBox="1">
              <a:spLocks noChangeArrowheads="1"/>
            </p:cNvSpPr>
            <p:nvPr/>
          </p:nvSpPr>
          <p:spPr bwMode="auto">
            <a:xfrm>
              <a:off x="8361" y="7525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3" name="Text Box 279"/>
            <p:cNvSpPr txBox="1">
              <a:spLocks noChangeArrowheads="1"/>
            </p:cNvSpPr>
            <p:nvPr/>
          </p:nvSpPr>
          <p:spPr bwMode="auto">
            <a:xfrm>
              <a:off x="5230" y="771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14" name="Text Box 280"/>
            <p:cNvSpPr txBox="1">
              <a:spLocks noChangeArrowheads="1"/>
            </p:cNvSpPr>
            <p:nvPr/>
          </p:nvSpPr>
          <p:spPr bwMode="auto">
            <a:xfrm>
              <a:off x="6897" y="771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15" name="Text Box 281"/>
            <p:cNvSpPr txBox="1">
              <a:spLocks noChangeArrowheads="1"/>
            </p:cNvSpPr>
            <p:nvPr/>
          </p:nvSpPr>
          <p:spPr bwMode="auto">
            <a:xfrm>
              <a:off x="7945" y="773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6" name="Text Box 282"/>
            <p:cNvSpPr txBox="1">
              <a:spLocks noChangeArrowheads="1"/>
            </p:cNvSpPr>
            <p:nvPr/>
          </p:nvSpPr>
          <p:spPr bwMode="auto">
            <a:xfrm>
              <a:off x="3903" y="7740"/>
              <a:ext cx="24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17" name="Line 283"/>
            <p:cNvCxnSpPr>
              <a:cxnSpLocks noChangeShapeType="1"/>
            </p:cNvCxnSpPr>
            <p:nvPr/>
          </p:nvCxnSpPr>
          <p:spPr bwMode="auto">
            <a:xfrm>
              <a:off x="7760" y="7690"/>
              <a:ext cx="6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 type="arrow" w="sm" len="sm"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Line 284"/>
            <p:cNvCxnSpPr>
              <a:cxnSpLocks noChangeShapeType="1"/>
            </p:cNvCxnSpPr>
            <p:nvPr/>
          </p:nvCxnSpPr>
          <p:spPr bwMode="auto">
            <a:xfrm>
              <a:off x="3700" y="7687"/>
              <a:ext cx="6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 type="arrow" w="sm" len="sm"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" name="AutoShape 285"/>
            <p:cNvSpPr>
              <a:spLocks noChangeArrowheads="1"/>
            </p:cNvSpPr>
            <p:nvPr/>
          </p:nvSpPr>
          <p:spPr bwMode="auto">
            <a:xfrm>
              <a:off x="3860" y="6570"/>
              <a:ext cx="450" cy="240"/>
            </a:xfrm>
            <a:prstGeom prst="notchedRightArrow">
              <a:avLst>
                <a:gd name="adj1" fmla="val 58333"/>
                <a:gd name="adj2" fmla="val 841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20" name="AutoShape 286"/>
            <p:cNvSpPr>
              <a:spLocks noChangeArrowheads="1"/>
            </p:cNvSpPr>
            <p:nvPr/>
          </p:nvSpPr>
          <p:spPr bwMode="auto">
            <a:xfrm>
              <a:off x="7740" y="6587"/>
              <a:ext cx="450" cy="240"/>
            </a:xfrm>
            <a:prstGeom prst="notchedRightArrow">
              <a:avLst>
                <a:gd name="adj1" fmla="val 58333"/>
                <a:gd name="adj2" fmla="val 841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21" name="Text Box 287"/>
            <p:cNvSpPr txBox="1">
              <a:spLocks noChangeArrowheads="1"/>
            </p:cNvSpPr>
            <p:nvPr/>
          </p:nvSpPr>
          <p:spPr bwMode="auto">
            <a:xfrm>
              <a:off x="8163" y="6577"/>
              <a:ext cx="77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20 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22" name="Text Box 288"/>
            <p:cNvSpPr txBox="1">
              <a:spLocks noChangeArrowheads="1"/>
            </p:cNvSpPr>
            <p:nvPr/>
          </p:nvSpPr>
          <p:spPr bwMode="auto">
            <a:xfrm>
              <a:off x="8012" y="5831"/>
              <a:ext cx="1275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Convection boundary</a:t>
              </a:r>
            </a:p>
          </p:txBody>
        </p:sp>
        <p:cxnSp>
          <p:nvCxnSpPr>
            <p:cNvPr id="123" name="Line 289"/>
            <p:cNvCxnSpPr>
              <a:cxnSpLocks noChangeShapeType="1"/>
            </p:cNvCxnSpPr>
            <p:nvPr/>
          </p:nvCxnSpPr>
          <p:spPr bwMode="auto">
            <a:xfrm flipH="1">
              <a:off x="7660" y="6197"/>
              <a:ext cx="435" cy="3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4" name="Text Box 290"/>
            <p:cNvSpPr txBox="1">
              <a:spLocks noChangeArrowheads="1"/>
            </p:cNvSpPr>
            <p:nvPr/>
          </p:nvSpPr>
          <p:spPr bwMode="auto">
            <a:xfrm>
              <a:off x="2872" y="5831"/>
              <a:ext cx="1275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Convection boundary</a:t>
              </a:r>
            </a:p>
          </p:txBody>
        </p:sp>
        <p:cxnSp>
          <p:nvCxnSpPr>
            <p:cNvPr id="125" name="Line 291"/>
            <p:cNvCxnSpPr>
              <a:cxnSpLocks noChangeShapeType="1"/>
            </p:cNvCxnSpPr>
            <p:nvPr/>
          </p:nvCxnSpPr>
          <p:spPr bwMode="auto">
            <a:xfrm>
              <a:off x="3960" y="6224"/>
              <a:ext cx="435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7" name="Group 28"/>
          <p:cNvGrpSpPr>
            <a:grpSpLocks/>
          </p:cNvGrpSpPr>
          <p:nvPr/>
        </p:nvGrpSpPr>
        <p:grpSpPr bwMode="auto">
          <a:xfrm>
            <a:off x="1762124" y="5700397"/>
            <a:ext cx="3517900" cy="1930400"/>
            <a:chOff x="3350" y="8818"/>
            <a:chExt cx="5540" cy="3041"/>
          </a:xfrm>
        </p:grpSpPr>
        <p:sp>
          <p:nvSpPr>
            <p:cNvPr id="128" name="AutoShape 58"/>
            <p:cNvSpPr>
              <a:spLocks noChangeArrowheads="1"/>
            </p:cNvSpPr>
            <p:nvPr/>
          </p:nvSpPr>
          <p:spPr bwMode="auto">
            <a:xfrm rot="16200000" flipV="1">
              <a:off x="6960" y="10269"/>
              <a:ext cx="1208" cy="307"/>
            </a:xfrm>
            <a:prstGeom prst="parallelogram">
              <a:avLst>
                <a:gd name="adj" fmla="val 10128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Text Box 57"/>
            <p:cNvSpPr txBox="1">
              <a:spLocks noChangeArrowheads="1"/>
            </p:cNvSpPr>
            <p:nvPr/>
          </p:nvSpPr>
          <p:spPr bwMode="auto">
            <a:xfrm>
              <a:off x="5899" y="9161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Convection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Rectangle 56" descr="20%"/>
            <p:cNvSpPr>
              <a:spLocks noChangeArrowheads="1"/>
            </p:cNvSpPr>
            <p:nvPr/>
          </p:nvSpPr>
          <p:spPr bwMode="auto">
            <a:xfrm>
              <a:off x="4769" y="10121"/>
              <a:ext cx="2640" cy="900"/>
            </a:xfrm>
            <a:prstGeom prst="rect">
              <a:avLst/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AutoShape 55" descr="25%"/>
            <p:cNvSpPr>
              <a:spLocks noChangeArrowheads="1"/>
            </p:cNvSpPr>
            <p:nvPr/>
          </p:nvSpPr>
          <p:spPr bwMode="auto">
            <a:xfrm>
              <a:off x="4769" y="9821"/>
              <a:ext cx="2946" cy="300"/>
            </a:xfrm>
            <a:prstGeom prst="parallelogram">
              <a:avLst>
                <a:gd name="adj" fmla="val 102019"/>
              </a:avLst>
            </a:prstGeom>
            <a:pattFill prst="pct25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Line 54"/>
            <p:cNvSpPr>
              <a:spLocks noChangeShapeType="1"/>
            </p:cNvSpPr>
            <p:nvPr/>
          </p:nvSpPr>
          <p:spPr bwMode="auto">
            <a:xfrm flipV="1">
              <a:off x="6254" y="9408"/>
              <a:ext cx="0" cy="5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Line 53"/>
            <p:cNvSpPr>
              <a:spLocks noChangeShapeType="1"/>
            </p:cNvSpPr>
            <p:nvPr/>
          </p:nvSpPr>
          <p:spPr bwMode="auto">
            <a:xfrm flipH="1">
              <a:off x="5757" y="10601"/>
              <a:ext cx="435" cy="5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Text Box 52"/>
            <p:cNvSpPr txBox="1">
              <a:spLocks noChangeArrowheads="1"/>
            </p:cNvSpPr>
            <p:nvPr/>
          </p:nvSpPr>
          <p:spPr bwMode="auto">
            <a:xfrm>
              <a:off x="5299" y="11201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Convection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Line 51"/>
            <p:cNvSpPr>
              <a:spLocks noChangeShapeType="1"/>
            </p:cNvSpPr>
            <p:nvPr/>
          </p:nvSpPr>
          <p:spPr bwMode="auto">
            <a:xfrm>
              <a:off x="7894" y="10446"/>
              <a:ext cx="55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Line 50"/>
            <p:cNvSpPr>
              <a:spLocks noChangeShapeType="1"/>
            </p:cNvSpPr>
            <p:nvPr/>
          </p:nvSpPr>
          <p:spPr bwMode="auto">
            <a:xfrm>
              <a:off x="3704" y="10576"/>
              <a:ext cx="55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Text Box 49"/>
            <p:cNvSpPr txBox="1">
              <a:spLocks noChangeArrowheads="1"/>
            </p:cNvSpPr>
            <p:nvPr/>
          </p:nvSpPr>
          <p:spPr bwMode="auto">
            <a:xfrm>
              <a:off x="7573" y="10138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Text Box 48"/>
            <p:cNvSpPr txBox="1">
              <a:spLocks noChangeArrowheads="1"/>
            </p:cNvSpPr>
            <p:nvPr/>
          </p:nvSpPr>
          <p:spPr bwMode="auto">
            <a:xfrm>
              <a:off x="7336" y="9990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Text Box 47"/>
            <p:cNvSpPr txBox="1">
              <a:spLocks noChangeArrowheads="1"/>
            </p:cNvSpPr>
            <p:nvPr/>
          </p:nvSpPr>
          <p:spPr bwMode="auto">
            <a:xfrm>
              <a:off x="4051" y="8818"/>
              <a:ext cx="1378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Fluid  </a:t>
              </a: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</a:t>
              </a:r>
              <a:r>
                <a:rPr kumimoji="0" lang="en-US" altLang="en-US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</a:t>
              </a:r>
            </a:p>
          </p:txBody>
        </p:sp>
        <p:graphicFrame>
          <p:nvGraphicFramePr>
            <p:cNvPr id="140" name="Object 139"/>
            <p:cNvGraphicFramePr>
              <a:graphicFrameLocks noChangeAspect="1"/>
            </p:cNvGraphicFramePr>
            <p:nvPr/>
          </p:nvGraphicFramePr>
          <p:xfrm>
            <a:off x="3350" y="10354"/>
            <a:ext cx="360" cy="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0" name="Equation" r:id="rId7" imgW="228501" imgH="266584" progId="Equation.DSMT4">
                    <p:embed/>
                  </p:oleObj>
                </mc:Choice>
                <mc:Fallback>
                  <p:oleObj name="Equation" r:id="rId7" imgW="228501" imgH="266584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0" y="10354"/>
                          <a:ext cx="360" cy="4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1" name="Object 140"/>
            <p:cNvGraphicFramePr>
              <a:graphicFrameLocks noChangeAspect="1"/>
            </p:cNvGraphicFramePr>
            <p:nvPr/>
          </p:nvGraphicFramePr>
          <p:xfrm>
            <a:off x="8530" y="10221"/>
            <a:ext cx="360" cy="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1" name="Equation" r:id="rId9" imgW="228600" imgH="279400" progId="Equation.DSMT4">
                    <p:embed/>
                  </p:oleObj>
                </mc:Choice>
                <mc:Fallback>
                  <p:oleObj name="Equation" r:id="rId9" imgW="228600" imgH="279400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30" y="10221"/>
                          <a:ext cx="360" cy="4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2" name="Line 44"/>
            <p:cNvSpPr>
              <a:spLocks noChangeShapeType="1"/>
            </p:cNvSpPr>
            <p:nvPr/>
          </p:nvSpPr>
          <p:spPr bwMode="auto">
            <a:xfrm>
              <a:off x="4320" y="9406"/>
              <a:ext cx="1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Line 43"/>
            <p:cNvSpPr>
              <a:spLocks noChangeShapeType="1"/>
            </p:cNvSpPr>
            <p:nvPr/>
          </p:nvSpPr>
          <p:spPr bwMode="auto">
            <a:xfrm>
              <a:off x="4320" y="9546"/>
              <a:ext cx="1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Line 42"/>
            <p:cNvSpPr>
              <a:spLocks noChangeShapeType="1"/>
            </p:cNvSpPr>
            <p:nvPr/>
          </p:nvSpPr>
          <p:spPr bwMode="auto">
            <a:xfrm>
              <a:off x="4320" y="9126"/>
              <a:ext cx="1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Line 41"/>
            <p:cNvSpPr>
              <a:spLocks noChangeShapeType="1"/>
            </p:cNvSpPr>
            <p:nvPr/>
          </p:nvSpPr>
          <p:spPr bwMode="auto">
            <a:xfrm>
              <a:off x="4320" y="9266"/>
              <a:ext cx="1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6" name="Group 38"/>
            <p:cNvGrpSpPr>
              <a:grpSpLocks/>
            </p:cNvGrpSpPr>
            <p:nvPr/>
          </p:nvGrpSpPr>
          <p:grpSpPr bwMode="auto">
            <a:xfrm>
              <a:off x="4470" y="10449"/>
              <a:ext cx="280" cy="280"/>
              <a:chOff x="3610" y="2680"/>
              <a:chExt cx="280" cy="280"/>
            </a:xfrm>
          </p:grpSpPr>
          <p:sp>
            <p:nvSpPr>
              <p:cNvPr id="156" name="Text Box 40"/>
              <p:cNvSpPr txBox="1">
                <a:spLocks noChangeArrowheads="1"/>
              </p:cNvSpPr>
              <p:nvPr/>
            </p:nvSpPr>
            <p:spPr bwMode="auto">
              <a:xfrm>
                <a:off x="3663" y="2703"/>
                <a:ext cx="185" cy="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i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7" name="Oval 39"/>
              <p:cNvSpPr>
                <a:spLocks noChangeArrowheads="1"/>
              </p:cNvSpPr>
              <p:nvPr/>
            </p:nvSpPr>
            <p:spPr bwMode="auto">
              <a:xfrm>
                <a:off x="3610" y="2680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7" name="Group 35"/>
            <p:cNvGrpSpPr>
              <a:grpSpLocks/>
            </p:cNvGrpSpPr>
            <p:nvPr/>
          </p:nvGrpSpPr>
          <p:grpSpPr bwMode="auto">
            <a:xfrm>
              <a:off x="7430" y="10295"/>
              <a:ext cx="280" cy="291"/>
              <a:chOff x="4120" y="2706"/>
              <a:chExt cx="280" cy="291"/>
            </a:xfrm>
          </p:grpSpPr>
          <p:sp>
            <p:nvSpPr>
              <p:cNvPr id="154" name="Text Box 37"/>
              <p:cNvSpPr txBox="1">
                <a:spLocks noChangeArrowheads="1"/>
              </p:cNvSpPr>
              <p:nvPr/>
            </p:nvSpPr>
            <p:spPr bwMode="auto">
              <a:xfrm>
                <a:off x="4179" y="2706"/>
                <a:ext cx="185" cy="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j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Oval 36"/>
              <p:cNvSpPr>
                <a:spLocks noChangeArrowheads="1"/>
              </p:cNvSpPr>
              <p:nvPr/>
            </p:nvSpPr>
            <p:spPr bwMode="auto">
              <a:xfrm>
                <a:off x="4120" y="2717"/>
                <a:ext cx="280" cy="28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8" name="Line 34"/>
            <p:cNvSpPr>
              <a:spLocks noChangeShapeType="1"/>
            </p:cNvSpPr>
            <p:nvPr/>
          </p:nvSpPr>
          <p:spPr bwMode="auto">
            <a:xfrm>
              <a:off x="4750" y="11089"/>
              <a:ext cx="0" cy="3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Line 33"/>
            <p:cNvSpPr>
              <a:spLocks noChangeShapeType="1"/>
            </p:cNvSpPr>
            <p:nvPr/>
          </p:nvSpPr>
          <p:spPr bwMode="auto">
            <a:xfrm>
              <a:off x="7410" y="11099"/>
              <a:ext cx="0" cy="7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Line 32"/>
            <p:cNvSpPr>
              <a:spLocks noChangeShapeType="1"/>
            </p:cNvSpPr>
            <p:nvPr/>
          </p:nvSpPr>
          <p:spPr bwMode="auto">
            <a:xfrm>
              <a:off x="3930" y="11259"/>
              <a:ext cx="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" name="Line 31"/>
            <p:cNvSpPr>
              <a:spLocks noChangeShapeType="1"/>
            </p:cNvSpPr>
            <p:nvPr/>
          </p:nvSpPr>
          <p:spPr bwMode="auto">
            <a:xfrm>
              <a:off x="6600" y="11716"/>
              <a:ext cx="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2" name="Text Box 30"/>
            <p:cNvSpPr txBox="1">
              <a:spLocks noChangeArrowheads="1"/>
            </p:cNvSpPr>
            <p:nvPr/>
          </p:nvSpPr>
          <p:spPr bwMode="auto">
            <a:xfrm>
              <a:off x="3563" y="11105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" name="Text Box 29"/>
            <p:cNvSpPr txBox="1">
              <a:spLocks noChangeArrowheads="1"/>
            </p:cNvSpPr>
            <p:nvPr/>
          </p:nvSpPr>
          <p:spPr bwMode="auto">
            <a:xfrm>
              <a:off x="6223" y="11552"/>
              <a:ext cx="48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j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1502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964372" y="228282"/>
            <a:ext cx="3386455" cy="2486660"/>
            <a:chOff x="3653" y="445"/>
            <a:chExt cx="5333" cy="3916"/>
          </a:xfrm>
        </p:grpSpPr>
        <p:sp>
          <p:nvSpPr>
            <p:cNvPr id="3" name="AutoShape 199"/>
            <p:cNvSpPr>
              <a:spLocks noChangeArrowheads="1"/>
            </p:cNvSpPr>
            <p:nvPr/>
          </p:nvSpPr>
          <p:spPr bwMode="auto">
            <a:xfrm>
              <a:off x="4390" y="1209"/>
              <a:ext cx="3975" cy="1763"/>
            </a:xfrm>
            <a:prstGeom prst="cube">
              <a:avLst>
                <a:gd name="adj" fmla="val 87375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4" name="Text Box 200"/>
            <p:cNvSpPr txBox="1">
              <a:spLocks noChangeArrowheads="1"/>
            </p:cNvSpPr>
            <p:nvPr/>
          </p:nvSpPr>
          <p:spPr bwMode="auto">
            <a:xfrm>
              <a:off x="6187" y="604"/>
              <a:ext cx="1230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Convection</a:t>
              </a:r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4390" y="445"/>
              <a:ext cx="1545" cy="3150"/>
            </a:xfrm>
            <a:custGeom>
              <a:avLst/>
              <a:gdLst>
                <a:gd name="T0" fmla="*/ 1545 w 1545"/>
                <a:gd name="T1" fmla="*/ 765 h 3150"/>
                <a:gd name="T2" fmla="*/ 1545 w 1545"/>
                <a:gd name="T3" fmla="*/ 0 h 3150"/>
                <a:gd name="T4" fmla="*/ 0 w 1545"/>
                <a:gd name="T5" fmla="*/ 1545 h 3150"/>
                <a:gd name="T6" fmla="*/ 0 w 1545"/>
                <a:gd name="T7" fmla="*/ 3150 h 3150"/>
                <a:gd name="T8" fmla="*/ 622 w 1545"/>
                <a:gd name="T9" fmla="*/ 2528 h 31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5" h="3150">
                  <a:moveTo>
                    <a:pt x="1545" y="765"/>
                  </a:moveTo>
                  <a:lnTo>
                    <a:pt x="1545" y="0"/>
                  </a:lnTo>
                  <a:lnTo>
                    <a:pt x="0" y="1545"/>
                  </a:lnTo>
                  <a:lnTo>
                    <a:pt x="0" y="3150"/>
                  </a:lnTo>
                  <a:lnTo>
                    <a:pt x="622" y="2528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6" name="Text Box 202"/>
            <p:cNvSpPr txBox="1">
              <a:spLocks noChangeArrowheads="1"/>
            </p:cNvSpPr>
            <p:nvPr/>
          </p:nvSpPr>
          <p:spPr bwMode="auto">
            <a:xfrm>
              <a:off x="3653" y="2746"/>
              <a:ext cx="72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330 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7" name="Text Box 203"/>
            <p:cNvSpPr txBox="1">
              <a:spLocks noChangeArrowheads="1"/>
            </p:cNvSpPr>
            <p:nvPr/>
          </p:nvSpPr>
          <p:spPr bwMode="auto">
            <a:xfrm>
              <a:off x="6188" y="878"/>
              <a:ext cx="122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30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</a:t>
              </a:r>
              <a:r>
                <a:rPr lang="en-US" sz="1100" baseline="30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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 = 30 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  <a:sym typeface="Symbol" panose="05050102010706020507" pitchFamily="18" charset="2"/>
                </a:rPr>
                <a:t>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cxnSp>
          <p:nvCxnSpPr>
            <p:cNvPr id="8" name="Line 204"/>
            <p:cNvCxnSpPr>
              <a:cxnSpLocks noChangeShapeType="1"/>
            </p:cNvCxnSpPr>
            <p:nvPr/>
          </p:nvCxnSpPr>
          <p:spPr bwMode="auto">
            <a:xfrm>
              <a:off x="6812" y="3228"/>
              <a:ext cx="0" cy="2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205"/>
            <p:cNvCxnSpPr>
              <a:cxnSpLocks noChangeShapeType="1"/>
            </p:cNvCxnSpPr>
            <p:nvPr/>
          </p:nvCxnSpPr>
          <p:spPr bwMode="auto">
            <a:xfrm flipH="1">
              <a:off x="4382" y="3370"/>
              <a:ext cx="24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Text Box 206"/>
            <p:cNvSpPr txBox="1">
              <a:spLocks noChangeArrowheads="1"/>
            </p:cNvSpPr>
            <p:nvPr/>
          </p:nvSpPr>
          <p:spPr bwMode="auto">
            <a:xfrm>
              <a:off x="5022" y="3120"/>
              <a:ext cx="94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120 mm</a:t>
              </a:r>
            </a:p>
          </p:txBody>
        </p:sp>
        <p:cxnSp>
          <p:nvCxnSpPr>
            <p:cNvPr id="11" name="Line 207"/>
            <p:cNvCxnSpPr>
              <a:cxnSpLocks noChangeShapeType="1"/>
            </p:cNvCxnSpPr>
            <p:nvPr/>
          </p:nvCxnSpPr>
          <p:spPr bwMode="auto">
            <a:xfrm flipV="1">
              <a:off x="6820" y="2410"/>
              <a:ext cx="0" cy="3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208"/>
            <p:cNvCxnSpPr>
              <a:cxnSpLocks noChangeShapeType="1"/>
            </p:cNvCxnSpPr>
            <p:nvPr/>
          </p:nvCxnSpPr>
          <p:spPr bwMode="auto">
            <a:xfrm flipV="1">
              <a:off x="8357" y="879"/>
              <a:ext cx="0" cy="3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209"/>
            <p:cNvCxnSpPr>
              <a:cxnSpLocks noChangeShapeType="1"/>
            </p:cNvCxnSpPr>
            <p:nvPr/>
          </p:nvCxnSpPr>
          <p:spPr bwMode="auto">
            <a:xfrm flipV="1">
              <a:off x="6812" y="992"/>
              <a:ext cx="1545" cy="15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210"/>
            <p:cNvSpPr txBox="1">
              <a:spLocks noChangeArrowheads="1"/>
            </p:cNvSpPr>
            <p:nvPr/>
          </p:nvSpPr>
          <p:spPr bwMode="auto">
            <a:xfrm>
              <a:off x="6664" y="1502"/>
              <a:ext cx="95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160 mm</a:t>
              </a:r>
            </a:p>
          </p:txBody>
        </p:sp>
        <p:cxnSp>
          <p:nvCxnSpPr>
            <p:cNvPr id="15" name="Line 211"/>
            <p:cNvCxnSpPr>
              <a:cxnSpLocks noChangeShapeType="1"/>
            </p:cNvCxnSpPr>
            <p:nvPr/>
          </p:nvCxnSpPr>
          <p:spPr bwMode="auto">
            <a:xfrm>
              <a:off x="8350" y="1210"/>
              <a:ext cx="3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212"/>
            <p:cNvCxnSpPr>
              <a:cxnSpLocks noChangeShapeType="1"/>
            </p:cNvCxnSpPr>
            <p:nvPr/>
          </p:nvCxnSpPr>
          <p:spPr bwMode="auto">
            <a:xfrm>
              <a:off x="8357" y="1427"/>
              <a:ext cx="3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213"/>
            <p:cNvCxnSpPr>
              <a:cxnSpLocks noChangeShapeType="1"/>
            </p:cNvCxnSpPr>
            <p:nvPr/>
          </p:nvCxnSpPr>
          <p:spPr bwMode="auto">
            <a:xfrm flipV="1">
              <a:off x="8572" y="1421"/>
              <a:ext cx="0" cy="2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214"/>
            <p:cNvCxnSpPr>
              <a:cxnSpLocks noChangeShapeType="1"/>
            </p:cNvCxnSpPr>
            <p:nvPr/>
          </p:nvCxnSpPr>
          <p:spPr bwMode="auto">
            <a:xfrm>
              <a:off x="8572" y="1001"/>
              <a:ext cx="0" cy="2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 Box 215"/>
            <p:cNvSpPr txBox="1">
              <a:spLocks noChangeArrowheads="1"/>
            </p:cNvSpPr>
            <p:nvPr/>
          </p:nvSpPr>
          <p:spPr bwMode="auto">
            <a:xfrm>
              <a:off x="8090" y="1690"/>
              <a:ext cx="89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1.25 mm</a:t>
              </a:r>
            </a:p>
          </p:txBody>
        </p:sp>
        <p:cxnSp>
          <p:nvCxnSpPr>
            <p:cNvPr id="20" name="Line 216"/>
            <p:cNvCxnSpPr>
              <a:cxnSpLocks noChangeShapeType="1"/>
            </p:cNvCxnSpPr>
            <p:nvPr/>
          </p:nvCxnSpPr>
          <p:spPr bwMode="auto">
            <a:xfrm>
              <a:off x="4390" y="4107"/>
              <a:ext cx="242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Oval 20"/>
            <p:cNvSpPr>
              <a:spLocks noChangeAspect="1" noChangeArrowheads="1"/>
            </p:cNvSpPr>
            <p:nvPr/>
          </p:nvSpPr>
          <p:spPr bwMode="auto">
            <a:xfrm>
              <a:off x="5097" y="4051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22" name="Oval 21"/>
            <p:cNvSpPr>
              <a:spLocks noChangeAspect="1" noChangeArrowheads="1"/>
            </p:cNvSpPr>
            <p:nvPr/>
          </p:nvSpPr>
          <p:spPr bwMode="auto">
            <a:xfrm>
              <a:off x="5928" y="4051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23" name="Text Box 219"/>
            <p:cNvSpPr txBox="1">
              <a:spLocks noChangeArrowheads="1"/>
            </p:cNvSpPr>
            <p:nvPr/>
          </p:nvSpPr>
          <p:spPr bwMode="auto">
            <a:xfrm>
              <a:off x="4242" y="3789"/>
              <a:ext cx="2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24" name="Text Box 220"/>
            <p:cNvSpPr txBox="1">
              <a:spLocks noChangeArrowheads="1"/>
            </p:cNvSpPr>
            <p:nvPr/>
          </p:nvSpPr>
          <p:spPr bwMode="auto">
            <a:xfrm>
              <a:off x="5022" y="3789"/>
              <a:ext cx="2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25" name="Text Box 221"/>
            <p:cNvSpPr txBox="1">
              <a:spLocks noChangeArrowheads="1"/>
            </p:cNvSpPr>
            <p:nvPr/>
          </p:nvSpPr>
          <p:spPr bwMode="auto">
            <a:xfrm>
              <a:off x="5855" y="3789"/>
              <a:ext cx="2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26" name="Text Box 222"/>
            <p:cNvSpPr txBox="1">
              <a:spLocks noChangeArrowheads="1"/>
            </p:cNvSpPr>
            <p:nvPr/>
          </p:nvSpPr>
          <p:spPr bwMode="auto">
            <a:xfrm>
              <a:off x="6664" y="3789"/>
              <a:ext cx="2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27" name="Rectangle 26" descr="Light downward diagonal"/>
            <p:cNvSpPr>
              <a:spLocks noChangeArrowheads="1"/>
            </p:cNvSpPr>
            <p:nvPr/>
          </p:nvSpPr>
          <p:spPr bwMode="auto">
            <a:xfrm>
              <a:off x="4400" y="2760"/>
              <a:ext cx="2420" cy="210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cxnSp>
          <p:nvCxnSpPr>
            <p:cNvPr id="28" name="Line 224"/>
            <p:cNvCxnSpPr>
              <a:cxnSpLocks noChangeShapeType="1"/>
            </p:cNvCxnSpPr>
            <p:nvPr/>
          </p:nvCxnSpPr>
          <p:spPr bwMode="auto">
            <a:xfrm>
              <a:off x="4382" y="2867"/>
              <a:ext cx="79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 Box 225"/>
            <p:cNvSpPr txBox="1">
              <a:spLocks noChangeArrowheads="1"/>
            </p:cNvSpPr>
            <p:nvPr/>
          </p:nvSpPr>
          <p:spPr bwMode="auto">
            <a:xfrm>
              <a:off x="5124" y="2746"/>
              <a:ext cx="2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0" name="Text Box 226"/>
            <p:cNvSpPr txBox="1">
              <a:spLocks noChangeArrowheads="1"/>
            </p:cNvSpPr>
            <p:nvPr/>
          </p:nvSpPr>
          <p:spPr bwMode="auto">
            <a:xfrm>
              <a:off x="5502" y="2746"/>
              <a:ext cx="10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Insulated</a:t>
              </a:r>
            </a:p>
          </p:txBody>
        </p:sp>
        <p:sp>
          <p:nvSpPr>
            <p:cNvPr id="31" name="Text Box 227"/>
            <p:cNvSpPr txBox="1">
              <a:spLocks noChangeArrowheads="1"/>
            </p:cNvSpPr>
            <p:nvPr/>
          </p:nvSpPr>
          <p:spPr bwMode="auto">
            <a:xfrm>
              <a:off x="4672" y="4136"/>
              <a:ext cx="2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32" name="Text Box 228"/>
            <p:cNvSpPr txBox="1">
              <a:spLocks noChangeArrowheads="1"/>
            </p:cNvSpPr>
            <p:nvPr/>
          </p:nvSpPr>
          <p:spPr bwMode="auto">
            <a:xfrm>
              <a:off x="5472" y="4123"/>
              <a:ext cx="2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33" name="Text Box 229"/>
            <p:cNvSpPr txBox="1">
              <a:spLocks noChangeArrowheads="1"/>
            </p:cNvSpPr>
            <p:nvPr/>
          </p:nvSpPr>
          <p:spPr bwMode="auto">
            <a:xfrm>
              <a:off x="6302" y="4113"/>
              <a:ext cx="29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1900238" y="3028950"/>
            <a:ext cx="2828925" cy="1828800"/>
            <a:chOff x="1900238" y="3028950"/>
            <a:chExt cx="2828925" cy="1828800"/>
          </a:xfrm>
        </p:grpSpPr>
        <p:grpSp>
          <p:nvGrpSpPr>
            <p:cNvPr id="80" name="Group 79"/>
            <p:cNvGrpSpPr/>
            <p:nvPr/>
          </p:nvGrpSpPr>
          <p:grpSpPr>
            <a:xfrm>
              <a:off x="1939717" y="3028950"/>
              <a:ext cx="2789446" cy="1828800"/>
              <a:chOff x="1939717" y="3028950"/>
              <a:chExt cx="2789446" cy="1828800"/>
            </a:xfrm>
          </p:grpSpPr>
          <p:grpSp>
            <p:nvGrpSpPr>
              <p:cNvPr id="78" name="Group 77"/>
              <p:cNvGrpSpPr/>
              <p:nvPr/>
            </p:nvGrpSpPr>
            <p:grpSpPr>
              <a:xfrm>
                <a:off x="1995488" y="3028950"/>
                <a:ext cx="2733675" cy="1828800"/>
                <a:chOff x="1995488" y="3028950"/>
                <a:chExt cx="2733675" cy="1828800"/>
              </a:xfrm>
            </p:grpSpPr>
            <p:grpSp>
              <p:nvGrpSpPr>
                <p:cNvPr id="35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995488" y="3028950"/>
                  <a:ext cx="2733675" cy="1828800"/>
                  <a:chOff x="1257" y="1908"/>
                  <a:chExt cx="1722" cy="1152"/>
                </a:xfrm>
              </p:grpSpPr>
              <p:sp>
                <p:nvSpPr>
                  <p:cNvPr id="36" name="AutoShape 3"/>
                  <p:cNvSpPr>
                    <a:spLocks noChangeAspect="1" noChangeArrowheads="1" noTextEdit="1"/>
                  </p:cNvSpPr>
                  <p:nvPr/>
                </p:nvSpPr>
                <p:spPr bwMode="auto">
                  <a:xfrm>
                    <a:off x="1257" y="1908"/>
                    <a:ext cx="1722" cy="115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7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1518" y="2060"/>
                    <a:ext cx="1308" cy="7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8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2701"/>
                    <a:ext cx="130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9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2594"/>
                    <a:ext cx="130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0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2488"/>
                    <a:ext cx="130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1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2380"/>
                    <a:ext cx="130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2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2274"/>
                    <a:ext cx="130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3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2167"/>
                    <a:ext cx="130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4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2060"/>
                    <a:ext cx="130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5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1518" y="2060"/>
                    <a:ext cx="1308" cy="748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6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2060"/>
                    <a:ext cx="0" cy="748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7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1498" y="2808"/>
                    <a:ext cx="2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8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1498" y="2701"/>
                    <a:ext cx="2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9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498" y="2594"/>
                    <a:ext cx="2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0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498" y="2488"/>
                    <a:ext cx="2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1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498" y="2380"/>
                    <a:ext cx="2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2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1498" y="2274"/>
                    <a:ext cx="2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3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1498" y="2167"/>
                    <a:ext cx="2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4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498" y="2060"/>
                    <a:ext cx="2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5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1518" y="2808"/>
                    <a:ext cx="130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6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18" y="2808"/>
                    <a:ext cx="0" cy="2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7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955" y="2808"/>
                    <a:ext cx="0" cy="2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8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90" y="2808"/>
                    <a:ext cx="0" cy="2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9" name="Line 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26" y="2808"/>
                    <a:ext cx="0" cy="2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" name="Freeform 28"/>
                  <p:cNvSpPr>
                    <a:spLocks/>
                  </p:cNvSpPr>
                  <p:nvPr/>
                </p:nvSpPr>
                <p:spPr bwMode="auto">
                  <a:xfrm>
                    <a:off x="1518" y="2103"/>
                    <a:ext cx="1308" cy="639"/>
                  </a:xfrm>
                  <a:custGeom>
                    <a:avLst/>
                    <a:gdLst>
                      <a:gd name="T0" fmla="*/ 0 w 2725"/>
                      <a:gd name="T1" fmla="*/ 0 h 1334"/>
                      <a:gd name="T2" fmla="*/ 909 w 2725"/>
                      <a:gd name="T3" fmla="*/ 1124 h 1334"/>
                      <a:gd name="T4" fmla="*/ 1816 w 2725"/>
                      <a:gd name="T5" fmla="*/ 1302 h 1334"/>
                      <a:gd name="T6" fmla="*/ 2725 w 2725"/>
                      <a:gd name="T7" fmla="*/ 1334 h 13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725" h="1334">
                        <a:moveTo>
                          <a:pt x="0" y="0"/>
                        </a:moveTo>
                        <a:lnTo>
                          <a:pt x="909" y="1124"/>
                        </a:lnTo>
                        <a:lnTo>
                          <a:pt x="1816" y="1302"/>
                        </a:lnTo>
                        <a:lnTo>
                          <a:pt x="2725" y="1334"/>
                        </a:lnTo>
                      </a:path>
                    </a:pathLst>
                  </a:custGeom>
                  <a:noFill/>
                  <a:ln w="238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1" name="Freeform 29"/>
                  <p:cNvSpPr>
                    <a:spLocks/>
                  </p:cNvSpPr>
                  <p:nvPr/>
                </p:nvSpPr>
                <p:spPr bwMode="auto">
                  <a:xfrm>
                    <a:off x="1494" y="2079"/>
                    <a:ext cx="48" cy="48"/>
                  </a:xfrm>
                  <a:custGeom>
                    <a:avLst/>
                    <a:gdLst>
                      <a:gd name="T0" fmla="*/ 72 w 143"/>
                      <a:gd name="T1" fmla="*/ 0 h 144"/>
                      <a:gd name="T2" fmla="*/ 143 w 143"/>
                      <a:gd name="T3" fmla="*/ 72 h 144"/>
                      <a:gd name="T4" fmla="*/ 72 w 143"/>
                      <a:gd name="T5" fmla="*/ 144 h 144"/>
                      <a:gd name="T6" fmla="*/ 0 w 143"/>
                      <a:gd name="T7" fmla="*/ 72 h 144"/>
                      <a:gd name="T8" fmla="*/ 72 w 143"/>
                      <a:gd name="T9" fmla="*/ 0 h 1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3" h="144">
                        <a:moveTo>
                          <a:pt x="72" y="0"/>
                        </a:moveTo>
                        <a:lnTo>
                          <a:pt x="143" y="72"/>
                        </a:lnTo>
                        <a:lnTo>
                          <a:pt x="72" y="144"/>
                        </a:lnTo>
                        <a:lnTo>
                          <a:pt x="0" y="72"/>
                        </a:lnTo>
                        <a:lnTo>
                          <a:pt x="7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2" name="Freeform 30"/>
                  <p:cNvSpPr>
                    <a:spLocks/>
                  </p:cNvSpPr>
                  <p:nvPr/>
                </p:nvSpPr>
                <p:spPr bwMode="auto">
                  <a:xfrm>
                    <a:off x="1931" y="2618"/>
                    <a:ext cx="48" cy="48"/>
                  </a:xfrm>
                  <a:custGeom>
                    <a:avLst/>
                    <a:gdLst>
                      <a:gd name="T0" fmla="*/ 72 w 144"/>
                      <a:gd name="T1" fmla="*/ 0 h 143"/>
                      <a:gd name="T2" fmla="*/ 144 w 144"/>
                      <a:gd name="T3" fmla="*/ 71 h 143"/>
                      <a:gd name="T4" fmla="*/ 72 w 144"/>
                      <a:gd name="T5" fmla="*/ 143 h 143"/>
                      <a:gd name="T6" fmla="*/ 0 w 144"/>
                      <a:gd name="T7" fmla="*/ 71 h 143"/>
                      <a:gd name="T8" fmla="*/ 72 w 144"/>
                      <a:gd name="T9" fmla="*/ 0 h 14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4" h="143">
                        <a:moveTo>
                          <a:pt x="72" y="0"/>
                        </a:moveTo>
                        <a:lnTo>
                          <a:pt x="144" y="71"/>
                        </a:lnTo>
                        <a:lnTo>
                          <a:pt x="72" y="143"/>
                        </a:lnTo>
                        <a:lnTo>
                          <a:pt x="0" y="71"/>
                        </a:lnTo>
                        <a:lnTo>
                          <a:pt x="7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3" name="Freeform 31"/>
                  <p:cNvSpPr>
                    <a:spLocks/>
                  </p:cNvSpPr>
                  <p:nvPr/>
                </p:nvSpPr>
                <p:spPr bwMode="auto">
                  <a:xfrm>
                    <a:off x="2366" y="2703"/>
                    <a:ext cx="48" cy="48"/>
                  </a:xfrm>
                  <a:custGeom>
                    <a:avLst/>
                    <a:gdLst>
                      <a:gd name="T0" fmla="*/ 72 w 144"/>
                      <a:gd name="T1" fmla="*/ 0 h 144"/>
                      <a:gd name="T2" fmla="*/ 144 w 144"/>
                      <a:gd name="T3" fmla="*/ 72 h 144"/>
                      <a:gd name="T4" fmla="*/ 72 w 144"/>
                      <a:gd name="T5" fmla="*/ 144 h 144"/>
                      <a:gd name="T6" fmla="*/ 0 w 144"/>
                      <a:gd name="T7" fmla="*/ 72 h 144"/>
                      <a:gd name="T8" fmla="*/ 72 w 144"/>
                      <a:gd name="T9" fmla="*/ 0 h 1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4" h="144">
                        <a:moveTo>
                          <a:pt x="72" y="0"/>
                        </a:moveTo>
                        <a:lnTo>
                          <a:pt x="144" y="72"/>
                        </a:lnTo>
                        <a:lnTo>
                          <a:pt x="72" y="144"/>
                        </a:lnTo>
                        <a:lnTo>
                          <a:pt x="0" y="72"/>
                        </a:lnTo>
                        <a:lnTo>
                          <a:pt x="7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4" name="Freeform 32"/>
                  <p:cNvSpPr>
                    <a:spLocks/>
                  </p:cNvSpPr>
                  <p:nvPr/>
                </p:nvSpPr>
                <p:spPr bwMode="auto">
                  <a:xfrm>
                    <a:off x="2802" y="2718"/>
                    <a:ext cx="48" cy="48"/>
                  </a:xfrm>
                  <a:custGeom>
                    <a:avLst/>
                    <a:gdLst>
                      <a:gd name="T0" fmla="*/ 72 w 144"/>
                      <a:gd name="T1" fmla="*/ 0 h 144"/>
                      <a:gd name="T2" fmla="*/ 144 w 144"/>
                      <a:gd name="T3" fmla="*/ 72 h 144"/>
                      <a:gd name="T4" fmla="*/ 72 w 144"/>
                      <a:gd name="T5" fmla="*/ 144 h 144"/>
                      <a:gd name="T6" fmla="*/ 0 w 144"/>
                      <a:gd name="T7" fmla="*/ 72 h 144"/>
                      <a:gd name="T8" fmla="*/ 72 w 144"/>
                      <a:gd name="T9" fmla="*/ 0 h 1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4" h="144">
                        <a:moveTo>
                          <a:pt x="72" y="0"/>
                        </a:moveTo>
                        <a:lnTo>
                          <a:pt x="144" y="72"/>
                        </a:lnTo>
                        <a:lnTo>
                          <a:pt x="72" y="144"/>
                        </a:lnTo>
                        <a:lnTo>
                          <a:pt x="0" y="72"/>
                        </a:lnTo>
                        <a:lnTo>
                          <a:pt x="7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433" y="2767"/>
                    <a:ext cx="49" cy="1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110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Arial" panose="020B0604020202020204" pitchFamily="34" charset="0"/>
                      </a:rPr>
                      <a:t>0</a:t>
                    </a:r>
                    <a:endParaRPr kumimoji="0" lang="en-US" altLang="en-US" sz="110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382" y="2649"/>
                    <a:ext cx="99" cy="1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110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Arial" panose="020B0604020202020204" pitchFamily="34" charset="0"/>
                      </a:rPr>
                      <a:t>50</a:t>
                    </a:r>
                    <a:endParaRPr kumimoji="0" lang="en-US" altLang="en-US" sz="110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1347" y="2435"/>
                    <a:ext cx="148" cy="1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110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Arial" panose="020B0604020202020204" pitchFamily="34" charset="0"/>
                      </a:rPr>
                      <a:t>150</a:t>
                    </a:r>
                    <a:endParaRPr kumimoji="0" lang="en-US" altLang="en-US" sz="110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1347" y="2222"/>
                    <a:ext cx="148" cy="1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110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Arial" panose="020B0604020202020204" pitchFamily="34" charset="0"/>
                      </a:rPr>
                      <a:t>250</a:t>
                    </a:r>
                    <a:endParaRPr kumimoji="0" lang="en-US" altLang="en-US" sz="110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1347" y="2008"/>
                    <a:ext cx="148" cy="1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110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Arial" panose="020B0604020202020204" pitchFamily="34" charset="0"/>
                      </a:rPr>
                      <a:t>350</a:t>
                    </a:r>
                    <a:endParaRPr kumimoji="0" lang="en-US" altLang="en-US" sz="110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1501" y="2838"/>
                    <a:ext cx="49" cy="1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110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Arial" panose="020B0604020202020204" pitchFamily="34" charset="0"/>
                      </a:rPr>
                      <a:t>0</a:t>
                    </a:r>
                    <a:endParaRPr kumimoji="0" lang="en-US" altLang="en-US" sz="110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1919" y="2838"/>
                    <a:ext cx="99" cy="1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110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Arial" panose="020B0604020202020204" pitchFamily="34" charset="0"/>
                      </a:rPr>
                      <a:t>40</a:t>
                    </a:r>
                    <a:endParaRPr kumimoji="0" lang="en-US" altLang="en-US" sz="110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2354" y="2838"/>
                    <a:ext cx="99" cy="1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110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Arial" panose="020B0604020202020204" pitchFamily="34" charset="0"/>
                      </a:rPr>
                      <a:t>80</a:t>
                    </a:r>
                    <a:endParaRPr kumimoji="0" lang="en-US" altLang="en-US" sz="110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774" y="2838"/>
                    <a:ext cx="148" cy="1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0" tIns="0" rIns="0" bIns="0" numCol="1" anchor="t" anchorCtr="0" compatLnSpc="1">
                    <a:prstTxWarp prst="textNoShape">
                      <a:avLst/>
                    </a:prstTxWarp>
                    <a:spAutoFit/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altLang="en-US" sz="110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cs typeface="Arial" panose="020B0604020202020204" pitchFamily="34" charset="0"/>
                      </a:rPr>
                      <a:t>120</a:t>
                    </a:r>
                    <a:endParaRPr kumimoji="0" lang="en-US" altLang="en-US" sz="110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77" name="TextBox 76"/>
                <p:cNvSpPr txBox="1"/>
                <p:nvPr/>
              </p:nvSpPr>
              <p:spPr>
                <a:xfrm>
                  <a:off x="3408997" y="4625657"/>
                  <a:ext cx="70532" cy="1692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 anchorCtr="0">
                  <a:spAutoFit/>
                </a:bodyPr>
                <a:lstStyle/>
                <a:p>
                  <a:r>
                    <a:rPr lang="en-US" sz="110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x</a:t>
                  </a:r>
                  <a:endPara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79" name="TextBox 78"/>
              <p:cNvSpPr txBox="1"/>
              <p:nvPr/>
            </p:nvSpPr>
            <p:spPr>
              <a:xfrm rot="16200000">
                <a:off x="1899322" y="3818646"/>
                <a:ext cx="250068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spAutoFit/>
              </a:bodyPr>
              <a:lstStyle/>
              <a:p>
                <a:r>
                  <a:rPr lang="en-US" sz="1100" smtClean="0">
                    <a:latin typeface="Arial" panose="020B0604020202020204" pitchFamily="34" charset="0"/>
                    <a:cs typeface="Arial" panose="020B0604020202020204" pitchFamily="34" charset="0"/>
                  </a:rPr>
                  <a:t>T(x)</a:t>
                </a:r>
                <a:endParaRPr lang="en-US" sz="11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1" name="Rectangle 80"/>
            <p:cNvSpPr/>
            <p:nvPr/>
          </p:nvSpPr>
          <p:spPr>
            <a:xfrm>
              <a:off x="1900238" y="3148013"/>
              <a:ext cx="2795587" cy="170973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3" name="Picture 82"/>
          <p:cNvPicPr/>
          <p:nvPr/>
        </p:nvPicPr>
        <p:blipFill>
          <a:blip r:embed="rId2"/>
          <a:stretch>
            <a:fillRect/>
          </a:stretch>
        </p:blipFill>
        <p:spPr>
          <a:xfrm>
            <a:off x="1859279" y="5135561"/>
            <a:ext cx="2892425" cy="235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46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/>
          <a:stretch>
            <a:fillRect/>
          </a:stretch>
        </p:blipFill>
        <p:spPr>
          <a:xfrm>
            <a:off x="2348864" y="192087"/>
            <a:ext cx="2322195" cy="2130425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1181393" y="3101657"/>
            <a:ext cx="4417060" cy="1608782"/>
            <a:chOff x="1181393" y="3101657"/>
            <a:chExt cx="4417060" cy="1608782"/>
          </a:xfrm>
        </p:grpSpPr>
        <p:sp>
          <p:nvSpPr>
            <p:cNvPr id="4" name="AutoShape 8978"/>
            <p:cNvSpPr>
              <a:spLocks noChangeArrowheads="1"/>
            </p:cNvSpPr>
            <p:nvPr/>
          </p:nvSpPr>
          <p:spPr bwMode="auto">
            <a:xfrm rot="870398">
              <a:off x="3723933" y="3488372"/>
              <a:ext cx="1356360" cy="750570"/>
            </a:xfrm>
            <a:prstGeom prst="triangle">
              <a:avLst>
                <a:gd name="adj" fmla="val 44486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5" name="Text Box 8986"/>
            <p:cNvSpPr txBox="1">
              <a:spLocks noChangeArrowheads="1"/>
            </p:cNvSpPr>
            <p:nvPr/>
          </p:nvSpPr>
          <p:spPr bwMode="auto">
            <a:xfrm>
              <a:off x="3476283" y="3878897"/>
              <a:ext cx="17526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" name="Text Box 8987"/>
            <p:cNvSpPr txBox="1">
              <a:spLocks noChangeArrowheads="1"/>
            </p:cNvSpPr>
            <p:nvPr/>
          </p:nvSpPr>
          <p:spPr bwMode="auto">
            <a:xfrm>
              <a:off x="4932338" y="4245292"/>
              <a:ext cx="17526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7" name="Text Box 8989"/>
            <p:cNvSpPr txBox="1">
              <a:spLocks noChangeArrowheads="1"/>
            </p:cNvSpPr>
            <p:nvPr/>
          </p:nvSpPr>
          <p:spPr bwMode="auto">
            <a:xfrm>
              <a:off x="4413543" y="3327082"/>
              <a:ext cx="17526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1" name="Line 8994"/>
            <p:cNvCxnSpPr>
              <a:cxnSpLocks noChangeShapeType="1"/>
            </p:cNvCxnSpPr>
            <p:nvPr/>
          </p:nvCxnSpPr>
          <p:spPr bwMode="auto">
            <a:xfrm>
              <a:off x="3419133" y="4638049"/>
              <a:ext cx="20231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843"/>
            <p:cNvCxnSpPr>
              <a:cxnSpLocks noChangeShapeType="1"/>
            </p:cNvCxnSpPr>
            <p:nvPr/>
          </p:nvCxnSpPr>
          <p:spPr bwMode="auto">
            <a:xfrm flipV="1">
              <a:off x="3419133" y="3270259"/>
              <a:ext cx="0" cy="13677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Text Box 8996"/>
            <p:cNvSpPr txBox="1">
              <a:spLocks noChangeArrowheads="1"/>
            </p:cNvSpPr>
            <p:nvPr/>
          </p:nvSpPr>
          <p:spPr bwMode="auto">
            <a:xfrm>
              <a:off x="5423193" y="4538989"/>
              <a:ext cx="17526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4" name="Text Box 841"/>
            <p:cNvSpPr txBox="1">
              <a:spLocks noChangeArrowheads="1"/>
            </p:cNvSpPr>
            <p:nvPr/>
          </p:nvSpPr>
          <p:spPr bwMode="auto">
            <a:xfrm>
              <a:off x="3266733" y="3209299"/>
              <a:ext cx="17526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181393" y="3101657"/>
              <a:ext cx="1720850" cy="1390650"/>
            </a:xfrm>
            <a:custGeom>
              <a:avLst/>
              <a:gdLst>
                <a:gd name="T0" fmla="*/ 323 w 2710"/>
                <a:gd name="T1" fmla="*/ 1518 h 2190"/>
                <a:gd name="T2" fmla="*/ 45 w 2710"/>
                <a:gd name="T3" fmla="*/ 788 h 2190"/>
                <a:gd name="T4" fmla="*/ 592 w 2710"/>
                <a:gd name="T5" fmla="*/ 126 h 2190"/>
                <a:gd name="T6" fmla="*/ 1888 w 2710"/>
                <a:gd name="T7" fmla="*/ 155 h 2190"/>
                <a:gd name="T8" fmla="*/ 2627 w 2710"/>
                <a:gd name="T9" fmla="*/ 1057 h 2190"/>
                <a:gd name="T10" fmla="*/ 2387 w 2710"/>
                <a:gd name="T11" fmla="*/ 2036 h 2190"/>
                <a:gd name="T12" fmla="*/ 842 w 2710"/>
                <a:gd name="T13" fmla="*/ 1979 h 2190"/>
                <a:gd name="T14" fmla="*/ 323 w 2710"/>
                <a:gd name="T15" fmla="*/ 1518 h 21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10" h="2190">
                  <a:moveTo>
                    <a:pt x="323" y="1518"/>
                  </a:moveTo>
                  <a:cubicBezTo>
                    <a:pt x="190" y="1319"/>
                    <a:pt x="0" y="1020"/>
                    <a:pt x="45" y="788"/>
                  </a:cubicBezTo>
                  <a:cubicBezTo>
                    <a:pt x="90" y="556"/>
                    <a:pt x="285" y="231"/>
                    <a:pt x="592" y="126"/>
                  </a:cubicBezTo>
                  <a:cubicBezTo>
                    <a:pt x="899" y="21"/>
                    <a:pt x="1549" y="0"/>
                    <a:pt x="1888" y="155"/>
                  </a:cubicBezTo>
                  <a:cubicBezTo>
                    <a:pt x="2227" y="310"/>
                    <a:pt x="2544" y="743"/>
                    <a:pt x="2627" y="1057"/>
                  </a:cubicBezTo>
                  <a:cubicBezTo>
                    <a:pt x="2710" y="1371"/>
                    <a:pt x="2685" y="1882"/>
                    <a:pt x="2387" y="2036"/>
                  </a:cubicBezTo>
                  <a:cubicBezTo>
                    <a:pt x="2089" y="2190"/>
                    <a:pt x="1184" y="2070"/>
                    <a:pt x="842" y="1979"/>
                  </a:cubicBezTo>
                  <a:cubicBezTo>
                    <a:pt x="500" y="1888"/>
                    <a:pt x="456" y="1717"/>
                    <a:pt x="323" y="1518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203618" y="3144837"/>
              <a:ext cx="1664335" cy="1225550"/>
            </a:xfrm>
            <a:custGeom>
              <a:avLst/>
              <a:gdLst>
                <a:gd name="T0" fmla="*/ 0 w 2621"/>
                <a:gd name="T1" fmla="*/ 835 h 1930"/>
                <a:gd name="T2" fmla="*/ 480 w 2621"/>
                <a:gd name="T3" fmla="*/ 864 h 1930"/>
                <a:gd name="T4" fmla="*/ 221 w 2621"/>
                <a:gd name="T5" fmla="*/ 298 h 1930"/>
                <a:gd name="T6" fmla="*/ 768 w 2621"/>
                <a:gd name="T7" fmla="*/ 547 h 1930"/>
                <a:gd name="T8" fmla="*/ 874 w 2621"/>
                <a:gd name="T9" fmla="*/ 10 h 1930"/>
                <a:gd name="T10" fmla="*/ 1162 w 2621"/>
                <a:gd name="T11" fmla="*/ 499 h 1930"/>
                <a:gd name="T12" fmla="*/ 1479 w 2621"/>
                <a:gd name="T13" fmla="*/ 0 h 1930"/>
                <a:gd name="T14" fmla="*/ 1671 w 2621"/>
                <a:gd name="T15" fmla="*/ 586 h 1930"/>
                <a:gd name="T16" fmla="*/ 2103 w 2621"/>
                <a:gd name="T17" fmla="*/ 269 h 1930"/>
                <a:gd name="T18" fmla="*/ 2093 w 2621"/>
                <a:gd name="T19" fmla="*/ 931 h 1930"/>
                <a:gd name="T20" fmla="*/ 2516 w 2621"/>
                <a:gd name="T21" fmla="*/ 797 h 1930"/>
                <a:gd name="T22" fmla="*/ 2218 w 2621"/>
                <a:gd name="T23" fmla="*/ 1344 h 1930"/>
                <a:gd name="T24" fmla="*/ 2621 w 2621"/>
                <a:gd name="T25" fmla="*/ 1411 h 1930"/>
                <a:gd name="T26" fmla="*/ 2151 w 2621"/>
                <a:gd name="T27" fmla="*/ 1690 h 1930"/>
                <a:gd name="T28" fmla="*/ 2391 w 2621"/>
                <a:gd name="T29" fmla="*/ 1930 h 193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21" h="1930">
                  <a:moveTo>
                    <a:pt x="0" y="835"/>
                  </a:moveTo>
                  <a:lnTo>
                    <a:pt x="480" y="864"/>
                  </a:lnTo>
                  <a:lnTo>
                    <a:pt x="221" y="298"/>
                  </a:lnTo>
                  <a:lnTo>
                    <a:pt x="768" y="547"/>
                  </a:lnTo>
                  <a:lnTo>
                    <a:pt x="874" y="10"/>
                  </a:lnTo>
                  <a:lnTo>
                    <a:pt x="1162" y="499"/>
                  </a:lnTo>
                  <a:lnTo>
                    <a:pt x="1479" y="0"/>
                  </a:lnTo>
                  <a:lnTo>
                    <a:pt x="1671" y="586"/>
                  </a:lnTo>
                  <a:lnTo>
                    <a:pt x="2103" y="269"/>
                  </a:lnTo>
                  <a:lnTo>
                    <a:pt x="2093" y="931"/>
                  </a:lnTo>
                  <a:lnTo>
                    <a:pt x="2516" y="797"/>
                  </a:lnTo>
                  <a:lnTo>
                    <a:pt x="2218" y="1344"/>
                  </a:lnTo>
                  <a:lnTo>
                    <a:pt x="2621" y="1411"/>
                  </a:lnTo>
                  <a:lnTo>
                    <a:pt x="2151" y="1690"/>
                  </a:lnTo>
                  <a:lnTo>
                    <a:pt x="2391" y="193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368718" y="3461702"/>
              <a:ext cx="1243330" cy="975360"/>
            </a:xfrm>
            <a:custGeom>
              <a:avLst/>
              <a:gdLst>
                <a:gd name="T0" fmla="*/ 1699 w 1958"/>
                <a:gd name="T1" fmla="*/ 1536 h 1536"/>
                <a:gd name="T2" fmla="*/ 1881 w 1958"/>
                <a:gd name="T3" fmla="*/ 1181 h 1536"/>
                <a:gd name="T4" fmla="*/ 1958 w 1958"/>
                <a:gd name="T5" fmla="*/ 836 h 1536"/>
                <a:gd name="T6" fmla="*/ 1833 w 1958"/>
                <a:gd name="T7" fmla="*/ 432 h 1536"/>
                <a:gd name="T8" fmla="*/ 1401 w 1958"/>
                <a:gd name="T9" fmla="*/ 68 h 1536"/>
                <a:gd name="T10" fmla="*/ 892 w 1958"/>
                <a:gd name="T11" fmla="*/ 0 h 1536"/>
                <a:gd name="T12" fmla="*/ 480 w 1958"/>
                <a:gd name="T13" fmla="*/ 58 h 1536"/>
                <a:gd name="T14" fmla="*/ 211 w 1958"/>
                <a:gd name="T15" fmla="*/ 384 h 1536"/>
                <a:gd name="T16" fmla="*/ 0 w 1958"/>
                <a:gd name="T17" fmla="*/ 864 h 1536"/>
                <a:gd name="T18" fmla="*/ 470 w 1958"/>
                <a:gd name="T19" fmla="*/ 855 h 1536"/>
                <a:gd name="T20" fmla="*/ 316 w 1958"/>
                <a:gd name="T21" fmla="*/ 1306 h 1536"/>
                <a:gd name="T22" fmla="*/ 912 w 1958"/>
                <a:gd name="T23" fmla="*/ 1018 h 1536"/>
                <a:gd name="T24" fmla="*/ 1017 w 1958"/>
                <a:gd name="T25" fmla="*/ 1488 h 1536"/>
                <a:gd name="T26" fmla="*/ 1382 w 1958"/>
                <a:gd name="T27" fmla="*/ 1133 h 1536"/>
                <a:gd name="T28" fmla="*/ 1699 w 1958"/>
                <a:gd name="T29" fmla="*/ 1536 h 1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958" h="1536">
                  <a:moveTo>
                    <a:pt x="1699" y="1536"/>
                  </a:moveTo>
                  <a:lnTo>
                    <a:pt x="1881" y="1181"/>
                  </a:lnTo>
                  <a:lnTo>
                    <a:pt x="1958" y="836"/>
                  </a:lnTo>
                  <a:lnTo>
                    <a:pt x="1833" y="432"/>
                  </a:lnTo>
                  <a:lnTo>
                    <a:pt x="1401" y="68"/>
                  </a:lnTo>
                  <a:lnTo>
                    <a:pt x="892" y="0"/>
                  </a:lnTo>
                  <a:lnTo>
                    <a:pt x="480" y="58"/>
                  </a:lnTo>
                  <a:lnTo>
                    <a:pt x="211" y="384"/>
                  </a:lnTo>
                  <a:lnTo>
                    <a:pt x="0" y="864"/>
                  </a:lnTo>
                  <a:lnTo>
                    <a:pt x="470" y="855"/>
                  </a:lnTo>
                  <a:lnTo>
                    <a:pt x="316" y="1306"/>
                  </a:lnTo>
                  <a:lnTo>
                    <a:pt x="912" y="1018"/>
                  </a:lnTo>
                  <a:lnTo>
                    <a:pt x="1017" y="1488"/>
                  </a:lnTo>
                  <a:lnTo>
                    <a:pt x="1382" y="1133"/>
                  </a:lnTo>
                  <a:lnTo>
                    <a:pt x="1699" y="153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508418" y="3687762"/>
              <a:ext cx="1054735" cy="518160"/>
            </a:xfrm>
            <a:custGeom>
              <a:avLst/>
              <a:gdLst>
                <a:gd name="T0" fmla="*/ 0 w 1661"/>
                <a:gd name="T1" fmla="*/ 0 h 816"/>
                <a:gd name="T2" fmla="*/ 250 w 1661"/>
                <a:gd name="T3" fmla="*/ 508 h 816"/>
                <a:gd name="T4" fmla="*/ 682 w 1661"/>
                <a:gd name="T5" fmla="*/ 662 h 816"/>
                <a:gd name="T6" fmla="*/ 1162 w 1661"/>
                <a:gd name="T7" fmla="*/ 777 h 816"/>
                <a:gd name="T8" fmla="*/ 1661 w 1661"/>
                <a:gd name="T9" fmla="*/ 816 h 816"/>
                <a:gd name="T10" fmla="*/ 1335 w 1661"/>
                <a:gd name="T11" fmla="*/ 489 h 816"/>
                <a:gd name="T12" fmla="*/ 1162 w 1661"/>
                <a:gd name="T13" fmla="*/ 777 h 816"/>
                <a:gd name="T14" fmla="*/ 1028 w 1661"/>
                <a:gd name="T15" fmla="*/ 403 h 816"/>
                <a:gd name="T16" fmla="*/ 692 w 1661"/>
                <a:gd name="T17" fmla="*/ 652 h 816"/>
                <a:gd name="T18" fmla="*/ 567 w 1661"/>
                <a:gd name="T19" fmla="*/ 278 h 816"/>
                <a:gd name="T20" fmla="*/ 231 w 1661"/>
                <a:gd name="T21" fmla="*/ 499 h 816"/>
                <a:gd name="T22" fmla="*/ 308 w 1661"/>
                <a:gd name="T23" fmla="*/ 57 h 816"/>
                <a:gd name="T24" fmla="*/ 0 w 1661"/>
                <a:gd name="T25" fmla="*/ 0 h 81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61" h="816">
                  <a:moveTo>
                    <a:pt x="0" y="0"/>
                  </a:moveTo>
                  <a:lnTo>
                    <a:pt x="250" y="508"/>
                  </a:lnTo>
                  <a:lnTo>
                    <a:pt x="682" y="662"/>
                  </a:lnTo>
                  <a:lnTo>
                    <a:pt x="1162" y="777"/>
                  </a:lnTo>
                  <a:lnTo>
                    <a:pt x="1661" y="816"/>
                  </a:lnTo>
                  <a:lnTo>
                    <a:pt x="1335" y="489"/>
                  </a:lnTo>
                  <a:lnTo>
                    <a:pt x="1162" y="777"/>
                  </a:lnTo>
                  <a:lnTo>
                    <a:pt x="1028" y="403"/>
                  </a:lnTo>
                  <a:lnTo>
                    <a:pt x="692" y="652"/>
                  </a:lnTo>
                  <a:lnTo>
                    <a:pt x="567" y="278"/>
                  </a:lnTo>
                  <a:lnTo>
                    <a:pt x="231" y="499"/>
                  </a:lnTo>
                  <a:lnTo>
                    <a:pt x="30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703998" y="3468052"/>
              <a:ext cx="908050" cy="530225"/>
            </a:xfrm>
            <a:custGeom>
              <a:avLst/>
              <a:gdLst>
                <a:gd name="T0" fmla="*/ 1430 w 1430"/>
                <a:gd name="T1" fmla="*/ 826 h 835"/>
                <a:gd name="T2" fmla="*/ 1017 w 1430"/>
                <a:gd name="T3" fmla="*/ 835 h 835"/>
                <a:gd name="T4" fmla="*/ 710 w 1430"/>
                <a:gd name="T5" fmla="*/ 749 h 835"/>
                <a:gd name="T6" fmla="*/ 259 w 1430"/>
                <a:gd name="T7" fmla="*/ 624 h 835"/>
                <a:gd name="T8" fmla="*/ 9 w 1430"/>
                <a:gd name="T9" fmla="*/ 413 h 835"/>
                <a:gd name="T10" fmla="*/ 0 w 1430"/>
                <a:gd name="T11" fmla="*/ 58 h 835"/>
                <a:gd name="T12" fmla="*/ 336 w 1430"/>
                <a:gd name="T13" fmla="*/ 278 h 835"/>
                <a:gd name="T14" fmla="*/ 384 w 1430"/>
                <a:gd name="T15" fmla="*/ 0 h 8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835">
                  <a:moveTo>
                    <a:pt x="1430" y="826"/>
                  </a:moveTo>
                  <a:lnTo>
                    <a:pt x="1017" y="835"/>
                  </a:lnTo>
                  <a:lnTo>
                    <a:pt x="710" y="749"/>
                  </a:lnTo>
                  <a:lnTo>
                    <a:pt x="259" y="624"/>
                  </a:lnTo>
                  <a:lnTo>
                    <a:pt x="9" y="413"/>
                  </a:lnTo>
                  <a:lnTo>
                    <a:pt x="0" y="58"/>
                  </a:lnTo>
                  <a:lnTo>
                    <a:pt x="336" y="278"/>
                  </a:lnTo>
                  <a:lnTo>
                    <a:pt x="384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703998" y="3504882"/>
              <a:ext cx="822960" cy="493395"/>
            </a:xfrm>
            <a:custGeom>
              <a:avLst/>
              <a:gdLst>
                <a:gd name="T0" fmla="*/ 0 w 1296"/>
                <a:gd name="T1" fmla="*/ 345 h 777"/>
                <a:gd name="T2" fmla="*/ 326 w 1296"/>
                <a:gd name="T3" fmla="*/ 220 h 777"/>
                <a:gd name="T4" fmla="*/ 240 w 1296"/>
                <a:gd name="T5" fmla="*/ 556 h 777"/>
                <a:gd name="T6" fmla="*/ 624 w 1296"/>
                <a:gd name="T7" fmla="*/ 393 h 777"/>
                <a:gd name="T8" fmla="*/ 710 w 1296"/>
                <a:gd name="T9" fmla="*/ 691 h 777"/>
                <a:gd name="T10" fmla="*/ 979 w 1296"/>
                <a:gd name="T11" fmla="*/ 403 h 777"/>
                <a:gd name="T12" fmla="*/ 1027 w 1296"/>
                <a:gd name="T13" fmla="*/ 777 h 777"/>
                <a:gd name="T14" fmla="*/ 1296 w 1296"/>
                <a:gd name="T15" fmla="*/ 355 h 777"/>
                <a:gd name="T16" fmla="*/ 988 w 1296"/>
                <a:gd name="T17" fmla="*/ 393 h 777"/>
                <a:gd name="T18" fmla="*/ 873 w 1296"/>
                <a:gd name="T19" fmla="*/ 0 h 777"/>
                <a:gd name="T20" fmla="*/ 633 w 1296"/>
                <a:gd name="T21" fmla="*/ 403 h 777"/>
                <a:gd name="T22" fmla="*/ 345 w 1296"/>
                <a:gd name="T23" fmla="*/ 211 h 777"/>
                <a:gd name="T24" fmla="*/ 873 w 1296"/>
                <a:gd name="T25" fmla="*/ 9 h 7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96" h="777">
                  <a:moveTo>
                    <a:pt x="0" y="345"/>
                  </a:moveTo>
                  <a:lnTo>
                    <a:pt x="326" y="220"/>
                  </a:lnTo>
                  <a:lnTo>
                    <a:pt x="240" y="556"/>
                  </a:lnTo>
                  <a:lnTo>
                    <a:pt x="624" y="393"/>
                  </a:lnTo>
                  <a:lnTo>
                    <a:pt x="710" y="691"/>
                  </a:lnTo>
                  <a:lnTo>
                    <a:pt x="979" y="403"/>
                  </a:lnTo>
                  <a:lnTo>
                    <a:pt x="1027" y="777"/>
                  </a:lnTo>
                  <a:lnTo>
                    <a:pt x="1296" y="355"/>
                  </a:lnTo>
                  <a:lnTo>
                    <a:pt x="988" y="393"/>
                  </a:lnTo>
                  <a:lnTo>
                    <a:pt x="873" y="0"/>
                  </a:lnTo>
                  <a:lnTo>
                    <a:pt x="633" y="403"/>
                  </a:lnTo>
                  <a:lnTo>
                    <a:pt x="345" y="211"/>
                  </a:lnTo>
                  <a:lnTo>
                    <a:pt x="873" y="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cxnSp>
          <p:nvCxnSpPr>
            <p:cNvPr id="21" name="Line 9004"/>
            <p:cNvCxnSpPr>
              <a:cxnSpLocks noChangeShapeType="1"/>
            </p:cNvCxnSpPr>
            <p:nvPr/>
          </p:nvCxnSpPr>
          <p:spPr bwMode="auto">
            <a:xfrm>
              <a:off x="2100238" y="3754437"/>
              <a:ext cx="2311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AutoShape 9005"/>
            <p:cNvSpPr>
              <a:spLocks noChangeArrowheads="1"/>
            </p:cNvSpPr>
            <p:nvPr/>
          </p:nvSpPr>
          <p:spPr bwMode="auto">
            <a:xfrm rot="475245">
              <a:off x="2435518" y="3547427"/>
              <a:ext cx="926465" cy="90805"/>
            </a:xfrm>
            <a:prstGeom prst="rightArrow">
              <a:avLst>
                <a:gd name="adj1" fmla="val 50000"/>
                <a:gd name="adj2" fmla="val 2550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3475650" y="4072889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4843756" y="4428172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4226218" y="3309716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818639" y="5198525"/>
            <a:ext cx="2367397" cy="1543923"/>
            <a:chOff x="2004377" y="5107094"/>
            <a:chExt cx="2367397" cy="1543923"/>
          </a:xfrm>
        </p:grpSpPr>
        <p:cxnSp>
          <p:nvCxnSpPr>
            <p:cNvPr id="30" name="Line 8995"/>
            <p:cNvCxnSpPr>
              <a:cxnSpLocks noChangeShapeType="1"/>
            </p:cNvCxnSpPr>
            <p:nvPr/>
          </p:nvCxnSpPr>
          <p:spPr bwMode="auto">
            <a:xfrm flipH="1" flipV="1">
              <a:off x="2281304" y="5270766"/>
              <a:ext cx="731" cy="7672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Straight Connector 30"/>
            <p:cNvCxnSpPr>
              <a:cxnSpLocks noChangeShapeType="1"/>
            </p:cNvCxnSpPr>
            <p:nvPr/>
          </p:nvCxnSpPr>
          <p:spPr bwMode="auto">
            <a:xfrm flipH="1">
              <a:off x="2279843" y="5383290"/>
              <a:ext cx="884120" cy="199475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Straight Connector 31"/>
            <p:cNvCxnSpPr>
              <a:cxnSpLocks noChangeShapeType="1"/>
            </p:cNvCxnSpPr>
            <p:nvPr/>
          </p:nvCxnSpPr>
          <p:spPr bwMode="auto">
            <a:xfrm>
              <a:off x="2279843" y="5582766"/>
              <a:ext cx="1515426" cy="853432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1248"/>
            <p:cNvCxnSpPr>
              <a:cxnSpLocks noChangeShapeType="1"/>
              <a:stCxn id="32" idx="0"/>
              <a:endCxn id="32" idx="0"/>
            </p:cNvCxnSpPr>
            <p:nvPr/>
          </p:nvCxnSpPr>
          <p:spPr bwMode="auto">
            <a:xfrm>
              <a:off x="2279843" y="5582766"/>
              <a:ext cx="731" cy="73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1249"/>
            <p:cNvCxnSpPr>
              <a:cxnSpLocks noChangeShapeType="1"/>
              <a:endCxn id="32" idx="1"/>
            </p:cNvCxnSpPr>
            <p:nvPr/>
          </p:nvCxnSpPr>
          <p:spPr bwMode="auto">
            <a:xfrm>
              <a:off x="2281304" y="6037978"/>
              <a:ext cx="1513965" cy="39822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AutoShape 1250"/>
            <p:cNvCxnSpPr>
              <a:cxnSpLocks noChangeShapeType="1"/>
              <a:stCxn id="32" idx="1"/>
              <a:endCxn id="31" idx="0"/>
            </p:cNvCxnSpPr>
            <p:nvPr/>
          </p:nvCxnSpPr>
          <p:spPr bwMode="auto">
            <a:xfrm flipH="1" flipV="1">
              <a:off x="3163963" y="5383290"/>
              <a:ext cx="631306" cy="105290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AutoShape 1251"/>
            <p:cNvCxnSpPr>
              <a:cxnSpLocks noChangeShapeType="1"/>
              <a:endCxn id="31" idx="0"/>
            </p:cNvCxnSpPr>
            <p:nvPr/>
          </p:nvCxnSpPr>
          <p:spPr bwMode="auto">
            <a:xfrm flipV="1">
              <a:off x="2281304" y="5383290"/>
              <a:ext cx="882659" cy="6546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8995"/>
            <p:cNvCxnSpPr>
              <a:cxnSpLocks noChangeShapeType="1"/>
            </p:cNvCxnSpPr>
            <p:nvPr/>
          </p:nvCxnSpPr>
          <p:spPr bwMode="auto">
            <a:xfrm>
              <a:off x="2281304" y="6037978"/>
              <a:ext cx="1901955" cy="4932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8995"/>
            <p:cNvCxnSpPr>
              <a:cxnSpLocks noChangeShapeType="1"/>
            </p:cNvCxnSpPr>
            <p:nvPr/>
          </p:nvCxnSpPr>
          <p:spPr bwMode="auto">
            <a:xfrm flipV="1">
              <a:off x="2281304" y="5383290"/>
              <a:ext cx="519512" cy="6546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Text Box 1254"/>
            <p:cNvSpPr txBox="1">
              <a:spLocks noChangeArrowheads="1"/>
            </p:cNvSpPr>
            <p:nvPr/>
          </p:nvSpPr>
          <p:spPr bwMode="auto">
            <a:xfrm>
              <a:off x="4084618" y="6374821"/>
              <a:ext cx="287156" cy="276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40" name="Text Box 1256"/>
            <p:cNvSpPr txBox="1">
              <a:spLocks noChangeArrowheads="1"/>
            </p:cNvSpPr>
            <p:nvPr/>
          </p:nvSpPr>
          <p:spPr bwMode="auto">
            <a:xfrm>
              <a:off x="2680254" y="5107094"/>
              <a:ext cx="287156" cy="276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41" name="Text Box 8997"/>
            <p:cNvSpPr txBox="1">
              <a:spLocks noChangeArrowheads="1"/>
            </p:cNvSpPr>
            <p:nvPr/>
          </p:nvSpPr>
          <p:spPr bwMode="auto">
            <a:xfrm>
              <a:off x="2089136" y="5107094"/>
              <a:ext cx="276927" cy="276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42" name="Text Box 8997"/>
            <p:cNvSpPr txBox="1">
              <a:spLocks noChangeArrowheads="1"/>
            </p:cNvSpPr>
            <p:nvPr/>
          </p:nvSpPr>
          <p:spPr bwMode="auto">
            <a:xfrm>
              <a:off x="2004377" y="5882344"/>
              <a:ext cx="276927" cy="276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43" name="Text Box 8997"/>
            <p:cNvSpPr txBox="1">
              <a:spLocks noChangeArrowheads="1"/>
            </p:cNvSpPr>
            <p:nvPr/>
          </p:nvSpPr>
          <p:spPr bwMode="auto">
            <a:xfrm>
              <a:off x="3712702" y="6239645"/>
              <a:ext cx="276927" cy="215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47" name="Text Box 8997"/>
            <p:cNvSpPr txBox="1">
              <a:spLocks noChangeArrowheads="1"/>
            </p:cNvSpPr>
            <p:nvPr/>
          </p:nvSpPr>
          <p:spPr bwMode="auto">
            <a:xfrm>
              <a:off x="2947682" y="5209389"/>
              <a:ext cx="276927" cy="276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2125664" y="6069427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3649324" y="6475122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3183691" y="5238940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257425" y="7096180"/>
            <a:ext cx="1965911" cy="1649686"/>
            <a:chOff x="2341916" y="7167080"/>
            <a:chExt cx="1881420" cy="1578786"/>
          </a:xfrm>
        </p:grpSpPr>
        <p:cxnSp>
          <p:nvCxnSpPr>
            <p:cNvPr id="56" name="Straight Connector 55"/>
            <p:cNvCxnSpPr>
              <a:cxnSpLocks noChangeShapeType="1"/>
            </p:cNvCxnSpPr>
            <p:nvPr/>
          </p:nvCxnSpPr>
          <p:spPr bwMode="auto">
            <a:xfrm flipH="1">
              <a:off x="3232574" y="7370457"/>
              <a:ext cx="98002" cy="1160214"/>
            </a:xfrm>
            <a:prstGeom prst="line">
              <a:avLst/>
            </a:prstGeom>
            <a:noFill/>
            <a:ln w="1905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Connector 56"/>
            <p:cNvCxnSpPr>
              <a:cxnSpLocks noChangeShapeType="1"/>
            </p:cNvCxnSpPr>
            <p:nvPr/>
          </p:nvCxnSpPr>
          <p:spPr bwMode="auto">
            <a:xfrm flipH="1" flipV="1">
              <a:off x="2563162" y="7664360"/>
              <a:ext cx="669412" cy="866310"/>
            </a:xfrm>
            <a:prstGeom prst="line">
              <a:avLst/>
            </a:prstGeom>
            <a:noFill/>
            <a:ln w="1905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Straight Connector 57"/>
            <p:cNvCxnSpPr>
              <a:cxnSpLocks noChangeShapeType="1"/>
            </p:cNvCxnSpPr>
            <p:nvPr/>
          </p:nvCxnSpPr>
          <p:spPr bwMode="auto">
            <a:xfrm flipV="1">
              <a:off x="2563162" y="7370457"/>
              <a:ext cx="767414" cy="293903"/>
            </a:xfrm>
            <a:prstGeom prst="line">
              <a:avLst/>
            </a:prstGeom>
            <a:noFill/>
            <a:ln w="1905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Straight Arrow Connector 61"/>
            <p:cNvCxnSpPr>
              <a:cxnSpLocks noChangeShapeType="1"/>
            </p:cNvCxnSpPr>
            <p:nvPr/>
          </p:nvCxnSpPr>
          <p:spPr bwMode="auto">
            <a:xfrm flipV="1">
              <a:off x="3239874" y="8269168"/>
              <a:ext cx="19400" cy="250603"/>
            </a:xfrm>
            <a:prstGeom prst="straightConnector1">
              <a:avLst/>
            </a:prstGeom>
            <a:noFill/>
            <a:ln w="12700">
              <a:solidFill>
                <a:schemeClr val="dk1">
                  <a:lumMod val="100000"/>
                  <a:lumOff val="0"/>
                </a:schemeClr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3" name="Text Box 1635"/>
            <p:cNvSpPr txBox="1">
              <a:spLocks noChangeArrowheads="1"/>
            </p:cNvSpPr>
            <p:nvPr/>
          </p:nvSpPr>
          <p:spPr bwMode="auto">
            <a:xfrm>
              <a:off x="3189273" y="8120566"/>
              <a:ext cx="237490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s</a:t>
              </a:r>
              <a:endParaRPr lang="en-US" sz="12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64" name="Straight Connector 63"/>
            <p:cNvCxnSpPr>
              <a:cxnSpLocks noChangeShapeType="1"/>
            </p:cNvCxnSpPr>
            <p:nvPr/>
          </p:nvCxnSpPr>
          <p:spPr bwMode="auto">
            <a:xfrm>
              <a:off x="3330575" y="7370457"/>
              <a:ext cx="500309" cy="3930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Straight Connector 64"/>
            <p:cNvCxnSpPr>
              <a:cxnSpLocks noChangeShapeType="1"/>
            </p:cNvCxnSpPr>
            <p:nvPr/>
          </p:nvCxnSpPr>
          <p:spPr bwMode="auto">
            <a:xfrm flipH="1">
              <a:off x="3232574" y="7409757"/>
              <a:ext cx="598311" cy="1110013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Straight Connector 65"/>
            <p:cNvCxnSpPr>
              <a:cxnSpLocks noChangeShapeType="1"/>
            </p:cNvCxnSpPr>
            <p:nvPr/>
          </p:nvCxnSpPr>
          <p:spPr bwMode="auto">
            <a:xfrm>
              <a:off x="3239874" y="8519071"/>
              <a:ext cx="499809" cy="3870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Straight Connector 66"/>
            <p:cNvCxnSpPr>
              <a:cxnSpLocks noChangeShapeType="1"/>
            </p:cNvCxnSpPr>
            <p:nvPr/>
          </p:nvCxnSpPr>
          <p:spPr bwMode="auto">
            <a:xfrm flipH="1" flipV="1">
              <a:off x="3330575" y="7370457"/>
              <a:ext cx="409107" cy="1187314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0" name="Oval 69"/>
            <p:cNvSpPr/>
            <p:nvPr/>
          </p:nvSpPr>
          <p:spPr>
            <a:xfrm>
              <a:off x="3121767" y="8569971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3250868" y="7167080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2341916" y="7576412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74" name="Object 7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5158228"/>
                </p:ext>
              </p:extLst>
            </p:nvPr>
          </p:nvGraphicFramePr>
          <p:xfrm>
            <a:off x="3785451" y="8421707"/>
            <a:ext cx="3556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4" name="Equation" r:id="rId4" imgW="355320" imgH="241200" progId="Equation.DSMT4">
                    <p:embed/>
                  </p:oleObj>
                </mc:Choice>
                <mc:Fallback>
                  <p:oleObj name="Equation" r:id="rId4" imgW="355320" imgH="241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785451" y="8421707"/>
                          <a:ext cx="355600" cy="241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" name="Object 7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94914407"/>
                </p:ext>
              </p:extLst>
            </p:nvPr>
          </p:nvGraphicFramePr>
          <p:xfrm>
            <a:off x="3855036" y="7289107"/>
            <a:ext cx="3683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5" name="Equation" r:id="rId6" imgW="368280" imgH="241200" progId="Equation.DSMT4">
                    <p:embed/>
                  </p:oleObj>
                </mc:Choice>
                <mc:Fallback>
                  <p:oleObj name="Equation" r:id="rId6" imgW="368280" imgH="241200" progId="Equation.DSMT4">
                    <p:embed/>
                    <p:pic>
                      <p:nvPicPr>
                        <p:cNvPr id="74" name="Object 73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855036" y="7289107"/>
                          <a:ext cx="368300" cy="241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776511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>
            <a:off x="816297" y="300355"/>
            <a:ext cx="5323832" cy="2080260"/>
            <a:chOff x="816297" y="300355"/>
            <a:chExt cx="5323832" cy="2080260"/>
          </a:xfrm>
        </p:grpSpPr>
        <p:sp>
          <p:nvSpPr>
            <p:cNvPr id="4" name="Freeform 3" descr="Light upward diagonal"/>
            <p:cNvSpPr>
              <a:spLocks/>
            </p:cNvSpPr>
            <p:nvPr/>
          </p:nvSpPr>
          <p:spPr bwMode="auto">
            <a:xfrm>
              <a:off x="1949767" y="634365"/>
              <a:ext cx="2515235" cy="193675"/>
            </a:xfrm>
            <a:custGeom>
              <a:avLst/>
              <a:gdLst>
                <a:gd name="T0" fmla="*/ 0 w 3060"/>
                <a:gd name="T1" fmla="*/ 193674 h 360"/>
                <a:gd name="T2" fmla="*/ 0 w 3060"/>
                <a:gd name="T3" fmla="*/ 0 h 360"/>
                <a:gd name="T4" fmla="*/ 2515228 w 3060"/>
                <a:gd name="T5" fmla="*/ 0 h 360"/>
                <a:gd name="T6" fmla="*/ 2515228 w 3060"/>
                <a:gd name="T7" fmla="*/ 193674 h 360"/>
                <a:gd name="T8" fmla="*/ 0 w 3060"/>
                <a:gd name="T9" fmla="*/ 193674 h 3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0" h="360">
                  <a:moveTo>
                    <a:pt x="0" y="360"/>
                  </a:moveTo>
                  <a:lnTo>
                    <a:pt x="0" y="0"/>
                  </a:lnTo>
                  <a:lnTo>
                    <a:pt x="3060" y="0"/>
                  </a:lnTo>
                  <a:lnTo>
                    <a:pt x="3060" y="360"/>
                  </a:lnTo>
                  <a:lnTo>
                    <a:pt x="0" y="360"/>
                  </a:lnTo>
                  <a:close/>
                </a:path>
              </a:pathLst>
            </a:cu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Freeform 4" descr="Light upward diagonal"/>
            <p:cNvSpPr>
              <a:spLocks/>
            </p:cNvSpPr>
            <p:nvPr/>
          </p:nvSpPr>
          <p:spPr bwMode="auto">
            <a:xfrm>
              <a:off x="1952942" y="2199640"/>
              <a:ext cx="2512060" cy="180975"/>
            </a:xfrm>
            <a:custGeom>
              <a:avLst/>
              <a:gdLst>
                <a:gd name="T0" fmla="*/ 0 w 3060"/>
                <a:gd name="T1" fmla="*/ 181110 h 360"/>
                <a:gd name="T2" fmla="*/ 0 w 3060"/>
                <a:gd name="T3" fmla="*/ 0 h 360"/>
                <a:gd name="T4" fmla="*/ 2512053 w 3060"/>
                <a:gd name="T5" fmla="*/ 0 h 360"/>
                <a:gd name="T6" fmla="*/ 2512053 w 3060"/>
                <a:gd name="T7" fmla="*/ 181110 h 360"/>
                <a:gd name="T8" fmla="*/ 0 w 3060"/>
                <a:gd name="T9" fmla="*/ 181110 h 3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0" h="360">
                  <a:moveTo>
                    <a:pt x="0" y="360"/>
                  </a:moveTo>
                  <a:lnTo>
                    <a:pt x="0" y="0"/>
                  </a:lnTo>
                  <a:lnTo>
                    <a:pt x="3060" y="0"/>
                  </a:lnTo>
                  <a:lnTo>
                    <a:pt x="3060" y="360"/>
                  </a:lnTo>
                  <a:lnTo>
                    <a:pt x="0" y="360"/>
                  </a:lnTo>
                  <a:close/>
                </a:path>
              </a:pathLst>
            </a:cu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952942" y="828675"/>
              <a:ext cx="2512060" cy="13716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Line 838"/>
            <p:cNvCxnSpPr>
              <a:cxnSpLocks noChangeShapeType="1"/>
            </p:cNvCxnSpPr>
            <p:nvPr/>
          </p:nvCxnSpPr>
          <p:spPr bwMode="auto">
            <a:xfrm>
              <a:off x="4464367" y="378460"/>
              <a:ext cx="635" cy="2559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841"/>
            <p:cNvCxnSpPr>
              <a:cxnSpLocks noChangeShapeType="1"/>
            </p:cNvCxnSpPr>
            <p:nvPr/>
          </p:nvCxnSpPr>
          <p:spPr bwMode="auto">
            <a:xfrm>
              <a:off x="1949767" y="378460"/>
              <a:ext cx="635" cy="2184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4464367" y="1012190"/>
              <a:ext cx="571500" cy="114300"/>
              <a:chOff x="6840" y="4140"/>
              <a:chExt cx="900" cy="180"/>
            </a:xfrm>
          </p:grpSpPr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6840" y="4140"/>
                <a:ext cx="720" cy="180"/>
              </a:xfrm>
              <a:custGeom>
                <a:avLst/>
                <a:gdLst>
                  <a:gd name="T0" fmla="*/ 0 w 720"/>
                  <a:gd name="T1" fmla="*/ 180 h 180"/>
                  <a:gd name="T2" fmla="*/ 180 w 720"/>
                  <a:gd name="T3" fmla="*/ 0 h 180"/>
                  <a:gd name="T4" fmla="*/ 360 w 720"/>
                  <a:gd name="T5" fmla="*/ 180 h 180"/>
                  <a:gd name="T6" fmla="*/ 540 w 720"/>
                  <a:gd name="T7" fmla="*/ 0 h 180"/>
                  <a:gd name="T8" fmla="*/ 720 w 720"/>
                  <a:gd name="T9" fmla="*/ 180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0" h="180">
                    <a:moveTo>
                      <a:pt x="0" y="180"/>
                    </a:moveTo>
                    <a:cubicBezTo>
                      <a:pt x="60" y="90"/>
                      <a:pt x="120" y="0"/>
                      <a:pt x="180" y="0"/>
                    </a:cubicBezTo>
                    <a:cubicBezTo>
                      <a:pt x="240" y="0"/>
                      <a:pt x="300" y="180"/>
                      <a:pt x="360" y="180"/>
                    </a:cubicBezTo>
                    <a:cubicBezTo>
                      <a:pt x="420" y="180"/>
                      <a:pt x="480" y="0"/>
                      <a:pt x="540" y="0"/>
                    </a:cubicBezTo>
                    <a:cubicBezTo>
                      <a:pt x="600" y="0"/>
                      <a:pt x="660" y="120"/>
                      <a:pt x="720" y="180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6" name="Line 847"/>
              <p:cNvCxnSpPr>
                <a:cxnSpLocks noChangeShapeType="1"/>
              </p:cNvCxnSpPr>
              <p:nvPr/>
            </p:nvCxnSpPr>
            <p:spPr bwMode="auto">
              <a:xfrm>
                <a:off x="7560" y="4320"/>
                <a:ext cx="1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4464367" y="1240790"/>
              <a:ext cx="571500" cy="114300"/>
              <a:chOff x="6840" y="4140"/>
              <a:chExt cx="900" cy="180"/>
            </a:xfrm>
          </p:grpSpPr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840" y="4140"/>
                <a:ext cx="720" cy="180"/>
              </a:xfrm>
              <a:custGeom>
                <a:avLst/>
                <a:gdLst>
                  <a:gd name="T0" fmla="*/ 0 w 720"/>
                  <a:gd name="T1" fmla="*/ 180 h 180"/>
                  <a:gd name="T2" fmla="*/ 180 w 720"/>
                  <a:gd name="T3" fmla="*/ 0 h 180"/>
                  <a:gd name="T4" fmla="*/ 360 w 720"/>
                  <a:gd name="T5" fmla="*/ 180 h 180"/>
                  <a:gd name="T6" fmla="*/ 540 w 720"/>
                  <a:gd name="T7" fmla="*/ 0 h 180"/>
                  <a:gd name="T8" fmla="*/ 720 w 720"/>
                  <a:gd name="T9" fmla="*/ 180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0" h="180">
                    <a:moveTo>
                      <a:pt x="0" y="180"/>
                    </a:moveTo>
                    <a:cubicBezTo>
                      <a:pt x="60" y="90"/>
                      <a:pt x="120" y="0"/>
                      <a:pt x="180" y="0"/>
                    </a:cubicBezTo>
                    <a:cubicBezTo>
                      <a:pt x="240" y="0"/>
                      <a:pt x="300" y="180"/>
                      <a:pt x="360" y="180"/>
                    </a:cubicBezTo>
                    <a:cubicBezTo>
                      <a:pt x="420" y="180"/>
                      <a:pt x="480" y="0"/>
                      <a:pt x="540" y="0"/>
                    </a:cubicBezTo>
                    <a:cubicBezTo>
                      <a:pt x="600" y="0"/>
                      <a:pt x="660" y="120"/>
                      <a:pt x="720" y="180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4" name="Line 850"/>
              <p:cNvCxnSpPr>
                <a:cxnSpLocks noChangeShapeType="1"/>
              </p:cNvCxnSpPr>
              <p:nvPr/>
            </p:nvCxnSpPr>
            <p:spPr bwMode="auto">
              <a:xfrm>
                <a:off x="7560" y="4320"/>
                <a:ext cx="1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2" name="Group 11"/>
            <p:cNvGrpSpPr>
              <a:grpSpLocks/>
            </p:cNvGrpSpPr>
            <p:nvPr/>
          </p:nvGrpSpPr>
          <p:grpSpPr bwMode="auto">
            <a:xfrm>
              <a:off x="4464367" y="1469390"/>
              <a:ext cx="571500" cy="114300"/>
              <a:chOff x="6840" y="4140"/>
              <a:chExt cx="900" cy="180"/>
            </a:xfrm>
          </p:grpSpPr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6840" y="4140"/>
                <a:ext cx="720" cy="180"/>
              </a:xfrm>
              <a:custGeom>
                <a:avLst/>
                <a:gdLst>
                  <a:gd name="T0" fmla="*/ 0 w 720"/>
                  <a:gd name="T1" fmla="*/ 180 h 180"/>
                  <a:gd name="T2" fmla="*/ 180 w 720"/>
                  <a:gd name="T3" fmla="*/ 0 h 180"/>
                  <a:gd name="T4" fmla="*/ 360 w 720"/>
                  <a:gd name="T5" fmla="*/ 180 h 180"/>
                  <a:gd name="T6" fmla="*/ 540 w 720"/>
                  <a:gd name="T7" fmla="*/ 0 h 180"/>
                  <a:gd name="T8" fmla="*/ 720 w 720"/>
                  <a:gd name="T9" fmla="*/ 180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0" h="180">
                    <a:moveTo>
                      <a:pt x="0" y="180"/>
                    </a:moveTo>
                    <a:cubicBezTo>
                      <a:pt x="60" y="90"/>
                      <a:pt x="120" y="0"/>
                      <a:pt x="180" y="0"/>
                    </a:cubicBezTo>
                    <a:cubicBezTo>
                      <a:pt x="240" y="0"/>
                      <a:pt x="300" y="180"/>
                      <a:pt x="360" y="180"/>
                    </a:cubicBezTo>
                    <a:cubicBezTo>
                      <a:pt x="420" y="180"/>
                      <a:pt x="480" y="0"/>
                      <a:pt x="540" y="0"/>
                    </a:cubicBezTo>
                    <a:cubicBezTo>
                      <a:pt x="600" y="0"/>
                      <a:pt x="660" y="120"/>
                      <a:pt x="720" y="180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2" name="Line 853"/>
              <p:cNvCxnSpPr>
                <a:cxnSpLocks noChangeShapeType="1"/>
              </p:cNvCxnSpPr>
              <p:nvPr/>
            </p:nvCxnSpPr>
            <p:spPr bwMode="auto">
              <a:xfrm>
                <a:off x="7560" y="4320"/>
                <a:ext cx="1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4464367" y="1697990"/>
              <a:ext cx="571500" cy="152400"/>
              <a:chOff x="6840" y="4140"/>
              <a:chExt cx="900" cy="180"/>
            </a:xfrm>
          </p:grpSpPr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6840" y="4140"/>
                <a:ext cx="720" cy="180"/>
              </a:xfrm>
              <a:custGeom>
                <a:avLst/>
                <a:gdLst>
                  <a:gd name="T0" fmla="*/ 0 w 720"/>
                  <a:gd name="T1" fmla="*/ 180 h 180"/>
                  <a:gd name="T2" fmla="*/ 180 w 720"/>
                  <a:gd name="T3" fmla="*/ 0 h 180"/>
                  <a:gd name="T4" fmla="*/ 360 w 720"/>
                  <a:gd name="T5" fmla="*/ 180 h 180"/>
                  <a:gd name="T6" fmla="*/ 540 w 720"/>
                  <a:gd name="T7" fmla="*/ 0 h 180"/>
                  <a:gd name="T8" fmla="*/ 720 w 720"/>
                  <a:gd name="T9" fmla="*/ 180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0" h="180">
                    <a:moveTo>
                      <a:pt x="0" y="180"/>
                    </a:moveTo>
                    <a:cubicBezTo>
                      <a:pt x="60" y="90"/>
                      <a:pt x="120" y="0"/>
                      <a:pt x="180" y="0"/>
                    </a:cubicBezTo>
                    <a:cubicBezTo>
                      <a:pt x="240" y="0"/>
                      <a:pt x="300" y="180"/>
                      <a:pt x="360" y="180"/>
                    </a:cubicBezTo>
                    <a:cubicBezTo>
                      <a:pt x="420" y="180"/>
                      <a:pt x="480" y="0"/>
                      <a:pt x="540" y="0"/>
                    </a:cubicBezTo>
                    <a:cubicBezTo>
                      <a:pt x="600" y="0"/>
                      <a:pt x="660" y="120"/>
                      <a:pt x="720" y="180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0" name="Line 856"/>
              <p:cNvCxnSpPr>
                <a:cxnSpLocks noChangeShapeType="1"/>
              </p:cNvCxnSpPr>
              <p:nvPr/>
            </p:nvCxnSpPr>
            <p:spPr bwMode="auto">
              <a:xfrm>
                <a:off x="7560" y="4320"/>
                <a:ext cx="1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4" name="Group 13"/>
            <p:cNvGrpSpPr>
              <a:grpSpLocks/>
            </p:cNvGrpSpPr>
            <p:nvPr/>
          </p:nvGrpSpPr>
          <p:grpSpPr bwMode="auto">
            <a:xfrm>
              <a:off x="4465002" y="1962150"/>
              <a:ext cx="571500" cy="114300"/>
              <a:chOff x="6840" y="4140"/>
              <a:chExt cx="900" cy="180"/>
            </a:xfrm>
          </p:grpSpPr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6840" y="4140"/>
                <a:ext cx="720" cy="180"/>
              </a:xfrm>
              <a:custGeom>
                <a:avLst/>
                <a:gdLst>
                  <a:gd name="T0" fmla="*/ 0 w 720"/>
                  <a:gd name="T1" fmla="*/ 180 h 180"/>
                  <a:gd name="T2" fmla="*/ 180 w 720"/>
                  <a:gd name="T3" fmla="*/ 0 h 180"/>
                  <a:gd name="T4" fmla="*/ 360 w 720"/>
                  <a:gd name="T5" fmla="*/ 180 h 180"/>
                  <a:gd name="T6" fmla="*/ 540 w 720"/>
                  <a:gd name="T7" fmla="*/ 0 h 180"/>
                  <a:gd name="T8" fmla="*/ 720 w 720"/>
                  <a:gd name="T9" fmla="*/ 180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0" h="180">
                    <a:moveTo>
                      <a:pt x="0" y="180"/>
                    </a:moveTo>
                    <a:cubicBezTo>
                      <a:pt x="60" y="90"/>
                      <a:pt x="120" y="0"/>
                      <a:pt x="180" y="0"/>
                    </a:cubicBezTo>
                    <a:cubicBezTo>
                      <a:pt x="240" y="0"/>
                      <a:pt x="300" y="180"/>
                      <a:pt x="360" y="180"/>
                    </a:cubicBezTo>
                    <a:cubicBezTo>
                      <a:pt x="420" y="180"/>
                      <a:pt x="480" y="0"/>
                      <a:pt x="540" y="0"/>
                    </a:cubicBezTo>
                    <a:cubicBezTo>
                      <a:pt x="600" y="0"/>
                      <a:pt x="660" y="120"/>
                      <a:pt x="720" y="180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8" name="Line 859"/>
              <p:cNvCxnSpPr>
                <a:cxnSpLocks noChangeShapeType="1"/>
              </p:cNvCxnSpPr>
              <p:nvPr/>
            </p:nvCxnSpPr>
            <p:spPr bwMode="auto">
              <a:xfrm>
                <a:off x="7560" y="4320"/>
                <a:ext cx="1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5" name="Line 861"/>
            <p:cNvCxnSpPr>
              <a:cxnSpLocks noChangeShapeType="1"/>
            </p:cNvCxnSpPr>
            <p:nvPr/>
          </p:nvCxnSpPr>
          <p:spPr bwMode="auto">
            <a:xfrm>
              <a:off x="1953577" y="436880"/>
              <a:ext cx="25107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862"/>
            <p:cNvCxnSpPr>
              <a:cxnSpLocks noChangeShapeType="1"/>
            </p:cNvCxnSpPr>
            <p:nvPr/>
          </p:nvCxnSpPr>
          <p:spPr bwMode="auto">
            <a:xfrm>
              <a:off x="1606867" y="897890"/>
              <a:ext cx="3429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863"/>
            <p:cNvCxnSpPr>
              <a:cxnSpLocks noChangeShapeType="1"/>
            </p:cNvCxnSpPr>
            <p:nvPr/>
          </p:nvCxnSpPr>
          <p:spPr bwMode="auto">
            <a:xfrm>
              <a:off x="1610677" y="1192530"/>
              <a:ext cx="3429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864"/>
            <p:cNvCxnSpPr>
              <a:cxnSpLocks noChangeShapeType="1"/>
            </p:cNvCxnSpPr>
            <p:nvPr/>
          </p:nvCxnSpPr>
          <p:spPr bwMode="auto">
            <a:xfrm>
              <a:off x="1606867" y="2138680"/>
              <a:ext cx="342900" cy="6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865"/>
            <p:cNvCxnSpPr>
              <a:cxnSpLocks noChangeShapeType="1"/>
            </p:cNvCxnSpPr>
            <p:nvPr/>
          </p:nvCxnSpPr>
          <p:spPr bwMode="auto">
            <a:xfrm>
              <a:off x="1610042" y="1854200"/>
              <a:ext cx="3429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866"/>
            <p:cNvCxnSpPr>
              <a:cxnSpLocks noChangeShapeType="1"/>
            </p:cNvCxnSpPr>
            <p:nvPr/>
          </p:nvCxnSpPr>
          <p:spPr bwMode="auto">
            <a:xfrm>
              <a:off x="1610677" y="1515745"/>
              <a:ext cx="3429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867"/>
            <p:cNvCxnSpPr>
              <a:cxnSpLocks noChangeShapeType="1"/>
            </p:cNvCxnSpPr>
            <p:nvPr/>
          </p:nvCxnSpPr>
          <p:spPr bwMode="auto">
            <a:xfrm flipV="1">
              <a:off x="1388427" y="829945"/>
              <a:ext cx="635" cy="1371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868"/>
            <p:cNvCxnSpPr>
              <a:cxnSpLocks noChangeShapeType="1"/>
            </p:cNvCxnSpPr>
            <p:nvPr/>
          </p:nvCxnSpPr>
          <p:spPr bwMode="auto">
            <a:xfrm>
              <a:off x="2292667" y="1743075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 Box 869"/>
            <p:cNvSpPr txBox="1">
              <a:spLocks noChangeArrowheads="1"/>
            </p:cNvSpPr>
            <p:nvPr/>
          </p:nvSpPr>
          <p:spPr bwMode="auto">
            <a:xfrm>
              <a:off x="1095692" y="1384300"/>
              <a:ext cx="495935" cy="259715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5mm</a:t>
              </a:r>
            </a:p>
          </p:txBody>
        </p:sp>
        <p:sp>
          <p:nvSpPr>
            <p:cNvPr id="24" name="Text Box 870"/>
            <p:cNvSpPr txBox="1">
              <a:spLocks noChangeArrowheads="1"/>
            </p:cNvSpPr>
            <p:nvPr/>
          </p:nvSpPr>
          <p:spPr bwMode="auto">
            <a:xfrm>
              <a:off x="3024187" y="300355"/>
              <a:ext cx="581026" cy="274320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10mm</a:t>
              </a:r>
            </a:p>
          </p:txBody>
        </p:sp>
        <p:cxnSp>
          <p:nvCxnSpPr>
            <p:cNvPr id="25" name="AutoShape 1832"/>
            <p:cNvCxnSpPr>
              <a:cxnSpLocks noChangeShapeType="1"/>
            </p:cNvCxnSpPr>
            <p:nvPr/>
          </p:nvCxnSpPr>
          <p:spPr bwMode="auto">
            <a:xfrm flipH="1">
              <a:off x="1321117" y="829945"/>
              <a:ext cx="588645" cy="63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1833"/>
            <p:cNvCxnSpPr>
              <a:cxnSpLocks noChangeShapeType="1"/>
            </p:cNvCxnSpPr>
            <p:nvPr/>
          </p:nvCxnSpPr>
          <p:spPr bwMode="auto">
            <a:xfrm flipH="1" flipV="1">
              <a:off x="1321117" y="2200910"/>
              <a:ext cx="588645" cy="63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aphicFrame>
          <p:nvGraphicFramePr>
            <p:cNvPr id="37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51886583"/>
                </p:ext>
              </p:extLst>
            </p:nvPr>
          </p:nvGraphicFramePr>
          <p:xfrm>
            <a:off x="4476429" y="713740"/>
            <a:ext cx="1663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20" name="Equation" r:id="rId3" imgW="1663560" imgH="241200" progId="Equation.DSMT4">
                    <p:embed/>
                  </p:oleObj>
                </mc:Choice>
                <mc:Fallback>
                  <p:oleObj name="Equation" r:id="rId3" imgW="1663560" imgH="241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476429" y="713740"/>
                          <a:ext cx="1663700" cy="241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Object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3350726"/>
                </p:ext>
              </p:extLst>
            </p:nvPr>
          </p:nvGraphicFramePr>
          <p:xfrm>
            <a:off x="5222875" y="1412557"/>
            <a:ext cx="749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21" name="Equation" r:id="rId5" imgW="749160" imgH="203040" progId="Equation.DSMT4">
                    <p:embed/>
                  </p:oleObj>
                </mc:Choice>
                <mc:Fallback>
                  <p:oleObj name="Equation" r:id="rId5" imgW="74916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222875" y="1412557"/>
                          <a:ext cx="7493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05296018"/>
                </p:ext>
              </p:extLst>
            </p:nvPr>
          </p:nvGraphicFramePr>
          <p:xfrm>
            <a:off x="816297" y="565786"/>
            <a:ext cx="1181100" cy="254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22" name="Equation" r:id="rId7" imgW="1180800" imgH="253800" progId="Equation.DSMT4">
                    <p:embed/>
                  </p:oleObj>
                </mc:Choice>
                <mc:Fallback>
                  <p:oleObj name="Equation" r:id="rId7" imgW="1180800" imgH="253800" progId="Equation.DSMT4">
                    <p:embed/>
                    <p:pic>
                      <p:nvPicPr>
                        <p:cNvPr id="37" name="Object 3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16297" y="565786"/>
                          <a:ext cx="1181100" cy="254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4" name="Group 103"/>
          <p:cNvGrpSpPr/>
          <p:nvPr/>
        </p:nvGrpSpPr>
        <p:grpSpPr>
          <a:xfrm>
            <a:off x="1022032" y="2753995"/>
            <a:ext cx="4680585" cy="2322830"/>
            <a:chOff x="1022032" y="2753995"/>
            <a:chExt cx="4680585" cy="2322830"/>
          </a:xfrm>
        </p:grpSpPr>
        <p:sp>
          <p:nvSpPr>
            <p:cNvPr id="42" name="Rectangle 41"/>
            <p:cNvSpPr/>
            <p:nvPr/>
          </p:nvSpPr>
          <p:spPr>
            <a:xfrm>
              <a:off x="1022032" y="2753995"/>
              <a:ext cx="4680585" cy="2279015"/>
            </a:xfrm>
            <a:prstGeom prst="rect">
              <a:avLst/>
            </a:prstGeom>
            <a:noFill/>
          </p:spPr>
        </p:sp>
        <p:grpSp>
          <p:nvGrpSpPr>
            <p:cNvPr id="44" name="Group 43"/>
            <p:cNvGrpSpPr>
              <a:grpSpLocks/>
            </p:cNvGrpSpPr>
            <p:nvPr/>
          </p:nvGrpSpPr>
          <p:grpSpPr bwMode="auto">
            <a:xfrm>
              <a:off x="1822767" y="3350260"/>
              <a:ext cx="2515235" cy="1383030"/>
              <a:chOff x="4146" y="7221"/>
              <a:chExt cx="25146" cy="13832"/>
            </a:xfrm>
          </p:grpSpPr>
          <p:grpSp>
            <p:nvGrpSpPr>
              <p:cNvPr id="72" name="Group 71"/>
              <p:cNvGrpSpPr>
                <a:grpSpLocks/>
              </p:cNvGrpSpPr>
              <p:nvPr/>
            </p:nvGrpSpPr>
            <p:grpSpPr bwMode="auto">
              <a:xfrm>
                <a:off x="4146" y="7221"/>
                <a:ext cx="25146" cy="13712"/>
                <a:chOff x="2160" y="8820"/>
                <a:chExt cx="3960" cy="2160"/>
              </a:xfrm>
            </p:grpSpPr>
            <p:sp>
              <p:nvSpPr>
                <p:cNvPr id="75" name="Rectangle 74"/>
                <p:cNvSpPr>
                  <a:spLocks noChangeArrowheads="1"/>
                </p:cNvSpPr>
                <p:nvPr/>
              </p:nvSpPr>
              <p:spPr bwMode="auto">
                <a:xfrm>
                  <a:off x="2160" y="8820"/>
                  <a:ext cx="3960" cy="2160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76" name="Line 891"/>
                <p:cNvCxnSpPr>
                  <a:cxnSpLocks noChangeShapeType="1"/>
                </p:cNvCxnSpPr>
                <p:nvPr/>
              </p:nvCxnSpPr>
              <p:spPr bwMode="auto">
                <a:xfrm>
                  <a:off x="4140" y="8820"/>
                  <a:ext cx="0" cy="216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73" name="Straight Connector 72"/>
              <p:cNvCxnSpPr>
                <a:cxnSpLocks noChangeShapeType="1"/>
              </p:cNvCxnSpPr>
              <p:nvPr/>
            </p:nvCxnSpPr>
            <p:spPr bwMode="auto">
              <a:xfrm>
                <a:off x="4146" y="7341"/>
                <a:ext cx="12573" cy="13712"/>
              </a:xfrm>
              <a:prstGeom prst="line">
                <a:avLst/>
              </a:prstGeom>
              <a:noFill/>
              <a:ln w="19050">
                <a:solidFill>
                  <a:schemeClr val="dk1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4" name="Straight Connector 73"/>
              <p:cNvCxnSpPr>
                <a:cxnSpLocks noChangeShapeType="1"/>
              </p:cNvCxnSpPr>
              <p:nvPr/>
            </p:nvCxnSpPr>
            <p:spPr bwMode="auto">
              <a:xfrm>
                <a:off x="16719" y="7221"/>
                <a:ext cx="12573" cy="13712"/>
              </a:xfrm>
              <a:prstGeom prst="line">
                <a:avLst/>
              </a:prstGeom>
              <a:noFill/>
              <a:ln w="19050">
                <a:solidFill>
                  <a:schemeClr val="dk1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5" name="Text Box 879"/>
            <p:cNvSpPr txBox="1">
              <a:spLocks noChangeArrowheads="1"/>
            </p:cNvSpPr>
            <p:nvPr/>
          </p:nvSpPr>
          <p:spPr bwMode="auto">
            <a:xfrm>
              <a:off x="1162367" y="2753995"/>
              <a:ext cx="1385571" cy="253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Heat flux boundary</a:t>
              </a:r>
            </a:p>
          </p:txBody>
        </p:sp>
        <p:sp>
          <p:nvSpPr>
            <p:cNvPr id="46" name="Text Box 881"/>
            <p:cNvSpPr txBox="1">
              <a:spLocks noChangeArrowheads="1"/>
            </p:cNvSpPr>
            <p:nvPr/>
          </p:nvSpPr>
          <p:spPr bwMode="auto">
            <a:xfrm>
              <a:off x="4062413" y="2764155"/>
              <a:ext cx="1524634" cy="342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Convection boundary</a:t>
              </a:r>
            </a:p>
          </p:txBody>
        </p:sp>
        <p:cxnSp>
          <p:nvCxnSpPr>
            <p:cNvPr id="47" name="Line 883"/>
            <p:cNvCxnSpPr>
              <a:cxnSpLocks noChangeShapeType="1"/>
            </p:cNvCxnSpPr>
            <p:nvPr/>
          </p:nvCxnSpPr>
          <p:spPr bwMode="auto">
            <a:xfrm flipV="1">
              <a:off x="1822767" y="3007360"/>
              <a:ext cx="0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887"/>
            <p:cNvCxnSpPr>
              <a:cxnSpLocks noChangeShapeType="1"/>
            </p:cNvCxnSpPr>
            <p:nvPr/>
          </p:nvCxnSpPr>
          <p:spPr bwMode="auto">
            <a:xfrm>
              <a:off x="4338002" y="4721225"/>
              <a:ext cx="342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66" name="Group 65"/>
            <p:cNvGrpSpPr>
              <a:grpSpLocks/>
            </p:cNvGrpSpPr>
            <p:nvPr/>
          </p:nvGrpSpPr>
          <p:grpSpPr bwMode="auto">
            <a:xfrm>
              <a:off x="4337996" y="3002915"/>
              <a:ext cx="532864" cy="623670"/>
              <a:chOff x="33152" y="5092"/>
              <a:chExt cx="5330" cy="6236"/>
            </a:xfrm>
          </p:grpSpPr>
          <p:cxnSp>
            <p:nvCxnSpPr>
              <p:cNvPr id="70" name="Line 880"/>
              <p:cNvCxnSpPr>
                <a:cxnSpLocks noChangeShapeType="1"/>
              </p:cNvCxnSpPr>
              <p:nvPr/>
            </p:nvCxnSpPr>
            <p:spPr bwMode="auto">
              <a:xfrm flipV="1">
                <a:off x="33152" y="8673"/>
                <a:ext cx="3264" cy="26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1" name="Straight Connector 70"/>
              <p:cNvCxnSpPr>
                <a:cxnSpLocks noChangeShapeType="1"/>
              </p:cNvCxnSpPr>
              <p:nvPr/>
            </p:nvCxnSpPr>
            <p:spPr bwMode="auto">
              <a:xfrm flipV="1">
                <a:off x="36410" y="5092"/>
                <a:ext cx="2072" cy="3581"/>
              </a:xfrm>
              <a:prstGeom prst="line">
                <a:avLst/>
              </a:prstGeom>
              <a:noFill/>
              <a:ln w="9525">
                <a:solidFill>
                  <a:schemeClr val="dk1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67" name="Group 66"/>
            <p:cNvGrpSpPr>
              <a:grpSpLocks/>
            </p:cNvGrpSpPr>
            <p:nvPr/>
          </p:nvGrpSpPr>
          <p:grpSpPr bwMode="auto">
            <a:xfrm flipH="1">
              <a:off x="1341438" y="3002915"/>
              <a:ext cx="466724" cy="706754"/>
              <a:chOff x="0" y="0"/>
              <a:chExt cx="5329" cy="6235"/>
            </a:xfrm>
          </p:grpSpPr>
          <p:cxnSp>
            <p:nvCxnSpPr>
              <p:cNvPr id="68" name="Line 880"/>
              <p:cNvCxnSpPr>
                <a:cxnSpLocks noChangeShapeType="1"/>
              </p:cNvCxnSpPr>
              <p:nvPr/>
            </p:nvCxnSpPr>
            <p:spPr bwMode="auto">
              <a:xfrm flipV="1">
                <a:off x="0" y="3581"/>
                <a:ext cx="3263" cy="265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" name="Straight Connector 68"/>
              <p:cNvCxnSpPr>
                <a:cxnSpLocks noChangeShapeType="1"/>
              </p:cNvCxnSpPr>
              <p:nvPr/>
            </p:nvCxnSpPr>
            <p:spPr bwMode="auto">
              <a:xfrm flipV="1">
                <a:off x="3257" y="0"/>
                <a:ext cx="2072" cy="3581"/>
              </a:xfrm>
              <a:prstGeom prst="line">
                <a:avLst/>
              </a:prstGeom>
              <a:noFill/>
              <a:ln w="9525">
                <a:solidFill>
                  <a:schemeClr val="dk1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77" name="Oval 76"/>
            <p:cNvSpPr/>
            <p:nvPr/>
          </p:nvSpPr>
          <p:spPr>
            <a:xfrm>
              <a:off x="1850839" y="3140075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1842134" y="4515168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2990485" y="3140075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3099752" y="4515168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4231004" y="3145790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4357368" y="4518978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165667" y="4171630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644332" y="3666941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501833" y="4291963"/>
              <a:ext cx="77471" cy="16927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941224" y="3736709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718930" y="4614813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694761" y="2983440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cxnSp>
          <p:nvCxnSpPr>
            <p:cNvPr id="90" name="Straight Connector 89"/>
            <p:cNvCxnSpPr/>
            <p:nvPr/>
          </p:nvCxnSpPr>
          <p:spPr>
            <a:xfrm>
              <a:off x="1822767" y="4930457"/>
              <a:ext cx="124904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1822767" y="4784090"/>
              <a:ext cx="0" cy="2927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3078432" y="4784090"/>
              <a:ext cx="0" cy="2927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331964" y="4784090"/>
              <a:ext cx="0" cy="2927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3079431" y="4930457"/>
              <a:ext cx="124904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1631948" y="3348037"/>
              <a:ext cx="0" cy="1373188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>
              <a:off x="1631949" y="3201670"/>
              <a:ext cx="0" cy="2927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>
              <a:off x="1631948" y="4584256"/>
              <a:ext cx="0" cy="2927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1593732" y="3912684"/>
              <a:ext cx="78548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408016" y="4838341"/>
              <a:ext cx="78548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656150" y="4841240"/>
              <a:ext cx="78548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9146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1036955" y="366078"/>
            <a:ext cx="4214485" cy="1519510"/>
            <a:chOff x="1036955" y="366078"/>
            <a:chExt cx="4214485" cy="1519510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885315" y="425450"/>
              <a:ext cx="712470" cy="120078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" name="AutoShape 2738"/>
            <p:cNvCxnSpPr>
              <a:cxnSpLocks noChangeShapeType="1"/>
            </p:cNvCxnSpPr>
            <p:nvPr/>
          </p:nvCxnSpPr>
          <p:spPr bwMode="auto">
            <a:xfrm>
              <a:off x="4610725" y="941388"/>
              <a:ext cx="635" cy="38735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AutoShape 2739"/>
            <p:cNvCxnSpPr>
              <a:cxnSpLocks noChangeShapeType="1"/>
            </p:cNvCxnSpPr>
            <p:nvPr/>
          </p:nvCxnSpPr>
          <p:spPr bwMode="auto">
            <a:xfrm flipH="1">
              <a:off x="4837420" y="1543368"/>
              <a:ext cx="132080" cy="6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AutoShape 2740"/>
            <p:cNvCxnSpPr>
              <a:cxnSpLocks noChangeShapeType="1"/>
            </p:cNvCxnSpPr>
            <p:nvPr/>
          </p:nvCxnSpPr>
          <p:spPr bwMode="auto">
            <a:xfrm>
              <a:off x="4968865" y="942023"/>
              <a:ext cx="635" cy="60134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Arc 2741"/>
            <p:cNvSpPr>
              <a:spLocks/>
            </p:cNvSpPr>
            <p:nvPr/>
          </p:nvSpPr>
          <p:spPr bwMode="auto">
            <a:xfrm>
              <a:off x="4610725" y="1320483"/>
              <a:ext cx="226695" cy="22987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AutoShape 2743"/>
            <p:cNvCxnSpPr>
              <a:cxnSpLocks noChangeShapeType="1"/>
            </p:cNvCxnSpPr>
            <p:nvPr/>
          </p:nvCxnSpPr>
          <p:spPr bwMode="auto">
            <a:xfrm flipH="1">
              <a:off x="4604375" y="940753"/>
              <a:ext cx="365125" cy="12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Text Box 2754"/>
            <p:cNvSpPr txBox="1">
              <a:spLocks noChangeArrowheads="1"/>
            </p:cNvSpPr>
            <p:nvPr/>
          </p:nvSpPr>
          <p:spPr bwMode="auto">
            <a:xfrm>
              <a:off x="3990330" y="1360488"/>
              <a:ext cx="614045" cy="262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100</a:t>
              </a:r>
              <a:r>
                <a:rPr lang="en-US" sz="1100" baseline="30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cxnSp>
          <p:nvCxnSpPr>
            <p:cNvPr id="12" name="AutoShape 2756"/>
            <p:cNvCxnSpPr>
              <a:cxnSpLocks noChangeShapeType="1"/>
            </p:cNvCxnSpPr>
            <p:nvPr/>
          </p:nvCxnSpPr>
          <p:spPr bwMode="auto">
            <a:xfrm flipV="1">
              <a:off x="4573895" y="1391603"/>
              <a:ext cx="212725" cy="6223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AutoShape 2697"/>
            <p:cNvCxnSpPr>
              <a:cxnSpLocks noChangeShapeType="1"/>
            </p:cNvCxnSpPr>
            <p:nvPr/>
          </p:nvCxnSpPr>
          <p:spPr bwMode="auto">
            <a:xfrm>
              <a:off x="1096010" y="411480"/>
              <a:ext cx="2421890" cy="6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AutoShape 2698"/>
            <p:cNvCxnSpPr>
              <a:cxnSpLocks noChangeShapeType="1"/>
            </p:cNvCxnSpPr>
            <p:nvPr/>
          </p:nvCxnSpPr>
          <p:spPr bwMode="auto">
            <a:xfrm>
              <a:off x="1096010" y="1630045"/>
              <a:ext cx="2422525" cy="6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036955" y="411480"/>
              <a:ext cx="83820" cy="1219200"/>
            </a:xfrm>
            <a:custGeom>
              <a:avLst/>
              <a:gdLst>
                <a:gd name="T0" fmla="*/ 92 w 132"/>
                <a:gd name="T1" fmla="*/ 0 h 1921"/>
                <a:gd name="T2" fmla="*/ 117 w 132"/>
                <a:gd name="T3" fmla="*/ 911 h 1921"/>
                <a:gd name="T4" fmla="*/ 4 w 132"/>
                <a:gd name="T5" fmla="*/ 1088 h 1921"/>
                <a:gd name="T6" fmla="*/ 92 w 132"/>
                <a:gd name="T7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2" h="1921">
                  <a:moveTo>
                    <a:pt x="92" y="0"/>
                  </a:moveTo>
                  <a:cubicBezTo>
                    <a:pt x="96" y="152"/>
                    <a:pt x="132" y="730"/>
                    <a:pt x="117" y="911"/>
                  </a:cubicBezTo>
                  <a:cubicBezTo>
                    <a:pt x="102" y="1092"/>
                    <a:pt x="8" y="920"/>
                    <a:pt x="4" y="1088"/>
                  </a:cubicBezTo>
                  <a:cubicBezTo>
                    <a:pt x="0" y="1256"/>
                    <a:pt x="74" y="1748"/>
                    <a:pt x="92" y="192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451225" y="411480"/>
              <a:ext cx="83820" cy="1219200"/>
            </a:xfrm>
            <a:custGeom>
              <a:avLst/>
              <a:gdLst>
                <a:gd name="T0" fmla="*/ 92 w 132"/>
                <a:gd name="T1" fmla="*/ 0 h 1921"/>
                <a:gd name="T2" fmla="*/ 117 w 132"/>
                <a:gd name="T3" fmla="*/ 911 h 1921"/>
                <a:gd name="T4" fmla="*/ 4 w 132"/>
                <a:gd name="T5" fmla="*/ 1088 h 1921"/>
                <a:gd name="T6" fmla="*/ 92 w 132"/>
                <a:gd name="T7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2" h="1921">
                  <a:moveTo>
                    <a:pt x="92" y="0"/>
                  </a:moveTo>
                  <a:cubicBezTo>
                    <a:pt x="96" y="152"/>
                    <a:pt x="132" y="730"/>
                    <a:pt x="117" y="911"/>
                  </a:cubicBezTo>
                  <a:cubicBezTo>
                    <a:pt x="102" y="1092"/>
                    <a:pt x="8" y="920"/>
                    <a:pt x="4" y="1088"/>
                  </a:cubicBezTo>
                  <a:cubicBezTo>
                    <a:pt x="0" y="1256"/>
                    <a:pt x="74" y="1748"/>
                    <a:pt x="92" y="192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301115" y="808990"/>
              <a:ext cx="433705" cy="43370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2023745" y="812165"/>
              <a:ext cx="433070" cy="43370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2753360" y="816610"/>
              <a:ext cx="433705" cy="43370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" name="AutoShape 2704"/>
            <p:cNvCxnSpPr>
              <a:cxnSpLocks noChangeShapeType="1"/>
            </p:cNvCxnSpPr>
            <p:nvPr/>
          </p:nvCxnSpPr>
          <p:spPr bwMode="auto">
            <a:xfrm>
              <a:off x="3535680" y="408940"/>
              <a:ext cx="458470" cy="63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2705"/>
            <p:cNvCxnSpPr>
              <a:cxnSpLocks noChangeShapeType="1"/>
            </p:cNvCxnSpPr>
            <p:nvPr/>
          </p:nvCxnSpPr>
          <p:spPr bwMode="auto">
            <a:xfrm>
              <a:off x="3535045" y="1630045"/>
              <a:ext cx="465455" cy="63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2706"/>
            <p:cNvCxnSpPr>
              <a:cxnSpLocks noChangeShapeType="1"/>
            </p:cNvCxnSpPr>
            <p:nvPr/>
          </p:nvCxnSpPr>
          <p:spPr bwMode="auto">
            <a:xfrm>
              <a:off x="3806190" y="411480"/>
              <a:ext cx="635" cy="12192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 Box 2707"/>
            <p:cNvSpPr txBox="1">
              <a:spLocks noChangeArrowheads="1"/>
            </p:cNvSpPr>
            <p:nvPr/>
          </p:nvSpPr>
          <p:spPr bwMode="auto">
            <a:xfrm>
              <a:off x="3694430" y="887095"/>
              <a:ext cx="328295" cy="288290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24" name="Text Box 2708"/>
            <p:cNvSpPr txBox="1">
              <a:spLocks noChangeArrowheads="1"/>
            </p:cNvSpPr>
            <p:nvPr/>
          </p:nvSpPr>
          <p:spPr bwMode="auto">
            <a:xfrm>
              <a:off x="1216025" y="899795"/>
              <a:ext cx="570865" cy="262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100</a:t>
              </a:r>
              <a:r>
                <a:rPr lang="en-US" sz="1100" baseline="30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25" name="Text Box 2712"/>
            <p:cNvSpPr txBox="1">
              <a:spLocks noChangeArrowheads="1"/>
            </p:cNvSpPr>
            <p:nvPr/>
          </p:nvSpPr>
          <p:spPr bwMode="auto">
            <a:xfrm>
              <a:off x="1946911" y="899795"/>
              <a:ext cx="586105" cy="242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100</a:t>
              </a:r>
              <a:r>
                <a:rPr lang="en-US" sz="1100" baseline="30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26" name="Text Box 2713"/>
            <p:cNvSpPr txBox="1">
              <a:spLocks noChangeArrowheads="1"/>
            </p:cNvSpPr>
            <p:nvPr/>
          </p:nvSpPr>
          <p:spPr bwMode="auto">
            <a:xfrm>
              <a:off x="2688270" y="899795"/>
              <a:ext cx="588010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100</a:t>
              </a:r>
              <a:r>
                <a:rPr lang="en-US" sz="1100" baseline="300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</a:t>
              </a:r>
              <a:r>
                <a:rPr lang="en-US" sz="1100" dirty="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</a:p>
          </p:txBody>
        </p:sp>
        <p:cxnSp>
          <p:nvCxnSpPr>
            <p:cNvPr id="27" name="AutoShape 2732"/>
            <p:cNvCxnSpPr>
              <a:cxnSpLocks noChangeShapeType="1"/>
              <a:endCxn id="17" idx="0"/>
            </p:cNvCxnSpPr>
            <p:nvPr/>
          </p:nvCxnSpPr>
          <p:spPr bwMode="auto">
            <a:xfrm>
              <a:off x="1517650" y="412115"/>
              <a:ext cx="635" cy="38735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AutoShape 2733"/>
            <p:cNvCxnSpPr>
              <a:cxnSpLocks noChangeShapeType="1"/>
            </p:cNvCxnSpPr>
            <p:nvPr/>
          </p:nvCxnSpPr>
          <p:spPr bwMode="auto">
            <a:xfrm>
              <a:off x="2246630" y="429260"/>
              <a:ext cx="635" cy="38735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2734"/>
            <p:cNvCxnSpPr>
              <a:cxnSpLocks noChangeShapeType="1"/>
              <a:stCxn id="18" idx="2"/>
              <a:endCxn id="17" idx="6"/>
            </p:cNvCxnSpPr>
            <p:nvPr/>
          </p:nvCxnSpPr>
          <p:spPr bwMode="auto">
            <a:xfrm flipH="1" flipV="1">
              <a:off x="1744345" y="1026160"/>
              <a:ext cx="269875" cy="31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AutoShape 2736"/>
            <p:cNvCxnSpPr>
              <a:cxnSpLocks noChangeShapeType="1"/>
            </p:cNvCxnSpPr>
            <p:nvPr/>
          </p:nvCxnSpPr>
          <p:spPr bwMode="auto">
            <a:xfrm>
              <a:off x="2967990" y="438150"/>
              <a:ext cx="635" cy="38735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AutoShape 2737"/>
            <p:cNvCxnSpPr>
              <a:cxnSpLocks noChangeShapeType="1"/>
            </p:cNvCxnSpPr>
            <p:nvPr/>
          </p:nvCxnSpPr>
          <p:spPr bwMode="auto">
            <a:xfrm flipH="1" flipV="1">
              <a:off x="2449195" y="1043305"/>
              <a:ext cx="269875" cy="31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AutoShape 2760"/>
            <p:cNvCxnSpPr>
              <a:cxnSpLocks noChangeShapeType="1"/>
            </p:cNvCxnSpPr>
            <p:nvPr/>
          </p:nvCxnSpPr>
          <p:spPr bwMode="auto">
            <a:xfrm>
              <a:off x="1885315" y="429260"/>
              <a:ext cx="635" cy="120078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2766"/>
            <p:cNvCxnSpPr>
              <a:cxnSpLocks noChangeShapeType="1"/>
            </p:cNvCxnSpPr>
            <p:nvPr/>
          </p:nvCxnSpPr>
          <p:spPr bwMode="auto">
            <a:xfrm>
              <a:off x="2597785" y="429260"/>
              <a:ext cx="635" cy="120078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2767"/>
            <p:cNvCxnSpPr>
              <a:cxnSpLocks noChangeShapeType="1"/>
            </p:cNvCxnSpPr>
            <p:nvPr/>
          </p:nvCxnSpPr>
          <p:spPr bwMode="auto">
            <a:xfrm>
              <a:off x="1517015" y="1250315"/>
              <a:ext cx="635" cy="38735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AutoShape 2768"/>
            <p:cNvCxnSpPr>
              <a:cxnSpLocks noChangeShapeType="1"/>
            </p:cNvCxnSpPr>
            <p:nvPr/>
          </p:nvCxnSpPr>
          <p:spPr bwMode="auto">
            <a:xfrm>
              <a:off x="2247900" y="1250315"/>
              <a:ext cx="635" cy="38735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AutoShape 2769"/>
            <p:cNvCxnSpPr>
              <a:cxnSpLocks noChangeShapeType="1"/>
            </p:cNvCxnSpPr>
            <p:nvPr/>
          </p:nvCxnSpPr>
          <p:spPr bwMode="auto">
            <a:xfrm>
              <a:off x="2968625" y="1242695"/>
              <a:ext cx="635" cy="38735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Text Box 2"/>
            <p:cNvSpPr txBox="1">
              <a:spLocks noChangeArrowheads="1"/>
            </p:cNvSpPr>
            <p:nvPr/>
          </p:nvSpPr>
          <p:spPr bwMode="auto">
            <a:xfrm>
              <a:off x="4350375" y="366078"/>
              <a:ext cx="901065" cy="2184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Convection</a:t>
              </a:r>
            </a:p>
          </p:txBody>
        </p:sp>
        <p:cxnSp>
          <p:nvCxnSpPr>
            <p:cNvPr id="40" name="AutoShape 3068"/>
            <p:cNvCxnSpPr>
              <a:cxnSpLocks noChangeShapeType="1"/>
            </p:cNvCxnSpPr>
            <p:nvPr/>
          </p:nvCxnSpPr>
          <p:spPr bwMode="auto">
            <a:xfrm flipH="1">
              <a:off x="4813290" y="584518"/>
              <a:ext cx="24130" cy="3460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AutoShape 3070"/>
            <p:cNvCxnSpPr>
              <a:cxnSpLocks noChangeShapeType="1"/>
            </p:cNvCxnSpPr>
            <p:nvPr/>
          </p:nvCxnSpPr>
          <p:spPr bwMode="auto">
            <a:xfrm>
              <a:off x="3331845" y="425450"/>
              <a:ext cx="635" cy="120078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AutoShape 3071"/>
            <p:cNvCxnSpPr>
              <a:cxnSpLocks noChangeShapeType="1"/>
            </p:cNvCxnSpPr>
            <p:nvPr/>
          </p:nvCxnSpPr>
          <p:spPr bwMode="auto">
            <a:xfrm>
              <a:off x="1141095" y="412115"/>
              <a:ext cx="635" cy="120078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TextBox 42"/>
            <p:cNvSpPr txBox="1"/>
            <p:nvPr/>
          </p:nvSpPr>
          <p:spPr>
            <a:xfrm>
              <a:off x="2467610" y="1716311"/>
              <a:ext cx="17152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(a)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731938" y="1716311"/>
              <a:ext cx="17152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(b)</a:t>
              </a:r>
            </a:p>
          </p:txBody>
        </p:sp>
      </p:grpSp>
      <p:pic>
        <p:nvPicPr>
          <p:cNvPr id="46" name="Picture 4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9985" y="2360295"/>
            <a:ext cx="1812290" cy="1874520"/>
          </a:xfrm>
          <a:prstGeom prst="rect">
            <a:avLst/>
          </a:prstGeom>
        </p:spPr>
      </p:pic>
      <p:pic>
        <p:nvPicPr>
          <p:cNvPr id="47" name="Picture 4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76280" y="2360295"/>
            <a:ext cx="1844040" cy="1844040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1758397" y="4204335"/>
            <a:ext cx="171522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894127" y="4204335"/>
            <a:ext cx="171522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</a:p>
        </p:txBody>
      </p:sp>
      <p:pic>
        <p:nvPicPr>
          <p:cNvPr id="94" name="Picture 9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67356" y="5137467"/>
            <a:ext cx="1943100" cy="1882775"/>
          </a:xfrm>
          <a:prstGeom prst="rect">
            <a:avLst/>
          </a:prstGeom>
        </p:spPr>
      </p:pic>
      <p:pic>
        <p:nvPicPr>
          <p:cNvPr id="95" name="Picture 9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257230" y="5137467"/>
            <a:ext cx="1882140" cy="188531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7782" y="3152706"/>
            <a:ext cx="713337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smtClean="0">
                <a:latin typeface="Arial" panose="020B0604020202020204" pitchFamily="34" charset="0"/>
                <a:cs typeface="Arial" panose="020B0604020202020204" pitchFamily="34" charset="0"/>
              </a:rPr>
              <a:t>Figure 4.28</a:t>
            </a: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7781" y="5826633"/>
            <a:ext cx="713337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smtClean="0">
                <a:latin typeface="Arial" panose="020B0604020202020204" pitchFamily="34" charset="0"/>
                <a:cs typeface="Arial" panose="020B0604020202020204" pitchFamily="34" charset="0"/>
              </a:rPr>
              <a:t>Figure 4.29</a:t>
            </a: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961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8397" y="4204335"/>
            <a:ext cx="171522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94127" y="4204335"/>
            <a:ext cx="171522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782" y="3152706"/>
            <a:ext cx="713337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smtClean="0">
                <a:latin typeface="Arial" panose="020B0604020202020204" pitchFamily="34" charset="0"/>
                <a:cs typeface="Arial" panose="020B0604020202020204" pitchFamily="34" charset="0"/>
              </a:rPr>
              <a:t>Figure 4.28</a:t>
            </a: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781" y="5826633"/>
            <a:ext cx="713337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smtClean="0">
                <a:latin typeface="Arial" panose="020B0604020202020204" pitchFamily="34" charset="0"/>
                <a:cs typeface="Arial" panose="020B0604020202020204" pitchFamily="34" charset="0"/>
              </a:rPr>
              <a:t>Figure 4.29</a:t>
            </a: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290" y="2183086"/>
            <a:ext cx="2039700" cy="20168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225" y="2159953"/>
            <a:ext cx="2060862" cy="20761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955" y="5206621"/>
            <a:ext cx="1941984" cy="18784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5123" y="5206621"/>
            <a:ext cx="1951203" cy="196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210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 anchor="ctr" anchorCtr="0">
        <a:spAutoFit/>
      </a:bodyPr>
      <a:lstStyle>
        <a:defPPr>
          <a:defRPr sz="11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3019</TotalTime>
  <Words>522</Words>
  <Application>Microsoft Office PowerPoint</Application>
  <PresentationFormat>Letter Paper (8.5x11 in)</PresentationFormat>
  <Paragraphs>425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Malgun Gothic</vt:lpstr>
      <vt:lpstr>Arial</vt:lpstr>
      <vt:lpstr>Calibri</vt:lpstr>
      <vt:lpstr>Calibri Light</vt:lpstr>
      <vt:lpstr>Symbol</vt:lpstr>
      <vt:lpstr>Times New Roman</vt:lpstr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Kim,Nam Ho</cp:lastModifiedBy>
  <cp:revision>96</cp:revision>
  <dcterms:created xsi:type="dcterms:W3CDTF">2016-05-17T13:07:55Z</dcterms:created>
  <dcterms:modified xsi:type="dcterms:W3CDTF">2018-01-23T17:22:55Z</dcterms:modified>
</cp:coreProperties>
</file>