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46"/>
  </p:notesMasterIdLst>
  <p:handoutMasterIdLst>
    <p:handoutMasterId r:id="rId47"/>
  </p:handoutMasterIdLst>
  <p:sldIdLst>
    <p:sldId id="30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3" r:id="rId15"/>
    <p:sldId id="274" r:id="rId16"/>
    <p:sldId id="276" r:id="rId17"/>
    <p:sldId id="279" r:id="rId18"/>
    <p:sldId id="278" r:id="rId19"/>
    <p:sldId id="280" r:id="rId20"/>
    <p:sldId id="323" r:id="rId21"/>
    <p:sldId id="324" r:id="rId22"/>
    <p:sldId id="322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2" r:id="rId33"/>
    <p:sldId id="293" r:id="rId34"/>
    <p:sldId id="294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</p:sldIdLst>
  <p:sldSz cx="9144000" cy="6858000" type="screen4x3"/>
  <p:notesSz cx="7315200" cy="9601200"/>
  <p:embeddedFontLst>
    <p:embeddedFont>
      <p:font typeface="SimSun" pitchFamily="2" charset="-122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맑은 고딕" pitchFamily="50" charset="-127"/>
      <p:regular r:id="rId53"/>
      <p:bold r:id="rId5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78" autoAdjust="0"/>
  </p:normalViewPr>
  <p:slideViewPr>
    <p:cSldViewPr snapToGrid="0">
      <p:cViewPr varScale="1">
        <p:scale>
          <a:sx n="77" d="100"/>
          <a:sy n="77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36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emf"/><Relationship Id="rId4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Relationship Id="rId4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e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3842027-9581-4258-97A4-0058F3F080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975FBD-0955-4781-9B30-7AB289997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18283-FEBD-4821-9383-740B69EF7BAD}" type="slidenum">
              <a:rPr lang="en-US"/>
              <a:pPr/>
              <a:t>19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of class Sep. 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0948" name="AutoShape 4"/>
          <p:cNvSpPr>
            <a:spLocks noChangeArrowheads="1"/>
          </p:cNvSpPr>
          <p:nvPr userDrawn="1"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Text Box 5"/>
          <p:cNvSpPr txBox="1">
            <a:spLocks noChangeArrowheads="1"/>
          </p:cNvSpPr>
          <p:nvPr userDrawn="1"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3D54218-3C74-42AA-BAAD-8D3D394742B1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116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116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741363"/>
            <a:ext cx="4378325" cy="5424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424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42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42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 userDrawn="1"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 userDrawn="1"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1668FD34-0CCE-48FA-90FC-F94F88AA0DF0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8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 </a:t>
            </a:r>
            <a:r>
              <a:rPr lang="en-US" altLang="ko-KR">
                <a:ea typeface="굴림" pitchFamily="50" charset="-127"/>
              </a:rPr>
              <a:t>1</a:t>
            </a:r>
            <a:r>
              <a:rPr lang="en-US"/>
              <a:t> STRESS-STRAIN ANALYSIS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FINITE ELEMENT ANALYSIS AND DESIGN</a:t>
            </a:r>
          </a:p>
          <a:p>
            <a:r>
              <a:rPr lang="en-US" dirty="0"/>
              <a:t>Nam-Ho </a:t>
            </a:r>
            <a:r>
              <a:rPr lang="en-US" dirty="0" smtClean="0"/>
              <a:t>Kim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SYMMETRY OF STRESS TENSOR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Stress tensor should be symmetric</a:t>
            </a:r>
            <a:br>
              <a:rPr lang="en-US"/>
            </a:br>
            <a:r>
              <a:rPr lang="en-US"/>
              <a:t>9 components		6 components</a:t>
            </a:r>
          </a:p>
          <a:p>
            <a:pPr lvl="1"/>
            <a:r>
              <a:rPr lang="en-US"/>
              <a:t>Equilibrium of the angular moment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Similarly for all three directions: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Let’s use vector notation:</a:t>
            </a: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5722938" y="1073150"/>
          <a:ext cx="3089275" cy="2744788"/>
        </p:xfrm>
        <a:graphic>
          <a:graphicData uri="http://schemas.openxmlformats.org/presentationml/2006/ole">
            <p:oleObj spid="_x0000_s164868" name="Picture" r:id="rId3" imgW="1540722" imgH="1373500" progId="Word.Picture.8">
              <p:embed/>
            </p:oleObj>
          </a:graphicData>
        </a:graphic>
      </p:graphicFrame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2871788" y="1185863"/>
            <a:ext cx="604837" cy="133350"/>
          </a:xfrm>
          <a:prstGeom prst="rightArrow">
            <a:avLst>
              <a:gd name="adj1" fmla="val 50000"/>
              <a:gd name="adj2" fmla="val 113393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1100138" y="1963738"/>
          <a:ext cx="2425700" cy="808037"/>
        </p:xfrm>
        <a:graphic>
          <a:graphicData uri="http://schemas.openxmlformats.org/presentationml/2006/ole">
            <p:oleObj spid="_x0000_s164871" name="Equation" r:id="rId4" imgW="2425680" imgH="812520" progId="Equation.DSMT4">
              <p:embed/>
            </p:oleObj>
          </a:graphicData>
        </a:graphic>
      </p:graphicFrame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1162050" y="3313113"/>
          <a:ext cx="909638" cy="1176337"/>
        </p:xfrm>
        <a:graphic>
          <a:graphicData uri="http://schemas.openxmlformats.org/presentationml/2006/ole">
            <p:oleObj spid="_x0000_s164873" name="Equation" r:id="rId5" imgW="914400" imgH="1180800" progId="Equation.DSMT4">
              <p:embed/>
            </p:oleObj>
          </a:graphicData>
        </a:graphic>
      </p:graphicFrame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3963984" y="3741163"/>
          <a:ext cx="1250950" cy="2392362"/>
        </p:xfrm>
        <a:graphic>
          <a:graphicData uri="http://schemas.openxmlformats.org/presentationml/2006/ole">
            <p:oleObj spid="_x0000_s164874" name="Equation" r:id="rId6" imgW="1257120" imgH="2387520" progId="Equation.DSMT4">
              <p:embed/>
            </p:oleObj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5760750" y="4210634"/>
          <a:ext cx="2357437" cy="1281113"/>
        </p:xfrm>
        <a:graphic>
          <a:graphicData uri="http://schemas.openxmlformats.org/presentationml/2006/ole">
            <p:oleObj spid="_x0000_s164876" name="Equation" r:id="rId7" imgW="232380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STRESSES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Can it be possible to find planes that have </a:t>
            </a:r>
            <a:r>
              <a:rPr lang="en-US" dirty="0">
                <a:solidFill>
                  <a:srgbClr val="FF0000"/>
                </a:solidFill>
              </a:rPr>
              <a:t>zero shear stresses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Normal stress = principal stress</a:t>
            </a:r>
          </a:p>
          <a:p>
            <a:pPr lvl="1"/>
            <a:r>
              <a:rPr lang="en-US" dirty="0"/>
              <a:t>Normal direction = principal direction</a:t>
            </a:r>
          </a:p>
          <a:p>
            <a:pPr lvl="1"/>
            <a:r>
              <a:rPr lang="en-US" dirty="0"/>
              <a:t>Extreme values (max or min) of stress at the point</a:t>
            </a:r>
          </a:p>
          <a:p>
            <a:pPr lvl="1"/>
            <a:r>
              <a:rPr lang="en-US" dirty="0"/>
              <a:t>Three principal stresses and directions.</a:t>
            </a:r>
          </a:p>
          <a:p>
            <a:pPr lvl="1"/>
            <a:r>
              <a:rPr lang="en-US" dirty="0"/>
              <a:t>Stress vector (</a:t>
            </a:r>
            <a:r>
              <a:rPr lang="en-US" b="1" dirty="0"/>
              <a:t>T</a:t>
            </a:r>
            <a:r>
              <a:rPr lang="en-US" baseline="30000" dirty="0"/>
              <a:t>(</a:t>
            </a:r>
            <a:r>
              <a:rPr lang="en-US" b="1" baseline="30000" dirty="0"/>
              <a:t>n</a:t>
            </a:r>
            <a:r>
              <a:rPr lang="en-US" baseline="30000" dirty="0"/>
              <a:t>)</a:t>
            </a:r>
            <a:r>
              <a:rPr lang="en-US" dirty="0"/>
              <a:t>) // normal vector (</a:t>
            </a:r>
            <a:r>
              <a:rPr lang="en-US" b="1" dirty="0"/>
              <a:t>n</a:t>
            </a:r>
            <a:r>
              <a:rPr lang="en-US" dirty="0"/>
              <a:t>)</a:t>
            </a:r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>
            <a:off x="6010275" y="2968625"/>
            <a:ext cx="2505652" cy="925513"/>
          </a:xfrm>
          <a:prstGeom prst="wedgeRectCallout">
            <a:avLst>
              <a:gd name="adj1" fmla="val -107787"/>
              <a:gd name="adj2" fmla="val -13981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b="1" dirty="0"/>
              <a:t>n</a:t>
            </a:r>
            <a:r>
              <a:rPr lang="en-US" dirty="0"/>
              <a:t> and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are </a:t>
            </a:r>
            <a:r>
              <a:rPr lang="en-US" dirty="0"/>
              <a:t>unknown</a:t>
            </a:r>
          </a:p>
          <a:p>
            <a:pPr algn="l"/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: </a:t>
            </a:r>
            <a:r>
              <a:rPr lang="en-US" dirty="0"/>
              <a:t>principal stress</a:t>
            </a:r>
          </a:p>
          <a:p>
            <a:pPr algn="l"/>
            <a:r>
              <a:rPr lang="en-US" b="1" dirty="0"/>
              <a:t>n</a:t>
            </a:r>
            <a:r>
              <a:rPr lang="en-US" dirty="0"/>
              <a:t>: principal direction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6997700" y="5302250"/>
            <a:ext cx="1668463" cy="9159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What would be the solution?</a:t>
            </a:r>
          </a:p>
        </p:txBody>
      </p:sp>
      <p:sp>
        <p:nvSpPr>
          <p:cNvPr id="167954" name="AutoShape 18"/>
          <p:cNvSpPr>
            <a:spLocks noChangeArrowheads="1"/>
          </p:cNvSpPr>
          <p:nvPr/>
        </p:nvSpPr>
        <p:spPr bwMode="auto">
          <a:xfrm>
            <a:off x="5724524" y="4138613"/>
            <a:ext cx="2551257" cy="368732"/>
          </a:xfrm>
          <a:prstGeom prst="wedgeRectCallout">
            <a:avLst>
              <a:gd name="adj1" fmla="val -93281"/>
              <a:gd name="adj2" fmla="val -72222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err="1"/>
              <a:t>Eigenvalue</a:t>
            </a:r>
            <a:r>
              <a:rPr lang="en-US" dirty="0"/>
              <a:t> problem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45" name="Object 9"/>
          <p:cNvGraphicFramePr>
            <a:graphicFrameLocks noChangeAspect="1"/>
          </p:cNvGraphicFramePr>
          <p:nvPr/>
        </p:nvGraphicFramePr>
        <p:xfrm>
          <a:off x="2262043" y="5159377"/>
          <a:ext cx="4433888" cy="1276350"/>
        </p:xfrm>
        <a:graphic>
          <a:graphicData uri="http://schemas.openxmlformats.org/presentationml/2006/ole">
            <p:oleObj spid="_x0000_s167945" name="Equation" r:id="rId3" imgW="4470120" imgH="1269720" progId="Equation.DSMT4">
              <p:embed/>
            </p:oleObj>
          </a:graphicData>
        </a:graphic>
      </p:graphicFrame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47" name="Object 11"/>
          <p:cNvGraphicFramePr>
            <a:graphicFrameLocks noChangeAspect="1"/>
          </p:cNvGraphicFramePr>
          <p:nvPr/>
        </p:nvGraphicFramePr>
        <p:xfrm>
          <a:off x="3371846" y="3100819"/>
          <a:ext cx="1084263" cy="352425"/>
        </p:xfrm>
        <a:graphic>
          <a:graphicData uri="http://schemas.openxmlformats.org/presentationml/2006/ole">
            <p:oleObj spid="_x0000_s167947" name="Equation" r:id="rId4" imgW="1079280" imgH="368280" progId="Equation.DSMT4">
              <p:embed/>
            </p:oleObj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49" name="Object 13"/>
          <p:cNvGraphicFramePr>
            <a:graphicFrameLocks noChangeAspect="1"/>
          </p:cNvGraphicFramePr>
          <p:nvPr/>
        </p:nvGraphicFramePr>
        <p:xfrm>
          <a:off x="3247016" y="3808413"/>
          <a:ext cx="1289050" cy="325437"/>
        </p:xfrm>
        <a:graphic>
          <a:graphicData uri="http://schemas.openxmlformats.org/presentationml/2006/ole">
            <p:oleObj spid="_x0000_s167949" name="Equation" r:id="rId5" imgW="1269720" imgH="330120" progId="Equation.DSMT4">
              <p:embed/>
            </p:oleObj>
          </a:graphicData>
        </a:graphic>
      </p:graphicFrame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51" name="Object 15"/>
          <p:cNvGraphicFramePr>
            <a:graphicFrameLocks noChangeAspect="1"/>
          </p:cNvGraphicFramePr>
          <p:nvPr/>
        </p:nvGraphicFramePr>
        <p:xfrm>
          <a:off x="2946400" y="4484118"/>
          <a:ext cx="1912938" cy="376237"/>
        </p:xfrm>
        <a:graphic>
          <a:graphicData uri="http://schemas.openxmlformats.org/presentationml/2006/ole">
            <p:oleObj spid="_x0000_s167951" name="Equation" r:id="rId6" imgW="191736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 animBg="1" autoUpdateAnimBg="0"/>
      <p:bldP spid="167952" grpId="0" autoUpdateAnimBg="0"/>
      <p:bldP spid="16795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STRESSES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809625"/>
          </a:xfrm>
        </p:spPr>
        <p:txBody>
          <a:bodyPr/>
          <a:lstStyle/>
          <a:p>
            <a:pPr lvl="1"/>
            <a:r>
              <a:rPr lang="en-US" b="1"/>
              <a:t>n </a:t>
            </a:r>
            <a:r>
              <a:rPr lang="en-US"/>
              <a:t>= 0 satisfies the equation: trivial solution</a:t>
            </a:r>
          </a:p>
          <a:p>
            <a:pPr lvl="1"/>
            <a:r>
              <a:rPr lang="en-US"/>
              <a:t>Non-trivial solution when the determinant is zero.</a:t>
            </a:r>
          </a:p>
        </p:txBody>
      </p:sp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3645189" y="3678954"/>
          <a:ext cx="5264150" cy="1219200"/>
        </p:xfrm>
        <a:graphic>
          <a:graphicData uri="http://schemas.openxmlformats.org/presentationml/2006/ole">
            <p:oleObj spid="_x0000_s168968" name="Equation" r:id="rId3" imgW="5270400" imgH="1218960" progId="Equation.DSMT4">
              <p:embed/>
            </p:oleObj>
          </a:graphicData>
        </a:graphic>
      </p:graphicFrame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117475" y="3175000"/>
            <a:ext cx="89090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/>
              <a:t>Expanding the determinant equation:</a:t>
            </a: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117475" y="4943475"/>
            <a:ext cx="89090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/>
              <a:t>I</a:t>
            </a:r>
            <a:r>
              <a:rPr lang="en-US" sz="2000" baseline="-25000" dirty="0"/>
              <a:t>1</a:t>
            </a:r>
            <a:r>
              <a:rPr lang="en-US" sz="2000" dirty="0"/>
              <a:t>, I</a:t>
            </a:r>
            <a:r>
              <a:rPr lang="en-US" sz="2000" baseline="-25000" dirty="0"/>
              <a:t>2</a:t>
            </a:r>
            <a:r>
              <a:rPr lang="en-US" sz="2000" dirty="0"/>
              <a:t>, I</a:t>
            </a:r>
            <a:r>
              <a:rPr lang="en-US" sz="2000" baseline="-25000" dirty="0"/>
              <a:t>3</a:t>
            </a:r>
            <a:r>
              <a:rPr lang="en-US" sz="2000" dirty="0"/>
              <a:t>: invariants </a:t>
            </a:r>
            <a:r>
              <a:rPr lang="en-US" altLang="ko-KR" sz="2000" dirty="0">
                <a:ea typeface="굴림" pitchFamily="50" charset="-127"/>
              </a:rPr>
              <a:t>of the stress matrix [</a:t>
            </a:r>
            <a:r>
              <a:rPr lang="en-US" altLang="ko-KR" sz="2000" b="1" dirty="0">
                <a:ea typeface="굴림" pitchFamily="50" charset="-127"/>
              </a:rPr>
              <a:t>σ</a:t>
            </a:r>
            <a:r>
              <a:rPr lang="en-US" altLang="ko-KR" sz="2000" dirty="0">
                <a:ea typeface="굴림" pitchFamily="50" charset="-127"/>
              </a:rPr>
              <a:t>], which are independent of coordinate systems.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ko-KR" sz="2000" dirty="0">
                <a:ea typeface="굴림" pitchFamily="50" charset="-127"/>
              </a:rPr>
              <a:t>Three roots: principal stresses, </a:t>
            </a:r>
            <a:endParaRPr lang="en-US" sz="2000" dirty="0"/>
          </a:p>
        </p:txBody>
      </p:sp>
      <p:graphicFrame>
        <p:nvGraphicFramePr>
          <p:cNvPr id="168972" name="Object 12"/>
          <p:cNvGraphicFramePr>
            <a:graphicFrameLocks noChangeAspect="1"/>
          </p:cNvGraphicFramePr>
          <p:nvPr/>
        </p:nvGraphicFramePr>
        <p:xfrm>
          <a:off x="4491327" y="5672858"/>
          <a:ext cx="1320800" cy="330200"/>
        </p:xfrm>
        <a:graphic>
          <a:graphicData uri="http://schemas.openxmlformats.org/presentationml/2006/ole">
            <p:oleObj spid="_x0000_s168972" name="Equation" r:id="rId4" imgW="1320480" imgH="330120" progId="Equation.DSMT4">
              <p:embed/>
            </p:oleObj>
          </a:graphicData>
        </a:graphic>
      </p:graphicFrame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1243590" y="1734993"/>
          <a:ext cx="3529012" cy="1281113"/>
        </p:xfrm>
        <a:graphic>
          <a:graphicData uri="http://schemas.openxmlformats.org/presentationml/2006/ole">
            <p:oleObj spid="_x0000_s168973" name="Equation" r:id="rId5" imgW="3517560" imgH="1269720" progId="Equation.DSMT4">
              <p:embed/>
            </p:oleObj>
          </a:graphicData>
        </a:graphic>
      </p:graphicFrame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/>
        </p:nvGraphicFramePr>
        <p:xfrm>
          <a:off x="713057" y="4000500"/>
          <a:ext cx="2374900" cy="357188"/>
        </p:xfrm>
        <a:graphic>
          <a:graphicData uri="http://schemas.openxmlformats.org/presentationml/2006/ole">
            <p:oleObj spid="_x0000_s168975" name="Equation" r:id="rId6" imgW="23745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DIRECTION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919162"/>
          </a:xfrm>
        </p:spPr>
        <p:txBody>
          <a:bodyPr/>
          <a:lstStyle/>
          <a:p>
            <a:pPr lvl="1"/>
            <a:r>
              <a:rPr lang="en-US"/>
              <a:t>Calculate principal direction using principal stress.</a:t>
            </a:r>
          </a:p>
          <a:p>
            <a:pPr lvl="1"/>
            <a:r>
              <a:rPr lang="en-US"/>
              <a:t>Substitute each principal stress </a:t>
            </a:r>
            <a:r>
              <a:rPr lang="en-US" altLang="ko-KR">
                <a:ea typeface="굴림" pitchFamily="50" charset="-127"/>
              </a:rPr>
              <a:t>at a time.</a:t>
            </a:r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115888" y="3236913"/>
            <a:ext cx="8909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ko-KR" sz="2000">
                <a:ea typeface="굴림" pitchFamily="50" charset="-127"/>
              </a:rPr>
              <a:t>Since the determinant is zero (i.e., the matrix is singular), three equations are not independent.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ko-KR" sz="2000">
                <a:ea typeface="굴림" pitchFamily="50" charset="-127"/>
              </a:rPr>
              <a:t>An infinite number of solutions exist.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ko-KR" sz="2000">
                <a:ea typeface="굴림" pitchFamily="50" charset="-127"/>
              </a:rPr>
              <a:t>Need one more relation to uniquely determine </a:t>
            </a:r>
            <a:r>
              <a:rPr lang="en-US" altLang="ko-KR" sz="2000" b="1">
                <a:ea typeface="굴림" pitchFamily="50" charset="-127"/>
              </a:rPr>
              <a:t>n</a:t>
            </a:r>
            <a:r>
              <a:rPr lang="en-US" altLang="ko-KR" sz="2000">
                <a:ea typeface="굴림" pitchFamily="50" charset="-127"/>
              </a:rPr>
              <a:t>.</a:t>
            </a:r>
            <a:endParaRPr lang="en-US" sz="2000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119063" y="5446713"/>
            <a:ext cx="89090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ko-KR" sz="2000">
                <a:ea typeface="굴림" pitchFamily="50" charset="-127"/>
              </a:rPr>
              <a:t>Infinite solutions mean the same direction with different magnitude. </a:t>
            </a:r>
            <a:br>
              <a:rPr lang="en-US" altLang="ko-KR" sz="2000">
                <a:ea typeface="굴림" pitchFamily="50" charset="-127"/>
              </a:rPr>
            </a:br>
            <a:r>
              <a:rPr lang="en-US" altLang="ko-KR" sz="2000">
                <a:ea typeface="굴림" pitchFamily="50" charset="-127"/>
              </a:rPr>
              <a:t>We select the one that has unit magnitude</a:t>
            </a:r>
            <a:endParaRPr lang="en-US" sz="200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110818" y="1743075"/>
          <a:ext cx="4397375" cy="1255713"/>
        </p:xfrm>
        <a:graphic>
          <a:graphicData uri="http://schemas.openxmlformats.org/presentationml/2006/ole">
            <p:oleObj spid="_x0000_s172039" name="Equation" r:id="rId3" imgW="4406760" imgH="1269720" progId="Equation.DSMT4">
              <p:embed/>
            </p:oleObj>
          </a:graphicData>
        </a:graphic>
      </p:graphicFrame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012248" y="4844472"/>
          <a:ext cx="4475163" cy="460375"/>
        </p:xfrm>
        <a:graphic>
          <a:graphicData uri="http://schemas.openxmlformats.org/presentationml/2006/ole">
            <p:oleObj spid="_x0000_s172041" name="Equation" r:id="rId4" imgW="4444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 advAuto="0"/>
      <p:bldP spid="172040" grpId="0" autoUpdateAnimBg="0"/>
      <p:bldP spid="17204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DIRECTION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Planes on which the principal stresses act are mutually perpendicular 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Let’s consider two principal directions </a:t>
            </a:r>
            <a:r>
              <a:rPr lang="en-US" altLang="ko-KR" b="1" dirty="0" err="1">
                <a:ea typeface="굴림" pitchFamily="50" charset="-127"/>
              </a:rPr>
              <a:t>n</a:t>
            </a:r>
            <a:r>
              <a:rPr lang="en-US" altLang="ko-KR" baseline="30000" dirty="0" err="1">
                <a:ea typeface="굴림" pitchFamily="50" charset="-127"/>
              </a:rPr>
              <a:t>i</a:t>
            </a:r>
            <a:r>
              <a:rPr lang="en-US" altLang="ko-KR" dirty="0">
                <a:ea typeface="굴림" pitchFamily="50" charset="-127"/>
              </a:rPr>
              <a:t> and </a:t>
            </a:r>
            <a:r>
              <a:rPr lang="en-US" altLang="ko-KR" b="1" dirty="0" err="1">
                <a:ea typeface="굴림" pitchFamily="50" charset="-127"/>
              </a:rPr>
              <a:t>n</a:t>
            </a:r>
            <a:r>
              <a:rPr lang="en-US" altLang="ko-KR" baseline="30000" dirty="0" err="1">
                <a:ea typeface="굴림" pitchFamily="50" charset="-127"/>
              </a:rPr>
              <a:t>j</a:t>
            </a:r>
            <a:r>
              <a:rPr lang="en-US" altLang="ko-KR" dirty="0">
                <a:ea typeface="굴림" pitchFamily="50" charset="-127"/>
              </a:rPr>
              <a:t>, with </a:t>
            </a:r>
            <a:r>
              <a:rPr lang="en-US" altLang="ko-KR" dirty="0" err="1">
                <a:ea typeface="굴림" pitchFamily="50" charset="-127"/>
              </a:rPr>
              <a:t>i</a:t>
            </a:r>
            <a:r>
              <a:rPr lang="en-US" altLang="ko-KR" dirty="0">
                <a:ea typeface="굴림" pitchFamily="50" charset="-127"/>
              </a:rPr>
              <a:t> ≠ j. 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Scalar products using </a:t>
            </a:r>
            <a:r>
              <a:rPr lang="en-US" altLang="ko-KR" b="1" dirty="0" err="1">
                <a:ea typeface="굴림" pitchFamily="50" charset="-127"/>
              </a:rPr>
              <a:t>n</a:t>
            </a:r>
            <a:r>
              <a:rPr lang="en-US" altLang="ko-KR" baseline="30000" dirty="0" err="1">
                <a:ea typeface="굴림" pitchFamily="50" charset="-127"/>
              </a:rPr>
              <a:t>j</a:t>
            </a:r>
            <a:r>
              <a:rPr lang="en-US" altLang="ko-KR" dirty="0">
                <a:ea typeface="굴림" pitchFamily="50" charset="-127"/>
              </a:rPr>
              <a:t> and </a:t>
            </a:r>
            <a:r>
              <a:rPr lang="en-US" altLang="ko-KR" b="1" dirty="0" err="1">
                <a:ea typeface="굴림" pitchFamily="50" charset="-127"/>
              </a:rPr>
              <a:t>n</a:t>
            </a:r>
            <a:r>
              <a:rPr lang="en-US" altLang="ko-KR" baseline="30000" dirty="0" err="1">
                <a:ea typeface="굴림" pitchFamily="50" charset="-127"/>
              </a:rPr>
              <a:t>i</a:t>
            </a:r>
            <a:r>
              <a:rPr lang="en-US" altLang="ko-KR" dirty="0">
                <a:ea typeface="굴림" pitchFamily="50" charset="-127"/>
              </a:rPr>
              <a:t>,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Subtract two equations,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Since two principal stresses are different,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1716088" y="1635125"/>
          <a:ext cx="1371600" cy="766763"/>
        </p:xfrm>
        <a:graphic>
          <a:graphicData uri="http://schemas.openxmlformats.org/presentationml/2006/ole">
            <p:oleObj spid="_x0000_s173060" name="Equation" r:id="rId3" imgW="1371600" imgH="761760" progId="Equation.DSMT4">
              <p:embed/>
            </p:oleObj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747838" y="3082925"/>
          <a:ext cx="2049462" cy="766763"/>
        </p:xfrm>
        <a:graphic>
          <a:graphicData uri="http://schemas.openxmlformats.org/presentationml/2006/ole">
            <p:oleObj spid="_x0000_s173062" name="Equation" r:id="rId4" imgW="2044440" imgH="761760" progId="Equation.DSMT4">
              <p:embed/>
            </p:oleObj>
          </a:graphicData>
        </a:graphic>
      </p:graphicFrame>
      <p:graphicFrame>
        <p:nvGraphicFramePr>
          <p:cNvPr id="173064" name="Object 8"/>
          <p:cNvGraphicFramePr>
            <a:graphicFrameLocks noChangeAspect="1"/>
          </p:cNvGraphicFramePr>
          <p:nvPr/>
        </p:nvGraphicFramePr>
        <p:xfrm>
          <a:off x="1709738" y="4541838"/>
          <a:ext cx="1836737" cy="393700"/>
        </p:xfrm>
        <a:graphic>
          <a:graphicData uri="http://schemas.openxmlformats.org/presentationml/2006/ole">
            <p:oleObj spid="_x0000_s173064" name="Equation" r:id="rId5" imgW="1841400" imgH="393480" progId="Equation.DSMT4">
              <p:embed/>
            </p:oleObj>
          </a:graphicData>
        </a:graphic>
      </p:graphicFrame>
      <p:graphicFrame>
        <p:nvGraphicFramePr>
          <p:cNvPr id="173066" name="Object 10"/>
          <p:cNvGraphicFramePr>
            <a:graphicFrameLocks noChangeAspect="1"/>
          </p:cNvGraphicFramePr>
          <p:nvPr/>
        </p:nvGraphicFramePr>
        <p:xfrm>
          <a:off x="1692275" y="5513388"/>
          <a:ext cx="2479675" cy="363537"/>
        </p:xfrm>
        <a:graphic>
          <a:graphicData uri="http://schemas.openxmlformats.org/presentationml/2006/ole">
            <p:oleObj spid="_x0000_s173066" name="Equation" r:id="rId6" imgW="248904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DIRECTION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627437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40000"/>
              </a:spcBef>
            </a:pPr>
            <a:r>
              <a:rPr lang="en-US" dirty="0"/>
              <a:t>There are three cases for principal directions:</a:t>
            </a:r>
          </a:p>
          <a:p>
            <a:pPr marL="838200" lvl="1" indent="-3810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en-US" dirty="0"/>
              <a:t>σ</a:t>
            </a:r>
            <a:r>
              <a:rPr lang="en-US" baseline="-25000" dirty="0"/>
              <a:t>1</a:t>
            </a:r>
            <a:r>
              <a:rPr lang="en-US" dirty="0"/>
              <a:t>, σ</a:t>
            </a:r>
            <a:r>
              <a:rPr lang="en-US" baseline="-25000" dirty="0"/>
              <a:t>2</a:t>
            </a:r>
            <a:r>
              <a:rPr lang="en-US" dirty="0"/>
              <a:t>, and σ</a:t>
            </a:r>
            <a:r>
              <a:rPr lang="en-US" baseline="-25000" dirty="0"/>
              <a:t>3</a:t>
            </a:r>
            <a:r>
              <a:rPr lang="en-US" dirty="0"/>
              <a:t> are distinct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principal directions are three unique mutually orthogonal unit vectors.</a:t>
            </a:r>
          </a:p>
          <a:p>
            <a:pPr marL="838200" lvl="1" indent="-3810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en-US" dirty="0"/>
              <a:t>σ</a:t>
            </a:r>
            <a:r>
              <a:rPr lang="en-US" baseline="-25000" dirty="0"/>
              <a:t>1</a:t>
            </a:r>
            <a:r>
              <a:rPr lang="en-US" dirty="0"/>
              <a:t> = σ</a:t>
            </a:r>
            <a:r>
              <a:rPr lang="en-US" baseline="-25000" dirty="0"/>
              <a:t>2</a:t>
            </a:r>
            <a:r>
              <a:rPr lang="en-US" dirty="0"/>
              <a:t> and σ</a:t>
            </a:r>
            <a:r>
              <a:rPr lang="en-US" baseline="-25000" dirty="0"/>
              <a:t>3</a:t>
            </a:r>
            <a:r>
              <a:rPr lang="en-US" dirty="0"/>
              <a:t> are distinct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</a:t>
            </a:r>
            <a:r>
              <a:rPr lang="en-US" b="1" dirty="0"/>
              <a:t>n</a:t>
            </a:r>
            <a:r>
              <a:rPr lang="en-US" baseline="30000" dirty="0"/>
              <a:t>3</a:t>
            </a:r>
            <a:r>
              <a:rPr lang="en-US" dirty="0"/>
              <a:t> is a unique principal direction, and any two orthogonal directions on the plane that is perpendicular to </a:t>
            </a:r>
            <a:r>
              <a:rPr lang="en-US" b="1" dirty="0"/>
              <a:t>n</a:t>
            </a:r>
            <a:r>
              <a:rPr lang="en-US" baseline="30000" dirty="0"/>
              <a:t>3</a:t>
            </a:r>
            <a:r>
              <a:rPr lang="en-US" dirty="0"/>
              <a:t> are principal directions.</a:t>
            </a:r>
          </a:p>
          <a:p>
            <a:pPr marL="838200" lvl="1" indent="-3810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en-US" dirty="0"/>
              <a:t>σ</a:t>
            </a:r>
            <a:r>
              <a:rPr lang="en-US" baseline="-25000" dirty="0"/>
              <a:t>1</a:t>
            </a:r>
            <a:r>
              <a:rPr lang="en-US" dirty="0"/>
              <a:t> = σ</a:t>
            </a:r>
            <a:r>
              <a:rPr lang="en-US" baseline="-25000" dirty="0"/>
              <a:t>2</a:t>
            </a:r>
            <a:r>
              <a:rPr lang="en-US" dirty="0"/>
              <a:t> = σ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any three orthogonal directions are principal directions. This state of stress corresponds to a </a:t>
            </a:r>
            <a:r>
              <a:rPr lang="en-US" b="1" dirty="0"/>
              <a:t>hydrostatic pressure</a:t>
            </a:r>
            <a:r>
              <a:rPr lang="en-US" dirty="0"/>
              <a:t>.</a:t>
            </a:r>
          </a:p>
        </p:txBody>
      </p:sp>
      <p:grpSp>
        <p:nvGrpSpPr>
          <p:cNvPr id="174094" name="Group 14"/>
          <p:cNvGrpSpPr>
            <a:grpSpLocks/>
          </p:cNvGrpSpPr>
          <p:nvPr/>
        </p:nvGrpSpPr>
        <p:grpSpPr bwMode="auto">
          <a:xfrm>
            <a:off x="3148013" y="4546600"/>
            <a:ext cx="2074862" cy="1327150"/>
            <a:chOff x="1983" y="2864"/>
            <a:chExt cx="1307" cy="836"/>
          </a:xfrm>
        </p:grpSpPr>
        <p:sp>
          <p:nvSpPr>
            <p:cNvPr id="174087" name="Oval 7"/>
            <p:cNvSpPr>
              <a:spLocks noChangeAspect="1" noChangeArrowheads="1"/>
            </p:cNvSpPr>
            <p:nvPr/>
          </p:nvSpPr>
          <p:spPr bwMode="auto">
            <a:xfrm rot="-1874442">
              <a:off x="1983" y="3333"/>
              <a:ext cx="1307" cy="367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88" name="Line 8"/>
            <p:cNvSpPr>
              <a:spLocks noChangeAspect="1" noChangeShapeType="1"/>
            </p:cNvSpPr>
            <p:nvPr/>
          </p:nvSpPr>
          <p:spPr bwMode="auto">
            <a:xfrm rot="19725558" flipV="1">
              <a:off x="2467" y="2920"/>
              <a:ext cx="0" cy="6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Line 9"/>
            <p:cNvSpPr>
              <a:spLocks noChangeAspect="1" noChangeShapeType="1"/>
            </p:cNvSpPr>
            <p:nvPr/>
          </p:nvSpPr>
          <p:spPr bwMode="auto">
            <a:xfrm rot="-1874442">
              <a:off x="2622" y="3372"/>
              <a:ext cx="527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0" name="Line 10"/>
            <p:cNvSpPr>
              <a:spLocks noChangeAspect="1" noChangeShapeType="1"/>
            </p:cNvSpPr>
            <p:nvPr/>
          </p:nvSpPr>
          <p:spPr bwMode="auto">
            <a:xfrm rot="19725558" flipV="1">
              <a:off x="2569" y="3296"/>
              <a:ext cx="280" cy="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auto">
            <a:xfrm>
              <a:off x="2676" y="3400"/>
              <a:ext cx="97" cy="84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7" y="0"/>
                </a:cxn>
                <a:cxn ang="0">
                  <a:pos x="41" y="84"/>
                </a:cxn>
              </a:cxnLst>
              <a:rect l="0" t="0" r="r" b="b"/>
              <a:pathLst>
                <a:path w="97" h="84">
                  <a:moveTo>
                    <a:pt x="0" y="37"/>
                  </a:moveTo>
                  <a:lnTo>
                    <a:pt x="97" y="0"/>
                  </a:lnTo>
                  <a:lnTo>
                    <a:pt x="41" y="8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Text Box 13"/>
            <p:cNvSpPr txBox="1">
              <a:spLocks noChangeArrowheads="1"/>
            </p:cNvSpPr>
            <p:nvPr/>
          </p:nvSpPr>
          <p:spPr bwMode="auto">
            <a:xfrm>
              <a:off x="2356" y="2864"/>
              <a:ext cx="257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  <a:r>
                <a:rPr lang="en-US" baseline="30000"/>
                <a:t>3</a:t>
              </a:r>
            </a:p>
          </p:txBody>
        </p:sp>
      </p:grpSp>
      <p:grpSp>
        <p:nvGrpSpPr>
          <p:cNvPr id="174104" name="Group 24"/>
          <p:cNvGrpSpPr>
            <a:grpSpLocks/>
          </p:cNvGrpSpPr>
          <p:nvPr/>
        </p:nvGrpSpPr>
        <p:grpSpPr bwMode="auto">
          <a:xfrm rot="-1533394">
            <a:off x="6408738" y="4284663"/>
            <a:ext cx="2101850" cy="2095500"/>
            <a:chOff x="4037" y="2699"/>
            <a:chExt cx="1324" cy="1320"/>
          </a:xfrm>
        </p:grpSpPr>
        <p:sp>
          <p:nvSpPr>
            <p:cNvPr id="174095" name="Oval 15"/>
            <p:cNvSpPr>
              <a:spLocks noChangeArrowheads="1"/>
            </p:cNvSpPr>
            <p:nvPr/>
          </p:nvSpPr>
          <p:spPr bwMode="auto">
            <a:xfrm>
              <a:off x="4041" y="2699"/>
              <a:ext cx="1320" cy="132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6" name="Oval 16"/>
            <p:cNvSpPr>
              <a:spLocks noChangeArrowheads="1"/>
            </p:cNvSpPr>
            <p:nvPr/>
          </p:nvSpPr>
          <p:spPr bwMode="auto">
            <a:xfrm>
              <a:off x="4037" y="3187"/>
              <a:ext cx="1319" cy="348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 flipV="1">
              <a:off x="4696" y="2699"/>
              <a:ext cx="0" cy="6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4692" y="3368"/>
              <a:ext cx="6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 flipH="1">
              <a:off x="4418" y="3368"/>
              <a:ext cx="274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Freeform 20"/>
            <p:cNvSpPr>
              <a:spLocks/>
            </p:cNvSpPr>
            <p:nvPr/>
          </p:nvSpPr>
          <p:spPr bwMode="auto">
            <a:xfrm>
              <a:off x="4696" y="3293"/>
              <a:ext cx="70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75"/>
                </a:cxn>
              </a:cxnLst>
              <a:rect l="0" t="0" r="r" b="b"/>
              <a:pathLst>
                <a:path w="70" h="75"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auto">
            <a:xfrm>
              <a:off x="4628" y="3366"/>
              <a:ext cx="136" cy="36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78" y="36"/>
                </a:cxn>
                <a:cxn ang="0">
                  <a:pos x="0" y="36"/>
                </a:cxn>
              </a:cxnLst>
              <a:rect l="0" t="0" r="r" b="b"/>
              <a:pathLst>
                <a:path w="136" h="36">
                  <a:moveTo>
                    <a:pt x="136" y="0"/>
                  </a:moveTo>
                  <a:lnTo>
                    <a:pt x="78" y="36"/>
                  </a:lnTo>
                  <a:lnTo>
                    <a:pt x="0" y="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Freeform 23"/>
            <p:cNvSpPr>
              <a:spLocks/>
            </p:cNvSpPr>
            <p:nvPr/>
          </p:nvSpPr>
          <p:spPr bwMode="auto">
            <a:xfrm>
              <a:off x="4628" y="3294"/>
              <a:ext cx="66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" y="42"/>
                </a:cxn>
                <a:cxn ang="0">
                  <a:pos x="66" y="0"/>
                </a:cxn>
              </a:cxnLst>
              <a:rect l="0" t="0" r="r" b="b"/>
              <a:pathLst>
                <a:path w="66" h="108">
                  <a:moveTo>
                    <a:pt x="0" y="108"/>
                  </a:moveTo>
                  <a:lnTo>
                    <a:pt x="2" y="42"/>
                  </a:lnTo>
                  <a:lnTo>
                    <a:pt x="6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TRANSFORMATION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54712"/>
          </a:xfrm>
        </p:spPr>
        <p:txBody>
          <a:bodyPr/>
          <a:lstStyle/>
          <a:p>
            <a:pPr lvl="1">
              <a:spcBef>
                <a:spcPct val="30000"/>
              </a:spcBef>
            </a:pPr>
            <a:r>
              <a:rPr lang="en-US" altLang="ko-KR" dirty="0">
                <a:ea typeface="굴림" pitchFamily="50" charset="-127"/>
              </a:rPr>
              <a:t>When [</a:t>
            </a:r>
            <a:r>
              <a:rPr lang="en-US" altLang="ko-KR" b="1" dirty="0">
                <a:ea typeface="굴림" pitchFamily="50" charset="-127"/>
              </a:rPr>
              <a:t>σ</a:t>
            </a:r>
            <a:r>
              <a:rPr lang="en-US" altLang="ko-KR" dirty="0">
                <a:ea typeface="굴림" pitchFamily="50" charset="-127"/>
              </a:rPr>
              <a:t>]</a:t>
            </a:r>
            <a:r>
              <a:rPr lang="en-US" altLang="ko-KR" baseline="-25000" dirty="0">
                <a:ea typeface="굴림" pitchFamily="50" charset="-127"/>
              </a:rPr>
              <a:t>xyz</a:t>
            </a:r>
            <a:r>
              <a:rPr lang="en-US" altLang="ko-KR" dirty="0">
                <a:ea typeface="굴림" pitchFamily="50" charset="-127"/>
              </a:rPr>
              <a:t> is given, what would be the components in a different coordinate system </a:t>
            </a:r>
            <a:r>
              <a:rPr lang="en-US" altLang="ko-KR" dirty="0" err="1">
                <a:ea typeface="굴림" pitchFamily="50" charset="-127"/>
              </a:rPr>
              <a:t>x′y′z</a:t>
            </a:r>
            <a:r>
              <a:rPr lang="en-US" altLang="ko-KR" dirty="0">
                <a:ea typeface="굴림" pitchFamily="50" charset="-127"/>
              </a:rPr>
              <a:t>′ (i.e., [</a:t>
            </a:r>
            <a:r>
              <a:rPr lang="en-US" altLang="ko-KR" b="1" dirty="0">
                <a:ea typeface="굴림" pitchFamily="50" charset="-127"/>
              </a:rPr>
              <a:t>σ</a:t>
            </a:r>
            <a:r>
              <a:rPr lang="en-US" altLang="ko-KR" dirty="0">
                <a:ea typeface="굴림" pitchFamily="50" charset="-127"/>
              </a:rPr>
              <a:t>]</a:t>
            </a:r>
            <a:r>
              <a:rPr lang="en-US" altLang="ko-KR" baseline="-25000" dirty="0" err="1">
                <a:ea typeface="굴림" pitchFamily="50" charset="-127"/>
              </a:rPr>
              <a:t>x′y′z</a:t>
            </a:r>
            <a:r>
              <a:rPr lang="en-US" altLang="ko-KR" baseline="-25000" dirty="0">
                <a:ea typeface="굴림" pitchFamily="50" charset="-127"/>
              </a:rPr>
              <a:t>′</a:t>
            </a:r>
            <a:r>
              <a:rPr lang="en-US" altLang="ko-KR" dirty="0">
                <a:ea typeface="굴림" pitchFamily="50" charset="-127"/>
              </a:rPr>
              <a:t>)?</a:t>
            </a:r>
          </a:p>
          <a:p>
            <a:pPr lvl="1">
              <a:spcBef>
                <a:spcPct val="30000"/>
              </a:spcBef>
            </a:pPr>
            <a:r>
              <a:rPr lang="en-US" altLang="ko-KR" dirty="0">
                <a:ea typeface="굴림" pitchFamily="50" charset="-127"/>
              </a:rPr>
              <a:t>Unit vectors in </a:t>
            </a:r>
            <a:r>
              <a:rPr lang="en-US" altLang="ko-KR" dirty="0" err="1">
                <a:ea typeface="굴림" pitchFamily="50" charset="-127"/>
              </a:rPr>
              <a:t>x′y′z</a:t>
            </a:r>
            <a:r>
              <a:rPr lang="en-US" altLang="ko-KR" dirty="0">
                <a:ea typeface="굴림" pitchFamily="50" charset="-127"/>
              </a:rPr>
              <a:t>′-coordinates:</a:t>
            </a: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r>
              <a:rPr lang="en-US" altLang="ko-KR" b="1" dirty="0">
                <a:ea typeface="굴림" pitchFamily="50" charset="-127"/>
              </a:rPr>
              <a:t>b</a:t>
            </a:r>
            <a:r>
              <a:rPr lang="en-US" altLang="ko-KR" baseline="30000" dirty="0">
                <a:ea typeface="굴림" pitchFamily="50" charset="-127"/>
              </a:rPr>
              <a:t>1</a:t>
            </a:r>
            <a:r>
              <a:rPr lang="en-US" altLang="ko-KR" dirty="0">
                <a:ea typeface="굴림" pitchFamily="50" charset="-127"/>
              </a:rPr>
              <a:t> = {1, 0, 0}</a:t>
            </a:r>
            <a:r>
              <a:rPr lang="en-US" altLang="ko-KR" baseline="30000" dirty="0">
                <a:ea typeface="굴림" pitchFamily="50" charset="-127"/>
              </a:rPr>
              <a:t>T</a:t>
            </a:r>
            <a:r>
              <a:rPr lang="en-US" altLang="ko-KR" dirty="0">
                <a:ea typeface="굴림" pitchFamily="50" charset="-127"/>
              </a:rPr>
              <a:t> in </a:t>
            </a:r>
            <a:r>
              <a:rPr lang="en-US" altLang="ko-KR" dirty="0" err="1">
                <a:ea typeface="굴림" pitchFamily="50" charset="-127"/>
              </a:rPr>
              <a:t>x′y′z</a:t>
            </a:r>
            <a:r>
              <a:rPr lang="en-US" altLang="ko-KR" dirty="0">
                <a:ea typeface="굴림" pitchFamily="50" charset="-127"/>
              </a:rPr>
              <a:t>′ coordinates, </a:t>
            </a:r>
            <a:br>
              <a:rPr lang="en-US" altLang="ko-KR" dirty="0">
                <a:ea typeface="굴림" pitchFamily="50" charset="-127"/>
              </a:rPr>
            </a:br>
            <a:r>
              <a:rPr lang="en-US" altLang="ko-KR" dirty="0">
                <a:ea typeface="굴림" pitchFamily="50" charset="-127"/>
              </a:rPr>
              <a:t>while 		       in xyz coordinates </a:t>
            </a:r>
          </a:p>
          <a:p>
            <a:pPr lvl="1">
              <a:spcBef>
                <a:spcPct val="30000"/>
              </a:spcBef>
            </a:pPr>
            <a:r>
              <a:rPr lang="en-US" altLang="ko-KR" dirty="0">
                <a:ea typeface="굴림" pitchFamily="50" charset="-127"/>
              </a:rPr>
              <a:t> the rotational transformation matrix</a:t>
            </a: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endParaRPr lang="en-US" altLang="ko-KR" dirty="0">
              <a:ea typeface="굴림" pitchFamily="50" charset="-127"/>
            </a:endParaRPr>
          </a:p>
          <a:p>
            <a:pPr lvl="1">
              <a:spcBef>
                <a:spcPct val="30000"/>
              </a:spcBef>
            </a:pPr>
            <a:r>
              <a:rPr lang="en-US" altLang="ko-KR" dirty="0">
                <a:ea typeface="굴림" pitchFamily="50" charset="-127"/>
              </a:rPr>
              <a:t>Stress does not rotate. The coordinates rotate </a:t>
            </a:r>
            <a:endParaRPr lang="en-US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5767388" y="1763713"/>
          <a:ext cx="3089275" cy="2744787"/>
        </p:xfrm>
        <a:graphic>
          <a:graphicData uri="http://schemas.openxmlformats.org/presentationml/2006/ole">
            <p:oleObj spid="_x0000_s176132" name="Picture" r:id="rId3" imgW="1541721" imgH="1373119" progId="Word.Picture.8">
              <p:embed/>
            </p:oleObj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1624880" y="3756025"/>
          <a:ext cx="1682750" cy="373063"/>
        </p:xfrm>
        <a:graphic>
          <a:graphicData uri="http://schemas.openxmlformats.org/presentationml/2006/ole">
            <p:oleObj spid="_x0000_s176136" name="Equation" r:id="rId4" imgW="1676160" imgH="368280" progId="Equation.DSMT4">
              <p:embed/>
            </p:oleObj>
          </a:graphicData>
        </a:graphic>
      </p:graphicFrame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6137" name="Object 9"/>
          <p:cNvGraphicFramePr>
            <a:graphicFrameLocks noChangeAspect="1"/>
          </p:cNvGraphicFramePr>
          <p:nvPr/>
        </p:nvGraphicFramePr>
        <p:xfrm>
          <a:off x="1080077" y="2041381"/>
          <a:ext cx="3551238" cy="1179512"/>
        </p:xfrm>
        <a:graphic>
          <a:graphicData uri="http://schemas.openxmlformats.org/presentationml/2006/ole">
            <p:oleObj spid="_x0000_s176137" name="Equation" r:id="rId5" imgW="3555720" imgH="1193760" progId="Equation.DSMT4">
              <p:embed/>
            </p:oleObj>
          </a:graphicData>
        </a:graphic>
      </p:graphicFrame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010668" y="4700876"/>
          <a:ext cx="3686175" cy="1179512"/>
        </p:xfrm>
        <a:graphic>
          <a:graphicData uri="http://schemas.openxmlformats.org/presentationml/2006/ole">
            <p:oleObj spid="_x0000_s176139" name="Equation" r:id="rId6" imgW="3670200" imgH="1193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TRANSFORMATION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08675"/>
          </a:xfrm>
        </p:spPr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[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] transforms a vector in the </a:t>
            </a:r>
            <a:r>
              <a:rPr lang="en-US" altLang="ko-KR" dirty="0" err="1">
                <a:ea typeface="굴림" pitchFamily="50" charset="-127"/>
              </a:rPr>
              <a:t>x′y′z</a:t>
            </a:r>
            <a:r>
              <a:rPr lang="en-US" altLang="ko-KR" dirty="0">
                <a:ea typeface="굴림" pitchFamily="50" charset="-127"/>
              </a:rPr>
              <a:t>′ coordinates into the xyz coordinates, while [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]</a:t>
            </a:r>
            <a:r>
              <a:rPr lang="en-US" altLang="ko-KR" baseline="30000" dirty="0">
                <a:ea typeface="굴림" pitchFamily="50" charset="-127"/>
              </a:rPr>
              <a:t>T</a:t>
            </a:r>
            <a:r>
              <a:rPr lang="en-US" altLang="ko-KR" dirty="0">
                <a:ea typeface="굴림" pitchFamily="50" charset="-127"/>
              </a:rPr>
              <a:t> transforms a vector in the xyz coordinates into the </a:t>
            </a:r>
            <a:r>
              <a:rPr lang="en-US" altLang="ko-KR" dirty="0" err="1">
                <a:ea typeface="굴림" pitchFamily="50" charset="-127"/>
              </a:rPr>
              <a:t>x′y′z</a:t>
            </a:r>
            <a:r>
              <a:rPr lang="en-US" altLang="ko-KR" dirty="0">
                <a:ea typeface="굴림" pitchFamily="50" charset="-127"/>
              </a:rPr>
              <a:t>′ coordinates.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Consider </a:t>
            </a:r>
            <a:r>
              <a:rPr lang="en-US" altLang="ko-KR" b="1" dirty="0" err="1" smtClean="0">
                <a:ea typeface="굴림" pitchFamily="50" charset="-127"/>
              </a:rPr>
              <a:t>b</a:t>
            </a:r>
            <a:r>
              <a:rPr lang="en-US" altLang="ko-KR" baseline="-25000" dirty="0" err="1" smtClean="0">
                <a:ea typeface="굴림" pitchFamily="50" charset="-127"/>
              </a:rPr>
              <a:t>x′y′z</a:t>
            </a:r>
            <a:r>
              <a:rPr lang="en-US" altLang="ko-KR" baseline="-25000" dirty="0">
                <a:ea typeface="굴림" pitchFamily="50" charset="-127"/>
              </a:rPr>
              <a:t>′</a:t>
            </a:r>
            <a:r>
              <a:rPr lang="en-US" altLang="ko-KR" dirty="0">
                <a:ea typeface="굴림" pitchFamily="50" charset="-127"/>
              </a:rPr>
              <a:t> = {1, 0, 0}</a:t>
            </a:r>
            <a:r>
              <a:rPr lang="en-US" altLang="ko-KR" baseline="30000" dirty="0">
                <a:ea typeface="굴림" pitchFamily="50" charset="-127"/>
              </a:rPr>
              <a:t>T</a:t>
            </a:r>
            <a:r>
              <a:rPr lang="en-US" altLang="ko-KR" dirty="0">
                <a:ea typeface="굴림" pitchFamily="50" charset="-127"/>
              </a:rPr>
              <a:t>: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Stress transformation: Using stress vectors,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By multiplying [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]</a:t>
            </a:r>
            <a:r>
              <a:rPr lang="en-US" altLang="ko-KR" baseline="30000" dirty="0">
                <a:ea typeface="굴림" pitchFamily="50" charset="-127"/>
              </a:rPr>
              <a:t>T</a:t>
            </a:r>
            <a:r>
              <a:rPr lang="en-US" altLang="ko-KR" dirty="0">
                <a:ea typeface="굴림" pitchFamily="50" charset="-127"/>
              </a:rPr>
              <a:t> the stress vectors can be represented in the </a:t>
            </a:r>
            <a:r>
              <a:rPr lang="en-US" altLang="ko-KR" dirty="0" err="1">
                <a:ea typeface="굴림" pitchFamily="50" charset="-127"/>
              </a:rPr>
              <a:t>x′y′z</a:t>
            </a:r>
            <a:r>
              <a:rPr lang="en-US" altLang="ko-KR" dirty="0">
                <a:ea typeface="굴림" pitchFamily="50" charset="-127"/>
              </a:rPr>
              <a:t>′ coordinates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The first [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] transforms the plane, while the second transforms the force.</a:t>
            </a:r>
            <a:endParaRPr lang="en-US" dirty="0"/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3370263" y="5118100"/>
          <a:ext cx="2225675" cy="388938"/>
        </p:xfrm>
        <a:graphic>
          <a:graphicData uri="http://schemas.openxmlformats.org/presentationml/2006/ole">
            <p:oleObj spid="_x0000_s179204" name="Equation" r:id="rId3" imgW="2222280" imgH="393480" progId="Equation.DSMT4">
              <p:embed/>
            </p:oleObj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1558656" y="3713883"/>
          <a:ext cx="5570538" cy="415925"/>
        </p:xfrm>
        <a:graphic>
          <a:graphicData uri="http://schemas.openxmlformats.org/presentationml/2006/ole">
            <p:oleObj spid="_x0000_s179206" name="Equation" r:id="rId4" imgW="5574960" imgH="419040" progId="Equation.DSMT4">
              <p:embed/>
            </p:oleObj>
          </a:graphicData>
        </a:graphic>
      </p:graphicFrame>
      <p:graphicFrame>
        <p:nvGraphicFramePr>
          <p:cNvPr id="179210" name="Object 10"/>
          <p:cNvGraphicFramePr>
            <a:graphicFrameLocks noChangeAspect="1"/>
          </p:cNvGraphicFramePr>
          <p:nvPr/>
        </p:nvGraphicFramePr>
        <p:xfrm>
          <a:off x="6511925" y="1550988"/>
          <a:ext cx="2322513" cy="2063750"/>
        </p:xfrm>
        <a:graphic>
          <a:graphicData uri="http://schemas.openxmlformats.org/presentationml/2006/ole">
            <p:oleObj spid="_x0000_s179210" name="Picture" r:id="rId5" imgW="1541721" imgH="1373119" progId="Word.Picture.8">
              <p:embed/>
            </p:oleObj>
          </a:graphicData>
        </a:graphic>
      </p:graphicFrame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595563" y="1985963"/>
          <a:ext cx="2519362" cy="1179512"/>
        </p:xfrm>
        <a:graphic>
          <a:graphicData uri="http://schemas.openxmlformats.org/presentationml/2006/ole">
            <p:oleObj spid="_x0000_s179211" name="Equation" r:id="rId6" imgW="2514600" imgH="1193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SHEAR STRESS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Important in the failure criteria of the material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Mohr’s circle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maximum shear </a:t>
            </a:r>
            <a:r>
              <a:rPr lang="en-US" altLang="ko-KR" dirty="0" smtClean="0">
                <a:ea typeface="굴림" pitchFamily="50" charset="-127"/>
              </a:rPr>
              <a:t>stress</a:t>
            </a:r>
          </a:p>
          <a:p>
            <a:pPr lvl="1"/>
            <a:endParaRPr lang="en-US" dirty="0" smtClean="0">
              <a:ea typeface="굴림" pitchFamily="50" charset="-127"/>
            </a:endParaRPr>
          </a:p>
          <a:p>
            <a:pPr lvl="1"/>
            <a:endParaRPr lang="en-US" dirty="0" smtClean="0">
              <a:ea typeface="굴림" pitchFamily="50" charset="-127"/>
            </a:endParaRPr>
          </a:p>
          <a:p>
            <a:pPr lvl="1"/>
            <a:r>
              <a:rPr lang="en-US" dirty="0" smtClean="0">
                <a:ea typeface="굴림" pitchFamily="50" charset="-127"/>
              </a:rPr>
              <a:t>Normal stress </a:t>
            </a:r>
            <a:br>
              <a:rPr lang="en-US" dirty="0" smtClean="0">
                <a:ea typeface="굴림" pitchFamily="50" charset="-127"/>
              </a:rPr>
            </a:br>
            <a:r>
              <a:rPr lang="en-US" dirty="0" smtClean="0">
                <a:ea typeface="굴림" pitchFamily="50" charset="-127"/>
              </a:rPr>
              <a:t>at max shear stress plane</a:t>
            </a:r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4446588" y="1293813"/>
          <a:ext cx="3089275" cy="2632075"/>
        </p:xfrm>
        <a:graphic>
          <a:graphicData uri="http://schemas.openxmlformats.org/presentationml/2006/ole">
            <p:oleObj spid="_x0000_s178180" name="Picture" r:id="rId3" imgW="1540722" imgH="1315733" progId="Word.Picture.8">
              <p:embed/>
            </p:oleObj>
          </a:graphicData>
        </a:graphic>
      </p:graphicFrame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1057275" y="1946275"/>
          <a:ext cx="1509713" cy="615950"/>
        </p:xfrm>
        <a:graphic>
          <a:graphicData uri="http://schemas.openxmlformats.org/presentationml/2006/ole">
            <p:oleObj spid="_x0000_s178183" name="Equation" r:id="rId4" imgW="1523880" imgH="622080" progId="Equation.DSMT4">
              <p:embed/>
            </p:oleObj>
          </a:graphicData>
        </a:graphic>
      </p:graphicFrame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992188" y="3370983"/>
          <a:ext cx="1368425" cy="628650"/>
        </p:xfrm>
        <a:graphic>
          <a:graphicData uri="http://schemas.openxmlformats.org/presentationml/2006/ole">
            <p:oleObj spid="_x0000_s178185" name="Equation" r:id="rId5" imgW="135864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Stress Could Be Design Criteria?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It </a:t>
            </a:r>
            <a:r>
              <a:rPr lang="en-US" sz="2800" dirty="0"/>
              <a:t>must be independent of the coordinate system.</a:t>
            </a:r>
          </a:p>
          <a:p>
            <a:pPr lvl="1"/>
            <a:r>
              <a:rPr lang="en-US" sz="2800" dirty="0"/>
              <a:t>Stress Invariants</a:t>
            </a:r>
          </a:p>
          <a:p>
            <a:pPr lvl="1"/>
            <a:r>
              <a:rPr lang="en-US" sz="2800" dirty="0"/>
              <a:t>Principal Stresses</a:t>
            </a:r>
          </a:p>
          <a:p>
            <a:pPr lvl="1"/>
            <a:r>
              <a:rPr lang="en-US" sz="2800" dirty="0"/>
              <a:t>Maximum Shear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pPr lvl="1"/>
            <a:r>
              <a:rPr lang="en-US" dirty="0"/>
              <a:t>Fundamental concept related to the safety of a structure</a:t>
            </a:r>
          </a:p>
          <a:p>
            <a:pPr lvl="1"/>
            <a:r>
              <a:rPr lang="en-US" dirty="0"/>
              <a:t>Often used as criteria for mechanical design</a:t>
            </a:r>
          </a:p>
          <a:p>
            <a:pPr lvl="1"/>
            <a:r>
              <a:rPr lang="en-US" dirty="0"/>
              <a:t>Internal force created by deforming the shape against external loads.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Linear elasticity: the relation between internal force and deformation is linear.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2153" name="Object 57"/>
          <p:cNvGraphicFramePr>
            <a:graphicFrameLocks noChangeAspect="1"/>
          </p:cNvGraphicFramePr>
          <p:nvPr/>
        </p:nvGraphicFramePr>
        <p:xfrm>
          <a:off x="1643063" y="2627313"/>
          <a:ext cx="4621212" cy="2306637"/>
        </p:xfrm>
        <a:graphic>
          <a:graphicData uri="http://schemas.openxmlformats.org/presentationml/2006/ole">
            <p:oleObj spid="_x0000_s132153" name="Picture" r:id="rId3" imgW="3086280" imgH="1542960" progId="Word.Picture.8">
              <p:embed/>
            </p:oleObj>
          </a:graphicData>
        </a:graphic>
      </p:graphicFrame>
      <p:sp>
        <p:nvSpPr>
          <p:cNvPr id="132156" name="Rectangle 6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15100" y="3870470"/>
          <a:ext cx="914400" cy="241300"/>
        </p:xfrm>
        <a:graphic>
          <a:graphicData uri="http://schemas.openxmlformats.org/presentationml/2006/ole">
            <p:oleObj spid="_x0000_s132156" name="Equation" r:id="rId4" imgW="9144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2.	Direction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:n</a:t>
            </a:r>
            <a:r>
              <a:rPr lang="en-US" baseline="-25000" dirty="0" err="1" smtClean="0"/>
              <a:t>y</a:t>
            </a:r>
            <a:r>
              <a:rPr lang="en-US" dirty="0" err="1" smtClean="0"/>
              <a:t>:n</a:t>
            </a:r>
            <a:r>
              <a:rPr lang="en-US" baseline="-25000" dirty="0" err="1" smtClean="0"/>
              <a:t>z</a:t>
            </a:r>
            <a:r>
              <a:rPr lang="en-US" dirty="0" smtClean="0"/>
              <a:t> = 3:4:12. Determine T</a:t>
            </a:r>
            <a:r>
              <a:rPr lang="en-US" baseline="30000" dirty="0" smtClean="0"/>
              <a:t>(n)</a:t>
            </a:r>
            <a:r>
              <a:rPr lang="en-US" dirty="0" smtClean="0"/>
              <a:t>, magnitude of T</a:t>
            </a:r>
            <a:r>
              <a:rPr lang="en-US" baseline="30000" dirty="0" smtClean="0"/>
              <a:t>(n)</a:t>
            </a:r>
            <a:r>
              <a:rPr lang="en-US" dirty="0" smtClean="0"/>
              <a:t>, normal stress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, shear stress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n</a:t>
            </a:r>
            <a:r>
              <a:rPr lang="en-US" dirty="0" smtClean="0"/>
              <a:t>, angle between T</a:t>
            </a:r>
            <a:r>
              <a:rPr lang="en-US" baseline="30000" dirty="0" smtClean="0"/>
              <a:t>(n)</a:t>
            </a:r>
            <a:r>
              <a:rPr lang="en-US" dirty="0" smtClean="0"/>
              <a:t> and n.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4.</a:t>
            </a:r>
            <a:r>
              <a:rPr lang="en-US" dirty="0" smtClean="0"/>
              <a:t>	If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xx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90,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yy</a:t>
            </a:r>
            <a:r>
              <a:rPr lang="en-US" dirty="0" smtClean="0"/>
              <a:t> </a:t>
            </a:r>
            <a:r>
              <a:rPr lang="en-US" dirty="0" smtClean="0"/>
              <a:t>= −</a:t>
            </a:r>
            <a:r>
              <a:rPr lang="en-US" dirty="0" smtClean="0"/>
              <a:t>45,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xy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30, </a:t>
            </a:r>
            <a:r>
              <a:rPr lang="en-US" dirty="0" smtClean="0"/>
              <a:t>and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zz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xz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yz</a:t>
            </a:r>
            <a:r>
              <a:rPr lang="en-US" dirty="0" smtClean="0"/>
              <a:t> </a:t>
            </a:r>
            <a:r>
              <a:rPr lang="en-US" dirty="0" smtClean="0"/>
              <a:t>= 0, </a:t>
            </a:r>
            <a:r>
              <a:rPr lang="en-US" dirty="0" smtClean="0"/>
              <a:t>find T</a:t>
            </a:r>
            <a:r>
              <a:rPr lang="en-US" baseline="30000" dirty="0" smtClean="0"/>
              <a:t>(n)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, and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n</a:t>
            </a:r>
            <a:r>
              <a:rPr lang="en-US" dirty="0" smtClean="0"/>
              <a:t>.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7089" name="Object 1"/>
          <p:cNvGraphicFramePr>
            <a:graphicFrameLocks noChangeAspect="1"/>
          </p:cNvGraphicFramePr>
          <p:nvPr/>
        </p:nvGraphicFramePr>
        <p:xfrm>
          <a:off x="3136900" y="1710166"/>
          <a:ext cx="2413000" cy="1122363"/>
        </p:xfrm>
        <a:graphic>
          <a:graphicData uri="http://schemas.openxmlformats.org/presentationml/2006/ole">
            <p:oleObj spid="_x0000_s217089" name="Equation" r:id="rId3" imgW="2412720" imgH="1143000" progId="Equation.DSMT4">
              <p:embed/>
            </p:oleObj>
          </a:graphicData>
        </a:graphic>
      </p:graphicFrame>
      <p:sp>
        <p:nvSpPr>
          <p:cNvPr id="2171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7091" name="Group 3"/>
          <p:cNvGrpSpPr>
            <a:grpSpLocks noChangeAspect="1"/>
          </p:cNvGrpSpPr>
          <p:nvPr/>
        </p:nvGrpSpPr>
        <p:grpSpPr bwMode="auto">
          <a:xfrm>
            <a:off x="3521675" y="3484604"/>
            <a:ext cx="2737486" cy="2417446"/>
            <a:chOff x="4055" y="1420"/>
            <a:chExt cx="2395" cy="2115"/>
          </a:xfrm>
        </p:grpSpPr>
        <p:sp>
          <p:nvSpPr>
            <p:cNvPr id="217113" name="Line 25"/>
            <p:cNvSpPr>
              <a:spLocks noChangeShapeType="1"/>
            </p:cNvSpPr>
            <p:nvPr/>
          </p:nvSpPr>
          <p:spPr bwMode="auto">
            <a:xfrm>
              <a:off x="4634" y="2307"/>
              <a:ext cx="0" cy="4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12" name="Freeform 24"/>
            <p:cNvSpPr>
              <a:spLocks/>
            </p:cNvSpPr>
            <p:nvPr/>
          </p:nvSpPr>
          <p:spPr bwMode="auto">
            <a:xfrm rot="13858816">
              <a:off x="5053" y="2451"/>
              <a:ext cx="123" cy="276"/>
            </a:xfrm>
            <a:custGeom>
              <a:avLst/>
              <a:gdLst/>
              <a:ahLst/>
              <a:cxnLst>
                <a:cxn ang="0">
                  <a:pos x="6" y="276"/>
                </a:cxn>
                <a:cxn ang="0">
                  <a:pos x="6" y="192"/>
                </a:cxn>
                <a:cxn ang="0">
                  <a:pos x="45" y="81"/>
                </a:cxn>
                <a:cxn ang="0">
                  <a:pos x="123" y="0"/>
                </a:cxn>
              </a:cxnLst>
              <a:rect l="0" t="0" r="r" b="b"/>
              <a:pathLst>
                <a:path w="123" h="276">
                  <a:moveTo>
                    <a:pt x="6" y="276"/>
                  </a:moveTo>
                  <a:cubicBezTo>
                    <a:pt x="3" y="250"/>
                    <a:pt x="0" y="224"/>
                    <a:pt x="6" y="192"/>
                  </a:cubicBezTo>
                  <a:cubicBezTo>
                    <a:pt x="12" y="160"/>
                    <a:pt x="26" y="113"/>
                    <a:pt x="45" y="81"/>
                  </a:cubicBezTo>
                  <a:cubicBezTo>
                    <a:pt x="64" y="49"/>
                    <a:pt x="93" y="24"/>
                    <a:pt x="123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stealth" w="sm" len="sm"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11" name="Rectangle 23"/>
            <p:cNvSpPr>
              <a:spLocks noChangeArrowheads="1"/>
            </p:cNvSpPr>
            <p:nvPr/>
          </p:nvSpPr>
          <p:spPr bwMode="auto">
            <a:xfrm>
              <a:off x="4730" y="2000"/>
              <a:ext cx="1110" cy="111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10" name="Line 22"/>
            <p:cNvSpPr>
              <a:spLocks noChangeShapeType="1"/>
            </p:cNvSpPr>
            <p:nvPr/>
          </p:nvSpPr>
          <p:spPr bwMode="auto">
            <a:xfrm>
              <a:off x="4800" y="1805"/>
              <a:ext cx="920" cy="14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9" name="Line 21"/>
            <p:cNvSpPr>
              <a:spLocks noChangeShapeType="1"/>
            </p:cNvSpPr>
            <p:nvPr/>
          </p:nvSpPr>
          <p:spPr bwMode="auto">
            <a:xfrm>
              <a:off x="4970" y="2090"/>
              <a:ext cx="0" cy="6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 rot="-5400000">
              <a:off x="5269" y="1707"/>
              <a:ext cx="0" cy="4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5304" y="3187"/>
              <a:ext cx="0" cy="2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6" name="Line 18"/>
            <p:cNvSpPr>
              <a:spLocks noChangeShapeType="1"/>
            </p:cNvSpPr>
            <p:nvPr/>
          </p:nvSpPr>
          <p:spPr bwMode="auto">
            <a:xfrm flipH="1" flipV="1">
              <a:off x="5254" y="1587"/>
              <a:ext cx="0" cy="3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5" name="Line 17"/>
            <p:cNvSpPr>
              <a:spLocks noChangeShapeType="1"/>
            </p:cNvSpPr>
            <p:nvPr/>
          </p:nvSpPr>
          <p:spPr bwMode="auto">
            <a:xfrm rot="5400000">
              <a:off x="4452" y="2389"/>
              <a:ext cx="0" cy="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4" name="Line 16"/>
            <p:cNvSpPr>
              <a:spLocks noChangeShapeType="1"/>
            </p:cNvSpPr>
            <p:nvPr/>
          </p:nvSpPr>
          <p:spPr bwMode="auto">
            <a:xfrm rot="-5400000">
              <a:off x="6057" y="2419"/>
              <a:ext cx="0" cy="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3" name="Line 15"/>
            <p:cNvSpPr>
              <a:spLocks noChangeShapeType="1"/>
            </p:cNvSpPr>
            <p:nvPr/>
          </p:nvSpPr>
          <p:spPr bwMode="auto">
            <a:xfrm flipV="1">
              <a:off x="5919" y="2277"/>
              <a:ext cx="0" cy="4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2" name="Line 14"/>
            <p:cNvSpPr>
              <a:spLocks noChangeShapeType="1"/>
            </p:cNvSpPr>
            <p:nvPr/>
          </p:nvSpPr>
          <p:spPr bwMode="auto">
            <a:xfrm rot="5400000" flipH="1">
              <a:off x="5264" y="2932"/>
              <a:ext cx="0" cy="4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1" name="Line 13"/>
            <p:cNvSpPr>
              <a:spLocks noChangeShapeType="1"/>
            </p:cNvSpPr>
            <p:nvPr/>
          </p:nvSpPr>
          <p:spPr bwMode="auto">
            <a:xfrm flipV="1">
              <a:off x="5295" y="2435"/>
              <a:ext cx="285" cy="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7100" name="Text Box 12"/>
            <p:cNvSpPr txBox="1">
              <a:spLocks noChangeArrowheads="1"/>
            </p:cNvSpPr>
            <p:nvPr/>
          </p:nvSpPr>
          <p:spPr bwMode="auto">
            <a:xfrm>
              <a:off x="5428" y="2004"/>
              <a:ext cx="476" cy="5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n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99" name="Text Box 11"/>
            <p:cNvSpPr txBox="1">
              <a:spLocks noChangeArrowheads="1"/>
            </p:cNvSpPr>
            <p:nvPr/>
          </p:nvSpPr>
          <p:spPr bwMode="auto">
            <a:xfrm>
              <a:off x="6175" y="2395"/>
              <a:ext cx="275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xx</a:t>
              </a:r>
              <a:endPara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8" name="Text Box 10"/>
            <p:cNvSpPr txBox="1">
              <a:spLocks noChangeArrowheads="1"/>
            </p:cNvSpPr>
            <p:nvPr/>
          </p:nvSpPr>
          <p:spPr bwMode="auto">
            <a:xfrm>
              <a:off x="4055" y="2375"/>
              <a:ext cx="275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xx</a:t>
              </a:r>
              <a:endPara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7" name="Text Box 9"/>
            <p:cNvSpPr txBox="1">
              <a:spLocks noChangeArrowheads="1"/>
            </p:cNvSpPr>
            <p:nvPr/>
          </p:nvSpPr>
          <p:spPr bwMode="auto">
            <a:xfrm>
              <a:off x="4955" y="1420"/>
              <a:ext cx="275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kumimoji="0" lang="en-US" b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yy</a:t>
              </a:r>
              <a:endPara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6" name="Text Box 8"/>
            <p:cNvSpPr txBox="1">
              <a:spLocks noChangeArrowheads="1"/>
            </p:cNvSpPr>
            <p:nvPr/>
          </p:nvSpPr>
          <p:spPr bwMode="auto">
            <a:xfrm>
              <a:off x="5010" y="3265"/>
              <a:ext cx="275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yy</a:t>
              </a:r>
              <a:endPara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>
              <a:off x="5380" y="1685"/>
              <a:ext cx="275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xy</a:t>
              </a:r>
              <a:endPara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4" name="Text Box 6"/>
            <p:cNvSpPr txBox="1">
              <a:spLocks noChangeArrowheads="1"/>
            </p:cNvSpPr>
            <p:nvPr/>
          </p:nvSpPr>
          <p:spPr bwMode="auto">
            <a:xfrm>
              <a:off x="5855" y="2035"/>
              <a:ext cx="275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xy</a:t>
              </a:r>
              <a:endPara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3" name="Text Box 5"/>
            <p:cNvSpPr txBox="1">
              <a:spLocks noChangeArrowheads="1"/>
            </p:cNvSpPr>
            <p:nvPr/>
          </p:nvSpPr>
          <p:spPr bwMode="auto">
            <a:xfrm>
              <a:off x="4445" y="2650"/>
              <a:ext cx="275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0" lang="en-US" b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xy</a:t>
              </a:r>
              <a:endPara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7092" name="Text Box 4"/>
            <p:cNvSpPr txBox="1">
              <a:spLocks noChangeArrowheads="1"/>
            </p:cNvSpPr>
            <p:nvPr/>
          </p:nvSpPr>
          <p:spPr bwMode="auto">
            <a:xfrm>
              <a:off x="4760" y="3035"/>
              <a:ext cx="275" cy="2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0" lang="en-US" b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Times New Roman" pitchFamily="18" charset="0"/>
                </a:rPr>
                <a:t>xy</a:t>
              </a:r>
              <a:endPara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pitchFamily="50" charset="-127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17124" name="Text Box 36"/>
          <p:cNvSpPr txBox="1">
            <a:spLocks noChangeArrowheads="1"/>
          </p:cNvSpPr>
          <p:nvPr/>
        </p:nvSpPr>
        <p:spPr bwMode="auto">
          <a:xfrm>
            <a:off x="4517593" y="4825613"/>
            <a:ext cx="573389" cy="38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ea typeface="맑은 고딕" pitchFamily="50" charset="-127"/>
                <a:cs typeface="Arial" pitchFamily="34" charset="0"/>
                <a:sym typeface="Symbol" pitchFamily="18" charset="2"/>
              </a:rPr>
              <a:t>40</a:t>
            </a:r>
            <a:r>
              <a:rPr lang="en-US" baseline="30000" dirty="0" smtClean="0">
                <a:latin typeface="Times New Roman" pitchFamily="18" charset="0"/>
                <a:ea typeface="맑은 고딕" pitchFamily="50" charset="-127"/>
                <a:cs typeface="Arial" pitchFamily="34" charset="0"/>
                <a:sym typeface="Symbol" pitchFamily="18" charset="2"/>
              </a:rPr>
              <a:t>o</a:t>
            </a:r>
            <a:endParaRPr kumimoji="0" lang="en-US" sz="3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7"/>
            </a:pPr>
            <a:r>
              <a:rPr lang="en-US" dirty="0" smtClean="0"/>
              <a:t>Determine </a:t>
            </a:r>
            <a:r>
              <a:rPr lang="en-US" dirty="0" smtClean="0"/>
              <a:t>the principal stresses and their associated directions, when the stress matrix at a point is given </a:t>
            </a:r>
            <a:r>
              <a:rPr lang="en-US" dirty="0" smtClean="0"/>
              <a:t>by</a:t>
            </a:r>
          </a:p>
          <a:p>
            <a:pPr marL="457200" indent="-457200">
              <a:buAutoNum type="arabicPeriod" startAt="7"/>
            </a:pPr>
            <a:endParaRPr lang="en-US" dirty="0" smtClean="0"/>
          </a:p>
          <a:p>
            <a:pPr marL="457200" indent="-457200">
              <a:buAutoNum type="arabicPeriod" startAt="7"/>
            </a:pPr>
            <a:endParaRPr lang="en-US" dirty="0" smtClean="0"/>
          </a:p>
          <a:p>
            <a:pPr marL="457200" indent="-457200">
              <a:buAutoNum type="arabicPeriod" startAt="7"/>
            </a:pPr>
            <a:endParaRPr lang="en-US" dirty="0" smtClean="0"/>
          </a:p>
          <a:p>
            <a:pPr marL="457200" indent="-457200">
              <a:buAutoNum type="arabicPeriod" startAt="7"/>
            </a:pPr>
            <a:endParaRPr lang="en-US" dirty="0" smtClean="0"/>
          </a:p>
          <a:p>
            <a:pPr marL="457200" indent="-457200">
              <a:buFontTx/>
              <a:buAutoNum type="arabicPeriod" startAt="7"/>
            </a:pPr>
            <a:r>
              <a:rPr lang="en-US" dirty="0" smtClean="0"/>
              <a:t>Let </a:t>
            </a:r>
            <a:r>
              <a:rPr lang="en-US" dirty="0" err="1" smtClean="0"/>
              <a:t>x′y′z</a:t>
            </a:r>
            <a:r>
              <a:rPr lang="en-US" dirty="0" smtClean="0"/>
              <a:t>′ coordinate system be defined using the three principal directions obtained from Problem 7.  Determine the transformed stress matrix [σ]</a:t>
            </a:r>
            <a:r>
              <a:rPr lang="en-US" baseline="-25000" dirty="0" err="1" smtClean="0"/>
              <a:t>x′y′z</a:t>
            </a:r>
            <a:r>
              <a:rPr lang="en-US" baseline="-25000" dirty="0" smtClean="0"/>
              <a:t>′</a:t>
            </a:r>
            <a:r>
              <a:rPr lang="en-US" dirty="0" smtClean="0"/>
              <a:t> in the new coordinates system</a:t>
            </a:r>
            <a:endParaRPr lang="en-US" dirty="0" smtClean="0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8113" name="Object 1"/>
          <p:cNvGraphicFramePr>
            <a:graphicFrameLocks noChangeAspect="1"/>
          </p:cNvGraphicFramePr>
          <p:nvPr/>
        </p:nvGraphicFramePr>
        <p:xfrm>
          <a:off x="3139130" y="1851455"/>
          <a:ext cx="2205038" cy="1154113"/>
        </p:xfrm>
        <a:graphic>
          <a:graphicData uri="http://schemas.openxmlformats.org/presentationml/2006/ole">
            <p:oleObj spid="_x0000_s218113" name="Equation" r:id="rId3" imgW="2209680" imgH="1143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Strain: a quantitative measure of deformation</a:t>
            </a:r>
          </a:p>
          <a:p>
            <a:pPr marL="627063" lvl="1"/>
            <a:r>
              <a:rPr lang="en-US" dirty="0" smtClean="0"/>
              <a:t>Normal strain: change in length of a line segment</a:t>
            </a:r>
          </a:p>
          <a:p>
            <a:pPr marL="627063" lvl="1"/>
            <a:r>
              <a:rPr lang="en-US" dirty="0" smtClean="0"/>
              <a:t>Shear strain: change in angle between two perpendicular line segments</a:t>
            </a:r>
          </a:p>
          <a:p>
            <a:pPr marL="227013"/>
            <a:r>
              <a:rPr lang="en-US" dirty="0" smtClean="0"/>
              <a:t>Displacement of P = (u, v, w)</a:t>
            </a:r>
          </a:p>
          <a:p>
            <a:pPr marL="227013"/>
            <a:r>
              <a:rPr lang="en-US" dirty="0" smtClean="0"/>
              <a:t>Displacement of Q &amp; R</a:t>
            </a:r>
            <a:endParaRPr lang="en-US" dirty="0"/>
          </a:p>
        </p:txBody>
      </p:sp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4017" name="Group 1"/>
          <p:cNvGrpSpPr>
            <a:grpSpLocks noChangeAspect="1"/>
          </p:cNvGrpSpPr>
          <p:nvPr/>
        </p:nvGrpSpPr>
        <p:grpSpPr bwMode="auto">
          <a:xfrm>
            <a:off x="4710500" y="3417471"/>
            <a:ext cx="4267200" cy="3261360"/>
            <a:chOff x="1841" y="1331"/>
            <a:chExt cx="4480" cy="3424"/>
          </a:xfrm>
        </p:grpSpPr>
        <p:sp>
          <p:nvSpPr>
            <p:cNvPr id="214035" name="Freeform 19"/>
            <p:cNvSpPr>
              <a:spLocks/>
            </p:cNvSpPr>
            <p:nvPr/>
          </p:nvSpPr>
          <p:spPr bwMode="auto">
            <a:xfrm>
              <a:off x="2758" y="2207"/>
              <a:ext cx="2671" cy="2320"/>
            </a:xfrm>
            <a:custGeom>
              <a:avLst/>
              <a:gdLst/>
              <a:ahLst/>
              <a:cxnLst>
                <a:cxn ang="0">
                  <a:pos x="1157" y="59"/>
                </a:cxn>
                <a:cxn ang="0">
                  <a:pos x="415" y="464"/>
                </a:cxn>
                <a:cxn ang="0">
                  <a:pos x="70" y="1229"/>
                </a:cxn>
                <a:cxn ang="0">
                  <a:pos x="835" y="2099"/>
                </a:cxn>
                <a:cxn ang="0">
                  <a:pos x="1930" y="1934"/>
                </a:cxn>
                <a:cxn ang="0">
                  <a:pos x="2500" y="1132"/>
                </a:cxn>
                <a:cxn ang="0">
                  <a:pos x="2237" y="179"/>
                </a:cxn>
                <a:cxn ang="0">
                  <a:pos x="1157" y="59"/>
                </a:cxn>
              </a:cxnLst>
              <a:rect l="0" t="0" r="r" b="b"/>
              <a:pathLst>
                <a:path w="2551" h="2216">
                  <a:moveTo>
                    <a:pt x="1157" y="59"/>
                  </a:moveTo>
                  <a:cubicBezTo>
                    <a:pt x="853" y="107"/>
                    <a:pt x="596" y="269"/>
                    <a:pt x="415" y="464"/>
                  </a:cubicBezTo>
                  <a:cubicBezTo>
                    <a:pt x="234" y="659"/>
                    <a:pt x="0" y="956"/>
                    <a:pt x="70" y="1229"/>
                  </a:cubicBezTo>
                  <a:cubicBezTo>
                    <a:pt x="140" y="1502"/>
                    <a:pt x="525" y="1982"/>
                    <a:pt x="835" y="2099"/>
                  </a:cubicBezTo>
                  <a:cubicBezTo>
                    <a:pt x="1145" y="2216"/>
                    <a:pt x="1653" y="2095"/>
                    <a:pt x="1930" y="1934"/>
                  </a:cubicBezTo>
                  <a:cubicBezTo>
                    <a:pt x="2207" y="1773"/>
                    <a:pt x="2449" y="1424"/>
                    <a:pt x="2500" y="1132"/>
                  </a:cubicBezTo>
                  <a:cubicBezTo>
                    <a:pt x="2551" y="840"/>
                    <a:pt x="2459" y="358"/>
                    <a:pt x="2237" y="179"/>
                  </a:cubicBezTo>
                  <a:cubicBezTo>
                    <a:pt x="2015" y="0"/>
                    <a:pt x="1461" y="11"/>
                    <a:pt x="1157" y="59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auto">
            <a:xfrm>
              <a:off x="3583" y="1331"/>
              <a:ext cx="2738" cy="2378"/>
            </a:xfrm>
            <a:custGeom>
              <a:avLst/>
              <a:gdLst/>
              <a:ahLst/>
              <a:cxnLst>
                <a:cxn ang="0">
                  <a:pos x="1157" y="59"/>
                </a:cxn>
                <a:cxn ang="0">
                  <a:pos x="415" y="464"/>
                </a:cxn>
                <a:cxn ang="0">
                  <a:pos x="70" y="1229"/>
                </a:cxn>
                <a:cxn ang="0">
                  <a:pos x="835" y="2099"/>
                </a:cxn>
                <a:cxn ang="0">
                  <a:pos x="1930" y="1934"/>
                </a:cxn>
                <a:cxn ang="0">
                  <a:pos x="2500" y="1132"/>
                </a:cxn>
                <a:cxn ang="0">
                  <a:pos x="2237" y="179"/>
                </a:cxn>
                <a:cxn ang="0">
                  <a:pos x="1157" y="59"/>
                </a:cxn>
              </a:cxnLst>
              <a:rect l="0" t="0" r="r" b="b"/>
              <a:pathLst>
                <a:path w="2551" h="2216">
                  <a:moveTo>
                    <a:pt x="1157" y="59"/>
                  </a:moveTo>
                  <a:cubicBezTo>
                    <a:pt x="853" y="107"/>
                    <a:pt x="596" y="269"/>
                    <a:pt x="415" y="464"/>
                  </a:cubicBezTo>
                  <a:cubicBezTo>
                    <a:pt x="234" y="659"/>
                    <a:pt x="0" y="956"/>
                    <a:pt x="70" y="1229"/>
                  </a:cubicBezTo>
                  <a:cubicBezTo>
                    <a:pt x="140" y="1502"/>
                    <a:pt x="525" y="1982"/>
                    <a:pt x="835" y="2099"/>
                  </a:cubicBezTo>
                  <a:cubicBezTo>
                    <a:pt x="1145" y="2216"/>
                    <a:pt x="1653" y="2095"/>
                    <a:pt x="1930" y="1934"/>
                  </a:cubicBezTo>
                  <a:cubicBezTo>
                    <a:pt x="2207" y="1773"/>
                    <a:pt x="2449" y="1424"/>
                    <a:pt x="2500" y="1132"/>
                  </a:cubicBezTo>
                  <a:cubicBezTo>
                    <a:pt x="2551" y="840"/>
                    <a:pt x="2459" y="358"/>
                    <a:pt x="2237" y="179"/>
                  </a:cubicBezTo>
                  <a:cubicBezTo>
                    <a:pt x="2015" y="0"/>
                    <a:pt x="1461" y="11"/>
                    <a:pt x="1157" y="59"/>
                  </a:cubicBez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33" name="Freeform 17"/>
            <p:cNvSpPr>
              <a:spLocks/>
            </p:cNvSpPr>
            <p:nvPr/>
          </p:nvSpPr>
          <p:spPr bwMode="auto">
            <a:xfrm>
              <a:off x="3751" y="2991"/>
              <a:ext cx="720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3"/>
                </a:cxn>
                <a:cxn ang="0">
                  <a:pos x="630" y="533"/>
                </a:cxn>
              </a:cxnLst>
              <a:rect l="0" t="0" r="r" b="b"/>
              <a:pathLst>
                <a:path w="630" h="533">
                  <a:moveTo>
                    <a:pt x="0" y="0"/>
                  </a:moveTo>
                  <a:lnTo>
                    <a:pt x="0" y="533"/>
                  </a:lnTo>
                  <a:lnTo>
                    <a:pt x="630" y="5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32" name="Freeform 16"/>
            <p:cNvSpPr>
              <a:spLocks/>
            </p:cNvSpPr>
            <p:nvPr/>
          </p:nvSpPr>
          <p:spPr bwMode="auto">
            <a:xfrm>
              <a:off x="2482" y="3545"/>
              <a:ext cx="57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3"/>
                </a:cxn>
                <a:cxn ang="0">
                  <a:pos x="630" y="533"/>
                </a:cxn>
              </a:cxnLst>
              <a:rect l="0" t="0" r="r" b="b"/>
              <a:pathLst>
                <a:path w="630" h="533">
                  <a:moveTo>
                    <a:pt x="0" y="0"/>
                  </a:moveTo>
                  <a:lnTo>
                    <a:pt x="0" y="533"/>
                  </a:lnTo>
                  <a:lnTo>
                    <a:pt x="630" y="53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 rot="10800000" flipV="1">
              <a:off x="2034" y="4114"/>
              <a:ext cx="45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30" name="Freeform 14"/>
            <p:cNvSpPr>
              <a:spLocks/>
            </p:cNvSpPr>
            <p:nvPr/>
          </p:nvSpPr>
          <p:spPr bwMode="auto">
            <a:xfrm>
              <a:off x="4710" y="2003"/>
              <a:ext cx="758" cy="76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764"/>
                </a:cxn>
                <a:cxn ang="0">
                  <a:pos x="758" y="615"/>
                </a:cxn>
              </a:cxnLst>
              <a:rect l="0" t="0" r="r" b="b"/>
              <a:pathLst>
                <a:path w="758" h="764">
                  <a:moveTo>
                    <a:pt x="68" y="0"/>
                  </a:moveTo>
                  <a:lnTo>
                    <a:pt x="0" y="764"/>
                  </a:lnTo>
                  <a:lnTo>
                    <a:pt x="758" y="61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29" name="Text Box 13"/>
            <p:cNvSpPr txBox="1">
              <a:spLocks noChangeArrowheads="1"/>
            </p:cNvSpPr>
            <p:nvPr/>
          </p:nvSpPr>
          <p:spPr bwMode="auto">
            <a:xfrm>
              <a:off x="3468" y="3699"/>
              <a:ext cx="64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fr-FR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P(x,y,z)</a:t>
              </a:r>
              <a:endParaRPr kumimoji="0" lang="fr-FR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4335" y="3745"/>
              <a:ext cx="24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7" name="Text Box 11"/>
            <p:cNvSpPr txBox="1">
              <a:spLocks noChangeArrowheads="1"/>
            </p:cNvSpPr>
            <p:nvPr/>
          </p:nvSpPr>
          <p:spPr bwMode="auto">
            <a:xfrm>
              <a:off x="3510" y="2872"/>
              <a:ext cx="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6" name="Text Box 10"/>
            <p:cNvSpPr txBox="1">
              <a:spLocks noChangeArrowheads="1"/>
            </p:cNvSpPr>
            <p:nvPr/>
          </p:nvSpPr>
          <p:spPr bwMode="auto">
            <a:xfrm>
              <a:off x="4608" y="2787"/>
              <a:ext cx="1433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fr-FR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P'(x+</a:t>
              </a:r>
              <a:r>
                <a:rPr kumimoji="0" lang="fr-FR" sz="14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u,y</a:t>
              </a:r>
              <a:r>
                <a:rPr kumimoji="0" lang="fr-FR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r>
                <a:rPr kumimoji="0" lang="fr-FR" sz="14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v,z</a:t>
              </a:r>
              <a:r>
                <a:rPr kumimoji="0" lang="fr-FR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+w)</a:t>
              </a:r>
              <a:endParaRPr kumimoji="0" lang="fr-FR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5522" y="2443"/>
              <a:ext cx="24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Q'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4" name="Text Box 8"/>
            <p:cNvSpPr txBox="1">
              <a:spLocks noChangeArrowheads="1"/>
            </p:cNvSpPr>
            <p:nvPr/>
          </p:nvSpPr>
          <p:spPr bwMode="auto">
            <a:xfrm>
              <a:off x="4703" y="1742"/>
              <a:ext cx="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R'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3" name="Line 7"/>
            <p:cNvSpPr>
              <a:spLocks noChangeShapeType="1"/>
            </p:cNvSpPr>
            <p:nvPr/>
          </p:nvSpPr>
          <p:spPr bwMode="auto">
            <a:xfrm flipV="1">
              <a:off x="3796" y="2790"/>
              <a:ext cx="878" cy="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022" name="Text Box 6"/>
            <p:cNvSpPr txBox="1">
              <a:spLocks noChangeArrowheads="1"/>
            </p:cNvSpPr>
            <p:nvPr/>
          </p:nvSpPr>
          <p:spPr bwMode="auto">
            <a:xfrm>
              <a:off x="3027" y="3988"/>
              <a:ext cx="24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1" name="Text Box 5"/>
            <p:cNvSpPr txBox="1">
              <a:spLocks noChangeArrowheads="1"/>
            </p:cNvSpPr>
            <p:nvPr/>
          </p:nvSpPr>
          <p:spPr bwMode="auto">
            <a:xfrm>
              <a:off x="2367" y="3296"/>
              <a:ext cx="24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0" name="Text Box 4"/>
            <p:cNvSpPr txBox="1">
              <a:spLocks noChangeArrowheads="1"/>
            </p:cNvSpPr>
            <p:nvPr/>
          </p:nvSpPr>
          <p:spPr bwMode="auto">
            <a:xfrm>
              <a:off x="1841" y="4492"/>
              <a:ext cx="24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endPara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19" name="Text Box 3"/>
            <p:cNvSpPr txBox="1">
              <a:spLocks noChangeArrowheads="1"/>
            </p:cNvSpPr>
            <p:nvPr/>
          </p:nvSpPr>
          <p:spPr bwMode="auto">
            <a:xfrm>
              <a:off x="4013" y="3474"/>
              <a:ext cx="24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18" name="Text Box 2"/>
            <p:cNvSpPr txBox="1">
              <a:spLocks noChangeArrowheads="1"/>
            </p:cNvSpPr>
            <p:nvPr/>
          </p:nvSpPr>
          <p:spPr bwMode="auto">
            <a:xfrm>
              <a:off x="3476" y="3219"/>
              <a:ext cx="24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404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4048" name="Object 32"/>
          <p:cNvGraphicFramePr>
            <a:graphicFrameLocks noChangeAspect="1"/>
          </p:cNvGraphicFramePr>
          <p:nvPr/>
        </p:nvGraphicFramePr>
        <p:xfrm>
          <a:off x="784565" y="2906512"/>
          <a:ext cx="1781175" cy="1993900"/>
        </p:xfrm>
        <a:graphic>
          <a:graphicData uri="http://schemas.openxmlformats.org/presentationml/2006/ole">
            <p:oleObj spid="_x0000_s214048" name="Equation" r:id="rId3" imgW="1790640" imgH="1993680" progId="Equation.DSMT4">
              <p:embed/>
            </p:oleObj>
          </a:graphicData>
        </a:graphic>
      </p:graphicFrame>
      <p:sp>
        <p:nvSpPr>
          <p:cNvPr id="21405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4050" name="Object 34"/>
          <p:cNvGraphicFramePr>
            <a:graphicFrameLocks noChangeAspect="1"/>
          </p:cNvGraphicFramePr>
          <p:nvPr/>
        </p:nvGraphicFramePr>
        <p:xfrm>
          <a:off x="3056525" y="2838763"/>
          <a:ext cx="1768475" cy="2146300"/>
        </p:xfrm>
        <a:graphic>
          <a:graphicData uri="http://schemas.openxmlformats.org/presentationml/2006/ole">
            <p:oleObj spid="_x0000_s214050" name="Equation" r:id="rId4" imgW="1777680" imgH="21589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84875"/>
          </a:xfrm>
        </p:spPr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Strain is defined as the elongation per unit length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Tensile (normal) strains in </a:t>
            </a:r>
            <a:r>
              <a:rPr lang="en-US" altLang="ko-KR" i="1" dirty="0">
                <a:ea typeface="굴림" pitchFamily="50" charset="-127"/>
              </a:rPr>
              <a:t>x</a:t>
            </a:r>
            <a:r>
              <a:rPr lang="en-US" altLang="ko-KR" dirty="0">
                <a:ea typeface="굴림" pitchFamily="50" charset="-127"/>
              </a:rPr>
              <a:t>- and </a:t>
            </a:r>
            <a:r>
              <a:rPr lang="en-US" altLang="ko-KR" i="1" dirty="0">
                <a:ea typeface="굴림" pitchFamily="50" charset="-127"/>
              </a:rPr>
              <a:t>y</a:t>
            </a:r>
            <a:r>
              <a:rPr lang="en-US" altLang="ko-KR" dirty="0">
                <a:ea typeface="굴림" pitchFamily="50" charset="-127"/>
              </a:rPr>
              <a:t>-directions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Strain is a dimensionless quantity. Positive for elongation and negative for compression</a:t>
            </a:r>
            <a:endParaRPr lang="en-US" dirty="0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1253" name="Group 5"/>
          <p:cNvGrpSpPr>
            <a:grpSpLocks noChangeAspect="1"/>
          </p:cNvGrpSpPr>
          <p:nvPr/>
        </p:nvGrpSpPr>
        <p:grpSpPr bwMode="auto">
          <a:xfrm>
            <a:off x="1909763" y="1143000"/>
            <a:ext cx="4397375" cy="2211388"/>
            <a:chOff x="1368" y="720"/>
            <a:chExt cx="2309" cy="1161"/>
          </a:xfrm>
        </p:grpSpPr>
        <p:sp>
          <p:nvSpPr>
            <p:cNvPr id="181254" name="Rectangle 6"/>
            <p:cNvSpPr>
              <a:spLocks noChangeAspect="1" noChangeArrowheads="1"/>
            </p:cNvSpPr>
            <p:nvPr/>
          </p:nvSpPr>
          <p:spPr bwMode="auto">
            <a:xfrm>
              <a:off x="1499" y="1039"/>
              <a:ext cx="741" cy="62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5" name="Rectangle 7"/>
            <p:cNvSpPr>
              <a:spLocks noChangeAspect="1" noChangeArrowheads="1"/>
            </p:cNvSpPr>
            <p:nvPr/>
          </p:nvSpPr>
          <p:spPr bwMode="auto">
            <a:xfrm>
              <a:off x="2936" y="1039"/>
              <a:ext cx="741" cy="62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6" name="Freeform 8"/>
            <p:cNvSpPr>
              <a:spLocks noChangeAspect="1"/>
            </p:cNvSpPr>
            <p:nvPr/>
          </p:nvSpPr>
          <p:spPr bwMode="auto">
            <a:xfrm>
              <a:off x="2236" y="1039"/>
              <a:ext cx="187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0"/>
                </a:cxn>
                <a:cxn ang="0">
                  <a:pos x="360" y="1207"/>
                </a:cxn>
                <a:cxn ang="0">
                  <a:pos x="0" y="1207"/>
                </a:cxn>
              </a:cxnLst>
              <a:rect l="0" t="0" r="r" b="b"/>
              <a:pathLst>
                <a:path w="360" h="1207">
                  <a:moveTo>
                    <a:pt x="0" y="0"/>
                  </a:moveTo>
                  <a:lnTo>
                    <a:pt x="360" y="0"/>
                  </a:lnTo>
                  <a:lnTo>
                    <a:pt x="360" y="1207"/>
                  </a:lnTo>
                  <a:lnTo>
                    <a:pt x="0" y="120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7" name="Freeform 9"/>
            <p:cNvSpPr>
              <a:spLocks noChangeAspect="1"/>
            </p:cNvSpPr>
            <p:nvPr/>
          </p:nvSpPr>
          <p:spPr bwMode="auto">
            <a:xfrm rot="-5400000">
              <a:off x="3210" y="575"/>
              <a:ext cx="187" cy="7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0"/>
                </a:cxn>
                <a:cxn ang="0">
                  <a:pos x="360" y="1207"/>
                </a:cxn>
                <a:cxn ang="0">
                  <a:pos x="0" y="1207"/>
                </a:cxn>
              </a:cxnLst>
              <a:rect l="0" t="0" r="r" b="b"/>
              <a:pathLst>
                <a:path w="360" h="1207">
                  <a:moveTo>
                    <a:pt x="0" y="0"/>
                  </a:moveTo>
                  <a:lnTo>
                    <a:pt x="360" y="0"/>
                  </a:lnTo>
                  <a:lnTo>
                    <a:pt x="360" y="1207"/>
                  </a:lnTo>
                  <a:lnTo>
                    <a:pt x="0" y="120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8" name="Line 10"/>
            <p:cNvSpPr>
              <a:spLocks noChangeAspect="1" noChangeShapeType="1"/>
            </p:cNvSpPr>
            <p:nvPr/>
          </p:nvSpPr>
          <p:spPr bwMode="auto">
            <a:xfrm>
              <a:off x="1499" y="1694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9" name="Line 11"/>
            <p:cNvSpPr>
              <a:spLocks noChangeAspect="1" noChangeShapeType="1"/>
            </p:cNvSpPr>
            <p:nvPr/>
          </p:nvSpPr>
          <p:spPr bwMode="auto">
            <a:xfrm>
              <a:off x="2236" y="1694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0" name="Line 12"/>
            <p:cNvSpPr>
              <a:spLocks noChangeAspect="1" noChangeShapeType="1"/>
            </p:cNvSpPr>
            <p:nvPr/>
          </p:nvSpPr>
          <p:spPr bwMode="auto">
            <a:xfrm>
              <a:off x="2419" y="1694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1" name="Line 13"/>
            <p:cNvSpPr>
              <a:spLocks noChangeAspect="1" noChangeShapeType="1"/>
            </p:cNvSpPr>
            <p:nvPr/>
          </p:nvSpPr>
          <p:spPr bwMode="auto">
            <a:xfrm>
              <a:off x="1499" y="1790"/>
              <a:ext cx="7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2" name="Line 14"/>
            <p:cNvSpPr>
              <a:spLocks noChangeAspect="1" noChangeShapeType="1"/>
            </p:cNvSpPr>
            <p:nvPr/>
          </p:nvSpPr>
          <p:spPr bwMode="auto">
            <a:xfrm>
              <a:off x="2415" y="1789"/>
              <a:ext cx="2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3" name="Text Box 15"/>
            <p:cNvSpPr txBox="1">
              <a:spLocks noChangeAspect="1" noChangeArrowheads="1"/>
            </p:cNvSpPr>
            <p:nvPr/>
          </p:nvSpPr>
          <p:spPr bwMode="auto">
            <a:xfrm>
              <a:off x="1368" y="1628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 sz="1600"/>
            </a:p>
          </p:txBody>
        </p:sp>
        <p:sp>
          <p:nvSpPr>
            <p:cNvPr id="181264" name="Text Box 16"/>
            <p:cNvSpPr txBox="1">
              <a:spLocks noChangeAspect="1" noChangeArrowheads="1"/>
            </p:cNvSpPr>
            <p:nvPr/>
          </p:nvSpPr>
          <p:spPr bwMode="auto">
            <a:xfrm>
              <a:off x="2857" y="1676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 sz="1600"/>
            </a:p>
          </p:txBody>
        </p:sp>
        <p:sp>
          <p:nvSpPr>
            <p:cNvPr id="181265" name="Text Box 17"/>
            <p:cNvSpPr txBox="1">
              <a:spLocks noChangeAspect="1" noChangeArrowheads="1"/>
            </p:cNvSpPr>
            <p:nvPr/>
          </p:nvSpPr>
          <p:spPr bwMode="auto">
            <a:xfrm>
              <a:off x="1798" y="1668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 err="1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 err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600" dirty="0"/>
            </a:p>
          </p:txBody>
        </p:sp>
        <p:sp>
          <p:nvSpPr>
            <p:cNvPr id="181266" name="Text Box 18"/>
            <p:cNvSpPr txBox="1">
              <a:spLocks noChangeAspect="1" noChangeArrowheads="1"/>
            </p:cNvSpPr>
            <p:nvPr/>
          </p:nvSpPr>
          <p:spPr bwMode="auto">
            <a:xfrm>
              <a:off x="2242" y="1702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600" dirty="0"/>
            </a:p>
          </p:txBody>
        </p:sp>
        <p:sp>
          <p:nvSpPr>
            <p:cNvPr id="181267" name="Line 19"/>
            <p:cNvSpPr>
              <a:spLocks noChangeAspect="1" noChangeShapeType="1"/>
            </p:cNvSpPr>
            <p:nvPr/>
          </p:nvSpPr>
          <p:spPr bwMode="auto">
            <a:xfrm rot="-5400000">
              <a:off x="2819" y="1571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8" name="Line 20"/>
            <p:cNvSpPr>
              <a:spLocks noChangeAspect="1" noChangeShapeType="1"/>
            </p:cNvSpPr>
            <p:nvPr/>
          </p:nvSpPr>
          <p:spPr bwMode="auto">
            <a:xfrm rot="-5400000">
              <a:off x="2820" y="943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9" name="Line 21"/>
            <p:cNvSpPr>
              <a:spLocks noChangeAspect="1" noChangeShapeType="1"/>
            </p:cNvSpPr>
            <p:nvPr/>
          </p:nvSpPr>
          <p:spPr bwMode="auto">
            <a:xfrm rot="-5400000">
              <a:off x="2820" y="760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0" name="Line 22"/>
            <p:cNvSpPr>
              <a:spLocks noChangeAspect="1" noChangeShapeType="1"/>
            </p:cNvSpPr>
            <p:nvPr/>
          </p:nvSpPr>
          <p:spPr bwMode="auto">
            <a:xfrm rot="-5400000">
              <a:off x="2507" y="1352"/>
              <a:ext cx="6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1" name="Line 23"/>
            <p:cNvSpPr>
              <a:spLocks noChangeAspect="1" noChangeShapeType="1"/>
            </p:cNvSpPr>
            <p:nvPr/>
          </p:nvSpPr>
          <p:spPr bwMode="auto">
            <a:xfrm rot="-5400000">
              <a:off x="2753" y="788"/>
              <a:ext cx="1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2" name="Text Box 24"/>
            <p:cNvSpPr txBox="1">
              <a:spLocks noChangeAspect="1" noChangeArrowheads="1"/>
            </p:cNvSpPr>
            <p:nvPr/>
          </p:nvSpPr>
          <p:spPr bwMode="auto">
            <a:xfrm>
              <a:off x="2661" y="1264"/>
              <a:ext cx="171" cy="1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 err="1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 err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600" dirty="0"/>
            </a:p>
          </p:txBody>
        </p:sp>
        <p:sp>
          <p:nvSpPr>
            <p:cNvPr id="181273" name="Text Box 25"/>
            <p:cNvSpPr txBox="1">
              <a:spLocks noChangeAspect="1" noChangeArrowheads="1"/>
            </p:cNvSpPr>
            <p:nvPr/>
          </p:nvSpPr>
          <p:spPr bwMode="auto">
            <a:xfrm>
              <a:off x="2738" y="868"/>
              <a:ext cx="171" cy="1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 err="1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 err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baseline="-25000" dirty="0" err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600" dirty="0"/>
            </a:p>
          </p:txBody>
        </p:sp>
      </p:grpSp>
      <p:graphicFrame>
        <p:nvGraphicFramePr>
          <p:cNvPr id="181274" name="Object 26"/>
          <p:cNvGraphicFramePr>
            <a:graphicFrameLocks noChangeAspect="1"/>
          </p:cNvGraphicFramePr>
          <p:nvPr/>
        </p:nvGraphicFramePr>
        <p:xfrm>
          <a:off x="2190750" y="4186238"/>
          <a:ext cx="2189163" cy="1403350"/>
        </p:xfrm>
        <a:graphic>
          <a:graphicData uri="http://schemas.openxmlformats.org/presentationml/2006/ole">
            <p:oleObj spid="_x0000_s181274" name="Equation" r:id="rId3" imgW="2184120" imgH="13968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499100" y="4406900"/>
            <a:ext cx="3253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Textbook has different, but </a:t>
            </a:r>
            <a:br>
              <a:rPr lang="en-US" sz="2000" dirty="0" smtClean="0"/>
            </a:br>
            <a:r>
              <a:rPr lang="en-US" sz="2000" dirty="0" smtClean="0"/>
              <a:t>more rigorous derivations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 STRAIN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92812"/>
          </a:xfrm>
        </p:spPr>
        <p:txBody>
          <a:bodyPr/>
          <a:lstStyle/>
          <a:p>
            <a:pPr lvl="1"/>
            <a:r>
              <a:rPr lang="en-US" altLang="ko-KR">
                <a:ea typeface="굴림" pitchFamily="50" charset="-127"/>
              </a:rPr>
              <a:t>Shear strain is the tangent of the change in angle between two originally perpendicular axes</a:t>
            </a: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r>
              <a:rPr lang="en-US" altLang="ko-KR">
                <a:ea typeface="굴림" pitchFamily="50" charset="-127"/>
              </a:rPr>
              <a:t>Shear strain (change of angle)</a:t>
            </a: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altLang="ko-KR">
                <a:ea typeface="굴림" pitchFamily="50" charset="-127"/>
              </a:rPr>
              <a:t>Positive when the angle between two positive (or two negative) faces is reduced and negative when the angle is increased. </a:t>
            </a:r>
          </a:p>
          <a:p>
            <a:pPr lvl="1"/>
            <a:r>
              <a:rPr lang="en-US" altLang="ko-KR">
                <a:ea typeface="굴림" pitchFamily="50" charset="-127"/>
              </a:rPr>
              <a:t>Valid for small deformation</a:t>
            </a:r>
            <a:endParaRPr lang="en-US"/>
          </a:p>
        </p:txBody>
      </p:sp>
      <p:grpSp>
        <p:nvGrpSpPr>
          <p:cNvPr id="182276" name="Group 4"/>
          <p:cNvGrpSpPr>
            <a:grpSpLocks noChangeAspect="1"/>
          </p:cNvGrpSpPr>
          <p:nvPr/>
        </p:nvGrpSpPr>
        <p:grpSpPr bwMode="auto">
          <a:xfrm>
            <a:off x="5372100" y="1285875"/>
            <a:ext cx="2403475" cy="2003425"/>
            <a:chOff x="2986" y="611"/>
            <a:chExt cx="1376" cy="1147"/>
          </a:xfrm>
        </p:grpSpPr>
        <p:sp>
          <p:nvSpPr>
            <p:cNvPr id="182277" name="Rectangle 5"/>
            <p:cNvSpPr>
              <a:spLocks noChangeAspect="1" noChangeArrowheads="1"/>
            </p:cNvSpPr>
            <p:nvPr/>
          </p:nvSpPr>
          <p:spPr bwMode="auto">
            <a:xfrm>
              <a:off x="3137" y="941"/>
              <a:ext cx="855" cy="7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Line 6"/>
            <p:cNvSpPr>
              <a:spLocks noChangeAspect="1" noChangeShapeType="1"/>
            </p:cNvSpPr>
            <p:nvPr/>
          </p:nvSpPr>
          <p:spPr bwMode="auto">
            <a:xfrm flipV="1">
              <a:off x="3137" y="936"/>
              <a:ext cx="239" cy="7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Line 7"/>
            <p:cNvSpPr>
              <a:spLocks noChangeAspect="1" noChangeShapeType="1"/>
            </p:cNvSpPr>
            <p:nvPr/>
          </p:nvSpPr>
          <p:spPr bwMode="auto">
            <a:xfrm flipV="1">
              <a:off x="3137" y="1427"/>
              <a:ext cx="850" cy="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Text Box 8"/>
            <p:cNvSpPr txBox="1">
              <a:spLocks noChangeAspect="1" noChangeArrowheads="1"/>
            </p:cNvSpPr>
            <p:nvPr/>
          </p:nvSpPr>
          <p:spPr bwMode="auto">
            <a:xfrm>
              <a:off x="2986" y="1605"/>
              <a:ext cx="198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 sz="1600"/>
            </a:p>
          </p:txBody>
        </p:sp>
        <p:sp>
          <p:nvSpPr>
            <p:cNvPr id="182281" name="Line 9"/>
            <p:cNvSpPr>
              <a:spLocks noChangeAspect="1" noChangeShapeType="1"/>
            </p:cNvSpPr>
            <p:nvPr/>
          </p:nvSpPr>
          <p:spPr bwMode="auto">
            <a:xfrm>
              <a:off x="3142" y="707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2" name="Line 10"/>
            <p:cNvSpPr>
              <a:spLocks noChangeAspect="1" noChangeShapeType="1"/>
            </p:cNvSpPr>
            <p:nvPr/>
          </p:nvSpPr>
          <p:spPr bwMode="auto">
            <a:xfrm>
              <a:off x="3367" y="707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3" name="Text Box 11"/>
            <p:cNvSpPr txBox="1">
              <a:spLocks noChangeAspect="1" noChangeArrowheads="1"/>
            </p:cNvSpPr>
            <p:nvPr/>
          </p:nvSpPr>
          <p:spPr bwMode="auto">
            <a:xfrm>
              <a:off x="3154" y="611"/>
              <a:ext cx="198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i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i="1" baseline="-25000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1600"/>
            </a:p>
          </p:txBody>
        </p:sp>
        <p:sp>
          <p:nvSpPr>
            <p:cNvPr id="182284" name="Line 12"/>
            <p:cNvSpPr>
              <a:spLocks noChangeAspect="1" noChangeShapeType="1"/>
            </p:cNvSpPr>
            <p:nvPr/>
          </p:nvSpPr>
          <p:spPr bwMode="auto">
            <a:xfrm rot="-5400000">
              <a:off x="4137" y="1550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5" name="Line 13"/>
            <p:cNvSpPr>
              <a:spLocks noChangeAspect="1" noChangeShapeType="1"/>
            </p:cNvSpPr>
            <p:nvPr/>
          </p:nvSpPr>
          <p:spPr bwMode="auto">
            <a:xfrm rot="-5400000">
              <a:off x="4137" y="1323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6" name="Text Box 14"/>
            <p:cNvSpPr txBox="1">
              <a:spLocks noChangeAspect="1" noChangeArrowheads="1"/>
            </p:cNvSpPr>
            <p:nvPr/>
          </p:nvSpPr>
          <p:spPr bwMode="auto">
            <a:xfrm>
              <a:off x="4164" y="1454"/>
              <a:ext cx="198" cy="1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i="1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i="1" baseline="-25000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1600"/>
            </a:p>
          </p:txBody>
        </p:sp>
        <p:sp>
          <p:nvSpPr>
            <p:cNvPr id="182287" name="Line 15"/>
            <p:cNvSpPr>
              <a:spLocks noChangeAspect="1" noChangeShapeType="1"/>
            </p:cNvSpPr>
            <p:nvPr/>
          </p:nvSpPr>
          <p:spPr bwMode="auto">
            <a:xfrm>
              <a:off x="3142" y="828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sm"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8" name="Line 16"/>
            <p:cNvSpPr>
              <a:spLocks noChangeAspect="1" noChangeShapeType="1"/>
            </p:cNvSpPr>
            <p:nvPr/>
          </p:nvSpPr>
          <p:spPr bwMode="auto">
            <a:xfrm flipV="1">
              <a:off x="4131" y="1427"/>
              <a:ext cx="0" cy="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sm"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9" name="Text Box 17"/>
            <p:cNvSpPr txBox="1">
              <a:spLocks noChangeAspect="1" noChangeArrowheads="1"/>
            </p:cNvSpPr>
            <p:nvPr/>
          </p:nvSpPr>
          <p:spPr bwMode="auto">
            <a:xfrm>
              <a:off x="3140" y="1011"/>
              <a:ext cx="176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q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600"/>
            </a:p>
          </p:txBody>
        </p:sp>
        <p:sp>
          <p:nvSpPr>
            <p:cNvPr id="182290" name="Text Box 18"/>
            <p:cNvSpPr txBox="1">
              <a:spLocks noChangeAspect="1" noChangeArrowheads="1"/>
            </p:cNvSpPr>
            <p:nvPr/>
          </p:nvSpPr>
          <p:spPr bwMode="auto">
            <a:xfrm>
              <a:off x="3729" y="1502"/>
              <a:ext cx="176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q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600"/>
            </a:p>
          </p:txBody>
        </p:sp>
        <p:sp>
          <p:nvSpPr>
            <p:cNvPr id="182291" name="Freeform 19"/>
            <p:cNvSpPr>
              <a:spLocks noChangeAspect="1"/>
            </p:cNvSpPr>
            <p:nvPr/>
          </p:nvSpPr>
          <p:spPr bwMode="auto">
            <a:xfrm>
              <a:off x="3610" y="1530"/>
              <a:ext cx="25" cy="126"/>
            </a:xfrm>
            <a:custGeom>
              <a:avLst/>
              <a:gdLst/>
              <a:ahLst/>
              <a:cxnLst>
                <a:cxn ang="0">
                  <a:pos x="30" y="210"/>
                </a:cxn>
                <a:cxn ang="0">
                  <a:pos x="38" y="113"/>
                </a:cxn>
                <a:cxn ang="0">
                  <a:pos x="0" y="0"/>
                </a:cxn>
              </a:cxnLst>
              <a:rect l="0" t="0" r="r" b="b"/>
              <a:pathLst>
                <a:path w="43" h="210">
                  <a:moveTo>
                    <a:pt x="30" y="210"/>
                  </a:moveTo>
                  <a:cubicBezTo>
                    <a:pt x="36" y="179"/>
                    <a:pt x="43" y="148"/>
                    <a:pt x="38" y="113"/>
                  </a:cubicBezTo>
                  <a:cubicBezTo>
                    <a:pt x="33" y="78"/>
                    <a:pt x="16" y="39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2" name="Freeform 20"/>
            <p:cNvSpPr>
              <a:spLocks noChangeAspect="1"/>
            </p:cNvSpPr>
            <p:nvPr/>
          </p:nvSpPr>
          <p:spPr bwMode="auto">
            <a:xfrm>
              <a:off x="3137" y="1256"/>
              <a:ext cx="122" cy="36"/>
            </a:xfrm>
            <a:custGeom>
              <a:avLst/>
              <a:gdLst/>
              <a:ahLst/>
              <a:cxnLst>
                <a:cxn ang="0">
                  <a:pos x="202" y="60"/>
                </a:cxn>
                <a:cxn ang="0">
                  <a:pos x="97" y="7"/>
                </a:cxn>
                <a:cxn ang="0">
                  <a:pos x="0" y="15"/>
                </a:cxn>
              </a:cxnLst>
              <a:rect l="0" t="0" r="r" b="b"/>
              <a:pathLst>
                <a:path w="202" h="60">
                  <a:moveTo>
                    <a:pt x="202" y="60"/>
                  </a:moveTo>
                  <a:cubicBezTo>
                    <a:pt x="166" y="37"/>
                    <a:pt x="131" y="14"/>
                    <a:pt x="97" y="7"/>
                  </a:cubicBezTo>
                  <a:cubicBezTo>
                    <a:pt x="63" y="0"/>
                    <a:pt x="31" y="7"/>
                    <a:pt x="0" y="15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3" name="Freeform 21"/>
            <p:cNvSpPr>
              <a:spLocks noChangeAspect="1"/>
            </p:cNvSpPr>
            <p:nvPr/>
          </p:nvSpPr>
          <p:spPr bwMode="auto">
            <a:xfrm>
              <a:off x="3214" y="1431"/>
              <a:ext cx="126" cy="167"/>
            </a:xfrm>
            <a:custGeom>
              <a:avLst/>
              <a:gdLst/>
              <a:ahLst/>
              <a:cxnLst>
                <a:cxn ang="0">
                  <a:pos x="210" y="278"/>
                </a:cxn>
                <a:cxn ang="0">
                  <a:pos x="188" y="150"/>
                </a:cxn>
                <a:cxn ang="0">
                  <a:pos x="98" y="45"/>
                </a:cxn>
                <a:cxn ang="0">
                  <a:pos x="0" y="0"/>
                </a:cxn>
              </a:cxnLst>
              <a:rect l="0" t="0" r="r" b="b"/>
              <a:pathLst>
                <a:path w="210" h="278">
                  <a:moveTo>
                    <a:pt x="210" y="278"/>
                  </a:moveTo>
                  <a:cubicBezTo>
                    <a:pt x="208" y="233"/>
                    <a:pt x="207" y="189"/>
                    <a:pt x="188" y="150"/>
                  </a:cubicBezTo>
                  <a:cubicBezTo>
                    <a:pt x="169" y="111"/>
                    <a:pt x="129" y="70"/>
                    <a:pt x="98" y="45"/>
                  </a:cubicBezTo>
                  <a:cubicBezTo>
                    <a:pt x="67" y="20"/>
                    <a:pt x="33" y="10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4" name="Text Box 22"/>
            <p:cNvSpPr txBox="1">
              <a:spLocks noChangeAspect="1" noChangeArrowheads="1"/>
            </p:cNvSpPr>
            <p:nvPr/>
          </p:nvSpPr>
          <p:spPr bwMode="auto">
            <a:xfrm>
              <a:off x="3254" y="1316"/>
              <a:ext cx="454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p</a:t>
              </a:r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/2 – </a:t>
              </a:r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g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12</a:t>
              </a:r>
              <a:endParaRPr lang="en-US" sz="1600"/>
            </a:p>
          </p:txBody>
        </p:sp>
      </p:grpSp>
      <p:graphicFrame>
        <p:nvGraphicFramePr>
          <p:cNvPr id="182295" name="Object 23"/>
          <p:cNvGraphicFramePr>
            <a:graphicFrameLocks noChangeAspect="1"/>
          </p:cNvGraphicFramePr>
          <p:nvPr/>
        </p:nvGraphicFramePr>
        <p:xfrm>
          <a:off x="1479550" y="1625788"/>
          <a:ext cx="1909763" cy="1403350"/>
        </p:xfrm>
        <a:graphic>
          <a:graphicData uri="http://schemas.openxmlformats.org/presentationml/2006/ole">
            <p:oleObj spid="_x0000_s182295" name="Equation" r:id="rId3" imgW="1904760" imgH="1396800" progId="Equation.DSMT4">
              <p:embed/>
            </p:oleObj>
          </a:graphicData>
        </a:graphic>
      </p:graphicFrame>
      <p:graphicFrame>
        <p:nvGraphicFramePr>
          <p:cNvPr id="182296" name="Object 24"/>
          <p:cNvGraphicFramePr>
            <a:graphicFrameLocks noChangeAspect="1"/>
          </p:cNvGraphicFramePr>
          <p:nvPr/>
        </p:nvGraphicFramePr>
        <p:xfrm>
          <a:off x="1491650" y="3723088"/>
          <a:ext cx="4965700" cy="698500"/>
        </p:xfrm>
        <a:graphic>
          <a:graphicData uri="http://schemas.openxmlformats.org/presentationml/2006/ole">
            <p:oleObj spid="_x0000_s182296" name="Equation" r:id="rId4" imgW="4965480" imgH="698400" progId="Equation.DSMT4">
              <p:embed/>
            </p:oleObj>
          </a:graphicData>
        </a:graphic>
      </p:graphicFrame>
      <p:graphicFrame>
        <p:nvGraphicFramePr>
          <p:cNvPr id="182297" name="Object 25"/>
          <p:cNvGraphicFramePr>
            <a:graphicFrameLocks noChangeAspect="1"/>
          </p:cNvGraphicFramePr>
          <p:nvPr/>
        </p:nvGraphicFramePr>
        <p:xfrm>
          <a:off x="1530350" y="4586288"/>
          <a:ext cx="2938463" cy="755650"/>
        </p:xfrm>
        <a:graphic>
          <a:graphicData uri="http://schemas.openxmlformats.org/presentationml/2006/ole">
            <p:oleObj spid="_x0000_s182297" name="Equation" r:id="rId5" imgW="2933640" imgH="761760" progId="Equation.DSMT4">
              <p:embed/>
            </p:oleObj>
          </a:graphicData>
        </a:graphic>
      </p:graphicFrame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6276975" y="3082925"/>
            <a:ext cx="425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>
                <a:latin typeface="Times New Roman" pitchFamily="18" charset="0"/>
              </a:rPr>
              <a:t>x</a:t>
            </a:r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5224463" y="2260600"/>
            <a:ext cx="425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STRAIN MATRIX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822950"/>
          </a:xfrm>
        </p:spPr>
        <p:txBody>
          <a:bodyPr/>
          <a:lstStyle/>
          <a:p>
            <a:pPr lvl="1"/>
            <a:r>
              <a:rPr lang="en-US" dirty="0"/>
              <a:t>Strain matrix and strain vector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Normal component: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Coordinate transformation:</a:t>
            </a:r>
          </a:p>
          <a:p>
            <a:pPr lvl="1"/>
            <a:r>
              <a:rPr lang="en-US" dirty="0"/>
              <a:t>Principal strain: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ε</a:t>
            </a:r>
            <a:r>
              <a:rPr lang="en-US" altLang="ko-KR" baseline="-25000" dirty="0">
                <a:ea typeface="굴림" pitchFamily="50" charset="-127"/>
              </a:rPr>
              <a:t>1</a:t>
            </a:r>
            <a:r>
              <a:rPr lang="en-US" altLang="ko-KR" dirty="0">
                <a:ea typeface="굴림" pitchFamily="50" charset="-127"/>
              </a:rPr>
              <a:t> ≥ ε</a:t>
            </a:r>
            <a:r>
              <a:rPr lang="en-US" altLang="ko-KR" baseline="-25000" dirty="0">
                <a:ea typeface="굴림" pitchFamily="50" charset="-127"/>
              </a:rPr>
              <a:t>2</a:t>
            </a:r>
            <a:r>
              <a:rPr lang="en-US" altLang="ko-KR" dirty="0">
                <a:ea typeface="굴림" pitchFamily="50" charset="-127"/>
              </a:rPr>
              <a:t> ≥ ε</a:t>
            </a:r>
            <a:r>
              <a:rPr lang="en-US" altLang="ko-KR" baseline="-25000" dirty="0">
                <a:ea typeface="굴림" pitchFamily="50" charset="-127"/>
              </a:rPr>
              <a:t>3</a:t>
            </a:r>
            <a:r>
              <a:rPr lang="en-US" altLang="ko-KR" dirty="0">
                <a:ea typeface="굴림" pitchFamily="50" charset="-127"/>
              </a:rPr>
              <a:t> </a:t>
            </a:r>
            <a:endParaRPr lang="en-US" dirty="0"/>
          </a:p>
          <a:p>
            <a:pPr lvl="1"/>
            <a:r>
              <a:rPr lang="en-US" dirty="0"/>
              <a:t>Maximum shear strain:</a:t>
            </a:r>
          </a:p>
          <a:p>
            <a:r>
              <a:rPr lang="en-US" dirty="0"/>
              <a:t>Will the principal direction of strain be the same as that of stress?</a:t>
            </a:r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2035175" y="1447800"/>
          <a:ext cx="2159000" cy="1263650"/>
        </p:xfrm>
        <a:graphic>
          <a:graphicData uri="http://schemas.openxmlformats.org/presentationml/2006/ole">
            <p:oleObj spid="_x0000_s183300" name="Equation" r:id="rId3" imgW="2158920" imgH="1269720" progId="Equation.DSMT4">
              <p:embed/>
            </p:oleObj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3243423" y="3355331"/>
          <a:ext cx="1427162" cy="325437"/>
        </p:xfrm>
        <a:graphic>
          <a:graphicData uri="http://schemas.openxmlformats.org/presentationml/2006/ole">
            <p:oleObj spid="_x0000_s183302" name="Equation" r:id="rId4" imgW="1422360" imgH="330120" progId="Equation.DSMT4">
              <p:embed/>
            </p:oleObj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998502" y="4055018"/>
          <a:ext cx="2146300" cy="387350"/>
        </p:xfrm>
        <a:graphic>
          <a:graphicData uri="http://schemas.openxmlformats.org/presentationml/2006/ole">
            <p:oleObj spid="_x0000_s183303" name="Equation" r:id="rId5" imgW="2145960" imgH="393480" progId="Equation.DSMT4">
              <p:embed/>
            </p:oleObj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2761367" y="4478036"/>
          <a:ext cx="1130300" cy="298450"/>
        </p:xfrm>
        <a:graphic>
          <a:graphicData uri="http://schemas.openxmlformats.org/presentationml/2006/ole">
            <p:oleObj spid="_x0000_s183304" name="Equation" r:id="rId6" imgW="1130040" imgH="304560" progId="Equation.DSMT4">
              <p:embed/>
            </p:oleObj>
          </a:graphicData>
        </a:graphic>
      </p:graphicFrame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3617500" y="4914900"/>
          <a:ext cx="1492250" cy="615950"/>
        </p:xfrm>
        <a:graphic>
          <a:graphicData uri="http://schemas.openxmlformats.org/presentationml/2006/ole">
            <p:oleObj spid="_x0000_s183305" name="Equation" r:id="rId7" imgW="1485720" imgH="622080" progId="Equation.DSMT4">
              <p:embed/>
            </p:oleObj>
          </a:graphicData>
        </a:graphic>
      </p:graphicFrame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5932488" y="885825"/>
          <a:ext cx="1176337" cy="2392363"/>
        </p:xfrm>
        <a:graphic>
          <a:graphicData uri="http://schemas.openxmlformats.org/presentationml/2006/ole">
            <p:oleObj spid="_x0000_s183306" name="Equation" r:id="rId8" imgW="1180800" imgH="2387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VS STRAIN</a:t>
            </a:r>
          </a:p>
        </p:txBody>
      </p:sp>
      <p:graphicFrame>
        <p:nvGraphicFramePr>
          <p:cNvPr id="184323" name="Group 3"/>
          <p:cNvGraphicFramePr>
            <a:graphicFrameLocks noGrp="1"/>
          </p:cNvGraphicFramePr>
          <p:nvPr/>
        </p:nvGraphicFramePr>
        <p:xfrm>
          <a:off x="566738" y="1474788"/>
          <a:ext cx="8107362" cy="4155440"/>
        </p:xfrm>
        <a:graphic>
          <a:graphicData uri="http://schemas.openxmlformats.org/drawingml/2006/table">
            <a:tbl>
              <a:tblPr/>
              <a:tblGrid>
                <a:gridCol w="4054475"/>
                <a:gridCol w="4052887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] is a symmetric 3×3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] is a symmetric 3×3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Normal stress in the direction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is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Normal strain in the direction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is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Transformation of stress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Transformation of strain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Three mutually perpendicular principal directions and principal stresses can be computed as eigenvalues and eigenvectors of the stress matrix as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Three mutually perpendicular principal directions and principal strains can be computed as </a:t>
                      </a:r>
                      <a:r>
                        <a:rPr kumimoji="0" lang="en-US" altLang="ko-K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eigenvalues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and eigenvectors of the strain matrix as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1790700" y="2611438"/>
          <a:ext cx="1516063" cy="323850"/>
        </p:xfrm>
        <a:graphic>
          <a:graphicData uri="http://schemas.openxmlformats.org/presentationml/2006/ole">
            <p:oleObj spid="_x0000_s184340" name="Equation" r:id="rId3" imgW="1511280" imgH="330120" progId="Equation.DSMT4">
              <p:embed/>
            </p:oleObj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5749625" y="2633363"/>
          <a:ext cx="1427163" cy="323850"/>
        </p:xfrm>
        <a:graphic>
          <a:graphicData uri="http://schemas.openxmlformats.org/presentationml/2006/ole">
            <p:oleObj spid="_x0000_s184341" name="Equation" r:id="rId4" imgW="1422360" imgH="330120" progId="Equation.DSMT4">
              <p:embed/>
            </p:oleObj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1374775" y="3484563"/>
          <a:ext cx="2239963" cy="388937"/>
        </p:xfrm>
        <a:graphic>
          <a:graphicData uri="http://schemas.openxmlformats.org/presentationml/2006/ole">
            <p:oleObj spid="_x0000_s184342" name="Equation" r:id="rId5" imgW="2234880" imgH="393480" progId="Equation.DSMT4">
              <p:embed/>
            </p:oleObj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5366125" y="3509763"/>
          <a:ext cx="2139950" cy="387350"/>
        </p:xfrm>
        <a:graphic>
          <a:graphicData uri="http://schemas.openxmlformats.org/presentationml/2006/ole">
            <p:oleObj spid="_x0000_s184343" name="Equation" r:id="rId6" imgW="2133360" imgH="393480" progId="Equation.DSMT4">
              <p:embed/>
            </p:oleObj>
          </a:graphicData>
        </a:graphic>
      </p:graphicFrame>
      <p:graphicFrame>
        <p:nvGraphicFramePr>
          <p:cNvPr id="184344" name="Object 24"/>
          <p:cNvGraphicFramePr>
            <a:graphicFrameLocks noChangeAspect="1"/>
          </p:cNvGraphicFramePr>
          <p:nvPr/>
        </p:nvGraphicFramePr>
        <p:xfrm>
          <a:off x="3016250" y="5305425"/>
          <a:ext cx="1176338" cy="301625"/>
        </p:xfrm>
        <a:graphic>
          <a:graphicData uri="http://schemas.openxmlformats.org/presentationml/2006/ole">
            <p:oleObj spid="_x0000_s184344" name="Equation" r:id="rId7" imgW="1180800" imgH="304560" progId="Equation.DSMT4">
              <p:embed/>
            </p:oleObj>
          </a:graphicData>
        </a:graphic>
      </p:graphicFrame>
      <p:graphicFrame>
        <p:nvGraphicFramePr>
          <p:cNvPr id="184345" name="Object 25"/>
          <p:cNvGraphicFramePr>
            <a:graphicFrameLocks noChangeAspect="1"/>
          </p:cNvGraphicFramePr>
          <p:nvPr/>
        </p:nvGraphicFramePr>
        <p:xfrm>
          <a:off x="7007225" y="5299075"/>
          <a:ext cx="1125538" cy="300038"/>
        </p:xfrm>
        <a:graphic>
          <a:graphicData uri="http://schemas.openxmlformats.org/presentationml/2006/ole">
            <p:oleObj spid="_x0000_s184345" name="Equation" r:id="rId8" imgW="113004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STRESS-STRAIN RELATIONSHIP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Applied Load         shape change (strain)         stress</a:t>
            </a:r>
          </a:p>
          <a:p>
            <a:r>
              <a:rPr lang="en-US" dirty="0"/>
              <a:t>There must be a relation between stress and strain</a:t>
            </a:r>
          </a:p>
          <a:p>
            <a:r>
              <a:rPr lang="en-US" dirty="0"/>
              <a:t>Linear Elasticity: Simplest and most commonly used</a:t>
            </a:r>
          </a:p>
          <a:p>
            <a:r>
              <a:rPr lang="en-US" dirty="0" err="1"/>
              <a:t>Uni</a:t>
            </a:r>
            <a:r>
              <a:rPr lang="en-US" dirty="0"/>
              <a:t>-axial Stress:</a:t>
            </a:r>
          </a:p>
          <a:p>
            <a:pPr lvl="1"/>
            <a:r>
              <a:rPr lang="en-US" dirty="0"/>
              <a:t>Axial force F will generate stress </a:t>
            </a:r>
          </a:p>
          <a:p>
            <a:pPr lvl="1"/>
            <a:r>
              <a:rPr lang="en-US" dirty="0"/>
              <a:t>In the elastic range, the relation between stress and strain 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Reduction of cross-section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E: Young’s modulus, </a:t>
            </a:r>
            <a:r>
              <a:rPr lang="en-US" dirty="0">
                <a:sym typeface="Symbol" pitchFamily="18" charset="2"/>
              </a:rPr>
              <a:t>: Poisson’s ratio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>
            <a:off x="2498725" y="898525"/>
            <a:ext cx="457200" cy="203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6221413" y="900113"/>
            <a:ext cx="457200" cy="203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1466850" y="3849688"/>
          <a:ext cx="6164263" cy="684212"/>
        </p:xfrm>
        <a:graphic>
          <a:graphicData uri="http://schemas.openxmlformats.org/presentationml/2006/ole">
            <p:oleObj spid="_x0000_s185351" name="Picture" r:id="rId3" imgW="3086280" imgH="343080" progId="Word.Picture.8">
              <p:embed/>
            </p:oleObj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4022725" y="3458475"/>
          <a:ext cx="1079500" cy="330200"/>
        </p:xfrm>
        <a:graphic>
          <a:graphicData uri="http://schemas.openxmlformats.org/presentationml/2006/ole">
            <p:oleObj spid="_x0000_s185352" name="Equation" r:id="rId4" imgW="1079280" imgH="330120" progId="Equation.DSMT4">
              <p:embed/>
            </p:oleObj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4677663" y="2536825"/>
          <a:ext cx="1155700" cy="330200"/>
        </p:xfrm>
        <a:graphic>
          <a:graphicData uri="http://schemas.openxmlformats.org/presentationml/2006/ole">
            <p:oleObj spid="_x0000_s185353" name="Equation" r:id="rId5" imgW="1155600" imgH="330120" progId="Equation.DSMT4">
              <p:embed/>
            </p:oleObj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3752850" y="5289163"/>
          <a:ext cx="1722438" cy="361950"/>
        </p:xfrm>
        <a:graphic>
          <a:graphicData uri="http://schemas.openxmlformats.org/presentationml/2006/ole">
            <p:oleObj spid="_x0000_s185354" name="Equation" r:id="rId6" imgW="172692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UNI-AXIAL TENSION TEST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39169" y="3777017"/>
          <a:ext cx="8425698" cy="2926080"/>
        </p:xfrm>
        <a:graphic>
          <a:graphicData uri="http://schemas.openxmlformats.org/drawingml/2006/table">
            <a:tbl>
              <a:tblPr/>
              <a:tblGrid>
                <a:gridCol w="1956398"/>
                <a:gridCol w="6469300"/>
              </a:tblGrid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Terms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Explanations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Proportional limit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The greatest stress for which stress is still proportional to strain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Elastic limit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The greatest stress without resulting in any permanent strain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Yield stress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The stress required to produce 0.2% plastic strain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Strain hardening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 region where more stress is required to deform the material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Ultimate stress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The maximum stress the material can resist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Necking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Cross section of the specimen reduces during deformation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Fracture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Material failure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397" name="Rectangle 29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6398" name="Object 30"/>
          <p:cNvGraphicFramePr>
            <a:graphicFrameLocks noChangeAspect="1"/>
          </p:cNvGraphicFramePr>
          <p:nvPr/>
        </p:nvGraphicFramePr>
        <p:xfrm>
          <a:off x="1798638" y="542925"/>
          <a:ext cx="5603875" cy="3544888"/>
        </p:xfrm>
        <a:graphic>
          <a:graphicData uri="http://schemas.openxmlformats.org/presentationml/2006/ole">
            <p:oleObj spid="_x0000_s186398" name="Picture" r:id="rId3" imgW="2798733" imgH="1774788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ELASTICITY (HOOKE’S LAW)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74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the material is in the Proportional Limit (or Elastic Limit)</a:t>
            </a:r>
          </a:p>
          <a:p>
            <a:pPr>
              <a:lnSpc>
                <a:spcPct val="90000"/>
              </a:lnSpc>
            </a:pPr>
            <a:r>
              <a:rPr lang="en-US" dirty="0"/>
              <a:t>In General 3-D Relationship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Stress-Strain Matrix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For homogeneous, isotropic material 36 constants can be reduced to 2 independent constants.</a:t>
            </a:r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85" name="Object 1"/>
          <p:cNvGraphicFramePr>
            <a:graphicFrameLocks noChangeAspect="1"/>
          </p:cNvGraphicFramePr>
          <p:nvPr/>
        </p:nvGraphicFramePr>
        <p:xfrm>
          <a:off x="1144588" y="2274888"/>
          <a:ext cx="7045325" cy="2416175"/>
        </p:xfrm>
        <a:graphic>
          <a:graphicData uri="http://schemas.openxmlformats.org/presentationml/2006/ole">
            <p:oleObj spid="_x0000_s195585" name="Equation" r:id="rId3" imgW="7061040" imgH="2387520" progId="Equation.DSMT4">
              <p:embed/>
            </p:oleObj>
          </a:graphicData>
        </a:graphic>
      </p:graphicFrame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16375" y="1692275"/>
          <a:ext cx="1409700" cy="300038"/>
        </p:xfrm>
        <a:graphic>
          <a:graphicData uri="http://schemas.openxmlformats.org/presentationml/2006/ole">
            <p:oleObj spid="_x0000_s195586" name="Equation" r:id="rId4" imgW="140940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SURFACE TRACTION</a:t>
            </a: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6046788" cy="5424487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Surface traction (Stress)</a:t>
            </a:r>
          </a:p>
          <a:p>
            <a:pPr marL="569913" lvl="1">
              <a:spcBef>
                <a:spcPct val="40000"/>
              </a:spcBef>
            </a:pPr>
            <a:r>
              <a:rPr lang="en-US" altLang="ko-KR" dirty="0" smtClean="0">
                <a:ea typeface="굴림" pitchFamily="50" charset="-127"/>
              </a:rPr>
              <a:t>The entire body is in equilibrium with external forces (</a:t>
            </a:r>
            <a:r>
              <a:rPr lang="en-US" altLang="ko-KR" b="1" dirty="0" smtClean="0">
                <a:ea typeface="굴림" pitchFamily="50" charset="-127"/>
              </a:rPr>
              <a:t>f</a:t>
            </a:r>
            <a:r>
              <a:rPr lang="en-US" altLang="ko-KR" baseline="-25000" dirty="0" smtClean="0">
                <a:ea typeface="굴림" pitchFamily="50" charset="-127"/>
              </a:rPr>
              <a:t>1</a:t>
            </a:r>
            <a:r>
              <a:rPr lang="en-US" altLang="ko-KR" dirty="0" smtClean="0">
                <a:ea typeface="굴림" pitchFamily="50" charset="-127"/>
              </a:rPr>
              <a:t> ~ </a:t>
            </a:r>
            <a:r>
              <a:rPr lang="en-US" altLang="ko-KR" b="1" dirty="0" smtClean="0">
                <a:ea typeface="굴림" pitchFamily="50" charset="-127"/>
              </a:rPr>
              <a:t>f</a:t>
            </a:r>
            <a:r>
              <a:rPr lang="en-US" altLang="ko-KR" baseline="-25000" dirty="0" smtClean="0">
                <a:ea typeface="굴림" pitchFamily="50" charset="-127"/>
              </a:rPr>
              <a:t>6</a:t>
            </a:r>
            <a:r>
              <a:rPr lang="en-US" altLang="ko-KR" dirty="0" smtClean="0">
                <a:ea typeface="굴림" pitchFamily="50" charset="-127"/>
              </a:rPr>
              <a:t>)</a:t>
            </a:r>
          </a:p>
          <a:p>
            <a:pPr marL="569913" lvl="1">
              <a:spcBef>
                <a:spcPct val="40000"/>
              </a:spcBef>
            </a:pPr>
            <a:r>
              <a:rPr lang="en-US" altLang="ko-KR" dirty="0" smtClean="0">
                <a:ea typeface="굴림" pitchFamily="50" charset="-127"/>
              </a:rPr>
              <a:t>The imaginary cut body </a:t>
            </a:r>
            <a:r>
              <a:rPr lang="en-US" altLang="ko-KR" dirty="0">
                <a:ea typeface="굴림" pitchFamily="50" charset="-127"/>
              </a:rPr>
              <a:t>is in equilibrium due to  external forces (</a:t>
            </a:r>
            <a:r>
              <a:rPr lang="en-US" altLang="ko-KR" b="1" dirty="0">
                <a:ea typeface="굴림" pitchFamily="50" charset="-127"/>
              </a:rPr>
              <a:t>f</a:t>
            </a:r>
            <a:r>
              <a:rPr lang="en-US" altLang="ko-KR" baseline="-25000" dirty="0">
                <a:ea typeface="굴림" pitchFamily="50" charset="-127"/>
              </a:rPr>
              <a:t>1</a:t>
            </a:r>
            <a:r>
              <a:rPr lang="en-US" altLang="ko-KR" dirty="0">
                <a:ea typeface="굴림" pitchFamily="50" charset="-127"/>
              </a:rPr>
              <a:t>, </a:t>
            </a:r>
            <a:r>
              <a:rPr lang="en-US" altLang="ko-KR" b="1" dirty="0">
                <a:ea typeface="굴림" pitchFamily="50" charset="-127"/>
              </a:rPr>
              <a:t>f</a:t>
            </a:r>
            <a:r>
              <a:rPr lang="en-US" altLang="ko-KR" baseline="-25000" dirty="0">
                <a:ea typeface="굴림" pitchFamily="50" charset="-127"/>
              </a:rPr>
              <a:t>2</a:t>
            </a:r>
            <a:r>
              <a:rPr lang="en-US" altLang="ko-KR" dirty="0">
                <a:ea typeface="굴림" pitchFamily="50" charset="-127"/>
              </a:rPr>
              <a:t>, </a:t>
            </a:r>
            <a:r>
              <a:rPr lang="en-US" altLang="ko-KR" b="1" dirty="0">
                <a:ea typeface="굴림" pitchFamily="50" charset="-127"/>
              </a:rPr>
              <a:t>f</a:t>
            </a:r>
            <a:r>
              <a:rPr lang="en-US" altLang="ko-KR" baseline="-25000" dirty="0">
                <a:ea typeface="굴림" pitchFamily="50" charset="-127"/>
              </a:rPr>
              <a:t>3</a:t>
            </a:r>
            <a:r>
              <a:rPr lang="en-US" altLang="ko-KR" dirty="0">
                <a:ea typeface="굴림" pitchFamily="50" charset="-127"/>
              </a:rPr>
              <a:t>) and internal forces</a:t>
            </a:r>
          </a:p>
          <a:p>
            <a:pPr marL="569913" lvl="1">
              <a:spcBef>
                <a:spcPct val="40000"/>
              </a:spcBef>
            </a:pPr>
            <a:r>
              <a:rPr lang="en-US" altLang="ko-KR" dirty="0" smtClean="0">
                <a:ea typeface="굴림" pitchFamily="50" charset="-127"/>
              </a:rPr>
              <a:t>Internal </a:t>
            </a:r>
            <a:r>
              <a:rPr lang="en-US" altLang="ko-KR" dirty="0">
                <a:ea typeface="굴림" pitchFamily="50" charset="-127"/>
              </a:rPr>
              <a:t>force acting at a point </a:t>
            </a:r>
            <a:r>
              <a:rPr lang="en-US" altLang="ko-KR" dirty="0" smtClean="0">
                <a:ea typeface="굴림" pitchFamily="50" charset="-127"/>
              </a:rPr>
              <a:t>P</a:t>
            </a:r>
            <a:r>
              <a:rPr lang="en-US" altLang="ko-KR" dirty="0">
                <a:ea typeface="굴림" pitchFamily="50" charset="-127"/>
              </a:rPr>
              <a:t/>
            </a:r>
            <a:br>
              <a:rPr lang="en-US" altLang="ko-KR" dirty="0">
                <a:ea typeface="굴림" pitchFamily="50" charset="-127"/>
              </a:rPr>
            </a:br>
            <a:r>
              <a:rPr lang="en-US" altLang="ko-KR" dirty="0">
                <a:ea typeface="굴림" pitchFamily="50" charset="-127"/>
              </a:rPr>
              <a:t>on a plane whose </a:t>
            </a:r>
            <a:r>
              <a:rPr lang="en-US" altLang="ko-KR" dirty="0" smtClean="0">
                <a:ea typeface="굴림" pitchFamily="50" charset="-127"/>
              </a:rPr>
              <a:t>unit normal </a:t>
            </a:r>
            <a:r>
              <a:rPr lang="en-US" altLang="ko-KR" dirty="0">
                <a:ea typeface="굴림" pitchFamily="50" charset="-127"/>
              </a:rPr>
              <a:t>is 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 smtClean="0">
                <a:ea typeface="굴림" pitchFamily="50" charset="-127"/>
              </a:rPr>
              <a:t>:</a:t>
            </a:r>
            <a:endParaRPr lang="en-US" altLang="ko-KR" dirty="0">
              <a:ea typeface="굴림" pitchFamily="50" charset="-127"/>
            </a:endParaRPr>
          </a:p>
          <a:p>
            <a:pPr marL="569913" lvl="1">
              <a:spcBef>
                <a:spcPct val="40000"/>
              </a:spcBef>
            </a:pPr>
            <a:endParaRPr lang="en-US" altLang="ko-KR" dirty="0">
              <a:ea typeface="굴림" pitchFamily="50" charset="-127"/>
            </a:endParaRPr>
          </a:p>
          <a:p>
            <a:pPr marL="569913" lvl="1">
              <a:spcBef>
                <a:spcPct val="40000"/>
              </a:spcBef>
            </a:pPr>
            <a:endParaRPr lang="en-US" altLang="ko-KR" dirty="0">
              <a:ea typeface="굴림" pitchFamily="50" charset="-127"/>
            </a:endParaRPr>
          </a:p>
          <a:p>
            <a:pPr marL="569913" lvl="1">
              <a:spcBef>
                <a:spcPct val="40000"/>
              </a:spcBef>
            </a:pPr>
            <a:r>
              <a:rPr lang="en-US" altLang="ko-KR" dirty="0">
                <a:ea typeface="굴림" pitchFamily="50" charset="-127"/>
              </a:rPr>
              <a:t>The </a:t>
            </a:r>
            <a:r>
              <a:rPr lang="en-US" altLang="ko-KR" dirty="0">
                <a:solidFill>
                  <a:srgbClr val="FF0000"/>
                </a:solidFill>
                <a:ea typeface="굴림" pitchFamily="50" charset="-127"/>
              </a:rPr>
              <a:t>surface traction </a:t>
            </a:r>
            <a:r>
              <a:rPr lang="en-US" altLang="ko-KR" dirty="0">
                <a:ea typeface="굴림" pitchFamily="50" charset="-127"/>
              </a:rPr>
              <a:t>depends on the </a:t>
            </a:r>
            <a:r>
              <a:rPr lang="en-US" altLang="ko-KR" dirty="0" smtClean="0">
                <a:ea typeface="굴림" pitchFamily="50" charset="-127"/>
              </a:rPr>
              <a:t>unit normal </a:t>
            </a:r>
            <a:r>
              <a:rPr lang="en-US" altLang="ko-KR" dirty="0">
                <a:ea typeface="굴림" pitchFamily="50" charset="-127"/>
              </a:rPr>
              <a:t>direction 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marL="569913" lvl="1">
              <a:spcBef>
                <a:spcPct val="40000"/>
              </a:spcBef>
            </a:pPr>
            <a:r>
              <a:rPr lang="en-US" altLang="ko-KR" dirty="0">
                <a:ea typeface="굴림" pitchFamily="50" charset="-127"/>
              </a:rPr>
              <a:t>Surface traction will change when 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 changes.</a:t>
            </a:r>
          </a:p>
          <a:p>
            <a:pPr marL="569913" lvl="1">
              <a:spcBef>
                <a:spcPct val="40000"/>
              </a:spcBef>
            </a:pPr>
            <a:r>
              <a:rPr lang="en-US" altLang="ko-KR" dirty="0">
                <a:ea typeface="굴림" pitchFamily="50" charset="-127"/>
              </a:rPr>
              <a:t>unit = force per unit area (pressure)</a:t>
            </a:r>
            <a:endParaRPr lang="en-US" dirty="0">
              <a:ea typeface="굴림" pitchFamily="50" charset="-127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5983288" y="179950"/>
          <a:ext cx="2825750" cy="5549900"/>
        </p:xfrm>
        <a:graphic>
          <a:graphicData uri="http://schemas.openxmlformats.org/presentationml/2006/ole">
            <p:oleObj spid="_x0000_s155653" name="Picture" r:id="rId3" imgW="1886040" imgH="3714840" progId="Word.Picture.8">
              <p:embed/>
            </p:oleObj>
          </a:graphicData>
        </a:graphic>
      </p:graphicFrame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73439" y="3503483"/>
          <a:ext cx="1554163" cy="639762"/>
        </p:xfrm>
        <a:graphic>
          <a:graphicData uri="http://schemas.openxmlformats.org/presentationml/2006/ole">
            <p:oleObj spid="_x0000_s155654" name="Equation" r:id="rId4" imgW="1549080" imgH="622080" progId="Equation.DSMT4">
              <p:embed/>
            </p:oleObj>
          </a:graphicData>
        </a:graphic>
      </p:graphicFrame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534510" y="5999079"/>
          <a:ext cx="2130425" cy="388938"/>
        </p:xfrm>
        <a:graphic>
          <a:graphicData uri="http://schemas.openxmlformats.org/presentationml/2006/ole">
            <p:oleObj spid="_x0000_s155656" name="Equation" r:id="rId5" imgW="2120760" imgH="393480" progId="Equation.DSMT4">
              <p:embed/>
            </p:oleObj>
          </a:graphicData>
        </a:graphic>
      </p:graphicFrame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5658" name="Object 10"/>
          <p:cNvGraphicFramePr>
            <a:graphicFrameLocks noChangeAspect="1"/>
          </p:cNvGraphicFramePr>
          <p:nvPr/>
        </p:nvGraphicFramePr>
        <p:xfrm>
          <a:off x="3259150" y="5972175"/>
          <a:ext cx="2789238" cy="469900"/>
        </p:xfrm>
        <a:graphic>
          <a:graphicData uri="http://schemas.openxmlformats.org/presentationml/2006/ole">
            <p:oleObj spid="_x0000_s155658" name="Equation" r:id="rId6" imgW="279396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6342185" y="4536831"/>
            <a:ext cx="1664677" cy="93784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ELASTICITY (HOOKE’S LAW)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Isotropic Material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Stress in terms of strain: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Strain in terms of stress</a:t>
            </a:r>
            <a:endParaRPr lang="en-US" dirty="0"/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07016" y="409135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 Modulus</a:t>
            </a:r>
            <a:endParaRPr lang="en-US" dirty="0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3738075" y="1240608"/>
          <a:ext cx="1409700" cy="300038"/>
        </p:xfrm>
        <a:graphic>
          <a:graphicData uri="http://schemas.openxmlformats.org/presentationml/2006/ole">
            <p:oleObj spid="_x0000_s211969" name="Equation" r:id="rId3" imgW="1409400" imgH="304560" progId="Equation.DSMT4">
              <p:embed/>
            </p:oleObj>
          </a:graphicData>
        </a:graphic>
      </p:graphicFrame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950614" y="1824765"/>
          <a:ext cx="5146675" cy="1655762"/>
        </p:xfrm>
        <a:graphic>
          <a:graphicData uri="http://schemas.openxmlformats.org/presentationml/2006/ole">
            <p:oleObj spid="_x0000_s211972" name="Equation" r:id="rId4" imgW="5168880" imgH="1650960" progId="Equation.DSMT4">
              <p:embed/>
            </p:oleObj>
          </a:graphicData>
        </a:graphic>
      </p:graphicFrame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801530" y="4253175"/>
          <a:ext cx="3476625" cy="1941513"/>
        </p:xfrm>
        <a:graphic>
          <a:graphicData uri="http://schemas.openxmlformats.org/presentationml/2006/ole">
            <p:oleObj spid="_x0000_s211974" name="Equation" r:id="rId5" imgW="3466800" imgH="1930320" progId="Equation.DSMT4">
              <p:embed/>
            </p:oleObj>
          </a:graphicData>
        </a:graphic>
      </p:graphicFrame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6492928" y="4672013"/>
          <a:ext cx="1335087" cy="673100"/>
        </p:xfrm>
        <a:graphic>
          <a:graphicData uri="http://schemas.openxmlformats.org/presentationml/2006/ole">
            <p:oleObj spid="_x0000_s211976" name="Equation" r:id="rId6" imgW="132048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DEGENERATION TO 2D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1761205"/>
          </a:xfrm>
        </p:spPr>
        <p:txBody>
          <a:bodyPr/>
          <a:lstStyle/>
          <a:p>
            <a:r>
              <a:rPr lang="en-US" dirty="0"/>
              <a:t>Plane Strain Problem</a:t>
            </a:r>
          </a:p>
          <a:p>
            <a:pPr lvl="1"/>
            <a:r>
              <a:rPr lang="en-US" dirty="0" smtClean="0"/>
              <a:t>3D engineering problems are often simplified to 2D problems</a:t>
            </a:r>
          </a:p>
          <a:p>
            <a:pPr lvl="1"/>
            <a:r>
              <a:rPr lang="en-US" dirty="0" smtClean="0"/>
              <a:t>Deformation in z-dir is constrained</a:t>
            </a:r>
          </a:p>
          <a:p>
            <a:pPr lvl="1"/>
            <a:r>
              <a:rPr lang="en-US" dirty="0" smtClean="0"/>
              <a:t>Strains </a:t>
            </a:r>
            <a:r>
              <a:rPr lang="en-US" dirty="0"/>
              <a:t>in z-dir </a:t>
            </a:r>
            <a:r>
              <a:rPr lang="en-US" dirty="0" smtClean="0"/>
              <a:t>are </a:t>
            </a:r>
            <a:r>
              <a:rPr lang="en-US" dirty="0"/>
              <a:t>zero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628650" y="4174516"/>
          <a:ext cx="3802063" cy="2260600"/>
        </p:xfrm>
        <a:graphic>
          <a:graphicData uri="http://schemas.openxmlformats.org/presentationml/2006/ole">
            <p:oleObj spid="_x0000_s191493" name="Picture" r:id="rId3" imgW="2116363" imgH="1256811" progId="Word.Picture.8">
              <p:embed/>
            </p:oleObj>
          </a:graphicData>
        </a:graphic>
      </p:graphicFrame>
      <p:sp>
        <p:nvSpPr>
          <p:cNvPr id="191504" name="Freeform 16"/>
          <p:cNvSpPr>
            <a:spLocks/>
          </p:cNvSpPr>
          <p:nvPr/>
        </p:nvSpPr>
        <p:spPr bwMode="auto">
          <a:xfrm>
            <a:off x="3541713" y="4891088"/>
            <a:ext cx="719137" cy="674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25"/>
              </a:cxn>
              <a:cxn ang="0">
                <a:pos x="453" y="425"/>
              </a:cxn>
            </a:cxnLst>
            <a:rect l="0" t="0" r="r" b="b"/>
            <a:pathLst>
              <a:path w="453" h="425">
                <a:moveTo>
                  <a:pt x="0" y="0"/>
                </a:moveTo>
                <a:lnTo>
                  <a:pt x="6" y="425"/>
                </a:lnTo>
                <a:lnTo>
                  <a:pt x="453" y="42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4192588" y="5340350"/>
            <a:ext cx="298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3503613" y="4748213"/>
            <a:ext cx="2984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y</a:t>
            </a:r>
          </a:p>
        </p:txBody>
      </p:sp>
      <p:sp>
        <p:nvSpPr>
          <p:cNvPr id="191507" name="Freeform 19"/>
          <p:cNvSpPr>
            <a:spLocks/>
          </p:cNvSpPr>
          <p:nvPr/>
        </p:nvSpPr>
        <p:spPr bwMode="auto">
          <a:xfrm>
            <a:off x="1928813" y="4992688"/>
            <a:ext cx="719137" cy="674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25"/>
              </a:cxn>
              <a:cxn ang="0">
                <a:pos x="453" y="425"/>
              </a:cxn>
            </a:cxnLst>
            <a:rect l="0" t="0" r="r" b="b"/>
            <a:pathLst>
              <a:path w="453" h="425">
                <a:moveTo>
                  <a:pt x="0" y="0"/>
                </a:moveTo>
                <a:lnTo>
                  <a:pt x="6" y="425"/>
                </a:lnTo>
                <a:lnTo>
                  <a:pt x="453" y="42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2579688" y="5441950"/>
            <a:ext cx="2984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1890713" y="4849813"/>
            <a:ext cx="2984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y</a:t>
            </a:r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 flipH="1">
            <a:off x="1296988" y="5664200"/>
            <a:ext cx="638175" cy="638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955675" y="6119813"/>
            <a:ext cx="2857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z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70583" y="4819288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stress in z-dir</a:t>
            </a:r>
            <a:endParaRPr lang="en-US" dirty="0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995100" y="2348113"/>
          <a:ext cx="2536825" cy="339725"/>
        </p:xfrm>
        <a:graphic>
          <a:graphicData uri="http://schemas.openxmlformats.org/presentationml/2006/ole">
            <p:oleObj spid="_x0000_s191494" name="Equation" r:id="rId4" imgW="2527200" imgH="355320" progId="Equation.DSMT4">
              <p:embed/>
            </p:oleObj>
          </a:graphicData>
        </a:graphic>
      </p:graphicFrame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96" name="Object 8"/>
          <p:cNvGraphicFramePr>
            <a:graphicFrameLocks noChangeAspect="1"/>
          </p:cNvGraphicFramePr>
          <p:nvPr/>
        </p:nvGraphicFramePr>
        <p:xfrm>
          <a:off x="979789" y="2780732"/>
          <a:ext cx="5770562" cy="1274763"/>
        </p:xfrm>
        <a:graphic>
          <a:graphicData uri="http://schemas.openxmlformats.org/presentationml/2006/ole">
            <p:oleObj spid="_x0000_s191496" name="Equation" r:id="rId5" imgW="5765760" imgH="1269720" progId="Equation.DSMT4">
              <p:embed/>
            </p:oleObj>
          </a:graphicData>
        </a:graphic>
      </p:graphicFrame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5098198" y="5235099"/>
          <a:ext cx="3190875" cy="673100"/>
        </p:xfrm>
        <a:graphic>
          <a:graphicData uri="http://schemas.openxmlformats.org/presentationml/2006/ole">
            <p:oleObj spid="_x0000_s191498" name="Equation" r:id="rId6" imgW="317484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DEGENERATION TO 2D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Plane Stress Problem:</a:t>
            </a:r>
          </a:p>
          <a:p>
            <a:pPr lvl="1"/>
            <a:r>
              <a:rPr lang="en-US" dirty="0" smtClean="0"/>
              <a:t>Plate-like structure under in-plane loads</a:t>
            </a:r>
          </a:p>
          <a:p>
            <a:pPr lvl="1"/>
            <a:r>
              <a:rPr lang="en-US" dirty="0" smtClean="0"/>
              <a:t>No constraints in thickness dir</a:t>
            </a:r>
          </a:p>
          <a:p>
            <a:pPr lvl="1"/>
            <a:r>
              <a:rPr lang="en-US" dirty="0" smtClean="0"/>
              <a:t>Stresses </a:t>
            </a:r>
            <a:r>
              <a:rPr lang="en-US" dirty="0"/>
              <a:t>in z-dir </a:t>
            </a:r>
            <a:r>
              <a:rPr lang="en-US" dirty="0" smtClean="0"/>
              <a:t>are </a:t>
            </a:r>
            <a:r>
              <a:rPr lang="en-US" dirty="0"/>
              <a:t>zero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Stress-strain relation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5445491" y="887044"/>
          <a:ext cx="3592512" cy="2717800"/>
        </p:xfrm>
        <a:graphic>
          <a:graphicData uri="http://schemas.openxmlformats.org/presentationml/2006/ole">
            <p:oleObj spid="_x0000_s192517" name="Picture" r:id="rId3" imgW="2116363" imgH="1599446" progId="Word.Picture.8">
              <p:embed/>
            </p:oleObj>
          </a:graphicData>
        </a:graphic>
      </p:graphicFrame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983675" y="2447825"/>
          <a:ext cx="1927225" cy="350838"/>
        </p:xfrm>
        <a:graphic>
          <a:graphicData uri="http://schemas.openxmlformats.org/presentationml/2006/ole">
            <p:oleObj spid="_x0000_s192518" name="Equation" r:id="rId4" imgW="1917360" imgH="355320" progId="Equation.DSMT4">
              <p:embed/>
            </p:oleObj>
          </a:graphicData>
        </a:graphic>
      </p:graphicFrame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951838" y="3518725"/>
          <a:ext cx="2757487" cy="2622550"/>
        </p:xfrm>
        <a:graphic>
          <a:graphicData uri="http://schemas.openxmlformats.org/presentationml/2006/ole">
            <p:oleObj spid="_x0000_s192520" name="Equation" r:id="rId5" imgW="2768400" imgH="2616120" progId="Equation.DSMT4">
              <p:embed/>
            </p:oleObj>
          </a:graphicData>
        </a:graphic>
      </p:graphicFrame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332371" y="3752665"/>
          <a:ext cx="4541838" cy="1274762"/>
        </p:xfrm>
        <a:graphic>
          <a:graphicData uri="http://schemas.openxmlformats.org/presentationml/2006/ole">
            <p:oleObj spid="_x0000_s192522" name="Equation" r:id="rId6" imgW="454644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 EQUATIONS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Equilibrium Relation (2D)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Relation (3D)</a:t>
            </a: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4776788" y="665163"/>
          <a:ext cx="4232275" cy="3775075"/>
        </p:xfrm>
        <a:graphic>
          <a:graphicData uri="http://schemas.openxmlformats.org/presentationml/2006/ole">
            <p:oleObj spid="_x0000_s193540" name="Picture" r:id="rId3" imgW="2111557" imgH="1888088" progId="Word.Picture.8">
              <p:embed/>
            </p:oleObj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416483" y="4052600"/>
          <a:ext cx="2479675" cy="2311400"/>
        </p:xfrm>
        <a:graphic>
          <a:graphicData uri="http://schemas.openxmlformats.org/presentationml/2006/ole">
            <p:oleObj spid="_x0000_s193541" name="Equation" r:id="rId4" imgW="2489040" imgH="2311200" progId="Equation.DSMT4">
              <p:embed/>
            </p:oleObj>
          </a:graphicData>
        </a:graphic>
      </p:graphicFrame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1475076" y="1580429"/>
          <a:ext cx="1784350" cy="1524000"/>
        </p:xfrm>
        <a:graphic>
          <a:graphicData uri="http://schemas.openxmlformats.org/presentationml/2006/ole">
            <p:oleObj spid="_x0000_s193545" name="Equation" r:id="rId5" imgW="1790640" imgH="1523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BOUNDARY-VALUE PROBLEM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59475"/>
          </a:xfrm>
        </p:spPr>
        <p:txBody>
          <a:bodyPr/>
          <a:lstStyle/>
          <a:p>
            <a:r>
              <a:rPr lang="en-US" dirty="0"/>
              <a:t>When boundary conditions are given, how can we calculate the displacement, stress, and strain of the structure?</a:t>
            </a:r>
          </a:p>
          <a:p>
            <a:pPr lvl="1"/>
            <a:r>
              <a:rPr lang="en-US" dirty="0"/>
              <a:t>Solve for displacement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Equilibrium equation</a:t>
            </a:r>
          </a:p>
          <a:p>
            <a:pPr lvl="1"/>
            <a:r>
              <a:rPr lang="en-US" dirty="0"/>
              <a:t>Constitutive equation (Stress-strain relation)</a:t>
            </a:r>
          </a:p>
          <a:p>
            <a:pPr lvl="1"/>
            <a:r>
              <a:rPr lang="en-US" dirty="0"/>
              <a:t>Strain definition</a:t>
            </a:r>
          </a:p>
          <a:p>
            <a:pPr lvl="1"/>
            <a:r>
              <a:rPr lang="en-US" dirty="0"/>
              <a:t>Load and boundary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Compatibility conditions</a:t>
            </a:r>
            <a:endParaRPr lang="en-US" dirty="0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563563" y="1843088"/>
          <a:ext cx="7888287" cy="2973387"/>
        </p:xfrm>
        <a:graphic>
          <a:graphicData uri="http://schemas.openxmlformats.org/presentationml/2006/ole">
            <p:oleObj spid="_x0000_s194565" name="Picture" r:id="rId3" imgW="3946965" imgH="1490856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THEORIES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Materials fail because the stress exceed the strength</a:t>
            </a:r>
          </a:p>
          <a:p>
            <a:pPr lvl="1">
              <a:buFontTx/>
              <a:buNone/>
            </a:pPr>
            <a:r>
              <a:rPr lang="en-US" dirty="0"/>
              <a:t>→ Need to specify the exact stress type to determine failure</a:t>
            </a:r>
          </a:p>
          <a:p>
            <a:pPr lvl="1">
              <a:buFontTx/>
              <a:buNone/>
            </a:pPr>
            <a:r>
              <a:rPr lang="en-US" dirty="0"/>
              <a:t>→ Design Criteria</a:t>
            </a:r>
          </a:p>
          <a:p>
            <a:r>
              <a:rPr lang="en-US" dirty="0"/>
              <a:t>Material failure </a:t>
            </a:r>
          </a:p>
          <a:p>
            <a:pPr lvl="1">
              <a:buFontTx/>
              <a:buNone/>
            </a:pPr>
            <a:r>
              <a:rPr lang="en-US" dirty="0"/>
              <a:t>→ Ductile </a:t>
            </a:r>
            <a:r>
              <a:rPr lang="en-US" dirty="0" smtClean="0"/>
              <a:t>materials (metals): </a:t>
            </a:r>
            <a:r>
              <a:rPr lang="en-US" dirty="0"/>
              <a:t>yield stress</a:t>
            </a:r>
          </a:p>
          <a:p>
            <a:pPr lvl="1">
              <a:buFontTx/>
              <a:buNone/>
            </a:pPr>
            <a:r>
              <a:rPr lang="en-US" dirty="0"/>
              <a:t>→ Brittle </a:t>
            </a:r>
            <a:r>
              <a:rPr lang="en-US" dirty="0" smtClean="0"/>
              <a:t>materials (ceramics): </a:t>
            </a:r>
            <a:r>
              <a:rPr lang="en-US" dirty="0"/>
              <a:t>ultimate </a:t>
            </a:r>
            <a:r>
              <a:rPr lang="en-US" dirty="0" smtClean="0"/>
              <a:t>stress, fracture</a:t>
            </a:r>
            <a:endParaRPr lang="en-US" dirty="0"/>
          </a:p>
          <a:p>
            <a:r>
              <a:rPr lang="en-US" dirty="0"/>
              <a:t>Materials don’t fail by changing volume (inter-atomic distance)</a:t>
            </a:r>
          </a:p>
          <a:p>
            <a:r>
              <a:rPr lang="en-US" altLang="ko-KR" dirty="0">
                <a:ea typeface="굴림" pitchFamily="50" charset="-127"/>
              </a:rPr>
              <a:t>Shear stress (distortion of shape) is related to material failure.</a:t>
            </a:r>
          </a:p>
          <a:p>
            <a:endParaRPr lang="en-US" altLang="ko-KR" dirty="0">
              <a:ea typeface="굴림" pitchFamily="50" charset="-127"/>
            </a:endParaRPr>
          </a:p>
          <a:p>
            <a:endParaRPr lang="en-US" altLang="ko-KR" dirty="0">
              <a:ea typeface="굴림" pitchFamily="50" charset="-127"/>
            </a:endParaRPr>
          </a:p>
          <a:p>
            <a:endParaRPr lang="en-US" altLang="ko-KR" dirty="0">
              <a:ea typeface="굴림" pitchFamily="50" charset="-127"/>
            </a:endParaRPr>
          </a:p>
          <a:p>
            <a:r>
              <a:rPr lang="en-US" altLang="ko-KR" dirty="0">
                <a:ea typeface="굴림" pitchFamily="50" charset="-127"/>
              </a:rPr>
              <a:t>Two Categories: stress-based and energy-based</a:t>
            </a:r>
            <a:endParaRPr lang="en-US" dirty="0"/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1574800" y="4025900"/>
          <a:ext cx="5375275" cy="1257300"/>
        </p:xfrm>
        <a:graphic>
          <a:graphicData uri="http://schemas.openxmlformats.org/presentationml/2006/ole">
            <p:oleObj spid="_x0000_s196610" name="Picture" r:id="rId3" imgW="2688246" imgH="63037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STRAIN ENERGY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Force         Deformation        Stress        Stored Energy</a:t>
            </a:r>
          </a:p>
          <a:p>
            <a:pPr>
              <a:spcBef>
                <a:spcPct val="40000"/>
              </a:spcBef>
            </a:pPr>
            <a:r>
              <a:rPr lang="en-US" dirty="0"/>
              <a:t>Strain Energy Density:</a:t>
            </a:r>
          </a:p>
          <a:p>
            <a:endParaRPr lang="en-US" dirty="0"/>
          </a:p>
          <a:p>
            <a:r>
              <a:rPr lang="en-US" dirty="0"/>
              <a:t>3-D situation:</a:t>
            </a:r>
          </a:p>
          <a:p>
            <a:pPr>
              <a:spcBef>
                <a:spcPct val="40000"/>
              </a:spcBef>
            </a:pPr>
            <a:r>
              <a:rPr lang="en-US" dirty="0"/>
              <a:t>Use principal stress-strain relation </a:t>
            </a:r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Strain Energy Density:</a:t>
            </a:r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5480050" y="1084263"/>
          <a:ext cx="3546475" cy="3660775"/>
        </p:xfrm>
        <a:graphic>
          <a:graphicData uri="http://schemas.openxmlformats.org/presentationml/2006/ole">
            <p:oleObj spid="_x0000_s197634" name="Picture" r:id="rId3" imgW="1772945" imgH="1834761" progId="Word.Picture.8">
              <p:embed/>
            </p:oleObj>
          </a:graphicData>
        </a:graphic>
      </p:graphicFrame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531938" y="869950"/>
            <a:ext cx="407987" cy="209550"/>
          </a:xfrm>
          <a:prstGeom prst="rightArrow">
            <a:avLst>
              <a:gd name="adj1" fmla="val 36361"/>
              <a:gd name="adj2" fmla="val 78789"/>
            </a:avLst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3894138" y="869950"/>
            <a:ext cx="407987" cy="209550"/>
          </a:xfrm>
          <a:prstGeom prst="rightArrow">
            <a:avLst>
              <a:gd name="adj1" fmla="val 36361"/>
              <a:gd name="adj2" fmla="val 78789"/>
            </a:avLst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auto">
          <a:xfrm>
            <a:off x="5476875" y="869950"/>
            <a:ext cx="407988" cy="209550"/>
          </a:xfrm>
          <a:prstGeom prst="rightArrow">
            <a:avLst>
              <a:gd name="adj1" fmla="val 36361"/>
              <a:gd name="adj2" fmla="val 78789"/>
            </a:avLst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5180013" y="6221413"/>
            <a:ext cx="33988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in terms of principal stresses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3536657" y="1204766"/>
          <a:ext cx="1049338" cy="631825"/>
        </p:xfrm>
        <a:graphic>
          <a:graphicData uri="http://schemas.openxmlformats.org/presentationml/2006/ole">
            <p:oleObj spid="_x0000_s197635" name="Equation" r:id="rId4" imgW="1054080" imgH="622080" progId="Equation.DSMT4">
              <p:embed/>
            </p:oleObj>
          </a:graphicData>
        </a:graphic>
      </p:graphicFrame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2309654" y="2081640"/>
          <a:ext cx="2814638" cy="631825"/>
        </p:xfrm>
        <a:graphic>
          <a:graphicData uri="http://schemas.openxmlformats.org/presentationml/2006/ole">
            <p:oleObj spid="_x0000_s197637" name="Equation" r:id="rId5" imgW="2819160" imgH="622080" progId="Equation.DSMT4">
              <p:embed/>
            </p:oleObj>
          </a:graphicData>
        </a:graphic>
      </p:graphicFrame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1265966" y="3404891"/>
          <a:ext cx="2606675" cy="2032000"/>
        </p:xfrm>
        <a:graphic>
          <a:graphicData uri="http://schemas.openxmlformats.org/presentationml/2006/ole">
            <p:oleObj spid="_x0000_s197639" name="Equation" r:id="rId6" imgW="2590560" imgH="2057400" progId="Equation.DSMT4">
              <p:embed/>
            </p:oleObj>
          </a:graphicData>
        </a:graphic>
      </p:graphicFrame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641" name="Object 9"/>
          <p:cNvGraphicFramePr>
            <a:graphicFrameLocks noChangeAspect="1"/>
          </p:cNvGraphicFramePr>
          <p:nvPr/>
        </p:nvGraphicFramePr>
        <p:xfrm>
          <a:off x="3567980" y="5665350"/>
          <a:ext cx="5130800" cy="633413"/>
        </p:xfrm>
        <a:graphic>
          <a:graphicData uri="http://schemas.openxmlformats.org/presentationml/2006/ole">
            <p:oleObj spid="_x0000_s197641" name="Equation" r:id="rId7" imgW="513072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DECOMPOSITION OF ENERGY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Hydrostatic Stress (Volumetric stress)</a:t>
            </a:r>
          </a:p>
          <a:p>
            <a:pPr lvl="1"/>
            <a:r>
              <a:rPr lang="en-US" dirty="0"/>
              <a:t>Hydrostatic pressure does not contribute to failure</a:t>
            </a:r>
          </a:p>
          <a:p>
            <a:pPr lvl="1"/>
            <a:r>
              <a:rPr lang="en-US" dirty="0"/>
              <a:t>Thus, subtract the volumetric strain energy from total strain energy.</a:t>
            </a:r>
          </a:p>
          <a:p>
            <a:pPr lvl="1"/>
            <a:r>
              <a:rPr lang="en-US" dirty="0"/>
              <a:t>Hydrostatic pressure: same for all directions</a:t>
            </a:r>
          </a:p>
          <a:p>
            <a:pPr lvl="1"/>
            <a:endParaRPr lang="en-US" dirty="0"/>
          </a:p>
          <a:p>
            <a:pPr lvl="1">
              <a:spcBef>
                <a:spcPct val="40000"/>
              </a:spcBef>
            </a:pPr>
            <a:endParaRPr lang="en-US" dirty="0"/>
          </a:p>
          <a:p>
            <a:pPr lvl="1">
              <a:spcBef>
                <a:spcPct val="40000"/>
              </a:spcBef>
            </a:pPr>
            <a:r>
              <a:rPr lang="en-US" dirty="0"/>
              <a:t>Strain energy density caused by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h</a:t>
            </a:r>
            <a:r>
              <a:rPr lang="en-US" dirty="0"/>
              <a:t>: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1293674" y="2382838"/>
          <a:ext cx="3721100" cy="666750"/>
        </p:xfrm>
        <a:graphic>
          <a:graphicData uri="http://schemas.openxmlformats.org/presentationml/2006/ole">
            <p:oleObj spid="_x0000_s198659" name="Equation" r:id="rId3" imgW="3695400" imgH="647640" progId="Equation.DSMT4">
              <p:embed/>
            </p:oleObj>
          </a:graphicData>
        </a:graphic>
      </p:graphicFrame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1247772" y="3732790"/>
          <a:ext cx="6691313" cy="627062"/>
        </p:xfrm>
        <a:graphic>
          <a:graphicData uri="http://schemas.openxmlformats.org/presentationml/2006/ole">
            <p:oleObj spid="_x0000_s198661" name="Equation" r:id="rId4" imgW="6717960" imgH="622080" progId="Equation.DSMT4">
              <p:embed/>
            </p:oleObj>
          </a:graphicData>
        </a:graphic>
      </p:graphicFrame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1243150" y="4737823"/>
          <a:ext cx="5316538" cy="1454150"/>
        </p:xfrm>
        <a:graphic>
          <a:graphicData uri="http://schemas.openxmlformats.org/presentationml/2006/ole">
            <p:oleObj spid="_x0000_s198663" name="Equation" r:id="rId5" imgW="5295600" imgH="1447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387969" y="3779805"/>
            <a:ext cx="4786213" cy="9144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DECOMPOSITION OF ENERGY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Distortion Energy Density</a:t>
            </a:r>
          </a:p>
        </p:txBody>
      </p:sp>
      <p:sp>
        <p:nvSpPr>
          <p:cNvPr id="185354" name="AutoShape 10"/>
          <p:cNvSpPr>
            <a:spLocks/>
          </p:cNvSpPr>
          <p:nvPr/>
        </p:nvSpPr>
        <p:spPr bwMode="auto">
          <a:xfrm>
            <a:off x="3403600" y="3254375"/>
            <a:ext cx="2308225" cy="441325"/>
          </a:xfrm>
          <a:prstGeom prst="borderCallout2">
            <a:avLst>
              <a:gd name="adj1" fmla="val 25898"/>
              <a:gd name="adj2" fmla="val -3301"/>
              <a:gd name="adj3" fmla="val 25898"/>
              <a:gd name="adj4" fmla="val -22282"/>
              <a:gd name="adj5" fmla="val -52157"/>
              <a:gd name="adj6" fmla="val -42023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Von Mises Stress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880940" y="5070963"/>
            <a:ext cx="48387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This energy contributes to material failure</a:t>
            </a:r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3457274" y="3824288"/>
          <a:ext cx="4633913" cy="814387"/>
        </p:xfrm>
        <a:graphic>
          <a:graphicData uri="http://schemas.openxmlformats.org/presentationml/2006/ole">
            <p:oleObj spid="_x0000_s208897" name="Equation" r:id="rId3" imgW="4622760" imgH="799920" progId="Equation.DSMT4">
              <p:embed/>
            </p:oleObj>
          </a:graphicData>
        </a:graphic>
      </p:graphicFrame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68807" y="1489071"/>
          <a:ext cx="4879975" cy="1697038"/>
        </p:xfrm>
        <a:graphic>
          <a:graphicData uri="http://schemas.openxmlformats.org/presentationml/2006/ole">
            <p:oleObj spid="_x0000_s208898" name="Equation" r:id="rId4" imgW="4851360" imgH="1701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DISTORTION ENERGY THEORY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Mises</a:t>
            </a:r>
            <a:r>
              <a:rPr lang="en-US" dirty="0"/>
              <a:t> (1913)</a:t>
            </a:r>
          </a:p>
          <a:p>
            <a:pPr lvl="1"/>
            <a:r>
              <a:rPr lang="en-US" dirty="0"/>
              <a:t>Material fails when the distortion energy reaches a certain level.</a:t>
            </a:r>
          </a:p>
          <a:p>
            <a:pPr lvl="1"/>
            <a:r>
              <a:rPr lang="en-US" dirty="0"/>
              <a:t>Material yields in the tensile test when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xx</a:t>
            </a:r>
            <a:r>
              <a:rPr lang="en-US" dirty="0"/>
              <a:t> =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Y</a:t>
            </a:r>
            <a:r>
              <a:rPr lang="en-US" dirty="0"/>
              <a:t>, and all others are zero</a:t>
            </a:r>
          </a:p>
          <a:p>
            <a:pPr lvl="1"/>
            <a:r>
              <a:rPr lang="en-US" dirty="0"/>
              <a:t>Distortion energy when the material yields in tensile test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general stress status, the material yields when the distortion energy is greater than that of the tensile test at yielding: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Without calculating distortion energy, just compare the von </a:t>
            </a:r>
            <a:r>
              <a:rPr lang="en-US" dirty="0" err="1"/>
              <a:t>Mises</a:t>
            </a:r>
            <a:r>
              <a:rPr lang="en-US" dirty="0"/>
              <a:t> stress with yield stress of the tensile test: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0945" name="Object 1"/>
          <p:cNvGraphicFramePr>
            <a:graphicFrameLocks noChangeAspect="1"/>
          </p:cNvGraphicFramePr>
          <p:nvPr/>
        </p:nvGraphicFramePr>
        <p:xfrm>
          <a:off x="1250954" y="2507672"/>
          <a:ext cx="1379538" cy="639763"/>
        </p:xfrm>
        <a:graphic>
          <a:graphicData uri="http://schemas.openxmlformats.org/presentationml/2006/ole">
            <p:oleObj spid="_x0000_s210945" name="Equation" r:id="rId3" imgW="1384200" imgH="622080" progId="Equation.DSMT4">
              <p:embed/>
            </p:oleObj>
          </a:graphicData>
        </a:graphic>
      </p:graphicFrame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1152367" y="4282062"/>
          <a:ext cx="2071687" cy="638175"/>
        </p:xfrm>
        <a:graphic>
          <a:graphicData uri="http://schemas.openxmlformats.org/presentationml/2006/ole">
            <p:oleObj spid="_x0000_s210947" name="Equation" r:id="rId4" imgW="2057400" imgH="622080" progId="Equation.DSMT4">
              <p:embed/>
            </p:oleObj>
          </a:graphicData>
        </a:graphic>
      </p:graphicFrame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1038799" y="6002769"/>
          <a:ext cx="1368425" cy="315913"/>
        </p:xfrm>
        <a:graphic>
          <a:graphicData uri="http://schemas.openxmlformats.org/presentationml/2006/ole">
            <p:oleObj spid="_x0000_s210949" name="Equation" r:id="rId5" imgW="135864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AND </a:t>
            </a:r>
            <a:r>
              <a:rPr lang="en-US" dirty="0"/>
              <a:t>SHEAR </a:t>
            </a:r>
            <a:r>
              <a:rPr lang="en-US" dirty="0" smtClean="0"/>
              <a:t>STRESSES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2"/>
            <a:ext cx="8909050" cy="922337"/>
          </a:xfrm>
        </p:spPr>
        <p:txBody>
          <a:bodyPr/>
          <a:lstStyle/>
          <a:p>
            <a:r>
              <a:rPr lang="en-US" dirty="0"/>
              <a:t>Normal and shear </a:t>
            </a:r>
            <a:r>
              <a:rPr lang="en-US" dirty="0" smtClean="0"/>
              <a:t>stresses</a:t>
            </a:r>
          </a:p>
          <a:p>
            <a:pPr lvl="1"/>
            <a:r>
              <a:rPr lang="en-US" dirty="0" smtClean="0"/>
              <a:t>Decompose </a:t>
            </a:r>
            <a:r>
              <a:rPr lang="en-US" b="1" dirty="0" smtClean="0"/>
              <a:t>T</a:t>
            </a:r>
            <a:r>
              <a:rPr lang="en-US" baseline="30000" dirty="0" smtClean="0"/>
              <a:t>(</a:t>
            </a:r>
            <a:r>
              <a:rPr lang="en-US" b="1" baseline="30000" dirty="0" smtClean="0"/>
              <a:t>n</a:t>
            </a:r>
            <a:r>
              <a:rPr lang="en-US" baseline="30000" dirty="0" smtClean="0"/>
              <a:t>)</a:t>
            </a:r>
            <a:r>
              <a:rPr lang="en-US" dirty="0" smtClean="0"/>
              <a:t> into normal and tangential components</a:t>
            </a:r>
            <a:endParaRPr lang="en-US" dirty="0"/>
          </a:p>
        </p:txBody>
      </p:sp>
      <p:graphicFrame>
        <p:nvGraphicFramePr>
          <p:cNvPr id="157725" name="Group 29"/>
          <p:cNvGraphicFramePr>
            <a:graphicFrameLocks noGrp="1"/>
          </p:cNvGraphicFramePr>
          <p:nvPr/>
        </p:nvGraphicFramePr>
        <p:xfrm>
          <a:off x="1129465" y="1594686"/>
          <a:ext cx="7177088" cy="792480"/>
        </p:xfrm>
        <a:graphic>
          <a:graphicData uri="http://schemas.openxmlformats.org/drawingml/2006/table">
            <a:tbl>
              <a:tblPr/>
              <a:tblGrid>
                <a:gridCol w="920750"/>
                <a:gridCol w="1795463"/>
                <a:gridCol w="44608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normal stress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stress component parallel to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shear stress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stress component perpendicular to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726" name="Object 30"/>
          <p:cNvGraphicFramePr>
            <a:graphicFrameLocks noChangeAspect="1"/>
          </p:cNvGraphicFramePr>
          <p:nvPr/>
        </p:nvGraphicFramePr>
        <p:xfrm>
          <a:off x="3194638" y="2375401"/>
          <a:ext cx="3656012" cy="2970213"/>
        </p:xfrm>
        <a:graphic>
          <a:graphicData uri="http://schemas.openxmlformats.org/presentationml/2006/ole">
            <p:oleObj spid="_x0000_s157726" name="Picture" r:id="rId3" imgW="1830241" imgH="1490856" progId="Word.Picture.8">
              <p:embed/>
            </p:oleObj>
          </a:graphicData>
        </a:graphic>
      </p:graphicFrame>
      <p:graphicFrame>
        <p:nvGraphicFramePr>
          <p:cNvPr id="157730" name="Object 34"/>
          <p:cNvGraphicFramePr>
            <a:graphicFrameLocks noChangeAspect="1"/>
          </p:cNvGraphicFramePr>
          <p:nvPr/>
        </p:nvGraphicFramePr>
        <p:xfrm>
          <a:off x="1221675" y="3337738"/>
          <a:ext cx="1676400" cy="477837"/>
        </p:xfrm>
        <a:graphic>
          <a:graphicData uri="http://schemas.openxmlformats.org/presentationml/2006/ole">
            <p:oleObj spid="_x0000_s157730" name="Equation" r:id="rId4" imgW="1676160" imgH="482400" progId="Equation.DSMT4">
              <p:embed/>
            </p:oleObj>
          </a:graphicData>
        </a:graphic>
      </p:graphicFrame>
      <p:graphicFrame>
        <p:nvGraphicFramePr>
          <p:cNvPr id="157734" name="Object 38"/>
          <p:cNvGraphicFramePr>
            <a:graphicFrameLocks noChangeAspect="1"/>
          </p:cNvGraphicFramePr>
          <p:nvPr/>
        </p:nvGraphicFramePr>
        <p:xfrm>
          <a:off x="1221675" y="2676938"/>
          <a:ext cx="1244600" cy="368300"/>
        </p:xfrm>
        <a:graphic>
          <a:graphicData uri="http://schemas.openxmlformats.org/presentationml/2006/ole">
            <p:oleObj spid="_x0000_s157734" name="Equation" r:id="rId5" imgW="1244520" imgH="368280" progId="Equation.DSMT4">
              <p:embed/>
            </p:oleObj>
          </a:graphicData>
        </a:graphic>
      </p:graphicFrame>
      <p:sp>
        <p:nvSpPr>
          <p:cNvPr id="157736" name="Text Box 40"/>
          <p:cNvSpPr txBox="1">
            <a:spLocks noChangeArrowheads="1"/>
          </p:cNvSpPr>
          <p:nvPr/>
        </p:nvSpPr>
        <p:spPr bwMode="auto">
          <a:xfrm>
            <a:off x="6079876" y="4294855"/>
            <a:ext cx="2630988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What if </a:t>
            </a:r>
            <a:r>
              <a:rPr lang="en-US" b="1" dirty="0">
                <a:solidFill>
                  <a:srgbClr val="CC0000"/>
                </a:solidFill>
              </a:rPr>
              <a:t>T</a:t>
            </a:r>
            <a:r>
              <a:rPr lang="en-US" baseline="30000" dirty="0">
                <a:solidFill>
                  <a:srgbClr val="CC0000"/>
                </a:solidFill>
              </a:rPr>
              <a:t>(</a:t>
            </a:r>
            <a:r>
              <a:rPr lang="en-US" b="1" baseline="30000" dirty="0">
                <a:solidFill>
                  <a:srgbClr val="CC0000"/>
                </a:solidFill>
              </a:rPr>
              <a:t>n</a:t>
            </a:r>
            <a:r>
              <a:rPr lang="en-US" baseline="30000" dirty="0">
                <a:solidFill>
                  <a:srgbClr val="CC0000"/>
                </a:solidFill>
              </a:rPr>
              <a:t>)</a:t>
            </a:r>
            <a:r>
              <a:rPr lang="en-US" dirty="0">
                <a:solidFill>
                  <a:srgbClr val="CC0000"/>
                </a:solidFill>
              </a:rPr>
              <a:t> and </a:t>
            </a:r>
            <a:r>
              <a:rPr lang="en-US" b="1" dirty="0">
                <a:solidFill>
                  <a:srgbClr val="CC0000"/>
                </a:solidFill>
              </a:rPr>
              <a:t>n</a:t>
            </a:r>
            <a:r>
              <a:rPr lang="en-US" dirty="0">
                <a:solidFill>
                  <a:srgbClr val="CC0000"/>
                </a:solidFill>
              </a:rPr>
              <a:t> are in the same direction?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9063" y="5286709"/>
            <a:ext cx="8909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Practice Example 1.2 in the textbook</a:t>
            </a:r>
            <a:endParaRPr lang="en-US" kern="0" dirty="0">
              <a:latin typeface="+mn-lt"/>
            </a:endParaRPr>
          </a:p>
        </p:txBody>
      </p: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39"/>
          <p:cNvGraphicFramePr>
            <a:graphicFrameLocks noChangeAspect="1"/>
          </p:cNvGraphicFramePr>
          <p:nvPr/>
        </p:nvGraphicFramePr>
        <p:xfrm>
          <a:off x="1221675" y="4094209"/>
          <a:ext cx="1906587" cy="615950"/>
        </p:xfrm>
        <a:graphic>
          <a:graphicData uri="http://schemas.openxmlformats.org/presentationml/2006/ole">
            <p:oleObj spid="_x0000_s157735" name="Equation" r:id="rId6" imgW="1892160" imgH="57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DISTORTION ENERGY THEORY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3D stress status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2D (when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0)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961154" y="1411435"/>
          <a:ext cx="6327775" cy="679450"/>
        </p:xfrm>
        <a:graphic>
          <a:graphicData uri="http://schemas.openxmlformats.org/presentationml/2006/ole">
            <p:oleObj spid="_x0000_s209922" name="Equation" r:id="rId3" imgW="6984720" imgH="76176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6522" y="2412715"/>
          <a:ext cx="4406900" cy="444500"/>
        </p:xfrm>
        <a:graphic>
          <a:graphicData uri="http://schemas.openxmlformats.org/presentationml/2006/ole">
            <p:oleObj spid="_x0000_s209925" name="Equation" r:id="rId4" imgW="4406760" imgH="444240" progId="Equation.DSMT4">
              <p:embed/>
            </p:oleObj>
          </a:graphicData>
        </a:graphic>
      </p:graphicFrame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908050" y="3859213"/>
          <a:ext cx="2386013" cy="428625"/>
        </p:xfrm>
        <a:graphic>
          <a:graphicData uri="http://schemas.openxmlformats.org/presentationml/2006/ole">
            <p:oleObj spid="_x0000_s209926" name="Equation" r:id="rId5" imgW="2412720" imgH="431640" progId="Equation.DSMT4">
              <p:embed/>
            </p:oleObj>
          </a:graphicData>
        </a:graphic>
      </p:graphicFrame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937052" y="4685290"/>
          <a:ext cx="3409950" cy="511175"/>
        </p:xfrm>
        <a:graphic>
          <a:graphicData uri="http://schemas.openxmlformats.org/presentationml/2006/ole">
            <p:oleObj spid="_x0000_s209928" name="Equation" r:id="rId6" imgW="34160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DISTORTION ENERGY THEORY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Pure Shear Problem</a:t>
            </a:r>
          </a:p>
          <a:p>
            <a:pPr lvl="1"/>
            <a:r>
              <a:rPr lang="en-US" altLang="ko-KR" i="1" dirty="0">
                <a:ea typeface="굴림" pitchFamily="50" charset="-127"/>
              </a:rPr>
              <a:t> 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>
                <a:ea typeface="굴림" pitchFamily="50" charset="-127"/>
              </a:rPr>
              <a:t>1</a:t>
            </a:r>
            <a:r>
              <a:rPr lang="en-US" altLang="ko-KR" dirty="0">
                <a:ea typeface="굴림" pitchFamily="50" charset="-127"/>
              </a:rPr>
              <a:t> = 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t</a:t>
            </a:r>
            <a:r>
              <a:rPr lang="en-US" altLang="ko-KR" dirty="0">
                <a:ea typeface="굴림" pitchFamily="50" charset="-127"/>
              </a:rPr>
              <a:t> = –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>
                <a:ea typeface="굴림" pitchFamily="50" charset="-127"/>
              </a:rPr>
              <a:t>3</a:t>
            </a:r>
            <a:r>
              <a:rPr lang="en-US" altLang="ko-KR" dirty="0">
                <a:ea typeface="굴림" pitchFamily="50" charset="-127"/>
              </a:rPr>
              <a:t> and 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>
                <a:latin typeface="Symbol" pitchFamily="18" charset="2"/>
                <a:ea typeface="굴림" pitchFamily="50" charset="-127"/>
              </a:rPr>
              <a:t>2</a:t>
            </a:r>
            <a:r>
              <a:rPr lang="en-US" altLang="ko-KR" dirty="0">
                <a:ea typeface="굴림" pitchFamily="50" charset="-127"/>
              </a:rPr>
              <a:t> = 0 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straight line through the origin at –45º </a:t>
            </a:r>
            <a:endParaRPr lang="en-US" dirty="0">
              <a:ea typeface="굴림" pitchFamily="50" charset="-127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938838" y="1057707"/>
            <a:ext cx="2638936" cy="2071256"/>
            <a:chOff x="5938838" y="1057707"/>
            <a:chExt cx="2638936" cy="2071256"/>
          </a:xfrm>
        </p:grpSpPr>
        <p:sp>
          <p:nvSpPr>
            <p:cNvPr id="176142" name="AutoShape 14"/>
            <p:cNvSpPr>
              <a:spLocks noChangeArrowheads="1"/>
            </p:cNvSpPr>
            <p:nvPr/>
          </p:nvSpPr>
          <p:spPr bwMode="auto">
            <a:xfrm>
              <a:off x="5938838" y="1171575"/>
              <a:ext cx="1100137" cy="1019175"/>
            </a:xfrm>
            <a:prstGeom prst="cube">
              <a:avLst>
                <a:gd name="adj" fmla="val 3769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>
              <a:off x="6323013" y="1357313"/>
              <a:ext cx="3698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44" name="Line 16"/>
            <p:cNvSpPr>
              <a:spLocks noChangeShapeType="1"/>
            </p:cNvSpPr>
            <p:nvPr/>
          </p:nvSpPr>
          <p:spPr bwMode="auto">
            <a:xfrm rot="-5400000">
              <a:off x="6646069" y="1694657"/>
              <a:ext cx="3698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45" name="Text Box 17"/>
            <p:cNvSpPr txBox="1">
              <a:spLocks noChangeArrowheads="1"/>
            </p:cNvSpPr>
            <p:nvPr/>
          </p:nvSpPr>
          <p:spPr bwMode="auto">
            <a:xfrm>
              <a:off x="6775498" y="1492250"/>
              <a:ext cx="285655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>
                  <a:latin typeface="Symbol" pitchFamily="18" charset="2"/>
                </a:rPr>
                <a:t>t</a:t>
              </a:r>
            </a:p>
          </p:txBody>
        </p:sp>
        <p:sp>
          <p:nvSpPr>
            <p:cNvPr id="176146" name="Text Box 18"/>
            <p:cNvSpPr txBox="1">
              <a:spLocks noChangeArrowheads="1"/>
            </p:cNvSpPr>
            <p:nvPr/>
          </p:nvSpPr>
          <p:spPr bwMode="auto">
            <a:xfrm>
              <a:off x="6327823" y="1057707"/>
              <a:ext cx="285655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>
                  <a:latin typeface="Symbol" pitchFamily="18" charset="2"/>
                </a:rPr>
                <a:t>t</a:t>
              </a:r>
            </a:p>
          </p:txBody>
        </p:sp>
        <p:sp>
          <p:nvSpPr>
            <p:cNvPr id="176147" name="Oval 19"/>
            <p:cNvSpPr>
              <a:spLocks noChangeArrowheads="1"/>
            </p:cNvSpPr>
            <p:nvPr/>
          </p:nvSpPr>
          <p:spPr bwMode="auto">
            <a:xfrm>
              <a:off x="7348538" y="1901825"/>
              <a:ext cx="930275" cy="9302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8" name="Line 20"/>
            <p:cNvSpPr>
              <a:spLocks noChangeShapeType="1"/>
            </p:cNvSpPr>
            <p:nvPr/>
          </p:nvSpPr>
          <p:spPr bwMode="auto">
            <a:xfrm>
              <a:off x="7067550" y="2366963"/>
              <a:ext cx="1492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49" name="Line 21"/>
            <p:cNvSpPr>
              <a:spLocks noChangeShapeType="1"/>
            </p:cNvSpPr>
            <p:nvPr/>
          </p:nvSpPr>
          <p:spPr bwMode="auto">
            <a:xfrm flipV="1">
              <a:off x="7813675" y="1604963"/>
              <a:ext cx="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50" name="Text Box 22"/>
            <p:cNvSpPr txBox="1">
              <a:spLocks noChangeArrowheads="1"/>
            </p:cNvSpPr>
            <p:nvPr/>
          </p:nvSpPr>
          <p:spPr bwMode="auto">
            <a:xfrm>
              <a:off x="7753398" y="1558925"/>
              <a:ext cx="285655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>
                  <a:latin typeface="Symbol" pitchFamily="18" charset="2"/>
                </a:rPr>
                <a:t>t</a:t>
              </a:r>
            </a:p>
          </p:txBody>
        </p:sp>
        <p:sp>
          <p:nvSpPr>
            <p:cNvPr id="176151" name="Text Box 23"/>
            <p:cNvSpPr txBox="1">
              <a:spLocks noChangeArrowheads="1"/>
            </p:cNvSpPr>
            <p:nvPr/>
          </p:nvSpPr>
          <p:spPr bwMode="auto">
            <a:xfrm>
              <a:off x="7694613" y="2730500"/>
              <a:ext cx="546100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i="1" dirty="0">
                  <a:latin typeface="Symbol" pitchFamily="18" charset="2"/>
                </a:rPr>
                <a:t>-</a:t>
              </a:r>
              <a:r>
                <a:rPr lang="en-US" dirty="0">
                  <a:latin typeface="Symbol" pitchFamily="18" charset="2"/>
                </a:rPr>
                <a:t>t</a:t>
              </a:r>
            </a:p>
          </p:txBody>
        </p:sp>
        <p:sp>
          <p:nvSpPr>
            <p:cNvPr id="176152" name="Text Box 24"/>
            <p:cNvSpPr txBox="1">
              <a:spLocks noChangeArrowheads="1"/>
            </p:cNvSpPr>
            <p:nvPr/>
          </p:nvSpPr>
          <p:spPr bwMode="auto">
            <a:xfrm>
              <a:off x="8176702" y="1958975"/>
              <a:ext cx="401072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>
                  <a:latin typeface="Symbol" pitchFamily="18" charset="2"/>
                </a:rPr>
                <a:t>s</a:t>
              </a:r>
              <a:r>
                <a:rPr lang="en-US" baseline="-25000" dirty="0">
                  <a:latin typeface="Symbol" pitchFamily="18" charset="2"/>
                </a:rPr>
                <a:t>1</a:t>
              </a:r>
            </a:p>
          </p:txBody>
        </p:sp>
        <p:sp>
          <p:nvSpPr>
            <p:cNvPr id="176153" name="Text Box 25"/>
            <p:cNvSpPr txBox="1">
              <a:spLocks noChangeArrowheads="1"/>
            </p:cNvSpPr>
            <p:nvPr/>
          </p:nvSpPr>
          <p:spPr bwMode="auto">
            <a:xfrm>
              <a:off x="7006714" y="1976438"/>
              <a:ext cx="401072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>
                  <a:latin typeface="Symbol" pitchFamily="18" charset="2"/>
                </a:rPr>
                <a:t>s</a:t>
              </a:r>
              <a:r>
                <a:rPr lang="en-US" baseline="-25000" dirty="0">
                  <a:latin typeface="Symbol" pitchFamily="18" charset="2"/>
                </a:rPr>
                <a:t>3</a:t>
              </a:r>
            </a:p>
          </p:txBody>
        </p:sp>
      </p:grpSp>
      <p:graphicFrame>
        <p:nvGraphicFramePr>
          <p:cNvPr id="176156" name="Object 28"/>
          <p:cNvGraphicFramePr>
            <a:graphicFrameLocks noChangeAspect="1"/>
          </p:cNvGraphicFramePr>
          <p:nvPr/>
        </p:nvGraphicFramePr>
        <p:xfrm>
          <a:off x="1184275" y="2222500"/>
          <a:ext cx="3360738" cy="374650"/>
        </p:xfrm>
        <a:graphic>
          <a:graphicData uri="http://schemas.openxmlformats.org/presentationml/2006/ole">
            <p:oleObj spid="_x0000_s199683" name="Equation" r:id="rId3" imgW="3365280" imgH="368280" progId="Equation.DSMT4">
              <p:embed/>
            </p:oleObj>
          </a:graphicData>
        </a:graphic>
      </p:graphicFrame>
      <p:graphicFrame>
        <p:nvGraphicFramePr>
          <p:cNvPr id="176158" name="Object 30"/>
          <p:cNvGraphicFramePr>
            <a:graphicFrameLocks noChangeAspect="1"/>
          </p:cNvGraphicFramePr>
          <p:nvPr/>
        </p:nvGraphicFramePr>
        <p:xfrm>
          <a:off x="1123950" y="2782888"/>
          <a:ext cx="2479675" cy="665162"/>
        </p:xfrm>
        <a:graphic>
          <a:graphicData uri="http://schemas.openxmlformats.org/presentationml/2006/ole">
            <p:oleObj spid="_x0000_s199684" name="Equation" r:id="rId4" imgW="2476440" imgH="672840" progId="Equation.DSMT4">
              <p:embed/>
            </p:oleObj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093788" y="3548062"/>
            <a:ext cx="5606178" cy="3078414"/>
            <a:chOff x="1093788" y="3548062"/>
            <a:chExt cx="5606178" cy="3078414"/>
          </a:xfrm>
        </p:grpSpPr>
        <p:sp>
          <p:nvSpPr>
            <p:cNvPr id="199686" name="Oval 6"/>
            <p:cNvSpPr>
              <a:spLocks noChangeArrowheads="1"/>
            </p:cNvSpPr>
            <p:nvPr/>
          </p:nvSpPr>
          <p:spPr bwMode="auto">
            <a:xfrm rot="18825922">
              <a:off x="1883392" y="4592888"/>
              <a:ext cx="2571750" cy="147637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1932606" y="5359650"/>
              <a:ext cx="2959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9688" name="Line 8"/>
            <p:cNvSpPr>
              <a:spLocks noChangeShapeType="1"/>
            </p:cNvSpPr>
            <p:nvPr/>
          </p:nvSpPr>
          <p:spPr bwMode="auto">
            <a:xfrm flipV="1">
              <a:off x="3161330" y="3711826"/>
              <a:ext cx="0" cy="2914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4650406" y="5483476"/>
              <a:ext cx="314324" cy="35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  <a:cs typeface="Arial" pitchFamily="34" charset="0"/>
                </a:rPr>
                <a:t>s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690" name="Text Box 10"/>
            <p:cNvSpPr txBox="1">
              <a:spLocks noChangeArrowheads="1"/>
            </p:cNvSpPr>
            <p:nvPr/>
          </p:nvSpPr>
          <p:spPr bwMode="auto">
            <a:xfrm>
              <a:off x="2793030" y="3635626"/>
              <a:ext cx="314326" cy="35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  <a:cs typeface="Arial" pitchFamily="34" charset="0"/>
                </a:rPr>
                <a:t>s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3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691" name="Line 11"/>
            <p:cNvSpPr>
              <a:spLocks noChangeShapeType="1"/>
            </p:cNvSpPr>
            <p:nvPr/>
          </p:nvSpPr>
          <p:spPr bwMode="auto">
            <a:xfrm>
              <a:off x="2094530" y="4251576"/>
              <a:ext cx="2152650" cy="22288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 flipH="1">
              <a:off x="4091606" y="3946776"/>
              <a:ext cx="428624" cy="4857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9693" name="Text Box 13"/>
            <p:cNvSpPr txBox="1">
              <a:spLocks noChangeArrowheads="1"/>
            </p:cNvSpPr>
            <p:nvPr/>
          </p:nvSpPr>
          <p:spPr bwMode="auto">
            <a:xfrm>
              <a:off x="2212006" y="4635750"/>
              <a:ext cx="314324" cy="35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694" name="Text Box 14"/>
            <p:cNvSpPr txBox="1">
              <a:spLocks noChangeArrowheads="1"/>
            </p:cNvSpPr>
            <p:nvPr/>
          </p:nvSpPr>
          <p:spPr bwMode="auto">
            <a:xfrm>
              <a:off x="3497880" y="5912100"/>
              <a:ext cx="314326" cy="35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695" name="Text Box 15"/>
            <p:cNvSpPr txBox="1">
              <a:spLocks noChangeArrowheads="1"/>
            </p:cNvSpPr>
            <p:nvPr/>
          </p:nvSpPr>
          <p:spPr bwMode="auto">
            <a:xfrm>
              <a:off x="4907580" y="4635750"/>
              <a:ext cx="1419226" cy="35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Safe region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696" name="Text Box 16"/>
            <p:cNvSpPr txBox="1">
              <a:spLocks noChangeArrowheads="1"/>
            </p:cNvSpPr>
            <p:nvPr/>
          </p:nvSpPr>
          <p:spPr bwMode="auto">
            <a:xfrm>
              <a:off x="4520230" y="5981950"/>
              <a:ext cx="1787526" cy="35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Material failure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697" name="Line 17"/>
            <p:cNvSpPr>
              <a:spLocks noChangeShapeType="1"/>
            </p:cNvSpPr>
            <p:nvPr/>
          </p:nvSpPr>
          <p:spPr bwMode="auto">
            <a:xfrm flipH="1">
              <a:off x="3990006" y="4797676"/>
              <a:ext cx="993774" cy="1301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9698" name="Line 18"/>
            <p:cNvSpPr>
              <a:spLocks noChangeShapeType="1"/>
            </p:cNvSpPr>
            <p:nvPr/>
          </p:nvSpPr>
          <p:spPr bwMode="auto">
            <a:xfrm flipH="1" flipV="1">
              <a:off x="4085256" y="5835900"/>
              <a:ext cx="511174" cy="3206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aphicFrame>
          <p:nvGraphicFramePr>
            <p:cNvPr id="199699" name="Object 19"/>
            <p:cNvGraphicFramePr>
              <a:graphicFrameLocks noChangeAspect="1"/>
            </p:cNvGraphicFramePr>
            <p:nvPr/>
          </p:nvGraphicFramePr>
          <p:xfrm>
            <a:off x="4396503" y="3548062"/>
            <a:ext cx="2303463" cy="444500"/>
          </p:xfrm>
          <a:graphic>
            <a:graphicData uri="http://schemas.openxmlformats.org/presentationml/2006/ole">
              <p:oleObj spid="_x0000_s199699" name="Equation" r:id="rId5" imgW="2298600" imgH="444240" progId="Equation.DSMT4">
                <p:embed/>
              </p:oleObj>
            </a:graphicData>
          </a:graphic>
        </p:graphicFrame>
        <p:graphicFrame>
          <p:nvGraphicFramePr>
            <p:cNvPr id="176160" name="Object 32"/>
            <p:cNvGraphicFramePr>
              <a:graphicFrameLocks noChangeAspect="1"/>
            </p:cNvGraphicFramePr>
            <p:nvPr/>
          </p:nvGraphicFramePr>
          <p:xfrm>
            <a:off x="1093788" y="3905250"/>
            <a:ext cx="939800" cy="330200"/>
          </p:xfrm>
          <a:graphic>
            <a:graphicData uri="http://schemas.openxmlformats.org/presentationml/2006/ole">
              <p:oleObj spid="_x0000_s199685" name="Equation" r:id="rId6" imgW="939600" imgH="330120" progId="Equation.DSMT4">
                <p:embed/>
              </p:oleObj>
            </a:graphicData>
          </a:graphic>
        </p:graphicFrame>
        <p:sp>
          <p:nvSpPr>
            <p:cNvPr id="176161" name="Oval 33"/>
            <p:cNvSpPr>
              <a:spLocks noChangeArrowheads="1"/>
            </p:cNvSpPr>
            <p:nvPr/>
          </p:nvSpPr>
          <p:spPr bwMode="auto">
            <a:xfrm>
              <a:off x="2582863" y="4773613"/>
              <a:ext cx="95250" cy="9525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2" name="Oval 34"/>
            <p:cNvSpPr>
              <a:spLocks noChangeArrowheads="1"/>
            </p:cNvSpPr>
            <p:nvPr/>
          </p:nvSpPr>
          <p:spPr bwMode="auto">
            <a:xfrm>
              <a:off x="3611563" y="5834063"/>
              <a:ext cx="95250" cy="9525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SHEAR STRESS THEORY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Tresca</a:t>
            </a:r>
            <a:r>
              <a:rPr lang="en-US" dirty="0"/>
              <a:t> (1864)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Material fails when the max. shear stress exceeds the shear stress in a tensile specimen at yield.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In tensile test, 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>
                <a:ea typeface="굴림" pitchFamily="50" charset="-127"/>
              </a:rPr>
              <a:t>1</a:t>
            </a:r>
            <a:r>
              <a:rPr lang="en-US" altLang="ko-KR" dirty="0">
                <a:ea typeface="굴림" pitchFamily="50" charset="-127"/>
              </a:rPr>
              <a:t> = </a:t>
            </a:r>
            <a:r>
              <a:rPr lang="en-US" altLang="ko-KR" dirty="0" err="1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 err="1">
                <a:ea typeface="굴림" pitchFamily="50" charset="-127"/>
              </a:rPr>
              <a:t>Y</a:t>
            </a:r>
            <a:r>
              <a:rPr lang="en-US" altLang="ko-KR" dirty="0">
                <a:ea typeface="굴림" pitchFamily="50" charset="-127"/>
              </a:rPr>
              <a:t>, 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>
                <a:ea typeface="굴림" pitchFamily="50" charset="-127"/>
              </a:rPr>
              <a:t>2</a:t>
            </a:r>
            <a:r>
              <a:rPr lang="en-US" altLang="ko-KR" dirty="0">
                <a:ea typeface="굴림" pitchFamily="50" charset="-127"/>
              </a:rPr>
              <a:t> = </a:t>
            </a:r>
            <a:r>
              <a:rPr lang="en-US" altLang="ko-KR" dirty="0"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>
                <a:ea typeface="굴림" pitchFamily="50" charset="-127"/>
              </a:rPr>
              <a:t>3</a:t>
            </a:r>
            <a:r>
              <a:rPr lang="en-US" altLang="ko-KR" dirty="0">
                <a:ea typeface="굴림" pitchFamily="50" charset="-127"/>
              </a:rPr>
              <a:t> = 0:</a:t>
            </a:r>
          </a:p>
          <a:p>
            <a:pPr lvl="1"/>
            <a:r>
              <a:rPr lang="en-US" altLang="ko-KR" i="1" dirty="0">
                <a:ea typeface="굴림" pitchFamily="50" charset="-127"/>
              </a:rPr>
              <a:t> </a:t>
            </a:r>
            <a:r>
              <a:rPr lang="en-US" altLang="ko-KR" dirty="0">
                <a:ea typeface="굴림" pitchFamily="50" charset="-127"/>
              </a:rPr>
              <a:t> 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Tresca</a:t>
            </a:r>
            <a:r>
              <a:rPr lang="en-US" altLang="ko-KR" dirty="0">
                <a:ea typeface="굴림" pitchFamily="50" charset="-127"/>
              </a:rPr>
              <a:t> theory is more conservative than the distortion energy theory </a:t>
            </a:r>
            <a:endParaRPr lang="en-US" dirty="0">
              <a:ea typeface="굴림" pitchFamily="50" charset="-127"/>
            </a:endParaRPr>
          </a:p>
        </p:txBody>
      </p:sp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997528" y="2255838"/>
          <a:ext cx="901700" cy="622300"/>
        </p:xfrm>
        <a:graphic>
          <a:graphicData uri="http://schemas.openxmlformats.org/presentationml/2006/ole">
            <p:oleObj spid="_x0000_s200707" name="Equation" r:id="rId3" imgW="901440" imgH="622080" progId="Equation.DSMT4">
              <p:embed/>
            </p:oleObj>
          </a:graphicData>
        </a:graphic>
      </p:graphicFrame>
      <p:sp>
        <p:nvSpPr>
          <p:cNvPr id="177163" name="Oval 11"/>
          <p:cNvSpPr>
            <a:spLocks noChangeArrowheads="1"/>
          </p:cNvSpPr>
          <p:nvPr/>
        </p:nvSpPr>
        <p:spPr bwMode="auto">
          <a:xfrm>
            <a:off x="7618413" y="1790700"/>
            <a:ext cx="930275" cy="9302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7337425" y="2255838"/>
            <a:ext cx="1492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 flipV="1">
            <a:off x="7623175" y="1758950"/>
            <a:ext cx="0" cy="969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7983585" y="1809750"/>
            <a:ext cx="28565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latin typeface="Symbol" pitchFamily="18" charset="2"/>
              </a:rPr>
              <a:t>t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8446577" y="1847850"/>
            <a:ext cx="40107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1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6921500" y="1865313"/>
            <a:ext cx="75723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2,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3</a:t>
            </a:r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 flipV="1">
            <a:off x="8074025" y="1781175"/>
            <a:ext cx="0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5148263" y="4838700"/>
            <a:ext cx="24130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Pure shear problem</a:t>
            </a:r>
          </a:p>
        </p:txBody>
      </p:sp>
      <p:graphicFrame>
        <p:nvGraphicFramePr>
          <p:cNvPr id="177172" name="Object 20"/>
          <p:cNvGraphicFramePr>
            <a:graphicFrameLocks noChangeAspect="1"/>
          </p:cNvGraphicFramePr>
          <p:nvPr/>
        </p:nvGraphicFramePr>
        <p:xfrm>
          <a:off x="5387975" y="5218113"/>
          <a:ext cx="1943100" cy="622300"/>
        </p:xfrm>
        <a:graphic>
          <a:graphicData uri="http://schemas.openxmlformats.org/presentationml/2006/ole">
            <p:oleObj spid="_x0000_s200708" name="Equation" r:id="rId4" imgW="1942920" imgH="622080" progId="Equation.DSMT4">
              <p:embed/>
            </p:oleObj>
          </a:graphicData>
        </a:graphic>
      </p:graphicFrame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4428118" y="2269550"/>
          <a:ext cx="2659062" cy="617538"/>
        </p:xfrm>
        <a:graphic>
          <a:graphicData uri="http://schemas.openxmlformats.org/presentationml/2006/ole">
            <p:oleObj spid="_x0000_s200709" name="Equation" r:id="rId5" imgW="2654280" imgH="622080" progId="Equation.DSMT4">
              <p:embed/>
            </p:oleObj>
          </a:graphicData>
        </a:graphic>
      </p:graphicFrame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646237" y="3391187"/>
            <a:ext cx="6232524" cy="3108326"/>
            <a:chOff x="2763838" y="962025"/>
            <a:chExt cx="3116262" cy="1554163"/>
          </a:xfrm>
        </p:grpSpPr>
        <p:sp>
          <p:nvSpPr>
            <p:cNvPr id="200711" name="Oval 7"/>
            <p:cNvSpPr>
              <a:spLocks noChangeArrowheads="1"/>
            </p:cNvSpPr>
            <p:nvPr/>
          </p:nvSpPr>
          <p:spPr bwMode="auto">
            <a:xfrm rot="-2744495">
              <a:off x="2744787" y="1500188"/>
              <a:ext cx="1285875" cy="73660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auto">
            <a:xfrm>
              <a:off x="2919413" y="1414463"/>
              <a:ext cx="919162" cy="914400"/>
            </a:xfrm>
            <a:custGeom>
              <a:avLst/>
              <a:gdLst/>
              <a:ahLst/>
              <a:cxnLst>
                <a:cxn ang="0">
                  <a:pos x="15" y="727"/>
                </a:cxn>
                <a:cxn ang="0">
                  <a:pos x="720" y="0"/>
                </a:cxn>
                <a:cxn ang="0">
                  <a:pos x="1447" y="0"/>
                </a:cxn>
                <a:cxn ang="0">
                  <a:pos x="1447" y="727"/>
                </a:cxn>
                <a:cxn ang="0">
                  <a:pos x="712" y="1440"/>
                </a:cxn>
                <a:cxn ang="0">
                  <a:pos x="0" y="1432"/>
                </a:cxn>
                <a:cxn ang="0">
                  <a:pos x="15" y="727"/>
                </a:cxn>
              </a:cxnLst>
              <a:rect l="0" t="0" r="r" b="b"/>
              <a:pathLst>
                <a:path w="1447" h="1440">
                  <a:moveTo>
                    <a:pt x="15" y="727"/>
                  </a:moveTo>
                  <a:lnTo>
                    <a:pt x="720" y="0"/>
                  </a:lnTo>
                  <a:lnTo>
                    <a:pt x="1447" y="0"/>
                  </a:lnTo>
                  <a:lnTo>
                    <a:pt x="1447" y="727"/>
                  </a:lnTo>
                  <a:lnTo>
                    <a:pt x="712" y="1440"/>
                  </a:lnTo>
                  <a:lnTo>
                    <a:pt x="0" y="1432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rgbClr val="CC99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>
              <a:off x="2763838" y="1882775"/>
              <a:ext cx="1479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14" name="Line 10"/>
            <p:cNvSpPr>
              <a:spLocks noChangeShapeType="1"/>
            </p:cNvSpPr>
            <p:nvPr/>
          </p:nvSpPr>
          <p:spPr bwMode="auto">
            <a:xfrm flipV="1">
              <a:off x="3378200" y="1058863"/>
              <a:ext cx="0" cy="1457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15" name="Text Box 11"/>
            <p:cNvSpPr txBox="1">
              <a:spLocks noChangeArrowheads="1"/>
            </p:cNvSpPr>
            <p:nvPr/>
          </p:nvSpPr>
          <p:spPr bwMode="auto">
            <a:xfrm>
              <a:off x="4122738" y="1944688"/>
              <a:ext cx="15716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  <a:cs typeface="Arial" pitchFamily="34" charset="0"/>
                </a:rPr>
                <a:t>s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16" name="Text Box 12"/>
            <p:cNvSpPr txBox="1">
              <a:spLocks noChangeArrowheads="1"/>
            </p:cNvSpPr>
            <p:nvPr/>
          </p:nvSpPr>
          <p:spPr bwMode="auto">
            <a:xfrm>
              <a:off x="3194050" y="1020763"/>
              <a:ext cx="157163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  <a:cs typeface="Arial" pitchFamily="34" charset="0"/>
                </a:rPr>
                <a:t>s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3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2844800" y="1328738"/>
              <a:ext cx="1076325" cy="1114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18" name="Oval 14"/>
            <p:cNvSpPr>
              <a:spLocks noChangeAspect="1" noChangeArrowheads="1"/>
            </p:cNvSpPr>
            <p:nvPr/>
          </p:nvSpPr>
          <p:spPr bwMode="auto">
            <a:xfrm>
              <a:off x="3128963" y="1624013"/>
              <a:ext cx="46037" cy="460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19" name="Oval 15"/>
            <p:cNvSpPr>
              <a:spLocks noChangeAspect="1" noChangeArrowheads="1"/>
            </p:cNvSpPr>
            <p:nvPr/>
          </p:nvSpPr>
          <p:spPr bwMode="auto">
            <a:xfrm>
              <a:off x="3571875" y="2079625"/>
              <a:ext cx="46038" cy="460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20" name="Text Box 16"/>
            <p:cNvSpPr txBox="1">
              <a:spLocks noChangeArrowheads="1"/>
            </p:cNvSpPr>
            <p:nvPr/>
          </p:nvSpPr>
          <p:spPr bwMode="auto">
            <a:xfrm>
              <a:off x="3414713" y="2041525"/>
              <a:ext cx="15716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21" name="Text Box 17"/>
            <p:cNvSpPr txBox="1">
              <a:spLocks noChangeArrowheads="1"/>
            </p:cNvSpPr>
            <p:nvPr/>
          </p:nvSpPr>
          <p:spPr bwMode="auto">
            <a:xfrm>
              <a:off x="3055938" y="1670050"/>
              <a:ext cx="15716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22" name="Text Box 18"/>
            <p:cNvSpPr txBox="1">
              <a:spLocks noChangeArrowheads="1"/>
            </p:cNvSpPr>
            <p:nvPr/>
          </p:nvSpPr>
          <p:spPr bwMode="auto">
            <a:xfrm>
              <a:off x="4084638" y="962025"/>
              <a:ext cx="65246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Safe region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23" name="Text Box 19"/>
            <p:cNvSpPr txBox="1">
              <a:spLocks noChangeArrowheads="1"/>
            </p:cNvSpPr>
            <p:nvPr/>
          </p:nvSpPr>
          <p:spPr bwMode="auto">
            <a:xfrm>
              <a:off x="4100513" y="1231900"/>
              <a:ext cx="1779587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Failure in max. shear stress theory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Safe in distortion energy theory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 flipH="1">
              <a:off x="3667125" y="1047750"/>
              <a:ext cx="441325" cy="50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0725" name="Line 21"/>
            <p:cNvSpPr>
              <a:spLocks noChangeShapeType="1"/>
            </p:cNvSpPr>
            <p:nvPr/>
          </p:nvSpPr>
          <p:spPr bwMode="auto">
            <a:xfrm flipH="1">
              <a:off x="3867150" y="1365250"/>
              <a:ext cx="234950" cy="269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PRINCIPAL STRESS THEORY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Rankine</a:t>
            </a:r>
          </a:p>
          <a:p>
            <a:pPr lvl="1"/>
            <a:r>
              <a:rPr lang="en-US" altLang="ko-KR">
                <a:ea typeface="굴림" pitchFamily="50" charset="-127"/>
              </a:rPr>
              <a:t>Material fails when the principal stress reaches some limit on normal stress such as tensile yield stress or ultimate tensile stress.</a:t>
            </a:r>
          </a:p>
          <a:p>
            <a:pPr lvl="1"/>
            <a:r>
              <a:rPr lang="en-US" altLang="ko-KR">
                <a:ea typeface="굴림" pitchFamily="50" charset="-127"/>
              </a:rPr>
              <a:t>This theory frequently used for brittle materials. </a:t>
            </a:r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1409700" y="2579688"/>
          <a:ext cx="800100" cy="325437"/>
        </p:xfrm>
        <a:graphic>
          <a:graphicData uri="http://schemas.openxmlformats.org/presentationml/2006/ole">
            <p:oleObj spid="_x0000_s201731" name="Equation" r:id="rId3" imgW="799920" imgH="330120" progId="Equation.DSMT4">
              <p:embed/>
            </p:oleObj>
          </a:graphicData>
        </a:graphic>
      </p:graphicFrame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22093" y="2769178"/>
            <a:ext cx="4213224" cy="3267076"/>
            <a:chOff x="2763838" y="958850"/>
            <a:chExt cx="2106612" cy="1633538"/>
          </a:xfrm>
        </p:grpSpPr>
        <p:sp>
          <p:nvSpPr>
            <p:cNvPr id="201733" name="Rectangle 5"/>
            <p:cNvSpPr>
              <a:spLocks noChangeArrowheads="1"/>
            </p:cNvSpPr>
            <p:nvPr/>
          </p:nvSpPr>
          <p:spPr bwMode="auto">
            <a:xfrm>
              <a:off x="2938463" y="1419225"/>
              <a:ext cx="909637" cy="91440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1734" name="Oval 6"/>
            <p:cNvSpPr>
              <a:spLocks noChangeArrowheads="1"/>
            </p:cNvSpPr>
            <p:nvPr/>
          </p:nvSpPr>
          <p:spPr bwMode="auto">
            <a:xfrm rot="-2744495">
              <a:off x="2744787" y="1500188"/>
              <a:ext cx="1285875" cy="73660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lgDashDot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>
              <a:off x="2763838" y="1882775"/>
              <a:ext cx="1479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 flipV="1">
              <a:off x="3378200" y="1058863"/>
              <a:ext cx="0" cy="1457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1737" name="Text Box 9"/>
            <p:cNvSpPr txBox="1">
              <a:spLocks noChangeArrowheads="1"/>
            </p:cNvSpPr>
            <p:nvPr/>
          </p:nvSpPr>
          <p:spPr bwMode="auto">
            <a:xfrm>
              <a:off x="4122738" y="1944688"/>
              <a:ext cx="15716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  <a:cs typeface="Arial" pitchFamily="34" charset="0"/>
                </a:rPr>
                <a:t>s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194050" y="1020763"/>
              <a:ext cx="157163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  <a:cs typeface="Arial" pitchFamily="34" charset="0"/>
                </a:rPr>
                <a:t>s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2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739" name="Line 11"/>
            <p:cNvSpPr>
              <a:spLocks noChangeShapeType="1"/>
            </p:cNvSpPr>
            <p:nvPr/>
          </p:nvSpPr>
          <p:spPr bwMode="auto">
            <a:xfrm flipH="1">
              <a:off x="3752850" y="1119188"/>
              <a:ext cx="214313" cy="242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1740" name="Text Box 12"/>
            <p:cNvSpPr txBox="1">
              <a:spLocks noChangeArrowheads="1"/>
            </p:cNvSpPr>
            <p:nvPr/>
          </p:nvSpPr>
          <p:spPr bwMode="auto">
            <a:xfrm>
              <a:off x="3613150" y="958850"/>
              <a:ext cx="125730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Distortion energy theory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741" name="Text Box 13"/>
            <p:cNvSpPr txBox="1">
              <a:spLocks noChangeArrowheads="1"/>
            </p:cNvSpPr>
            <p:nvPr/>
          </p:nvSpPr>
          <p:spPr bwMode="auto">
            <a:xfrm>
              <a:off x="3695700" y="2416175"/>
              <a:ext cx="117475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Principal stress theory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742" name="Line 14"/>
            <p:cNvSpPr>
              <a:spLocks noChangeShapeType="1"/>
            </p:cNvSpPr>
            <p:nvPr/>
          </p:nvSpPr>
          <p:spPr bwMode="auto">
            <a:xfrm flipH="1" flipV="1">
              <a:off x="3844925" y="2324100"/>
              <a:ext cx="219075" cy="104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FACTOR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For design purposes it is convenient to include a chosen safety factor </a:t>
            </a:r>
            <a:r>
              <a:rPr lang="en-US" altLang="ko-KR" i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 so that the stress will be safely inside the failure-stress envelope.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In many engineering applications, N = 1.1 – 1.5.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Safety factor in the distortion energy theory: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safety factor in the maximum shear stress theory: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Note:</a:t>
            </a:r>
            <a:endParaRPr lang="en-US" dirty="0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2993" name="Object 1"/>
          <p:cNvGraphicFramePr>
            <a:graphicFrameLocks noChangeAspect="1"/>
          </p:cNvGraphicFramePr>
          <p:nvPr/>
        </p:nvGraphicFramePr>
        <p:xfrm>
          <a:off x="1693289" y="2364500"/>
          <a:ext cx="1154112" cy="704850"/>
        </p:xfrm>
        <a:graphic>
          <a:graphicData uri="http://schemas.openxmlformats.org/presentationml/2006/ole">
            <p:oleObj spid="_x0000_s212993" name="Equation" r:id="rId3" imgW="1168200" imgH="685800" progId="Equation.DSMT4">
              <p:embed/>
            </p:oleObj>
          </a:graphicData>
        </a:graphic>
      </p:graphicFrame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1700494" y="3822790"/>
          <a:ext cx="1958976" cy="698500"/>
        </p:xfrm>
        <a:graphic>
          <a:graphicData uri="http://schemas.openxmlformats.org/presentationml/2006/ole">
            <p:oleObj spid="_x0000_s212995" name="Equation" r:id="rId4" imgW="1968480" imgH="698400" progId="Equation.DSMT4">
              <p:embed/>
            </p:oleObj>
          </a:graphicData>
        </a:graphic>
      </p:graphicFrame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1650423" y="5234129"/>
          <a:ext cx="1203325" cy="1085850"/>
        </p:xfrm>
        <a:graphic>
          <a:graphicData uri="http://schemas.openxmlformats.org/presentationml/2006/ole">
            <p:oleObj spid="_x0000_s212997" name="Equation" r:id="rId5" imgW="1218960" imgH="1091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</a:t>
            </a:r>
            <a:r>
              <a:rPr lang="en-US" dirty="0" smtClean="0"/>
              <a:t>STRESS COMPONENTS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Surface traction</a:t>
            </a:r>
            <a:r>
              <a:rPr lang="en-US" dirty="0"/>
              <a:t> changes according to the direction of the surface.</a:t>
            </a:r>
          </a:p>
          <a:p>
            <a:pPr lvl="1"/>
            <a:r>
              <a:rPr lang="en-US" dirty="0"/>
              <a:t>Impossible to store stress information for all directions.</a:t>
            </a:r>
          </a:p>
          <a:p>
            <a:pPr lvl="1"/>
            <a:r>
              <a:rPr lang="en-US" dirty="0"/>
              <a:t>Let’s store </a:t>
            </a:r>
            <a:r>
              <a:rPr lang="en-US" altLang="ko-KR" dirty="0">
                <a:ea typeface="굴림" pitchFamily="50" charset="-127"/>
              </a:rPr>
              <a:t>surface traction</a:t>
            </a:r>
            <a:r>
              <a:rPr lang="en-US" dirty="0"/>
              <a:t> parallel to the </a:t>
            </a:r>
            <a:r>
              <a:rPr lang="en-US" dirty="0" smtClean="0"/>
              <a:t>three coordinate directions.</a:t>
            </a:r>
            <a:endParaRPr lang="en-US" dirty="0"/>
          </a:p>
          <a:p>
            <a:pPr lvl="1"/>
            <a:r>
              <a:rPr lang="en-US" altLang="ko-KR" dirty="0">
                <a:ea typeface="굴림" pitchFamily="50" charset="-127"/>
              </a:rPr>
              <a:t>Surface traction</a:t>
            </a:r>
            <a:r>
              <a:rPr lang="en-US" dirty="0"/>
              <a:t> in other directions can be calculated from them.</a:t>
            </a:r>
          </a:p>
          <a:p>
            <a:pPr lvl="1"/>
            <a:r>
              <a:rPr lang="en-US" dirty="0"/>
              <a:t>Consider the x-face of an infinitesimal cube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58779" name="Group 59"/>
          <p:cNvGrpSpPr>
            <a:grpSpLocks/>
          </p:cNvGrpSpPr>
          <p:nvPr/>
        </p:nvGrpSpPr>
        <p:grpSpPr bwMode="auto">
          <a:xfrm>
            <a:off x="5818188" y="3824288"/>
            <a:ext cx="1327150" cy="1128712"/>
            <a:chOff x="3659" y="2420"/>
            <a:chExt cx="836" cy="711"/>
          </a:xfrm>
        </p:grpSpPr>
        <p:sp>
          <p:nvSpPr>
            <p:cNvPr id="158761" name="Line 41"/>
            <p:cNvSpPr>
              <a:spLocks noChangeAspect="1" noChangeShapeType="1"/>
            </p:cNvSpPr>
            <p:nvPr/>
          </p:nvSpPr>
          <p:spPr bwMode="auto">
            <a:xfrm>
              <a:off x="3969" y="2682"/>
              <a:ext cx="402" cy="2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2" name="Line 42"/>
            <p:cNvSpPr>
              <a:spLocks noChangeAspect="1" noChangeShapeType="1"/>
            </p:cNvSpPr>
            <p:nvPr/>
          </p:nvSpPr>
          <p:spPr bwMode="auto">
            <a:xfrm flipV="1">
              <a:off x="4149" y="2548"/>
              <a:ext cx="0" cy="3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3" name="Line 43"/>
            <p:cNvSpPr>
              <a:spLocks noChangeAspect="1" noChangeShapeType="1"/>
            </p:cNvSpPr>
            <p:nvPr/>
          </p:nvSpPr>
          <p:spPr bwMode="auto">
            <a:xfrm rot="10800000" flipV="1">
              <a:off x="3881" y="2792"/>
              <a:ext cx="268" cy="1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4" name="Text Box 44"/>
            <p:cNvSpPr txBox="1">
              <a:spLocks noChangeAspect="1" noChangeArrowheads="1"/>
            </p:cNvSpPr>
            <p:nvPr/>
          </p:nvSpPr>
          <p:spPr bwMode="auto">
            <a:xfrm>
              <a:off x="3659" y="2878"/>
              <a:ext cx="300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Symbol" pitchFamily="18" charset="2"/>
                  <a:ea typeface="SimSun" pitchFamily="2" charset="-122"/>
                </a:rPr>
                <a:t>s</a:t>
              </a:r>
              <a:r>
                <a:rPr lang="en-US" altLang="ko-KR" sz="2000" i="1" baseline="-25000">
                  <a:latin typeface="Times New Roman" pitchFamily="18" charset="0"/>
                  <a:ea typeface="SimSun" pitchFamily="2" charset="-122"/>
                </a:rPr>
                <a:t>xx</a:t>
              </a:r>
              <a:endParaRPr lang="en-US" sz="2000"/>
            </a:p>
          </p:txBody>
        </p:sp>
        <p:sp>
          <p:nvSpPr>
            <p:cNvPr id="158765" name="Text Box 45"/>
            <p:cNvSpPr txBox="1">
              <a:spLocks noChangeAspect="1" noChangeArrowheads="1"/>
            </p:cNvSpPr>
            <p:nvPr/>
          </p:nvSpPr>
          <p:spPr bwMode="auto">
            <a:xfrm>
              <a:off x="4195" y="2872"/>
              <a:ext cx="300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Symbol" pitchFamily="18" charset="2"/>
                  <a:ea typeface="SimSun" pitchFamily="2" charset="-122"/>
                </a:rPr>
                <a:t>t</a:t>
              </a:r>
              <a:r>
                <a:rPr lang="en-US" altLang="ko-KR" sz="2000" i="1" baseline="-25000">
                  <a:latin typeface="Times New Roman" pitchFamily="18" charset="0"/>
                  <a:ea typeface="SimSun" pitchFamily="2" charset="-122"/>
                </a:rPr>
                <a:t>xy</a:t>
              </a:r>
              <a:endParaRPr lang="en-US" sz="2000"/>
            </a:p>
          </p:txBody>
        </p:sp>
        <p:sp>
          <p:nvSpPr>
            <p:cNvPr id="158766" name="Text Box 46"/>
            <p:cNvSpPr txBox="1">
              <a:spLocks noChangeAspect="1" noChangeArrowheads="1"/>
            </p:cNvSpPr>
            <p:nvPr/>
          </p:nvSpPr>
          <p:spPr bwMode="auto">
            <a:xfrm>
              <a:off x="3887" y="2420"/>
              <a:ext cx="300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Symbol" pitchFamily="18" charset="2"/>
                  <a:ea typeface="SimSun" pitchFamily="2" charset="-122"/>
                </a:rPr>
                <a:t>t</a:t>
              </a:r>
              <a:r>
                <a:rPr lang="en-US" altLang="ko-KR" sz="2000" i="1" baseline="-25000">
                  <a:latin typeface="Times New Roman" pitchFamily="18" charset="0"/>
                  <a:ea typeface="SimSun" pitchFamily="2" charset="-122"/>
                </a:rPr>
                <a:t>xz</a:t>
              </a:r>
              <a:endParaRPr lang="en-US" sz="2000"/>
            </a:p>
          </p:txBody>
        </p:sp>
      </p:grpSp>
      <p:grpSp>
        <p:nvGrpSpPr>
          <p:cNvPr id="158780" name="Group 60"/>
          <p:cNvGrpSpPr>
            <a:grpSpLocks/>
          </p:cNvGrpSpPr>
          <p:nvPr/>
        </p:nvGrpSpPr>
        <p:grpSpPr bwMode="auto">
          <a:xfrm>
            <a:off x="4502150" y="2903538"/>
            <a:ext cx="3609975" cy="2638425"/>
            <a:chOff x="2836" y="1829"/>
            <a:chExt cx="2274" cy="1662"/>
          </a:xfrm>
        </p:grpSpPr>
        <p:sp>
          <p:nvSpPr>
            <p:cNvPr id="158752" name="Line 32"/>
            <p:cNvSpPr>
              <a:spLocks noChangeAspect="1" noChangeShapeType="1"/>
            </p:cNvSpPr>
            <p:nvPr/>
          </p:nvSpPr>
          <p:spPr bwMode="auto">
            <a:xfrm>
              <a:off x="4453" y="1829"/>
              <a:ext cx="649" cy="4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Aspect="1" noChangeShapeType="1"/>
            </p:cNvSpPr>
            <p:nvPr/>
          </p:nvSpPr>
          <p:spPr bwMode="auto">
            <a:xfrm>
              <a:off x="3867" y="2243"/>
              <a:ext cx="648" cy="4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Line 34"/>
            <p:cNvSpPr>
              <a:spLocks noChangeAspect="1" noChangeShapeType="1"/>
            </p:cNvSpPr>
            <p:nvPr/>
          </p:nvSpPr>
          <p:spPr bwMode="auto">
            <a:xfrm flipV="1">
              <a:off x="3859" y="1837"/>
              <a:ext cx="584" cy="4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Line 35"/>
            <p:cNvSpPr>
              <a:spLocks noChangeAspect="1" noChangeShapeType="1"/>
            </p:cNvSpPr>
            <p:nvPr/>
          </p:nvSpPr>
          <p:spPr bwMode="auto">
            <a:xfrm flipV="1">
              <a:off x="4525" y="2264"/>
              <a:ext cx="585" cy="4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6" name="Line 36"/>
            <p:cNvSpPr>
              <a:spLocks noChangeAspect="1" noChangeShapeType="1"/>
            </p:cNvSpPr>
            <p:nvPr/>
          </p:nvSpPr>
          <p:spPr bwMode="auto">
            <a:xfrm>
              <a:off x="3865" y="2235"/>
              <a:ext cx="2" cy="6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7" name="Line 37"/>
            <p:cNvSpPr>
              <a:spLocks noChangeAspect="1" noChangeShapeType="1"/>
            </p:cNvSpPr>
            <p:nvPr/>
          </p:nvSpPr>
          <p:spPr bwMode="auto">
            <a:xfrm>
              <a:off x="4511" y="2668"/>
              <a:ext cx="2" cy="6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8" name="Line 38"/>
            <p:cNvSpPr>
              <a:spLocks noChangeAspect="1" noChangeShapeType="1"/>
            </p:cNvSpPr>
            <p:nvPr/>
          </p:nvSpPr>
          <p:spPr bwMode="auto">
            <a:xfrm>
              <a:off x="5108" y="2274"/>
              <a:ext cx="0" cy="6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9" name="Line 39"/>
            <p:cNvSpPr>
              <a:spLocks noChangeAspect="1" noChangeShapeType="1"/>
            </p:cNvSpPr>
            <p:nvPr/>
          </p:nvSpPr>
          <p:spPr bwMode="auto">
            <a:xfrm>
              <a:off x="3867" y="2876"/>
              <a:ext cx="648" cy="4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0" name="Line 40"/>
            <p:cNvSpPr>
              <a:spLocks noChangeAspect="1" noChangeShapeType="1"/>
            </p:cNvSpPr>
            <p:nvPr/>
          </p:nvSpPr>
          <p:spPr bwMode="auto">
            <a:xfrm flipV="1">
              <a:off x="4519" y="2896"/>
              <a:ext cx="585" cy="4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7" name="Line 47"/>
            <p:cNvSpPr>
              <a:spLocks noChangeAspect="1" noChangeShapeType="1"/>
            </p:cNvSpPr>
            <p:nvPr/>
          </p:nvSpPr>
          <p:spPr bwMode="auto">
            <a:xfrm>
              <a:off x="3236" y="3129"/>
              <a:ext cx="307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8" name="Line 48"/>
            <p:cNvSpPr>
              <a:spLocks noChangeAspect="1" noChangeShapeType="1"/>
            </p:cNvSpPr>
            <p:nvPr/>
          </p:nvSpPr>
          <p:spPr bwMode="auto">
            <a:xfrm rot="10800000" flipV="1">
              <a:off x="2908" y="3129"/>
              <a:ext cx="322" cy="2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9" name="Line 49"/>
            <p:cNvSpPr>
              <a:spLocks noChangeAspect="1" noChangeShapeType="1"/>
            </p:cNvSpPr>
            <p:nvPr/>
          </p:nvSpPr>
          <p:spPr bwMode="auto">
            <a:xfrm flipV="1">
              <a:off x="3232" y="2774"/>
              <a:ext cx="0" cy="3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0" name="Text Box 50"/>
            <p:cNvSpPr txBox="1">
              <a:spLocks noChangeAspect="1" noChangeArrowheads="1"/>
            </p:cNvSpPr>
            <p:nvPr/>
          </p:nvSpPr>
          <p:spPr bwMode="auto">
            <a:xfrm>
              <a:off x="2836" y="3293"/>
              <a:ext cx="198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2000"/>
            </a:p>
          </p:txBody>
        </p:sp>
        <p:sp>
          <p:nvSpPr>
            <p:cNvPr id="158771" name="Text Box 51"/>
            <p:cNvSpPr txBox="1">
              <a:spLocks noChangeAspect="1" noChangeArrowheads="1"/>
            </p:cNvSpPr>
            <p:nvPr/>
          </p:nvSpPr>
          <p:spPr bwMode="auto">
            <a:xfrm>
              <a:off x="3491" y="3259"/>
              <a:ext cx="200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2000"/>
            </a:p>
          </p:txBody>
        </p:sp>
        <p:sp>
          <p:nvSpPr>
            <p:cNvPr id="158772" name="Text Box 52"/>
            <p:cNvSpPr txBox="1">
              <a:spLocks noChangeAspect="1" noChangeArrowheads="1"/>
            </p:cNvSpPr>
            <p:nvPr/>
          </p:nvSpPr>
          <p:spPr bwMode="auto">
            <a:xfrm>
              <a:off x="3142" y="2602"/>
              <a:ext cx="200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z</a:t>
              </a:r>
              <a:endParaRPr lang="en-US" sz="2000"/>
            </a:p>
          </p:txBody>
        </p:sp>
        <p:sp>
          <p:nvSpPr>
            <p:cNvPr id="158773" name="Text Box 53"/>
            <p:cNvSpPr txBox="1">
              <a:spLocks noChangeAspect="1" noChangeArrowheads="1"/>
            </p:cNvSpPr>
            <p:nvPr/>
          </p:nvSpPr>
          <p:spPr bwMode="auto">
            <a:xfrm>
              <a:off x="3929" y="1865"/>
              <a:ext cx="246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2000"/>
            </a:p>
          </p:txBody>
        </p:sp>
        <p:sp>
          <p:nvSpPr>
            <p:cNvPr id="158774" name="Text Box 54"/>
            <p:cNvSpPr txBox="1">
              <a:spLocks noChangeAspect="1" noChangeArrowheads="1"/>
            </p:cNvSpPr>
            <p:nvPr/>
          </p:nvSpPr>
          <p:spPr bwMode="auto">
            <a:xfrm>
              <a:off x="4043" y="3095"/>
              <a:ext cx="246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2000"/>
            </a:p>
          </p:txBody>
        </p:sp>
        <p:sp>
          <p:nvSpPr>
            <p:cNvPr id="158775" name="Text Box 55"/>
            <p:cNvSpPr txBox="1">
              <a:spLocks noChangeAspect="1" noChangeArrowheads="1"/>
            </p:cNvSpPr>
            <p:nvPr/>
          </p:nvSpPr>
          <p:spPr bwMode="auto">
            <a:xfrm>
              <a:off x="3607" y="2322"/>
              <a:ext cx="246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z</a:t>
              </a:r>
              <a:endParaRPr lang="en-US" sz="2000"/>
            </a:p>
          </p:txBody>
        </p:sp>
        <p:sp>
          <p:nvSpPr>
            <p:cNvPr id="158776" name="Line 56"/>
            <p:cNvSpPr>
              <a:spLocks noChangeAspect="1" noChangeShapeType="1"/>
            </p:cNvSpPr>
            <p:nvPr/>
          </p:nvSpPr>
          <p:spPr bwMode="auto">
            <a:xfrm flipH="1" flipV="1">
              <a:off x="3563" y="2720"/>
              <a:ext cx="588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7" name="Text Box 57"/>
            <p:cNvSpPr txBox="1">
              <a:spLocks noChangeAspect="1" noChangeArrowheads="1"/>
            </p:cNvSpPr>
            <p:nvPr/>
          </p:nvSpPr>
          <p:spPr bwMode="auto">
            <a:xfrm>
              <a:off x="3453" y="2536"/>
              <a:ext cx="246" cy="1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b="1">
                  <a:latin typeface="Times New Roman" pitchFamily="18" charset="0"/>
                  <a:ea typeface="SimSun" pitchFamily="2" charset="-122"/>
                </a:rPr>
                <a:t>F</a:t>
              </a:r>
              <a:endParaRPr lang="en-US" sz="2000"/>
            </a:p>
          </p:txBody>
        </p:sp>
      </p:grpSp>
      <p:graphicFrame>
        <p:nvGraphicFramePr>
          <p:cNvPr id="158783" name="Object 63"/>
          <p:cNvGraphicFramePr>
            <a:graphicFrameLocks noChangeAspect="1"/>
          </p:cNvGraphicFramePr>
          <p:nvPr/>
        </p:nvGraphicFramePr>
        <p:xfrm>
          <a:off x="1239838" y="3808413"/>
          <a:ext cx="2354262" cy="388937"/>
        </p:xfrm>
        <a:graphic>
          <a:graphicData uri="http://schemas.openxmlformats.org/presentationml/2006/ole">
            <p:oleObj spid="_x0000_s158783" name="Equation" r:id="rId3" imgW="2349360" imgH="393480" progId="Equation.DSMT4">
              <p:embed/>
            </p:oleObj>
          </a:graphicData>
        </a:graphic>
      </p:graphicFrame>
      <p:graphicFrame>
        <p:nvGraphicFramePr>
          <p:cNvPr id="158785" name="Object 65"/>
          <p:cNvGraphicFramePr>
            <a:graphicFrameLocks noChangeAspect="1"/>
          </p:cNvGraphicFramePr>
          <p:nvPr/>
        </p:nvGraphicFramePr>
        <p:xfrm>
          <a:off x="1195388" y="4365125"/>
          <a:ext cx="1816100" cy="2254250"/>
        </p:xfrm>
        <a:graphic>
          <a:graphicData uri="http://schemas.openxmlformats.org/presentationml/2006/ole">
            <p:oleObj spid="_x0000_s158785" name="Equation" r:id="rId4" imgW="1815840" imgH="2260440" progId="Equation.DSMT4">
              <p:embed/>
            </p:oleObj>
          </a:graphicData>
        </a:graphic>
      </p:graphicFrame>
      <p:graphicFrame>
        <p:nvGraphicFramePr>
          <p:cNvPr id="158788" name="Object 68"/>
          <p:cNvGraphicFramePr>
            <a:graphicFrameLocks noChangeAspect="1"/>
          </p:cNvGraphicFramePr>
          <p:nvPr/>
        </p:nvGraphicFramePr>
        <p:xfrm>
          <a:off x="1239838" y="2719388"/>
          <a:ext cx="2646362" cy="387350"/>
        </p:xfrm>
        <a:graphic>
          <a:graphicData uri="http://schemas.openxmlformats.org/presentationml/2006/ole">
            <p:oleObj spid="_x0000_s158788" name="Equation" r:id="rId5" imgW="2641320" imgH="393480" progId="Equation.DSMT4">
              <p:embed/>
            </p:oleObj>
          </a:graphicData>
        </a:graphic>
      </p:graphicFrame>
      <p:graphicFrame>
        <p:nvGraphicFramePr>
          <p:cNvPr id="158790" name="Object 70"/>
          <p:cNvGraphicFramePr>
            <a:graphicFrameLocks noChangeAspect="1"/>
          </p:cNvGraphicFramePr>
          <p:nvPr/>
        </p:nvGraphicFramePr>
        <p:xfrm>
          <a:off x="1239838" y="3289800"/>
          <a:ext cx="2514600" cy="350838"/>
        </p:xfrm>
        <a:graphic>
          <a:graphicData uri="http://schemas.openxmlformats.org/presentationml/2006/ole">
            <p:oleObj spid="_x0000_s158790" name="Equation" r:id="rId6" imgW="25146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CARTESIAN COMPONENTS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4"/>
            <a:ext cx="8909050" cy="2084964"/>
          </a:xfrm>
        </p:spPr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First index is the face and the second index is its direction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When two indices are the same, normal stress, otherwise shear stress.</a:t>
            </a:r>
            <a:endParaRPr lang="en-US" dirty="0"/>
          </a:p>
          <a:p>
            <a:pPr lvl="1"/>
            <a:r>
              <a:rPr lang="en-US" dirty="0"/>
              <a:t>Continuation for other surfaces.</a:t>
            </a:r>
          </a:p>
          <a:p>
            <a:pPr lvl="1"/>
            <a:r>
              <a:rPr lang="en-US" dirty="0"/>
              <a:t>Total nine components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Same stress components are defined for the negative planes. </a:t>
            </a:r>
            <a:endParaRPr lang="en-US" dirty="0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043488" y="3617913"/>
          <a:ext cx="3995737" cy="2959100"/>
        </p:xfrm>
        <a:graphic>
          <a:graphicData uri="http://schemas.openxmlformats.org/presentationml/2006/ole">
            <p:oleObj spid="_x0000_s159748" name="Picture" r:id="rId3" imgW="2000160" imgH="1486080" progId="Word.Picture.8">
              <p:embed/>
            </p:oleObj>
          </a:graphicData>
        </a:graphic>
      </p:graphicFrame>
      <p:graphicFrame>
        <p:nvGraphicFramePr>
          <p:cNvPr id="159811" name="Group 67"/>
          <p:cNvGraphicFramePr>
            <a:graphicFrameLocks noGrp="1"/>
          </p:cNvGraphicFramePr>
          <p:nvPr/>
        </p:nvGraphicFramePr>
        <p:xfrm>
          <a:off x="334963" y="2695575"/>
          <a:ext cx="4792662" cy="3901440"/>
        </p:xfrm>
        <a:graphic>
          <a:graphicData uri="http://schemas.openxmlformats.org/drawingml/2006/table">
            <a:tbl>
              <a:tblPr/>
              <a:tblGrid>
                <a:gridCol w="858837"/>
                <a:gridCol w="39338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Comp.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Normal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Normal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Normal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Shear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Shear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Shear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Shear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Shear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Shear stress on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face in the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dir.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CARTESIAN COMPONENTS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3368819"/>
          </a:xfrm>
        </p:spPr>
        <p:txBody>
          <a:bodyPr/>
          <a:lstStyle/>
          <a:p>
            <a:r>
              <a:rPr lang="en-US" dirty="0"/>
              <a:t>Sign convention</a:t>
            </a:r>
          </a:p>
          <a:p>
            <a:pPr lvl="1"/>
            <a:r>
              <a:rPr lang="en-US" dirty="0"/>
              <a:t>Positive when tension and negative when compression.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Shear stress acting on the positive face is positive when it is acting in the positive coordinate direction</a:t>
            </a:r>
            <a:r>
              <a:rPr lang="en-US" altLang="ko-KR" dirty="0" smtClean="0">
                <a:ea typeface="굴림" pitchFamily="50" charset="-127"/>
              </a:rPr>
              <a:t>.</a:t>
            </a:r>
          </a:p>
          <a:p>
            <a:endParaRPr lang="en-US" dirty="0" smtClean="0">
              <a:ea typeface="굴림" pitchFamily="50" charset="-127"/>
            </a:endParaRPr>
          </a:p>
          <a:p>
            <a:endParaRPr lang="en-US" dirty="0" smtClean="0">
              <a:ea typeface="굴림" pitchFamily="50" charset="-127"/>
            </a:endParaRPr>
          </a:p>
          <a:p>
            <a:endParaRPr lang="en-US" dirty="0" smtClean="0">
              <a:ea typeface="굴림" pitchFamily="50" charset="-127"/>
            </a:endParaRPr>
          </a:p>
          <a:p>
            <a:r>
              <a:rPr lang="en-US" dirty="0" smtClean="0">
                <a:ea typeface="굴림" pitchFamily="50" charset="-127"/>
              </a:rPr>
              <a:t>Example</a:t>
            </a:r>
            <a:endParaRPr lang="en-US" dirty="0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1908175" y="2573338"/>
          <a:ext cx="3155950" cy="742950"/>
        </p:xfrm>
        <a:graphic>
          <a:graphicData uri="http://schemas.openxmlformats.org/presentationml/2006/ole">
            <p:oleObj spid="_x0000_s160772" name="Equation" r:id="rId3" imgW="316224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TRANSFORMATION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b="1" dirty="0">
                <a:ea typeface="굴림" pitchFamily="50" charset="-127"/>
              </a:rPr>
              <a:t>If stress components in xyz-planes are known, it is possible to determine the surface traction acting on any plane. 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Consider a plane whose normal is 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Surface area (</a:t>
            </a:r>
            <a:r>
              <a:rPr lang="en-US" altLang="ko-KR" dirty="0">
                <a:ea typeface="굴림" pitchFamily="50" charset="-127"/>
                <a:sym typeface="Symbol" pitchFamily="18" charset="2"/>
              </a:rPr>
              <a:t>ABC = A)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The surface traction 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Force balance (h → 0)</a:t>
            </a:r>
            <a:endParaRPr lang="en-US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5086350" y="1974443"/>
          <a:ext cx="3881438" cy="3414712"/>
        </p:xfrm>
        <a:graphic>
          <a:graphicData uri="http://schemas.openxmlformats.org/presentationml/2006/ole">
            <p:oleObj spid="_x0000_s161796" name="Picture" r:id="rId3" imgW="1943280" imgH="1714680" progId="Word.Picture.8">
              <p:embed/>
            </p:oleObj>
          </a:graphicData>
        </a:graphic>
      </p:graphicFrame>
      <p:graphicFrame>
        <p:nvGraphicFramePr>
          <p:cNvPr id="161800" name="Object 8"/>
          <p:cNvGraphicFramePr>
            <a:graphicFrameLocks noChangeAspect="1"/>
          </p:cNvGraphicFramePr>
          <p:nvPr/>
        </p:nvGraphicFramePr>
        <p:xfrm>
          <a:off x="939242" y="4562186"/>
          <a:ext cx="2582863" cy="388938"/>
        </p:xfrm>
        <a:graphic>
          <a:graphicData uri="http://schemas.openxmlformats.org/presentationml/2006/ole">
            <p:oleObj spid="_x0000_s161800" name="Equation" r:id="rId4" imgW="2577960" imgH="393480" progId="Equation.DSMT4">
              <p:embed/>
            </p:oleObj>
          </a:graphicData>
        </a:graphic>
      </p:graphicFrame>
      <p:graphicFrame>
        <p:nvGraphicFramePr>
          <p:cNvPr id="161802" name="Object 10"/>
          <p:cNvGraphicFramePr>
            <a:graphicFrameLocks noChangeAspect="1"/>
          </p:cNvGraphicFramePr>
          <p:nvPr/>
        </p:nvGraphicFramePr>
        <p:xfrm>
          <a:off x="895370" y="5634038"/>
          <a:ext cx="4694238" cy="400050"/>
        </p:xfrm>
        <a:graphic>
          <a:graphicData uri="http://schemas.openxmlformats.org/presentationml/2006/ole">
            <p:oleObj spid="_x0000_s161802" name="Equation" r:id="rId5" imgW="4698720" imgH="393480" progId="Equation.DSMT4">
              <p:embed/>
            </p:oleObj>
          </a:graphicData>
        </a:graphic>
      </p:graphicFrame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1804" name="Object 12"/>
          <p:cNvGraphicFramePr>
            <a:graphicFrameLocks noChangeAspect="1"/>
          </p:cNvGraphicFramePr>
          <p:nvPr/>
        </p:nvGraphicFramePr>
        <p:xfrm>
          <a:off x="909511" y="6247533"/>
          <a:ext cx="2786063" cy="388938"/>
        </p:xfrm>
        <a:graphic>
          <a:graphicData uri="http://schemas.openxmlformats.org/presentationml/2006/ole">
            <p:oleObj spid="_x0000_s161804" name="Equation" r:id="rId6" imgW="2781000" imgH="393480" progId="Equation.DSMT4">
              <p:embed/>
            </p:oleObj>
          </a:graphicData>
        </a:graphic>
      </p:graphicFrame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1808" name="Object 16"/>
          <p:cNvGraphicFramePr>
            <a:graphicFrameLocks noChangeAspect="1"/>
          </p:cNvGraphicFramePr>
          <p:nvPr/>
        </p:nvGraphicFramePr>
        <p:xfrm>
          <a:off x="895643" y="3456997"/>
          <a:ext cx="4521200" cy="355600"/>
        </p:xfrm>
        <a:graphic>
          <a:graphicData uri="http://schemas.openxmlformats.org/presentationml/2006/ole">
            <p:oleObj spid="_x0000_s161808" name="Equation" r:id="rId7" imgW="4520880" imgH="355320" progId="Equation.DSMT4">
              <p:embed/>
            </p:oleObj>
          </a:graphicData>
        </a:graphic>
      </p:graphicFrame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1007920" y="1742058"/>
          <a:ext cx="2695575" cy="1230312"/>
        </p:xfrm>
        <a:graphic>
          <a:graphicData uri="http://schemas.openxmlformats.org/presentationml/2006/ole">
            <p:oleObj spid="_x0000_s161809" name="Equation" r:id="rId8" imgW="2666880" imgH="1218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TRANSFORMATION </a:t>
            </a:r>
            <a:r>
              <a:rPr lang="en-US" i="1"/>
              <a:t>cont</a:t>
            </a:r>
            <a:r>
              <a:rPr lang="en-US"/>
              <a:t>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634201"/>
          </a:xfrm>
        </p:spPr>
        <p:txBody>
          <a:bodyPr/>
          <a:lstStyle/>
          <a:p>
            <a:r>
              <a:rPr lang="en-US" dirty="0"/>
              <a:t>All three-directions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Matrix notation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[</a:t>
            </a:r>
            <a:r>
              <a:rPr lang="en-US" b="1" dirty="0">
                <a:latin typeface="Symbol" pitchFamily="18" charset="2"/>
              </a:rPr>
              <a:t>s</a:t>
            </a:r>
            <a:r>
              <a:rPr lang="en-US" dirty="0"/>
              <a:t>]: stress </a:t>
            </a:r>
            <a:r>
              <a:rPr lang="en-US" dirty="0" smtClean="0"/>
              <a:t>matrix; completely characterize the state of stress at a point</a:t>
            </a:r>
            <a:endParaRPr lang="en-US" dirty="0"/>
          </a:p>
          <a:p>
            <a:r>
              <a:rPr lang="en-US" dirty="0"/>
              <a:t>Normal and shear components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1031875" y="3359455"/>
          <a:ext cx="1257300" cy="355600"/>
        </p:xfrm>
        <a:graphic>
          <a:graphicData uri="http://schemas.openxmlformats.org/presentationml/2006/ole">
            <p:oleObj spid="_x0000_s162820" name="Equation" r:id="rId3" imgW="1257120" imgH="355320" progId="Equation.DSMT4">
              <p:embed/>
            </p:oleObj>
          </a:graphicData>
        </a:graphic>
      </p:graphicFrame>
      <p:graphicFrame>
        <p:nvGraphicFramePr>
          <p:cNvPr id="162824" name="Object 8"/>
          <p:cNvGraphicFramePr>
            <a:graphicFrameLocks noChangeAspect="1"/>
          </p:cNvGraphicFramePr>
          <p:nvPr/>
        </p:nvGraphicFramePr>
        <p:xfrm>
          <a:off x="1022350" y="5350750"/>
          <a:ext cx="2378075" cy="960438"/>
        </p:xfrm>
        <a:graphic>
          <a:graphicData uri="http://schemas.openxmlformats.org/presentationml/2006/ole">
            <p:oleObj spid="_x0000_s162824" name="Equation" r:id="rId4" imgW="2374560" imgH="965160" progId="Equation.DSMT4">
              <p:embed/>
            </p:oleObj>
          </a:graphicData>
        </a:graphic>
      </p:graphicFrame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946006" y="1227723"/>
          <a:ext cx="2806700" cy="1270000"/>
        </p:xfrm>
        <a:graphic>
          <a:graphicData uri="http://schemas.openxmlformats.org/presentationml/2006/ole">
            <p:oleObj spid="_x0000_s162827" name="Equation" r:id="rId5" imgW="2806560" imgH="1269720" progId="Equation.DSMT4">
              <p:embed/>
            </p:oleObj>
          </a:graphicData>
        </a:graphic>
      </p:graphicFrame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5575300" y="5344400"/>
          <a:ext cx="1104900" cy="355600"/>
        </p:xfrm>
        <a:graphic>
          <a:graphicData uri="http://schemas.openxmlformats.org/presentationml/2006/ole">
            <p:oleObj spid="_x0000_s162828" name="Equation" r:id="rId6" imgW="1104840" imgH="355320" progId="Equation.DSMT4">
              <p:embed/>
            </p:oleObj>
          </a:graphicData>
        </a:graphic>
      </p:graphicFrame>
      <p:sp>
        <p:nvSpPr>
          <p:cNvPr id="162829" name="AutoShape 13"/>
          <p:cNvSpPr>
            <a:spLocks noChangeArrowheads="1"/>
          </p:cNvSpPr>
          <p:nvPr/>
        </p:nvSpPr>
        <p:spPr bwMode="auto">
          <a:xfrm>
            <a:off x="3952875" y="5426950"/>
            <a:ext cx="1163638" cy="184150"/>
          </a:xfrm>
          <a:prstGeom prst="leftArrow">
            <a:avLst>
              <a:gd name="adj1" fmla="val 50000"/>
              <a:gd name="adj2" fmla="val 91274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3109762" y="2907730"/>
          <a:ext cx="2357438" cy="1281113"/>
        </p:xfrm>
        <a:graphic>
          <a:graphicData uri="http://schemas.openxmlformats.org/presentationml/2006/ole">
            <p:oleObj spid="_x0000_s162829" name="Equation" r:id="rId7" imgW="232380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</TotalTime>
  <Words>2142</Words>
  <Application>Microsoft Office PowerPoint</Application>
  <PresentationFormat>On-screen Show (4:3)</PresentationFormat>
  <Paragraphs>539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굴림</vt:lpstr>
      <vt:lpstr>Symbol</vt:lpstr>
      <vt:lpstr>SimSun</vt:lpstr>
      <vt:lpstr>Times New Roman</vt:lpstr>
      <vt:lpstr>Calibri</vt:lpstr>
      <vt:lpstr>맑은 고딕</vt:lpstr>
      <vt:lpstr>Default Design</vt:lpstr>
      <vt:lpstr>Picture</vt:lpstr>
      <vt:lpstr>Equation</vt:lpstr>
      <vt:lpstr>MathType 6.0 Equation</vt:lpstr>
      <vt:lpstr>CHAP 1 STRESS-STRAIN ANALYSIS</vt:lpstr>
      <vt:lpstr>STRESS</vt:lpstr>
      <vt:lpstr>SURFACE TRACTION</vt:lpstr>
      <vt:lpstr>NORMAL AND SHEAR STRESSES</vt:lpstr>
      <vt:lpstr>CARTESIAN STRESS COMPONENTS</vt:lpstr>
      <vt:lpstr>CARTESIAN COMPONENTS cont.</vt:lpstr>
      <vt:lpstr>CARTESIAN COMPONENTS cont.</vt:lpstr>
      <vt:lpstr>STRESS TRANSFORMATION</vt:lpstr>
      <vt:lpstr>STRESS TRANSFORMATION cont.</vt:lpstr>
      <vt:lpstr>SYMMETRY OF STRESS TENSOR</vt:lpstr>
      <vt:lpstr>PRINCIPAL STRESSES</vt:lpstr>
      <vt:lpstr>PRINCIPAL STRESSES cont.</vt:lpstr>
      <vt:lpstr>PRINCIPAL DIRECTION</vt:lpstr>
      <vt:lpstr>PRINCIPAL DIRECTION cont.</vt:lpstr>
      <vt:lpstr>PRINCIPAL DIRECTION cont.</vt:lpstr>
      <vt:lpstr>COORDINATE TRANSFORMATION</vt:lpstr>
      <vt:lpstr>COORDINATE TRANSFORMATION cont.</vt:lpstr>
      <vt:lpstr>MAXIMUM SHEAR STRESS</vt:lpstr>
      <vt:lpstr>What Stress Could Be Design Criteria?</vt:lpstr>
      <vt:lpstr>Homework #2</vt:lpstr>
      <vt:lpstr>Homework #2</vt:lpstr>
      <vt:lpstr>STRAIN</vt:lpstr>
      <vt:lpstr>STRAIN</vt:lpstr>
      <vt:lpstr>SHEAR STRAIN</vt:lpstr>
      <vt:lpstr>STRAIN MATRIX</vt:lpstr>
      <vt:lpstr>STRESS VS STRAIN</vt:lpstr>
      <vt:lpstr>STRESS-STRAIN RELATIONSHIP</vt:lpstr>
      <vt:lpstr>UNI-AXIAL TENSION TEST</vt:lpstr>
      <vt:lpstr>LINEAR ELASTICITY (HOOKE’S LAW)</vt:lpstr>
      <vt:lpstr>LINEAR ELASTICITY (HOOKE’S LAW) cont.</vt:lpstr>
      <vt:lpstr>DEGENERATION TO 2D</vt:lpstr>
      <vt:lpstr>DEGENERATION TO 2D cont.</vt:lpstr>
      <vt:lpstr>EQUILIBRIUM EQUATIONS</vt:lpstr>
      <vt:lpstr>BOUNDARY-VALUE PROBLEM</vt:lpstr>
      <vt:lpstr>FAILURE THEORIES</vt:lpstr>
      <vt:lpstr>STRAIN ENERGY</vt:lpstr>
      <vt:lpstr>DECOMPOSITION OF ENERGY</vt:lpstr>
      <vt:lpstr>DECOMPOSITION OF ENERGY cont.</vt:lpstr>
      <vt:lpstr>DISTORTION ENERGY THEORY</vt:lpstr>
      <vt:lpstr>DISTORTION ENERGY THEORY cont.</vt:lpstr>
      <vt:lpstr>DISTORTION ENERGY THEORY cont.</vt:lpstr>
      <vt:lpstr>MAX SHEAR STRESS THEORY</vt:lpstr>
      <vt:lpstr>MAX PRINCIPAL STRESS THEORY</vt:lpstr>
      <vt:lpstr>SAFETY FACTOR</vt:lpstr>
    </vt:vector>
  </TitlesOfParts>
  <Company>The 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EML 4500 FINITE ELEMENT ANALYSIS AND DESIGN</dc:title>
  <dc:creator>Nam Ho Kim</dc:creator>
  <cp:lastModifiedBy>Nam Ho Kim</cp:lastModifiedBy>
  <cp:revision>175</cp:revision>
  <dcterms:created xsi:type="dcterms:W3CDTF">2004-08-20T00:16:17Z</dcterms:created>
  <dcterms:modified xsi:type="dcterms:W3CDTF">2011-01-19T03:49:01Z</dcterms:modified>
</cp:coreProperties>
</file>