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3" r:id="rId2"/>
    <p:sldId id="280" r:id="rId3"/>
    <p:sldId id="281" r:id="rId4"/>
    <p:sldId id="282" r:id="rId5"/>
    <p:sldId id="283" r:id="rId6"/>
    <p:sldId id="284" r:id="rId7"/>
    <p:sldId id="285" r:id="rId8"/>
    <p:sldId id="286" r:id="rId9"/>
    <p:sldId id="287" r:id="rId10"/>
    <p:sldId id="288" r:id="rId11"/>
  </p:sldIdLst>
  <p:sldSz cx="6858000" cy="9144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EBEBE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59" autoAdjust="0"/>
    <p:restoredTop sz="94660"/>
  </p:normalViewPr>
  <p:slideViewPr>
    <p:cSldViewPr snapToGrid="0">
      <p:cViewPr>
        <p:scale>
          <a:sx n="400" d="100"/>
          <a:sy n="400" d="100"/>
        </p:scale>
        <p:origin x="-2232" y="-105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891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064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234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662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368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131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2/26/2020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50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2/26/2020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559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2/26/2020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81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485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327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FAB83E-5C95-440C-B566-7BAA9BCBD076}" type="datetimeFigureOut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384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8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7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4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6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9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TextBox 111"/>
          <p:cNvSpPr txBox="1"/>
          <p:nvPr/>
        </p:nvSpPr>
        <p:spPr>
          <a:xfrm>
            <a:off x="109083" y="236572"/>
            <a:ext cx="81785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5.1</a:t>
            </a:r>
          </a:p>
        </p:txBody>
      </p:sp>
      <p:sp>
        <p:nvSpPr>
          <p:cNvPr id="113" name="TextBox 112"/>
          <p:cNvSpPr txBox="1"/>
          <p:nvPr/>
        </p:nvSpPr>
        <p:spPr>
          <a:xfrm>
            <a:off x="109083" y="3386952"/>
            <a:ext cx="81785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5.2</a:t>
            </a:r>
          </a:p>
        </p:txBody>
      </p:sp>
      <p:grpSp>
        <p:nvGrpSpPr>
          <p:cNvPr id="3" name="Group 13726"/>
          <p:cNvGrpSpPr>
            <a:grpSpLocks/>
          </p:cNvGrpSpPr>
          <p:nvPr/>
        </p:nvGrpSpPr>
        <p:grpSpPr bwMode="auto">
          <a:xfrm>
            <a:off x="1568278" y="381629"/>
            <a:ext cx="3597275" cy="1828800"/>
            <a:chOff x="3626" y="1527"/>
            <a:chExt cx="5666" cy="2880"/>
          </a:xfrm>
        </p:grpSpPr>
        <p:sp>
          <p:nvSpPr>
            <p:cNvPr id="4" name="Oval 13727"/>
            <p:cNvSpPr>
              <a:spLocks noChangeArrowheads="1"/>
            </p:cNvSpPr>
            <p:nvPr/>
          </p:nvSpPr>
          <p:spPr bwMode="auto">
            <a:xfrm rot="-1168354">
              <a:off x="8361" y="2308"/>
              <a:ext cx="195" cy="356"/>
            </a:xfrm>
            <a:prstGeom prst="ellipse">
              <a:avLst/>
            </a:prstGeom>
            <a:solidFill>
              <a:srgbClr val="808080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5" name="Oval 13728"/>
            <p:cNvSpPr>
              <a:spLocks noChangeArrowheads="1"/>
            </p:cNvSpPr>
            <p:nvPr/>
          </p:nvSpPr>
          <p:spPr bwMode="auto">
            <a:xfrm rot="3953911">
              <a:off x="7700" y="2313"/>
              <a:ext cx="1470" cy="458"/>
            </a:xfrm>
            <a:prstGeom prst="ellips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14" name="Freeform 13729"/>
            <p:cNvSpPr>
              <a:spLocks/>
            </p:cNvSpPr>
            <p:nvPr/>
          </p:nvSpPr>
          <p:spPr bwMode="auto">
            <a:xfrm rot="3953911">
              <a:off x="7199" y="2239"/>
              <a:ext cx="1551" cy="990"/>
            </a:xfrm>
            <a:custGeom>
              <a:avLst/>
              <a:gdLst>
                <a:gd name="T0" fmla="*/ 47 w 1551"/>
                <a:gd name="T1" fmla="*/ 0 h 990"/>
                <a:gd name="T2" fmla="*/ 39 w 1551"/>
                <a:gd name="T3" fmla="*/ 465 h 990"/>
                <a:gd name="T4" fmla="*/ 279 w 1551"/>
                <a:gd name="T5" fmla="*/ 817 h 990"/>
                <a:gd name="T6" fmla="*/ 812 w 1551"/>
                <a:gd name="T7" fmla="*/ 990 h 990"/>
                <a:gd name="T8" fmla="*/ 1322 w 1551"/>
                <a:gd name="T9" fmla="*/ 817 h 990"/>
                <a:gd name="T10" fmla="*/ 1517 w 1551"/>
                <a:gd name="T11" fmla="*/ 397 h 990"/>
                <a:gd name="T12" fmla="*/ 1524 w 1551"/>
                <a:gd name="T13" fmla="*/ 0 h 99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551" h="990">
                  <a:moveTo>
                    <a:pt x="47" y="0"/>
                  </a:moveTo>
                  <a:cubicBezTo>
                    <a:pt x="46" y="77"/>
                    <a:pt x="0" y="329"/>
                    <a:pt x="39" y="465"/>
                  </a:cubicBezTo>
                  <a:cubicBezTo>
                    <a:pt x="78" y="601"/>
                    <a:pt x="150" y="730"/>
                    <a:pt x="279" y="817"/>
                  </a:cubicBezTo>
                  <a:cubicBezTo>
                    <a:pt x="408" y="904"/>
                    <a:pt x="638" y="990"/>
                    <a:pt x="812" y="990"/>
                  </a:cubicBezTo>
                  <a:cubicBezTo>
                    <a:pt x="986" y="990"/>
                    <a:pt x="1204" y="916"/>
                    <a:pt x="1322" y="817"/>
                  </a:cubicBezTo>
                  <a:cubicBezTo>
                    <a:pt x="1440" y="718"/>
                    <a:pt x="1483" y="533"/>
                    <a:pt x="1517" y="397"/>
                  </a:cubicBezTo>
                  <a:cubicBezTo>
                    <a:pt x="1551" y="261"/>
                    <a:pt x="1523" y="83"/>
                    <a:pt x="1524" y="0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15" name="Line 13730"/>
            <p:cNvSpPr>
              <a:spLocks noChangeShapeType="1"/>
            </p:cNvSpPr>
            <p:nvPr/>
          </p:nvSpPr>
          <p:spPr bwMode="auto">
            <a:xfrm rot="3953911" flipV="1">
              <a:off x="8680" y="2157"/>
              <a:ext cx="1" cy="48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16" name="Text Box 13731"/>
            <p:cNvSpPr txBox="1">
              <a:spLocks noChangeArrowheads="1"/>
            </p:cNvSpPr>
            <p:nvPr/>
          </p:nvSpPr>
          <p:spPr bwMode="auto">
            <a:xfrm>
              <a:off x="8685" y="1548"/>
              <a:ext cx="398" cy="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ymbol" panose="05050102010706020507" pitchFamily="18" charset="2"/>
                  <a:ea typeface="Batang" panose="02030600000101010101" pitchFamily="18" charset="-127"/>
                  <a:cs typeface="Times New Roman" panose="02020603050405020304" pitchFamily="18" charset="0"/>
                </a:rPr>
                <a:t>D</a:t>
              </a:r>
              <a:r>
                <a:rPr kumimoji="0" lang="en-US" altLang="en-US" sz="11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F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7" name="Text Box 13732"/>
            <p:cNvSpPr txBox="1">
              <a:spLocks noChangeArrowheads="1"/>
            </p:cNvSpPr>
            <p:nvPr/>
          </p:nvSpPr>
          <p:spPr bwMode="auto">
            <a:xfrm>
              <a:off x="8840" y="2161"/>
              <a:ext cx="248" cy="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n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8" name="Text Box 13733"/>
            <p:cNvSpPr txBox="1">
              <a:spLocks noChangeArrowheads="1"/>
            </p:cNvSpPr>
            <p:nvPr/>
          </p:nvSpPr>
          <p:spPr bwMode="auto">
            <a:xfrm>
              <a:off x="7347" y="1702"/>
              <a:ext cx="248" cy="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f</a:t>
              </a:r>
              <a:r>
                <a:rPr kumimoji="0" lang="en-US" altLang="en-US" sz="1100" b="0" i="0" u="none" strike="noStrike" cap="none" normalizeH="0" baseline="-3000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1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9" name="Line 13734"/>
            <p:cNvSpPr>
              <a:spLocks noChangeShapeType="1"/>
            </p:cNvSpPr>
            <p:nvPr/>
          </p:nvSpPr>
          <p:spPr bwMode="auto">
            <a:xfrm flipV="1">
              <a:off x="8463" y="1789"/>
              <a:ext cx="323" cy="7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20" name="Line 13735"/>
            <p:cNvSpPr>
              <a:spLocks noChangeShapeType="1"/>
            </p:cNvSpPr>
            <p:nvPr/>
          </p:nvSpPr>
          <p:spPr bwMode="auto">
            <a:xfrm rot="10800000">
              <a:off x="7433" y="1967"/>
              <a:ext cx="308" cy="25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21" name="Line 13736"/>
            <p:cNvSpPr>
              <a:spLocks noChangeShapeType="1"/>
            </p:cNvSpPr>
            <p:nvPr/>
          </p:nvSpPr>
          <p:spPr bwMode="auto">
            <a:xfrm rot="10800000" flipV="1">
              <a:off x="7366" y="2717"/>
              <a:ext cx="390" cy="26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22" name="Line 13737"/>
            <p:cNvSpPr>
              <a:spLocks noChangeShapeType="1"/>
            </p:cNvSpPr>
            <p:nvPr/>
          </p:nvSpPr>
          <p:spPr bwMode="auto">
            <a:xfrm rot="10800000" flipV="1">
              <a:off x="8131" y="3077"/>
              <a:ext cx="7" cy="45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23" name="Text Box 13738"/>
            <p:cNvSpPr txBox="1">
              <a:spLocks noChangeArrowheads="1"/>
            </p:cNvSpPr>
            <p:nvPr/>
          </p:nvSpPr>
          <p:spPr bwMode="auto">
            <a:xfrm>
              <a:off x="7152" y="2951"/>
              <a:ext cx="248" cy="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f</a:t>
              </a:r>
              <a:r>
                <a:rPr kumimoji="0" lang="en-US" altLang="en-US" sz="1100" b="0" i="0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2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4" name="Text Box 13739"/>
            <p:cNvSpPr txBox="1">
              <a:spLocks noChangeArrowheads="1"/>
            </p:cNvSpPr>
            <p:nvPr/>
          </p:nvSpPr>
          <p:spPr bwMode="auto">
            <a:xfrm>
              <a:off x="8123" y="3410"/>
              <a:ext cx="248" cy="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f</a:t>
              </a:r>
              <a:r>
                <a:rPr kumimoji="0" lang="en-US" altLang="en-US" sz="1100" b="0" i="0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3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5" name="Freeform 13740"/>
            <p:cNvSpPr>
              <a:spLocks/>
            </p:cNvSpPr>
            <p:nvPr/>
          </p:nvSpPr>
          <p:spPr bwMode="auto">
            <a:xfrm rot="3953911">
              <a:off x="3952" y="2292"/>
              <a:ext cx="1551" cy="990"/>
            </a:xfrm>
            <a:custGeom>
              <a:avLst/>
              <a:gdLst>
                <a:gd name="T0" fmla="*/ 47 w 1551"/>
                <a:gd name="T1" fmla="*/ 0 h 990"/>
                <a:gd name="T2" fmla="*/ 39 w 1551"/>
                <a:gd name="T3" fmla="*/ 465 h 990"/>
                <a:gd name="T4" fmla="*/ 279 w 1551"/>
                <a:gd name="T5" fmla="*/ 817 h 990"/>
                <a:gd name="T6" fmla="*/ 812 w 1551"/>
                <a:gd name="T7" fmla="*/ 990 h 990"/>
                <a:gd name="T8" fmla="*/ 1322 w 1551"/>
                <a:gd name="T9" fmla="*/ 817 h 990"/>
                <a:gd name="T10" fmla="*/ 1517 w 1551"/>
                <a:gd name="T11" fmla="*/ 397 h 990"/>
                <a:gd name="T12" fmla="*/ 1524 w 1551"/>
                <a:gd name="T13" fmla="*/ 0 h 99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551" h="990">
                  <a:moveTo>
                    <a:pt x="47" y="0"/>
                  </a:moveTo>
                  <a:cubicBezTo>
                    <a:pt x="46" y="77"/>
                    <a:pt x="0" y="329"/>
                    <a:pt x="39" y="465"/>
                  </a:cubicBezTo>
                  <a:cubicBezTo>
                    <a:pt x="78" y="601"/>
                    <a:pt x="150" y="730"/>
                    <a:pt x="279" y="817"/>
                  </a:cubicBezTo>
                  <a:cubicBezTo>
                    <a:pt x="408" y="904"/>
                    <a:pt x="638" y="990"/>
                    <a:pt x="812" y="990"/>
                  </a:cubicBezTo>
                  <a:cubicBezTo>
                    <a:pt x="986" y="990"/>
                    <a:pt x="1204" y="916"/>
                    <a:pt x="1322" y="817"/>
                  </a:cubicBezTo>
                  <a:cubicBezTo>
                    <a:pt x="1440" y="718"/>
                    <a:pt x="1483" y="533"/>
                    <a:pt x="1517" y="397"/>
                  </a:cubicBezTo>
                  <a:cubicBezTo>
                    <a:pt x="1551" y="261"/>
                    <a:pt x="1523" y="83"/>
                    <a:pt x="1524" y="0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26" name="Oval 13741"/>
            <p:cNvSpPr>
              <a:spLocks noChangeArrowheads="1"/>
            </p:cNvSpPr>
            <p:nvPr/>
          </p:nvSpPr>
          <p:spPr bwMode="auto">
            <a:xfrm rot="3953911">
              <a:off x="4445" y="2373"/>
              <a:ext cx="1470" cy="458"/>
            </a:xfrm>
            <a:prstGeom prst="ellipse">
              <a:avLst/>
            </a:prstGeom>
            <a:noFill/>
            <a:ln w="19050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27" name="Freeform 13742"/>
            <p:cNvSpPr>
              <a:spLocks/>
            </p:cNvSpPr>
            <p:nvPr/>
          </p:nvSpPr>
          <p:spPr bwMode="auto">
            <a:xfrm>
              <a:off x="4881" y="1858"/>
              <a:ext cx="1209" cy="1404"/>
            </a:xfrm>
            <a:custGeom>
              <a:avLst/>
              <a:gdLst>
                <a:gd name="T0" fmla="*/ 614 w 1209"/>
                <a:gd name="T1" fmla="*/ 1404 h 1404"/>
                <a:gd name="T2" fmla="*/ 1009 w 1209"/>
                <a:gd name="T3" fmla="*/ 1107 h 1404"/>
                <a:gd name="T4" fmla="*/ 1189 w 1209"/>
                <a:gd name="T5" fmla="*/ 784 h 1404"/>
                <a:gd name="T6" fmla="*/ 1129 w 1209"/>
                <a:gd name="T7" fmla="*/ 342 h 1404"/>
                <a:gd name="T8" fmla="*/ 814 w 1209"/>
                <a:gd name="T9" fmla="*/ 87 h 1404"/>
                <a:gd name="T10" fmla="*/ 447 w 1209"/>
                <a:gd name="T11" fmla="*/ 4 h 1404"/>
                <a:gd name="T12" fmla="*/ 0 w 1209"/>
                <a:gd name="T13" fmla="*/ 61 h 140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209" h="1404">
                  <a:moveTo>
                    <a:pt x="614" y="1404"/>
                  </a:moveTo>
                  <a:cubicBezTo>
                    <a:pt x="680" y="1355"/>
                    <a:pt x="913" y="1210"/>
                    <a:pt x="1009" y="1107"/>
                  </a:cubicBezTo>
                  <a:cubicBezTo>
                    <a:pt x="1105" y="1004"/>
                    <a:pt x="1169" y="911"/>
                    <a:pt x="1189" y="784"/>
                  </a:cubicBezTo>
                  <a:cubicBezTo>
                    <a:pt x="1209" y="657"/>
                    <a:pt x="1191" y="458"/>
                    <a:pt x="1129" y="342"/>
                  </a:cubicBezTo>
                  <a:cubicBezTo>
                    <a:pt x="1067" y="226"/>
                    <a:pt x="928" y="143"/>
                    <a:pt x="814" y="87"/>
                  </a:cubicBezTo>
                  <a:cubicBezTo>
                    <a:pt x="700" y="31"/>
                    <a:pt x="583" y="8"/>
                    <a:pt x="447" y="4"/>
                  </a:cubicBezTo>
                  <a:cubicBezTo>
                    <a:pt x="311" y="0"/>
                    <a:pt x="93" y="49"/>
                    <a:pt x="0" y="61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28" name="Line 13743"/>
            <p:cNvSpPr>
              <a:spLocks noChangeShapeType="1"/>
            </p:cNvSpPr>
            <p:nvPr/>
          </p:nvSpPr>
          <p:spPr bwMode="auto">
            <a:xfrm rot="10800000">
              <a:off x="4200" y="2028"/>
              <a:ext cx="308" cy="25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29" name="Line 13744"/>
            <p:cNvSpPr>
              <a:spLocks noChangeShapeType="1"/>
            </p:cNvSpPr>
            <p:nvPr/>
          </p:nvSpPr>
          <p:spPr bwMode="auto">
            <a:xfrm rot="10800000" flipV="1">
              <a:off x="4133" y="2778"/>
              <a:ext cx="390" cy="26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30" name="Line 13745"/>
            <p:cNvSpPr>
              <a:spLocks noChangeShapeType="1"/>
            </p:cNvSpPr>
            <p:nvPr/>
          </p:nvSpPr>
          <p:spPr bwMode="auto">
            <a:xfrm rot="10800000" flipV="1">
              <a:off x="4898" y="3138"/>
              <a:ext cx="7" cy="45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31" name="Line 13746"/>
            <p:cNvSpPr>
              <a:spLocks noChangeShapeType="1"/>
            </p:cNvSpPr>
            <p:nvPr/>
          </p:nvSpPr>
          <p:spPr bwMode="auto">
            <a:xfrm rot="10800000" flipH="1">
              <a:off x="5320" y="1637"/>
              <a:ext cx="188" cy="38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32" name="Line 13747"/>
            <p:cNvSpPr>
              <a:spLocks noChangeShapeType="1"/>
            </p:cNvSpPr>
            <p:nvPr/>
          </p:nvSpPr>
          <p:spPr bwMode="auto">
            <a:xfrm rot="10800000" flipH="1">
              <a:off x="5815" y="2162"/>
              <a:ext cx="473" cy="15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33" name="Line 13748"/>
            <p:cNvSpPr>
              <a:spLocks noChangeShapeType="1"/>
            </p:cNvSpPr>
            <p:nvPr/>
          </p:nvSpPr>
          <p:spPr bwMode="auto">
            <a:xfrm rot="10800000" flipH="1" flipV="1">
              <a:off x="5800" y="2830"/>
              <a:ext cx="390" cy="17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34" name="Text Box 13749"/>
            <p:cNvSpPr txBox="1">
              <a:spLocks noChangeArrowheads="1"/>
            </p:cNvSpPr>
            <p:nvPr/>
          </p:nvSpPr>
          <p:spPr bwMode="auto">
            <a:xfrm>
              <a:off x="4103" y="1742"/>
              <a:ext cx="248" cy="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f</a:t>
              </a:r>
              <a:r>
                <a:rPr kumimoji="0" lang="en-US" altLang="en-US" sz="1100" b="0" i="0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1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5" name="Text Box 13750"/>
            <p:cNvSpPr txBox="1">
              <a:spLocks noChangeArrowheads="1"/>
            </p:cNvSpPr>
            <p:nvPr/>
          </p:nvSpPr>
          <p:spPr bwMode="auto">
            <a:xfrm>
              <a:off x="3908" y="3007"/>
              <a:ext cx="248" cy="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f</a:t>
              </a:r>
              <a:r>
                <a:rPr kumimoji="0" lang="en-US" altLang="en-US" sz="1100" b="0" i="0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2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6" name="Text Box 13751"/>
            <p:cNvSpPr txBox="1">
              <a:spLocks noChangeArrowheads="1"/>
            </p:cNvSpPr>
            <p:nvPr/>
          </p:nvSpPr>
          <p:spPr bwMode="auto">
            <a:xfrm>
              <a:off x="4905" y="3447"/>
              <a:ext cx="248" cy="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f</a:t>
              </a:r>
              <a:r>
                <a:rPr kumimoji="0" lang="en-US" altLang="en-US" sz="1100" b="0" i="0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3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7" name="Text Box 13752"/>
            <p:cNvSpPr txBox="1">
              <a:spLocks noChangeArrowheads="1"/>
            </p:cNvSpPr>
            <p:nvPr/>
          </p:nvSpPr>
          <p:spPr bwMode="auto">
            <a:xfrm>
              <a:off x="6046" y="2981"/>
              <a:ext cx="248" cy="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f</a:t>
              </a:r>
              <a:r>
                <a:rPr kumimoji="0" lang="en-US" altLang="en-US" sz="1100" b="0" i="0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4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8" name="Text Box 13753"/>
            <p:cNvSpPr txBox="1">
              <a:spLocks noChangeArrowheads="1"/>
            </p:cNvSpPr>
            <p:nvPr/>
          </p:nvSpPr>
          <p:spPr bwMode="auto">
            <a:xfrm>
              <a:off x="5504" y="1527"/>
              <a:ext cx="248" cy="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f</a:t>
              </a:r>
              <a:r>
                <a:rPr kumimoji="0" lang="en-US" altLang="en-US" sz="1100" b="0" i="0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6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9" name="Text Box 13754"/>
            <p:cNvSpPr txBox="1">
              <a:spLocks noChangeArrowheads="1"/>
            </p:cNvSpPr>
            <p:nvPr/>
          </p:nvSpPr>
          <p:spPr bwMode="auto">
            <a:xfrm>
              <a:off x="6112" y="1884"/>
              <a:ext cx="248" cy="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f</a:t>
              </a:r>
              <a:r>
                <a:rPr kumimoji="0" lang="en-US" altLang="en-US" sz="1100" b="0" i="0" u="none" strike="noStrike" cap="none" normalizeH="0" baseline="-3000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5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0" name="AutoShape 13755"/>
            <p:cNvSpPr>
              <a:spLocks noChangeArrowheads="1"/>
            </p:cNvSpPr>
            <p:nvPr/>
          </p:nvSpPr>
          <p:spPr bwMode="auto">
            <a:xfrm>
              <a:off x="6513" y="2320"/>
              <a:ext cx="540" cy="330"/>
            </a:xfrm>
            <a:prstGeom prst="rightArrow">
              <a:avLst>
                <a:gd name="adj1" fmla="val 50000"/>
                <a:gd name="adj2" fmla="val 40909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41" name="Text Box 13756"/>
            <p:cNvSpPr txBox="1">
              <a:spLocks noChangeArrowheads="1"/>
            </p:cNvSpPr>
            <p:nvPr/>
          </p:nvSpPr>
          <p:spPr bwMode="auto">
            <a:xfrm>
              <a:off x="4904" y="4160"/>
              <a:ext cx="248" cy="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(a)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2" name="Text Box 13757"/>
            <p:cNvSpPr txBox="1">
              <a:spLocks noChangeArrowheads="1"/>
            </p:cNvSpPr>
            <p:nvPr/>
          </p:nvSpPr>
          <p:spPr bwMode="auto">
            <a:xfrm>
              <a:off x="8031" y="4160"/>
              <a:ext cx="340" cy="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(b)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3" name="Line 13758"/>
            <p:cNvSpPr>
              <a:spLocks noChangeShapeType="1"/>
            </p:cNvSpPr>
            <p:nvPr/>
          </p:nvSpPr>
          <p:spPr bwMode="auto">
            <a:xfrm>
              <a:off x="4050" y="4010"/>
              <a:ext cx="458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44" name="Line 13759"/>
            <p:cNvSpPr>
              <a:spLocks noChangeShapeType="1"/>
            </p:cNvSpPr>
            <p:nvPr/>
          </p:nvSpPr>
          <p:spPr bwMode="auto">
            <a:xfrm rot="10800000" flipV="1">
              <a:off x="3701" y="4011"/>
              <a:ext cx="342" cy="24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45" name="Line 13760"/>
            <p:cNvSpPr>
              <a:spLocks noChangeShapeType="1"/>
            </p:cNvSpPr>
            <p:nvPr/>
          </p:nvSpPr>
          <p:spPr bwMode="auto">
            <a:xfrm flipV="1">
              <a:off x="4045" y="3568"/>
              <a:ext cx="1" cy="44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46" name="Text Box 13761"/>
            <p:cNvSpPr txBox="1">
              <a:spLocks noChangeArrowheads="1"/>
            </p:cNvSpPr>
            <p:nvPr/>
          </p:nvSpPr>
          <p:spPr bwMode="auto">
            <a:xfrm>
              <a:off x="3626" y="3908"/>
              <a:ext cx="248" cy="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x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7" name="Text Box 13762"/>
            <p:cNvSpPr txBox="1">
              <a:spLocks noChangeArrowheads="1"/>
            </p:cNvSpPr>
            <p:nvPr/>
          </p:nvSpPr>
          <p:spPr bwMode="auto">
            <a:xfrm>
              <a:off x="4448" y="3888"/>
              <a:ext cx="248" cy="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y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8" name="Text Box 13763"/>
            <p:cNvSpPr txBox="1">
              <a:spLocks noChangeArrowheads="1"/>
            </p:cNvSpPr>
            <p:nvPr/>
          </p:nvSpPr>
          <p:spPr bwMode="auto">
            <a:xfrm>
              <a:off x="3934" y="3353"/>
              <a:ext cx="248" cy="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z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9" name="Text Box 13764"/>
            <p:cNvSpPr txBox="1">
              <a:spLocks noChangeArrowheads="1"/>
            </p:cNvSpPr>
            <p:nvPr/>
          </p:nvSpPr>
          <p:spPr bwMode="auto">
            <a:xfrm>
              <a:off x="8422" y="2652"/>
              <a:ext cx="210" cy="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P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0" name="Text Box 13765"/>
            <p:cNvSpPr txBox="1">
              <a:spLocks noChangeArrowheads="1"/>
            </p:cNvSpPr>
            <p:nvPr/>
          </p:nvSpPr>
          <p:spPr bwMode="auto">
            <a:xfrm>
              <a:off x="8947" y="2764"/>
              <a:ext cx="345" cy="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ymbol" panose="05050102010706020507" pitchFamily="18" charset="2"/>
                  <a:ea typeface="Batang" panose="02030600000101010101" pitchFamily="18" charset="-127"/>
                  <a:cs typeface="Times New Roman" panose="02020603050405020304" pitchFamily="18" charset="0"/>
                </a:rPr>
                <a:t>D</a:t>
              </a: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A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1" name="Freeform 13766"/>
            <p:cNvSpPr>
              <a:spLocks/>
            </p:cNvSpPr>
            <p:nvPr/>
          </p:nvSpPr>
          <p:spPr bwMode="auto">
            <a:xfrm>
              <a:off x="8468" y="2580"/>
              <a:ext cx="525" cy="255"/>
            </a:xfrm>
            <a:custGeom>
              <a:avLst/>
              <a:gdLst>
                <a:gd name="T0" fmla="*/ 525 w 525"/>
                <a:gd name="T1" fmla="*/ 255 h 255"/>
                <a:gd name="T2" fmla="*/ 315 w 525"/>
                <a:gd name="T3" fmla="*/ 23 h 255"/>
                <a:gd name="T4" fmla="*/ 0 w 525"/>
                <a:gd name="T5" fmla="*/ 0 h 25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25" h="255">
                  <a:moveTo>
                    <a:pt x="525" y="255"/>
                  </a:moveTo>
                  <a:lnTo>
                    <a:pt x="315" y="23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</p:grpSp>
      <p:grpSp>
        <p:nvGrpSpPr>
          <p:cNvPr id="153" name="Group 13700"/>
          <p:cNvGrpSpPr>
            <a:grpSpLocks/>
          </p:cNvGrpSpPr>
          <p:nvPr/>
        </p:nvGrpSpPr>
        <p:grpSpPr bwMode="auto">
          <a:xfrm>
            <a:off x="1804913" y="2978151"/>
            <a:ext cx="2808288" cy="1371600"/>
            <a:chOff x="1701" y="1985"/>
            <a:chExt cx="4422" cy="2160"/>
          </a:xfrm>
        </p:grpSpPr>
        <p:sp>
          <p:nvSpPr>
            <p:cNvPr id="173" name="Line 13701"/>
            <p:cNvSpPr>
              <a:spLocks noChangeShapeType="1"/>
            </p:cNvSpPr>
            <p:nvPr/>
          </p:nvSpPr>
          <p:spPr bwMode="auto">
            <a:xfrm>
              <a:off x="2668" y="2030"/>
              <a:ext cx="2650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97" name="Line 13702"/>
            <p:cNvSpPr>
              <a:spLocks noChangeShapeType="1"/>
            </p:cNvSpPr>
            <p:nvPr/>
          </p:nvSpPr>
          <p:spPr bwMode="auto">
            <a:xfrm>
              <a:off x="2668" y="2238"/>
              <a:ext cx="2650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98" name="Oval 13703"/>
            <p:cNvSpPr>
              <a:spLocks noChangeArrowheads="1"/>
            </p:cNvSpPr>
            <p:nvPr/>
          </p:nvSpPr>
          <p:spPr bwMode="auto">
            <a:xfrm>
              <a:off x="5252" y="2030"/>
              <a:ext cx="143" cy="210"/>
            </a:xfrm>
            <a:prstGeom prst="ellips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99" name="Arc 13704"/>
            <p:cNvSpPr>
              <a:spLocks/>
            </p:cNvSpPr>
            <p:nvPr/>
          </p:nvSpPr>
          <p:spPr bwMode="auto">
            <a:xfrm flipH="1">
              <a:off x="2597" y="2029"/>
              <a:ext cx="74" cy="122"/>
            </a:xfrm>
            <a:custGeom>
              <a:avLst/>
              <a:gdLst>
                <a:gd name="T0" fmla="*/ 0 w 21600"/>
                <a:gd name="T1" fmla="*/ 0 h 21600"/>
                <a:gd name="T2" fmla="*/ 74 w 21600"/>
                <a:gd name="T3" fmla="*/ 122 h 21600"/>
                <a:gd name="T4" fmla="*/ 0 w 21600"/>
                <a:gd name="T5" fmla="*/ 122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01" name="Arc 13705"/>
            <p:cNvSpPr>
              <a:spLocks/>
            </p:cNvSpPr>
            <p:nvPr/>
          </p:nvSpPr>
          <p:spPr bwMode="auto">
            <a:xfrm flipH="1" flipV="1">
              <a:off x="2597" y="2116"/>
              <a:ext cx="74" cy="122"/>
            </a:xfrm>
            <a:custGeom>
              <a:avLst/>
              <a:gdLst>
                <a:gd name="T0" fmla="*/ 0 w 21600"/>
                <a:gd name="T1" fmla="*/ 0 h 21600"/>
                <a:gd name="T2" fmla="*/ 74 w 21600"/>
                <a:gd name="T3" fmla="*/ 122 h 21600"/>
                <a:gd name="T4" fmla="*/ 0 w 21600"/>
                <a:gd name="T5" fmla="*/ 122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03" name="Line 13706"/>
            <p:cNvSpPr>
              <a:spLocks noChangeShapeType="1"/>
            </p:cNvSpPr>
            <p:nvPr/>
          </p:nvSpPr>
          <p:spPr bwMode="auto">
            <a:xfrm>
              <a:off x="5331" y="2135"/>
              <a:ext cx="577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04" name="Line 13707"/>
            <p:cNvSpPr>
              <a:spLocks noChangeShapeType="1"/>
            </p:cNvSpPr>
            <p:nvPr/>
          </p:nvSpPr>
          <p:spPr bwMode="auto">
            <a:xfrm flipH="1">
              <a:off x="1986" y="2128"/>
              <a:ext cx="577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05" name="Line 13708"/>
            <p:cNvSpPr>
              <a:spLocks noChangeShapeType="1"/>
            </p:cNvSpPr>
            <p:nvPr/>
          </p:nvSpPr>
          <p:spPr bwMode="auto">
            <a:xfrm flipH="1">
              <a:off x="2206" y="3376"/>
              <a:ext cx="577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06" name="Text Box 13709"/>
            <p:cNvSpPr txBox="1">
              <a:spLocks noChangeArrowheads="1"/>
            </p:cNvSpPr>
            <p:nvPr/>
          </p:nvSpPr>
          <p:spPr bwMode="auto">
            <a:xfrm>
              <a:off x="5883" y="2015"/>
              <a:ext cx="240" cy="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F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7" name="Text Box 13710"/>
            <p:cNvSpPr txBox="1">
              <a:spLocks noChangeArrowheads="1"/>
            </p:cNvSpPr>
            <p:nvPr/>
          </p:nvSpPr>
          <p:spPr bwMode="auto">
            <a:xfrm>
              <a:off x="1701" y="1985"/>
              <a:ext cx="240" cy="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F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8" name="Text Box 13711"/>
            <p:cNvSpPr txBox="1">
              <a:spLocks noChangeArrowheads="1"/>
            </p:cNvSpPr>
            <p:nvPr/>
          </p:nvSpPr>
          <p:spPr bwMode="auto">
            <a:xfrm>
              <a:off x="1961" y="3240"/>
              <a:ext cx="240" cy="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F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9" name="Oval 13712"/>
            <p:cNvSpPr>
              <a:spLocks noChangeArrowheads="1"/>
            </p:cNvSpPr>
            <p:nvPr/>
          </p:nvSpPr>
          <p:spPr bwMode="auto">
            <a:xfrm rot="2046682">
              <a:off x="3814" y="2019"/>
              <a:ext cx="126" cy="231"/>
            </a:xfrm>
            <a:prstGeom prst="ellipse">
              <a:avLst/>
            </a:prstGeom>
            <a:noFill/>
            <a:ln w="19050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10" name="AutoShape 13713"/>
            <p:cNvSpPr>
              <a:spLocks noChangeArrowheads="1"/>
            </p:cNvSpPr>
            <p:nvPr/>
          </p:nvSpPr>
          <p:spPr bwMode="auto">
            <a:xfrm>
              <a:off x="3279" y="2315"/>
              <a:ext cx="143" cy="630"/>
            </a:xfrm>
            <a:prstGeom prst="downArrow">
              <a:avLst>
                <a:gd name="adj1" fmla="val 50000"/>
                <a:gd name="adj2" fmla="val 110140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11" name="Text Box 13714"/>
            <p:cNvSpPr txBox="1">
              <a:spLocks noChangeArrowheads="1"/>
            </p:cNvSpPr>
            <p:nvPr/>
          </p:nvSpPr>
          <p:spPr bwMode="auto">
            <a:xfrm>
              <a:off x="4200" y="3667"/>
              <a:ext cx="240" cy="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n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2" name="Text Box 13715"/>
            <p:cNvSpPr txBox="1">
              <a:spLocks noChangeArrowheads="1"/>
            </p:cNvSpPr>
            <p:nvPr/>
          </p:nvSpPr>
          <p:spPr bwMode="auto">
            <a:xfrm>
              <a:off x="4521" y="3348"/>
              <a:ext cx="368" cy="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T</a:t>
              </a:r>
              <a:r>
                <a:rPr kumimoji="0" lang="en-US" altLang="en-US" sz="1100" b="0" i="0" u="none" strike="noStrike" cap="none" normalizeH="0" baseline="3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(</a:t>
              </a:r>
              <a:r>
                <a:rPr kumimoji="0" lang="en-US" altLang="en-US" sz="1100" b="1" i="0" u="none" strike="noStrike" cap="none" normalizeH="0" baseline="3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n</a:t>
              </a:r>
              <a:r>
                <a:rPr kumimoji="0" lang="en-US" altLang="en-US" sz="1100" b="0" i="0" u="none" strike="noStrike" cap="none" normalizeH="0" baseline="3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)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3" name="Oval 13716"/>
            <p:cNvSpPr>
              <a:spLocks noChangeArrowheads="1"/>
            </p:cNvSpPr>
            <p:nvPr/>
          </p:nvSpPr>
          <p:spPr bwMode="auto">
            <a:xfrm rot="1249174">
              <a:off x="3720" y="3069"/>
              <a:ext cx="171" cy="641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14" name="Line 13717"/>
            <p:cNvSpPr>
              <a:spLocks noChangeShapeType="1"/>
            </p:cNvSpPr>
            <p:nvPr/>
          </p:nvSpPr>
          <p:spPr bwMode="auto">
            <a:xfrm>
              <a:off x="2919" y="3083"/>
              <a:ext cx="988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15" name="Line 13718"/>
            <p:cNvSpPr>
              <a:spLocks noChangeShapeType="1"/>
            </p:cNvSpPr>
            <p:nvPr/>
          </p:nvSpPr>
          <p:spPr bwMode="auto">
            <a:xfrm>
              <a:off x="2919" y="3698"/>
              <a:ext cx="777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16" name="Arc 13719"/>
            <p:cNvSpPr>
              <a:spLocks/>
            </p:cNvSpPr>
            <p:nvPr/>
          </p:nvSpPr>
          <p:spPr bwMode="auto">
            <a:xfrm flipH="1">
              <a:off x="2819" y="3082"/>
              <a:ext cx="108" cy="609"/>
            </a:xfrm>
            <a:custGeom>
              <a:avLst/>
              <a:gdLst>
                <a:gd name="T0" fmla="*/ 0 w 23102"/>
                <a:gd name="T1" fmla="*/ 1 h 43200"/>
                <a:gd name="T2" fmla="*/ 1 w 23102"/>
                <a:gd name="T3" fmla="*/ 609 h 43200"/>
                <a:gd name="T4" fmla="*/ 5 w 23102"/>
                <a:gd name="T5" fmla="*/ 305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3102" h="43200" fill="none" extrusionOk="0">
                  <a:moveTo>
                    <a:pt x="0" y="52"/>
                  </a:moveTo>
                  <a:cubicBezTo>
                    <a:pt x="499" y="17"/>
                    <a:pt x="1000" y="0"/>
                    <a:pt x="1502" y="0"/>
                  </a:cubicBezTo>
                  <a:cubicBezTo>
                    <a:pt x="13431" y="0"/>
                    <a:pt x="23102" y="9670"/>
                    <a:pt x="23102" y="21600"/>
                  </a:cubicBezTo>
                  <a:cubicBezTo>
                    <a:pt x="23102" y="33529"/>
                    <a:pt x="13431" y="43200"/>
                    <a:pt x="1502" y="43200"/>
                  </a:cubicBezTo>
                  <a:cubicBezTo>
                    <a:pt x="1163" y="43200"/>
                    <a:pt x="825" y="43192"/>
                    <a:pt x="487" y="43176"/>
                  </a:cubicBezTo>
                </a:path>
                <a:path w="23102" h="43200" stroke="0" extrusionOk="0">
                  <a:moveTo>
                    <a:pt x="0" y="52"/>
                  </a:moveTo>
                  <a:cubicBezTo>
                    <a:pt x="499" y="17"/>
                    <a:pt x="1000" y="0"/>
                    <a:pt x="1502" y="0"/>
                  </a:cubicBezTo>
                  <a:cubicBezTo>
                    <a:pt x="13431" y="0"/>
                    <a:pt x="23102" y="9670"/>
                    <a:pt x="23102" y="21600"/>
                  </a:cubicBezTo>
                  <a:cubicBezTo>
                    <a:pt x="23102" y="33529"/>
                    <a:pt x="13431" y="43200"/>
                    <a:pt x="1502" y="43200"/>
                  </a:cubicBezTo>
                  <a:cubicBezTo>
                    <a:pt x="1163" y="43200"/>
                    <a:pt x="825" y="43192"/>
                    <a:pt x="487" y="43176"/>
                  </a:cubicBezTo>
                  <a:lnTo>
                    <a:pt x="1502" y="2160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17" name="Line 13720"/>
            <p:cNvSpPr>
              <a:spLocks noChangeShapeType="1"/>
            </p:cNvSpPr>
            <p:nvPr/>
          </p:nvSpPr>
          <p:spPr bwMode="auto">
            <a:xfrm>
              <a:off x="3814" y="3362"/>
              <a:ext cx="592" cy="32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18" name="Line 13721"/>
            <p:cNvSpPr>
              <a:spLocks noChangeShapeType="1"/>
            </p:cNvSpPr>
            <p:nvPr/>
          </p:nvSpPr>
          <p:spPr bwMode="auto">
            <a:xfrm>
              <a:off x="3836" y="3320"/>
              <a:ext cx="867" cy="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19" name="Text Box 13722"/>
            <p:cNvSpPr txBox="1">
              <a:spLocks noChangeArrowheads="1"/>
            </p:cNvSpPr>
            <p:nvPr/>
          </p:nvSpPr>
          <p:spPr bwMode="auto">
            <a:xfrm>
              <a:off x="3814" y="3898"/>
              <a:ext cx="240" cy="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S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0" name="Line 13723"/>
            <p:cNvSpPr>
              <a:spLocks noChangeShapeType="1"/>
            </p:cNvSpPr>
            <p:nvPr/>
          </p:nvSpPr>
          <p:spPr bwMode="auto">
            <a:xfrm flipH="1" flipV="1">
              <a:off x="3786" y="3513"/>
              <a:ext cx="123" cy="44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oval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21" name="Arc 13724"/>
            <p:cNvSpPr>
              <a:spLocks/>
            </p:cNvSpPr>
            <p:nvPr/>
          </p:nvSpPr>
          <p:spPr bwMode="auto">
            <a:xfrm rot="1065100">
              <a:off x="4191" y="3335"/>
              <a:ext cx="91" cy="217"/>
            </a:xfrm>
            <a:custGeom>
              <a:avLst/>
              <a:gdLst>
                <a:gd name="T0" fmla="*/ 13 w 25070"/>
                <a:gd name="T1" fmla="*/ 0 h 43200"/>
                <a:gd name="T2" fmla="*/ 0 w 25070"/>
                <a:gd name="T3" fmla="*/ 216 h 43200"/>
                <a:gd name="T4" fmla="*/ 13 w 25070"/>
                <a:gd name="T5" fmla="*/ 109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5070" h="43200" fill="none" extrusionOk="0">
                  <a:moveTo>
                    <a:pt x="3449" y="0"/>
                  </a:moveTo>
                  <a:cubicBezTo>
                    <a:pt x="3456" y="0"/>
                    <a:pt x="3463" y="0"/>
                    <a:pt x="3470" y="0"/>
                  </a:cubicBezTo>
                  <a:cubicBezTo>
                    <a:pt x="15399" y="0"/>
                    <a:pt x="25070" y="9670"/>
                    <a:pt x="25070" y="21600"/>
                  </a:cubicBezTo>
                  <a:cubicBezTo>
                    <a:pt x="25070" y="33529"/>
                    <a:pt x="15399" y="43200"/>
                    <a:pt x="3470" y="43200"/>
                  </a:cubicBezTo>
                  <a:cubicBezTo>
                    <a:pt x="2307" y="43200"/>
                    <a:pt x="1147" y="43106"/>
                    <a:pt x="-1" y="42919"/>
                  </a:cubicBezTo>
                </a:path>
                <a:path w="25070" h="43200" stroke="0" extrusionOk="0">
                  <a:moveTo>
                    <a:pt x="3449" y="0"/>
                  </a:moveTo>
                  <a:cubicBezTo>
                    <a:pt x="3456" y="0"/>
                    <a:pt x="3463" y="0"/>
                    <a:pt x="3470" y="0"/>
                  </a:cubicBezTo>
                  <a:cubicBezTo>
                    <a:pt x="15399" y="0"/>
                    <a:pt x="25070" y="9670"/>
                    <a:pt x="25070" y="21600"/>
                  </a:cubicBezTo>
                  <a:cubicBezTo>
                    <a:pt x="25070" y="33529"/>
                    <a:pt x="15399" y="43200"/>
                    <a:pt x="3470" y="43200"/>
                  </a:cubicBezTo>
                  <a:cubicBezTo>
                    <a:pt x="2307" y="43200"/>
                    <a:pt x="1147" y="43106"/>
                    <a:pt x="-1" y="42919"/>
                  </a:cubicBezTo>
                  <a:lnTo>
                    <a:pt x="3470" y="21600"/>
                  </a:lnTo>
                  <a:lnTo>
                    <a:pt x="3449" y="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22" name="Text Box 13725"/>
            <p:cNvSpPr txBox="1">
              <a:spLocks noChangeArrowheads="1"/>
            </p:cNvSpPr>
            <p:nvPr/>
          </p:nvSpPr>
          <p:spPr bwMode="auto">
            <a:xfrm>
              <a:off x="4223" y="3332"/>
              <a:ext cx="240" cy="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ymbol" panose="05050102010706020507" pitchFamily="18" charset="2"/>
                  <a:ea typeface="Batang" panose="02030600000101010101" pitchFamily="18" charset="-127"/>
                  <a:cs typeface="Times New Roman" panose="02020603050405020304" pitchFamily="18" charset="0"/>
                </a:rPr>
                <a:t>q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224" name="Group 13686"/>
          <p:cNvGrpSpPr>
            <a:grpSpLocks/>
          </p:cNvGrpSpPr>
          <p:nvPr/>
        </p:nvGrpSpPr>
        <p:grpSpPr bwMode="auto">
          <a:xfrm>
            <a:off x="2600797" y="4783752"/>
            <a:ext cx="1240327" cy="1596421"/>
            <a:chOff x="4958" y="1621"/>
            <a:chExt cx="1551" cy="1996"/>
          </a:xfrm>
        </p:grpSpPr>
        <p:sp>
          <p:nvSpPr>
            <p:cNvPr id="225" name="Oval 13687"/>
            <p:cNvSpPr>
              <a:spLocks noChangeArrowheads="1"/>
            </p:cNvSpPr>
            <p:nvPr/>
          </p:nvSpPr>
          <p:spPr bwMode="auto">
            <a:xfrm>
              <a:off x="5012" y="2394"/>
              <a:ext cx="1470" cy="458"/>
            </a:xfrm>
            <a:prstGeom prst="ellips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26" name="Freeform 13688"/>
            <p:cNvSpPr>
              <a:spLocks/>
            </p:cNvSpPr>
            <p:nvPr/>
          </p:nvSpPr>
          <p:spPr bwMode="auto">
            <a:xfrm>
              <a:off x="4958" y="2627"/>
              <a:ext cx="1551" cy="990"/>
            </a:xfrm>
            <a:custGeom>
              <a:avLst/>
              <a:gdLst>
                <a:gd name="T0" fmla="*/ 47 w 1551"/>
                <a:gd name="T1" fmla="*/ 0 h 990"/>
                <a:gd name="T2" fmla="*/ 39 w 1551"/>
                <a:gd name="T3" fmla="*/ 465 h 990"/>
                <a:gd name="T4" fmla="*/ 279 w 1551"/>
                <a:gd name="T5" fmla="*/ 817 h 990"/>
                <a:gd name="T6" fmla="*/ 812 w 1551"/>
                <a:gd name="T7" fmla="*/ 990 h 990"/>
                <a:gd name="T8" fmla="*/ 1322 w 1551"/>
                <a:gd name="T9" fmla="*/ 817 h 990"/>
                <a:gd name="T10" fmla="*/ 1517 w 1551"/>
                <a:gd name="T11" fmla="*/ 397 h 990"/>
                <a:gd name="T12" fmla="*/ 1524 w 1551"/>
                <a:gd name="T13" fmla="*/ 0 h 99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551" h="990">
                  <a:moveTo>
                    <a:pt x="47" y="0"/>
                  </a:moveTo>
                  <a:cubicBezTo>
                    <a:pt x="46" y="77"/>
                    <a:pt x="0" y="329"/>
                    <a:pt x="39" y="465"/>
                  </a:cubicBezTo>
                  <a:cubicBezTo>
                    <a:pt x="78" y="601"/>
                    <a:pt x="150" y="730"/>
                    <a:pt x="279" y="817"/>
                  </a:cubicBezTo>
                  <a:cubicBezTo>
                    <a:pt x="408" y="904"/>
                    <a:pt x="638" y="990"/>
                    <a:pt x="812" y="990"/>
                  </a:cubicBezTo>
                  <a:cubicBezTo>
                    <a:pt x="986" y="990"/>
                    <a:pt x="1204" y="916"/>
                    <a:pt x="1322" y="817"/>
                  </a:cubicBezTo>
                  <a:cubicBezTo>
                    <a:pt x="1440" y="718"/>
                    <a:pt x="1483" y="533"/>
                    <a:pt x="1517" y="397"/>
                  </a:cubicBezTo>
                  <a:cubicBezTo>
                    <a:pt x="1551" y="261"/>
                    <a:pt x="1523" y="83"/>
                    <a:pt x="1524" y="0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27" name="Line 13689"/>
            <p:cNvSpPr>
              <a:spLocks noChangeShapeType="1"/>
            </p:cNvSpPr>
            <p:nvPr/>
          </p:nvSpPr>
          <p:spPr bwMode="auto">
            <a:xfrm flipH="1" flipV="1">
              <a:off x="5297" y="1832"/>
              <a:ext cx="420" cy="77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28" name="Line 13690"/>
            <p:cNvSpPr>
              <a:spLocks noChangeShapeType="1"/>
            </p:cNvSpPr>
            <p:nvPr/>
          </p:nvSpPr>
          <p:spPr bwMode="auto">
            <a:xfrm flipV="1">
              <a:off x="5717" y="1824"/>
              <a:ext cx="1" cy="78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29" name="Line 13691"/>
            <p:cNvSpPr>
              <a:spLocks noChangeShapeType="1"/>
            </p:cNvSpPr>
            <p:nvPr/>
          </p:nvSpPr>
          <p:spPr bwMode="auto">
            <a:xfrm flipH="1">
              <a:off x="5290" y="2597"/>
              <a:ext cx="44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30" name="Line 13692"/>
            <p:cNvSpPr>
              <a:spLocks noChangeShapeType="1"/>
            </p:cNvSpPr>
            <p:nvPr/>
          </p:nvSpPr>
          <p:spPr bwMode="auto">
            <a:xfrm>
              <a:off x="5297" y="1839"/>
              <a:ext cx="1" cy="758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31" name="Line 13693"/>
            <p:cNvSpPr>
              <a:spLocks noChangeShapeType="1"/>
            </p:cNvSpPr>
            <p:nvPr/>
          </p:nvSpPr>
          <p:spPr bwMode="auto">
            <a:xfrm>
              <a:off x="5297" y="1839"/>
              <a:ext cx="420" cy="1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32" name="Text Box 13694"/>
            <p:cNvSpPr txBox="1">
              <a:spLocks noChangeArrowheads="1"/>
            </p:cNvSpPr>
            <p:nvPr/>
          </p:nvSpPr>
          <p:spPr bwMode="auto">
            <a:xfrm>
              <a:off x="5748" y="1775"/>
              <a:ext cx="285" cy="3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ymbol" panose="05050102010706020507" pitchFamily="18" charset="2"/>
                  <a:ea typeface="Batang" panose="02030600000101010101" pitchFamily="18" charset="-127"/>
                  <a:cs typeface="Times New Roman" panose="02020603050405020304" pitchFamily="18" charset="0"/>
                </a:rPr>
                <a:t>s</a:t>
              </a:r>
              <a:r>
                <a:rPr kumimoji="0" lang="en-US" altLang="en-US" sz="1100" b="0" i="1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n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3" name="Text Box 13695"/>
            <p:cNvSpPr txBox="1">
              <a:spLocks noChangeArrowheads="1"/>
            </p:cNvSpPr>
            <p:nvPr/>
          </p:nvSpPr>
          <p:spPr bwMode="auto">
            <a:xfrm>
              <a:off x="5176" y="2568"/>
              <a:ext cx="292" cy="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ymbol" panose="05050102010706020507" pitchFamily="18" charset="2"/>
                  <a:ea typeface="Batang" panose="02030600000101010101" pitchFamily="18" charset="-127"/>
                  <a:cs typeface="Times New Roman" panose="02020603050405020304" pitchFamily="18" charset="0"/>
                </a:rPr>
                <a:t>t</a:t>
              </a:r>
              <a:r>
                <a:rPr kumimoji="0" lang="en-US" altLang="en-US" sz="1100" b="0" i="1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n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4" name="Text Box 13696"/>
            <p:cNvSpPr txBox="1">
              <a:spLocks noChangeArrowheads="1"/>
            </p:cNvSpPr>
            <p:nvPr/>
          </p:nvSpPr>
          <p:spPr bwMode="auto">
            <a:xfrm>
              <a:off x="5042" y="1621"/>
              <a:ext cx="398" cy="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T</a:t>
              </a:r>
              <a:r>
                <a:rPr kumimoji="0" lang="en-US" altLang="en-US" sz="1100" b="0" i="0" u="none" strike="noStrike" cap="none" normalizeH="0" baseline="3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(</a:t>
              </a:r>
              <a:r>
                <a:rPr kumimoji="0" lang="en-US" altLang="en-US" sz="1100" b="1" i="0" u="none" strike="noStrike" cap="none" normalizeH="0" baseline="3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n</a:t>
              </a:r>
              <a:r>
                <a:rPr kumimoji="0" lang="en-US" altLang="en-US" sz="1100" b="0" i="0" u="none" strike="noStrike" cap="none" normalizeH="0" baseline="3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)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5" name="Line 13697"/>
            <p:cNvSpPr>
              <a:spLocks noChangeShapeType="1"/>
            </p:cNvSpPr>
            <p:nvPr/>
          </p:nvSpPr>
          <p:spPr bwMode="auto">
            <a:xfrm flipV="1">
              <a:off x="5718" y="2097"/>
              <a:ext cx="1" cy="4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36" name="Text Box 13698"/>
            <p:cNvSpPr txBox="1">
              <a:spLocks noChangeArrowheads="1"/>
            </p:cNvSpPr>
            <p:nvPr/>
          </p:nvSpPr>
          <p:spPr bwMode="auto">
            <a:xfrm>
              <a:off x="5715" y="2148"/>
              <a:ext cx="248" cy="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n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7" name="Text Box 13699"/>
            <p:cNvSpPr txBox="1">
              <a:spLocks noChangeArrowheads="1"/>
            </p:cNvSpPr>
            <p:nvPr/>
          </p:nvSpPr>
          <p:spPr bwMode="auto">
            <a:xfrm>
              <a:off x="5718" y="2514"/>
              <a:ext cx="248" cy="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P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238" name="TextBox 237"/>
          <p:cNvSpPr txBox="1"/>
          <p:nvPr/>
        </p:nvSpPr>
        <p:spPr>
          <a:xfrm>
            <a:off x="103435" y="5319759"/>
            <a:ext cx="81785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5.3</a:t>
            </a:r>
          </a:p>
        </p:txBody>
      </p:sp>
      <p:sp>
        <p:nvSpPr>
          <p:cNvPr id="239" name="Rectangle 279"/>
          <p:cNvSpPr>
            <a:spLocks noChangeArrowheads="1"/>
          </p:cNvSpPr>
          <p:nvPr/>
        </p:nvSpPr>
        <p:spPr bwMode="auto">
          <a:xfrm>
            <a:off x="455231" y="2809876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240" name="Group 13647"/>
          <p:cNvGrpSpPr>
            <a:grpSpLocks/>
          </p:cNvGrpSpPr>
          <p:nvPr/>
        </p:nvGrpSpPr>
        <p:grpSpPr bwMode="auto">
          <a:xfrm>
            <a:off x="2168882" y="6733722"/>
            <a:ext cx="2495619" cy="1844946"/>
            <a:chOff x="4418" y="1823"/>
            <a:chExt cx="3031" cy="2239"/>
          </a:xfrm>
        </p:grpSpPr>
        <p:sp>
          <p:nvSpPr>
            <p:cNvPr id="241" name="Line 13648"/>
            <p:cNvSpPr>
              <a:spLocks noChangeShapeType="1"/>
            </p:cNvSpPr>
            <p:nvPr/>
          </p:nvSpPr>
          <p:spPr bwMode="auto">
            <a:xfrm>
              <a:off x="6431" y="1993"/>
              <a:ext cx="810" cy="54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42" name="Line 13649"/>
            <p:cNvSpPr>
              <a:spLocks noChangeShapeType="1"/>
            </p:cNvSpPr>
            <p:nvPr/>
          </p:nvSpPr>
          <p:spPr bwMode="auto">
            <a:xfrm>
              <a:off x="5705" y="2505"/>
              <a:ext cx="810" cy="54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43" name="Line 13650"/>
            <p:cNvSpPr>
              <a:spLocks noChangeShapeType="1"/>
            </p:cNvSpPr>
            <p:nvPr/>
          </p:nvSpPr>
          <p:spPr bwMode="auto">
            <a:xfrm flipV="1">
              <a:off x="5707" y="2003"/>
              <a:ext cx="730" cy="50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44" name="Line 13651"/>
            <p:cNvSpPr>
              <a:spLocks noChangeShapeType="1"/>
            </p:cNvSpPr>
            <p:nvPr/>
          </p:nvSpPr>
          <p:spPr bwMode="auto">
            <a:xfrm flipV="1">
              <a:off x="6515" y="2535"/>
              <a:ext cx="731" cy="50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45" name="Line 13652"/>
            <p:cNvSpPr>
              <a:spLocks noChangeShapeType="1"/>
            </p:cNvSpPr>
            <p:nvPr/>
          </p:nvSpPr>
          <p:spPr bwMode="auto">
            <a:xfrm>
              <a:off x="5703" y="2494"/>
              <a:ext cx="1" cy="79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46" name="Line 13653"/>
            <p:cNvSpPr>
              <a:spLocks noChangeShapeType="1"/>
            </p:cNvSpPr>
            <p:nvPr/>
          </p:nvSpPr>
          <p:spPr bwMode="auto">
            <a:xfrm>
              <a:off x="6517" y="3034"/>
              <a:ext cx="1" cy="79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47" name="Line 13654"/>
            <p:cNvSpPr>
              <a:spLocks noChangeShapeType="1"/>
            </p:cNvSpPr>
            <p:nvPr/>
          </p:nvSpPr>
          <p:spPr bwMode="auto">
            <a:xfrm>
              <a:off x="7243" y="2530"/>
              <a:ext cx="1" cy="79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48" name="Line 13655"/>
            <p:cNvSpPr>
              <a:spLocks noChangeShapeType="1"/>
            </p:cNvSpPr>
            <p:nvPr/>
          </p:nvSpPr>
          <p:spPr bwMode="auto">
            <a:xfrm>
              <a:off x="5705" y="3283"/>
              <a:ext cx="810" cy="54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49" name="Line 13656"/>
            <p:cNvSpPr>
              <a:spLocks noChangeShapeType="1"/>
            </p:cNvSpPr>
            <p:nvPr/>
          </p:nvSpPr>
          <p:spPr bwMode="auto">
            <a:xfrm flipV="1">
              <a:off x="6519" y="3313"/>
              <a:ext cx="731" cy="50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50" name="Line 13657"/>
            <p:cNvSpPr>
              <a:spLocks noChangeShapeType="1"/>
            </p:cNvSpPr>
            <p:nvPr/>
          </p:nvSpPr>
          <p:spPr bwMode="auto">
            <a:xfrm>
              <a:off x="6899" y="3204"/>
              <a:ext cx="315" cy="21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arrow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51" name="Line 13658"/>
            <p:cNvSpPr>
              <a:spLocks noChangeShapeType="1"/>
            </p:cNvSpPr>
            <p:nvPr/>
          </p:nvSpPr>
          <p:spPr bwMode="auto">
            <a:xfrm rot="10800000" flipV="1">
              <a:off x="6683" y="3082"/>
              <a:ext cx="403" cy="27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arrow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52" name="Line 13659"/>
            <p:cNvSpPr>
              <a:spLocks noChangeShapeType="1"/>
            </p:cNvSpPr>
            <p:nvPr/>
          </p:nvSpPr>
          <p:spPr bwMode="auto">
            <a:xfrm flipV="1">
              <a:off x="6904" y="2894"/>
              <a:ext cx="1" cy="49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arrow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53" name="Line 13660"/>
            <p:cNvSpPr>
              <a:spLocks noChangeShapeType="1"/>
            </p:cNvSpPr>
            <p:nvPr/>
          </p:nvSpPr>
          <p:spPr bwMode="auto">
            <a:xfrm>
              <a:off x="6308" y="2416"/>
              <a:ext cx="427" cy="27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arrow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54" name="Line 13661"/>
            <p:cNvSpPr>
              <a:spLocks noChangeShapeType="1"/>
            </p:cNvSpPr>
            <p:nvPr/>
          </p:nvSpPr>
          <p:spPr bwMode="auto">
            <a:xfrm flipV="1">
              <a:off x="6492" y="2039"/>
              <a:ext cx="1" cy="49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arrow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55" name="Line 13662"/>
            <p:cNvSpPr>
              <a:spLocks noChangeShapeType="1"/>
            </p:cNvSpPr>
            <p:nvPr/>
          </p:nvSpPr>
          <p:spPr bwMode="auto">
            <a:xfrm>
              <a:off x="5833" y="3053"/>
              <a:ext cx="502" cy="31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arrow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56" name="Line 13663"/>
            <p:cNvSpPr>
              <a:spLocks noChangeShapeType="1"/>
            </p:cNvSpPr>
            <p:nvPr/>
          </p:nvSpPr>
          <p:spPr bwMode="auto">
            <a:xfrm flipV="1">
              <a:off x="6057" y="2886"/>
              <a:ext cx="1" cy="49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arrow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57" name="Line 13664"/>
            <p:cNvSpPr>
              <a:spLocks noChangeShapeType="1"/>
            </p:cNvSpPr>
            <p:nvPr/>
          </p:nvSpPr>
          <p:spPr bwMode="auto">
            <a:xfrm rot="10800000" flipV="1">
              <a:off x="5722" y="3189"/>
              <a:ext cx="335" cy="23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arrow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58" name="Line 13665"/>
            <p:cNvSpPr>
              <a:spLocks noChangeShapeType="1"/>
            </p:cNvSpPr>
            <p:nvPr/>
          </p:nvSpPr>
          <p:spPr bwMode="auto">
            <a:xfrm rot="10800000" flipV="1">
              <a:off x="6260" y="2380"/>
              <a:ext cx="441" cy="31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arrow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59" name="Text Box 13666"/>
            <p:cNvSpPr txBox="1">
              <a:spLocks noChangeArrowheads="1"/>
            </p:cNvSpPr>
            <p:nvPr/>
          </p:nvSpPr>
          <p:spPr bwMode="auto">
            <a:xfrm>
              <a:off x="5446" y="3298"/>
              <a:ext cx="375" cy="3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Symbol" panose="05050102010706020507" pitchFamily="18" charset="2"/>
                  <a:ea typeface="Batang" panose="02030600000101010101" pitchFamily="18" charset="-127"/>
                  <a:cs typeface="Times New Roman" panose="02020603050405020304" pitchFamily="18" charset="0"/>
                </a:rPr>
                <a:t>s</a:t>
              </a:r>
              <a:r>
                <a:rPr kumimoji="0" lang="en-US" altLang="en-US" sz="1100" b="0" i="1" u="none" strike="noStrike" cap="none" normalizeH="0" baseline="-3000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xx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60" name="Text Box 13667"/>
            <p:cNvSpPr txBox="1">
              <a:spLocks noChangeArrowheads="1"/>
            </p:cNvSpPr>
            <p:nvPr/>
          </p:nvSpPr>
          <p:spPr bwMode="auto">
            <a:xfrm>
              <a:off x="7074" y="3326"/>
              <a:ext cx="375" cy="3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Symbol" panose="05050102010706020507" pitchFamily="18" charset="2"/>
                  <a:ea typeface="Batang" panose="02030600000101010101" pitchFamily="18" charset="-127"/>
                  <a:cs typeface="Times New Roman" panose="02020603050405020304" pitchFamily="18" charset="0"/>
                </a:rPr>
                <a:t>s</a:t>
              </a:r>
              <a:r>
                <a:rPr kumimoji="0" lang="en-US" altLang="en-US" sz="1100" b="0" i="1" u="none" strike="noStrike" cap="none" normalizeH="0" baseline="-3000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yy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61" name="Text Box 13668"/>
            <p:cNvSpPr txBox="1">
              <a:spLocks noChangeArrowheads="1"/>
            </p:cNvSpPr>
            <p:nvPr/>
          </p:nvSpPr>
          <p:spPr bwMode="auto">
            <a:xfrm>
              <a:off x="6403" y="1823"/>
              <a:ext cx="375" cy="3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Symbol" panose="05050102010706020507" pitchFamily="18" charset="2"/>
                  <a:ea typeface="Batang" panose="02030600000101010101" pitchFamily="18" charset="-127"/>
                  <a:cs typeface="Times New Roman" panose="02020603050405020304" pitchFamily="18" charset="0"/>
                </a:rPr>
                <a:t>s</a:t>
              </a:r>
              <a:r>
                <a:rPr kumimoji="0" lang="en-US" altLang="en-US" sz="1100" b="0" i="1" u="none" strike="noStrike" cap="none" normalizeH="0" baseline="-3000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zz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62" name="Text Box 13669"/>
            <p:cNvSpPr txBox="1">
              <a:spLocks noChangeArrowheads="1"/>
            </p:cNvSpPr>
            <p:nvPr/>
          </p:nvSpPr>
          <p:spPr bwMode="auto">
            <a:xfrm>
              <a:off x="6114" y="3290"/>
              <a:ext cx="375" cy="3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Symbol" panose="05050102010706020507" pitchFamily="18" charset="2"/>
                  <a:ea typeface="Batang" panose="02030600000101010101" pitchFamily="18" charset="-127"/>
                  <a:cs typeface="Times New Roman" panose="02020603050405020304" pitchFamily="18" charset="0"/>
                </a:rPr>
                <a:t>t</a:t>
              </a:r>
              <a:r>
                <a:rPr kumimoji="0" lang="en-US" altLang="en-US" sz="1100" b="0" i="1" u="none" strike="noStrike" cap="none" normalizeH="0" baseline="-3000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xy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63" name="Text Box 13670"/>
            <p:cNvSpPr txBox="1">
              <a:spLocks noChangeArrowheads="1"/>
            </p:cNvSpPr>
            <p:nvPr/>
          </p:nvSpPr>
          <p:spPr bwMode="auto">
            <a:xfrm>
              <a:off x="5731" y="2724"/>
              <a:ext cx="375" cy="3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ymbol" panose="05050102010706020507" pitchFamily="18" charset="2"/>
                  <a:ea typeface="Batang" panose="02030600000101010101" pitchFamily="18" charset="-127"/>
                  <a:cs typeface="Times New Roman" panose="02020603050405020304" pitchFamily="18" charset="0"/>
                </a:rPr>
                <a:t>t</a:t>
              </a:r>
              <a:r>
                <a:rPr kumimoji="0" lang="en-US" altLang="en-US" sz="1100" b="0" i="1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xz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64" name="Text Box 13671"/>
            <p:cNvSpPr txBox="1">
              <a:spLocks noChangeArrowheads="1"/>
            </p:cNvSpPr>
            <p:nvPr/>
          </p:nvSpPr>
          <p:spPr bwMode="auto">
            <a:xfrm>
              <a:off x="6529" y="3281"/>
              <a:ext cx="375" cy="3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ymbol" panose="05050102010706020507" pitchFamily="18" charset="2"/>
                  <a:ea typeface="Batang" panose="02030600000101010101" pitchFamily="18" charset="-127"/>
                  <a:cs typeface="Times New Roman" panose="02020603050405020304" pitchFamily="18" charset="0"/>
                </a:rPr>
                <a:t>t</a:t>
              </a:r>
              <a:r>
                <a:rPr kumimoji="0" lang="en-US" altLang="en-US" sz="1100" b="0" i="1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yx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65" name="Text Box 13672"/>
            <p:cNvSpPr txBox="1">
              <a:spLocks noChangeArrowheads="1"/>
            </p:cNvSpPr>
            <p:nvPr/>
          </p:nvSpPr>
          <p:spPr bwMode="auto">
            <a:xfrm>
              <a:off x="6839" y="2748"/>
              <a:ext cx="375" cy="3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ymbol" panose="05050102010706020507" pitchFamily="18" charset="2"/>
                  <a:ea typeface="Batang" panose="02030600000101010101" pitchFamily="18" charset="-127"/>
                  <a:cs typeface="Times New Roman" panose="02020603050405020304" pitchFamily="18" charset="0"/>
                </a:rPr>
                <a:t>t</a:t>
              </a:r>
              <a:r>
                <a:rPr kumimoji="0" lang="en-US" altLang="en-US" sz="1100" b="0" i="1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yz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66" name="Text Box 13673"/>
            <p:cNvSpPr txBox="1">
              <a:spLocks noChangeArrowheads="1"/>
            </p:cNvSpPr>
            <p:nvPr/>
          </p:nvSpPr>
          <p:spPr bwMode="auto">
            <a:xfrm>
              <a:off x="5968" y="2449"/>
              <a:ext cx="375" cy="3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Symbol" panose="05050102010706020507" pitchFamily="18" charset="2"/>
                  <a:ea typeface="Batang" panose="02030600000101010101" pitchFamily="18" charset="-127"/>
                  <a:cs typeface="Times New Roman" panose="02020603050405020304" pitchFamily="18" charset="0"/>
                </a:rPr>
                <a:t>t</a:t>
              </a:r>
              <a:r>
                <a:rPr kumimoji="0" lang="en-US" altLang="en-US" sz="1100" b="0" i="1" u="none" strike="noStrike" cap="none" normalizeH="0" baseline="-3000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zx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67" name="Text Box 13674"/>
            <p:cNvSpPr txBox="1">
              <a:spLocks noChangeArrowheads="1"/>
            </p:cNvSpPr>
            <p:nvPr/>
          </p:nvSpPr>
          <p:spPr bwMode="auto">
            <a:xfrm>
              <a:off x="6594" y="2421"/>
              <a:ext cx="375" cy="3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Symbol" panose="05050102010706020507" pitchFamily="18" charset="2"/>
                  <a:ea typeface="Batang" panose="02030600000101010101" pitchFamily="18" charset="-127"/>
                  <a:cs typeface="Times New Roman" panose="02020603050405020304" pitchFamily="18" charset="0"/>
                </a:rPr>
                <a:t>t</a:t>
              </a:r>
              <a:r>
                <a:rPr kumimoji="0" lang="en-US" altLang="en-US" sz="1100" b="0" i="1" u="none" strike="noStrike" cap="none" normalizeH="0" baseline="-3000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zy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68" name="Line 13675"/>
            <p:cNvSpPr>
              <a:spLocks noChangeShapeType="1"/>
            </p:cNvSpPr>
            <p:nvPr/>
          </p:nvSpPr>
          <p:spPr bwMode="auto">
            <a:xfrm>
              <a:off x="4917" y="3610"/>
              <a:ext cx="383" cy="25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69" name="Line 13676"/>
            <p:cNvSpPr>
              <a:spLocks noChangeShapeType="1"/>
            </p:cNvSpPr>
            <p:nvPr/>
          </p:nvSpPr>
          <p:spPr bwMode="auto">
            <a:xfrm rot="10800000" flipV="1">
              <a:off x="4508" y="3611"/>
              <a:ext cx="402" cy="26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70" name="Line 13677"/>
            <p:cNvSpPr>
              <a:spLocks noChangeShapeType="1"/>
            </p:cNvSpPr>
            <p:nvPr/>
          </p:nvSpPr>
          <p:spPr bwMode="auto">
            <a:xfrm flipV="1">
              <a:off x="4912" y="3168"/>
              <a:ext cx="1" cy="44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71" name="Text Box 13678"/>
            <p:cNvSpPr txBox="1">
              <a:spLocks noChangeArrowheads="1"/>
            </p:cNvSpPr>
            <p:nvPr/>
          </p:nvSpPr>
          <p:spPr bwMode="auto">
            <a:xfrm>
              <a:off x="4418" y="3815"/>
              <a:ext cx="248" cy="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x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72" name="Text Box 13679"/>
            <p:cNvSpPr txBox="1">
              <a:spLocks noChangeArrowheads="1"/>
            </p:cNvSpPr>
            <p:nvPr/>
          </p:nvSpPr>
          <p:spPr bwMode="auto">
            <a:xfrm>
              <a:off x="5236" y="3773"/>
              <a:ext cx="248" cy="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y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73" name="Text Box 13680"/>
            <p:cNvSpPr txBox="1">
              <a:spLocks noChangeArrowheads="1"/>
            </p:cNvSpPr>
            <p:nvPr/>
          </p:nvSpPr>
          <p:spPr bwMode="auto">
            <a:xfrm>
              <a:off x="4801" y="2953"/>
              <a:ext cx="248" cy="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z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74" name="Text Box 13681"/>
            <p:cNvSpPr txBox="1">
              <a:spLocks noChangeArrowheads="1"/>
            </p:cNvSpPr>
            <p:nvPr/>
          </p:nvSpPr>
          <p:spPr bwMode="auto">
            <a:xfrm>
              <a:off x="5782" y="2033"/>
              <a:ext cx="308" cy="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ymbol" panose="05050102010706020507" pitchFamily="18" charset="2"/>
                  <a:ea typeface="Batang" panose="02030600000101010101" pitchFamily="18" charset="-127"/>
                  <a:cs typeface="Times New Roman" panose="02020603050405020304" pitchFamily="18" charset="0"/>
                </a:rPr>
                <a:t>D</a:t>
              </a: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x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75" name="Text Box 13682"/>
            <p:cNvSpPr txBox="1">
              <a:spLocks noChangeArrowheads="1"/>
            </p:cNvSpPr>
            <p:nvPr/>
          </p:nvSpPr>
          <p:spPr bwMode="auto">
            <a:xfrm>
              <a:off x="5925" y="3568"/>
              <a:ext cx="308" cy="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Symbol" panose="05050102010706020507" pitchFamily="18" charset="2"/>
                  <a:ea typeface="Batang" panose="02030600000101010101" pitchFamily="18" charset="-127"/>
                  <a:cs typeface="Times New Roman" panose="02020603050405020304" pitchFamily="18" charset="0"/>
                </a:rPr>
                <a:t>D</a:t>
              </a:r>
              <a:r>
                <a:rPr kumimoji="0" lang="en-US" altLang="en-US" sz="11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y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76" name="Text Box 13683"/>
            <p:cNvSpPr txBox="1">
              <a:spLocks noChangeArrowheads="1"/>
            </p:cNvSpPr>
            <p:nvPr/>
          </p:nvSpPr>
          <p:spPr bwMode="auto">
            <a:xfrm>
              <a:off x="5379" y="2602"/>
              <a:ext cx="308" cy="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ymbol" panose="05050102010706020507" pitchFamily="18" charset="2"/>
                  <a:ea typeface="Batang" panose="02030600000101010101" pitchFamily="18" charset="-127"/>
                  <a:cs typeface="Times New Roman" panose="02020603050405020304" pitchFamily="18" charset="0"/>
                </a:rPr>
                <a:t>D</a:t>
              </a: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z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77" name="Line 13684"/>
            <p:cNvSpPr>
              <a:spLocks noChangeShapeType="1"/>
            </p:cNvSpPr>
            <p:nvPr/>
          </p:nvSpPr>
          <p:spPr bwMode="auto">
            <a:xfrm flipH="1" flipV="1">
              <a:off x="5325" y="3099"/>
              <a:ext cx="735" cy="8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78" name="Text Box 13685"/>
            <p:cNvSpPr txBox="1">
              <a:spLocks noChangeArrowheads="1"/>
            </p:cNvSpPr>
            <p:nvPr/>
          </p:nvSpPr>
          <p:spPr bwMode="auto">
            <a:xfrm>
              <a:off x="5187" y="2869"/>
              <a:ext cx="308" cy="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ymbol" panose="05050102010706020507" pitchFamily="18" charset="2"/>
                  <a:ea typeface="Batang" panose="02030600000101010101" pitchFamily="18" charset="-127"/>
                  <a:cs typeface="Times New Roman" panose="02020603050405020304" pitchFamily="18" charset="0"/>
                </a:rPr>
                <a:t>D</a:t>
              </a:r>
              <a:r>
                <a:rPr kumimoji="0" lang="en-US" altLang="en-US" sz="11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F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279" name="TextBox 278"/>
          <p:cNvSpPr txBox="1"/>
          <p:nvPr/>
        </p:nvSpPr>
        <p:spPr>
          <a:xfrm>
            <a:off x="103435" y="7658122"/>
            <a:ext cx="81785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5.4</a:t>
            </a:r>
          </a:p>
        </p:txBody>
      </p:sp>
    </p:spTree>
    <p:extLst>
      <p:ext uri="{BB962C8B-B14F-4D97-AF65-F5344CB8AC3E}">
        <p14:creationId xmlns:p14="http://schemas.microsoft.com/office/powerpoint/2010/main" val="36752244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13313">
            <a:extLst>
              <a:ext uri="{FF2B5EF4-FFF2-40B4-BE49-F238E27FC236}">
                <a16:creationId xmlns:a16="http://schemas.microsoft.com/office/drawing/2014/main" id="{CB2D0A79-2023-4CD5-87BF-2EBF8814A5B2}"/>
              </a:ext>
            </a:extLst>
          </p:cNvPr>
          <p:cNvSpPr>
            <a:spLocks noChangeShapeType="1"/>
          </p:cNvSpPr>
          <p:nvPr/>
        </p:nvSpPr>
        <p:spPr bwMode="auto">
          <a:xfrm rot="5400000" flipH="1">
            <a:off x="2458798" y="4669097"/>
            <a:ext cx="355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none" w="sm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" name="Rectangle 13314">
            <a:extLst>
              <a:ext uri="{FF2B5EF4-FFF2-40B4-BE49-F238E27FC236}">
                <a16:creationId xmlns:a16="http://schemas.microsoft.com/office/drawing/2014/main" id="{96D7219A-17E7-4B8F-A3A4-F69A613809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61948" y="4472247"/>
            <a:ext cx="796925" cy="660400"/>
          </a:xfrm>
          <a:prstGeom prst="rect">
            <a:avLst/>
          </a:prstGeom>
          <a:noFill/>
          <a:ln w="190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5" name="Oval 13315">
            <a:extLst>
              <a:ext uri="{FF2B5EF4-FFF2-40B4-BE49-F238E27FC236}">
                <a16:creationId xmlns:a16="http://schemas.microsoft.com/office/drawing/2014/main" id="{3141EEA3-B5D6-4B48-AB18-B2CCF17781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9523" y="5358072"/>
            <a:ext cx="209550" cy="209550"/>
          </a:xfrm>
          <a:prstGeom prst="ellipse">
            <a:avLst/>
          </a:prstGeom>
          <a:solidFill>
            <a:srgbClr val="FFFFFF"/>
          </a:solidFill>
          <a:ln w="9525">
            <a:round/>
            <a:headEnd/>
            <a:tailEnd/>
          </a:ln>
          <a:scene3d>
            <a:camera prst="legacyObliqueTopLeft"/>
            <a:lightRig rig="legacyFlat3" dir="t"/>
          </a:scene3d>
          <a:sp3d extrusionH="1801800" prstMaterial="legacyMatte">
            <a:bevelT w="13500" h="13500" prst="angle"/>
            <a:bevelB w="13500" h="13500" prst="angle"/>
            <a:extrusionClr>
              <a:srgbClr val="FFFFFF"/>
            </a:extrusionClr>
            <a:contourClr>
              <a:srgbClr val="FFFFFF"/>
            </a:contourClr>
          </a:sp3d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flatTx/>
          </a:bodyPr>
          <a:lstStyle/>
          <a:p>
            <a:endParaRPr lang="en-US" sz="1100"/>
          </a:p>
        </p:txBody>
      </p:sp>
      <p:sp>
        <p:nvSpPr>
          <p:cNvPr id="6" name="AutoShape 13316">
            <a:extLst>
              <a:ext uri="{FF2B5EF4-FFF2-40B4-BE49-F238E27FC236}">
                <a16:creationId xmlns:a16="http://schemas.microsoft.com/office/drawing/2014/main" id="{778EE686-B609-4EB3-A09F-C9E11B361D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0798" y="5339022"/>
            <a:ext cx="1482725" cy="244475"/>
          </a:xfrm>
          <a:prstGeom prst="flowChartAlternateProcess">
            <a:avLst/>
          </a:prstGeom>
          <a:solidFill>
            <a:srgbClr val="FFFF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11100" prstMaterial="legacyMatte">
            <a:bevelT w="13500" h="13500" prst="angle"/>
            <a:bevelB w="13500" h="13500" prst="angle"/>
            <a:extrusionClr>
              <a:srgbClr val="FFFFFF"/>
            </a:extrusionClr>
            <a:contourClr>
              <a:srgbClr val="FFFFFF"/>
            </a:contourClr>
          </a:sp3d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flatTx/>
          </a:bodyPr>
          <a:lstStyle/>
          <a:p>
            <a:endParaRPr lang="en-US" sz="1100"/>
          </a:p>
        </p:txBody>
      </p:sp>
      <p:sp>
        <p:nvSpPr>
          <p:cNvPr id="7" name="Oval 13317">
            <a:extLst>
              <a:ext uri="{FF2B5EF4-FFF2-40B4-BE49-F238E27FC236}">
                <a16:creationId xmlns:a16="http://schemas.microsoft.com/office/drawing/2014/main" id="{068FD093-E2AE-440B-B6E3-ABEFD317DB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9523" y="5358072"/>
            <a:ext cx="209550" cy="209550"/>
          </a:xfrm>
          <a:prstGeom prst="ellipse">
            <a:avLst/>
          </a:prstGeom>
          <a:noFill/>
          <a:ln w="19050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8" name="Line 13318">
            <a:extLst>
              <a:ext uri="{FF2B5EF4-FFF2-40B4-BE49-F238E27FC236}">
                <a16:creationId xmlns:a16="http://schemas.microsoft.com/office/drawing/2014/main" id="{48652C83-EF38-4572-8C0F-4C493A4B589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925523" y="5466022"/>
            <a:ext cx="355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stealth" w="sm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9" name="Line 13319">
            <a:extLst>
              <a:ext uri="{FF2B5EF4-FFF2-40B4-BE49-F238E27FC236}">
                <a16:creationId xmlns:a16="http://schemas.microsoft.com/office/drawing/2014/main" id="{8152714A-0AEC-4F4C-8142-1461907C455F}"/>
              </a:ext>
            </a:extLst>
          </p:cNvPr>
          <p:cNvSpPr>
            <a:spLocks noChangeShapeType="1"/>
          </p:cNvSpPr>
          <p:nvPr/>
        </p:nvSpPr>
        <p:spPr bwMode="auto">
          <a:xfrm rot="5400000" flipH="1">
            <a:off x="3103323" y="5288222"/>
            <a:ext cx="355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stealth" w="sm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10" name="Line 13320">
            <a:extLst>
              <a:ext uri="{FF2B5EF4-FFF2-40B4-BE49-F238E27FC236}">
                <a16:creationId xmlns:a16="http://schemas.microsoft.com/office/drawing/2014/main" id="{4FE68EA2-36C1-42D6-A06C-E17337069FAE}"/>
              </a:ext>
            </a:extLst>
          </p:cNvPr>
          <p:cNvSpPr>
            <a:spLocks noChangeShapeType="1"/>
          </p:cNvSpPr>
          <p:nvPr/>
        </p:nvSpPr>
        <p:spPr bwMode="auto">
          <a:xfrm>
            <a:off x="3281123" y="5466022"/>
            <a:ext cx="206375" cy="2413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stealth" w="sm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11" name="Line 13321">
            <a:extLst>
              <a:ext uri="{FF2B5EF4-FFF2-40B4-BE49-F238E27FC236}">
                <a16:creationId xmlns:a16="http://schemas.microsoft.com/office/drawing/2014/main" id="{69BD51A1-47B6-4AF0-9DF4-FAE6DF47BD74}"/>
              </a:ext>
            </a:extLst>
          </p:cNvPr>
          <p:cNvSpPr>
            <a:spLocks noChangeShapeType="1"/>
          </p:cNvSpPr>
          <p:nvPr/>
        </p:nvSpPr>
        <p:spPr bwMode="auto">
          <a:xfrm rot="16200000" flipH="1">
            <a:off x="1839673" y="5631122"/>
            <a:ext cx="35560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12" name="Line 13322">
            <a:extLst>
              <a:ext uri="{FF2B5EF4-FFF2-40B4-BE49-F238E27FC236}">
                <a16:creationId xmlns:a16="http://schemas.microsoft.com/office/drawing/2014/main" id="{EA6431CC-5E11-4F04-A029-18B3B8FC2FE3}"/>
              </a:ext>
            </a:extLst>
          </p:cNvPr>
          <p:cNvSpPr>
            <a:spLocks noChangeShapeType="1"/>
          </p:cNvSpPr>
          <p:nvPr/>
        </p:nvSpPr>
        <p:spPr bwMode="auto">
          <a:xfrm rot="5400000" flipH="1">
            <a:off x="3103323" y="5615247"/>
            <a:ext cx="355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none" w="sm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13" name="Line 13323">
            <a:extLst>
              <a:ext uri="{FF2B5EF4-FFF2-40B4-BE49-F238E27FC236}">
                <a16:creationId xmlns:a16="http://schemas.microsoft.com/office/drawing/2014/main" id="{6F6381B7-E45B-4C26-94C1-71602283289F}"/>
              </a:ext>
            </a:extLst>
          </p:cNvPr>
          <p:cNvSpPr>
            <a:spLocks noChangeShapeType="1"/>
          </p:cNvSpPr>
          <p:nvPr/>
        </p:nvSpPr>
        <p:spPr bwMode="auto">
          <a:xfrm>
            <a:off x="2017473" y="5694622"/>
            <a:ext cx="12604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stealth" w="sm" len="sm"/>
            <a:tailEnd type="stealth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14" name="Line 13324">
            <a:extLst>
              <a:ext uri="{FF2B5EF4-FFF2-40B4-BE49-F238E27FC236}">
                <a16:creationId xmlns:a16="http://schemas.microsoft.com/office/drawing/2014/main" id="{2BB4721E-9CB6-43FE-8B39-B7D269C268E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633423" y="4551622"/>
            <a:ext cx="644525" cy="6667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stealth" w="sm" len="sm"/>
            <a:tailEnd type="stealth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15" name="Text Box 13325">
            <a:extLst>
              <a:ext uri="{FF2B5EF4-FFF2-40B4-BE49-F238E27FC236}">
                <a16:creationId xmlns:a16="http://schemas.microsoft.com/office/drawing/2014/main" id="{1C9670C5-4405-4717-8DB7-A393AD8A45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6198" y="5180272"/>
            <a:ext cx="600075" cy="15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Rigid arm</a:t>
            </a:r>
            <a:endParaRPr kumimoji="0" lang="en-US" altLang="en-US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Text Box 13326">
            <a:extLst>
              <a:ext uri="{FF2B5EF4-FFF2-40B4-BE49-F238E27FC236}">
                <a16:creationId xmlns:a16="http://schemas.microsoft.com/office/drawing/2014/main" id="{8EDE41C3-A253-486A-ADCD-C787125BBC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5173" y="4964372"/>
            <a:ext cx="304800" cy="15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Rod</a:t>
            </a:r>
            <a:endParaRPr kumimoji="0" lang="en-US" altLang="en-US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Text Box 13327">
            <a:extLst>
              <a:ext uri="{FF2B5EF4-FFF2-40B4-BE49-F238E27FC236}">
                <a16:creationId xmlns:a16="http://schemas.microsoft.com/office/drawing/2014/main" id="{0B2C2137-2BF4-48F8-906A-E7D5E19124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52373" y="5669222"/>
            <a:ext cx="149225" cy="15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F</a:t>
            </a:r>
            <a:endParaRPr kumimoji="0" lang="en-US" altLang="en-US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" name="Text Box 13328">
            <a:extLst>
              <a:ext uri="{FF2B5EF4-FFF2-40B4-BE49-F238E27FC236}">
                <a16:creationId xmlns:a16="http://schemas.microsoft.com/office/drawing/2014/main" id="{38D7F7E4-1471-459B-A953-C4399446DC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5473" y="5672397"/>
            <a:ext cx="149225" cy="15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a</a:t>
            </a:r>
            <a:endParaRPr kumimoji="0" lang="en-US" altLang="en-US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Text Box 13329">
            <a:extLst>
              <a:ext uri="{FF2B5EF4-FFF2-40B4-BE49-F238E27FC236}">
                <a16:creationId xmlns:a16="http://schemas.microsoft.com/office/drawing/2014/main" id="{431C5F70-0182-4A3E-9822-775D6DDB27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36698" y="5669222"/>
            <a:ext cx="149225" cy="15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z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" name="Text Box 13330">
            <a:extLst>
              <a:ext uri="{FF2B5EF4-FFF2-40B4-BE49-F238E27FC236}">
                <a16:creationId xmlns:a16="http://schemas.microsoft.com/office/drawing/2014/main" id="{CE7C15BF-9A99-4334-8993-EEECBDB0B7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4398" y="5373947"/>
            <a:ext cx="149225" cy="15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y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Text Box 13331">
            <a:extLst>
              <a:ext uri="{FF2B5EF4-FFF2-40B4-BE49-F238E27FC236}">
                <a16:creationId xmlns:a16="http://schemas.microsoft.com/office/drawing/2014/main" id="{134AE12A-CE37-40F7-B7A4-E0CEBFC644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7473" y="5069147"/>
            <a:ext cx="149225" cy="15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x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" name="Text Box 13332">
            <a:extLst>
              <a:ext uri="{FF2B5EF4-FFF2-40B4-BE49-F238E27FC236}">
                <a16:creationId xmlns:a16="http://schemas.microsoft.com/office/drawing/2014/main" id="{0097D047-53E4-4065-8135-9247F65A45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6948" y="4735772"/>
            <a:ext cx="149225" cy="15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l</a:t>
            </a:r>
            <a:endParaRPr kumimoji="0" lang="en-US" altLang="en-US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3" name="Text Box 13333">
            <a:extLst>
              <a:ext uri="{FF2B5EF4-FFF2-40B4-BE49-F238E27FC236}">
                <a16:creationId xmlns:a16="http://schemas.microsoft.com/office/drawing/2014/main" id="{1C1A33F4-80EF-4983-927F-24ADB1594F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1423" y="4558233"/>
            <a:ext cx="149225" cy="15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A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4" name="Oval 13334">
            <a:extLst>
              <a:ext uri="{FF2B5EF4-FFF2-40B4-BE49-F238E27FC236}">
                <a16:creationId xmlns:a16="http://schemas.microsoft.com/office/drawing/2014/main" id="{F47850B0-F569-4AF7-874D-5C83781ABED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614373" y="4688147"/>
            <a:ext cx="45720" cy="4572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32" name="Oval 13334">
            <a:extLst>
              <a:ext uri="{FF2B5EF4-FFF2-40B4-BE49-F238E27FC236}">
                <a16:creationId xmlns:a16="http://schemas.microsoft.com/office/drawing/2014/main" id="{1520DF91-EA5F-4662-B923-379E5EA6C5D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504994" y="4791810"/>
            <a:ext cx="45720" cy="4572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33" name="Text Box 13333">
            <a:extLst>
              <a:ext uri="{FF2B5EF4-FFF2-40B4-BE49-F238E27FC236}">
                <a16:creationId xmlns:a16="http://schemas.microsoft.com/office/drawing/2014/main" id="{A1DCDB3B-AC25-4FF2-A074-3D54A85E90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76249" y="4726247"/>
            <a:ext cx="149225" cy="15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B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1107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9083" y="236572"/>
            <a:ext cx="81785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5.5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9083" y="3386952"/>
            <a:ext cx="81785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5.6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3435" y="5319759"/>
            <a:ext cx="81785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5.7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3435" y="7010412"/>
            <a:ext cx="81785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5.8</a:t>
            </a:r>
          </a:p>
        </p:txBody>
      </p:sp>
      <p:grpSp>
        <p:nvGrpSpPr>
          <p:cNvPr id="7" name="Group 13613"/>
          <p:cNvGrpSpPr>
            <a:grpSpLocks/>
          </p:cNvGrpSpPr>
          <p:nvPr/>
        </p:nvGrpSpPr>
        <p:grpSpPr bwMode="auto">
          <a:xfrm>
            <a:off x="2147887" y="342906"/>
            <a:ext cx="2209288" cy="1976438"/>
            <a:chOff x="4681" y="1441"/>
            <a:chExt cx="2966" cy="2652"/>
          </a:xfrm>
        </p:grpSpPr>
        <p:sp>
          <p:nvSpPr>
            <p:cNvPr id="8" name="Line 13614"/>
            <p:cNvSpPr>
              <a:spLocks noChangeShapeType="1"/>
            </p:cNvSpPr>
            <p:nvPr/>
          </p:nvSpPr>
          <p:spPr bwMode="auto">
            <a:xfrm flipV="1">
              <a:off x="5961" y="1511"/>
              <a:ext cx="2" cy="164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9" name="Line 13615"/>
            <p:cNvSpPr>
              <a:spLocks noChangeShapeType="1"/>
            </p:cNvSpPr>
            <p:nvPr/>
          </p:nvSpPr>
          <p:spPr bwMode="auto">
            <a:xfrm flipV="1">
              <a:off x="5959" y="3144"/>
              <a:ext cx="1613" cy="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0" name="Line 13616"/>
            <p:cNvSpPr>
              <a:spLocks noChangeShapeType="1"/>
            </p:cNvSpPr>
            <p:nvPr/>
          </p:nvSpPr>
          <p:spPr bwMode="auto">
            <a:xfrm rot="10800000" flipV="1">
              <a:off x="4876" y="3151"/>
              <a:ext cx="1085" cy="87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1" name="Text Box 13617"/>
            <p:cNvSpPr txBox="1">
              <a:spLocks noChangeArrowheads="1"/>
            </p:cNvSpPr>
            <p:nvPr/>
          </p:nvSpPr>
          <p:spPr bwMode="auto">
            <a:xfrm>
              <a:off x="7399" y="3128"/>
              <a:ext cx="248" cy="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x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" name="Text Box 13618"/>
            <p:cNvSpPr txBox="1">
              <a:spLocks noChangeArrowheads="1"/>
            </p:cNvSpPr>
            <p:nvPr/>
          </p:nvSpPr>
          <p:spPr bwMode="auto">
            <a:xfrm>
              <a:off x="5970" y="1441"/>
              <a:ext cx="248" cy="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y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" name="Text Box 13619"/>
            <p:cNvSpPr txBox="1">
              <a:spLocks noChangeArrowheads="1"/>
            </p:cNvSpPr>
            <p:nvPr/>
          </p:nvSpPr>
          <p:spPr bwMode="auto">
            <a:xfrm>
              <a:off x="4681" y="3821"/>
              <a:ext cx="248" cy="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z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" name="Text Box 13620"/>
            <p:cNvSpPr txBox="1">
              <a:spLocks noChangeArrowheads="1"/>
            </p:cNvSpPr>
            <p:nvPr/>
          </p:nvSpPr>
          <p:spPr bwMode="auto">
            <a:xfrm>
              <a:off x="5703" y="1751"/>
              <a:ext cx="248" cy="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B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" name="Text Box 13621"/>
            <p:cNvSpPr txBox="1">
              <a:spLocks noChangeArrowheads="1"/>
            </p:cNvSpPr>
            <p:nvPr/>
          </p:nvSpPr>
          <p:spPr bwMode="auto">
            <a:xfrm>
              <a:off x="7118" y="3130"/>
              <a:ext cx="248" cy="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A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Text Box 13622"/>
            <p:cNvSpPr txBox="1">
              <a:spLocks noChangeArrowheads="1"/>
            </p:cNvSpPr>
            <p:nvPr/>
          </p:nvSpPr>
          <p:spPr bwMode="auto">
            <a:xfrm>
              <a:off x="5032" y="3846"/>
              <a:ext cx="248" cy="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C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Line 13623"/>
            <p:cNvSpPr>
              <a:spLocks noChangeShapeType="1"/>
            </p:cNvSpPr>
            <p:nvPr/>
          </p:nvSpPr>
          <p:spPr bwMode="auto">
            <a:xfrm>
              <a:off x="6061" y="3391"/>
              <a:ext cx="1" cy="341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ysDot"/>
              <a:round/>
              <a:headEnd/>
              <a:tailEnd type="arrow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8" name="Line 13624"/>
            <p:cNvSpPr>
              <a:spLocks noChangeShapeType="1"/>
            </p:cNvSpPr>
            <p:nvPr/>
          </p:nvSpPr>
          <p:spPr bwMode="auto">
            <a:xfrm rot="5400000">
              <a:off x="5888" y="3218"/>
              <a:ext cx="1" cy="341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ysDot"/>
              <a:round/>
              <a:headEnd/>
              <a:tailEnd type="arrow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9" name="Line 13625"/>
            <p:cNvSpPr>
              <a:spLocks noChangeShapeType="1"/>
            </p:cNvSpPr>
            <p:nvPr/>
          </p:nvSpPr>
          <p:spPr bwMode="auto">
            <a:xfrm flipV="1">
              <a:off x="6069" y="3184"/>
              <a:ext cx="249" cy="207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ysDot"/>
              <a:round/>
              <a:headEnd/>
              <a:tailEnd type="arrow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0" name="Line 13626"/>
            <p:cNvSpPr>
              <a:spLocks noChangeShapeType="1"/>
            </p:cNvSpPr>
            <p:nvPr/>
          </p:nvSpPr>
          <p:spPr bwMode="auto">
            <a:xfrm flipV="1">
              <a:off x="6404" y="2496"/>
              <a:ext cx="249" cy="207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ysDot"/>
              <a:round/>
              <a:headEnd/>
              <a:tailEnd type="arrow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1" name="Line 13627"/>
            <p:cNvSpPr>
              <a:spLocks noChangeShapeType="1"/>
            </p:cNvSpPr>
            <p:nvPr/>
          </p:nvSpPr>
          <p:spPr bwMode="auto">
            <a:xfrm>
              <a:off x="6403" y="2710"/>
              <a:ext cx="1" cy="341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ysDot"/>
              <a:round/>
              <a:headEnd/>
              <a:tailEnd type="arrow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2" name="Line 13628"/>
            <p:cNvSpPr>
              <a:spLocks noChangeShapeType="1"/>
            </p:cNvSpPr>
            <p:nvPr/>
          </p:nvSpPr>
          <p:spPr bwMode="auto">
            <a:xfrm rot="5400000">
              <a:off x="6215" y="2537"/>
              <a:ext cx="1" cy="341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ysDot"/>
              <a:round/>
              <a:headEnd/>
              <a:tailEnd type="arrow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3" name="Line 13629"/>
            <p:cNvSpPr>
              <a:spLocks noChangeShapeType="1"/>
            </p:cNvSpPr>
            <p:nvPr/>
          </p:nvSpPr>
          <p:spPr bwMode="auto">
            <a:xfrm flipV="1">
              <a:off x="5662" y="2785"/>
              <a:ext cx="249" cy="207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ysDot"/>
              <a:round/>
              <a:headEnd/>
              <a:tailEnd type="arrow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4" name="Line 13630"/>
            <p:cNvSpPr>
              <a:spLocks noChangeShapeType="1"/>
            </p:cNvSpPr>
            <p:nvPr/>
          </p:nvSpPr>
          <p:spPr bwMode="auto">
            <a:xfrm>
              <a:off x="5661" y="2999"/>
              <a:ext cx="1" cy="341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ysDot"/>
              <a:round/>
              <a:headEnd/>
              <a:tailEnd type="arrow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5" name="Line 13631"/>
            <p:cNvSpPr>
              <a:spLocks noChangeShapeType="1"/>
            </p:cNvSpPr>
            <p:nvPr/>
          </p:nvSpPr>
          <p:spPr bwMode="auto">
            <a:xfrm rot="5400000">
              <a:off x="5473" y="2826"/>
              <a:ext cx="1" cy="341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ysDot"/>
              <a:round/>
              <a:headEnd/>
              <a:tailEnd type="arrow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6" name="Freeform 13632"/>
            <p:cNvSpPr>
              <a:spLocks/>
            </p:cNvSpPr>
            <p:nvPr/>
          </p:nvSpPr>
          <p:spPr bwMode="auto">
            <a:xfrm>
              <a:off x="5108" y="1835"/>
              <a:ext cx="2085" cy="1995"/>
            </a:xfrm>
            <a:custGeom>
              <a:avLst/>
              <a:gdLst>
                <a:gd name="T0" fmla="*/ 855 w 2085"/>
                <a:gd name="T1" fmla="*/ 0 h 1995"/>
                <a:gd name="T2" fmla="*/ 0 w 2085"/>
                <a:gd name="T3" fmla="*/ 1995 h 1995"/>
                <a:gd name="T4" fmla="*/ 2085 w 2085"/>
                <a:gd name="T5" fmla="*/ 1305 h 1995"/>
                <a:gd name="T6" fmla="*/ 855 w 2085"/>
                <a:gd name="T7" fmla="*/ 0 h 199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85" h="1995">
                  <a:moveTo>
                    <a:pt x="855" y="0"/>
                  </a:moveTo>
                  <a:lnTo>
                    <a:pt x="0" y="1995"/>
                  </a:lnTo>
                  <a:lnTo>
                    <a:pt x="2085" y="1305"/>
                  </a:lnTo>
                  <a:lnTo>
                    <a:pt x="855" y="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7" name="Line 13633"/>
            <p:cNvSpPr>
              <a:spLocks noChangeShapeType="1"/>
            </p:cNvSpPr>
            <p:nvPr/>
          </p:nvSpPr>
          <p:spPr bwMode="auto">
            <a:xfrm flipV="1">
              <a:off x="6200" y="2509"/>
              <a:ext cx="991" cy="34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arrow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8" name="Text Box 13634"/>
            <p:cNvSpPr txBox="1">
              <a:spLocks noChangeArrowheads="1"/>
            </p:cNvSpPr>
            <p:nvPr/>
          </p:nvSpPr>
          <p:spPr bwMode="auto">
            <a:xfrm>
              <a:off x="6580" y="2342"/>
              <a:ext cx="375" cy="3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Symbol" panose="05050102010706020507" pitchFamily="18" charset="2"/>
                  <a:ea typeface="Batang" panose="02030600000101010101" pitchFamily="18" charset="-127"/>
                  <a:cs typeface="Times New Roman" panose="02020603050405020304" pitchFamily="18" charset="0"/>
                </a:rPr>
                <a:t>s</a:t>
              </a:r>
              <a:r>
                <a:rPr kumimoji="0" lang="en-US" altLang="en-US" sz="1100" b="0" i="1" u="none" strike="noStrike" cap="none" normalizeH="0" baseline="-3000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zz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9" name="Text Box 13635"/>
            <p:cNvSpPr txBox="1">
              <a:spLocks noChangeArrowheads="1"/>
            </p:cNvSpPr>
            <p:nvPr/>
          </p:nvSpPr>
          <p:spPr bwMode="auto">
            <a:xfrm>
              <a:off x="5911" y="2371"/>
              <a:ext cx="375" cy="3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Symbol" panose="05050102010706020507" pitchFamily="18" charset="2"/>
                  <a:ea typeface="Batang" panose="02030600000101010101" pitchFamily="18" charset="-127"/>
                  <a:cs typeface="Times New Roman" panose="02020603050405020304" pitchFamily="18" charset="0"/>
                </a:rPr>
                <a:t>t</a:t>
              </a:r>
              <a:r>
                <a:rPr kumimoji="0" lang="en-US" altLang="en-US" sz="1100" b="0" i="1" u="none" strike="noStrike" cap="none" normalizeH="0" baseline="-3000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zx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0" name="Text Box 13636"/>
            <p:cNvSpPr txBox="1">
              <a:spLocks noChangeArrowheads="1"/>
            </p:cNvSpPr>
            <p:nvPr/>
          </p:nvSpPr>
          <p:spPr bwMode="auto">
            <a:xfrm>
              <a:off x="6387" y="2810"/>
              <a:ext cx="375" cy="3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Symbol" panose="05050102010706020507" pitchFamily="18" charset="2"/>
                  <a:ea typeface="Batang" panose="02030600000101010101" pitchFamily="18" charset="-127"/>
                  <a:cs typeface="Times New Roman" panose="02020603050405020304" pitchFamily="18" charset="0"/>
                </a:rPr>
                <a:t>t</a:t>
              </a:r>
              <a:r>
                <a:rPr kumimoji="0" lang="en-US" altLang="en-US" sz="1100" b="0" i="1" u="none" strike="noStrike" cap="none" normalizeH="0" baseline="-3000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zy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1" name="Text Box 13637"/>
            <p:cNvSpPr txBox="1">
              <a:spLocks noChangeArrowheads="1"/>
            </p:cNvSpPr>
            <p:nvPr/>
          </p:nvSpPr>
          <p:spPr bwMode="auto">
            <a:xfrm>
              <a:off x="5889" y="3645"/>
              <a:ext cx="375" cy="3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Symbol" panose="05050102010706020507" pitchFamily="18" charset="2"/>
                  <a:ea typeface="Batang" panose="02030600000101010101" pitchFamily="18" charset="-127"/>
                  <a:cs typeface="Times New Roman" panose="02020603050405020304" pitchFamily="18" charset="0"/>
                </a:rPr>
                <a:t>s</a:t>
              </a:r>
              <a:r>
                <a:rPr kumimoji="0" lang="en-US" altLang="en-US" sz="1100" b="0" i="1" u="none" strike="noStrike" cap="none" normalizeH="0" baseline="-3000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yy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2" name="Text Box 13638"/>
            <p:cNvSpPr txBox="1">
              <a:spLocks noChangeArrowheads="1"/>
            </p:cNvSpPr>
            <p:nvPr/>
          </p:nvSpPr>
          <p:spPr bwMode="auto">
            <a:xfrm>
              <a:off x="6190" y="3110"/>
              <a:ext cx="375" cy="3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ymbol" panose="05050102010706020507" pitchFamily="18" charset="2"/>
                  <a:ea typeface="Batang" panose="02030600000101010101" pitchFamily="18" charset="-127"/>
                  <a:cs typeface="Times New Roman" panose="02020603050405020304" pitchFamily="18" charset="0"/>
                </a:rPr>
                <a:t>t</a:t>
              </a:r>
              <a:r>
                <a:rPr kumimoji="0" lang="en-US" altLang="en-US" sz="1100" b="0" i="1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yz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3" name="Text Box 13639"/>
            <p:cNvSpPr txBox="1">
              <a:spLocks noChangeArrowheads="1"/>
            </p:cNvSpPr>
            <p:nvPr/>
          </p:nvSpPr>
          <p:spPr bwMode="auto">
            <a:xfrm>
              <a:off x="5568" y="3331"/>
              <a:ext cx="375" cy="3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ymbol" panose="05050102010706020507" pitchFamily="18" charset="2"/>
                  <a:ea typeface="Batang" panose="02030600000101010101" pitchFamily="18" charset="-127"/>
                  <a:cs typeface="Times New Roman" panose="02020603050405020304" pitchFamily="18" charset="0"/>
                </a:rPr>
                <a:t>t</a:t>
              </a:r>
              <a:r>
                <a:rPr kumimoji="0" lang="en-US" altLang="en-US" sz="1100" b="0" i="1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yx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4" name="Text Box 13640"/>
            <p:cNvSpPr txBox="1">
              <a:spLocks noChangeArrowheads="1"/>
            </p:cNvSpPr>
            <p:nvPr/>
          </p:nvSpPr>
          <p:spPr bwMode="auto">
            <a:xfrm>
              <a:off x="5018" y="2846"/>
              <a:ext cx="375" cy="3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Symbol" panose="05050102010706020507" pitchFamily="18" charset="2"/>
                  <a:ea typeface="Batang" panose="02030600000101010101" pitchFamily="18" charset="-127"/>
                  <a:cs typeface="Times New Roman" panose="02020603050405020304" pitchFamily="18" charset="0"/>
                </a:rPr>
                <a:t>s</a:t>
              </a:r>
              <a:r>
                <a:rPr kumimoji="0" lang="en-US" altLang="en-US" sz="1100" b="0" i="1" u="none" strike="noStrike" cap="none" normalizeH="0" baseline="-3000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xx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5" name="Text Box 13641"/>
            <p:cNvSpPr txBox="1">
              <a:spLocks noChangeArrowheads="1"/>
            </p:cNvSpPr>
            <p:nvPr/>
          </p:nvSpPr>
          <p:spPr bwMode="auto">
            <a:xfrm>
              <a:off x="5569" y="2538"/>
              <a:ext cx="375" cy="3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ymbol" panose="05050102010706020507" pitchFamily="18" charset="2"/>
                  <a:ea typeface="Batang" panose="02030600000101010101" pitchFamily="18" charset="-127"/>
                  <a:cs typeface="Times New Roman" panose="02020603050405020304" pitchFamily="18" charset="0"/>
                </a:rPr>
                <a:t>t</a:t>
              </a:r>
              <a:r>
                <a:rPr kumimoji="0" lang="en-US" altLang="en-US" sz="1100" b="0" i="1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xz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6" name="Text Box 13642"/>
            <p:cNvSpPr txBox="1">
              <a:spLocks noChangeArrowheads="1"/>
            </p:cNvSpPr>
            <p:nvPr/>
          </p:nvSpPr>
          <p:spPr bwMode="auto">
            <a:xfrm>
              <a:off x="5310" y="3083"/>
              <a:ext cx="375" cy="3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Symbol" panose="05050102010706020507" pitchFamily="18" charset="2"/>
                  <a:ea typeface="Batang" panose="02030600000101010101" pitchFamily="18" charset="-127"/>
                  <a:cs typeface="Times New Roman" panose="02020603050405020304" pitchFamily="18" charset="0"/>
                </a:rPr>
                <a:t>t</a:t>
              </a:r>
              <a:r>
                <a:rPr kumimoji="0" lang="en-US" altLang="en-US" sz="1100" b="0" i="1" u="none" strike="noStrike" cap="none" normalizeH="0" baseline="-3000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xy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7" name="Text Box 13643"/>
            <p:cNvSpPr txBox="1">
              <a:spLocks noChangeArrowheads="1"/>
            </p:cNvSpPr>
            <p:nvPr/>
          </p:nvSpPr>
          <p:spPr bwMode="auto">
            <a:xfrm>
              <a:off x="7147" y="2380"/>
              <a:ext cx="421" cy="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T</a:t>
              </a:r>
              <a:r>
                <a:rPr kumimoji="0" lang="en-US" altLang="en-US" sz="1100" b="0" i="0" u="none" strike="noStrike" cap="none" normalizeH="0" baseline="3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(</a:t>
              </a:r>
              <a:r>
                <a:rPr kumimoji="0" lang="en-US" altLang="en-US" sz="1100" b="1" i="0" u="none" strike="noStrike" cap="none" normalizeH="0" baseline="3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n</a:t>
              </a:r>
              <a:r>
                <a:rPr kumimoji="0" lang="en-US" altLang="en-US" sz="1100" b="0" i="0" u="none" strike="noStrike" cap="none" normalizeH="0" baseline="3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)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8" name="Line 13644"/>
            <p:cNvSpPr>
              <a:spLocks noChangeShapeType="1"/>
            </p:cNvSpPr>
            <p:nvPr/>
          </p:nvSpPr>
          <p:spPr bwMode="auto">
            <a:xfrm flipV="1">
              <a:off x="6203" y="2255"/>
              <a:ext cx="533" cy="59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9" name="Text Box 13645"/>
            <p:cNvSpPr txBox="1">
              <a:spLocks noChangeArrowheads="1"/>
            </p:cNvSpPr>
            <p:nvPr/>
          </p:nvSpPr>
          <p:spPr bwMode="auto">
            <a:xfrm>
              <a:off x="6711" y="2052"/>
              <a:ext cx="219" cy="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n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0" name="Text Box 13646"/>
            <p:cNvSpPr txBox="1">
              <a:spLocks noChangeArrowheads="1"/>
            </p:cNvSpPr>
            <p:nvPr/>
          </p:nvSpPr>
          <p:spPr bwMode="auto">
            <a:xfrm>
              <a:off x="5753" y="3004"/>
              <a:ext cx="248" cy="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P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42" name="Group 13592"/>
          <p:cNvGrpSpPr>
            <a:grpSpLocks/>
          </p:cNvGrpSpPr>
          <p:nvPr/>
        </p:nvGrpSpPr>
        <p:grpSpPr bwMode="auto">
          <a:xfrm>
            <a:off x="2324303" y="2711121"/>
            <a:ext cx="1660475" cy="1503692"/>
            <a:chOff x="1701" y="1985"/>
            <a:chExt cx="2330" cy="2110"/>
          </a:xfrm>
        </p:grpSpPr>
        <p:sp>
          <p:nvSpPr>
            <p:cNvPr id="43" name="Line 13593"/>
            <p:cNvSpPr>
              <a:spLocks noChangeShapeType="1"/>
            </p:cNvSpPr>
            <p:nvPr/>
          </p:nvSpPr>
          <p:spPr bwMode="auto">
            <a:xfrm>
              <a:off x="2872" y="3075"/>
              <a:ext cx="447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4" name="Line 13594"/>
            <p:cNvSpPr>
              <a:spLocks noChangeShapeType="1"/>
            </p:cNvSpPr>
            <p:nvPr/>
          </p:nvSpPr>
          <p:spPr bwMode="auto">
            <a:xfrm flipV="1">
              <a:off x="2871" y="2585"/>
              <a:ext cx="0" cy="48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5" name="Rectangle 13595"/>
            <p:cNvSpPr>
              <a:spLocks noChangeArrowheads="1"/>
            </p:cNvSpPr>
            <p:nvPr/>
          </p:nvSpPr>
          <p:spPr bwMode="auto">
            <a:xfrm>
              <a:off x="2211" y="2415"/>
              <a:ext cx="1310" cy="1310"/>
            </a:xfrm>
            <a:prstGeom prst="rect">
              <a:avLst/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" name="Line 13596"/>
            <p:cNvSpPr>
              <a:spLocks noChangeShapeType="1"/>
            </p:cNvSpPr>
            <p:nvPr/>
          </p:nvSpPr>
          <p:spPr bwMode="auto">
            <a:xfrm flipV="1">
              <a:off x="3611" y="2765"/>
              <a:ext cx="0" cy="52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7" name="Line 13597"/>
            <p:cNvSpPr>
              <a:spLocks noChangeShapeType="1"/>
            </p:cNvSpPr>
            <p:nvPr/>
          </p:nvSpPr>
          <p:spPr bwMode="auto">
            <a:xfrm rot="5400000" flipV="1">
              <a:off x="2871" y="2065"/>
              <a:ext cx="0" cy="52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8" name="Text Box 13598"/>
            <p:cNvSpPr txBox="1">
              <a:spLocks noChangeArrowheads="1"/>
            </p:cNvSpPr>
            <p:nvPr/>
          </p:nvSpPr>
          <p:spPr bwMode="auto">
            <a:xfrm>
              <a:off x="3561" y="2905"/>
              <a:ext cx="470" cy="3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Symbol" panose="05050102010706020507" pitchFamily="18" charset="2"/>
                  <a:ea typeface="Batang" panose="02030600000101010101" pitchFamily="18" charset="-127"/>
                  <a:cs typeface="Times New Roman" panose="02020603050405020304" pitchFamily="18" charset="0"/>
                </a:rPr>
                <a:t>t</a:t>
              </a:r>
              <a:r>
                <a:rPr kumimoji="0" lang="en-US" altLang="en-US" sz="1100" b="0" i="1" u="none" strike="noStrike" cap="none" normalizeH="0" baseline="-3000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xy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9" name="Text Box 13599"/>
            <p:cNvSpPr txBox="1">
              <a:spLocks noChangeArrowheads="1"/>
            </p:cNvSpPr>
            <p:nvPr/>
          </p:nvSpPr>
          <p:spPr bwMode="auto">
            <a:xfrm>
              <a:off x="2661" y="1985"/>
              <a:ext cx="470" cy="3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ymbol" panose="05050102010706020507" pitchFamily="18" charset="2"/>
                  <a:ea typeface="Batang" panose="02030600000101010101" pitchFamily="18" charset="-127"/>
                  <a:cs typeface="Times New Roman" panose="02020603050405020304" pitchFamily="18" charset="0"/>
                </a:rPr>
                <a:t>t</a:t>
              </a:r>
              <a:r>
                <a:rPr kumimoji="0" lang="en-US" altLang="en-US" sz="1100" b="0" i="1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yx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0" name="Text Box 13600"/>
            <p:cNvSpPr txBox="1">
              <a:spLocks noChangeArrowheads="1"/>
            </p:cNvSpPr>
            <p:nvPr/>
          </p:nvSpPr>
          <p:spPr bwMode="auto">
            <a:xfrm>
              <a:off x="3091" y="2845"/>
              <a:ext cx="260" cy="2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x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1" name="Text Box 13601"/>
            <p:cNvSpPr txBox="1">
              <a:spLocks noChangeArrowheads="1"/>
            </p:cNvSpPr>
            <p:nvPr/>
          </p:nvSpPr>
          <p:spPr bwMode="auto">
            <a:xfrm>
              <a:off x="2621" y="2525"/>
              <a:ext cx="300" cy="2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y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2" name="Line 13602"/>
            <p:cNvSpPr>
              <a:spLocks noChangeShapeType="1"/>
            </p:cNvSpPr>
            <p:nvPr/>
          </p:nvSpPr>
          <p:spPr bwMode="auto">
            <a:xfrm>
              <a:off x="2121" y="2855"/>
              <a:ext cx="0" cy="52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53" name="Line 13603"/>
            <p:cNvSpPr>
              <a:spLocks noChangeShapeType="1"/>
            </p:cNvSpPr>
            <p:nvPr/>
          </p:nvSpPr>
          <p:spPr bwMode="auto">
            <a:xfrm rot="-5400000" flipH="1" flipV="1">
              <a:off x="2821" y="3565"/>
              <a:ext cx="0" cy="52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54" name="Text Box 13604"/>
            <p:cNvSpPr txBox="1">
              <a:spLocks noChangeArrowheads="1"/>
            </p:cNvSpPr>
            <p:nvPr/>
          </p:nvSpPr>
          <p:spPr bwMode="auto">
            <a:xfrm>
              <a:off x="1701" y="2885"/>
              <a:ext cx="470" cy="3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Symbol" panose="05050102010706020507" pitchFamily="18" charset="2"/>
                  <a:ea typeface="Batang" panose="02030600000101010101" pitchFamily="18" charset="-127"/>
                  <a:cs typeface="Times New Roman" panose="02020603050405020304" pitchFamily="18" charset="0"/>
                </a:rPr>
                <a:t>t</a:t>
              </a:r>
              <a:r>
                <a:rPr kumimoji="0" lang="en-US" altLang="en-US" sz="1100" b="0" i="1" u="none" strike="noStrike" cap="none" normalizeH="0" baseline="-3000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xy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5" name="Text Box 13605"/>
            <p:cNvSpPr txBox="1">
              <a:spLocks noChangeArrowheads="1"/>
            </p:cNvSpPr>
            <p:nvPr/>
          </p:nvSpPr>
          <p:spPr bwMode="auto">
            <a:xfrm>
              <a:off x="2611" y="3785"/>
              <a:ext cx="470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ymbol" panose="05050102010706020507" pitchFamily="18" charset="2"/>
                  <a:ea typeface="Batang" panose="02030600000101010101" pitchFamily="18" charset="-127"/>
                  <a:cs typeface="Times New Roman" panose="02020603050405020304" pitchFamily="18" charset="0"/>
                </a:rPr>
                <a:t>t</a:t>
              </a:r>
              <a:r>
                <a:rPr kumimoji="0" lang="en-US" altLang="en-US" sz="1100" b="0" i="1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yx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6" name="Text Box 13606"/>
            <p:cNvSpPr txBox="1">
              <a:spLocks noChangeArrowheads="1"/>
            </p:cNvSpPr>
            <p:nvPr/>
          </p:nvSpPr>
          <p:spPr bwMode="auto">
            <a:xfrm>
              <a:off x="2746" y="3029"/>
              <a:ext cx="255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O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7" name="Text Box 13607"/>
            <p:cNvSpPr txBox="1">
              <a:spLocks noChangeArrowheads="1"/>
            </p:cNvSpPr>
            <p:nvPr/>
          </p:nvSpPr>
          <p:spPr bwMode="auto">
            <a:xfrm>
              <a:off x="2691" y="3475"/>
              <a:ext cx="370" cy="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ymbol" panose="05050102010706020507" pitchFamily="18" charset="2"/>
                  <a:ea typeface="Batang" panose="02030600000101010101" pitchFamily="18" charset="-127"/>
                  <a:cs typeface="Times New Roman" panose="02020603050405020304" pitchFamily="18" charset="0"/>
                </a:rPr>
                <a:t>D</a:t>
              </a: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l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8" name="Text Box 13608"/>
            <p:cNvSpPr txBox="1">
              <a:spLocks noChangeArrowheads="1"/>
            </p:cNvSpPr>
            <p:nvPr/>
          </p:nvSpPr>
          <p:spPr bwMode="auto">
            <a:xfrm>
              <a:off x="2101" y="2905"/>
              <a:ext cx="470" cy="2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ymbol" panose="05050102010706020507" pitchFamily="18" charset="2"/>
                  <a:ea typeface="Batang" panose="02030600000101010101" pitchFamily="18" charset="-127"/>
                  <a:cs typeface="Times New Roman" panose="02020603050405020304" pitchFamily="18" charset="0"/>
                </a:rPr>
                <a:t>D</a:t>
              </a: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l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9" name="Text Box 13609"/>
            <p:cNvSpPr txBox="1">
              <a:spLocks noChangeArrowheads="1"/>
            </p:cNvSpPr>
            <p:nvPr/>
          </p:nvSpPr>
          <p:spPr bwMode="auto">
            <a:xfrm>
              <a:off x="2000" y="2186"/>
              <a:ext cx="300" cy="2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A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0" name="Text Box 13610"/>
            <p:cNvSpPr txBox="1">
              <a:spLocks noChangeArrowheads="1"/>
            </p:cNvSpPr>
            <p:nvPr/>
          </p:nvSpPr>
          <p:spPr bwMode="auto">
            <a:xfrm>
              <a:off x="3471" y="2193"/>
              <a:ext cx="300" cy="2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B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1" name="Text Box 13611"/>
            <p:cNvSpPr txBox="1">
              <a:spLocks noChangeArrowheads="1"/>
            </p:cNvSpPr>
            <p:nvPr/>
          </p:nvSpPr>
          <p:spPr bwMode="auto">
            <a:xfrm>
              <a:off x="1951" y="3646"/>
              <a:ext cx="300" cy="2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C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2" name="Text Box 13612"/>
            <p:cNvSpPr txBox="1">
              <a:spLocks noChangeArrowheads="1"/>
            </p:cNvSpPr>
            <p:nvPr/>
          </p:nvSpPr>
          <p:spPr bwMode="auto">
            <a:xfrm>
              <a:off x="3464" y="3689"/>
              <a:ext cx="300" cy="2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D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64" name="Group 13573"/>
          <p:cNvGrpSpPr>
            <a:grpSpLocks/>
          </p:cNvGrpSpPr>
          <p:nvPr/>
        </p:nvGrpSpPr>
        <p:grpSpPr bwMode="auto">
          <a:xfrm>
            <a:off x="2616410" y="4701516"/>
            <a:ext cx="1681919" cy="1664560"/>
            <a:chOff x="4100" y="1399"/>
            <a:chExt cx="2179" cy="2158"/>
          </a:xfrm>
        </p:grpSpPr>
        <p:sp>
          <p:nvSpPr>
            <p:cNvPr id="65" name="Text Box 13574"/>
            <p:cNvSpPr txBox="1">
              <a:spLocks noChangeArrowheads="1"/>
            </p:cNvSpPr>
            <p:nvPr/>
          </p:nvSpPr>
          <p:spPr bwMode="auto">
            <a:xfrm>
              <a:off x="6055" y="2517"/>
              <a:ext cx="224" cy="2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x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6" name="Text Box 13575"/>
            <p:cNvSpPr txBox="1">
              <a:spLocks noChangeArrowheads="1"/>
            </p:cNvSpPr>
            <p:nvPr/>
          </p:nvSpPr>
          <p:spPr bwMode="auto">
            <a:xfrm>
              <a:off x="4823" y="1399"/>
              <a:ext cx="231" cy="2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y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7" name="Line 13576"/>
            <p:cNvSpPr>
              <a:spLocks noChangeShapeType="1"/>
            </p:cNvSpPr>
            <p:nvPr/>
          </p:nvSpPr>
          <p:spPr bwMode="auto">
            <a:xfrm>
              <a:off x="5032" y="2540"/>
              <a:ext cx="1146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68" name="Line 13577"/>
            <p:cNvSpPr>
              <a:spLocks noChangeShapeType="1"/>
            </p:cNvSpPr>
            <p:nvPr/>
          </p:nvSpPr>
          <p:spPr bwMode="auto">
            <a:xfrm flipV="1">
              <a:off x="5031" y="1486"/>
              <a:ext cx="0" cy="105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69" name="Line 13578"/>
            <p:cNvSpPr>
              <a:spLocks noChangeShapeType="1"/>
            </p:cNvSpPr>
            <p:nvPr/>
          </p:nvSpPr>
          <p:spPr bwMode="auto">
            <a:xfrm rot="13548907" flipV="1">
              <a:off x="4647" y="2380"/>
              <a:ext cx="1" cy="105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70" name="Line 13579"/>
            <p:cNvSpPr>
              <a:spLocks noChangeShapeType="1"/>
            </p:cNvSpPr>
            <p:nvPr/>
          </p:nvSpPr>
          <p:spPr bwMode="auto">
            <a:xfrm rot="-2858440">
              <a:off x="4846" y="2112"/>
              <a:ext cx="1146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71" name="Line 13580"/>
            <p:cNvSpPr>
              <a:spLocks noChangeShapeType="1"/>
            </p:cNvSpPr>
            <p:nvPr/>
          </p:nvSpPr>
          <p:spPr bwMode="auto">
            <a:xfrm rot="18741560" flipV="1">
              <a:off x="4642" y="1654"/>
              <a:ext cx="0" cy="1052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72" name="Line 13581"/>
            <p:cNvSpPr>
              <a:spLocks noChangeShapeType="1"/>
            </p:cNvSpPr>
            <p:nvPr/>
          </p:nvSpPr>
          <p:spPr bwMode="auto">
            <a:xfrm rot="10690466" flipH="1" flipV="1">
              <a:off x="5045" y="2535"/>
              <a:ext cx="288" cy="908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73" name="Text Box 13582"/>
            <p:cNvSpPr txBox="1">
              <a:spLocks noChangeArrowheads="1"/>
            </p:cNvSpPr>
            <p:nvPr/>
          </p:nvSpPr>
          <p:spPr bwMode="auto">
            <a:xfrm>
              <a:off x="4100" y="3145"/>
              <a:ext cx="231" cy="2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z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4" name="Text Box 13583"/>
            <p:cNvSpPr txBox="1">
              <a:spLocks noChangeArrowheads="1"/>
            </p:cNvSpPr>
            <p:nvPr/>
          </p:nvSpPr>
          <p:spPr bwMode="auto">
            <a:xfrm>
              <a:off x="5794" y="1536"/>
              <a:ext cx="224" cy="2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x</a:t>
              </a: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  <a:sym typeface="Symbol" panose="05050102010706020507" pitchFamily="18" charset="2"/>
                </a:rPr>
                <a:t></a:t>
              </a:r>
            </a:p>
          </p:txBody>
        </p:sp>
        <p:sp>
          <p:nvSpPr>
            <p:cNvPr id="75" name="Text Box 13584"/>
            <p:cNvSpPr txBox="1">
              <a:spLocks noChangeArrowheads="1"/>
            </p:cNvSpPr>
            <p:nvPr/>
          </p:nvSpPr>
          <p:spPr bwMode="auto">
            <a:xfrm>
              <a:off x="4130" y="1576"/>
              <a:ext cx="231" cy="2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y</a:t>
              </a: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  <a:sym typeface="Symbol" panose="05050102010706020507" pitchFamily="18" charset="2"/>
                </a:rPr>
                <a:t></a:t>
              </a:r>
            </a:p>
          </p:txBody>
        </p:sp>
        <p:sp>
          <p:nvSpPr>
            <p:cNvPr id="76" name="Text Box 13585"/>
            <p:cNvSpPr txBox="1">
              <a:spLocks noChangeArrowheads="1"/>
            </p:cNvSpPr>
            <p:nvPr/>
          </p:nvSpPr>
          <p:spPr bwMode="auto">
            <a:xfrm>
              <a:off x="5315" y="3277"/>
              <a:ext cx="231" cy="2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z</a:t>
              </a: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  <a:sym typeface="Symbol" panose="05050102010706020507" pitchFamily="18" charset="2"/>
                </a:rPr>
                <a:t></a:t>
              </a:r>
            </a:p>
          </p:txBody>
        </p:sp>
        <p:sp>
          <p:nvSpPr>
            <p:cNvPr id="77" name="Line 13586"/>
            <p:cNvSpPr>
              <a:spLocks noChangeAspect="1" noChangeShapeType="1"/>
            </p:cNvSpPr>
            <p:nvPr/>
          </p:nvSpPr>
          <p:spPr bwMode="auto">
            <a:xfrm rot="10690466" flipH="1" flipV="1">
              <a:off x="5035" y="2539"/>
              <a:ext cx="115" cy="363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arrow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78" name="Line 13587"/>
            <p:cNvSpPr>
              <a:spLocks noChangeAspect="1" noChangeShapeType="1"/>
            </p:cNvSpPr>
            <p:nvPr/>
          </p:nvSpPr>
          <p:spPr bwMode="auto">
            <a:xfrm rot="-2858440">
              <a:off x="4958" y="2365"/>
              <a:ext cx="458" cy="1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arrow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79" name="Line 13588"/>
            <p:cNvSpPr>
              <a:spLocks noChangeAspect="1" noChangeShapeType="1"/>
            </p:cNvSpPr>
            <p:nvPr/>
          </p:nvSpPr>
          <p:spPr bwMode="auto">
            <a:xfrm rot="18741560" flipV="1">
              <a:off x="4875" y="2184"/>
              <a:ext cx="1" cy="418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arrow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80" name="Text Box 13589"/>
            <p:cNvSpPr txBox="1">
              <a:spLocks noChangeArrowheads="1"/>
            </p:cNvSpPr>
            <p:nvPr/>
          </p:nvSpPr>
          <p:spPr bwMode="auto">
            <a:xfrm>
              <a:off x="5297" y="2158"/>
              <a:ext cx="231" cy="2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b</a:t>
              </a:r>
              <a:r>
                <a:rPr kumimoji="0" lang="en-US" altLang="en-US" sz="1100" b="0" i="0" u="none" strike="noStrike" cap="none" normalizeH="0" baseline="3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1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1" name="Text Box 13590"/>
            <p:cNvSpPr txBox="1">
              <a:spLocks noChangeArrowheads="1"/>
            </p:cNvSpPr>
            <p:nvPr/>
          </p:nvSpPr>
          <p:spPr bwMode="auto">
            <a:xfrm>
              <a:off x="4532" y="2236"/>
              <a:ext cx="231" cy="2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b</a:t>
              </a:r>
              <a:r>
                <a:rPr kumimoji="0" lang="en-US" altLang="en-US" sz="1100" b="0" i="0" u="none" strike="noStrike" cap="none" normalizeH="0" baseline="3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2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2" name="Text Box 13591"/>
            <p:cNvSpPr txBox="1">
              <a:spLocks noChangeArrowheads="1"/>
            </p:cNvSpPr>
            <p:nvPr/>
          </p:nvSpPr>
          <p:spPr bwMode="auto">
            <a:xfrm>
              <a:off x="5138" y="2692"/>
              <a:ext cx="231" cy="2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b</a:t>
              </a:r>
              <a:r>
                <a:rPr kumimoji="0" lang="en-US" altLang="en-US" sz="1100" b="0" i="0" u="none" strike="noStrike" cap="none" normalizeH="0" baseline="3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3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84" name="Group 13560"/>
          <p:cNvGrpSpPr>
            <a:grpSpLocks/>
          </p:cNvGrpSpPr>
          <p:nvPr/>
        </p:nvGrpSpPr>
        <p:grpSpPr bwMode="auto">
          <a:xfrm>
            <a:off x="2640128" y="6620846"/>
            <a:ext cx="1569926" cy="1479907"/>
            <a:chOff x="4100" y="1399"/>
            <a:chExt cx="2179" cy="2056"/>
          </a:xfrm>
        </p:grpSpPr>
        <p:sp>
          <p:nvSpPr>
            <p:cNvPr id="85" name="Text Box 13561"/>
            <p:cNvSpPr txBox="1">
              <a:spLocks noChangeArrowheads="1"/>
            </p:cNvSpPr>
            <p:nvPr/>
          </p:nvSpPr>
          <p:spPr bwMode="auto">
            <a:xfrm>
              <a:off x="6055" y="2517"/>
              <a:ext cx="224" cy="2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x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6" name="Text Box 13562"/>
            <p:cNvSpPr txBox="1">
              <a:spLocks noChangeArrowheads="1"/>
            </p:cNvSpPr>
            <p:nvPr/>
          </p:nvSpPr>
          <p:spPr bwMode="auto">
            <a:xfrm>
              <a:off x="4823" y="1399"/>
              <a:ext cx="231" cy="2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y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7" name="Line 13563"/>
            <p:cNvSpPr>
              <a:spLocks noChangeShapeType="1"/>
            </p:cNvSpPr>
            <p:nvPr/>
          </p:nvSpPr>
          <p:spPr bwMode="auto">
            <a:xfrm>
              <a:off x="5032" y="2540"/>
              <a:ext cx="1146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88" name="Line 13564"/>
            <p:cNvSpPr>
              <a:spLocks noChangeShapeType="1"/>
            </p:cNvSpPr>
            <p:nvPr/>
          </p:nvSpPr>
          <p:spPr bwMode="auto">
            <a:xfrm flipV="1">
              <a:off x="5031" y="1486"/>
              <a:ext cx="0" cy="105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89" name="Line 13565"/>
            <p:cNvSpPr>
              <a:spLocks noChangeShapeType="1"/>
            </p:cNvSpPr>
            <p:nvPr/>
          </p:nvSpPr>
          <p:spPr bwMode="auto">
            <a:xfrm rot="13548907" flipV="1">
              <a:off x="4647" y="2380"/>
              <a:ext cx="1" cy="105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90" name="Line 13566"/>
            <p:cNvSpPr>
              <a:spLocks noChangeShapeType="1"/>
            </p:cNvSpPr>
            <p:nvPr/>
          </p:nvSpPr>
          <p:spPr bwMode="auto">
            <a:xfrm rot="-2858440">
              <a:off x="4846" y="2112"/>
              <a:ext cx="1146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91" name="Line 13567"/>
            <p:cNvSpPr>
              <a:spLocks noChangeShapeType="1"/>
            </p:cNvSpPr>
            <p:nvPr/>
          </p:nvSpPr>
          <p:spPr bwMode="auto">
            <a:xfrm rot="18741560" flipV="1">
              <a:off x="4642" y="1654"/>
              <a:ext cx="0" cy="1052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92" name="Text Box 13568"/>
            <p:cNvSpPr txBox="1">
              <a:spLocks noChangeArrowheads="1"/>
            </p:cNvSpPr>
            <p:nvPr/>
          </p:nvSpPr>
          <p:spPr bwMode="auto">
            <a:xfrm>
              <a:off x="4100" y="3175"/>
              <a:ext cx="431" cy="2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z</a:t>
              </a: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,</a:t>
              </a: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 z</a:t>
              </a: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  <a:sym typeface="Symbol" panose="05050102010706020507" pitchFamily="18" charset="2"/>
                </a:rPr>
                <a:t></a:t>
              </a:r>
            </a:p>
          </p:txBody>
        </p:sp>
        <p:sp>
          <p:nvSpPr>
            <p:cNvPr id="93" name="Text Box 13569"/>
            <p:cNvSpPr txBox="1">
              <a:spLocks noChangeArrowheads="1"/>
            </p:cNvSpPr>
            <p:nvPr/>
          </p:nvSpPr>
          <p:spPr bwMode="auto">
            <a:xfrm>
              <a:off x="5794" y="1536"/>
              <a:ext cx="224" cy="2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x</a:t>
              </a: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  <a:sym typeface="Symbol" panose="05050102010706020507" pitchFamily="18" charset="2"/>
                </a:rPr>
                <a:t></a:t>
              </a:r>
            </a:p>
          </p:txBody>
        </p:sp>
        <p:sp>
          <p:nvSpPr>
            <p:cNvPr id="94" name="Text Box 13570"/>
            <p:cNvSpPr txBox="1">
              <a:spLocks noChangeArrowheads="1"/>
            </p:cNvSpPr>
            <p:nvPr/>
          </p:nvSpPr>
          <p:spPr bwMode="auto">
            <a:xfrm>
              <a:off x="4130" y="1576"/>
              <a:ext cx="231" cy="2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y</a:t>
              </a: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  <a:sym typeface="Symbol" panose="05050102010706020507" pitchFamily="18" charset="2"/>
                </a:rPr>
                <a:t></a:t>
              </a:r>
            </a:p>
          </p:txBody>
        </p:sp>
        <p:sp>
          <p:nvSpPr>
            <p:cNvPr id="95" name="Arc 13571"/>
            <p:cNvSpPr>
              <a:spLocks/>
            </p:cNvSpPr>
            <p:nvPr/>
          </p:nvSpPr>
          <p:spPr bwMode="auto">
            <a:xfrm rot="17545246" flipV="1">
              <a:off x="5290" y="2230"/>
              <a:ext cx="265" cy="265"/>
            </a:xfrm>
            <a:custGeom>
              <a:avLst/>
              <a:gdLst>
                <a:gd name="T0" fmla="*/ 0 w 21600"/>
                <a:gd name="T1" fmla="*/ 0 h 21600"/>
                <a:gd name="T2" fmla="*/ 265 w 21600"/>
                <a:gd name="T3" fmla="*/ 265 h 21600"/>
                <a:gd name="T4" fmla="*/ 0 w 21600"/>
                <a:gd name="T5" fmla="*/ 265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96" name="Text Box 13572"/>
            <p:cNvSpPr txBox="1">
              <a:spLocks noChangeArrowheads="1"/>
            </p:cNvSpPr>
            <p:nvPr/>
          </p:nvSpPr>
          <p:spPr bwMode="auto">
            <a:xfrm>
              <a:off x="5495" y="2182"/>
              <a:ext cx="314" cy="2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45</a:t>
              </a:r>
              <a:r>
                <a:rPr kumimoji="0" lang="en-US" altLang="en-US" sz="1100" b="0" i="0" u="none" strike="noStrike" cap="none" normalizeH="0" baseline="3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o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905069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9083" y="236572"/>
            <a:ext cx="81785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5.9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9083" y="3386952"/>
            <a:ext cx="8947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5.10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3435" y="5319759"/>
            <a:ext cx="88909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5.11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3435" y="7010412"/>
            <a:ext cx="8947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5.12</a:t>
            </a:r>
          </a:p>
        </p:txBody>
      </p:sp>
      <p:grpSp>
        <p:nvGrpSpPr>
          <p:cNvPr id="7" name="Group 13546"/>
          <p:cNvGrpSpPr>
            <a:grpSpLocks/>
          </p:cNvGrpSpPr>
          <p:nvPr/>
        </p:nvGrpSpPr>
        <p:grpSpPr bwMode="auto">
          <a:xfrm>
            <a:off x="2220912" y="236572"/>
            <a:ext cx="1912938" cy="1646112"/>
            <a:chOff x="4120" y="1420"/>
            <a:chExt cx="2330" cy="2006"/>
          </a:xfrm>
        </p:grpSpPr>
        <p:sp>
          <p:nvSpPr>
            <p:cNvPr id="8" name="Text Box 13547"/>
            <p:cNvSpPr txBox="1">
              <a:spLocks noChangeArrowheads="1"/>
            </p:cNvSpPr>
            <p:nvPr/>
          </p:nvSpPr>
          <p:spPr bwMode="auto">
            <a:xfrm>
              <a:off x="6226" y="2502"/>
              <a:ext cx="224" cy="2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ymbol" panose="05050102010706020507" pitchFamily="18" charset="2"/>
                  <a:ea typeface="Batang" panose="02030600000101010101" pitchFamily="18" charset="-127"/>
                  <a:cs typeface="Times New Roman" panose="02020603050405020304" pitchFamily="18" charset="0"/>
                </a:rPr>
                <a:t>s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Text Box 13548"/>
            <p:cNvSpPr txBox="1">
              <a:spLocks noChangeArrowheads="1"/>
            </p:cNvSpPr>
            <p:nvPr/>
          </p:nvSpPr>
          <p:spPr bwMode="auto">
            <a:xfrm>
              <a:off x="4931" y="1420"/>
              <a:ext cx="231" cy="2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ymbol" panose="05050102010706020507" pitchFamily="18" charset="2"/>
                  <a:ea typeface="Batang" panose="02030600000101010101" pitchFamily="18" charset="-127"/>
                  <a:cs typeface="Times New Roman" panose="02020603050405020304" pitchFamily="18" charset="0"/>
                </a:rPr>
                <a:t>t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" name="Oval 13549"/>
            <p:cNvSpPr>
              <a:spLocks noChangeArrowheads="1"/>
            </p:cNvSpPr>
            <p:nvPr/>
          </p:nvSpPr>
          <p:spPr bwMode="auto">
            <a:xfrm>
              <a:off x="4377" y="1815"/>
              <a:ext cx="1440" cy="1440"/>
            </a:xfrm>
            <a:prstGeom prst="ellipse">
              <a:avLst/>
            </a:prstGeom>
            <a:solidFill>
              <a:srgbClr val="969696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1" name="Oval 13550"/>
            <p:cNvSpPr>
              <a:spLocks noChangeArrowheads="1"/>
            </p:cNvSpPr>
            <p:nvPr/>
          </p:nvSpPr>
          <p:spPr bwMode="auto">
            <a:xfrm>
              <a:off x="4377" y="2034"/>
              <a:ext cx="1005" cy="1005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2" name="Oval 13551"/>
            <p:cNvSpPr>
              <a:spLocks noChangeArrowheads="1"/>
            </p:cNvSpPr>
            <p:nvPr/>
          </p:nvSpPr>
          <p:spPr bwMode="auto">
            <a:xfrm>
              <a:off x="5382" y="2322"/>
              <a:ext cx="429" cy="429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3" name="Line 13552"/>
            <p:cNvSpPr>
              <a:spLocks noChangeShapeType="1"/>
            </p:cNvSpPr>
            <p:nvPr/>
          </p:nvSpPr>
          <p:spPr bwMode="auto">
            <a:xfrm>
              <a:off x="4162" y="2540"/>
              <a:ext cx="220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4" name="Line 13553"/>
            <p:cNvSpPr>
              <a:spLocks noChangeShapeType="1"/>
            </p:cNvSpPr>
            <p:nvPr/>
          </p:nvSpPr>
          <p:spPr bwMode="auto">
            <a:xfrm flipV="1">
              <a:off x="4941" y="1486"/>
              <a:ext cx="0" cy="194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5" name="Text Box 13554"/>
            <p:cNvSpPr txBox="1">
              <a:spLocks noChangeArrowheads="1"/>
            </p:cNvSpPr>
            <p:nvPr/>
          </p:nvSpPr>
          <p:spPr bwMode="auto">
            <a:xfrm>
              <a:off x="5758" y="2493"/>
              <a:ext cx="326" cy="2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ymbol" panose="05050102010706020507" pitchFamily="18" charset="2"/>
                  <a:ea typeface="Batang" panose="02030600000101010101" pitchFamily="18" charset="-127"/>
                  <a:cs typeface="Times New Roman" panose="02020603050405020304" pitchFamily="18" charset="0"/>
                </a:rPr>
                <a:t>s</a:t>
              </a:r>
              <a:r>
                <a:rPr kumimoji="0" lang="en-US" altLang="en-US" sz="1100" b="0" i="0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1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Text Box 13555"/>
            <p:cNvSpPr txBox="1">
              <a:spLocks noChangeArrowheads="1"/>
            </p:cNvSpPr>
            <p:nvPr/>
          </p:nvSpPr>
          <p:spPr bwMode="auto">
            <a:xfrm>
              <a:off x="4120" y="2493"/>
              <a:ext cx="326" cy="2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Symbol" panose="05050102010706020507" pitchFamily="18" charset="2"/>
                  <a:ea typeface="Batang" panose="02030600000101010101" pitchFamily="18" charset="-127"/>
                  <a:cs typeface="Times New Roman" panose="02020603050405020304" pitchFamily="18" charset="0"/>
                </a:rPr>
                <a:t>s</a:t>
              </a:r>
              <a:r>
                <a:rPr kumimoji="0" lang="en-US" altLang="en-US" sz="1100" b="0" i="0" u="none" strike="noStrike" cap="none" normalizeH="0" baseline="-3000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3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ext Box 13556"/>
            <p:cNvSpPr txBox="1">
              <a:spLocks noChangeArrowheads="1"/>
            </p:cNvSpPr>
            <p:nvPr/>
          </p:nvSpPr>
          <p:spPr bwMode="auto">
            <a:xfrm>
              <a:off x="5098" y="2493"/>
              <a:ext cx="326" cy="2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Symbol" panose="05050102010706020507" pitchFamily="18" charset="2"/>
                  <a:ea typeface="Batang" panose="02030600000101010101" pitchFamily="18" charset="-127"/>
                  <a:cs typeface="Times New Roman" panose="02020603050405020304" pitchFamily="18" charset="0"/>
                </a:rPr>
                <a:t>s</a:t>
              </a:r>
              <a:r>
                <a:rPr kumimoji="0" lang="en-US" altLang="en-US" sz="1100" b="0" i="0" u="none" strike="noStrike" cap="none" normalizeH="0" baseline="-3000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2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" name="Line 13557"/>
            <p:cNvSpPr>
              <a:spLocks noChangeShapeType="1"/>
            </p:cNvSpPr>
            <p:nvPr/>
          </p:nvSpPr>
          <p:spPr bwMode="auto">
            <a:xfrm>
              <a:off x="5088" y="1815"/>
              <a:ext cx="114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9" name="Line 13558"/>
            <p:cNvSpPr>
              <a:spLocks noChangeShapeType="1"/>
            </p:cNvSpPr>
            <p:nvPr/>
          </p:nvSpPr>
          <p:spPr bwMode="auto">
            <a:xfrm>
              <a:off x="6021" y="1815"/>
              <a:ext cx="0" cy="72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stealth" w="sm" len="med"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0" name="Text Box 13559"/>
            <p:cNvSpPr txBox="1">
              <a:spLocks noChangeArrowheads="1"/>
            </p:cNvSpPr>
            <p:nvPr/>
          </p:nvSpPr>
          <p:spPr bwMode="auto">
            <a:xfrm>
              <a:off x="6013" y="2019"/>
              <a:ext cx="338" cy="2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ymbol" panose="05050102010706020507" pitchFamily="18" charset="2"/>
                  <a:ea typeface="Batang" panose="02030600000101010101" pitchFamily="18" charset="-127"/>
                  <a:cs typeface="Times New Roman" panose="02020603050405020304" pitchFamily="18" charset="0"/>
                </a:rPr>
                <a:t>t</a:t>
              </a:r>
              <a:r>
                <a:rPr kumimoji="0" lang="en-US" altLang="en-US" sz="1100" b="0" i="0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max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22" name="Group 13527"/>
          <p:cNvGrpSpPr>
            <a:grpSpLocks/>
          </p:cNvGrpSpPr>
          <p:nvPr/>
        </p:nvGrpSpPr>
        <p:grpSpPr bwMode="auto">
          <a:xfrm>
            <a:off x="1704975" y="2256652"/>
            <a:ext cx="2844800" cy="2260600"/>
            <a:chOff x="1841" y="1331"/>
            <a:chExt cx="4480" cy="3560"/>
          </a:xfrm>
        </p:grpSpPr>
        <p:sp>
          <p:nvSpPr>
            <p:cNvPr id="23" name="Freeform 13528"/>
            <p:cNvSpPr>
              <a:spLocks/>
            </p:cNvSpPr>
            <p:nvPr/>
          </p:nvSpPr>
          <p:spPr bwMode="auto">
            <a:xfrm>
              <a:off x="2758" y="2207"/>
              <a:ext cx="2671" cy="2320"/>
            </a:xfrm>
            <a:custGeom>
              <a:avLst/>
              <a:gdLst>
                <a:gd name="T0" fmla="*/ 1211 w 2551"/>
                <a:gd name="T1" fmla="*/ 62 h 2216"/>
                <a:gd name="T2" fmla="*/ 435 w 2551"/>
                <a:gd name="T3" fmla="*/ 486 h 2216"/>
                <a:gd name="T4" fmla="*/ 73 w 2551"/>
                <a:gd name="T5" fmla="*/ 1287 h 2216"/>
                <a:gd name="T6" fmla="*/ 874 w 2551"/>
                <a:gd name="T7" fmla="*/ 2198 h 2216"/>
                <a:gd name="T8" fmla="*/ 2021 w 2551"/>
                <a:gd name="T9" fmla="*/ 2025 h 2216"/>
                <a:gd name="T10" fmla="*/ 2618 w 2551"/>
                <a:gd name="T11" fmla="*/ 1185 h 2216"/>
                <a:gd name="T12" fmla="*/ 2342 w 2551"/>
                <a:gd name="T13" fmla="*/ 187 h 2216"/>
                <a:gd name="T14" fmla="*/ 1211 w 2551"/>
                <a:gd name="T15" fmla="*/ 62 h 221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551" h="2216">
                  <a:moveTo>
                    <a:pt x="1157" y="59"/>
                  </a:moveTo>
                  <a:cubicBezTo>
                    <a:pt x="853" y="107"/>
                    <a:pt x="596" y="269"/>
                    <a:pt x="415" y="464"/>
                  </a:cubicBezTo>
                  <a:cubicBezTo>
                    <a:pt x="234" y="659"/>
                    <a:pt x="0" y="956"/>
                    <a:pt x="70" y="1229"/>
                  </a:cubicBezTo>
                  <a:cubicBezTo>
                    <a:pt x="140" y="1502"/>
                    <a:pt x="525" y="1982"/>
                    <a:pt x="835" y="2099"/>
                  </a:cubicBezTo>
                  <a:cubicBezTo>
                    <a:pt x="1145" y="2216"/>
                    <a:pt x="1653" y="2095"/>
                    <a:pt x="1930" y="1934"/>
                  </a:cubicBezTo>
                  <a:cubicBezTo>
                    <a:pt x="2207" y="1773"/>
                    <a:pt x="2449" y="1424"/>
                    <a:pt x="2500" y="1132"/>
                  </a:cubicBezTo>
                  <a:cubicBezTo>
                    <a:pt x="2551" y="840"/>
                    <a:pt x="2459" y="358"/>
                    <a:pt x="2237" y="179"/>
                  </a:cubicBezTo>
                  <a:cubicBezTo>
                    <a:pt x="2015" y="0"/>
                    <a:pt x="1461" y="11"/>
                    <a:pt x="1157" y="59"/>
                  </a:cubicBez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3529"/>
            <p:cNvSpPr>
              <a:spLocks/>
            </p:cNvSpPr>
            <p:nvPr/>
          </p:nvSpPr>
          <p:spPr bwMode="auto">
            <a:xfrm>
              <a:off x="3583" y="1331"/>
              <a:ext cx="2738" cy="2378"/>
            </a:xfrm>
            <a:custGeom>
              <a:avLst/>
              <a:gdLst>
                <a:gd name="T0" fmla="*/ 1242 w 2551"/>
                <a:gd name="T1" fmla="*/ 63 h 2216"/>
                <a:gd name="T2" fmla="*/ 445 w 2551"/>
                <a:gd name="T3" fmla="*/ 498 h 2216"/>
                <a:gd name="T4" fmla="*/ 75 w 2551"/>
                <a:gd name="T5" fmla="*/ 1319 h 2216"/>
                <a:gd name="T6" fmla="*/ 896 w 2551"/>
                <a:gd name="T7" fmla="*/ 2252 h 2216"/>
                <a:gd name="T8" fmla="*/ 2071 w 2551"/>
                <a:gd name="T9" fmla="*/ 2075 h 2216"/>
                <a:gd name="T10" fmla="*/ 2683 w 2551"/>
                <a:gd name="T11" fmla="*/ 1215 h 2216"/>
                <a:gd name="T12" fmla="*/ 2401 w 2551"/>
                <a:gd name="T13" fmla="*/ 192 h 2216"/>
                <a:gd name="T14" fmla="*/ 1242 w 2551"/>
                <a:gd name="T15" fmla="*/ 63 h 221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551" h="2216">
                  <a:moveTo>
                    <a:pt x="1157" y="59"/>
                  </a:moveTo>
                  <a:cubicBezTo>
                    <a:pt x="853" y="107"/>
                    <a:pt x="596" y="269"/>
                    <a:pt x="415" y="464"/>
                  </a:cubicBezTo>
                  <a:cubicBezTo>
                    <a:pt x="234" y="659"/>
                    <a:pt x="0" y="956"/>
                    <a:pt x="70" y="1229"/>
                  </a:cubicBezTo>
                  <a:cubicBezTo>
                    <a:pt x="140" y="1502"/>
                    <a:pt x="525" y="1982"/>
                    <a:pt x="835" y="2099"/>
                  </a:cubicBezTo>
                  <a:cubicBezTo>
                    <a:pt x="1145" y="2216"/>
                    <a:pt x="1653" y="2095"/>
                    <a:pt x="1930" y="1934"/>
                  </a:cubicBezTo>
                  <a:cubicBezTo>
                    <a:pt x="2207" y="1773"/>
                    <a:pt x="2449" y="1424"/>
                    <a:pt x="2500" y="1132"/>
                  </a:cubicBezTo>
                  <a:cubicBezTo>
                    <a:pt x="2551" y="840"/>
                    <a:pt x="2459" y="358"/>
                    <a:pt x="2237" y="179"/>
                  </a:cubicBezTo>
                  <a:cubicBezTo>
                    <a:pt x="2015" y="0"/>
                    <a:pt x="1461" y="11"/>
                    <a:pt x="1157" y="59"/>
                  </a:cubicBez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3530"/>
            <p:cNvSpPr>
              <a:spLocks/>
            </p:cNvSpPr>
            <p:nvPr/>
          </p:nvSpPr>
          <p:spPr bwMode="auto">
            <a:xfrm>
              <a:off x="3751" y="2991"/>
              <a:ext cx="720" cy="720"/>
            </a:xfrm>
            <a:custGeom>
              <a:avLst/>
              <a:gdLst>
                <a:gd name="T0" fmla="*/ 0 w 630"/>
                <a:gd name="T1" fmla="*/ 0 h 533"/>
                <a:gd name="T2" fmla="*/ 0 w 630"/>
                <a:gd name="T3" fmla="*/ 720 h 533"/>
                <a:gd name="T4" fmla="*/ 720 w 630"/>
                <a:gd name="T5" fmla="*/ 720 h 53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30" h="533">
                  <a:moveTo>
                    <a:pt x="0" y="0"/>
                  </a:moveTo>
                  <a:lnTo>
                    <a:pt x="0" y="533"/>
                  </a:lnTo>
                  <a:lnTo>
                    <a:pt x="630" y="533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 type="oval" w="sm" len="sm"/>
              <a:tailEnd type="oval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3531"/>
            <p:cNvSpPr>
              <a:spLocks/>
            </p:cNvSpPr>
            <p:nvPr/>
          </p:nvSpPr>
          <p:spPr bwMode="auto">
            <a:xfrm>
              <a:off x="2482" y="3681"/>
              <a:ext cx="576" cy="576"/>
            </a:xfrm>
            <a:custGeom>
              <a:avLst/>
              <a:gdLst>
                <a:gd name="T0" fmla="*/ 0 w 630"/>
                <a:gd name="T1" fmla="*/ 0 h 533"/>
                <a:gd name="T2" fmla="*/ 0 w 630"/>
                <a:gd name="T3" fmla="*/ 576 h 533"/>
                <a:gd name="T4" fmla="*/ 576 w 630"/>
                <a:gd name="T5" fmla="*/ 576 h 53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30" h="533">
                  <a:moveTo>
                    <a:pt x="0" y="0"/>
                  </a:moveTo>
                  <a:lnTo>
                    <a:pt x="0" y="533"/>
                  </a:lnTo>
                  <a:lnTo>
                    <a:pt x="630" y="533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 type="stealth" w="med" len="med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Line 13532"/>
            <p:cNvSpPr>
              <a:spLocks noChangeShapeType="1"/>
            </p:cNvSpPr>
            <p:nvPr/>
          </p:nvSpPr>
          <p:spPr bwMode="auto">
            <a:xfrm rot="10800000" flipV="1">
              <a:off x="2034" y="4250"/>
              <a:ext cx="450" cy="45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13533"/>
            <p:cNvSpPr>
              <a:spLocks/>
            </p:cNvSpPr>
            <p:nvPr/>
          </p:nvSpPr>
          <p:spPr bwMode="auto">
            <a:xfrm>
              <a:off x="4710" y="2003"/>
              <a:ext cx="758" cy="764"/>
            </a:xfrm>
            <a:custGeom>
              <a:avLst/>
              <a:gdLst>
                <a:gd name="T0" fmla="*/ 68 w 758"/>
                <a:gd name="T1" fmla="*/ 0 h 764"/>
                <a:gd name="T2" fmla="*/ 0 w 758"/>
                <a:gd name="T3" fmla="*/ 764 h 764"/>
                <a:gd name="T4" fmla="*/ 758 w 758"/>
                <a:gd name="T5" fmla="*/ 615 h 76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758" h="764">
                  <a:moveTo>
                    <a:pt x="68" y="0"/>
                  </a:moveTo>
                  <a:lnTo>
                    <a:pt x="0" y="764"/>
                  </a:lnTo>
                  <a:lnTo>
                    <a:pt x="758" y="615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 type="oval" w="sm" len="sm"/>
              <a:tailEnd type="oval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Text Box 13534"/>
            <p:cNvSpPr txBox="1">
              <a:spLocks noChangeArrowheads="1"/>
            </p:cNvSpPr>
            <p:nvPr/>
          </p:nvSpPr>
          <p:spPr bwMode="auto">
            <a:xfrm>
              <a:off x="3468" y="3699"/>
              <a:ext cx="645" cy="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en-US" sz="10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P</a:t>
              </a:r>
              <a:r>
                <a:rPr kumimoji="0" lang="fr-FR" altLang="en-US" sz="1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(</a:t>
              </a:r>
              <a:r>
                <a:rPr kumimoji="0" lang="fr-FR" altLang="en-US" sz="10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x</a:t>
              </a:r>
              <a:r>
                <a:rPr kumimoji="0" lang="fr-FR" altLang="en-US" sz="1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,</a:t>
              </a:r>
              <a:r>
                <a:rPr kumimoji="0" lang="fr-FR" altLang="en-US" sz="10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y</a:t>
              </a:r>
              <a:r>
                <a:rPr kumimoji="0" lang="fr-FR" altLang="en-US" sz="1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,</a:t>
              </a:r>
              <a:r>
                <a:rPr kumimoji="0" lang="fr-FR" altLang="en-US" sz="10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z</a:t>
              </a:r>
              <a:r>
                <a:rPr kumimoji="0" lang="fr-FR" altLang="en-US" sz="1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)</a:t>
              </a:r>
              <a:endParaRPr kumimoji="0" lang="fr-FR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0" name="Text Box 13535"/>
            <p:cNvSpPr txBox="1">
              <a:spLocks noChangeArrowheads="1"/>
            </p:cNvSpPr>
            <p:nvPr/>
          </p:nvSpPr>
          <p:spPr bwMode="auto">
            <a:xfrm>
              <a:off x="4335" y="3745"/>
              <a:ext cx="248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Q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1" name="Text Box 13536"/>
            <p:cNvSpPr txBox="1">
              <a:spLocks noChangeArrowheads="1"/>
            </p:cNvSpPr>
            <p:nvPr/>
          </p:nvSpPr>
          <p:spPr bwMode="auto">
            <a:xfrm>
              <a:off x="3510" y="2872"/>
              <a:ext cx="248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R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2" name="Text Box 13537"/>
            <p:cNvSpPr txBox="1">
              <a:spLocks noChangeArrowheads="1"/>
            </p:cNvSpPr>
            <p:nvPr/>
          </p:nvSpPr>
          <p:spPr bwMode="auto">
            <a:xfrm>
              <a:off x="4676" y="2806"/>
              <a:ext cx="1433" cy="23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en-US" sz="10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P'</a:t>
              </a:r>
              <a:r>
                <a:rPr kumimoji="0" lang="fr-FR" altLang="en-US" sz="1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(</a:t>
              </a:r>
              <a:r>
                <a:rPr kumimoji="0" lang="fr-FR" altLang="en-US" sz="10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x</a:t>
              </a:r>
              <a:r>
                <a:rPr kumimoji="0" lang="fr-FR" altLang="en-US" sz="1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+</a:t>
              </a:r>
              <a:r>
                <a:rPr kumimoji="0" lang="fr-FR" altLang="en-US" sz="10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u</a:t>
              </a:r>
              <a:r>
                <a:rPr kumimoji="0" lang="fr-FR" altLang="en-US" sz="1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,</a:t>
              </a:r>
              <a:r>
                <a:rPr kumimoji="0" lang="fr-FR" altLang="en-US" sz="10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y</a:t>
              </a:r>
              <a:r>
                <a:rPr kumimoji="0" lang="fr-FR" altLang="en-US" sz="1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+</a:t>
              </a:r>
              <a:r>
                <a:rPr kumimoji="0" lang="fr-FR" altLang="en-US" sz="10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v</a:t>
              </a:r>
              <a:r>
                <a:rPr kumimoji="0" lang="fr-FR" altLang="en-US" sz="1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,</a:t>
              </a:r>
              <a:r>
                <a:rPr kumimoji="0" lang="fr-FR" altLang="en-US" sz="10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z</a:t>
              </a:r>
              <a:r>
                <a:rPr kumimoji="0" lang="fr-FR" altLang="en-US" sz="1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+</a:t>
              </a:r>
              <a:r>
                <a:rPr kumimoji="0" lang="fr-FR" altLang="en-US" sz="10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w</a:t>
              </a:r>
              <a:r>
                <a:rPr kumimoji="0" lang="fr-FR" altLang="en-US" sz="1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)</a:t>
              </a:r>
              <a:endParaRPr kumimoji="0" lang="fr-FR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3" name="Text Box 13538"/>
            <p:cNvSpPr txBox="1">
              <a:spLocks noChangeArrowheads="1"/>
            </p:cNvSpPr>
            <p:nvPr/>
          </p:nvSpPr>
          <p:spPr bwMode="auto">
            <a:xfrm>
              <a:off x="5522" y="2443"/>
              <a:ext cx="248" cy="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Q'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4" name="Text Box 13539"/>
            <p:cNvSpPr txBox="1">
              <a:spLocks noChangeArrowheads="1"/>
            </p:cNvSpPr>
            <p:nvPr/>
          </p:nvSpPr>
          <p:spPr bwMode="auto">
            <a:xfrm>
              <a:off x="4703" y="1742"/>
              <a:ext cx="248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R'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5" name="Line 13540"/>
            <p:cNvSpPr>
              <a:spLocks noChangeShapeType="1"/>
            </p:cNvSpPr>
            <p:nvPr/>
          </p:nvSpPr>
          <p:spPr bwMode="auto">
            <a:xfrm flipV="1">
              <a:off x="3796" y="2790"/>
              <a:ext cx="878" cy="87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Text Box 13541"/>
            <p:cNvSpPr txBox="1">
              <a:spLocks noChangeArrowheads="1"/>
            </p:cNvSpPr>
            <p:nvPr/>
          </p:nvSpPr>
          <p:spPr bwMode="auto">
            <a:xfrm>
              <a:off x="3027" y="4124"/>
              <a:ext cx="248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x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7" name="Text Box 13542"/>
            <p:cNvSpPr txBox="1">
              <a:spLocks noChangeArrowheads="1"/>
            </p:cNvSpPr>
            <p:nvPr/>
          </p:nvSpPr>
          <p:spPr bwMode="auto">
            <a:xfrm>
              <a:off x="2367" y="3432"/>
              <a:ext cx="248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y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8" name="Text Box 13543"/>
            <p:cNvSpPr txBox="1">
              <a:spLocks noChangeArrowheads="1"/>
            </p:cNvSpPr>
            <p:nvPr/>
          </p:nvSpPr>
          <p:spPr bwMode="auto">
            <a:xfrm>
              <a:off x="1841" y="4628"/>
              <a:ext cx="248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z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9" name="Text Box 13544"/>
            <p:cNvSpPr txBox="1">
              <a:spLocks noChangeArrowheads="1"/>
            </p:cNvSpPr>
            <p:nvPr/>
          </p:nvSpPr>
          <p:spPr bwMode="auto">
            <a:xfrm>
              <a:off x="4013" y="3474"/>
              <a:ext cx="248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ymbol" panose="05050102010706020507" pitchFamily="18" charset="2"/>
                  <a:ea typeface="Batang" panose="02030600000101010101" pitchFamily="18" charset="-127"/>
                  <a:cs typeface="Times New Roman" panose="02020603050405020304" pitchFamily="18" charset="0"/>
                </a:rPr>
                <a:t>D</a:t>
              </a:r>
              <a:r>
                <a:rPr kumimoji="0" lang="en-US" altLang="en-US" sz="10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x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0" name="Text Box 13545"/>
            <p:cNvSpPr txBox="1">
              <a:spLocks noChangeArrowheads="1"/>
            </p:cNvSpPr>
            <p:nvPr/>
          </p:nvSpPr>
          <p:spPr bwMode="auto">
            <a:xfrm>
              <a:off x="3476" y="3219"/>
              <a:ext cx="248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ymbol" panose="05050102010706020507" pitchFamily="18" charset="2"/>
                  <a:ea typeface="Batang" panose="02030600000101010101" pitchFamily="18" charset="-127"/>
                  <a:cs typeface="Times New Roman" panose="02020603050405020304" pitchFamily="18" charset="0"/>
                </a:rPr>
                <a:t>D</a:t>
              </a:r>
              <a:r>
                <a:rPr kumimoji="0" lang="en-US" altLang="en-US" sz="10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y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42" name="Group 13506"/>
          <p:cNvGrpSpPr>
            <a:grpSpLocks/>
          </p:cNvGrpSpPr>
          <p:nvPr/>
        </p:nvGrpSpPr>
        <p:grpSpPr bwMode="auto">
          <a:xfrm>
            <a:off x="1496218" y="4969646"/>
            <a:ext cx="3757613" cy="1658938"/>
            <a:chOff x="1800" y="1450"/>
            <a:chExt cx="5917" cy="2612"/>
          </a:xfrm>
        </p:grpSpPr>
        <p:sp>
          <p:nvSpPr>
            <p:cNvPr id="43" name="Freeform 13507"/>
            <p:cNvSpPr>
              <a:spLocks/>
            </p:cNvSpPr>
            <p:nvPr/>
          </p:nvSpPr>
          <p:spPr bwMode="auto">
            <a:xfrm>
              <a:off x="2298" y="3017"/>
              <a:ext cx="576" cy="576"/>
            </a:xfrm>
            <a:custGeom>
              <a:avLst/>
              <a:gdLst>
                <a:gd name="T0" fmla="*/ 0 w 630"/>
                <a:gd name="T1" fmla="*/ 0 h 533"/>
                <a:gd name="T2" fmla="*/ 0 w 630"/>
                <a:gd name="T3" fmla="*/ 576 h 533"/>
                <a:gd name="T4" fmla="*/ 576 w 630"/>
                <a:gd name="T5" fmla="*/ 576 h 53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30" h="533">
                  <a:moveTo>
                    <a:pt x="0" y="0"/>
                  </a:moveTo>
                  <a:lnTo>
                    <a:pt x="0" y="533"/>
                  </a:lnTo>
                  <a:lnTo>
                    <a:pt x="630" y="533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 type="stealth" w="med" len="med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4" name="Line 13508"/>
            <p:cNvSpPr>
              <a:spLocks noChangeShapeType="1"/>
            </p:cNvSpPr>
            <p:nvPr/>
          </p:nvSpPr>
          <p:spPr bwMode="auto">
            <a:xfrm rot="10800000" flipV="1">
              <a:off x="2007" y="3586"/>
              <a:ext cx="293" cy="29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5" name="Text Box 13509"/>
            <p:cNvSpPr txBox="1">
              <a:spLocks noChangeArrowheads="1"/>
            </p:cNvSpPr>
            <p:nvPr/>
          </p:nvSpPr>
          <p:spPr bwMode="auto">
            <a:xfrm>
              <a:off x="2843" y="3460"/>
              <a:ext cx="248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x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6" name="Text Box 13510"/>
            <p:cNvSpPr txBox="1">
              <a:spLocks noChangeArrowheads="1"/>
            </p:cNvSpPr>
            <p:nvPr/>
          </p:nvSpPr>
          <p:spPr bwMode="auto">
            <a:xfrm>
              <a:off x="2183" y="2768"/>
              <a:ext cx="248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y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7" name="Text Box 13511"/>
            <p:cNvSpPr txBox="1">
              <a:spLocks noChangeArrowheads="1"/>
            </p:cNvSpPr>
            <p:nvPr/>
          </p:nvSpPr>
          <p:spPr bwMode="auto">
            <a:xfrm>
              <a:off x="1800" y="3799"/>
              <a:ext cx="248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z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8" name="Text Box 13512"/>
            <p:cNvSpPr txBox="1">
              <a:spLocks noChangeArrowheads="1"/>
            </p:cNvSpPr>
            <p:nvPr/>
          </p:nvSpPr>
          <p:spPr bwMode="auto">
            <a:xfrm>
              <a:off x="3627" y="3131"/>
              <a:ext cx="248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ymbol" panose="05050102010706020507" pitchFamily="18" charset="2"/>
                  <a:ea typeface="Batang" panose="02030600000101010101" pitchFamily="18" charset="-127"/>
                  <a:cs typeface="Times New Roman" panose="02020603050405020304" pitchFamily="18" charset="0"/>
                </a:rPr>
                <a:t>D</a:t>
              </a: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a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grpSp>
          <p:nvGrpSpPr>
            <p:cNvPr id="49" name="Group 13513"/>
            <p:cNvGrpSpPr>
              <a:grpSpLocks/>
            </p:cNvGrpSpPr>
            <p:nvPr/>
          </p:nvGrpSpPr>
          <p:grpSpPr bwMode="auto">
            <a:xfrm rot="-2240180">
              <a:off x="2596" y="1751"/>
              <a:ext cx="1470" cy="1471"/>
              <a:chOff x="2596" y="1751"/>
              <a:chExt cx="1470" cy="1471"/>
            </a:xfrm>
          </p:grpSpPr>
          <p:sp>
            <p:nvSpPr>
              <p:cNvPr id="60" name="AutoShape 13514"/>
              <p:cNvSpPr>
                <a:spLocks noChangeArrowheads="1"/>
              </p:cNvSpPr>
              <p:nvPr/>
            </p:nvSpPr>
            <p:spPr bwMode="auto">
              <a:xfrm>
                <a:off x="2596" y="1752"/>
                <a:ext cx="1470" cy="1470"/>
              </a:xfrm>
              <a:prstGeom prst="cube">
                <a:avLst>
                  <a:gd name="adj" fmla="val 25000"/>
                </a:avLst>
              </a:prstGeom>
              <a:noFill/>
              <a:ln w="1905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61" name="Freeform 13515"/>
              <p:cNvSpPr>
                <a:spLocks/>
              </p:cNvSpPr>
              <p:nvPr/>
            </p:nvSpPr>
            <p:spPr bwMode="auto">
              <a:xfrm>
                <a:off x="2596" y="1751"/>
                <a:ext cx="367" cy="1470"/>
              </a:xfrm>
              <a:custGeom>
                <a:avLst/>
                <a:gdLst>
                  <a:gd name="T0" fmla="*/ 367 w 360"/>
                  <a:gd name="T1" fmla="*/ 0 h 1470"/>
                  <a:gd name="T2" fmla="*/ 367 w 360"/>
                  <a:gd name="T3" fmla="*/ 1110 h 1470"/>
                  <a:gd name="T4" fmla="*/ 0 w 360"/>
                  <a:gd name="T5" fmla="*/ 1470 h 147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60" h="1470">
                    <a:moveTo>
                      <a:pt x="360" y="0"/>
                    </a:moveTo>
                    <a:lnTo>
                      <a:pt x="360" y="1110"/>
                    </a:lnTo>
                    <a:lnTo>
                      <a:pt x="0" y="147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62" name="Line 13516"/>
              <p:cNvSpPr>
                <a:spLocks noChangeShapeType="1"/>
              </p:cNvSpPr>
              <p:nvPr/>
            </p:nvSpPr>
            <p:spPr bwMode="auto">
              <a:xfrm>
                <a:off x="2963" y="2854"/>
                <a:ext cx="1103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</p:grpSp>
        <p:grpSp>
          <p:nvGrpSpPr>
            <p:cNvPr id="50" name="Group 13517"/>
            <p:cNvGrpSpPr>
              <a:grpSpLocks/>
            </p:cNvGrpSpPr>
            <p:nvPr/>
          </p:nvGrpSpPr>
          <p:grpSpPr bwMode="auto">
            <a:xfrm rot="-2242434">
              <a:off x="5065" y="1450"/>
              <a:ext cx="1771" cy="1772"/>
              <a:chOff x="4881" y="1450"/>
              <a:chExt cx="1771" cy="1772"/>
            </a:xfrm>
          </p:grpSpPr>
          <p:sp>
            <p:nvSpPr>
              <p:cNvPr id="57" name="AutoShape 13518"/>
              <p:cNvSpPr>
                <a:spLocks noChangeAspect="1" noChangeArrowheads="1"/>
              </p:cNvSpPr>
              <p:nvPr/>
            </p:nvSpPr>
            <p:spPr bwMode="auto">
              <a:xfrm>
                <a:off x="4881" y="1451"/>
                <a:ext cx="1771" cy="1771"/>
              </a:xfrm>
              <a:prstGeom prst="cube">
                <a:avLst>
                  <a:gd name="adj" fmla="val 25000"/>
                </a:avLst>
              </a:prstGeom>
              <a:noFill/>
              <a:ln w="1905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58" name="Freeform 13519"/>
              <p:cNvSpPr>
                <a:spLocks noChangeAspect="1"/>
              </p:cNvSpPr>
              <p:nvPr/>
            </p:nvSpPr>
            <p:spPr bwMode="auto">
              <a:xfrm>
                <a:off x="4881" y="1450"/>
                <a:ext cx="442" cy="1771"/>
              </a:xfrm>
              <a:custGeom>
                <a:avLst/>
                <a:gdLst>
                  <a:gd name="T0" fmla="*/ 442 w 360"/>
                  <a:gd name="T1" fmla="*/ 0 h 1470"/>
                  <a:gd name="T2" fmla="*/ 442 w 360"/>
                  <a:gd name="T3" fmla="*/ 1337 h 1470"/>
                  <a:gd name="T4" fmla="*/ 0 w 360"/>
                  <a:gd name="T5" fmla="*/ 1771 h 147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60" h="1470">
                    <a:moveTo>
                      <a:pt x="360" y="0"/>
                    </a:moveTo>
                    <a:lnTo>
                      <a:pt x="360" y="1110"/>
                    </a:lnTo>
                    <a:lnTo>
                      <a:pt x="0" y="147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59" name="Line 13520"/>
              <p:cNvSpPr>
                <a:spLocks noChangeAspect="1" noChangeShapeType="1"/>
              </p:cNvSpPr>
              <p:nvPr/>
            </p:nvSpPr>
            <p:spPr bwMode="auto">
              <a:xfrm>
                <a:off x="5323" y="2779"/>
                <a:ext cx="1329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</p:grpSp>
        <p:sp>
          <p:nvSpPr>
            <p:cNvPr id="51" name="Text Box 13521"/>
            <p:cNvSpPr txBox="1">
              <a:spLocks noChangeArrowheads="1"/>
            </p:cNvSpPr>
            <p:nvPr/>
          </p:nvSpPr>
          <p:spPr bwMode="auto">
            <a:xfrm>
              <a:off x="2600" y="3004"/>
              <a:ext cx="248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ymbol" panose="05050102010706020507" pitchFamily="18" charset="2"/>
                  <a:ea typeface="Batang" panose="02030600000101010101" pitchFamily="18" charset="-127"/>
                  <a:cs typeface="Times New Roman" panose="02020603050405020304" pitchFamily="18" charset="0"/>
                </a:rPr>
                <a:t>D</a:t>
              </a: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a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2" name="Text Box 13522"/>
            <p:cNvSpPr txBox="1">
              <a:spLocks noChangeArrowheads="1"/>
            </p:cNvSpPr>
            <p:nvPr/>
          </p:nvSpPr>
          <p:spPr bwMode="auto">
            <a:xfrm>
              <a:off x="4116" y="2474"/>
              <a:ext cx="248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ymbol" panose="05050102010706020507" pitchFamily="18" charset="2"/>
                  <a:ea typeface="Batang" panose="02030600000101010101" pitchFamily="18" charset="-127"/>
                  <a:cs typeface="Times New Roman" panose="02020603050405020304" pitchFamily="18" charset="0"/>
                </a:rPr>
                <a:t>D</a:t>
              </a: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a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3" name="Text Box 13523"/>
            <p:cNvSpPr txBox="1">
              <a:spLocks noChangeArrowheads="1"/>
            </p:cNvSpPr>
            <p:nvPr/>
          </p:nvSpPr>
          <p:spPr bwMode="auto">
            <a:xfrm>
              <a:off x="6230" y="3213"/>
              <a:ext cx="856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ymbol" panose="05050102010706020507" pitchFamily="18" charset="2"/>
                  <a:ea typeface="Batang" panose="02030600000101010101" pitchFamily="18" charset="-127"/>
                  <a:cs typeface="Times New Roman" panose="02020603050405020304" pitchFamily="18" charset="0"/>
                </a:rPr>
                <a:t>D</a:t>
              </a: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a</a:t>
              </a: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(1+</a:t>
              </a: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ymbol" panose="05050102010706020507" pitchFamily="18" charset="2"/>
                  <a:ea typeface="Batang" panose="02030600000101010101" pitchFamily="18" charset="-127"/>
                  <a:cs typeface="Times New Roman" panose="02020603050405020304" pitchFamily="18" charset="0"/>
                </a:rPr>
                <a:t>e</a:t>
              </a:r>
              <a:r>
                <a:rPr kumimoji="0" lang="en-US" altLang="en-US" sz="1100" b="0" i="0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1</a:t>
              </a: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)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4" name="AutoShape 13524"/>
            <p:cNvSpPr>
              <a:spLocks noChangeArrowheads="1"/>
            </p:cNvSpPr>
            <p:nvPr/>
          </p:nvSpPr>
          <p:spPr bwMode="auto">
            <a:xfrm>
              <a:off x="4393" y="2187"/>
              <a:ext cx="332" cy="165"/>
            </a:xfrm>
            <a:prstGeom prst="rightArrow">
              <a:avLst>
                <a:gd name="adj1" fmla="val 50000"/>
                <a:gd name="adj2" fmla="val 50303"/>
              </a:avLst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55" name="Text Box 13525"/>
            <p:cNvSpPr txBox="1">
              <a:spLocks noChangeArrowheads="1"/>
            </p:cNvSpPr>
            <p:nvPr/>
          </p:nvSpPr>
          <p:spPr bwMode="auto">
            <a:xfrm>
              <a:off x="5338" y="2688"/>
              <a:ext cx="892" cy="26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Symbol" panose="05050102010706020507" pitchFamily="18" charset="2"/>
                  <a:ea typeface="Batang" panose="02030600000101010101" pitchFamily="18" charset="-127"/>
                  <a:cs typeface="Times New Roman" panose="02020603050405020304" pitchFamily="18" charset="0"/>
                </a:rPr>
                <a:t>D</a:t>
              </a:r>
              <a:r>
                <a:rPr kumimoji="0" lang="en-US" altLang="en-US" sz="11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a</a:t>
              </a: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(1+</a:t>
              </a:r>
              <a:r>
                <a:rPr kumimoji="0" lang="en-US" altLang="en-US" sz="11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Symbol" panose="05050102010706020507" pitchFamily="18" charset="2"/>
                  <a:ea typeface="Batang" panose="02030600000101010101" pitchFamily="18" charset="-127"/>
                  <a:cs typeface="Times New Roman" panose="02020603050405020304" pitchFamily="18" charset="0"/>
                </a:rPr>
                <a:t>e</a:t>
              </a:r>
              <a:r>
                <a:rPr kumimoji="0" lang="en-US" altLang="en-US" sz="1100" b="0" i="0" u="none" strike="noStrike" cap="none" normalizeH="0" baseline="-3000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2</a:t>
              </a: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)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6" name="Text Box 13526"/>
            <p:cNvSpPr txBox="1">
              <a:spLocks noChangeArrowheads="1"/>
            </p:cNvSpPr>
            <p:nvPr/>
          </p:nvSpPr>
          <p:spPr bwMode="auto">
            <a:xfrm>
              <a:off x="6861" y="2283"/>
              <a:ext cx="856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ymbol" panose="05050102010706020507" pitchFamily="18" charset="2"/>
                  <a:ea typeface="Batang" panose="02030600000101010101" pitchFamily="18" charset="-127"/>
                  <a:cs typeface="Times New Roman" panose="02020603050405020304" pitchFamily="18" charset="0"/>
                </a:rPr>
                <a:t>D</a:t>
              </a: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a</a:t>
              </a: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(1+</a:t>
              </a: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ymbol" panose="05050102010706020507" pitchFamily="18" charset="2"/>
                  <a:ea typeface="Batang" panose="02030600000101010101" pitchFamily="18" charset="-127"/>
                  <a:cs typeface="Times New Roman" panose="02020603050405020304" pitchFamily="18" charset="0"/>
                </a:rPr>
                <a:t>e</a:t>
              </a:r>
              <a:r>
                <a:rPr kumimoji="0" lang="en-US" altLang="en-US" sz="1100" b="0" i="0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3</a:t>
              </a: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)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64" name="Group 13496"/>
          <p:cNvGrpSpPr>
            <a:grpSpLocks/>
          </p:cNvGrpSpPr>
          <p:nvPr/>
        </p:nvGrpSpPr>
        <p:grpSpPr bwMode="auto">
          <a:xfrm>
            <a:off x="2004261" y="7020095"/>
            <a:ext cx="2808288" cy="242228"/>
            <a:chOff x="3848" y="1871"/>
            <a:chExt cx="4422" cy="247"/>
          </a:xfrm>
        </p:grpSpPr>
        <p:sp>
          <p:nvSpPr>
            <p:cNvPr id="65" name="Line 13497"/>
            <p:cNvSpPr>
              <a:spLocks noChangeShapeType="1"/>
            </p:cNvSpPr>
            <p:nvPr/>
          </p:nvSpPr>
          <p:spPr bwMode="auto">
            <a:xfrm>
              <a:off x="4815" y="1886"/>
              <a:ext cx="2650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Line 13498"/>
            <p:cNvSpPr>
              <a:spLocks noChangeShapeType="1"/>
            </p:cNvSpPr>
            <p:nvPr/>
          </p:nvSpPr>
          <p:spPr bwMode="auto">
            <a:xfrm>
              <a:off x="4815" y="2094"/>
              <a:ext cx="2650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" name="Oval 13499"/>
            <p:cNvSpPr>
              <a:spLocks noChangeArrowheads="1"/>
            </p:cNvSpPr>
            <p:nvPr/>
          </p:nvSpPr>
          <p:spPr bwMode="auto">
            <a:xfrm>
              <a:off x="7399" y="1886"/>
              <a:ext cx="143" cy="210"/>
            </a:xfrm>
            <a:prstGeom prst="ellips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" name="Arc 13500"/>
            <p:cNvSpPr>
              <a:spLocks/>
            </p:cNvSpPr>
            <p:nvPr/>
          </p:nvSpPr>
          <p:spPr bwMode="auto">
            <a:xfrm flipH="1">
              <a:off x="4744" y="1885"/>
              <a:ext cx="74" cy="122"/>
            </a:xfrm>
            <a:custGeom>
              <a:avLst/>
              <a:gdLst>
                <a:gd name="T0" fmla="*/ 0 w 21600"/>
                <a:gd name="T1" fmla="*/ 0 h 21600"/>
                <a:gd name="T2" fmla="*/ 74 w 21600"/>
                <a:gd name="T3" fmla="*/ 122 h 21600"/>
                <a:gd name="T4" fmla="*/ 0 w 21600"/>
                <a:gd name="T5" fmla="*/ 122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" name="Arc 13501"/>
            <p:cNvSpPr>
              <a:spLocks/>
            </p:cNvSpPr>
            <p:nvPr/>
          </p:nvSpPr>
          <p:spPr bwMode="auto">
            <a:xfrm flipH="1" flipV="1">
              <a:off x="4744" y="1972"/>
              <a:ext cx="74" cy="122"/>
            </a:xfrm>
            <a:custGeom>
              <a:avLst/>
              <a:gdLst>
                <a:gd name="T0" fmla="*/ 0 w 21600"/>
                <a:gd name="T1" fmla="*/ 0 h 21600"/>
                <a:gd name="T2" fmla="*/ 74 w 21600"/>
                <a:gd name="T3" fmla="*/ 122 h 21600"/>
                <a:gd name="T4" fmla="*/ 0 w 21600"/>
                <a:gd name="T5" fmla="*/ 122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" name="Line 13502"/>
            <p:cNvSpPr>
              <a:spLocks noChangeShapeType="1"/>
            </p:cNvSpPr>
            <p:nvPr/>
          </p:nvSpPr>
          <p:spPr bwMode="auto">
            <a:xfrm>
              <a:off x="7478" y="1991"/>
              <a:ext cx="577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" name="Line 13503"/>
            <p:cNvSpPr>
              <a:spLocks noChangeShapeType="1"/>
            </p:cNvSpPr>
            <p:nvPr/>
          </p:nvSpPr>
          <p:spPr bwMode="auto">
            <a:xfrm flipH="1">
              <a:off x="4133" y="1984"/>
              <a:ext cx="577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" name="Text Box 13504"/>
            <p:cNvSpPr txBox="1">
              <a:spLocks noChangeArrowheads="1"/>
            </p:cNvSpPr>
            <p:nvPr/>
          </p:nvSpPr>
          <p:spPr bwMode="auto">
            <a:xfrm>
              <a:off x="8030" y="1871"/>
              <a:ext cx="240" cy="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F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3" name="Text Box 13505"/>
            <p:cNvSpPr txBox="1">
              <a:spLocks noChangeArrowheads="1"/>
            </p:cNvSpPr>
            <p:nvPr/>
          </p:nvSpPr>
          <p:spPr bwMode="auto">
            <a:xfrm>
              <a:off x="3848" y="1871"/>
              <a:ext cx="240" cy="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F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131168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9083" y="236572"/>
            <a:ext cx="8947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5.13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9083" y="2944033"/>
            <a:ext cx="8947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5.14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3435" y="5319759"/>
            <a:ext cx="8947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5.15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3435" y="7010412"/>
            <a:ext cx="8947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5.16</a:t>
            </a:r>
          </a:p>
        </p:txBody>
      </p:sp>
      <p:grpSp>
        <p:nvGrpSpPr>
          <p:cNvPr id="7" name="Group 13467"/>
          <p:cNvGrpSpPr>
            <a:grpSpLocks/>
          </p:cNvGrpSpPr>
          <p:nvPr/>
        </p:nvGrpSpPr>
        <p:grpSpPr bwMode="auto">
          <a:xfrm>
            <a:off x="1476374" y="308777"/>
            <a:ext cx="3281363" cy="1805767"/>
            <a:chOff x="4014" y="8215"/>
            <a:chExt cx="4212" cy="2710"/>
          </a:xfrm>
        </p:grpSpPr>
        <p:sp>
          <p:nvSpPr>
            <p:cNvPr id="8" name="Text Box 13468"/>
            <p:cNvSpPr txBox="1">
              <a:spLocks noChangeArrowheads="1"/>
            </p:cNvSpPr>
            <p:nvPr/>
          </p:nvSpPr>
          <p:spPr bwMode="auto">
            <a:xfrm>
              <a:off x="4014" y="9567"/>
              <a:ext cx="924" cy="4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Proportional limit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Line 13469"/>
            <p:cNvSpPr>
              <a:spLocks noChangeShapeType="1"/>
            </p:cNvSpPr>
            <p:nvPr/>
          </p:nvSpPr>
          <p:spPr bwMode="auto">
            <a:xfrm>
              <a:off x="5113" y="10345"/>
              <a:ext cx="3027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0" name="Line 13470"/>
            <p:cNvSpPr>
              <a:spLocks noChangeShapeType="1"/>
            </p:cNvSpPr>
            <p:nvPr/>
          </p:nvSpPr>
          <p:spPr bwMode="auto">
            <a:xfrm flipV="1">
              <a:off x="5113" y="8254"/>
              <a:ext cx="0" cy="209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1" name="Freeform 13471"/>
            <p:cNvSpPr>
              <a:spLocks/>
            </p:cNvSpPr>
            <p:nvPr/>
          </p:nvSpPr>
          <p:spPr bwMode="auto">
            <a:xfrm>
              <a:off x="5113" y="9097"/>
              <a:ext cx="408" cy="1245"/>
            </a:xfrm>
            <a:custGeom>
              <a:avLst/>
              <a:gdLst>
                <a:gd name="T0" fmla="*/ 0 w 408"/>
                <a:gd name="T1" fmla="*/ 1245 h 1245"/>
                <a:gd name="T2" fmla="*/ 408 w 408"/>
                <a:gd name="T3" fmla="*/ 0 h 1245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08" h="1245">
                  <a:moveTo>
                    <a:pt x="0" y="1245"/>
                  </a:moveTo>
                  <a:cubicBezTo>
                    <a:pt x="163" y="740"/>
                    <a:pt x="327" y="235"/>
                    <a:pt x="408" y="0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2" name="Freeform 13472"/>
            <p:cNvSpPr>
              <a:spLocks/>
            </p:cNvSpPr>
            <p:nvPr/>
          </p:nvSpPr>
          <p:spPr bwMode="auto">
            <a:xfrm>
              <a:off x="5521" y="8626"/>
              <a:ext cx="2208" cy="471"/>
            </a:xfrm>
            <a:custGeom>
              <a:avLst/>
              <a:gdLst>
                <a:gd name="T0" fmla="*/ 0 w 2208"/>
                <a:gd name="T1" fmla="*/ 471 h 471"/>
                <a:gd name="T2" fmla="*/ 21 w 2208"/>
                <a:gd name="T3" fmla="*/ 426 h 471"/>
                <a:gd name="T4" fmla="*/ 81 w 2208"/>
                <a:gd name="T5" fmla="*/ 405 h 471"/>
                <a:gd name="T6" fmla="*/ 300 w 2208"/>
                <a:gd name="T7" fmla="*/ 402 h 471"/>
                <a:gd name="T8" fmla="*/ 519 w 2208"/>
                <a:gd name="T9" fmla="*/ 405 h 471"/>
                <a:gd name="T10" fmla="*/ 633 w 2208"/>
                <a:gd name="T11" fmla="*/ 387 h 471"/>
                <a:gd name="T12" fmla="*/ 741 w 2208"/>
                <a:gd name="T13" fmla="*/ 303 h 471"/>
                <a:gd name="T14" fmla="*/ 897 w 2208"/>
                <a:gd name="T15" fmla="*/ 150 h 471"/>
                <a:gd name="T16" fmla="*/ 1113 w 2208"/>
                <a:gd name="T17" fmla="*/ 39 h 471"/>
                <a:gd name="T18" fmla="*/ 1368 w 2208"/>
                <a:gd name="T19" fmla="*/ 3 h 471"/>
                <a:gd name="T20" fmla="*/ 1743 w 2208"/>
                <a:gd name="T21" fmla="*/ 57 h 471"/>
                <a:gd name="T22" fmla="*/ 2208 w 2208"/>
                <a:gd name="T23" fmla="*/ 336 h 47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2208" h="471">
                  <a:moveTo>
                    <a:pt x="0" y="471"/>
                  </a:moveTo>
                  <a:cubicBezTo>
                    <a:pt x="4" y="454"/>
                    <a:pt x="8" y="437"/>
                    <a:pt x="21" y="426"/>
                  </a:cubicBezTo>
                  <a:cubicBezTo>
                    <a:pt x="34" y="415"/>
                    <a:pt x="35" y="409"/>
                    <a:pt x="81" y="405"/>
                  </a:cubicBezTo>
                  <a:cubicBezTo>
                    <a:pt x="127" y="401"/>
                    <a:pt x="227" y="402"/>
                    <a:pt x="300" y="402"/>
                  </a:cubicBezTo>
                  <a:cubicBezTo>
                    <a:pt x="373" y="402"/>
                    <a:pt x="464" y="407"/>
                    <a:pt x="519" y="405"/>
                  </a:cubicBezTo>
                  <a:cubicBezTo>
                    <a:pt x="574" y="403"/>
                    <a:pt x="596" y="404"/>
                    <a:pt x="633" y="387"/>
                  </a:cubicBezTo>
                  <a:cubicBezTo>
                    <a:pt x="670" y="370"/>
                    <a:pt x="697" y="343"/>
                    <a:pt x="741" y="303"/>
                  </a:cubicBezTo>
                  <a:cubicBezTo>
                    <a:pt x="785" y="263"/>
                    <a:pt x="835" y="194"/>
                    <a:pt x="897" y="150"/>
                  </a:cubicBezTo>
                  <a:cubicBezTo>
                    <a:pt x="959" y="106"/>
                    <a:pt x="1034" y="63"/>
                    <a:pt x="1113" y="39"/>
                  </a:cubicBezTo>
                  <a:cubicBezTo>
                    <a:pt x="1192" y="15"/>
                    <a:pt x="1263" y="0"/>
                    <a:pt x="1368" y="3"/>
                  </a:cubicBezTo>
                  <a:cubicBezTo>
                    <a:pt x="1473" y="6"/>
                    <a:pt x="1603" y="2"/>
                    <a:pt x="1743" y="57"/>
                  </a:cubicBezTo>
                  <a:cubicBezTo>
                    <a:pt x="1883" y="112"/>
                    <a:pt x="2130" y="290"/>
                    <a:pt x="2208" y="336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3" name="Text Box 13473"/>
            <p:cNvSpPr txBox="1">
              <a:spLocks noChangeArrowheads="1"/>
            </p:cNvSpPr>
            <p:nvPr/>
          </p:nvSpPr>
          <p:spPr bwMode="auto">
            <a:xfrm>
              <a:off x="4021" y="9109"/>
              <a:ext cx="876" cy="1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Yield stress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" name="Text Box 13474"/>
            <p:cNvSpPr txBox="1">
              <a:spLocks noChangeArrowheads="1"/>
            </p:cNvSpPr>
            <p:nvPr/>
          </p:nvSpPr>
          <p:spPr bwMode="auto">
            <a:xfrm>
              <a:off x="4014" y="8546"/>
              <a:ext cx="672" cy="4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Ultimate stress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" name="Text Box 13475"/>
            <p:cNvSpPr txBox="1">
              <a:spLocks noChangeArrowheads="1"/>
            </p:cNvSpPr>
            <p:nvPr/>
          </p:nvSpPr>
          <p:spPr bwMode="auto">
            <a:xfrm>
              <a:off x="6161" y="10516"/>
              <a:ext cx="759" cy="4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Strain hardening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Text Box 13476"/>
            <p:cNvSpPr txBox="1">
              <a:spLocks noChangeArrowheads="1"/>
            </p:cNvSpPr>
            <p:nvPr/>
          </p:nvSpPr>
          <p:spPr bwMode="auto">
            <a:xfrm>
              <a:off x="7002" y="10563"/>
              <a:ext cx="660" cy="2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Necking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ext Box 13477"/>
            <p:cNvSpPr txBox="1">
              <a:spLocks noChangeArrowheads="1"/>
            </p:cNvSpPr>
            <p:nvPr/>
          </p:nvSpPr>
          <p:spPr bwMode="auto">
            <a:xfrm>
              <a:off x="7596" y="8669"/>
              <a:ext cx="630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Fracture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" name="Line 13478"/>
            <p:cNvSpPr>
              <a:spLocks noChangeShapeType="1"/>
            </p:cNvSpPr>
            <p:nvPr/>
          </p:nvSpPr>
          <p:spPr bwMode="auto">
            <a:xfrm>
              <a:off x="6115" y="9022"/>
              <a:ext cx="0" cy="132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9" name="Line 13479"/>
            <p:cNvSpPr>
              <a:spLocks noChangeShapeType="1"/>
            </p:cNvSpPr>
            <p:nvPr/>
          </p:nvSpPr>
          <p:spPr bwMode="auto">
            <a:xfrm>
              <a:off x="6946" y="8623"/>
              <a:ext cx="0" cy="172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0" name="Line 13480"/>
            <p:cNvSpPr>
              <a:spLocks noChangeShapeType="1"/>
            </p:cNvSpPr>
            <p:nvPr/>
          </p:nvSpPr>
          <p:spPr bwMode="auto">
            <a:xfrm>
              <a:off x="7735" y="8962"/>
              <a:ext cx="0" cy="138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1" name="Line 13481"/>
            <p:cNvSpPr>
              <a:spLocks noChangeShapeType="1"/>
            </p:cNvSpPr>
            <p:nvPr/>
          </p:nvSpPr>
          <p:spPr bwMode="auto">
            <a:xfrm flipH="1">
              <a:off x="5112" y="9118"/>
              <a:ext cx="397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2" name="Line 13482"/>
            <p:cNvSpPr>
              <a:spLocks noChangeShapeType="1"/>
            </p:cNvSpPr>
            <p:nvPr/>
          </p:nvSpPr>
          <p:spPr bwMode="auto">
            <a:xfrm flipH="1">
              <a:off x="5112" y="9028"/>
              <a:ext cx="48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3" name="Line 13483"/>
            <p:cNvSpPr>
              <a:spLocks noChangeShapeType="1"/>
            </p:cNvSpPr>
            <p:nvPr/>
          </p:nvSpPr>
          <p:spPr bwMode="auto">
            <a:xfrm flipH="1">
              <a:off x="5112" y="8623"/>
              <a:ext cx="183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4" name="Line 13484"/>
            <p:cNvSpPr>
              <a:spLocks noChangeShapeType="1"/>
            </p:cNvSpPr>
            <p:nvPr/>
          </p:nvSpPr>
          <p:spPr bwMode="auto">
            <a:xfrm>
              <a:off x="6117" y="10333"/>
              <a:ext cx="0" cy="30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5" name="Line 13485"/>
            <p:cNvSpPr>
              <a:spLocks noChangeShapeType="1"/>
            </p:cNvSpPr>
            <p:nvPr/>
          </p:nvSpPr>
          <p:spPr bwMode="auto">
            <a:xfrm>
              <a:off x="6949" y="10333"/>
              <a:ext cx="0" cy="30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6" name="Line 13486"/>
            <p:cNvSpPr>
              <a:spLocks noChangeShapeType="1"/>
            </p:cNvSpPr>
            <p:nvPr/>
          </p:nvSpPr>
          <p:spPr bwMode="auto">
            <a:xfrm>
              <a:off x="7733" y="10333"/>
              <a:ext cx="0" cy="30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7" name="Line 13487"/>
            <p:cNvSpPr>
              <a:spLocks noChangeShapeType="1"/>
            </p:cNvSpPr>
            <p:nvPr/>
          </p:nvSpPr>
          <p:spPr bwMode="auto">
            <a:xfrm>
              <a:off x="6109" y="10498"/>
              <a:ext cx="83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stealth" w="sm" len="sm"/>
              <a:tailEnd type="stealth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8" name="Line 13488"/>
            <p:cNvSpPr>
              <a:spLocks noChangeShapeType="1"/>
            </p:cNvSpPr>
            <p:nvPr/>
          </p:nvSpPr>
          <p:spPr bwMode="auto">
            <a:xfrm>
              <a:off x="6949" y="10498"/>
              <a:ext cx="78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stealth" w="sm" len="sm"/>
              <a:tailEnd type="stealth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9" name="Line 13489"/>
            <p:cNvSpPr>
              <a:spLocks noChangeShapeType="1"/>
            </p:cNvSpPr>
            <p:nvPr/>
          </p:nvSpPr>
          <p:spPr bwMode="auto">
            <a:xfrm flipV="1">
              <a:off x="4902" y="9111"/>
              <a:ext cx="210" cy="45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0" name="Line 13490"/>
            <p:cNvSpPr>
              <a:spLocks noChangeShapeType="1"/>
            </p:cNvSpPr>
            <p:nvPr/>
          </p:nvSpPr>
          <p:spPr bwMode="auto">
            <a:xfrm flipV="1">
              <a:off x="4924" y="9013"/>
              <a:ext cx="195" cy="15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1" name="Line 13491"/>
            <p:cNvSpPr>
              <a:spLocks noChangeShapeType="1"/>
            </p:cNvSpPr>
            <p:nvPr/>
          </p:nvSpPr>
          <p:spPr bwMode="auto">
            <a:xfrm flipV="1">
              <a:off x="4684" y="8623"/>
              <a:ext cx="428" cy="6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2" name="Text Box 13492"/>
            <p:cNvSpPr txBox="1">
              <a:spLocks noChangeArrowheads="1"/>
            </p:cNvSpPr>
            <p:nvPr/>
          </p:nvSpPr>
          <p:spPr bwMode="auto">
            <a:xfrm>
              <a:off x="4925" y="8215"/>
              <a:ext cx="128" cy="2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ymbol" panose="05050102010706020507" pitchFamily="18" charset="2"/>
                  <a:ea typeface="Batang" panose="02030600000101010101" pitchFamily="18" charset="-127"/>
                  <a:cs typeface="Times New Roman" panose="02020603050405020304" pitchFamily="18" charset="0"/>
                </a:rPr>
                <a:t>s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3" name="Text Box 13493"/>
            <p:cNvSpPr txBox="1">
              <a:spLocks noChangeArrowheads="1"/>
            </p:cNvSpPr>
            <p:nvPr/>
          </p:nvSpPr>
          <p:spPr bwMode="auto">
            <a:xfrm>
              <a:off x="8060" y="10367"/>
              <a:ext cx="128" cy="2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ymbol" panose="05050102010706020507" pitchFamily="18" charset="2"/>
                  <a:ea typeface="Batang" panose="02030600000101010101" pitchFamily="18" charset="-127"/>
                  <a:cs typeface="Times New Roman" panose="02020603050405020304" pitchFamily="18" charset="0"/>
                </a:rPr>
                <a:t>e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4" name="Text Box 13494"/>
            <p:cNvSpPr txBox="1">
              <a:spLocks noChangeArrowheads="1"/>
            </p:cNvSpPr>
            <p:nvPr/>
          </p:nvSpPr>
          <p:spPr bwMode="auto">
            <a:xfrm>
              <a:off x="5416" y="9784"/>
              <a:ext cx="726" cy="4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Young’s modulus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5" name="Freeform 13495"/>
            <p:cNvSpPr>
              <a:spLocks/>
            </p:cNvSpPr>
            <p:nvPr/>
          </p:nvSpPr>
          <p:spPr bwMode="auto">
            <a:xfrm>
              <a:off x="5175" y="9750"/>
              <a:ext cx="120" cy="390"/>
            </a:xfrm>
            <a:custGeom>
              <a:avLst/>
              <a:gdLst>
                <a:gd name="T0" fmla="*/ 120 w 120"/>
                <a:gd name="T1" fmla="*/ 0 h 390"/>
                <a:gd name="T2" fmla="*/ 120 w 120"/>
                <a:gd name="T3" fmla="*/ 390 h 390"/>
                <a:gd name="T4" fmla="*/ 0 w 120"/>
                <a:gd name="T5" fmla="*/ 390 h 39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20" h="390">
                  <a:moveTo>
                    <a:pt x="120" y="0"/>
                  </a:moveTo>
                  <a:lnTo>
                    <a:pt x="120" y="390"/>
                  </a:lnTo>
                  <a:lnTo>
                    <a:pt x="0" y="39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2211385" y="2346319"/>
            <a:ext cx="2519024" cy="2096906"/>
            <a:chOff x="2211385" y="2789238"/>
            <a:chExt cx="2519024" cy="2096906"/>
          </a:xfrm>
        </p:grpSpPr>
        <p:sp>
          <p:nvSpPr>
            <p:cNvPr id="38" name="Line 61"/>
            <p:cNvSpPr>
              <a:spLocks noChangeShapeType="1"/>
            </p:cNvSpPr>
            <p:nvPr/>
          </p:nvSpPr>
          <p:spPr bwMode="auto">
            <a:xfrm>
              <a:off x="3438227" y="3795916"/>
              <a:ext cx="405847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9" name="Line 60"/>
            <p:cNvSpPr>
              <a:spLocks noChangeShapeType="1"/>
            </p:cNvSpPr>
            <p:nvPr/>
          </p:nvSpPr>
          <p:spPr bwMode="auto">
            <a:xfrm flipV="1">
              <a:off x="3437501" y="3434311"/>
              <a:ext cx="0" cy="3594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0" name="Rectangle 59"/>
            <p:cNvSpPr>
              <a:spLocks noChangeArrowheads="1"/>
            </p:cNvSpPr>
            <p:nvPr/>
          </p:nvSpPr>
          <p:spPr bwMode="auto">
            <a:xfrm>
              <a:off x="3033832" y="3386388"/>
              <a:ext cx="820406" cy="825592"/>
            </a:xfrm>
            <a:prstGeom prst="rect">
              <a:avLst/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1" name="Line 58"/>
            <p:cNvSpPr>
              <a:spLocks noChangeShapeType="1"/>
            </p:cNvSpPr>
            <p:nvPr/>
          </p:nvSpPr>
          <p:spPr bwMode="auto">
            <a:xfrm flipV="1">
              <a:off x="3899251" y="3610031"/>
              <a:ext cx="0" cy="37758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2" name="Line 57"/>
            <p:cNvSpPr>
              <a:spLocks noChangeShapeType="1"/>
            </p:cNvSpPr>
            <p:nvPr/>
          </p:nvSpPr>
          <p:spPr bwMode="auto">
            <a:xfrm rot="5400000" flipV="1">
              <a:off x="3444035" y="3149698"/>
              <a:ext cx="0" cy="37753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3" name="Text Box 56"/>
            <p:cNvSpPr txBox="1">
              <a:spLocks noChangeArrowheads="1"/>
            </p:cNvSpPr>
            <p:nvPr/>
          </p:nvSpPr>
          <p:spPr bwMode="auto">
            <a:xfrm>
              <a:off x="3672732" y="3774133"/>
              <a:ext cx="188766" cy="1887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x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4" name="Text Box 55"/>
            <p:cNvSpPr txBox="1">
              <a:spLocks noChangeArrowheads="1"/>
            </p:cNvSpPr>
            <p:nvPr/>
          </p:nvSpPr>
          <p:spPr bwMode="auto">
            <a:xfrm>
              <a:off x="3261803" y="3396553"/>
              <a:ext cx="217807" cy="203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y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5" name="Line 54"/>
            <p:cNvSpPr>
              <a:spLocks noChangeShapeType="1"/>
            </p:cNvSpPr>
            <p:nvPr/>
          </p:nvSpPr>
          <p:spPr bwMode="auto">
            <a:xfrm>
              <a:off x="2985914" y="3610031"/>
              <a:ext cx="0" cy="37758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" name="Line 53"/>
            <p:cNvSpPr>
              <a:spLocks noChangeShapeType="1"/>
            </p:cNvSpPr>
            <p:nvPr/>
          </p:nvSpPr>
          <p:spPr bwMode="auto">
            <a:xfrm rot="16200000" flipH="1" flipV="1">
              <a:off x="3444035" y="4070411"/>
              <a:ext cx="0" cy="37753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7" name="Line 52"/>
            <p:cNvSpPr>
              <a:spLocks noChangeShapeType="1"/>
            </p:cNvSpPr>
            <p:nvPr/>
          </p:nvSpPr>
          <p:spPr bwMode="auto">
            <a:xfrm rot="16200000">
              <a:off x="4047360" y="3647808"/>
              <a:ext cx="0" cy="3013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8" name="Line 51"/>
            <p:cNvSpPr>
              <a:spLocks noChangeShapeType="1"/>
            </p:cNvSpPr>
            <p:nvPr/>
          </p:nvSpPr>
          <p:spPr bwMode="auto">
            <a:xfrm rot="16200000" flipH="1" flipV="1">
              <a:off x="2841436" y="3661603"/>
              <a:ext cx="0" cy="27443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9" name="Line 50"/>
            <p:cNvSpPr>
              <a:spLocks noChangeShapeType="1"/>
            </p:cNvSpPr>
            <p:nvPr/>
          </p:nvSpPr>
          <p:spPr bwMode="auto">
            <a:xfrm flipV="1">
              <a:off x="3444035" y="3073433"/>
              <a:ext cx="0" cy="25777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50" name="Line 49"/>
            <p:cNvSpPr>
              <a:spLocks noChangeShapeType="1"/>
            </p:cNvSpPr>
            <p:nvPr/>
          </p:nvSpPr>
          <p:spPr bwMode="auto">
            <a:xfrm>
              <a:off x="3444035" y="4259177"/>
              <a:ext cx="0" cy="27955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graphicFrame>
          <p:nvGraphicFramePr>
            <p:cNvPr id="51" name="Object 5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625254512"/>
                </p:ext>
              </p:extLst>
            </p:nvPr>
          </p:nvGraphicFramePr>
          <p:xfrm>
            <a:off x="4184649" y="3662366"/>
            <a:ext cx="545760" cy="3427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469" name="Equation" r:id="rId3" imgW="545760" imgH="342720" progId="Equation.DSMT4">
                    <p:embed/>
                  </p:oleObj>
                </mc:Choice>
                <mc:Fallback>
                  <p:oleObj name="Equation" r:id="rId3" imgW="545760" imgH="342720" progId="Equation.DSMT4">
                    <p:embed/>
                    <p:pic>
                      <p:nvPicPr>
                        <p:cNvPr id="0" name="Object 4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84649" y="3662366"/>
                          <a:ext cx="545760" cy="34272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2" name="Object 5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927280214"/>
                </p:ext>
              </p:extLst>
            </p:nvPr>
          </p:nvGraphicFramePr>
          <p:xfrm>
            <a:off x="2211385" y="3609973"/>
            <a:ext cx="533160" cy="3427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470" name="Equation" r:id="rId5" imgW="533160" imgH="342720" progId="Equation.DSMT4">
                    <p:embed/>
                  </p:oleObj>
                </mc:Choice>
                <mc:Fallback>
                  <p:oleObj name="Equation" r:id="rId5" imgW="533160" imgH="342720" progId="Equation.DSMT4">
                    <p:embed/>
                    <p:pic>
                      <p:nvPicPr>
                        <p:cNvPr id="0" name="Object 4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11385" y="3609973"/>
                          <a:ext cx="533160" cy="34272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3" name="Object 5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474409745"/>
                </p:ext>
              </p:extLst>
            </p:nvPr>
          </p:nvGraphicFramePr>
          <p:xfrm>
            <a:off x="3189287" y="2789238"/>
            <a:ext cx="533160" cy="3427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471" name="Equation" r:id="rId7" imgW="533160" imgH="342720" progId="Equation.DSMT4">
                    <p:embed/>
                  </p:oleObj>
                </mc:Choice>
                <mc:Fallback>
                  <p:oleObj name="Equation" r:id="rId7" imgW="533160" imgH="342720" progId="Equation.DSMT4">
                    <p:embed/>
                    <p:pic>
                      <p:nvPicPr>
                        <p:cNvPr id="0" name="Object 4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89287" y="2789238"/>
                          <a:ext cx="533160" cy="34272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4" name="Object 5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53022112"/>
                </p:ext>
              </p:extLst>
            </p:nvPr>
          </p:nvGraphicFramePr>
          <p:xfrm>
            <a:off x="3192462" y="4543424"/>
            <a:ext cx="533160" cy="3427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472" name="Equation" r:id="rId9" imgW="533160" imgH="342720" progId="Equation.DSMT4">
                    <p:embed/>
                  </p:oleObj>
                </mc:Choice>
                <mc:Fallback>
                  <p:oleObj name="Equation" r:id="rId9" imgW="533160" imgH="342720" progId="Equation.DSMT4">
                    <p:embed/>
                    <p:pic>
                      <p:nvPicPr>
                        <p:cNvPr id="0" name="Object 4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92462" y="4543424"/>
                          <a:ext cx="533160" cy="34272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5" name="Object 5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072957462"/>
                </p:ext>
              </p:extLst>
            </p:nvPr>
          </p:nvGraphicFramePr>
          <p:xfrm>
            <a:off x="3573462" y="3089272"/>
            <a:ext cx="533160" cy="3427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473" name="Equation" r:id="rId11" imgW="533160" imgH="342720" progId="Equation.DSMT4">
                    <p:embed/>
                  </p:oleObj>
                </mc:Choice>
                <mc:Fallback>
                  <p:oleObj name="Equation" r:id="rId11" imgW="533160" imgH="342720" progId="Equation.DSMT4">
                    <p:embed/>
                    <p:pic>
                      <p:nvPicPr>
                        <p:cNvPr id="0" name="Object 4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73462" y="3089272"/>
                          <a:ext cx="533160" cy="34272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6" name="Object 5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41142078"/>
                </p:ext>
              </p:extLst>
            </p:nvPr>
          </p:nvGraphicFramePr>
          <p:xfrm>
            <a:off x="2935286" y="4195762"/>
            <a:ext cx="520560" cy="3427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474" name="Equation" r:id="rId13" imgW="520560" imgH="342720" progId="Equation.DSMT4">
                    <p:embed/>
                  </p:oleObj>
                </mc:Choice>
                <mc:Fallback>
                  <p:oleObj name="Equation" r:id="rId13" imgW="520560" imgH="342720" progId="Equation.DSMT4">
                    <p:embed/>
                    <p:pic>
                      <p:nvPicPr>
                        <p:cNvPr id="0" name="Object 4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35286" y="4195762"/>
                          <a:ext cx="520560" cy="34272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7" name="Object 5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21378206"/>
                </p:ext>
              </p:extLst>
            </p:nvPr>
          </p:nvGraphicFramePr>
          <p:xfrm>
            <a:off x="3856043" y="3389310"/>
            <a:ext cx="533160" cy="3427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475" name="Equation" r:id="rId15" imgW="533160" imgH="342720" progId="Equation.DSMT4">
                    <p:embed/>
                  </p:oleObj>
                </mc:Choice>
                <mc:Fallback>
                  <p:oleObj name="Equation" r:id="rId15" imgW="533160" imgH="342720" progId="Equation.DSMT4">
                    <p:embed/>
                    <p:pic>
                      <p:nvPicPr>
                        <p:cNvPr id="0" name="Object 4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56043" y="3389310"/>
                          <a:ext cx="533160" cy="34272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8" name="Object 5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615843246"/>
                </p:ext>
              </p:extLst>
            </p:nvPr>
          </p:nvGraphicFramePr>
          <p:xfrm>
            <a:off x="2533645" y="3892549"/>
            <a:ext cx="520560" cy="3427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476" name="Equation" r:id="rId17" imgW="520560" imgH="342720" progId="Equation.DSMT4">
                    <p:embed/>
                  </p:oleObj>
                </mc:Choice>
                <mc:Fallback>
                  <p:oleObj name="Equation" r:id="rId17" imgW="520560" imgH="342720" progId="Equation.DSMT4">
                    <p:embed/>
                    <p:pic>
                      <p:nvPicPr>
                        <p:cNvPr id="0" name="Object 4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33645" y="3892549"/>
                          <a:ext cx="520560" cy="34272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85" name="Group 84"/>
          <p:cNvGrpSpPr/>
          <p:nvPr/>
        </p:nvGrpSpPr>
        <p:grpSpPr>
          <a:xfrm>
            <a:off x="2333222" y="4723156"/>
            <a:ext cx="2413797" cy="1668292"/>
            <a:chOff x="2333222" y="4723156"/>
            <a:chExt cx="2413797" cy="1668292"/>
          </a:xfrm>
        </p:grpSpPr>
        <p:sp>
          <p:nvSpPr>
            <p:cNvPr id="62" name="Freeform 61"/>
            <p:cNvSpPr/>
            <p:nvPr/>
          </p:nvSpPr>
          <p:spPr>
            <a:xfrm>
              <a:off x="2534631" y="4858806"/>
              <a:ext cx="1679237" cy="1532642"/>
            </a:xfrm>
            <a:custGeom>
              <a:avLst/>
              <a:gdLst>
                <a:gd name="connsiteX0" fmla="*/ 184757 w 1679237"/>
                <a:gd name="connsiteY0" fmla="*/ 32282 h 1532642"/>
                <a:gd name="connsiteX1" fmla="*/ 475269 w 1679237"/>
                <a:gd name="connsiteY1" fmla="*/ 3707 h 1532642"/>
                <a:gd name="connsiteX2" fmla="*/ 827694 w 1679237"/>
                <a:gd name="connsiteY2" fmla="*/ 70382 h 1532642"/>
                <a:gd name="connsiteX3" fmla="*/ 1208694 w 1679237"/>
                <a:gd name="connsiteY3" fmla="*/ 270407 h 1532642"/>
                <a:gd name="connsiteX4" fmla="*/ 1423007 w 1679237"/>
                <a:gd name="connsiteY4" fmla="*/ 446619 h 1532642"/>
                <a:gd name="connsiteX5" fmla="*/ 1656369 w 1679237"/>
                <a:gd name="connsiteY5" fmla="*/ 832382 h 1532642"/>
                <a:gd name="connsiteX6" fmla="*/ 1651607 w 1679237"/>
                <a:gd name="connsiteY6" fmla="*/ 1060982 h 1532642"/>
                <a:gd name="connsiteX7" fmla="*/ 1489682 w 1679237"/>
                <a:gd name="connsiteY7" fmla="*/ 1308632 h 1532642"/>
                <a:gd name="connsiteX8" fmla="*/ 1270607 w 1679237"/>
                <a:gd name="connsiteY8" fmla="*/ 1475319 h 1532642"/>
                <a:gd name="connsiteX9" fmla="*/ 1056294 w 1679237"/>
                <a:gd name="connsiteY9" fmla="*/ 1532469 h 1532642"/>
                <a:gd name="connsiteX10" fmla="*/ 703869 w 1679237"/>
                <a:gd name="connsiteY10" fmla="*/ 1461032 h 1532642"/>
                <a:gd name="connsiteX11" fmla="*/ 365732 w 1679237"/>
                <a:gd name="connsiteY11" fmla="*/ 1294344 h 1532642"/>
                <a:gd name="connsiteX12" fmla="*/ 151419 w 1679237"/>
                <a:gd name="connsiteY12" fmla="*/ 999069 h 1532642"/>
                <a:gd name="connsiteX13" fmla="*/ 3782 w 1679237"/>
                <a:gd name="connsiteY13" fmla="*/ 594257 h 1532642"/>
                <a:gd name="connsiteX14" fmla="*/ 56169 w 1679237"/>
                <a:gd name="connsiteY14" fmla="*/ 227544 h 1532642"/>
                <a:gd name="connsiteX15" fmla="*/ 184757 w 1679237"/>
                <a:gd name="connsiteY15" fmla="*/ 32282 h 15326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679237" h="1532642">
                  <a:moveTo>
                    <a:pt x="184757" y="32282"/>
                  </a:moveTo>
                  <a:cubicBezTo>
                    <a:pt x="254607" y="-5024"/>
                    <a:pt x="368113" y="-2643"/>
                    <a:pt x="475269" y="3707"/>
                  </a:cubicBezTo>
                  <a:cubicBezTo>
                    <a:pt x="582425" y="10057"/>
                    <a:pt x="705457" y="25932"/>
                    <a:pt x="827694" y="70382"/>
                  </a:cubicBezTo>
                  <a:cubicBezTo>
                    <a:pt x="949932" y="114832"/>
                    <a:pt x="1109475" y="207701"/>
                    <a:pt x="1208694" y="270407"/>
                  </a:cubicBezTo>
                  <a:cubicBezTo>
                    <a:pt x="1307913" y="333113"/>
                    <a:pt x="1348395" y="352957"/>
                    <a:pt x="1423007" y="446619"/>
                  </a:cubicBezTo>
                  <a:cubicBezTo>
                    <a:pt x="1497620" y="540282"/>
                    <a:pt x="1618269" y="729988"/>
                    <a:pt x="1656369" y="832382"/>
                  </a:cubicBezTo>
                  <a:cubicBezTo>
                    <a:pt x="1694469" y="934776"/>
                    <a:pt x="1679388" y="981607"/>
                    <a:pt x="1651607" y="1060982"/>
                  </a:cubicBezTo>
                  <a:cubicBezTo>
                    <a:pt x="1623826" y="1140357"/>
                    <a:pt x="1553182" y="1239576"/>
                    <a:pt x="1489682" y="1308632"/>
                  </a:cubicBezTo>
                  <a:cubicBezTo>
                    <a:pt x="1426182" y="1377688"/>
                    <a:pt x="1342838" y="1438013"/>
                    <a:pt x="1270607" y="1475319"/>
                  </a:cubicBezTo>
                  <a:cubicBezTo>
                    <a:pt x="1198376" y="1512625"/>
                    <a:pt x="1150750" y="1534850"/>
                    <a:pt x="1056294" y="1532469"/>
                  </a:cubicBezTo>
                  <a:cubicBezTo>
                    <a:pt x="961838" y="1530088"/>
                    <a:pt x="818963" y="1500720"/>
                    <a:pt x="703869" y="1461032"/>
                  </a:cubicBezTo>
                  <a:cubicBezTo>
                    <a:pt x="588775" y="1421345"/>
                    <a:pt x="457807" y="1371338"/>
                    <a:pt x="365732" y="1294344"/>
                  </a:cubicBezTo>
                  <a:cubicBezTo>
                    <a:pt x="273657" y="1217350"/>
                    <a:pt x="211744" y="1115750"/>
                    <a:pt x="151419" y="999069"/>
                  </a:cubicBezTo>
                  <a:cubicBezTo>
                    <a:pt x="91094" y="882388"/>
                    <a:pt x="19657" y="722844"/>
                    <a:pt x="3782" y="594257"/>
                  </a:cubicBezTo>
                  <a:cubicBezTo>
                    <a:pt x="-12093" y="465670"/>
                    <a:pt x="25213" y="320413"/>
                    <a:pt x="56169" y="227544"/>
                  </a:cubicBezTo>
                  <a:cubicBezTo>
                    <a:pt x="87125" y="134675"/>
                    <a:pt x="114907" y="69588"/>
                    <a:pt x="184757" y="32282"/>
                  </a:cubicBezTo>
                  <a:close/>
                </a:path>
              </a:pathLst>
            </a:cu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>
              <a:off x="3819525" y="5167313"/>
              <a:ext cx="228600" cy="257175"/>
            </a:xfrm>
            <a:custGeom>
              <a:avLst/>
              <a:gdLst>
                <a:gd name="connsiteX0" fmla="*/ 0 w 228600"/>
                <a:gd name="connsiteY0" fmla="*/ 0 h 257175"/>
                <a:gd name="connsiteX1" fmla="*/ 0 w 228600"/>
                <a:gd name="connsiteY1" fmla="*/ 257175 h 257175"/>
                <a:gd name="connsiteX2" fmla="*/ 228600 w 228600"/>
                <a:gd name="connsiteY2" fmla="*/ 257175 h 2571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28600" h="257175">
                  <a:moveTo>
                    <a:pt x="0" y="0"/>
                  </a:moveTo>
                  <a:lnTo>
                    <a:pt x="0" y="257175"/>
                  </a:lnTo>
                  <a:lnTo>
                    <a:pt x="228600" y="257175"/>
                  </a:lnTo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5" name="Straight Arrow Connector 64"/>
            <p:cNvCxnSpPr/>
            <p:nvPr/>
          </p:nvCxnSpPr>
          <p:spPr>
            <a:xfrm flipH="1">
              <a:off x="3804179" y="5472113"/>
              <a:ext cx="243946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Arrow Connector 65"/>
            <p:cNvCxnSpPr/>
            <p:nvPr/>
          </p:nvCxnSpPr>
          <p:spPr>
            <a:xfrm rot="16200000" flipH="1" flipV="1">
              <a:off x="3808940" y="5611047"/>
              <a:ext cx="243946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Arrow Connector 66"/>
            <p:cNvCxnSpPr/>
            <p:nvPr/>
          </p:nvCxnSpPr>
          <p:spPr>
            <a:xfrm rot="16200000" flipH="1" flipV="1">
              <a:off x="3645953" y="5302515"/>
              <a:ext cx="243946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Arrow Connector 67"/>
            <p:cNvCxnSpPr/>
            <p:nvPr/>
          </p:nvCxnSpPr>
          <p:spPr>
            <a:xfrm flipH="1">
              <a:off x="3479610" y="5300707"/>
              <a:ext cx="243946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Freeform 68"/>
            <p:cNvSpPr/>
            <p:nvPr/>
          </p:nvSpPr>
          <p:spPr>
            <a:xfrm>
              <a:off x="2376488" y="5829300"/>
              <a:ext cx="261937" cy="252413"/>
            </a:xfrm>
            <a:custGeom>
              <a:avLst/>
              <a:gdLst>
                <a:gd name="connsiteX0" fmla="*/ 0 w 261937"/>
                <a:gd name="connsiteY0" fmla="*/ 0 h 252413"/>
                <a:gd name="connsiteX1" fmla="*/ 0 w 261937"/>
                <a:gd name="connsiteY1" fmla="*/ 252413 h 252413"/>
                <a:gd name="connsiteX2" fmla="*/ 261937 w 261937"/>
                <a:gd name="connsiteY2" fmla="*/ 252413 h 2524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61937" h="252413">
                  <a:moveTo>
                    <a:pt x="0" y="0"/>
                  </a:moveTo>
                  <a:lnTo>
                    <a:pt x="0" y="252413"/>
                  </a:lnTo>
                  <a:lnTo>
                    <a:pt x="261937" y="252413"/>
                  </a:lnTo>
                </a:path>
              </a:pathLst>
            </a:custGeom>
            <a:noFill/>
            <a:ln w="12700">
              <a:solidFill>
                <a:schemeClr val="tx1"/>
              </a:solidFill>
              <a:headEnd type="stealth" w="sm" len="med"/>
              <a:tailEnd type="stealth" w="sm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>
              <a:off x="3929063" y="5005388"/>
              <a:ext cx="647700" cy="280987"/>
            </a:xfrm>
            <a:custGeom>
              <a:avLst/>
              <a:gdLst>
                <a:gd name="connsiteX0" fmla="*/ 0 w 647700"/>
                <a:gd name="connsiteY0" fmla="*/ 0 h 280987"/>
                <a:gd name="connsiteX1" fmla="*/ 0 w 647700"/>
                <a:gd name="connsiteY1" fmla="*/ 280987 h 280987"/>
                <a:gd name="connsiteX2" fmla="*/ 647700 w 647700"/>
                <a:gd name="connsiteY2" fmla="*/ 280987 h 2809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47700" h="280987">
                  <a:moveTo>
                    <a:pt x="0" y="0"/>
                  </a:moveTo>
                  <a:lnTo>
                    <a:pt x="0" y="280987"/>
                  </a:lnTo>
                  <a:lnTo>
                    <a:pt x="647700" y="280987"/>
                  </a:lnTo>
                </a:path>
              </a:pathLst>
            </a:custGeom>
            <a:noFill/>
            <a:ln w="12700">
              <a:solidFill>
                <a:schemeClr val="tx1"/>
              </a:solidFill>
              <a:headEnd type="arrow" w="sm" len="med"/>
              <a:tailEnd type="arrow" w="sm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2" name="Straight Arrow Connector 71"/>
            <p:cNvCxnSpPr>
              <a:stCxn id="70" idx="1"/>
            </p:cNvCxnSpPr>
            <p:nvPr/>
          </p:nvCxnSpPr>
          <p:spPr>
            <a:xfrm flipV="1">
              <a:off x="3929063" y="4858806"/>
              <a:ext cx="500062" cy="427569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Arrow Connector 73"/>
            <p:cNvCxnSpPr>
              <a:stCxn id="70" idx="1"/>
            </p:cNvCxnSpPr>
            <p:nvPr/>
          </p:nvCxnSpPr>
          <p:spPr>
            <a:xfrm flipV="1">
              <a:off x="3929063" y="5005388"/>
              <a:ext cx="647700" cy="280987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5" name="Text Box 13476"/>
            <p:cNvSpPr txBox="1">
              <a:spLocks noChangeArrowheads="1"/>
            </p:cNvSpPr>
            <p:nvPr/>
          </p:nvSpPr>
          <p:spPr bwMode="auto">
            <a:xfrm>
              <a:off x="3861498" y="4766773"/>
              <a:ext cx="153191" cy="1840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t</a:t>
              </a:r>
              <a:r>
                <a:rPr kumimoji="0" lang="en-US" altLang="en-US" sz="1100" b="0" i="1" u="none" strike="noStrike" cap="none" normalizeH="0" baseline="-2500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y</a:t>
              </a:r>
              <a:endParaRPr kumimoji="0" lang="en-US" altLang="en-US" sz="1100" b="0" i="1" u="none" strike="noStrike" cap="none" normalizeH="0" baseline="-25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6" name="Text Box 13476"/>
            <p:cNvSpPr txBox="1">
              <a:spLocks noChangeArrowheads="1"/>
            </p:cNvSpPr>
            <p:nvPr/>
          </p:nvSpPr>
          <p:spPr bwMode="auto">
            <a:xfrm>
              <a:off x="4593828" y="5145745"/>
              <a:ext cx="153191" cy="1840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t</a:t>
              </a:r>
              <a:r>
                <a:rPr kumimoji="0" lang="en-US" altLang="en-US" sz="1100" b="0" i="1" u="none" strike="noStrike" cap="none" normalizeH="0" baseline="-2500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x</a:t>
              </a:r>
              <a:endParaRPr kumimoji="0" lang="en-US" altLang="en-US" sz="1100" b="0" i="1" u="none" strike="noStrike" cap="none" normalizeH="0" baseline="-25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7" name="Text Box 13476"/>
            <p:cNvSpPr txBox="1">
              <a:spLocks noChangeArrowheads="1"/>
            </p:cNvSpPr>
            <p:nvPr/>
          </p:nvSpPr>
          <p:spPr bwMode="auto">
            <a:xfrm>
              <a:off x="4562075" y="4870793"/>
              <a:ext cx="153191" cy="1840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t</a:t>
              </a:r>
              <a:endParaRPr kumimoji="0" lang="en-US" altLang="en-US" sz="1100" b="1" u="none" strike="noStrike" cap="none" normalizeH="0" baseline="-25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8" name="Text Box 13476"/>
            <p:cNvSpPr txBox="1">
              <a:spLocks noChangeArrowheads="1"/>
            </p:cNvSpPr>
            <p:nvPr/>
          </p:nvSpPr>
          <p:spPr bwMode="auto">
            <a:xfrm>
              <a:off x="4414046" y="4723156"/>
              <a:ext cx="153191" cy="1840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n</a:t>
              </a:r>
              <a:endParaRPr kumimoji="0" lang="en-US" altLang="en-US" sz="1100" b="1" u="none" strike="noStrike" cap="none" normalizeH="0" baseline="-25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9" name="Text Box 13476"/>
            <p:cNvSpPr txBox="1">
              <a:spLocks noChangeArrowheads="1"/>
            </p:cNvSpPr>
            <p:nvPr/>
          </p:nvSpPr>
          <p:spPr bwMode="auto">
            <a:xfrm>
              <a:off x="2638425" y="5989680"/>
              <a:ext cx="153191" cy="1840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x</a:t>
              </a:r>
              <a:endParaRPr kumimoji="0" lang="en-US" altLang="en-US" sz="1100" i="1" u="none" strike="noStrike" cap="none" normalizeH="0" baseline="-25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0" name="Text Box 13476"/>
            <p:cNvSpPr txBox="1">
              <a:spLocks noChangeArrowheads="1"/>
            </p:cNvSpPr>
            <p:nvPr/>
          </p:nvSpPr>
          <p:spPr bwMode="auto">
            <a:xfrm>
              <a:off x="2333222" y="5651101"/>
              <a:ext cx="153191" cy="1840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y</a:t>
              </a:r>
              <a:endParaRPr kumimoji="0" lang="en-US" altLang="en-US" sz="1100" i="1" u="none" strike="noStrike" cap="none" normalizeH="0" baseline="-25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1" name="Text Box 13476"/>
            <p:cNvSpPr txBox="1">
              <a:spLocks noChangeArrowheads="1"/>
            </p:cNvSpPr>
            <p:nvPr/>
          </p:nvSpPr>
          <p:spPr bwMode="auto">
            <a:xfrm>
              <a:off x="3282326" y="5211819"/>
              <a:ext cx="228150" cy="1920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Symbol" panose="05050102010706020507" pitchFamily="18" charset="2"/>
                  <a:ea typeface="Batang" panose="02030600000101010101" pitchFamily="18" charset="-127"/>
                  <a:cs typeface="Times New Roman" panose="02020603050405020304" pitchFamily="18" charset="0"/>
                </a:rPr>
                <a:t>s</a:t>
              </a:r>
              <a:r>
                <a:rPr kumimoji="0" lang="en-US" altLang="en-US" sz="1100" i="1" u="none" strike="noStrike" cap="none" normalizeH="0" baseline="-2500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xx</a:t>
              </a:r>
              <a:endParaRPr kumimoji="0" lang="en-US" altLang="en-US" sz="1100" i="1" u="none" strike="noStrike" cap="none" normalizeH="0" baseline="-25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2" name="Text Box 13476"/>
            <p:cNvSpPr txBox="1">
              <a:spLocks noChangeArrowheads="1"/>
            </p:cNvSpPr>
            <p:nvPr/>
          </p:nvSpPr>
          <p:spPr bwMode="auto">
            <a:xfrm>
              <a:off x="3800474" y="5729030"/>
              <a:ext cx="228150" cy="1920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Symbol" panose="05050102010706020507" pitchFamily="18" charset="2"/>
                  <a:ea typeface="Batang" panose="02030600000101010101" pitchFamily="18" charset="-127"/>
                  <a:cs typeface="Times New Roman" panose="02020603050405020304" pitchFamily="18" charset="0"/>
                </a:rPr>
                <a:t>s</a:t>
              </a:r>
              <a:r>
                <a:rPr kumimoji="0" lang="en-US" altLang="en-US" sz="1100" i="1" u="none" strike="noStrike" cap="none" normalizeH="0" baseline="-2500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yy</a:t>
              </a:r>
              <a:endParaRPr kumimoji="0" lang="en-US" altLang="en-US" sz="1100" i="1" u="none" strike="noStrike" cap="none" normalizeH="0" baseline="-25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3" name="Text Box 13476"/>
            <p:cNvSpPr txBox="1">
              <a:spLocks noChangeArrowheads="1"/>
            </p:cNvSpPr>
            <p:nvPr/>
          </p:nvSpPr>
          <p:spPr bwMode="auto">
            <a:xfrm>
              <a:off x="3591375" y="5381686"/>
              <a:ext cx="228150" cy="1920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Symbol" panose="05050102010706020507" pitchFamily="18" charset="2"/>
                  <a:ea typeface="Batang" panose="02030600000101010101" pitchFamily="18" charset="-127"/>
                  <a:cs typeface="Times New Roman" panose="02020603050405020304" pitchFamily="18" charset="0"/>
                </a:rPr>
                <a:t>t</a:t>
              </a:r>
              <a:r>
                <a:rPr kumimoji="0" lang="en-US" altLang="en-US" sz="1100" i="1" u="none" strike="noStrike" cap="none" normalizeH="0" baseline="-2500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xy</a:t>
              </a:r>
              <a:endParaRPr kumimoji="0" lang="en-US" altLang="en-US" sz="1100" i="1" u="none" strike="noStrike" cap="none" normalizeH="0" baseline="-25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4" name="Freeform 83"/>
            <p:cNvSpPr/>
            <p:nvPr/>
          </p:nvSpPr>
          <p:spPr>
            <a:xfrm>
              <a:off x="3933825" y="5010150"/>
              <a:ext cx="619125" cy="271463"/>
            </a:xfrm>
            <a:custGeom>
              <a:avLst/>
              <a:gdLst>
                <a:gd name="connsiteX0" fmla="*/ 0 w 619125"/>
                <a:gd name="connsiteY0" fmla="*/ 0 h 271463"/>
                <a:gd name="connsiteX1" fmla="*/ 619125 w 619125"/>
                <a:gd name="connsiteY1" fmla="*/ 0 h 271463"/>
                <a:gd name="connsiteX2" fmla="*/ 619125 w 619125"/>
                <a:gd name="connsiteY2" fmla="*/ 271463 h 2714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19125" h="271463">
                  <a:moveTo>
                    <a:pt x="0" y="0"/>
                  </a:moveTo>
                  <a:lnTo>
                    <a:pt x="619125" y="0"/>
                  </a:lnTo>
                  <a:lnTo>
                    <a:pt x="619125" y="271463"/>
                  </a:lnTo>
                </a:path>
              </a:pathLst>
            </a:custGeom>
            <a:noFill/>
            <a:ln w="12700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7" name="Group 13437"/>
          <p:cNvGrpSpPr>
            <a:grpSpLocks/>
          </p:cNvGrpSpPr>
          <p:nvPr/>
        </p:nvGrpSpPr>
        <p:grpSpPr bwMode="auto">
          <a:xfrm>
            <a:off x="1992876" y="7189802"/>
            <a:ext cx="2889250" cy="1403350"/>
            <a:chOff x="3580" y="1478"/>
            <a:chExt cx="4550" cy="2210"/>
          </a:xfrm>
        </p:grpSpPr>
        <p:sp>
          <p:nvSpPr>
            <p:cNvPr id="88" name="Rectangle 13438"/>
            <p:cNvSpPr>
              <a:spLocks noChangeArrowheads="1"/>
            </p:cNvSpPr>
            <p:nvPr/>
          </p:nvSpPr>
          <p:spPr bwMode="auto">
            <a:xfrm>
              <a:off x="4120" y="2258"/>
              <a:ext cx="4010" cy="470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" name="Line 13439"/>
            <p:cNvSpPr>
              <a:spLocks noChangeShapeType="1"/>
            </p:cNvSpPr>
            <p:nvPr/>
          </p:nvSpPr>
          <p:spPr bwMode="auto">
            <a:xfrm>
              <a:off x="8110" y="1478"/>
              <a:ext cx="1" cy="77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" name="Line 13440"/>
            <p:cNvSpPr>
              <a:spLocks noChangeShapeType="1"/>
            </p:cNvSpPr>
            <p:nvPr/>
          </p:nvSpPr>
          <p:spPr bwMode="auto">
            <a:xfrm>
              <a:off x="4110" y="1758"/>
              <a:ext cx="1" cy="1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" name="Rectangle 13441" descr="Wide upward diagonal"/>
            <p:cNvSpPr>
              <a:spLocks noChangeArrowheads="1"/>
            </p:cNvSpPr>
            <p:nvPr/>
          </p:nvSpPr>
          <p:spPr bwMode="auto">
            <a:xfrm>
              <a:off x="3790" y="1758"/>
              <a:ext cx="320" cy="1360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" name="Text Box 13442"/>
            <p:cNvSpPr txBox="1">
              <a:spLocks noChangeArrowheads="1"/>
            </p:cNvSpPr>
            <p:nvPr/>
          </p:nvSpPr>
          <p:spPr bwMode="auto">
            <a:xfrm>
              <a:off x="3580" y="3218"/>
              <a:ext cx="1070" cy="4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Boundary condition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3" name="Text Box 13443"/>
            <p:cNvSpPr txBox="1">
              <a:spLocks noChangeArrowheads="1"/>
            </p:cNvSpPr>
            <p:nvPr/>
          </p:nvSpPr>
          <p:spPr bwMode="auto">
            <a:xfrm>
              <a:off x="7190" y="1538"/>
              <a:ext cx="880" cy="4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Applied loads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4" name="Text Box 13444"/>
            <p:cNvSpPr txBox="1">
              <a:spLocks noChangeArrowheads="1"/>
            </p:cNvSpPr>
            <p:nvPr/>
          </p:nvSpPr>
          <p:spPr bwMode="auto">
            <a:xfrm>
              <a:off x="5260" y="2318"/>
              <a:ext cx="1290" cy="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{</a:t>
              </a:r>
              <a:r>
                <a:rPr kumimoji="0" lang="en-US" altLang="en-US" sz="10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ymbol" panose="05050102010706020507" pitchFamily="18" charset="2"/>
                  <a:ea typeface="Batang" panose="02030600000101010101" pitchFamily="18" charset="-127"/>
                  <a:cs typeface="Times New Roman" panose="02020603050405020304" pitchFamily="18" charset="0"/>
                </a:rPr>
                <a:t>s</a:t>
              </a:r>
              <a:r>
                <a:rPr kumimoji="0" lang="en-US" altLang="en-US" sz="1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} = [</a:t>
              </a:r>
              <a:r>
                <a:rPr kumimoji="0" lang="en-US" altLang="en-US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C</a:t>
              </a:r>
              <a:r>
                <a:rPr kumimoji="0" lang="en-US" altLang="en-US" sz="1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] {</a:t>
              </a:r>
              <a:r>
                <a:rPr kumimoji="0" lang="en-US" altLang="en-US" sz="10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ymbol" panose="05050102010706020507" pitchFamily="18" charset="2"/>
                  <a:ea typeface="Batang" panose="02030600000101010101" pitchFamily="18" charset="-127"/>
                  <a:cs typeface="Times New Roman" panose="02020603050405020304" pitchFamily="18" charset="0"/>
                </a:rPr>
                <a:t>e</a:t>
              </a:r>
              <a:r>
                <a:rPr kumimoji="0" lang="en-US" altLang="en-US" sz="1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}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978425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9083" y="236572"/>
            <a:ext cx="8947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5.17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9083" y="1772450"/>
            <a:ext cx="8947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5.18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3435" y="4100551"/>
            <a:ext cx="8947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5.19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3435" y="5600704"/>
            <a:ext cx="8947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5.20</a:t>
            </a:r>
          </a:p>
        </p:txBody>
      </p:sp>
      <p:grpSp>
        <p:nvGrpSpPr>
          <p:cNvPr id="7" name="Group 13426"/>
          <p:cNvGrpSpPr>
            <a:grpSpLocks/>
          </p:cNvGrpSpPr>
          <p:nvPr/>
        </p:nvGrpSpPr>
        <p:grpSpPr bwMode="auto">
          <a:xfrm>
            <a:off x="2152650" y="236572"/>
            <a:ext cx="2490134" cy="1077878"/>
            <a:chOff x="8030" y="8645"/>
            <a:chExt cx="3165" cy="1370"/>
          </a:xfrm>
        </p:grpSpPr>
        <p:sp>
          <p:nvSpPr>
            <p:cNvPr id="8" name="Rectangle 13427"/>
            <p:cNvSpPr>
              <a:spLocks noChangeArrowheads="1"/>
            </p:cNvSpPr>
            <p:nvPr/>
          </p:nvSpPr>
          <p:spPr bwMode="auto">
            <a:xfrm>
              <a:off x="8210" y="9405"/>
              <a:ext cx="2270" cy="180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Rectangle 13428" descr="Wide upward diagonal"/>
            <p:cNvSpPr>
              <a:spLocks noChangeArrowheads="1"/>
            </p:cNvSpPr>
            <p:nvPr/>
          </p:nvSpPr>
          <p:spPr bwMode="auto">
            <a:xfrm>
              <a:off x="8030" y="8975"/>
              <a:ext cx="175" cy="1040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Line 13429"/>
            <p:cNvSpPr>
              <a:spLocks noChangeShapeType="1"/>
            </p:cNvSpPr>
            <p:nvPr/>
          </p:nvSpPr>
          <p:spPr bwMode="auto">
            <a:xfrm>
              <a:off x="8205" y="8705"/>
              <a:ext cx="0" cy="131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stealth" w="med" len="lg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Line 13430"/>
            <p:cNvSpPr>
              <a:spLocks noChangeShapeType="1"/>
            </p:cNvSpPr>
            <p:nvPr/>
          </p:nvSpPr>
          <p:spPr bwMode="auto">
            <a:xfrm>
              <a:off x="8210" y="9495"/>
              <a:ext cx="288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lgDashDot"/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Line 13431"/>
            <p:cNvSpPr>
              <a:spLocks noChangeShapeType="1"/>
            </p:cNvSpPr>
            <p:nvPr/>
          </p:nvSpPr>
          <p:spPr bwMode="auto">
            <a:xfrm>
              <a:off x="10475" y="8955"/>
              <a:ext cx="0" cy="44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Line 13432"/>
            <p:cNvSpPr>
              <a:spLocks noChangeShapeType="1"/>
            </p:cNvSpPr>
            <p:nvPr/>
          </p:nvSpPr>
          <p:spPr bwMode="auto">
            <a:xfrm>
              <a:off x="8210" y="9150"/>
              <a:ext cx="226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stealth" w="med" len="lg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Text Box 13433"/>
            <p:cNvSpPr txBox="1">
              <a:spLocks noChangeArrowheads="1"/>
            </p:cNvSpPr>
            <p:nvPr/>
          </p:nvSpPr>
          <p:spPr bwMode="auto">
            <a:xfrm>
              <a:off x="10950" y="9200"/>
              <a:ext cx="245" cy="2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x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Text Box 13434"/>
            <p:cNvSpPr txBox="1">
              <a:spLocks noChangeArrowheads="1"/>
            </p:cNvSpPr>
            <p:nvPr/>
          </p:nvSpPr>
          <p:spPr bwMode="auto">
            <a:xfrm>
              <a:off x="8225" y="8645"/>
              <a:ext cx="245" cy="2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y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13435"/>
            <p:cNvSpPr txBox="1">
              <a:spLocks noChangeArrowheads="1"/>
            </p:cNvSpPr>
            <p:nvPr/>
          </p:nvSpPr>
          <p:spPr bwMode="auto">
            <a:xfrm>
              <a:off x="9185" y="8880"/>
              <a:ext cx="245" cy="2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L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Text Box 13436"/>
            <p:cNvSpPr txBox="1">
              <a:spLocks noChangeArrowheads="1"/>
            </p:cNvSpPr>
            <p:nvPr/>
          </p:nvSpPr>
          <p:spPr bwMode="auto">
            <a:xfrm>
              <a:off x="10475" y="8840"/>
              <a:ext cx="245" cy="2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P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9" name="Group 12360"/>
          <p:cNvGrpSpPr>
            <a:grpSpLocks/>
          </p:cNvGrpSpPr>
          <p:nvPr/>
        </p:nvGrpSpPr>
        <p:grpSpPr bwMode="auto">
          <a:xfrm>
            <a:off x="1593571" y="1847850"/>
            <a:ext cx="3160130" cy="1571625"/>
            <a:chOff x="2322" y="7801"/>
            <a:chExt cx="4679" cy="2327"/>
          </a:xfrm>
        </p:grpSpPr>
        <p:sp>
          <p:nvSpPr>
            <p:cNvPr id="20" name="Text Box 9027"/>
            <p:cNvSpPr txBox="1">
              <a:spLocks noChangeArrowheads="1"/>
            </p:cNvSpPr>
            <p:nvPr/>
          </p:nvSpPr>
          <p:spPr bwMode="auto">
            <a:xfrm>
              <a:off x="6773" y="8578"/>
              <a:ext cx="228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h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" name="Freeform 9007"/>
            <p:cNvSpPr>
              <a:spLocks noChangeAspect="1"/>
            </p:cNvSpPr>
            <p:nvPr/>
          </p:nvSpPr>
          <p:spPr bwMode="auto">
            <a:xfrm rot="970164">
              <a:off x="3923" y="7994"/>
              <a:ext cx="2583" cy="1734"/>
            </a:xfrm>
            <a:custGeom>
              <a:avLst/>
              <a:gdLst>
                <a:gd name="T0" fmla="*/ 1316 w 2157"/>
                <a:gd name="T1" fmla="*/ 23 h 1647"/>
                <a:gd name="T2" fmla="*/ 383 w 2157"/>
                <a:gd name="T3" fmla="*/ 241 h 1647"/>
                <a:gd name="T4" fmla="*/ 68 w 2157"/>
                <a:gd name="T5" fmla="*/ 1020 h 1647"/>
                <a:gd name="T6" fmla="*/ 793 w 2157"/>
                <a:gd name="T7" fmla="*/ 1681 h 1647"/>
                <a:gd name="T8" fmla="*/ 1983 w 2157"/>
                <a:gd name="T9" fmla="*/ 1338 h 1647"/>
                <a:gd name="T10" fmla="*/ 2469 w 2157"/>
                <a:gd name="T11" fmla="*/ 383 h 1647"/>
                <a:gd name="T12" fmla="*/ 1316 w 2157"/>
                <a:gd name="T13" fmla="*/ 23 h 164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157" h="1647">
                  <a:moveTo>
                    <a:pt x="1099" y="22"/>
                  </a:moveTo>
                  <a:cubicBezTo>
                    <a:pt x="809" y="0"/>
                    <a:pt x="494" y="71"/>
                    <a:pt x="320" y="229"/>
                  </a:cubicBezTo>
                  <a:cubicBezTo>
                    <a:pt x="146" y="387"/>
                    <a:pt x="0" y="741"/>
                    <a:pt x="57" y="969"/>
                  </a:cubicBezTo>
                  <a:cubicBezTo>
                    <a:pt x="114" y="1197"/>
                    <a:pt x="396" y="1547"/>
                    <a:pt x="662" y="1597"/>
                  </a:cubicBezTo>
                  <a:cubicBezTo>
                    <a:pt x="928" y="1647"/>
                    <a:pt x="1423" y="1476"/>
                    <a:pt x="1656" y="1271"/>
                  </a:cubicBezTo>
                  <a:cubicBezTo>
                    <a:pt x="1889" y="1066"/>
                    <a:pt x="2157" y="573"/>
                    <a:pt x="2062" y="364"/>
                  </a:cubicBezTo>
                  <a:cubicBezTo>
                    <a:pt x="1967" y="155"/>
                    <a:pt x="1389" y="44"/>
                    <a:pt x="1099" y="22"/>
                  </a:cubicBezTo>
                  <a:close/>
                </a:path>
              </a:pathLst>
            </a:cu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2" name="Freeform 9008"/>
            <p:cNvSpPr>
              <a:spLocks noChangeAspect="1"/>
            </p:cNvSpPr>
            <p:nvPr/>
          </p:nvSpPr>
          <p:spPr bwMode="auto">
            <a:xfrm rot="970164">
              <a:off x="3918" y="7801"/>
              <a:ext cx="2583" cy="1734"/>
            </a:xfrm>
            <a:custGeom>
              <a:avLst/>
              <a:gdLst>
                <a:gd name="T0" fmla="*/ 1316 w 2157"/>
                <a:gd name="T1" fmla="*/ 23 h 1647"/>
                <a:gd name="T2" fmla="*/ 383 w 2157"/>
                <a:gd name="T3" fmla="*/ 241 h 1647"/>
                <a:gd name="T4" fmla="*/ 68 w 2157"/>
                <a:gd name="T5" fmla="*/ 1020 h 1647"/>
                <a:gd name="T6" fmla="*/ 793 w 2157"/>
                <a:gd name="T7" fmla="*/ 1681 h 1647"/>
                <a:gd name="T8" fmla="*/ 1983 w 2157"/>
                <a:gd name="T9" fmla="*/ 1338 h 1647"/>
                <a:gd name="T10" fmla="*/ 2469 w 2157"/>
                <a:gd name="T11" fmla="*/ 383 h 1647"/>
                <a:gd name="T12" fmla="*/ 1316 w 2157"/>
                <a:gd name="T13" fmla="*/ 23 h 164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157" h="1647">
                  <a:moveTo>
                    <a:pt x="1099" y="22"/>
                  </a:moveTo>
                  <a:cubicBezTo>
                    <a:pt x="809" y="0"/>
                    <a:pt x="494" y="71"/>
                    <a:pt x="320" y="229"/>
                  </a:cubicBezTo>
                  <a:cubicBezTo>
                    <a:pt x="146" y="387"/>
                    <a:pt x="0" y="741"/>
                    <a:pt x="57" y="969"/>
                  </a:cubicBezTo>
                  <a:cubicBezTo>
                    <a:pt x="114" y="1197"/>
                    <a:pt x="396" y="1547"/>
                    <a:pt x="662" y="1597"/>
                  </a:cubicBezTo>
                  <a:cubicBezTo>
                    <a:pt x="928" y="1647"/>
                    <a:pt x="1423" y="1476"/>
                    <a:pt x="1656" y="1271"/>
                  </a:cubicBezTo>
                  <a:cubicBezTo>
                    <a:pt x="1889" y="1066"/>
                    <a:pt x="2157" y="573"/>
                    <a:pt x="2062" y="364"/>
                  </a:cubicBezTo>
                  <a:cubicBezTo>
                    <a:pt x="1967" y="155"/>
                    <a:pt x="1389" y="44"/>
                    <a:pt x="1099" y="22"/>
                  </a:cubicBezTo>
                  <a:close/>
                </a:path>
              </a:pathLst>
            </a:cu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3" name="AutoShape 12319"/>
            <p:cNvSpPr>
              <a:spLocks noChangeShapeType="1"/>
            </p:cNvSpPr>
            <p:nvPr/>
          </p:nvSpPr>
          <p:spPr bwMode="auto">
            <a:xfrm flipV="1">
              <a:off x="6481" y="8562"/>
              <a:ext cx="0" cy="216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4" name="AutoShape 12320"/>
            <p:cNvSpPr>
              <a:spLocks noChangeShapeType="1"/>
            </p:cNvSpPr>
            <p:nvPr/>
          </p:nvSpPr>
          <p:spPr bwMode="auto">
            <a:xfrm flipV="1">
              <a:off x="3999" y="8454"/>
              <a:ext cx="0" cy="216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5" name="AutoShape 12321"/>
            <p:cNvSpPr>
              <a:spLocks noChangeShapeType="1"/>
            </p:cNvSpPr>
            <p:nvPr/>
          </p:nvSpPr>
          <p:spPr bwMode="auto">
            <a:xfrm>
              <a:off x="6538" y="8562"/>
              <a:ext cx="267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6" name="AutoShape 12322"/>
            <p:cNvSpPr>
              <a:spLocks noChangeShapeType="1"/>
            </p:cNvSpPr>
            <p:nvPr/>
          </p:nvSpPr>
          <p:spPr bwMode="auto">
            <a:xfrm>
              <a:off x="6538" y="8803"/>
              <a:ext cx="267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7" name="AutoShape 12323"/>
            <p:cNvSpPr>
              <a:spLocks noChangeShapeType="1"/>
            </p:cNvSpPr>
            <p:nvPr/>
          </p:nvSpPr>
          <p:spPr bwMode="auto">
            <a:xfrm flipV="1">
              <a:off x="6669" y="8787"/>
              <a:ext cx="0" cy="286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8" name="AutoShape 12324"/>
            <p:cNvSpPr>
              <a:spLocks noChangeShapeType="1"/>
            </p:cNvSpPr>
            <p:nvPr/>
          </p:nvSpPr>
          <p:spPr bwMode="auto">
            <a:xfrm>
              <a:off x="6669" y="8292"/>
              <a:ext cx="0" cy="286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9" name="Text Box 9025"/>
            <p:cNvSpPr txBox="1">
              <a:spLocks noChangeArrowheads="1"/>
            </p:cNvSpPr>
            <p:nvPr/>
          </p:nvSpPr>
          <p:spPr bwMode="auto">
            <a:xfrm>
              <a:off x="5066" y="8454"/>
              <a:ext cx="228" cy="2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A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0" name="AutoShape 12325"/>
            <p:cNvSpPr>
              <a:spLocks noChangeShapeType="1"/>
            </p:cNvSpPr>
            <p:nvPr/>
          </p:nvSpPr>
          <p:spPr bwMode="auto">
            <a:xfrm flipV="1">
              <a:off x="2936" y="9180"/>
              <a:ext cx="0" cy="55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1" name="Freeform 12326"/>
            <p:cNvSpPr>
              <a:spLocks/>
            </p:cNvSpPr>
            <p:nvPr/>
          </p:nvSpPr>
          <p:spPr bwMode="auto">
            <a:xfrm>
              <a:off x="2550" y="9734"/>
              <a:ext cx="938" cy="248"/>
            </a:xfrm>
            <a:custGeom>
              <a:avLst/>
              <a:gdLst>
                <a:gd name="T0" fmla="*/ 0 w 938"/>
                <a:gd name="T1" fmla="*/ 248 h 248"/>
                <a:gd name="T2" fmla="*/ 390 w 938"/>
                <a:gd name="T3" fmla="*/ 0 h 248"/>
                <a:gd name="T4" fmla="*/ 938 w 938"/>
                <a:gd name="T5" fmla="*/ 0 h 24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938" h="248">
                  <a:moveTo>
                    <a:pt x="0" y="248"/>
                  </a:moveTo>
                  <a:lnTo>
                    <a:pt x="390" y="0"/>
                  </a:lnTo>
                  <a:lnTo>
                    <a:pt x="938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 type="triangle" w="sm" len="med"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2" name="Text Box 12327"/>
            <p:cNvSpPr txBox="1">
              <a:spLocks noChangeArrowheads="1"/>
            </p:cNvSpPr>
            <p:nvPr/>
          </p:nvSpPr>
          <p:spPr bwMode="auto">
            <a:xfrm>
              <a:off x="2322" y="9903"/>
              <a:ext cx="228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x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3" name="Text Box 12328"/>
            <p:cNvSpPr txBox="1">
              <a:spLocks noChangeArrowheads="1"/>
            </p:cNvSpPr>
            <p:nvPr/>
          </p:nvSpPr>
          <p:spPr bwMode="auto">
            <a:xfrm>
              <a:off x="3488" y="9629"/>
              <a:ext cx="228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y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4" name="Text Box 12329"/>
            <p:cNvSpPr txBox="1">
              <a:spLocks noChangeArrowheads="1"/>
            </p:cNvSpPr>
            <p:nvPr/>
          </p:nvSpPr>
          <p:spPr bwMode="auto">
            <a:xfrm>
              <a:off x="2808" y="8967"/>
              <a:ext cx="228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z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5" name="Freeform 12330"/>
            <p:cNvSpPr>
              <a:spLocks/>
            </p:cNvSpPr>
            <p:nvPr/>
          </p:nvSpPr>
          <p:spPr bwMode="auto">
            <a:xfrm>
              <a:off x="3847" y="9073"/>
              <a:ext cx="817" cy="495"/>
            </a:xfrm>
            <a:custGeom>
              <a:avLst/>
              <a:gdLst>
                <a:gd name="T0" fmla="*/ 0 w 817"/>
                <a:gd name="T1" fmla="*/ 0 h 495"/>
                <a:gd name="T2" fmla="*/ 315 w 817"/>
                <a:gd name="T3" fmla="*/ 367 h 495"/>
                <a:gd name="T4" fmla="*/ 817 w 817"/>
                <a:gd name="T5" fmla="*/ 495 h 49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817" h="495">
                  <a:moveTo>
                    <a:pt x="0" y="0"/>
                  </a:moveTo>
                  <a:cubicBezTo>
                    <a:pt x="52" y="61"/>
                    <a:pt x="179" y="284"/>
                    <a:pt x="315" y="367"/>
                  </a:cubicBezTo>
                  <a:cubicBezTo>
                    <a:pt x="451" y="450"/>
                    <a:pt x="712" y="468"/>
                    <a:pt x="817" y="495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6" name="AutoShape 12336"/>
            <p:cNvSpPr>
              <a:spLocks noChangeShapeType="1"/>
            </p:cNvSpPr>
            <p:nvPr/>
          </p:nvSpPr>
          <p:spPr bwMode="auto">
            <a:xfrm>
              <a:off x="4833" y="9395"/>
              <a:ext cx="0" cy="19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7" name="Freeform 12339"/>
            <p:cNvSpPr>
              <a:spLocks/>
            </p:cNvSpPr>
            <p:nvPr/>
          </p:nvSpPr>
          <p:spPr bwMode="auto">
            <a:xfrm>
              <a:off x="3847" y="9276"/>
              <a:ext cx="817" cy="495"/>
            </a:xfrm>
            <a:custGeom>
              <a:avLst/>
              <a:gdLst>
                <a:gd name="T0" fmla="*/ 0 w 817"/>
                <a:gd name="T1" fmla="*/ 0 h 495"/>
                <a:gd name="T2" fmla="*/ 315 w 817"/>
                <a:gd name="T3" fmla="*/ 367 h 495"/>
                <a:gd name="T4" fmla="*/ 817 w 817"/>
                <a:gd name="T5" fmla="*/ 495 h 49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817" h="495">
                  <a:moveTo>
                    <a:pt x="0" y="0"/>
                  </a:moveTo>
                  <a:cubicBezTo>
                    <a:pt x="52" y="61"/>
                    <a:pt x="179" y="284"/>
                    <a:pt x="315" y="367"/>
                  </a:cubicBezTo>
                  <a:cubicBezTo>
                    <a:pt x="451" y="450"/>
                    <a:pt x="712" y="468"/>
                    <a:pt x="817" y="495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8" name="Text Box 9026"/>
            <p:cNvSpPr txBox="1">
              <a:spLocks noChangeArrowheads="1"/>
            </p:cNvSpPr>
            <p:nvPr/>
          </p:nvSpPr>
          <p:spPr bwMode="auto">
            <a:xfrm>
              <a:off x="4363" y="8966"/>
              <a:ext cx="401" cy="2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S</a:t>
              </a:r>
              <a:r>
                <a:rPr kumimoji="0" lang="en-US" altLang="en-US" sz="1100" b="0" i="1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T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9" name="Text Box 9028"/>
            <p:cNvSpPr txBox="1">
              <a:spLocks noChangeArrowheads="1"/>
            </p:cNvSpPr>
            <p:nvPr/>
          </p:nvSpPr>
          <p:spPr bwMode="auto">
            <a:xfrm>
              <a:off x="3883" y="9735"/>
              <a:ext cx="629" cy="2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{</a:t>
              </a: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T</a:t>
              </a:r>
              <a:r>
                <a:rPr kumimoji="0" lang="en-US" altLang="en-US" sz="1100" b="0" i="1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x</a:t>
              </a: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,T</a:t>
              </a:r>
              <a:r>
                <a:rPr kumimoji="0" lang="en-US" altLang="en-US" sz="1100" b="0" i="1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y</a:t>
              </a: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}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0" name="Freeform 12353"/>
            <p:cNvSpPr>
              <a:spLocks/>
            </p:cNvSpPr>
            <p:nvPr/>
          </p:nvSpPr>
          <p:spPr bwMode="auto">
            <a:xfrm>
              <a:off x="3848" y="8833"/>
              <a:ext cx="247" cy="448"/>
            </a:xfrm>
            <a:custGeom>
              <a:avLst/>
              <a:gdLst>
                <a:gd name="T0" fmla="*/ 247 w 247"/>
                <a:gd name="T1" fmla="*/ 0 h 448"/>
                <a:gd name="T2" fmla="*/ 0 w 247"/>
                <a:gd name="T3" fmla="*/ 247 h 448"/>
                <a:gd name="T4" fmla="*/ 0 w 247"/>
                <a:gd name="T5" fmla="*/ 448 h 448"/>
                <a:gd name="T6" fmla="*/ 247 w 247"/>
                <a:gd name="T7" fmla="*/ 201 h 44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47" h="448">
                  <a:moveTo>
                    <a:pt x="247" y="0"/>
                  </a:moveTo>
                  <a:lnTo>
                    <a:pt x="0" y="247"/>
                  </a:lnTo>
                  <a:lnTo>
                    <a:pt x="0" y="448"/>
                  </a:lnTo>
                  <a:lnTo>
                    <a:pt x="247" y="201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 type="triangl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1" name="Freeform 12354"/>
            <p:cNvSpPr>
              <a:spLocks/>
            </p:cNvSpPr>
            <p:nvPr/>
          </p:nvSpPr>
          <p:spPr bwMode="auto">
            <a:xfrm>
              <a:off x="3967" y="9015"/>
              <a:ext cx="241" cy="433"/>
            </a:xfrm>
            <a:custGeom>
              <a:avLst/>
              <a:gdLst>
                <a:gd name="T0" fmla="*/ 241 w 241"/>
                <a:gd name="T1" fmla="*/ 0 h 433"/>
                <a:gd name="T2" fmla="*/ 0 w 241"/>
                <a:gd name="T3" fmla="*/ 232 h 433"/>
                <a:gd name="T4" fmla="*/ 0 w 241"/>
                <a:gd name="T5" fmla="*/ 433 h 433"/>
                <a:gd name="T6" fmla="*/ 235 w 241"/>
                <a:gd name="T7" fmla="*/ 192 h 433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41" h="433">
                  <a:moveTo>
                    <a:pt x="241" y="0"/>
                  </a:moveTo>
                  <a:lnTo>
                    <a:pt x="0" y="232"/>
                  </a:lnTo>
                  <a:lnTo>
                    <a:pt x="0" y="433"/>
                  </a:lnTo>
                  <a:lnTo>
                    <a:pt x="235" y="192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 type="triangl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2" name="Freeform 12355"/>
            <p:cNvSpPr>
              <a:spLocks/>
            </p:cNvSpPr>
            <p:nvPr/>
          </p:nvSpPr>
          <p:spPr bwMode="auto">
            <a:xfrm>
              <a:off x="4088" y="9159"/>
              <a:ext cx="243" cy="427"/>
            </a:xfrm>
            <a:custGeom>
              <a:avLst/>
              <a:gdLst>
                <a:gd name="T0" fmla="*/ 221 w 243"/>
                <a:gd name="T1" fmla="*/ 0 h 427"/>
                <a:gd name="T2" fmla="*/ 0 w 243"/>
                <a:gd name="T3" fmla="*/ 226 h 427"/>
                <a:gd name="T4" fmla="*/ 0 w 243"/>
                <a:gd name="T5" fmla="*/ 427 h 427"/>
                <a:gd name="T6" fmla="*/ 243 w 243"/>
                <a:gd name="T7" fmla="*/ 198 h 42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43" h="427">
                  <a:moveTo>
                    <a:pt x="221" y="0"/>
                  </a:moveTo>
                  <a:lnTo>
                    <a:pt x="0" y="226"/>
                  </a:lnTo>
                  <a:lnTo>
                    <a:pt x="0" y="427"/>
                  </a:lnTo>
                  <a:lnTo>
                    <a:pt x="243" y="198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 type="triangl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3" name="Freeform 12356"/>
            <p:cNvSpPr>
              <a:spLocks/>
            </p:cNvSpPr>
            <p:nvPr/>
          </p:nvSpPr>
          <p:spPr bwMode="auto">
            <a:xfrm>
              <a:off x="4224" y="9250"/>
              <a:ext cx="219" cy="428"/>
            </a:xfrm>
            <a:custGeom>
              <a:avLst/>
              <a:gdLst>
                <a:gd name="T0" fmla="*/ 219 w 219"/>
                <a:gd name="T1" fmla="*/ 0 h 428"/>
                <a:gd name="T2" fmla="*/ 0 w 219"/>
                <a:gd name="T3" fmla="*/ 227 h 428"/>
                <a:gd name="T4" fmla="*/ 0 w 219"/>
                <a:gd name="T5" fmla="*/ 428 h 428"/>
                <a:gd name="T6" fmla="*/ 214 w 219"/>
                <a:gd name="T7" fmla="*/ 214 h 42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9" h="428">
                  <a:moveTo>
                    <a:pt x="219" y="0"/>
                  </a:moveTo>
                  <a:lnTo>
                    <a:pt x="0" y="227"/>
                  </a:lnTo>
                  <a:lnTo>
                    <a:pt x="0" y="428"/>
                  </a:lnTo>
                  <a:lnTo>
                    <a:pt x="214" y="214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 type="triangl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4" name="Freeform 12357"/>
            <p:cNvSpPr>
              <a:spLocks/>
            </p:cNvSpPr>
            <p:nvPr/>
          </p:nvSpPr>
          <p:spPr bwMode="auto">
            <a:xfrm>
              <a:off x="4417" y="9341"/>
              <a:ext cx="197" cy="388"/>
            </a:xfrm>
            <a:custGeom>
              <a:avLst/>
              <a:gdLst>
                <a:gd name="T0" fmla="*/ 187 w 197"/>
                <a:gd name="T1" fmla="*/ 0 h 388"/>
                <a:gd name="T2" fmla="*/ 0 w 197"/>
                <a:gd name="T3" fmla="*/ 187 h 388"/>
                <a:gd name="T4" fmla="*/ 0 w 197"/>
                <a:gd name="T5" fmla="*/ 388 h 388"/>
                <a:gd name="T6" fmla="*/ 197 w 197"/>
                <a:gd name="T7" fmla="*/ 193 h 38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7" h="388">
                  <a:moveTo>
                    <a:pt x="187" y="0"/>
                  </a:moveTo>
                  <a:lnTo>
                    <a:pt x="0" y="187"/>
                  </a:lnTo>
                  <a:lnTo>
                    <a:pt x="0" y="388"/>
                  </a:lnTo>
                  <a:lnTo>
                    <a:pt x="197" y="193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 type="triangl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5" name="Freeform 12358"/>
            <p:cNvSpPr>
              <a:spLocks/>
            </p:cNvSpPr>
            <p:nvPr/>
          </p:nvSpPr>
          <p:spPr bwMode="auto">
            <a:xfrm>
              <a:off x="4659" y="9400"/>
              <a:ext cx="175" cy="371"/>
            </a:xfrm>
            <a:custGeom>
              <a:avLst/>
              <a:gdLst>
                <a:gd name="T0" fmla="*/ 164 w 175"/>
                <a:gd name="T1" fmla="*/ 0 h 371"/>
                <a:gd name="T2" fmla="*/ 0 w 175"/>
                <a:gd name="T3" fmla="*/ 170 h 371"/>
                <a:gd name="T4" fmla="*/ 0 w 175"/>
                <a:gd name="T5" fmla="*/ 371 h 371"/>
                <a:gd name="T6" fmla="*/ 175 w 175"/>
                <a:gd name="T7" fmla="*/ 193 h 37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75" h="371">
                  <a:moveTo>
                    <a:pt x="164" y="0"/>
                  </a:moveTo>
                  <a:lnTo>
                    <a:pt x="0" y="170"/>
                  </a:lnTo>
                  <a:lnTo>
                    <a:pt x="0" y="371"/>
                  </a:lnTo>
                  <a:lnTo>
                    <a:pt x="175" y="193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 type="triangl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" name="AutoShape 12359"/>
            <p:cNvSpPr>
              <a:spLocks noChangeShapeType="1"/>
            </p:cNvSpPr>
            <p:nvPr/>
          </p:nvSpPr>
          <p:spPr bwMode="auto">
            <a:xfrm>
              <a:off x="4093" y="8845"/>
              <a:ext cx="0" cy="19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</p:grpSp>
      <p:grpSp>
        <p:nvGrpSpPr>
          <p:cNvPr id="18" name="Group 13401"/>
          <p:cNvGrpSpPr>
            <a:grpSpLocks/>
          </p:cNvGrpSpPr>
          <p:nvPr/>
        </p:nvGrpSpPr>
        <p:grpSpPr bwMode="auto">
          <a:xfrm>
            <a:off x="1921808" y="4124378"/>
            <a:ext cx="3445257" cy="429032"/>
            <a:chOff x="4386" y="1688"/>
            <a:chExt cx="3976" cy="495"/>
          </a:xfrm>
        </p:grpSpPr>
        <p:sp>
          <p:nvSpPr>
            <p:cNvPr id="47" name="Oval 13402"/>
            <p:cNvSpPr>
              <a:spLocks noChangeArrowheads="1"/>
            </p:cNvSpPr>
            <p:nvPr/>
          </p:nvSpPr>
          <p:spPr bwMode="auto">
            <a:xfrm>
              <a:off x="4515" y="1688"/>
              <a:ext cx="255" cy="255"/>
            </a:xfrm>
            <a:prstGeom prst="ellips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Oval 13403"/>
            <p:cNvSpPr>
              <a:spLocks noChangeArrowheads="1"/>
            </p:cNvSpPr>
            <p:nvPr/>
          </p:nvSpPr>
          <p:spPr bwMode="auto">
            <a:xfrm>
              <a:off x="4771" y="1688"/>
              <a:ext cx="255" cy="255"/>
            </a:xfrm>
            <a:prstGeom prst="ellips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Oval 13404"/>
            <p:cNvSpPr>
              <a:spLocks noChangeArrowheads="1"/>
            </p:cNvSpPr>
            <p:nvPr/>
          </p:nvSpPr>
          <p:spPr bwMode="auto">
            <a:xfrm>
              <a:off x="5027" y="1688"/>
              <a:ext cx="255" cy="255"/>
            </a:xfrm>
            <a:prstGeom prst="ellips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Oval 13405"/>
            <p:cNvSpPr>
              <a:spLocks noChangeArrowheads="1"/>
            </p:cNvSpPr>
            <p:nvPr/>
          </p:nvSpPr>
          <p:spPr bwMode="auto">
            <a:xfrm>
              <a:off x="5283" y="1688"/>
              <a:ext cx="255" cy="255"/>
            </a:xfrm>
            <a:prstGeom prst="ellips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Oval 13406"/>
            <p:cNvSpPr>
              <a:spLocks noChangeArrowheads="1"/>
            </p:cNvSpPr>
            <p:nvPr/>
          </p:nvSpPr>
          <p:spPr bwMode="auto">
            <a:xfrm>
              <a:off x="5539" y="1688"/>
              <a:ext cx="255" cy="255"/>
            </a:xfrm>
            <a:prstGeom prst="ellips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Oval 13407"/>
            <p:cNvSpPr>
              <a:spLocks noChangeArrowheads="1"/>
            </p:cNvSpPr>
            <p:nvPr/>
          </p:nvSpPr>
          <p:spPr bwMode="auto">
            <a:xfrm>
              <a:off x="4386" y="1919"/>
              <a:ext cx="255" cy="255"/>
            </a:xfrm>
            <a:prstGeom prst="ellips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Oval 13408"/>
            <p:cNvSpPr>
              <a:spLocks noChangeArrowheads="1"/>
            </p:cNvSpPr>
            <p:nvPr/>
          </p:nvSpPr>
          <p:spPr bwMode="auto">
            <a:xfrm>
              <a:off x="4642" y="1919"/>
              <a:ext cx="255" cy="255"/>
            </a:xfrm>
            <a:prstGeom prst="ellips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Oval 13409"/>
            <p:cNvSpPr>
              <a:spLocks noChangeArrowheads="1"/>
            </p:cNvSpPr>
            <p:nvPr/>
          </p:nvSpPr>
          <p:spPr bwMode="auto">
            <a:xfrm>
              <a:off x="4898" y="1919"/>
              <a:ext cx="255" cy="255"/>
            </a:xfrm>
            <a:prstGeom prst="ellips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Oval 13410"/>
            <p:cNvSpPr>
              <a:spLocks noChangeArrowheads="1"/>
            </p:cNvSpPr>
            <p:nvPr/>
          </p:nvSpPr>
          <p:spPr bwMode="auto">
            <a:xfrm>
              <a:off x="5154" y="1919"/>
              <a:ext cx="255" cy="255"/>
            </a:xfrm>
            <a:prstGeom prst="ellips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Oval 13411"/>
            <p:cNvSpPr>
              <a:spLocks noChangeArrowheads="1"/>
            </p:cNvSpPr>
            <p:nvPr/>
          </p:nvSpPr>
          <p:spPr bwMode="auto">
            <a:xfrm>
              <a:off x="5410" y="1919"/>
              <a:ext cx="255" cy="255"/>
            </a:xfrm>
            <a:prstGeom prst="ellips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Oval 13412"/>
            <p:cNvSpPr>
              <a:spLocks noChangeArrowheads="1"/>
            </p:cNvSpPr>
            <p:nvPr/>
          </p:nvSpPr>
          <p:spPr bwMode="auto">
            <a:xfrm>
              <a:off x="5666" y="1919"/>
              <a:ext cx="255" cy="255"/>
            </a:xfrm>
            <a:prstGeom prst="ellips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Oval 13413"/>
            <p:cNvSpPr>
              <a:spLocks noChangeArrowheads="1"/>
            </p:cNvSpPr>
            <p:nvPr/>
          </p:nvSpPr>
          <p:spPr bwMode="auto">
            <a:xfrm>
              <a:off x="7083" y="1697"/>
              <a:ext cx="255" cy="255"/>
            </a:xfrm>
            <a:prstGeom prst="ellips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Oval 13414"/>
            <p:cNvSpPr>
              <a:spLocks noChangeArrowheads="1"/>
            </p:cNvSpPr>
            <p:nvPr/>
          </p:nvSpPr>
          <p:spPr bwMode="auto">
            <a:xfrm>
              <a:off x="7339" y="1697"/>
              <a:ext cx="255" cy="255"/>
            </a:xfrm>
            <a:prstGeom prst="ellips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Oval 13415"/>
            <p:cNvSpPr>
              <a:spLocks noChangeArrowheads="1"/>
            </p:cNvSpPr>
            <p:nvPr/>
          </p:nvSpPr>
          <p:spPr bwMode="auto">
            <a:xfrm>
              <a:off x="7595" y="1697"/>
              <a:ext cx="255" cy="255"/>
            </a:xfrm>
            <a:prstGeom prst="ellips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Oval 13416"/>
            <p:cNvSpPr>
              <a:spLocks noChangeArrowheads="1"/>
            </p:cNvSpPr>
            <p:nvPr/>
          </p:nvSpPr>
          <p:spPr bwMode="auto">
            <a:xfrm>
              <a:off x="7851" y="1697"/>
              <a:ext cx="255" cy="255"/>
            </a:xfrm>
            <a:prstGeom prst="ellips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Oval 13417"/>
            <p:cNvSpPr>
              <a:spLocks noChangeArrowheads="1"/>
            </p:cNvSpPr>
            <p:nvPr/>
          </p:nvSpPr>
          <p:spPr bwMode="auto">
            <a:xfrm>
              <a:off x="8107" y="1697"/>
              <a:ext cx="255" cy="255"/>
            </a:xfrm>
            <a:prstGeom prst="ellips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Oval 13418"/>
            <p:cNvSpPr>
              <a:spLocks noChangeArrowheads="1"/>
            </p:cNvSpPr>
            <p:nvPr/>
          </p:nvSpPr>
          <p:spPr bwMode="auto">
            <a:xfrm>
              <a:off x="6698" y="1928"/>
              <a:ext cx="255" cy="255"/>
            </a:xfrm>
            <a:prstGeom prst="ellips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Oval 13419"/>
            <p:cNvSpPr>
              <a:spLocks noChangeArrowheads="1"/>
            </p:cNvSpPr>
            <p:nvPr/>
          </p:nvSpPr>
          <p:spPr bwMode="auto">
            <a:xfrm>
              <a:off x="6954" y="1928"/>
              <a:ext cx="255" cy="255"/>
            </a:xfrm>
            <a:prstGeom prst="ellips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Oval 13420"/>
            <p:cNvSpPr>
              <a:spLocks noChangeArrowheads="1"/>
            </p:cNvSpPr>
            <p:nvPr/>
          </p:nvSpPr>
          <p:spPr bwMode="auto">
            <a:xfrm>
              <a:off x="7210" y="1928"/>
              <a:ext cx="255" cy="255"/>
            </a:xfrm>
            <a:prstGeom prst="ellips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Oval 13421"/>
            <p:cNvSpPr>
              <a:spLocks noChangeArrowheads="1"/>
            </p:cNvSpPr>
            <p:nvPr/>
          </p:nvSpPr>
          <p:spPr bwMode="auto">
            <a:xfrm>
              <a:off x="7466" y="1928"/>
              <a:ext cx="255" cy="255"/>
            </a:xfrm>
            <a:prstGeom prst="ellips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" name="Oval 13422"/>
            <p:cNvSpPr>
              <a:spLocks noChangeArrowheads="1"/>
            </p:cNvSpPr>
            <p:nvPr/>
          </p:nvSpPr>
          <p:spPr bwMode="auto">
            <a:xfrm>
              <a:off x="7722" y="1928"/>
              <a:ext cx="255" cy="255"/>
            </a:xfrm>
            <a:prstGeom prst="ellips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" name="Oval 13423"/>
            <p:cNvSpPr>
              <a:spLocks noChangeArrowheads="1"/>
            </p:cNvSpPr>
            <p:nvPr/>
          </p:nvSpPr>
          <p:spPr bwMode="auto">
            <a:xfrm>
              <a:off x="7978" y="1928"/>
              <a:ext cx="255" cy="255"/>
            </a:xfrm>
            <a:prstGeom prst="ellips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" name="Line 13424"/>
            <p:cNvSpPr>
              <a:spLocks noChangeShapeType="1"/>
            </p:cNvSpPr>
            <p:nvPr/>
          </p:nvSpPr>
          <p:spPr bwMode="auto">
            <a:xfrm>
              <a:off x="6590" y="1808"/>
              <a:ext cx="495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" name="AutoShape 13425"/>
            <p:cNvSpPr>
              <a:spLocks noChangeArrowheads="1"/>
            </p:cNvSpPr>
            <p:nvPr/>
          </p:nvSpPr>
          <p:spPr bwMode="auto">
            <a:xfrm>
              <a:off x="6111" y="1812"/>
              <a:ext cx="360" cy="188"/>
            </a:xfrm>
            <a:prstGeom prst="rightArrow">
              <a:avLst>
                <a:gd name="adj1" fmla="val 42556"/>
                <a:gd name="adj2" fmla="val 75532"/>
              </a:avLst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72" name="Group 13387"/>
          <p:cNvGrpSpPr>
            <a:grpSpLocks/>
          </p:cNvGrpSpPr>
          <p:nvPr/>
        </p:nvGrpSpPr>
        <p:grpSpPr bwMode="auto">
          <a:xfrm>
            <a:off x="2920423" y="5042688"/>
            <a:ext cx="1617663" cy="1736725"/>
            <a:chOff x="4422" y="1492"/>
            <a:chExt cx="2548" cy="2734"/>
          </a:xfrm>
        </p:grpSpPr>
        <p:sp>
          <p:nvSpPr>
            <p:cNvPr id="73" name="Freeform 13388"/>
            <p:cNvSpPr>
              <a:spLocks/>
            </p:cNvSpPr>
            <p:nvPr/>
          </p:nvSpPr>
          <p:spPr bwMode="auto">
            <a:xfrm>
              <a:off x="4703" y="2747"/>
              <a:ext cx="412" cy="1260"/>
            </a:xfrm>
            <a:custGeom>
              <a:avLst/>
              <a:gdLst>
                <a:gd name="T0" fmla="*/ 0 w 412"/>
                <a:gd name="T1" fmla="*/ 1260 h 1260"/>
                <a:gd name="T2" fmla="*/ 412 w 412"/>
                <a:gd name="T3" fmla="*/ 0 h 1260"/>
                <a:gd name="T4" fmla="*/ 412 w 412"/>
                <a:gd name="T5" fmla="*/ 1260 h 1260"/>
                <a:gd name="T6" fmla="*/ 0 w 412"/>
                <a:gd name="T7" fmla="*/ 1260 h 126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412" h="1260">
                  <a:moveTo>
                    <a:pt x="0" y="1260"/>
                  </a:moveTo>
                  <a:lnTo>
                    <a:pt x="412" y="0"/>
                  </a:lnTo>
                  <a:lnTo>
                    <a:pt x="412" y="1260"/>
                  </a:lnTo>
                  <a:lnTo>
                    <a:pt x="0" y="1260"/>
                  </a:lnTo>
                  <a:close/>
                </a:path>
              </a:pathLst>
            </a:custGeom>
            <a:solidFill>
              <a:srgbClr val="C0C0C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74" name="Line 13389"/>
            <p:cNvSpPr>
              <a:spLocks noChangeShapeType="1"/>
            </p:cNvSpPr>
            <p:nvPr/>
          </p:nvSpPr>
          <p:spPr bwMode="auto">
            <a:xfrm>
              <a:off x="4710" y="4007"/>
              <a:ext cx="208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75" name="Line 13390"/>
            <p:cNvSpPr>
              <a:spLocks noChangeShapeType="1"/>
            </p:cNvSpPr>
            <p:nvPr/>
          </p:nvSpPr>
          <p:spPr bwMode="auto">
            <a:xfrm flipV="1">
              <a:off x="4710" y="1570"/>
              <a:ext cx="0" cy="243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76" name="Freeform 13391"/>
            <p:cNvSpPr>
              <a:spLocks/>
            </p:cNvSpPr>
            <p:nvPr/>
          </p:nvSpPr>
          <p:spPr bwMode="auto">
            <a:xfrm>
              <a:off x="4711" y="1832"/>
              <a:ext cx="1020" cy="2175"/>
            </a:xfrm>
            <a:custGeom>
              <a:avLst/>
              <a:gdLst>
                <a:gd name="T0" fmla="*/ 0 w 1020"/>
                <a:gd name="T1" fmla="*/ 2175 h 2175"/>
                <a:gd name="T2" fmla="*/ 562 w 1020"/>
                <a:gd name="T3" fmla="*/ 443 h 2175"/>
                <a:gd name="T4" fmla="*/ 638 w 1020"/>
                <a:gd name="T5" fmla="*/ 216 h 2175"/>
                <a:gd name="T6" fmla="*/ 735 w 1020"/>
                <a:gd name="T7" fmla="*/ 113 h 2175"/>
                <a:gd name="T8" fmla="*/ 1020 w 1020"/>
                <a:gd name="T9" fmla="*/ 0 h 217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020" h="2175">
                  <a:moveTo>
                    <a:pt x="0" y="2175"/>
                  </a:moveTo>
                  <a:cubicBezTo>
                    <a:pt x="227" y="1472"/>
                    <a:pt x="456" y="769"/>
                    <a:pt x="562" y="443"/>
                  </a:cubicBezTo>
                  <a:cubicBezTo>
                    <a:pt x="668" y="117"/>
                    <a:pt x="609" y="271"/>
                    <a:pt x="638" y="216"/>
                  </a:cubicBezTo>
                  <a:cubicBezTo>
                    <a:pt x="667" y="161"/>
                    <a:pt x="672" y="149"/>
                    <a:pt x="735" y="113"/>
                  </a:cubicBezTo>
                  <a:cubicBezTo>
                    <a:pt x="798" y="77"/>
                    <a:pt x="908" y="38"/>
                    <a:pt x="1020" y="0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77" name="Text Box 13392"/>
            <p:cNvSpPr txBox="1">
              <a:spLocks noChangeArrowheads="1"/>
            </p:cNvSpPr>
            <p:nvPr/>
          </p:nvSpPr>
          <p:spPr bwMode="auto">
            <a:xfrm>
              <a:off x="4845" y="3535"/>
              <a:ext cx="247" cy="2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U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8" name="Text Box 13393"/>
            <p:cNvSpPr txBox="1">
              <a:spLocks noChangeArrowheads="1"/>
            </p:cNvSpPr>
            <p:nvPr/>
          </p:nvSpPr>
          <p:spPr bwMode="auto">
            <a:xfrm>
              <a:off x="5209" y="3543"/>
              <a:ext cx="1337" cy="2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Strain energy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9" name="Freeform 13394"/>
            <p:cNvSpPr>
              <a:spLocks/>
            </p:cNvSpPr>
            <p:nvPr/>
          </p:nvSpPr>
          <p:spPr bwMode="auto">
            <a:xfrm>
              <a:off x="5190" y="2065"/>
              <a:ext cx="159" cy="465"/>
            </a:xfrm>
            <a:custGeom>
              <a:avLst/>
              <a:gdLst>
                <a:gd name="T0" fmla="*/ 0 w 159"/>
                <a:gd name="T1" fmla="*/ 465 h 471"/>
                <a:gd name="T2" fmla="*/ 159 w 159"/>
                <a:gd name="T3" fmla="*/ 465 h 471"/>
                <a:gd name="T4" fmla="*/ 159 w 159"/>
                <a:gd name="T5" fmla="*/ 0 h 47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59" h="471">
                  <a:moveTo>
                    <a:pt x="0" y="471"/>
                  </a:moveTo>
                  <a:lnTo>
                    <a:pt x="159" y="471"/>
                  </a:lnTo>
                  <a:lnTo>
                    <a:pt x="159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80" name="Text Box 13395"/>
            <p:cNvSpPr txBox="1">
              <a:spLocks noChangeArrowheads="1"/>
            </p:cNvSpPr>
            <p:nvPr/>
          </p:nvSpPr>
          <p:spPr bwMode="auto">
            <a:xfrm>
              <a:off x="5385" y="2128"/>
              <a:ext cx="247" cy="2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E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1" name="Text Box 13396"/>
            <p:cNvSpPr txBox="1">
              <a:spLocks noChangeArrowheads="1"/>
            </p:cNvSpPr>
            <p:nvPr/>
          </p:nvSpPr>
          <p:spPr bwMode="auto">
            <a:xfrm>
              <a:off x="4422" y="1492"/>
              <a:ext cx="247" cy="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ymbol" panose="05050102010706020507" pitchFamily="18" charset="2"/>
                  <a:ea typeface="Batang" panose="02030600000101010101" pitchFamily="18" charset="-127"/>
                  <a:cs typeface="Times New Roman" panose="02020603050405020304" pitchFamily="18" charset="0"/>
                </a:rPr>
                <a:t>s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2" name="Line 13397"/>
            <p:cNvSpPr>
              <a:spLocks noChangeShapeType="1"/>
            </p:cNvSpPr>
            <p:nvPr/>
          </p:nvSpPr>
          <p:spPr bwMode="auto">
            <a:xfrm flipH="1">
              <a:off x="4707" y="2756"/>
              <a:ext cx="40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83" name="Text Box 13398"/>
            <p:cNvSpPr txBox="1">
              <a:spLocks noChangeArrowheads="1"/>
            </p:cNvSpPr>
            <p:nvPr/>
          </p:nvSpPr>
          <p:spPr bwMode="auto">
            <a:xfrm>
              <a:off x="4443" y="2590"/>
              <a:ext cx="247" cy="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ymbol" panose="05050102010706020507" pitchFamily="18" charset="2"/>
                  <a:ea typeface="Batang" panose="02030600000101010101" pitchFamily="18" charset="-127"/>
                  <a:cs typeface="Times New Roman" panose="02020603050405020304" pitchFamily="18" charset="0"/>
                </a:rPr>
                <a:t>s</a:t>
              </a:r>
              <a:r>
                <a:rPr kumimoji="0" lang="en-US" altLang="en-US" sz="1100" b="0" i="1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i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4" name="Text Box 13399"/>
            <p:cNvSpPr txBox="1">
              <a:spLocks noChangeArrowheads="1"/>
            </p:cNvSpPr>
            <p:nvPr/>
          </p:nvSpPr>
          <p:spPr bwMode="auto">
            <a:xfrm>
              <a:off x="4995" y="3949"/>
              <a:ext cx="247" cy="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ymbol" panose="05050102010706020507" pitchFamily="18" charset="2"/>
                  <a:ea typeface="Batang" panose="02030600000101010101" pitchFamily="18" charset="-127"/>
                  <a:cs typeface="Times New Roman" panose="02020603050405020304" pitchFamily="18" charset="0"/>
                </a:rPr>
                <a:t>e</a:t>
              </a:r>
              <a:r>
                <a:rPr kumimoji="0" lang="en-US" altLang="en-US" sz="1100" b="0" i="1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i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5" name="Text Box 13400"/>
            <p:cNvSpPr txBox="1">
              <a:spLocks noChangeArrowheads="1"/>
            </p:cNvSpPr>
            <p:nvPr/>
          </p:nvSpPr>
          <p:spPr bwMode="auto">
            <a:xfrm>
              <a:off x="6723" y="3940"/>
              <a:ext cx="247" cy="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ymbol" panose="05050102010706020507" pitchFamily="18" charset="2"/>
                  <a:ea typeface="Batang" panose="02030600000101010101" pitchFamily="18" charset="-127"/>
                  <a:cs typeface="Times New Roman" panose="02020603050405020304" pitchFamily="18" charset="0"/>
                </a:rPr>
                <a:t>e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87" name="Group 49"/>
          <p:cNvGrpSpPr>
            <a:grpSpLocks/>
          </p:cNvGrpSpPr>
          <p:nvPr/>
        </p:nvGrpSpPr>
        <p:grpSpPr bwMode="auto">
          <a:xfrm>
            <a:off x="2509138" y="7108250"/>
            <a:ext cx="2354994" cy="1673196"/>
            <a:chOff x="4352" y="1502"/>
            <a:chExt cx="3461" cy="2460"/>
          </a:xfrm>
        </p:grpSpPr>
        <p:sp>
          <p:nvSpPr>
            <p:cNvPr id="88" name="Oval 63"/>
            <p:cNvSpPr>
              <a:spLocks noChangeArrowheads="1"/>
            </p:cNvSpPr>
            <p:nvPr/>
          </p:nvSpPr>
          <p:spPr bwMode="auto">
            <a:xfrm rot="-2774078">
              <a:off x="4314" y="2362"/>
              <a:ext cx="2025" cy="1162"/>
            </a:xfrm>
            <a:prstGeom prst="ellipse">
              <a:avLst/>
            </a:prstGeom>
            <a:solidFill>
              <a:srgbClr val="E8E8E8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" name="Line 62"/>
            <p:cNvSpPr>
              <a:spLocks noChangeShapeType="1"/>
            </p:cNvSpPr>
            <p:nvPr/>
          </p:nvSpPr>
          <p:spPr bwMode="auto">
            <a:xfrm>
              <a:off x="4352" y="2964"/>
              <a:ext cx="233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" name="Line 61"/>
            <p:cNvSpPr>
              <a:spLocks noChangeShapeType="1"/>
            </p:cNvSpPr>
            <p:nvPr/>
          </p:nvSpPr>
          <p:spPr bwMode="auto">
            <a:xfrm flipV="1">
              <a:off x="5320" y="1667"/>
              <a:ext cx="0" cy="229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" name="Text Box 60"/>
            <p:cNvSpPr txBox="1">
              <a:spLocks noChangeArrowheads="1"/>
            </p:cNvSpPr>
            <p:nvPr/>
          </p:nvSpPr>
          <p:spPr bwMode="auto">
            <a:xfrm>
              <a:off x="6493" y="3063"/>
              <a:ext cx="247" cy="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ymbol" panose="05050102010706020507" pitchFamily="18" charset="2"/>
                  <a:ea typeface="Batang" panose="02030600000101010101" pitchFamily="18" charset="-127"/>
                  <a:cs typeface="Times New Roman" panose="02020603050405020304" pitchFamily="18" charset="0"/>
                </a:rPr>
                <a:t>s</a:t>
              </a:r>
              <a:r>
                <a:rPr kumimoji="0" lang="en-US" altLang="en-US" sz="1000" b="0" i="0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1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graphicFrame>
          <p:nvGraphicFramePr>
            <p:cNvPr id="92" name="Object 9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87538893"/>
                </p:ext>
              </p:extLst>
            </p:nvPr>
          </p:nvGraphicFramePr>
          <p:xfrm>
            <a:off x="6083" y="1502"/>
            <a:ext cx="1727" cy="36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412" name="Equation" r:id="rId3" imgW="1371600" imgH="291960" progId="Equation.DSMT4">
                    <p:embed/>
                  </p:oleObj>
                </mc:Choice>
                <mc:Fallback>
                  <p:oleObj name="Equation" r:id="rId3" imgW="1371600" imgH="291960" progId="Equation.DSMT4">
                    <p:embed/>
                    <p:pic>
                      <p:nvPicPr>
                        <p:cNvPr id="0" name="Object 5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083" y="1502"/>
                          <a:ext cx="1727" cy="36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3" name="Text Box 58"/>
            <p:cNvSpPr txBox="1">
              <a:spLocks noChangeArrowheads="1"/>
            </p:cNvSpPr>
            <p:nvPr/>
          </p:nvSpPr>
          <p:spPr bwMode="auto">
            <a:xfrm>
              <a:off x="5030" y="1608"/>
              <a:ext cx="247" cy="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Symbol" panose="05050102010706020507" pitchFamily="18" charset="2"/>
                  <a:ea typeface="Batang" panose="02030600000101010101" pitchFamily="18" charset="-127"/>
                  <a:cs typeface="Times New Roman" panose="02020603050405020304" pitchFamily="18" charset="0"/>
                </a:rPr>
                <a:t>s</a:t>
              </a:r>
              <a:r>
                <a:rPr kumimoji="0" lang="en-US" altLang="en-US" sz="1000" b="0" i="0" u="none" strike="noStrike" cap="none" normalizeH="0" baseline="-3000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3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4" name="Line 57"/>
            <p:cNvSpPr>
              <a:spLocks noChangeShapeType="1"/>
            </p:cNvSpPr>
            <p:nvPr/>
          </p:nvSpPr>
          <p:spPr bwMode="auto">
            <a:xfrm>
              <a:off x="4480" y="2093"/>
              <a:ext cx="1695" cy="175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lg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" name="Line 56"/>
            <p:cNvSpPr>
              <a:spLocks noChangeShapeType="1"/>
            </p:cNvSpPr>
            <p:nvPr/>
          </p:nvSpPr>
          <p:spPr bwMode="auto">
            <a:xfrm flipH="1">
              <a:off x="6053" y="1853"/>
              <a:ext cx="337" cy="38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6" name="Text Box 55"/>
            <p:cNvSpPr txBox="1">
              <a:spLocks noChangeArrowheads="1"/>
            </p:cNvSpPr>
            <p:nvPr/>
          </p:nvSpPr>
          <p:spPr bwMode="auto">
            <a:xfrm>
              <a:off x="4573" y="2396"/>
              <a:ext cx="247" cy="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A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7" name="Text Box 54"/>
            <p:cNvSpPr txBox="1">
              <a:spLocks noChangeArrowheads="1"/>
            </p:cNvSpPr>
            <p:nvPr/>
          </p:nvSpPr>
          <p:spPr bwMode="auto">
            <a:xfrm>
              <a:off x="5586" y="3401"/>
              <a:ext cx="247" cy="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B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8" name="Text Box 53"/>
            <p:cNvSpPr txBox="1">
              <a:spLocks noChangeArrowheads="1"/>
            </p:cNvSpPr>
            <p:nvPr/>
          </p:nvSpPr>
          <p:spPr bwMode="auto">
            <a:xfrm>
              <a:off x="6696" y="2396"/>
              <a:ext cx="1117" cy="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Safe region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9" name="Text Box 52"/>
            <p:cNvSpPr txBox="1">
              <a:spLocks noChangeArrowheads="1"/>
            </p:cNvSpPr>
            <p:nvPr/>
          </p:nvSpPr>
          <p:spPr bwMode="auto">
            <a:xfrm>
              <a:off x="6391" y="3456"/>
              <a:ext cx="1407" cy="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Material failure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0" name="Line 51"/>
            <p:cNvSpPr>
              <a:spLocks noChangeShapeType="1"/>
            </p:cNvSpPr>
            <p:nvPr/>
          </p:nvSpPr>
          <p:spPr bwMode="auto">
            <a:xfrm flipH="1">
              <a:off x="5973" y="2523"/>
              <a:ext cx="782" cy="10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oval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1" name="Line 50"/>
            <p:cNvSpPr>
              <a:spLocks noChangeShapeType="1"/>
            </p:cNvSpPr>
            <p:nvPr/>
          </p:nvSpPr>
          <p:spPr bwMode="auto">
            <a:xfrm flipH="1" flipV="1">
              <a:off x="6048" y="3340"/>
              <a:ext cx="402" cy="25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oval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02" name="TextBox 101"/>
          <p:cNvSpPr txBox="1"/>
          <p:nvPr/>
        </p:nvSpPr>
        <p:spPr>
          <a:xfrm>
            <a:off x="103435" y="7564010"/>
            <a:ext cx="8947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5.21</a:t>
            </a:r>
          </a:p>
        </p:txBody>
      </p:sp>
    </p:spTree>
    <p:extLst>
      <p:ext uri="{BB962C8B-B14F-4D97-AF65-F5344CB8AC3E}">
        <p14:creationId xmlns:p14="http://schemas.microsoft.com/office/powerpoint/2010/main" val="757028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9083" y="236572"/>
            <a:ext cx="8947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5.22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9083" y="2334432"/>
            <a:ext cx="8947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5.23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3435" y="4472032"/>
            <a:ext cx="8947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5.24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3435" y="5600704"/>
            <a:ext cx="8947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5.25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3435" y="6530547"/>
            <a:ext cx="90281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P5.1</a:t>
            </a:r>
          </a:p>
        </p:txBody>
      </p:sp>
      <p:grpSp>
        <p:nvGrpSpPr>
          <p:cNvPr id="8" name="Group 13356"/>
          <p:cNvGrpSpPr>
            <a:grpSpLocks/>
          </p:cNvGrpSpPr>
          <p:nvPr/>
        </p:nvGrpSpPr>
        <p:grpSpPr bwMode="auto">
          <a:xfrm>
            <a:off x="2162175" y="218287"/>
            <a:ext cx="3391590" cy="1691476"/>
            <a:chOff x="4352" y="1515"/>
            <a:chExt cx="4907" cy="2447"/>
          </a:xfrm>
        </p:grpSpPr>
        <p:sp>
          <p:nvSpPr>
            <p:cNvPr id="9" name="Oval 13357"/>
            <p:cNvSpPr>
              <a:spLocks noChangeArrowheads="1"/>
            </p:cNvSpPr>
            <p:nvPr/>
          </p:nvSpPr>
          <p:spPr bwMode="auto">
            <a:xfrm rot="-2744495">
              <a:off x="4322" y="2362"/>
              <a:ext cx="2025" cy="1162"/>
            </a:xfrm>
            <a:prstGeom prst="ellipse">
              <a:avLst/>
            </a:prstGeom>
            <a:solidFill>
              <a:srgbClr val="E8E8E8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0" name="Freeform 13358"/>
            <p:cNvSpPr>
              <a:spLocks/>
            </p:cNvSpPr>
            <p:nvPr/>
          </p:nvSpPr>
          <p:spPr bwMode="auto">
            <a:xfrm>
              <a:off x="4598" y="2228"/>
              <a:ext cx="1447" cy="1440"/>
            </a:xfrm>
            <a:custGeom>
              <a:avLst/>
              <a:gdLst>
                <a:gd name="T0" fmla="*/ 15 w 1447"/>
                <a:gd name="T1" fmla="*/ 727 h 1440"/>
                <a:gd name="T2" fmla="*/ 720 w 1447"/>
                <a:gd name="T3" fmla="*/ 0 h 1440"/>
                <a:gd name="T4" fmla="*/ 1447 w 1447"/>
                <a:gd name="T5" fmla="*/ 0 h 1440"/>
                <a:gd name="T6" fmla="*/ 1447 w 1447"/>
                <a:gd name="T7" fmla="*/ 727 h 1440"/>
                <a:gd name="T8" fmla="*/ 712 w 1447"/>
                <a:gd name="T9" fmla="*/ 1440 h 1440"/>
                <a:gd name="T10" fmla="*/ 0 w 1447"/>
                <a:gd name="T11" fmla="*/ 1432 h 1440"/>
                <a:gd name="T12" fmla="*/ 15 w 1447"/>
                <a:gd name="T13" fmla="*/ 727 h 144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447" h="1440">
                  <a:moveTo>
                    <a:pt x="15" y="727"/>
                  </a:moveTo>
                  <a:lnTo>
                    <a:pt x="720" y="0"/>
                  </a:lnTo>
                  <a:lnTo>
                    <a:pt x="1447" y="0"/>
                  </a:lnTo>
                  <a:lnTo>
                    <a:pt x="1447" y="727"/>
                  </a:lnTo>
                  <a:lnTo>
                    <a:pt x="712" y="1440"/>
                  </a:lnTo>
                  <a:lnTo>
                    <a:pt x="0" y="1432"/>
                  </a:lnTo>
                  <a:lnTo>
                    <a:pt x="15" y="727"/>
                  </a:lnTo>
                  <a:close/>
                </a:path>
              </a:pathLst>
            </a:custGeom>
            <a:solidFill>
              <a:srgbClr val="96969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1" name="Line 13359"/>
            <p:cNvSpPr>
              <a:spLocks noChangeShapeType="1"/>
            </p:cNvSpPr>
            <p:nvPr/>
          </p:nvSpPr>
          <p:spPr bwMode="auto">
            <a:xfrm>
              <a:off x="4352" y="2964"/>
              <a:ext cx="233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2" name="Line 13360"/>
            <p:cNvSpPr>
              <a:spLocks noChangeShapeType="1"/>
            </p:cNvSpPr>
            <p:nvPr/>
          </p:nvSpPr>
          <p:spPr bwMode="auto">
            <a:xfrm flipV="1">
              <a:off x="5320" y="1667"/>
              <a:ext cx="0" cy="229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3" name="Text Box 13361"/>
            <p:cNvSpPr txBox="1">
              <a:spLocks noChangeArrowheads="1"/>
            </p:cNvSpPr>
            <p:nvPr/>
          </p:nvSpPr>
          <p:spPr bwMode="auto">
            <a:xfrm>
              <a:off x="6493" y="3063"/>
              <a:ext cx="247" cy="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ymbol" panose="05050102010706020507" pitchFamily="18" charset="2"/>
                  <a:ea typeface="Batang" panose="02030600000101010101" pitchFamily="18" charset="-127"/>
                  <a:cs typeface="Times New Roman" panose="02020603050405020304" pitchFamily="18" charset="0"/>
                </a:rPr>
                <a:t>s</a:t>
              </a:r>
              <a:r>
                <a:rPr kumimoji="0" lang="en-US" altLang="en-US" sz="1100" b="0" i="0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1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" name="Text Box 13362"/>
            <p:cNvSpPr txBox="1">
              <a:spLocks noChangeArrowheads="1"/>
            </p:cNvSpPr>
            <p:nvPr/>
          </p:nvSpPr>
          <p:spPr bwMode="auto">
            <a:xfrm>
              <a:off x="5030" y="1608"/>
              <a:ext cx="247" cy="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Symbol" panose="05050102010706020507" pitchFamily="18" charset="2"/>
                  <a:ea typeface="Batang" panose="02030600000101010101" pitchFamily="18" charset="-127"/>
                  <a:cs typeface="Times New Roman" panose="02020603050405020304" pitchFamily="18" charset="0"/>
                </a:rPr>
                <a:t>s</a:t>
              </a:r>
              <a:r>
                <a:rPr kumimoji="0" lang="en-US" altLang="en-US" sz="1100" b="0" i="0" u="none" strike="noStrike" cap="none" normalizeH="0" baseline="-3000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3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" name="Line 13363"/>
            <p:cNvSpPr>
              <a:spLocks noChangeShapeType="1"/>
            </p:cNvSpPr>
            <p:nvPr/>
          </p:nvSpPr>
          <p:spPr bwMode="auto">
            <a:xfrm>
              <a:off x="4480" y="2093"/>
              <a:ext cx="1695" cy="175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lg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6" name="Oval 13364"/>
            <p:cNvSpPr>
              <a:spLocks noChangeAspect="1" noChangeArrowheads="1"/>
            </p:cNvSpPr>
            <p:nvPr/>
          </p:nvSpPr>
          <p:spPr bwMode="auto">
            <a:xfrm>
              <a:off x="4928" y="2557"/>
              <a:ext cx="72" cy="7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7" name="Oval 13365"/>
            <p:cNvSpPr>
              <a:spLocks noChangeAspect="1" noChangeArrowheads="1"/>
            </p:cNvSpPr>
            <p:nvPr/>
          </p:nvSpPr>
          <p:spPr bwMode="auto">
            <a:xfrm>
              <a:off x="5626" y="3276"/>
              <a:ext cx="72" cy="7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8" name="Text Box 13366"/>
            <p:cNvSpPr txBox="1">
              <a:spLocks noChangeArrowheads="1"/>
            </p:cNvSpPr>
            <p:nvPr/>
          </p:nvSpPr>
          <p:spPr bwMode="auto">
            <a:xfrm>
              <a:off x="5377" y="3215"/>
              <a:ext cx="247" cy="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D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" name="Text Box 13367"/>
            <p:cNvSpPr txBox="1">
              <a:spLocks noChangeArrowheads="1"/>
            </p:cNvSpPr>
            <p:nvPr/>
          </p:nvSpPr>
          <p:spPr bwMode="auto">
            <a:xfrm>
              <a:off x="4812" y="2630"/>
              <a:ext cx="247" cy="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C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" name="Text Box 13368"/>
            <p:cNvSpPr txBox="1">
              <a:spLocks noChangeArrowheads="1"/>
            </p:cNvSpPr>
            <p:nvPr/>
          </p:nvSpPr>
          <p:spPr bwMode="auto">
            <a:xfrm>
              <a:off x="6432" y="1515"/>
              <a:ext cx="1027" cy="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Safe region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" name="Text Box 13369"/>
            <p:cNvSpPr txBox="1">
              <a:spLocks noChangeArrowheads="1"/>
            </p:cNvSpPr>
            <p:nvPr/>
          </p:nvSpPr>
          <p:spPr bwMode="auto">
            <a:xfrm>
              <a:off x="6457" y="1940"/>
              <a:ext cx="2802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Failure in max. shear stress theory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Safe in distortion energy theory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" name="Line 13370"/>
            <p:cNvSpPr>
              <a:spLocks noChangeShapeType="1"/>
            </p:cNvSpPr>
            <p:nvPr/>
          </p:nvSpPr>
          <p:spPr bwMode="auto">
            <a:xfrm flipH="1">
              <a:off x="5775" y="1650"/>
              <a:ext cx="695" cy="8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oval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3" name="Line 13371"/>
            <p:cNvSpPr>
              <a:spLocks noChangeShapeType="1"/>
            </p:cNvSpPr>
            <p:nvPr/>
          </p:nvSpPr>
          <p:spPr bwMode="auto">
            <a:xfrm flipH="1">
              <a:off x="6090" y="2150"/>
              <a:ext cx="370" cy="4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oval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</p:grpSp>
      <p:grpSp>
        <p:nvGrpSpPr>
          <p:cNvPr id="25" name="Group 13342"/>
          <p:cNvGrpSpPr>
            <a:grpSpLocks/>
          </p:cNvGrpSpPr>
          <p:nvPr/>
        </p:nvGrpSpPr>
        <p:grpSpPr bwMode="auto">
          <a:xfrm>
            <a:off x="1966913" y="2214317"/>
            <a:ext cx="2690769" cy="1790946"/>
            <a:chOff x="2333" y="1440"/>
            <a:chExt cx="3866" cy="2572"/>
          </a:xfrm>
        </p:grpSpPr>
        <p:sp>
          <p:nvSpPr>
            <p:cNvPr id="26" name="Text Box 13343"/>
            <p:cNvSpPr txBox="1">
              <a:spLocks noChangeArrowheads="1"/>
            </p:cNvSpPr>
            <p:nvPr/>
          </p:nvSpPr>
          <p:spPr bwMode="auto">
            <a:xfrm>
              <a:off x="2333" y="1527"/>
              <a:ext cx="1152" cy="4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Max. shear </a:t>
              </a:r>
              <a:b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</a:b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stress theory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7" name="Rectangle 13344"/>
            <p:cNvSpPr>
              <a:spLocks noChangeArrowheads="1"/>
            </p:cNvSpPr>
            <p:nvPr/>
          </p:nvSpPr>
          <p:spPr bwMode="auto">
            <a:xfrm>
              <a:off x="3155" y="2164"/>
              <a:ext cx="1433" cy="1440"/>
            </a:xfrm>
            <a:prstGeom prst="rect">
              <a:avLst/>
            </a:prstGeom>
            <a:solidFill>
              <a:srgbClr val="C0C0C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8" name="Oval 13345"/>
            <p:cNvSpPr>
              <a:spLocks noChangeArrowheads="1"/>
            </p:cNvSpPr>
            <p:nvPr/>
          </p:nvSpPr>
          <p:spPr bwMode="auto">
            <a:xfrm rot="-2744495">
              <a:off x="2850" y="2291"/>
              <a:ext cx="2025" cy="1162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prstDash val="lgDashDot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E8E8E8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9" name="Line 13346"/>
            <p:cNvSpPr>
              <a:spLocks noChangeShapeType="1"/>
            </p:cNvSpPr>
            <p:nvPr/>
          </p:nvSpPr>
          <p:spPr bwMode="auto">
            <a:xfrm>
              <a:off x="2880" y="2893"/>
              <a:ext cx="233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0" name="Line 13347"/>
            <p:cNvSpPr>
              <a:spLocks noChangeShapeType="1"/>
            </p:cNvSpPr>
            <p:nvPr/>
          </p:nvSpPr>
          <p:spPr bwMode="auto">
            <a:xfrm flipV="1">
              <a:off x="3848" y="1596"/>
              <a:ext cx="0" cy="229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1" name="Text Box 13348"/>
            <p:cNvSpPr txBox="1">
              <a:spLocks noChangeArrowheads="1"/>
            </p:cNvSpPr>
            <p:nvPr/>
          </p:nvSpPr>
          <p:spPr bwMode="auto">
            <a:xfrm>
              <a:off x="5021" y="2992"/>
              <a:ext cx="247" cy="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ymbol" panose="05050102010706020507" pitchFamily="18" charset="2"/>
                  <a:ea typeface="Batang" panose="02030600000101010101" pitchFamily="18" charset="-127"/>
                  <a:cs typeface="Times New Roman" panose="02020603050405020304" pitchFamily="18" charset="0"/>
                </a:rPr>
                <a:t>s</a:t>
              </a:r>
              <a:r>
                <a:rPr kumimoji="0" lang="en-US" altLang="en-US" sz="1100" b="0" i="0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1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2" name="Text Box 13349"/>
            <p:cNvSpPr txBox="1">
              <a:spLocks noChangeArrowheads="1"/>
            </p:cNvSpPr>
            <p:nvPr/>
          </p:nvSpPr>
          <p:spPr bwMode="auto">
            <a:xfrm>
              <a:off x="3558" y="1537"/>
              <a:ext cx="247" cy="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Symbol" panose="05050102010706020507" pitchFamily="18" charset="2"/>
                  <a:ea typeface="Batang" panose="02030600000101010101" pitchFamily="18" charset="-127"/>
                  <a:cs typeface="Times New Roman" panose="02020603050405020304" pitchFamily="18" charset="0"/>
                </a:rPr>
                <a:t>s</a:t>
              </a:r>
              <a:r>
                <a:rPr kumimoji="0" lang="en-US" altLang="en-US" sz="1100" b="0" i="0" u="none" strike="noStrike" cap="none" normalizeH="0" baseline="-3000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3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3" name="Line 13350"/>
            <p:cNvSpPr>
              <a:spLocks noChangeShapeType="1"/>
            </p:cNvSpPr>
            <p:nvPr/>
          </p:nvSpPr>
          <p:spPr bwMode="auto">
            <a:xfrm flipH="1">
              <a:off x="4439" y="1692"/>
              <a:ext cx="337" cy="38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4" name="Text Box 13351"/>
            <p:cNvSpPr txBox="1">
              <a:spLocks noChangeArrowheads="1"/>
            </p:cNvSpPr>
            <p:nvPr/>
          </p:nvSpPr>
          <p:spPr bwMode="auto">
            <a:xfrm>
              <a:off x="4218" y="1440"/>
              <a:ext cx="1979" cy="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Distortion energy theory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5" name="Text Box 13352"/>
            <p:cNvSpPr txBox="1">
              <a:spLocks noChangeArrowheads="1"/>
            </p:cNvSpPr>
            <p:nvPr/>
          </p:nvSpPr>
          <p:spPr bwMode="auto">
            <a:xfrm>
              <a:off x="4348" y="3735"/>
              <a:ext cx="1851" cy="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Principal stress theory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6" name="Line 13353"/>
            <p:cNvSpPr>
              <a:spLocks noChangeShapeType="1"/>
            </p:cNvSpPr>
            <p:nvPr/>
          </p:nvSpPr>
          <p:spPr bwMode="auto">
            <a:xfrm flipH="1" flipV="1">
              <a:off x="4582" y="3589"/>
              <a:ext cx="345" cy="16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7" name="Freeform 13354"/>
            <p:cNvSpPr>
              <a:spLocks/>
            </p:cNvSpPr>
            <p:nvPr/>
          </p:nvSpPr>
          <p:spPr bwMode="auto">
            <a:xfrm>
              <a:off x="3141" y="2162"/>
              <a:ext cx="1447" cy="1440"/>
            </a:xfrm>
            <a:custGeom>
              <a:avLst/>
              <a:gdLst>
                <a:gd name="T0" fmla="*/ 15 w 1447"/>
                <a:gd name="T1" fmla="*/ 727 h 1440"/>
                <a:gd name="T2" fmla="*/ 720 w 1447"/>
                <a:gd name="T3" fmla="*/ 0 h 1440"/>
                <a:gd name="T4" fmla="*/ 1447 w 1447"/>
                <a:gd name="T5" fmla="*/ 0 h 1440"/>
                <a:gd name="T6" fmla="*/ 1447 w 1447"/>
                <a:gd name="T7" fmla="*/ 727 h 1440"/>
                <a:gd name="T8" fmla="*/ 712 w 1447"/>
                <a:gd name="T9" fmla="*/ 1440 h 1440"/>
                <a:gd name="T10" fmla="*/ 0 w 1447"/>
                <a:gd name="T11" fmla="*/ 1432 h 1440"/>
                <a:gd name="T12" fmla="*/ 15 w 1447"/>
                <a:gd name="T13" fmla="*/ 727 h 144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447" h="1440">
                  <a:moveTo>
                    <a:pt x="15" y="727"/>
                  </a:moveTo>
                  <a:lnTo>
                    <a:pt x="720" y="0"/>
                  </a:lnTo>
                  <a:lnTo>
                    <a:pt x="1447" y="0"/>
                  </a:lnTo>
                  <a:lnTo>
                    <a:pt x="1447" y="727"/>
                  </a:lnTo>
                  <a:lnTo>
                    <a:pt x="712" y="1440"/>
                  </a:lnTo>
                  <a:lnTo>
                    <a:pt x="0" y="1432"/>
                  </a:lnTo>
                  <a:lnTo>
                    <a:pt x="15" y="727"/>
                  </a:lnTo>
                  <a:close/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CC99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8" name="Line 13355"/>
            <p:cNvSpPr>
              <a:spLocks noChangeShapeType="1"/>
            </p:cNvSpPr>
            <p:nvPr/>
          </p:nvSpPr>
          <p:spPr bwMode="auto">
            <a:xfrm>
              <a:off x="2907" y="1970"/>
              <a:ext cx="586" cy="56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</p:grpSp>
      <p:grpSp>
        <p:nvGrpSpPr>
          <p:cNvPr id="40" name="Group 13312"/>
          <p:cNvGrpSpPr>
            <a:grpSpLocks/>
          </p:cNvGrpSpPr>
          <p:nvPr/>
        </p:nvGrpSpPr>
        <p:grpSpPr bwMode="auto">
          <a:xfrm>
            <a:off x="1852373" y="4472247"/>
            <a:ext cx="3067050" cy="1374775"/>
            <a:chOff x="7945" y="8675"/>
            <a:chExt cx="4830" cy="2165"/>
          </a:xfrm>
        </p:grpSpPr>
        <p:sp>
          <p:nvSpPr>
            <p:cNvPr id="41" name="Line 13313"/>
            <p:cNvSpPr>
              <a:spLocks noChangeShapeType="1"/>
            </p:cNvSpPr>
            <p:nvPr/>
          </p:nvSpPr>
          <p:spPr bwMode="auto">
            <a:xfrm rot="5400000" flipH="1">
              <a:off x="8900" y="8985"/>
              <a:ext cx="56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non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2" name="Rectangle 13314"/>
            <p:cNvSpPr>
              <a:spLocks noChangeArrowheads="1"/>
            </p:cNvSpPr>
            <p:nvPr/>
          </p:nvSpPr>
          <p:spPr bwMode="auto">
            <a:xfrm>
              <a:off x="8590" y="8675"/>
              <a:ext cx="1255" cy="1040"/>
            </a:xfrm>
            <a:prstGeom prst="rect">
              <a:avLst/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3" name="Oval 13315"/>
            <p:cNvSpPr>
              <a:spLocks noChangeArrowheads="1"/>
            </p:cNvSpPr>
            <p:nvPr/>
          </p:nvSpPr>
          <p:spPr bwMode="auto">
            <a:xfrm>
              <a:off x="10035" y="10070"/>
              <a:ext cx="330" cy="330"/>
            </a:xfrm>
            <a:prstGeom prst="ellipse">
              <a:avLst/>
            </a:prstGeom>
            <a:solidFill>
              <a:srgbClr val="FFFFFF"/>
            </a:solidFill>
            <a:ln w="9525">
              <a:round/>
              <a:headEnd/>
              <a:tailEnd/>
            </a:ln>
            <a:scene3d>
              <a:camera prst="legacyObliqueTopLeft"/>
              <a:lightRig rig="legacyFlat3" dir="t"/>
            </a:scene3d>
            <a:sp3d extrusionH="1801800" prstMaterial="legacyMatte">
              <a:bevelT w="13500" h="13500" prst="angle"/>
              <a:bevelB w="13500" h="13500" prst="angle"/>
              <a:extrusionClr>
                <a:srgbClr val="FFFFFF"/>
              </a:extrusionClr>
              <a:contourClr>
                <a:srgbClr val="FFFFFF"/>
              </a:contourClr>
            </a:sp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flatTx/>
            </a:bodyPr>
            <a:lstStyle/>
            <a:p>
              <a:endParaRPr lang="en-US" sz="1100"/>
            </a:p>
          </p:txBody>
        </p:sp>
        <p:sp>
          <p:nvSpPr>
            <p:cNvPr id="44" name="AutoShape 13316"/>
            <p:cNvSpPr>
              <a:spLocks noChangeArrowheads="1"/>
            </p:cNvSpPr>
            <p:nvPr/>
          </p:nvSpPr>
          <p:spPr bwMode="auto">
            <a:xfrm>
              <a:off x="8100" y="10040"/>
              <a:ext cx="2335" cy="385"/>
            </a:xfrm>
            <a:prstGeom prst="flowChartAlternateProcess">
              <a:avLst/>
            </a:prstGeom>
            <a:solidFill>
              <a:srgbClr val="FFFFFF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11100" prstMaterial="legacyMatte">
              <a:bevelT w="13500" h="13500" prst="angle"/>
              <a:bevelB w="13500" h="13500" prst="angle"/>
              <a:extrusionClr>
                <a:srgbClr val="FFFFFF"/>
              </a:extrusionClr>
              <a:contourClr>
                <a:srgbClr val="FFFFFF"/>
              </a:contourClr>
            </a:sp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flatTx/>
            </a:bodyPr>
            <a:lstStyle/>
            <a:p>
              <a:endParaRPr lang="en-US" sz="1100"/>
            </a:p>
          </p:txBody>
        </p:sp>
        <p:sp>
          <p:nvSpPr>
            <p:cNvPr id="45" name="Oval 13317"/>
            <p:cNvSpPr>
              <a:spLocks noChangeArrowheads="1"/>
            </p:cNvSpPr>
            <p:nvPr/>
          </p:nvSpPr>
          <p:spPr bwMode="auto">
            <a:xfrm>
              <a:off x="10035" y="10070"/>
              <a:ext cx="330" cy="330"/>
            </a:xfrm>
            <a:prstGeom prst="ellipse">
              <a:avLst/>
            </a:prstGeom>
            <a:noFill/>
            <a:ln w="19050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" name="Line 13318"/>
            <p:cNvSpPr>
              <a:spLocks noChangeShapeType="1"/>
            </p:cNvSpPr>
            <p:nvPr/>
          </p:nvSpPr>
          <p:spPr bwMode="auto">
            <a:xfrm flipH="1">
              <a:off x="9635" y="10240"/>
              <a:ext cx="56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7" name="Line 13319"/>
            <p:cNvSpPr>
              <a:spLocks noChangeShapeType="1"/>
            </p:cNvSpPr>
            <p:nvPr/>
          </p:nvSpPr>
          <p:spPr bwMode="auto">
            <a:xfrm rot="5400000" flipH="1">
              <a:off x="9915" y="9960"/>
              <a:ext cx="56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8" name="Line 13320"/>
            <p:cNvSpPr>
              <a:spLocks noChangeShapeType="1"/>
            </p:cNvSpPr>
            <p:nvPr/>
          </p:nvSpPr>
          <p:spPr bwMode="auto">
            <a:xfrm>
              <a:off x="10195" y="10240"/>
              <a:ext cx="325" cy="38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9" name="Line 13321"/>
            <p:cNvSpPr>
              <a:spLocks noChangeShapeType="1"/>
            </p:cNvSpPr>
            <p:nvPr/>
          </p:nvSpPr>
          <p:spPr bwMode="auto">
            <a:xfrm rot="16200000" flipH="1">
              <a:off x="7925" y="10500"/>
              <a:ext cx="56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50" name="Line 13322"/>
            <p:cNvSpPr>
              <a:spLocks noChangeShapeType="1"/>
            </p:cNvSpPr>
            <p:nvPr/>
          </p:nvSpPr>
          <p:spPr bwMode="auto">
            <a:xfrm rot="5400000" flipH="1">
              <a:off x="9915" y="10475"/>
              <a:ext cx="56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non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51" name="Line 13323"/>
            <p:cNvSpPr>
              <a:spLocks noChangeShapeType="1"/>
            </p:cNvSpPr>
            <p:nvPr/>
          </p:nvSpPr>
          <p:spPr bwMode="auto">
            <a:xfrm>
              <a:off x="8205" y="10600"/>
              <a:ext cx="198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stealth" w="sm" len="sm"/>
              <a:tailEnd type="stealth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52" name="Line 13324"/>
            <p:cNvSpPr>
              <a:spLocks noChangeShapeType="1"/>
            </p:cNvSpPr>
            <p:nvPr/>
          </p:nvSpPr>
          <p:spPr bwMode="auto">
            <a:xfrm flipH="1" flipV="1">
              <a:off x="9175" y="8800"/>
              <a:ext cx="1015" cy="105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stealth" w="sm" len="sm"/>
              <a:tailEnd type="stealth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53" name="Text Box 13325"/>
            <p:cNvSpPr txBox="1">
              <a:spLocks noChangeArrowheads="1"/>
            </p:cNvSpPr>
            <p:nvPr/>
          </p:nvSpPr>
          <p:spPr bwMode="auto">
            <a:xfrm>
              <a:off x="8140" y="9790"/>
              <a:ext cx="94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Rigid arm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4" name="Text Box 13326"/>
            <p:cNvSpPr txBox="1">
              <a:spLocks noChangeArrowheads="1"/>
            </p:cNvSpPr>
            <p:nvPr/>
          </p:nvSpPr>
          <p:spPr bwMode="auto">
            <a:xfrm>
              <a:off x="9225" y="9450"/>
              <a:ext cx="48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Rod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5" name="Text Box 13327"/>
            <p:cNvSpPr txBox="1">
              <a:spLocks noChangeArrowheads="1"/>
            </p:cNvSpPr>
            <p:nvPr/>
          </p:nvSpPr>
          <p:spPr bwMode="auto">
            <a:xfrm>
              <a:off x="7945" y="10560"/>
              <a:ext cx="23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F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6" name="Text Box 13328"/>
            <p:cNvSpPr txBox="1">
              <a:spLocks noChangeArrowheads="1"/>
            </p:cNvSpPr>
            <p:nvPr/>
          </p:nvSpPr>
          <p:spPr bwMode="auto">
            <a:xfrm>
              <a:off x="9005" y="10565"/>
              <a:ext cx="23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a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7" name="Text Box 13329"/>
            <p:cNvSpPr txBox="1">
              <a:spLocks noChangeArrowheads="1"/>
            </p:cNvSpPr>
            <p:nvPr/>
          </p:nvSpPr>
          <p:spPr bwMode="auto">
            <a:xfrm>
              <a:off x="10440" y="10560"/>
              <a:ext cx="23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x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8" name="Text Box 13330"/>
            <p:cNvSpPr txBox="1">
              <a:spLocks noChangeArrowheads="1"/>
            </p:cNvSpPr>
            <p:nvPr/>
          </p:nvSpPr>
          <p:spPr bwMode="auto">
            <a:xfrm>
              <a:off x="9460" y="10095"/>
              <a:ext cx="23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z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9" name="Text Box 13331"/>
            <p:cNvSpPr txBox="1">
              <a:spLocks noChangeArrowheads="1"/>
            </p:cNvSpPr>
            <p:nvPr/>
          </p:nvSpPr>
          <p:spPr bwMode="auto">
            <a:xfrm>
              <a:off x="10205" y="9615"/>
              <a:ext cx="23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y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0" name="Text Box 13332"/>
            <p:cNvSpPr txBox="1">
              <a:spLocks noChangeArrowheads="1"/>
            </p:cNvSpPr>
            <p:nvPr/>
          </p:nvSpPr>
          <p:spPr bwMode="auto">
            <a:xfrm>
              <a:off x="9590" y="9090"/>
              <a:ext cx="23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l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1" name="Text Box 13333"/>
            <p:cNvSpPr txBox="1">
              <a:spLocks noChangeArrowheads="1"/>
            </p:cNvSpPr>
            <p:nvPr/>
          </p:nvSpPr>
          <p:spPr bwMode="auto">
            <a:xfrm>
              <a:off x="8850" y="8840"/>
              <a:ext cx="23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A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2" name="Oval 13334"/>
            <p:cNvSpPr>
              <a:spLocks noChangeAspect="1" noChangeArrowheads="1"/>
            </p:cNvSpPr>
            <p:nvPr/>
          </p:nvSpPr>
          <p:spPr bwMode="auto">
            <a:xfrm>
              <a:off x="9145" y="9015"/>
              <a:ext cx="72" cy="7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63" name="Oval 13335"/>
            <p:cNvSpPr>
              <a:spLocks noChangeArrowheads="1"/>
            </p:cNvSpPr>
            <p:nvPr/>
          </p:nvSpPr>
          <p:spPr bwMode="auto">
            <a:xfrm>
              <a:off x="12275" y="10070"/>
              <a:ext cx="330" cy="330"/>
            </a:xfrm>
            <a:prstGeom prst="ellipse">
              <a:avLst/>
            </a:prstGeom>
            <a:solidFill>
              <a:srgbClr val="FFFFFF"/>
            </a:solidFill>
            <a:ln w="9525">
              <a:round/>
              <a:headEnd/>
              <a:tailEnd/>
            </a:ln>
            <a:scene3d>
              <a:camera prst="legacyObliqueTopLeft"/>
              <a:lightRig rig="legacyFlat3" dir="t"/>
            </a:scene3d>
            <a:sp3d extrusionH="1801800" prstMaterial="legacyMatte">
              <a:bevelT w="13500" h="13500" prst="angle"/>
              <a:bevelB w="13500" h="13500" prst="angle"/>
              <a:extrusionClr>
                <a:srgbClr val="FFFFFF"/>
              </a:extrusionClr>
              <a:contourClr>
                <a:srgbClr val="FFFFFF"/>
              </a:contourClr>
            </a:sp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flatTx/>
            </a:bodyPr>
            <a:lstStyle/>
            <a:p>
              <a:endParaRPr lang="en-US" sz="1100"/>
            </a:p>
          </p:txBody>
        </p:sp>
        <p:sp>
          <p:nvSpPr>
            <p:cNvPr id="64" name="Line 13336"/>
            <p:cNvSpPr>
              <a:spLocks noChangeShapeType="1"/>
            </p:cNvSpPr>
            <p:nvPr/>
          </p:nvSpPr>
          <p:spPr bwMode="auto">
            <a:xfrm rot="16200000" flipH="1">
              <a:off x="12170" y="10530"/>
              <a:ext cx="56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65" name="Text Box 13337"/>
            <p:cNvSpPr txBox="1">
              <a:spLocks noChangeArrowheads="1"/>
            </p:cNvSpPr>
            <p:nvPr/>
          </p:nvSpPr>
          <p:spPr bwMode="auto">
            <a:xfrm>
              <a:off x="12190" y="10590"/>
              <a:ext cx="23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F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6" name="Arc 13338"/>
            <p:cNvSpPr>
              <a:spLocks/>
            </p:cNvSpPr>
            <p:nvPr/>
          </p:nvSpPr>
          <p:spPr bwMode="auto">
            <a:xfrm flipH="1">
              <a:off x="12170" y="9980"/>
              <a:ext cx="245" cy="245"/>
            </a:xfrm>
            <a:custGeom>
              <a:avLst/>
              <a:gdLst>
                <a:gd name="T0" fmla="*/ 0 w 21600"/>
                <a:gd name="T1" fmla="*/ 0 h 21600"/>
                <a:gd name="T2" fmla="*/ 245 w 21600"/>
                <a:gd name="T3" fmla="*/ 245 h 21600"/>
                <a:gd name="T4" fmla="*/ 0 w 21600"/>
                <a:gd name="T5" fmla="*/ 245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67" name="Arc 13339"/>
            <p:cNvSpPr>
              <a:spLocks/>
            </p:cNvSpPr>
            <p:nvPr/>
          </p:nvSpPr>
          <p:spPr bwMode="auto">
            <a:xfrm rot="5400000" flipH="1">
              <a:off x="12410" y="9980"/>
              <a:ext cx="245" cy="245"/>
            </a:xfrm>
            <a:custGeom>
              <a:avLst/>
              <a:gdLst>
                <a:gd name="T0" fmla="*/ 0 w 21600"/>
                <a:gd name="T1" fmla="*/ 0 h 21600"/>
                <a:gd name="T2" fmla="*/ 245 w 21600"/>
                <a:gd name="T3" fmla="*/ 245 h 21600"/>
                <a:gd name="T4" fmla="*/ 0 w 21600"/>
                <a:gd name="T5" fmla="*/ 245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68" name="Text Box 13340"/>
            <p:cNvSpPr txBox="1">
              <a:spLocks noChangeArrowheads="1"/>
            </p:cNvSpPr>
            <p:nvPr/>
          </p:nvSpPr>
          <p:spPr bwMode="auto">
            <a:xfrm>
              <a:off x="12540" y="9750"/>
              <a:ext cx="23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T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9" name="AutoShape 13341"/>
            <p:cNvSpPr>
              <a:spLocks noChangeArrowheads="1"/>
            </p:cNvSpPr>
            <p:nvPr/>
          </p:nvSpPr>
          <p:spPr bwMode="auto">
            <a:xfrm>
              <a:off x="10805" y="9700"/>
              <a:ext cx="475" cy="265"/>
            </a:xfrm>
            <a:prstGeom prst="rightArrow">
              <a:avLst>
                <a:gd name="adj1" fmla="val 50000"/>
                <a:gd name="adj2" fmla="val 44811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</p:grpSp>
      <p:sp>
        <p:nvSpPr>
          <p:cNvPr id="70" name="Rectangle 103"/>
          <p:cNvSpPr>
            <a:spLocks noChangeArrowheads="1"/>
          </p:cNvSpPr>
          <p:nvPr/>
        </p:nvSpPr>
        <p:spPr bwMode="auto">
          <a:xfrm>
            <a:off x="2599576" y="6234934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71" name="Group 14031"/>
          <p:cNvGrpSpPr>
            <a:grpSpLocks/>
          </p:cNvGrpSpPr>
          <p:nvPr/>
        </p:nvGrpSpPr>
        <p:grpSpPr bwMode="auto">
          <a:xfrm>
            <a:off x="2599575" y="6234934"/>
            <a:ext cx="1138987" cy="1423274"/>
            <a:chOff x="5344" y="2738"/>
            <a:chExt cx="1552" cy="1939"/>
          </a:xfrm>
        </p:grpSpPr>
        <p:sp>
          <p:nvSpPr>
            <p:cNvPr id="72" name="Text Box 14032"/>
            <p:cNvSpPr txBox="1">
              <a:spLocks noChangeArrowheads="1"/>
            </p:cNvSpPr>
            <p:nvPr/>
          </p:nvSpPr>
          <p:spPr bwMode="auto">
            <a:xfrm>
              <a:off x="5975" y="4229"/>
              <a:ext cx="195" cy="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l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3" name="Freeform 14033"/>
            <p:cNvSpPr>
              <a:spLocks/>
            </p:cNvSpPr>
            <p:nvPr/>
          </p:nvSpPr>
          <p:spPr bwMode="auto">
            <a:xfrm>
              <a:off x="5547" y="2938"/>
              <a:ext cx="1077" cy="1257"/>
            </a:xfrm>
            <a:custGeom>
              <a:avLst/>
              <a:gdLst>
                <a:gd name="T0" fmla="*/ 0 w 1077"/>
                <a:gd name="T1" fmla="*/ 0 h 1257"/>
                <a:gd name="T2" fmla="*/ 1077 w 1077"/>
                <a:gd name="T3" fmla="*/ 1257 h 1257"/>
                <a:gd name="T4" fmla="*/ 3 w 1077"/>
                <a:gd name="T5" fmla="*/ 1254 h 125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077" h="1257">
                  <a:moveTo>
                    <a:pt x="0" y="0"/>
                  </a:moveTo>
                  <a:lnTo>
                    <a:pt x="1077" y="1257"/>
                  </a:lnTo>
                  <a:lnTo>
                    <a:pt x="3" y="1254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" name="Line 14034"/>
            <p:cNvSpPr>
              <a:spLocks noChangeShapeType="1"/>
            </p:cNvSpPr>
            <p:nvPr/>
          </p:nvSpPr>
          <p:spPr bwMode="auto">
            <a:xfrm>
              <a:off x="5550" y="2938"/>
              <a:ext cx="0" cy="125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" name="Line 14035"/>
            <p:cNvSpPr>
              <a:spLocks noChangeShapeType="1"/>
            </p:cNvSpPr>
            <p:nvPr/>
          </p:nvSpPr>
          <p:spPr bwMode="auto">
            <a:xfrm>
              <a:off x="6627" y="4189"/>
              <a:ext cx="0" cy="46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Line 14036"/>
            <p:cNvSpPr>
              <a:spLocks noChangeShapeType="1"/>
            </p:cNvSpPr>
            <p:nvPr/>
          </p:nvSpPr>
          <p:spPr bwMode="auto">
            <a:xfrm>
              <a:off x="5547" y="4234"/>
              <a:ext cx="0" cy="27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Line 14037"/>
            <p:cNvSpPr>
              <a:spLocks noChangeShapeType="1"/>
            </p:cNvSpPr>
            <p:nvPr/>
          </p:nvSpPr>
          <p:spPr bwMode="auto">
            <a:xfrm>
              <a:off x="5550" y="4441"/>
              <a:ext cx="1071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stealth" w="sm" len="sm"/>
              <a:tailEnd type="stealth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" name="Text Box 14038"/>
            <p:cNvSpPr txBox="1">
              <a:spLocks noChangeArrowheads="1"/>
            </p:cNvSpPr>
            <p:nvPr/>
          </p:nvSpPr>
          <p:spPr bwMode="auto">
            <a:xfrm>
              <a:off x="5537" y="3968"/>
              <a:ext cx="222" cy="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C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9" name="Text Box 14039"/>
            <p:cNvSpPr txBox="1">
              <a:spLocks noChangeArrowheads="1"/>
            </p:cNvSpPr>
            <p:nvPr/>
          </p:nvSpPr>
          <p:spPr bwMode="auto">
            <a:xfrm>
              <a:off x="6587" y="3974"/>
              <a:ext cx="222" cy="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B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0" name="Text Box 14040"/>
            <p:cNvSpPr txBox="1">
              <a:spLocks noChangeArrowheads="1"/>
            </p:cNvSpPr>
            <p:nvPr/>
          </p:nvSpPr>
          <p:spPr bwMode="auto">
            <a:xfrm>
              <a:off x="5537" y="2738"/>
              <a:ext cx="222" cy="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A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1" name="Freeform 14041"/>
            <p:cNvSpPr>
              <a:spLocks/>
            </p:cNvSpPr>
            <p:nvPr/>
          </p:nvSpPr>
          <p:spPr bwMode="auto">
            <a:xfrm>
              <a:off x="6261" y="3913"/>
              <a:ext cx="123" cy="276"/>
            </a:xfrm>
            <a:custGeom>
              <a:avLst/>
              <a:gdLst>
                <a:gd name="T0" fmla="*/ 6 w 123"/>
                <a:gd name="T1" fmla="*/ 276 h 276"/>
                <a:gd name="T2" fmla="*/ 6 w 123"/>
                <a:gd name="T3" fmla="*/ 192 h 276"/>
                <a:gd name="T4" fmla="*/ 45 w 123"/>
                <a:gd name="T5" fmla="*/ 81 h 276"/>
                <a:gd name="T6" fmla="*/ 123 w 123"/>
                <a:gd name="T7" fmla="*/ 0 h 27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23" h="276">
                  <a:moveTo>
                    <a:pt x="6" y="276"/>
                  </a:moveTo>
                  <a:cubicBezTo>
                    <a:pt x="3" y="250"/>
                    <a:pt x="0" y="224"/>
                    <a:pt x="6" y="192"/>
                  </a:cubicBezTo>
                  <a:cubicBezTo>
                    <a:pt x="12" y="160"/>
                    <a:pt x="26" y="113"/>
                    <a:pt x="45" y="81"/>
                  </a:cubicBezTo>
                  <a:cubicBezTo>
                    <a:pt x="64" y="49"/>
                    <a:pt x="93" y="24"/>
                    <a:pt x="123" y="0"/>
                  </a:cubicBez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 type="stealth" w="sm" len="sm"/>
              <a:tailEnd type="stealth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" name="Text Box 14042"/>
            <p:cNvSpPr txBox="1">
              <a:spLocks noChangeArrowheads="1"/>
            </p:cNvSpPr>
            <p:nvPr/>
          </p:nvSpPr>
          <p:spPr bwMode="auto">
            <a:xfrm>
              <a:off x="5972" y="3875"/>
              <a:ext cx="324" cy="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45</a:t>
              </a:r>
              <a:r>
                <a:rPr kumimoji="0" lang="en-US" altLang="en-US" sz="1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  <a:sym typeface="Symbol" panose="05050102010706020507" pitchFamily="18" charset="2"/>
                </a:rPr>
                <a:t></a:t>
              </a:r>
            </a:p>
          </p:txBody>
        </p:sp>
        <p:sp>
          <p:nvSpPr>
            <p:cNvPr id="83" name="Freeform 14043"/>
            <p:cNvSpPr>
              <a:spLocks/>
            </p:cNvSpPr>
            <p:nvPr/>
          </p:nvSpPr>
          <p:spPr bwMode="auto">
            <a:xfrm>
              <a:off x="5442" y="4111"/>
              <a:ext cx="111" cy="162"/>
            </a:xfrm>
            <a:custGeom>
              <a:avLst/>
              <a:gdLst>
                <a:gd name="T0" fmla="*/ 0 w 111"/>
                <a:gd name="T1" fmla="*/ 0 h 162"/>
                <a:gd name="T2" fmla="*/ 111 w 111"/>
                <a:gd name="T3" fmla="*/ 81 h 162"/>
                <a:gd name="T4" fmla="*/ 3 w 111"/>
                <a:gd name="T5" fmla="*/ 162 h 162"/>
                <a:gd name="T6" fmla="*/ 0 w 111"/>
                <a:gd name="T7" fmla="*/ 0 h 16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11" h="162">
                  <a:moveTo>
                    <a:pt x="0" y="0"/>
                  </a:moveTo>
                  <a:lnTo>
                    <a:pt x="111" y="81"/>
                  </a:lnTo>
                  <a:lnTo>
                    <a:pt x="3" y="16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" name="Rectangle 14044" descr="Dark upward diagonal"/>
            <p:cNvSpPr>
              <a:spLocks noChangeArrowheads="1"/>
            </p:cNvSpPr>
            <p:nvPr/>
          </p:nvSpPr>
          <p:spPr bwMode="auto">
            <a:xfrm>
              <a:off x="5347" y="4102"/>
              <a:ext cx="95" cy="177"/>
            </a:xfrm>
            <a:prstGeom prst="rect">
              <a:avLst/>
            </a:prstGeom>
            <a:pattFill prst="dk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" name="Freeform 14045"/>
            <p:cNvSpPr>
              <a:spLocks/>
            </p:cNvSpPr>
            <p:nvPr/>
          </p:nvSpPr>
          <p:spPr bwMode="auto">
            <a:xfrm>
              <a:off x="5439" y="2872"/>
              <a:ext cx="111" cy="162"/>
            </a:xfrm>
            <a:custGeom>
              <a:avLst/>
              <a:gdLst>
                <a:gd name="T0" fmla="*/ 0 w 111"/>
                <a:gd name="T1" fmla="*/ 0 h 162"/>
                <a:gd name="T2" fmla="*/ 111 w 111"/>
                <a:gd name="T3" fmla="*/ 81 h 162"/>
                <a:gd name="T4" fmla="*/ 3 w 111"/>
                <a:gd name="T5" fmla="*/ 162 h 162"/>
                <a:gd name="T6" fmla="*/ 0 w 111"/>
                <a:gd name="T7" fmla="*/ 0 h 16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11" h="162">
                  <a:moveTo>
                    <a:pt x="0" y="0"/>
                  </a:moveTo>
                  <a:lnTo>
                    <a:pt x="111" y="81"/>
                  </a:lnTo>
                  <a:lnTo>
                    <a:pt x="3" y="16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" name="Rectangle 14046" descr="Dark upward diagonal"/>
            <p:cNvSpPr>
              <a:spLocks noChangeArrowheads="1"/>
            </p:cNvSpPr>
            <p:nvPr/>
          </p:nvSpPr>
          <p:spPr bwMode="auto">
            <a:xfrm>
              <a:off x="5344" y="2866"/>
              <a:ext cx="95" cy="177"/>
            </a:xfrm>
            <a:prstGeom prst="rect">
              <a:avLst/>
            </a:prstGeom>
            <a:pattFill prst="dk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" name="Text Box 14047"/>
            <p:cNvSpPr txBox="1">
              <a:spLocks noChangeArrowheads="1"/>
            </p:cNvSpPr>
            <p:nvPr/>
          </p:nvSpPr>
          <p:spPr bwMode="auto">
            <a:xfrm>
              <a:off x="6674" y="4454"/>
              <a:ext cx="222" cy="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F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936217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9083" y="236572"/>
            <a:ext cx="90281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P5.4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9083" y="2334432"/>
            <a:ext cx="90281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P5.6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3435" y="4472032"/>
            <a:ext cx="9797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P5.10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3435" y="5600704"/>
            <a:ext cx="9740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P5.11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3435" y="6530547"/>
            <a:ext cx="9797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P5.20</a:t>
            </a:r>
          </a:p>
        </p:txBody>
      </p:sp>
      <p:grpSp>
        <p:nvGrpSpPr>
          <p:cNvPr id="32" name="Group 31"/>
          <p:cNvGrpSpPr/>
          <p:nvPr/>
        </p:nvGrpSpPr>
        <p:grpSpPr>
          <a:xfrm>
            <a:off x="2743200" y="236572"/>
            <a:ext cx="1733550" cy="1530880"/>
            <a:chOff x="2743200" y="236572"/>
            <a:chExt cx="1733550" cy="1530880"/>
          </a:xfrm>
        </p:grpSpPr>
        <p:sp>
          <p:nvSpPr>
            <p:cNvPr id="9" name="Line 14009"/>
            <p:cNvSpPr>
              <a:spLocks noChangeShapeType="1"/>
            </p:cNvSpPr>
            <p:nvPr/>
          </p:nvSpPr>
          <p:spPr bwMode="auto">
            <a:xfrm>
              <a:off x="3162292" y="878601"/>
              <a:ext cx="0" cy="33440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0" name="Freeform 14010"/>
            <p:cNvSpPr>
              <a:spLocks/>
            </p:cNvSpPr>
            <p:nvPr/>
          </p:nvSpPr>
          <p:spPr bwMode="auto">
            <a:xfrm rot="13858816">
              <a:off x="3465573" y="982831"/>
              <a:ext cx="89030" cy="199774"/>
            </a:xfrm>
            <a:custGeom>
              <a:avLst/>
              <a:gdLst>
                <a:gd name="T0" fmla="*/ 6 w 123"/>
                <a:gd name="T1" fmla="*/ 276 h 276"/>
                <a:gd name="T2" fmla="*/ 6 w 123"/>
                <a:gd name="T3" fmla="*/ 192 h 276"/>
                <a:gd name="T4" fmla="*/ 45 w 123"/>
                <a:gd name="T5" fmla="*/ 81 h 276"/>
                <a:gd name="T6" fmla="*/ 123 w 123"/>
                <a:gd name="T7" fmla="*/ 0 h 27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23" h="276">
                  <a:moveTo>
                    <a:pt x="6" y="276"/>
                  </a:moveTo>
                  <a:cubicBezTo>
                    <a:pt x="3" y="250"/>
                    <a:pt x="0" y="224"/>
                    <a:pt x="6" y="192"/>
                  </a:cubicBezTo>
                  <a:cubicBezTo>
                    <a:pt x="12" y="160"/>
                    <a:pt x="26" y="113"/>
                    <a:pt x="45" y="81"/>
                  </a:cubicBezTo>
                  <a:cubicBezTo>
                    <a:pt x="64" y="49"/>
                    <a:pt x="93" y="24"/>
                    <a:pt x="123" y="0"/>
                  </a:cubicBez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 type="stealth" w="sm" len="sm"/>
              <a:tailEnd type="stealth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1" name="Rectangle 14011"/>
            <p:cNvSpPr>
              <a:spLocks noChangeArrowheads="1"/>
            </p:cNvSpPr>
            <p:nvPr/>
          </p:nvSpPr>
          <p:spPr bwMode="auto">
            <a:xfrm>
              <a:off x="3231779" y="656388"/>
              <a:ext cx="803441" cy="803441"/>
            </a:xfrm>
            <a:prstGeom prst="rect">
              <a:avLst/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2" name="Line 14012"/>
            <p:cNvSpPr>
              <a:spLocks noChangeShapeType="1"/>
            </p:cNvSpPr>
            <p:nvPr/>
          </p:nvSpPr>
          <p:spPr bwMode="auto">
            <a:xfrm>
              <a:off x="3282446" y="515243"/>
              <a:ext cx="665915" cy="108428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3" name="Line 14013"/>
            <p:cNvSpPr>
              <a:spLocks noChangeShapeType="1"/>
            </p:cNvSpPr>
            <p:nvPr/>
          </p:nvSpPr>
          <p:spPr bwMode="auto">
            <a:xfrm>
              <a:off x="3405496" y="721532"/>
              <a:ext cx="0" cy="45600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4" name="Line 14014"/>
            <p:cNvSpPr>
              <a:spLocks noChangeShapeType="1"/>
            </p:cNvSpPr>
            <p:nvPr/>
          </p:nvSpPr>
          <p:spPr bwMode="auto">
            <a:xfrm rot="16200000">
              <a:off x="3621918" y="444308"/>
              <a:ext cx="0" cy="33440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5" name="Line 14015"/>
            <p:cNvSpPr>
              <a:spLocks noChangeShapeType="1"/>
            </p:cNvSpPr>
            <p:nvPr/>
          </p:nvSpPr>
          <p:spPr bwMode="auto">
            <a:xfrm>
              <a:off x="3647252" y="1515563"/>
              <a:ext cx="0" cy="18602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6" name="Line 14016"/>
            <p:cNvSpPr>
              <a:spLocks noChangeShapeType="1"/>
            </p:cNvSpPr>
            <p:nvPr/>
          </p:nvSpPr>
          <p:spPr bwMode="auto">
            <a:xfrm flipH="1" flipV="1">
              <a:off x="3611061" y="357450"/>
              <a:ext cx="0" cy="22221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7" name="Line 14017"/>
            <p:cNvSpPr>
              <a:spLocks noChangeShapeType="1"/>
            </p:cNvSpPr>
            <p:nvPr/>
          </p:nvSpPr>
          <p:spPr bwMode="auto">
            <a:xfrm rot="5400000">
              <a:off x="3030557" y="937954"/>
              <a:ext cx="0" cy="19326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8" name="Line 14018"/>
            <p:cNvSpPr>
              <a:spLocks noChangeShapeType="1"/>
            </p:cNvSpPr>
            <p:nvPr/>
          </p:nvSpPr>
          <p:spPr bwMode="auto">
            <a:xfrm rot="16200000">
              <a:off x="4192289" y="959668"/>
              <a:ext cx="0" cy="19326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9" name="Line 14019"/>
            <p:cNvSpPr>
              <a:spLocks noChangeShapeType="1"/>
            </p:cNvSpPr>
            <p:nvPr/>
          </p:nvSpPr>
          <p:spPr bwMode="auto">
            <a:xfrm flipV="1">
              <a:off x="4092401" y="856886"/>
              <a:ext cx="0" cy="33440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0" name="Line 14020"/>
            <p:cNvSpPr>
              <a:spLocks noChangeShapeType="1"/>
            </p:cNvSpPr>
            <p:nvPr/>
          </p:nvSpPr>
          <p:spPr bwMode="auto">
            <a:xfrm rot="5400000" flipH="1">
              <a:off x="3618299" y="1330988"/>
              <a:ext cx="0" cy="33440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1" name="Line 14021"/>
            <p:cNvSpPr>
              <a:spLocks noChangeShapeType="1"/>
            </p:cNvSpPr>
            <p:nvPr/>
          </p:nvSpPr>
          <p:spPr bwMode="auto">
            <a:xfrm flipV="1">
              <a:off x="3640737" y="971250"/>
              <a:ext cx="206289" cy="12666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2" name="Text Box 14022"/>
            <p:cNvSpPr txBox="1">
              <a:spLocks noChangeArrowheads="1"/>
            </p:cNvSpPr>
            <p:nvPr/>
          </p:nvSpPr>
          <p:spPr bwMode="auto">
            <a:xfrm>
              <a:off x="3760168" y="815628"/>
              <a:ext cx="108573" cy="1737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n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" name="Text Box 14023"/>
            <p:cNvSpPr txBox="1">
              <a:spLocks noChangeArrowheads="1"/>
            </p:cNvSpPr>
            <p:nvPr/>
          </p:nvSpPr>
          <p:spPr bwMode="auto">
            <a:xfrm>
              <a:off x="4277699" y="942297"/>
              <a:ext cx="199051" cy="1809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  <a:sym typeface="Symbol" panose="05050102010706020507" pitchFamily="18" charset="2"/>
                </a:rPr>
                <a:t></a:t>
              </a:r>
              <a:r>
                <a:rPr kumimoji="0" lang="en-US" altLang="en-US" sz="1100" b="0" i="1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xx</a:t>
              </a:r>
              <a:endParaRPr kumimoji="0" lang="en-US" altLang="en-US" sz="11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  <a:sym typeface="Symbol" panose="05050102010706020507" pitchFamily="18" charset="2"/>
              </a:endParaRPr>
            </a:p>
          </p:txBody>
        </p:sp>
        <p:sp>
          <p:nvSpPr>
            <p:cNvPr id="24" name="Text Box 14024"/>
            <p:cNvSpPr txBox="1">
              <a:spLocks noChangeArrowheads="1"/>
            </p:cNvSpPr>
            <p:nvPr/>
          </p:nvSpPr>
          <p:spPr bwMode="auto">
            <a:xfrm>
              <a:off x="2743200" y="927820"/>
              <a:ext cx="199051" cy="1809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  <a:sym typeface="Symbol" panose="05050102010706020507" pitchFamily="18" charset="2"/>
                </a:rPr>
                <a:t></a:t>
              </a:r>
              <a:r>
                <a:rPr kumimoji="0" lang="en-US" altLang="en-US" sz="1100" b="0" i="1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xx</a:t>
              </a:r>
              <a:endParaRPr kumimoji="0" lang="en-US" altLang="en-US" sz="11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  <a:sym typeface="Symbol" panose="05050102010706020507" pitchFamily="18" charset="2"/>
              </a:endParaRPr>
            </a:p>
          </p:txBody>
        </p:sp>
        <p:sp>
          <p:nvSpPr>
            <p:cNvPr id="25" name="Text Box 14025"/>
            <p:cNvSpPr txBox="1">
              <a:spLocks noChangeArrowheads="1"/>
            </p:cNvSpPr>
            <p:nvPr/>
          </p:nvSpPr>
          <p:spPr bwMode="auto">
            <a:xfrm>
              <a:off x="3394638" y="236572"/>
              <a:ext cx="199051" cy="1954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  <a:sym typeface="Symbol" panose="05050102010706020507" pitchFamily="18" charset="2"/>
                </a:rPr>
                <a:t></a:t>
              </a:r>
              <a:r>
                <a:rPr kumimoji="0" lang="en-US" altLang="en-US" sz="1100" b="0" i="1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yy</a:t>
              </a:r>
              <a:endParaRPr kumimoji="0" lang="en-US" altLang="en-US" sz="11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  <a:sym typeface="Symbol" panose="05050102010706020507" pitchFamily="18" charset="2"/>
              </a:endParaRPr>
            </a:p>
          </p:txBody>
        </p:sp>
        <p:sp>
          <p:nvSpPr>
            <p:cNvPr id="26" name="Text Box 14026"/>
            <p:cNvSpPr txBox="1">
              <a:spLocks noChangeArrowheads="1"/>
            </p:cNvSpPr>
            <p:nvPr/>
          </p:nvSpPr>
          <p:spPr bwMode="auto">
            <a:xfrm>
              <a:off x="3434449" y="1572021"/>
              <a:ext cx="199051" cy="1954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  <a:sym typeface="Symbol" panose="05050102010706020507" pitchFamily="18" charset="2"/>
                </a:rPr>
                <a:t></a:t>
              </a:r>
              <a:r>
                <a:rPr kumimoji="0" lang="en-US" altLang="en-US" sz="1100" b="0" i="1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yy</a:t>
              </a:r>
              <a:endParaRPr kumimoji="0" lang="en-US" altLang="en-US" sz="11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  <a:sym typeface="Symbol" panose="05050102010706020507" pitchFamily="18" charset="2"/>
              </a:endParaRPr>
            </a:p>
          </p:txBody>
        </p:sp>
        <p:sp>
          <p:nvSpPr>
            <p:cNvPr id="27" name="Text Box 14027"/>
            <p:cNvSpPr txBox="1">
              <a:spLocks noChangeArrowheads="1"/>
            </p:cNvSpPr>
            <p:nvPr/>
          </p:nvSpPr>
          <p:spPr bwMode="auto">
            <a:xfrm>
              <a:off x="3702262" y="428384"/>
              <a:ext cx="199051" cy="1954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  <a:sym typeface="Symbol" panose="05050102010706020507" pitchFamily="18" charset="2"/>
                </a:rPr>
                <a:t></a:t>
              </a:r>
              <a:r>
                <a:rPr kumimoji="0" lang="en-US" altLang="en-US" sz="1100" b="0" i="1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xy</a:t>
              </a:r>
              <a:endParaRPr kumimoji="0" lang="en-US" altLang="en-US" sz="11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  <a:sym typeface="Symbol" panose="05050102010706020507" pitchFamily="18" charset="2"/>
              </a:endParaRPr>
            </a:p>
          </p:txBody>
        </p:sp>
        <p:sp>
          <p:nvSpPr>
            <p:cNvPr id="28" name="Text Box 14028"/>
            <p:cNvSpPr txBox="1">
              <a:spLocks noChangeArrowheads="1"/>
            </p:cNvSpPr>
            <p:nvPr/>
          </p:nvSpPr>
          <p:spPr bwMode="auto">
            <a:xfrm>
              <a:off x="4046077" y="681722"/>
              <a:ext cx="199051" cy="1954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  <a:sym typeface="Symbol" panose="05050102010706020507" pitchFamily="18" charset="2"/>
                </a:rPr>
                <a:t></a:t>
              </a:r>
              <a:r>
                <a:rPr kumimoji="0" lang="en-US" altLang="en-US" sz="1100" b="0" i="1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xy</a:t>
              </a:r>
              <a:endParaRPr kumimoji="0" lang="en-US" altLang="en-US" sz="11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  <a:sym typeface="Symbol" panose="05050102010706020507" pitchFamily="18" charset="2"/>
              </a:endParaRPr>
            </a:p>
          </p:txBody>
        </p:sp>
        <p:sp>
          <p:nvSpPr>
            <p:cNvPr id="29" name="Text Box 14029"/>
            <p:cNvSpPr txBox="1">
              <a:spLocks noChangeArrowheads="1"/>
            </p:cNvSpPr>
            <p:nvPr/>
          </p:nvSpPr>
          <p:spPr bwMode="auto">
            <a:xfrm>
              <a:off x="3025490" y="1126871"/>
              <a:ext cx="199051" cy="1954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  <a:sym typeface="Symbol" panose="05050102010706020507" pitchFamily="18" charset="2"/>
                </a:rPr>
                <a:t></a:t>
              </a:r>
              <a:r>
                <a:rPr kumimoji="0" lang="en-US" altLang="en-US" sz="1100" b="0" i="1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xy</a:t>
              </a:r>
              <a:endParaRPr kumimoji="0" lang="en-US" altLang="en-US" sz="11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  <a:sym typeface="Symbol" panose="05050102010706020507" pitchFamily="18" charset="2"/>
              </a:endParaRPr>
            </a:p>
          </p:txBody>
        </p:sp>
        <p:sp>
          <p:nvSpPr>
            <p:cNvPr id="30" name="Text Box 14030"/>
            <p:cNvSpPr txBox="1">
              <a:spLocks noChangeArrowheads="1"/>
            </p:cNvSpPr>
            <p:nvPr/>
          </p:nvSpPr>
          <p:spPr bwMode="auto">
            <a:xfrm>
              <a:off x="3253493" y="1405542"/>
              <a:ext cx="199051" cy="1954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  <a:sym typeface="Symbol" panose="05050102010706020507" pitchFamily="18" charset="2"/>
                </a:rPr>
                <a:t></a:t>
              </a:r>
              <a:r>
                <a:rPr kumimoji="0" lang="en-US" altLang="en-US" sz="1100" b="0" i="1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xy</a:t>
              </a:r>
              <a:endParaRPr kumimoji="0" lang="en-US" altLang="en-US" sz="11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  <a:sym typeface="Symbol" panose="05050102010706020507" pitchFamily="18" charset="2"/>
              </a:endParaRPr>
            </a:p>
          </p:txBody>
        </p:sp>
        <p:sp>
          <p:nvSpPr>
            <p:cNvPr id="31" name="Text Box 14022"/>
            <p:cNvSpPr txBox="1">
              <a:spLocks noChangeArrowheads="1"/>
            </p:cNvSpPr>
            <p:nvPr/>
          </p:nvSpPr>
          <p:spPr bwMode="auto">
            <a:xfrm>
              <a:off x="3484885" y="1100097"/>
              <a:ext cx="108573" cy="1737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Symbol" panose="05050102010706020507" pitchFamily="18" charset="2"/>
                  <a:ea typeface="Batang" panose="02030600000101010101" pitchFamily="18" charset="-127"/>
                  <a:cs typeface="Times New Roman" panose="02020603050405020304" pitchFamily="18" charset="0"/>
                </a:rPr>
                <a:t>q</a:t>
              </a:r>
              <a:endParaRPr kumimoji="0" lang="en-US" altLang="en-US" sz="110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ymbol" panose="05050102010706020507" pitchFamily="18" charset="2"/>
              </a:endParaRPr>
            </a:p>
          </p:txBody>
        </p:sp>
      </p:grpSp>
      <p:grpSp>
        <p:nvGrpSpPr>
          <p:cNvPr id="34" name="Group 13991"/>
          <p:cNvGrpSpPr>
            <a:grpSpLocks/>
          </p:cNvGrpSpPr>
          <p:nvPr/>
        </p:nvGrpSpPr>
        <p:grpSpPr bwMode="auto">
          <a:xfrm>
            <a:off x="2955101" y="2005798"/>
            <a:ext cx="1469261" cy="1442302"/>
            <a:chOff x="4178" y="1519"/>
            <a:chExt cx="2179" cy="2140"/>
          </a:xfrm>
        </p:grpSpPr>
        <p:sp>
          <p:nvSpPr>
            <p:cNvPr id="35" name="Line 13992"/>
            <p:cNvSpPr>
              <a:spLocks noChangeShapeType="1"/>
            </p:cNvSpPr>
            <p:nvPr/>
          </p:nvSpPr>
          <p:spPr bwMode="auto">
            <a:xfrm>
              <a:off x="5189" y="2636"/>
              <a:ext cx="559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Line 13993"/>
            <p:cNvSpPr>
              <a:spLocks noChangeShapeType="1"/>
            </p:cNvSpPr>
            <p:nvPr/>
          </p:nvSpPr>
          <p:spPr bwMode="auto">
            <a:xfrm flipV="1">
              <a:off x="5188" y="2138"/>
              <a:ext cx="0" cy="49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Rectangle 13994"/>
            <p:cNvSpPr>
              <a:spLocks noChangeArrowheads="1"/>
            </p:cNvSpPr>
            <p:nvPr/>
          </p:nvSpPr>
          <p:spPr bwMode="auto">
            <a:xfrm>
              <a:off x="4632" y="2072"/>
              <a:ext cx="1130" cy="1137"/>
            </a:xfrm>
            <a:prstGeom prst="rect">
              <a:avLst/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Line 13995"/>
            <p:cNvSpPr>
              <a:spLocks noChangeShapeType="1"/>
            </p:cNvSpPr>
            <p:nvPr/>
          </p:nvSpPr>
          <p:spPr bwMode="auto">
            <a:xfrm>
              <a:off x="5824" y="2380"/>
              <a:ext cx="0" cy="52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Line 13996"/>
            <p:cNvSpPr>
              <a:spLocks noChangeShapeType="1"/>
            </p:cNvSpPr>
            <p:nvPr/>
          </p:nvSpPr>
          <p:spPr bwMode="auto">
            <a:xfrm rot="-5400000" flipH="1" flipV="1">
              <a:off x="5197" y="1746"/>
              <a:ext cx="0" cy="52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Text Box 13997"/>
            <p:cNvSpPr txBox="1">
              <a:spLocks noChangeArrowheads="1"/>
            </p:cNvSpPr>
            <p:nvPr/>
          </p:nvSpPr>
          <p:spPr bwMode="auto">
            <a:xfrm>
              <a:off x="5512" y="2606"/>
              <a:ext cx="260" cy="2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x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1" name="Text Box 13998"/>
            <p:cNvSpPr txBox="1">
              <a:spLocks noChangeArrowheads="1"/>
            </p:cNvSpPr>
            <p:nvPr/>
          </p:nvSpPr>
          <p:spPr bwMode="auto">
            <a:xfrm>
              <a:off x="4946" y="2086"/>
              <a:ext cx="300" cy="2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y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2" name="Line 13999"/>
            <p:cNvSpPr>
              <a:spLocks noChangeShapeType="1"/>
            </p:cNvSpPr>
            <p:nvPr/>
          </p:nvSpPr>
          <p:spPr bwMode="auto">
            <a:xfrm flipV="1">
              <a:off x="4566" y="2380"/>
              <a:ext cx="0" cy="52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Line 14000"/>
            <p:cNvSpPr>
              <a:spLocks noChangeShapeType="1"/>
            </p:cNvSpPr>
            <p:nvPr/>
          </p:nvSpPr>
          <p:spPr bwMode="auto">
            <a:xfrm rot="5400000" flipV="1">
              <a:off x="5197" y="3014"/>
              <a:ext cx="0" cy="52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Line 14001"/>
            <p:cNvSpPr>
              <a:spLocks noChangeShapeType="1"/>
            </p:cNvSpPr>
            <p:nvPr/>
          </p:nvSpPr>
          <p:spPr bwMode="auto">
            <a:xfrm rot="-5400000">
              <a:off x="6028" y="2432"/>
              <a:ext cx="0" cy="41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Line 14002"/>
            <p:cNvSpPr>
              <a:spLocks noChangeShapeType="1"/>
            </p:cNvSpPr>
            <p:nvPr/>
          </p:nvSpPr>
          <p:spPr bwMode="auto">
            <a:xfrm rot="-5400000" flipH="1" flipV="1">
              <a:off x="4367" y="2451"/>
              <a:ext cx="0" cy="37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Line 14003"/>
            <p:cNvSpPr>
              <a:spLocks noChangeShapeType="1"/>
            </p:cNvSpPr>
            <p:nvPr/>
          </p:nvSpPr>
          <p:spPr bwMode="auto">
            <a:xfrm flipV="1">
              <a:off x="5197" y="1641"/>
              <a:ext cx="0" cy="35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Line 14004"/>
            <p:cNvSpPr>
              <a:spLocks noChangeShapeType="1"/>
            </p:cNvSpPr>
            <p:nvPr/>
          </p:nvSpPr>
          <p:spPr bwMode="auto">
            <a:xfrm>
              <a:off x="5197" y="3274"/>
              <a:ext cx="0" cy="38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Text Box 14005"/>
            <p:cNvSpPr txBox="1">
              <a:spLocks noChangeArrowheads="1"/>
            </p:cNvSpPr>
            <p:nvPr/>
          </p:nvSpPr>
          <p:spPr bwMode="auto">
            <a:xfrm>
              <a:off x="5210" y="1519"/>
              <a:ext cx="943" cy="2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21 MN/m</a:t>
              </a:r>
              <a:r>
                <a:rPr kumimoji="0" lang="en-US" altLang="en-US" sz="1000" b="0" i="0" u="none" strike="noStrike" cap="none" normalizeH="0" baseline="3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2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9" name="Text Box 14006"/>
            <p:cNvSpPr txBox="1">
              <a:spLocks noChangeArrowheads="1"/>
            </p:cNvSpPr>
            <p:nvPr/>
          </p:nvSpPr>
          <p:spPr bwMode="auto">
            <a:xfrm>
              <a:off x="5330" y="3281"/>
              <a:ext cx="943" cy="2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56 MN/m</a:t>
              </a:r>
              <a:r>
                <a:rPr kumimoji="0" lang="en-US" altLang="en-US" sz="1000" b="0" i="0" u="none" strike="noStrike" cap="none" normalizeH="0" baseline="3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2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0" name="Text Box 14007"/>
            <p:cNvSpPr txBox="1">
              <a:spLocks noChangeArrowheads="1"/>
            </p:cNvSpPr>
            <p:nvPr/>
          </p:nvSpPr>
          <p:spPr bwMode="auto">
            <a:xfrm>
              <a:off x="5977" y="2344"/>
              <a:ext cx="380" cy="2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ymbol" panose="05050102010706020507" pitchFamily="18" charset="2"/>
                  <a:ea typeface="Batang" panose="02030600000101010101" pitchFamily="18" charset="-127"/>
                  <a:cs typeface="Times New Roman" panose="02020603050405020304" pitchFamily="18" charset="0"/>
                </a:rPr>
                <a:t>s</a:t>
              </a:r>
              <a:r>
                <a:rPr kumimoji="0" lang="en-US" altLang="en-US" sz="1000" b="0" i="1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xx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67" name="Group 66"/>
          <p:cNvGrpSpPr/>
          <p:nvPr/>
        </p:nvGrpSpPr>
        <p:grpSpPr>
          <a:xfrm>
            <a:off x="2862263" y="3597810"/>
            <a:ext cx="2065338" cy="1501775"/>
            <a:chOff x="2862263" y="3597810"/>
            <a:chExt cx="2065338" cy="1501775"/>
          </a:xfrm>
        </p:grpSpPr>
        <p:grpSp>
          <p:nvGrpSpPr>
            <p:cNvPr id="53" name="Group 13977"/>
            <p:cNvGrpSpPr>
              <a:grpSpLocks/>
            </p:cNvGrpSpPr>
            <p:nvPr/>
          </p:nvGrpSpPr>
          <p:grpSpPr bwMode="auto">
            <a:xfrm>
              <a:off x="3052792" y="3773144"/>
              <a:ext cx="1569962" cy="1155554"/>
              <a:chOff x="8316" y="2580"/>
              <a:chExt cx="1428" cy="1051"/>
            </a:xfrm>
          </p:grpSpPr>
          <p:sp>
            <p:nvSpPr>
              <p:cNvPr id="64" name="Line 13978"/>
              <p:cNvSpPr>
                <a:spLocks noChangeShapeType="1"/>
              </p:cNvSpPr>
              <p:nvPr/>
            </p:nvSpPr>
            <p:spPr bwMode="auto">
              <a:xfrm flipV="1">
                <a:off x="8952" y="2580"/>
                <a:ext cx="0" cy="68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65" name="Line 13979"/>
              <p:cNvSpPr>
                <a:spLocks noChangeShapeType="1"/>
              </p:cNvSpPr>
              <p:nvPr/>
            </p:nvSpPr>
            <p:spPr bwMode="auto">
              <a:xfrm flipH="1">
                <a:off x="8316" y="3264"/>
                <a:ext cx="636" cy="367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66" name="Line 13980"/>
              <p:cNvSpPr>
                <a:spLocks noChangeShapeType="1"/>
              </p:cNvSpPr>
              <p:nvPr/>
            </p:nvSpPr>
            <p:spPr bwMode="auto">
              <a:xfrm>
                <a:off x="8952" y="3276"/>
                <a:ext cx="79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</p:grpSp>
        <p:sp>
          <p:nvSpPr>
            <p:cNvPr id="54" name="Text Box 13981"/>
            <p:cNvSpPr txBox="1">
              <a:spLocks noChangeArrowheads="1"/>
            </p:cNvSpPr>
            <p:nvPr/>
          </p:nvSpPr>
          <p:spPr bwMode="auto">
            <a:xfrm>
              <a:off x="2862263" y="4726047"/>
              <a:ext cx="297226" cy="373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FF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x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5" name="Text Box 13982"/>
            <p:cNvSpPr txBox="1">
              <a:spLocks noChangeArrowheads="1"/>
            </p:cNvSpPr>
            <p:nvPr/>
          </p:nvSpPr>
          <p:spPr bwMode="auto">
            <a:xfrm>
              <a:off x="4630375" y="4413495"/>
              <a:ext cx="297226" cy="373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FF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y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6" name="Text Box 13983"/>
            <p:cNvSpPr txBox="1">
              <a:spLocks noChangeArrowheads="1"/>
            </p:cNvSpPr>
            <p:nvPr/>
          </p:nvSpPr>
          <p:spPr bwMode="auto">
            <a:xfrm>
              <a:off x="3776804" y="3597810"/>
              <a:ext cx="236920" cy="297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FF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z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7" name="Line 13984"/>
            <p:cNvSpPr>
              <a:spLocks noChangeShapeType="1"/>
            </p:cNvSpPr>
            <p:nvPr/>
          </p:nvSpPr>
          <p:spPr bwMode="auto">
            <a:xfrm>
              <a:off x="3751400" y="4525302"/>
              <a:ext cx="191164" cy="320175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none" w="sm" len="lg"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58" name="Line 13985"/>
            <p:cNvSpPr>
              <a:spLocks noChangeShapeType="1"/>
            </p:cNvSpPr>
            <p:nvPr/>
          </p:nvSpPr>
          <p:spPr bwMode="auto">
            <a:xfrm flipV="1">
              <a:off x="3753940" y="4405872"/>
              <a:ext cx="358830" cy="12197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none" w="sm" len="lg"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59" name="Line 13986"/>
            <p:cNvSpPr>
              <a:spLocks noChangeShapeType="1"/>
            </p:cNvSpPr>
            <p:nvPr/>
          </p:nvSpPr>
          <p:spPr bwMode="auto">
            <a:xfrm flipV="1">
              <a:off x="3751400" y="4177175"/>
              <a:ext cx="635" cy="35829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none" w="sm" len="lg"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60" name="Text Box 13987"/>
            <p:cNvSpPr txBox="1">
              <a:spLocks noChangeArrowheads="1"/>
            </p:cNvSpPr>
            <p:nvPr/>
          </p:nvSpPr>
          <p:spPr bwMode="auto">
            <a:xfrm>
              <a:off x="3906364" y="4642192"/>
              <a:ext cx="375343" cy="3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m</a:t>
              </a:r>
              <a:r>
                <a:rPr kumimoji="0" lang="en-US" altLang="en-US" sz="1100" b="0" i="0" u="none" strike="noStrike" cap="none" normalizeH="0" baseline="3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1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1" name="Text Box 13988"/>
            <p:cNvSpPr txBox="1">
              <a:spLocks noChangeArrowheads="1"/>
            </p:cNvSpPr>
            <p:nvPr/>
          </p:nvSpPr>
          <p:spPr bwMode="auto">
            <a:xfrm>
              <a:off x="4035924" y="4215291"/>
              <a:ext cx="375343" cy="3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m</a:t>
              </a:r>
              <a:r>
                <a:rPr kumimoji="0" lang="en-US" altLang="en-US" sz="1100" b="0" i="0" u="none" strike="noStrike" cap="none" normalizeH="0" baseline="3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2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2" name="Text Box 13989"/>
            <p:cNvSpPr txBox="1">
              <a:spLocks noChangeArrowheads="1"/>
            </p:cNvSpPr>
            <p:nvPr/>
          </p:nvSpPr>
          <p:spPr bwMode="auto">
            <a:xfrm>
              <a:off x="3700592" y="3994218"/>
              <a:ext cx="375343" cy="3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m</a:t>
              </a:r>
              <a:r>
                <a:rPr kumimoji="0" lang="en-US" altLang="en-US" sz="1100" b="0" i="0" u="none" strike="noStrike" cap="none" normalizeH="0" baseline="3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3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3" name="Text Box 13990"/>
            <p:cNvSpPr txBox="1">
              <a:spLocks noChangeArrowheads="1"/>
            </p:cNvSpPr>
            <p:nvPr/>
          </p:nvSpPr>
          <p:spPr bwMode="auto">
            <a:xfrm>
              <a:off x="3535467" y="4299147"/>
              <a:ext cx="375343" cy="3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P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69" name="Group 13966"/>
          <p:cNvGrpSpPr>
            <a:grpSpLocks/>
          </p:cNvGrpSpPr>
          <p:nvPr/>
        </p:nvGrpSpPr>
        <p:grpSpPr bwMode="auto">
          <a:xfrm>
            <a:off x="3039300" y="5308193"/>
            <a:ext cx="1724025" cy="749300"/>
            <a:chOff x="4095" y="1535"/>
            <a:chExt cx="2715" cy="1180"/>
          </a:xfrm>
        </p:grpSpPr>
        <p:sp>
          <p:nvSpPr>
            <p:cNvPr id="70" name="AutoShape 13967"/>
            <p:cNvSpPr>
              <a:spLocks noChangeArrowheads="1"/>
            </p:cNvSpPr>
            <p:nvPr/>
          </p:nvSpPr>
          <p:spPr bwMode="auto">
            <a:xfrm rot="5400000" flipH="1">
              <a:off x="5220" y="1055"/>
              <a:ext cx="260" cy="2005"/>
            </a:xfrm>
            <a:prstGeom prst="can">
              <a:avLst>
                <a:gd name="adj" fmla="val 40771"/>
              </a:avLst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71" name="Line 13968"/>
            <p:cNvSpPr>
              <a:spLocks noChangeShapeType="1"/>
            </p:cNvSpPr>
            <p:nvPr/>
          </p:nvSpPr>
          <p:spPr bwMode="auto">
            <a:xfrm>
              <a:off x="6315" y="2060"/>
              <a:ext cx="39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grpSp>
          <p:nvGrpSpPr>
            <p:cNvPr id="72" name="Group 13969"/>
            <p:cNvGrpSpPr>
              <a:grpSpLocks/>
            </p:cNvGrpSpPr>
            <p:nvPr/>
          </p:nvGrpSpPr>
          <p:grpSpPr bwMode="auto">
            <a:xfrm>
              <a:off x="6185" y="1865"/>
              <a:ext cx="195" cy="395"/>
              <a:chOff x="6030" y="1505"/>
              <a:chExt cx="195" cy="395"/>
            </a:xfrm>
          </p:grpSpPr>
          <p:sp>
            <p:nvSpPr>
              <p:cNvPr id="77" name="Arc 13970"/>
              <p:cNvSpPr>
                <a:spLocks/>
              </p:cNvSpPr>
              <p:nvPr/>
            </p:nvSpPr>
            <p:spPr bwMode="auto">
              <a:xfrm flipH="1">
                <a:off x="6030" y="1505"/>
                <a:ext cx="195" cy="195"/>
              </a:xfrm>
              <a:custGeom>
                <a:avLst/>
                <a:gdLst>
                  <a:gd name="T0" fmla="*/ 0 w 21600"/>
                  <a:gd name="T1" fmla="*/ 0 h 21600"/>
                  <a:gd name="T2" fmla="*/ 195 w 21600"/>
                  <a:gd name="T3" fmla="*/ 195 h 21600"/>
                  <a:gd name="T4" fmla="*/ 0 w 21600"/>
                  <a:gd name="T5" fmla="*/ 195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78" name="Arc 13971"/>
              <p:cNvSpPr>
                <a:spLocks/>
              </p:cNvSpPr>
              <p:nvPr/>
            </p:nvSpPr>
            <p:spPr bwMode="auto">
              <a:xfrm rot="16200000" flipH="1">
                <a:off x="6030" y="1705"/>
                <a:ext cx="195" cy="195"/>
              </a:xfrm>
              <a:custGeom>
                <a:avLst/>
                <a:gdLst>
                  <a:gd name="T0" fmla="*/ 0 w 21600"/>
                  <a:gd name="T1" fmla="*/ 0 h 21600"/>
                  <a:gd name="T2" fmla="*/ 195 w 21600"/>
                  <a:gd name="T3" fmla="*/ 195 h 21600"/>
                  <a:gd name="T4" fmla="*/ 0 w 21600"/>
                  <a:gd name="T5" fmla="*/ 195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12700">
                <a:solidFill>
                  <a:srgbClr val="000000"/>
                </a:solidFill>
                <a:round/>
                <a:headEnd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</p:grpSp>
        <p:sp>
          <p:nvSpPr>
            <p:cNvPr id="73" name="Text Box 13972"/>
            <p:cNvSpPr txBox="1">
              <a:spLocks noChangeArrowheads="1"/>
            </p:cNvSpPr>
            <p:nvPr/>
          </p:nvSpPr>
          <p:spPr bwMode="auto">
            <a:xfrm>
              <a:off x="6575" y="1835"/>
              <a:ext cx="235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P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4" name="Text Box 13973"/>
            <p:cNvSpPr txBox="1">
              <a:spLocks noChangeArrowheads="1"/>
            </p:cNvSpPr>
            <p:nvPr/>
          </p:nvSpPr>
          <p:spPr bwMode="auto">
            <a:xfrm>
              <a:off x="6230" y="2280"/>
              <a:ext cx="235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T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5" name="Text Box 13974"/>
            <p:cNvSpPr txBox="1">
              <a:spLocks noChangeArrowheads="1"/>
            </p:cNvSpPr>
            <p:nvPr/>
          </p:nvSpPr>
          <p:spPr bwMode="auto">
            <a:xfrm>
              <a:off x="5210" y="1915"/>
              <a:ext cx="315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  <a:sym typeface="Symbol" panose="05050102010706020507" pitchFamily="18" charset="2"/>
                </a:rPr>
                <a:t></a:t>
              </a: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 </a:t>
              </a: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  <a:sym typeface="Symbol" panose="05050102010706020507" pitchFamily="18" charset="2"/>
                </a:rPr>
                <a:t>A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  <a:sym typeface="Symbol" panose="05050102010706020507" pitchFamily="18" charset="2"/>
              </a:endParaRPr>
            </a:p>
          </p:txBody>
        </p:sp>
        <p:sp>
          <p:nvSpPr>
            <p:cNvPr id="76" name="Freeform 13975"/>
            <p:cNvSpPr>
              <a:spLocks/>
            </p:cNvSpPr>
            <p:nvPr/>
          </p:nvSpPr>
          <p:spPr bwMode="auto">
            <a:xfrm>
              <a:off x="4095" y="1535"/>
              <a:ext cx="575" cy="1180"/>
            </a:xfrm>
            <a:custGeom>
              <a:avLst/>
              <a:gdLst>
                <a:gd name="T0" fmla="*/ 575 w 575"/>
                <a:gd name="T1" fmla="*/ 395 h 1180"/>
                <a:gd name="T2" fmla="*/ 575 w 575"/>
                <a:gd name="T3" fmla="*/ 0 h 1180"/>
                <a:gd name="T4" fmla="*/ 0 w 575"/>
                <a:gd name="T5" fmla="*/ 350 h 1180"/>
                <a:gd name="T6" fmla="*/ 0 w 575"/>
                <a:gd name="T7" fmla="*/ 1180 h 1180"/>
                <a:gd name="T8" fmla="*/ 575 w 575"/>
                <a:gd name="T9" fmla="*/ 815 h 1180"/>
                <a:gd name="T10" fmla="*/ 575 w 575"/>
                <a:gd name="T11" fmla="*/ 650 h 118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5" h="1180">
                  <a:moveTo>
                    <a:pt x="575" y="395"/>
                  </a:moveTo>
                  <a:lnTo>
                    <a:pt x="575" y="0"/>
                  </a:lnTo>
                  <a:lnTo>
                    <a:pt x="0" y="350"/>
                  </a:lnTo>
                  <a:lnTo>
                    <a:pt x="0" y="1180"/>
                  </a:lnTo>
                  <a:lnTo>
                    <a:pt x="575" y="815"/>
                  </a:lnTo>
                  <a:lnTo>
                    <a:pt x="575" y="65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</p:grpSp>
      <p:grpSp>
        <p:nvGrpSpPr>
          <p:cNvPr id="80" name="Group 13934"/>
          <p:cNvGrpSpPr>
            <a:grpSpLocks/>
          </p:cNvGrpSpPr>
          <p:nvPr/>
        </p:nvGrpSpPr>
        <p:grpSpPr bwMode="auto">
          <a:xfrm>
            <a:off x="2105026" y="6415442"/>
            <a:ext cx="3492500" cy="1081088"/>
            <a:chOff x="4062" y="1497"/>
            <a:chExt cx="5500" cy="1703"/>
          </a:xfrm>
        </p:grpSpPr>
        <p:sp>
          <p:nvSpPr>
            <p:cNvPr id="81" name="Freeform 13935"/>
            <p:cNvSpPr>
              <a:spLocks/>
            </p:cNvSpPr>
            <p:nvPr/>
          </p:nvSpPr>
          <p:spPr bwMode="auto">
            <a:xfrm>
              <a:off x="4597" y="1707"/>
              <a:ext cx="3067" cy="315"/>
            </a:xfrm>
            <a:custGeom>
              <a:avLst/>
              <a:gdLst>
                <a:gd name="T0" fmla="*/ 0 w 3067"/>
                <a:gd name="T1" fmla="*/ 0 h 315"/>
                <a:gd name="T2" fmla="*/ 0 w 3067"/>
                <a:gd name="T3" fmla="*/ 315 h 315"/>
                <a:gd name="T4" fmla="*/ 3067 w 3067"/>
                <a:gd name="T5" fmla="*/ 315 h 315"/>
                <a:gd name="T6" fmla="*/ 3067 w 3067"/>
                <a:gd name="T7" fmla="*/ 23 h 31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067" h="315">
                  <a:moveTo>
                    <a:pt x="0" y="0"/>
                  </a:moveTo>
                  <a:lnTo>
                    <a:pt x="0" y="315"/>
                  </a:lnTo>
                  <a:lnTo>
                    <a:pt x="3067" y="315"/>
                  </a:lnTo>
                  <a:lnTo>
                    <a:pt x="3067" y="23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82" name="Rectangle 13936" descr="Dark upward diagonal"/>
            <p:cNvSpPr>
              <a:spLocks noChangeArrowheads="1"/>
            </p:cNvSpPr>
            <p:nvPr/>
          </p:nvSpPr>
          <p:spPr bwMode="auto">
            <a:xfrm>
              <a:off x="4605" y="1842"/>
              <a:ext cx="3045" cy="173"/>
            </a:xfrm>
            <a:prstGeom prst="rect">
              <a:avLst/>
            </a:prstGeom>
            <a:pattFill prst="dk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83" name="Freeform 13937"/>
            <p:cNvSpPr>
              <a:spLocks/>
            </p:cNvSpPr>
            <p:nvPr/>
          </p:nvSpPr>
          <p:spPr bwMode="auto">
            <a:xfrm flipH="1" flipV="1">
              <a:off x="4597" y="2475"/>
              <a:ext cx="3067" cy="315"/>
            </a:xfrm>
            <a:custGeom>
              <a:avLst/>
              <a:gdLst>
                <a:gd name="T0" fmla="*/ 0 w 3067"/>
                <a:gd name="T1" fmla="*/ 0 h 315"/>
                <a:gd name="T2" fmla="*/ 0 w 3067"/>
                <a:gd name="T3" fmla="*/ 315 h 315"/>
                <a:gd name="T4" fmla="*/ 3067 w 3067"/>
                <a:gd name="T5" fmla="*/ 315 h 315"/>
                <a:gd name="T6" fmla="*/ 3067 w 3067"/>
                <a:gd name="T7" fmla="*/ 23 h 31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067" h="315">
                  <a:moveTo>
                    <a:pt x="0" y="0"/>
                  </a:moveTo>
                  <a:lnTo>
                    <a:pt x="0" y="315"/>
                  </a:lnTo>
                  <a:lnTo>
                    <a:pt x="3067" y="315"/>
                  </a:lnTo>
                  <a:lnTo>
                    <a:pt x="3067" y="23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84" name="Rectangle 13938" descr="Dark upward diagonal"/>
            <p:cNvSpPr>
              <a:spLocks noChangeArrowheads="1"/>
            </p:cNvSpPr>
            <p:nvPr/>
          </p:nvSpPr>
          <p:spPr bwMode="auto">
            <a:xfrm flipH="1" flipV="1">
              <a:off x="4605" y="2482"/>
              <a:ext cx="3045" cy="173"/>
            </a:xfrm>
            <a:prstGeom prst="rect">
              <a:avLst/>
            </a:prstGeom>
            <a:pattFill prst="dkUpDiag">
              <a:fgClr>
                <a:srgbClr val="000000"/>
              </a:fgClr>
              <a:bgClr>
                <a:srgbClr val="FFFFFF"/>
              </a:bgClr>
            </a:patt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85" name="Rectangle 13939" descr="White marble"/>
            <p:cNvSpPr>
              <a:spLocks noChangeArrowheads="1"/>
            </p:cNvSpPr>
            <p:nvPr/>
          </p:nvSpPr>
          <p:spPr bwMode="auto">
            <a:xfrm>
              <a:off x="4837" y="2022"/>
              <a:ext cx="2527" cy="443"/>
            </a:xfrm>
            <a:prstGeom prst="rect">
              <a:avLst/>
            </a:prstGeom>
            <a:blipFill dpi="0" rotWithShape="1">
              <a:blip r:embed="rId2"/>
              <a:srcRect/>
              <a:tile tx="0" ty="0" sx="100000" sy="100000" flip="none" algn="tl"/>
            </a:blip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86" name="Line 13940"/>
            <p:cNvSpPr>
              <a:spLocks noChangeShapeType="1"/>
            </p:cNvSpPr>
            <p:nvPr/>
          </p:nvSpPr>
          <p:spPr bwMode="auto">
            <a:xfrm>
              <a:off x="4304" y="2243"/>
              <a:ext cx="518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87" name="Line 13941"/>
            <p:cNvSpPr>
              <a:spLocks noChangeShapeType="1"/>
            </p:cNvSpPr>
            <p:nvPr/>
          </p:nvSpPr>
          <p:spPr bwMode="auto">
            <a:xfrm flipH="1">
              <a:off x="7372" y="2244"/>
              <a:ext cx="518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88" name="Freeform 13942"/>
            <p:cNvSpPr>
              <a:spLocks/>
            </p:cNvSpPr>
            <p:nvPr/>
          </p:nvSpPr>
          <p:spPr bwMode="auto">
            <a:xfrm>
              <a:off x="8944" y="1730"/>
              <a:ext cx="472" cy="315"/>
            </a:xfrm>
            <a:custGeom>
              <a:avLst/>
              <a:gdLst>
                <a:gd name="T0" fmla="*/ 0 w 3067"/>
                <a:gd name="T1" fmla="*/ 0 h 315"/>
                <a:gd name="T2" fmla="*/ 0 w 3067"/>
                <a:gd name="T3" fmla="*/ 315 h 315"/>
                <a:gd name="T4" fmla="*/ 472 w 3067"/>
                <a:gd name="T5" fmla="*/ 315 h 315"/>
                <a:gd name="T6" fmla="*/ 472 w 3067"/>
                <a:gd name="T7" fmla="*/ 23 h 31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067" h="315">
                  <a:moveTo>
                    <a:pt x="0" y="0"/>
                  </a:moveTo>
                  <a:lnTo>
                    <a:pt x="0" y="315"/>
                  </a:lnTo>
                  <a:lnTo>
                    <a:pt x="3067" y="315"/>
                  </a:lnTo>
                  <a:lnTo>
                    <a:pt x="3067" y="23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89" name="Rectangle 13943" descr="Dark upward diagonal"/>
            <p:cNvSpPr>
              <a:spLocks noChangeArrowheads="1"/>
            </p:cNvSpPr>
            <p:nvPr/>
          </p:nvSpPr>
          <p:spPr bwMode="auto">
            <a:xfrm>
              <a:off x="8955" y="1865"/>
              <a:ext cx="450" cy="173"/>
            </a:xfrm>
            <a:prstGeom prst="rect">
              <a:avLst/>
            </a:prstGeom>
            <a:pattFill prst="dkUpDiag">
              <a:fgClr>
                <a:srgbClr val="000000"/>
              </a:fgClr>
              <a:bgClr>
                <a:srgbClr val="FFFFFF"/>
              </a:bgClr>
            </a:patt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90" name="Freeform 13944"/>
            <p:cNvSpPr>
              <a:spLocks/>
            </p:cNvSpPr>
            <p:nvPr/>
          </p:nvSpPr>
          <p:spPr bwMode="auto">
            <a:xfrm flipH="1" flipV="1">
              <a:off x="8940" y="2498"/>
              <a:ext cx="480" cy="315"/>
            </a:xfrm>
            <a:custGeom>
              <a:avLst/>
              <a:gdLst>
                <a:gd name="T0" fmla="*/ 0 w 3067"/>
                <a:gd name="T1" fmla="*/ 0 h 315"/>
                <a:gd name="T2" fmla="*/ 0 w 3067"/>
                <a:gd name="T3" fmla="*/ 315 h 315"/>
                <a:gd name="T4" fmla="*/ 480 w 3067"/>
                <a:gd name="T5" fmla="*/ 315 h 315"/>
                <a:gd name="T6" fmla="*/ 480 w 3067"/>
                <a:gd name="T7" fmla="*/ 23 h 31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067" h="315">
                  <a:moveTo>
                    <a:pt x="0" y="0"/>
                  </a:moveTo>
                  <a:lnTo>
                    <a:pt x="0" y="315"/>
                  </a:lnTo>
                  <a:lnTo>
                    <a:pt x="3067" y="315"/>
                  </a:lnTo>
                  <a:lnTo>
                    <a:pt x="3067" y="23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91" name="Rectangle 13945" descr="Dark upward diagonal"/>
            <p:cNvSpPr>
              <a:spLocks noChangeArrowheads="1"/>
            </p:cNvSpPr>
            <p:nvPr/>
          </p:nvSpPr>
          <p:spPr bwMode="auto">
            <a:xfrm flipH="1" flipV="1">
              <a:off x="8951" y="2505"/>
              <a:ext cx="457" cy="173"/>
            </a:xfrm>
            <a:prstGeom prst="rect">
              <a:avLst/>
            </a:prstGeom>
            <a:pattFill prst="dk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92" name="Rectangle 13946" descr="White marble"/>
            <p:cNvSpPr>
              <a:spLocks noChangeArrowheads="1"/>
            </p:cNvSpPr>
            <p:nvPr/>
          </p:nvSpPr>
          <p:spPr bwMode="auto">
            <a:xfrm>
              <a:off x="9132" y="2045"/>
              <a:ext cx="97" cy="443"/>
            </a:xfrm>
            <a:prstGeom prst="rect">
              <a:avLst/>
            </a:prstGeom>
            <a:blipFill dpi="0" rotWithShape="1">
              <a:blip r:embed="rId2"/>
              <a:srcRect/>
              <a:tile tx="0" ty="0" sx="100000" sy="100000" flip="none" algn="tl"/>
            </a:blip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93" name="Line 13947"/>
            <p:cNvSpPr>
              <a:spLocks noChangeShapeType="1"/>
            </p:cNvSpPr>
            <p:nvPr/>
          </p:nvSpPr>
          <p:spPr bwMode="auto">
            <a:xfrm>
              <a:off x="6104" y="2241"/>
              <a:ext cx="93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94" name="Line 13948"/>
            <p:cNvSpPr>
              <a:spLocks noChangeShapeType="1"/>
            </p:cNvSpPr>
            <p:nvPr/>
          </p:nvSpPr>
          <p:spPr bwMode="auto">
            <a:xfrm rot="-5400000">
              <a:off x="5789" y="1934"/>
              <a:ext cx="61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95" name="Line 13949"/>
            <p:cNvSpPr>
              <a:spLocks noChangeShapeType="1"/>
            </p:cNvSpPr>
            <p:nvPr/>
          </p:nvSpPr>
          <p:spPr bwMode="auto">
            <a:xfrm flipH="1">
              <a:off x="8828" y="2264"/>
              <a:ext cx="35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96" name="Line 13950"/>
            <p:cNvSpPr>
              <a:spLocks noChangeShapeType="1"/>
            </p:cNvSpPr>
            <p:nvPr/>
          </p:nvSpPr>
          <p:spPr bwMode="auto">
            <a:xfrm rot="-5400000">
              <a:off x="8861" y="1945"/>
              <a:ext cx="63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97" name="Line 13951"/>
            <p:cNvSpPr>
              <a:spLocks noChangeShapeType="1"/>
            </p:cNvSpPr>
            <p:nvPr/>
          </p:nvSpPr>
          <p:spPr bwMode="auto">
            <a:xfrm>
              <a:off x="4837" y="2780"/>
              <a:ext cx="0" cy="4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98" name="Line 13952"/>
            <p:cNvSpPr>
              <a:spLocks noChangeShapeType="1"/>
            </p:cNvSpPr>
            <p:nvPr/>
          </p:nvSpPr>
          <p:spPr bwMode="auto">
            <a:xfrm>
              <a:off x="7372" y="2780"/>
              <a:ext cx="0" cy="4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99" name="Line 13953"/>
            <p:cNvSpPr>
              <a:spLocks noChangeShapeType="1"/>
            </p:cNvSpPr>
            <p:nvPr/>
          </p:nvSpPr>
          <p:spPr bwMode="auto">
            <a:xfrm>
              <a:off x="4837" y="2975"/>
              <a:ext cx="252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stealth" w="sm" len="med"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00" name="Text Box 13954"/>
            <p:cNvSpPr txBox="1">
              <a:spLocks noChangeArrowheads="1"/>
            </p:cNvSpPr>
            <p:nvPr/>
          </p:nvSpPr>
          <p:spPr bwMode="auto">
            <a:xfrm>
              <a:off x="6004" y="2836"/>
              <a:ext cx="291" cy="26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L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1" name="Text Box 13955"/>
            <p:cNvSpPr txBox="1">
              <a:spLocks noChangeArrowheads="1"/>
            </p:cNvSpPr>
            <p:nvPr/>
          </p:nvSpPr>
          <p:spPr bwMode="auto">
            <a:xfrm>
              <a:off x="4062" y="2118"/>
              <a:ext cx="291" cy="2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P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2" name="Text Box 13956"/>
            <p:cNvSpPr txBox="1">
              <a:spLocks noChangeArrowheads="1"/>
            </p:cNvSpPr>
            <p:nvPr/>
          </p:nvSpPr>
          <p:spPr bwMode="auto">
            <a:xfrm>
              <a:off x="7863" y="2112"/>
              <a:ext cx="291" cy="2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P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3" name="Text Box 13957"/>
            <p:cNvSpPr txBox="1">
              <a:spLocks noChangeArrowheads="1"/>
            </p:cNvSpPr>
            <p:nvPr/>
          </p:nvSpPr>
          <p:spPr bwMode="auto">
            <a:xfrm>
              <a:off x="6123" y="1497"/>
              <a:ext cx="291" cy="2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y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4" name="Text Box 13958"/>
            <p:cNvSpPr txBox="1">
              <a:spLocks noChangeArrowheads="1"/>
            </p:cNvSpPr>
            <p:nvPr/>
          </p:nvSpPr>
          <p:spPr bwMode="auto">
            <a:xfrm>
              <a:off x="6970" y="2105"/>
              <a:ext cx="291" cy="2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x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5" name="Text Box 13959"/>
            <p:cNvSpPr txBox="1">
              <a:spLocks noChangeArrowheads="1"/>
            </p:cNvSpPr>
            <p:nvPr/>
          </p:nvSpPr>
          <p:spPr bwMode="auto">
            <a:xfrm>
              <a:off x="9184" y="1519"/>
              <a:ext cx="291" cy="2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y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6" name="Text Box 13960"/>
            <p:cNvSpPr txBox="1">
              <a:spLocks noChangeArrowheads="1"/>
            </p:cNvSpPr>
            <p:nvPr/>
          </p:nvSpPr>
          <p:spPr bwMode="auto">
            <a:xfrm>
              <a:off x="8600" y="2119"/>
              <a:ext cx="291" cy="2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z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7" name="Line 13961"/>
            <p:cNvSpPr>
              <a:spLocks noChangeShapeType="1"/>
            </p:cNvSpPr>
            <p:nvPr/>
          </p:nvSpPr>
          <p:spPr bwMode="auto">
            <a:xfrm>
              <a:off x="5175" y="2025"/>
              <a:ext cx="0" cy="44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stealth" w="sm" len="med"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08" name="Text Box 13962"/>
            <p:cNvSpPr txBox="1">
              <a:spLocks noChangeArrowheads="1"/>
            </p:cNvSpPr>
            <p:nvPr/>
          </p:nvSpPr>
          <p:spPr bwMode="auto">
            <a:xfrm>
              <a:off x="5202" y="2125"/>
              <a:ext cx="208" cy="26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b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9" name="Line 13963"/>
            <p:cNvSpPr>
              <a:spLocks noChangeShapeType="1"/>
            </p:cNvSpPr>
            <p:nvPr/>
          </p:nvSpPr>
          <p:spPr bwMode="auto">
            <a:xfrm>
              <a:off x="8978" y="2408"/>
              <a:ext cx="14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10" name="Line 13964"/>
            <p:cNvSpPr>
              <a:spLocks noChangeShapeType="1"/>
            </p:cNvSpPr>
            <p:nvPr/>
          </p:nvSpPr>
          <p:spPr bwMode="auto">
            <a:xfrm flipH="1">
              <a:off x="9234" y="2408"/>
              <a:ext cx="14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11" name="Text Box 13965"/>
            <p:cNvSpPr txBox="1">
              <a:spLocks noChangeArrowheads="1"/>
            </p:cNvSpPr>
            <p:nvPr/>
          </p:nvSpPr>
          <p:spPr bwMode="auto">
            <a:xfrm>
              <a:off x="9346" y="2276"/>
              <a:ext cx="216" cy="2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t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381459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9083" y="236572"/>
            <a:ext cx="9797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P5.23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9083" y="2334432"/>
            <a:ext cx="9797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P5.24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3435" y="4472032"/>
            <a:ext cx="9797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P5.25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3435" y="5600704"/>
            <a:ext cx="9797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P5.26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3435" y="7464005"/>
            <a:ext cx="9797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P5.35</a:t>
            </a:r>
          </a:p>
        </p:txBody>
      </p:sp>
      <p:grpSp>
        <p:nvGrpSpPr>
          <p:cNvPr id="8" name="Group 13919"/>
          <p:cNvGrpSpPr>
            <a:grpSpLocks/>
          </p:cNvGrpSpPr>
          <p:nvPr/>
        </p:nvGrpSpPr>
        <p:grpSpPr bwMode="auto">
          <a:xfrm>
            <a:off x="1380172" y="613941"/>
            <a:ext cx="4177665" cy="1075371"/>
            <a:chOff x="2866" y="12217"/>
            <a:chExt cx="6579" cy="1693"/>
          </a:xfrm>
        </p:grpSpPr>
        <p:grpSp>
          <p:nvGrpSpPr>
            <p:cNvPr id="9" name="Group 13920"/>
            <p:cNvGrpSpPr>
              <a:grpSpLocks/>
            </p:cNvGrpSpPr>
            <p:nvPr/>
          </p:nvGrpSpPr>
          <p:grpSpPr bwMode="auto">
            <a:xfrm>
              <a:off x="2866" y="12304"/>
              <a:ext cx="6504" cy="1606"/>
              <a:chOff x="1761" y="10869"/>
              <a:chExt cx="6504" cy="1606"/>
            </a:xfrm>
          </p:grpSpPr>
          <p:sp>
            <p:nvSpPr>
              <p:cNvPr id="15" name="Rectangle 13921"/>
              <p:cNvSpPr>
                <a:spLocks noChangeArrowheads="1"/>
              </p:cNvSpPr>
              <p:nvPr/>
            </p:nvSpPr>
            <p:spPr bwMode="auto">
              <a:xfrm>
                <a:off x="2925" y="10869"/>
                <a:ext cx="5340" cy="1425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" name="Line 13922"/>
              <p:cNvSpPr>
                <a:spLocks noChangeShapeType="1"/>
              </p:cNvSpPr>
              <p:nvPr/>
            </p:nvSpPr>
            <p:spPr bwMode="auto">
              <a:xfrm>
                <a:off x="1800" y="11700"/>
                <a:ext cx="0" cy="57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lg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" name="Line 13923"/>
              <p:cNvSpPr>
                <a:spLocks noChangeShapeType="1"/>
              </p:cNvSpPr>
              <p:nvPr/>
            </p:nvSpPr>
            <p:spPr bwMode="auto">
              <a:xfrm>
                <a:off x="1800" y="12264"/>
                <a:ext cx="69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" name="Text Box 13924"/>
              <p:cNvSpPr txBox="1">
                <a:spLocks noChangeArrowheads="1"/>
              </p:cNvSpPr>
              <p:nvPr/>
            </p:nvSpPr>
            <p:spPr bwMode="auto">
              <a:xfrm>
                <a:off x="2380" y="12040"/>
                <a:ext cx="480" cy="4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1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x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9" name="Text Box 13925"/>
              <p:cNvSpPr txBox="1">
                <a:spLocks noChangeArrowheads="1"/>
              </p:cNvSpPr>
              <p:nvPr/>
            </p:nvSpPr>
            <p:spPr bwMode="auto">
              <a:xfrm>
                <a:off x="1761" y="11496"/>
                <a:ext cx="480" cy="4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1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y</a:t>
                </a:r>
                <a:endParaRPr kumimoji="0" lang="en-US" altLang="en-US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0" name="Text Box 13926"/>
              <p:cNvSpPr txBox="1">
                <a:spLocks noChangeArrowheads="1"/>
              </p:cNvSpPr>
              <p:nvPr/>
            </p:nvSpPr>
            <p:spPr bwMode="auto">
              <a:xfrm>
                <a:off x="4980" y="11799"/>
                <a:ext cx="480" cy="4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A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1" name="Text Box 13927"/>
              <p:cNvSpPr txBox="1">
                <a:spLocks noChangeArrowheads="1"/>
              </p:cNvSpPr>
              <p:nvPr/>
            </p:nvSpPr>
            <p:spPr bwMode="auto">
              <a:xfrm>
                <a:off x="4125" y="11244"/>
                <a:ext cx="480" cy="4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B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2" name="Text Box 13928"/>
              <p:cNvSpPr txBox="1">
                <a:spLocks noChangeArrowheads="1"/>
              </p:cNvSpPr>
              <p:nvPr/>
            </p:nvSpPr>
            <p:spPr bwMode="auto">
              <a:xfrm>
                <a:off x="5070" y="11199"/>
                <a:ext cx="480" cy="4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C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10" name="Line 13929"/>
            <p:cNvSpPr>
              <a:spLocks noChangeShapeType="1"/>
            </p:cNvSpPr>
            <p:nvPr/>
          </p:nvSpPr>
          <p:spPr bwMode="auto">
            <a:xfrm>
              <a:off x="5621" y="12617"/>
              <a:ext cx="0" cy="66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Line 13930"/>
            <p:cNvSpPr>
              <a:spLocks noChangeShapeType="1"/>
            </p:cNvSpPr>
            <p:nvPr/>
          </p:nvSpPr>
          <p:spPr bwMode="auto">
            <a:xfrm>
              <a:off x="5620" y="13285"/>
              <a:ext cx="87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Line 13931"/>
            <p:cNvSpPr>
              <a:spLocks noChangeShapeType="1"/>
            </p:cNvSpPr>
            <p:nvPr/>
          </p:nvSpPr>
          <p:spPr bwMode="auto">
            <a:xfrm flipV="1">
              <a:off x="5635" y="12715"/>
              <a:ext cx="570" cy="57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13932"/>
            <p:cNvSpPr>
              <a:spLocks/>
            </p:cNvSpPr>
            <p:nvPr/>
          </p:nvSpPr>
          <p:spPr bwMode="auto">
            <a:xfrm>
              <a:off x="4020" y="12217"/>
              <a:ext cx="5425" cy="1520"/>
            </a:xfrm>
            <a:custGeom>
              <a:avLst/>
              <a:gdLst>
                <a:gd name="T0" fmla="*/ 0 w 5425"/>
                <a:gd name="T1" fmla="*/ 80 h 1520"/>
                <a:gd name="T2" fmla="*/ 113 w 5425"/>
                <a:gd name="T3" fmla="*/ 0 h 1520"/>
                <a:gd name="T4" fmla="*/ 5425 w 5425"/>
                <a:gd name="T5" fmla="*/ 0 h 1520"/>
                <a:gd name="T6" fmla="*/ 5425 w 5425"/>
                <a:gd name="T7" fmla="*/ 1435 h 1520"/>
                <a:gd name="T8" fmla="*/ 5351 w 5425"/>
                <a:gd name="T9" fmla="*/ 1520 h 15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425" h="1520">
                  <a:moveTo>
                    <a:pt x="0" y="80"/>
                  </a:moveTo>
                  <a:lnTo>
                    <a:pt x="113" y="0"/>
                  </a:lnTo>
                  <a:lnTo>
                    <a:pt x="5425" y="0"/>
                  </a:lnTo>
                  <a:lnTo>
                    <a:pt x="5425" y="1435"/>
                  </a:lnTo>
                  <a:lnTo>
                    <a:pt x="5351" y="152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AutoShape 13933"/>
            <p:cNvSpPr>
              <a:spLocks noChangeShapeType="1"/>
            </p:cNvSpPr>
            <p:nvPr/>
          </p:nvSpPr>
          <p:spPr bwMode="auto">
            <a:xfrm flipV="1">
              <a:off x="9360" y="12217"/>
              <a:ext cx="74" cy="85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3" name="Rectangle 39"/>
          <p:cNvSpPr>
            <a:spLocks noChangeArrowheads="1"/>
          </p:cNvSpPr>
          <p:nvPr/>
        </p:nvSpPr>
        <p:spPr bwMode="auto">
          <a:xfrm>
            <a:off x="1317623" y="2367397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24" name="Group 13902"/>
          <p:cNvGrpSpPr>
            <a:grpSpLocks/>
          </p:cNvGrpSpPr>
          <p:nvPr/>
        </p:nvGrpSpPr>
        <p:grpSpPr bwMode="auto">
          <a:xfrm>
            <a:off x="1412880" y="2367397"/>
            <a:ext cx="4154481" cy="993775"/>
            <a:chOff x="2954" y="4700"/>
            <a:chExt cx="6542" cy="1566"/>
          </a:xfrm>
        </p:grpSpPr>
        <p:sp>
          <p:nvSpPr>
            <p:cNvPr id="25" name="Rectangle 13903"/>
            <p:cNvSpPr>
              <a:spLocks noChangeArrowheads="1"/>
            </p:cNvSpPr>
            <p:nvPr/>
          </p:nvSpPr>
          <p:spPr bwMode="auto">
            <a:xfrm>
              <a:off x="4079" y="4766"/>
              <a:ext cx="5340" cy="1425"/>
            </a:xfrm>
            <a:prstGeom prst="rect">
              <a:avLst/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Line 13904"/>
            <p:cNvSpPr>
              <a:spLocks noChangeShapeType="1"/>
            </p:cNvSpPr>
            <p:nvPr/>
          </p:nvSpPr>
          <p:spPr bwMode="auto">
            <a:xfrm flipV="1">
              <a:off x="2954" y="5591"/>
              <a:ext cx="0" cy="57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Line 13905"/>
            <p:cNvSpPr>
              <a:spLocks noChangeShapeType="1"/>
            </p:cNvSpPr>
            <p:nvPr/>
          </p:nvSpPr>
          <p:spPr bwMode="auto">
            <a:xfrm>
              <a:off x="2954" y="6161"/>
              <a:ext cx="69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Text Box 13906"/>
            <p:cNvSpPr txBox="1">
              <a:spLocks noChangeArrowheads="1"/>
            </p:cNvSpPr>
            <p:nvPr/>
          </p:nvSpPr>
          <p:spPr bwMode="auto">
            <a:xfrm>
              <a:off x="2976" y="5448"/>
              <a:ext cx="315" cy="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y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9" name="Text Box 13907"/>
            <p:cNvSpPr txBox="1">
              <a:spLocks noChangeArrowheads="1"/>
            </p:cNvSpPr>
            <p:nvPr/>
          </p:nvSpPr>
          <p:spPr bwMode="auto">
            <a:xfrm>
              <a:off x="6554" y="4886"/>
              <a:ext cx="480" cy="4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A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0" name="Text Box 13908"/>
            <p:cNvSpPr txBox="1">
              <a:spLocks noChangeArrowheads="1"/>
            </p:cNvSpPr>
            <p:nvPr/>
          </p:nvSpPr>
          <p:spPr bwMode="auto">
            <a:xfrm>
              <a:off x="5984" y="5561"/>
              <a:ext cx="480" cy="4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B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1" name="Text Box 13909"/>
            <p:cNvSpPr txBox="1">
              <a:spLocks noChangeArrowheads="1"/>
            </p:cNvSpPr>
            <p:nvPr/>
          </p:nvSpPr>
          <p:spPr bwMode="auto">
            <a:xfrm>
              <a:off x="6989" y="5501"/>
              <a:ext cx="480" cy="4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C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2" name="Text Box 13910"/>
            <p:cNvSpPr txBox="1">
              <a:spLocks noChangeArrowheads="1"/>
            </p:cNvSpPr>
            <p:nvPr/>
          </p:nvSpPr>
          <p:spPr bwMode="auto">
            <a:xfrm>
              <a:off x="3592" y="5996"/>
              <a:ext cx="315" cy="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x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3" name="Freeform 13911"/>
            <p:cNvSpPr>
              <a:spLocks/>
            </p:cNvSpPr>
            <p:nvPr/>
          </p:nvSpPr>
          <p:spPr bwMode="auto">
            <a:xfrm>
              <a:off x="6276" y="5086"/>
              <a:ext cx="360" cy="825"/>
            </a:xfrm>
            <a:custGeom>
              <a:avLst/>
              <a:gdLst>
                <a:gd name="T0" fmla="*/ 360 w 360"/>
                <a:gd name="T1" fmla="*/ 0 h 825"/>
                <a:gd name="T2" fmla="*/ 360 w 360"/>
                <a:gd name="T3" fmla="*/ 465 h 825"/>
                <a:gd name="T4" fmla="*/ 0 w 360"/>
                <a:gd name="T5" fmla="*/ 825 h 82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60" h="825">
                  <a:moveTo>
                    <a:pt x="360" y="0"/>
                  </a:moveTo>
                  <a:lnTo>
                    <a:pt x="360" y="465"/>
                  </a:lnTo>
                  <a:lnTo>
                    <a:pt x="0" y="825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Line 13912"/>
            <p:cNvSpPr>
              <a:spLocks noChangeShapeType="1"/>
            </p:cNvSpPr>
            <p:nvPr/>
          </p:nvSpPr>
          <p:spPr bwMode="auto">
            <a:xfrm>
              <a:off x="6636" y="5551"/>
              <a:ext cx="495" cy="28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Arc 13913"/>
            <p:cNvSpPr>
              <a:spLocks noChangeAspect="1"/>
            </p:cNvSpPr>
            <p:nvPr/>
          </p:nvSpPr>
          <p:spPr bwMode="auto">
            <a:xfrm flipV="1">
              <a:off x="6636" y="5281"/>
              <a:ext cx="245" cy="380"/>
            </a:xfrm>
            <a:custGeom>
              <a:avLst/>
              <a:gdLst>
                <a:gd name="T0" fmla="*/ 193 w 22739"/>
                <a:gd name="T1" fmla="*/ 0 h 35221"/>
                <a:gd name="T2" fmla="*/ 0 w 22739"/>
                <a:gd name="T3" fmla="*/ 380 h 35221"/>
                <a:gd name="T4" fmla="*/ 12 w 22739"/>
                <a:gd name="T5" fmla="*/ 147 h 3522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2739" h="35221" fill="none" extrusionOk="0">
                  <a:moveTo>
                    <a:pt x="17902" y="0"/>
                  </a:moveTo>
                  <a:cubicBezTo>
                    <a:pt x="21031" y="3850"/>
                    <a:pt x="22739" y="8660"/>
                    <a:pt x="22739" y="13621"/>
                  </a:cubicBezTo>
                  <a:cubicBezTo>
                    <a:pt x="22739" y="25550"/>
                    <a:pt x="13068" y="35221"/>
                    <a:pt x="1139" y="35221"/>
                  </a:cubicBezTo>
                  <a:cubicBezTo>
                    <a:pt x="759" y="35221"/>
                    <a:pt x="379" y="35210"/>
                    <a:pt x="0" y="35190"/>
                  </a:cubicBezTo>
                </a:path>
                <a:path w="22739" h="35221" stroke="0" extrusionOk="0">
                  <a:moveTo>
                    <a:pt x="17902" y="0"/>
                  </a:moveTo>
                  <a:cubicBezTo>
                    <a:pt x="21031" y="3850"/>
                    <a:pt x="22739" y="8660"/>
                    <a:pt x="22739" y="13621"/>
                  </a:cubicBezTo>
                  <a:cubicBezTo>
                    <a:pt x="22739" y="25550"/>
                    <a:pt x="13068" y="35221"/>
                    <a:pt x="1139" y="35221"/>
                  </a:cubicBezTo>
                  <a:cubicBezTo>
                    <a:pt x="759" y="35221"/>
                    <a:pt x="379" y="35210"/>
                    <a:pt x="0" y="35190"/>
                  </a:cubicBezTo>
                  <a:lnTo>
                    <a:pt x="1139" y="13621"/>
                  </a:lnTo>
                  <a:lnTo>
                    <a:pt x="17902" y="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Text Box 13914"/>
            <p:cNvSpPr txBox="1">
              <a:spLocks noChangeArrowheads="1"/>
            </p:cNvSpPr>
            <p:nvPr/>
          </p:nvSpPr>
          <p:spPr bwMode="auto">
            <a:xfrm>
              <a:off x="6779" y="5216"/>
              <a:ext cx="600" cy="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120</a:t>
              </a:r>
              <a:r>
                <a:rPr kumimoji="0" lang="en-US" altLang="en-US" sz="1100" b="0" i="0" u="none" strike="noStrike" cap="none" normalizeH="0" baseline="3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o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7" name="Arc 13915"/>
            <p:cNvSpPr>
              <a:spLocks noChangeAspect="1"/>
            </p:cNvSpPr>
            <p:nvPr/>
          </p:nvSpPr>
          <p:spPr bwMode="auto">
            <a:xfrm flipH="1" flipV="1">
              <a:off x="6396" y="5280"/>
              <a:ext cx="245" cy="411"/>
            </a:xfrm>
            <a:custGeom>
              <a:avLst/>
              <a:gdLst>
                <a:gd name="T0" fmla="*/ 163 w 22739"/>
                <a:gd name="T1" fmla="*/ 0 h 38080"/>
                <a:gd name="T2" fmla="*/ 0 w 22739"/>
                <a:gd name="T3" fmla="*/ 411 h 38080"/>
                <a:gd name="T4" fmla="*/ 12 w 22739"/>
                <a:gd name="T5" fmla="*/ 178 h 3808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2739" h="38080" fill="none" extrusionOk="0">
                  <a:moveTo>
                    <a:pt x="15102" y="0"/>
                  </a:moveTo>
                  <a:cubicBezTo>
                    <a:pt x="19946" y="4104"/>
                    <a:pt x="22739" y="10131"/>
                    <a:pt x="22739" y="16480"/>
                  </a:cubicBezTo>
                  <a:cubicBezTo>
                    <a:pt x="22739" y="28409"/>
                    <a:pt x="13068" y="38080"/>
                    <a:pt x="1139" y="38080"/>
                  </a:cubicBezTo>
                  <a:cubicBezTo>
                    <a:pt x="759" y="38080"/>
                    <a:pt x="379" y="38069"/>
                    <a:pt x="0" y="38049"/>
                  </a:cubicBezTo>
                </a:path>
                <a:path w="22739" h="38080" stroke="0" extrusionOk="0">
                  <a:moveTo>
                    <a:pt x="15102" y="0"/>
                  </a:moveTo>
                  <a:cubicBezTo>
                    <a:pt x="19946" y="4104"/>
                    <a:pt x="22739" y="10131"/>
                    <a:pt x="22739" y="16480"/>
                  </a:cubicBezTo>
                  <a:cubicBezTo>
                    <a:pt x="22739" y="28409"/>
                    <a:pt x="13068" y="38080"/>
                    <a:pt x="1139" y="38080"/>
                  </a:cubicBezTo>
                  <a:cubicBezTo>
                    <a:pt x="759" y="38080"/>
                    <a:pt x="379" y="38069"/>
                    <a:pt x="0" y="38049"/>
                  </a:cubicBezTo>
                  <a:lnTo>
                    <a:pt x="1139" y="16480"/>
                  </a:lnTo>
                  <a:lnTo>
                    <a:pt x="15102" y="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Text Box 13916"/>
            <p:cNvSpPr txBox="1">
              <a:spLocks noChangeArrowheads="1"/>
            </p:cNvSpPr>
            <p:nvPr/>
          </p:nvSpPr>
          <p:spPr bwMode="auto">
            <a:xfrm>
              <a:off x="5864" y="5276"/>
              <a:ext cx="600" cy="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120</a:t>
              </a:r>
              <a:r>
                <a:rPr kumimoji="0" lang="en-US" altLang="en-US" sz="1100" b="0" i="0" u="none" strike="noStrike" cap="none" normalizeH="0" baseline="3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o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9" name="Freeform 13917"/>
            <p:cNvSpPr>
              <a:spLocks/>
            </p:cNvSpPr>
            <p:nvPr/>
          </p:nvSpPr>
          <p:spPr bwMode="auto">
            <a:xfrm>
              <a:off x="4076" y="4700"/>
              <a:ext cx="5420" cy="1502"/>
            </a:xfrm>
            <a:custGeom>
              <a:avLst/>
              <a:gdLst>
                <a:gd name="T0" fmla="*/ 0 w 5420"/>
                <a:gd name="T1" fmla="*/ 62 h 1502"/>
                <a:gd name="T2" fmla="*/ 91 w 5420"/>
                <a:gd name="T3" fmla="*/ 0 h 1502"/>
                <a:gd name="T4" fmla="*/ 5420 w 5420"/>
                <a:gd name="T5" fmla="*/ 0 h 1502"/>
                <a:gd name="T6" fmla="*/ 5420 w 5420"/>
                <a:gd name="T7" fmla="*/ 1429 h 1502"/>
                <a:gd name="T8" fmla="*/ 5329 w 5420"/>
                <a:gd name="T9" fmla="*/ 1502 h 150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420" h="1502">
                  <a:moveTo>
                    <a:pt x="0" y="62"/>
                  </a:moveTo>
                  <a:lnTo>
                    <a:pt x="91" y="0"/>
                  </a:lnTo>
                  <a:lnTo>
                    <a:pt x="5420" y="0"/>
                  </a:lnTo>
                  <a:lnTo>
                    <a:pt x="5420" y="1429"/>
                  </a:lnTo>
                  <a:lnTo>
                    <a:pt x="5329" y="1502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AutoShape 13918"/>
            <p:cNvSpPr>
              <a:spLocks noChangeShapeType="1"/>
            </p:cNvSpPr>
            <p:nvPr/>
          </p:nvSpPr>
          <p:spPr bwMode="auto">
            <a:xfrm flipH="1">
              <a:off x="9422" y="4700"/>
              <a:ext cx="74" cy="68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1" name="Rectangle 65"/>
          <p:cNvSpPr>
            <a:spLocks noChangeArrowheads="1"/>
          </p:cNvSpPr>
          <p:nvPr/>
        </p:nvSpPr>
        <p:spPr bwMode="auto">
          <a:xfrm>
            <a:off x="1308099" y="3974189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42" name="Group 13884"/>
          <p:cNvGrpSpPr>
            <a:grpSpLocks/>
          </p:cNvGrpSpPr>
          <p:nvPr/>
        </p:nvGrpSpPr>
        <p:grpSpPr bwMode="auto">
          <a:xfrm>
            <a:off x="1403356" y="3974189"/>
            <a:ext cx="4154481" cy="1001713"/>
            <a:chOff x="2954" y="12183"/>
            <a:chExt cx="6542" cy="1577"/>
          </a:xfrm>
        </p:grpSpPr>
        <p:sp>
          <p:nvSpPr>
            <p:cNvPr id="43" name="Rectangle 13885"/>
            <p:cNvSpPr>
              <a:spLocks noChangeArrowheads="1"/>
            </p:cNvSpPr>
            <p:nvPr/>
          </p:nvSpPr>
          <p:spPr bwMode="auto">
            <a:xfrm>
              <a:off x="4079" y="12260"/>
              <a:ext cx="5340" cy="1425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Line 13886"/>
            <p:cNvSpPr>
              <a:spLocks noChangeShapeType="1"/>
            </p:cNvSpPr>
            <p:nvPr/>
          </p:nvSpPr>
          <p:spPr bwMode="auto">
            <a:xfrm flipV="1">
              <a:off x="2954" y="13085"/>
              <a:ext cx="0" cy="57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Line 13887"/>
            <p:cNvSpPr>
              <a:spLocks noChangeShapeType="1"/>
            </p:cNvSpPr>
            <p:nvPr/>
          </p:nvSpPr>
          <p:spPr bwMode="auto">
            <a:xfrm>
              <a:off x="2954" y="13655"/>
              <a:ext cx="69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Text Box 13888"/>
            <p:cNvSpPr txBox="1">
              <a:spLocks noChangeArrowheads="1"/>
            </p:cNvSpPr>
            <p:nvPr/>
          </p:nvSpPr>
          <p:spPr bwMode="auto">
            <a:xfrm>
              <a:off x="2984" y="12943"/>
              <a:ext cx="315" cy="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y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7" name="Text Box 13889"/>
            <p:cNvSpPr txBox="1">
              <a:spLocks noChangeArrowheads="1"/>
            </p:cNvSpPr>
            <p:nvPr/>
          </p:nvSpPr>
          <p:spPr bwMode="auto">
            <a:xfrm>
              <a:off x="6824" y="12860"/>
              <a:ext cx="480" cy="4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A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8" name="Text Box 13890"/>
            <p:cNvSpPr txBox="1">
              <a:spLocks noChangeArrowheads="1"/>
            </p:cNvSpPr>
            <p:nvPr/>
          </p:nvSpPr>
          <p:spPr bwMode="auto">
            <a:xfrm>
              <a:off x="6284" y="12380"/>
              <a:ext cx="480" cy="4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B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9" name="Text Box 13891"/>
            <p:cNvSpPr txBox="1">
              <a:spLocks noChangeArrowheads="1"/>
            </p:cNvSpPr>
            <p:nvPr/>
          </p:nvSpPr>
          <p:spPr bwMode="auto">
            <a:xfrm>
              <a:off x="6044" y="13115"/>
              <a:ext cx="480" cy="4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C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0" name="Text Box 13892"/>
            <p:cNvSpPr txBox="1">
              <a:spLocks noChangeArrowheads="1"/>
            </p:cNvSpPr>
            <p:nvPr/>
          </p:nvSpPr>
          <p:spPr bwMode="auto">
            <a:xfrm>
              <a:off x="3629" y="13490"/>
              <a:ext cx="315" cy="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x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1" name="Text Box 13893"/>
            <p:cNvSpPr txBox="1">
              <a:spLocks noChangeArrowheads="1"/>
            </p:cNvSpPr>
            <p:nvPr/>
          </p:nvSpPr>
          <p:spPr bwMode="auto">
            <a:xfrm>
              <a:off x="6554" y="12425"/>
              <a:ext cx="600" cy="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120</a:t>
              </a:r>
              <a:r>
                <a:rPr kumimoji="0" lang="en-US" altLang="en-US" sz="1100" b="0" i="0" u="none" strike="noStrike" cap="none" normalizeH="0" baseline="3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o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grpSp>
          <p:nvGrpSpPr>
            <p:cNvPr id="52" name="Group 13894"/>
            <p:cNvGrpSpPr>
              <a:grpSpLocks/>
            </p:cNvGrpSpPr>
            <p:nvPr/>
          </p:nvGrpSpPr>
          <p:grpSpPr bwMode="auto">
            <a:xfrm rot="5400000">
              <a:off x="6276" y="12580"/>
              <a:ext cx="855" cy="825"/>
              <a:chOff x="6276" y="11790"/>
              <a:chExt cx="855" cy="825"/>
            </a:xfrm>
          </p:grpSpPr>
          <p:sp>
            <p:nvSpPr>
              <p:cNvPr id="56" name="Freeform 13895"/>
              <p:cNvSpPr>
                <a:spLocks/>
              </p:cNvSpPr>
              <p:nvPr/>
            </p:nvSpPr>
            <p:spPr bwMode="auto">
              <a:xfrm>
                <a:off x="6276" y="11790"/>
                <a:ext cx="360" cy="825"/>
              </a:xfrm>
              <a:custGeom>
                <a:avLst/>
                <a:gdLst>
                  <a:gd name="T0" fmla="*/ 360 w 360"/>
                  <a:gd name="T1" fmla="*/ 0 h 825"/>
                  <a:gd name="T2" fmla="*/ 360 w 360"/>
                  <a:gd name="T3" fmla="*/ 465 h 825"/>
                  <a:gd name="T4" fmla="*/ 0 w 360"/>
                  <a:gd name="T5" fmla="*/ 825 h 82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60" h="825">
                    <a:moveTo>
                      <a:pt x="360" y="0"/>
                    </a:moveTo>
                    <a:lnTo>
                      <a:pt x="360" y="465"/>
                    </a:lnTo>
                    <a:lnTo>
                      <a:pt x="0" y="825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7" name="Line 13896"/>
              <p:cNvSpPr>
                <a:spLocks noChangeShapeType="1"/>
              </p:cNvSpPr>
              <p:nvPr/>
            </p:nvSpPr>
            <p:spPr bwMode="auto">
              <a:xfrm>
                <a:off x="6636" y="12255"/>
                <a:ext cx="495" cy="285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8" name="Arc 13897"/>
              <p:cNvSpPr>
                <a:spLocks noChangeAspect="1"/>
              </p:cNvSpPr>
              <p:nvPr/>
            </p:nvSpPr>
            <p:spPr bwMode="auto">
              <a:xfrm flipV="1">
                <a:off x="6636" y="11985"/>
                <a:ext cx="245" cy="380"/>
              </a:xfrm>
              <a:custGeom>
                <a:avLst/>
                <a:gdLst>
                  <a:gd name="T0" fmla="*/ 193 w 22739"/>
                  <a:gd name="T1" fmla="*/ 0 h 35221"/>
                  <a:gd name="T2" fmla="*/ 0 w 22739"/>
                  <a:gd name="T3" fmla="*/ 380 h 35221"/>
                  <a:gd name="T4" fmla="*/ 12 w 22739"/>
                  <a:gd name="T5" fmla="*/ 147 h 35221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2739" h="35221" fill="none" extrusionOk="0">
                    <a:moveTo>
                      <a:pt x="17902" y="0"/>
                    </a:moveTo>
                    <a:cubicBezTo>
                      <a:pt x="21031" y="3850"/>
                      <a:pt x="22739" y="8660"/>
                      <a:pt x="22739" y="13621"/>
                    </a:cubicBezTo>
                    <a:cubicBezTo>
                      <a:pt x="22739" y="25550"/>
                      <a:pt x="13068" y="35221"/>
                      <a:pt x="1139" y="35221"/>
                    </a:cubicBezTo>
                    <a:cubicBezTo>
                      <a:pt x="759" y="35221"/>
                      <a:pt x="379" y="35210"/>
                      <a:pt x="0" y="35190"/>
                    </a:cubicBezTo>
                  </a:path>
                  <a:path w="22739" h="35221" stroke="0" extrusionOk="0">
                    <a:moveTo>
                      <a:pt x="17902" y="0"/>
                    </a:moveTo>
                    <a:cubicBezTo>
                      <a:pt x="21031" y="3850"/>
                      <a:pt x="22739" y="8660"/>
                      <a:pt x="22739" y="13621"/>
                    </a:cubicBezTo>
                    <a:cubicBezTo>
                      <a:pt x="22739" y="25550"/>
                      <a:pt x="13068" y="35221"/>
                      <a:pt x="1139" y="35221"/>
                    </a:cubicBezTo>
                    <a:cubicBezTo>
                      <a:pt x="759" y="35221"/>
                      <a:pt x="379" y="35210"/>
                      <a:pt x="0" y="35190"/>
                    </a:cubicBezTo>
                    <a:lnTo>
                      <a:pt x="1139" y="13621"/>
                    </a:lnTo>
                    <a:lnTo>
                      <a:pt x="17902" y="0"/>
                    </a:lnTo>
                    <a:close/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9" name="Arc 13898"/>
              <p:cNvSpPr>
                <a:spLocks noChangeAspect="1"/>
              </p:cNvSpPr>
              <p:nvPr/>
            </p:nvSpPr>
            <p:spPr bwMode="auto">
              <a:xfrm flipH="1" flipV="1">
                <a:off x="6396" y="11984"/>
                <a:ext cx="245" cy="411"/>
              </a:xfrm>
              <a:custGeom>
                <a:avLst/>
                <a:gdLst>
                  <a:gd name="T0" fmla="*/ 163 w 22739"/>
                  <a:gd name="T1" fmla="*/ 0 h 38080"/>
                  <a:gd name="T2" fmla="*/ 0 w 22739"/>
                  <a:gd name="T3" fmla="*/ 411 h 38080"/>
                  <a:gd name="T4" fmla="*/ 12 w 22739"/>
                  <a:gd name="T5" fmla="*/ 178 h 3808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2739" h="38080" fill="none" extrusionOk="0">
                    <a:moveTo>
                      <a:pt x="15102" y="0"/>
                    </a:moveTo>
                    <a:cubicBezTo>
                      <a:pt x="19946" y="4104"/>
                      <a:pt x="22739" y="10131"/>
                      <a:pt x="22739" y="16480"/>
                    </a:cubicBezTo>
                    <a:cubicBezTo>
                      <a:pt x="22739" y="28409"/>
                      <a:pt x="13068" y="38080"/>
                      <a:pt x="1139" y="38080"/>
                    </a:cubicBezTo>
                    <a:cubicBezTo>
                      <a:pt x="759" y="38080"/>
                      <a:pt x="379" y="38069"/>
                      <a:pt x="0" y="38049"/>
                    </a:cubicBezTo>
                  </a:path>
                  <a:path w="22739" h="38080" stroke="0" extrusionOk="0">
                    <a:moveTo>
                      <a:pt x="15102" y="0"/>
                    </a:moveTo>
                    <a:cubicBezTo>
                      <a:pt x="19946" y="4104"/>
                      <a:pt x="22739" y="10131"/>
                      <a:pt x="22739" y="16480"/>
                    </a:cubicBezTo>
                    <a:cubicBezTo>
                      <a:pt x="22739" y="28409"/>
                      <a:pt x="13068" y="38080"/>
                      <a:pt x="1139" y="38080"/>
                    </a:cubicBezTo>
                    <a:cubicBezTo>
                      <a:pt x="759" y="38080"/>
                      <a:pt x="379" y="38069"/>
                      <a:pt x="0" y="38049"/>
                    </a:cubicBezTo>
                    <a:lnTo>
                      <a:pt x="1139" y="16480"/>
                    </a:lnTo>
                    <a:lnTo>
                      <a:pt x="15102" y="0"/>
                    </a:lnTo>
                    <a:close/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53" name="Text Box 13899"/>
            <p:cNvSpPr txBox="1">
              <a:spLocks noChangeArrowheads="1"/>
            </p:cNvSpPr>
            <p:nvPr/>
          </p:nvSpPr>
          <p:spPr bwMode="auto">
            <a:xfrm>
              <a:off x="6569" y="13190"/>
              <a:ext cx="600" cy="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120</a:t>
              </a:r>
              <a:r>
                <a:rPr kumimoji="0" lang="en-US" altLang="en-US" sz="1100" b="0" i="0" u="none" strike="noStrike" cap="none" normalizeH="0" baseline="3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o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4" name="AutoShape 13900"/>
            <p:cNvSpPr>
              <a:spLocks noChangeShapeType="1"/>
            </p:cNvSpPr>
            <p:nvPr/>
          </p:nvSpPr>
          <p:spPr bwMode="auto">
            <a:xfrm flipV="1">
              <a:off x="9413" y="12197"/>
              <a:ext cx="80" cy="74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13901"/>
            <p:cNvSpPr>
              <a:spLocks/>
            </p:cNvSpPr>
            <p:nvPr/>
          </p:nvSpPr>
          <p:spPr bwMode="auto">
            <a:xfrm>
              <a:off x="4076" y="12183"/>
              <a:ext cx="5420" cy="1508"/>
            </a:xfrm>
            <a:custGeom>
              <a:avLst/>
              <a:gdLst>
                <a:gd name="T0" fmla="*/ 0 w 5420"/>
                <a:gd name="T1" fmla="*/ 74 h 1508"/>
                <a:gd name="T2" fmla="*/ 80 w 5420"/>
                <a:gd name="T3" fmla="*/ 0 h 1508"/>
                <a:gd name="T4" fmla="*/ 5420 w 5420"/>
                <a:gd name="T5" fmla="*/ 0 h 1508"/>
                <a:gd name="T6" fmla="*/ 5420 w 5420"/>
                <a:gd name="T7" fmla="*/ 1429 h 1508"/>
                <a:gd name="T8" fmla="*/ 5346 w 5420"/>
                <a:gd name="T9" fmla="*/ 1508 h 150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420" h="1508">
                  <a:moveTo>
                    <a:pt x="0" y="74"/>
                  </a:moveTo>
                  <a:lnTo>
                    <a:pt x="80" y="0"/>
                  </a:lnTo>
                  <a:lnTo>
                    <a:pt x="5420" y="0"/>
                  </a:lnTo>
                  <a:lnTo>
                    <a:pt x="5420" y="1429"/>
                  </a:lnTo>
                  <a:lnTo>
                    <a:pt x="5346" y="1508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61" name="Group 13862"/>
          <p:cNvGrpSpPr>
            <a:grpSpLocks/>
          </p:cNvGrpSpPr>
          <p:nvPr/>
        </p:nvGrpSpPr>
        <p:grpSpPr bwMode="auto">
          <a:xfrm>
            <a:off x="3106614" y="5309383"/>
            <a:ext cx="1631950" cy="1717675"/>
            <a:chOff x="7959" y="8660"/>
            <a:chExt cx="2571" cy="2705"/>
          </a:xfrm>
        </p:grpSpPr>
        <p:sp>
          <p:nvSpPr>
            <p:cNvPr id="62" name="Rectangle 13863"/>
            <p:cNvSpPr>
              <a:spLocks noChangeArrowheads="1"/>
            </p:cNvSpPr>
            <p:nvPr/>
          </p:nvSpPr>
          <p:spPr bwMode="auto">
            <a:xfrm>
              <a:off x="8375" y="9030"/>
              <a:ext cx="1290" cy="1790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Rectangle 13864" descr="Wide upward diagonal"/>
            <p:cNvSpPr>
              <a:spLocks noChangeArrowheads="1"/>
            </p:cNvSpPr>
            <p:nvPr/>
          </p:nvSpPr>
          <p:spPr bwMode="auto">
            <a:xfrm>
              <a:off x="8840" y="8660"/>
              <a:ext cx="345" cy="143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Line 13865"/>
            <p:cNvSpPr>
              <a:spLocks noChangeShapeType="1"/>
            </p:cNvSpPr>
            <p:nvPr/>
          </p:nvSpPr>
          <p:spPr bwMode="auto">
            <a:xfrm>
              <a:off x="8840" y="8800"/>
              <a:ext cx="34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Rectangle 13866"/>
            <p:cNvSpPr>
              <a:spLocks noChangeArrowheads="1"/>
            </p:cNvSpPr>
            <p:nvPr/>
          </p:nvSpPr>
          <p:spPr bwMode="auto">
            <a:xfrm>
              <a:off x="8945" y="8795"/>
              <a:ext cx="143" cy="2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Oval 13867"/>
            <p:cNvSpPr>
              <a:spLocks noChangeArrowheads="1"/>
            </p:cNvSpPr>
            <p:nvPr/>
          </p:nvSpPr>
          <p:spPr bwMode="auto">
            <a:xfrm>
              <a:off x="8945" y="8955"/>
              <a:ext cx="143" cy="143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" name="Line 13868"/>
            <p:cNvSpPr>
              <a:spLocks noChangeShapeType="1"/>
            </p:cNvSpPr>
            <p:nvPr/>
          </p:nvSpPr>
          <p:spPr bwMode="auto">
            <a:xfrm>
              <a:off x="9015" y="9030"/>
              <a:ext cx="0" cy="228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lgDashDot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" name="Line 13869"/>
            <p:cNvSpPr>
              <a:spLocks noChangeShapeType="1"/>
            </p:cNvSpPr>
            <p:nvPr/>
          </p:nvSpPr>
          <p:spPr bwMode="auto">
            <a:xfrm>
              <a:off x="9740" y="9030"/>
              <a:ext cx="61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" name="Line 13870"/>
            <p:cNvSpPr>
              <a:spLocks noChangeShapeType="1"/>
            </p:cNvSpPr>
            <p:nvPr/>
          </p:nvSpPr>
          <p:spPr bwMode="auto">
            <a:xfrm flipH="1">
              <a:off x="8030" y="9030"/>
              <a:ext cx="3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" name="Line 13871"/>
            <p:cNvSpPr>
              <a:spLocks noChangeShapeType="1"/>
            </p:cNvSpPr>
            <p:nvPr/>
          </p:nvSpPr>
          <p:spPr bwMode="auto">
            <a:xfrm flipH="1">
              <a:off x="8050" y="10815"/>
              <a:ext cx="28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" name="Line 13872"/>
            <p:cNvSpPr>
              <a:spLocks noChangeShapeType="1"/>
            </p:cNvSpPr>
            <p:nvPr/>
          </p:nvSpPr>
          <p:spPr bwMode="auto">
            <a:xfrm flipV="1">
              <a:off x="8170" y="9020"/>
              <a:ext cx="0" cy="179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" name="Line 13873"/>
            <p:cNvSpPr>
              <a:spLocks noChangeShapeType="1"/>
            </p:cNvSpPr>
            <p:nvPr/>
          </p:nvSpPr>
          <p:spPr bwMode="auto">
            <a:xfrm>
              <a:off x="8370" y="10865"/>
              <a:ext cx="0" cy="2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" name="Line 13874"/>
            <p:cNvSpPr>
              <a:spLocks noChangeShapeType="1"/>
            </p:cNvSpPr>
            <p:nvPr/>
          </p:nvSpPr>
          <p:spPr bwMode="auto">
            <a:xfrm>
              <a:off x="9660" y="10860"/>
              <a:ext cx="0" cy="2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" name="Line 13875"/>
            <p:cNvSpPr>
              <a:spLocks noChangeShapeType="1"/>
            </p:cNvSpPr>
            <p:nvPr/>
          </p:nvSpPr>
          <p:spPr bwMode="auto">
            <a:xfrm>
              <a:off x="8370" y="10950"/>
              <a:ext cx="64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" name="Line 13876"/>
            <p:cNvSpPr>
              <a:spLocks noChangeShapeType="1"/>
            </p:cNvSpPr>
            <p:nvPr/>
          </p:nvSpPr>
          <p:spPr bwMode="auto">
            <a:xfrm>
              <a:off x="9015" y="10940"/>
              <a:ext cx="6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Text Box 13877"/>
            <p:cNvSpPr txBox="1">
              <a:spLocks noChangeArrowheads="1"/>
            </p:cNvSpPr>
            <p:nvPr/>
          </p:nvSpPr>
          <p:spPr bwMode="auto">
            <a:xfrm>
              <a:off x="8185" y="10795"/>
              <a:ext cx="200" cy="2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A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7" name="Text Box 13878"/>
            <p:cNvSpPr txBox="1">
              <a:spLocks noChangeArrowheads="1"/>
            </p:cNvSpPr>
            <p:nvPr/>
          </p:nvSpPr>
          <p:spPr bwMode="auto">
            <a:xfrm>
              <a:off x="9670" y="10805"/>
              <a:ext cx="200" cy="2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B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8" name="Text Box 13879"/>
            <p:cNvSpPr txBox="1">
              <a:spLocks noChangeArrowheads="1"/>
            </p:cNvSpPr>
            <p:nvPr/>
          </p:nvSpPr>
          <p:spPr bwMode="auto">
            <a:xfrm>
              <a:off x="10330" y="8925"/>
              <a:ext cx="200" cy="2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y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9" name="Text Box 13880"/>
            <p:cNvSpPr txBox="1">
              <a:spLocks noChangeArrowheads="1"/>
            </p:cNvSpPr>
            <p:nvPr/>
          </p:nvSpPr>
          <p:spPr bwMode="auto">
            <a:xfrm>
              <a:off x="9072" y="11085"/>
              <a:ext cx="200" cy="2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x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0" name="Text Box 13881"/>
            <p:cNvSpPr txBox="1">
              <a:spLocks noChangeArrowheads="1"/>
            </p:cNvSpPr>
            <p:nvPr/>
          </p:nvSpPr>
          <p:spPr bwMode="auto">
            <a:xfrm>
              <a:off x="8575" y="10905"/>
              <a:ext cx="200" cy="2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a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1" name="Text Box 13882"/>
            <p:cNvSpPr txBox="1">
              <a:spLocks noChangeArrowheads="1"/>
            </p:cNvSpPr>
            <p:nvPr/>
          </p:nvSpPr>
          <p:spPr bwMode="auto">
            <a:xfrm>
              <a:off x="9249" y="10914"/>
              <a:ext cx="200" cy="2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a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2" name="Text Box 13883"/>
            <p:cNvSpPr txBox="1">
              <a:spLocks noChangeArrowheads="1"/>
            </p:cNvSpPr>
            <p:nvPr/>
          </p:nvSpPr>
          <p:spPr bwMode="auto">
            <a:xfrm>
              <a:off x="7959" y="9774"/>
              <a:ext cx="200" cy="2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b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84" name="Group 13840"/>
          <p:cNvGrpSpPr>
            <a:grpSpLocks/>
          </p:cNvGrpSpPr>
          <p:nvPr/>
        </p:nvGrpSpPr>
        <p:grpSpPr bwMode="auto">
          <a:xfrm>
            <a:off x="2407745" y="7372243"/>
            <a:ext cx="3136900" cy="746125"/>
            <a:chOff x="7980" y="8585"/>
            <a:chExt cx="4940" cy="1175"/>
          </a:xfrm>
        </p:grpSpPr>
        <p:sp>
          <p:nvSpPr>
            <p:cNvPr id="85" name="Oval 13841"/>
            <p:cNvSpPr>
              <a:spLocks noChangeArrowheads="1"/>
            </p:cNvSpPr>
            <p:nvPr/>
          </p:nvSpPr>
          <p:spPr bwMode="auto">
            <a:xfrm>
              <a:off x="11195" y="9120"/>
              <a:ext cx="350" cy="350"/>
            </a:xfrm>
            <a:prstGeom prst="ellipse">
              <a:avLst/>
            </a:prstGeom>
            <a:solidFill>
              <a:srgbClr val="FFFFFF"/>
            </a:solidFill>
            <a:ln w="9525">
              <a:round/>
              <a:headEnd/>
              <a:tailEnd/>
            </a:ln>
            <a:scene3d>
              <a:camera prst="legacyObliqueLeft">
                <a:rot lat="0" lon="18900000" rev="0"/>
              </a:camera>
              <a:lightRig rig="legacyFlat3" dir="b"/>
            </a:scene3d>
            <a:sp3d extrusionH="1497000" prstMaterial="legacyMatte">
              <a:bevelT w="13500" h="13500" prst="angle"/>
              <a:bevelB w="13500" h="13500" prst="angle"/>
              <a:extrusionClr>
                <a:srgbClr val="FFFFFF"/>
              </a:extrusionClr>
              <a:contourClr>
                <a:srgbClr val="FFFFFF"/>
              </a:contourClr>
            </a:sp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flatTx/>
            </a:bodyPr>
            <a:lstStyle/>
            <a:p>
              <a:endParaRPr lang="en-US" sz="1100"/>
            </a:p>
          </p:txBody>
        </p:sp>
        <p:sp>
          <p:nvSpPr>
            <p:cNvPr id="86" name="Line 13842"/>
            <p:cNvSpPr>
              <a:spLocks noChangeShapeType="1"/>
            </p:cNvSpPr>
            <p:nvPr/>
          </p:nvSpPr>
          <p:spPr bwMode="auto">
            <a:xfrm flipV="1">
              <a:off x="10130" y="8665"/>
              <a:ext cx="0" cy="39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87" name="Line 13843"/>
            <p:cNvSpPr>
              <a:spLocks noChangeShapeType="1"/>
            </p:cNvSpPr>
            <p:nvPr/>
          </p:nvSpPr>
          <p:spPr bwMode="auto">
            <a:xfrm>
              <a:off x="11700" y="9295"/>
              <a:ext cx="5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88" name="Arc 13844"/>
            <p:cNvSpPr>
              <a:spLocks/>
            </p:cNvSpPr>
            <p:nvPr/>
          </p:nvSpPr>
          <p:spPr bwMode="auto">
            <a:xfrm rot="18453642" flipV="1">
              <a:off x="11425" y="9140"/>
              <a:ext cx="285" cy="285"/>
            </a:xfrm>
            <a:custGeom>
              <a:avLst/>
              <a:gdLst>
                <a:gd name="T0" fmla="*/ 0 w 21600"/>
                <a:gd name="T1" fmla="*/ 0 h 21600"/>
                <a:gd name="T2" fmla="*/ 285 w 21600"/>
                <a:gd name="T3" fmla="*/ 285 h 21600"/>
                <a:gd name="T4" fmla="*/ 0 w 21600"/>
                <a:gd name="T5" fmla="*/ 285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grpSp>
          <p:nvGrpSpPr>
            <p:cNvPr id="89" name="Group 13845"/>
            <p:cNvGrpSpPr>
              <a:grpSpLocks/>
            </p:cNvGrpSpPr>
            <p:nvPr/>
          </p:nvGrpSpPr>
          <p:grpSpPr bwMode="auto">
            <a:xfrm>
              <a:off x="11180" y="9065"/>
              <a:ext cx="110" cy="465"/>
              <a:chOff x="11110" y="9065"/>
              <a:chExt cx="110" cy="465"/>
            </a:xfrm>
          </p:grpSpPr>
          <p:sp>
            <p:nvSpPr>
              <p:cNvPr id="104" name="Arc 13846"/>
              <p:cNvSpPr>
                <a:spLocks/>
              </p:cNvSpPr>
              <p:nvPr/>
            </p:nvSpPr>
            <p:spPr bwMode="auto">
              <a:xfrm flipH="1">
                <a:off x="11110" y="9065"/>
                <a:ext cx="110" cy="230"/>
              </a:xfrm>
              <a:custGeom>
                <a:avLst/>
                <a:gdLst>
                  <a:gd name="T0" fmla="*/ 0 w 21600"/>
                  <a:gd name="T1" fmla="*/ 0 h 21600"/>
                  <a:gd name="T2" fmla="*/ 110 w 21600"/>
                  <a:gd name="T3" fmla="*/ 230 h 21600"/>
                  <a:gd name="T4" fmla="*/ 0 w 21600"/>
                  <a:gd name="T5" fmla="*/ 23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05" name="Arc 13847"/>
              <p:cNvSpPr>
                <a:spLocks/>
              </p:cNvSpPr>
              <p:nvPr/>
            </p:nvSpPr>
            <p:spPr bwMode="auto">
              <a:xfrm rot="16200000" flipH="1">
                <a:off x="11050" y="9360"/>
                <a:ext cx="230" cy="110"/>
              </a:xfrm>
              <a:custGeom>
                <a:avLst/>
                <a:gdLst>
                  <a:gd name="T0" fmla="*/ 0 w 21600"/>
                  <a:gd name="T1" fmla="*/ 0 h 21600"/>
                  <a:gd name="T2" fmla="*/ 230 w 21600"/>
                  <a:gd name="T3" fmla="*/ 110 h 21600"/>
                  <a:gd name="T4" fmla="*/ 0 w 21600"/>
                  <a:gd name="T5" fmla="*/ 11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</p:grpSp>
        <p:sp>
          <p:nvSpPr>
            <p:cNvPr id="90" name="Line 13848"/>
            <p:cNvSpPr>
              <a:spLocks noChangeShapeType="1"/>
            </p:cNvSpPr>
            <p:nvPr/>
          </p:nvSpPr>
          <p:spPr bwMode="auto">
            <a:xfrm flipH="1">
              <a:off x="7980" y="9320"/>
              <a:ext cx="5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91" name="Arc 13849"/>
            <p:cNvSpPr>
              <a:spLocks/>
            </p:cNvSpPr>
            <p:nvPr/>
          </p:nvSpPr>
          <p:spPr bwMode="auto">
            <a:xfrm rot="3146358" flipH="1" flipV="1">
              <a:off x="8460" y="9140"/>
              <a:ext cx="285" cy="285"/>
            </a:xfrm>
            <a:custGeom>
              <a:avLst/>
              <a:gdLst>
                <a:gd name="T0" fmla="*/ 0 w 21600"/>
                <a:gd name="T1" fmla="*/ 0 h 21600"/>
                <a:gd name="T2" fmla="*/ 285 w 21600"/>
                <a:gd name="T3" fmla="*/ 285 h 21600"/>
                <a:gd name="T4" fmla="*/ 0 w 21600"/>
                <a:gd name="T5" fmla="*/ 285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grpSp>
          <p:nvGrpSpPr>
            <p:cNvPr id="92" name="Group 13850"/>
            <p:cNvGrpSpPr>
              <a:grpSpLocks/>
            </p:cNvGrpSpPr>
            <p:nvPr/>
          </p:nvGrpSpPr>
          <p:grpSpPr bwMode="auto">
            <a:xfrm flipV="1">
              <a:off x="8810" y="9035"/>
              <a:ext cx="110" cy="465"/>
              <a:chOff x="11110" y="9065"/>
              <a:chExt cx="110" cy="465"/>
            </a:xfrm>
          </p:grpSpPr>
          <p:sp>
            <p:nvSpPr>
              <p:cNvPr id="102" name="Arc 13851"/>
              <p:cNvSpPr>
                <a:spLocks/>
              </p:cNvSpPr>
              <p:nvPr/>
            </p:nvSpPr>
            <p:spPr bwMode="auto">
              <a:xfrm flipH="1">
                <a:off x="11110" y="9065"/>
                <a:ext cx="110" cy="230"/>
              </a:xfrm>
              <a:custGeom>
                <a:avLst/>
                <a:gdLst>
                  <a:gd name="T0" fmla="*/ 0 w 21600"/>
                  <a:gd name="T1" fmla="*/ 0 h 21600"/>
                  <a:gd name="T2" fmla="*/ 110 w 21600"/>
                  <a:gd name="T3" fmla="*/ 230 h 21600"/>
                  <a:gd name="T4" fmla="*/ 0 w 21600"/>
                  <a:gd name="T5" fmla="*/ 23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03" name="Arc 13852"/>
              <p:cNvSpPr>
                <a:spLocks/>
              </p:cNvSpPr>
              <p:nvPr/>
            </p:nvSpPr>
            <p:spPr bwMode="auto">
              <a:xfrm rot="16200000" flipH="1">
                <a:off x="11050" y="9360"/>
                <a:ext cx="230" cy="110"/>
              </a:xfrm>
              <a:custGeom>
                <a:avLst/>
                <a:gdLst>
                  <a:gd name="T0" fmla="*/ 0 w 21600"/>
                  <a:gd name="T1" fmla="*/ 0 h 21600"/>
                  <a:gd name="T2" fmla="*/ 230 w 21600"/>
                  <a:gd name="T3" fmla="*/ 110 h 21600"/>
                  <a:gd name="T4" fmla="*/ 0 w 21600"/>
                  <a:gd name="T5" fmla="*/ 11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</p:grpSp>
        <p:sp>
          <p:nvSpPr>
            <p:cNvPr id="93" name="Line 13853"/>
            <p:cNvSpPr>
              <a:spLocks noChangeShapeType="1"/>
            </p:cNvSpPr>
            <p:nvPr/>
          </p:nvSpPr>
          <p:spPr bwMode="auto">
            <a:xfrm rot="5400000" flipV="1">
              <a:off x="12595" y="9095"/>
              <a:ext cx="0" cy="39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94" name="Text Box 13854"/>
            <p:cNvSpPr txBox="1">
              <a:spLocks noChangeArrowheads="1"/>
            </p:cNvSpPr>
            <p:nvPr/>
          </p:nvSpPr>
          <p:spPr bwMode="auto">
            <a:xfrm>
              <a:off x="12680" y="9055"/>
              <a:ext cx="240" cy="2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x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5" name="Text Box 13855"/>
            <p:cNvSpPr txBox="1">
              <a:spLocks noChangeArrowheads="1"/>
            </p:cNvSpPr>
            <p:nvPr/>
          </p:nvSpPr>
          <p:spPr bwMode="auto">
            <a:xfrm>
              <a:off x="10145" y="8585"/>
              <a:ext cx="240" cy="2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y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6" name="Text Box 13856"/>
            <p:cNvSpPr txBox="1">
              <a:spLocks noChangeArrowheads="1"/>
            </p:cNvSpPr>
            <p:nvPr/>
          </p:nvSpPr>
          <p:spPr bwMode="auto">
            <a:xfrm>
              <a:off x="11980" y="9000"/>
              <a:ext cx="240" cy="2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N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7" name="Text Box 13857"/>
            <p:cNvSpPr txBox="1">
              <a:spLocks noChangeArrowheads="1"/>
            </p:cNvSpPr>
            <p:nvPr/>
          </p:nvSpPr>
          <p:spPr bwMode="auto">
            <a:xfrm>
              <a:off x="7990" y="8975"/>
              <a:ext cx="240" cy="2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N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8" name="Text Box 13858"/>
            <p:cNvSpPr txBox="1">
              <a:spLocks noChangeArrowheads="1"/>
            </p:cNvSpPr>
            <p:nvPr/>
          </p:nvSpPr>
          <p:spPr bwMode="auto">
            <a:xfrm>
              <a:off x="11570" y="8794"/>
              <a:ext cx="265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M</a:t>
              </a:r>
              <a:r>
                <a:rPr kumimoji="0" lang="en-US" altLang="en-US" sz="1100" b="0" i="1" u="none" strike="noStrike" cap="none" normalizeH="0" baseline="-3000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z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9" name="Text Box 13859"/>
            <p:cNvSpPr txBox="1">
              <a:spLocks noChangeArrowheads="1"/>
            </p:cNvSpPr>
            <p:nvPr/>
          </p:nvSpPr>
          <p:spPr bwMode="auto">
            <a:xfrm>
              <a:off x="8365" y="8794"/>
              <a:ext cx="265" cy="2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M</a:t>
              </a:r>
              <a:r>
                <a:rPr kumimoji="0" lang="en-US" altLang="en-US" sz="1100" b="0" i="1" u="none" strike="noStrike" cap="none" normalizeH="0" baseline="-3000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z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0" name="Text Box 13860"/>
            <p:cNvSpPr txBox="1">
              <a:spLocks noChangeArrowheads="1"/>
            </p:cNvSpPr>
            <p:nvPr/>
          </p:nvSpPr>
          <p:spPr bwMode="auto">
            <a:xfrm>
              <a:off x="11115" y="9505"/>
              <a:ext cx="265" cy="2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T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1" name="Text Box 13861"/>
            <p:cNvSpPr txBox="1">
              <a:spLocks noChangeArrowheads="1"/>
            </p:cNvSpPr>
            <p:nvPr/>
          </p:nvSpPr>
          <p:spPr bwMode="auto">
            <a:xfrm>
              <a:off x="8865" y="8870"/>
              <a:ext cx="265" cy="2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T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204978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9083" y="627106"/>
            <a:ext cx="9797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P5.36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9083" y="2334432"/>
            <a:ext cx="9797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P5.37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3435" y="4472032"/>
            <a:ext cx="9797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P5.38</a:t>
            </a:r>
          </a:p>
        </p:txBody>
      </p:sp>
      <p:grpSp>
        <p:nvGrpSpPr>
          <p:cNvPr id="7" name="Group 13818"/>
          <p:cNvGrpSpPr>
            <a:grpSpLocks/>
          </p:cNvGrpSpPr>
          <p:nvPr/>
        </p:nvGrpSpPr>
        <p:grpSpPr bwMode="auto">
          <a:xfrm>
            <a:off x="1952625" y="513571"/>
            <a:ext cx="3136900" cy="746125"/>
            <a:chOff x="7980" y="8585"/>
            <a:chExt cx="4940" cy="1175"/>
          </a:xfrm>
        </p:grpSpPr>
        <p:sp>
          <p:nvSpPr>
            <p:cNvPr id="8" name="Oval 13819"/>
            <p:cNvSpPr>
              <a:spLocks noChangeArrowheads="1"/>
            </p:cNvSpPr>
            <p:nvPr/>
          </p:nvSpPr>
          <p:spPr bwMode="auto">
            <a:xfrm>
              <a:off x="11195" y="9120"/>
              <a:ext cx="350" cy="350"/>
            </a:xfrm>
            <a:prstGeom prst="ellipse">
              <a:avLst/>
            </a:prstGeom>
            <a:solidFill>
              <a:srgbClr val="FFFFFF"/>
            </a:solidFill>
            <a:ln w="9525">
              <a:round/>
              <a:headEnd/>
              <a:tailEnd/>
            </a:ln>
            <a:scene3d>
              <a:camera prst="legacyObliqueLeft">
                <a:rot lat="0" lon="18900000" rev="0"/>
              </a:camera>
              <a:lightRig rig="legacyFlat3" dir="b"/>
            </a:scene3d>
            <a:sp3d extrusionH="1497000" prstMaterial="legacyMatte">
              <a:bevelT w="13500" h="13500" prst="angle"/>
              <a:bevelB w="13500" h="13500" prst="angle"/>
              <a:extrusionClr>
                <a:srgbClr val="FFFFFF"/>
              </a:extrusionClr>
              <a:contourClr>
                <a:srgbClr val="FFFFFF"/>
              </a:contourClr>
            </a:sp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flatTx/>
            </a:bodyPr>
            <a:lstStyle/>
            <a:p>
              <a:endParaRPr lang="en-US" sz="1100"/>
            </a:p>
          </p:txBody>
        </p:sp>
        <p:sp>
          <p:nvSpPr>
            <p:cNvPr id="9" name="Line 13820"/>
            <p:cNvSpPr>
              <a:spLocks noChangeShapeType="1"/>
            </p:cNvSpPr>
            <p:nvPr/>
          </p:nvSpPr>
          <p:spPr bwMode="auto">
            <a:xfrm flipV="1">
              <a:off x="10130" y="8665"/>
              <a:ext cx="0" cy="39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0" name="Line 13821"/>
            <p:cNvSpPr>
              <a:spLocks noChangeShapeType="1"/>
            </p:cNvSpPr>
            <p:nvPr/>
          </p:nvSpPr>
          <p:spPr bwMode="auto">
            <a:xfrm>
              <a:off x="11700" y="9295"/>
              <a:ext cx="5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1" name="Arc 13822"/>
            <p:cNvSpPr>
              <a:spLocks/>
            </p:cNvSpPr>
            <p:nvPr/>
          </p:nvSpPr>
          <p:spPr bwMode="auto">
            <a:xfrm rot="18453642" flipV="1">
              <a:off x="11425" y="9140"/>
              <a:ext cx="285" cy="285"/>
            </a:xfrm>
            <a:custGeom>
              <a:avLst/>
              <a:gdLst>
                <a:gd name="T0" fmla="*/ 0 w 21600"/>
                <a:gd name="T1" fmla="*/ 0 h 21600"/>
                <a:gd name="T2" fmla="*/ 285 w 21600"/>
                <a:gd name="T3" fmla="*/ 285 h 21600"/>
                <a:gd name="T4" fmla="*/ 0 w 21600"/>
                <a:gd name="T5" fmla="*/ 285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grpSp>
          <p:nvGrpSpPr>
            <p:cNvPr id="12" name="Group 13823"/>
            <p:cNvGrpSpPr>
              <a:grpSpLocks/>
            </p:cNvGrpSpPr>
            <p:nvPr/>
          </p:nvGrpSpPr>
          <p:grpSpPr bwMode="auto">
            <a:xfrm>
              <a:off x="11180" y="9065"/>
              <a:ext cx="110" cy="465"/>
              <a:chOff x="11110" y="9065"/>
              <a:chExt cx="110" cy="465"/>
            </a:xfrm>
          </p:grpSpPr>
          <p:sp>
            <p:nvSpPr>
              <p:cNvPr id="27" name="Arc 13824"/>
              <p:cNvSpPr>
                <a:spLocks/>
              </p:cNvSpPr>
              <p:nvPr/>
            </p:nvSpPr>
            <p:spPr bwMode="auto">
              <a:xfrm flipH="1">
                <a:off x="11110" y="9065"/>
                <a:ext cx="110" cy="230"/>
              </a:xfrm>
              <a:custGeom>
                <a:avLst/>
                <a:gdLst>
                  <a:gd name="T0" fmla="*/ 0 w 21600"/>
                  <a:gd name="T1" fmla="*/ 0 h 21600"/>
                  <a:gd name="T2" fmla="*/ 110 w 21600"/>
                  <a:gd name="T3" fmla="*/ 230 h 21600"/>
                  <a:gd name="T4" fmla="*/ 0 w 21600"/>
                  <a:gd name="T5" fmla="*/ 23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8" name="Arc 13825"/>
              <p:cNvSpPr>
                <a:spLocks/>
              </p:cNvSpPr>
              <p:nvPr/>
            </p:nvSpPr>
            <p:spPr bwMode="auto">
              <a:xfrm rot="16200000" flipH="1">
                <a:off x="11050" y="9360"/>
                <a:ext cx="230" cy="110"/>
              </a:xfrm>
              <a:custGeom>
                <a:avLst/>
                <a:gdLst>
                  <a:gd name="T0" fmla="*/ 0 w 21600"/>
                  <a:gd name="T1" fmla="*/ 0 h 21600"/>
                  <a:gd name="T2" fmla="*/ 230 w 21600"/>
                  <a:gd name="T3" fmla="*/ 110 h 21600"/>
                  <a:gd name="T4" fmla="*/ 0 w 21600"/>
                  <a:gd name="T5" fmla="*/ 11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</p:grpSp>
        <p:sp>
          <p:nvSpPr>
            <p:cNvPr id="13" name="Line 13826"/>
            <p:cNvSpPr>
              <a:spLocks noChangeShapeType="1"/>
            </p:cNvSpPr>
            <p:nvPr/>
          </p:nvSpPr>
          <p:spPr bwMode="auto">
            <a:xfrm flipH="1">
              <a:off x="7980" y="9320"/>
              <a:ext cx="5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4" name="Arc 13827"/>
            <p:cNvSpPr>
              <a:spLocks/>
            </p:cNvSpPr>
            <p:nvPr/>
          </p:nvSpPr>
          <p:spPr bwMode="auto">
            <a:xfrm rot="3146358" flipH="1" flipV="1">
              <a:off x="8460" y="9140"/>
              <a:ext cx="285" cy="285"/>
            </a:xfrm>
            <a:custGeom>
              <a:avLst/>
              <a:gdLst>
                <a:gd name="T0" fmla="*/ 0 w 21600"/>
                <a:gd name="T1" fmla="*/ 0 h 21600"/>
                <a:gd name="T2" fmla="*/ 285 w 21600"/>
                <a:gd name="T3" fmla="*/ 285 h 21600"/>
                <a:gd name="T4" fmla="*/ 0 w 21600"/>
                <a:gd name="T5" fmla="*/ 285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grpSp>
          <p:nvGrpSpPr>
            <p:cNvPr id="15" name="Group 13828"/>
            <p:cNvGrpSpPr>
              <a:grpSpLocks/>
            </p:cNvGrpSpPr>
            <p:nvPr/>
          </p:nvGrpSpPr>
          <p:grpSpPr bwMode="auto">
            <a:xfrm flipV="1">
              <a:off x="8810" y="9035"/>
              <a:ext cx="110" cy="465"/>
              <a:chOff x="11110" y="9065"/>
              <a:chExt cx="110" cy="465"/>
            </a:xfrm>
          </p:grpSpPr>
          <p:sp>
            <p:nvSpPr>
              <p:cNvPr id="25" name="Arc 13829"/>
              <p:cNvSpPr>
                <a:spLocks/>
              </p:cNvSpPr>
              <p:nvPr/>
            </p:nvSpPr>
            <p:spPr bwMode="auto">
              <a:xfrm flipH="1">
                <a:off x="11110" y="9065"/>
                <a:ext cx="110" cy="230"/>
              </a:xfrm>
              <a:custGeom>
                <a:avLst/>
                <a:gdLst>
                  <a:gd name="T0" fmla="*/ 0 w 21600"/>
                  <a:gd name="T1" fmla="*/ 0 h 21600"/>
                  <a:gd name="T2" fmla="*/ 110 w 21600"/>
                  <a:gd name="T3" fmla="*/ 230 h 21600"/>
                  <a:gd name="T4" fmla="*/ 0 w 21600"/>
                  <a:gd name="T5" fmla="*/ 23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6" name="Arc 13830"/>
              <p:cNvSpPr>
                <a:spLocks/>
              </p:cNvSpPr>
              <p:nvPr/>
            </p:nvSpPr>
            <p:spPr bwMode="auto">
              <a:xfrm rot="16200000" flipH="1">
                <a:off x="11050" y="9360"/>
                <a:ext cx="230" cy="110"/>
              </a:xfrm>
              <a:custGeom>
                <a:avLst/>
                <a:gdLst>
                  <a:gd name="T0" fmla="*/ 0 w 21600"/>
                  <a:gd name="T1" fmla="*/ 0 h 21600"/>
                  <a:gd name="T2" fmla="*/ 230 w 21600"/>
                  <a:gd name="T3" fmla="*/ 110 h 21600"/>
                  <a:gd name="T4" fmla="*/ 0 w 21600"/>
                  <a:gd name="T5" fmla="*/ 11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</p:grpSp>
        <p:sp>
          <p:nvSpPr>
            <p:cNvPr id="16" name="Line 13831"/>
            <p:cNvSpPr>
              <a:spLocks noChangeShapeType="1"/>
            </p:cNvSpPr>
            <p:nvPr/>
          </p:nvSpPr>
          <p:spPr bwMode="auto">
            <a:xfrm rot="5400000" flipV="1">
              <a:off x="12595" y="9095"/>
              <a:ext cx="0" cy="39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7" name="Text Box 13832"/>
            <p:cNvSpPr txBox="1">
              <a:spLocks noChangeArrowheads="1"/>
            </p:cNvSpPr>
            <p:nvPr/>
          </p:nvSpPr>
          <p:spPr bwMode="auto">
            <a:xfrm>
              <a:off x="12680" y="9055"/>
              <a:ext cx="240" cy="2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x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" name="Text Box 13833"/>
            <p:cNvSpPr txBox="1">
              <a:spLocks noChangeArrowheads="1"/>
            </p:cNvSpPr>
            <p:nvPr/>
          </p:nvSpPr>
          <p:spPr bwMode="auto">
            <a:xfrm>
              <a:off x="10145" y="8585"/>
              <a:ext cx="240" cy="2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y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" name="Text Box 13834"/>
            <p:cNvSpPr txBox="1">
              <a:spLocks noChangeArrowheads="1"/>
            </p:cNvSpPr>
            <p:nvPr/>
          </p:nvSpPr>
          <p:spPr bwMode="auto">
            <a:xfrm>
              <a:off x="11980" y="9000"/>
              <a:ext cx="240" cy="2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P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" name="Text Box 13835"/>
            <p:cNvSpPr txBox="1">
              <a:spLocks noChangeArrowheads="1"/>
            </p:cNvSpPr>
            <p:nvPr/>
          </p:nvSpPr>
          <p:spPr bwMode="auto">
            <a:xfrm>
              <a:off x="7990" y="8975"/>
              <a:ext cx="240" cy="2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P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" name="Text Box 13836"/>
            <p:cNvSpPr txBox="1">
              <a:spLocks noChangeArrowheads="1"/>
            </p:cNvSpPr>
            <p:nvPr/>
          </p:nvSpPr>
          <p:spPr bwMode="auto">
            <a:xfrm>
              <a:off x="11492" y="8811"/>
              <a:ext cx="265" cy="2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M</a:t>
              </a:r>
              <a:r>
                <a:rPr kumimoji="0" lang="en-US" altLang="en-US" sz="1100" b="0" i="1" u="none" strike="noStrike" cap="none" normalizeH="0" baseline="-3000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z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" name="Text Box 13837"/>
            <p:cNvSpPr txBox="1">
              <a:spLocks noChangeArrowheads="1"/>
            </p:cNvSpPr>
            <p:nvPr/>
          </p:nvSpPr>
          <p:spPr bwMode="auto">
            <a:xfrm>
              <a:off x="8365" y="8802"/>
              <a:ext cx="265" cy="2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M</a:t>
              </a:r>
              <a:r>
                <a:rPr kumimoji="0" lang="en-US" altLang="en-US" sz="1100" b="0" i="1" u="none" strike="noStrike" cap="none" normalizeH="0" baseline="-3000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z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" name="Text Box 13838"/>
            <p:cNvSpPr txBox="1">
              <a:spLocks noChangeArrowheads="1"/>
            </p:cNvSpPr>
            <p:nvPr/>
          </p:nvSpPr>
          <p:spPr bwMode="auto">
            <a:xfrm>
              <a:off x="11115" y="9505"/>
              <a:ext cx="265" cy="2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T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" name="Text Box 13839"/>
            <p:cNvSpPr txBox="1">
              <a:spLocks noChangeArrowheads="1"/>
            </p:cNvSpPr>
            <p:nvPr/>
          </p:nvSpPr>
          <p:spPr bwMode="auto">
            <a:xfrm>
              <a:off x="8865" y="8870"/>
              <a:ext cx="265" cy="2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T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29" name="Rectangle 61"/>
          <p:cNvSpPr>
            <a:spLocks noChangeArrowheads="1"/>
          </p:cNvSpPr>
          <p:nvPr/>
        </p:nvSpPr>
        <p:spPr bwMode="auto">
          <a:xfrm>
            <a:off x="1752600" y="1966912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30" name="Group 13789"/>
          <p:cNvGrpSpPr>
            <a:grpSpLocks/>
          </p:cNvGrpSpPr>
          <p:nvPr/>
        </p:nvGrpSpPr>
        <p:grpSpPr bwMode="auto">
          <a:xfrm>
            <a:off x="1752600" y="1966912"/>
            <a:ext cx="3590925" cy="1319213"/>
            <a:chOff x="2532" y="4390"/>
            <a:chExt cx="5655" cy="2078"/>
          </a:xfrm>
        </p:grpSpPr>
        <p:sp>
          <p:nvSpPr>
            <p:cNvPr id="31" name="Line 13790"/>
            <p:cNvSpPr>
              <a:spLocks noChangeShapeType="1"/>
            </p:cNvSpPr>
            <p:nvPr/>
          </p:nvSpPr>
          <p:spPr bwMode="auto">
            <a:xfrm flipH="1" flipV="1">
              <a:off x="2559" y="4664"/>
              <a:ext cx="672" cy="36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2" name="Line 13791"/>
            <p:cNvSpPr>
              <a:spLocks noChangeShapeType="1"/>
            </p:cNvSpPr>
            <p:nvPr/>
          </p:nvSpPr>
          <p:spPr bwMode="auto">
            <a:xfrm flipH="1">
              <a:off x="3224" y="5043"/>
              <a:ext cx="7" cy="80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3" name="Line 13792"/>
            <p:cNvSpPr>
              <a:spLocks noChangeShapeType="1"/>
            </p:cNvSpPr>
            <p:nvPr/>
          </p:nvSpPr>
          <p:spPr bwMode="auto">
            <a:xfrm flipV="1">
              <a:off x="3224" y="4679"/>
              <a:ext cx="830" cy="34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4" name="AutoShape 13793"/>
            <p:cNvSpPr>
              <a:spLocks noChangeArrowheads="1"/>
            </p:cNvSpPr>
            <p:nvPr/>
          </p:nvSpPr>
          <p:spPr bwMode="auto">
            <a:xfrm rot="16200000" flipH="1">
              <a:off x="2737" y="4553"/>
              <a:ext cx="1108" cy="838"/>
            </a:xfrm>
            <a:prstGeom prst="parallelogram">
              <a:avLst>
                <a:gd name="adj" fmla="val 43553"/>
              </a:avLst>
            </a:prstGeom>
            <a:solidFill>
              <a:srgbClr val="C0C0C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5" name="AutoShape 13794"/>
            <p:cNvSpPr>
              <a:spLocks noChangeArrowheads="1"/>
            </p:cNvSpPr>
            <p:nvPr/>
          </p:nvSpPr>
          <p:spPr bwMode="auto">
            <a:xfrm rot="6851034">
              <a:off x="3998" y="4076"/>
              <a:ext cx="673" cy="2801"/>
            </a:xfrm>
            <a:prstGeom prst="can">
              <a:avLst>
                <a:gd name="adj" fmla="val 45165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6" name="Oval 13795"/>
            <p:cNvSpPr>
              <a:spLocks noChangeArrowheads="1"/>
            </p:cNvSpPr>
            <p:nvPr/>
          </p:nvSpPr>
          <p:spPr bwMode="auto">
            <a:xfrm>
              <a:off x="6815" y="5122"/>
              <a:ext cx="807" cy="807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7" name="Text Box 13796"/>
            <p:cNvSpPr txBox="1">
              <a:spLocks noChangeArrowheads="1"/>
            </p:cNvSpPr>
            <p:nvPr/>
          </p:nvSpPr>
          <p:spPr bwMode="auto">
            <a:xfrm>
              <a:off x="3967" y="4410"/>
              <a:ext cx="230" cy="3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x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8" name="Text Box 13797"/>
            <p:cNvSpPr txBox="1">
              <a:spLocks noChangeArrowheads="1"/>
            </p:cNvSpPr>
            <p:nvPr/>
          </p:nvSpPr>
          <p:spPr bwMode="auto">
            <a:xfrm>
              <a:off x="3004" y="5678"/>
              <a:ext cx="230" cy="3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y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9" name="Text Box 13798"/>
            <p:cNvSpPr txBox="1">
              <a:spLocks noChangeArrowheads="1"/>
            </p:cNvSpPr>
            <p:nvPr/>
          </p:nvSpPr>
          <p:spPr bwMode="auto">
            <a:xfrm>
              <a:off x="2532" y="4390"/>
              <a:ext cx="230" cy="3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z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0" name="Line 13799"/>
            <p:cNvSpPr>
              <a:spLocks noChangeShapeType="1"/>
            </p:cNvSpPr>
            <p:nvPr/>
          </p:nvSpPr>
          <p:spPr bwMode="auto">
            <a:xfrm>
              <a:off x="3231" y="5011"/>
              <a:ext cx="0" cy="34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1" name="Line 13800"/>
            <p:cNvSpPr>
              <a:spLocks noChangeShapeType="1"/>
            </p:cNvSpPr>
            <p:nvPr/>
          </p:nvSpPr>
          <p:spPr bwMode="auto">
            <a:xfrm flipV="1">
              <a:off x="3223" y="4829"/>
              <a:ext cx="466" cy="19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2" name="Line 13801"/>
            <p:cNvSpPr>
              <a:spLocks noChangeShapeType="1"/>
            </p:cNvSpPr>
            <p:nvPr/>
          </p:nvSpPr>
          <p:spPr bwMode="auto">
            <a:xfrm flipH="1" flipV="1">
              <a:off x="2867" y="4829"/>
              <a:ext cx="356" cy="19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3" name="Line 13802"/>
            <p:cNvSpPr>
              <a:spLocks noChangeShapeType="1"/>
            </p:cNvSpPr>
            <p:nvPr/>
          </p:nvSpPr>
          <p:spPr bwMode="auto">
            <a:xfrm>
              <a:off x="6522" y="5533"/>
              <a:ext cx="146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4" name="Line 13803"/>
            <p:cNvSpPr>
              <a:spLocks noChangeShapeType="1"/>
            </p:cNvSpPr>
            <p:nvPr/>
          </p:nvSpPr>
          <p:spPr bwMode="auto">
            <a:xfrm>
              <a:off x="7202" y="4782"/>
              <a:ext cx="0" cy="155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5" name="Text Box 13804"/>
            <p:cNvSpPr txBox="1">
              <a:spLocks noChangeArrowheads="1"/>
            </p:cNvSpPr>
            <p:nvPr/>
          </p:nvSpPr>
          <p:spPr bwMode="auto">
            <a:xfrm>
              <a:off x="6944" y="4880"/>
              <a:ext cx="230" cy="3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A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6" name="Text Box 13805"/>
            <p:cNvSpPr txBox="1">
              <a:spLocks noChangeArrowheads="1"/>
            </p:cNvSpPr>
            <p:nvPr/>
          </p:nvSpPr>
          <p:spPr bwMode="auto">
            <a:xfrm>
              <a:off x="6537" y="5270"/>
              <a:ext cx="230" cy="3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B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7" name="Text Box 13806"/>
            <p:cNvSpPr txBox="1">
              <a:spLocks noChangeArrowheads="1"/>
            </p:cNvSpPr>
            <p:nvPr/>
          </p:nvSpPr>
          <p:spPr bwMode="auto">
            <a:xfrm>
              <a:off x="6924" y="5887"/>
              <a:ext cx="230" cy="3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C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8" name="Text Box 13807"/>
            <p:cNvSpPr txBox="1">
              <a:spLocks noChangeArrowheads="1"/>
            </p:cNvSpPr>
            <p:nvPr/>
          </p:nvSpPr>
          <p:spPr bwMode="auto">
            <a:xfrm>
              <a:off x="7636" y="5249"/>
              <a:ext cx="230" cy="3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D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9" name="Oval 13808"/>
            <p:cNvSpPr>
              <a:spLocks noChangeAspect="1" noChangeArrowheads="1"/>
            </p:cNvSpPr>
            <p:nvPr/>
          </p:nvSpPr>
          <p:spPr bwMode="auto">
            <a:xfrm>
              <a:off x="6776" y="5493"/>
              <a:ext cx="72" cy="72"/>
            </a:xfrm>
            <a:prstGeom prst="ellipse">
              <a:avLst/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50" name="Oval 13809"/>
            <p:cNvSpPr>
              <a:spLocks noChangeAspect="1" noChangeArrowheads="1"/>
            </p:cNvSpPr>
            <p:nvPr/>
          </p:nvSpPr>
          <p:spPr bwMode="auto">
            <a:xfrm>
              <a:off x="7586" y="5496"/>
              <a:ext cx="72" cy="72"/>
            </a:xfrm>
            <a:prstGeom prst="ellipse">
              <a:avLst/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51" name="Oval 13810"/>
            <p:cNvSpPr>
              <a:spLocks noChangeAspect="1" noChangeArrowheads="1"/>
            </p:cNvSpPr>
            <p:nvPr/>
          </p:nvSpPr>
          <p:spPr bwMode="auto">
            <a:xfrm>
              <a:off x="7166" y="5891"/>
              <a:ext cx="72" cy="72"/>
            </a:xfrm>
            <a:prstGeom prst="ellipse">
              <a:avLst/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52" name="Oval 13811"/>
            <p:cNvSpPr>
              <a:spLocks noChangeAspect="1" noChangeArrowheads="1"/>
            </p:cNvSpPr>
            <p:nvPr/>
          </p:nvSpPr>
          <p:spPr bwMode="auto">
            <a:xfrm>
              <a:off x="7166" y="5092"/>
              <a:ext cx="72" cy="72"/>
            </a:xfrm>
            <a:prstGeom prst="ellipse">
              <a:avLst/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53" name="Text Box 13812"/>
            <p:cNvSpPr txBox="1">
              <a:spLocks noChangeArrowheads="1"/>
            </p:cNvSpPr>
            <p:nvPr/>
          </p:nvSpPr>
          <p:spPr bwMode="auto">
            <a:xfrm>
              <a:off x="7957" y="5315"/>
              <a:ext cx="230" cy="3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x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4" name="Text Box 13813"/>
            <p:cNvSpPr txBox="1">
              <a:spLocks noChangeArrowheads="1"/>
            </p:cNvSpPr>
            <p:nvPr/>
          </p:nvSpPr>
          <p:spPr bwMode="auto">
            <a:xfrm>
              <a:off x="7256" y="6069"/>
              <a:ext cx="230" cy="3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y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5" name="Arc 13814"/>
            <p:cNvSpPr>
              <a:spLocks/>
            </p:cNvSpPr>
            <p:nvPr/>
          </p:nvSpPr>
          <p:spPr bwMode="auto">
            <a:xfrm rot="1166288">
              <a:off x="5739" y="5818"/>
              <a:ext cx="397" cy="650"/>
            </a:xfrm>
            <a:custGeom>
              <a:avLst/>
              <a:gdLst>
                <a:gd name="T0" fmla="*/ 72 w 26380"/>
                <a:gd name="T1" fmla="*/ 0 h 43200"/>
                <a:gd name="T2" fmla="*/ 0 w 26380"/>
                <a:gd name="T3" fmla="*/ 642 h 43200"/>
                <a:gd name="T4" fmla="*/ 72 w 26380"/>
                <a:gd name="T5" fmla="*/ 325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6380" h="43200" fill="none" extrusionOk="0">
                  <a:moveTo>
                    <a:pt x="4779" y="0"/>
                  </a:moveTo>
                  <a:cubicBezTo>
                    <a:pt x="16709" y="0"/>
                    <a:pt x="26380" y="9670"/>
                    <a:pt x="26380" y="21600"/>
                  </a:cubicBezTo>
                  <a:cubicBezTo>
                    <a:pt x="26380" y="33529"/>
                    <a:pt x="16709" y="43200"/>
                    <a:pt x="4780" y="43200"/>
                  </a:cubicBezTo>
                  <a:cubicBezTo>
                    <a:pt x="3171" y="43200"/>
                    <a:pt x="1568" y="43020"/>
                    <a:pt x="-1" y="42664"/>
                  </a:cubicBezTo>
                </a:path>
                <a:path w="26380" h="43200" stroke="0" extrusionOk="0">
                  <a:moveTo>
                    <a:pt x="4779" y="0"/>
                  </a:moveTo>
                  <a:cubicBezTo>
                    <a:pt x="16709" y="0"/>
                    <a:pt x="26380" y="9670"/>
                    <a:pt x="26380" y="21600"/>
                  </a:cubicBezTo>
                  <a:cubicBezTo>
                    <a:pt x="26380" y="33529"/>
                    <a:pt x="16709" y="43200"/>
                    <a:pt x="4780" y="43200"/>
                  </a:cubicBezTo>
                  <a:cubicBezTo>
                    <a:pt x="3171" y="43200"/>
                    <a:pt x="1568" y="43020"/>
                    <a:pt x="-1" y="42664"/>
                  </a:cubicBezTo>
                  <a:lnTo>
                    <a:pt x="4780" y="21600"/>
                  </a:lnTo>
                  <a:lnTo>
                    <a:pt x="4779" y="0"/>
                  </a:lnTo>
                  <a:close/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56" name="Text Box 13815"/>
            <p:cNvSpPr txBox="1">
              <a:spLocks noChangeArrowheads="1"/>
            </p:cNvSpPr>
            <p:nvPr/>
          </p:nvSpPr>
          <p:spPr bwMode="auto">
            <a:xfrm>
              <a:off x="6153" y="6130"/>
              <a:ext cx="380" cy="3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M</a:t>
              </a:r>
              <a:r>
                <a:rPr kumimoji="0" lang="en-US" altLang="en-US" sz="1100" b="0" i="1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x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7" name="Arc 13816"/>
            <p:cNvSpPr>
              <a:spLocks/>
            </p:cNvSpPr>
            <p:nvPr/>
          </p:nvSpPr>
          <p:spPr bwMode="auto">
            <a:xfrm rot="1050908" flipH="1">
              <a:off x="5204" y="5509"/>
              <a:ext cx="320" cy="728"/>
            </a:xfrm>
            <a:custGeom>
              <a:avLst/>
              <a:gdLst>
                <a:gd name="T0" fmla="*/ 0 w 28152"/>
                <a:gd name="T1" fmla="*/ 20 h 36529"/>
                <a:gd name="T2" fmla="*/ 252 w 28152"/>
                <a:gd name="T3" fmla="*/ 728 h 36529"/>
                <a:gd name="T4" fmla="*/ 74 w 28152"/>
                <a:gd name="T5" fmla="*/ 430 h 3652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8152" h="36529" fill="none" extrusionOk="0">
                  <a:moveTo>
                    <a:pt x="-1" y="1017"/>
                  </a:moveTo>
                  <a:cubicBezTo>
                    <a:pt x="2118" y="343"/>
                    <a:pt x="4328" y="0"/>
                    <a:pt x="6552" y="0"/>
                  </a:cubicBezTo>
                  <a:cubicBezTo>
                    <a:pt x="18481" y="0"/>
                    <a:pt x="28152" y="9670"/>
                    <a:pt x="28152" y="21600"/>
                  </a:cubicBezTo>
                  <a:cubicBezTo>
                    <a:pt x="28152" y="27161"/>
                    <a:pt x="26006" y="32509"/>
                    <a:pt x="22162" y="36528"/>
                  </a:cubicBezTo>
                </a:path>
                <a:path w="28152" h="36529" stroke="0" extrusionOk="0">
                  <a:moveTo>
                    <a:pt x="-1" y="1017"/>
                  </a:moveTo>
                  <a:cubicBezTo>
                    <a:pt x="2118" y="343"/>
                    <a:pt x="4328" y="0"/>
                    <a:pt x="6552" y="0"/>
                  </a:cubicBezTo>
                  <a:cubicBezTo>
                    <a:pt x="18481" y="0"/>
                    <a:pt x="28152" y="9670"/>
                    <a:pt x="28152" y="21600"/>
                  </a:cubicBezTo>
                  <a:cubicBezTo>
                    <a:pt x="28152" y="27161"/>
                    <a:pt x="26006" y="32509"/>
                    <a:pt x="22162" y="36528"/>
                  </a:cubicBezTo>
                  <a:lnTo>
                    <a:pt x="6552" y="21600"/>
                  </a:lnTo>
                  <a:lnTo>
                    <a:pt x="-1" y="1017"/>
                  </a:lnTo>
                  <a:close/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 type="stealth" w="sm" len="med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58" name="Text Box 13817"/>
            <p:cNvSpPr txBox="1">
              <a:spLocks noChangeArrowheads="1"/>
            </p:cNvSpPr>
            <p:nvPr/>
          </p:nvSpPr>
          <p:spPr bwMode="auto">
            <a:xfrm>
              <a:off x="5515" y="5302"/>
              <a:ext cx="380" cy="3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T</a:t>
              </a:r>
              <a:r>
                <a:rPr kumimoji="0" lang="en-US" altLang="en-US" sz="1100" b="0" i="1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z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60" name="Group 13768"/>
          <p:cNvGrpSpPr>
            <a:grpSpLocks/>
          </p:cNvGrpSpPr>
          <p:nvPr/>
        </p:nvGrpSpPr>
        <p:grpSpPr bwMode="auto">
          <a:xfrm>
            <a:off x="2196093" y="3778766"/>
            <a:ext cx="2540000" cy="1895475"/>
            <a:chOff x="4101" y="8885"/>
            <a:chExt cx="3999" cy="2984"/>
          </a:xfrm>
        </p:grpSpPr>
        <p:sp>
          <p:nvSpPr>
            <p:cNvPr id="61" name="AutoShape 13769"/>
            <p:cNvSpPr>
              <a:spLocks noChangeArrowheads="1"/>
            </p:cNvSpPr>
            <p:nvPr/>
          </p:nvSpPr>
          <p:spPr bwMode="auto">
            <a:xfrm>
              <a:off x="4101" y="8885"/>
              <a:ext cx="1866" cy="1047"/>
            </a:xfrm>
            <a:prstGeom prst="cube">
              <a:avLst>
                <a:gd name="adj" fmla="val 55866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62" name="AutoShape 13770"/>
            <p:cNvSpPr>
              <a:spLocks noChangeArrowheads="1"/>
            </p:cNvSpPr>
            <p:nvPr/>
          </p:nvSpPr>
          <p:spPr bwMode="auto">
            <a:xfrm>
              <a:off x="4547" y="10205"/>
              <a:ext cx="973" cy="415"/>
            </a:xfrm>
            <a:prstGeom prst="cube">
              <a:avLst>
                <a:gd name="adj" fmla="val 63236"/>
              </a:avLst>
            </a:prstGeom>
            <a:solidFill>
              <a:srgbClr val="C0C0C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63" name="AutoShape 13771"/>
            <p:cNvSpPr>
              <a:spLocks noChangeArrowheads="1"/>
            </p:cNvSpPr>
            <p:nvPr/>
          </p:nvSpPr>
          <p:spPr bwMode="auto">
            <a:xfrm>
              <a:off x="4101" y="10822"/>
              <a:ext cx="1866" cy="1047"/>
            </a:xfrm>
            <a:prstGeom prst="cube">
              <a:avLst>
                <a:gd name="adj" fmla="val 55866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64" name="AutoShape 13772"/>
            <p:cNvSpPr>
              <a:spLocks noChangeArrowheads="1"/>
            </p:cNvSpPr>
            <p:nvPr/>
          </p:nvSpPr>
          <p:spPr bwMode="auto">
            <a:xfrm>
              <a:off x="4395" y="10920"/>
              <a:ext cx="1230" cy="412"/>
            </a:xfrm>
            <a:prstGeom prst="parallelogram">
              <a:avLst>
                <a:gd name="adj" fmla="val 98298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65" name="Freeform 13773"/>
            <p:cNvSpPr>
              <a:spLocks/>
            </p:cNvSpPr>
            <p:nvPr/>
          </p:nvSpPr>
          <p:spPr bwMode="auto">
            <a:xfrm>
              <a:off x="4575" y="11084"/>
              <a:ext cx="878" cy="240"/>
            </a:xfrm>
            <a:custGeom>
              <a:avLst/>
              <a:gdLst>
                <a:gd name="T0" fmla="*/ 0 w 878"/>
                <a:gd name="T1" fmla="*/ 240 h 240"/>
                <a:gd name="T2" fmla="*/ 240 w 878"/>
                <a:gd name="T3" fmla="*/ 0 h 240"/>
                <a:gd name="T4" fmla="*/ 878 w 878"/>
                <a:gd name="T5" fmla="*/ 0 h 24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878" h="240">
                  <a:moveTo>
                    <a:pt x="0" y="240"/>
                  </a:moveTo>
                  <a:lnTo>
                    <a:pt x="240" y="0"/>
                  </a:lnTo>
                  <a:lnTo>
                    <a:pt x="878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66" name="Line 13774"/>
            <p:cNvSpPr>
              <a:spLocks noChangeShapeType="1"/>
            </p:cNvSpPr>
            <p:nvPr/>
          </p:nvSpPr>
          <p:spPr bwMode="auto">
            <a:xfrm>
              <a:off x="4808" y="10920"/>
              <a:ext cx="0" cy="16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67" name="Rectangle 13775"/>
            <p:cNvSpPr>
              <a:spLocks noChangeArrowheads="1"/>
            </p:cNvSpPr>
            <p:nvPr/>
          </p:nvSpPr>
          <p:spPr bwMode="auto">
            <a:xfrm>
              <a:off x="6083" y="8979"/>
              <a:ext cx="1987" cy="548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68" name="Rectangle 13776"/>
            <p:cNvSpPr>
              <a:spLocks noChangeArrowheads="1"/>
            </p:cNvSpPr>
            <p:nvPr/>
          </p:nvSpPr>
          <p:spPr bwMode="auto">
            <a:xfrm>
              <a:off x="6698" y="9534"/>
              <a:ext cx="825" cy="247"/>
            </a:xfrm>
            <a:prstGeom prst="rect">
              <a:avLst/>
            </a:prstGeom>
            <a:solidFill>
              <a:srgbClr val="C0C0C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69" name="Freeform 13777"/>
            <p:cNvSpPr>
              <a:spLocks/>
            </p:cNvSpPr>
            <p:nvPr/>
          </p:nvSpPr>
          <p:spPr bwMode="auto">
            <a:xfrm>
              <a:off x="6090" y="9554"/>
              <a:ext cx="1973" cy="525"/>
            </a:xfrm>
            <a:custGeom>
              <a:avLst/>
              <a:gdLst>
                <a:gd name="T0" fmla="*/ 0 w 1973"/>
                <a:gd name="T1" fmla="*/ 27 h 525"/>
                <a:gd name="T2" fmla="*/ 540 w 1973"/>
                <a:gd name="T3" fmla="*/ 27 h 525"/>
                <a:gd name="T4" fmla="*/ 540 w 1973"/>
                <a:gd name="T5" fmla="*/ 243 h 525"/>
                <a:gd name="T6" fmla="*/ 1493 w 1973"/>
                <a:gd name="T7" fmla="*/ 243 h 525"/>
                <a:gd name="T8" fmla="*/ 1493 w 1973"/>
                <a:gd name="T9" fmla="*/ 0 h 525"/>
                <a:gd name="T10" fmla="*/ 1973 w 1973"/>
                <a:gd name="T11" fmla="*/ 0 h 525"/>
                <a:gd name="T12" fmla="*/ 1973 w 1973"/>
                <a:gd name="T13" fmla="*/ 525 h 525"/>
                <a:gd name="T14" fmla="*/ 8 w 1973"/>
                <a:gd name="T15" fmla="*/ 525 h 525"/>
                <a:gd name="T16" fmla="*/ 0 w 1973"/>
                <a:gd name="T17" fmla="*/ 27 h 52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973" h="525">
                  <a:moveTo>
                    <a:pt x="0" y="27"/>
                  </a:moveTo>
                  <a:lnTo>
                    <a:pt x="540" y="27"/>
                  </a:lnTo>
                  <a:lnTo>
                    <a:pt x="540" y="243"/>
                  </a:lnTo>
                  <a:lnTo>
                    <a:pt x="1493" y="243"/>
                  </a:lnTo>
                  <a:lnTo>
                    <a:pt x="1493" y="0"/>
                  </a:lnTo>
                  <a:lnTo>
                    <a:pt x="1973" y="0"/>
                  </a:lnTo>
                  <a:lnTo>
                    <a:pt x="1973" y="525"/>
                  </a:lnTo>
                  <a:lnTo>
                    <a:pt x="8" y="525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70" name="Rectangle 13778"/>
            <p:cNvSpPr>
              <a:spLocks noChangeArrowheads="1"/>
            </p:cNvSpPr>
            <p:nvPr/>
          </p:nvSpPr>
          <p:spPr bwMode="auto">
            <a:xfrm>
              <a:off x="6113" y="10767"/>
              <a:ext cx="1987" cy="548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71" name="Rectangle 13779"/>
            <p:cNvSpPr>
              <a:spLocks noChangeArrowheads="1"/>
            </p:cNvSpPr>
            <p:nvPr/>
          </p:nvSpPr>
          <p:spPr bwMode="auto">
            <a:xfrm>
              <a:off x="6668" y="11329"/>
              <a:ext cx="937" cy="224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72" name="Freeform 13780"/>
            <p:cNvSpPr>
              <a:spLocks/>
            </p:cNvSpPr>
            <p:nvPr/>
          </p:nvSpPr>
          <p:spPr bwMode="auto">
            <a:xfrm>
              <a:off x="6120" y="11326"/>
              <a:ext cx="1973" cy="525"/>
            </a:xfrm>
            <a:custGeom>
              <a:avLst/>
              <a:gdLst>
                <a:gd name="T0" fmla="*/ 0 w 1973"/>
                <a:gd name="T1" fmla="*/ 0 h 525"/>
                <a:gd name="T2" fmla="*/ 540 w 1973"/>
                <a:gd name="T3" fmla="*/ 0 h 525"/>
                <a:gd name="T4" fmla="*/ 540 w 1973"/>
                <a:gd name="T5" fmla="*/ 243 h 525"/>
                <a:gd name="T6" fmla="*/ 1493 w 1973"/>
                <a:gd name="T7" fmla="*/ 243 h 525"/>
                <a:gd name="T8" fmla="*/ 1493 w 1973"/>
                <a:gd name="T9" fmla="*/ 0 h 525"/>
                <a:gd name="T10" fmla="*/ 1973 w 1973"/>
                <a:gd name="T11" fmla="*/ 0 h 525"/>
                <a:gd name="T12" fmla="*/ 1973 w 1973"/>
                <a:gd name="T13" fmla="*/ 525 h 525"/>
                <a:gd name="T14" fmla="*/ 8 w 1973"/>
                <a:gd name="T15" fmla="*/ 525 h 525"/>
                <a:gd name="T16" fmla="*/ 0 w 1973"/>
                <a:gd name="T17" fmla="*/ 0 h 52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973" h="525">
                  <a:moveTo>
                    <a:pt x="0" y="0"/>
                  </a:moveTo>
                  <a:lnTo>
                    <a:pt x="540" y="0"/>
                  </a:lnTo>
                  <a:lnTo>
                    <a:pt x="540" y="243"/>
                  </a:lnTo>
                  <a:lnTo>
                    <a:pt x="1493" y="243"/>
                  </a:lnTo>
                  <a:lnTo>
                    <a:pt x="1493" y="0"/>
                  </a:lnTo>
                  <a:lnTo>
                    <a:pt x="1973" y="0"/>
                  </a:lnTo>
                  <a:lnTo>
                    <a:pt x="1973" y="525"/>
                  </a:lnTo>
                  <a:lnTo>
                    <a:pt x="8" y="5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73" name="AutoShape 13781"/>
            <p:cNvSpPr>
              <a:spLocks noChangeArrowheads="1"/>
            </p:cNvSpPr>
            <p:nvPr/>
          </p:nvSpPr>
          <p:spPr bwMode="auto">
            <a:xfrm>
              <a:off x="7019" y="10388"/>
              <a:ext cx="143" cy="375"/>
            </a:xfrm>
            <a:prstGeom prst="downArrow">
              <a:avLst>
                <a:gd name="adj1" fmla="val 50000"/>
                <a:gd name="adj2" fmla="val 65559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eaVert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74" name="Text Box 13782"/>
            <p:cNvSpPr txBox="1">
              <a:spLocks noChangeArrowheads="1"/>
            </p:cNvSpPr>
            <p:nvPr/>
          </p:nvSpPr>
          <p:spPr bwMode="auto">
            <a:xfrm>
              <a:off x="4404" y="9042"/>
              <a:ext cx="1305" cy="2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Rigid punch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5" name="Text Box 13783"/>
            <p:cNvSpPr txBox="1">
              <a:spLocks noChangeArrowheads="1"/>
            </p:cNvSpPr>
            <p:nvPr/>
          </p:nvSpPr>
          <p:spPr bwMode="auto">
            <a:xfrm>
              <a:off x="4717" y="10231"/>
              <a:ext cx="637" cy="2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Plastic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6" name="Text Box 13784"/>
            <p:cNvSpPr txBox="1">
              <a:spLocks noChangeArrowheads="1"/>
            </p:cNvSpPr>
            <p:nvPr/>
          </p:nvSpPr>
          <p:spPr bwMode="auto">
            <a:xfrm>
              <a:off x="4237" y="11514"/>
              <a:ext cx="998" cy="2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Rigid die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7" name="Text Box 13785"/>
            <p:cNvSpPr txBox="1">
              <a:spLocks noChangeArrowheads="1"/>
            </p:cNvSpPr>
            <p:nvPr/>
          </p:nvSpPr>
          <p:spPr bwMode="auto">
            <a:xfrm>
              <a:off x="6489" y="9144"/>
              <a:ext cx="1305" cy="2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Rigid punch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8" name="Text Box 13786"/>
            <p:cNvSpPr txBox="1">
              <a:spLocks noChangeArrowheads="1"/>
            </p:cNvSpPr>
            <p:nvPr/>
          </p:nvSpPr>
          <p:spPr bwMode="auto">
            <a:xfrm>
              <a:off x="6779" y="9540"/>
              <a:ext cx="637" cy="2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Plastic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9" name="Text Box 13787"/>
            <p:cNvSpPr txBox="1">
              <a:spLocks noChangeArrowheads="1"/>
            </p:cNvSpPr>
            <p:nvPr/>
          </p:nvSpPr>
          <p:spPr bwMode="auto">
            <a:xfrm>
              <a:off x="6608" y="9808"/>
              <a:ext cx="998" cy="2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Rigid die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0" name="Text Box 13788"/>
            <p:cNvSpPr txBox="1">
              <a:spLocks noChangeArrowheads="1"/>
            </p:cNvSpPr>
            <p:nvPr/>
          </p:nvSpPr>
          <p:spPr bwMode="auto">
            <a:xfrm>
              <a:off x="7126" y="10441"/>
              <a:ext cx="331" cy="2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F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pic>
        <p:nvPicPr>
          <p:cNvPr id="5" name="Picture 4">
            <a:extLst>
              <a:ext uri="{FF2B5EF4-FFF2-40B4-BE49-F238E27FC236}">
                <a16:creationId xmlns:a16="http://schemas.microsoft.com/office/drawing/2014/main" id="{9BD9AB45-E029-419A-B899-4A53F5C759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5181" y="6145142"/>
            <a:ext cx="2738054" cy="2371799"/>
          </a:xfrm>
          <a:prstGeom prst="rect">
            <a:avLst/>
          </a:prstGeom>
        </p:spPr>
      </p:pic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0F1C763E-420B-40B3-BC25-B184EB4F2D46}"/>
              </a:ext>
            </a:extLst>
          </p:cNvPr>
          <p:cNvCxnSpPr>
            <a:cxnSpLocks/>
          </p:cNvCxnSpPr>
          <p:nvPr/>
        </p:nvCxnSpPr>
        <p:spPr>
          <a:xfrm>
            <a:off x="3778133" y="7349324"/>
            <a:ext cx="333492" cy="135691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>
            <a:extLst>
              <a:ext uri="{FF2B5EF4-FFF2-40B4-BE49-F238E27FC236}">
                <a16:creationId xmlns:a16="http://schemas.microsoft.com/office/drawing/2014/main" id="{F46E310A-0838-4B3B-8D75-18F6D169EC67}"/>
              </a:ext>
            </a:extLst>
          </p:cNvPr>
          <p:cNvCxnSpPr>
            <a:cxnSpLocks/>
          </p:cNvCxnSpPr>
          <p:nvPr/>
        </p:nvCxnSpPr>
        <p:spPr>
          <a:xfrm flipV="1">
            <a:off x="3780381" y="7022422"/>
            <a:ext cx="0" cy="326902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28381A6F-A86C-4240-A897-2B5D7A808C11}"/>
              </a:ext>
            </a:extLst>
          </p:cNvPr>
          <p:cNvCxnSpPr>
            <a:cxnSpLocks/>
          </p:cNvCxnSpPr>
          <p:nvPr/>
        </p:nvCxnSpPr>
        <p:spPr>
          <a:xfrm flipH="1">
            <a:off x="3550920" y="7351467"/>
            <a:ext cx="227213" cy="143074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 Box 13788">
            <a:extLst>
              <a:ext uri="{FF2B5EF4-FFF2-40B4-BE49-F238E27FC236}">
                <a16:creationId xmlns:a16="http://schemas.microsoft.com/office/drawing/2014/main" id="{003A26C2-FBA3-47FF-8150-E5793FBA24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76012" y="7336179"/>
            <a:ext cx="210238" cy="161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x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7" name="Text Box 13788">
            <a:extLst>
              <a:ext uri="{FF2B5EF4-FFF2-40B4-BE49-F238E27FC236}">
                <a16:creationId xmlns:a16="http://schemas.microsoft.com/office/drawing/2014/main" id="{B72EAF57-C4D2-4779-9722-60AD80C63C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6810" y="6839053"/>
            <a:ext cx="210238" cy="161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y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8" name="Text Box 13788">
            <a:extLst>
              <a:ext uri="{FF2B5EF4-FFF2-40B4-BE49-F238E27FC236}">
                <a16:creationId xmlns:a16="http://schemas.microsoft.com/office/drawing/2014/main" id="{E4FE86F7-1652-401D-B0CF-540F9BA11C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3600" y="7349324"/>
            <a:ext cx="210238" cy="161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z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9" name="Oval 88">
            <a:extLst>
              <a:ext uri="{FF2B5EF4-FFF2-40B4-BE49-F238E27FC236}">
                <a16:creationId xmlns:a16="http://schemas.microsoft.com/office/drawing/2014/main" id="{770E4CB1-C5E8-4C23-AEA6-7701B1B4F167}"/>
              </a:ext>
            </a:extLst>
          </p:cNvPr>
          <p:cNvSpPr/>
          <p:nvPr/>
        </p:nvSpPr>
        <p:spPr>
          <a:xfrm>
            <a:off x="3948113" y="7253290"/>
            <a:ext cx="143074" cy="143074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DB1A8CB5-16F6-42FA-A3A1-1A57556BD819}"/>
              </a:ext>
            </a:extLst>
          </p:cNvPr>
          <p:cNvGrpSpPr/>
          <p:nvPr/>
        </p:nvGrpSpPr>
        <p:grpSpPr>
          <a:xfrm>
            <a:off x="4361937" y="6837403"/>
            <a:ext cx="974449" cy="968352"/>
            <a:chOff x="4361937" y="6837403"/>
            <a:chExt cx="974449" cy="968352"/>
          </a:xfrm>
        </p:grpSpPr>
        <p:sp>
          <p:nvSpPr>
            <p:cNvPr id="90" name="Oval 89">
              <a:extLst>
                <a:ext uri="{FF2B5EF4-FFF2-40B4-BE49-F238E27FC236}">
                  <a16:creationId xmlns:a16="http://schemas.microsoft.com/office/drawing/2014/main" id="{5D679988-F4BE-4DED-9BBA-A7E54DB0C9CE}"/>
                </a:ext>
              </a:extLst>
            </p:cNvPr>
            <p:cNvSpPr/>
            <p:nvPr/>
          </p:nvSpPr>
          <p:spPr>
            <a:xfrm>
              <a:off x="4707829" y="7191376"/>
              <a:ext cx="427098" cy="427098"/>
            </a:xfrm>
            <a:prstGeom prst="ellipse">
              <a:avLst/>
            </a:prstGeom>
            <a:solidFill>
              <a:srgbClr val="BEBEBE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1" name="Straight Arrow Connector 90">
              <a:extLst>
                <a:ext uri="{FF2B5EF4-FFF2-40B4-BE49-F238E27FC236}">
                  <a16:creationId xmlns:a16="http://schemas.microsoft.com/office/drawing/2014/main" id="{E291260C-7565-4C64-9A6B-7D8B3FF1BC7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916630" y="7010558"/>
              <a:ext cx="5774" cy="395332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Arrow Connector 91">
              <a:extLst>
                <a:ext uri="{FF2B5EF4-FFF2-40B4-BE49-F238E27FC236}">
                  <a16:creationId xmlns:a16="http://schemas.microsoft.com/office/drawing/2014/main" id="{2F13201A-29FD-434E-A3BF-5187E1BFB14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519327" y="7405890"/>
              <a:ext cx="403077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3" name="Text Box 13788">
              <a:extLst>
                <a:ext uri="{FF2B5EF4-FFF2-40B4-BE49-F238E27FC236}">
                  <a16:creationId xmlns:a16="http://schemas.microsoft.com/office/drawing/2014/main" id="{3E4E31AA-4A37-4FEC-AEB3-8B1E113D76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11511" y="6837403"/>
              <a:ext cx="210238" cy="1619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y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4" name="Text Box 13788">
              <a:extLst>
                <a:ext uri="{FF2B5EF4-FFF2-40B4-BE49-F238E27FC236}">
                  <a16:creationId xmlns:a16="http://schemas.microsoft.com/office/drawing/2014/main" id="{ABC34C41-7B57-49EE-859A-CD0B08700F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61937" y="7305848"/>
              <a:ext cx="210238" cy="1619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z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8" name="Oval 97">
              <a:extLst>
                <a:ext uri="{FF2B5EF4-FFF2-40B4-BE49-F238E27FC236}">
                  <a16:creationId xmlns:a16="http://schemas.microsoft.com/office/drawing/2014/main" id="{E2A98DA1-5783-48EF-8423-723911E67572}"/>
                </a:ext>
              </a:extLst>
            </p:cNvPr>
            <p:cNvSpPr/>
            <p:nvPr/>
          </p:nvSpPr>
          <p:spPr>
            <a:xfrm>
              <a:off x="4895059" y="7172325"/>
              <a:ext cx="45719" cy="45719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Oval 98">
              <a:extLst>
                <a:ext uri="{FF2B5EF4-FFF2-40B4-BE49-F238E27FC236}">
                  <a16:creationId xmlns:a16="http://schemas.microsoft.com/office/drawing/2014/main" id="{C35AFFE4-0AFD-4FB0-B19F-53ACB38F20B9}"/>
                </a:ext>
              </a:extLst>
            </p:cNvPr>
            <p:cNvSpPr/>
            <p:nvPr/>
          </p:nvSpPr>
          <p:spPr>
            <a:xfrm>
              <a:off x="4695190" y="7386838"/>
              <a:ext cx="45719" cy="45719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Oval 99">
              <a:extLst>
                <a:ext uri="{FF2B5EF4-FFF2-40B4-BE49-F238E27FC236}">
                  <a16:creationId xmlns:a16="http://schemas.microsoft.com/office/drawing/2014/main" id="{4FBBD071-F47C-40A8-8BE5-B95E2AADA8D1}"/>
                </a:ext>
              </a:extLst>
            </p:cNvPr>
            <p:cNvSpPr/>
            <p:nvPr/>
          </p:nvSpPr>
          <p:spPr>
            <a:xfrm>
              <a:off x="4903153" y="7603232"/>
              <a:ext cx="45719" cy="45719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Oval 100">
              <a:extLst>
                <a:ext uri="{FF2B5EF4-FFF2-40B4-BE49-F238E27FC236}">
                  <a16:creationId xmlns:a16="http://schemas.microsoft.com/office/drawing/2014/main" id="{71BE3BA4-2D03-4E66-AA2C-DC5FE541F4B6}"/>
                </a:ext>
              </a:extLst>
            </p:cNvPr>
            <p:cNvSpPr/>
            <p:nvPr/>
          </p:nvSpPr>
          <p:spPr>
            <a:xfrm>
              <a:off x="5115084" y="7384004"/>
              <a:ext cx="45719" cy="45719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Text Box 13788">
              <a:extLst>
                <a:ext uri="{FF2B5EF4-FFF2-40B4-BE49-F238E27FC236}">
                  <a16:creationId xmlns:a16="http://schemas.microsoft.com/office/drawing/2014/main" id="{AF7CDE96-DFE3-486B-9CF9-EFFE61FFCE0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45618" y="7037983"/>
              <a:ext cx="210238" cy="1619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A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3" name="Text Box 13788">
              <a:extLst>
                <a:ext uri="{FF2B5EF4-FFF2-40B4-BE49-F238E27FC236}">
                  <a16:creationId xmlns:a16="http://schemas.microsoft.com/office/drawing/2014/main" id="{0212F3AD-8211-41B8-8528-6812F47449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67412" y="7232713"/>
              <a:ext cx="210238" cy="1619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B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4" name="Text Box 13788">
              <a:extLst>
                <a:ext uri="{FF2B5EF4-FFF2-40B4-BE49-F238E27FC236}">
                  <a16:creationId xmlns:a16="http://schemas.microsoft.com/office/drawing/2014/main" id="{0B7DE2D7-9ACE-451A-88E3-B8141850F9F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6104" y="7643776"/>
              <a:ext cx="210238" cy="1619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C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5" name="Text Box 13788">
              <a:extLst>
                <a:ext uri="{FF2B5EF4-FFF2-40B4-BE49-F238E27FC236}">
                  <a16:creationId xmlns:a16="http://schemas.microsoft.com/office/drawing/2014/main" id="{6E18BFFF-667D-46A7-8CC6-4338D724546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26148" y="7323036"/>
              <a:ext cx="210238" cy="1619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D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658289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12700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7337</TotalTime>
  <Words>507</Words>
  <Application>Microsoft Office PowerPoint</Application>
  <PresentationFormat>Letter Paper (8.5x11 in)</PresentationFormat>
  <Paragraphs>348</Paragraphs>
  <Slides>10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Symbol</vt:lpstr>
      <vt:lpstr>Times New Roman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Kim,Nam Ho</dc:creator>
  <cp:lastModifiedBy>Nam-ho Kim</cp:lastModifiedBy>
  <cp:revision>125</cp:revision>
  <dcterms:created xsi:type="dcterms:W3CDTF">2016-05-17T13:07:55Z</dcterms:created>
  <dcterms:modified xsi:type="dcterms:W3CDTF">2020-02-27T01:41:26Z</dcterms:modified>
</cp:coreProperties>
</file>