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Default Extension="fntdata" ContentType="application/x-fontdata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slides/slide9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9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33" r:id="rId1"/>
  </p:sldMasterIdLst>
  <p:handoutMasterIdLst>
    <p:handoutMasterId r:id="rId103"/>
  </p:handoutMasterIdLst>
  <p:sldIdLst>
    <p:sldId id="270" r:id="rId2"/>
    <p:sldId id="274" r:id="rId3"/>
    <p:sldId id="275" r:id="rId4"/>
    <p:sldId id="276" r:id="rId5"/>
    <p:sldId id="273" r:id="rId6"/>
    <p:sldId id="278" r:id="rId7"/>
    <p:sldId id="272" r:id="rId8"/>
    <p:sldId id="277" r:id="rId9"/>
    <p:sldId id="279" r:id="rId10"/>
    <p:sldId id="271" r:id="rId11"/>
    <p:sldId id="280" r:id="rId12"/>
    <p:sldId id="281" r:id="rId13"/>
    <p:sldId id="282" r:id="rId14"/>
    <p:sldId id="284" r:id="rId15"/>
    <p:sldId id="285" r:id="rId16"/>
    <p:sldId id="286" r:id="rId17"/>
    <p:sldId id="368" r:id="rId18"/>
    <p:sldId id="287" r:id="rId19"/>
    <p:sldId id="288" r:id="rId20"/>
    <p:sldId id="289" r:id="rId21"/>
    <p:sldId id="290" r:id="rId22"/>
    <p:sldId id="291" r:id="rId23"/>
    <p:sldId id="292" r:id="rId24"/>
    <p:sldId id="370" r:id="rId25"/>
    <p:sldId id="371" r:id="rId26"/>
    <p:sldId id="293" r:id="rId27"/>
    <p:sldId id="294" r:id="rId28"/>
    <p:sldId id="295" r:id="rId29"/>
    <p:sldId id="296" r:id="rId30"/>
    <p:sldId id="297" r:id="rId31"/>
    <p:sldId id="298" r:id="rId32"/>
    <p:sldId id="302" r:id="rId33"/>
    <p:sldId id="303" r:id="rId34"/>
    <p:sldId id="304" r:id="rId35"/>
    <p:sldId id="305" r:id="rId36"/>
    <p:sldId id="372" r:id="rId37"/>
    <p:sldId id="307" r:id="rId38"/>
    <p:sldId id="308" r:id="rId39"/>
    <p:sldId id="309" r:id="rId40"/>
    <p:sldId id="311" r:id="rId41"/>
    <p:sldId id="373" r:id="rId42"/>
    <p:sldId id="335" r:id="rId43"/>
    <p:sldId id="336" r:id="rId44"/>
    <p:sldId id="342" r:id="rId45"/>
    <p:sldId id="312" r:id="rId46"/>
    <p:sldId id="316" r:id="rId47"/>
    <p:sldId id="314" r:id="rId48"/>
    <p:sldId id="315" r:id="rId49"/>
    <p:sldId id="317" r:id="rId50"/>
    <p:sldId id="318" r:id="rId51"/>
    <p:sldId id="374" r:id="rId52"/>
    <p:sldId id="319" r:id="rId53"/>
    <p:sldId id="375" r:id="rId54"/>
    <p:sldId id="376" r:id="rId55"/>
    <p:sldId id="377" r:id="rId56"/>
    <p:sldId id="378" r:id="rId57"/>
    <p:sldId id="379" r:id="rId58"/>
    <p:sldId id="380" r:id="rId59"/>
    <p:sldId id="381" r:id="rId60"/>
    <p:sldId id="325" r:id="rId61"/>
    <p:sldId id="359" r:id="rId62"/>
    <p:sldId id="363" r:id="rId63"/>
    <p:sldId id="340" r:id="rId64"/>
    <p:sldId id="341" r:id="rId65"/>
    <p:sldId id="343" r:id="rId66"/>
    <p:sldId id="327" r:id="rId67"/>
    <p:sldId id="328" r:id="rId68"/>
    <p:sldId id="360" r:id="rId69"/>
    <p:sldId id="361" r:id="rId70"/>
    <p:sldId id="362" r:id="rId71"/>
    <p:sldId id="344" r:id="rId72"/>
    <p:sldId id="345" r:id="rId73"/>
    <p:sldId id="369" r:id="rId74"/>
    <p:sldId id="346" r:id="rId75"/>
    <p:sldId id="382" r:id="rId76"/>
    <p:sldId id="384" r:id="rId77"/>
    <p:sldId id="347" r:id="rId78"/>
    <p:sldId id="348" r:id="rId79"/>
    <p:sldId id="385" r:id="rId80"/>
    <p:sldId id="349" r:id="rId81"/>
    <p:sldId id="350" r:id="rId82"/>
    <p:sldId id="351" r:id="rId83"/>
    <p:sldId id="352" r:id="rId84"/>
    <p:sldId id="353" r:id="rId85"/>
    <p:sldId id="386" r:id="rId86"/>
    <p:sldId id="387" r:id="rId87"/>
    <p:sldId id="354" r:id="rId88"/>
    <p:sldId id="355" r:id="rId89"/>
    <p:sldId id="356" r:id="rId90"/>
    <p:sldId id="358" r:id="rId91"/>
    <p:sldId id="357" r:id="rId92"/>
    <p:sldId id="388" r:id="rId93"/>
    <p:sldId id="329" r:id="rId94"/>
    <p:sldId id="332" r:id="rId95"/>
    <p:sldId id="333" r:id="rId96"/>
    <p:sldId id="334" r:id="rId97"/>
    <p:sldId id="330" r:id="rId98"/>
    <p:sldId id="331" r:id="rId99"/>
    <p:sldId id="365" r:id="rId100"/>
    <p:sldId id="366" r:id="rId101"/>
    <p:sldId id="389" r:id="rId102"/>
  </p:sldIdLst>
  <p:sldSz cx="9144000" cy="6858000" type="screen4x3"/>
  <p:notesSz cx="7315200" cy="9601200"/>
  <p:embeddedFontLst>
    <p:embeddedFont>
      <p:font typeface="SimSun" pitchFamily="2" charset="-122"/>
      <p:regular r:id="rId104"/>
    </p:embeddedFont>
    <p:embeddedFont>
      <p:font typeface="Calibri" pitchFamily="34" charset="0"/>
      <p:regular r:id="rId105"/>
      <p:bold r:id="rId106"/>
      <p:italic r:id="rId107"/>
      <p:boldItalic r:id="rId108"/>
    </p:embeddedFont>
    <p:embeddedFont>
      <p:font typeface="맑은 고딕" pitchFamily="50" charset="-127"/>
      <p:regular r:id="rId109"/>
      <p:bold r:id="rId110"/>
    </p:embeddedFont>
  </p:embeddedFontLst>
  <p:defaultTextStyle>
    <a:defPPr>
      <a:defRPr lang="en-US"/>
    </a:defPPr>
    <a:lvl1pPr algn="ctr" rtl="0" fontAlgn="base">
      <a:spcBef>
        <a:spcPct val="2000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fontAlgn="base">
      <a:spcBef>
        <a:spcPct val="2000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fontAlgn="base">
      <a:spcBef>
        <a:spcPct val="2000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fontAlgn="base">
      <a:spcBef>
        <a:spcPct val="2000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fontAlgn="base">
      <a:spcBef>
        <a:spcPct val="2000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CC0000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-8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font" Target="fonts/font4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font" Target="fonts/font7.fntdata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font" Target="fonts/font2.fntdata"/><Relationship Id="rId113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handoutMaster" Target="handoutMasters/handoutMaster1.xml"/><Relationship Id="rId108" Type="http://schemas.openxmlformats.org/officeDocument/2006/relationships/font" Target="fonts/font5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font" Target="fonts/font3.fntdata"/><Relationship Id="rId114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font" Target="fonts/font6.fntdata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font" Target="fonts/font1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4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4" Type="http://schemas.openxmlformats.org/officeDocument/2006/relationships/image" Target="../media/image33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4" Type="http://schemas.openxmlformats.org/officeDocument/2006/relationships/image" Target="../media/image45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4" Type="http://schemas.openxmlformats.org/officeDocument/2006/relationships/image" Target="../media/image49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4" Type="http://schemas.openxmlformats.org/officeDocument/2006/relationships/image" Target="../media/image53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5" Type="http://schemas.openxmlformats.org/officeDocument/2006/relationships/image" Target="../media/image58.wmf"/><Relationship Id="rId4" Type="http://schemas.openxmlformats.org/officeDocument/2006/relationships/image" Target="../media/image57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4" Type="http://schemas.openxmlformats.org/officeDocument/2006/relationships/image" Target="../media/image69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72.wmf"/><Relationship Id="rId1" Type="http://schemas.openxmlformats.org/officeDocument/2006/relationships/image" Target="../media/image7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e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74.wmf"/><Relationship Id="rId1" Type="http://schemas.openxmlformats.org/officeDocument/2006/relationships/image" Target="../media/image73.w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6.wmf"/><Relationship Id="rId1" Type="http://schemas.openxmlformats.org/officeDocument/2006/relationships/image" Target="../media/image75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w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9.wmf"/><Relationship Id="rId1" Type="http://schemas.openxmlformats.org/officeDocument/2006/relationships/image" Target="../media/image78.w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1.wmf"/><Relationship Id="rId1" Type="http://schemas.openxmlformats.org/officeDocument/2006/relationships/image" Target="../media/image80.w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83.wmf"/><Relationship Id="rId1" Type="http://schemas.openxmlformats.org/officeDocument/2006/relationships/image" Target="../media/image82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95.wmf"/><Relationship Id="rId2" Type="http://schemas.openxmlformats.org/officeDocument/2006/relationships/image" Target="../media/image94.wmf"/><Relationship Id="rId1" Type="http://schemas.openxmlformats.org/officeDocument/2006/relationships/image" Target="../media/image93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wmf"/><Relationship Id="rId2" Type="http://schemas.openxmlformats.org/officeDocument/2006/relationships/image" Target="../media/image100.wmf"/><Relationship Id="rId1" Type="http://schemas.openxmlformats.org/officeDocument/2006/relationships/image" Target="../media/image99.wmf"/><Relationship Id="rId4" Type="http://schemas.openxmlformats.org/officeDocument/2006/relationships/image" Target="../media/image102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wmf"/><Relationship Id="rId2" Type="http://schemas.openxmlformats.org/officeDocument/2006/relationships/image" Target="../media/image104.wmf"/><Relationship Id="rId1" Type="http://schemas.openxmlformats.org/officeDocument/2006/relationships/image" Target="../media/image103.wmf"/></Relationships>
</file>

<file path=ppt/drawings/_rels/vmlDrawing3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wmf"/><Relationship Id="rId1" Type="http://schemas.openxmlformats.org/officeDocument/2006/relationships/image" Target="../media/image10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4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wmf"/><Relationship Id="rId1" Type="http://schemas.openxmlformats.org/officeDocument/2006/relationships/image" Target="../media/image108.wmf"/></Relationships>
</file>

<file path=ppt/drawings/_rels/vmlDrawing4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wmf"/><Relationship Id="rId1" Type="http://schemas.openxmlformats.org/officeDocument/2006/relationships/image" Target="../media/image113.wmf"/></Relationships>
</file>

<file path=ppt/drawings/_rels/vmlDrawing4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wmf"/><Relationship Id="rId1" Type="http://schemas.openxmlformats.org/officeDocument/2006/relationships/image" Target="../media/image115.wmf"/></Relationships>
</file>

<file path=ppt/drawings/_rels/vmlDrawing4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wmf"/><Relationship Id="rId1" Type="http://schemas.openxmlformats.org/officeDocument/2006/relationships/image" Target="../media/image117.wmf"/></Relationships>
</file>

<file path=ppt/drawings/_rels/vmlDrawing4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wmf"/><Relationship Id="rId2" Type="http://schemas.openxmlformats.org/officeDocument/2006/relationships/image" Target="../media/image120.wmf"/><Relationship Id="rId1" Type="http://schemas.openxmlformats.org/officeDocument/2006/relationships/image" Target="../media/image119.wmf"/></Relationships>
</file>

<file path=ppt/drawings/_rels/vmlDrawing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wmf"/><Relationship Id="rId2" Type="http://schemas.openxmlformats.org/officeDocument/2006/relationships/image" Target="../media/image123.wmf"/><Relationship Id="rId1" Type="http://schemas.openxmlformats.org/officeDocument/2006/relationships/image" Target="../media/image122.wmf"/></Relationships>
</file>

<file path=ppt/drawings/_rels/vmlDrawing4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wmf"/><Relationship Id="rId2" Type="http://schemas.openxmlformats.org/officeDocument/2006/relationships/image" Target="../media/image126.wmf"/><Relationship Id="rId1" Type="http://schemas.openxmlformats.org/officeDocument/2006/relationships/image" Target="../media/image125.wmf"/><Relationship Id="rId4" Type="http://schemas.openxmlformats.org/officeDocument/2006/relationships/image" Target="../media/image128.wmf"/></Relationships>
</file>

<file path=ppt/drawings/_rels/vmlDrawing4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wmf"/><Relationship Id="rId1" Type="http://schemas.openxmlformats.org/officeDocument/2006/relationships/image" Target="../media/image129.w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5.wmf"/></Relationships>
</file>

<file path=ppt/drawings/_rels/vmlDrawing4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wmf"/><Relationship Id="rId1" Type="http://schemas.openxmlformats.org/officeDocument/2006/relationships/image" Target="../media/image13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8.w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5.wmf"/></Relationships>
</file>

<file path=ppt/drawings/_rels/vmlDrawing5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7.wmf"/><Relationship Id="rId1" Type="http://schemas.openxmlformats.org/officeDocument/2006/relationships/image" Target="../media/image156.wmf"/></Relationships>
</file>

<file path=ppt/drawings/_rels/vmlDrawing5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9.wmf"/><Relationship Id="rId1" Type="http://schemas.openxmlformats.org/officeDocument/2006/relationships/image" Target="../media/image158.w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0.wmf"/></Relationships>
</file>

<file path=ppt/drawings/_rels/vmlDrawing5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wmf"/><Relationship Id="rId2" Type="http://schemas.openxmlformats.org/officeDocument/2006/relationships/image" Target="../media/image162.wmf"/><Relationship Id="rId1" Type="http://schemas.openxmlformats.org/officeDocument/2006/relationships/image" Target="../media/image161.wmf"/></Relationships>
</file>

<file path=ppt/drawings/_rels/vmlDrawing5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5.wmf"/><Relationship Id="rId1" Type="http://schemas.openxmlformats.org/officeDocument/2006/relationships/image" Target="../media/image164.wmf"/></Relationships>
</file>

<file path=ppt/drawings/_rels/vmlDrawing5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wmf"/><Relationship Id="rId2" Type="http://schemas.openxmlformats.org/officeDocument/2006/relationships/image" Target="../media/image167.wmf"/><Relationship Id="rId1" Type="http://schemas.openxmlformats.org/officeDocument/2006/relationships/image" Target="../media/image166.w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6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wmf"/><Relationship Id="rId2" Type="http://schemas.openxmlformats.org/officeDocument/2006/relationships/image" Target="../media/image171.wmf"/><Relationship Id="rId1" Type="http://schemas.openxmlformats.org/officeDocument/2006/relationships/image" Target="../media/image170.w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3.wmf"/></Relationships>
</file>

<file path=ppt/drawings/_rels/vmlDrawing6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wmf"/><Relationship Id="rId2" Type="http://schemas.openxmlformats.org/officeDocument/2006/relationships/image" Target="../media/image175.wmf"/><Relationship Id="rId1" Type="http://schemas.openxmlformats.org/officeDocument/2006/relationships/image" Target="../media/image174.wmf"/></Relationships>
</file>

<file path=ppt/drawings/_rels/vmlDrawing6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8.wmf"/><Relationship Id="rId1" Type="http://schemas.openxmlformats.org/officeDocument/2006/relationships/image" Target="../media/image177.wmf"/></Relationships>
</file>

<file path=ppt/drawings/_rels/vmlDrawing6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wmf"/><Relationship Id="rId1" Type="http://schemas.openxmlformats.org/officeDocument/2006/relationships/image" Target="../media/image179.wmf"/></Relationships>
</file>

<file path=ppt/drawings/_rels/vmlDrawing6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2.wmf"/><Relationship Id="rId1" Type="http://schemas.openxmlformats.org/officeDocument/2006/relationships/image" Target="../media/image181.w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3.wmf"/></Relationships>
</file>

<file path=ppt/drawings/_rels/vmlDrawing6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5.wmf"/><Relationship Id="rId1" Type="http://schemas.openxmlformats.org/officeDocument/2006/relationships/image" Target="../media/image184.wmf"/></Relationships>
</file>

<file path=ppt/drawings/_rels/vmlDrawing6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wmf"/><Relationship Id="rId2" Type="http://schemas.openxmlformats.org/officeDocument/2006/relationships/image" Target="../media/image187.wmf"/><Relationship Id="rId1" Type="http://schemas.openxmlformats.org/officeDocument/2006/relationships/image" Target="../media/image186.wmf"/><Relationship Id="rId4" Type="http://schemas.openxmlformats.org/officeDocument/2006/relationships/image" Target="../media/image189.wmf"/></Relationships>
</file>

<file path=ppt/drawings/_rels/vmlDrawing6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wmf"/><Relationship Id="rId2" Type="http://schemas.openxmlformats.org/officeDocument/2006/relationships/image" Target="../media/image191.wmf"/><Relationship Id="rId1" Type="http://schemas.openxmlformats.org/officeDocument/2006/relationships/image" Target="../media/image19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3.wmf"/></Relationships>
</file>

<file path=ppt/drawings/_rels/vmlDrawing7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5.wmf"/><Relationship Id="rId1" Type="http://schemas.openxmlformats.org/officeDocument/2006/relationships/image" Target="../media/image194.wmf"/></Relationships>
</file>

<file path=ppt/drawings/_rels/vmlDrawing7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7.wmf"/><Relationship Id="rId1" Type="http://schemas.openxmlformats.org/officeDocument/2006/relationships/image" Target="../media/image196.wmf"/></Relationships>
</file>

<file path=ppt/drawings/_rels/vmlDrawing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9.wmf"/></Relationships>
</file>

<file path=ppt/drawings/_rels/vmlDrawing7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wmf"/><Relationship Id="rId2" Type="http://schemas.openxmlformats.org/officeDocument/2006/relationships/image" Target="../media/image201.wmf"/><Relationship Id="rId1" Type="http://schemas.openxmlformats.org/officeDocument/2006/relationships/image" Target="../media/image200.wmf"/></Relationships>
</file>

<file path=ppt/drawings/_rels/vmlDrawing7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4.wmf"/><Relationship Id="rId1" Type="http://schemas.openxmlformats.org/officeDocument/2006/relationships/image" Target="../media/image203.wmf"/></Relationships>
</file>

<file path=ppt/drawings/_rels/vmlDrawing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5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spcBef>
                <a:spcPct val="0"/>
              </a:spcBef>
              <a:defRPr sz="1300"/>
            </a:lvl1pPr>
          </a:lstStyle>
          <a:p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defRPr sz="1300"/>
            </a:lvl1pPr>
          </a:lstStyle>
          <a:p>
            <a:endParaRPr lang="en-US"/>
          </a:p>
        </p:txBody>
      </p:sp>
      <p:sp>
        <p:nvSpPr>
          <p:cNvPr id="173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spcBef>
                <a:spcPct val="0"/>
              </a:spcBef>
              <a:defRPr sz="1300"/>
            </a:lvl1pPr>
          </a:lstStyle>
          <a:p>
            <a:endParaRPr lang="en-US"/>
          </a:p>
        </p:txBody>
      </p:sp>
      <p:sp>
        <p:nvSpPr>
          <p:cNvPr id="173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defRPr sz="1300"/>
            </a:lvl1pPr>
          </a:lstStyle>
          <a:p>
            <a:fld id="{EC97A10F-974B-4913-B855-F550422FE95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7838" y="49213"/>
            <a:ext cx="2262187" cy="61166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8" y="49213"/>
            <a:ext cx="6635750" cy="61166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475" y="741363"/>
            <a:ext cx="4378325" cy="5424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41363"/>
            <a:ext cx="4378325" cy="5424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688" y="49213"/>
            <a:ext cx="9050337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475" y="741363"/>
            <a:ext cx="8909050" cy="542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0056" name="AutoShape 8"/>
          <p:cNvSpPr>
            <a:spLocks noChangeArrowheads="1"/>
          </p:cNvSpPr>
          <p:nvPr userDrawn="1"/>
        </p:nvSpPr>
        <p:spPr bwMode="auto">
          <a:xfrm>
            <a:off x="49213" y="49213"/>
            <a:ext cx="9050337" cy="6764337"/>
          </a:xfrm>
          <a:prstGeom prst="roundRect">
            <a:avLst>
              <a:gd name="adj" fmla="val 1667"/>
            </a:avLst>
          </a:prstGeom>
          <a:noFill/>
          <a:ln w="57150" cmpd="thickThin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057" name="Text Box 9"/>
          <p:cNvSpPr txBox="1">
            <a:spLocks noChangeArrowheads="1"/>
          </p:cNvSpPr>
          <p:nvPr userDrawn="1"/>
        </p:nvSpPr>
        <p:spPr bwMode="auto">
          <a:xfrm>
            <a:off x="8648700" y="6491288"/>
            <a:ext cx="495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fld id="{47B6CC5F-6EA6-4CA9-AE91-EA2AECE23C40}" type="slidenum">
              <a:rPr lang="en-US" sz="1400"/>
              <a:pPr algn="r">
                <a:spcBef>
                  <a:spcPct val="50000"/>
                </a:spcBef>
              </a:pPr>
              <a:t>‹#›</a:t>
            </a:fld>
            <a:endParaRPr lang="en-US" sz="1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6.v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17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9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2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oleObject24.bin"/><Relationship Id="rId4" Type="http://schemas.openxmlformats.org/officeDocument/2006/relationships/oleObject" Target="../embeddings/oleObject23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26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28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30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34.bin"/><Relationship Id="rId5" Type="http://schemas.openxmlformats.org/officeDocument/2006/relationships/oleObject" Target="../embeddings/oleObject33.bin"/><Relationship Id="rId4" Type="http://schemas.openxmlformats.org/officeDocument/2006/relationships/oleObject" Target="../embeddings/oleObject32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41.bin"/><Relationship Id="rId5" Type="http://schemas.openxmlformats.org/officeDocument/2006/relationships/oleObject" Target="../embeddings/oleObject40.bin"/><Relationship Id="rId4" Type="http://schemas.openxmlformats.org/officeDocument/2006/relationships/oleObject" Target="../embeddings/oleObject39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45.bin"/><Relationship Id="rId5" Type="http://schemas.openxmlformats.org/officeDocument/2006/relationships/oleObject" Target="../embeddings/oleObject44.bin"/><Relationship Id="rId4" Type="http://schemas.openxmlformats.org/officeDocument/2006/relationships/oleObject" Target="../embeddings/oleObject43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49.bin"/><Relationship Id="rId5" Type="http://schemas.openxmlformats.org/officeDocument/2006/relationships/oleObject" Target="../embeddings/oleObject48.bin"/><Relationship Id="rId4" Type="http://schemas.openxmlformats.org/officeDocument/2006/relationships/oleObject" Target="../embeddings/oleObject47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7" Type="http://schemas.openxmlformats.org/officeDocument/2006/relationships/oleObject" Target="../embeddings/oleObject5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53.bin"/><Relationship Id="rId5" Type="http://schemas.openxmlformats.org/officeDocument/2006/relationships/oleObject" Target="../embeddings/oleObject52.bin"/><Relationship Id="rId4" Type="http://schemas.openxmlformats.org/officeDocument/2006/relationships/oleObject" Target="../embeddings/oleObject51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5" Type="http://schemas.openxmlformats.org/officeDocument/2006/relationships/oleObject" Target="../embeddings/oleObject57.bin"/><Relationship Id="rId4" Type="http://schemas.openxmlformats.org/officeDocument/2006/relationships/oleObject" Target="../embeddings/oleObject56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5" Type="http://schemas.openxmlformats.org/officeDocument/2006/relationships/oleObject" Target="../embeddings/oleObject61.bin"/><Relationship Id="rId4" Type="http://schemas.openxmlformats.org/officeDocument/2006/relationships/oleObject" Target="../embeddings/oleObject60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65.bin"/><Relationship Id="rId5" Type="http://schemas.openxmlformats.org/officeDocument/2006/relationships/oleObject" Target="../embeddings/oleObject64.bin"/><Relationship Id="rId4" Type="http://schemas.openxmlformats.org/officeDocument/2006/relationships/oleObject" Target="../embeddings/oleObject63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4" Type="http://schemas.openxmlformats.org/officeDocument/2006/relationships/oleObject" Target="../embeddings/oleObject68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4" Type="http://schemas.openxmlformats.org/officeDocument/2006/relationships/oleObject" Target="../embeddings/oleObject70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4" Type="http://schemas.openxmlformats.org/officeDocument/2006/relationships/oleObject" Target="../embeddings/oleObject72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4" Type="http://schemas.openxmlformats.org/officeDocument/2006/relationships/oleObject" Target="../embeddings/oleObject75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4" Type="http://schemas.openxmlformats.org/officeDocument/2006/relationships/oleObject" Target="../embeddings/oleObject77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4" Type="http://schemas.openxmlformats.org/officeDocument/2006/relationships/oleObject" Target="../embeddings/oleObject79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image" Target="../media/image8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wmf"/><Relationship Id="rId2" Type="http://schemas.openxmlformats.org/officeDocument/2006/relationships/image" Target="../media/image90.w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5" Type="http://schemas.openxmlformats.org/officeDocument/2006/relationships/oleObject" Target="../embeddings/oleObject82.bin"/><Relationship Id="rId4" Type="http://schemas.openxmlformats.org/officeDocument/2006/relationships/oleObject" Target="../embeddings/oleObject81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wmf"/><Relationship Id="rId2" Type="http://schemas.openxmlformats.org/officeDocument/2006/relationships/image" Target="../media/image9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8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86.bin"/><Relationship Id="rId5" Type="http://schemas.openxmlformats.org/officeDocument/2006/relationships/oleObject" Target="../embeddings/oleObject85.bin"/><Relationship Id="rId4" Type="http://schemas.openxmlformats.org/officeDocument/2006/relationships/oleObject" Target="../embeddings/oleObject84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5" Type="http://schemas.openxmlformats.org/officeDocument/2006/relationships/oleObject" Target="../embeddings/oleObject89.bin"/><Relationship Id="rId4" Type="http://schemas.openxmlformats.org/officeDocument/2006/relationships/oleObject" Target="../embeddings/oleObject88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4" Type="http://schemas.openxmlformats.org/officeDocument/2006/relationships/oleObject" Target="../embeddings/oleObject9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7.bin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4" Type="http://schemas.openxmlformats.org/officeDocument/2006/relationships/oleObject" Target="../embeddings/oleObject93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wmf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Relationship Id="rId4" Type="http://schemas.openxmlformats.org/officeDocument/2006/relationships/oleObject" Target="../embeddings/oleObject95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Relationship Id="rId4" Type="http://schemas.openxmlformats.org/officeDocument/2006/relationships/oleObject" Target="../embeddings/oleObject97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Relationship Id="rId4" Type="http://schemas.openxmlformats.org/officeDocument/2006/relationships/oleObject" Target="../embeddings/oleObject99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4.vml"/><Relationship Id="rId5" Type="http://schemas.openxmlformats.org/officeDocument/2006/relationships/oleObject" Target="../embeddings/oleObject102.bin"/><Relationship Id="rId4" Type="http://schemas.openxmlformats.org/officeDocument/2006/relationships/oleObject" Target="../embeddings/oleObject101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5.vml"/><Relationship Id="rId5" Type="http://schemas.openxmlformats.org/officeDocument/2006/relationships/oleObject" Target="../embeddings/oleObject105.bin"/><Relationship Id="rId4" Type="http://schemas.openxmlformats.org/officeDocument/2006/relationships/oleObject" Target="../embeddings/oleObject104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6.vml"/><Relationship Id="rId6" Type="http://schemas.openxmlformats.org/officeDocument/2006/relationships/oleObject" Target="../embeddings/oleObject109.bin"/><Relationship Id="rId5" Type="http://schemas.openxmlformats.org/officeDocument/2006/relationships/oleObject" Target="../embeddings/oleObject108.bin"/><Relationship Id="rId4" Type="http://schemas.openxmlformats.org/officeDocument/2006/relationships/oleObject" Target="../embeddings/oleObject107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7.vml"/><Relationship Id="rId4" Type="http://schemas.openxmlformats.org/officeDocument/2006/relationships/oleObject" Target="../embeddings/oleObject11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9.bin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wmf"/><Relationship Id="rId2" Type="http://schemas.openxmlformats.org/officeDocument/2006/relationships/image" Target="../media/image13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4.w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8.vml"/><Relationship Id="rId5" Type="http://schemas.openxmlformats.org/officeDocument/2006/relationships/image" Target="../media/image137.wmf"/><Relationship Id="rId4" Type="http://schemas.openxmlformats.org/officeDocument/2006/relationships/oleObject" Target="../embeddings/oleObject112.bin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4.bin"/><Relationship Id="rId3" Type="http://schemas.openxmlformats.org/officeDocument/2006/relationships/image" Target="../media/image140.png"/><Relationship Id="rId7" Type="http://schemas.openxmlformats.org/officeDocument/2006/relationships/oleObject" Target="../embeddings/oleObject1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134.wmf"/><Relationship Id="rId5" Type="http://schemas.openxmlformats.org/officeDocument/2006/relationships/image" Target="../media/image133.wmf"/><Relationship Id="rId4" Type="http://schemas.openxmlformats.org/officeDocument/2006/relationships/image" Target="../media/image141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wmf"/><Relationship Id="rId2" Type="http://schemas.openxmlformats.org/officeDocument/2006/relationships/image" Target="../media/image14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4.wmf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0.v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1.vml"/><Relationship Id="rId5" Type="http://schemas.openxmlformats.org/officeDocument/2006/relationships/oleObject" Target="../embeddings/oleObject115.bin"/><Relationship Id="rId4" Type="http://schemas.openxmlformats.org/officeDocument/2006/relationships/image" Target="../media/image150.w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10.bin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2.v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3.vml"/><Relationship Id="rId4" Type="http://schemas.openxmlformats.org/officeDocument/2006/relationships/oleObject" Target="../embeddings/oleObject118.bin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4.vml"/><Relationship Id="rId4" Type="http://schemas.openxmlformats.org/officeDocument/2006/relationships/oleObject" Target="../embeddings/oleObject120.bin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5.v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6.vml"/><Relationship Id="rId5" Type="http://schemas.openxmlformats.org/officeDocument/2006/relationships/oleObject" Target="../embeddings/oleObject124.bin"/><Relationship Id="rId4" Type="http://schemas.openxmlformats.org/officeDocument/2006/relationships/oleObject" Target="../embeddings/oleObject123.bin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7.vml"/><Relationship Id="rId4" Type="http://schemas.openxmlformats.org/officeDocument/2006/relationships/oleObject" Target="../embeddings/oleObject126.bin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2.bin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8.vml"/><Relationship Id="rId5" Type="http://schemas.openxmlformats.org/officeDocument/2006/relationships/oleObject" Target="../embeddings/oleObject129.bin"/><Relationship Id="rId4" Type="http://schemas.openxmlformats.org/officeDocument/2006/relationships/oleObject" Target="../embeddings/oleObject128.bin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9.v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0.vml"/><Relationship Id="rId5" Type="http://schemas.openxmlformats.org/officeDocument/2006/relationships/oleObject" Target="../embeddings/oleObject133.bin"/><Relationship Id="rId4" Type="http://schemas.openxmlformats.org/officeDocument/2006/relationships/oleObject" Target="../embeddings/oleObject132.bin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1.v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2.vml"/><Relationship Id="rId5" Type="http://schemas.openxmlformats.org/officeDocument/2006/relationships/oleObject" Target="../embeddings/oleObject137.bin"/><Relationship Id="rId4" Type="http://schemas.openxmlformats.org/officeDocument/2006/relationships/oleObject" Target="../embeddings/oleObject136.bin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3.vml"/><Relationship Id="rId4" Type="http://schemas.openxmlformats.org/officeDocument/2006/relationships/oleObject" Target="../embeddings/oleObject139.bin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4.vml"/><Relationship Id="rId4" Type="http://schemas.openxmlformats.org/officeDocument/2006/relationships/oleObject" Target="../embeddings/oleObject141.bin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5.vml"/><Relationship Id="rId4" Type="http://schemas.openxmlformats.org/officeDocument/2006/relationships/oleObject" Target="../embeddings/oleObject143.bin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6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7.vml"/><Relationship Id="rId4" Type="http://schemas.openxmlformats.org/officeDocument/2006/relationships/oleObject" Target="../embeddings/oleObject146.bin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8.vml"/><Relationship Id="rId6" Type="http://schemas.openxmlformats.org/officeDocument/2006/relationships/oleObject" Target="../embeddings/oleObject150.bin"/><Relationship Id="rId5" Type="http://schemas.openxmlformats.org/officeDocument/2006/relationships/oleObject" Target="../embeddings/oleObject149.bin"/><Relationship Id="rId4" Type="http://schemas.openxmlformats.org/officeDocument/2006/relationships/oleObject" Target="../embeddings/oleObject148.bin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9.vml"/><Relationship Id="rId5" Type="http://schemas.openxmlformats.org/officeDocument/2006/relationships/oleObject" Target="../embeddings/oleObject153.bin"/><Relationship Id="rId4" Type="http://schemas.openxmlformats.org/officeDocument/2006/relationships/oleObject" Target="../embeddings/oleObject152.bin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0.v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1.vml"/><Relationship Id="rId4" Type="http://schemas.openxmlformats.org/officeDocument/2006/relationships/oleObject" Target="../embeddings/oleObject156.bin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2.vml"/><Relationship Id="rId5" Type="http://schemas.openxmlformats.org/officeDocument/2006/relationships/oleObject" Target="../embeddings/oleObject158.bin"/><Relationship Id="rId4" Type="http://schemas.openxmlformats.org/officeDocument/2006/relationships/oleObject" Target="../embeddings/oleObject157.bin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3.v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4.vml"/><Relationship Id="rId5" Type="http://schemas.openxmlformats.org/officeDocument/2006/relationships/oleObject" Target="../embeddings/oleObject162.bin"/><Relationship Id="rId4" Type="http://schemas.openxmlformats.org/officeDocument/2006/relationships/oleObject" Target="../embeddings/oleObject161.bin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5.vml"/><Relationship Id="rId4" Type="http://schemas.openxmlformats.org/officeDocument/2006/relationships/oleObject" Target="../embeddings/oleObject16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8610" y="2130425"/>
            <a:ext cx="8423910" cy="1470025"/>
          </a:xfrm>
        </p:spPr>
        <p:txBody>
          <a:bodyPr/>
          <a:lstStyle/>
          <a:p>
            <a:r>
              <a:rPr lang="en-US" dirty="0"/>
              <a:t>CHAP </a:t>
            </a:r>
            <a:r>
              <a:rPr lang="en-US" dirty="0" smtClean="0"/>
              <a:t>6 FINITE ELEMENTS </a:t>
            </a:r>
            <a:br>
              <a:rPr lang="en-US" dirty="0" smtClean="0"/>
            </a:br>
            <a:r>
              <a:rPr lang="en-US" dirty="0" smtClean="0"/>
              <a:t>FOR PLANE SOLIDS</a:t>
            </a:r>
            <a:endParaRPr lang="en-US" dirty="0"/>
          </a:p>
        </p:txBody>
      </p:sp>
      <p:sp>
        <p:nvSpPr>
          <p:cNvPr id="18842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FINITE </a:t>
            </a:r>
            <a:r>
              <a:rPr lang="en-US" dirty="0"/>
              <a:t>ELEMENT ANALYSIS AND DESIGN</a:t>
            </a:r>
          </a:p>
          <a:p>
            <a:pPr>
              <a:lnSpc>
                <a:spcPct val="90000"/>
              </a:lnSpc>
            </a:pPr>
            <a:r>
              <a:rPr lang="en-US" dirty="0"/>
              <a:t>Nam-Ho </a:t>
            </a:r>
            <a:r>
              <a:rPr lang="en-US" dirty="0" smtClean="0"/>
              <a:t>Kim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0" name="Rectangle 10"/>
          <p:cNvSpPr>
            <a:spLocks noChangeArrowheads="1"/>
          </p:cNvSpPr>
          <p:nvPr/>
        </p:nvSpPr>
        <p:spPr bwMode="auto">
          <a:xfrm>
            <a:off x="1900239" y="1730375"/>
            <a:ext cx="5535278" cy="1770814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PRINCIPLE OF MINIMUM POTENTIAL ENERGY</a:t>
            </a:r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75" y="741363"/>
            <a:ext cx="8909050" cy="4651375"/>
          </a:xfrm>
        </p:spPr>
        <p:txBody>
          <a:bodyPr/>
          <a:lstStyle/>
          <a:p>
            <a:r>
              <a:rPr lang="en-US" dirty="0"/>
              <a:t>Strain Energy</a:t>
            </a:r>
          </a:p>
          <a:p>
            <a:pPr lvl="1"/>
            <a:r>
              <a:rPr lang="en-US" dirty="0"/>
              <a:t>energy that is stored in the structure due to the elastic deformation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i="1" dirty="0" smtClean="0"/>
              <a:t>h</a:t>
            </a:r>
            <a:r>
              <a:rPr lang="en-US" dirty="0"/>
              <a:t>: thickness, [</a:t>
            </a:r>
            <a:r>
              <a:rPr lang="en-US" b="1" dirty="0"/>
              <a:t>C</a:t>
            </a:r>
            <a:r>
              <a:rPr lang="en-US" dirty="0"/>
              <a:t>] = [</a:t>
            </a:r>
            <a:r>
              <a:rPr lang="en-US" b="1" dirty="0" err="1"/>
              <a:t>C</a:t>
            </a:r>
            <a:r>
              <a:rPr lang="en-US" i="1" baseline="-25000" dirty="0" err="1"/>
              <a:t>σ</a:t>
            </a:r>
            <a:r>
              <a:rPr lang="en-US" dirty="0"/>
              <a:t>] for plane stress, and [</a:t>
            </a:r>
            <a:r>
              <a:rPr lang="en-US" b="1" dirty="0"/>
              <a:t>C</a:t>
            </a:r>
            <a:r>
              <a:rPr lang="en-US" dirty="0"/>
              <a:t>] = [</a:t>
            </a:r>
            <a:r>
              <a:rPr lang="en-US" b="1" dirty="0" err="1"/>
              <a:t>C</a:t>
            </a:r>
            <a:r>
              <a:rPr lang="en-US" i="1" baseline="-25000" dirty="0" err="1"/>
              <a:t>ε</a:t>
            </a:r>
            <a:r>
              <a:rPr lang="en-US" dirty="0"/>
              <a:t>] for plane strain.</a:t>
            </a:r>
          </a:p>
          <a:p>
            <a:pPr lvl="1"/>
            <a:r>
              <a:rPr lang="en-US" dirty="0"/>
              <a:t>stress and strain are constant throughout the thickness.</a:t>
            </a:r>
          </a:p>
          <a:p>
            <a:pPr lvl="1"/>
            <a:r>
              <a:rPr lang="en-US" dirty="0"/>
              <a:t>The linear elastic relation {</a:t>
            </a:r>
            <a:r>
              <a:rPr lang="en-US" i="1" dirty="0"/>
              <a:t>σ</a:t>
            </a:r>
            <a:r>
              <a:rPr lang="en-US" dirty="0"/>
              <a:t>} = [</a:t>
            </a:r>
            <a:r>
              <a:rPr lang="en-US" b="1" dirty="0"/>
              <a:t>C</a:t>
            </a:r>
            <a:r>
              <a:rPr lang="en-US" dirty="0"/>
              <a:t>]{</a:t>
            </a:r>
            <a:r>
              <a:rPr lang="en-US" i="1" dirty="0"/>
              <a:t>ε</a:t>
            </a:r>
            <a:r>
              <a:rPr lang="en-US" dirty="0"/>
              <a:t>} has been used in the last relation.</a:t>
            </a:r>
          </a:p>
        </p:txBody>
      </p:sp>
      <p:sp>
        <p:nvSpPr>
          <p:cNvPr id="3522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52257" name="Object 1"/>
          <p:cNvGraphicFramePr>
            <a:graphicFrameLocks noChangeAspect="1"/>
          </p:cNvGraphicFramePr>
          <p:nvPr/>
        </p:nvGraphicFramePr>
        <p:xfrm>
          <a:off x="2359025" y="1884363"/>
          <a:ext cx="4249738" cy="1455737"/>
        </p:xfrm>
        <a:graphic>
          <a:graphicData uri="http://schemas.openxmlformats.org/presentationml/2006/ole">
            <p:oleObj spid="_x0000_s352257" name="Equation" r:id="rId3" imgW="4241520" imgH="14475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NUMERICAL INTEGRATION</a:t>
            </a:r>
          </a:p>
        </p:txBody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Application to Stiffness Matrix Integral</a:t>
            </a:r>
          </a:p>
        </p:txBody>
      </p:sp>
      <p:sp>
        <p:nvSpPr>
          <p:cNvPr id="5980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98017" name="Object 1"/>
          <p:cNvGraphicFramePr>
            <a:graphicFrameLocks noChangeAspect="1"/>
          </p:cNvGraphicFramePr>
          <p:nvPr/>
        </p:nvGraphicFramePr>
        <p:xfrm>
          <a:off x="1179513" y="1460500"/>
          <a:ext cx="5103812" cy="1508125"/>
        </p:xfrm>
        <a:graphic>
          <a:graphicData uri="http://schemas.openxmlformats.org/presentationml/2006/ole">
            <p:oleObj spid="_x0000_s598017" name="Equation" r:id="rId3" imgW="5130720" imgH="152388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Analysis and Design of Torque Arm</a:t>
            </a:r>
          </a:p>
          <a:p>
            <a:pPr lvl="1"/>
            <a:r>
              <a:rPr lang="en-US" dirty="0" smtClean="0"/>
              <a:t>Material properties: E = 206.8 </a:t>
            </a:r>
            <a:r>
              <a:rPr lang="en-US" dirty="0" err="1" smtClean="0"/>
              <a:t>GPa</a:t>
            </a:r>
            <a:r>
              <a:rPr lang="en-US" dirty="0" smtClean="0"/>
              <a:t>, Poisson’s ratio = 0.29, thickness = 1.0 cm, mass density = 7850 kg/m</a:t>
            </a:r>
            <a:r>
              <a:rPr lang="en-US" baseline="30000" dirty="0" smtClean="0"/>
              <a:t>3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Preliminary analysis: Knowledge from Mechanics of Materials</a:t>
            </a:r>
          </a:p>
          <a:p>
            <a:pPr lvl="1"/>
            <a:r>
              <a:rPr lang="en-US" dirty="0" smtClean="0"/>
              <a:t>Convergence study on vertical displacement at the load application pt</a:t>
            </a:r>
          </a:p>
          <a:p>
            <a:pPr lvl="1"/>
            <a:r>
              <a:rPr lang="en-US" dirty="0" smtClean="0"/>
              <a:t>Modify the shape of the torque arm to reduce weight</a:t>
            </a:r>
            <a:endParaRPr lang="en-US" dirty="0"/>
          </a:p>
        </p:txBody>
      </p:sp>
      <p:grpSp>
        <p:nvGrpSpPr>
          <p:cNvPr id="44" name="Group 43"/>
          <p:cNvGrpSpPr/>
          <p:nvPr/>
        </p:nvGrpSpPr>
        <p:grpSpPr>
          <a:xfrm>
            <a:off x="927908" y="4099795"/>
            <a:ext cx="7216777" cy="2287808"/>
            <a:chOff x="503354" y="4099795"/>
            <a:chExt cx="7216777" cy="2287808"/>
          </a:xfrm>
        </p:grpSpPr>
        <p:sp>
          <p:nvSpPr>
            <p:cNvPr id="625666" name="Oval 2"/>
            <p:cNvSpPr>
              <a:spLocks noChangeAspect="1" noChangeArrowheads="1"/>
            </p:cNvSpPr>
            <p:nvPr/>
          </p:nvSpPr>
          <p:spPr bwMode="auto">
            <a:xfrm>
              <a:off x="697031" y="4542929"/>
              <a:ext cx="971550" cy="984250"/>
            </a:xfrm>
            <a:prstGeom prst="ellips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625667" name="Oval 3"/>
            <p:cNvSpPr>
              <a:spLocks noChangeAspect="1" noChangeArrowheads="1"/>
            </p:cNvSpPr>
            <p:nvPr/>
          </p:nvSpPr>
          <p:spPr bwMode="auto">
            <a:xfrm>
              <a:off x="6135805" y="4714379"/>
              <a:ext cx="635000" cy="641350"/>
            </a:xfrm>
            <a:prstGeom prst="ellips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625668" name="Line 4"/>
            <p:cNvSpPr>
              <a:spLocks noChangeAspect="1" noChangeShapeType="1"/>
            </p:cNvSpPr>
            <p:nvPr/>
          </p:nvSpPr>
          <p:spPr bwMode="auto">
            <a:xfrm>
              <a:off x="1159673" y="4347893"/>
              <a:ext cx="5394960" cy="16220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625669" name="Line 5"/>
            <p:cNvSpPr>
              <a:spLocks noChangeAspect="1" noChangeShapeType="1"/>
            </p:cNvSpPr>
            <p:nvPr/>
          </p:nvSpPr>
          <p:spPr bwMode="auto">
            <a:xfrm flipV="1">
              <a:off x="1192331" y="5558929"/>
              <a:ext cx="5280024" cy="1587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625670" name="Line 6"/>
            <p:cNvSpPr>
              <a:spLocks noChangeAspect="1" noChangeShapeType="1"/>
            </p:cNvSpPr>
            <p:nvPr/>
          </p:nvSpPr>
          <p:spPr bwMode="auto">
            <a:xfrm>
              <a:off x="2692291" y="4906693"/>
              <a:ext cx="188595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625671" name="Line 7"/>
            <p:cNvSpPr>
              <a:spLocks noChangeAspect="1" noChangeShapeType="1"/>
            </p:cNvSpPr>
            <p:nvPr/>
          </p:nvSpPr>
          <p:spPr bwMode="auto">
            <a:xfrm>
              <a:off x="2699095" y="5157517"/>
              <a:ext cx="188595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625672" name="Arc 8"/>
            <p:cNvSpPr>
              <a:spLocks noChangeAspect="1"/>
            </p:cNvSpPr>
            <p:nvPr/>
          </p:nvSpPr>
          <p:spPr bwMode="auto">
            <a:xfrm flipH="1">
              <a:off x="503355" y="4358779"/>
              <a:ext cx="660400" cy="6858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625673" name="Arc 9"/>
            <p:cNvSpPr>
              <a:spLocks noChangeAspect="1"/>
            </p:cNvSpPr>
            <p:nvPr/>
          </p:nvSpPr>
          <p:spPr bwMode="auto">
            <a:xfrm rot="16200000" flipH="1">
              <a:off x="495417" y="5004891"/>
              <a:ext cx="717550" cy="701676"/>
            </a:xfrm>
            <a:custGeom>
              <a:avLst/>
              <a:gdLst>
                <a:gd name="G0" fmla="+- 1 0 0"/>
                <a:gd name="G1" fmla="+- 21600 0 0"/>
                <a:gd name="G2" fmla="+- 21600 0 0"/>
                <a:gd name="T0" fmla="*/ 0 w 21601"/>
                <a:gd name="T1" fmla="*/ 0 h 21600"/>
                <a:gd name="T2" fmla="*/ 21601 w 21601"/>
                <a:gd name="T3" fmla="*/ 21600 h 21600"/>
                <a:gd name="T4" fmla="*/ 1 w 2160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1" h="21600" fill="none" extrusionOk="0">
                  <a:moveTo>
                    <a:pt x="0" y="0"/>
                  </a:moveTo>
                  <a:cubicBezTo>
                    <a:pt x="0" y="0"/>
                    <a:pt x="0" y="-1"/>
                    <a:pt x="1" y="0"/>
                  </a:cubicBezTo>
                  <a:cubicBezTo>
                    <a:pt x="11930" y="0"/>
                    <a:pt x="21601" y="9670"/>
                    <a:pt x="21601" y="21600"/>
                  </a:cubicBezTo>
                </a:path>
                <a:path w="21601" h="21600" stroke="0" extrusionOk="0">
                  <a:moveTo>
                    <a:pt x="0" y="0"/>
                  </a:moveTo>
                  <a:cubicBezTo>
                    <a:pt x="0" y="0"/>
                    <a:pt x="0" y="-1"/>
                    <a:pt x="1" y="0"/>
                  </a:cubicBezTo>
                  <a:cubicBezTo>
                    <a:pt x="11930" y="0"/>
                    <a:pt x="21601" y="9670"/>
                    <a:pt x="21601" y="21600"/>
                  </a:cubicBezTo>
                  <a:lnTo>
                    <a:pt x="1" y="21600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625674" name="Arc 10"/>
            <p:cNvSpPr>
              <a:spLocks noChangeAspect="1"/>
            </p:cNvSpPr>
            <p:nvPr/>
          </p:nvSpPr>
          <p:spPr bwMode="auto">
            <a:xfrm flipV="1">
              <a:off x="6485055" y="5003303"/>
              <a:ext cx="498476" cy="5588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625675" name="Arc 11"/>
            <p:cNvSpPr>
              <a:spLocks noChangeAspect="1"/>
            </p:cNvSpPr>
            <p:nvPr/>
          </p:nvSpPr>
          <p:spPr bwMode="auto">
            <a:xfrm rot="16200000" flipV="1">
              <a:off x="6483469" y="4509591"/>
              <a:ext cx="498474" cy="50165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625676" name="Arc 12"/>
            <p:cNvSpPr>
              <a:spLocks noChangeAspect="1"/>
            </p:cNvSpPr>
            <p:nvPr/>
          </p:nvSpPr>
          <p:spPr bwMode="auto">
            <a:xfrm flipH="1">
              <a:off x="2554405" y="4914403"/>
              <a:ext cx="130176" cy="1270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625677" name="Arc 13"/>
            <p:cNvSpPr>
              <a:spLocks noChangeAspect="1"/>
            </p:cNvSpPr>
            <p:nvPr/>
          </p:nvSpPr>
          <p:spPr bwMode="auto">
            <a:xfrm rot="16200000" flipH="1">
              <a:off x="2557581" y="5028703"/>
              <a:ext cx="130174" cy="136526"/>
            </a:xfrm>
            <a:custGeom>
              <a:avLst/>
              <a:gdLst>
                <a:gd name="G0" fmla="+- 1 0 0"/>
                <a:gd name="G1" fmla="+- 21600 0 0"/>
                <a:gd name="G2" fmla="+- 21600 0 0"/>
                <a:gd name="T0" fmla="*/ 0 w 21601"/>
                <a:gd name="T1" fmla="*/ 0 h 21600"/>
                <a:gd name="T2" fmla="*/ 21601 w 21601"/>
                <a:gd name="T3" fmla="*/ 21600 h 21600"/>
                <a:gd name="T4" fmla="*/ 1 w 2160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1" h="21600" fill="none" extrusionOk="0">
                  <a:moveTo>
                    <a:pt x="0" y="0"/>
                  </a:moveTo>
                  <a:cubicBezTo>
                    <a:pt x="0" y="0"/>
                    <a:pt x="0" y="-1"/>
                    <a:pt x="1" y="0"/>
                  </a:cubicBezTo>
                  <a:cubicBezTo>
                    <a:pt x="11930" y="0"/>
                    <a:pt x="21601" y="9670"/>
                    <a:pt x="21601" y="21600"/>
                  </a:cubicBezTo>
                </a:path>
                <a:path w="21601" h="21600" stroke="0" extrusionOk="0">
                  <a:moveTo>
                    <a:pt x="0" y="0"/>
                  </a:moveTo>
                  <a:cubicBezTo>
                    <a:pt x="0" y="0"/>
                    <a:pt x="0" y="-1"/>
                    <a:pt x="1" y="0"/>
                  </a:cubicBezTo>
                  <a:cubicBezTo>
                    <a:pt x="11930" y="0"/>
                    <a:pt x="21601" y="9670"/>
                    <a:pt x="21601" y="21600"/>
                  </a:cubicBezTo>
                  <a:lnTo>
                    <a:pt x="1" y="21600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625678" name="Arc 14"/>
            <p:cNvSpPr>
              <a:spLocks noChangeAspect="1"/>
            </p:cNvSpPr>
            <p:nvPr/>
          </p:nvSpPr>
          <p:spPr bwMode="auto">
            <a:xfrm>
              <a:off x="4580055" y="4914403"/>
              <a:ext cx="130176" cy="1270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625679" name="Arc 15"/>
            <p:cNvSpPr>
              <a:spLocks noChangeAspect="1"/>
            </p:cNvSpPr>
            <p:nvPr/>
          </p:nvSpPr>
          <p:spPr bwMode="auto">
            <a:xfrm rot="5400000">
              <a:off x="4576881" y="5041403"/>
              <a:ext cx="130174" cy="136526"/>
            </a:xfrm>
            <a:custGeom>
              <a:avLst/>
              <a:gdLst>
                <a:gd name="G0" fmla="+- 1 0 0"/>
                <a:gd name="G1" fmla="+- 21600 0 0"/>
                <a:gd name="G2" fmla="+- 21600 0 0"/>
                <a:gd name="T0" fmla="*/ 0 w 21601"/>
                <a:gd name="T1" fmla="*/ 0 h 21600"/>
                <a:gd name="T2" fmla="*/ 21601 w 21601"/>
                <a:gd name="T3" fmla="*/ 21600 h 21600"/>
                <a:gd name="T4" fmla="*/ 1 w 2160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1" h="21600" fill="none" extrusionOk="0">
                  <a:moveTo>
                    <a:pt x="0" y="0"/>
                  </a:moveTo>
                  <a:cubicBezTo>
                    <a:pt x="0" y="0"/>
                    <a:pt x="0" y="-1"/>
                    <a:pt x="1" y="0"/>
                  </a:cubicBezTo>
                  <a:cubicBezTo>
                    <a:pt x="11930" y="0"/>
                    <a:pt x="21601" y="9670"/>
                    <a:pt x="21601" y="21600"/>
                  </a:cubicBezTo>
                </a:path>
                <a:path w="21601" h="21600" stroke="0" extrusionOk="0">
                  <a:moveTo>
                    <a:pt x="0" y="0"/>
                  </a:moveTo>
                  <a:cubicBezTo>
                    <a:pt x="0" y="0"/>
                    <a:pt x="0" y="-1"/>
                    <a:pt x="1" y="0"/>
                  </a:cubicBezTo>
                  <a:cubicBezTo>
                    <a:pt x="11930" y="0"/>
                    <a:pt x="21601" y="9670"/>
                    <a:pt x="21601" y="21600"/>
                  </a:cubicBezTo>
                  <a:lnTo>
                    <a:pt x="1" y="21600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625680" name="Line 16"/>
            <p:cNvSpPr>
              <a:spLocks noChangeAspect="1" noChangeShapeType="1"/>
            </p:cNvSpPr>
            <p:nvPr/>
          </p:nvSpPr>
          <p:spPr bwMode="auto">
            <a:xfrm flipV="1">
              <a:off x="6446955" y="5073153"/>
              <a:ext cx="25400" cy="131445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 type="none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625681" name="Line 17"/>
            <p:cNvSpPr>
              <a:spLocks noChangeAspect="1" noChangeShapeType="1"/>
            </p:cNvSpPr>
            <p:nvPr/>
          </p:nvSpPr>
          <p:spPr bwMode="auto">
            <a:xfrm rot="16200000" flipV="1">
              <a:off x="6912093" y="4646117"/>
              <a:ext cx="15874" cy="88900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 type="none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625682" name="Text Box 18"/>
            <p:cNvSpPr txBox="1">
              <a:spLocks noChangeAspect="1" noChangeArrowheads="1"/>
            </p:cNvSpPr>
            <p:nvPr/>
          </p:nvSpPr>
          <p:spPr bwMode="auto">
            <a:xfrm>
              <a:off x="6494581" y="5603379"/>
              <a:ext cx="755650" cy="327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pitchFamily="50" charset="-127"/>
                  <a:cs typeface="Arial" pitchFamily="34" charset="0"/>
                </a:rPr>
                <a:t>5066N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5683" name="Text Box 19"/>
            <p:cNvSpPr txBox="1">
              <a:spLocks noChangeAspect="1" noChangeArrowheads="1"/>
            </p:cNvSpPr>
            <p:nvPr/>
          </p:nvSpPr>
          <p:spPr bwMode="auto">
            <a:xfrm>
              <a:off x="6996231" y="4822329"/>
              <a:ext cx="723900" cy="333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pitchFamily="50" charset="-127"/>
                  <a:cs typeface="Arial" pitchFamily="34" charset="0"/>
                </a:rPr>
                <a:t>2789N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5684" name="Text Box 20"/>
            <p:cNvSpPr txBox="1">
              <a:spLocks noChangeAspect="1" noChangeArrowheads="1"/>
            </p:cNvSpPr>
            <p:nvPr/>
          </p:nvSpPr>
          <p:spPr bwMode="auto">
            <a:xfrm>
              <a:off x="1217731" y="4936629"/>
              <a:ext cx="631824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pitchFamily="50" charset="-127"/>
                  <a:cs typeface="Arial" pitchFamily="34" charset="0"/>
                </a:rPr>
                <a:t>Fixed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5685" name="Line 21"/>
            <p:cNvSpPr>
              <a:spLocks noChangeShapeType="1"/>
            </p:cNvSpPr>
            <p:nvPr/>
          </p:nvSpPr>
          <p:spPr bwMode="auto">
            <a:xfrm>
              <a:off x="2681405" y="5095379"/>
              <a:ext cx="0" cy="8858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625686" name="Line 22"/>
            <p:cNvSpPr>
              <a:spLocks noChangeShapeType="1"/>
            </p:cNvSpPr>
            <p:nvPr/>
          </p:nvSpPr>
          <p:spPr bwMode="auto">
            <a:xfrm>
              <a:off x="4595931" y="5114429"/>
              <a:ext cx="0" cy="8858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625687" name="Line 23"/>
            <p:cNvSpPr>
              <a:spLocks noChangeShapeType="1"/>
            </p:cNvSpPr>
            <p:nvPr/>
          </p:nvSpPr>
          <p:spPr bwMode="auto">
            <a:xfrm>
              <a:off x="2671881" y="5901829"/>
              <a:ext cx="191452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625688" name="Line 24"/>
            <p:cNvSpPr>
              <a:spLocks noChangeShapeType="1"/>
            </p:cNvSpPr>
            <p:nvPr/>
          </p:nvSpPr>
          <p:spPr bwMode="auto">
            <a:xfrm>
              <a:off x="1166931" y="5095379"/>
              <a:ext cx="0" cy="128587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625689" name="Line 25"/>
            <p:cNvSpPr>
              <a:spLocks noChangeShapeType="1"/>
            </p:cNvSpPr>
            <p:nvPr/>
          </p:nvSpPr>
          <p:spPr bwMode="auto">
            <a:xfrm>
              <a:off x="1176455" y="5911353"/>
              <a:ext cx="151447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625690" name="Line 26"/>
            <p:cNvSpPr>
              <a:spLocks noChangeShapeType="1"/>
            </p:cNvSpPr>
            <p:nvPr/>
          </p:nvSpPr>
          <p:spPr bwMode="auto">
            <a:xfrm>
              <a:off x="1157405" y="6216153"/>
              <a:ext cx="529272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625691" name="Line 27"/>
            <p:cNvSpPr>
              <a:spLocks noChangeShapeType="1"/>
            </p:cNvSpPr>
            <p:nvPr/>
          </p:nvSpPr>
          <p:spPr bwMode="auto">
            <a:xfrm flipH="1">
              <a:off x="681155" y="5076329"/>
              <a:ext cx="476250" cy="40005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625692" name="Line 28"/>
            <p:cNvSpPr>
              <a:spLocks noChangeShapeType="1"/>
            </p:cNvSpPr>
            <p:nvPr/>
          </p:nvSpPr>
          <p:spPr bwMode="auto">
            <a:xfrm flipH="1" flipV="1">
              <a:off x="871655" y="4638179"/>
              <a:ext cx="295276" cy="43815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625693" name="Line 29"/>
            <p:cNvSpPr>
              <a:spLocks noChangeShapeType="1"/>
            </p:cNvSpPr>
            <p:nvPr/>
          </p:nvSpPr>
          <p:spPr bwMode="auto">
            <a:xfrm flipH="1" flipV="1">
              <a:off x="2567105" y="4971553"/>
              <a:ext cx="114300" cy="666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625694" name="Line 30"/>
            <p:cNvSpPr>
              <a:spLocks noChangeShapeType="1"/>
            </p:cNvSpPr>
            <p:nvPr/>
          </p:nvSpPr>
          <p:spPr bwMode="auto">
            <a:xfrm flipV="1">
              <a:off x="6462831" y="4695329"/>
              <a:ext cx="409574" cy="3905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625695" name="Line 31"/>
            <p:cNvSpPr>
              <a:spLocks noChangeShapeType="1"/>
            </p:cNvSpPr>
            <p:nvPr/>
          </p:nvSpPr>
          <p:spPr bwMode="auto">
            <a:xfrm flipV="1">
              <a:off x="6453305" y="4714379"/>
              <a:ext cx="66676" cy="36195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625696" name="Text Box 32"/>
            <p:cNvSpPr txBox="1">
              <a:spLocks noChangeAspect="1" noChangeArrowheads="1"/>
            </p:cNvSpPr>
            <p:nvPr/>
          </p:nvSpPr>
          <p:spPr bwMode="auto">
            <a:xfrm>
              <a:off x="3525955" y="5660529"/>
              <a:ext cx="352426" cy="282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pitchFamily="50" charset="-127"/>
                  <a:cs typeface="Arial" pitchFamily="34" charset="0"/>
                </a:rPr>
                <a:t>15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5697" name="Text Box 33"/>
            <p:cNvSpPr txBox="1">
              <a:spLocks noChangeAspect="1" noChangeArrowheads="1"/>
            </p:cNvSpPr>
            <p:nvPr/>
          </p:nvSpPr>
          <p:spPr bwMode="auto">
            <a:xfrm>
              <a:off x="1773355" y="5670053"/>
              <a:ext cx="352426" cy="282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pitchFamily="50" charset="-127"/>
                  <a:cs typeface="Arial" pitchFamily="34" charset="0"/>
                </a:rPr>
                <a:t>12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5698" name="Text Box 34"/>
            <p:cNvSpPr txBox="1">
              <a:spLocks noChangeAspect="1" noChangeArrowheads="1"/>
            </p:cNvSpPr>
            <p:nvPr/>
          </p:nvSpPr>
          <p:spPr bwMode="auto">
            <a:xfrm>
              <a:off x="3830755" y="5965329"/>
              <a:ext cx="352426" cy="282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pitchFamily="50" charset="-127"/>
                  <a:cs typeface="Arial" pitchFamily="34" charset="0"/>
                </a:rPr>
                <a:t>42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5699" name="Text Box 35"/>
            <p:cNvSpPr txBox="1">
              <a:spLocks noChangeAspect="1" noChangeArrowheads="1"/>
            </p:cNvSpPr>
            <p:nvPr/>
          </p:nvSpPr>
          <p:spPr bwMode="auto">
            <a:xfrm>
              <a:off x="2287708" y="4776067"/>
              <a:ext cx="352426" cy="282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pitchFamily="50" charset="-127"/>
                  <a:cs typeface="Arial" pitchFamily="34" charset="0"/>
                </a:rPr>
                <a:t>1</a:t>
              </a:r>
              <a:r>
                <a:rPr kumimoji="0" lang="en-US" altLang="ko-K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맑은 고딕" pitchFamily="50" charset="-127"/>
                  <a:cs typeface="Arial" pitchFamily="34" charset="0"/>
                </a:rPr>
                <a:t>.0</a:t>
              </a:r>
              <a:endPara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5700" name="Text Box 36"/>
            <p:cNvSpPr txBox="1">
              <a:spLocks noChangeAspect="1" noChangeArrowheads="1"/>
            </p:cNvSpPr>
            <p:nvPr/>
          </p:nvSpPr>
          <p:spPr bwMode="auto">
            <a:xfrm>
              <a:off x="1030405" y="4603253"/>
              <a:ext cx="355600" cy="282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pitchFamily="50" charset="-127"/>
                  <a:cs typeface="Arial" pitchFamily="34" charset="0"/>
                </a:rPr>
                <a:t>4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5701" name="Text Box 37"/>
            <p:cNvSpPr txBox="1">
              <a:spLocks noChangeAspect="1" noChangeArrowheads="1"/>
            </p:cNvSpPr>
            <p:nvPr/>
          </p:nvSpPr>
          <p:spPr bwMode="auto">
            <a:xfrm>
              <a:off x="960555" y="5200153"/>
              <a:ext cx="355600" cy="282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pitchFamily="50" charset="-127"/>
                  <a:cs typeface="Arial" pitchFamily="34" charset="0"/>
                </a:rPr>
                <a:t>5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5702" name="Text Box 38"/>
            <p:cNvSpPr txBox="1">
              <a:spLocks noChangeAspect="1" noChangeArrowheads="1"/>
            </p:cNvSpPr>
            <p:nvPr/>
          </p:nvSpPr>
          <p:spPr bwMode="auto">
            <a:xfrm>
              <a:off x="6412945" y="4480327"/>
              <a:ext cx="352424" cy="282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pitchFamily="50" charset="-127"/>
                  <a:cs typeface="Arial" pitchFamily="34" charset="0"/>
                </a:rPr>
                <a:t>2.5</a:t>
              </a:r>
              <a:endPara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5703" name="Text Box 39"/>
            <p:cNvSpPr txBox="1">
              <a:spLocks noChangeAspect="1" noChangeArrowheads="1"/>
            </p:cNvSpPr>
            <p:nvPr/>
          </p:nvSpPr>
          <p:spPr bwMode="auto">
            <a:xfrm>
              <a:off x="6850185" y="4439969"/>
              <a:ext cx="352424" cy="282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pitchFamily="50" charset="-127"/>
                  <a:cs typeface="Arial" pitchFamily="34" charset="0"/>
                </a:rPr>
                <a:t>4.2</a:t>
              </a:r>
              <a:endPara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5704" name="Text Box 40"/>
            <p:cNvSpPr txBox="1">
              <a:spLocks noChangeAspect="1" noChangeArrowheads="1"/>
            </p:cNvSpPr>
            <p:nvPr/>
          </p:nvSpPr>
          <p:spPr bwMode="auto">
            <a:xfrm>
              <a:off x="2440105" y="4099795"/>
              <a:ext cx="2295526" cy="282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pitchFamily="50" charset="-127"/>
                  <a:cs typeface="Arial" pitchFamily="34" charset="0"/>
                </a:rPr>
                <a:t>All dimensions in cm</a:t>
              </a:r>
              <a:endPara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PRINCIPLE OF MINIMUM POTENTIAL ENERGY </a:t>
            </a:r>
            <a:r>
              <a:rPr lang="en-US" i="1"/>
              <a:t>cont</a:t>
            </a:r>
            <a:r>
              <a:rPr lang="en-US"/>
              <a:t>.</a:t>
            </a:r>
          </a:p>
        </p:txBody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75" y="741363"/>
            <a:ext cx="8909050" cy="5067300"/>
          </a:xfrm>
        </p:spPr>
        <p:txBody>
          <a:bodyPr/>
          <a:lstStyle/>
          <a:p>
            <a:r>
              <a:rPr lang="en-US" dirty="0" smtClean="0"/>
              <a:t>Potential Energy of Applied Loads</a:t>
            </a:r>
            <a:endParaRPr lang="en-US" dirty="0"/>
          </a:p>
          <a:p>
            <a:pPr lvl="1"/>
            <a:r>
              <a:rPr lang="en-US" dirty="0" smtClean="0"/>
              <a:t>Force acting on a body reduces potential to do additional work.</a:t>
            </a:r>
            <a:endParaRPr lang="en-US" dirty="0"/>
          </a:p>
          <a:p>
            <a:pPr lvl="1"/>
            <a:r>
              <a:rPr lang="en-US" dirty="0" smtClean="0"/>
              <a:t>Negative of product of the force and corresponding displacement</a:t>
            </a:r>
          </a:p>
          <a:p>
            <a:pPr lvl="1"/>
            <a:r>
              <a:rPr lang="en-US" b="1" dirty="0" smtClean="0">
                <a:solidFill>
                  <a:srgbClr val="0070C0"/>
                </a:solidFill>
              </a:rPr>
              <a:t>Concentrated forces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spcBef>
                <a:spcPts val="1200"/>
              </a:spcBef>
            </a:pPr>
            <a:r>
              <a:rPr lang="en-US" i="1" dirty="0" err="1" smtClean="0"/>
              <a:t>F</a:t>
            </a:r>
            <a:r>
              <a:rPr lang="en-US" i="1" baseline="-25000" dirty="0" err="1" smtClean="0"/>
              <a:t>i</a:t>
            </a:r>
            <a:r>
              <a:rPr lang="en-US" dirty="0" smtClean="0"/>
              <a:t> and </a:t>
            </a:r>
            <a:r>
              <a:rPr lang="en-US" i="1" dirty="0" err="1" smtClean="0"/>
              <a:t>q</a:t>
            </a:r>
            <a:r>
              <a:rPr lang="en-US" i="1" baseline="-25000" dirty="0" err="1" smtClean="0"/>
              <a:t>i</a:t>
            </a:r>
            <a:r>
              <a:rPr lang="en-US" dirty="0" smtClean="0"/>
              <a:t> are in the same direction</a:t>
            </a:r>
          </a:p>
          <a:p>
            <a:pPr lvl="1"/>
            <a:r>
              <a:rPr lang="en-US" dirty="0" smtClean="0"/>
              <a:t>Reaction force does not have any potential (because </a:t>
            </a:r>
            <a:r>
              <a:rPr lang="en-US" i="1" dirty="0" err="1" smtClean="0"/>
              <a:t>q</a:t>
            </a:r>
            <a:r>
              <a:rPr lang="en-US" i="1" baseline="-25000" dirty="0" err="1" smtClean="0"/>
              <a:t>i</a:t>
            </a:r>
            <a:r>
              <a:rPr lang="en-US" dirty="0" smtClean="0"/>
              <a:t> = 0)</a:t>
            </a:r>
          </a:p>
          <a:p>
            <a:pPr lvl="1"/>
            <a:r>
              <a:rPr lang="en-US" b="1" dirty="0" smtClean="0">
                <a:solidFill>
                  <a:srgbClr val="0070C0"/>
                </a:solidFill>
              </a:rPr>
              <a:t>Distributed forces</a:t>
            </a:r>
            <a:r>
              <a:rPr lang="en-US" dirty="0" smtClean="0"/>
              <a:t> (pressure load) acting on the edge</a:t>
            </a:r>
          </a:p>
          <a:p>
            <a:pPr lvl="1"/>
            <a:endParaRPr lang="en-US" dirty="0"/>
          </a:p>
        </p:txBody>
      </p:sp>
      <p:sp>
        <p:nvSpPr>
          <p:cNvPr id="3512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51233" name="Object 1"/>
          <p:cNvGraphicFramePr>
            <a:graphicFrameLocks noChangeAspect="1"/>
          </p:cNvGraphicFramePr>
          <p:nvPr/>
        </p:nvGraphicFramePr>
        <p:xfrm>
          <a:off x="2392363" y="2362200"/>
          <a:ext cx="1296987" cy="668338"/>
        </p:xfrm>
        <a:graphic>
          <a:graphicData uri="http://schemas.openxmlformats.org/presentationml/2006/ole">
            <p:oleObj spid="_x0000_s351233" name="Equation" r:id="rId3" imgW="1282680" imgH="672840" progId="Equation.DSMT4">
              <p:embed/>
            </p:oleObj>
          </a:graphicData>
        </a:graphic>
      </p:graphicFrame>
      <p:sp>
        <p:nvSpPr>
          <p:cNvPr id="3512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51235" name="Object 3"/>
          <p:cNvGraphicFramePr>
            <a:graphicFrameLocks noChangeAspect="1"/>
          </p:cNvGraphicFramePr>
          <p:nvPr/>
        </p:nvGraphicFramePr>
        <p:xfrm>
          <a:off x="1023938" y="4367213"/>
          <a:ext cx="2508250" cy="2212975"/>
        </p:xfrm>
        <a:graphic>
          <a:graphicData uri="http://schemas.openxmlformats.org/presentationml/2006/ole">
            <p:oleObj spid="_x0000_s351235" name="Equation" r:id="rId4" imgW="2514600" imgH="2197080" progId="Equation.DSMT4">
              <p:embed/>
            </p:oleObj>
          </a:graphicData>
        </a:graphic>
      </p:graphicFrame>
      <p:sp>
        <p:nvSpPr>
          <p:cNvPr id="351265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351237" name="Group 5"/>
          <p:cNvGrpSpPr>
            <a:grpSpLocks noChangeAspect="1"/>
          </p:cNvGrpSpPr>
          <p:nvPr/>
        </p:nvGrpSpPr>
        <p:grpSpPr bwMode="auto">
          <a:xfrm>
            <a:off x="4389120" y="4389120"/>
            <a:ext cx="4457700" cy="2216945"/>
            <a:chOff x="2322" y="7801"/>
            <a:chExt cx="4679" cy="2327"/>
          </a:xfrm>
        </p:grpSpPr>
        <p:sp>
          <p:nvSpPr>
            <p:cNvPr id="351264" name="Text Box 32"/>
            <p:cNvSpPr txBox="1">
              <a:spLocks noChangeArrowheads="1"/>
            </p:cNvSpPr>
            <p:nvPr/>
          </p:nvSpPr>
          <p:spPr bwMode="auto">
            <a:xfrm>
              <a:off x="6773" y="8578"/>
              <a:ext cx="228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바탕" pitchFamily="18" charset="-127"/>
                  <a:cs typeface="Times New Roman" pitchFamily="18" charset="0"/>
                </a:rPr>
                <a:t>h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351263" name="Freeform 31"/>
            <p:cNvSpPr>
              <a:spLocks noChangeAspect="1"/>
            </p:cNvSpPr>
            <p:nvPr/>
          </p:nvSpPr>
          <p:spPr bwMode="auto">
            <a:xfrm rot="970164">
              <a:off x="3923" y="7994"/>
              <a:ext cx="2583" cy="1734"/>
            </a:xfrm>
            <a:custGeom>
              <a:avLst/>
              <a:gdLst/>
              <a:ahLst/>
              <a:cxnLst>
                <a:cxn ang="0">
                  <a:pos x="1099" y="22"/>
                </a:cxn>
                <a:cxn ang="0">
                  <a:pos x="320" y="229"/>
                </a:cxn>
                <a:cxn ang="0">
                  <a:pos x="57" y="969"/>
                </a:cxn>
                <a:cxn ang="0">
                  <a:pos x="662" y="1597"/>
                </a:cxn>
                <a:cxn ang="0">
                  <a:pos x="1656" y="1271"/>
                </a:cxn>
                <a:cxn ang="0">
                  <a:pos x="2062" y="364"/>
                </a:cxn>
                <a:cxn ang="0">
                  <a:pos x="1099" y="22"/>
                </a:cxn>
              </a:cxnLst>
              <a:rect l="0" t="0" r="r" b="b"/>
              <a:pathLst>
                <a:path w="2157" h="1647">
                  <a:moveTo>
                    <a:pt x="1099" y="22"/>
                  </a:moveTo>
                  <a:cubicBezTo>
                    <a:pt x="809" y="0"/>
                    <a:pt x="494" y="71"/>
                    <a:pt x="320" y="229"/>
                  </a:cubicBezTo>
                  <a:cubicBezTo>
                    <a:pt x="146" y="387"/>
                    <a:pt x="0" y="741"/>
                    <a:pt x="57" y="969"/>
                  </a:cubicBezTo>
                  <a:cubicBezTo>
                    <a:pt x="114" y="1197"/>
                    <a:pt x="396" y="1547"/>
                    <a:pt x="662" y="1597"/>
                  </a:cubicBezTo>
                  <a:cubicBezTo>
                    <a:pt x="928" y="1647"/>
                    <a:pt x="1423" y="1476"/>
                    <a:pt x="1656" y="1271"/>
                  </a:cubicBezTo>
                  <a:cubicBezTo>
                    <a:pt x="1889" y="1066"/>
                    <a:pt x="2157" y="573"/>
                    <a:pt x="2062" y="364"/>
                  </a:cubicBezTo>
                  <a:cubicBezTo>
                    <a:pt x="1967" y="155"/>
                    <a:pt x="1389" y="44"/>
                    <a:pt x="1099" y="22"/>
                  </a:cubicBez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>
                <a:latin typeface="+mn-lt"/>
              </a:endParaRPr>
            </a:p>
          </p:txBody>
        </p:sp>
        <p:sp>
          <p:nvSpPr>
            <p:cNvPr id="351262" name="Freeform 30"/>
            <p:cNvSpPr>
              <a:spLocks noChangeAspect="1"/>
            </p:cNvSpPr>
            <p:nvPr/>
          </p:nvSpPr>
          <p:spPr bwMode="auto">
            <a:xfrm rot="970164">
              <a:off x="3918" y="7801"/>
              <a:ext cx="2583" cy="1734"/>
            </a:xfrm>
            <a:custGeom>
              <a:avLst/>
              <a:gdLst/>
              <a:ahLst/>
              <a:cxnLst>
                <a:cxn ang="0">
                  <a:pos x="1099" y="22"/>
                </a:cxn>
                <a:cxn ang="0">
                  <a:pos x="320" y="229"/>
                </a:cxn>
                <a:cxn ang="0">
                  <a:pos x="57" y="969"/>
                </a:cxn>
                <a:cxn ang="0">
                  <a:pos x="662" y="1597"/>
                </a:cxn>
                <a:cxn ang="0">
                  <a:pos x="1656" y="1271"/>
                </a:cxn>
                <a:cxn ang="0">
                  <a:pos x="2062" y="364"/>
                </a:cxn>
                <a:cxn ang="0">
                  <a:pos x="1099" y="22"/>
                </a:cxn>
              </a:cxnLst>
              <a:rect l="0" t="0" r="r" b="b"/>
              <a:pathLst>
                <a:path w="2157" h="1647">
                  <a:moveTo>
                    <a:pt x="1099" y="22"/>
                  </a:moveTo>
                  <a:cubicBezTo>
                    <a:pt x="809" y="0"/>
                    <a:pt x="494" y="71"/>
                    <a:pt x="320" y="229"/>
                  </a:cubicBezTo>
                  <a:cubicBezTo>
                    <a:pt x="146" y="387"/>
                    <a:pt x="0" y="741"/>
                    <a:pt x="57" y="969"/>
                  </a:cubicBezTo>
                  <a:cubicBezTo>
                    <a:pt x="114" y="1197"/>
                    <a:pt x="396" y="1547"/>
                    <a:pt x="662" y="1597"/>
                  </a:cubicBezTo>
                  <a:cubicBezTo>
                    <a:pt x="928" y="1647"/>
                    <a:pt x="1423" y="1476"/>
                    <a:pt x="1656" y="1271"/>
                  </a:cubicBezTo>
                  <a:cubicBezTo>
                    <a:pt x="1889" y="1066"/>
                    <a:pt x="2157" y="573"/>
                    <a:pt x="2062" y="364"/>
                  </a:cubicBezTo>
                  <a:cubicBezTo>
                    <a:pt x="1967" y="155"/>
                    <a:pt x="1389" y="44"/>
                    <a:pt x="1099" y="22"/>
                  </a:cubicBez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>
                <a:latin typeface="+mn-lt"/>
              </a:endParaRPr>
            </a:p>
          </p:txBody>
        </p:sp>
        <p:sp>
          <p:nvSpPr>
            <p:cNvPr id="351261" name="AutoShape 29"/>
            <p:cNvSpPr>
              <a:spLocks noChangeShapeType="1"/>
            </p:cNvSpPr>
            <p:nvPr/>
          </p:nvSpPr>
          <p:spPr bwMode="auto">
            <a:xfrm flipV="1">
              <a:off x="6481" y="8562"/>
              <a:ext cx="0" cy="216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>
                <a:latin typeface="+mn-lt"/>
              </a:endParaRPr>
            </a:p>
          </p:txBody>
        </p:sp>
        <p:sp>
          <p:nvSpPr>
            <p:cNvPr id="351260" name="AutoShape 28"/>
            <p:cNvSpPr>
              <a:spLocks noChangeShapeType="1"/>
            </p:cNvSpPr>
            <p:nvPr/>
          </p:nvSpPr>
          <p:spPr bwMode="auto">
            <a:xfrm flipV="1">
              <a:off x="3999" y="8454"/>
              <a:ext cx="0" cy="216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>
                <a:latin typeface="+mn-lt"/>
              </a:endParaRPr>
            </a:p>
          </p:txBody>
        </p:sp>
        <p:sp>
          <p:nvSpPr>
            <p:cNvPr id="351259" name="AutoShape 27"/>
            <p:cNvSpPr>
              <a:spLocks noChangeShapeType="1"/>
            </p:cNvSpPr>
            <p:nvPr/>
          </p:nvSpPr>
          <p:spPr bwMode="auto">
            <a:xfrm>
              <a:off x="6538" y="8562"/>
              <a:ext cx="267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>
                <a:latin typeface="+mn-lt"/>
              </a:endParaRPr>
            </a:p>
          </p:txBody>
        </p:sp>
        <p:sp>
          <p:nvSpPr>
            <p:cNvPr id="351258" name="AutoShape 26"/>
            <p:cNvSpPr>
              <a:spLocks noChangeShapeType="1"/>
            </p:cNvSpPr>
            <p:nvPr/>
          </p:nvSpPr>
          <p:spPr bwMode="auto">
            <a:xfrm>
              <a:off x="6538" y="8803"/>
              <a:ext cx="267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>
                <a:latin typeface="+mn-lt"/>
              </a:endParaRPr>
            </a:p>
          </p:txBody>
        </p:sp>
        <p:sp>
          <p:nvSpPr>
            <p:cNvPr id="351257" name="AutoShape 25"/>
            <p:cNvSpPr>
              <a:spLocks noChangeShapeType="1"/>
            </p:cNvSpPr>
            <p:nvPr/>
          </p:nvSpPr>
          <p:spPr bwMode="auto">
            <a:xfrm flipV="1">
              <a:off x="6669" y="8787"/>
              <a:ext cx="0" cy="28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>
                <a:latin typeface="+mn-lt"/>
              </a:endParaRPr>
            </a:p>
          </p:txBody>
        </p:sp>
        <p:sp>
          <p:nvSpPr>
            <p:cNvPr id="351256" name="AutoShape 24"/>
            <p:cNvSpPr>
              <a:spLocks noChangeShapeType="1"/>
            </p:cNvSpPr>
            <p:nvPr/>
          </p:nvSpPr>
          <p:spPr bwMode="auto">
            <a:xfrm>
              <a:off x="6669" y="8292"/>
              <a:ext cx="0" cy="28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>
                <a:latin typeface="+mn-lt"/>
              </a:endParaRPr>
            </a:p>
          </p:txBody>
        </p:sp>
        <p:sp>
          <p:nvSpPr>
            <p:cNvPr id="351255" name="Text Box 23"/>
            <p:cNvSpPr txBox="1">
              <a:spLocks noChangeArrowheads="1"/>
            </p:cNvSpPr>
            <p:nvPr/>
          </p:nvSpPr>
          <p:spPr bwMode="auto">
            <a:xfrm>
              <a:off x="5066" y="8454"/>
              <a:ext cx="228" cy="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바탕" pitchFamily="18" charset="-127"/>
                  <a:cs typeface="Times New Roman" pitchFamily="18" charset="0"/>
                </a:rPr>
                <a:t>A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351254" name="AutoShape 22"/>
            <p:cNvSpPr>
              <a:spLocks noChangeShapeType="1"/>
            </p:cNvSpPr>
            <p:nvPr/>
          </p:nvSpPr>
          <p:spPr bwMode="auto">
            <a:xfrm flipV="1">
              <a:off x="2936" y="9180"/>
              <a:ext cx="0" cy="55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>
                <a:latin typeface="+mn-lt"/>
              </a:endParaRPr>
            </a:p>
          </p:txBody>
        </p:sp>
        <p:sp>
          <p:nvSpPr>
            <p:cNvPr id="351253" name="Freeform 21"/>
            <p:cNvSpPr>
              <a:spLocks/>
            </p:cNvSpPr>
            <p:nvPr/>
          </p:nvSpPr>
          <p:spPr bwMode="auto">
            <a:xfrm>
              <a:off x="2550" y="9734"/>
              <a:ext cx="938" cy="248"/>
            </a:xfrm>
            <a:custGeom>
              <a:avLst/>
              <a:gdLst/>
              <a:ahLst/>
              <a:cxnLst>
                <a:cxn ang="0">
                  <a:pos x="0" y="248"/>
                </a:cxn>
                <a:cxn ang="0">
                  <a:pos x="390" y="0"/>
                </a:cxn>
                <a:cxn ang="0">
                  <a:pos x="938" y="0"/>
                </a:cxn>
              </a:cxnLst>
              <a:rect l="0" t="0" r="r" b="b"/>
              <a:pathLst>
                <a:path w="938" h="248">
                  <a:moveTo>
                    <a:pt x="0" y="248"/>
                  </a:moveTo>
                  <a:lnTo>
                    <a:pt x="390" y="0"/>
                  </a:lnTo>
                  <a:lnTo>
                    <a:pt x="93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triangle" w="sm" len="med"/>
              <a:tailEnd type="triangle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>
                <a:latin typeface="+mn-lt"/>
              </a:endParaRPr>
            </a:p>
          </p:txBody>
        </p:sp>
        <p:sp>
          <p:nvSpPr>
            <p:cNvPr id="351252" name="Text Box 20"/>
            <p:cNvSpPr txBox="1">
              <a:spLocks noChangeArrowheads="1"/>
            </p:cNvSpPr>
            <p:nvPr/>
          </p:nvSpPr>
          <p:spPr bwMode="auto">
            <a:xfrm>
              <a:off x="2322" y="9903"/>
              <a:ext cx="228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바탕" pitchFamily="18" charset="-127"/>
                  <a:cs typeface="Times New Roman" pitchFamily="18" charset="0"/>
                </a:rPr>
                <a:t>x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351251" name="Text Box 19"/>
            <p:cNvSpPr txBox="1">
              <a:spLocks noChangeArrowheads="1"/>
            </p:cNvSpPr>
            <p:nvPr/>
          </p:nvSpPr>
          <p:spPr bwMode="auto">
            <a:xfrm>
              <a:off x="3488" y="9629"/>
              <a:ext cx="228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바탕" pitchFamily="18" charset="-127"/>
                  <a:cs typeface="Times New Roman" pitchFamily="18" charset="0"/>
                </a:rPr>
                <a:t>y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351250" name="Text Box 18"/>
            <p:cNvSpPr txBox="1">
              <a:spLocks noChangeArrowheads="1"/>
            </p:cNvSpPr>
            <p:nvPr/>
          </p:nvSpPr>
          <p:spPr bwMode="auto">
            <a:xfrm>
              <a:off x="2808" y="8967"/>
              <a:ext cx="228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바탕" pitchFamily="18" charset="-127"/>
                  <a:cs typeface="Times New Roman" pitchFamily="18" charset="0"/>
                </a:rPr>
                <a:t>z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351249" name="Freeform 17"/>
            <p:cNvSpPr>
              <a:spLocks/>
            </p:cNvSpPr>
            <p:nvPr/>
          </p:nvSpPr>
          <p:spPr bwMode="auto">
            <a:xfrm>
              <a:off x="3847" y="9073"/>
              <a:ext cx="817" cy="49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5" y="367"/>
                </a:cxn>
                <a:cxn ang="0">
                  <a:pos x="817" y="495"/>
                </a:cxn>
              </a:cxnLst>
              <a:rect l="0" t="0" r="r" b="b"/>
              <a:pathLst>
                <a:path w="817" h="495">
                  <a:moveTo>
                    <a:pt x="0" y="0"/>
                  </a:moveTo>
                  <a:cubicBezTo>
                    <a:pt x="52" y="61"/>
                    <a:pt x="179" y="284"/>
                    <a:pt x="315" y="367"/>
                  </a:cubicBezTo>
                  <a:cubicBezTo>
                    <a:pt x="451" y="450"/>
                    <a:pt x="712" y="468"/>
                    <a:pt x="817" y="495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>
                <a:latin typeface="+mn-lt"/>
              </a:endParaRPr>
            </a:p>
          </p:txBody>
        </p:sp>
        <p:sp>
          <p:nvSpPr>
            <p:cNvPr id="351248" name="AutoShape 16"/>
            <p:cNvSpPr>
              <a:spLocks noChangeShapeType="1"/>
            </p:cNvSpPr>
            <p:nvPr/>
          </p:nvSpPr>
          <p:spPr bwMode="auto">
            <a:xfrm>
              <a:off x="4833" y="9395"/>
              <a:ext cx="0" cy="19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>
                <a:latin typeface="+mn-lt"/>
              </a:endParaRPr>
            </a:p>
          </p:txBody>
        </p:sp>
        <p:sp>
          <p:nvSpPr>
            <p:cNvPr id="351247" name="Freeform 15"/>
            <p:cNvSpPr>
              <a:spLocks/>
            </p:cNvSpPr>
            <p:nvPr/>
          </p:nvSpPr>
          <p:spPr bwMode="auto">
            <a:xfrm>
              <a:off x="3847" y="9276"/>
              <a:ext cx="817" cy="49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5" y="367"/>
                </a:cxn>
                <a:cxn ang="0">
                  <a:pos x="817" y="495"/>
                </a:cxn>
              </a:cxnLst>
              <a:rect l="0" t="0" r="r" b="b"/>
              <a:pathLst>
                <a:path w="817" h="495">
                  <a:moveTo>
                    <a:pt x="0" y="0"/>
                  </a:moveTo>
                  <a:cubicBezTo>
                    <a:pt x="52" y="61"/>
                    <a:pt x="179" y="284"/>
                    <a:pt x="315" y="367"/>
                  </a:cubicBezTo>
                  <a:cubicBezTo>
                    <a:pt x="451" y="450"/>
                    <a:pt x="712" y="468"/>
                    <a:pt x="817" y="495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>
                <a:latin typeface="+mn-lt"/>
              </a:endParaRPr>
            </a:p>
          </p:txBody>
        </p:sp>
        <p:sp>
          <p:nvSpPr>
            <p:cNvPr id="351246" name="Text Box 14"/>
            <p:cNvSpPr txBox="1">
              <a:spLocks noChangeArrowheads="1"/>
            </p:cNvSpPr>
            <p:nvPr/>
          </p:nvSpPr>
          <p:spPr bwMode="auto">
            <a:xfrm>
              <a:off x="4363" y="8966"/>
              <a:ext cx="401" cy="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바탕" pitchFamily="18" charset="-127"/>
                  <a:cs typeface="Times New Roman" pitchFamily="18" charset="0"/>
                </a:rPr>
                <a:t>S</a:t>
              </a:r>
              <a:r>
                <a:rPr kumimoji="0" lang="en-US" sz="1600" b="0" i="1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바탕" pitchFamily="18" charset="-127"/>
                  <a:cs typeface="Times New Roman" pitchFamily="18" charset="0"/>
                </a:rPr>
                <a:t>T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351245" name="Text Box 13"/>
            <p:cNvSpPr txBox="1">
              <a:spLocks noChangeArrowheads="1"/>
            </p:cNvSpPr>
            <p:nvPr/>
          </p:nvSpPr>
          <p:spPr bwMode="auto">
            <a:xfrm>
              <a:off x="3883" y="9735"/>
              <a:ext cx="629" cy="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바탕" pitchFamily="18" charset="-127"/>
                  <a:cs typeface="Times New Roman" pitchFamily="18" charset="0"/>
                </a:rPr>
                <a:t>{</a:t>
              </a:r>
              <a:r>
                <a:rPr kumimoji="0" lang="en-US" sz="1600" b="0" i="1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바탕" pitchFamily="18" charset="-127"/>
                  <a:cs typeface="Times New Roman" pitchFamily="18" charset="0"/>
                </a:rPr>
                <a:t>T</a:t>
              </a:r>
              <a:r>
                <a:rPr kumimoji="0" lang="en-US" sz="1600" b="0" i="1" u="none" strike="noStrike" cap="none" normalizeH="0" baseline="-3000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바탕" pitchFamily="18" charset="-127"/>
                  <a:cs typeface="Times New Roman" pitchFamily="18" charset="0"/>
                </a:rPr>
                <a:t>x</a:t>
              </a:r>
              <a:r>
                <a:rPr kumimoji="0" lang="en-US" sz="1600" b="0" i="1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바탕" pitchFamily="18" charset="-127"/>
                  <a:cs typeface="Times New Roman" pitchFamily="18" charset="0"/>
                </a:rPr>
                <a:t>,T</a:t>
              </a:r>
              <a:r>
                <a:rPr kumimoji="0" lang="en-US" sz="1600" b="0" i="1" u="none" strike="noStrike" cap="none" normalizeH="0" baseline="-3000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바탕" pitchFamily="18" charset="-127"/>
                  <a:cs typeface="Times New Roman" pitchFamily="18" charset="0"/>
                </a:rPr>
                <a:t>y</a:t>
              </a: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바탕" pitchFamily="18" charset="-127"/>
                  <a:cs typeface="Times New Roman" pitchFamily="18" charset="0"/>
                </a:rPr>
                <a:t>}</a:t>
              </a:r>
              <a:endPara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351244" name="Freeform 12"/>
            <p:cNvSpPr>
              <a:spLocks/>
            </p:cNvSpPr>
            <p:nvPr/>
          </p:nvSpPr>
          <p:spPr bwMode="auto">
            <a:xfrm>
              <a:off x="3848" y="8833"/>
              <a:ext cx="247" cy="448"/>
            </a:xfrm>
            <a:custGeom>
              <a:avLst/>
              <a:gdLst/>
              <a:ahLst/>
              <a:cxnLst>
                <a:cxn ang="0">
                  <a:pos x="247" y="0"/>
                </a:cxn>
                <a:cxn ang="0">
                  <a:pos x="0" y="247"/>
                </a:cxn>
                <a:cxn ang="0">
                  <a:pos x="0" y="448"/>
                </a:cxn>
                <a:cxn ang="0">
                  <a:pos x="247" y="201"/>
                </a:cxn>
              </a:cxnLst>
              <a:rect l="0" t="0" r="r" b="b"/>
              <a:pathLst>
                <a:path w="247" h="448">
                  <a:moveTo>
                    <a:pt x="247" y="0"/>
                  </a:moveTo>
                  <a:lnTo>
                    <a:pt x="0" y="247"/>
                  </a:lnTo>
                  <a:lnTo>
                    <a:pt x="0" y="448"/>
                  </a:lnTo>
                  <a:lnTo>
                    <a:pt x="247" y="201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triangle" w="sm" len="sm"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>
                <a:latin typeface="+mn-lt"/>
              </a:endParaRPr>
            </a:p>
          </p:txBody>
        </p:sp>
        <p:sp>
          <p:nvSpPr>
            <p:cNvPr id="351243" name="Freeform 11"/>
            <p:cNvSpPr>
              <a:spLocks/>
            </p:cNvSpPr>
            <p:nvPr/>
          </p:nvSpPr>
          <p:spPr bwMode="auto">
            <a:xfrm>
              <a:off x="3967" y="9015"/>
              <a:ext cx="241" cy="433"/>
            </a:xfrm>
            <a:custGeom>
              <a:avLst/>
              <a:gdLst/>
              <a:ahLst/>
              <a:cxnLst>
                <a:cxn ang="0">
                  <a:pos x="241" y="0"/>
                </a:cxn>
                <a:cxn ang="0">
                  <a:pos x="0" y="232"/>
                </a:cxn>
                <a:cxn ang="0">
                  <a:pos x="0" y="433"/>
                </a:cxn>
                <a:cxn ang="0">
                  <a:pos x="235" y="192"/>
                </a:cxn>
              </a:cxnLst>
              <a:rect l="0" t="0" r="r" b="b"/>
              <a:pathLst>
                <a:path w="241" h="433">
                  <a:moveTo>
                    <a:pt x="241" y="0"/>
                  </a:moveTo>
                  <a:lnTo>
                    <a:pt x="0" y="232"/>
                  </a:lnTo>
                  <a:lnTo>
                    <a:pt x="0" y="433"/>
                  </a:lnTo>
                  <a:lnTo>
                    <a:pt x="235" y="19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triangle" w="sm" len="sm"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>
                <a:latin typeface="+mn-lt"/>
              </a:endParaRPr>
            </a:p>
          </p:txBody>
        </p:sp>
        <p:sp>
          <p:nvSpPr>
            <p:cNvPr id="351242" name="Freeform 10"/>
            <p:cNvSpPr>
              <a:spLocks/>
            </p:cNvSpPr>
            <p:nvPr/>
          </p:nvSpPr>
          <p:spPr bwMode="auto">
            <a:xfrm>
              <a:off x="4088" y="9159"/>
              <a:ext cx="243" cy="427"/>
            </a:xfrm>
            <a:custGeom>
              <a:avLst/>
              <a:gdLst/>
              <a:ahLst/>
              <a:cxnLst>
                <a:cxn ang="0">
                  <a:pos x="221" y="0"/>
                </a:cxn>
                <a:cxn ang="0">
                  <a:pos x="0" y="226"/>
                </a:cxn>
                <a:cxn ang="0">
                  <a:pos x="0" y="427"/>
                </a:cxn>
                <a:cxn ang="0">
                  <a:pos x="243" y="198"/>
                </a:cxn>
              </a:cxnLst>
              <a:rect l="0" t="0" r="r" b="b"/>
              <a:pathLst>
                <a:path w="243" h="427">
                  <a:moveTo>
                    <a:pt x="221" y="0"/>
                  </a:moveTo>
                  <a:lnTo>
                    <a:pt x="0" y="226"/>
                  </a:lnTo>
                  <a:lnTo>
                    <a:pt x="0" y="427"/>
                  </a:lnTo>
                  <a:lnTo>
                    <a:pt x="243" y="198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triangle" w="sm" len="sm"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>
                <a:latin typeface="+mn-lt"/>
              </a:endParaRPr>
            </a:p>
          </p:txBody>
        </p:sp>
        <p:sp>
          <p:nvSpPr>
            <p:cNvPr id="351241" name="Freeform 9"/>
            <p:cNvSpPr>
              <a:spLocks/>
            </p:cNvSpPr>
            <p:nvPr/>
          </p:nvSpPr>
          <p:spPr bwMode="auto">
            <a:xfrm>
              <a:off x="4224" y="9250"/>
              <a:ext cx="219" cy="428"/>
            </a:xfrm>
            <a:custGeom>
              <a:avLst/>
              <a:gdLst/>
              <a:ahLst/>
              <a:cxnLst>
                <a:cxn ang="0">
                  <a:pos x="219" y="0"/>
                </a:cxn>
                <a:cxn ang="0">
                  <a:pos x="0" y="227"/>
                </a:cxn>
                <a:cxn ang="0">
                  <a:pos x="0" y="428"/>
                </a:cxn>
                <a:cxn ang="0">
                  <a:pos x="214" y="214"/>
                </a:cxn>
              </a:cxnLst>
              <a:rect l="0" t="0" r="r" b="b"/>
              <a:pathLst>
                <a:path w="219" h="428">
                  <a:moveTo>
                    <a:pt x="219" y="0"/>
                  </a:moveTo>
                  <a:lnTo>
                    <a:pt x="0" y="227"/>
                  </a:lnTo>
                  <a:lnTo>
                    <a:pt x="0" y="428"/>
                  </a:lnTo>
                  <a:lnTo>
                    <a:pt x="214" y="21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triangle" w="sm" len="sm"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>
                <a:latin typeface="+mn-lt"/>
              </a:endParaRPr>
            </a:p>
          </p:txBody>
        </p:sp>
        <p:sp>
          <p:nvSpPr>
            <p:cNvPr id="351240" name="Freeform 8"/>
            <p:cNvSpPr>
              <a:spLocks/>
            </p:cNvSpPr>
            <p:nvPr/>
          </p:nvSpPr>
          <p:spPr bwMode="auto">
            <a:xfrm>
              <a:off x="4417" y="9341"/>
              <a:ext cx="197" cy="388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0" y="187"/>
                </a:cxn>
                <a:cxn ang="0">
                  <a:pos x="0" y="388"/>
                </a:cxn>
                <a:cxn ang="0">
                  <a:pos x="197" y="193"/>
                </a:cxn>
              </a:cxnLst>
              <a:rect l="0" t="0" r="r" b="b"/>
              <a:pathLst>
                <a:path w="197" h="388">
                  <a:moveTo>
                    <a:pt x="187" y="0"/>
                  </a:moveTo>
                  <a:lnTo>
                    <a:pt x="0" y="187"/>
                  </a:lnTo>
                  <a:lnTo>
                    <a:pt x="0" y="388"/>
                  </a:lnTo>
                  <a:lnTo>
                    <a:pt x="197" y="19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triangle" w="sm" len="sm"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>
                <a:latin typeface="+mn-lt"/>
              </a:endParaRPr>
            </a:p>
          </p:txBody>
        </p:sp>
        <p:sp>
          <p:nvSpPr>
            <p:cNvPr id="351239" name="Freeform 7"/>
            <p:cNvSpPr>
              <a:spLocks/>
            </p:cNvSpPr>
            <p:nvPr/>
          </p:nvSpPr>
          <p:spPr bwMode="auto">
            <a:xfrm>
              <a:off x="4659" y="9400"/>
              <a:ext cx="175" cy="371"/>
            </a:xfrm>
            <a:custGeom>
              <a:avLst/>
              <a:gdLst/>
              <a:ahLst/>
              <a:cxnLst>
                <a:cxn ang="0">
                  <a:pos x="164" y="0"/>
                </a:cxn>
                <a:cxn ang="0">
                  <a:pos x="0" y="170"/>
                </a:cxn>
                <a:cxn ang="0">
                  <a:pos x="0" y="371"/>
                </a:cxn>
                <a:cxn ang="0">
                  <a:pos x="175" y="193"/>
                </a:cxn>
              </a:cxnLst>
              <a:rect l="0" t="0" r="r" b="b"/>
              <a:pathLst>
                <a:path w="175" h="371">
                  <a:moveTo>
                    <a:pt x="164" y="0"/>
                  </a:moveTo>
                  <a:lnTo>
                    <a:pt x="0" y="170"/>
                  </a:lnTo>
                  <a:lnTo>
                    <a:pt x="0" y="371"/>
                  </a:lnTo>
                  <a:lnTo>
                    <a:pt x="175" y="19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triangle" w="sm" len="sm"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>
                <a:latin typeface="+mn-lt"/>
              </a:endParaRPr>
            </a:p>
          </p:txBody>
        </p:sp>
        <p:sp>
          <p:nvSpPr>
            <p:cNvPr id="351238" name="AutoShape 6"/>
            <p:cNvSpPr>
              <a:spLocks noChangeShapeType="1"/>
            </p:cNvSpPr>
            <p:nvPr/>
          </p:nvSpPr>
          <p:spPr bwMode="auto">
            <a:xfrm>
              <a:off x="4093" y="8845"/>
              <a:ext cx="0" cy="19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 bwMode="auto">
          <a:xfrm>
            <a:off x="1402080" y="3791712"/>
            <a:ext cx="1158240" cy="816864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2060448" y="1987296"/>
            <a:ext cx="1499616" cy="536448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PRINCIPLE OF MINIMUM POTENTIAL ENERGY </a:t>
            </a:r>
            <a:r>
              <a:rPr lang="en-US" i="1"/>
              <a:t>cont</a:t>
            </a:r>
            <a:r>
              <a:rPr lang="en-US"/>
              <a:t>.</a:t>
            </a:r>
          </a:p>
        </p:txBody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Total Potential </a:t>
            </a:r>
            <a:r>
              <a:rPr lang="en-US" dirty="0"/>
              <a:t>Energy</a:t>
            </a:r>
          </a:p>
          <a:p>
            <a:pPr lvl="1"/>
            <a:r>
              <a:rPr lang="en-US" dirty="0"/>
              <a:t>Net energy contained in the structure</a:t>
            </a:r>
          </a:p>
          <a:p>
            <a:pPr lvl="1"/>
            <a:r>
              <a:rPr lang="en-US" dirty="0" smtClean="0"/>
              <a:t>Sum of the strain </a:t>
            </a:r>
            <a:r>
              <a:rPr lang="en-US" dirty="0"/>
              <a:t>energy and </a:t>
            </a:r>
            <a:r>
              <a:rPr lang="en-US" dirty="0" smtClean="0"/>
              <a:t>the potential energy of applied loads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 smtClean="0"/>
              <a:t>Principle </a:t>
            </a:r>
            <a:r>
              <a:rPr lang="en-US" dirty="0"/>
              <a:t>of Minimum Potential Energy</a:t>
            </a:r>
          </a:p>
          <a:p>
            <a:pPr lvl="1"/>
            <a:r>
              <a:rPr lang="en-US" dirty="0"/>
              <a:t>The structure is in equilibrium status when the potential energy has a minimum value. </a:t>
            </a:r>
          </a:p>
        </p:txBody>
      </p:sp>
      <p:sp>
        <p:nvSpPr>
          <p:cNvPr id="337930" name="AutoShape 10"/>
          <p:cNvSpPr>
            <a:spLocks noChangeArrowheads="1"/>
          </p:cNvSpPr>
          <p:nvPr/>
        </p:nvSpPr>
        <p:spPr bwMode="auto">
          <a:xfrm>
            <a:off x="3614865" y="4941253"/>
            <a:ext cx="577850" cy="195262"/>
          </a:xfrm>
          <a:prstGeom prst="rightArrow">
            <a:avLst>
              <a:gd name="adj1" fmla="val 50000"/>
              <a:gd name="adj2" fmla="val 73984"/>
            </a:avLst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7931" name="Text Box 11"/>
          <p:cNvSpPr txBox="1">
            <a:spLocks noChangeArrowheads="1"/>
          </p:cNvSpPr>
          <p:nvPr/>
        </p:nvSpPr>
        <p:spPr bwMode="auto">
          <a:xfrm>
            <a:off x="4453065" y="4833303"/>
            <a:ext cx="2881312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 dirty="0"/>
              <a:t>Finite Element Equation</a:t>
            </a:r>
          </a:p>
        </p:txBody>
      </p:sp>
      <p:sp>
        <p:nvSpPr>
          <p:cNvPr id="3502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50209" name="Object 1"/>
          <p:cNvGraphicFramePr>
            <a:graphicFrameLocks noChangeAspect="1"/>
          </p:cNvGraphicFramePr>
          <p:nvPr/>
        </p:nvGraphicFramePr>
        <p:xfrm>
          <a:off x="2284413" y="2152650"/>
          <a:ext cx="1111250" cy="249238"/>
        </p:xfrm>
        <a:graphic>
          <a:graphicData uri="http://schemas.openxmlformats.org/presentationml/2006/ole">
            <p:oleObj spid="_x0000_s350209" name="Equation" r:id="rId3" imgW="1104840" imgH="253800" progId="Equation.DSMT4">
              <p:embed/>
            </p:oleObj>
          </a:graphicData>
        </a:graphic>
      </p:graphicFrame>
      <p:sp>
        <p:nvSpPr>
          <p:cNvPr id="3502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50211" name="Object 3"/>
          <p:cNvGraphicFramePr>
            <a:graphicFrameLocks noChangeAspect="1"/>
          </p:cNvGraphicFramePr>
          <p:nvPr/>
        </p:nvGraphicFramePr>
        <p:xfrm>
          <a:off x="1591005" y="3852863"/>
          <a:ext cx="4179888" cy="692150"/>
        </p:xfrm>
        <a:graphic>
          <a:graphicData uri="http://schemas.openxmlformats.org/presentationml/2006/ole">
            <p:oleObj spid="_x0000_s350211" name="Equation" r:id="rId4" imgW="4165560" imgH="6858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CST ELEMENT</a:t>
            </a:r>
          </a:p>
        </p:txBody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75" y="464627"/>
            <a:ext cx="8909050" cy="4131426"/>
          </a:xfrm>
        </p:spPr>
        <p:txBody>
          <a:bodyPr/>
          <a:lstStyle/>
          <a:p>
            <a:r>
              <a:rPr lang="en-US" b="1" dirty="0"/>
              <a:t>Constant Strain Triangular</a:t>
            </a:r>
            <a:r>
              <a:rPr lang="en-US" dirty="0"/>
              <a:t> Element</a:t>
            </a:r>
          </a:p>
          <a:p>
            <a:pPr lvl="1"/>
            <a:r>
              <a:rPr lang="en-US" dirty="0"/>
              <a:t>Decompose two-dimensional domain by a set of triangles.</a:t>
            </a:r>
          </a:p>
          <a:p>
            <a:pPr lvl="1"/>
            <a:r>
              <a:rPr lang="en-US" dirty="0"/>
              <a:t>Each triangular element is composed by </a:t>
            </a:r>
            <a:r>
              <a:rPr lang="en-US" b="1" dirty="0">
                <a:solidFill>
                  <a:srgbClr val="0070C0"/>
                </a:solidFill>
              </a:rPr>
              <a:t>three corner nodes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Each element shares its edge and two corner nodes with an adjacent element</a:t>
            </a:r>
            <a:endParaRPr lang="en-US" dirty="0"/>
          </a:p>
          <a:p>
            <a:pPr lvl="1"/>
            <a:r>
              <a:rPr lang="en-US" dirty="0"/>
              <a:t>Counter-clockwise or clockwise node numbering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Each node has two DOFs: </a:t>
            </a:r>
            <a:r>
              <a:rPr lang="en-US" b="1" i="1" dirty="0">
                <a:solidFill>
                  <a:srgbClr val="0070C0"/>
                </a:solidFill>
              </a:rPr>
              <a:t>u</a:t>
            </a:r>
            <a:r>
              <a:rPr lang="en-US" b="1" dirty="0">
                <a:solidFill>
                  <a:srgbClr val="0070C0"/>
                </a:solidFill>
              </a:rPr>
              <a:t> and </a:t>
            </a:r>
            <a:r>
              <a:rPr lang="en-US" b="1" i="1" dirty="0">
                <a:solidFill>
                  <a:srgbClr val="0070C0"/>
                </a:solidFill>
              </a:rPr>
              <a:t>v</a:t>
            </a:r>
          </a:p>
          <a:p>
            <a:pPr lvl="1"/>
            <a:r>
              <a:rPr lang="en-US" dirty="0"/>
              <a:t>displacements interpolation using the shape functions and nodal displacements. </a:t>
            </a:r>
          </a:p>
          <a:p>
            <a:pPr lvl="1"/>
            <a:r>
              <a:rPr lang="en-US" dirty="0"/>
              <a:t>Displacement is </a:t>
            </a:r>
            <a:r>
              <a:rPr lang="en-US" dirty="0">
                <a:solidFill>
                  <a:srgbClr val="CC0000"/>
                </a:solidFill>
              </a:rPr>
              <a:t>linear</a:t>
            </a:r>
            <a:r>
              <a:rPr lang="en-US" dirty="0"/>
              <a:t> because three nodal data are available.</a:t>
            </a:r>
          </a:p>
          <a:p>
            <a:pPr lvl="1"/>
            <a:r>
              <a:rPr lang="en-US" dirty="0"/>
              <a:t>Stress &amp; strain are </a:t>
            </a:r>
            <a:r>
              <a:rPr lang="en-US" dirty="0">
                <a:solidFill>
                  <a:srgbClr val="CC0000"/>
                </a:solidFill>
              </a:rPr>
              <a:t>constant</a:t>
            </a:r>
            <a:r>
              <a:rPr lang="en-US" dirty="0"/>
              <a:t>.</a:t>
            </a:r>
            <a:endParaRPr lang="en-US" dirty="0">
              <a:solidFill>
                <a:srgbClr val="CC0000"/>
              </a:solidFill>
            </a:endParaRPr>
          </a:p>
          <a:p>
            <a:endParaRPr lang="en-US" dirty="0"/>
          </a:p>
        </p:txBody>
      </p:sp>
      <p:sp>
        <p:nvSpPr>
          <p:cNvPr id="338978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338949" name="Group 5"/>
          <p:cNvGrpSpPr>
            <a:grpSpLocks noChangeAspect="1"/>
          </p:cNvGrpSpPr>
          <p:nvPr/>
        </p:nvGrpSpPr>
        <p:grpSpPr bwMode="auto">
          <a:xfrm>
            <a:off x="1155020" y="4439650"/>
            <a:ext cx="6624638" cy="2276475"/>
            <a:chOff x="2739" y="8831"/>
            <a:chExt cx="6956" cy="2391"/>
          </a:xfrm>
        </p:grpSpPr>
        <p:sp>
          <p:nvSpPr>
            <p:cNvPr id="338977" name="AutoShape 33"/>
            <p:cNvSpPr>
              <a:spLocks noChangeArrowheads="1"/>
            </p:cNvSpPr>
            <p:nvPr/>
          </p:nvSpPr>
          <p:spPr bwMode="auto">
            <a:xfrm rot="870398">
              <a:off x="6743" y="9440"/>
              <a:ext cx="2136" cy="1182"/>
            </a:xfrm>
            <a:prstGeom prst="triangle">
              <a:avLst>
                <a:gd name="adj" fmla="val 44486"/>
              </a:avLst>
            </a:prstGeom>
            <a:solidFill>
              <a:srgbClr val="FFFF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/>
            </a:p>
          </p:txBody>
        </p:sp>
        <p:sp>
          <p:nvSpPr>
            <p:cNvPr id="338976" name="Line 32"/>
            <p:cNvSpPr>
              <a:spLocks noChangeShapeType="1"/>
            </p:cNvSpPr>
            <p:nvPr/>
          </p:nvSpPr>
          <p:spPr bwMode="auto">
            <a:xfrm>
              <a:off x="8693" y="10868"/>
              <a:ext cx="4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/>
            </a:p>
          </p:txBody>
        </p:sp>
        <p:sp>
          <p:nvSpPr>
            <p:cNvPr id="338975" name="Line 31"/>
            <p:cNvSpPr>
              <a:spLocks noChangeShapeType="1"/>
            </p:cNvSpPr>
            <p:nvPr/>
          </p:nvSpPr>
          <p:spPr bwMode="auto">
            <a:xfrm flipV="1">
              <a:off x="8693" y="10430"/>
              <a:ext cx="0" cy="4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/>
            </a:p>
          </p:txBody>
        </p:sp>
        <p:sp>
          <p:nvSpPr>
            <p:cNvPr id="338974" name="Line 30"/>
            <p:cNvSpPr>
              <a:spLocks noChangeShapeType="1"/>
            </p:cNvSpPr>
            <p:nvPr/>
          </p:nvSpPr>
          <p:spPr bwMode="auto">
            <a:xfrm>
              <a:off x="7847" y="9428"/>
              <a:ext cx="4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/>
            </a:p>
          </p:txBody>
        </p:sp>
        <p:sp>
          <p:nvSpPr>
            <p:cNvPr id="338973" name="Line 29"/>
            <p:cNvSpPr>
              <a:spLocks noChangeShapeType="1"/>
            </p:cNvSpPr>
            <p:nvPr/>
          </p:nvSpPr>
          <p:spPr bwMode="auto">
            <a:xfrm flipV="1">
              <a:off x="7847" y="8990"/>
              <a:ext cx="0" cy="4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/>
            </a:p>
          </p:txBody>
        </p:sp>
        <p:sp>
          <p:nvSpPr>
            <p:cNvPr id="338972" name="Line 28"/>
            <p:cNvSpPr>
              <a:spLocks noChangeShapeType="1"/>
            </p:cNvSpPr>
            <p:nvPr/>
          </p:nvSpPr>
          <p:spPr bwMode="auto">
            <a:xfrm>
              <a:off x="6629" y="10334"/>
              <a:ext cx="4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/>
            </a:p>
          </p:txBody>
        </p:sp>
        <p:sp>
          <p:nvSpPr>
            <p:cNvPr id="338971" name="Line 27"/>
            <p:cNvSpPr>
              <a:spLocks noChangeShapeType="1"/>
            </p:cNvSpPr>
            <p:nvPr/>
          </p:nvSpPr>
          <p:spPr bwMode="auto">
            <a:xfrm flipV="1">
              <a:off x="6629" y="9896"/>
              <a:ext cx="0" cy="4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/>
            </a:p>
          </p:txBody>
        </p:sp>
        <p:sp>
          <p:nvSpPr>
            <p:cNvPr id="338970" name="Text Box 26"/>
            <p:cNvSpPr txBox="1">
              <a:spLocks noChangeArrowheads="1"/>
            </p:cNvSpPr>
            <p:nvPr/>
          </p:nvSpPr>
          <p:spPr bwMode="auto">
            <a:xfrm>
              <a:off x="7037" y="10196"/>
              <a:ext cx="2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바탕" pitchFamily="18" charset="-127"/>
                  <a:cs typeface="Times New Roman" pitchFamily="18" charset="0"/>
                </a:rPr>
                <a:t>u</a:t>
              </a:r>
              <a:r>
                <a:rPr kumimoji="0" lang="en-US" b="0" i="0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바탕" pitchFamily="18" charset="-127"/>
                  <a:cs typeface="Times New Roman" pitchFamily="18" charset="0"/>
                </a:rPr>
                <a:t>1</a:t>
              </a: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8969" name="Text Box 25"/>
            <p:cNvSpPr txBox="1">
              <a:spLocks noChangeArrowheads="1"/>
            </p:cNvSpPr>
            <p:nvPr/>
          </p:nvSpPr>
          <p:spPr bwMode="auto">
            <a:xfrm>
              <a:off x="6515" y="9680"/>
              <a:ext cx="2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바탕" pitchFamily="18" charset="-127"/>
                  <a:cs typeface="Times New Roman" pitchFamily="18" charset="0"/>
                </a:rPr>
                <a:t>v</a:t>
              </a:r>
              <a:r>
                <a:rPr kumimoji="0" lang="en-US" b="0" i="0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바탕" pitchFamily="18" charset="-127"/>
                  <a:cs typeface="Times New Roman" pitchFamily="18" charset="0"/>
                </a:rPr>
                <a:t>1</a:t>
              </a: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8968" name="Text Box 24"/>
            <p:cNvSpPr txBox="1">
              <a:spLocks noChangeArrowheads="1"/>
            </p:cNvSpPr>
            <p:nvPr/>
          </p:nvSpPr>
          <p:spPr bwMode="auto">
            <a:xfrm>
              <a:off x="9095" y="10724"/>
              <a:ext cx="2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바탕" pitchFamily="18" charset="-127"/>
                  <a:cs typeface="Times New Roman" pitchFamily="18" charset="0"/>
                </a:rPr>
                <a:t>u</a:t>
              </a:r>
              <a:r>
                <a:rPr kumimoji="0" lang="en-US" b="0" i="0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바탕" pitchFamily="18" charset="-127"/>
                  <a:cs typeface="Times New Roman" pitchFamily="18" charset="0"/>
                </a:rPr>
                <a:t>2</a:t>
              </a: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8967" name="Text Box 23"/>
            <p:cNvSpPr txBox="1">
              <a:spLocks noChangeArrowheads="1"/>
            </p:cNvSpPr>
            <p:nvPr/>
          </p:nvSpPr>
          <p:spPr bwMode="auto">
            <a:xfrm>
              <a:off x="8573" y="10208"/>
              <a:ext cx="2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바탕" pitchFamily="18" charset="-127"/>
                  <a:cs typeface="Times New Roman" pitchFamily="18" charset="0"/>
                </a:rPr>
                <a:t>v</a:t>
              </a:r>
              <a:r>
                <a:rPr kumimoji="0" lang="en-US" b="0" i="0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바탕" pitchFamily="18" charset="-127"/>
                  <a:cs typeface="Times New Roman" pitchFamily="18" charset="0"/>
                </a:rPr>
                <a:t>2</a:t>
              </a: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8966" name="Text Box 22"/>
            <p:cNvSpPr txBox="1">
              <a:spLocks noChangeArrowheads="1"/>
            </p:cNvSpPr>
            <p:nvPr/>
          </p:nvSpPr>
          <p:spPr bwMode="auto">
            <a:xfrm>
              <a:off x="8255" y="9290"/>
              <a:ext cx="2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바탕" pitchFamily="18" charset="-127"/>
                  <a:cs typeface="Times New Roman" pitchFamily="18" charset="0"/>
                </a:rPr>
                <a:t>u</a:t>
              </a:r>
              <a:r>
                <a:rPr kumimoji="0" lang="en-US" b="0" i="0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바탕" pitchFamily="18" charset="-127"/>
                  <a:cs typeface="Times New Roman" pitchFamily="18" charset="0"/>
                </a:rPr>
                <a:t>3</a:t>
              </a: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8965" name="Text Box 21"/>
            <p:cNvSpPr txBox="1">
              <a:spLocks noChangeArrowheads="1"/>
            </p:cNvSpPr>
            <p:nvPr/>
          </p:nvSpPr>
          <p:spPr bwMode="auto">
            <a:xfrm>
              <a:off x="7835" y="8906"/>
              <a:ext cx="2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바탕" pitchFamily="18" charset="-127"/>
                  <a:cs typeface="Times New Roman" pitchFamily="18" charset="0"/>
                </a:rPr>
                <a:t>v</a:t>
              </a:r>
              <a:r>
                <a:rPr kumimoji="0" lang="en-US" b="0" i="0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바탕" pitchFamily="18" charset="-127"/>
                  <a:cs typeface="Times New Roman" pitchFamily="18" charset="0"/>
                </a:rPr>
                <a:t>3</a:t>
              </a: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8964" name="Text Box 20"/>
            <p:cNvSpPr txBox="1">
              <a:spLocks noChangeArrowheads="1"/>
            </p:cNvSpPr>
            <p:nvPr/>
          </p:nvSpPr>
          <p:spPr bwMode="auto">
            <a:xfrm>
              <a:off x="7613" y="9260"/>
              <a:ext cx="276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바탕" pitchFamily="18" charset="-127"/>
                  <a:cs typeface="Times New Roman" pitchFamily="18" charset="0"/>
                </a:rPr>
                <a:t>3</a:t>
              </a: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8963" name="Text Box 19"/>
            <p:cNvSpPr txBox="1">
              <a:spLocks noChangeArrowheads="1"/>
            </p:cNvSpPr>
            <p:nvPr/>
          </p:nvSpPr>
          <p:spPr bwMode="auto">
            <a:xfrm>
              <a:off x="6413" y="10292"/>
              <a:ext cx="276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바탕" pitchFamily="18" charset="-127"/>
                  <a:cs typeface="Times New Roman" pitchFamily="18" charset="0"/>
                </a:rPr>
                <a:t>1</a:t>
              </a: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8962" name="Text Box 18"/>
            <p:cNvSpPr txBox="1">
              <a:spLocks noChangeArrowheads="1"/>
            </p:cNvSpPr>
            <p:nvPr/>
          </p:nvSpPr>
          <p:spPr bwMode="auto">
            <a:xfrm>
              <a:off x="8555" y="10880"/>
              <a:ext cx="276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바탕" pitchFamily="18" charset="-127"/>
                  <a:cs typeface="Times New Roman" pitchFamily="18" charset="0"/>
                </a:rPr>
                <a:t>2</a:t>
              </a: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8961" name="Line 17"/>
            <p:cNvSpPr>
              <a:spLocks noChangeShapeType="1"/>
            </p:cNvSpPr>
            <p:nvPr/>
          </p:nvSpPr>
          <p:spPr bwMode="auto">
            <a:xfrm>
              <a:off x="6263" y="11108"/>
              <a:ext cx="318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/>
            </a:p>
          </p:txBody>
        </p:sp>
        <p:sp>
          <p:nvSpPr>
            <p:cNvPr id="338960" name="Line 16"/>
            <p:cNvSpPr>
              <a:spLocks noChangeShapeType="1"/>
            </p:cNvSpPr>
            <p:nvPr/>
          </p:nvSpPr>
          <p:spPr bwMode="auto">
            <a:xfrm flipV="1">
              <a:off x="6263" y="8954"/>
              <a:ext cx="0" cy="21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/>
            </a:p>
          </p:txBody>
        </p:sp>
        <p:sp>
          <p:nvSpPr>
            <p:cNvPr id="338959" name="Text Box 15"/>
            <p:cNvSpPr txBox="1">
              <a:spLocks noChangeArrowheads="1"/>
            </p:cNvSpPr>
            <p:nvPr/>
          </p:nvSpPr>
          <p:spPr bwMode="auto">
            <a:xfrm>
              <a:off x="9419" y="10952"/>
              <a:ext cx="276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바탕" pitchFamily="18" charset="-127"/>
                  <a:cs typeface="Times New Roman" pitchFamily="18" charset="0"/>
                </a:rPr>
                <a:t>x</a:t>
              </a: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8958" name="Text Box 14"/>
            <p:cNvSpPr txBox="1">
              <a:spLocks noChangeArrowheads="1"/>
            </p:cNvSpPr>
            <p:nvPr/>
          </p:nvSpPr>
          <p:spPr bwMode="auto">
            <a:xfrm>
              <a:off x="6023" y="8858"/>
              <a:ext cx="2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바탕" pitchFamily="18" charset="-127"/>
                  <a:cs typeface="Times New Roman" pitchFamily="18" charset="0"/>
                </a:rPr>
                <a:t>y</a:t>
              </a: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8957" name="Freeform 13"/>
            <p:cNvSpPr>
              <a:spLocks/>
            </p:cNvSpPr>
            <p:nvPr/>
          </p:nvSpPr>
          <p:spPr bwMode="auto">
            <a:xfrm>
              <a:off x="2739" y="8831"/>
              <a:ext cx="2710" cy="2190"/>
            </a:xfrm>
            <a:custGeom>
              <a:avLst/>
              <a:gdLst/>
              <a:ahLst/>
              <a:cxnLst>
                <a:cxn ang="0">
                  <a:pos x="323" y="1518"/>
                </a:cxn>
                <a:cxn ang="0">
                  <a:pos x="45" y="788"/>
                </a:cxn>
                <a:cxn ang="0">
                  <a:pos x="592" y="126"/>
                </a:cxn>
                <a:cxn ang="0">
                  <a:pos x="1888" y="155"/>
                </a:cxn>
                <a:cxn ang="0">
                  <a:pos x="2627" y="1057"/>
                </a:cxn>
                <a:cxn ang="0">
                  <a:pos x="2387" y="2036"/>
                </a:cxn>
                <a:cxn ang="0">
                  <a:pos x="842" y="1979"/>
                </a:cxn>
                <a:cxn ang="0">
                  <a:pos x="323" y="1518"/>
                </a:cxn>
              </a:cxnLst>
              <a:rect l="0" t="0" r="r" b="b"/>
              <a:pathLst>
                <a:path w="2710" h="2190">
                  <a:moveTo>
                    <a:pt x="323" y="1518"/>
                  </a:moveTo>
                  <a:cubicBezTo>
                    <a:pt x="190" y="1319"/>
                    <a:pt x="0" y="1020"/>
                    <a:pt x="45" y="788"/>
                  </a:cubicBezTo>
                  <a:cubicBezTo>
                    <a:pt x="90" y="556"/>
                    <a:pt x="285" y="231"/>
                    <a:pt x="592" y="126"/>
                  </a:cubicBezTo>
                  <a:cubicBezTo>
                    <a:pt x="899" y="21"/>
                    <a:pt x="1549" y="0"/>
                    <a:pt x="1888" y="155"/>
                  </a:cubicBezTo>
                  <a:cubicBezTo>
                    <a:pt x="2227" y="310"/>
                    <a:pt x="2544" y="743"/>
                    <a:pt x="2627" y="1057"/>
                  </a:cubicBezTo>
                  <a:cubicBezTo>
                    <a:pt x="2710" y="1371"/>
                    <a:pt x="2685" y="1882"/>
                    <a:pt x="2387" y="2036"/>
                  </a:cubicBezTo>
                  <a:cubicBezTo>
                    <a:pt x="2089" y="2190"/>
                    <a:pt x="1184" y="2070"/>
                    <a:pt x="842" y="1979"/>
                  </a:cubicBezTo>
                  <a:cubicBezTo>
                    <a:pt x="500" y="1888"/>
                    <a:pt x="456" y="1717"/>
                    <a:pt x="323" y="1518"/>
                  </a:cubicBez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/>
            </a:p>
          </p:txBody>
        </p:sp>
        <p:sp>
          <p:nvSpPr>
            <p:cNvPr id="338956" name="Freeform 12"/>
            <p:cNvSpPr>
              <a:spLocks/>
            </p:cNvSpPr>
            <p:nvPr/>
          </p:nvSpPr>
          <p:spPr bwMode="auto">
            <a:xfrm>
              <a:off x="2774" y="8899"/>
              <a:ext cx="2621" cy="1930"/>
            </a:xfrm>
            <a:custGeom>
              <a:avLst/>
              <a:gdLst/>
              <a:ahLst/>
              <a:cxnLst>
                <a:cxn ang="0">
                  <a:pos x="0" y="835"/>
                </a:cxn>
                <a:cxn ang="0">
                  <a:pos x="480" y="864"/>
                </a:cxn>
                <a:cxn ang="0">
                  <a:pos x="221" y="298"/>
                </a:cxn>
                <a:cxn ang="0">
                  <a:pos x="768" y="547"/>
                </a:cxn>
                <a:cxn ang="0">
                  <a:pos x="874" y="10"/>
                </a:cxn>
                <a:cxn ang="0">
                  <a:pos x="1162" y="499"/>
                </a:cxn>
                <a:cxn ang="0">
                  <a:pos x="1479" y="0"/>
                </a:cxn>
                <a:cxn ang="0">
                  <a:pos x="1671" y="586"/>
                </a:cxn>
                <a:cxn ang="0">
                  <a:pos x="2103" y="269"/>
                </a:cxn>
                <a:cxn ang="0">
                  <a:pos x="2093" y="931"/>
                </a:cxn>
                <a:cxn ang="0">
                  <a:pos x="2516" y="797"/>
                </a:cxn>
                <a:cxn ang="0">
                  <a:pos x="2218" y="1344"/>
                </a:cxn>
                <a:cxn ang="0">
                  <a:pos x="2621" y="1411"/>
                </a:cxn>
                <a:cxn ang="0">
                  <a:pos x="2151" y="1690"/>
                </a:cxn>
                <a:cxn ang="0">
                  <a:pos x="2391" y="1930"/>
                </a:cxn>
              </a:cxnLst>
              <a:rect l="0" t="0" r="r" b="b"/>
              <a:pathLst>
                <a:path w="2621" h="1930">
                  <a:moveTo>
                    <a:pt x="0" y="835"/>
                  </a:moveTo>
                  <a:lnTo>
                    <a:pt x="480" y="864"/>
                  </a:lnTo>
                  <a:lnTo>
                    <a:pt x="221" y="298"/>
                  </a:lnTo>
                  <a:lnTo>
                    <a:pt x="768" y="547"/>
                  </a:lnTo>
                  <a:lnTo>
                    <a:pt x="874" y="10"/>
                  </a:lnTo>
                  <a:lnTo>
                    <a:pt x="1162" y="499"/>
                  </a:lnTo>
                  <a:lnTo>
                    <a:pt x="1479" y="0"/>
                  </a:lnTo>
                  <a:lnTo>
                    <a:pt x="1671" y="586"/>
                  </a:lnTo>
                  <a:lnTo>
                    <a:pt x="2103" y="269"/>
                  </a:lnTo>
                  <a:lnTo>
                    <a:pt x="2093" y="931"/>
                  </a:lnTo>
                  <a:lnTo>
                    <a:pt x="2516" y="797"/>
                  </a:lnTo>
                  <a:lnTo>
                    <a:pt x="2218" y="1344"/>
                  </a:lnTo>
                  <a:lnTo>
                    <a:pt x="2621" y="1411"/>
                  </a:lnTo>
                  <a:lnTo>
                    <a:pt x="2151" y="1690"/>
                  </a:lnTo>
                  <a:lnTo>
                    <a:pt x="2391" y="193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/>
            </a:p>
          </p:txBody>
        </p:sp>
        <p:sp>
          <p:nvSpPr>
            <p:cNvPr id="338955" name="Freeform 11"/>
            <p:cNvSpPr>
              <a:spLocks/>
            </p:cNvSpPr>
            <p:nvPr/>
          </p:nvSpPr>
          <p:spPr bwMode="auto">
            <a:xfrm>
              <a:off x="3034" y="9398"/>
              <a:ext cx="1958" cy="1536"/>
            </a:xfrm>
            <a:custGeom>
              <a:avLst/>
              <a:gdLst/>
              <a:ahLst/>
              <a:cxnLst>
                <a:cxn ang="0">
                  <a:pos x="1699" y="1536"/>
                </a:cxn>
                <a:cxn ang="0">
                  <a:pos x="1881" y="1181"/>
                </a:cxn>
                <a:cxn ang="0">
                  <a:pos x="1958" y="836"/>
                </a:cxn>
                <a:cxn ang="0">
                  <a:pos x="1833" y="432"/>
                </a:cxn>
                <a:cxn ang="0">
                  <a:pos x="1401" y="68"/>
                </a:cxn>
                <a:cxn ang="0">
                  <a:pos x="892" y="0"/>
                </a:cxn>
                <a:cxn ang="0">
                  <a:pos x="480" y="58"/>
                </a:cxn>
                <a:cxn ang="0">
                  <a:pos x="211" y="384"/>
                </a:cxn>
                <a:cxn ang="0">
                  <a:pos x="0" y="864"/>
                </a:cxn>
                <a:cxn ang="0">
                  <a:pos x="470" y="855"/>
                </a:cxn>
                <a:cxn ang="0">
                  <a:pos x="316" y="1306"/>
                </a:cxn>
                <a:cxn ang="0">
                  <a:pos x="912" y="1018"/>
                </a:cxn>
                <a:cxn ang="0">
                  <a:pos x="1017" y="1488"/>
                </a:cxn>
                <a:cxn ang="0">
                  <a:pos x="1382" y="1133"/>
                </a:cxn>
                <a:cxn ang="0">
                  <a:pos x="1699" y="1536"/>
                </a:cxn>
              </a:cxnLst>
              <a:rect l="0" t="0" r="r" b="b"/>
              <a:pathLst>
                <a:path w="1958" h="1536">
                  <a:moveTo>
                    <a:pt x="1699" y="1536"/>
                  </a:moveTo>
                  <a:lnTo>
                    <a:pt x="1881" y="1181"/>
                  </a:lnTo>
                  <a:lnTo>
                    <a:pt x="1958" y="836"/>
                  </a:lnTo>
                  <a:lnTo>
                    <a:pt x="1833" y="432"/>
                  </a:lnTo>
                  <a:lnTo>
                    <a:pt x="1401" y="68"/>
                  </a:lnTo>
                  <a:lnTo>
                    <a:pt x="892" y="0"/>
                  </a:lnTo>
                  <a:lnTo>
                    <a:pt x="480" y="58"/>
                  </a:lnTo>
                  <a:lnTo>
                    <a:pt x="211" y="384"/>
                  </a:lnTo>
                  <a:lnTo>
                    <a:pt x="0" y="864"/>
                  </a:lnTo>
                  <a:lnTo>
                    <a:pt x="470" y="855"/>
                  </a:lnTo>
                  <a:lnTo>
                    <a:pt x="316" y="1306"/>
                  </a:lnTo>
                  <a:lnTo>
                    <a:pt x="912" y="1018"/>
                  </a:lnTo>
                  <a:lnTo>
                    <a:pt x="1017" y="1488"/>
                  </a:lnTo>
                  <a:lnTo>
                    <a:pt x="1382" y="1133"/>
                  </a:lnTo>
                  <a:lnTo>
                    <a:pt x="1699" y="1536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/>
            </a:p>
          </p:txBody>
        </p:sp>
        <p:sp>
          <p:nvSpPr>
            <p:cNvPr id="338954" name="Freeform 10"/>
            <p:cNvSpPr>
              <a:spLocks/>
            </p:cNvSpPr>
            <p:nvPr/>
          </p:nvSpPr>
          <p:spPr bwMode="auto">
            <a:xfrm>
              <a:off x="3254" y="9754"/>
              <a:ext cx="1661" cy="8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0" y="508"/>
                </a:cxn>
                <a:cxn ang="0">
                  <a:pos x="682" y="662"/>
                </a:cxn>
                <a:cxn ang="0">
                  <a:pos x="1162" y="777"/>
                </a:cxn>
                <a:cxn ang="0">
                  <a:pos x="1661" y="816"/>
                </a:cxn>
                <a:cxn ang="0">
                  <a:pos x="1335" y="489"/>
                </a:cxn>
                <a:cxn ang="0">
                  <a:pos x="1162" y="777"/>
                </a:cxn>
                <a:cxn ang="0">
                  <a:pos x="1028" y="403"/>
                </a:cxn>
                <a:cxn ang="0">
                  <a:pos x="692" y="652"/>
                </a:cxn>
                <a:cxn ang="0">
                  <a:pos x="567" y="278"/>
                </a:cxn>
                <a:cxn ang="0">
                  <a:pos x="231" y="499"/>
                </a:cxn>
                <a:cxn ang="0">
                  <a:pos x="308" y="57"/>
                </a:cxn>
                <a:cxn ang="0">
                  <a:pos x="0" y="0"/>
                </a:cxn>
              </a:cxnLst>
              <a:rect l="0" t="0" r="r" b="b"/>
              <a:pathLst>
                <a:path w="1661" h="816">
                  <a:moveTo>
                    <a:pt x="0" y="0"/>
                  </a:moveTo>
                  <a:lnTo>
                    <a:pt x="250" y="508"/>
                  </a:lnTo>
                  <a:lnTo>
                    <a:pt x="682" y="662"/>
                  </a:lnTo>
                  <a:lnTo>
                    <a:pt x="1162" y="777"/>
                  </a:lnTo>
                  <a:lnTo>
                    <a:pt x="1661" y="816"/>
                  </a:lnTo>
                  <a:lnTo>
                    <a:pt x="1335" y="489"/>
                  </a:lnTo>
                  <a:lnTo>
                    <a:pt x="1162" y="777"/>
                  </a:lnTo>
                  <a:lnTo>
                    <a:pt x="1028" y="403"/>
                  </a:lnTo>
                  <a:lnTo>
                    <a:pt x="692" y="652"/>
                  </a:lnTo>
                  <a:lnTo>
                    <a:pt x="567" y="278"/>
                  </a:lnTo>
                  <a:lnTo>
                    <a:pt x="231" y="499"/>
                  </a:lnTo>
                  <a:lnTo>
                    <a:pt x="30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/>
            </a:p>
          </p:txBody>
        </p:sp>
        <p:sp>
          <p:nvSpPr>
            <p:cNvPr id="338953" name="Freeform 9"/>
            <p:cNvSpPr>
              <a:spLocks/>
            </p:cNvSpPr>
            <p:nvPr/>
          </p:nvSpPr>
          <p:spPr bwMode="auto">
            <a:xfrm>
              <a:off x="3562" y="9408"/>
              <a:ext cx="1430" cy="835"/>
            </a:xfrm>
            <a:custGeom>
              <a:avLst/>
              <a:gdLst/>
              <a:ahLst/>
              <a:cxnLst>
                <a:cxn ang="0">
                  <a:pos x="1430" y="826"/>
                </a:cxn>
                <a:cxn ang="0">
                  <a:pos x="1017" y="835"/>
                </a:cxn>
                <a:cxn ang="0">
                  <a:pos x="710" y="749"/>
                </a:cxn>
                <a:cxn ang="0">
                  <a:pos x="259" y="624"/>
                </a:cxn>
                <a:cxn ang="0">
                  <a:pos x="9" y="413"/>
                </a:cxn>
                <a:cxn ang="0">
                  <a:pos x="0" y="58"/>
                </a:cxn>
                <a:cxn ang="0">
                  <a:pos x="336" y="278"/>
                </a:cxn>
                <a:cxn ang="0">
                  <a:pos x="384" y="0"/>
                </a:cxn>
              </a:cxnLst>
              <a:rect l="0" t="0" r="r" b="b"/>
              <a:pathLst>
                <a:path w="1430" h="835">
                  <a:moveTo>
                    <a:pt x="1430" y="826"/>
                  </a:moveTo>
                  <a:lnTo>
                    <a:pt x="1017" y="835"/>
                  </a:lnTo>
                  <a:lnTo>
                    <a:pt x="710" y="749"/>
                  </a:lnTo>
                  <a:lnTo>
                    <a:pt x="259" y="624"/>
                  </a:lnTo>
                  <a:lnTo>
                    <a:pt x="9" y="413"/>
                  </a:lnTo>
                  <a:lnTo>
                    <a:pt x="0" y="58"/>
                  </a:lnTo>
                  <a:lnTo>
                    <a:pt x="336" y="278"/>
                  </a:lnTo>
                  <a:lnTo>
                    <a:pt x="384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/>
            </a:p>
          </p:txBody>
        </p:sp>
        <p:sp>
          <p:nvSpPr>
            <p:cNvPr id="338952" name="Freeform 8"/>
            <p:cNvSpPr>
              <a:spLocks/>
            </p:cNvSpPr>
            <p:nvPr/>
          </p:nvSpPr>
          <p:spPr bwMode="auto">
            <a:xfrm>
              <a:off x="3562" y="9466"/>
              <a:ext cx="1296" cy="777"/>
            </a:xfrm>
            <a:custGeom>
              <a:avLst/>
              <a:gdLst/>
              <a:ahLst/>
              <a:cxnLst>
                <a:cxn ang="0">
                  <a:pos x="0" y="345"/>
                </a:cxn>
                <a:cxn ang="0">
                  <a:pos x="326" y="220"/>
                </a:cxn>
                <a:cxn ang="0">
                  <a:pos x="240" y="556"/>
                </a:cxn>
                <a:cxn ang="0">
                  <a:pos x="624" y="393"/>
                </a:cxn>
                <a:cxn ang="0">
                  <a:pos x="710" y="691"/>
                </a:cxn>
                <a:cxn ang="0">
                  <a:pos x="979" y="403"/>
                </a:cxn>
                <a:cxn ang="0">
                  <a:pos x="1027" y="777"/>
                </a:cxn>
                <a:cxn ang="0">
                  <a:pos x="1296" y="355"/>
                </a:cxn>
                <a:cxn ang="0">
                  <a:pos x="988" y="393"/>
                </a:cxn>
                <a:cxn ang="0">
                  <a:pos x="873" y="0"/>
                </a:cxn>
                <a:cxn ang="0">
                  <a:pos x="633" y="403"/>
                </a:cxn>
                <a:cxn ang="0">
                  <a:pos x="345" y="211"/>
                </a:cxn>
                <a:cxn ang="0">
                  <a:pos x="873" y="9"/>
                </a:cxn>
              </a:cxnLst>
              <a:rect l="0" t="0" r="r" b="b"/>
              <a:pathLst>
                <a:path w="1296" h="777">
                  <a:moveTo>
                    <a:pt x="0" y="345"/>
                  </a:moveTo>
                  <a:lnTo>
                    <a:pt x="326" y="220"/>
                  </a:lnTo>
                  <a:lnTo>
                    <a:pt x="240" y="556"/>
                  </a:lnTo>
                  <a:lnTo>
                    <a:pt x="624" y="393"/>
                  </a:lnTo>
                  <a:lnTo>
                    <a:pt x="710" y="691"/>
                  </a:lnTo>
                  <a:lnTo>
                    <a:pt x="979" y="403"/>
                  </a:lnTo>
                  <a:lnTo>
                    <a:pt x="1027" y="777"/>
                  </a:lnTo>
                  <a:lnTo>
                    <a:pt x="1296" y="355"/>
                  </a:lnTo>
                  <a:lnTo>
                    <a:pt x="988" y="393"/>
                  </a:lnTo>
                  <a:lnTo>
                    <a:pt x="873" y="0"/>
                  </a:lnTo>
                  <a:lnTo>
                    <a:pt x="633" y="403"/>
                  </a:lnTo>
                  <a:lnTo>
                    <a:pt x="345" y="211"/>
                  </a:lnTo>
                  <a:lnTo>
                    <a:pt x="873" y="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/>
            </a:p>
          </p:txBody>
        </p:sp>
        <p:sp>
          <p:nvSpPr>
            <p:cNvPr id="338951" name="Line 7"/>
            <p:cNvSpPr>
              <a:spLocks noChangeShapeType="1"/>
            </p:cNvSpPr>
            <p:nvPr/>
          </p:nvSpPr>
          <p:spPr bwMode="auto">
            <a:xfrm>
              <a:off x="4186" y="9859"/>
              <a:ext cx="36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/>
            </a:p>
          </p:txBody>
        </p:sp>
        <p:sp>
          <p:nvSpPr>
            <p:cNvPr id="338950" name="AutoShape 6"/>
            <p:cNvSpPr>
              <a:spLocks noChangeArrowheads="1"/>
            </p:cNvSpPr>
            <p:nvPr/>
          </p:nvSpPr>
          <p:spPr bwMode="auto">
            <a:xfrm rot="475245">
              <a:off x="4714" y="9533"/>
              <a:ext cx="1459" cy="143"/>
            </a:xfrm>
            <a:prstGeom prst="rightArrow">
              <a:avLst>
                <a:gd name="adj1" fmla="val 50000"/>
                <a:gd name="adj2" fmla="val 25507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 bwMode="auto">
          <a:xfrm>
            <a:off x="2550695" y="3886200"/>
            <a:ext cx="3152273" cy="890337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CST ELEMENT </a:t>
            </a:r>
            <a:r>
              <a:rPr lang="en-US" i="1"/>
              <a:t>cont</a:t>
            </a:r>
            <a:r>
              <a:rPr lang="en-US"/>
              <a:t>.</a:t>
            </a:r>
          </a:p>
        </p:txBody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Displacement Interpolation</a:t>
            </a:r>
          </a:p>
          <a:p>
            <a:pPr lvl="1"/>
            <a:r>
              <a:rPr lang="en-US" dirty="0"/>
              <a:t>Since two-coordinates are perpendicular, </a:t>
            </a:r>
            <a:r>
              <a:rPr lang="en-US" i="1" dirty="0"/>
              <a:t>u</a:t>
            </a:r>
            <a:r>
              <a:rPr lang="en-US" dirty="0"/>
              <a:t>(</a:t>
            </a:r>
            <a:r>
              <a:rPr lang="en-US" i="1" dirty="0" err="1"/>
              <a:t>x</a:t>
            </a:r>
            <a:r>
              <a:rPr lang="en-US" dirty="0" err="1"/>
              <a:t>,</a:t>
            </a:r>
            <a:r>
              <a:rPr lang="en-US" i="1" dirty="0" err="1"/>
              <a:t>y</a:t>
            </a:r>
            <a:r>
              <a:rPr lang="en-US" dirty="0"/>
              <a:t>) and </a:t>
            </a:r>
            <a:r>
              <a:rPr lang="en-US" i="1" dirty="0"/>
              <a:t>v</a:t>
            </a:r>
            <a:r>
              <a:rPr lang="en-US" dirty="0"/>
              <a:t>(</a:t>
            </a:r>
            <a:r>
              <a:rPr lang="en-US" i="1" dirty="0" err="1"/>
              <a:t>x</a:t>
            </a:r>
            <a:r>
              <a:rPr lang="en-US" dirty="0" err="1"/>
              <a:t>,</a:t>
            </a:r>
            <a:r>
              <a:rPr lang="en-US" i="1" dirty="0" err="1"/>
              <a:t>y</a:t>
            </a:r>
            <a:r>
              <a:rPr lang="en-US" dirty="0"/>
              <a:t>) are separated.</a:t>
            </a:r>
          </a:p>
          <a:p>
            <a:pPr lvl="1"/>
            <a:r>
              <a:rPr lang="en-US" i="1" dirty="0"/>
              <a:t>u</a:t>
            </a:r>
            <a:r>
              <a:rPr lang="en-US" dirty="0"/>
              <a:t>(</a:t>
            </a:r>
            <a:r>
              <a:rPr lang="en-US" i="1" dirty="0" err="1"/>
              <a:t>x</a:t>
            </a:r>
            <a:r>
              <a:rPr lang="en-US" dirty="0" err="1"/>
              <a:t>,</a:t>
            </a:r>
            <a:r>
              <a:rPr lang="en-US" i="1" dirty="0" err="1"/>
              <a:t>y</a:t>
            </a:r>
            <a:r>
              <a:rPr lang="en-US" dirty="0"/>
              <a:t>) needs to be interpolated in terms of </a:t>
            </a:r>
            <a:r>
              <a:rPr lang="en-US" i="1" dirty="0"/>
              <a:t>u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i="1" dirty="0"/>
              <a:t>u</a:t>
            </a:r>
            <a:r>
              <a:rPr lang="en-US" baseline="-25000" dirty="0"/>
              <a:t>2</a:t>
            </a:r>
            <a:r>
              <a:rPr lang="en-US" dirty="0"/>
              <a:t>, and </a:t>
            </a:r>
            <a:r>
              <a:rPr lang="en-US" i="1" dirty="0"/>
              <a:t>u</a:t>
            </a:r>
            <a:r>
              <a:rPr lang="en-US" baseline="-25000" dirty="0"/>
              <a:t>3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and </a:t>
            </a:r>
            <a:r>
              <a:rPr lang="en-US" i="1" dirty="0"/>
              <a:t>v</a:t>
            </a:r>
            <a:r>
              <a:rPr lang="en-US" dirty="0"/>
              <a:t>(</a:t>
            </a:r>
            <a:r>
              <a:rPr lang="en-US" i="1" dirty="0" err="1"/>
              <a:t>x</a:t>
            </a:r>
            <a:r>
              <a:rPr lang="en-US" dirty="0" err="1"/>
              <a:t>,</a:t>
            </a:r>
            <a:r>
              <a:rPr lang="en-US" i="1" dirty="0" err="1"/>
              <a:t>y</a:t>
            </a:r>
            <a:r>
              <a:rPr lang="en-US" dirty="0"/>
              <a:t>) in terms of </a:t>
            </a:r>
            <a:r>
              <a:rPr lang="en-US" i="1" dirty="0"/>
              <a:t>v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i="1" dirty="0"/>
              <a:t>v</a:t>
            </a:r>
            <a:r>
              <a:rPr lang="en-US" baseline="-25000" dirty="0"/>
              <a:t>2</a:t>
            </a:r>
            <a:r>
              <a:rPr lang="en-US" dirty="0"/>
              <a:t>, and </a:t>
            </a:r>
            <a:r>
              <a:rPr lang="en-US" i="1" dirty="0"/>
              <a:t>v</a:t>
            </a:r>
            <a:r>
              <a:rPr lang="en-US" baseline="-25000" dirty="0"/>
              <a:t>3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interpolation function must be a three term polynomial in </a:t>
            </a:r>
            <a:r>
              <a:rPr lang="en-US" i="1" dirty="0"/>
              <a:t>x</a:t>
            </a:r>
            <a:r>
              <a:rPr lang="en-US" dirty="0"/>
              <a:t> and </a:t>
            </a:r>
            <a:r>
              <a:rPr lang="en-US" i="1" dirty="0"/>
              <a:t>y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Since we must have rigid body displacements and constant strain terms in the interpolation function, the displacement interpolation must be of the form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goal is how to calculate unknown coefficients </a:t>
            </a:r>
            <a:r>
              <a:rPr lang="en-US" i="1" dirty="0" err="1"/>
              <a:t>α</a:t>
            </a:r>
            <a:r>
              <a:rPr lang="en-US" i="1" baseline="-25000" dirty="0" err="1"/>
              <a:t>i</a:t>
            </a:r>
            <a:r>
              <a:rPr lang="en-US" dirty="0"/>
              <a:t> and </a:t>
            </a:r>
            <a:r>
              <a:rPr lang="en-US" i="1" dirty="0" err="1"/>
              <a:t>β</a:t>
            </a:r>
            <a:r>
              <a:rPr lang="en-US" i="1" baseline="-25000" dirty="0" err="1"/>
              <a:t>i</a:t>
            </a:r>
            <a:r>
              <a:rPr lang="en-US" dirty="0"/>
              <a:t>, </a:t>
            </a:r>
            <a:r>
              <a:rPr lang="en-US" i="1" dirty="0" err="1"/>
              <a:t>i</a:t>
            </a:r>
            <a:r>
              <a:rPr lang="en-US" dirty="0"/>
              <a:t> = 1, 2, 3, in terms of nodal displacements.</a:t>
            </a:r>
          </a:p>
        </p:txBody>
      </p:sp>
      <p:sp>
        <p:nvSpPr>
          <p:cNvPr id="342021" name="Rectangle 5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392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39297" name="Object 1"/>
          <p:cNvGraphicFramePr>
            <a:graphicFrameLocks noChangeAspect="1"/>
          </p:cNvGraphicFramePr>
          <p:nvPr/>
        </p:nvGraphicFramePr>
        <p:xfrm>
          <a:off x="2755900" y="3946525"/>
          <a:ext cx="2660650" cy="757238"/>
        </p:xfrm>
        <a:graphic>
          <a:graphicData uri="http://schemas.openxmlformats.org/presentationml/2006/ole">
            <p:oleObj spid="_x0000_s439297" name="Equation" r:id="rId3" imgW="2654280" imgH="761760" progId="Equation.DSMT4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022475" y="5783263"/>
          <a:ext cx="4508500" cy="330200"/>
        </p:xfrm>
        <a:graphic>
          <a:graphicData uri="http://schemas.openxmlformats.org/presentationml/2006/ole">
            <p:oleObj spid="_x0000_s439299" name="Equation" r:id="rId4" imgW="4508280" imgH="33012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CST ELEMENT </a:t>
            </a:r>
            <a:r>
              <a:rPr lang="en-US" i="1"/>
              <a:t>cont</a:t>
            </a:r>
            <a:r>
              <a:rPr lang="en-US"/>
              <a:t>.</a:t>
            </a:r>
          </a:p>
        </p:txBody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Displacement Interpolation</a:t>
            </a:r>
          </a:p>
          <a:p>
            <a:pPr lvl="1"/>
            <a:r>
              <a:rPr lang="en-US" i="1" dirty="0"/>
              <a:t>x</a:t>
            </a:r>
            <a:r>
              <a:rPr lang="en-US" dirty="0"/>
              <a:t>-displacement: Evaluate displacement at each node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 smtClean="0"/>
              <a:t>In </a:t>
            </a:r>
            <a:r>
              <a:rPr lang="en-US" dirty="0"/>
              <a:t>matrix notation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 smtClean="0"/>
              <a:t>Is </a:t>
            </a:r>
            <a:r>
              <a:rPr lang="en-US" dirty="0"/>
              <a:t>the coefficient matrix </a:t>
            </a:r>
            <a:r>
              <a:rPr lang="en-US" dirty="0">
                <a:solidFill>
                  <a:srgbClr val="CC0000"/>
                </a:solidFill>
              </a:rPr>
              <a:t>singular</a:t>
            </a:r>
            <a:r>
              <a:rPr lang="en-US" dirty="0"/>
              <a:t>?</a:t>
            </a:r>
          </a:p>
        </p:txBody>
      </p:sp>
      <p:sp>
        <p:nvSpPr>
          <p:cNvPr id="4382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38273" name="Object 1"/>
          <p:cNvGraphicFramePr>
            <a:graphicFrameLocks noChangeAspect="1"/>
          </p:cNvGraphicFramePr>
          <p:nvPr/>
        </p:nvGraphicFramePr>
        <p:xfrm>
          <a:off x="1408113" y="1655763"/>
          <a:ext cx="3592512" cy="1138237"/>
        </p:xfrm>
        <a:graphic>
          <a:graphicData uri="http://schemas.openxmlformats.org/presentationml/2006/ole">
            <p:oleObj spid="_x0000_s438273" name="Equation" r:id="rId3" imgW="3606480" imgH="1143000" progId="Equation.DSMT4">
              <p:embed/>
            </p:oleObj>
          </a:graphicData>
        </a:graphic>
      </p:graphicFrame>
      <p:sp>
        <p:nvSpPr>
          <p:cNvPr id="4382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38275" name="Object 3"/>
          <p:cNvGraphicFramePr>
            <a:graphicFrameLocks noChangeAspect="1"/>
          </p:cNvGraphicFramePr>
          <p:nvPr/>
        </p:nvGraphicFramePr>
        <p:xfrm>
          <a:off x="1416050" y="3475038"/>
          <a:ext cx="2674938" cy="1136650"/>
        </p:xfrm>
        <a:graphic>
          <a:graphicData uri="http://schemas.openxmlformats.org/presentationml/2006/ole">
            <p:oleObj spid="_x0000_s438275" name="Equation" r:id="rId4" imgW="2679480" imgH="1143000" progId="Equation.DSMT4">
              <p:embed/>
            </p:oleObj>
          </a:graphicData>
        </a:graphic>
      </p:graphicFrame>
      <p:grpSp>
        <p:nvGrpSpPr>
          <p:cNvPr id="37" name="Group 36"/>
          <p:cNvGrpSpPr/>
          <p:nvPr/>
        </p:nvGrpSpPr>
        <p:grpSpPr>
          <a:xfrm>
            <a:off x="5498947" y="1709983"/>
            <a:ext cx="2874965" cy="2154402"/>
            <a:chOff x="4654002" y="4453183"/>
            <a:chExt cx="2874965" cy="2154402"/>
          </a:xfrm>
        </p:grpSpPr>
        <p:sp>
          <p:nvSpPr>
            <p:cNvPr id="9" name="AutoShape 33"/>
            <p:cNvSpPr>
              <a:spLocks noChangeArrowheads="1"/>
            </p:cNvSpPr>
            <p:nvPr/>
          </p:nvSpPr>
          <p:spPr bwMode="auto">
            <a:xfrm rot="870398">
              <a:off x="4968282" y="5019480"/>
              <a:ext cx="2034248" cy="1125384"/>
            </a:xfrm>
            <a:prstGeom prst="triangle">
              <a:avLst>
                <a:gd name="adj" fmla="val 44486"/>
              </a:avLst>
            </a:prstGeom>
            <a:solidFill>
              <a:srgbClr val="FFFF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/>
            </a:p>
          </p:txBody>
        </p:sp>
        <p:sp>
          <p:nvSpPr>
            <p:cNvPr id="10" name="Line 32"/>
            <p:cNvSpPr>
              <a:spLocks noChangeShapeType="1"/>
            </p:cNvSpPr>
            <p:nvPr/>
          </p:nvSpPr>
          <p:spPr bwMode="auto">
            <a:xfrm>
              <a:off x="6825390" y="6379081"/>
              <a:ext cx="41142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/>
            </a:p>
          </p:txBody>
        </p:sp>
        <p:sp>
          <p:nvSpPr>
            <p:cNvPr id="11" name="Line 31"/>
            <p:cNvSpPr>
              <a:spLocks noChangeShapeType="1"/>
            </p:cNvSpPr>
            <p:nvPr/>
          </p:nvSpPr>
          <p:spPr bwMode="auto">
            <a:xfrm flipV="1">
              <a:off x="6825390" y="5962061"/>
              <a:ext cx="0" cy="41702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/>
            </a:p>
          </p:txBody>
        </p:sp>
        <p:sp>
          <p:nvSpPr>
            <p:cNvPr id="12" name="Line 30"/>
            <p:cNvSpPr>
              <a:spLocks noChangeShapeType="1"/>
            </p:cNvSpPr>
            <p:nvPr/>
          </p:nvSpPr>
          <p:spPr bwMode="auto">
            <a:xfrm>
              <a:off x="6019691" y="5008055"/>
              <a:ext cx="41142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/>
            </a:p>
          </p:txBody>
        </p:sp>
        <p:sp>
          <p:nvSpPr>
            <p:cNvPr id="13" name="Line 29"/>
            <p:cNvSpPr>
              <a:spLocks noChangeShapeType="1"/>
            </p:cNvSpPr>
            <p:nvPr/>
          </p:nvSpPr>
          <p:spPr bwMode="auto">
            <a:xfrm flipV="1">
              <a:off x="6019691" y="4591034"/>
              <a:ext cx="0" cy="41702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/>
            </a:p>
          </p:txBody>
        </p:sp>
        <p:sp>
          <p:nvSpPr>
            <p:cNvPr id="14" name="Line 28"/>
            <p:cNvSpPr>
              <a:spLocks noChangeShapeType="1"/>
            </p:cNvSpPr>
            <p:nvPr/>
          </p:nvSpPr>
          <p:spPr bwMode="auto">
            <a:xfrm>
              <a:off x="4859713" y="5870659"/>
              <a:ext cx="41142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/>
            </a:p>
          </p:txBody>
        </p:sp>
        <p:sp>
          <p:nvSpPr>
            <p:cNvPr id="15" name="Line 27"/>
            <p:cNvSpPr>
              <a:spLocks noChangeShapeType="1"/>
            </p:cNvSpPr>
            <p:nvPr/>
          </p:nvSpPr>
          <p:spPr bwMode="auto">
            <a:xfrm flipV="1">
              <a:off x="4859713" y="5453638"/>
              <a:ext cx="0" cy="41702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/>
            </a:p>
          </p:txBody>
        </p:sp>
        <p:sp>
          <p:nvSpPr>
            <p:cNvPr id="16" name="Text Box 26"/>
            <p:cNvSpPr txBox="1">
              <a:spLocks noChangeArrowheads="1"/>
            </p:cNvSpPr>
            <p:nvPr/>
          </p:nvSpPr>
          <p:spPr bwMode="auto">
            <a:xfrm>
              <a:off x="5294577" y="5692969"/>
              <a:ext cx="262852" cy="274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바탕" pitchFamily="18" charset="-127"/>
                  <a:cs typeface="Times New Roman" pitchFamily="18" charset="0"/>
                </a:rPr>
                <a:t>u</a:t>
              </a:r>
              <a:r>
                <a:rPr kumimoji="0" lang="en-US" b="0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바탕" pitchFamily="18" charset="-127"/>
                  <a:cs typeface="Times New Roman" pitchFamily="18" charset="0"/>
                </a:rPr>
                <a:t>1</a:t>
              </a:r>
              <a:endPara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 Box 25"/>
            <p:cNvSpPr txBox="1">
              <a:spLocks noChangeArrowheads="1"/>
            </p:cNvSpPr>
            <p:nvPr/>
          </p:nvSpPr>
          <p:spPr bwMode="auto">
            <a:xfrm>
              <a:off x="4751143" y="5178534"/>
              <a:ext cx="262852" cy="274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바탕" pitchFamily="18" charset="-127"/>
                  <a:cs typeface="Times New Roman" pitchFamily="18" charset="0"/>
                </a:rPr>
                <a:t>v</a:t>
              </a:r>
              <a:r>
                <a:rPr kumimoji="0" lang="en-US" b="0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바탕" pitchFamily="18" charset="-127"/>
                  <a:cs typeface="Times New Roman" pitchFamily="18" charset="0"/>
                </a:rPr>
                <a:t>1</a:t>
              </a:r>
              <a:endPara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 Box 24"/>
            <p:cNvSpPr txBox="1">
              <a:spLocks noChangeArrowheads="1"/>
            </p:cNvSpPr>
            <p:nvPr/>
          </p:nvSpPr>
          <p:spPr bwMode="auto">
            <a:xfrm>
              <a:off x="7266115" y="6195678"/>
              <a:ext cx="262852" cy="274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바탕" pitchFamily="18" charset="-127"/>
                  <a:cs typeface="Times New Roman" pitchFamily="18" charset="0"/>
                </a:rPr>
                <a:t>u</a:t>
              </a:r>
              <a:r>
                <a:rPr kumimoji="0" lang="en-US" b="0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바탕" pitchFamily="18" charset="-127"/>
                  <a:cs typeface="Times New Roman" pitchFamily="18" charset="0"/>
                </a:rPr>
                <a:t>2</a:t>
              </a:r>
              <a:endPara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 Box 23"/>
            <p:cNvSpPr txBox="1">
              <a:spLocks noChangeArrowheads="1"/>
            </p:cNvSpPr>
            <p:nvPr/>
          </p:nvSpPr>
          <p:spPr bwMode="auto">
            <a:xfrm>
              <a:off x="6711107" y="5658094"/>
              <a:ext cx="262852" cy="274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바탕" pitchFamily="18" charset="-127"/>
                  <a:cs typeface="Times New Roman" pitchFamily="18" charset="0"/>
                </a:rPr>
                <a:t>v</a:t>
              </a:r>
              <a:r>
                <a:rPr kumimoji="0" lang="en-US" b="0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바탕" pitchFamily="18" charset="-127"/>
                  <a:cs typeface="Times New Roman" pitchFamily="18" charset="0"/>
                </a:rPr>
                <a:t>2</a:t>
              </a:r>
              <a:endPara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 Box 22"/>
            <p:cNvSpPr txBox="1">
              <a:spLocks noChangeArrowheads="1"/>
            </p:cNvSpPr>
            <p:nvPr/>
          </p:nvSpPr>
          <p:spPr bwMode="auto">
            <a:xfrm>
              <a:off x="6454555" y="4830365"/>
              <a:ext cx="262852" cy="274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바탕" pitchFamily="18" charset="-127"/>
                  <a:cs typeface="Times New Roman" pitchFamily="18" charset="0"/>
                </a:rPr>
                <a:t>u</a:t>
              </a:r>
              <a:r>
                <a:rPr kumimoji="0" lang="en-US" b="0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바탕" pitchFamily="18" charset="-127"/>
                  <a:cs typeface="Times New Roman" pitchFamily="18" charset="0"/>
                </a:rPr>
                <a:t>3</a:t>
              </a:r>
              <a:endPara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Text Box 21"/>
            <p:cNvSpPr txBox="1">
              <a:spLocks noChangeArrowheads="1"/>
            </p:cNvSpPr>
            <p:nvPr/>
          </p:nvSpPr>
          <p:spPr bwMode="auto">
            <a:xfrm>
              <a:off x="6066138" y="4453183"/>
              <a:ext cx="262852" cy="274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바탕" pitchFamily="18" charset="-127"/>
                  <a:cs typeface="Times New Roman" pitchFamily="18" charset="0"/>
                </a:rPr>
                <a:t>v</a:t>
              </a:r>
              <a:r>
                <a:rPr kumimoji="0" lang="en-US" b="0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바탕" pitchFamily="18" charset="-127"/>
                  <a:cs typeface="Times New Roman" pitchFamily="18" charset="0"/>
                </a:rPr>
                <a:t>3</a:t>
              </a:r>
              <a:endPara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 Box 20"/>
            <p:cNvSpPr txBox="1">
              <a:spLocks noChangeArrowheads="1"/>
            </p:cNvSpPr>
            <p:nvPr/>
          </p:nvSpPr>
          <p:spPr bwMode="auto">
            <a:xfrm>
              <a:off x="5785263" y="4743927"/>
              <a:ext cx="262852" cy="217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바탕" pitchFamily="18" charset="-127"/>
                  <a:cs typeface="Times New Roman" pitchFamily="18" charset="0"/>
                </a:rPr>
                <a:t>3</a:t>
              </a:r>
              <a:endPara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 Box 19"/>
            <p:cNvSpPr txBox="1">
              <a:spLocks noChangeArrowheads="1"/>
            </p:cNvSpPr>
            <p:nvPr/>
          </p:nvSpPr>
          <p:spPr bwMode="auto">
            <a:xfrm>
              <a:off x="4654002" y="5830670"/>
              <a:ext cx="262852" cy="217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바탕" pitchFamily="18" charset="-127"/>
                  <a:cs typeface="Times New Roman" pitchFamily="18" charset="0"/>
                </a:rPr>
                <a:t>1</a:t>
              </a: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Text Box 18"/>
            <p:cNvSpPr txBox="1">
              <a:spLocks noChangeArrowheads="1"/>
            </p:cNvSpPr>
            <p:nvPr/>
          </p:nvSpPr>
          <p:spPr bwMode="auto">
            <a:xfrm>
              <a:off x="6693964" y="6390506"/>
              <a:ext cx="262852" cy="217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바탕" pitchFamily="18" charset="-127"/>
                  <a:cs typeface="Times New Roman" pitchFamily="18" charset="0"/>
                </a:rPr>
                <a:t>2</a:t>
              </a: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CST ELEMENT </a:t>
            </a:r>
            <a:r>
              <a:rPr lang="en-US" i="1"/>
              <a:t>cont</a:t>
            </a:r>
            <a:r>
              <a:rPr lang="en-US"/>
              <a:t>.</a:t>
            </a:r>
          </a:p>
        </p:txBody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Displacement Interpolation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 smtClean="0"/>
              <a:t>where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 smtClean="0"/>
              <a:t>Area</a:t>
            </a:r>
            <a:r>
              <a:rPr lang="en-US" dirty="0"/>
              <a:t>:</a:t>
            </a:r>
          </a:p>
        </p:txBody>
      </p:sp>
      <p:sp>
        <p:nvSpPr>
          <p:cNvPr id="4372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37249" name="Object 1"/>
          <p:cNvGraphicFramePr>
            <a:graphicFrameLocks noChangeAspect="1"/>
          </p:cNvGraphicFramePr>
          <p:nvPr/>
        </p:nvGraphicFramePr>
        <p:xfrm>
          <a:off x="1120775" y="1246188"/>
          <a:ext cx="5489575" cy="1198562"/>
        </p:xfrm>
        <a:graphic>
          <a:graphicData uri="http://schemas.openxmlformats.org/presentationml/2006/ole">
            <p:oleObj spid="_x0000_s437249" name="Equation" r:id="rId3" imgW="5473440" imgH="1193760" progId="Equation.DSMT4">
              <p:embed/>
            </p:oleObj>
          </a:graphicData>
        </a:graphic>
      </p:graphicFrame>
      <p:sp>
        <p:nvSpPr>
          <p:cNvPr id="4372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37251" name="Object 3"/>
          <p:cNvGraphicFramePr>
            <a:graphicFrameLocks noChangeAspect="1"/>
          </p:cNvGraphicFramePr>
          <p:nvPr/>
        </p:nvGraphicFramePr>
        <p:xfrm>
          <a:off x="1290638" y="2846388"/>
          <a:ext cx="4870450" cy="1138237"/>
        </p:xfrm>
        <a:graphic>
          <a:graphicData uri="http://schemas.openxmlformats.org/presentationml/2006/ole">
            <p:oleObj spid="_x0000_s437251" name="Equation" r:id="rId4" imgW="4863960" imgH="1143000" progId="Equation.DSMT4">
              <p:embed/>
            </p:oleObj>
          </a:graphicData>
        </a:graphic>
      </p:graphicFrame>
      <p:sp>
        <p:nvSpPr>
          <p:cNvPr id="4372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37253" name="Object 5"/>
          <p:cNvGraphicFramePr>
            <a:graphicFrameLocks noChangeAspect="1"/>
          </p:cNvGraphicFramePr>
          <p:nvPr/>
        </p:nvGraphicFramePr>
        <p:xfrm>
          <a:off x="1171575" y="4364038"/>
          <a:ext cx="2252663" cy="1136650"/>
        </p:xfrm>
        <a:graphic>
          <a:graphicData uri="http://schemas.openxmlformats.org/presentationml/2006/ole">
            <p:oleObj spid="_x0000_s437253" name="Equation" r:id="rId5" imgW="2247840" imgH="11430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CST ELEMENT </a:t>
            </a:r>
            <a:r>
              <a:rPr lang="en-US" i="1"/>
              <a:t>cont</a:t>
            </a:r>
            <a:r>
              <a:rPr lang="en-US"/>
              <a:t>.</a:t>
            </a:r>
          </a:p>
        </p:txBody>
      </p:sp>
      <p:sp>
        <p:nvSpPr>
          <p:cNvPr id="436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75" y="2752725"/>
            <a:ext cx="8909050" cy="3413125"/>
          </a:xfrm>
        </p:spPr>
        <p:txBody>
          <a:bodyPr/>
          <a:lstStyle/>
          <a:p>
            <a:r>
              <a:rPr lang="en-US"/>
              <a:t>Insert to the interpolation equation</a:t>
            </a:r>
          </a:p>
        </p:txBody>
      </p:sp>
      <p:graphicFrame>
        <p:nvGraphicFramePr>
          <p:cNvPr id="436228" name="Object 4"/>
          <p:cNvGraphicFramePr>
            <a:graphicFrameLocks noChangeAspect="1"/>
          </p:cNvGraphicFramePr>
          <p:nvPr/>
        </p:nvGraphicFramePr>
        <p:xfrm>
          <a:off x="725488" y="750888"/>
          <a:ext cx="2997200" cy="1981200"/>
        </p:xfrm>
        <a:graphic>
          <a:graphicData uri="http://schemas.openxmlformats.org/presentationml/2006/ole">
            <p:oleObj spid="_x0000_s436228" name="Equation" r:id="rId3" imgW="2997000" imgH="1981080" progId="Equation.DSMT4">
              <p:embed/>
            </p:oleObj>
          </a:graphicData>
        </a:graphic>
      </p:graphicFrame>
      <p:graphicFrame>
        <p:nvGraphicFramePr>
          <p:cNvPr id="436229" name="Object 5"/>
          <p:cNvGraphicFramePr>
            <a:graphicFrameLocks noChangeAspect="1"/>
          </p:cNvGraphicFramePr>
          <p:nvPr/>
        </p:nvGraphicFramePr>
        <p:xfrm>
          <a:off x="501650" y="3400425"/>
          <a:ext cx="8140700" cy="3073400"/>
        </p:xfrm>
        <a:graphic>
          <a:graphicData uri="http://schemas.openxmlformats.org/presentationml/2006/ole">
            <p:oleObj spid="_x0000_s436229" name="Equation" r:id="rId4" imgW="8140680" imgH="3073320" progId="Equation.DSMT4">
              <p:embed/>
            </p:oleObj>
          </a:graphicData>
        </a:graphic>
      </p:graphicFrame>
      <p:sp>
        <p:nvSpPr>
          <p:cNvPr id="436230" name="Rectangle 6"/>
          <p:cNvSpPr>
            <a:spLocks noChangeArrowheads="1"/>
          </p:cNvSpPr>
          <p:nvPr/>
        </p:nvSpPr>
        <p:spPr bwMode="auto">
          <a:xfrm>
            <a:off x="1412111" y="4465638"/>
            <a:ext cx="1943464" cy="671846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6231" name="Text Box 7"/>
          <p:cNvSpPr txBox="1">
            <a:spLocks noChangeArrowheads="1"/>
          </p:cNvSpPr>
          <p:nvPr/>
        </p:nvSpPr>
        <p:spPr bwMode="auto">
          <a:xfrm>
            <a:off x="4636688" y="4648200"/>
            <a:ext cx="952500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 i="1" dirty="0"/>
              <a:t>N</a:t>
            </a:r>
            <a:r>
              <a:rPr lang="en-US" baseline="-25000" dirty="0"/>
              <a:t>1</a:t>
            </a:r>
            <a:r>
              <a:rPr lang="en-US" dirty="0"/>
              <a:t>(</a:t>
            </a:r>
            <a:r>
              <a:rPr lang="en-US" dirty="0" err="1"/>
              <a:t>x,y</a:t>
            </a:r>
            <a:r>
              <a:rPr lang="en-US" dirty="0"/>
              <a:t>)</a:t>
            </a:r>
          </a:p>
        </p:txBody>
      </p:sp>
      <p:sp>
        <p:nvSpPr>
          <p:cNvPr id="436232" name="Freeform 8"/>
          <p:cNvSpPr>
            <a:spLocks/>
          </p:cNvSpPr>
          <p:nvPr/>
        </p:nvSpPr>
        <p:spPr bwMode="auto">
          <a:xfrm>
            <a:off x="3355575" y="4402138"/>
            <a:ext cx="1482725" cy="317500"/>
          </a:xfrm>
          <a:custGeom>
            <a:avLst/>
            <a:gdLst/>
            <a:ahLst/>
            <a:cxnLst>
              <a:cxn ang="0">
                <a:pos x="0" y="97"/>
              </a:cxn>
              <a:cxn ang="0">
                <a:pos x="431" y="8"/>
              </a:cxn>
              <a:cxn ang="0">
                <a:pos x="789" y="143"/>
              </a:cxn>
            </a:cxnLst>
            <a:rect l="0" t="0" r="r" b="b"/>
            <a:pathLst>
              <a:path w="789" h="143">
                <a:moveTo>
                  <a:pt x="0" y="97"/>
                </a:moveTo>
                <a:cubicBezTo>
                  <a:pt x="150" y="48"/>
                  <a:pt x="300" y="0"/>
                  <a:pt x="431" y="8"/>
                </a:cubicBezTo>
                <a:cubicBezTo>
                  <a:pt x="562" y="16"/>
                  <a:pt x="675" y="79"/>
                  <a:pt x="789" y="143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6233" name="Text Box 9"/>
          <p:cNvSpPr txBox="1">
            <a:spLocks noChangeArrowheads="1"/>
          </p:cNvSpPr>
          <p:nvPr/>
        </p:nvSpPr>
        <p:spPr bwMode="auto">
          <a:xfrm>
            <a:off x="4664600" y="5383213"/>
            <a:ext cx="952500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 i="1"/>
              <a:t>N</a:t>
            </a:r>
            <a:r>
              <a:rPr lang="en-US" baseline="-25000"/>
              <a:t>2</a:t>
            </a:r>
            <a:r>
              <a:rPr lang="en-US"/>
              <a:t>(x,y)</a:t>
            </a:r>
          </a:p>
        </p:txBody>
      </p:sp>
      <p:sp>
        <p:nvSpPr>
          <p:cNvPr id="436234" name="Freeform 10"/>
          <p:cNvSpPr>
            <a:spLocks/>
          </p:cNvSpPr>
          <p:nvPr/>
        </p:nvSpPr>
        <p:spPr bwMode="auto">
          <a:xfrm>
            <a:off x="3464513" y="5137150"/>
            <a:ext cx="1482725" cy="317500"/>
          </a:xfrm>
          <a:custGeom>
            <a:avLst/>
            <a:gdLst/>
            <a:ahLst/>
            <a:cxnLst>
              <a:cxn ang="0">
                <a:pos x="0" y="97"/>
              </a:cxn>
              <a:cxn ang="0">
                <a:pos x="431" y="8"/>
              </a:cxn>
              <a:cxn ang="0">
                <a:pos x="789" y="143"/>
              </a:cxn>
            </a:cxnLst>
            <a:rect l="0" t="0" r="r" b="b"/>
            <a:pathLst>
              <a:path w="789" h="143">
                <a:moveTo>
                  <a:pt x="0" y="97"/>
                </a:moveTo>
                <a:cubicBezTo>
                  <a:pt x="150" y="48"/>
                  <a:pt x="300" y="0"/>
                  <a:pt x="431" y="8"/>
                </a:cubicBezTo>
                <a:cubicBezTo>
                  <a:pt x="562" y="16"/>
                  <a:pt x="675" y="79"/>
                  <a:pt x="789" y="143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6235" name="Text Box 11"/>
          <p:cNvSpPr txBox="1">
            <a:spLocks noChangeArrowheads="1"/>
          </p:cNvSpPr>
          <p:nvPr/>
        </p:nvSpPr>
        <p:spPr bwMode="auto">
          <a:xfrm>
            <a:off x="4664600" y="6192838"/>
            <a:ext cx="952500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 i="1"/>
              <a:t>N</a:t>
            </a:r>
            <a:r>
              <a:rPr lang="en-US" baseline="-25000"/>
              <a:t>3</a:t>
            </a:r>
            <a:r>
              <a:rPr lang="en-US"/>
              <a:t>(x,y)</a:t>
            </a:r>
          </a:p>
        </p:txBody>
      </p:sp>
      <p:sp>
        <p:nvSpPr>
          <p:cNvPr id="436236" name="Freeform 12"/>
          <p:cNvSpPr>
            <a:spLocks/>
          </p:cNvSpPr>
          <p:nvPr/>
        </p:nvSpPr>
        <p:spPr bwMode="auto">
          <a:xfrm>
            <a:off x="3487663" y="5946775"/>
            <a:ext cx="1482725" cy="317500"/>
          </a:xfrm>
          <a:custGeom>
            <a:avLst/>
            <a:gdLst/>
            <a:ahLst/>
            <a:cxnLst>
              <a:cxn ang="0">
                <a:pos x="0" y="97"/>
              </a:cxn>
              <a:cxn ang="0">
                <a:pos x="431" y="8"/>
              </a:cxn>
              <a:cxn ang="0">
                <a:pos x="789" y="143"/>
              </a:cxn>
            </a:cxnLst>
            <a:rect l="0" t="0" r="r" b="b"/>
            <a:pathLst>
              <a:path w="789" h="143">
                <a:moveTo>
                  <a:pt x="0" y="97"/>
                </a:moveTo>
                <a:cubicBezTo>
                  <a:pt x="150" y="48"/>
                  <a:pt x="300" y="0"/>
                  <a:pt x="431" y="8"/>
                </a:cubicBezTo>
                <a:cubicBezTo>
                  <a:pt x="562" y="16"/>
                  <a:pt x="675" y="79"/>
                  <a:pt x="789" y="143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6237" name="Rectangle 13"/>
          <p:cNvSpPr>
            <a:spLocks noChangeArrowheads="1"/>
          </p:cNvSpPr>
          <p:nvPr/>
        </p:nvSpPr>
        <p:spPr bwMode="auto">
          <a:xfrm>
            <a:off x="1446835" y="5168397"/>
            <a:ext cx="2018700" cy="618792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6238" name="Rectangle 14"/>
          <p:cNvSpPr>
            <a:spLocks noChangeArrowheads="1"/>
          </p:cNvSpPr>
          <p:nvPr/>
        </p:nvSpPr>
        <p:spPr bwMode="auto">
          <a:xfrm>
            <a:off x="1446835" y="5827791"/>
            <a:ext cx="2037750" cy="633167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CST ELEMENT </a:t>
            </a:r>
            <a:r>
              <a:rPr lang="en-US" i="1"/>
              <a:t>cont</a:t>
            </a:r>
            <a:r>
              <a:rPr lang="en-US"/>
              <a:t>.</a:t>
            </a:r>
          </a:p>
        </p:txBody>
      </p:sp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75" y="741363"/>
            <a:ext cx="8909050" cy="5797550"/>
          </a:xfrm>
        </p:spPr>
        <p:txBody>
          <a:bodyPr/>
          <a:lstStyle/>
          <a:p>
            <a:r>
              <a:rPr lang="en-US" dirty="0"/>
              <a:t>Displacement Interpolation</a:t>
            </a:r>
          </a:p>
          <a:p>
            <a:pPr lvl="1"/>
            <a:r>
              <a:rPr lang="en-US" dirty="0"/>
              <a:t>A similar procedure can be applied for </a:t>
            </a:r>
            <a:r>
              <a:rPr lang="en-US" i="1" dirty="0"/>
              <a:t>y</a:t>
            </a:r>
            <a:r>
              <a:rPr lang="en-US" dirty="0"/>
              <a:t>-displacement </a:t>
            </a:r>
            <a:r>
              <a:rPr lang="en-US" i="1" dirty="0"/>
              <a:t>v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).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i="1" dirty="0"/>
              <a:t>N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i="1" dirty="0"/>
              <a:t>N</a:t>
            </a:r>
            <a:r>
              <a:rPr lang="en-US" baseline="-25000" dirty="0"/>
              <a:t>2</a:t>
            </a:r>
            <a:r>
              <a:rPr lang="en-US" dirty="0"/>
              <a:t>, and </a:t>
            </a:r>
            <a:r>
              <a:rPr lang="en-US" i="1" dirty="0"/>
              <a:t>N</a:t>
            </a:r>
            <a:r>
              <a:rPr lang="en-US" baseline="-25000" dirty="0"/>
              <a:t>3</a:t>
            </a:r>
            <a:r>
              <a:rPr lang="en-US" dirty="0"/>
              <a:t> are linear functions of </a:t>
            </a:r>
            <a:r>
              <a:rPr lang="en-US" i="1" dirty="0"/>
              <a:t>x</a:t>
            </a:r>
            <a:r>
              <a:rPr lang="en-US" dirty="0"/>
              <a:t>- and </a:t>
            </a:r>
            <a:r>
              <a:rPr lang="en-US" i="1" dirty="0"/>
              <a:t>y</a:t>
            </a:r>
            <a:r>
              <a:rPr lang="en-US" dirty="0"/>
              <a:t>-coordinates. </a:t>
            </a:r>
          </a:p>
          <a:p>
            <a:pPr lvl="1"/>
            <a:r>
              <a:rPr lang="en-US" dirty="0"/>
              <a:t>Interpolated displacement changes linearly along the each coordinate direction.</a:t>
            </a:r>
          </a:p>
        </p:txBody>
      </p:sp>
      <p:sp>
        <p:nvSpPr>
          <p:cNvPr id="345098" name="Text Box 10"/>
          <p:cNvSpPr txBox="1">
            <a:spLocks noChangeArrowheads="1"/>
          </p:cNvSpPr>
          <p:nvPr/>
        </p:nvSpPr>
        <p:spPr bwMode="auto">
          <a:xfrm>
            <a:off x="5718677" y="3844925"/>
            <a:ext cx="1963738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 dirty="0">
                <a:solidFill>
                  <a:srgbClr val="CC0000"/>
                </a:solidFill>
              </a:rPr>
              <a:t>Shape Function</a:t>
            </a:r>
          </a:p>
        </p:txBody>
      </p:sp>
      <p:sp>
        <p:nvSpPr>
          <p:cNvPr id="4423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42369" name="Object 1"/>
          <p:cNvGraphicFramePr>
            <a:graphicFrameLocks noChangeAspect="1"/>
          </p:cNvGraphicFramePr>
          <p:nvPr/>
        </p:nvGraphicFramePr>
        <p:xfrm>
          <a:off x="1136650" y="1651000"/>
          <a:ext cx="2922588" cy="2327275"/>
        </p:xfrm>
        <a:graphic>
          <a:graphicData uri="http://schemas.openxmlformats.org/presentationml/2006/ole">
            <p:oleObj spid="_x0000_s442369" name="Equation" r:id="rId3" imgW="2920680" imgH="2336760" progId="Equation.DSMT4">
              <p:embed/>
            </p:oleObj>
          </a:graphicData>
        </a:graphic>
      </p:graphicFrame>
      <p:sp>
        <p:nvSpPr>
          <p:cNvPr id="4423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42371" name="Object 3"/>
          <p:cNvGraphicFramePr>
            <a:graphicFrameLocks noChangeAspect="1"/>
          </p:cNvGraphicFramePr>
          <p:nvPr/>
        </p:nvGraphicFramePr>
        <p:xfrm>
          <a:off x="5027613" y="1822450"/>
          <a:ext cx="3175000" cy="2057400"/>
        </p:xfrm>
        <a:graphic>
          <a:graphicData uri="http://schemas.openxmlformats.org/presentationml/2006/ole">
            <p:oleObj spid="_x0000_s442371" name="Equation" r:id="rId4" imgW="3213000" imgH="20574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CST ELEMENT </a:t>
            </a:r>
            <a:r>
              <a:rPr lang="en-US" i="1"/>
              <a:t>cont</a:t>
            </a:r>
            <a:r>
              <a:rPr lang="en-US"/>
              <a:t>.</a:t>
            </a:r>
          </a:p>
        </p:txBody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75" y="741363"/>
            <a:ext cx="8909050" cy="4838700"/>
          </a:xfrm>
        </p:spPr>
        <p:txBody>
          <a:bodyPr/>
          <a:lstStyle/>
          <a:p>
            <a:r>
              <a:rPr lang="en-US" dirty="0"/>
              <a:t>Displacement Interpolation</a:t>
            </a:r>
          </a:p>
          <a:p>
            <a:pPr lvl="1"/>
            <a:r>
              <a:rPr lang="en-US" dirty="0"/>
              <a:t>Matrix Notation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[</a:t>
            </a:r>
            <a:r>
              <a:rPr lang="en-US" b="1" dirty="0"/>
              <a:t>N</a:t>
            </a:r>
            <a:r>
              <a:rPr lang="en-US" dirty="0"/>
              <a:t>]: 2</a:t>
            </a:r>
            <a:r>
              <a:rPr lang="en-US" dirty="0">
                <a:cs typeface="Arial" pitchFamily="34" charset="0"/>
              </a:rPr>
              <a:t>×6 matrix, </a:t>
            </a:r>
            <a:r>
              <a:rPr lang="en-US" dirty="0" smtClean="0">
                <a:cs typeface="Arial" pitchFamily="34" charset="0"/>
              </a:rPr>
              <a:t>{</a:t>
            </a:r>
            <a:r>
              <a:rPr lang="en-US" b="1" dirty="0" smtClean="0">
                <a:cs typeface="Arial" pitchFamily="34" charset="0"/>
              </a:rPr>
              <a:t>q</a:t>
            </a:r>
            <a:r>
              <a:rPr lang="en-US" dirty="0" smtClean="0">
                <a:cs typeface="Arial" pitchFamily="34" charset="0"/>
              </a:rPr>
              <a:t>}: </a:t>
            </a:r>
            <a:r>
              <a:rPr lang="en-US" dirty="0">
                <a:cs typeface="Arial" pitchFamily="34" charset="0"/>
              </a:rPr>
              <a:t>6×1 vector.</a:t>
            </a:r>
          </a:p>
          <a:p>
            <a:pPr lvl="1"/>
            <a:r>
              <a:rPr lang="en-US" dirty="0">
                <a:cs typeface="Arial" pitchFamily="34" charset="0"/>
              </a:rPr>
              <a:t>For a given point (</a:t>
            </a:r>
            <a:r>
              <a:rPr lang="en-US" dirty="0" err="1">
                <a:cs typeface="Arial" pitchFamily="34" charset="0"/>
              </a:rPr>
              <a:t>x,y</a:t>
            </a:r>
            <a:r>
              <a:rPr lang="en-US" dirty="0">
                <a:cs typeface="Arial" pitchFamily="34" charset="0"/>
              </a:rPr>
              <a:t>) within element, calculate [N] and multiply it with </a:t>
            </a:r>
            <a:r>
              <a:rPr lang="en-US" dirty="0" smtClean="0">
                <a:cs typeface="Arial" pitchFamily="34" charset="0"/>
              </a:rPr>
              <a:t>{q} </a:t>
            </a:r>
            <a:r>
              <a:rPr lang="en-US" dirty="0">
                <a:cs typeface="Arial" pitchFamily="34" charset="0"/>
              </a:rPr>
              <a:t>to evaluate displacement at the point (</a:t>
            </a:r>
            <a:r>
              <a:rPr lang="en-US" dirty="0" err="1">
                <a:cs typeface="Arial" pitchFamily="34" charset="0"/>
              </a:rPr>
              <a:t>x,y</a:t>
            </a:r>
            <a:r>
              <a:rPr lang="en-US" dirty="0">
                <a:cs typeface="Arial" pitchFamily="34" charset="0"/>
              </a:rPr>
              <a:t>).</a:t>
            </a:r>
          </a:p>
        </p:txBody>
      </p:sp>
      <p:sp>
        <p:nvSpPr>
          <p:cNvPr id="346122" name="Line 10"/>
          <p:cNvSpPr>
            <a:spLocks noChangeShapeType="1"/>
          </p:cNvSpPr>
          <p:nvPr/>
        </p:nvSpPr>
        <p:spPr bwMode="auto">
          <a:xfrm flipH="1">
            <a:off x="4616450" y="3044825"/>
            <a:ext cx="44450" cy="7905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6123" name="Line 11"/>
          <p:cNvSpPr>
            <a:spLocks noChangeShapeType="1"/>
          </p:cNvSpPr>
          <p:nvPr/>
        </p:nvSpPr>
        <p:spPr bwMode="auto">
          <a:xfrm flipH="1">
            <a:off x="5498431" y="3501189"/>
            <a:ext cx="878305" cy="4331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13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41345" name="Object 1"/>
          <p:cNvGraphicFramePr>
            <a:graphicFrameLocks noChangeAspect="1"/>
          </p:cNvGraphicFramePr>
          <p:nvPr/>
        </p:nvGraphicFramePr>
        <p:xfrm>
          <a:off x="1666875" y="1231900"/>
          <a:ext cx="4865688" cy="2281238"/>
        </p:xfrm>
        <a:graphic>
          <a:graphicData uri="http://schemas.openxmlformats.org/presentationml/2006/ole">
            <p:oleObj spid="_x0000_s441345" name="Equation" r:id="rId3" imgW="4851360" imgH="2286000" progId="Equation.DSMT4">
              <p:embed/>
            </p:oleObj>
          </a:graphicData>
        </a:graphic>
      </p:graphicFrame>
      <p:sp>
        <p:nvSpPr>
          <p:cNvPr id="4413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41347" name="Object 3"/>
          <p:cNvGraphicFramePr>
            <a:graphicFrameLocks noChangeAspect="1"/>
          </p:cNvGraphicFramePr>
          <p:nvPr/>
        </p:nvGraphicFramePr>
        <p:xfrm>
          <a:off x="3067050" y="3763963"/>
          <a:ext cx="2446338" cy="419100"/>
        </p:xfrm>
        <a:graphic>
          <a:graphicData uri="http://schemas.openxmlformats.org/presentationml/2006/ole">
            <p:oleObj spid="_x0000_s441347" name="Equation" r:id="rId4" imgW="2425680" imgH="419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75" y="741362"/>
            <a:ext cx="8909050" cy="6116637"/>
          </a:xfrm>
        </p:spPr>
        <p:txBody>
          <a:bodyPr/>
          <a:lstStyle/>
          <a:p>
            <a:r>
              <a:rPr lang="en-US" dirty="0" smtClean="0"/>
              <a:t>Plane Solids</a:t>
            </a:r>
            <a:endParaRPr lang="en-US" dirty="0"/>
          </a:p>
          <a:p>
            <a:pPr lvl="1"/>
            <a:r>
              <a:rPr lang="en-US" sz="2400" dirty="0" smtClean="0"/>
              <a:t>All </a:t>
            </a:r>
            <a:r>
              <a:rPr lang="en-US" sz="2400" dirty="0"/>
              <a:t>engineering problems are 3-D. It is the engineer who approximates the problem using 1-D (beam or truss) or 2-D (plane stress or strain).</a:t>
            </a:r>
          </a:p>
          <a:p>
            <a:pPr lvl="1"/>
            <a:r>
              <a:rPr lang="en-US" sz="2400" dirty="0" smtClean="0"/>
              <a:t>Stress and strain are either zero or constant in the direction of the thickness.</a:t>
            </a:r>
          </a:p>
          <a:p>
            <a:pPr lvl="1"/>
            <a:r>
              <a:rPr lang="en-US" sz="2400" dirty="0" smtClean="0"/>
              <a:t>System </a:t>
            </a:r>
            <a:r>
              <a:rPr lang="en-US" sz="2400" dirty="0"/>
              <a:t>of coupled second-order partial differential </a:t>
            </a:r>
            <a:r>
              <a:rPr lang="en-US" sz="2400" dirty="0" smtClean="0"/>
              <a:t>equation</a:t>
            </a:r>
            <a:endParaRPr lang="en-US" sz="2400" dirty="0"/>
          </a:p>
          <a:p>
            <a:pPr lvl="1"/>
            <a:r>
              <a:rPr lang="en-US" sz="2400" dirty="0"/>
              <a:t>Plane stress and plane strain: different constraints imposed in the thickness </a:t>
            </a:r>
            <a:r>
              <a:rPr lang="en-US" sz="2400" dirty="0" smtClean="0"/>
              <a:t>direction</a:t>
            </a:r>
          </a:p>
          <a:p>
            <a:pPr lvl="1"/>
            <a:r>
              <a:rPr lang="en-US" sz="2400" b="1" dirty="0" smtClean="0">
                <a:solidFill>
                  <a:srgbClr val="0070C0"/>
                </a:solidFill>
              </a:rPr>
              <a:t>Plane stress</a:t>
            </a:r>
            <a:r>
              <a:rPr lang="en-US" sz="2400" dirty="0" smtClean="0"/>
              <a:t>: zero stresses in the thickness direction (thin plate with in-plane forces)</a:t>
            </a:r>
          </a:p>
          <a:p>
            <a:pPr lvl="1"/>
            <a:r>
              <a:rPr lang="en-US" sz="2400" b="1" dirty="0" smtClean="0">
                <a:solidFill>
                  <a:srgbClr val="0070C0"/>
                </a:solidFill>
              </a:rPr>
              <a:t>Plane strain</a:t>
            </a:r>
            <a:r>
              <a:rPr lang="en-US" sz="2400" dirty="0" smtClean="0"/>
              <a:t>: zero strains in the thickness direction (thick solid with constant thickness, gun barrel)</a:t>
            </a:r>
            <a:endParaRPr lang="en-US" sz="2400" dirty="0"/>
          </a:p>
          <a:p>
            <a:pPr lvl="1"/>
            <a:r>
              <a:rPr lang="en-US" sz="2400" dirty="0"/>
              <a:t>Main variables: </a:t>
            </a:r>
            <a:r>
              <a:rPr lang="en-US" sz="2400" i="1" dirty="0"/>
              <a:t>u</a:t>
            </a:r>
            <a:r>
              <a:rPr lang="en-US" sz="2400" dirty="0"/>
              <a:t> (</a:t>
            </a:r>
            <a:r>
              <a:rPr lang="en-US" sz="2400" i="1" dirty="0"/>
              <a:t>x</a:t>
            </a:r>
            <a:r>
              <a:rPr lang="en-US" sz="2400" dirty="0"/>
              <a:t>-displacement) and </a:t>
            </a:r>
            <a:r>
              <a:rPr lang="en-US" sz="2400" i="1" dirty="0"/>
              <a:t>v</a:t>
            </a:r>
            <a:r>
              <a:rPr lang="en-US" sz="2400" dirty="0"/>
              <a:t> (</a:t>
            </a:r>
            <a:r>
              <a:rPr lang="en-US" sz="2400" i="1" dirty="0"/>
              <a:t>y</a:t>
            </a:r>
            <a:r>
              <a:rPr lang="en-US" sz="2400" dirty="0"/>
              <a:t>-displacement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CST ELEMENT </a:t>
            </a:r>
            <a:r>
              <a:rPr lang="en-US" i="1"/>
              <a:t>cont</a:t>
            </a:r>
            <a:r>
              <a:rPr lang="en-US"/>
              <a:t>.</a:t>
            </a:r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75" y="741363"/>
            <a:ext cx="8909050" cy="1447800"/>
          </a:xfrm>
        </p:spPr>
        <p:txBody>
          <a:bodyPr/>
          <a:lstStyle/>
          <a:p>
            <a:r>
              <a:rPr lang="en-US" dirty="0"/>
              <a:t>Strain Interpolation</a:t>
            </a:r>
          </a:p>
          <a:p>
            <a:pPr lvl="1"/>
            <a:r>
              <a:rPr lang="en-US" dirty="0"/>
              <a:t>differentiating the displacement in x- and y-directions.</a:t>
            </a:r>
          </a:p>
          <a:p>
            <a:pPr lvl="1"/>
            <a:r>
              <a:rPr lang="en-US" dirty="0"/>
              <a:t>differentiating shape function [</a:t>
            </a:r>
            <a:r>
              <a:rPr lang="en-US" b="1" dirty="0"/>
              <a:t>N</a:t>
            </a:r>
            <a:r>
              <a:rPr lang="en-US" dirty="0"/>
              <a:t>] because </a:t>
            </a:r>
            <a:r>
              <a:rPr lang="en-US" dirty="0" smtClean="0"/>
              <a:t>{</a:t>
            </a:r>
            <a:r>
              <a:rPr lang="en-US" b="1" dirty="0" smtClean="0"/>
              <a:t>q</a:t>
            </a:r>
            <a:r>
              <a:rPr lang="en-US" dirty="0" smtClean="0"/>
              <a:t>} </a:t>
            </a:r>
            <a:r>
              <a:rPr lang="en-US" dirty="0"/>
              <a:t>is constant.</a:t>
            </a:r>
          </a:p>
        </p:txBody>
      </p:sp>
      <p:sp>
        <p:nvSpPr>
          <p:cNvPr id="4403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40321" name="Object 1"/>
          <p:cNvGraphicFramePr>
            <a:graphicFrameLocks noChangeAspect="1"/>
          </p:cNvGraphicFramePr>
          <p:nvPr/>
        </p:nvGraphicFramePr>
        <p:xfrm>
          <a:off x="1508125" y="2105025"/>
          <a:ext cx="5319713" cy="696913"/>
        </p:xfrm>
        <a:graphic>
          <a:graphicData uri="http://schemas.openxmlformats.org/presentationml/2006/ole">
            <p:oleObj spid="_x0000_s440321" name="Equation" r:id="rId3" imgW="5333760" imgH="711000" progId="Equation.DSMT4">
              <p:embed/>
            </p:oleObj>
          </a:graphicData>
        </a:graphic>
      </p:graphicFrame>
      <p:graphicFrame>
        <p:nvGraphicFramePr>
          <p:cNvPr id="440323" name="Object 3"/>
          <p:cNvGraphicFramePr>
            <a:graphicFrameLocks noChangeAspect="1"/>
          </p:cNvGraphicFramePr>
          <p:nvPr/>
        </p:nvGraphicFramePr>
        <p:xfrm>
          <a:off x="1476375" y="3006725"/>
          <a:ext cx="5357813" cy="696913"/>
        </p:xfrm>
        <a:graphic>
          <a:graphicData uri="http://schemas.openxmlformats.org/presentationml/2006/ole">
            <p:oleObj spid="_x0000_s440323" name="Equation" r:id="rId4" imgW="5371920" imgH="711000" progId="Equation.DSMT4">
              <p:embed/>
            </p:oleObj>
          </a:graphicData>
        </a:graphic>
      </p:graphicFrame>
      <p:graphicFrame>
        <p:nvGraphicFramePr>
          <p:cNvPr id="440324" name="Object 4"/>
          <p:cNvGraphicFramePr>
            <a:graphicFrameLocks noChangeAspect="1"/>
          </p:cNvGraphicFramePr>
          <p:nvPr/>
        </p:nvGraphicFramePr>
        <p:xfrm>
          <a:off x="1501862" y="3919538"/>
          <a:ext cx="3762375" cy="673100"/>
        </p:xfrm>
        <a:graphic>
          <a:graphicData uri="http://schemas.openxmlformats.org/presentationml/2006/ole">
            <p:oleObj spid="_x0000_s440324" name="Equation" r:id="rId5" imgW="3771720" imgH="685800" progId="Equation.DSMT4">
              <p:embed/>
            </p:oleObj>
          </a:graphicData>
        </a:graphic>
      </p:graphicFrame>
      <p:graphicFrame>
        <p:nvGraphicFramePr>
          <p:cNvPr id="440325" name="Object 5"/>
          <p:cNvGraphicFramePr>
            <a:graphicFrameLocks noChangeAspect="1"/>
          </p:cNvGraphicFramePr>
          <p:nvPr/>
        </p:nvGraphicFramePr>
        <p:xfrm>
          <a:off x="6230713" y="4485088"/>
          <a:ext cx="2568575" cy="1665287"/>
        </p:xfrm>
        <a:graphic>
          <a:graphicData uri="http://schemas.openxmlformats.org/presentationml/2006/ole">
            <p:oleObj spid="_x0000_s440325" name="Equation" r:id="rId6" imgW="3213000" imgH="20574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CST ELEMENT </a:t>
            </a:r>
            <a:r>
              <a:rPr lang="en-US" i="1"/>
              <a:t>cont</a:t>
            </a:r>
            <a:r>
              <a:rPr lang="en-US"/>
              <a:t>.</a:t>
            </a:r>
          </a:p>
        </p:txBody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75" y="741363"/>
            <a:ext cx="8909050" cy="4821237"/>
          </a:xfrm>
        </p:spPr>
        <p:txBody>
          <a:bodyPr/>
          <a:lstStyle/>
          <a:p>
            <a:r>
              <a:rPr lang="en-US" dirty="0"/>
              <a:t>Strain Interpolation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 smtClean="0"/>
              <a:t>[</a:t>
            </a:r>
            <a:r>
              <a:rPr lang="en-US" b="1" dirty="0"/>
              <a:t>B</a:t>
            </a:r>
            <a:r>
              <a:rPr lang="en-US" dirty="0"/>
              <a:t>] matrix is a constant matrix and depends only on the coordinates of the three nodes of the triangular element. </a:t>
            </a:r>
          </a:p>
          <a:p>
            <a:pPr lvl="1"/>
            <a:r>
              <a:rPr lang="en-US" dirty="0"/>
              <a:t>the strains will be constant over a given element </a:t>
            </a:r>
          </a:p>
        </p:txBody>
      </p:sp>
      <p:sp>
        <p:nvSpPr>
          <p:cNvPr id="34817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48170" name="Object 10"/>
          <p:cNvGraphicFramePr>
            <a:graphicFrameLocks noChangeAspect="1"/>
          </p:cNvGraphicFramePr>
          <p:nvPr/>
        </p:nvGraphicFramePr>
        <p:xfrm>
          <a:off x="939800" y="1427163"/>
          <a:ext cx="6662738" cy="2281237"/>
        </p:xfrm>
        <a:graphic>
          <a:graphicData uri="http://schemas.openxmlformats.org/presentationml/2006/ole">
            <p:oleObj spid="_x0000_s348170" name="Equation" r:id="rId3" imgW="6667200" imgH="22860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CST ELEMENT </a:t>
            </a:r>
            <a:r>
              <a:rPr lang="en-US" i="1"/>
              <a:t>cont</a:t>
            </a:r>
            <a:r>
              <a:rPr lang="en-US"/>
              <a:t>.</a:t>
            </a:r>
          </a:p>
        </p:txBody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Property of CST Element</a:t>
            </a:r>
          </a:p>
          <a:p>
            <a:pPr lvl="1"/>
            <a:r>
              <a:rPr lang="en-US" dirty="0"/>
              <a:t>Since displacement is linear in </a:t>
            </a:r>
            <a:r>
              <a:rPr lang="en-US" i="1" dirty="0"/>
              <a:t>x</a:t>
            </a:r>
            <a:r>
              <a:rPr lang="en-US" dirty="0"/>
              <a:t> and </a:t>
            </a:r>
            <a:r>
              <a:rPr lang="en-US" i="1" dirty="0"/>
              <a:t>y</a:t>
            </a:r>
            <a:r>
              <a:rPr lang="en-US" dirty="0"/>
              <a:t>, the triangular element deforms into another triangle when forces are applied.</a:t>
            </a:r>
          </a:p>
          <a:p>
            <a:pPr lvl="1"/>
            <a:r>
              <a:rPr lang="en-US" dirty="0"/>
              <a:t>an imaginary straight line drawn within an element before deformation becomes another straight line after deformation.</a:t>
            </a:r>
          </a:p>
          <a:p>
            <a:pPr lvl="1"/>
            <a:r>
              <a:rPr lang="en-US" dirty="0"/>
              <a:t>Consider a local coordinate </a:t>
            </a:r>
            <a:r>
              <a:rPr lang="en-US" dirty="0">
                <a:latin typeface="Symbol" pitchFamily="18" charset="2"/>
              </a:rPr>
              <a:t>x</a:t>
            </a:r>
            <a:r>
              <a:rPr lang="en-US" dirty="0"/>
              <a:t> such that </a:t>
            </a:r>
            <a:r>
              <a:rPr lang="en-US" dirty="0">
                <a:latin typeface="Symbol" pitchFamily="18" charset="2"/>
              </a:rPr>
              <a:t>x</a:t>
            </a:r>
            <a:r>
              <a:rPr lang="en-US" i="1" dirty="0"/>
              <a:t> </a:t>
            </a:r>
            <a:r>
              <a:rPr lang="en-US" dirty="0"/>
              <a:t>= 0 at Node 1 and </a:t>
            </a:r>
            <a:r>
              <a:rPr lang="en-US" dirty="0">
                <a:latin typeface="Symbol" pitchFamily="18" charset="2"/>
              </a:rPr>
              <a:t>x</a:t>
            </a:r>
            <a:r>
              <a:rPr lang="en-US" i="1" dirty="0"/>
              <a:t> </a:t>
            </a:r>
            <a:r>
              <a:rPr lang="en-US" dirty="0"/>
              <a:t>= </a:t>
            </a:r>
            <a:r>
              <a:rPr lang="en-US" i="1" dirty="0"/>
              <a:t>a</a:t>
            </a:r>
            <a:r>
              <a:rPr lang="en-US" dirty="0"/>
              <a:t> at Node 2.</a:t>
            </a:r>
          </a:p>
          <a:p>
            <a:pPr lvl="1"/>
            <a:r>
              <a:rPr lang="en-US" dirty="0"/>
              <a:t>Displacement on the edge 1-2: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 smtClean="0"/>
              <a:t>Since </a:t>
            </a:r>
            <a:r>
              <a:rPr lang="en-US" dirty="0"/>
              <a:t>the variation of displacement is linear, </a:t>
            </a:r>
            <a:br>
              <a:rPr lang="en-US" dirty="0"/>
            </a:br>
            <a:r>
              <a:rPr lang="en-US" dirty="0"/>
              <a:t>the displacements should depend only on </a:t>
            </a:r>
            <a:br>
              <a:rPr lang="en-US" dirty="0"/>
            </a:br>
            <a:r>
              <a:rPr lang="en-US" i="1" dirty="0"/>
              <a:t>u</a:t>
            </a:r>
            <a:r>
              <a:rPr lang="en-US" baseline="-25000" dirty="0"/>
              <a:t>1</a:t>
            </a:r>
            <a:r>
              <a:rPr lang="en-US" dirty="0"/>
              <a:t> and </a:t>
            </a:r>
            <a:r>
              <a:rPr lang="en-US" i="1" dirty="0"/>
              <a:t>u</a:t>
            </a:r>
            <a:r>
              <a:rPr lang="en-US" baseline="-25000" dirty="0"/>
              <a:t>2</a:t>
            </a:r>
            <a:r>
              <a:rPr lang="en-US" dirty="0"/>
              <a:t>, and not on </a:t>
            </a:r>
            <a:r>
              <a:rPr lang="en-US" i="1" dirty="0"/>
              <a:t>u</a:t>
            </a:r>
            <a:r>
              <a:rPr lang="en-US" baseline="-25000" dirty="0"/>
              <a:t>3</a:t>
            </a:r>
            <a:r>
              <a:rPr lang="en-US" dirty="0"/>
              <a:t>. </a:t>
            </a:r>
          </a:p>
        </p:txBody>
      </p:sp>
      <p:grpSp>
        <p:nvGrpSpPr>
          <p:cNvPr id="349217" name="Group 33"/>
          <p:cNvGrpSpPr>
            <a:grpSpLocks/>
          </p:cNvGrpSpPr>
          <p:nvPr/>
        </p:nvGrpSpPr>
        <p:grpSpPr bwMode="auto">
          <a:xfrm>
            <a:off x="5900738" y="3122613"/>
            <a:ext cx="2816225" cy="2109787"/>
            <a:chOff x="3516" y="2503"/>
            <a:chExt cx="1774" cy="1329"/>
          </a:xfrm>
        </p:grpSpPr>
        <p:sp>
          <p:nvSpPr>
            <p:cNvPr id="349189" name="AutoShape 5"/>
            <p:cNvSpPr>
              <a:spLocks noChangeAspect="1" noChangeArrowheads="1"/>
            </p:cNvSpPr>
            <p:nvPr/>
          </p:nvSpPr>
          <p:spPr bwMode="auto">
            <a:xfrm rot="870398">
              <a:off x="3753" y="2632"/>
              <a:ext cx="1537" cy="851"/>
            </a:xfrm>
            <a:prstGeom prst="triangle">
              <a:avLst>
                <a:gd name="adj" fmla="val 44486"/>
              </a:avLst>
            </a:prstGeom>
            <a:solidFill>
              <a:srgbClr val="FFFF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202" name="Text Box 18"/>
            <p:cNvSpPr txBox="1">
              <a:spLocks noChangeAspect="1" noChangeArrowheads="1"/>
            </p:cNvSpPr>
            <p:nvPr/>
          </p:nvSpPr>
          <p:spPr bwMode="auto">
            <a:xfrm>
              <a:off x="4379" y="2503"/>
              <a:ext cx="198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indent="-342900"/>
              <a:r>
                <a:rPr lang="en-US" altLang="ko-KR" sz="1800">
                  <a:latin typeface="Times New Roman" pitchFamily="18" charset="0"/>
                  <a:ea typeface="SimSun" pitchFamily="2" charset="-122"/>
                </a:rPr>
                <a:t>3</a:t>
              </a:r>
              <a:endParaRPr lang="en-US" sz="1800"/>
            </a:p>
          </p:txBody>
        </p:sp>
        <p:sp>
          <p:nvSpPr>
            <p:cNvPr id="349203" name="Text Box 19"/>
            <p:cNvSpPr txBox="1">
              <a:spLocks noChangeAspect="1" noChangeArrowheads="1"/>
            </p:cNvSpPr>
            <p:nvPr/>
          </p:nvSpPr>
          <p:spPr bwMode="auto">
            <a:xfrm>
              <a:off x="3516" y="3246"/>
              <a:ext cx="198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indent="-342900"/>
              <a:r>
                <a:rPr lang="en-US" altLang="ko-KR" sz="1800">
                  <a:latin typeface="Times New Roman" pitchFamily="18" charset="0"/>
                  <a:ea typeface="SimSun" pitchFamily="2" charset="-122"/>
                </a:rPr>
                <a:t>1</a:t>
              </a:r>
              <a:endParaRPr lang="en-US" sz="1800"/>
            </a:p>
          </p:txBody>
        </p:sp>
        <p:sp>
          <p:nvSpPr>
            <p:cNvPr id="349204" name="Text Box 20"/>
            <p:cNvSpPr txBox="1">
              <a:spLocks noChangeAspect="1" noChangeArrowheads="1"/>
            </p:cNvSpPr>
            <p:nvPr/>
          </p:nvSpPr>
          <p:spPr bwMode="auto">
            <a:xfrm>
              <a:off x="5058" y="3669"/>
              <a:ext cx="197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indent="-342900"/>
              <a:r>
                <a:rPr lang="en-US" altLang="ko-KR" sz="1800">
                  <a:latin typeface="Times New Roman" pitchFamily="18" charset="0"/>
                  <a:ea typeface="SimSun" pitchFamily="2" charset="-122"/>
                </a:rPr>
                <a:t>2</a:t>
              </a:r>
              <a:endParaRPr lang="en-US" sz="1800"/>
            </a:p>
          </p:txBody>
        </p:sp>
        <p:sp>
          <p:nvSpPr>
            <p:cNvPr id="349210" name="Line 26"/>
            <p:cNvSpPr>
              <a:spLocks noChangeShapeType="1"/>
            </p:cNvSpPr>
            <p:nvPr/>
          </p:nvSpPr>
          <p:spPr bwMode="auto">
            <a:xfrm flipH="1">
              <a:off x="3607" y="3322"/>
              <a:ext cx="45" cy="22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9211" name="Line 27"/>
            <p:cNvSpPr>
              <a:spLocks noChangeShapeType="1"/>
            </p:cNvSpPr>
            <p:nvPr/>
          </p:nvSpPr>
          <p:spPr bwMode="auto">
            <a:xfrm>
              <a:off x="3629" y="3422"/>
              <a:ext cx="520" cy="1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9212" name="Text Box 28"/>
            <p:cNvSpPr txBox="1">
              <a:spLocks noChangeAspect="1" noChangeArrowheads="1"/>
            </p:cNvSpPr>
            <p:nvPr/>
          </p:nvSpPr>
          <p:spPr bwMode="auto">
            <a:xfrm>
              <a:off x="4178" y="3505"/>
              <a:ext cx="198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indent="-342900"/>
              <a:r>
                <a:rPr lang="en-US" altLang="ko-KR" sz="1800">
                  <a:latin typeface="Symbol" pitchFamily="18" charset="2"/>
                  <a:ea typeface="SimSun" pitchFamily="2" charset="-122"/>
                </a:rPr>
                <a:t>x</a:t>
              </a:r>
              <a:endParaRPr lang="en-US" sz="1800">
                <a:latin typeface="Symbol" pitchFamily="18" charset="2"/>
              </a:endParaRPr>
            </a:p>
          </p:txBody>
        </p:sp>
        <p:sp>
          <p:nvSpPr>
            <p:cNvPr id="349213" name="Text Box 29"/>
            <p:cNvSpPr txBox="1">
              <a:spLocks noChangeAspect="1" noChangeArrowheads="1"/>
            </p:cNvSpPr>
            <p:nvPr/>
          </p:nvSpPr>
          <p:spPr bwMode="auto">
            <a:xfrm>
              <a:off x="4357" y="3287"/>
              <a:ext cx="198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indent="-342900"/>
              <a:r>
                <a:rPr lang="en-US" altLang="ko-KR" sz="1800" i="1">
                  <a:latin typeface="Times New Roman" pitchFamily="18" charset="0"/>
                  <a:ea typeface="SimSun" pitchFamily="2" charset="-122"/>
                </a:rPr>
                <a:t>a</a:t>
              </a:r>
              <a:endParaRPr lang="en-US" sz="1800" i="1"/>
            </a:p>
          </p:txBody>
        </p:sp>
      </p:grpSp>
      <p:sp>
        <p:nvSpPr>
          <p:cNvPr id="4577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57729" name="Object 1"/>
          <p:cNvGraphicFramePr>
            <a:graphicFrameLocks noChangeAspect="1"/>
          </p:cNvGraphicFramePr>
          <p:nvPr/>
        </p:nvGraphicFramePr>
        <p:xfrm>
          <a:off x="2416175" y="3646488"/>
          <a:ext cx="1692275" cy="757237"/>
        </p:xfrm>
        <a:graphic>
          <a:graphicData uri="http://schemas.openxmlformats.org/presentationml/2006/ole">
            <p:oleObj spid="_x0000_s457729" name="Equation" r:id="rId3" imgW="1701720" imgH="7617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CST ELEMENT </a:t>
            </a:r>
            <a:r>
              <a:rPr lang="en-US" i="1"/>
              <a:t>cont</a:t>
            </a:r>
            <a:r>
              <a:rPr lang="en-US"/>
              <a:t>.</a:t>
            </a:r>
          </a:p>
        </p:txBody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75" y="741363"/>
            <a:ext cx="8909050" cy="6116637"/>
          </a:xfrm>
        </p:spPr>
        <p:txBody>
          <a:bodyPr/>
          <a:lstStyle/>
          <a:p>
            <a:r>
              <a:rPr lang="en-US" dirty="0"/>
              <a:t>Property of CST Element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Inter-element Displacement Compatibility</a:t>
            </a:r>
          </a:p>
          <a:p>
            <a:pPr lvl="1"/>
            <a:r>
              <a:rPr lang="en-US" dirty="0"/>
              <a:t>Displacements at any point in an element can be computed from nodal displacements of that particular element and the shape functions.</a:t>
            </a:r>
          </a:p>
          <a:p>
            <a:pPr lvl="1"/>
            <a:r>
              <a:rPr lang="en-US" dirty="0"/>
              <a:t>Consider a point on a common edge of two adjacent elements, which can be considered as belonging to either of the elements.</a:t>
            </a:r>
          </a:p>
          <a:p>
            <a:pPr lvl="1"/>
            <a:r>
              <a:rPr lang="en-US" dirty="0"/>
              <a:t>Then the nodes of either triangle can be used in interpolating the displacements of this point.</a:t>
            </a:r>
          </a:p>
          <a:p>
            <a:pPr lvl="1"/>
            <a:r>
              <a:rPr lang="en-US" dirty="0"/>
              <a:t>However, one must obtain a unique set of displacements independent of the choice of the element.</a:t>
            </a:r>
          </a:p>
          <a:p>
            <a:pPr lvl="1"/>
            <a:r>
              <a:rPr lang="en-US" dirty="0"/>
              <a:t>This can be true only if the displacements of the points depend only on the nodes common to both elements. </a:t>
            </a:r>
          </a:p>
        </p:txBody>
      </p:sp>
      <p:sp>
        <p:nvSpPr>
          <p:cNvPr id="4567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56705" name="Object 1"/>
          <p:cNvGraphicFramePr>
            <a:graphicFrameLocks noChangeAspect="1"/>
          </p:cNvGraphicFramePr>
          <p:nvPr/>
        </p:nvGraphicFramePr>
        <p:xfrm>
          <a:off x="666750" y="1247775"/>
          <a:ext cx="4879975" cy="1509713"/>
        </p:xfrm>
        <a:graphic>
          <a:graphicData uri="http://schemas.openxmlformats.org/presentationml/2006/ole">
            <p:oleObj spid="_x0000_s456705" name="Equation" r:id="rId3" imgW="4863960" imgH="1498320" progId="Equation.DSMT4">
              <p:embed/>
            </p:oleObj>
          </a:graphicData>
        </a:graphic>
      </p:graphicFrame>
      <p:sp>
        <p:nvSpPr>
          <p:cNvPr id="456722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456707" name="Group 3"/>
          <p:cNvGrpSpPr>
            <a:grpSpLocks noChangeAspect="1"/>
          </p:cNvGrpSpPr>
          <p:nvPr/>
        </p:nvGrpSpPr>
        <p:grpSpPr bwMode="auto">
          <a:xfrm>
            <a:off x="6181344" y="377952"/>
            <a:ext cx="2400300" cy="2836546"/>
            <a:chOff x="4411" y="8052"/>
            <a:chExt cx="3149" cy="3723"/>
          </a:xfrm>
        </p:grpSpPr>
        <p:sp>
          <p:nvSpPr>
            <p:cNvPr id="456721" name="AutoShape 17"/>
            <p:cNvSpPr>
              <a:spLocks noChangeAspect="1" noChangeArrowheads="1"/>
            </p:cNvSpPr>
            <p:nvPr/>
          </p:nvSpPr>
          <p:spPr bwMode="auto">
            <a:xfrm rot="870398">
              <a:off x="5065" y="8261"/>
              <a:ext cx="2495" cy="1382"/>
            </a:xfrm>
            <a:prstGeom prst="triangle">
              <a:avLst>
                <a:gd name="adj" fmla="val 44486"/>
              </a:avLst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456720" name="Text Box 16"/>
            <p:cNvSpPr txBox="1">
              <a:spLocks noChangeAspect="1" noChangeArrowheads="1"/>
            </p:cNvSpPr>
            <p:nvPr/>
          </p:nvSpPr>
          <p:spPr bwMode="auto">
            <a:xfrm>
              <a:off x="6081" y="8052"/>
              <a:ext cx="321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바탕" pitchFamily="18" charset="-127"/>
                  <a:cs typeface="Times New Roman" pitchFamily="18" charset="0"/>
                </a:rPr>
                <a:t>3</a:t>
              </a: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6719" name="Text Box 15"/>
            <p:cNvSpPr txBox="1">
              <a:spLocks noChangeAspect="1" noChangeArrowheads="1"/>
            </p:cNvSpPr>
            <p:nvPr/>
          </p:nvSpPr>
          <p:spPr bwMode="auto">
            <a:xfrm>
              <a:off x="4680" y="9258"/>
              <a:ext cx="321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바탕" pitchFamily="18" charset="-127"/>
                  <a:cs typeface="Times New Roman" pitchFamily="18" charset="0"/>
                </a:rPr>
                <a:t>1</a:t>
              </a: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6718" name="Text Box 14"/>
            <p:cNvSpPr txBox="1">
              <a:spLocks noChangeAspect="1" noChangeArrowheads="1"/>
            </p:cNvSpPr>
            <p:nvPr/>
          </p:nvSpPr>
          <p:spPr bwMode="auto">
            <a:xfrm>
              <a:off x="7183" y="9945"/>
              <a:ext cx="32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바탕" pitchFamily="18" charset="-127"/>
                  <a:cs typeface="Times New Roman" pitchFamily="18" charset="0"/>
                </a:rPr>
                <a:t>2</a:t>
              </a: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6717" name="Line 13"/>
            <p:cNvSpPr>
              <a:spLocks noChangeAspect="1" noChangeShapeType="1"/>
            </p:cNvSpPr>
            <p:nvPr/>
          </p:nvSpPr>
          <p:spPr bwMode="auto">
            <a:xfrm flipH="1">
              <a:off x="4828" y="9382"/>
              <a:ext cx="73" cy="36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456716" name="Line 12"/>
            <p:cNvSpPr>
              <a:spLocks noChangeAspect="1" noChangeShapeType="1"/>
            </p:cNvSpPr>
            <p:nvPr/>
          </p:nvSpPr>
          <p:spPr bwMode="auto">
            <a:xfrm>
              <a:off x="4863" y="9544"/>
              <a:ext cx="845" cy="22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456715" name="Text Box 11"/>
            <p:cNvSpPr txBox="1">
              <a:spLocks noChangeAspect="1" noChangeArrowheads="1"/>
            </p:cNvSpPr>
            <p:nvPr/>
          </p:nvSpPr>
          <p:spPr bwMode="auto">
            <a:xfrm>
              <a:off x="5755" y="9679"/>
              <a:ext cx="321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바탕" pitchFamily="18" charset="-127"/>
                  <a:cs typeface="Symbol" pitchFamily="18" charset="2"/>
                </a:rPr>
                <a:t>x</a:t>
              </a: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6714" name="Text Box 10"/>
            <p:cNvSpPr txBox="1">
              <a:spLocks noChangeAspect="1" noChangeArrowheads="1"/>
            </p:cNvSpPr>
            <p:nvPr/>
          </p:nvSpPr>
          <p:spPr bwMode="auto">
            <a:xfrm>
              <a:off x="6045" y="9325"/>
              <a:ext cx="322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바탕" pitchFamily="18" charset="-127"/>
                  <a:cs typeface="Times New Roman" pitchFamily="18" charset="0"/>
                </a:rPr>
                <a:t>a</a:t>
              </a: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6713" name="AutoShape 9"/>
            <p:cNvSpPr>
              <a:spLocks noChangeAspect="1" noChangeArrowheads="1"/>
            </p:cNvSpPr>
            <p:nvPr/>
          </p:nvSpPr>
          <p:spPr bwMode="auto">
            <a:xfrm rot="870398" flipH="1" flipV="1">
              <a:off x="4585" y="10098"/>
              <a:ext cx="2495" cy="1382"/>
            </a:xfrm>
            <a:prstGeom prst="triangle">
              <a:avLst>
                <a:gd name="adj" fmla="val 44486"/>
              </a:avLst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456712" name="Text Box 8"/>
            <p:cNvSpPr txBox="1">
              <a:spLocks noChangeAspect="1" noChangeArrowheads="1"/>
            </p:cNvSpPr>
            <p:nvPr/>
          </p:nvSpPr>
          <p:spPr bwMode="auto">
            <a:xfrm>
              <a:off x="5649" y="8724"/>
              <a:ext cx="1089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바탕" pitchFamily="18" charset="-127"/>
                  <a:cs typeface="Times New Roman" pitchFamily="18" charset="0"/>
                </a:rPr>
                <a:t>Element 1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6711" name="Text Box 7"/>
            <p:cNvSpPr txBox="1">
              <a:spLocks noChangeAspect="1" noChangeArrowheads="1"/>
            </p:cNvSpPr>
            <p:nvPr/>
          </p:nvSpPr>
          <p:spPr bwMode="auto">
            <a:xfrm>
              <a:off x="5449" y="10389"/>
              <a:ext cx="1089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바탕" pitchFamily="18" charset="-127"/>
                  <a:cs typeface="Times New Roman" pitchFamily="18" charset="0"/>
                </a:rPr>
                <a:t>Element 2</a:t>
              </a: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6710" name="Text Box 6"/>
            <p:cNvSpPr txBox="1">
              <a:spLocks noChangeAspect="1" noChangeArrowheads="1"/>
            </p:cNvSpPr>
            <p:nvPr/>
          </p:nvSpPr>
          <p:spPr bwMode="auto">
            <a:xfrm>
              <a:off x="7204" y="10403"/>
              <a:ext cx="321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바탕" pitchFamily="18" charset="-127"/>
                  <a:cs typeface="Times New Roman" pitchFamily="18" charset="0"/>
                </a:rPr>
                <a:t>3</a:t>
              </a: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6709" name="Text Box 5"/>
            <p:cNvSpPr txBox="1">
              <a:spLocks noChangeAspect="1" noChangeArrowheads="1"/>
            </p:cNvSpPr>
            <p:nvPr/>
          </p:nvSpPr>
          <p:spPr bwMode="auto">
            <a:xfrm>
              <a:off x="4411" y="9795"/>
              <a:ext cx="321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바탕" pitchFamily="18" charset="-127"/>
                  <a:cs typeface="Times New Roman" pitchFamily="18" charset="0"/>
                </a:rPr>
                <a:t>1</a:t>
              </a: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6708" name="Text Box 4"/>
            <p:cNvSpPr txBox="1">
              <a:spLocks noChangeAspect="1" noChangeArrowheads="1"/>
            </p:cNvSpPr>
            <p:nvPr/>
          </p:nvSpPr>
          <p:spPr bwMode="auto">
            <a:xfrm>
              <a:off x="5628" y="11510"/>
              <a:ext cx="32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바탕" pitchFamily="18" charset="-127"/>
                  <a:cs typeface="Times New Roman" pitchFamily="18" charset="0"/>
                </a:rPr>
                <a:t>2</a:t>
              </a: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- Interpolation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nodal displacements </a:t>
            </a:r>
            <a:br>
              <a:rPr lang="en-US" dirty="0" smtClean="0"/>
            </a:br>
            <a:r>
              <a:rPr lang="en-US" dirty="0" smtClean="0"/>
              <a:t>{u</a:t>
            </a:r>
            <a:r>
              <a:rPr lang="en-US" baseline="-25000" dirty="0" smtClean="0"/>
              <a:t>1</a:t>
            </a:r>
            <a:r>
              <a:rPr lang="en-US" dirty="0" smtClean="0"/>
              <a:t>, v</a:t>
            </a:r>
            <a:r>
              <a:rPr lang="en-US" baseline="-25000" dirty="0" smtClean="0"/>
              <a:t>1</a:t>
            </a:r>
            <a:r>
              <a:rPr lang="en-US" dirty="0" smtClean="0"/>
              <a:t>, u</a:t>
            </a:r>
            <a:r>
              <a:rPr lang="en-US" baseline="-25000" dirty="0" smtClean="0"/>
              <a:t>2</a:t>
            </a:r>
            <a:r>
              <a:rPr lang="en-US" dirty="0" smtClean="0"/>
              <a:t>, v</a:t>
            </a:r>
            <a:r>
              <a:rPr lang="en-US" baseline="-25000" dirty="0" smtClean="0"/>
              <a:t>2</a:t>
            </a:r>
            <a:r>
              <a:rPr lang="en-US" dirty="0" smtClean="0"/>
              <a:t>, u</a:t>
            </a:r>
            <a:r>
              <a:rPr lang="en-US" baseline="-25000" dirty="0" smtClean="0"/>
              <a:t>3</a:t>
            </a:r>
            <a:r>
              <a:rPr lang="en-US" dirty="0" smtClean="0"/>
              <a:t>, v</a:t>
            </a:r>
            <a:r>
              <a:rPr lang="en-US" baseline="-25000" dirty="0" smtClean="0"/>
              <a:t>3</a:t>
            </a:r>
            <a:r>
              <a:rPr lang="en-US" dirty="0" smtClean="0"/>
              <a:t>, u</a:t>
            </a:r>
            <a:r>
              <a:rPr lang="en-US" baseline="-25000" dirty="0" smtClean="0"/>
              <a:t>4</a:t>
            </a:r>
            <a:r>
              <a:rPr lang="en-US" dirty="0" smtClean="0"/>
              <a:t>, v</a:t>
            </a:r>
            <a:r>
              <a:rPr lang="en-US" baseline="-25000" dirty="0" smtClean="0"/>
              <a:t>4</a:t>
            </a:r>
            <a:r>
              <a:rPr lang="en-US" dirty="0" smtClean="0"/>
              <a:t>} = {−0.1, 0, 0.1, 0, −0.1, 0, 0.1, 0}</a:t>
            </a:r>
          </a:p>
          <a:p>
            <a:r>
              <a:rPr lang="en-US" dirty="0" smtClean="0"/>
              <a:t>Element 1: Nodes 1-2-4</a:t>
            </a:r>
            <a:endParaRPr lang="en-US" dirty="0"/>
          </a:p>
        </p:txBody>
      </p:sp>
      <p:sp>
        <p:nvSpPr>
          <p:cNvPr id="517146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17121" name="Group 1"/>
          <p:cNvGrpSpPr>
            <a:grpSpLocks noChangeAspect="1"/>
          </p:cNvGrpSpPr>
          <p:nvPr/>
        </p:nvGrpSpPr>
        <p:grpSpPr bwMode="auto">
          <a:xfrm>
            <a:off x="5591365" y="1455178"/>
            <a:ext cx="3357563" cy="3159920"/>
            <a:chOff x="4507" y="7080"/>
            <a:chExt cx="3524" cy="3318"/>
          </a:xfrm>
        </p:grpSpPr>
        <p:sp>
          <p:nvSpPr>
            <p:cNvPr id="517145" name="Rectangle 25"/>
            <p:cNvSpPr>
              <a:spLocks noChangeArrowheads="1"/>
            </p:cNvSpPr>
            <p:nvPr/>
          </p:nvSpPr>
          <p:spPr bwMode="auto">
            <a:xfrm>
              <a:off x="4881" y="7835"/>
              <a:ext cx="2224" cy="2224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517144" name="Line 24"/>
            <p:cNvSpPr>
              <a:spLocks noChangeShapeType="1"/>
            </p:cNvSpPr>
            <p:nvPr/>
          </p:nvSpPr>
          <p:spPr bwMode="auto">
            <a:xfrm>
              <a:off x="4881" y="7835"/>
              <a:ext cx="2224" cy="222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517143" name="Text Box 23"/>
            <p:cNvSpPr txBox="1">
              <a:spLocks noChangeArrowheads="1"/>
            </p:cNvSpPr>
            <p:nvPr/>
          </p:nvSpPr>
          <p:spPr bwMode="auto">
            <a:xfrm>
              <a:off x="5378" y="9301"/>
              <a:ext cx="339" cy="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바탕" pitchFamily="18" charset="-127"/>
                  <a:cs typeface="Times New Roman" pitchFamily="18" charset="0"/>
                </a:rPr>
                <a:t>1</a:t>
              </a: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7142" name="Text Box 22"/>
            <p:cNvSpPr txBox="1">
              <a:spLocks noChangeArrowheads="1"/>
            </p:cNvSpPr>
            <p:nvPr/>
          </p:nvSpPr>
          <p:spPr bwMode="auto">
            <a:xfrm>
              <a:off x="6288" y="8485"/>
              <a:ext cx="339" cy="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바탕" pitchFamily="18" charset="-127"/>
                  <a:cs typeface="Times New Roman" pitchFamily="18" charset="0"/>
                </a:rPr>
                <a:t>2</a:t>
              </a: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517139" name="Group 19"/>
            <p:cNvGrpSpPr>
              <a:grpSpLocks/>
            </p:cNvGrpSpPr>
            <p:nvPr/>
          </p:nvGrpSpPr>
          <p:grpSpPr bwMode="auto">
            <a:xfrm>
              <a:off x="4536" y="9758"/>
              <a:ext cx="339" cy="321"/>
              <a:chOff x="4149" y="7391"/>
              <a:chExt cx="339" cy="321"/>
            </a:xfrm>
          </p:grpSpPr>
          <p:sp>
            <p:nvSpPr>
              <p:cNvPr id="517141" name="Oval 21"/>
              <p:cNvSpPr>
                <a:spLocks noChangeArrowheads="1"/>
              </p:cNvSpPr>
              <p:nvPr/>
            </p:nvSpPr>
            <p:spPr bwMode="auto">
              <a:xfrm>
                <a:off x="4171" y="7391"/>
                <a:ext cx="275" cy="275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17140" name="Text Box 20"/>
              <p:cNvSpPr txBox="1">
                <a:spLocks noChangeArrowheads="1"/>
              </p:cNvSpPr>
              <p:nvPr/>
            </p:nvSpPr>
            <p:spPr bwMode="auto">
              <a:xfrm>
                <a:off x="4149" y="7426"/>
                <a:ext cx="339" cy="2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바탕" pitchFamily="18" charset="-127"/>
                    <a:cs typeface="Times New Roman" pitchFamily="18" charset="0"/>
                  </a:rPr>
                  <a:t>1</a:t>
                </a: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517136" name="Group 16"/>
            <p:cNvGrpSpPr>
              <a:grpSpLocks/>
            </p:cNvGrpSpPr>
            <p:nvPr/>
          </p:nvGrpSpPr>
          <p:grpSpPr bwMode="auto">
            <a:xfrm>
              <a:off x="7122" y="9757"/>
              <a:ext cx="339" cy="321"/>
              <a:chOff x="4149" y="7391"/>
              <a:chExt cx="339" cy="321"/>
            </a:xfrm>
          </p:grpSpPr>
          <p:sp>
            <p:nvSpPr>
              <p:cNvPr id="517138" name="Oval 18"/>
              <p:cNvSpPr>
                <a:spLocks noChangeArrowheads="1"/>
              </p:cNvSpPr>
              <p:nvPr/>
            </p:nvSpPr>
            <p:spPr bwMode="auto">
              <a:xfrm>
                <a:off x="4171" y="7391"/>
                <a:ext cx="275" cy="275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17137" name="Text Box 17"/>
              <p:cNvSpPr txBox="1">
                <a:spLocks noChangeArrowheads="1"/>
              </p:cNvSpPr>
              <p:nvPr/>
            </p:nvSpPr>
            <p:spPr bwMode="auto">
              <a:xfrm>
                <a:off x="4149" y="7426"/>
                <a:ext cx="339" cy="2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바탕" pitchFamily="18" charset="-127"/>
                    <a:cs typeface="Times New Roman" pitchFamily="18" charset="0"/>
                  </a:rPr>
                  <a:t>2</a:t>
                </a: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517133" name="Group 13"/>
            <p:cNvGrpSpPr>
              <a:grpSpLocks/>
            </p:cNvGrpSpPr>
            <p:nvPr/>
          </p:nvGrpSpPr>
          <p:grpSpPr bwMode="auto">
            <a:xfrm>
              <a:off x="7133" y="7792"/>
              <a:ext cx="339" cy="321"/>
              <a:chOff x="4149" y="7391"/>
              <a:chExt cx="339" cy="321"/>
            </a:xfrm>
          </p:grpSpPr>
          <p:sp>
            <p:nvSpPr>
              <p:cNvPr id="517135" name="Oval 15"/>
              <p:cNvSpPr>
                <a:spLocks noChangeArrowheads="1"/>
              </p:cNvSpPr>
              <p:nvPr/>
            </p:nvSpPr>
            <p:spPr bwMode="auto">
              <a:xfrm>
                <a:off x="4171" y="7391"/>
                <a:ext cx="275" cy="275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17134" name="Text Box 14"/>
              <p:cNvSpPr txBox="1">
                <a:spLocks noChangeArrowheads="1"/>
              </p:cNvSpPr>
              <p:nvPr/>
            </p:nvSpPr>
            <p:spPr bwMode="auto">
              <a:xfrm>
                <a:off x="4149" y="7426"/>
                <a:ext cx="339" cy="2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바탕" pitchFamily="18" charset="-127"/>
                    <a:cs typeface="Times New Roman" pitchFamily="18" charset="0"/>
                  </a:rPr>
                  <a:t>3</a:t>
                </a: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517130" name="Group 10"/>
            <p:cNvGrpSpPr>
              <a:grpSpLocks/>
            </p:cNvGrpSpPr>
            <p:nvPr/>
          </p:nvGrpSpPr>
          <p:grpSpPr bwMode="auto">
            <a:xfrm>
              <a:off x="4507" y="7803"/>
              <a:ext cx="339" cy="321"/>
              <a:chOff x="4149" y="7391"/>
              <a:chExt cx="339" cy="321"/>
            </a:xfrm>
          </p:grpSpPr>
          <p:sp>
            <p:nvSpPr>
              <p:cNvPr id="517132" name="Oval 12"/>
              <p:cNvSpPr>
                <a:spLocks noChangeArrowheads="1"/>
              </p:cNvSpPr>
              <p:nvPr/>
            </p:nvSpPr>
            <p:spPr bwMode="auto">
              <a:xfrm>
                <a:off x="4171" y="7391"/>
                <a:ext cx="275" cy="275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17131" name="Text Box 11"/>
              <p:cNvSpPr txBox="1">
                <a:spLocks noChangeArrowheads="1"/>
              </p:cNvSpPr>
              <p:nvPr/>
            </p:nvSpPr>
            <p:spPr bwMode="auto">
              <a:xfrm>
                <a:off x="4149" y="7426"/>
                <a:ext cx="339" cy="2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바탕" pitchFamily="18" charset="-127"/>
                    <a:cs typeface="Times New Roman" pitchFamily="18" charset="0"/>
                  </a:rPr>
                  <a:t>4</a:t>
                </a: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517129" name="Line 9"/>
            <p:cNvSpPr>
              <a:spLocks noChangeShapeType="1"/>
            </p:cNvSpPr>
            <p:nvPr/>
          </p:nvSpPr>
          <p:spPr bwMode="auto">
            <a:xfrm>
              <a:off x="7178" y="10059"/>
              <a:ext cx="6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517128" name="Line 8"/>
            <p:cNvSpPr>
              <a:spLocks noChangeShapeType="1"/>
            </p:cNvSpPr>
            <p:nvPr/>
          </p:nvSpPr>
          <p:spPr bwMode="auto">
            <a:xfrm rot="-5400000">
              <a:off x="4573" y="7453"/>
              <a:ext cx="6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517127" name="Text Box 7"/>
            <p:cNvSpPr txBox="1">
              <a:spLocks noChangeArrowheads="1"/>
            </p:cNvSpPr>
            <p:nvPr/>
          </p:nvSpPr>
          <p:spPr bwMode="auto">
            <a:xfrm>
              <a:off x="4613" y="10081"/>
              <a:ext cx="529" cy="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바탕" pitchFamily="18" charset="-127"/>
                  <a:cs typeface="Times New Roman" pitchFamily="18" charset="0"/>
                </a:rPr>
                <a:t>(0,0)</a:t>
              </a: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7126" name="Text Box 6"/>
            <p:cNvSpPr txBox="1">
              <a:spLocks noChangeArrowheads="1"/>
            </p:cNvSpPr>
            <p:nvPr/>
          </p:nvSpPr>
          <p:spPr bwMode="auto">
            <a:xfrm>
              <a:off x="6835" y="10112"/>
              <a:ext cx="529" cy="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바탕" pitchFamily="18" charset="-127"/>
                  <a:cs typeface="Times New Roman" pitchFamily="18" charset="0"/>
                </a:rPr>
                <a:t>(1,0)</a:t>
              </a: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7125" name="Text Box 5"/>
            <p:cNvSpPr txBox="1">
              <a:spLocks noChangeArrowheads="1"/>
            </p:cNvSpPr>
            <p:nvPr/>
          </p:nvSpPr>
          <p:spPr bwMode="auto">
            <a:xfrm>
              <a:off x="4876" y="7552"/>
              <a:ext cx="529" cy="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바탕" pitchFamily="18" charset="-127"/>
                  <a:cs typeface="Times New Roman" pitchFamily="18" charset="0"/>
                </a:rPr>
                <a:t>(0,1)</a:t>
              </a: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7124" name="Text Box 4"/>
            <p:cNvSpPr txBox="1">
              <a:spLocks noChangeArrowheads="1"/>
            </p:cNvSpPr>
            <p:nvPr/>
          </p:nvSpPr>
          <p:spPr bwMode="auto">
            <a:xfrm>
              <a:off x="6828" y="7540"/>
              <a:ext cx="529" cy="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바탕" pitchFamily="18" charset="-127"/>
                  <a:cs typeface="Times New Roman" pitchFamily="18" charset="0"/>
                </a:rPr>
                <a:t>(1,1)</a:t>
              </a: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7123" name="Text Box 3"/>
            <p:cNvSpPr txBox="1">
              <a:spLocks noChangeArrowheads="1"/>
            </p:cNvSpPr>
            <p:nvPr/>
          </p:nvSpPr>
          <p:spPr bwMode="auto">
            <a:xfrm>
              <a:off x="7756" y="9921"/>
              <a:ext cx="275" cy="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바탕" pitchFamily="18" charset="-127"/>
                  <a:cs typeface="Times New Roman" pitchFamily="18" charset="0"/>
                </a:rPr>
                <a:t>x</a:t>
              </a: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7122" name="Text Box 2"/>
            <p:cNvSpPr txBox="1">
              <a:spLocks noChangeArrowheads="1"/>
            </p:cNvSpPr>
            <p:nvPr/>
          </p:nvSpPr>
          <p:spPr bwMode="auto">
            <a:xfrm>
              <a:off x="4907" y="7080"/>
              <a:ext cx="275" cy="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바탕" pitchFamily="18" charset="-127"/>
                  <a:cs typeface="Times New Roman" pitchFamily="18" charset="0"/>
                </a:rPr>
                <a:t>y</a:t>
              </a: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17160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17159" name="Object 39"/>
          <p:cNvGraphicFramePr>
            <a:graphicFrameLocks noChangeAspect="1"/>
          </p:cNvGraphicFramePr>
          <p:nvPr/>
        </p:nvGraphicFramePr>
        <p:xfrm>
          <a:off x="777875" y="2074863"/>
          <a:ext cx="3113088" cy="1722437"/>
        </p:xfrm>
        <a:graphic>
          <a:graphicData uri="http://schemas.openxmlformats.org/presentationml/2006/ole">
            <p:oleObj spid="_x0000_s517159" name="Equation" r:id="rId3" imgW="3466800" imgH="1904760" progId="Equation.DSMT4">
              <p:embed/>
            </p:oleObj>
          </a:graphicData>
        </a:graphic>
      </p:graphicFrame>
      <p:sp>
        <p:nvSpPr>
          <p:cNvPr id="517162" name="Rectangle 4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17161" name="Object 41"/>
          <p:cNvGraphicFramePr>
            <a:graphicFrameLocks noChangeAspect="1"/>
          </p:cNvGraphicFramePr>
          <p:nvPr/>
        </p:nvGraphicFramePr>
        <p:xfrm>
          <a:off x="871538" y="3935413"/>
          <a:ext cx="1944687" cy="1117600"/>
        </p:xfrm>
        <a:graphic>
          <a:graphicData uri="http://schemas.openxmlformats.org/presentationml/2006/ole">
            <p:oleObj spid="_x0000_s517161" name="Equation" r:id="rId4" imgW="1930320" imgH="1117440" progId="Equation.DSMT4">
              <p:embed/>
            </p:oleObj>
          </a:graphicData>
        </a:graphic>
      </p:graphicFrame>
      <p:sp>
        <p:nvSpPr>
          <p:cNvPr id="517164" name="Rectangle 4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17163" name="Object 43"/>
          <p:cNvGraphicFramePr>
            <a:graphicFrameLocks noChangeAspect="1"/>
          </p:cNvGraphicFramePr>
          <p:nvPr/>
        </p:nvGraphicFramePr>
        <p:xfrm>
          <a:off x="977900" y="5222875"/>
          <a:ext cx="3848100" cy="1289050"/>
        </p:xfrm>
        <a:graphic>
          <a:graphicData uri="http://schemas.openxmlformats.org/presentationml/2006/ole">
            <p:oleObj spid="_x0000_s517163" name="Equation" r:id="rId5" imgW="4292280" imgH="1422360" progId="Equation.DSMT4">
              <p:embed/>
            </p:oleObj>
          </a:graphicData>
        </a:graphic>
      </p:graphicFrame>
      <p:sp>
        <p:nvSpPr>
          <p:cNvPr id="517166" name="Rectangle 4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17165" name="Object 45"/>
          <p:cNvGraphicFramePr>
            <a:graphicFrameLocks noChangeAspect="1"/>
          </p:cNvGraphicFramePr>
          <p:nvPr/>
        </p:nvGraphicFramePr>
        <p:xfrm>
          <a:off x="6197600" y="4718050"/>
          <a:ext cx="2232025" cy="1982788"/>
        </p:xfrm>
        <a:graphic>
          <a:graphicData uri="http://schemas.openxmlformats.org/presentationml/2006/ole">
            <p:oleObj spid="_x0000_s517165" name="Equation" r:id="rId6" imgW="2489040" imgH="2197080" progId="Equation.DSMT4">
              <p:embed/>
            </p:oleObj>
          </a:graphicData>
        </a:graphic>
      </p:graphicFrame>
      <p:sp>
        <p:nvSpPr>
          <p:cNvPr id="38" name="Right Arrow 37"/>
          <p:cNvSpPr/>
          <p:nvPr/>
        </p:nvSpPr>
        <p:spPr bwMode="auto">
          <a:xfrm>
            <a:off x="5462016" y="5510784"/>
            <a:ext cx="304800" cy="268224"/>
          </a:xfrm>
          <a:prstGeom prst="rightArrow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Interpolation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Element 2: Nodes 2-3-4</a:t>
            </a:r>
            <a:endParaRPr lang="en-US" dirty="0"/>
          </a:p>
        </p:txBody>
      </p:sp>
      <p:grpSp>
        <p:nvGrpSpPr>
          <p:cNvPr id="4" name="Group 1"/>
          <p:cNvGrpSpPr>
            <a:grpSpLocks noChangeAspect="1"/>
          </p:cNvGrpSpPr>
          <p:nvPr/>
        </p:nvGrpSpPr>
        <p:grpSpPr bwMode="auto">
          <a:xfrm>
            <a:off x="5591365" y="600906"/>
            <a:ext cx="3357563" cy="3159920"/>
            <a:chOff x="4507" y="7080"/>
            <a:chExt cx="3524" cy="3318"/>
          </a:xfrm>
        </p:grpSpPr>
        <p:sp>
          <p:nvSpPr>
            <p:cNvPr id="5" name="Rectangle 25"/>
            <p:cNvSpPr>
              <a:spLocks noChangeArrowheads="1"/>
            </p:cNvSpPr>
            <p:nvPr/>
          </p:nvSpPr>
          <p:spPr bwMode="auto">
            <a:xfrm>
              <a:off x="4881" y="7835"/>
              <a:ext cx="2224" cy="2224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6" name="Line 24"/>
            <p:cNvSpPr>
              <a:spLocks noChangeShapeType="1"/>
            </p:cNvSpPr>
            <p:nvPr/>
          </p:nvSpPr>
          <p:spPr bwMode="auto">
            <a:xfrm>
              <a:off x="4881" y="7835"/>
              <a:ext cx="2224" cy="222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7" name="Text Box 23"/>
            <p:cNvSpPr txBox="1">
              <a:spLocks noChangeArrowheads="1"/>
            </p:cNvSpPr>
            <p:nvPr/>
          </p:nvSpPr>
          <p:spPr bwMode="auto">
            <a:xfrm>
              <a:off x="5378" y="9301"/>
              <a:ext cx="339" cy="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바탕" pitchFamily="18" charset="-127"/>
                  <a:cs typeface="Times New Roman" pitchFamily="18" charset="0"/>
                </a:rPr>
                <a:t>1</a:t>
              </a: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 Box 22"/>
            <p:cNvSpPr txBox="1">
              <a:spLocks noChangeArrowheads="1"/>
            </p:cNvSpPr>
            <p:nvPr/>
          </p:nvSpPr>
          <p:spPr bwMode="auto">
            <a:xfrm>
              <a:off x="6288" y="8485"/>
              <a:ext cx="339" cy="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바탕" pitchFamily="18" charset="-127"/>
                  <a:cs typeface="Times New Roman" pitchFamily="18" charset="0"/>
                </a:rPr>
                <a:t>2</a:t>
              </a: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9" name="Group 19"/>
            <p:cNvGrpSpPr>
              <a:grpSpLocks/>
            </p:cNvGrpSpPr>
            <p:nvPr/>
          </p:nvGrpSpPr>
          <p:grpSpPr bwMode="auto">
            <a:xfrm>
              <a:off x="4536" y="9758"/>
              <a:ext cx="339" cy="321"/>
              <a:chOff x="4149" y="7391"/>
              <a:chExt cx="339" cy="321"/>
            </a:xfrm>
          </p:grpSpPr>
          <p:sp>
            <p:nvSpPr>
              <p:cNvPr id="27" name="Oval 21"/>
              <p:cNvSpPr>
                <a:spLocks noChangeArrowheads="1"/>
              </p:cNvSpPr>
              <p:nvPr/>
            </p:nvSpPr>
            <p:spPr bwMode="auto">
              <a:xfrm>
                <a:off x="4171" y="7391"/>
                <a:ext cx="275" cy="275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8" name="Text Box 20"/>
              <p:cNvSpPr txBox="1">
                <a:spLocks noChangeArrowheads="1"/>
              </p:cNvSpPr>
              <p:nvPr/>
            </p:nvSpPr>
            <p:spPr bwMode="auto">
              <a:xfrm>
                <a:off x="4149" y="7426"/>
                <a:ext cx="339" cy="2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바탕" pitchFamily="18" charset="-127"/>
                    <a:cs typeface="Times New Roman" pitchFamily="18" charset="0"/>
                  </a:rPr>
                  <a:t>1</a:t>
                </a: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0" name="Group 16"/>
            <p:cNvGrpSpPr>
              <a:grpSpLocks/>
            </p:cNvGrpSpPr>
            <p:nvPr/>
          </p:nvGrpSpPr>
          <p:grpSpPr bwMode="auto">
            <a:xfrm>
              <a:off x="7122" y="9757"/>
              <a:ext cx="339" cy="321"/>
              <a:chOff x="4149" y="7391"/>
              <a:chExt cx="339" cy="321"/>
            </a:xfrm>
          </p:grpSpPr>
          <p:sp>
            <p:nvSpPr>
              <p:cNvPr id="25" name="Oval 18"/>
              <p:cNvSpPr>
                <a:spLocks noChangeArrowheads="1"/>
              </p:cNvSpPr>
              <p:nvPr/>
            </p:nvSpPr>
            <p:spPr bwMode="auto">
              <a:xfrm>
                <a:off x="4171" y="7391"/>
                <a:ext cx="275" cy="275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6" name="Text Box 17"/>
              <p:cNvSpPr txBox="1">
                <a:spLocks noChangeArrowheads="1"/>
              </p:cNvSpPr>
              <p:nvPr/>
            </p:nvSpPr>
            <p:spPr bwMode="auto">
              <a:xfrm>
                <a:off x="4149" y="7426"/>
                <a:ext cx="339" cy="2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바탕" pitchFamily="18" charset="-127"/>
                    <a:cs typeface="Times New Roman" pitchFamily="18" charset="0"/>
                  </a:rPr>
                  <a:t>2</a:t>
                </a: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1" name="Group 13"/>
            <p:cNvGrpSpPr>
              <a:grpSpLocks/>
            </p:cNvGrpSpPr>
            <p:nvPr/>
          </p:nvGrpSpPr>
          <p:grpSpPr bwMode="auto">
            <a:xfrm>
              <a:off x="7133" y="7792"/>
              <a:ext cx="339" cy="321"/>
              <a:chOff x="4149" y="7391"/>
              <a:chExt cx="339" cy="321"/>
            </a:xfrm>
          </p:grpSpPr>
          <p:sp>
            <p:nvSpPr>
              <p:cNvPr id="23" name="Oval 15"/>
              <p:cNvSpPr>
                <a:spLocks noChangeArrowheads="1"/>
              </p:cNvSpPr>
              <p:nvPr/>
            </p:nvSpPr>
            <p:spPr bwMode="auto">
              <a:xfrm>
                <a:off x="4171" y="7391"/>
                <a:ext cx="275" cy="275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4" name="Text Box 14"/>
              <p:cNvSpPr txBox="1">
                <a:spLocks noChangeArrowheads="1"/>
              </p:cNvSpPr>
              <p:nvPr/>
            </p:nvSpPr>
            <p:spPr bwMode="auto">
              <a:xfrm>
                <a:off x="4149" y="7426"/>
                <a:ext cx="339" cy="2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바탕" pitchFamily="18" charset="-127"/>
                    <a:cs typeface="Times New Roman" pitchFamily="18" charset="0"/>
                  </a:rPr>
                  <a:t>3</a:t>
                </a: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2" name="Group 10"/>
            <p:cNvGrpSpPr>
              <a:grpSpLocks/>
            </p:cNvGrpSpPr>
            <p:nvPr/>
          </p:nvGrpSpPr>
          <p:grpSpPr bwMode="auto">
            <a:xfrm>
              <a:off x="4507" y="7803"/>
              <a:ext cx="339" cy="321"/>
              <a:chOff x="4149" y="7391"/>
              <a:chExt cx="339" cy="321"/>
            </a:xfrm>
          </p:grpSpPr>
          <p:sp>
            <p:nvSpPr>
              <p:cNvPr id="21" name="Oval 12"/>
              <p:cNvSpPr>
                <a:spLocks noChangeArrowheads="1"/>
              </p:cNvSpPr>
              <p:nvPr/>
            </p:nvSpPr>
            <p:spPr bwMode="auto">
              <a:xfrm>
                <a:off x="4171" y="7391"/>
                <a:ext cx="275" cy="275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2" name="Text Box 11"/>
              <p:cNvSpPr txBox="1">
                <a:spLocks noChangeArrowheads="1"/>
              </p:cNvSpPr>
              <p:nvPr/>
            </p:nvSpPr>
            <p:spPr bwMode="auto">
              <a:xfrm>
                <a:off x="4149" y="7426"/>
                <a:ext cx="339" cy="2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바탕" pitchFamily="18" charset="-127"/>
                    <a:cs typeface="Times New Roman" pitchFamily="18" charset="0"/>
                  </a:rPr>
                  <a:t>4</a:t>
                </a: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3" name="Line 9"/>
            <p:cNvSpPr>
              <a:spLocks noChangeShapeType="1"/>
            </p:cNvSpPr>
            <p:nvPr/>
          </p:nvSpPr>
          <p:spPr bwMode="auto">
            <a:xfrm>
              <a:off x="7178" y="10059"/>
              <a:ext cx="6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4" name="Line 8"/>
            <p:cNvSpPr>
              <a:spLocks noChangeShapeType="1"/>
            </p:cNvSpPr>
            <p:nvPr/>
          </p:nvSpPr>
          <p:spPr bwMode="auto">
            <a:xfrm rot="-5400000">
              <a:off x="4573" y="7453"/>
              <a:ext cx="6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5" name="Text Box 7"/>
            <p:cNvSpPr txBox="1">
              <a:spLocks noChangeArrowheads="1"/>
            </p:cNvSpPr>
            <p:nvPr/>
          </p:nvSpPr>
          <p:spPr bwMode="auto">
            <a:xfrm>
              <a:off x="4613" y="10081"/>
              <a:ext cx="529" cy="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바탕" pitchFamily="18" charset="-127"/>
                  <a:cs typeface="Times New Roman" pitchFamily="18" charset="0"/>
                </a:rPr>
                <a:t>(0,0)</a:t>
              </a: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 Box 6"/>
            <p:cNvSpPr txBox="1">
              <a:spLocks noChangeArrowheads="1"/>
            </p:cNvSpPr>
            <p:nvPr/>
          </p:nvSpPr>
          <p:spPr bwMode="auto">
            <a:xfrm>
              <a:off x="6835" y="10112"/>
              <a:ext cx="529" cy="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바탕" pitchFamily="18" charset="-127"/>
                  <a:cs typeface="Times New Roman" pitchFamily="18" charset="0"/>
                </a:rPr>
                <a:t>(1,0)</a:t>
              </a: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 Box 5"/>
            <p:cNvSpPr txBox="1">
              <a:spLocks noChangeArrowheads="1"/>
            </p:cNvSpPr>
            <p:nvPr/>
          </p:nvSpPr>
          <p:spPr bwMode="auto">
            <a:xfrm>
              <a:off x="4876" y="7552"/>
              <a:ext cx="529" cy="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바탕" pitchFamily="18" charset="-127"/>
                  <a:cs typeface="Times New Roman" pitchFamily="18" charset="0"/>
                </a:rPr>
                <a:t>(0,1)</a:t>
              </a: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 Box 4"/>
            <p:cNvSpPr txBox="1">
              <a:spLocks noChangeArrowheads="1"/>
            </p:cNvSpPr>
            <p:nvPr/>
          </p:nvSpPr>
          <p:spPr bwMode="auto">
            <a:xfrm>
              <a:off x="6828" y="7540"/>
              <a:ext cx="529" cy="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바탕" pitchFamily="18" charset="-127"/>
                  <a:cs typeface="Times New Roman" pitchFamily="18" charset="0"/>
                </a:rPr>
                <a:t>(1,1)</a:t>
              </a: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 Box 3"/>
            <p:cNvSpPr txBox="1">
              <a:spLocks noChangeArrowheads="1"/>
            </p:cNvSpPr>
            <p:nvPr/>
          </p:nvSpPr>
          <p:spPr bwMode="auto">
            <a:xfrm>
              <a:off x="7756" y="9921"/>
              <a:ext cx="275" cy="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바탕" pitchFamily="18" charset="-127"/>
                  <a:cs typeface="Times New Roman" pitchFamily="18" charset="0"/>
                </a:rPr>
                <a:t>x</a:t>
              </a: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 Box 2"/>
            <p:cNvSpPr txBox="1">
              <a:spLocks noChangeArrowheads="1"/>
            </p:cNvSpPr>
            <p:nvPr/>
          </p:nvSpPr>
          <p:spPr bwMode="auto">
            <a:xfrm>
              <a:off x="4907" y="7080"/>
              <a:ext cx="275" cy="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바탕" pitchFamily="18" charset="-127"/>
                  <a:cs typeface="Times New Roman" pitchFamily="18" charset="0"/>
                </a:rPr>
                <a:t>y</a:t>
              </a: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18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18145" name="Object 1"/>
          <p:cNvGraphicFramePr>
            <a:graphicFrameLocks noChangeAspect="1"/>
          </p:cNvGraphicFramePr>
          <p:nvPr/>
        </p:nvGraphicFramePr>
        <p:xfrm>
          <a:off x="714375" y="1209675"/>
          <a:ext cx="3203575" cy="1720850"/>
        </p:xfrm>
        <a:graphic>
          <a:graphicData uri="http://schemas.openxmlformats.org/presentationml/2006/ole">
            <p:oleObj spid="_x0000_s518145" name="Equation" r:id="rId3" imgW="3568680" imgH="1904760" progId="Equation.DSMT4">
              <p:embed/>
            </p:oleObj>
          </a:graphicData>
        </a:graphic>
      </p:graphicFrame>
      <p:sp>
        <p:nvSpPr>
          <p:cNvPr id="5181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18147" name="Object 3"/>
          <p:cNvGraphicFramePr>
            <a:graphicFrameLocks noChangeAspect="1"/>
          </p:cNvGraphicFramePr>
          <p:nvPr/>
        </p:nvGraphicFramePr>
        <p:xfrm>
          <a:off x="801688" y="3076575"/>
          <a:ext cx="1762125" cy="1004888"/>
        </p:xfrm>
        <a:graphic>
          <a:graphicData uri="http://schemas.openxmlformats.org/presentationml/2006/ole">
            <p:oleObj spid="_x0000_s518147" name="Equation" r:id="rId4" imgW="1968480" imgH="1117440" progId="Equation.DSMT4">
              <p:embed/>
            </p:oleObj>
          </a:graphicData>
        </a:graphic>
      </p:graphicFrame>
      <p:sp>
        <p:nvSpPr>
          <p:cNvPr id="51815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18149" name="Object 5"/>
          <p:cNvGraphicFramePr>
            <a:graphicFrameLocks noChangeAspect="1"/>
          </p:cNvGraphicFramePr>
          <p:nvPr/>
        </p:nvGraphicFramePr>
        <p:xfrm>
          <a:off x="841375" y="4376738"/>
          <a:ext cx="3930650" cy="1293812"/>
        </p:xfrm>
        <a:graphic>
          <a:graphicData uri="http://schemas.openxmlformats.org/presentationml/2006/ole">
            <p:oleObj spid="_x0000_s518149" name="Equation" r:id="rId5" imgW="4368600" imgH="1422360" progId="Equation.DSMT4">
              <p:embed/>
            </p:oleObj>
          </a:graphicData>
        </a:graphic>
      </p:graphicFrame>
      <p:sp>
        <p:nvSpPr>
          <p:cNvPr id="51815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18151" name="Object 7"/>
          <p:cNvGraphicFramePr>
            <a:graphicFrameLocks noChangeAspect="1"/>
          </p:cNvGraphicFramePr>
          <p:nvPr/>
        </p:nvGraphicFramePr>
        <p:xfrm>
          <a:off x="5895975" y="4094163"/>
          <a:ext cx="2473325" cy="2008187"/>
        </p:xfrm>
        <a:graphic>
          <a:graphicData uri="http://schemas.openxmlformats.org/presentationml/2006/ole">
            <p:oleObj spid="_x0000_s518151" name="Equation" r:id="rId6" imgW="2730240" imgH="2197080" progId="Equation.DSMT4">
              <p:embed/>
            </p:oleObj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613611" y="6196263"/>
            <a:ext cx="63113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Strains are discontinuous along the element boundary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CST ELEMENT </a:t>
            </a:r>
            <a:r>
              <a:rPr lang="en-US" i="1"/>
              <a:t>cont</a:t>
            </a:r>
            <a:r>
              <a:rPr lang="en-US"/>
              <a:t>.</a:t>
            </a:r>
          </a:p>
        </p:txBody>
      </p:sp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Strain </a:t>
            </a:r>
            <a:r>
              <a:rPr lang="en-US" dirty="0" smtClean="0"/>
              <a:t>Energy: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Element </a:t>
            </a:r>
            <a:r>
              <a:rPr lang="en-US" dirty="0"/>
              <a:t>Stiffness Matrix:</a:t>
            </a:r>
          </a:p>
          <a:p>
            <a:pPr lvl="1"/>
            <a:r>
              <a:rPr lang="en-US" dirty="0"/>
              <a:t>Different from the truss and beam elements, transformation matrix [</a:t>
            </a:r>
            <a:r>
              <a:rPr lang="en-US" b="1" dirty="0"/>
              <a:t>T</a:t>
            </a:r>
            <a:r>
              <a:rPr lang="en-US" dirty="0"/>
              <a:t>] is not required in the two-dimensional element because [</a:t>
            </a:r>
            <a:r>
              <a:rPr lang="en-US" b="1" dirty="0"/>
              <a:t>k</a:t>
            </a:r>
            <a:r>
              <a:rPr lang="en-US" dirty="0"/>
              <a:t>] is constructed in the global coordinates. </a:t>
            </a:r>
            <a:endParaRPr lang="en-US" dirty="0" smtClean="0"/>
          </a:p>
          <a:p>
            <a:r>
              <a:rPr lang="en-US" dirty="0" smtClean="0"/>
              <a:t>The strain energy of the entire solid is simply the sum of the element strain energies</a:t>
            </a:r>
            <a:endParaRPr lang="en-US" dirty="0"/>
          </a:p>
        </p:txBody>
      </p:sp>
      <p:sp>
        <p:nvSpPr>
          <p:cNvPr id="4556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55681" name="Object 1"/>
          <p:cNvGraphicFramePr>
            <a:graphicFrameLocks noChangeAspect="1"/>
          </p:cNvGraphicFramePr>
          <p:nvPr/>
        </p:nvGraphicFramePr>
        <p:xfrm>
          <a:off x="2865438" y="750888"/>
          <a:ext cx="4500562" cy="2127250"/>
        </p:xfrm>
        <a:graphic>
          <a:graphicData uri="http://schemas.openxmlformats.org/presentationml/2006/ole">
            <p:oleObj spid="_x0000_s455681" name="Equation" r:id="rId3" imgW="4495680" imgH="2133360" progId="Equation.DSMT4">
              <p:embed/>
            </p:oleObj>
          </a:graphicData>
        </a:graphic>
      </p:graphicFrame>
      <p:sp>
        <p:nvSpPr>
          <p:cNvPr id="4556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55683" name="Object 3"/>
          <p:cNvGraphicFramePr>
            <a:graphicFrameLocks noChangeAspect="1"/>
          </p:cNvGraphicFramePr>
          <p:nvPr/>
        </p:nvGraphicFramePr>
        <p:xfrm>
          <a:off x="3832225" y="3270250"/>
          <a:ext cx="2316163" cy="461963"/>
        </p:xfrm>
        <a:graphic>
          <a:graphicData uri="http://schemas.openxmlformats.org/presentationml/2006/ole">
            <p:oleObj spid="_x0000_s455683" name="Equation" r:id="rId4" imgW="2311200" imgH="457200" progId="Equation.DSMT4">
              <p:embed/>
            </p:oleObj>
          </a:graphicData>
        </a:graphic>
      </p:graphicFrame>
      <p:sp>
        <p:nvSpPr>
          <p:cNvPr id="45568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55685" name="Object 5"/>
          <p:cNvGraphicFramePr>
            <a:graphicFrameLocks noChangeAspect="1"/>
          </p:cNvGraphicFramePr>
          <p:nvPr/>
        </p:nvGraphicFramePr>
        <p:xfrm>
          <a:off x="784225" y="5611813"/>
          <a:ext cx="3679825" cy="681037"/>
        </p:xfrm>
        <a:graphic>
          <a:graphicData uri="http://schemas.openxmlformats.org/presentationml/2006/ole">
            <p:oleObj spid="_x0000_s455685" name="Equation" r:id="rId5" imgW="3670200" imgH="685800" progId="Equation.DSMT4">
              <p:embed/>
            </p:oleObj>
          </a:graphicData>
        </a:graphic>
      </p:graphicFrame>
      <p:sp>
        <p:nvSpPr>
          <p:cNvPr id="45568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55687" name="Object 7"/>
          <p:cNvGraphicFramePr>
            <a:graphicFrameLocks noChangeAspect="1"/>
          </p:cNvGraphicFramePr>
          <p:nvPr/>
        </p:nvGraphicFramePr>
        <p:xfrm>
          <a:off x="6153150" y="5629275"/>
          <a:ext cx="2205038" cy="617538"/>
        </p:xfrm>
        <a:graphic>
          <a:graphicData uri="http://schemas.openxmlformats.org/presentationml/2006/ole">
            <p:oleObj spid="_x0000_s455687" name="Equation" r:id="rId6" imgW="2209680" imgH="622080" progId="Equation.DSMT4">
              <p:embed/>
            </p:oleObj>
          </a:graphicData>
        </a:graphic>
      </p:graphicFrame>
      <p:sp>
        <p:nvSpPr>
          <p:cNvPr id="14" name="Right Arrow 13"/>
          <p:cNvSpPr/>
          <p:nvPr/>
        </p:nvSpPr>
        <p:spPr bwMode="auto">
          <a:xfrm>
            <a:off x="4949952" y="5864352"/>
            <a:ext cx="816864" cy="231648"/>
          </a:xfrm>
          <a:prstGeom prst="rightArrow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18304" y="5498592"/>
            <a:ext cx="12682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assembly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CST ELEMENT </a:t>
            </a:r>
            <a:r>
              <a:rPr lang="en-US" i="1"/>
              <a:t>cont</a:t>
            </a:r>
            <a:r>
              <a:rPr lang="en-US"/>
              <a:t>.</a:t>
            </a:r>
          </a:p>
        </p:txBody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75" y="741363"/>
            <a:ext cx="8909050" cy="4173537"/>
          </a:xfrm>
        </p:spPr>
        <p:txBody>
          <a:bodyPr/>
          <a:lstStyle/>
          <a:p>
            <a:r>
              <a:rPr lang="en-US" dirty="0" smtClean="0"/>
              <a:t>Potential energy of concentrated forces at nodes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Potential energy of distributed forces along element edges</a:t>
            </a:r>
            <a:endParaRPr lang="en-US" dirty="0"/>
          </a:p>
          <a:p>
            <a:pPr lvl="1"/>
            <a:r>
              <a:rPr lang="en-US" dirty="0" smtClean="0"/>
              <a:t>Surface </a:t>
            </a:r>
            <a:r>
              <a:rPr lang="en-US" dirty="0"/>
              <a:t>traction force {</a:t>
            </a:r>
            <a:r>
              <a:rPr lang="en-US" b="1" dirty="0"/>
              <a:t>T</a:t>
            </a:r>
            <a:r>
              <a:rPr lang="en-US" dirty="0"/>
              <a:t>} = [</a:t>
            </a:r>
            <a:r>
              <a:rPr lang="en-US" i="1" dirty="0" err="1"/>
              <a:t>T</a:t>
            </a:r>
            <a:r>
              <a:rPr lang="en-US" i="1" baseline="-25000" dirty="0" err="1"/>
              <a:t>x</a:t>
            </a:r>
            <a:r>
              <a:rPr lang="en-US" dirty="0"/>
              <a:t>, </a:t>
            </a:r>
            <a:r>
              <a:rPr lang="en-US" i="1" dirty="0"/>
              <a:t>T</a:t>
            </a:r>
            <a:r>
              <a:rPr lang="en-US" i="1" baseline="-25000" dirty="0"/>
              <a:t>y</a:t>
            </a:r>
            <a:r>
              <a:rPr lang="en-US" dirty="0"/>
              <a:t>]</a:t>
            </a:r>
            <a:r>
              <a:rPr lang="en-US" i="1" baseline="30000" dirty="0"/>
              <a:t>T</a:t>
            </a:r>
            <a:r>
              <a:rPr lang="en-US" dirty="0"/>
              <a:t> is applied on the element </a:t>
            </a:r>
            <a:r>
              <a:rPr lang="en-US" dirty="0" smtClean="0"/>
              <a:t>edge 1-2</a:t>
            </a:r>
            <a:endParaRPr lang="en-US" dirty="0"/>
          </a:p>
        </p:txBody>
      </p:sp>
      <p:sp>
        <p:nvSpPr>
          <p:cNvPr id="4546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54657" name="Object 1"/>
          <p:cNvGraphicFramePr>
            <a:graphicFrameLocks noChangeAspect="1"/>
          </p:cNvGraphicFramePr>
          <p:nvPr/>
        </p:nvGraphicFramePr>
        <p:xfrm>
          <a:off x="995363" y="1289050"/>
          <a:ext cx="3656012" cy="669925"/>
        </p:xfrm>
        <a:graphic>
          <a:graphicData uri="http://schemas.openxmlformats.org/presentationml/2006/ole">
            <p:oleObj spid="_x0000_s454657" name="Equation" r:id="rId3" imgW="3670200" imgH="672840" progId="Equation.DSMT4">
              <p:embed/>
            </p:oleObj>
          </a:graphicData>
        </a:graphic>
      </p:graphicFrame>
      <p:sp>
        <p:nvSpPr>
          <p:cNvPr id="4546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54659" name="Object 3"/>
          <p:cNvGraphicFramePr>
            <a:graphicFrameLocks noChangeAspect="1"/>
          </p:cNvGraphicFramePr>
          <p:nvPr/>
        </p:nvGraphicFramePr>
        <p:xfrm>
          <a:off x="4710113" y="1931988"/>
          <a:ext cx="3554412" cy="388937"/>
        </p:xfrm>
        <a:graphic>
          <a:graphicData uri="http://schemas.openxmlformats.org/presentationml/2006/ole">
            <p:oleObj spid="_x0000_s454659" name="Equation" r:id="rId4" imgW="3543120" imgH="393480" progId="Equation.DSMT4">
              <p:embed/>
            </p:oleObj>
          </a:graphicData>
        </a:graphic>
      </p:graphicFrame>
      <p:sp>
        <p:nvSpPr>
          <p:cNvPr id="4546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54661" name="Object 5"/>
          <p:cNvGraphicFramePr>
            <a:graphicFrameLocks noChangeAspect="1"/>
          </p:cNvGraphicFramePr>
          <p:nvPr/>
        </p:nvGraphicFramePr>
        <p:xfrm>
          <a:off x="1235075" y="3470275"/>
          <a:ext cx="5848350" cy="617538"/>
        </p:xfrm>
        <a:graphic>
          <a:graphicData uri="http://schemas.openxmlformats.org/presentationml/2006/ole">
            <p:oleObj spid="_x0000_s454661" name="Equation" r:id="rId5" imgW="5854680" imgH="622080" progId="Equation.DSMT4">
              <p:embed/>
            </p:oleObj>
          </a:graphicData>
        </a:graphic>
      </p:graphicFrame>
      <p:sp>
        <p:nvSpPr>
          <p:cNvPr id="45466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54663" name="Object 7"/>
          <p:cNvGraphicFramePr>
            <a:graphicFrameLocks noChangeAspect="1"/>
          </p:cNvGraphicFramePr>
          <p:nvPr/>
        </p:nvGraphicFramePr>
        <p:xfrm>
          <a:off x="6232525" y="3962400"/>
          <a:ext cx="2565400" cy="390525"/>
        </p:xfrm>
        <a:graphic>
          <a:graphicData uri="http://schemas.openxmlformats.org/presentationml/2006/ole">
            <p:oleObj spid="_x0000_s454663" name="Equation" r:id="rId6" imgW="2565360" imgH="393480" progId="Equation.DSMT4">
              <p:embed/>
            </p:oleObj>
          </a:graphicData>
        </a:graphic>
      </p:graphicFrame>
      <p:sp>
        <p:nvSpPr>
          <p:cNvPr id="45466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54665" name="Object 9"/>
          <p:cNvGraphicFramePr>
            <a:graphicFrameLocks noChangeAspect="1"/>
          </p:cNvGraphicFramePr>
          <p:nvPr/>
        </p:nvGraphicFramePr>
        <p:xfrm>
          <a:off x="6203950" y="4457700"/>
          <a:ext cx="2635250" cy="771525"/>
        </p:xfrm>
        <a:graphic>
          <a:graphicData uri="http://schemas.openxmlformats.org/presentationml/2006/ole">
            <p:oleObj spid="_x0000_s454665" name="Equation" r:id="rId7" imgW="2641320" imgH="761760" progId="Equation.DSMT4">
              <p:embed/>
            </p:oleObj>
          </a:graphicData>
        </a:graphic>
      </p:graphicFrame>
      <p:sp>
        <p:nvSpPr>
          <p:cNvPr id="45466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54714" name="Rectangle 5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454669" name="Group 13"/>
          <p:cNvGrpSpPr>
            <a:grpSpLocks noChangeAspect="1"/>
          </p:cNvGrpSpPr>
          <p:nvPr/>
        </p:nvGrpSpPr>
        <p:grpSpPr bwMode="auto">
          <a:xfrm>
            <a:off x="589547" y="4054641"/>
            <a:ext cx="6843713" cy="2757488"/>
            <a:chOff x="2460" y="4132"/>
            <a:chExt cx="7185" cy="2894"/>
          </a:xfrm>
        </p:grpSpPr>
        <p:sp>
          <p:nvSpPr>
            <p:cNvPr id="454713" name="AutoShape 57"/>
            <p:cNvSpPr>
              <a:spLocks noChangeArrowheads="1"/>
            </p:cNvSpPr>
            <p:nvPr/>
          </p:nvSpPr>
          <p:spPr bwMode="auto">
            <a:xfrm rot="870398">
              <a:off x="6693" y="4714"/>
              <a:ext cx="2136" cy="1182"/>
            </a:xfrm>
            <a:prstGeom prst="triangle">
              <a:avLst>
                <a:gd name="adj" fmla="val 44486"/>
              </a:avLst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454712" name="Line 56"/>
            <p:cNvSpPr>
              <a:spLocks noChangeShapeType="1"/>
            </p:cNvSpPr>
            <p:nvPr/>
          </p:nvSpPr>
          <p:spPr bwMode="auto">
            <a:xfrm>
              <a:off x="6579" y="5608"/>
              <a:ext cx="4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454711" name="Line 55"/>
            <p:cNvSpPr>
              <a:spLocks noChangeShapeType="1"/>
            </p:cNvSpPr>
            <p:nvPr/>
          </p:nvSpPr>
          <p:spPr bwMode="auto">
            <a:xfrm flipV="1">
              <a:off x="6579" y="5170"/>
              <a:ext cx="0" cy="4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454710" name="Text Box 54"/>
            <p:cNvSpPr txBox="1">
              <a:spLocks noChangeArrowheads="1"/>
            </p:cNvSpPr>
            <p:nvPr/>
          </p:nvSpPr>
          <p:spPr bwMode="auto">
            <a:xfrm>
              <a:off x="7515" y="5884"/>
              <a:ext cx="2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바탕" pitchFamily="18" charset="-127"/>
                  <a:cs typeface="Times New Roman" pitchFamily="18" charset="0"/>
                </a:rPr>
                <a:t>T</a:t>
              </a:r>
              <a:r>
                <a:rPr kumimoji="0" lang="en-US" sz="1800" b="0" i="1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바탕" pitchFamily="18" charset="-127"/>
                  <a:cs typeface="Times New Roman" pitchFamily="18" charset="0"/>
                </a:rPr>
                <a:t>x</a:t>
              </a:r>
              <a:endParaRPr kumimoji="0" 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4709" name="Text Box 53"/>
            <p:cNvSpPr txBox="1">
              <a:spLocks noChangeArrowheads="1"/>
            </p:cNvSpPr>
            <p:nvPr/>
          </p:nvSpPr>
          <p:spPr bwMode="auto">
            <a:xfrm>
              <a:off x="7587" y="5266"/>
              <a:ext cx="2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바탕" pitchFamily="18" charset="-127"/>
                  <a:cs typeface="Times New Roman" pitchFamily="18" charset="0"/>
                </a:rPr>
                <a:t>T</a:t>
              </a:r>
              <a:r>
                <a:rPr kumimoji="0" lang="en-US" sz="1800" b="0" i="1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바탕" pitchFamily="18" charset="-127"/>
                  <a:cs typeface="Times New Roman" pitchFamily="18" charset="0"/>
                </a:rPr>
                <a:t>y</a:t>
              </a:r>
              <a:endParaRPr kumimoji="0" 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4708" name="Text Box 52"/>
            <p:cNvSpPr txBox="1">
              <a:spLocks noChangeArrowheads="1"/>
            </p:cNvSpPr>
            <p:nvPr/>
          </p:nvSpPr>
          <p:spPr bwMode="auto">
            <a:xfrm>
              <a:off x="7563" y="4534"/>
              <a:ext cx="276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바탕" pitchFamily="18" charset="-127"/>
                  <a:cs typeface="Times New Roman" pitchFamily="18" charset="0"/>
                </a:rPr>
                <a:t>3</a:t>
              </a:r>
              <a:endParaRPr kumimoji="0" 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4707" name="Text Box 51"/>
            <p:cNvSpPr txBox="1">
              <a:spLocks noChangeArrowheads="1"/>
            </p:cNvSpPr>
            <p:nvPr/>
          </p:nvSpPr>
          <p:spPr bwMode="auto">
            <a:xfrm>
              <a:off x="6297" y="5434"/>
              <a:ext cx="276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바탕" pitchFamily="18" charset="-127"/>
                  <a:cs typeface="Times New Roman" pitchFamily="18" charset="0"/>
                </a:rPr>
                <a:t>1</a:t>
              </a:r>
              <a:endParaRPr kumimoji="0" 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4706" name="Text Box 50"/>
            <p:cNvSpPr txBox="1">
              <a:spLocks noChangeArrowheads="1"/>
            </p:cNvSpPr>
            <p:nvPr/>
          </p:nvSpPr>
          <p:spPr bwMode="auto">
            <a:xfrm>
              <a:off x="8505" y="6154"/>
              <a:ext cx="276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바탕" pitchFamily="18" charset="-127"/>
                  <a:cs typeface="Times New Roman" pitchFamily="18" charset="0"/>
                </a:rPr>
                <a:t>2</a:t>
              </a:r>
              <a:endParaRPr kumimoji="0" 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4705" name="Line 49"/>
            <p:cNvSpPr>
              <a:spLocks noChangeShapeType="1"/>
            </p:cNvSpPr>
            <p:nvPr/>
          </p:nvSpPr>
          <p:spPr bwMode="auto">
            <a:xfrm>
              <a:off x="6213" y="6382"/>
              <a:ext cx="318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454704" name="Line 48"/>
            <p:cNvSpPr>
              <a:spLocks noChangeShapeType="1"/>
            </p:cNvSpPr>
            <p:nvPr/>
          </p:nvSpPr>
          <p:spPr bwMode="auto">
            <a:xfrm flipV="1">
              <a:off x="6213" y="4228"/>
              <a:ext cx="0" cy="21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454703" name="Text Box 47"/>
            <p:cNvSpPr txBox="1">
              <a:spLocks noChangeArrowheads="1"/>
            </p:cNvSpPr>
            <p:nvPr/>
          </p:nvSpPr>
          <p:spPr bwMode="auto">
            <a:xfrm>
              <a:off x="9369" y="6226"/>
              <a:ext cx="276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바탕" pitchFamily="18" charset="-127"/>
                  <a:cs typeface="Times New Roman" pitchFamily="18" charset="0"/>
                </a:rPr>
                <a:t>x</a:t>
              </a:r>
              <a:endParaRPr kumimoji="0" 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4702" name="Text Box 46"/>
            <p:cNvSpPr txBox="1">
              <a:spLocks noChangeArrowheads="1"/>
            </p:cNvSpPr>
            <p:nvPr/>
          </p:nvSpPr>
          <p:spPr bwMode="auto">
            <a:xfrm>
              <a:off x="5973" y="4132"/>
              <a:ext cx="2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바탕" pitchFamily="18" charset="-127"/>
                  <a:cs typeface="Times New Roman" pitchFamily="18" charset="0"/>
                </a:rPr>
                <a:t>y</a:t>
              </a:r>
              <a:endParaRPr kumimoji="0" 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4701" name="Line 45"/>
            <p:cNvSpPr>
              <a:spLocks noChangeShapeType="1"/>
            </p:cNvSpPr>
            <p:nvPr/>
          </p:nvSpPr>
          <p:spPr bwMode="auto">
            <a:xfrm>
              <a:off x="6891" y="5698"/>
              <a:ext cx="4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454700" name="Line 44"/>
            <p:cNvSpPr>
              <a:spLocks noChangeShapeType="1"/>
            </p:cNvSpPr>
            <p:nvPr/>
          </p:nvSpPr>
          <p:spPr bwMode="auto">
            <a:xfrm flipV="1">
              <a:off x="6891" y="5260"/>
              <a:ext cx="0" cy="4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454699" name="Line 43"/>
            <p:cNvSpPr>
              <a:spLocks noChangeShapeType="1"/>
            </p:cNvSpPr>
            <p:nvPr/>
          </p:nvSpPr>
          <p:spPr bwMode="auto">
            <a:xfrm>
              <a:off x="7209" y="5776"/>
              <a:ext cx="4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454698" name="Line 42"/>
            <p:cNvSpPr>
              <a:spLocks noChangeShapeType="1"/>
            </p:cNvSpPr>
            <p:nvPr/>
          </p:nvSpPr>
          <p:spPr bwMode="auto">
            <a:xfrm flipV="1">
              <a:off x="7209" y="5338"/>
              <a:ext cx="0" cy="4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454697" name="Line 41"/>
            <p:cNvSpPr>
              <a:spLocks noChangeShapeType="1"/>
            </p:cNvSpPr>
            <p:nvPr/>
          </p:nvSpPr>
          <p:spPr bwMode="auto">
            <a:xfrm>
              <a:off x="7551" y="5860"/>
              <a:ext cx="4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454696" name="Line 40"/>
            <p:cNvSpPr>
              <a:spLocks noChangeShapeType="1"/>
            </p:cNvSpPr>
            <p:nvPr/>
          </p:nvSpPr>
          <p:spPr bwMode="auto">
            <a:xfrm flipV="1">
              <a:off x="7551" y="5422"/>
              <a:ext cx="0" cy="4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454695" name="Line 39"/>
            <p:cNvSpPr>
              <a:spLocks noChangeShapeType="1"/>
            </p:cNvSpPr>
            <p:nvPr/>
          </p:nvSpPr>
          <p:spPr bwMode="auto">
            <a:xfrm>
              <a:off x="7863" y="5944"/>
              <a:ext cx="4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454694" name="Line 38"/>
            <p:cNvSpPr>
              <a:spLocks noChangeShapeType="1"/>
            </p:cNvSpPr>
            <p:nvPr/>
          </p:nvSpPr>
          <p:spPr bwMode="auto">
            <a:xfrm flipV="1">
              <a:off x="7863" y="5506"/>
              <a:ext cx="0" cy="4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454693" name="Line 37"/>
            <p:cNvSpPr>
              <a:spLocks noChangeShapeType="1"/>
            </p:cNvSpPr>
            <p:nvPr/>
          </p:nvSpPr>
          <p:spPr bwMode="auto">
            <a:xfrm>
              <a:off x="8199" y="6028"/>
              <a:ext cx="4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454692" name="Line 36"/>
            <p:cNvSpPr>
              <a:spLocks noChangeShapeType="1"/>
            </p:cNvSpPr>
            <p:nvPr/>
          </p:nvSpPr>
          <p:spPr bwMode="auto">
            <a:xfrm flipV="1">
              <a:off x="8199" y="5590"/>
              <a:ext cx="0" cy="4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454691" name="Line 35"/>
            <p:cNvSpPr>
              <a:spLocks noChangeShapeType="1"/>
            </p:cNvSpPr>
            <p:nvPr/>
          </p:nvSpPr>
          <p:spPr bwMode="auto">
            <a:xfrm>
              <a:off x="8523" y="6106"/>
              <a:ext cx="4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454690" name="Line 34"/>
            <p:cNvSpPr>
              <a:spLocks noChangeShapeType="1"/>
            </p:cNvSpPr>
            <p:nvPr/>
          </p:nvSpPr>
          <p:spPr bwMode="auto">
            <a:xfrm flipV="1">
              <a:off x="8523" y="5668"/>
              <a:ext cx="0" cy="4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454689" name="Line 33"/>
            <p:cNvSpPr>
              <a:spLocks noChangeShapeType="1"/>
            </p:cNvSpPr>
            <p:nvPr/>
          </p:nvSpPr>
          <p:spPr bwMode="auto">
            <a:xfrm flipH="1">
              <a:off x="6459" y="5638"/>
              <a:ext cx="90" cy="2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454688" name="Line 32"/>
            <p:cNvSpPr>
              <a:spLocks noChangeShapeType="1"/>
            </p:cNvSpPr>
            <p:nvPr/>
          </p:nvSpPr>
          <p:spPr bwMode="auto">
            <a:xfrm>
              <a:off x="6501" y="5782"/>
              <a:ext cx="330" cy="1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454687" name="Text Box 31"/>
            <p:cNvSpPr txBox="1">
              <a:spLocks noChangeArrowheads="1"/>
            </p:cNvSpPr>
            <p:nvPr/>
          </p:nvSpPr>
          <p:spPr bwMode="auto">
            <a:xfrm>
              <a:off x="6777" y="5776"/>
              <a:ext cx="276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바탕" pitchFamily="18" charset="-127"/>
                  <a:cs typeface="Times New Roman" pitchFamily="18" charset="0"/>
                </a:rPr>
                <a:t>s</a:t>
              </a:r>
              <a:endParaRPr kumimoji="0" 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4686" name="Freeform 30"/>
            <p:cNvSpPr>
              <a:spLocks/>
            </p:cNvSpPr>
            <p:nvPr/>
          </p:nvSpPr>
          <p:spPr bwMode="auto">
            <a:xfrm>
              <a:off x="2460" y="4258"/>
              <a:ext cx="2710" cy="2190"/>
            </a:xfrm>
            <a:custGeom>
              <a:avLst/>
              <a:gdLst/>
              <a:ahLst/>
              <a:cxnLst>
                <a:cxn ang="0">
                  <a:pos x="323" y="1518"/>
                </a:cxn>
                <a:cxn ang="0">
                  <a:pos x="45" y="788"/>
                </a:cxn>
                <a:cxn ang="0">
                  <a:pos x="592" y="126"/>
                </a:cxn>
                <a:cxn ang="0">
                  <a:pos x="1888" y="155"/>
                </a:cxn>
                <a:cxn ang="0">
                  <a:pos x="2627" y="1057"/>
                </a:cxn>
                <a:cxn ang="0">
                  <a:pos x="2387" y="2036"/>
                </a:cxn>
                <a:cxn ang="0">
                  <a:pos x="842" y="1979"/>
                </a:cxn>
                <a:cxn ang="0">
                  <a:pos x="323" y="1518"/>
                </a:cxn>
              </a:cxnLst>
              <a:rect l="0" t="0" r="r" b="b"/>
              <a:pathLst>
                <a:path w="2710" h="2190">
                  <a:moveTo>
                    <a:pt x="323" y="1518"/>
                  </a:moveTo>
                  <a:cubicBezTo>
                    <a:pt x="190" y="1319"/>
                    <a:pt x="0" y="1020"/>
                    <a:pt x="45" y="788"/>
                  </a:cubicBezTo>
                  <a:cubicBezTo>
                    <a:pt x="90" y="556"/>
                    <a:pt x="285" y="231"/>
                    <a:pt x="592" y="126"/>
                  </a:cubicBezTo>
                  <a:cubicBezTo>
                    <a:pt x="899" y="21"/>
                    <a:pt x="1549" y="0"/>
                    <a:pt x="1888" y="155"/>
                  </a:cubicBezTo>
                  <a:cubicBezTo>
                    <a:pt x="2227" y="310"/>
                    <a:pt x="2544" y="743"/>
                    <a:pt x="2627" y="1057"/>
                  </a:cubicBezTo>
                  <a:cubicBezTo>
                    <a:pt x="2710" y="1371"/>
                    <a:pt x="2685" y="1882"/>
                    <a:pt x="2387" y="2036"/>
                  </a:cubicBezTo>
                  <a:cubicBezTo>
                    <a:pt x="2089" y="2190"/>
                    <a:pt x="1184" y="2070"/>
                    <a:pt x="842" y="1979"/>
                  </a:cubicBezTo>
                  <a:cubicBezTo>
                    <a:pt x="500" y="1888"/>
                    <a:pt x="456" y="1717"/>
                    <a:pt x="323" y="1518"/>
                  </a:cubicBez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454685" name="Freeform 29"/>
            <p:cNvSpPr>
              <a:spLocks/>
            </p:cNvSpPr>
            <p:nvPr/>
          </p:nvSpPr>
          <p:spPr bwMode="auto">
            <a:xfrm>
              <a:off x="2495" y="4326"/>
              <a:ext cx="2621" cy="1930"/>
            </a:xfrm>
            <a:custGeom>
              <a:avLst/>
              <a:gdLst/>
              <a:ahLst/>
              <a:cxnLst>
                <a:cxn ang="0">
                  <a:pos x="0" y="835"/>
                </a:cxn>
                <a:cxn ang="0">
                  <a:pos x="480" y="864"/>
                </a:cxn>
                <a:cxn ang="0">
                  <a:pos x="221" y="298"/>
                </a:cxn>
                <a:cxn ang="0">
                  <a:pos x="768" y="547"/>
                </a:cxn>
                <a:cxn ang="0">
                  <a:pos x="874" y="10"/>
                </a:cxn>
                <a:cxn ang="0">
                  <a:pos x="1162" y="499"/>
                </a:cxn>
                <a:cxn ang="0">
                  <a:pos x="1479" y="0"/>
                </a:cxn>
                <a:cxn ang="0">
                  <a:pos x="1671" y="586"/>
                </a:cxn>
                <a:cxn ang="0">
                  <a:pos x="2103" y="269"/>
                </a:cxn>
                <a:cxn ang="0">
                  <a:pos x="2093" y="931"/>
                </a:cxn>
                <a:cxn ang="0">
                  <a:pos x="2516" y="797"/>
                </a:cxn>
                <a:cxn ang="0">
                  <a:pos x="2218" y="1344"/>
                </a:cxn>
                <a:cxn ang="0">
                  <a:pos x="2621" y="1411"/>
                </a:cxn>
                <a:cxn ang="0">
                  <a:pos x="2151" y="1690"/>
                </a:cxn>
                <a:cxn ang="0">
                  <a:pos x="2391" y="1930"/>
                </a:cxn>
              </a:cxnLst>
              <a:rect l="0" t="0" r="r" b="b"/>
              <a:pathLst>
                <a:path w="2621" h="1930">
                  <a:moveTo>
                    <a:pt x="0" y="835"/>
                  </a:moveTo>
                  <a:lnTo>
                    <a:pt x="480" y="864"/>
                  </a:lnTo>
                  <a:lnTo>
                    <a:pt x="221" y="298"/>
                  </a:lnTo>
                  <a:lnTo>
                    <a:pt x="768" y="547"/>
                  </a:lnTo>
                  <a:lnTo>
                    <a:pt x="874" y="10"/>
                  </a:lnTo>
                  <a:lnTo>
                    <a:pt x="1162" y="499"/>
                  </a:lnTo>
                  <a:lnTo>
                    <a:pt x="1479" y="0"/>
                  </a:lnTo>
                  <a:lnTo>
                    <a:pt x="1671" y="586"/>
                  </a:lnTo>
                  <a:lnTo>
                    <a:pt x="2103" y="269"/>
                  </a:lnTo>
                  <a:lnTo>
                    <a:pt x="2093" y="931"/>
                  </a:lnTo>
                  <a:lnTo>
                    <a:pt x="2516" y="797"/>
                  </a:lnTo>
                  <a:lnTo>
                    <a:pt x="2218" y="1344"/>
                  </a:lnTo>
                  <a:lnTo>
                    <a:pt x="2621" y="1411"/>
                  </a:lnTo>
                  <a:lnTo>
                    <a:pt x="2151" y="1690"/>
                  </a:lnTo>
                  <a:lnTo>
                    <a:pt x="2391" y="193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454684" name="Freeform 28"/>
            <p:cNvSpPr>
              <a:spLocks/>
            </p:cNvSpPr>
            <p:nvPr/>
          </p:nvSpPr>
          <p:spPr bwMode="auto">
            <a:xfrm>
              <a:off x="2755" y="4825"/>
              <a:ext cx="1958" cy="1536"/>
            </a:xfrm>
            <a:custGeom>
              <a:avLst/>
              <a:gdLst/>
              <a:ahLst/>
              <a:cxnLst>
                <a:cxn ang="0">
                  <a:pos x="1699" y="1536"/>
                </a:cxn>
                <a:cxn ang="0">
                  <a:pos x="1881" y="1181"/>
                </a:cxn>
                <a:cxn ang="0">
                  <a:pos x="1958" y="836"/>
                </a:cxn>
                <a:cxn ang="0">
                  <a:pos x="1833" y="432"/>
                </a:cxn>
                <a:cxn ang="0">
                  <a:pos x="1401" y="68"/>
                </a:cxn>
                <a:cxn ang="0">
                  <a:pos x="892" y="0"/>
                </a:cxn>
                <a:cxn ang="0">
                  <a:pos x="480" y="58"/>
                </a:cxn>
                <a:cxn ang="0">
                  <a:pos x="211" y="384"/>
                </a:cxn>
                <a:cxn ang="0">
                  <a:pos x="0" y="864"/>
                </a:cxn>
                <a:cxn ang="0">
                  <a:pos x="470" y="855"/>
                </a:cxn>
                <a:cxn ang="0">
                  <a:pos x="316" y="1306"/>
                </a:cxn>
                <a:cxn ang="0">
                  <a:pos x="912" y="1018"/>
                </a:cxn>
                <a:cxn ang="0">
                  <a:pos x="1017" y="1488"/>
                </a:cxn>
                <a:cxn ang="0">
                  <a:pos x="1382" y="1133"/>
                </a:cxn>
                <a:cxn ang="0">
                  <a:pos x="1699" y="1536"/>
                </a:cxn>
              </a:cxnLst>
              <a:rect l="0" t="0" r="r" b="b"/>
              <a:pathLst>
                <a:path w="1958" h="1536">
                  <a:moveTo>
                    <a:pt x="1699" y="1536"/>
                  </a:moveTo>
                  <a:lnTo>
                    <a:pt x="1881" y="1181"/>
                  </a:lnTo>
                  <a:lnTo>
                    <a:pt x="1958" y="836"/>
                  </a:lnTo>
                  <a:lnTo>
                    <a:pt x="1833" y="432"/>
                  </a:lnTo>
                  <a:lnTo>
                    <a:pt x="1401" y="68"/>
                  </a:lnTo>
                  <a:lnTo>
                    <a:pt x="892" y="0"/>
                  </a:lnTo>
                  <a:lnTo>
                    <a:pt x="480" y="58"/>
                  </a:lnTo>
                  <a:lnTo>
                    <a:pt x="211" y="384"/>
                  </a:lnTo>
                  <a:lnTo>
                    <a:pt x="0" y="864"/>
                  </a:lnTo>
                  <a:lnTo>
                    <a:pt x="470" y="855"/>
                  </a:lnTo>
                  <a:lnTo>
                    <a:pt x="316" y="1306"/>
                  </a:lnTo>
                  <a:lnTo>
                    <a:pt x="912" y="1018"/>
                  </a:lnTo>
                  <a:lnTo>
                    <a:pt x="1017" y="1488"/>
                  </a:lnTo>
                  <a:lnTo>
                    <a:pt x="1382" y="1133"/>
                  </a:lnTo>
                  <a:lnTo>
                    <a:pt x="1699" y="1536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454683" name="Freeform 27"/>
            <p:cNvSpPr>
              <a:spLocks/>
            </p:cNvSpPr>
            <p:nvPr/>
          </p:nvSpPr>
          <p:spPr bwMode="auto">
            <a:xfrm>
              <a:off x="2975" y="5181"/>
              <a:ext cx="1661" cy="8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0" y="508"/>
                </a:cxn>
                <a:cxn ang="0">
                  <a:pos x="682" y="662"/>
                </a:cxn>
                <a:cxn ang="0">
                  <a:pos x="1162" y="777"/>
                </a:cxn>
                <a:cxn ang="0">
                  <a:pos x="1661" y="816"/>
                </a:cxn>
                <a:cxn ang="0">
                  <a:pos x="1335" y="489"/>
                </a:cxn>
                <a:cxn ang="0">
                  <a:pos x="1162" y="777"/>
                </a:cxn>
                <a:cxn ang="0">
                  <a:pos x="1028" y="403"/>
                </a:cxn>
                <a:cxn ang="0">
                  <a:pos x="692" y="652"/>
                </a:cxn>
                <a:cxn ang="0">
                  <a:pos x="567" y="278"/>
                </a:cxn>
                <a:cxn ang="0">
                  <a:pos x="231" y="499"/>
                </a:cxn>
                <a:cxn ang="0">
                  <a:pos x="308" y="57"/>
                </a:cxn>
                <a:cxn ang="0">
                  <a:pos x="0" y="0"/>
                </a:cxn>
              </a:cxnLst>
              <a:rect l="0" t="0" r="r" b="b"/>
              <a:pathLst>
                <a:path w="1661" h="816">
                  <a:moveTo>
                    <a:pt x="0" y="0"/>
                  </a:moveTo>
                  <a:lnTo>
                    <a:pt x="250" y="508"/>
                  </a:lnTo>
                  <a:lnTo>
                    <a:pt x="682" y="662"/>
                  </a:lnTo>
                  <a:lnTo>
                    <a:pt x="1162" y="777"/>
                  </a:lnTo>
                  <a:lnTo>
                    <a:pt x="1661" y="816"/>
                  </a:lnTo>
                  <a:lnTo>
                    <a:pt x="1335" y="489"/>
                  </a:lnTo>
                  <a:lnTo>
                    <a:pt x="1162" y="777"/>
                  </a:lnTo>
                  <a:lnTo>
                    <a:pt x="1028" y="403"/>
                  </a:lnTo>
                  <a:lnTo>
                    <a:pt x="692" y="652"/>
                  </a:lnTo>
                  <a:lnTo>
                    <a:pt x="567" y="278"/>
                  </a:lnTo>
                  <a:lnTo>
                    <a:pt x="231" y="499"/>
                  </a:lnTo>
                  <a:lnTo>
                    <a:pt x="30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454682" name="Freeform 26"/>
            <p:cNvSpPr>
              <a:spLocks/>
            </p:cNvSpPr>
            <p:nvPr/>
          </p:nvSpPr>
          <p:spPr bwMode="auto">
            <a:xfrm>
              <a:off x="3283" y="4835"/>
              <a:ext cx="1430" cy="835"/>
            </a:xfrm>
            <a:custGeom>
              <a:avLst/>
              <a:gdLst/>
              <a:ahLst/>
              <a:cxnLst>
                <a:cxn ang="0">
                  <a:pos x="1430" y="826"/>
                </a:cxn>
                <a:cxn ang="0">
                  <a:pos x="1017" y="835"/>
                </a:cxn>
                <a:cxn ang="0">
                  <a:pos x="710" y="749"/>
                </a:cxn>
                <a:cxn ang="0">
                  <a:pos x="259" y="624"/>
                </a:cxn>
                <a:cxn ang="0">
                  <a:pos x="9" y="413"/>
                </a:cxn>
                <a:cxn ang="0">
                  <a:pos x="0" y="58"/>
                </a:cxn>
                <a:cxn ang="0">
                  <a:pos x="336" y="278"/>
                </a:cxn>
                <a:cxn ang="0">
                  <a:pos x="384" y="0"/>
                </a:cxn>
              </a:cxnLst>
              <a:rect l="0" t="0" r="r" b="b"/>
              <a:pathLst>
                <a:path w="1430" h="835">
                  <a:moveTo>
                    <a:pt x="1430" y="826"/>
                  </a:moveTo>
                  <a:lnTo>
                    <a:pt x="1017" y="835"/>
                  </a:lnTo>
                  <a:lnTo>
                    <a:pt x="710" y="749"/>
                  </a:lnTo>
                  <a:lnTo>
                    <a:pt x="259" y="624"/>
                  </a:lnTo>
                  <a:lnTo>
                    <a:pt x="9" y="413"/>
                  </a:lnTo>
                  <a:lnTo>
                    <a:pt x="0" y="58"/>
                  </a:lnTo>
                  <a:lnTo>
                    <a:pt x="336" y="278"/>
                  </a:lnTo>
                  <a:lnTo>
                    <a:pt x="384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454681" name="Freeform 25"/>
            <p:cNvSpPr>
              <a:spLocks/>
            </p:cNvSpPr>
            <p:nvPr/>
          </p:nvSpPr>
          <p:spPr bwMode="auto">
            <a:xfrm>
              <a:off x="3283" y="4893"/>
              <a:ext cx="1296" cy="777"/>
            </a:xfrm>
            <a:custGeom>
              <a:avLst/>
              <a:gdLst/>
              <a:ahLst/>
              <a:cxnLst>
                <a:cxn ang="0">
                  <a:pos x="0" y="345"/>
                </a:cxn>
                <a:cxn ang="0">
                  <a:pos x="326" y="220"/>
                </a:cxn>
                <a:cxn ang="0">
                  <a:pos x="240" y="556"/>
                </a:cxn>
                <a:cxn ang="0">
                  <a:pos x="624" y="393"/>
                </a:cxn>
                <a:cxn ang="0">
                  <a:pos x="710" y="691"/>
                </a:cxn>
                <a:cxn ang="0">
                  <a:pos x="979" y="403"/>
                </a:cxn>
                <a:cxn ang="0">
                  <a:pos x="1027" y="777"/>
                </a:cxn>
                <a:cxn ang="0">
                  <a:pos x="1296" y="355"/>
                </a:cxn>
                <a:cxn ang="0">
                  <a:pos x="988" y="393"/>
                </a:cxn>
                <a:cxn ang="0">
                  <a:pos x="873" y="0"/>
                </a:cxn>
                <a:cxn ang="0">
                  <a:pos x="633" y="403"/>
                </a:cxn>
                <a:cxn ang="0">
                  <a:pos x="345" y="211"/>
                </a:cxn>
                <a:cxn ang="0">
                  <a:pos x="873" y="9"/>
                </a:cxn>
              </a:cxnLst>
              <a:rect l="0" t="0" r="r" b="b"/>
              <a:pathLst>
                <a:path w="1296" h="777">
                  <a:moveTo>
                    <a:pt x="0" y="345"/>
                  </a:moveTo>
                  <a:lnTo>
                    <a:pt x="326" y="220"/>
                  </a:lnTo>
                  <a:lnTo>
                    <a:pt x="240" y="556"/>
                  </a:lnTo>
                  <a:lnTo>
                    <a:pt x="624" y="393"/>
                  </a:lnTo>
                  <a:lnTo>
                    <a:pt x="710" y="691"/>
                  </a:lnTo>
                  <a:lnTo>
                    <a:pt x="979" y="403"/>
                  </a:lnTo>
                  <a:lnTo>
                    <a:pt x="1027" y="777"/>
                  </a:lnTo>
                  <a:lnTo>
                    <a:pt x="1296" y="355"/>
                  </a:lnTo>
                  <a:lnTo>
                    <a:pt x="988" y="393"/>
                  </a:lnTo>
                  <a:lnTo>
                    <a:pt x="873" y="0"/>
                  </a:lnTo>
                  <a:lnTo>
                    <a:pt x="633" y="403"/>
                  </a:lnTo>
                  <a:lnTo>
                    <a:pt x="345" y="211"/>
                  </a:lnTo>
                  <a:lnTo>
                    <a:pt x="873" y="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454680" name="Line 24"/>
            <p:cNvSpPr>
              <a:spLocks noChangeShapeType="1"/>
            </p:cNvSpPr>
            <p:nvPr/>
          </p:nvSpPr>
          <p:spPr bwMode="auto">
            <a:xfrm>
              <a:off x="3907" y="5286"/>
              <a:ext cx="36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454679" name="AutoShape 23"/>
            <p:cNvSpPr>
              <a:spLocks noChangeArrowheads="1"/>
            </p:cNvSpPr>
            <p:nvPr/>
          </p:nvSpPr>
          <p:spPr bwMode="auto">
            <a:xfrm rot="-146291">
              <a:off x="4144" y="6108"/>
              <a:ext cx="1940" cy="141"/>
            </a:xfrm>
            <a:prstGeom prst="rightArrow">
              <a:avLst>
                <a:gd name="adj1" fmla="val 50000"/>
                <a:gd name="adj2" fmla="val 343972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454678" name="Line 22"/>
            <p:cNvSpPr>
              <a:spLocks noChangeShapeType="1"/>
            </p:cNvSpPr>
            <p:nvPr/>
          </p:nvSpPr>
          <p:spPr bwMode="auto">
            <a:xfrm flipV="1">
              <a:off x="2810" y="6152"/>
              <a:ext cx="249" cy="3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454677" name="Line 21"/>
            <p:cNvSpPr>
              <a:spLocks noChangeShapeType="1"/>
            </p:cNvSpPr>
            <p:nvPr/>
          </p:nvSpPr>
          <p:spPr bwMode="auto">
            <a:xfrm flipV="1">
              <a:off x="3100" y="6249"/>
              <a:ext cx="249" cy="3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454676" name="Line 20"/>
            <p:cNvSpPr>
              <a:spLocks noChangeShapeType="1"/>
            </p:cNvSpPr>
            <p:nvPr/>
          </p:nvSpPr>
          <p:spPr bwMode="auto">
            <a:xfrm flipV="1">
              <a:off x="3380" y="6306"/>
              <a:ext cx="249" cy="3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454675" name="Line 19"/>
            <p:cNvSpPr>
              <a:spLocks noChangeShapeType="1"/>
            </p:cNvSpPr>
            <p:nvPr/>
          </p:nvSpPr>
          <p:spPr bwMode="auto">
            <a:xfrm flipV="1">
              <a:off x="3670" y="6343"/>
              <a:ext cx="249" cy="3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454674" name="Line 18"/>
            <p:cNvSpPr>
              <a:spLocks noChangeShapeType="1"/>
            </p:cNvSpPr>
            <p:nvPr/>
          </p:nvSpPr>
          <p:spPr bwMode="auto">
            <a:xfrm flipV="1">
              <a:off x="3980" y="6370"/>
              <a:ext cx="249" cy="3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454673" name="Line 17"/>
            <p:cNvSpPr>
              <a:spLocks noChangeShapeType="1"/>
            </p:cNvSpPr>
            <p:nvPr/>
          </p:nvSpPr>
          <p:spPr bwMode="auto">
            <a:xfrm flipV="1">
              <a:off x="4290" y="6347"/>
              <a:ext cx="249" cy="3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454672" name="Line 16"/>
            <p:cNvSpPr>
              <a:spLocks noChangeShapeType="1"/>
            </p:cNvSpPr>
            <p:nvPr/>
          </p:nvSpPr>
          <p:spPr bwMode="auto">
            <a:xfrm flipV="1">
              <a:off x="4540" y="6317"/>
              <a:ext cx="249" cy="3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454671" name="Freeform 15"/>
            <p:cNvSpPr>
              <a:spLocks/>
            </p:cNvSpPr>
            <p:nvPr/>
          </p:nvSpPr>
          <p:spPr bwMode="auto">
            <a:xfrm>
              <a:off x="2803" y="6461"/>
              <a:ext cx="1728" cy="2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43" y="192"/>
                </a:cxn>
                <a:cxn ang="0">
                  <a:pos x="1181" y="221"/>
                </a:cxn>
                <a:cxn ang="0">
                  <a:pos x="1728" y="173"/>
                </a:cxn>
              </a:cxnLst>
              <a:rect l="0" t="0" r="r" b="b"/>
              <a:pathLst>
                <a:path w="1728" h="229">
                  <a:moveTo>
                    <a:pt x="0" y="0"/>
                  </a:moveTo>
                  <a:cubicBezTo>
                    <a:pt x="223" y="77"/>
                    <a:pt x="446" y="155"/>
                    <a:pt x="643" y="192"/>
                  </a:cubicBezTo>
                  <a:cubicBezTo>
                    <a:pt x="840" y="229"/>
                    <a:pt x="1000" y="224"/>
                    <a:pt x="1181" y="221"/>
                  </a:cubicBezTo>
                  <a:cubicBezTo>
                    <a:pt x="1362" y="218"/>
                    <a:pt x="1545" y="195"/>
                    <a:pt x="1728" y="173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454670" name="Text Box 14"/>
            <p:cNvSpPr txBox="1">
              <a:spLocks noChangeArrowheads="1"/>
            </p:cNvSpPr>
            <p:nvPr/>
          </p:nvSpPr>
          <p:spPr bwMode="auto">
            <a:xfrm>
              <a:off x="3272" y="6683"/>
              <a:ext cx="1399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바탕" pitchFamily="18" charset="-127"/>
                  <a:cs typeface="Times New Roman" pitchFamily="18" charset="0"/>
                </a:rPr>
                <a:t>{</a:t>
              </a: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바탕" pitchFamily="18" charset="-127"/>
                  <a:cs typeface="Times New Roman" pitchFamily="18" charset="0"/>
                </a:rPr>
                <a:t>T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바탕" pitchFamily="18" charset="-127"/>
                  <a:cs typeface="Times New Roman" pitchFamily="18" charset="0"/>
                </a:rPr>
                <a:t>}={</a:t>
              </a:r>
              <a:r>
                <a:rPr kumimoji="0" lang="en-US" sz="1800" b="0" i="1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바탕" pitchFamily="18" charset="-127"/>
                  <a:cs typeface="Times New Roman" pitchFamily="18" charset="0"/>
                </a:rPr>
                <a:t>T</a:t>
              </a:r>
              <a:r>
                <a:rPr kumimoji="0" lang="en-US" sz="1800" b="0" i="1" u="none" strike="noStrike" cap="none" normalizeH="0" baseline="-3000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바탕" pitchFamily="18" charset="-127"/>
                  <a:cs typeface="Times New Roman" pitchFamily="18" charset="0"/>
                </a:rPr>
                <a:t>x</a:t>
              </a:r>
              <a:r>
                <a:rPr kumimoji="0" lang="en-US" sz="1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바탕" pitchFamily="18" charset="-127"/>
                  <a:cs typeface="Times New Roman" pitchFamily="18" charset="0"/>
                </a:rPr>
                <a:t>,</a:t>
              </a:r>
              <a:r>
                <a:rPr kumimoji="0" lang="en-US" sz="1800" b="0" i="1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바탕" pitchFamily="18" charset="-127"/>
                  <a:cs typeface="Times New Roman" pitchFamily="18" charset="0"/>
                </a:rPr>
                <a:t>T</a:t>
              </a:r>
              <a:r>
                <a:rPr kumimoji="0" lang="en-US" sz="1800" b="0" i="1" u="none" strike="noStrike" cap="none" normalizeH="0" baseline="-3000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바탕" pitchFamily="18" charset="-127"/>
                  <a:cs typeface="Times New Roman" pitchFamily="18" charset="0"/>
                </a:rPr>
                <a:t>y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바탕" pitchFamily="18" charset="-127"/>
                  <a:cs typeface="Times New Roman" pitchFamily="18" charset="0"/>
                </a:rPr>
                <a:t>}</a:t>
              </a:r>
              <a:endPara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CST ELEMENT </a:t>
            </a:r>
            <a:r>
              <a:rPr lang="en-US" i="1"/>
              <a:t>cont</a:t>
            </a:r>
            <a:r>
              <a:rPr lang="en-US"/>
              <a:t>.</a:t>
            </a:r>
          </a:p>
        </p:txBody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75" y="741363"/>
            <a:ext cx="8909050" cy="3072648"/>
          </a:xfrm>
        </p:spPr>
        <p:txBody>
          <a:bodyPr/>
          <a:lstStyle/>
          <a:p>
            <a:r>
              <a:rPr lang="en-US" dirty="0" smtClean="0"/>
              <a:t>Rewrite with all 6 DOFs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Constant surface traction</a:t>
            </a:r>
            <a:endParaRPr lang="en-US" dirty="0"/>
          </a:p>
        </p:txBody>
      </p:sp>
      <p:graphicFrame>
        <p:nvGraphicFramePr>
          <p:cNvPr id="453633" name="Object 1"/>
          <p:cNvGraphicFramePr>
            <a:graphicFrameLocks noChangeAspect="1"/>
          </p:cNvGraphicFramePr>
          <p:nvPr/>
        </p:nvGraphicFramePr>
        <p:xfrm>
          <a:off x="1147763" y="1252538"/>
          <a:ext cx="5202237" cy="615950"/>
        </p:xfrm>
        <a:graphic>
          <a:graphicData uri="http://schemas.openxmlformats.org/presentationml/2006/ole">
            <p:oleObj spid="_x0000_s453633" name="Equation" r:id="rId3" imgW="5206680" imgH="622080" progId="Equation.DSMT4">
              <p:embed/>
            </p:oleObj>
          </a:graphicData>
        </a:graphic>
      </p:graphicFrame>
      <p:sp>
        <p:nvSpPr>
          <p:cNvPr id="45363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53634" name="Object 2"/>
          <p:cNvGraphicFramePr>
            <a:graphicFrameLocks noChangeAspect="1"/>
          </p:cNvGraphicFramePr>
          <p:nvPr/>
        </p:nvGraphicFramePr>
        <p:xfrm>
          <a:off x="917575" y="1808163"/>
          <a:ext cx="3513138" cy="1346200"/>
        </p:xfrm>
        <a:graphic>
          <a:graphicData uri="http://schemas.openxmlformats.org/presentationml/2006/ole">
            <p:oleObj spid="_x0000_s453634" name="Equation" r:id="rId4" imgW="3517560" imgH="1346040" progId="Equation.DSMT4">
              <p:embed/>
            </p:oleObj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4847283" y="1962428"/>
            <a:ext cx="34998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Work-equivalent nodal forces</a:t>
            </a:r>
            <a:endParaRPr lang="en-US" dirty="0"/>
          </a:p>
        </p:txBody>
      </p:sp>
      <p:cxnSp>
        <p:nvCxnSpPr>
          <p:cNvPr id="39" name="Straight Arrow Connector 38"/>
          <p:cNvCxnSpPr/>
          <p:nvPr/>
        </p:nvCxnSpPr>
        <p:spPr bwMode="auto">
          <a:xfrm rot="5400000" flipH="1" flipV="1">
            <a:off x="5841324" y="1834816"/>
            <a:ext cx="397042" cy="1588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5363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53636" name="Object 4"/>
          <p:cNvGraphicFramePr>
            <a:graphicFrameLocks noChangeAspect="1"/>
          </p:cNvGraphicFramePr>
          <p:nvPr/>
        </p:nvGraphicFramePr>
        <p:xfrm>
          <a:off x="1100138" y="4016375"/>
          <a:ext cx="6459537" cy="2252663"/>
        </p:xfrm>
        <a:graphic>
          <a:graphicData uri="http://schemas.openxmlformats.org/presentationml/2006/ole">
            <p:oleObj spid="_x0000_s453636" name="Equation" r:id="rId5" imgW="6806880" imgH="2361960" progId="Equation.DSMT4">
              <p:embed/>
            </p:oleObj>
          </a:graphicData>
        </a:graphic>
      </p:graphicFrame>
      <p:sp>
        <p:nvSpPr>
          <p:cNvPr id="42" name="Rounded Rectangle 41"/>
          <p:cNvSpPr/>
          <p:nvPr/>
        </p:nvSpPr>
        <p:spPr bwMode="auto">
          <a:xfrm>
            <a:off x="6701575" y="3934326"/>
            <a:ext cx="950494" cy="2346158"/>
          </a:xfrm>
          <a:prstGeom prst="round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261490" y="6360354"/>
            <a:ext cx="34355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Equally divided to two nodes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CST ELEMENT </a:t>
            </a:r>
            <a:r>
              <a:rPr lang="en-US" i="1"/>
              <a:t>cont</a:t>
            </a:r>
            <a:r>
              <a:rPr lang="en-US"/>
              <a:t>.</a:t>
            </a:r>
          </a:p>
        </p:txBody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75" y="3332747"/>
            <a:ext cx="8909050" cy="2833103"/>
          </a:xfrm>
        </p:spPr>
        <p:txBody>
          <a:bodyPr/>
          <a:lstStyle/>
          <a:p>
            <a:r>
              <a:rPr lang="en-US" dirty="0" smtClean="0"/>
              <a:t>Potential energy of distributed forces of all elements </a:t>
            </a:r>
            <a:endParaRPr lang="en-US" dirty="0"/>
          </a:p>
        </p:txBody>
      </p:sp>
      <p:sp>
        <p:nvSpPr>
          <p:cNvPr id="354312" name="AutoShape 8"/>
          <p:cNvSpPr>
            <a:spLocks noChangeAspect="1" noChangeArrowheads="1"/>
          </p:cNvSpPr>
          <p:nvPr/>
        </p:nvSpPr>
        <p:spPr bwMode="auto">
          <a:xfrm rot="870398">
            <a:off x="1116262" y="1149600"/>
            <a:ext cx="2441575" cy="1352550"/>
          </a:xfrm>
          <a:prstGeom prst="triangle">
            <a:avLst>
              <a:gd name="adj" fmla="val 44486"/>
            </a:avLst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4313" name="Line 9"/>
          <p:cNvSpPr>
            <a:spLocks noChangeAspect="1" noChangeShapeType="1"/>
          </p:cNvSpPr>
          <p:nvPr/>
        </p:nvSpPr>
        <p:spPr bwMode="auto">
          <a:xfrm>
            <a:off x="986087" y="2171950"/>
            <a:ext cx="4937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sm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4314" name="Line 10"/>
          <p:cNvSpPr>
            <a:spLocks noChangeAspect="1" noChangeShapeType="1"/>
          </p:cNvSpPr>
          <p:nvPr/>
        </p:nvSpPr>
        <p:spPr bwMode="auto">
          <a:xfrm flipV="1">
            <a:off x="986087" y="1671887"/>
            <a:ext cx="0" cy="5000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sm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4315" name="Text Box 11"/>
          <p:cNvSpPr txBox="1">
            <a:spLocks noChangeAspect="1" noChangeArrowheads="1"/>
          </p:cNvSpPr>
          <p:nvPr/>
        </p:nvSpPr>
        <p:spPr bwMode="auto">
          <a:xfrm>
            <a:off x="2056062" y="2487862"/>
            <a:ext cx="315913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/>
            <a:r>
              <a:rPr lang="en-US" altLang="ko-KR" sz="1800" i="1">
                <a:latin typeface="Times New Roman" pitchFamily="18" charset="0"/>
                <a:ea typeface="바탕" pitchFamily="18" charset="-127"/>
              </a:rPr>
              <a:t>T</a:t>
            </a:r>
            <a:r>
              <a:rPr lang="en-US" altLang="ko-KR" sz="1800" i="1" baseline="-25000">
                <a:latin typeface="Times New Roman" pitchFamily="18" charset="0"/>
                <a:ea typeface="바탕" pitchFamily="18" charset="-127"/>
              </a:rPr>
              <a:t>x</a:t>
            </a:r>
            <a:endParaRPr lang="en-US" sz="1800"/>
          </a:p>
        </p:txBody>
      </p:sp>
      <p:sp>
        <p:nvSpPr>
          <p:cNvPr id="354316" name="Text Box 12"/>
          <p:cNvSpPr txBox="1">
            <a:spLocks noChangeAspect="1" noChangeArrowheads="1"/>
          </p:cNvSpPr>
          <p:nvPr/>
        </p:nvSpPr>
        <p:spPr bwMode="auto">
          <a:xfrm>
            <a:off x="2138612" y="1781425"/>
            <a:ext cx="314325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/>
            <a:r>
              <a:rPr lang="en-US" altLang="ko-KR" sz="1800" i="1">
                <a:latin typeface="Times New Roman" pitchFamily="18" charset="0"/>
                <a:ea typeface="바탕" pitchFamily="18" charset="-127"/>
              </a:rPr>
              <a:t>T</a:t>
            </a:r>
            <a:r>
              <a:rPr lang="en-US" altLang="ko-KR" sz="1800" i="1" baseline="-25000">
                <a:latin typeface="Times New Roman" pitchFamily="18" charset="0"/>
                <a:ea typeface="바탕" pitchFamily="18" charset="-127"/>
              </a:rPr>
              <a:t>y</a:t>
            </a:r>
            <a:endParaRPr lang="en-US" sz="1800"/>
          </a:p>
        </p:txBody>
      </p:sp>
      <p:sp>
        <p:nvSpPr>
          <p:cNvPr id="354317" name="Text Box 13"/>
          <p:cNvSpPr txBox="1">
            <a:spLocks noChangeAspect="1" noChangeArrowheads="1"/>
          </p:cNvSpPr>
          <p:nvPr/>
        </p:nvSpPr>
        <p:spPr bwMode="auto">
          <a:xfrm>
            <a:off x="2110037" y="944812"/>
            <a:ext cx="31591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/>
            <a:r>
              <a:rPr lang="en-US" altLang="ko-KR" sz="1800">
                <a:latin typeface="Times New Roman" pitchFamily="18" charset="0"/>
                <a:ea typeface="SimSun" pitchFamily="2" charset="-122"/>
              </a:rPr>
              <a:t>3</a:t>
            </a:r>
            <a:endParaRPr lang="en-US" sz="1800"/>
          </a:p>
        </p:txBody>
      </p:sp>
      <p:sp>
        <p:nvSpPr>
          <p:cNvPr id="354318" name="Text Box 14"/>
          <p:cNvSpPr txBox="1">
            <a:spLocks noChangeAspect="1" noChangeArrowheads="1"/>
          </p:cNvSpPr>
          <p:nvPr/>
        </p:nvSpPr>
        <p:spPr bwMode="auto">
          <a:xfrm>
            <a:off x="663825" y="1973512"/>
            <a:ext cx="31591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/>
            <a:r>
              <a:rPr lang="en-US" altLang="ko-KR" sz="1800">
                <a:latin typeface="Times New Roman" pitchFamily="18" charset="0"/>
                <a:ea typeface="SimSun" pitchFamily="2" charset="-122"/>
              </a:rPr>
              <a:t>1</a:t>
            </a:r>
            <a:endParaRPr lang="en-US" sz="1800"/>
          </a:p>
        </p:txBody>
      </p:sp>
      <p:sp>
        <p:nvSpPr>
          <p:cNvPr id="354319" name="Text Box 15"/>
          <p:cNvSpPr txBox="1">
            <a:spLocks noChangeAspect="1" noChangeArrowheads="1"/>
          </p:cNvSpPr>
          <p:nvPr/>
        </p:nvSpPr>
        <p:spPr bwMode="auto">
          <a:xfrm>
            <a:off x="3186362" y="2797425"/>
            <a:ext cx="31591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/>
            <a:r>
              <a:rPr lang="en-US" altLang="ko-KR" sz="1800">
                <a:latin typeface="Times New Roman" pitchFamily="18" charset="0"/>
                <a:ea typeface="SimSun" pitchFamily="2" charset="-122"/>
              </a:rPr>
              <a:t>2</a:t>
            </a:r>
            <a:endParaRPr lang="en-US" sz="1800"/>
          </a:p>
        </p:txBody>
      </p:sp>
      <p:sp>
        <p:nvSpPr>
          <p:cNvPr id="354324" name="Line 20"/>
          <p:cNvSpPr>
            <a:spLocks noChangeAspect="1" noChangeShapeType="1"/>
          </p:cNvSpPr>
          <p:nvPr/>
        </p:nvSpPr>
        <p:spPr bwMode="auto">
          <a:xfrm>
            <a:off x="1343275" y="2275137"/>
            <a:ext cx="49371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sm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4325" name="Line 21"/>
          <p:cNvSpPr>
            <a:spLocks noChangeAspect="1" noChangeShapeType="1"/>
          </p:cNvSpPr>
          <p:nvPr/>
        </p:nvSpPr>
        <p:spPr bwMode="auto">
          <a:xfrm flipV="1">
            <a:off x="1343275" y="1775075"/>
            <a:ext cx="0" cy="5000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sm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4326" name="Line 22"/>
          <p:cNvSpPr>
            <a:spLocks noChangeAspect="1" noChangeShapeType="1"/>
          </p:cNvSpPr>
          <p:nvPr/>
        </p:nvSpPr>
        <p:spPr bwMode="auto">
          <a:xfrm>
            <a:off x="1706812" y="2364037"/>
            <a:ext cx="4937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sm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4327" name="Line 23"/>
          <p:cNvSpPr>
            <a:spLocks noChangeAspect="1" noChangeShapeType="1"/>
          </p:cNvSpPr>
          <p:nvPr/>
        </p:nvSpPr>
        <p:spPr bwMode="auto">
          <a:xfrm flipV="1">
            <a:off x="1706812" y="1863975"/>
            <a:ext cx="0" cy="5000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sm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4328" name="Line 24"/>
          <p:cNvSpPr>
            <a:spLocks noChangeAspect="1" noChangeShapeType="1"/>
          </p:cNvSpPr>
          <p:nvPr/>
        </p:nvSpPr>
        <p:spPr bwMode="auto">
          <a:xfrm>
            <a:off x="2097337" y="2460875"/>
            <a:ext cx="4937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sm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4329" name="Line 25"/>
          <p:cNvSpPr>
            <a:spLocks noChangeAspect="1" noChangeShapeType="1"/>
          </p:cNvSpPr>
          <p:nvPr/>
        </p:nvSpPr>
        <p:spPr bwMode="auto">
          <a:xfrm flipV="1">
            <a:off x="2097337" y="1959225"/>
            <a:ext cx="0" cy="5016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sm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4330" name="Line 26"/>
          <p:cNvSpPr>
            <a:spLocks noChangeAspect="1" noChangeShapeType="1"/>
          </p:cNvSpPr>
          <p:nvPr/>
        </p:nvSpPr>
        <p:spPr bwMode="auto">
          <a:xfrm>
            <a:off x="2452937" y="2556125"/>
            <a:ext cx="4937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sm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4331" name="Line 27"/>
          <p:cNvSpPr>
            <a:spLocks noChangeAspect="1" noChangeShapeType="1"/>
          </p:cNvSpPr>
          <p:nvPr/>
        </p:nvSpPr>
        <p:spPr bwMode="auto">
          <a:xfrm flipV="1">
            <a:off x="2452937" y="2056062"/>
            <a:ext cx="0" cy="5000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sm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4332" name="Line 28"/>
          <p:cNvSpPr>
            <a:spLocks noChangeAspect="1" noChangeShapeType="1"/>
          </p:cNvSpPr>
          <p:nvPr/>
        </p:nvSpPr>
        <p:spPr bwMode="auto">
          <a:xfrm>
            <a:off x="2837112" y="2652962"/>
            <a:ext cx="4937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sm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4333" name="Line 29"/>
          <p:cNvSpPr>
            <a:spLocks noChangeAspect="1" noChangeShapeType="1"/>
          </p:cNvSpPr>
          <p:nvPr/>
        </p:nvSpPr>
        <p:spPr bwMode="auto">
          <a:xfrm flipV="1">
            <a:off x="2837112" y="2151312"/>
            <a:ext cx="0" cy="5016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sm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4334" name="Line 30"/>
          <p:cNvSpPr>
            <a:spLocks noChangeAspect="1" noChangeShapeType="1"/>
          </p:cNvSpPr>
          <p:nvPr/>
        </p:nvSpPr>
        <p:spPr bwMode="auto">
          <a:xfrm>
            <a:off x="3207000" y="2741862"/>
            <a:ext cx="49371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sm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4335" name="Line 31"/>
          <p:cNvSpPr>
            <a:spLocks noChangeAspect="1" noChangeShapeType="1"/>
          </p:cNvSpPr>
          <p:nvPr/>
        </p:nvSpPr>
        <p:spPr bwMode="auto">
          <a:xfrm flipV="1">
            <a:off x="3207000" y="2241800"/>
            <a:ext cx="0" cy="5000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sm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4336" name="Line 32"/>
          <p:cNvSpPr>
            <a:spLocks noChangeAspect="1" noChangeShapeType="1"/>
          </p:cNvSpPr>
          <p:nvPr/>
        </p:nvSpPr>
        <p:spPr bwMode="auto">
          <a:xfrm flipH="1">
            <a:off x="849562" y="2206875"/>
            <a:ext cx="103188" cy="301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4337" name="Line 33"/>
          <p:cNvSpPr>
            <a:spLocks noChangeAspect="1" noChangeShapeType="1"/>
          </p:cNvSpPr>
          <p:nvPr/>
        </p:nvSpPr>
        <p:spPr bwMode="auto">
          <a:xfrm>
            <a:off x="897187" y="2371975"/>
            <a:ext cx="377825" cy="1222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sm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4338" name="Text Box 34"/>
          <p:cNvSpPr txBox="1">
            <a:spLocks noChangeAspect="1" noChangeArrowheads="1"/>
          </p:cNvSpPr>
          <p:nvPr/>
        </p:nvSpPr>
        <p:spPr bwMode="auto">
          <a:xfrm>
            <a:off x="1213100" y="2364037"/>
            <a:ext cx="31432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/>
            <a:r>
              <a:rPr lang="en-US" altLang="ko-KR" sz="1800" i="1">
                <a:latin typeface="Times New Roman" pitchFamily="18" charset="0"/>
                <a:ea typeface="SimSun" pitchFamily="2" charset="-122"/>
              </a:rPr>
              <a:t>S</a:t>
            </a:r>
            <a:endParaRPr lang="en-US" sz="1800"/>
          </a:p>
        </p:txBody>
      </p:sp>
      <p:sp>
        <p:nvSpPr>
          <p:cNvPr id="354339" name="AutoShape 35"/>
          <p:cNvSpPr>
            <a:spLocks noChangeAspect="1" noChangeArrowheads="1"/>
          </p:cNvSpPr>
          <p:nvPr/>
        </p:nvSpPr>
        <p:spPr bwMode="auto">
          <a:xfrm rot="870398">
            <a:off x="5034212" y="1222625"/>
            <a:ext cx="2441575" cy="1352550"/>
          </a:xfrm>
          <a:prstGeom prst="triangle">
            <a:avLst>
              <a:gd name="adj" fmla="val 44486"/>
            </a:avLst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4343" name="Text Box 39"/>
          <p:cNvSpPr txBox="1">
            <a:spLocks noChangeAspect="1" noChangeArrowheads="1"/>
          </p:cNvSpPr>
          <p:nvPr/>
        </p:nvSpPr>
        <p:spPr bwMode="auto">
          <a:xfrm>
            <a:off x="4462712" y="1346450"/>
            <a:ext cx="668338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/>
            <a:r>
              <a:rPr lang="en-US" altLang="ko-KR" sz="1800" i="1">
                <a:latin typeface="Times New Roman" pitchFamily="18" charset="0"/>
                <a:ea typeface="바탕" pitchFamily="18" charset="-127"/>
              </a:rPr>
              <a:t>hlT</a:t>
            </a:r>
            <a:r>
              <a:rPr lang="en-US" altLang="ko-KR" sz="1800" i="1" baseline="-25000">
                <a:latin typeface="Times New Roman" pitchFamily="18" charset="0"/>
                <a:ea typeface="바탕" pitchFamily="18" charset="-127"/>
              </a:rPr>
              <a:t>y</a:t>
            </a:r>
            <a:r>
              <a:rPr lang="en-US" altLang="ko-KR" sz="1800" i="1">
                <a:latin typeface="Times New Roman" pitchFamily="18" charset="0"/>
                <a:ea typeface="바탕" pitchFamily="18" charset="-127"/>
              </a:rPr>
              <a:t>/2</a:t>
            </a:r>
            <a:endParaRPr lang="en-US" sz="1800"/>
          </a:p>
        </p:txBody>
      </p:sp>
      <p:sp>
        <p:nvSpPr>
          <p:cNvPr id="354344" name="Text Box 40"/>
          <p:cNvSpPr txBox="1">
            <a:spLocks noChangeAspect="1" noChangeArrowheads="1"/>
          </p:cNvSpPr>
          <p:nvPr/>
        </p:nvSpPr>
        <p:spPr bwMode="auto">
          <a:xfrm>
            <a:off x="6027987" y="1017837"/>
            <a:ext cx="31591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/>
            <a:r>
              <a:rPr lang="en-US" altLang="ko-KR" sz="1800">
                <a:latin typeface="Times New Roman" pitchFamily="18" charset="0"/>
                <a:ea typeface="SimSun" pitchFamily="2" charset="-122"/>
              </a:rPr>
              <a:t>3</a:t>
            </a:r>
            <a:endParaRPr lang="en-US" sz="1800"/>
          </a:p>
        </p:txBody>
      </p:sp>
      <p:sp>
        <p:nvSpPr>
          <p:cNvPr id="354345" name="Text Box 41"/>
          <p:cNvSpPr txBox="1">
            <a:spLocks noChangeAspect="1" noChangeArrowheads="1"/>
          </p:cNvSpPr>
          <p:nvPr/>
        </p:nvSpPr>
        <p:spPr bwMode="auto">
          <a:xfrm>
            <a:off x="4581775" y="2046537"/>
            <a:ext cx="31591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/>
            <a:r>
              <a:rPr lang="en-US" altLang="ko-KR" sz="1800">
                <a:latin typeface="Times New Roman" pitchFamily="18" charset="0"/>
                <a:ea typeface="SimSun" pitchFamily="2" charset="-122"/>
              </a:rPr>
              <a:t>1</a:t>
            </a:r>
            <a:endParaRPr lang="en-US" sz="1800"/>
          </a:p>
        </p:txBody>
      </p:sp>
      <p:sp>
        <p:nvSpPr>
          <p:cNvPr id="354346" name="Text Box 42"/>
          <p:cNvSpPr txBox="1">
            <a:spLocks noChangeAspect="1" noChangeArrowheads="1"/>
          </p:cNvSpPr>
          <p:nvPr/>
        </p:nvSpPr>
        <p:spPr bwMode="auto">
          <a:xfrm>
            <a:off x="7104312" y="2870450"/>
            <a:ext cx="31591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/>
            <a:r>
              <a:rPr lang="en-US" altLang="ko-KR" sz="1800">
                <a:latin typeface="Times New Roman" pitchFamily="18" charset="0"/>
                <a:ea typeface="SimSun" pitchFamily="2" charset="-122"/>
              </a:rPr>
              <a:t>2</a:t>
            </a:r>
            <a:endParaRPr lang="en-US" sz="1800"/>
          </a:p>
        </p:txBody>
      </p:sp>
      <p:sp>
        <p:nvSpPr>
          <p:cNvPr id="354362" name="Line 58"/>
          <p:cNvSpPr>
            <a:spLocks noChangeShapeType="1"/>
          </p:cNvSpPr>
          <p:nvPr/>
        </p:nvSpPr>
        <p:spPr bwMode="auto">
          <a:xfrm>
            <a:off x="4915150" y="2238625"/>
            <a:ext cx="5413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4363" name="Line 59"/>
          <p:cNvSpPr>
            <a:spLocks noChangeShapeType="1"/>
          </p:cNvSpPr>
          <p:nvPr/>
        </p:nvSpPr>
        <p:spPr bwMode="auto">
          <a:xfrm flipV="1">
            <a:off x="4896100" y="1644900"/>
            <a:ext cx="0" cy="5857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4364" name="Text Box 60"/>
          <p:cNvSpPr txBox="1">
            <a:spLocks noChangeAspect="1" noChangeArrowheads="1"/>
          </p:cNvSpPr>
          <p:nvPr/>
        </p:nvSpPr>
        <p:spPr bwMode="auto">
          <a:xfrm>
            <a:off x="5432675" y="2064000"/>
            <a:ext cx="668337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/>
            <a:r>
              <a:rPr lang="en-US" altLang="ko-KR" sz="1800" i="1">
                <a:latin typeface="Times New Roman" pitchFamily="18" charset="0"/>
                <a:ea typeface="바탕" pitchFamily="18" charset="-127"/>
              </a:rPr>
              <a:t>hlT</a:t>
            </a:r>
            <a:r>
              <a:rPr lang="en-US" altLang="ko-KR" sz="1800" i="1" baseline="-25000">
                <a:latin typeface="Times New Roman" pitchFamily="18" charset="0"/>
                <a:ea typeface="바탕" pitchFamily="18" charset="-127"/>
              </a:rPr>
              <a:t>x</a:t>
            </a:r>
            <a:r>
              <a:rPr lang="en-US" altLang="ko-KR" sz="1800" i="1">
                <a:latin typeface="Times New Roman" pitchFamily="18" charset="0"/>
                <a:ea typeface="바탕" pitchFamily="18" charset="-127"/>
              </a:rPr>
              <a:t>/2</a:t>
            </a:r>
            <a:endParaRPr lang="en-US" sz="1800"/>
          </a:p>
        </p:txBody>
      </p:sp>
      <p:sp>
        <p:nvSpPr>
          <p:cNvPr id="354365" name="Text Box 61"/>
          <p:cNvSpPr txBox="1">
            <a:spLocks noChangeAspect="1" noChangeArrowheads="1"/>
          </p:cNvSpPr>
          <p:nvPr/>
        </p:nvSpPr>
        <p:spPr bwMode="auto">
          <a:xfrm>
            <a:off x="6801100" y="1960812"/>
            <a:ext cx="668337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/>
            <a:r>
              <a:rPr lang="en-US" altLang="ko-KR" sz="1800" i="1">
                <a:latin typeface="Times New Roman" pitchFamily="18" charset="0"/>
                <a:ea typeface="바탕" pitchFamily="18" charset="-127"/>
              </a:rPr>
              <a:t>hlT</a:t>
            </a:r>
            <a:r>
              <a:rPr lang="en-US" altLang="ko-KR" sz="1800" i="1" baseline="-25000">
                <a:latin typeface="Times New Roman" pitchFamily="18" charset="0"/>
                <a:ea typeface="바탕" pitchFamily="18" charset="-127"/>
              </a:rPr>
              <a:t>y</a:t>
            </a:r>
            <a:r>
              <a:rPr lang="en-US" altLang="ko-KR" sz="1800" i="1">
                <a:latin typeface="Times New Roman" pitchFamily="18" charset="0"/>
                <a:ea typeface="바탕" pitchFamily="18" charset="-127"/>
              </a:rPr>
              <a:t>/2</a:t>
            </a:r>
            <a:endParaRPr lang="en-US" sz="1800"/>
          </a:p>
        </p:txBody>
      </p:sp>
      <p:sp>
        <p:nvSpPr>
          <p:cNvPr id="354366" name="Line 62"/>
          <p:cNvSpPr>
            <a:spLocks noChangeShapeType="1"/>
          </p:cNvSpPr>
          <p:nvPr/>
        </p:nvSpPr>
        <p:spPr bwMode="auto">
          <a:xfrm>
            <a:off x="7253537" y="2852987"/>
            <a:ext cx="5413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4367" name="Line 63"/>
          <p:cNvSpPr>
            <a:spLocks noChangeShapeType="1"/>
          </p:cNvSpPr>
          <p:nvPr/>
        </p:nvSpPr>
        <p:spPr bwMode="auto">
          <a:xfrm flipV="1">
            <a:off x="7234487" y="2259262"/>
            <a:ext cx="0" cy="5857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4368" name="Text Box 64"/>
          <p:cNvSpPr txBox="1">
            <a:spLocks noChangeAspect="1" noChangeArrowheads="1"/>
          </p:cNvSpPr>
          <p:nvPr/>
        </p:nvSpPr>
        <p:spPr bwMode="auto">
          <a:xfrm>
            <a:off x="7771062" y="2678362"/>
            <a:ext cx="668338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/>
            <a:r>
              <a:rPr lang="en-US" altLang="ko-KR" sz="1800" i="1">
                <a:latin typeface="Times New Roman" pitchFamily="18" charset="0"/>
                <a:ea typeface="바탕" pitchFamily="18" charset="-127"/>
              </a:rPr>
              <a:t>hlT</a:t>
            </a:r>
            <a:r>
              <a:rPr lang="en-US" altLang="ko-KR" sz="1800" i="1" baseline="-25000">
                <a:latin typeface="Times New Roman" pitchFamily="18" charset="0"/>
                <a:ea typeface="바탕" pitchFamily="18" charset="-127"/>
              </a:rPr>
              <a:t>x</a:t>
            </a:r>
            <a:r>
              <a:rPr lang="en-US" altLang="ko-KR" sz="1800" i="1">
                <a:latin typeface="Times New Roman" pitchFamily="18" charset="0"/>
                <a:ea typeface="바탕" pitchFamily="18" charset="-127"/>
              </a:rPr>
              <a:t>/2</a:t>
            </a:r>
            <a:endParaRPr lang="en-US" sz="1800"/>
          </a:p>
        </p:txBody>
      </p:sp>
      <p:sp>
        <p:nvSpPr>
          <p:cNvPr id="4526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52609" name="Object 1"/>
          <p:cNvGraphicFramePr>
            <a:graphicFrameLocks noChangeAspect="1"/>
          </p:cNvGraphicFramePr>
          <p:nvPr/>
        </p:nvGraphicFramePr>
        <p:xfrm>
          <a:off x="1509713" y="3946525"/>
          <a:ext cx="3595687" cy="676275"/>
        </p:xfrm>
        <a:graphic>
          <a:graphicData uri="http://schemas.openxmlformats.org/presentationml/2006/ole">
            <p:oleObj spid="_x0000_s452609" name="Equation" r:id="rId3" imgW="3606480" imgH="6858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2D PROBLEMS</a:t>
            </a:r>
          </a:p>
        </p:txBody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75" y="741363"/>
            <a:ext cx="8909050" cy="5430837"/>
          </a:xfrm>
        </p:spPr>
        <p:txBody>
          <a:bodyPr/>
          <a:lstStyle/>
          <a:p>
            <a:r>
              <a:rPr lang="en-US" dirty="0"/>
              <a:t>Governing D.E.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spcBef>
                <a:spcPts val="1200"/>
              </a:spcBef>
            </a:pPr>
            <a:r>
              <a:rPr lang="en-US" dirty="0" smtClean="0"/>
              <a:t>Definition of strain</a:t>
            </a:r>
            <a:endParaRPr lang="en-US" dirty="0"/>
          </a:p>
          <a:p>
            <a:endParaRPr lang="en-US" dirty="0"/>
          </a:p>
          <a:p>
            <a:pPr>
              <a:spcBef>
                <a:spcPts val="1800"/>
              </a:spcBef>
            </a:pPr>
            <a:r>
              <a:rPr lang="en-US" dirty="0" smtClean="0"/>
              <a:t>Stress-Strain Relation</a:t>
            </a:r>
          </a:p>
          <a:p>
            <a:pPr>
              <a:spcBef>
                <a:spcPts val="1800"/>
              </a:spcBef>
            </a:pPr>
            <a:endParaRPr lang="en-US" dirty="0"/>
          </a:p>
          <a:p>
            <a:pPr>
              <a:spcBef>
                <a:spcPts val="1800"/>
              </a:spcBef>
            </a:pPr>
            <a:endParaRPr lang="en-US" dirty="0" smtClean="0"/>
          </a:p>
          <a:p>
            <a:pPr lvl="1">
              <a:spcBef>
                <a:spcPts val="1800"/>
              </a:spcBef>
            </a:pPr>
            <a:r>
              <a:rPr lang="en-US" dirty="0" smtClean="0"/>
              <a:t>Since stress involves first-order derivative of displacements, the governing differential equation is the second-order</a:t>
            </a:r>
          </a:p>
        </p:txBody>
      </p:sp>
      <p:graphicFrame>
        <p:nvGraphicFramePr>
          <p:cNvPr id="331783" name="Object 7"/>
          <p:cNvGraphicFramePr>
            <a:graphicFrameLocks noChangeAspect="1"/>
          </p:cNvGraphicFramePr>
          <p:nvPr/>
        </p:nvGraphicFramePr>
        <p:xfrm>
          <a:off x="4776788" y="436563"/>
          <a:ext cx="4232275" cy="3775075"/>
        </p:xfrm>
        <a:graphic>
          <a:graphicData uri="http://schemas.openxmlformats.org/presentationml/2006/ole">
            <p:oleObj spid="_x0000_s331783" name="Picture" r:id="rId3" imgW="2111557" imgH="1888088" progId="Word.Picture.8">
              <p:embed/>
            </p:oleObj>
          </a:graphicData>
        </a:graphic>
      </p:graphicFrame>
      <p:sp>
        <p:nvSpPr>
          <p:cNvPr id="331784" name="Text Box 8"/>
          <p:cNvSpPr txBox="1">
            <a:spLocks noChangeArrowheads="1"/>
          </p:cNvSpPr>
          <p:nvPr/>
        </p:nvSpPr>
        <p:spPr bwMode="auto">
          <a:xfrm>
            <a:off x="6910388" y="2211388"/>
            <a:ext cx="384175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 i="1">
                <a:latin typeface="Times New Roman" pitchFamily="18" charset="0"/>
              </a:rPr>
              <a:t>b</a:t>
            </a:r>
            <a:r>
              <a:rPr lang="en-US" i="1" baseline="-25000">
                <a:latin typeface="Times New Roman" pitchFamily="18" charset="0"/>
              </a:rPr>
              <a:t>x</a:t>
            </a:r>
          </a:p>
        </p:txBody>
      </p:sp>
      <p:sp>
        <p:nvSpPr>
          <p:cNvPr id="331785" name="Text Box 9"/>
          <p:cNvSpPr txBox="1">
            <a:spLocks noChangeArrowheads="1"/>
          </p:cNvSpPr>
          <p:nvPr/>
        </p:nvSpPr>
        <p:spPr bwMode="auto">
          <a:xfrm>
            <a:off x="6473825" y="1735138"/>
            <a:ext cx="384175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i="1">
                <a:latin typeface="Times New Roman" pitchFamily="18" charset="0"/>
              </a:rPr>
              <a:t>b</a:t>
            </a:r>
            <a:r>
              <a:rPr lang="en-US" i="1" baseline="-25000">
                <a:latin typeface="Times New Roman" pitchFamily="18" charset="0"/>
              </a:rPr>
              <a:t>y</a:t>
            </a:r>
          </a:p>
        </p:txBody>
      </p:sp>
      <p:sp>
        <p:nvSpPr>
          <p:cNvPr id="331790" name="Rectangle 14"/>
          <p:cNvSpPr>
            <a:spLocks noChangeArrowheads="1"/>
          </p:cNvSpPr>
          <p:nvPr/>
        </p:nvSpPr>
        <p:spPr bwMode="auto">
          <a:xfrm>
            <a:off x="0" y="3052763"/>
            <a:ext cx="9144000" cy="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793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31792" name="Object 16"/>
          <p:cNvGraphicFramePr>
            <a:graphicFrameLocks noChangeAspect="1"/>
          </p:cNvGraphicFramePr>
          <p:nvPr/>
        </p:nvGraphicFramePr>
        <p:xfrm>
          <a:off x="923925" y="1146175"/>
          <a:ext cx="2281238" cy="1541463"/>
        </p:xfrm>
        <a:graphic>
          <a:graphicData uri="http://schemas.openxmlformats.org/presentationml/2006/ole">
            <p:oleObj spid="_x0000_s331792" name="Equation" r:id="rId4" imgW="2286000" imgH="1523880" progId="Equation.DSMT4">
              <p:embed/>
            </p:oleObj>
          </a:graphicData>
        </a:graphic>
      </p:graphicFrame>
      <p:sp>
        <p:nvSpPr>
          <p:cNvPr id="331795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31794" name="Object 18"/>
          <p:cNvGraphicFramePr>
            <a:graphicFrameLocks noChangeAspect="1"/>
          </p:cNvGraphicFramePr>
          <p:nvPr/>
        </p:nvGraphicFramePr>
        <p:xfrm>
          <a:off x="998538" y="2952750"/>
          <a:ext cx="4354512" cy="731838"/>
        </p:xfrm>
        <a:graphic>
          <a:graphicData uri="http://schemas.openxmlformats.org/presentationml/2006/ole">
            <p:oleObj spid="_x0000_s331794" name="Equation" r:id="rId5" imgW="4368600" imgH="736560" progId="Equation.DSMT4">
              <p:embed/>
            </p:oleObj>
          </a:graphicData>
        </a:graphic>
      </p:graphicFrame>
      <p:sp>
        <p:nvSpPr>
          <p:cNvPr id="331797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31796" name="Object 20"/>
          <p:cNvGraphicFramePr>
            <a:graphicFrameLocks noChangeAspect="1"/>
          </p:cNvGraphicFramePr>
          <p:nvPr/>
        </p:nvGraphicFramePr>
        <p:xfrm>
          <a:off x="902871" y="4083805"/>
          <a:ext cx="5138738" cy="1265237"/>
        </p:xfrm>
        <a:graphic>
          <a:graphicData uri="http://schemas.openxmlformats.org/presentationml/2006/ole">
            <p:oleObj spid="_x0000_s331796" name="Equation" r:id="rId6" imgW="5143320" imgH="126972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CST ELEMENT </a:t>
            </a:r>
            <a:r>
              <a:rPr lang="en-US" i="1"/>
              <a:t>cont</a:t>
            </a:r>
            <a:r>
              <a:rPr lang="en-US"/>
              <a:t>.</a:t>
            </a:r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Potential energy of body forces</a:t>
            </a:r>
            <a:endParaRPr lang="en-US" dirty="0"/>
          </a:p>
          <a:p>
            <a:pPr lvl="1"/>
            <a:r>
              <a:rPr lang="en-US" dirty="0"/>
              <a:t>distributed over the entire element (e.g. gravity or inertia forces). 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Potential energy of body</a:t>
            </a:r>
            <a:br>
              <a:rPr lang="en-US" dirty="0" smtClean="0"/>
            </a:br>
            <a:r>
              <a:rPr lang="en-US" dirty="0" smtClean="0"/>
              <a:t>forces for all elements</a:t>
            </a:r>
            <a:endParaRPr lang="en-US" dirty="0"/>
          </a:p>
        </p:txBody>
      </p:sp>
      <p:sp>
        <p:nvSpPr>
          <p:cNvPr id="355336" name="Rectangle 8"/>
          <p:cNvSpPr>
            <a:spLocks noChangeArrowheads="1"/>
          </p:cNvSpPr>
          <p:nvPr/>
        </p:nvSpPr>
        <p:spPr bwMode="auto">
          <a:xfrm>
            <a:off x="0" y="2719388"/>
            <a:ext cx="9144000" cy="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515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51585" name="Object 1"/>
          <p:cNvGraphicFramePr>
            <a:graphicFrameLocks noChangeAspect="1"/>
          </p:cNvGraphicFramePr>
          <p:nvPr/>
        </p:nvGraphicFramePr>
        <p:xfrm>
          <a:off x="1447800" y="1590675"/>
          <a:ext cx="5740400" cy="1235075"/>
        </p:xfrm>
        <a:graphic>
          <a:graphicData uri="http://schemas.openxmlformats.org/presentationml/2006/ole">
            <p:oleObj spid="_x0000_s451585" name="Equation" r:id="rId3" imgW="5740200" imgH="1218960" progId="Equation.DSMT4">
              <p:embed/>
            </p:oleObj>
          </a:graphicData>
        </a:graphic>
      </p:graphicFrame>
      <p:sp>
        <p:nvSpPr>
          <p:cNvPr id="4515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51587" name="Object 3"/>
          <p:cNvGraphicFramePr>
            <a:graphicFrameLocks noChangeAspect="1"/>
          </p:cNvGraphicFramePr>
          <p:nvPr/>
        </p:nvGraphicFramePr>
        <p:xfrm>
          <a:off x="4527550" y="2424113"/>
          <a:ext cx="3671888" cy="2382837"/>
        </p:xfrm>
        <a:graphic>
          <a:graphicData uri="http://schemas.openxmlformats.org/presentationml/2006/ole">
            <p:oleObj spid="_x0000_s451587" name="Equation" r:id="rId4" imgW="3670200" imgH="2387520" progId="Equation.DSMT4">
              <p:embed/>
            </p:oleObj>
          </a:graphicData>
        </a:graphic>
      </p:graphicFrame>
      <p:sp>
        <p:nvSpPr>
          <p:cNvPr id="45159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51589" name="Object 5"/>
          <p:cNvGraphicFramePr>
            <a:graphicFrameLocks noChangeAspect="1"/>
          </p:cNvGraphicFramePr>
          <p:nvPr/>
        </p:nvGraphicFramePr>
        <p:xfrm>
          <a:off x="766763" y="4808538"/>
          <a:ext cx="3598862" cy="674687"/>
        </p:xfrm>
        <a:graphic>
          <a:graphicData uri="http://schemas.openxmlformats.org/presentationml/2006/ole">
            <p:oleObj spid="_x0000_s451589" name="Equation" r:id="rId5" imgW="3606480" imgH="6858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CST ELEMENT </a:t>
            </a:r>
            <a:r>
              <a:rPr lang="en-US" i="1"/>
              <a:t>cont</a:t>
            </a:r>
            <a:r>
              <a:rPr lang="en-US"/>
              <a:t>.</a:t>
            </a:r>
          </a:p>
        </p:txBody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75" y="741363"/>
            <a:ext cx="8909050" cy="4564062"/>
          </a:xfrm>
        </p:spPr>
        <p:txBody>
          <a:bodyPr/>
          <a:lstStyle/>
          <a:p>
            <a:r>
              <a:rPr lang="en-US" dirty="0" smtClean="0"/>
              <a:t>Total Potential </a:t>
            </a:r>
            <a:r>
              <a:rPr lang="en-US" dirty="0"/>
              <a:t>Energy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Principle of Minimum Potential Energy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Assembly and applying boundary conditions are identical to other elements (beam and truss).</a:t>
            </a:r>
          </a:p>
          <a:p>
            <a:r>
              <a:rPr lang="en-US" dirty="0"/>
              <a:t>Stress and Strain </a:t>
            </a:r>
            <a:r>
              <a:rPr lang="en-US" dirty="0" smtClean="0"/>
              <a:t>Calculation</a:t>
            </a:r>
          </a:p>
          <a:p>
            <a:pPr lvl="1"/>
            <a:r>
              <a:rPr lang="en-US" dirty="0" smtClean="0"/>
              <a:t>Nodal displacement {</a:t>
            </a:r>
            <a:r>
              <a:rPr lang="en-US" b="1" dirty="0" smtClean="0"/>
              <a:t>q</a:t>
            </a:r>
            <a:r>
              <a:rPr lang="en-US" baseline="30000" dirty="0" smtClean="0"/>
              <a:t>(</a:t>
            </a:r>
            <a:r>
              <a:rPr lang="en-US" i="1" baseline="30000" dirty="0" smtClean="0"/>
              <a:t>e</a:t>
            </a:r>
            <a:r>
              <a:rPr lang="en-US" baseline="30000" dirty="0" smtClean="0"/>
              <a:t>)</a:t>
            </a:r>
            <a:r>
              <a:rPr lang="en-US" dirty="0" smtClean="0"/>
              <a:t>} for the element of interest needs to be extracted</a:t>
            </a:r>
            <a:endParaRPr lang="en-US" dirty="0"/>
          </a:p>
        </p:txBody>
      </p:sp>
      <p:sp>
        <p:nvSpPr>
          <p:cNvPr id="356362" name="Text Box 10"/>
          <p:cNvSpPr txBox="1">
            <a:spLocks noChangeArrowheads="1"/>
          </p:cNvSpPr>
          <p:nvPr/>
        </p:nvSpPr>
        <p:spPr bwMode="auto">
          <a:xfrm>
            <a:off x="3289300" y="3266902"/>
            <a:ext cx="5588000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 dirty="0">
                <a:solidFill>
                  <a:srgbClr val="CC0000"/>
                </a:solidFill>
              </a:rPr>
              <a:t>Finite Element Matrix Equation for CST Element</a:t>
            </a:r>
          </a:p>
        </p:txBody>
      </p:sp>
      <p:sp>
        <p:nvSpPr>
          <p:cNvPr id="4505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50561" name="Object 1"/>
          <p:cNvGraphicFramePr>
            <a:graphicFrameLocks noChangeAspect="1"/>
          </p:cNvGraphicFramePr>
          <p:nvPr/>
        </p:nvGraphicFramePr>
        <p:xfrm>
          <a:off x="998538" y="1228725"/>
          <a:ext cx="5354637" cy="617538"/>
        </p:xfrm>
        <a:graphic>
          <a:graphicData uri="http://schemas.openxmlformats.org/presentationml/2006/ole">
            <p:oleObj spid="_x0000_s450561" name="Equation" r:id="rId3" imgW="5359320" imgH="622080" progId="Equation.DSMT4">
              <p:embed/>
            </p:oleObj>
          </a:graphicData>
        </a:graphic>
      </p:graphicFrame>
      <p:sp>
        <p:nvSpPr>
          <p:cNvPr id="4505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50563" name="Object 3"/>
          <p:cNvGraphicFramePr>
            <a:graphicFrameLocks noChangeAspect="1"/>
          </p:cNvGraphicFramePr>
          <p:nvPr/>
        </p:nvGraphicFramePr>
        <p:xfrm>
          <a:off x="1011238" y="2603500"/>
          <a:ext cx="4221162" cy="703263"/>
        </p:xfrm>
        <a:graphic>
          <a:graphicData uri="http://schemas.openxmlformats.org/presentationml/2006/ole">
            <p:oleObj spid="_x0000_s450563" name="Equation" r:id="rId4" imgW="4216320" imgH="698400" progId="Equation.DSMT4">
              <p:embed/>
            </p:oleObj>
          </a:graphicData>
        </a:graphic>
      </p:graphicFrame>
      <p:sp>
        <p:nvSpPr>
          <p:cNvPr id="45056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50565" name="Object 5"/>
          <p:cNvGraphicFramePr>
            <a:graphicFrameLocks noChangeAspect="1"/>
          </p:cNvGraphicFramePr>
          <p:nvPr/>
        </p:nvGraphicFramePr>
        <p:xfrm>
          <a:off x="1584325" y="5932488"/>
          <a:ext cx="1477963" cy="350837"/>
        </p:xfrm>
        <a:graphic>
          <a:graphicData uri="http://schemas.openxmlformats.org/presentationml/2006/ole">
            <p:oleObj spid="_x0000_s450565" name="Equation" r:id="rId5" imgW="1473120" imgH="355320" progId="Equation.DSMT4">
              <p:embed/>
            </p:oleObj>
          </a:graphicData>
        </a:graphic>
      </p:graphicFrame>
      <p:sp>
        <p:nvSpPr>
          <p:cNvPr id="45056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50567" name="Object 7"/>
          <p:cNvGraphicFramePr>
            <a:graphicFrameLocks noChangeAspect="1"/>
          </p:cNvGraphicFramePr>
          <p:nvPr/>
        </p:nvGraphicFramePr>
        <p:xfrm>
          <a:off x="3903663" y="5919788"/>
          <a:ext cx="2746375" cy="350837"/>
        </p:xfrm>
        <a:graphic>
          <a:graphicData uri="http://schemas.openxmlformats.org/presentationml/2006/ole">
            <p:oleObj spid="_x0000_s450567" name="Equation" r:id="rId6" imgW="2730240" imgH="355320" progId="Equation.DSMT4">
              <p:embed/>
            </p:oleObj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443789" y="6304541"/>
            <a:ext cx="55180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Stress and strain are constant for CST element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8.1</a:t>
            </a:r>
          </a:p>
        </p:txBody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75" y="741363"/>
            <a:ext cx="8909050" cy="2743200"/>
          </a:xfrm>
        </p:spPr>
        <p:txBody>
          <a:bodyPr/>
          <a:lstStyle/>
          <a:p>
            <a:r>
              <a:rPr lang="en-US"/>
              <a:t>Cantilevered Plate</a:t>
            </a:r>
          </a:p>
          <a:p>
            <a:pPr lvl="1"/>
            <a:r>
              <a:rPr lang="en-US"/>
              <a:t>Thickness </a:t>
            </a:r>
            <a:r>
              <a:rPr lang="en-US" i="1"/>
              <a:t>h</a:t>
            </a:r>
            <a:r>
              <a:rPr lang="en-US"/>
              <a:t> = 0.1 in, </a:t>
            </a:r>
            <a:br>
              <a:rPr lang="en-US"/>
            </a:br>
            <a:r>
              <a:rPr lang="en-US" i="1"/>
              <a:t>E</a:t>
            </a:r>
            <a:r>
              <a:rPr lang="en-US"/>
              <a:t> = 30×10</a:t>
            </a:r>
            <a:r>
              <a:rPr lang="en-US" baseline="30000"/>
              <a:t>6</a:t>
            </a:r>
            <a:r>
              <a:rPr lang="en-US"/>
              <a:t> psi and </a:t>
            </a:r>
            <a:br>
              <a:rPr lang="en-US"/>
            </a:br>
            <a:r>
              <a:rPr lang="en-US" i="1"/>
              <a:t>ν</a:t>
            </a:r>
            <a:r>
              <a:rPr lang="en-US"/>
              <a:t> = 0.3. </a:t>
            </a:r>
          </a:p>
          <a:p>
            <a:pPr lvl="1"/>
            <a:endParaRPr lang="en-US"/>
          </a:p>
          <a:p>
            <a:r>
              <a:rPr lang="en-US"/>
              <a:t>Element 1</a:t>
            </a:r>
          </a:p>
          <a:p>
            <a:pPr lvl="1"/>
            <a:r>
              <a:rPr lang="en-US"/>
              <a:t>Area = 0.5</a:t>
            </a:r>
            <a:r>
              <a:rPr lang="en-US">
                <a:cs typeface="Arial" pitchFamily="34" charset="0"/>
              </a:rPr>
              <a:t>×10×10 = 50.</a:t>
            </a:r>
            <a:endParaRPr lang="en-US"/>
          </a:p>
        </p:txBody>
      </p:sp>
      <p:grpSp>
        <p:nvGrpSpPr>
          <p:cNvPr id="360452" name="Group 4"/>
          <p:cNvGrpSpPr>
            <a:grpSpLocks noChangeAspect="1"/>
          </p:cNvGrpSpPr>
          <p:nvPr/>
        </p:nvGrpSpPr>
        <p:grpSpPr bwMode="auto">
          <a:xfrm>
            <a:off x="5222875" y="650875"/>
            <a:ext cx="3427413" cy="3279775"/>
            <a:chOff x="7908" y="8634"/>
            <a:chExt cx="2994" cy="2868"/>
          </a:xfrm>
        </p:grpSpPr>
        <p:sp>
          <p:nvSpPr>
            <p:cNvPr id="360453" name="Rectangle 5" descr="50%"/>
            <p:cNvSpPr>
              <a:spLocks noChangeAspect="1" noChangeArrowheads="1"/>
            </p:cNvSpPr>
            <p:nvPr/>
          </p:nvSpPr>
          <p:spPr bwMode="auto">
            <a:xfrm>
              <a:off x="8173" y="8730"/>
              <a:ext cx="143" cy="2580"/>
            </a:xfrm>
            <a:prstGeom prst="rect">
              <a:avLst/>
            </a:prstGeom>
            <a:pattFill prst="pct50">
              <a:fgClr>
                <a:srgbClr val="000000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0454" name="AutoShape 6"/>
            <p:cNvSpPr>
              <a:spLocks noChangeAspect="1" noChangeArrowheads="1"/>
            </p:cNvSpPr>
            <p:nvPr/>
          </p:nvSpPr>
          <p:spPr bwMode="auto">
            <a:xfrm rot="5400000">
              <a:off x="7737" y="9369"/>
              <a:ext cx="2430" cy="1266"/>
            </a:xfrm>
            <a:prstGeom prst="triangle">
              <a:avLst>
                <a:gd name="adj" fmla="val 24935"/>
              </a:avLst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0455" name="Line 7"/>
            <p:cNvSpPr>
              <a:spLocks noChangeAspect="1" noChangeShapeType="1"/>
            </p:cNvSpPr>
            <p:nvPr/>
          </p:nvSpPr>
          <p:spPr bwMode="auto">
            <a:xfrm>
              <a:off x="8190" y="11220"/>
              <a:ext cx="155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0456" name="Line 8"/>
            <p:cNvSpPr>
              <a:spLocks noChangeAspect="1" noChangeShapeType="1"/>
            </p:cNvSpPr>
            <p:nvPr/>
          </p:nvSpPr>
          <p:spPr bwMode="auto">
            <a:xfrm flipH="1">
              <a:off x="8190" y="8790"/>
              <a:ext cx="1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0457" name="Line 9"/>
            <p:cNvSpPr>
              <a:spLocks noChangeAspect="1" noChangeShapeType="1"/>
            </p:cNvSpPr>
            <p:nvPr/>
          </p:nvSpPr>
          <p:spPr bwMode="auto">
            <a:xfrm flipH="1">
              <a:off x="8190" y="9397"/>
              <a:ext cx="1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0458" name="Line 10"/>
            <p:cNvSpPr>
              <a:spLocks noChangeAspect="1" noChangeShapeType="1"/>
            </p:cNvSpPr>
            <p:nvPr/>
          </p:nvSpPr>
          <p:spPr bwMode="auto">
            <a:xfrm flipH="1">
              <a:off x="8190" y="10005"/>
              <a:ext cx="1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0459" name="Line 11"/>
            <p:cNvSpPr>
              <a:spLocks noChangeAspect="1" noChangeShapeType="1"/>
            </p:cNvSpPr>
            <p:nvPr/>
          </p:nvSpPr>
          <p:spPr bwMode="auto">
            <a:xfrm flipH="1">
              <a:off x="8190" y="10612"/>
              <a:ext cx="1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0460" name="Freeform 12"/>
            <p:cNvSpPr>
              <a:spLocks noChangeAspect="1"/>
            </p:cNvSpPr>
            <p:nvPr/>
          </p:nvSpPr>
          <p:spPr bwMode="auto">
            <a:xfrm>
              <a:off x="8322" y="9390"/>
              <a:ext cx="1260" cy="1830"/>
            </a:xfrm>
            <a:custGeom>
              <a:avLst/>
              <a:gdLst/>
              <a:ahLst/>
              <a:cxnLst>
                <a:cxn ang="0">
                  <a:pos x="1266" y="0"/>
                </a:cxn>
                <a:cxn ang="0">
                  <a:pos x="1266" y="1212"/>
                </a:cxn>
                <a:cxn ang="0">
                  <a:pos x="0" y="1824"/>
                </a:cxn>
              </a:cxnLst>
              <a:rect l="0" t="0" r="r" b="b"/>
              <a:pathLst>
                <a:path w="1266" h="1824">
                  <a:moveTo>
                    <a:pt x="1266" y="0"/>
                  </a:moveTo>
                  <a:lnTo>
                    <a:pt x="1266" y="1212"/>
                  </a:lnTo>
                  <a:lnTo>
                    <a:pt x="0" y="1824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0461" name="Text Box 13"/>
            <p:cNvSpPr txBox="1">
              <a:spLocks noChangeAspect="1" noChangeArrowheads="1"/>
            </p:cNvSpPr>
            <p:nvPr/>
          </p:nvSpPr>
          <p:spPr bwMode="auto">
            <a:xfrm>
              <a:off x="9954" y="9258"/>
              <a:ext cx="948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indent="-342900"/>
              <a:r>
                <a:rPr lang="en-US" altLang="ko-KR" sz="1800">
                  <a:latin typeface="Times New Roman" pitchFamily="18" charset="0"/>
                  <a:ea typeface="SimSun" pitchFamily="2" charset="-122"/>
                </a:rPr>
                <a:t>50,000 lbs</a:t>
              </a:r>
              <a:endParaRPr lang="en-US" sz="1800"/>
            </a:p>
          </p:txBody>
        </p:sp>
        <p:sp>
          <p:nvSpPr>
            <p:cNvPr id="360462" name="Text Box 14"/>
            <p:cNvSpPr txBox="1">
              <a:spLocks noChangeAspect="1" noChangeArrowheads="1"/>
            </p:cNvSpPr>
            <p:nvPr/>
          </p:nvSpPr>
          <p:spPr bwMode="auto">
            <a:xfrm>
              <a:off x="9606" y="10800"/>
              <a:ext cx="948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indent="-342900"/>
              <a:r>
                <a:rPr lang="en-US" altLang="ko-KR" sz="1800">
                  <a:latin typeface="Times New Roman" pitchFamily="18" charset="0"/>
                  <a:ea typeface="SimSun" pitchFamily="2" charset="-122"/>
                </a:rPr>
                <a:t>50,000 lbs</a:t>
              </a:r>
              <a:endParaRPr lang="en-US" sz="1800"/>
            </a:p>
          </p:txBody>
        </p:sp>
        <p:sp>
          <p:nvSpPr>
            <p:cNvPr id="360463" name="Text Box 15"/>
            <p:cNvSpPr txBox="1">
              <a:spLocks noChangeAspect="1" noChangeArrowheads="1"/>
            </p:cNvSpPr>
            <p:nvPr/>
          </p:nvSpPr>
          <p:spPr bwMode="auto">
            <a:xfrm>
              <a:off x="7914" y="8682"/>
              <a:ext cx="28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indent="-342900"/>
              <a:r>
                <a:rPr lang="en-US" altLang="ko-KR" sz="1800">
                  <a:latin typeface="Times New Roman" pitchFamily="18" charset="0"/>
                  <a:ea typeface="SimSun" pitchFamily="2" charset="-122"/>
                </a:rPr>
                <a:t>20</a:t>
              </a:r>
              <a:endParaRPr lang="en-US" sz="1800"/>
            </a:p>
          </p:txBody>
        </p:sp>
        <p:sp>
          <p:nvSpPr>
            <p:cNvPr id="360464" name="Text Box 16"/>
            <p:cNvSpPr txBox="1">
              <a:spLocks noChangeAspect="1" noChangeArrowheads="1"/>
            </p:cNvSpPr>
            <p:nvPr/>
          </p:nvSpPr>
          <p:spPr bwMode="auto">
            <a:xfrm>
              <a:off x="7908" y="9264"/>
              <a:ext cx="28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indent="-342900"/>
              <a:r>
                <a:rPr lang="en-US" altLang="ko-KR" sz="1800">
                  <a:latin typeface="Times New Roman" pitchFamily="18" charset="0"/>
                  <a:ea typeface="SimSun" pitchFamily="2" charset="-122"/>
                </a:rPr>
                <a:t>15</a:t>
              </a:r>
              <a:endParaRPr lang="en-US" sz="1800"/>
            </a:p>
          </p:txBody>
        </p:sp>
        <p:sp>
          <p:nvSpPr>
            <p:cNvPr id="360465" name="Text Box 17"/>
            <p:cNvSpPr txBox="1">
              <a:spLocks noChangeAspect="1" noChangeArrowheads="1"/>
            </p:cNvSpPr>
            <p:nvPr/>
          </p:nvSpPr>
          <p:spPr bwMode="auto">
            <a:xfrm>
              <a:off x="7914" y="9876"/>
              <a:ext cx="28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indent="-342900"/>
              <a:r>
                <a:rPr lang="en-US" altLang="ko-KR" sz="1800">
                  <a:latin typeface="Times New Roman" pitchFamily="18" charset="0"/>
                  <a:ea typeface="SimSun" pitchFamily="2" charset="-122"/>
                </a:rPr>
                <a:t>10</a:t>
              </a:r>
              <a:endParaRPr lang="en-US" sz="1800"/>
            </a:p>
          </p:txBody>
        </p:sp>
        <p:sp>
          <p:nvSpPr>
            <p:cNvPr id="360466" name="Text Box 18"/>
            <p:cNvSpPr txBox="1">
              <a:spLocks noChangeAspect="1" noChangeArrowheads="1"/>
            </p:cNvSpPr>
            <p:nvPr/>
          </p:nvSpPr>
          <p:spPr bwMode="auto">
            <a:xfrm>
              <a:off x="7944" y="10482"/>
              <a:ext cx="28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indent="-342900"/>
              <a:r>
                <a:rPr lang="en-US" altLang="ko-KR" sz="1800">
                  <a:latin typeface="Times New Roman" pitchFamily="18" charset="0"/>
                  <a:ea typeface="SimSun" pitchFamily="2" charset="-122"/>
                </a:rPr>
                <a:t>5</a:t>
              </a:r>
              <a:endParaRPr lang="en-US" sz="1800"/>
            </a:p>
          </p:txBody>
        </p:sp>
        <p:sp>
          <p:nvSpPr>
            <p:cNvPr id="360467" name="Line 19"/>
            <p:cNvSpPr>
              <a:spLocks noChangeAspect="1" noChangeShapeType="1"/>
            </p:cNvSpPr>
            <p:nvPr/>
          </p:nvSpPr>
          <p:spPr bwMode="auto">
            <a:xfrm>
              <a:off x="9582" y="9396"/>
              <a:ext cx="40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0468" name="Line 20"/>
            <p:cNvSpPr>
              <a:spLocks noChangeAspect="1" noChangeShapeType="1"/>
            </p:cNvSpPr>
            <p:nvPr/>
          </p:nvSpPr>
          <p:spPr bwMode="auto">
            <a:xfrm>
              <a:off x="9576" y="10608"/>
              <a:ext cx="0" cy="4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0469" name="Text Box 21"/>
            <p:cNvSpPr txBox="1">
              <a:spLocks noChangeAspect="1" noChangeArrowheads="1"/>
            </p:cNvSpPr>
            <p:nvPr/>
          </p:nvSpPr>
          <p:spPr bwMode="auto">
            <a:xfrm>
              <a:off x="8604" y="9684"/>
              <a:ext cx="282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indent="-342900"/>
              <a:r>
                <a:rPr lang="en-US" altLang="ko-KR" sz="1600">
                  <a:latin typeface="Times New Roman" pitchFamily="18" charset="0"/>
                  <a:ea typeface="SimSun" pitchFamily="2" charset="-122"/>
                </a:rPr>
                <a:t>E</a:t>
              </a:r>
              <a:r>
                <a:rPr lang="en-US" altLang="ko-KR" sz="1600" baseline="-25000">
                  <a:latin typeface="Times New Roman" pitchFamily="18" charset="0"/>
                  <a:ea typeface="SimSun" pitchFamily="2" charset="-122"/>
                </a:rPr>
                <a:t>2</a:t>
              </a:r>
              <a:endParaRPr lang="en-US" sz="1600"/>
            </a:p>
          </p:txBody>
        </p:sp>
        <p:sp>
          <p:nvSpPr>
            <p:cNvPr id="360470" name="Text Box 22"/>
            <p:cNvSpPr txBox="1">
              <a:spLocks noChangeAspect="1" noChangeArrowheads="1"/>
            </p:cNvSpPr>
            <p:nvPr/>
          </p:nvSpPr>
          <p:spPr bwMode="auto">
            <a:xfrm>
              <a:off x="9108" y="10314"/>
              <a:ext cx="282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indent="-342900"/>
              <a:r>
                <a:rPr lang="en-US" altLang="ko-KR" sz="1800">
                  <a:latin typeface="Times New Roman" pitchFamily="18" charset="0"/>
                  <a:ea typeface="SimSun" pitchFamily="2" charset="-122"/>
                </a:rPr>
                <a:t>E</a:t>
              </a:r>
              <a:r>
                <a:rPr lang="en-US" altLang="ko-KR" sz="1800" baseline="-25000">
                  <a:latin typeface="Times New Roman" pitchFamily="18" charset="0"/>
                  <a:ea typeface="SimSun" pitchFamily="2" charset="-122"/>
                </a:rPr>
                <a:t>1</a:t>
              </a:r>
              <a:endParaRPr lang="en-US" sz="1800"/>
            </a:p>
          </p:txBody>
        </p:sp>
        <p:sp>
          <p:nvSpPr>
            <p:cNvPr id="360471" name="Text Box 23"/>
            <p:cNvSpPr txBox="1">
              <a:spLocks noChangeAspect="1" noChangeArrowheads="1"/>
            </p:cNvSpPr>
            <p:nvPr/>
          </p:nvSpPr>
          <p:spPr bwMode="auto">
            <a:xfrm>
              <a:off x="7956" y="11082"/>
              <a:ext cx="282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indent="-342900"/>
              <a:r>
                <a:rPr lang="en-US" altLang="ko-KR" sz="1800" i="1">
                  <a:latin typeface="Times New Roman" pitchFamily="18" charset="0"/>
                  <a:ea typeface="SimSun" pitchFamily="2" charset="-122"/>
                </a:rPr>
                <a:t>N</a:t>
              </a:r>
              <a:r>
                <a:rPr lang="en-US" altLang="ko-KR" sz="1800" baseline="-25000">
                  <a:latin typeface="Times New Roman" pitchFamily="18" charset="0"/>
                  <a:ea typeface="SimSun" pitchFamily="2" charset="-122"/>
                </a:rPr>
                <a:t>1</a:t>
              </a:r>
              <a:endParaRPr lang="en-US" sz="1800"/>
            </a:p>
          </p:txBody>
        </p:sp>
        <p:sp>
          <p:nvSpPr>
            <p:cNvPr id="360472" name="Text Box 24"/>
            <p:cNvSpPr txBox="1">
              <a:spLocks noChangeAspect="1" noChangeArrowheads="1"/>
            </p:cNvSpPr>
            <p:nvPr/>
          </p:nvSpPr>
          <p:spPr bwMode="auto">
            <a:xfrm>
              <a:off x="9582" y="10458"/>
              <a:ext cx="282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indent="-342900"/>
              <a:r>
                <a:rPr lang="en-US" altLang="ko-KR" sz="1800" i="1">
                  <a:latin typeface="Times New Roman" pitchFamily="18" charset="0"/>
                  <a:ea typeface="SimSun" pitchFamily="2" charset="-122"/>
                </a:rPr>
                <a:t>N</a:t>
              </a:r>
              <a:r>
                <a:rPr lang="en-US" altLang="ko-KR" sz="1800" baseline="-25000">
                  <a:latin typeface="Times New Roman" pitchFamily="18" charset="0"/>
                  <a:ea typeface="SimSun" pitchFamily="2" charset="-122"/>
                </a:rPr>
                <a:t>2</a:t>
              </a:r>
              <a:endParaRPr lang="en-US" sz="1800"/>
            </a:p>
          </p:txBody>
        </p:sp>
        <p:sp>
          <p:nvSpPr>
            <p:cNvPr id="360473" name="Text Box 25"/>
            <p:cNvSpPr txBox="1">
              <a:spLocks noChangeAspect="1" noChangeArrowheads="1"/>
            </p:cNvSpPr>
            <p:nvPr/>
          </p:nvSpPr>
          <p:spPr bwMode="auto">
            <a:xfrm>
              <a:off x="9540" y="9156"/>
              <a:ext cx="282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indent="-342900"/>
              <a:r>
                <a:rPr lang="en-US" altLang="ko-KR" sz="1800" i="1">
                  <a:latin typeface="Times New Roman" pitchFamily="18" charset="0"/>
                  <a:ea typeface="SimSun" pitchFamily="2" charset="-122"/>
                </a:rPr>
                <a:t>N</a:t>
              </a:r>
              <a:r>
                <a:rPr lang="en-US" altLang="ko-KR" sz="1800" baseline="-25000">
                  <a:latin typeface="Times New Roman" pitchFamily="18" charset="0"/>
                  <a:ea typeface="SimSun" pitchFamily="2" charset="-122"/>
                </a:rPr>
                <a:t>3</a:t>
              </a:r>
              <a:endParaRPr lang="en-US" sz="1800"/>
            </a:p>
          </p:txBody>
        </p:sp>
        <p:sp>
          <p:nvSpPr>
            <p:cNvPr id="360474" name="Text Box 26"/>
            <p:cNvSpPr txBox="1">
              <a:spLocks noChangeAspect="1" noChangeArrowheads="1"/>
            </p:cNvSpPr>
            <p:nvPr/>
          </p:nvSpPr>
          <p:spPr bwMode="auto">
            <a:xfrm>
              <a:off x="8376" y="8634"/>
              <a:ext cx="282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indent="-342900"/>
              <a:r>
                <a:rPr lang="en-US" altLang="ko-KR" sz="1800" i="1">
                  <a:latin typeface="Times New Roman" pitchFamily="18" charset="0"/>
                  <a:ea typeface="SimSun" pitchFamily="2" charset="-122"/>
                </a:rPr>
                <a:t>N</a:t>
              </a:r>
              <a:r>
                <a:rPr lang="en-US" altLang="ko-KR" sz="1800" baseline="-25000">
                  <a:latin typeface="Times New Roman" pitchFamily="18" charset="0"/>
                  <a:ea typeface="SimSun" pitchFamily="2" charset="-122"/>
                </a:rPr>
                <a:t>4</a:t>
              </a:r>
              <a:endParaRPr lang="en-US" sz="1800"/>
            </a:p>
          </p:txBody>
        </p:sp>
        <p:sp>
          <p:nvSpPr>
            <p:cNvPr id="360475" name="Text Box 27"/>
            <p:cNvSpPr txBox="1">
              <a:spLocks noChangeAspect="1" noChangeArrowheads="1"/>
            </p:cNvSpPr>
            <p:nvPr/>
          </p:nvSpPr>
          <p:spPr bwMode="auto">
            <a:xfrm>
              <a:off x="9426" y="11280"/>
              <a:ext cx="28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indent="-342900"/>
              <a:r>
                <a:rPr lang="en-US" altLang="ko-KR" sz="1800">
                  <a:latin typeface="Times New Roman" pitchFamily="18" charset="0"/>
                  <a:ea typeface="SimSun" pitchFamily="2" charset="-122"/>
                </a:rPr>
                <a:t>10</a:t>
              </a:r>
              <a:endParaRPr lang="en-US" sz="1800"/>
            </a:p>
          </p:txBody>
        </p:sp>
        <p:sp>
          <p:nvSpPr>
            <p:cNvPr id="360476" name="Line 28"/>
            <p:cNvSpPr>
              <a:spLocks noChangeAspect="1" noChangeShapeType="1"/>
            </p:cNvSpPr>
            <p:nvPr/>
          </p:nvSpPr>
          <p:spPr bwMode="auto">
            <a:xfrm>
              <a:off x="9570" y="11220"/>
              <a:ext cx="0" cy="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474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47489" name="Object 1"/>
          <p:cNvGraphicFramePr>
            <a:graphicFrameLocks noChangeAspect="1"/>
          </p:cNvGraphicFramePr>
          <p:nvPr/>
        </p:nvGraphicFramePr>
        <p:xfrm>
          <a:off x="969963" y="4124412"/>
          <a:ext cx="6311900" cy="1147762"/>
        </p:xfrm>
        <a:graphic>
          <a:graphicData uri="http://schemas.openxmlformats.org/presentationml/2006/ole">
            <p:oleObj spid="_x0000_s447489" name="Equation" r:id="rId3" imgW="6311880" imgH="11430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8.1 </a:t>
            </a:r>
            <a:r>
              <a:rPr lang="en-US" i="1"/>
              <a:t>cont</a:t>
            </a:r>
            <a:r>
              <a:rPr lang="en-US"/>
              <a:t>.</a:t>
            </a:r>
          </a:p>
        </p:txBody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75" y="741363"/>
            <a:ext cx="8909050" cy="2814637"/>
          </a:xfrm>
        </p:spPr>
        <p:txBody>
          <a:bodyPr/>
          <a:lstStyle/>
          <a:p>
            <a:r>
              <a:rPr lang="en-US"/>
              <a:t>Matrix [B]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Plane Stress Condition</a:t>
            </a:r>
          </a:p>
        </p:txBody>
      </p:sp>
      <p:sp>
        <p:nvSpPr>
          <p:cNvPr id="361477" name="Rectangle 5"/>
          <p:cNvSpPr>
            <a:spLocks noChangeArrowheads="1"/>
          </p:cNvSpPr>
          <p:nvPr/>
        </p:nvSpPr>
        <p:spPr bwMode="auto">
          <a:xfrm>
            <a:off x="0" y="3052763"/>
            <a:ext cx="9144000" cy="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61480" name="Rectangle 8"/>
          <p:cNvSpPr>
            <a:spLocks noChangeArrowheads="1"/>
          </p:cNvSpPr>
          <p:nvPr/>
        </p:nvSpPr>
        <p:spPr bwMode="auto">
          <a:xfrm>
            <a:off x="0" y="3043238"/>
            <a:ext cx="9144000" cy="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464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46465" name="Object 1"/>
          <p:cNvGraphicFramePr>
            <a:graphicFrameLocks noChangeAspect="1"/>
          </p:cNvGraphicFramePr>
          <p:nvPr/>
        </p:nvGraphicFramePr>
        <p:xfrm>
          <a:off x="465138" y="1303338"/>
          <a:ext cx="8297862" cy="1150937"/>
        </p:xfrm>
        <a:graphic>
          <a:graphicData uri="http://schemas.openxmlformats.org/presentationml/2006/ole">
            <p:oleObj spid="_x0000_s446465" name="Equation" r:id="rId3" imgW="8267400" imgH="1143000" progId="Equation.DSMT4">
              <p:embed/>
            </p:oleObj>
          </a:graphicData>
        </a:graphic>
      </p:graphicFrame>
      <p:sp>
        <p:nvSpPr>
          <p:cNvPr id="4464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46467" name="Object 3"/>
          <p:cNvGraphicFramePr>
            <a:graphicFrameLocks noChangeAspect="1"/>
          </p:cNvGraphicFramePr>
          <p:nvPr/>
        </p:nvGraphicFramePr>
        <p:xfrm>
          <a:off x="671513" y="3589338"/>
          <a:ext cx="6118225" cy="1131887"/>
        </p:xfrm>
        <a:graphic>
          <a:graphicData uri="http://schemas.openxmlformats.org/presentationml/2006/ole">
            <p:oleObj spid="_x0000_s446467" name="Equation" r:id="rId4" imgW="6121080" imgH="11430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8.1 </a:t>
            </a:r>
            <a:r>
              <a:rPr lang="en-US" i="1"/>
              <a:t>cont</a:t>
            </a:r>
            <a:r>
              <a:rPr lang="en-US"/>
              <a:t>.</a:t>
            </a:r>
          </a:p>
        </p:txBody>
      </p: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Stiffness Matrix for Element 1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Element 2: Nodes 1-3-4 </a:t>
            </a:r>
          </a:p>
        </p:txBody>
      </p:sp>
      <p:sp>
        <p:nvSpPr>
          <p:cNvPr id="362501" name="Rectangle 5"/>
          <p:cNvSpPr>
            <a:spLocks noChangeArrowheads="1"/>
          </p:cNvSpPr>
          <p:nvPr/>
        </p:nvSpPr>
        <p:spPr bwMode="auto">
          <a:xfrm>
            <a:off x="0" y="2724150"/>
            <a:ext cx="9144000" cy="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62504" name="Rectangle 8"/>
          <p:cNvSpPr>
            <a:spLocks noChangeArrowheads="1"/>
          </p:cNvSpPr>
          <p:nvPr/>
        </p:nvSpPr>
        <p:spPr bwMode="auto">
          <a:xfrm>
            <a:off x="0" y="3100388"/>
            <a:ext cx="9144000" cy="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454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45441" name="Object 1"/>
          <p:cNvGraphicFramePr>
            <a:graphicFrameLocks noChangeAspect="1"/>
          </p:cNvGraphicFramePr>
          <p:nvPr/>
        </p:nvGraphicFramePr>
        <p:xfrm>
          <a:off x="923925" y="1301750"/>
          <a:ext cx="7496175" cy="2032000"/>
        </p:xfrm>
        <a:graphic>
          <a:graphicData uri="http://schemas.openxmlformats.org/presentationml/2006/ole">
            <p:oleObj spid="_x0000_s445441" name="Equation" r:id="rId3" imgW="8331120" imgH="2260440" progId="Equation.DSMT4">
              <p:embed/>
            </p:oleObj>
          </a:graphicData>
        </a:graphic>
      </p:graphicFrame>
      <p:sp>
        <p:nvSpPr>
          <p:cNvPr id="4454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45443" name="Object 3"/>
          <p:cNvGraphicFramePr>
            <a:graphicFrameLocks noChangeAspect="1"/>
          </p:cNvGraphicFramePr>
          <p:nvPr/>
        </p:nvGraphicFramePr>
        <p:xfrm>
          <a:off x="1085850" y="4387850"/>
          <a:ext cx="6111875" cy="1147763"/>
        </p:xfrm>
        <a:graphic>
          <a:graphicData uri="http://schemas.openxmlformats.org/presentationml/2006/ole">
            <p:oleObj spid="_x0000_s445443" name="Equation" r:id="rId4" imgW="6108480" imgH="11430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8.1 </a:t>
            </a:r>
            <a:r>
              <a:rPr lang="en-US" i="1" dirty="0"/>
              <a:t>cont</a:t>
            </a:r>
            <a:r>
              <a:rPr lang="en-US" dirty="0"/>
              <a:t>.</a:t>
            </a:r>
          </a:p>
        </p:txBody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Matrix [B]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Stiffness Matrix</a:t>
            </a:r>
          </a:p>
        </p:txBody>
      </p:sp>
      <p:sp>
        <p:nvSpPr>
          <p:cNvPr id="363525" name="Rectangle 5"/>
          <p:cNvSpPr>
            <a:spLocks noChangeArrowheads="1"/>
          </p:cNvSpPr>
          <p:nvPr/>
        </p:nvSpPr>
        <p:spPr bwMode="auto">
          <a:xfrm>
            <a:off x="0" y="3052763"/>
            <a:ext cx="9144000" cy="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63528" name="Rectangle 8"/>
          <p:cNvSpPr>
            <a:spLocks noChangeArrowheads="1"/>
          </p:cNvSpPr>
          <p:nvPr/>
        </p:nvSpPr>
        <p:spPr bwMode="auto">
          <a:xfrm>
            <a:off x="0" y="2724150"/>
            <a:ext cx="9144000" cy="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444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44417" name="Object 1"/>
          <p:cNvGraphicFramePr>
            <a:graphicFrameLocks noChangeAspect="1"/>
          </p:cNvGraphicFramePr>
          <p:nvPr/>
        </p:nvGraphicFramePr>
        <p:xfrm>
          <a:off x="989013" y="1295400"/>
          <a:ext cx="4781550" cy="1136650"/>
        </p:xfrm>
        <a:graphic>
          <a:graphicData uri="http://schemas.openxmlformats.org/presentationml/2006/ole">
            <p:oleObj spid="_x0000_s444417" name="Equation" r:id="rId3" imgW="4800600" imgH="1143000" progId="Equation.DSMT4">
              <p:embed/>
            </p:oleObj>
          </a:graphicData>
        </a:graphic>
      </p:graphicFrame>
      <p:sp>
        <p:nvSpPr>
          <p:cNvPr id="4444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44419" name="Object 3"/>
          <p:cNvGraphicFramePr>
            <a:graphicFrameLocks noChangeAspect="1"/>
          </p:cNvGraphicFramePr>
          <p:nvPr/>
        </p:nvGraphicFramePr>
        <p:xfrm>
          <a:off x="960438" y="3416300"/>
          <a:ext cx="6567487" cy="2255838"/>
        </p:xfrm>
        <a:graphic>
          <a:graphicData uri="http://schemas.openxmlformats.org/presentationml/2006/ole">
            <p:oleObj spid="_x0000_s444419" name="Equation" r:id="rId4" imgW="6578280" imgH="22604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Assembly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i="1" dirty="0" smtClean="0"/>
              <a:t>R</a:t>
            </a:r>
            <a:r>
              <a:rPr lang="en-US" i="1" baseline="-25000" dirty="0" smtClean="0"/>
              <a:t>x</a:t>
            </a:r>
            <a:r>
              <a:rPr lang="en-US" baseline="-25000" dirty="0" smtClean="0"/>
              <a:t>1</a:t>
            </a:r>
            <a:r>
              <a:rPr lang="en-US" dirty="0" smtClean="0"/>
              <a:t>, </a:t>
            </a:r>
            <a:r>
              <a:rPr lang="en-US" i="1" dirty="0" smtClean="0"/>
              <a:t>R</a:t>
            </a:r>
            <a:r>
              <a:rPr lang="en-US" i="1" baseline="-25000" dirty="0" smtClean="0"/>
              <a:t>y</a:t>
            </a:r>
            <a:r>
              <a:rPr lang="en-US" baseline="-25000" dirty="0" smtClean="0"/>
              <a:t>1</a:t>
            </a:r>
            <a:r>
              <a:rPr lang="en-US" dirty="0" smtClean="0"/>
              <a:t>, </a:t>
            </a:r>
            <a:r>
              <a:rPr lang="en-US" i="1" dirty="0" smtClean="0"/>
              <a:t>R</a:t>
            </a:r>
            <a:r>
              <a:rPr lang="en-US" i="1" baseline="-25000" dirty="0" smtClean="0"/>
              <a:t>x</a:t>
            </a:r>
            <a:r>
              <a:rPr lang="en-US" baseline="-25000" dirty="0" smtClean="0"/>
              <a:t>4</a:t>
            </a:r>
            <a:r>
              <a:rPr lang="en-US" dirty="0" smtClean="0"/>
              <a:t>, and </a:t>
            </a:r>
            <a:r>
              <a:rPr lang="en-US" i="1" dirty="0" smtClean="0"/>
              <a:t>R</a:t>
            </a:r>
            <a:r>
              <a:rPr lang="en-US" i="1" baseline="-25000" dirty="0" smtClean="0"/>
              <a:t>y</a:t>
            </a:r>
            <a:r>
              <a:rPr lang="en-US" baseline="-25000" dirty="0" smtClean="0"/>
              <a:t>4</a:t>
            </a:r>
            <a:r>
              <a:rPr lang="en-US" dirty="0" smtClean="0"/>
              <a:t> are unknown reactions at nodes 1 and 4 </a:t>
            </a:r>
          </a:p>
          <a:p>
            <a:r>
              <a:rPr lang="en-US" dirty="0" smtClean="0"/>
              <a:t>displacement boundary condition </a:t>
            </a:r>
            <a:r>
              <a:rPr lang="en-US" i="1" dirty="0" smtClean="0"/>
              <a:t>u</a:t>
            </a:r>
            <a:r>
              <a:rPr lang="en-US" baseline="-25000" dirty="0" smtClean="0"/>
              <a:t>1</a:t>
            </a:r>
            <a:r>
              <a:rPr lang="en-US" dirty="0" smtClean="0"/>
              <a:t> = </a:t>
            </a:r>
            <a:r>
              <a:rPr lang="en-US" i="1" dirty="0" smtClean="0"/>
              <a:t>v</a:t>
            </a:r>
            <a:r>
              <a:rPr lang="en-US" baseline="-25000" dirty="0" smtClean="0"/>
              <a:t>1</a:t>
            </a:r>
            <a:r>
              <a:rPr lang="en-US" dirty="0" smtClean="0"/>
              <a:t> = </a:t>
            </a:r>
            <a:r>
              <a:rPr lang="en-US" i="1" dirty="0" smtClean="0"/>
              <a:t>u</a:t>
            </a:r>
            <a:r>
              <a:rPr lang="en-US" baseline="-25000" dirty="0" smtClean="0"/>
              <a:t>4</a:t>
            </a:r>
            <a:r>
              <a:rPr lang="en-US" dirty="0" smtClean="0"/>
              <a:t> = </a:t>
            </a:r>
            <a:r>
              <a:rPr lang="en-US" i="1" dirty="0" smtClean="0"/>
              <a:t>v</a:t>
            </a:r>
            <a:r>
              <a:rPr lang="en-US" baseline="-25000" dirty="0" smtClean="0"/>
              <a:t>4</a:t>
            </a:r>
            <a:r>
              <a:rPr lang="en-US" dirty="0" smtClean="0"/>
              <a:t> = 0</a:t>
            </a:r>
            <a:endParaRPr lang="en-US" dirty="0"/>
          </a:p>
        </p:txBody>
      </p:sp>
      <p:graphicFrame>
        <p:nvGraphicFramePr>
          <p:cNvPr id="519170" name="Object 2"/>
          <p:cNvGraphicFramePr>
            <a:graphicFrameLocks noChangeAspect="1"/>
          </p:cNvGraphicFramePr>
          <p:nvPr/>
        </p:nvGraphicFramePr>
        <p:xfrm>
          <a:off x="987347" y="1416050"/>
          <a:ext cx="7673975" cy="2505075"/>
        </p:xfrm>
        <a:graphic>
          <a:graphicData uri="http://schemas.openxmlformats.org/presentationml/2006/ole">
            <p:oleObj spid="_x0000_s519170" name="Equation" r:id="rId3" imgW="9575640" imgH="3124080" progId="Equation.DSMT4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8.1 </a:t>
            </a:r>
            <a:r>
              <a:rPr lang="en-US" i="1" dirty="0" smtClean="0"/>
              <a:t>cont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1917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9173" name="Rectangle 5"/>
          <p:cNvSpPr>
            <a:spLocks noChangeArrowheads="1"/>
          </p:cNvSpPr>
          <p:nvPr/>
        </p:nvSpPr>
        <p:spPr bwMode="auto">
          <a:xfrm>
            <a:off x="3180781" y="2023544"/>
            <a:ext cx="2582352" cy="122498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9172" name="Rectangle 4"/>
          <p:cNvSpPr>
            <a:spLocks noChangeArrowheads="1"/>
          </p:cNvSpPr>
          <p:nvPr/>
        </p:nvSpPr>
        <p:spPr bwMode="auto">
          <a:xfrm>
            <a:off x="7735116" y="2061010"/>
            <a:ext cx="819337" cy="118751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9171" name="Text Box 3"/>
          <p:cNvSpPr txBox="1">
            <a:spLocks noChangeArrowheads="1"/>
          </p:cNvSpPr>
          <p:nvPr/>
        </p:nvSpPr>
        <p:spPr bwMode="auto">
          <a:xfrm>
            <a:off x="2114084" y="3380371"/>
            <a:ext cx="1483358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Symmetric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8.1 </a:t>
            </a:r>
            <a:r>
              <a:rPr lang="en-US" i="1"/>
              <a:t>cont</a:t>
            </a:r>
            <a:r>
              <a:rPr lang="en-US"/>
              <a:t>.</a:t>
            </a:r>
          </a:p>
        </p:txBody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Reduced Matrix Equation and Solution</a:t>
            </a:r>
          </a:p>
        </p:txBody>
      </p:sp>
      <p:sp>
        <p:nvSpPr>
          <p:cNvPr id="365576" name="Rectangle 8"/>
          <p:cNvSpPr>
            <a:spLocks noChangeArrowheads="1"/>
          </p:cNvSpPr>
          <p:nvPr/>
        </p:nvSpPr>
        <p:spPr bwMode="auto">
          <a:xfrm>
            <a:off x="0" y="2909888"/>
            <a:ext cx="9144000" cy="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823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82305" name="Object 1"/>
          <p:cNvGraphicFramePr>
            <a:graphicFrameLocks noChangeAspect="1"/>
          </p:cNvGraphicFramePr>
          <p:nvPr/>
        </p:nvGraphicFramePr>
        <p:xfrm>
          <a:off x="1104900" y="1271588"/>
          <a:ext cx="6373813" cy="1535112"/>
        </p:xfrm>
        <a:graphic>
          <a:graphicData uri="http://schemas.openxmlformats.org/presentationml/2006/ole">
            <p:oleObj spid="_x0000_s482305" name="Equation" r:id="rId3" imgW="6362640" imgH="1523880" progId="Equation.DSMT4">
              <p:embed/>
            </p:oleObj>
          </a:graphicData>
        </a:graphic>
      </p:graphicFrame>
      <p:sp>
        <p:nvSpPr>
          <p:cNvPr id="4823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82307" name="Object 3"/>
          <p:cNvGraphicFramePr>
            <a:graphicFrameLocks noChangeAspect="1"/>
          </p:cNvGraphicFramePr>
          <p:nvPr/>
        </p:nvGraphicFramePr>
        <p:xfrm>
          <a:off x="2289175" y="3146425"/>
          <a:ext cx="2038350" cy="1482725"/>
        </p:xfrm>
        <a:graphic>
          <a:graphicData uri="http://schemas.openxmlformats.org/presentationml/2006/ole">
            <p:oleObj spid="_x0000_s482307" name="Equation" r:id="rId4" imgW="2031840" imgH="149832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8.1 </a:t>
            </a:r>
            <a:r>
              <a:rPr lang="en-US" i="1"/>
              <a:t>cont</a:t>
            </a:r>
            <a:r>
              <a:rPr lang="en-US"/>
              <a:t>.</a:t>
            </a:r>
          </a:p>
        </p:txBody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75" y="741363"/>
            <a:ext cx="8909050" cy="950912"/>
          </a:xfrm>
        </p:spPr>
        <p:txBody>
          <a:bodyPr/>
          <a:lstStyle/>
          <a:p>
            <a:r>
              <a:rPr lang="en-US"/>
              <a:t>Element Results</a:t>
            </a:r>
          </a:p>
          <a:p>
            <a:pPr lvl="1"/>
            <a:r>
              <a:rPr lang="en-US"/>
              <a:t>Element 1</a:t>
            </a:r>
          </a:p>
        </p:txBody>
      </p:sp>
      <p:sp>
        <p:nvSpPr>
          <p:cNvPr id="366600" name="Rectangle 8"/>
          <p:cNvSpPr>
            <a:spLocks noChangeArrowheads="1"/>
          </p:cNvSpPr>
          <p:nvPr/>
        </p:nvSpPr>
        <p:spPr bwMode="auto">
          <a:xfrm>
            <a:off x="0" y="3028950"/>
            <a:ext cx="9144000" cy="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812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81281" name="Object 1"/>
          <p:cNvGraphicFramePr>
            <a:graphicFrameLocks noChangeAspect="1"/>
          </p:cNvGraphicFramePr>
          <p:nvPr/>
        </p:nvGraphicFramePr>
        <p:xfrm>
          <a:off x="938213" y="1211263"/>
          <a:ext cx="7485062" cy="1930400"/>
        </p:xfrm>
        <a:graphic>
          <a:graphicData uri="http://schemas.openxmlformats.org/presentationml/2006/ole">
            <p:oleObj spid="_x0000_s481281" name="Equation" r:id="rId3" imgW="8800920" imgH="2260440" progId="Equation.DSMT4">
              <p:embed/>
            </p:oleObj>
          </a:graphicData>
        </a:graphic>
      </p:graphicFrame>
      <p:sp>
        <p:nvSpPr>
          <p:cNvPr id="4812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81283" name="Object 3"/>
          <p:cNvGraphicFramePr>
            <a:graphicFrameLocks noChangeAspect="1"/>
          </p:cNvGraphicFramePr>
          <p:nvPr/>
        </p:nvGraphicFramePr>
        <p:xfrm>
          <a:off x="862013" y="3267075"/>
          <a:ext cx="7180262" cy="1281113"/>
        </p:xfrm>
        <a:graphic>
          <a:graphicData uri="http://schemas.openxmlformats.org/presentationml/2006/ole">
            <p:oleObj spid="_x0000_s481283" name="Equation" r:id="rId4" imgW="7175160" imgH="126972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8.1 </a:t>
            </a:r>
            <a:r>
              <a:rPr lang="en-US" i="1"/>
              <a:t>cont</a:t>
            </a:r>
            <a:r>
              <a:rPr lang="en-US"/>
              <a:t>.</a:t>
            </a:r>
          </a:p>
        </p:txBody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75" y="741363"/>
            <a:ext cx="8909050" cy="941387"/>
          </a:xfrm>
        </p:spPr>
        <p:txBody>
          <a:bodyPr/>
          <a:lstStyle/>
          <a:p>
            <a:r>
              <a:rPr lang="en-US"/>
              <a:t>Element Results</a:t>
            </a:r>
          </a:p>
          <a:p>
            <a:pPr lvl="1"/>
            <a:r>
              <a:rPr lang="en-US"/>
              <a:t>Element 2</a:t>
            </a:r>
          </a:p>
        </p:txBody>
      </p:sp>
      <p:sp>
        <p:nvSpPr>
          <p:cNvPr id="367624" name="Rectangle 8"/>
          <p:cNvSpPr>
            <a:spLocks noChangeArrowheads="1"/>
          </p:cNvSpPr>
          <p:nvPr/>
        </p:nvSpPr>
        <p:spPr bwMode="auto">
          <a:xfrm>
            <a:off x="0" y="2300288"/>
            <a:ext cx="9144000" cy="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67627" name="Rectangle 11"/>
          <p:cNvSpPr>
            <a:spLocks noChangeArrowheads="1"/>
          </p:cNvSpPr>
          <p:nvPr/>
        </p:nvSpPr>
        <p:spPr bwMode="auto">
          <a:xfrm>
            <a:off x="0" y="3028950"/>
            <a:ext cx="9144000" cy="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802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80257" name="Object 1"/>
          <p:cNvGraphicFramePr>
            <a:graphicFrameLocks noChangeAspect="1"/>
          </p:cNvGraphicFramePr>
          <p:nvPr/>
        </p:nvGraphicFramePr>
        <p:xfrm>
          <a:off x="933450" y="1630363"/>
          <a:ext cx="7505700" cy="1922462"/>
        </p:xfrm>
        <a:graphic>
          <a:graphicData uri="http://schemas.openxmlformats.org/presentationml/2006/ole">
            <p:oleObj spid="_x0000_s480257" name="Equation" r:id="rId3" imgW="8826480" imgH="2260440" progId="Equation.DSMT4">
              <p:embed/>
            </p:oleObj>
          </a:graphicData>
        </a:graphic>
      </p:graphicFrame>
      <p:sp>
        <p:nvSpPr>
          <p:cNvPr id="4802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80259" name="Object 3"/>
          <p:cNvGraphicFramePr>
            <a:graphicFrameLocks noChangeAspect="1"/>
          </p:cNvGraphicFramePr>
          <p:nvPr/>
        </p:nvGraphicFramePr>
        <p:xfrm>
          <a:off x="954009" y="3682922"/>
          <a:ext cx="7143750" cy="1270000"/>
        </p:xfrm>
        <a:graphic>
          <a:graphicData uri="http://schemas.openxmlformats.org/presentationml/2006/ole">
            <p:oleObj spid="_x0000_s480259" name="Equation" r:id="rId4" imgW="7137360" imgH="126972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2D PROBLEMS </a:t>
            </a:r>
            <a:r>
              <a:rPr lang="en-US" i="1"/>
              <a:t>cont</a:t>
            </a:r>
            <a:r>
              <a:rPr lang="en-US"/>
              <a:t>.</a:t>
            </a:r>
          </a:p>
        </p:txBody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75" y="741363"/>
            <a:ext cx="8909050" cy="4792662"/>
          </a:xfrm>
        </p:spPr>
        <p:txBody>
          <a:bodyPr/>
          <a:lstStyle/>
          <a:p>
            <a:r>
              <a:rPr lang="en-US" dirty="0" smtClean="0"/>
              <a:t>Boundary </a:t>
            </a:r>
            <a:r>
              <a:rPr lang="en-US" dirty="0"/>
              <a:t>Conditions</a:t>
            </a:r>
          </a:p>
          <a:p>
            <a:pPr lvl="1"/>
            <a:r>
              <a:rPr lang="en-US" dirty="0"/>
              <a:t>All differential equations must be accompanied by boundary </a:t>
            </a:r>
            <a:r>
              <a:rPr lang="en-US" dirty="0" smtClean="0"/>
              <a:t>conditions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i="1" dirty="0" err="1"/>
              <a:t>S</a:t>
            </a:r>
            <a:r>
              <a:rPr lang="en-US" i="1" baseline="-25000" dirty="0" err="1"/>
              <a:t>g</a:t>
            </a:r>
            <a:r>
              <a:rPr lang="en-US" dirty="0"/>
              <a:t> is the essential boundary and </a:t>
            </a:r>
            <a:r>
              <a:rPr lang="en-US" i="1" dirty="0"/>
              <a:t>S</a:t>
            </a:r>
            <a:r>
              <a:rPr lang="en-US" i="1" baseline="-25000" dirty="0"/>
              <a:t>T</a:t>
            </a:r>
            <a:r>
              <a:rPr lang="en-US" dirty="0"/>
              <a:t> is the natural </a:t>
            </a:r>
            <a:r>
              <a:rPr lang="en-US" dirty="0" smtClean="0"/>
              <a:t>boundary</a:t>
            </a:r>
            <a:endParaRPr lang="en-US" dirty="0"/>
          </a:p>
          <a:p>
            <a:pPr lvl="1"/>
            <a:r>
              <a:rPr lang="en-US" b="1" dirty="0"/>
              <a:t>g</a:t>
            </a:r>
            <a:r>
              <a:rPr lang="en-US" dirty="0"/>
              <a:t>: prescribed (specified) </a:t>
            </a:r>
            <a:r>
              <a:rPr lang="en-US" dirty="0" smtClean="0"/>
              <a:t>displacement (usually zero for linear problem)</a:t>
            </a:r>
            <a:endParaRPr lang="en-US" dirty="0"/>
          </a:p>
          <a:p>
            <a:pPr lvl="1"/>
            <a:r>
              <a:rPr lang="en-US" b="1" dirty="0"/>
              <a:t>T</a:t>
            </a:r>
            <a:r>
              <a:rPr lang="en-US" dirty="0"/>
              <a:t>: prescribed (specified) surface traction </a:t>
            </a:r>
            <a:r>
              <a:rPr lang="en-US" dirty="0" smtClean="0"/>
              <a:t>force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Objective</a:t>
            </a:r>
            <a:r>
              <a:rPr lang="en-US" dirty="0" smtClean="0"/>
              <a:t>: to determine the displacement fields </a:t>
            </a:r>
            <a:r>
              <a:rPr lang="en-US" i="1" dirty="0" smtClean="0"/>
              <a:t>u</a:t>
            </a:r>
            <a:r>
              <a:rPr lang="en-US" dirty="0" smtClean="0"/>
              <a:t>(x, y) and </a:t>
            </a:r>
            <a:r>
              <a:rPr lang="en-US" i="1" dirty="0" smtClean="0"/>
              <a:t>v</a:t>
            </a:r>
            <a:r>
              <a:rPr lang="en-US" dirty="0" smtClean="0"/>
              <a:t>(x, y) that satisfy the D.E. and the B.C.</a:t>
            </a:r>
            <a:endParaRPr lang="en-US" dirty="0"/>
          </a:p>
        </p:txBody>
      </p:sp>
      <p:sp>
        <p:nvSpPr>
          <p:cNvPr id="33280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32807" name="Object 7"/>
          <p:cNvGraphicFramePr>
            <a:graphicFrameLocks noChangeAspect="1"/>
          </p:cNvGraphicFramePr>
          <p:nvPr/>
        </p:nvGraphicFramePr>
        <p:xfrm>
          <a:off x="1322890" y="1697121"/>
          <a:ext cx="2049462" cy="731838"/>
        </p:xfrm>
        <a:graphic>
          <a:graphicData uri="http://schemas.openxmlformats.org/presentationml/2006/ole">
            <p:oleObj spid="_x0000_s332807" name="Equation" r:id="rId3" imgW="2044440" imgH="7365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DISCUSSION</a:t>
            </a:r>
          </a:p>
        </p:txBody>
      </p:sp>
      <p:sp>
        <p:nvSpPr>
          <p:cNvPr id="369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These stresses are constant </a:t>
            </a:r>
            <a:br>
              <a:rPr lang="en-US"/>
            </a:br>
            <a:r>
              <a:rPr lang="en-US"/>
              <a:t>over respective elements. </a:t>
            </a:r>
          </a:p>
          <a:p>
            <a:r>
              <a:rPr lang="en-US"/>
              <a:t>large discontinuity in stresses </a:t>
            </a:r>
            <a:br>
              <a:rPr lang="en-US"/>
            </a:br>
            <a:r>
              <a:rPr lang="en-US"/>
              <a:t>across element boundaries </a:t>
            </a:r>
          </a:p>
          <a:p>
            <a:endParaRPr lang="en-US"/>
          </a:p>
        </p:txBody>
      </p:sp>
      <p:sp>
        <p:nvSpPr>
          <p:cNvPr id="369670" name="AutoShape 6"/>
          <p:cNvSpPr>
            <a:spLocks noChangeAspect="1" noChangeArrowheads="1"/>
          </p:cNvSpPr>
          <p:nvPr/>
        </p:nvSpPr>
        <p:spPr bwMode="auto">
          <a:xfrm rot="5400000">
            <a:off x="4931569" y="1908969"/>
            <a:ext cx="4165600" cy="2173288"/>
          </a:xfrm>
          <a:prstGeom prst="triangle">
            <a:avLst>
              <a:gd name="adj" fmla="val 24935"/>
            </a:avLst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676" name="Freeform 12"/>
          <p:cNvSpPr>
            <a:spLocks noChangeAspect="1"/>
          </p:cNvSpPr>
          <p:nvPr/>
        </p:nvSpPr>
        <p:spPr bwMode="auto">
          <a:xfrm>
            <a:off x="5932488" y="1946275"/>
            <a:ext cx="2162175" cy="3136900"/>
          </a:xfrm>
          <a:custGeom>
            <a:avLst/>
            <a:gdLst/>
            <a:ahLst/>
            <a:cxnLst>
              <a:cxn ang="0">
                <a:pos x="1266" y="0"/>
              </a:cxn>
              <a:cxn ang="0">
                <a:pos x="1266" y="1212"/>
              </a:cxn>
              <a:cxn ang="0">
                <a:pos x="0" y="1824"/>
              </a:cxn>
            </a:cxnLst>
            <a:rect l="0" t="0" r="r" b="b"/>
            <a:pathLst>
              <a:path w="1266" h="1824">
                <a:moveTo>
                  <a:pt x="1266" y="0"/>
                </a:moveTo>
                <a:lnTo>
                  <a:pt x="1266" y="1212"/>
                </a:lnTo>
                <a:lnTo>
                  <a:pt x="0" y="1824"/>
                </a:lnTo>
              </a:path>
            </a:pathLst>
          </a:custGeom>
          <a:noFill/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69694" name="Picture 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26125" y="1625600"/>
            <a:ext cx="1930400" cy="12319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369695" name="Picture 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4356100"/>
            <a:ext cx="1943100" cy="12319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369696" name="Picture 32" descr="ScreenShot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5913" y="2627313"/>
            <a:ext cx="5334000" cy="4000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BENDING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5" y="2406316"/>
            <a:ext cx="8909050" cy="3759534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i="1" dirty="0" err="1" smtClean="0">
                <a:latin typeface="Symbol" pitchFamily="18" charset="2"/>
              </a:rPr>
              <a:t>s</a:t>
            </a:r>
            <a:r>
              <a:rPr lang="en-US" i="1" baseline="-25000" dirty="0" err="1" smtClean="0"/>
              <a:t>xx</a:t>
            </a:r>
            <a:r>
              <a:rPr lang="en-US" dirty="0" smtClean="0"/>
              <a:t> is constant </a:t>
            </a:r>
            <a:br>
              <a:rPr lang="en-US" dirty="0" smtClean="0"/>
            </a:br>
            <a:r>
              <a:rPr lang="en-US" dirty="0" smtClean="0"/>
              <a:t>along the x-axis and </a:t>
            </a:r>
            <a:br>
              <a:rPr lang="en-US" dirty="0" smtClean="0"/>
            </a:br>
            <a:r>
              <a:rPr lang="en-US" dirty="0" smtClean="0"/>
              <a:t>linear along y-axis</a:t>
            </a:r>
          </a:p>
          <a:p>
            <a:r>
              <a:rPr lang="en-US" dirty="0" smtClean="0"/>
              <a:t>Exact Solution:</a:t>
            </a:r>
            <a:br>
              <a:rPr lang="en-US" dirty="0" smtClean="0"/>
            </a:br>
            <a:r>
              <a:rPr lang="en-US" i="1" dirty="0" err="1" smtClean="0">
                <a:latin typeface="Symbol" pitchFamily="18" charset="2"/>
              </a:rPr>
              <a:t>s</a:t>
            </a:r>
            <a:r>
              <a:rPr lang="en-US" i="1" baseline="-25000" dirty="0" err="1" smtClean="0"/>
              <a:t>xx</a:t>
            </a:r>
            <a:r>
              <a:rPr lang="en-US" dirty="0" smtClean="0"/>
              <a:t> = 60 </a:t>
            </a:r>
            <a:r>
              <a:rPr lang="en-US" dirty="0" err="1" smtClean="0"/>
              <a:t>MPa</a:t>
            </a:r>
            <a:endParaRPr lang="en-US" dirty="0" smtClean="0"/>
          </a:p>
          <a:p>
            <a:r>
              <a:rPr lang="en-US" dirty="0" smtClean="0"/>
              <a:t>Max deflection </a:t>
            </a:r>
            <a:br>
              <a:rPr lang="en-US" dirty="0" smtClean="0"/>
            </a:br>
            <a:r>
              <a:rPr lang="en-US" dirty="0" err="1" smtClean="0"/>
              <a:t>v</a:t>
            </a:r>
            <a:r>
              <a:rPr lang="en-US" baseline="-25000" dirty="0" err="1" smtClean="0"/>
              <a:t>max</a:t>
            </a:r>
            <a:r>
              <a:rPr lang="en-US" dirty="0" smtClean="0"/>
              <a:t> = 0.0075 m</a:t>
            </a:r>
          </a:p>
          <a:p>
            <a:endParaRPr lang="en-US" dirty="0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 bwMode="auto">
          <a:xfrm>
            <a:off x="3146606" y="634661"/>
            <a:ext cx="5749935" cy="1751015"/>
            <a:chOff x="8130" y="8670"/>
            <a:chExt cx="6036" cy="1839"/>
          </a:xfrm>
        </p:grpSpPr>
        <p:sp>
          <p:nvSpPr>
            <p:cNvPr id="18" name="Text Box 6"/>
            <p:cNvSpPr txBox="1">
              <a:spLocks noChangeAspect="1" noChangeArrowheads="1"/>
            </p:cNvSpPr>
            <p:nvPr/>
          </p:nvSpPr>
          <p:spPr bwMode="auto">
            <a:xfrm>
              <a:off x="13548" y="8670"/>
              <a:ext cx="30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indent="-342900"/>
              <a:r>
                <a:rPr lang="en-US" altLang="ko-KR" sz="1800">
                  <a:latin typeface="Times New Roman" pitchFamily="18" charset="0"/>
                  <a:ea typeface="SimSun" pitchFamily="2" charset="-122"/>
                </a:rPr>
                <a:t>-</a:t>
              </a:r>
              <a:r>
                <a:rPr lang="en-US" altLang="ko-KR" sz="1800" i="1">
                  <a:latin typeface="Times New Roman" pitchFamily="18" charset="0"/>
                  <a:ea typeface="SimSun" pitchFamily="2" charset="-122"/>
                </a:rPr>
                <a:t>F</a:t>
              </a:r>
              <a:endParaRPr lang="en-US" sz="1800"/>
            </a:p>
          </p:txBody>
        </p:sp>
        <p:sp>
          <p:nvSpPr>
            <p:cNvPr id="19" name="Text Box 7"/>
            <p:cNvSpPr txBox="1">
              <a:spLocks noChangeAspect="1" noChangeArrowheads="1"/>
            </p:cNvSpPr>
            <p:nvPr/>
          </p:nvSpPr>
          <p:spPr bwMode="auto">
            <a:xfrm>
              <a:off x="13668" y="9318"/>
              <a:ext cx="49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indent="-342900"/>
              <a:r>
                <a:rPr lang="en-US" altLang="ko-KR" sz="1800">
                  <a:latin typeface="Times New Roman" pitchFamily="18" charset="0"/>
                  <a:ea typeface="SimSun" pitchFamily="2" charset="-122"/>
                </a:rPr>
                <a:t>1 m</a:t>
              </a:r>
              <a:endParaRPr lang="en-US" sz="1800"/>
            </a:p>
          </p:txBody>
        </p:sp>
        <p:sp>
          <p:nvSpPr>
            <p:cNvPr id="20" name="Text Box 8"/>
            <p:cNvSpPr txBox="1">
              <a:spLocks noChangeAspect="1" noChangeArrowheads="1"/>
            </p:cNvSpPr>
            <p:nvPr/>
          </p:nvSpPr>
          <p:spPr bwMode="auto">
            <a:xfrm>
              <a:off x="10344" y="10014"/>
              <a:ext cx="82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indent="-342900"/>
              <a:r>
                <a:rPr lang="en-US" altLang="ko-KR" sz="1800">
                  <a:latin typeface="Times New Roman" pitchFamily="18" charset="0"/>
                  <a:ea typeface="SimSun" pitchFamily="2" charset="-122"/>
                </a:rPr>
                <a:t>5 m</a:t>
              </a:r>
              <a:endParaRPr lang="en-US" sz="1800"/>
            </a:p>
          </p:txBody>
        </p:sp>
        <p:sp>
          <p:nvSpPr>
            <p:cNvPr id="21" name="Rectangle 9"/>
            <p:cNvSpPr>
              <a:spLocks noChangeAspect="1" noChangeArrowheads="1"/>
            </p:cNvSpPr>
            <p:nvPr/>
          </p:nvSpPr>
          <p:spPr bwMode="auto">
            <a:xfrm>
              <a:off x="8280" y="8988"/>
              <a:ext cx="5040" cy="1008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10"/>
            <p:cNvSpPr>
              <a:spLocks noChangeAspect="1" noChangeShapeType="1"/>
            </p:cNvSpPr>
            <p:nvPr/>
          </p:nvSpPr>
          <p:spPr bwMode="auto">
            <a:xfrm>
              <a:off x="9288" y="8982"/>
              <a:ext cx="0" cy="101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11"/>
            <p:cNvSpPr>
              <a:spLocks noChangeAspect="1" noChangeShapeType="1"/>
            </p:cNvSpPr>
            <p:nvPr/>
          </p:nvSpPr>
          <p:spPr bwMode="auto">
            <a:xfrm>
              <a:off x="10296" y="8982"/>
              <a:ext cx="0" cy="101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12"/>
            <p:cNvSpPr>
              <a:spLocks noChangeAspect="1" noChangeShapeType="1"/>
            </p:cNvSpPr>
            <p:nvPr/>
          </p:nvSpPr>
          <p:spPr bwMode="auto">
            <a:xfrm>
              <a:off x="11304" y="8982"/>
              <a:ext cx="0" cy="101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13"/>
            <p:cNvSpPr>
              <a:spLocks noChangeAspect="1" noChangeShapeType="1"/>
            </p:cNvSpPr>
            <p:nvPr/>
          </p:nvSpPr>
          <p:spPr bwMode="auto">
            <a:xfrm>
              <a:off x="12312" y="8982"/>
              <a:ext cx="0" cy="101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14"/>
            <p:cNvSpPr>
              <a:spLocks noChangeAspect="1" noChangeShapeType="1"/>
            </p:cNvSpPr>
            <p:nvPr/>
          </p:nvSpPr>
          <p:spPr bwMode="auto">
            <a:xfrm>
              <a:off x="8274" y="8982"/>
              <a:ext cx="1014" cy="100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15"/>
            <p:cNvSpPr>
              <a:spLocks noChangeAspect="1" noChangeShapeType="1"/>
            </p:cNvSpPr>
            <p:nvPr/>
          </p:nvSpPr>
          <p:spPr bwMode="auto">
            <a:xfrm>
              <a:off x="9288" y="8988"/>
              <a:ext cx="1014" cy="100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16"/>
            <p:cNvSpPr>
              <a:spLocks noChangeAspect="1" noChangeShapeType="1"/>
            </p:cNvSpPr>
            <p:nvPr/>
          </p:nvSpPr>
          <p:spPr bwMode="auto">
            <a:xfrm>
              <a:off x="10290" y="8988"/>
              <a:ext cx="1014" cy="100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17"/>
            <p:cNvSpPr>
              <a:spLocks noChangeAspect="1" noChangeShapeType="1"/>
            </p:cNvSpPr>
            <p:nvPr/>
          </p:nvSpPr>
          <p:spPr bwMode="auto">
            <a:xfrm>
              <a:off x="11298" y="8988"/>
              <a:ext cx="1014" cy="100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18"/>
            <p:cNvSpPr>
              <a:spLocks noChangeAspect="1" noChangeShapeType="1"/>
            </p:cNvSpPr>
            <p:nvPr/>
          </p:nvSpPr>
          <p:spPr bwMode="auto">
            <a:xfrm>
              <a:off x="12300" y="8982"/>
              <a:ext cx="1014" cy="100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19"/>
            <p:cNvSpPr>
              <a:spLocks noChangeAspect="1" noChangeShapeType="1"/>
            </p:cNvSpPr>
            <p:nvPr/>
          </p:nvSpPr>
          <p:spPr bwMode="auto">
            <a:xfrm flipH="1">
              <a:off x="13314" y="8988"/>
              <a:ext cx="64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20"/>
            <p:cNvSpPr>
              <a:spLocks noChangeAspect="1" noChangeShapeType="1"/>
            </p:cNvSpPr>
            <p:nvPr/>
          </p:nvSpPr>
          <p:spPr bwMode="auto">
            <a:xfrm>
              <a:off x="13320" y="9996"/>
              <a:ext cx="64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21"/>
            <p:cNvSpPr>
              <a:spLocks noChangeAspect="1" noChangeShapeType="1"/>
            </p:cNvSpPr>
            <p:nvPr/>
          </p:nvSpPr>
          <p:spPr bwMode="auto">
            <a:xfrm>
              <a:off x="8268" y="10113"/>
              <a:ext cx="0" cy="3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22"/>
            <p:cNvSpPr>
              <a:spLocks noChangeAspect="1" noChangeShapeType="1"/>
            </p:cNvSpPr>
            <p:nvPr/>
          </p:nvSpPr>
          <p:spPr bwMode="auto">
            <a:xfrm>
              <a:off x="13320" y="10125"/>
              <a:ext cx="0" cy="3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23"/>
            <p:cNvSpPr>
              <a:spLocks noChangeAspect="1" noChangeShapeType="1"/>
            </p:cNvSpPr>
            <p:nvPr/>
          </p:nvSpPr>
          <p:spPr bwMode="auto">
            <a:xfrm>
              <a:off x="8268" y="10311"/>
              <a:ext cx="504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med" len="med"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24"/>
            <p:cNvSpPr>
              <a:spLocks noChangeAspect="1" noChangeShapeType="1"/>
            </p:cNvSpPr>
            <p:nvPr/>
          </p:nvSpPr>
          <p:spPr bwMode="auto">
            <a:xfrm>
              <a:off x="13614" y="8988"/>
              <a:ext cx="0" cy="101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stealth" w="med" len="med"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AutoShape 25"/>
            <p:cNvSpPr>
              <a:spLocks noChangeAspect="1" noChangeArrowheads="1"/>
            </p:cNvSpPr>
            <p:nvPr/>
          </p:nvSpPr>
          <p:spPr bwMode="auto">
            <a:xfrm rot="5400000" flipH="1">
              <a:off x="8136" y="9924"/>
              <a:ext cx="143" cy="143"/>
            </a:xfrm>
            <a:prstGeom prst="triangle">
              <a:avLst>
                <a:gd name="adj" fmla="val 50000"/>
              </a:avLst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AutoShape 26"/>
            <p:cNvSpPr>
              <a:spLocks noChangeAspect="1" noChangeArrowheads="1"/>
            </p:cNvSpPr>
            <p:nvPr/>
          </p:nvSpPr>
          <p:spPr bwMode="auto">
            <a:xfrm>
              <a:off x="8130" y="8928"/>
              <a:ext cx="143" cy="143"/>
            </a:xfrm>
            <a:prstGeom prst="octagon">
              <a:avLst>
                <a:gd name="adj" fmla="val 29287"/>
              </a:avLst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Text Box 27"/>
            <p:cNvSpPr txBox="1">
              <a:spLocks noChangeAspect="1" noChangeArrowheads="1"/>
            </p:cNvSpPr>
            <p:nvPr/>
          </p:nvSpPr>
          <p:spPr bwMode="auto">
            <a:xfrm>
              <a:off x="13476" y="10008"/>
              <a:ext cx="30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indent="-342900"/>
              <a:r>
                <a:rPr lang="en-US" altLang="ko-KR" sz="1800" i="1">
                  <a:latin typeface="Times New Roman" pitchFamily="18" charset="0"/>
                  <a:ea typeface="SimSun" pitchFamily="2" charset="-122"/>
                </a:rPr>
                <a:t>F</a:t>
              </a:r>
              <a:endParaRPr lang="en-US" sz="1800"/>
            </a:p>
          </p:txBody>
        </p:sp>
        <p:sp>
          <p:nvSpPr>
            <p:cNvPr id="40" name="Text Box 28"/>
            <p:cNvSpPr txBox="1">
              <a:spLocks noChangeAspect="1" noChangeArrowheads="1"/>
            </p:cNvSpPr>
            <p:nvPr/>
          </p:nvSpPr>
          <p:spPr bwMode="auto">
            <a:xfrm>
              <a:off x="8352" y="9510"/>
              <a:ext cx="31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indent="-342900"/>
              <a:r>
                <a:rPr lang="en-US" altLang="ko-KR" sz="1800">
                  <a:latin typeface="Times New Roman" pitchFamily="18" charset="0"/>
                  <a:ea typeface="SimSun" pitchFamily="2" charset="-122"/>
                </a:rPr>
                <a:t>1</a:t>
              </a:r>
              <a:endParaRPr lang="en-US" sz="1800"/>
            </a:p>
          </p:txBody>
        </p:sp>
        <p:sp>
          <p:nvSpPr>
            <p:cNvPr id="41" name="Text Box 29"/>
            <p:cNvSpPr txBox="1">
              <a:spLocks noChangeAspect="1" noChangeArrowheads="1"/>
            </p:cNvSpPr>
            <p:nvPr/>
          </p:nvSpPr>
          <p:spPr bwMode="auto">
            <a:xfrm>
              <a:off x="8796" y="9138"/>
              <a:ext cx="31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indent="-342900"/>
              <a:r>
                <a:rPr lang="en-US" altLang="ko-KR" sz="1800">
                  <a:latin typeface="Times New Roman" pitchFamily="18" charset="0"/>
                  <a:ea typeface="SimSun" pitchFamily="2" charset="-122"/>
                </a:rPr>
                <a:t>2</a:t>
              </a:r>
              <a:endParaRPr lang="en-US" sz="1800"/>
            </a:p>
          </p:txBody>
        </p:sp>
        <p:sp>
          <p:nvSpPr>
            <p:cNvPr id="42" name="Text Box 30"/>
            <p:cNvSpPr txBox="1">
              <a:spLocks noChangeAspect="1" noChangeArrowheads="1"/>
            </p:cNvSpPr>
            <p:nvPr/>
          </p:nvSpPr>
          <p:spPr bwMode="auto">
            <a:xfrm>
              <a:off x="9336" y="9468"/>
              <a:ext cx="31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indent="-342900"/>
              <a:r>
                <a:rPr lang="en-US" altLang="ko-KR">
                  <a:latin typeface="Times New Roman" pitchFamily="18" charset="0"/>
                  <a:ea typeface="SimSun" pitchFamily="2" charset="-122"/>
                </a:rPr>
                <a:t>3</a:t>
              </a:r>
              <a:endParaRPr lang="en-US"/>
            </a:p>
          </p:txBody>
        </p:sp>
        <p:sp>
          <p:nvSpPr>
            <p:cNvPr id="43" name="Text Box 31"/>
            <p:cNvSpPr txBox="1">
              <a:spLocks noChangeAspect="1" noChangeArrowheads="1"/>
            </p:cNvSpPr>
            <p:nvPr/>
          </p:nvSpPr>
          <p:spPr bwMode="auto">
            <a:xfrm>
              <a:off x="9780" y="9156"/>
              <a:ext cx="31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indent="-342900"/>
              <a:r>
                <a:rPr lang="en-US" altLang="ko-KR" sz="1800">
                  <a:latin typeface="Times New Roman" pitchFamily="18" charset="0"/>
                  <a:ea typeface="SimSun" pitchFamily="2" charset="-122"/>
                </a:rPr>
                <a:t>4</a:t>
              </a:r>
              <a:endParaRPr lang="en-US" sz="1800"/>
            </a:p>
          </p:txBody>
        </p:sp>
        <p:sp>
          <p:nvSpPr>
            <p:cNvPr id="44" name="Text Box 32"/>
            <p:cNvSpPr txBox="1">
              <a:spLocks noChangeAspect="1" noChangeArrowheads="1"/>
            </p:cNvSpPr>
            <p:nvPr/>
          </p:nvSpPr>
          <p:spPr bwMode="auto">
            <a:xfrm>
              <a:off x="10362" y="9462"/>
              <a:ext cx="31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indent="-342900"/>
              <a:r>
                <a:rPr lang="en-US" altLang="ko-KR" sz="1800">
                  <a:latin typeface="Times New Roman" pitchFamily="18" charset="0"/>
                  <a:ea typeface="SimSun" pitchFamily="2" charset="-122"/>
                </a:rPr>
                <a:t>5</a:t>
              </a:r>
              <a:endParaRPr lang="en-US" sz="1800"/>
            </a:p>
          </p:txBody>
        </p:sp>
        <p:sp>
          <p:nvSpPr>
            <p:cNvPr id="45" name="Text Box 33"/>
            <p:cNvSpPr txBox="1">
              <a:spLocks noChangeAspect="1" noChangeArrowheads="1"/>
            </p:cNvSpPr>
            <p:nvPr/>
          </p:nvSpPr>
          <p:spPr bwMode="auto">
            <a:xfrm>
              <a:off x="10776" y="9162"/>
              <a:ext cx="31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indent="-342900"/>
              <a:r>
                <a:rPr lang="en-US" altLang="ko-KR" sz="1800">
                  <a:latin typeface="Times New Roman" pitchFamily="18" charset="0"/>
                  <a:ea typeface="SimSun" pitchFamily="2" charset="-122"/>
                </a:rPr>
                <a:t>6</a:t>
              </a:r>
              <a:endParaRPr lang="en-US" sz="1800"/>
            </a:p>
          </p:txBody>
        </p:sp>
        <p:sp>
          <p:nvSpPr>
            <p:cNvPr id="46" name="Text Box 34"/>
            <p:cNvSpPr txBox="1">
              <a:spLocks noChangeAspect="1" noChangeArrowheads="1"/>
            </p:cNvSpPr>
            <p:nvPr/>
          </p:nvSpPr>
          <p:spPr bwMode="auto">
            <a:xfrm>
              <a:off x="11400" y="9480"/>
              <a:ext cx="31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indent="-342900"/>
              <a:r>
                <a:rPr lang="en-US" altLang="ko-KR" sz="1800">
                  <a:latin typeface="Times New Roman" pitchFamily="18" charset="0"/>
                  <a:ea typeface="SimSun" pitchFamily="2" charset="-122"/>
                </a:rPr>
                <a:t>7</a:t>
              </a:r>
              <a:endParaRPr lang="en-US" sz="1800"/>
            </a:p>
          </p:txBody>
        </p:sp>
        <p:sp>
          <p:nvSpPr>
            <p:cNvPr id="47" name="Text Box 35"/>
            <p:cNvSpPr txBox="1">
              <a:spLocks noChangeAspect="1" noChangeArrowheads="1"/>
            </p:cNvSpPr>
            <p:nvPr/>
          </p:nvSpPr>
          <p:spPr bwMode="auto">
            <a:xfrm>
              <a:off x="11772" y="9138"/>
              <a:ext cx="31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indent="-342900"/>
              <a:r>
                <a:rPr lang="en-US" altLang="ko-KR" sz="1800">
                  <a:latin typeface="Times New Roman" pitchFamily="18" charset="0"/>
                  <a:ea typeface="SimSun" pitchFamily="2" charset="-122"/>
                </a:rPr>
                <a:t>8</a:t>
              </a:r>
              <a:endParaRPr lang="en-US" sz="1800"/>
            </a:p>
          </p:txBody>
        </p:sp>
        <p:sp>
          <p:nvSpPr>
            <p:cNvPr id="48" name="Text Box 36"/>
            <p:cNvSpPr txBox="1">
              <a:spLocks noChangeAspect="1" noChangeArrowheads="1"/>
            </p:cNvSpPr>
            <p:nvPr/>
          </p:nvSpPr>
          <p:spPr bwMode="auto">
            <a:xfrm>
              <a:off x="12378" y="9492"/>
              <a:ext cx="31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indent="-342900"/>
              <a:r>
                <a:rPr lang="en-US" altLang="ko-KR" sz="1800">
                  <a:latin typeface="Times New Roman" pitchFamily="18" charset="0"/>
                  <a:ea typeface="SimSun" pitchFamily="2" charset="-122"/>
                </a:rPr>
                <a:t>9</a:t>
              </a:r>
              <a:endParaRPr lang="en-US" sz="1800"/>
            </a:p>
          </p:txBody>
        </p:sp>
        <p:sp>
          <p:nvSpPr>
            <p:cNvPr id="49" name="Text Box 37"/>
            <p:cNvSpPr txBox="1">
              <a:spLocks noChangeAspect="1" noChangeArrowheads="1"/>
            </p:cNvSpPr>
            <p:nvPr/>
          </p:nvSpPr>
          <p:spPr bwMode="auto">
            <a:xfrm>
              <a:off x="12840" y="9126"/>
              <a:ext cx="31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indent="-342900"/>
              <a:r>
                <a:rPr lang="en-US" altLang="ko-KR" sz="1800">
                  <a:latin typeface="Times New Roman" pitchFamily="18" charset="0"/>
                  <a:ea typeface="SimSun" pitchFamily="2" charset="-122"/>
                </a:rPr>
                <a:t>10</a:t>
              </a:r>
              <a:endParaRPr lang="en-US" sz="1800"/>
            </a:p>
          </p:txBody>
        </p:sp>
      </p:grpSp>
      <p:grpSp>
        <p:nvGrpSpPr>
          <p:cNvPr id="50" name="Group 19"/>
          <p:cNvGrpSpPr>
            <a:grpSpLocks/>
          </p:cNvGrpSpPr>
          <p:nvPr/>
        </p:nvGrpSpPr>
        <p:grpSpPr bwMode="auto">
          <a:xfrm>
            <a:off x="3462254" y="5029943"/>
            <a:ext cx="5297488" cy="1366837"/>
            <a:chOff x="608" y="1866"/>
            <a:chExt cx="3337" cy="861"/>
          </a:xfrm>
        </p:grpSpPr>
        <p:sp>
          <p:nvSpPr>
            <p:cNvPr id="51" name="Freeform 9"/>
            <p:cNvSpPr>
              <a:spLocks/>
            </p:cNvSpPr>
            <p:nvPr/>
          </p:nvSpPr>
          <p:spPr bwMode="auto">
            <a:xfrm>
              <a:off x="1359" y="2293"/>
              <a:ext cx="432" cy="4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6" y="3"/>
                </a:cxn>
                <a:cxn ang="0">
                  <a:pos x="206" y="434"/>
                </a:cxn>
                <a:cxn ang="0">
                  <a:pos x="432" y="434"/>
                </a:cxn>
                <a:cxn ang="0">
                  <a:pos x="432" y="3"/>
                </a:cxn>
              </a:cxnLst>
              <a:rect l="0" t="0" r="r" b="b"/>
              <a:pathLst>
                <a:path w="432" h="434">
                  <a:moveTo>
                    <a:pt x="0" y="0"/>
                  </a:moveTo>
                  <a:lnTo>
                    <a:pt x="206" y="3"/>
                  </a:lnTo>
                  <a:lnTo>
                    <a:pt x="206" y="434"/>
                  </a:lnTo>
                  <a:lnTo>
                    <a:pt x="432" y="434"/>
                  </a:lnTo>
                  <a:lnTo>
                    <a:pt x="432" y="3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10"/>
            <p:cNvSpPr>
              <a:spLocks/>
            </p:cNvSpPr>
            <p:nvPr/>
          </p:nvSpPr>
          <p:spPr bwMode="auto">
            <a:xfrm>
              <a:off x="1784" y="2293"/>
              <a:ext cx="432" cy="4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6" y="3"/>
                </a:cxn>
                <a:cxn ang="0">
                  <a:pos x="206" y="434"/>
                </a:cxn>
                <a:cxn ang="0">
                  <a:pos x="432" y="434"/>
                </a:cxn>
                <a:cxn ang="0">
                  <a:pos x="432" y="3"/>
                </a:cxn>
              </a:cxnLst>
              <a:rect l="0" t="0" r="r" b="b"/>
              <a:pathLst>
                <a:path w="432" h="434">
                  <a:moveTo>
                    <a:pt x="0" y="0"/>
                  </a:moveTo>
                  <a:lnTo>
                    <a:pt x="206" y="3"/>
                  </a:lnTo>
                  <a:lnTo>
                    <a:pt x="206" y="434"/>
                  </a:lnTo>
                  <a:lnTo>
                    <a:pt x="432" y="434"/>
                  </a:lnTo>
                  <a:lnTo>
                    <a:pt x="432" y="3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11"/>
            <p:cNvSpPr>
              <a:spLocks/>
            </p:cNvSpPr>
            <p:nvPr/>
          </p:nvSpPr>
          <p:spPr bwMode="auto">
            <a:xfrm>
              <a:off x="2216" y="2293"/>
              <a:ext cx="432" cy="4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6" y="3"/>
                </a:cxn>
                <a:cxn ang="0">
                  <a:pos x="206" y="434"/>
                </a:cxn>
                <a:cxn ang="0">
                  <a:pos x="432" y="434"/>
                </a:cxn>
                <a:cxn ang="0">
                  <a:pos x="432" y="3"/>
                </a:cxn>
              </a:cxnLst>
              <a:rect l="0" t="0" r="r" b="b"/>
              <a:pathLst>
                <a:path w="432" h="434">
                  <a:moveTo>
                    <a:pt x="0" y="0"/>
                  </a:moveTo>
                  <a:lnTo>
                    <a:pt x="206" y="3"/>
                  </a:lnTo>
                  <a:lnTo>
                    <a:pt x="206" y="434"/>
                  </a:lnTo>
                  <a:lnTo>
                    <a:pt x="432" y="434"/>
                  </a:lnTo>
                  <a:lnTo>
                    <a:pt x="432" y="3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12"/>
            <p:cNvSpPr>
              <a:spLocks/>
            </p:cNvSpPr>
            <p:nvPr/>
          </p:nvSpPr>
          <p:spPr bwMode="auto">
            <a:xfrm>
              <a:off x="2648" y="2293"/>
              <a:ext cx="432" cy="4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6" y="3"/>
                </a:cxn>
                <a:cxn ang="0">
                  <a:pos x="206" y="434"/>
                </a:cxn>
                <a:cxn ang="0">
                  <a:pos x="432" y="434"/>
                </a:cxn>
                <a:cxn ang="0">
                  <a:pos x="432" y="3"/>
                </a:cxn>
              </a:cxnLst>
              <a:rect l="0" t="0" r="r" b="b"/>
              <a:pathLst>
                <a:path w="432" h="434">
                  <a:moveTo>
                    <a:pt x="0" y="0"/>
                  </a:moveTo>
                  <a:lnTo>
                    <a:pt x="206" y="3"/>
                  </a:lnTo>
                  <a:lnTo>
                    <a:pt x="206" y="434"/>
                  </a:lnTo>
                  <a:lnTo>
                    <a:pt x="432" y="434"/>
                  </a:lnTo>
                  <a:lnTo>
                    <a:pt x="432" y="3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13"/>
            <p:cNvSpPr>
              <a:spLocks/>
            </p:cNvSpPr>
            <p:nvPr/>
          </p:nvSpPr>
          <p:spPr bwMode="auto">
            <a:xfrm>
              <a:off x="3074" y="2293"/>
              <a:ext cx="432" cy="4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6" y="3"/>
                </a:cxn>
                <a:cxn ang="0">
                  <a:pos x="206" y="434"/>
                </a:cxn>
                <a:cxn ang="0">
                  <a:pos x="432" y="434"/>
                </a:cxn>
                <a:cxn ang="0">
                  <a:pos x="432" y="3"/>
                </a:cxn>
              </a:cxnLst>
              <a:rect l="0" t="0" r="r" b="b"/>
              <a:pathLst>
                <a:path w="432" h="434">
                  <a:moveTo>
                    <a:pt x="0" y="0"/>
                  </a:moveTo>
                  <a:lnTo>
                    <a:pt x="206" y="3"/>
                  </a:lnTo>
                  <a:lnTo>
                    <a:pt x="206" y="434"/>
                  </a:lnTo>
                  <a:lnTo>
                    <a:pt x="432" y="434"/>
                  </a:lnTo>
                  <a:lnTo>
                    <a:pt x="432" y="3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14"/>
            <p:cNvSpPr>
              <a:spLocks/>
            </p:cNvSpPr>
            <p:nvPr/>
          </p:nvSpPr>
          <p:spPr bwMode="auto">
            <a:xfrm>
              <a:off x="926" y="2293"/>
              <a:ext cx="432" cy="4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6" y="3"/>
                </a:cxn>
                <a:cxn ang="0">
                  <a:pos x="206" y="434"/>
                </a:cxn>
                <a:cxn ang="0">
                  <a:pos x="432" y="434"/>
                </a:cxn>
                <a:cxn ang="0">
                  <a:pos x="432" y="3"/>
                </a:cxn>
              </a:cxnLst>
              <a:rect l="0" t="0" r="r" b="b"/>
              <a:pathLst>
                <a:path w="432" h="434">
                  <a:moveTo>
                    <a:pt x="0" y="0"/>
                  </a:moveTo>
                  <a:lnTo>
                    <a:pt x="206" y="3"/>
                  </a:lnTo>
                  <a:lnTo>
                    <a:pt x="206" y="434"/>
                  </a:lnTo>
                  <a:lnTo>
                    <a:pt x="432" y="434"/>
                  </a:lnTo>
                  <a:lnTo>
                    <a:pt x="432" y="3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15"/>
            <p:cNvSpPr>
              <a:spLocks noChangeShapeType="1"/>
            </p:cNvSpPr>
            <p:nvPr/>
          </p:nvSpPr>
          <p:spPr bwMode="auto">
            <a:xfrm>
              <a:off x="923" y="2510"/>
              <a:ext cx="288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Line 16"/>
            <p:cNvSpPr>
              <a:spLocks noChangeShapeType="1"/>
            </p:cNvSpPr>
            <p:nvPr/>
          </p:nvSpPr>
          <p:spPr bwMode="auto">
            <a:xfrm flipV="1">
              <a:off x="928" y="1929"/>
              <a:ext cx="0" cy="58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Text Box 17"/>
            <p:cNvSpPr txBox="1">
              <a:spLocks noChangeArrowheads="1"/>
            </p:cNvSpPr>
            <p:nvPr/>
          </p:nvSpPr>
          <p:spPr bwMode="auto">
            <a:xfrm>
              <a:off x="608" y="1866"/>
              <a:ext cx="316" cy="25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/>
              <a:r>
                <a:rPr lang="en-US" i="1">
                  <a:latin typeface="Symbol" pitchFamily="18" charset="2"/>
                </a:rPr>
                <a:t>s</a:t>
              </a:r>
              <a:r>
                <a:rPr lang="en-US" i="1" baseline="-25000"/>
                <a:t>xx</a:t>
              </a:r>
            </a:p>
          </p:txBody>
        </p:sp>
        <p:sp>
          <p:nvSpPr>
            <p:cNvPr id="60" name="Text Box 18"/>
            <p:cNvSpPr txBox="1">
              <a:spLocks noChangeArrowheads="1"/>
            </p:cNvSpPr>
            <p:nvPr/>
          </p:nvSpPr>
          <p:spPr bwMode="auto">
            <a:xfrm>
              <a:off x="3749" y="2415"/>
              <a:ext cx="196" cy="25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/>
              <a:r>
                <a:rPr lang="en-US" i="1"/>
                <a:t>x</a:t>
              </a:r>
            </a:p>
          </p:txBody>
        </p:sp>
      </p:grpSp>
      <p:pic>
        <p:nvPicPr>
          <p:cNvPr id="61" name="Picture 20" descr="ScreenSho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954" y="2673087"/>
            <a:ext cx="5210175" cy="2570162"/>
          </a:xfrm>
          <a:prstGeom prst="rect">
            <a:avLst/>
          </a:prstGeom>
          <a:noFill/>
        </p:spPr>
      </p:pic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6919828" y="2371545"/>
            <a:ext cx="1924050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 dirty="0"/>
              <a:t>Max v = 0.0018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BEAM BENDING EXAMPLE </a:t>
            </a:r>
            <a:r>
              <a:rPr lang="en-US" i="1"/>
              <a:t>cont</a:t>
            </a:r>
            <a:r>
              <a:rPr lang="en-US"/>
              <a:t>.</a:t>
            </a:r>
          </a:p>
        </p:txBody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y-normal stress and shear stress are supposed to be zero.</a:t>
            </a:r>
          </a:p>
        </p:txBody>
      </p:sp>
      <p:pic>
        <p:nvPicPr>
          <p:cNvPr id="395268" name="Picture 4" descr="ScreenShot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5175" y="2147888"/>
            <a:ext cx="4371975" cy="2000250"/>
          </a:xfrm>
          <a:prstGeom prst="rect">
            <a:avLst/>
          </a:prstGeom>
          <a:noFill/>
        </p:spPr>
      </p:pic>
      <p:pic>
        <p:nvPicPr>
          <p:cNvPr id="395269" name="Picture 5" descr="ScreenSho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" y="2062163"/>
            <a:ext cx="4410075" cy="2171700"/>
          </a:xfrm>
          <a:prstGeom prst="rect">
            <a:avLst/>
          </a:prstGeom>
          <a:noFill/>
        </p:spPr>
      </p:pic>
      <p:sp>
        <p:nvSpPr>
          <p:cNvPr id="395270" name="Text Box 6"/>
          <p:cNvSpPr txBox="1">
            <a:spLocks noChangeArrowheads="1"/>
          </p:cNvSpPr>
          <p:nvPr/>
        </p:nvSpPr>
        <p:spPr bwMode="auto">
          <a:xfrm>
            <a:off x="1724025" y="4178300"/>
            <a:ext cx="1009650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 i="1">
                <a:latin typeface="Symbol" pitchFamily="18" charset="2"/>
              </a:rPr>
              <a:t>s</a:t>
            </a:r>
            <a:r>
              <a:rPr lang="en-US" i="1" baseline="-25000"/>
              <a:t>yy</a:t>
            </a:r>
            <a:r>
              <a:rPr lang="en-US"/>
              <a:t> Plot</a:t>
            </a:r>
          </a:p>
        </p:txBody>
      </p:sp>
      <p:sp>
        <p:nvSpPr>
          <p:cNvPr id="395271" name="Text Box 7"/>
          <p:cNvSpPr txBox="1">
            <a:spLocks noChangeArrowheads="1"/>
          </p:cNvSpPr>
          <p:nvPr/>
        </p:nvSpPr>
        <p:spPr bwMode="auto">
          <a:xfrm>
            <a:off x="6513513" y="4056063"/>
            <a:ext cx="968375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 i="1">
                <a:latin typeface="Symbol" pitchFamily="18" charset="2"/>
              </a:rPr>
              <a:t>t</a:t>
            </a:r>
            <a:r>
              <a:rPr lang="en-US" i="1" baseline="-25000"/>
              <a:t>xy</a:t>
            </a:r>
            <a:r>
              <a:rPr lang="en-US"/>
              <a:t> Plot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CST ELEMENT </a:t>
            </a:r>
            <a:r>
              <a:rPr lang="en-US" i="1"/>
              <a:t>cont</a:t>
            </a:r>
            <a:r>
              <a:rPr lang="en-US"/>
              <a:t>.</a:t>
            </a:r>
          </a:p>
        </p:txBody>
      </p:sp>
      <p:sp>
        <p:nvSpPr>
          <p:cNvPr id="396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75" y="741363"/>
            <a:ext cx="8909050" cy="3346450"/>
          </a:xfrm>
        </p:spPr>
        <p:txBody>
          <a:bodyPr/>
          <a:lstStyle/>
          <a:p>
            <a:r>
              <a:rPr lang="en-US"/>
              <a:t>Discussions</a:t>
            </a:r>
          </a:p>
          <a:p>
            <a:pPr lvl="1"/>
            <a:r>
              <a:rPr lang="en-US"/>
              <a:t>CST element performs well when strain gradient is small.</a:t>
            </a:r>
          </a:p>
          <a:p>
            <a:pPr lvl="1"/>
            <a:r>
              <a:rPr lang="en-US"/>
              <a:t>In pure bending problem, </a:t>
            </a:r>
            <a:r>
              <a:rPr lang="en-US" i="1">
                <a:latin typeface="Symbol" pitchFamily="18" charset="2"/>
              </a:rPr>
              <a:t>s</a:t>
            </a:r>
            <a:r>
              <a:rPr lang="en-US" i="1" baseline="-25000"/>
              <a:t>xx</a:t>
            </a:r>
            <a:r>
              <a:rPr lang="en-US"/>
              <a:t> in the neutral axis should be zero. Instead, CST elements show oscillating pattern of stress.</a:t>
            </a:r>
          </a:p>
          <a:p>
            <a:pPr lvl="1"/>
            <a:r>
              <a:rPr lang="en-US"/>
              <a:t>CST elements predict stress and deflection about ¼ of the exact values.</a:t>
            </a:r>
          </a:p>
          <a:p>
            <a:pPr lvl="2"/>
            <a:r>
              <a:rPr lang="en-US" sz="2000"/>
              <a:t>Strain along y-axis is supposed to be linear. But, CST elements can only have constant strain in y-direction.</a:t>
            </a:r>
          </a:p>
          <a:p>
            <a:pPr lvl="2"/>
            <a:r>
              <a:rPr lang="en-US" sz="2000"/>
              <a:t>CST elements also have spurious shear strain.</a:t>
            </a:r>
            <a:endParaRPr lang="en-US"/>
          </a:p>
        </p:txBody>
      </p:sp>
      <p:pic>
        <p:nvPicPr>
          <p:cNvPr id="396297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0475" y="4132263"/>
            <a:ext cx="3043238" cy="928687"/>
          </a:xfrm>
          <a:prstGeom prst="rect">
            <a:avLst/>
          </a:prstGeom>
          <a:solidFill>
            <a:schemeClr val="accent1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396298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1525" y="3924300"/>
            <a:ext cx="2952750" cy="27400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sp>
        <p:nvSpPr>
          <p:cNvPr id="396299" name="Text Box 11"/>
          <p:cNvSpPr txBox="1">
            <a:spLocks noChangeArrowheads="1"/>
          </p:cNvSpPr>
          <p:nvPr/>
        </p:nvSpPr>
        <p:spPr bwMode="auto">
          <a:xfrm>
            <a:off x="436563" y="5483225"/>
            <a:ext cx="3768725" cy="7620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>
                <a:solidFill>
                  <a:srgbClr val="CC0000"/>
                </a:solidFill>
              </a:rPr>
              <a:t>How can we improve accuracy?</a:t>
            </a:r>
          </a:p>
          <a:p>
            <a:pPr marL="342900" indent="-342900"/>
            <a:r>
              <a:rPr lang="en-US">
                <a:solidFill>
                  <a:srgbClr val="CC0000"/>
                </a:solidFill>
              </a:rPr>
              <a:t>What direction?</a:t>
            </a:r>
          </a:p>
        </p:txBody>
      </p:sp>
      <p:grpSp>
        <p:nvGrpSpPr>
          <p:cNvPr id="396317" name="Group 29"/>
          <p:cNvGrpSpPr>
            <a:grpSpLocks/>
          </p:cNvGrpSpPr>
          <p:nvPr/>
        </p:nvGrpSpPr>
        <p:grpSpPr bwMode="auto">
          <a:xfrm>
            <a:off x="6708775" y="4079875"/>
            <a:ext cx="2151063" cy="2019300"/>
            <a:chOff x="4226" y="2570"/>
            <a:chExt cx="1355" cy="1272"/>
          </a:xfrm>
        </p:grpSpPr>
        <p:sp>
          <p:nvSpPr>
            <p:cNvPr id="396300" name="AutoShape 12"/>
            <p:cNvSpPr>
              <a:spLocks noChangeArrowheads="1"/>
            </p:cNvSpPr>
            <p:nvPr/>
          </p:nvSpPr>
          <p:spPr bwMode="auto">
            <a:xfrm>
              <a:off x="4272" y="2575"/>
              <a:ext cx="921" cy="921"/>
            </a:xfrm>
            <a:prstGeom prst="rtTriangle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6302" name="Freeform 14"/>
            <p:cNvSpPr>
              <a:spLocks/>
            </p:cNvSpPr>
            <p:nvPr/>
          </p:nvSpPr>
          <p:spPr bwMode="auto">
            <a:xfrm>
              <a:off x="4268" y="2570"/>
              <a:ext cx="1029" cy="925"/>
            </a:xfrm>
            <a:custGeom>
              <a:avLst/>
              <a:gdLst/>
              <a:ahLst/>
              <a:cxnLst>
                <a:cxn ang="0">
                  <a:pos x="4" y="934"/>
                </a:cxn>
                <a:cxn ang="0">
                  <a:pos x="1012" y="812"/>
                </a:cxn>
                <a:cxn ang="0">
                  <a:pos x="0" y="0"/>
                </a:cxn>
              </a:cxnLst>
              <a:rect l="0" t="0" r="r" b="b"/>
              <a:pathLst>
                <a:path w="1012" h="934">
                  <a:moveTo>
                    <a:pt x="4" y="934"/>
                  </a:moveTo>
                  <a:lnTo>
                    <a:pt x="1012" y="812"/>
                  </a:ln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6303" name="Line 15"/>
            <p:cNvSpPr>
              <a:spLocks noChangeShapeType="1"/>
            </p:cNvSpPr>
            <p:nvPr/>
          </p:nvSpPr>
          <p:spPr bwMode="auto">
            <a:xfrm>
              <a:off x="5188" y="3539"/>
              <a:ext cx="0" cy="1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6304" name="Line 16"/>
            <p:cNvSpPr>
              <a:spLocks noChangeShapeType="1"/>
            </p:cNvSpPr>
            <p:nvPr/>
          </p:nvSpPr>
          <p:spPr bwMode="auto">
            <a:xfrm>
              <a:off x="5293" y="3539"/>
              <a:ext cx="0" cy="1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6305" name="Line 17"/>
            <p:cNvSpPr>
              <a:spLocks noChangeShapeType="1"/>
            </p:cNvSpPr>
            <p:nvPr/>
          </p:nvSpPr>
          <p:spPr bwMode="auto">
            <a:xfrm>
              <a:off x="5420" y="3385"/>
              <a:ext cx="16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6306" name="Line 18"/>
            <p:cNvSpPr>
              <a:spLocks noChangeShapeType="1"/>
            </p:cNvSpPr>
            <p:nvPr/>
          </p:nvSpPr>
          <p:spPr bwMode="auto">
            <a:xfrm>
              <a:off x="5420" y="3498"/>
              <a:ext cx="16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6307" name="Line 19"/>
            <p:cNvSpPr>
              <a:spLocks noChangeShapeType="1"/>
            </p:cNvSpPr>
            <p:nvPr/>
          </p:nvSpPr>
          <p:spPr bwMode="auto">
            <a:xfrm>
              <a:off x="5057" y="3603"/>
              <a:ext cx="13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6308" name="Line 20"/>
            <p:cNvSpPr>
              <a:spLocks noChangeShapeType="1"/>
            </p:cNvSpPr>
            <p:nvPr/>
          </p:nvSpPr>
          <p:spPr bwMode="auto">
            <a:xfrm flipH="1">
              <a:off x="5287" y="3604"/>
              <a:ext cx="13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6309" name="Line 21"/>
            <p:cNvSpPr>
              <a:spLocks noChangeShapeType="1"/>
            </p:cNvSpPr>
            <p:nvPr/>
          </p:nvSpPr>
          <p:spPr bwMode="auto">
            <a:xfrm rot="-5400000">
              <a:off x="5432" y="3561"/>
              <a:ext cx="13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6310" name="Line 22"/>
            <p:cNvSpPr>
              <a:spLocks noChangeShapeType="1"/>
            </p:cNvSpPr>
            <p:nvPr/>
          </p:nvSpPr>
          <p:spPr bwMode="auto">
            <a:xfrm rot="16200000" flipH="1">
              <a:off x="5433" y="3331"/>
              <a:ext cx="13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6312" name="Text Box 24"/>
            <p:cNvSpPr txBox="1">
              <a:spLocks noChangeArrowheads="1"/>
            </p:cNvSpPr>
            <p:nvPr/>
          </p:nvSpPr>
          <p:spPr bwMode="auto">
            <a:xfrm>
              <a:off x="5137" y="3592"/>
              <a:ext cx="263" cy="25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/>
              <a:r>
                <a:rPr lang="en-US" i="1"/>
                <a:t>u</a:t>
              </a:r>
              <a:r>
                <a:rPr lang="en-US" baseline="-25000"/>
                <a:t>2</a:t>
              </a:r>
            </a:p>
          </p:txBody>
        </p:sp>
        <p:sp>
          <p:nvSpPr>
            <p:cNvPr id="396313" name="Text Box 25"/>
            <p:cNvSpPr txBox="1">
              <a:spLocks noChangeArrowheads="1"/>
            </p:cNvSpPr>
            <p:nvPr/>
          </p:nvSpPr>
          <p:spPr bwMode="auto">
            <a:xfrm>
              <a:off x="5258" y="3125"/>
              <a:ext cx="254" cy="25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/>
              <a:r>
                <a:rPr lang="en-US" i="1"/>
                <a:t>v</a:t>
              </a:r>
              <a:r>
                <a:rPr lang="en-US" baseline="-25000"/>
                <a:t>2</a:t>
              </a:r>
            </a:p>
          </p:txBody>
        </p:sp>
        <p:sp>
          <p:nvSpPr>
            <p:cNvPr id="396314" name="Text Box 26"/>
            <p:cNvSpPr txBox="1">
              <a:spLocks noChangeArrowheads="1"/>
            </p:cNvSpPr>
            <p:nvPr/>
          </p:nvSpPr>
          <p:spPr bwMode="auto">
            <a:xfrm>
              <a:off x="4234" y="3291"/>
              <a:ext cx="196" cy="23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/>
              <a:r>
                <a:rPr lang="en-US" sz="1800"/>
                <a:t>1</a:t>
              </a:r>
              <a:endParaRPr lang="en-US" sz="1800" baseline="-25000"/>
            </a:p>
          </p:txBody>
        </p:sp>
        <p:sp>
          <p:nvSpPr>
            <p:cNvPr id="396315" name="Text Box 27"/>
            <p:cNvSpPr txBox="1">
              <a:spLocks noChangeArrowheads="1"/>
            </p:cNvSpPr>
            <p:nvPr/>
          </p:nvSpPr>
          <p:spPr bwMode="auto">
            <a:xfrm>
              <a:off x="4870" y="3295"/>
              <a:ext cx="196" cy="23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/>
              <a:r>
                <a:rPr lang="en-US" sz="1800"/>
                <a:t>2</a:t>
              </a:r>
              <a:endParaRPr lang="en-US" sz="1800" baseline="-25000"/>
            </a:p>
          </p:txBody>
        </p:sp>
        <p:sp>
          <p:nvSpPr>
            <p:cNvPr id="396316" name="Text Box 28"/>
            <p:cNvSpPr txBox="1">
              <a:spLocks noChangeArrowheads="1"/>
            </p:cNvSpPr>
            <p:nvPr/>
          </p:nvSpPr>
          <p:spPr bwMode="auto">
            <a:xfrm>
              <a:off x="4226" y="2611"/>
              <a:ext cx="196" cy="23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/>
              <a:r>
                <a:rPr lang="en-US" sz="1800"/>
                <a:t>3</a:t>
              </a:r>
              <a:endParaRPr lang="en-US" sz="1800" baseline="-250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CST ELEMENT </a:t>
            </a:r>
            <a:r>
              <a:rPr lang="en-US" i="1"/>
              <a:t>cont</a:t>
            </a:r>
            <a:r>
              <a:rPr lang="en-US"/>
              <a:t>.</a:t>
            </a:r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Two-Layer Model</a:t>
            </a:r>
          </a:p>
          <a:p>
            <a:pPr lvl="1"/>
            <a:r>
              <a:rPr lang="en-US"/>
              <a:t> </a:t>
            </a:r>
            <a:r>
              <a:rPr lang="en-US">
                <a:latin typeface="Symbol" pitchFamily="18" charset="2"/>
              </a:rPr>
              <a:t>s</a:t>
            </a:r>
            <a:r>
              <a:rPr lang="en-US" i="1" baseline="-25000"/>
              <a:t>xx</a:t>
            </a:r>
            <a:r>
              <a:rPr lang="en-US"/>
              <a:t> = 2.32 </a:t>
            </a:r>
            <a:r>
              <a:rPr lang="en-US">
                <a:cs typeface="Arial" pitchFamily="34" charset="0"/>
              </a:rPr>
              <a:t>× 10</a:t>
            </a:r>
            <a:r>
              <a:rPr lang="en-US" baseline="30000">
                <a:cs typeface="Arial" pitchFamily="34" charset="0"/>
              </a:rPr>
              <a:t>7</a:t>
            </a:r>
          </a:p>
          <a:p>
            <a:pPr lvl="1"/>
            <a:r>
              <a:rPr lang="en-US" i="1">
                <a:cs typeface="Arial" pitchFamily="34" charset="0"/>
              </a:rPr>
              <a:t>v</a:t>
            </a:r>
            <a:r>
              <a:rPr lang="en-US" baseline="-25000">
                <a:cs typeface="Arial" pitchFamily="34" charset="0"/>
              </a:rPr>
              <a:t>max</a:t>
            </a:r>
            <a:r>
              <a:rPr lang="en-US">
                <a:cs typeface="Arial" pitchFamily="34" charset="0"/>
              </a:rPr>
              <a:t> = 0.0028</a:t>
            </a:r>
          </a:p>
        </p:txBody>
      </p:sp>
      <p:pic>
        <p:nvPicPr>
          <p:cNvPr id="402436" name="Picture 4" descr="ScreenSho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9188" y="1495425"/>
            <a:ext cx="6599237" cy="3557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 bwMode="auto">
          <a:xfrm>
            <a:off x="928254" y="2355273"/>
            <a:ext cx="3297382" cy="928254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70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RECTANGULAR ELEMENT</a:t>
            </a:r>
          </a:p>
        </p:txBody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75" y="741363"/>
            <a:ext cx="8909050" cy="1428750"/>
          </a:xfrm>
        </p:spPr>
        <p:txBody>
          <a:bodyPr/>
          <a:lstStyle/>
          <a:p>
            <a:r>
              <a:rPr lang="en-US"/>
              <a:t>Each edge is parallel to the coordinate direction (not practical)</a:t>
            </a:r>
          </a:p>
          <a:p>
            <a:r>
              <a:rPr lang="en-US"/>
              <a:t>Lagrange interpolation for shape function calculation</a:t>
            </a:r>
          </a:p>
          <a:p>
            <a:r>
              <a:rPr lang="en-US"/>
              <a:t>Interpolation:</a:t>
            </a:r>
          </a:p>
        </p:txBody>
      </p:sp>
      <p:grpSp>
        <p:nvGrpSpPr>
          <p:cNvPr id="370692" name="Group 4"/>
          <p:cNvGrpSpPr>
            <a:grpSpLocks noChangeAspect="1"/>
          </p:cNvGrpSpPr>
          <p:nvPr/>
        </p:nvGrpSpPr>
        <p:grpSpPr bwMode="auto">
          <a:xfrm>
            <a:off x="1027113" y="3662363"/>
            <a:ext cx="2998787" cy="1920875"/>
            <a:chOff x="8118" y="8646"/>
            <a:chExt cx="2622" cy="1680"/>
          </a:xfrm>
        </p:grpSpPr>
        <p:sp>
          <p:nvSpPr>
            <p:cNvPr id="370693" name="Rectangle 5" descr="25%"/>
            <p:cNvSpPr>
              <a:spLocks noChangeAspect="1" noChangeArrowheads="1"/>
            </p:cNvSpPr>
            <p:nvPr/>
          </p:nvSpPr>
          <p:spPr bwMode="auto">
            <a:xfrm>
              <a:off x="8496" y="8802"/>
              <a:ext cx="2016" cy="1158"/>
            </a:xfrm>
            <a:prstGeom prst="rect">
              <a:avLst/>
            </a:prstGeom>
            <a:pattFill prst="pct25">
              <a:fgClr>
                <a:srgbClr val="000000"/>
              </a:fgClr>
              <a:bgClr>
                <a:srgbClr val="FFFFFF"/>
              </a:bgClr>
            </a:patt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0694" name="Line 6"/>
            <p:cNvSpPr>
              <a:spLocks noChangeAspect="1" noChangeShapeType="1"/>
            </p:cNvSpPr>
            <p:nvPr/>
          </p:nvSpPr>
          <p:spPr bwMode="auto">
            <a:xfrm>
              <a:off x="8136" y="10212"/>
              <a:ext cx="144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0695" name="Line 7"/>
            <p:cNvSpPr>
              <a:spLocks noChangeAspect="1" noChangeShapeType="1"/>
            </p:cNvSpPr>
            <p:nvPr/>
          </p:nvSpPr>
          <p:spPr bwMode="auto">
            <a:xfrm flipV="1">
              <a:off x="8244" y="9168"/>
              <a:ext cx="0" cy="115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0696" name="Text Box 8"/>
            <p:cNvSpPr txBox="1">
              <a:spLocks noChangeAspect="1" noChangeArrowheads="1"/>
            </p:cNvSpPr>
            <p:nvPr/>
          </p:nvSpPr>
          <p:spPr bwMode="auto">
            <a:xfrm>
              <a:off x="9522" y="10038"/>
              <a:ext cx="30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indent="-342900"/>
              <a:r>
                <a:rPr lang="en-US" altLang="ko-KR" sz="1800" i="1">
                  <a:latin typeface="Times New Roman" pitchFamily="18" charset="0"/>
                  <a:ea typeface="SimSun" pitchFamily="2" charset="-122"/>
                </a:rPr>
                <a:t>x</a:t>
              </a:r>
              <a:endParaRPr lang="en-US" sz="1800"/>
            </a:p>
          </p:txBody>
        </p:sp>
        <p:sp>
          <p:nvSpPr>
            <p:cNvPr id="370697" name="Text Box 9"/>
            <p:cNvSpPr txBox="1">
              <a:spLocks noChangeAspect="1" noChangeArrowheads="1"/>
            </p:cNvSpPr>
            <p:nvPr/>
          </p:nvSpPr>
          <p:spPr bwMode="auto">
            <a:xfrm>
              <a:off x="8118" y="8910"/>
              <a:ext cx="30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indent="-342900"/>
              <a:r>
                <a:rPr lang="en-US" altLang="ko-KR" sz="1800" i="1">
                  <a:latin typeface="Times New Roman" pitchFamily="18" charset="0"/>
                  <a:ea typeface="SimSun" pitchFamily="2" charset="-122"/>
                </a:rPr>
                <a:t>y</a:t>
              </a:r>
              <a:endParaRPr lang="en-US" sz="1800"/>
            </a:p>
          </p:txBody>
        </p:sp>
        <p:sp>
          <p:nvSpPr>
            <p:cNvPr id="370698" name="Text Box 10"/>
            <p:cNvSpPr txBox="1">
              <a:spLocks noChangeAspect="1" noChangeArrowheads="1"/>
            </p:cNvSpPr>
            <p:nvPr/>
          </p:nvSpPr>
          <p:spPr bwMode="auto">
            <a:xfrm>
              <a:off x="8298" y="9876"/>
              <a:ext cx="2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indent="-342900"/>
              <a:r>
                <a:rPr lang="en-US" altLang="ko-KR" sz="1800">
                  <a:latin typeface="Times New Roman" pitchFamily="18" charset="0"/>
                  <a:ea typeface="SimSun" pitchFamily="2" charset="-122"/>
                </a:rPr>
                <a:t>1</a:t>
              </a:r>
              <a:endParaRPr lang="en-US" sz="1800"/>
            </a:p>
          </p:txBody>
        </p:sp>
        <p:sp>
          <p:nvSpPr>
            <p:cNvPr id="370699" name="Text Box 11"/>
            <p:cNvSpPr txBox="1">
              <a:spLocks noChangeAspect="1" noChangeArrowheads="1"/>
            </p:cNvSpPr>
            <p:nvPr/>
          </p:nvSpPr>
          <p:spPr bwMode="auto">
            <a:xfrm>
              <a:off x="10488" y="9918"/>
              <a:ext cx="2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indent="-342900"/>
              <a:r>
                <a:rPr lang="en-US" altLang="ko-KR" sz="1800">
                  <a:latin typeface="Times New Roman" pitchFamily="18" charset="0"/>
                  <a:ea typeface="SimSun" pitchFamily="2" charset="-122"/>
                </a:rPr>
                <a:t>2</a:t>
              </a:r>
              <a:endParaRPr lang="en-US" sz="1800"/>
            </a:p>
          </p:txBody>
        </p:sp>
        <p:sp>
          <p:nvSpPr>
            <p:cNvPr id="370700" name="Text Box 12"/>
            <p:cNvSpPr txBox="1">
              <a:spLocks noChangeAspect="1" noChangeArrowheads="1"/>
            </p:cNvSpPr>
            <p:nvPr/>
          </p:nvSpPr>
          <p:spPr bwMode="auto">
            <a:xfrm>
              <a:off x="10500" y="8658"/>
              <a:ext cx="2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indent="-342900"/>
              <a:r>
                <a:rPr lang="en-US" altLang="ko-KR" sz="1800">
                  <a:latin typeface="Times New Roman" pitchFamily="18" charset="0"/>
                  <a:ea typeface="SimSun" pitchFamily="2" charset="-122"/>
                </a:rPr>
                <a:t>3</a:t>
              </a:r>
              <a:endParaRPr lang="en-US" sz="1800"/>
            </a:p>
          </p:txBody>
        </p:sp>
        <p:sp>
          <p:nvSpPr>
            <p:cNvPr id="370701" name="Text Box 13"/>
            <p:cNvSpPr txBox="1">
              <a:spLocks noChangeAspect="1" noChangeArrowheads="1"/>
            </p:cNvSpPr>
            <p:nvPr/>
          </p:nvSpPr>
          <p:spPr bwMode="auto">
            <a:xfrm>
              <a:off x="8274" y="8646"/>
              <a:ext cx="2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indent="-342900"/>
              <a:r>
                <a:rPr lang="en-US" altLang="ko-KR" sz="1800">
                  <a:latin typeface="Times New Roman" pitchFamily="18" charset="0"/>
                  <a:ea typeface="SimSun" pitchFamily="2" charset="-122"/>
                </a:rPr>
                <a:t>4</a:t>
              </a:r>
              <a:endParaRPr lang="en-US" sz="1800"/>
            </a:p>
          </p:txBody>
        </p:sp>
      </p:grpSp>
      <p:sp>
        <p:nvSpPr>
          <p:cNvPr id="370709" name="Text Box 21"/>
          <p:cNvSpPr txBox="1">
            <a:spLocks noChangeArrowheads="1"/>
          </p:cNvSpPr>
          <p:nvPr/>
        </p:nvSpPr>
        <p:spPr bwMode="auto">
          <a:xfrm>
            <a:off x="6312621" y="4087669"/>
            <a:ext cx="409575" cy="5794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 sz="3200" dirty="0"/>
              <a:t>?</a:t>
            </a:r>
          </a:p>
        </p:txBody>
      </p:sp>
      <p:sp>
        <p:nvSpPr>
          <p:cNvPr id="5324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32481" name="Object 1"/>
          <p:cNvGraphicFramePr>
            <a:graphicFrameLocks noChangeAspect="1"/>
          </p:cNvGraphicFramePr>
          <p:nvPr/>
        </p:nvGraphicFramePr>
        <p:xfrm>
          <a:off x="1195388" y="2452688"/>
          <a:ext cx="2759075" cy="742950"/>
        </p:xfrm>
        <a:graphic>
          <a:graphicData uri="http://schemas.openxmlformats.org/presentationml/2006/ole">
            <p:oleObj spid="_x0000_s532481" name="Equation" r:id="rId3" imgW="2755800" imgH="736560" progId="Equation.DSMT4">
              <p:embed/>
            </p:oleObj>
          </a:graphicData>
        </a:graphic>
      </p:graphicFrame>
      <p:sp>
        <p:nvSpPr>
          <p:cNvPr id="5324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32483" name="Object 3"/>
          <p:cNvGraphicFramePr>
            <a:graphicFrameLocks noChangeAspect="1"/>
          </p:cNvGraphicFramePr>
          <p:nvPr/>
        </p:nvGraphicFramePr>
        <p:xfrm>
          <a:off x="5005388" y="2189163"/>
          <a:ext cx="3484562" cy="1535112"/>
        </p:xfrm>
        <a:graphic>
          <a:graphicData uri="http://schemas.openxmlformats.org/presentationml/2006/ole">
            <p:oleObj spid="_x0000_s532483" name="Equation" r:id="rId4" imgW="3479760" imgH="1523880" progId="Equation.DSMT4">
              <p:embed/>
            </p:oleObj>
          </a:graphicData>
        </a:graphic>
      </p:graphicFrame>
      <p:sp>
        <p:nvSpPr>
          <p:cNvPr id="53248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32485" name="Object 5"/>
          <p:cNvGraphicFramePr>
            <a:graphicFrameLocks noChangeAspect="1"/>
          </p:cNvGraphicFramePr>
          <p:nvPr/>
        </p:nvGraphicFramePr>
        <p:xfrm>
          <a:off x="5076825" y="4640263"/>
          <a:ext cx="3411538" cy="1535112"/>
        </p:xfrm>
        <a:graphic>
          <a:graphicData uri="http://schemas.openxmlformats.org/presentationml/2006/ole">
            <p:oleObj spid="_x0000_s532485" name="Equation" r:id="rId5" imgW="3416040" imgH="1523880" progId="Equation.DSMT4">
              <p:embed/>
            </p:oleObj>
          </a:graphicData>
        </a:graphic>
      </p:graphicFrame>
      <p:sp>
        <p:nvSpPr>
          <p:cNvPr id="24" name="Down Arrow 23"/>
          <p:cNvSpPr/>
          <p:nvPr/>
        </p:nvSpPr>
        <p:spPr bwMode="auto">
          <a:xfrm>
            <a:off x="6691745" y="4045527"/>
            <a:ext cx="277090" cy="651164"/>
          </a:xfrm>
          <a:prstGeom prst="downArrow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LAGRANGE INTERPOLATION</a:t>
            </a:r>
          </a:p>
        </p:txBody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Interpolation</a:t>
            </a:r>
          </a:p>
        </p:txBody>
      </p:sp>
      <p:sp>
        <p:nvSpPr>
          <p:cNvPr id="375812" name="Line 4"/>
          <p:cNvSpPr>
            <a:spLocks noChangeShapeType="1"/>
          </p:cNvSpPr>
          <p:nvPr/>
        </p:nvSpPr>
        <p:spPr bwMode="auto">
          <a:xfrm>
            <a:off x="1420813" y="1668463"/>
            <a:ext cx="24765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5813" name="Text Box 5"/>
          <p:cNvSpPr txBox="1">
            <a:spLocks noChangeArrowheads="1"/>
          </p:cNvSpPr>
          <p:nvPr/>
        </p:nvSpPr>
        <p:spPr bwMode="auto">
          <a:xfrm>
            <a:off x="1190625" y="1635125"/>
            <a:ext cx="527050" cy="7620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/>
              <a:t>x</a:t>
            </a:r>
            <a:r>
              <a:rPr lang="en-US" baseline="-25000"/>
              <a:t>1</a:t>
            </a:r>
          </a:p>
          <a:p>
            <a:pPr marL="342900" indent="-342900"/>
            <a:r>
              <a:rPr lang="en-US"/>
              <a:t>u</a:t>
            </a:r>
            <a:r>
              <a:rPr lang="en-US" baseline="-25000"/>
              <a:t>1</a:t>
            </a:r>
          </a:p>
        </p:txBody>
      </p:sp>
      <p:sp>
        <p:nvSpPr>
          <p:cNvPr id="375815" name="Text Box 7"/>
          <p:cNvSpPr txBox="1">
            <a:spLocks noChangeArrowheads="1"/>
          </p:cNvSpPr>
          <p:nvPr/>
        </p:nvSpPr>
        <p:spPr bwMode="auto">
          <a:xfrm>
            <a:off x="3684588" y="1635125"/>
            <a:ext cx="527050" cy="7620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/>
              <a:t>x</a:t>
            </a:r>
            <a:r>
              <a:rPr lang="en-US" baseline="-25000"/>
              <a:t>2</a:t>
            </a:r>
          </a:p>
          <a:p>
            <a:pPr marL="342900" indent="-342900"/>
            <a:r>
              <a:rPr lang="en-US"/>
              <a:t>u</a:t>
            </a:r>
            <a:r>
              <a:rPr lang="en-US" baseline="-25000"/>
              <a:t>2</a:t>
            </a:r>
          </a:p>
        </p:txBody>
      </p:sp>
      <p:sp>
        <p:nvSpPr>
          <p:cNvPr id="375816" name="Line 8"/>
          <p:cNvSpPr>
            <a:spLocks noChangeShapeType="1"/>
          </p:cNvSpPr>
          <p:nvPr/>
        </p:nvSpPr>
        <p:spPr bwMode="auto">
          <a:xfrm>
            <a:off x="2166938" y="1579563"/>
            <a:ext cx="0" cy="1952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5818" name="Text Box 10"/>
          <p:cNvSpPr txBox="1">
            <a:spLocks noChangeArrowheads="1"/>
          </p:cNvSpPr>
          <p:nvPr/>
        </p:nvSpPr>
        <p:spPr bwMode="auto">
          <a:xfrm>
            <a:off x="1820863" y="1635125"/>
            <a:ext cx="685800" cy="7620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/>
              <a:t>x</a:t>
            </a:r>
            <a:endParaRPr lang="en-US" baseline="-25000"/>
          </a:p>
          <a:p>
            <a:pPr marL="342900" indent="-342900"/>
            <a:r>
              <a:rPr lang="en-US"/>
              <a:t>u(x)</a:t>
            </a:r>
            <a:endParaRPr lang="en-US" baseline="-25000"/>
          </a:p>
        </p:txBody>
      </p:sp>
      <p:pic>
        <p:nvPicPr>
          <p:cNvPr id="375821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125" y="3441700"/>
            <a:ext cx="4305300" cy="884238"/>
          </a:xfrm>
          <a:prstGeom prst="rect">
            <a:avLst/>
          </a:prstGeom>
          <a:solidFill>
            <a:schemeClr val="accent1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375823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5375" y="2673350"/>
            <a:ext cx="3354388" cy="41116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375825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7163" y="4689475"/>
            <a:ext cx="2714625" cy="8080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RECTANGULAR ELEMENT </a:t>
            </a:r>
            <a:r>
              <a:rPr lang="en-US" i="1"/>
              <a:t>cont</a:t>
            </a:r>
            <a:r>
              <a:rPr lang="en-US"/>
              <a:t>.</a:t>
            </a:r>
          </a:p>
        </p:txBody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Lagrange Interpolation</a:t>
            </a:r>
          </a:p>
          <a:p>
            <a:pPr lvl="1"/>
            <a:r>
              <a:rPr lang="en-US"/>
              <a:t>Along edge 1-2, </a:t>
            </a:r>
            <a:r>
              <a:rPr lang="en-US" i="1"/>
              <a:t>y</a:t>
            </a:r>
            <a:r>
              <a:rPr lang="en-US"/>
              <a:t> = </a:t>
            </a:r>
            <a:r>
              <a:rPr lang="en-US" i="1"/>
              <a:t>y</a:t>
            </a:r>
            <a:r>
              <a:rPr lang="en-US" baseline="-25000"/>
              <a:t>1</a:t>
            </a:r>
            <a:r>
              <a:rPr lang="en-US"/>
              <a:t> (constant)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r>
              <a:rPr lang="en-US"/>
              <a:t>Along edge 4-3, </a:t>
            </a:r>
            <a:r>
              <a:rPr lang="en-US" i="1"/>
              <a:t>y</a:t>
            </a:r>
            <a:r>
              <a:rPr lang="en-US"/>
              <a:t> = </a:t>
            </a:r>
            <a:r>
              <a:rPr lang="en-US" i="1"/>
              <a:t>y</a:t>
            </a:r>
            <a:r>
              <a:rPr lang="en-US" baseline="-25000"/>
              <a:t>3</a:t>
            </a:r>
            <a:r>
              <a:rPr lang="en-US"/>
              <a:t> (constant)</a:t>
            </a:r>
          </a:p>
        </p:txBody>
      </p:sp>
      <p:grpSp>
        <p:nvGrpSpPr>
          <p:cNvPr id="373764" name="Group 4"/>
          <p:cNvGrpSpPr>
            <a:grpSpLocks noChangeAspect="1"/>
          </p:cNvGrpSpPr>
          <p:nvPr/>
        </p:nvGrpSpPr>
        <p:grpSpPr bwMode="auto">
          <a:xfrm>
            <a:off x="5980113" y="874713"/>
            <a:ext cx="2998787" cy="1920875"/>
            <a:chOff x="8118" y="8646"/>
            <a:chExt cx="2622" cy="1680"/>
          </a:xfrm>
        </p:grpSpPr>
        <p:sp>
          <p:nvSpPr>
            <p:cNvPr id="373765" name="Rectangle 5" descr="25%"/>
            <p:cNvSpPr>
              <a:spLocks noChangeAspect="1" noChangeArrowheads="1"/>
            </p:cNvSpPr>
            <p:nvPr/>
          </p:nvSpPr>
          <p:spPr bwMode="auto">
            <a:xfrm>
              <a:off x="8496" y="8802"/>
              <a:ext cx="2016" cy="1158"/>
            </a:xfrm>
            <a:prstGeom prst="rect">
              <a:avLst/>
            </a:prstGeom>
            <a:pattFill prst="pct25">
              <a:fgClr>
                <a:srgbClr val="000000"/>
              </a:fgClr>
              <a:bgClr>
                <a:srgbClr val="FFFFFF"/>
              </a:bgClr>
            </a:patt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766" name="Line 6"/>
            <p:cNvSpPr>
              <a:spLocks noChangeAspect="1" noChangeShapeType="1"/>
            </p:cNvSpPr>
            <p:nvPr/>
          </p:nvSpPr>
          <p:spPr bwMode="auto">
            <a:xfrm>
              <a:off x="8136" y="10212"/>
              <a:ext cx="144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767" name="Line 7"/>
            <p:cNvSpPr>
              <a:spLocks noChangeAspect="1" noChangeShapeType="1"/>
            </p:cNvSpPr>
            <p:nvPr/>
          </p:nvSpPr>
          <p:spPr bwMode="auto">
            <a:xfrm flipV="1">
              <a:off x="8244" y="9168"/>
              <a:ext cx="0" cy="115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768" name="Text Box 8"/>
            <p:cNvSpPr txBox="1">
              <a:spLocks noChangeAspect="1" noChangeArrowheads="1"/>
            </p:cNvSpPr>
            <p:nvPr/>
          </p:nvSpPr>
          <p:spPr bwMode="auto">
            <a:xfrm>
              <a:off x="9522" y="10038"/>
              <a:ext cx="30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indent="-342900"/>
              <a:r>
                <a:rPr lang="en-US" altLang="ko-KR" sz="1800" i="1">
                  <a:latin typeface="Times New Roman" pitchFamily="18" charset="0"/>
                  <a:ea typeface="SimSun" pitchFamily="2" charset="-122"/>
                </a:rPr>
                <a:t>x</a:t>
              </a:r>
              <a:endParaRPr lang="en-US" sz="1800"/>
            </a:p>
          </p:txBody>
        </p:sp>
        <p:sp>
          <p:nvSpPr>
            <p:cNvPr id="373769" name="Text Box 9"/>
            <p:cNvSpPr txBox="1">
              <a:spLocks noChangeAspect="1" noChangeArrowheads="1"/>
            </p:cNvSpPr>
            <p:nvPr/>
          </p:nvSpPr>
          <p:spPr bwMode="auto">
            <a:xfrm>
              <a:off x="8118" y="8910"/>
              <a:ext cx="30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indent="-342900"/>
              <a:r>
                <a:rPr lang="en-US" altLang="ko-KR" sz="1800" i="1">
                  <a:latin typeface="Times New Roman" pitchFamily="18" charset="0"/>
                  <a:ea typeface="SimSun" pitchFamily="2" charset="-122"/>
                </a:rPr>
                <a:t>y</a:t>
              </a:r>
              <a:endParaRPr lang="en-US" sz="1800"/>
            </a:p>
          </p:txBody>
        </p:sp>
        <p:sp>
          <p:nvSpPr>
            <p:cNvPr id="373770" name="Text Box 10"/>
            <p:cNvSpPr txBox="1">
              <a:spLocks noChangeAspect="1" noChangeArrowheads="1"/>
            </p:cNvSpPr>
            <p:nvPr/>
          </p:nvSpPr>
          <p:spPr bwMode="auto">
            <a:xfrm>
              <a:off x="8298" y="9876"/>
              <a:ext cx="2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indent="-342900"/>
              <a:r>
                <a:rPr lang="en-US" altLang="ko-KR" sz="1800">
                  <a:latin typeface="Times New Roman" pitchFamily="18" charset="0"/>
                  <a:ea typeface="SimSun" pitchFamily="2" charset="-122"/>
                </a:rPr>
                <a:t>1</a:t>
              </a:r>
              <a:endParaRPr lang="en-US" sz="1800"/>
            </a:p>
          </p:txBody>
        </p:sp>
        <p:sp>
          <p:nvSpPr>
            <p:cNvPr id="373771" name="Text Box 11"/>
            <p:cNvSpPr txBox="1">
              <a:spLocks noChangeAspect="1" noChangeArrowheads="1"/>
            </p:cNvSpPr>
            <p:nvPr/>
          </p:nvSpPr>
          <p:spPr bwMode="auto">
            <a:xfrm>
              <a:off x="10488" y="9918"/>
              <a:ext cx="2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indent="-342900"/>
              <a:r>
                <a:rPr lang="en-US" altLang="ko-KR" sz="1800">
                  <a:latin typeface="Times New Roman" pitchFamily="18" charset="0"/>
                  <a:ea typeface="SimSun" pitchFamily="2" charset="-122"/>
                </a:rPr>
                <a:t>2</a:t>
              </a:r>
              <a:endParaRPr lang="en-US" sz="1800"/>
            </a:p>
          </p:txBody>
        </p:sp>
        <p:sp>
          <p:nvSpPr>
            <p:cNvPr id="373772" name="Text Box 12"/>
            <p:cNvSpPr txBox="1">
              <a:spLocks noChangeAspect="1" noChangeArrowheads="1"/>
            </p:cNvSpPr>
            <p:nvPr/>
          </p:nvSpPr>
          <p:spPr bwMode="auto">
            <a:xfrm>
              <a:off x="10500" y="8658"/>
              <a:ext cx="2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indent="-342900"/>
              <a:r>
                <a:rPr lang="en-US" altLang="ko-KR" sz="1800">
                  <a:latin typeface="Times New Roman" pitchFamily="18" charset="0"/>
                  <a:ea typeface="SimSun" pitchFamily="2" charset="-122"/>
                </a:rPr>
                <a:t>3</a:t>
              </a:r>
              <a:endParaRPr lang="en-US" sz="1800"/>
            </a:p>
          </p:txBody>
        </p:sp>
        <p:sp>
          <p:nvSpPr>
            <p:cNvPr id="373773" name="Text Box 13"/>
            <p:cNvSpPr txBox="1">
              <a:spLocks noChangeAspect="1" noChangeArrowheads="1"/>
            </p:cNvSpPr>
            <p:nvPr/>
          </p:nvSpPr>
          <p:spPr bwMode="auto">
            <a:xfrm>
              <a:off x="8274" y="8646"/>
              <a:ext cx="2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indent="-342900"/>
              <a:r>
                <a:rPr lang="en-US" altLang="ko-KR" sz="1800">
                  <a:latin typeface="Times New Roman" pitchFamily="18" charset="0"/>
                  <a:ea typeface="SimSun" pitchFamily="2" charset="-122"/>
                </a:rPr>
                <a:t>4</a:t>
              </a:r>
              <a:endParaRPr lang="en-US" sz="1800"/>
            </a:p>
          </p:txBody>
        </p:sp>
      </p:grpSp>
      <p:sp>
        <p:nvSpPr>
          <p:cNvPr id="373777" name="Text Box 17"/>
          <p:cNvSpPr txBox="1">
            <a:spLocks noChangeArrowheads="1"/>
          </p:cNvSpPr>
          <p:nvPr/>
        </p:nvSpPr>
        <p:spPr bwMode="auto">
          <a:xfrm>
            <a:off x="7342188" y="2198688"/>
            <a:ext cx="404812" cy="457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 sz="2400" i="1">
                <a:latin typeface="Times New Roman" pitchFamily="18" charset="0"/>
              </a:rPr>
              <a:t>u</a:t>
            </a:r>
            <a:r>
              <a:rPr lang="en-US" sz="2400" i="1" baseline="-25000">
                <a:latin typeface="Times New Roman" pitchFamily="18" charset="0"/>
              </a:rPr>
              <a:t>I</a:t>
            </a:r>
          </a:p>
        </p:txBody>
      </p:sp>
      <p:sp>
        <p:nvSpPr>
          <p:cNvPr id="373778" name="Text Box 18"/>
          <p:cNvSpPr txBox="1">
            <a:spLocks noChangeArrowheads="1"/>
          </p:cNvSpPr>
          <p:nvPr/>
        </p:nvSpPr>
        <p:spPr bwMode="auto">
          <a:xfrm>
            <a:off x="7302500" y="561975"/>
            <a:ext cx="473075" cy="457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 sz="2400" i="1">
                <a:latin typeface="Times New Roman" pitchFamily="18" charset="0"/>
              </a:rPr>
              <a:t>u</a:t>
            </a:r>
            <a:r>
              <a:rPr lang="en-US" sz="2400" i="1" baseline="-25000">
                <a:latin typeface="Times New Roman" pitchFamily="18" charset="0"/>
              </a:rPr>
              <a:t>II</a:t>
            </a:r>
          </a:p>
        </p:txBody>
      </p:sp>
      <p:sp>
        <p:nvSpPr>
          <p:cNvPr id="373786" name="Rectangle 2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30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30433" name="Object 1"/>
          <p:cNvGraphicFramePr>
            <a:graphicFrameLocks noChangeAspect="1"/>
          </p:cNvGraphicFramePr>
          <p:nvPr/>
        </p:nvGraphicFramePr>
        <p:xfrm>
          <a:off x="1136650" y="1879600"/>
          <a:ext cx="3073400" cy="755650"/>
        </p:xfrm>
        <a:graphic>
          <a:graphicData uri="http://schemas.openxmlformats.org/presentationml/2006/ole">
            <p:oleObj spid="_x0000_s530433" name="Equation" r:id="rId3" imgW="3085920" imgH="761760" progId="Equation.DSMT4">
              <p:embed/>
            </p:oleObj>
          </a:graphicData>
        </a:graphic>
      </p:graphicFrame>
      <p:sp>
        <p:nvSpPr>
          <p:cNvPr id="5304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30435" name="Object 3"/>
          <p:cNvGraphicFramePr>
            <a:graphicFrameLocks noChangeAspect="1"/>
          </p:cNvGraphicFramePr>
          <p:nvPr/>
        </p:nvGraphicFramePr>
        <p:xfrm>
          <a:off x="1174750" y="2830513"/>
          <a:ext cx="3533775" cy="690562"/>
        </p:xfrm>
        <a:graphic>
          <a:graphicData uri="http://schemas.openxmlformats.org/presentationml/2006/ole">
            <p:oleObj spid="_x0000_s530435" name="Equation" r:id="rId4" imgW="3517560" imgH="685800" progId="Equation.DSMT4">
              <p:embed/>
            </p:oleObj>
          </a:graphicData>
        </a:graphic>
      </p:graphicFrame>
      <p:sp>
        <p:nvSpPr>
          <p:cNvPr id="53043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30437" name="Object 5"/>
          <p:cNvGraphicFramePr>
            <a:graphicFrameLocks noChangeAspect="1"/>
          </p:cNvGraphicFramePr>
          <p:nvPr/>
        </p:nvGraphicFramePr>
        <p:xfrm>
          <a:off x="1143000" y="4400550"/>
          <a:ext cx="3206750" cy="757238"/>
        </p:xfrm>
        <a:graphic>
          <a:graphicData uri="http://schemas.openxmlformats.org/presentationml/2006/ole">
            <p:oleObj spid="_x0000_s530437" name="Equation" r:id="rId5" imgW="3200400" imgH="761760" progId="Equation.DSMT4">
              <p:embed/>
            </p:oleObj>
          </a:graphicData>
        </a:graphic>
      </p:graphicFrame>
      <p:sp>
        <p:nvSpPr>
          <p:cNvPr id="53044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30439" name="Object 7"/>
          <p:cNvGraphicFramePr>
            <a:graphicFrameLocks noChangeAspect="1"/>
          </p:cNvGraphicFramePr>
          <p:nvPr/>
        </p:nvGraphicFramePr>
        <p:xfrm>
          <a:off x="1187450" y="5524500"/>
          <a:ext cx="3613150" cy="704850"/>
        </p:xfrm>
        <a:graphic>
          <a:graphicData uri="http://schemas.openxmlformats.org/presentationml/2006/ole">
            <p:oleObj spid="_x0000_s530439" name="Equation" r:id="rId6" imgW="3619440" imgH="6984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RECTANGULAR ELEMENT </a:t>
            </a:r>
            <a:r>
              <a:rPr lang="en-US" i="1"/>
              <a:t>cont</a:t>
            </a:r>
            <a:r>
              <a:rPr lang="en-US"/>
              <a:t>.</a:t>
            </a:r>
          </a:p>
        </p:txBody>
      </p:sp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75" y="741363"/>
            <a:ext cx="8909050" cy="3462337"/>
          </a:xfrm>
        </p:spPr>
        <p:txBody>
          <a:bodyPr/>
          <a:lstStyle/>
          <a:p>
            <a:r>
              <a:rPr lang="en-US"/>
              <a:t>Lagrange Interpolation</a:t>
            </a:r>
          </a:p>
          <a:p>
            <a:pPr lvl="1"/>
            <a:r>
              <a:rPr lang="en-US"/>
              <a:t>Y-direction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r>
              <a:rPr lang="en-US"/>
              <a:t>Combine together</a:t>
            </a:r>
          </a:p>
        </p:txBody>
      </p:sp>
      <p:grpSp>
        <p:nvGrpSpPr>
          <p:cNvPr id="374788" name="Group 4"/>
          <p:cNvGrpSpPr>
            <a:grpSpLocks noChangeAspect="1"/>
          </p:cNvGrpSpPr>
          <p:nvPr/>
        </p:nvGrpSpPr>
        <p:grpSpPr bwMode="auto">
          <a:xfrm>
            <a:off x="5980113" y="874713"/>
            <a:ext cx="2998787" cy="1920875"/>
            <a:chOff x="8118" y="8646"/>
            <a:chExt cx="2622" cy="1680"/>
          </a:xfrm>
        </p:grpSpPr>
        <p:sp>
          <p:nvSpPr>
            <p:cNvPr id="374789" name="Rectangle 5" descr="25%"/>
            <p:cNvSpPr>
              <a:spLocks noChangeAspect="1" noChangeArrowheads="1"/>
            </p:cNvSpPr>
            <p:nvPr/>
          </p:nvSpPr>
          <p:spPr bwMode="auto">
            <a:xfrm>
              <a:off x="8496" y="8802"/>
              <a:ext cx="2016" cy="1158"/>
            </a:xfrm>
            <a:prstGeom prst="rect">
              <a:avLst/>
            </a:prstGeom>
            <a:pattFill prst="pct25">
              <a:fgClr>
                <a:srgbClr val="000000"/>
              </a:fgClr>
              <a:bgClr>
                <a:srgbClr val="FFFFFF"/>
              </a:bgClr>
            </a:patt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790" name="Line 6"/>
            <p:cNvSpPr>
              <a:spLocks noChangeAspect="1" noChangeShapeType="1"/>
            </p:cNvSpPr>
            <p:nvPr/>
          </p:nvSpPr>
          <p:spPr bwMode="auto">
            <a:xfrm>
              <a:off x="8136" y="10212"/>
              <a:ext cx="144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791" name="Line 7"/>
            <p:cNvSpPr>
              <a:spLocks noChangeAspect="1" noChangeShapeType="1"/>
            </p:cNvSpPr>
            <p:nvPr/>
          </p:nvSpPr>
          <p:spPr bwMode="auto">
            <a:xfrm flipV="1">
              <a:off x="8244" y="9168"/>
              <a:ext cx="0" cy="115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792" name="Text Box 8"/>
            <p:cNvSpPr txBox="1">
              <a:spLocks noChangeAspect="1" noChangeArrowheads="1"/>
            </p:cNvSpPr>
            <p:nvPr/>
          </p:nvSpPr>
          <p:spPr bwMode="auto">
            <a:xfrm>
              <a:off x="9522" y="10038"/>
              <a:ext cx="30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indent="-342900"/>
              <a:r>
                <a:rPr lang="en-US" altLang="ko-KR" sz="1800" i="1">
                  <a:latin typeface="Times New Roman" pitchFamily="18" charset="0"/>
                  <a:ea typeface="SimSun" pitchFamily="2" charset="-122"/>
                </a:rPr>
                <a:t>x</a:t>
              </a:r>
              <a:endParaRPr lang="en-US" sz="1800"/>
            </a:p>
          </p:txBody>
        </p:sp>
        <p:sp>
          <p:nvSpPr>
            <p:cNvPr id="374793" name="Text Box 9"/>
            <p:cNvSpPr txBox="1">
              <a:spLocks noChangeAspect="1" noChangeArrowheads="1"/>
            </p:cNvSpPr>
            <p:nvPr/>
          </p:nvSpPr>
          <p:spPr bwMode="auto">
            <a:xfrm>
              <a:off x="8118" y="8910"/>
              <a:ext cx="30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indent="-342900"/>
              <a:r>
                <a:rPr lang="en-US" altLang="ko-KR" sz="1800" i="1">
                  <a:latin typeface="Times New Roman" pitchFamily="18" charset="0"/>
                  <a:ea typeface="SimSun" pitchFamily="2" charset="-122"/>
                </a:rPr>
                <a:t>y</a:t>
              </a:r>
              <a:endParaRPr lang="en-US" sz="1800"/>
            </a:p>
          </p:txBody>
        </p:sp>
        <p:sp>
          <p:nvSpPr>
            <p:cNvPr id="374794" name="Text Box 10"/>
            <p:cNvSpPr txBox="1">
              <a:spLocks noChangeAspect="1" noChangeArrowheads="1"/>
            </p:cNvSpPr>
            <p:nvPr/>
          </p:nvSpPr>
          <p:spPr bwMode="auto">
            <a:xfrm>
              <a:off x="8298" y="9876"/>
              <a:ext cx="2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indent="-342900"/>
              <a:r>
                <a:rPr lang="en-US" altLang="ko-KR" sz="1800">
                  <a:latin typeface="Times New Roman" pitchFamily="18" charset="0"/>
                  <a:ea typeface="SimSun" pitchFamily="2" charset="-122"/>
                </a:rPr>
                <a:t>1</a:t>
              </a:r>
              <a:endParaRPr lang="en-US" sz="1800"/>
            </a:p>
          </p:txBody>
        </p:sp>
        <p:sp>
          <p:nvSpPr>
            <p:cNvPr id="374795" name="Text Box 11"/>
            <p:cNvSpPr txBox="1">
              <a:spLocks noChangeAspect="1" noChangeArrowheads="1"/>
            </p:cNvSpPr>
            <p:nvPr/>
          </p:nvSpPr>
          <p:spPr bwMode="auto">
            <a:xfrm>
              <a:off x="10488" y="9918"/>
              <a:ext cx="2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indent="-342900"/>
              <a:r>
                <a:rPr lang="en-US" altLang="ko-KR" sz="1800">
                  <a:latin typeface="Times New Roman" pitchFamily="18" charset="0"/>
                  <a:ea typeface="SimSun" pitchFamily="2" charset="-122"/>
                </a:rPr>
                <a:t>2</a:t>
              </a:r>
              <a:endParaRPr lang="en-US" sz="1800"/>
            </a:p>
          </p:txBody>
        </p:sp>
        <p:sp>
          <p:nvSpPr>
            <p:cNvPr id="374796" name="Text Box 12"/>
            <p:cNvSpPr txBox="1">
              <a:spLocks noChangeAspect="1" noChangeArrowheads="1"/>
            </p:cNvSpPr>
            <p:nvPr/>
          </p:nvSpPr>
          <p:spPr bwMode="auto">
            <a:xfrm>
              <a:off x="10500" y="8658"/>
              <a:ext cx="2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indent="-342900"/>
              <a:r>
                <a:rPr lang="en-US" altLang="ko-KR" sz="1800">
                  <a:latin typeface="Times New Roman" pitchFamily="18" charset="0"/>
                  <a:ea typeface="SimSun" pitchFamily="2" charset="-122"/>
                </a:rPr>
                <a:t>3</a:t>
              </a:r>
              <a:endParaRPr lang="en-US" sz="1800"/>
            </a:p>
          </p:txBody>
        </p:sp>
        <p:sp>
          <p:nvSpPr>
            <p:cNvPr id="374797" name="Text Box 13"/>
            <p:cNvSpPr txBox="1">
              <a:spLocks noChangeAspect="1" noChangeArrowheads="1"/>
            </p:cNvSpPr>
            <p:nvPr/>
          </p:nvSpPr>
          <p:spPr bwMode="auto">
            <a:xfrm>
              <a:off x="8274" y="8646"/>
              <a:ext cx="2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indent="-342900"/>
              <a:r>
                <a:rPr lang="en-US" altLang="ko-KR" sz="1800">
                  <a:latin typeface="Times New Roman" pitchFamily="18" charset="0"/>
                  <a:ea typeface="SimSun" pitchFamily="2" charset="-122"/>
                </a:rPr>
                <a:t>4</a:t>
              </a:r>
              <a:endParaRPr lang="en-US" sz="1800"/>
            </a:p>
          </p:txBody>
        </p:sp>
      </p:grpSp>
      <p:sp>
        <p:nvSpPr>
          <p:cNvPr id="374801" name="Text Box 17"/>
          <p:cNvSpPr txBox="1">
            <a:spLocks noChangeArrowheads="1"/>
          </p:cNvSpPr>
          <p:nvPr/>
        </p:nvSpPr>
        <p:spPr bwMode="auto">
          <a:xfrm>
            <a:off x="7342188" y="2198688"/>
            <a:ext cx="404812" cy="457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 sz="2400" i="1">
                <a:latin typeface="Times New Roman" pitchFamily="18" charset="0"/>
              </a:rPr>
              <a:t>u</a:t>
            </a:r>
            <a:r>
              <a:rPr lang="en-US" sz="2400" i="1" baseline="-25000">
                <a:latin typeface="Times New Roman" pitchFamily="18" charset="0"/>
              </a:rPr>
              <a:t>I</a:t>
            </a:r>
          </a:p>
        </p:txBody>
      </p:sp>
      <p:sp>
        <p:nvSpPr>
          <p:cNvPr id="374802" name="Text Box 18"/>
          <p:cNvSpPr txBox="1">
            <a:spLocks noChangeArrowheads="1"/>
          </p:cNvSpPr>
          <p:nvPr/>
        </p:nvSpPr>
        <p:spPr bwMode="auto">
          <a:xfrm>
            <a:off x="7302500" y="561975"/>
            <a:ext cx="473075" cy="457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 sz="2400" i="1">
                <a:latin typeface="Times New Roman" pitchFamily="18" charset="0"/>
              </a:rPr>
              <a:t>u</a:t>
            </a:r>
            <a:r>
              <a:rPr lang="en-US" sz="2400" i="1" baseline="-25000">
                <a:latin typeface="Times New Roman" pitchFamily="18" charset="0"/>
              </a:rPr>
              <a:t>II</a:t>
            </a:r>
          </a:p>
        </p:txBody>
      </p:sp>
      <p:sp>
        <p:nvSpPr>
          <p:cNvPr id="374807" name="Rectangle 23"/>
          <p:cNvSpPr>
            <a:spLocks noChangeArrowheads="1"/>
          </p:cNvSpPr>
          <p:nvPr/>
        </p:nvSpPr>
        <p:spPr bwMode="auto">
          <a:xfrm>
            <a:off x="0" y="3014663"/>
            <a:ext cx="9144000" cy="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294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29409" name="Object 1"/>
          <p:cNvGraphicFramePr>
            <a:graphicFrameLocks noChangeAspect="1"/>
          </p:cNvGraphicFramePr>
          <p:nvPr/>
        </p:nvGraphicFramePr>
        <p:xfrm>
          <a:off x="1016000" y="1700213"/>
          <a:ext cx="3581400" cy="755650"/>
        </p:xfrm>
        <a:graphic>
          <a:graphicData uri="http://schemas.openxmlformats.org/presentationml/2006/ole">
            <p:oleObj spid="_x0000_s529409" name="Equation" r:id="rId3" imgW="3581280" imgH="761760" progId="Equation.DSMT4">
              <p:embed/>
            </p:oleObj>
          </a:graphicData>
        </a:graphic>
      </p:graphicFrame>
      <p:sp>
        <p:nvSpPr>
          <p:cNvPr id="5294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29411" name="Object 3"/>
          <p:cNvGraphicFramePr>
            <a:graphicFrameLocks noChangeAspect="1"/>
          </p:cNvGraphicFramePr>
          <p:nvPr/>
        </p:nvGraphicFramePr>
        <p:xfrm>
          <a:off x="1073150" y="2636838"/>
          <a:ext cx="3533775" cy="692150"/>
        </p:xfrm>
        <a:graphic>
          <a:graphicData uri="http://schemas.openxmlformats.org/presentationml/2006/ole">
            <p:oleObj spid="_x0000_s529411" name="Equation" r:id="rId4" imgW="3530520" imgH="685800" progId="Equation.DSMT4">
              <p:embed/>
            </p:oleObj>
          </a:graphicData>
        </a:graphic>
      </p:graphicFrame>
      <p:sp>
        <p:nvSpPr>
          <p:cNvPr id="5294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29413" name="Object 5"/>
          <p:cNvGraphicFramePr>
            <a:graphicFrameLocks noChangeAspect="1"/>
          </p:cNvGraphicFramePr>
          <p:nvPr/>
        </p:nvGraphicFramePr>
        <p:xfrm>
          <a:off x="989013" y="4367213"/>
          <a:ext cx="4727575" cy="1611312"/>
        </p:xfrm>
        <a:graphic>
          <a:graphicData uri="http://schemas.openxmlformats.org/presentationml/2006/ole">
            <p:oleObj spid="_x0000_s529413" name="Equation" r:id="rId5" imgW="4736880" imgH="16002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RECTANGULAR ELEMENT </a:t>
            </a:r>
            <a:r>
              <a:rPr lang="en-US" i="1"/>
              <a:t>cont</a:t>
            </a:r>
            <a:r>
              <a:rPr lang="en-US"/>
              <a:t>.</a:t>
            </a:r>
          </a:p>
        </p:txBody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75" y="741363"/>
            <a:ext cx="8909050" cy="577850"/>
          </a:xfrm>
        </p:spPr>
        <p:txBody>
          <a:bodyPr/>
          <a:lstStyle/>
          <a:p>
            <a:r>
              <a:rPr lang="en-US"/>
              <a:t>Lagrange Interpolation</a:t>
            </a:r>
          </a:p>
        </p:txBody>
      </p:sp>
      <p:sp>
        <p:nvSpPr>
          <p:cNvPr id="528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28385" name="Object 1"/>
          <p:cNvGraphicFramePr>
            <a:graphicFrameLocks noChangeAspect="1"/>
          </p:cNvGraphicFramePr>
          <p:nvPr/>
        </p:nvGraphicFramePr>
        <p:xfrm>
          <a:off x="904875" y="1087438"/>
          <a:ext cx="6721475" cy="1533525"/>
        </p:xfrm>
        <a:graphic>
          <a:graphicData uri="http://schemas.openxmlformats.org/presentationml/2006/ole">
            <p:oleObj spid="_x0000_s528385" name="Equation" r:id="rId3" imgW="6705360" imgH="1523880" progId="Equation.DSMT4">
              <p:embed/>
            </p:oleObj>
          </a:graphicData>
        </a:graphic>
      </p:graphicFrame>
      <p:sp>
        <p:nvSpPr>
          <p:cNvPr id="5283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28387" name="Object 3"/>
          <p:cNvGraphicFramePr>
            <a:graphicFrameLocks noChangeAspect="1"/>
          </p:cNvGraphicFramePr>
          <p:nvPr/>
        </p:nvGraphicFramePr>
        <p:xfrm>
          <a:off x="2114550" y="2538413"/>
          <a:ext cx="4149725" cy="2698750"/>
        </p:xfrm>
        <a:graphic>
          <a:graphicData uri="http://schemas.openxmlformats.org/presentationml/2006/ole">
            <p:oleObj spid="_x0000_s528387" name="Equation" r:id="rId4" imgW="4140000" imgH="27176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PLANE STRESS PROBLEM</a:t>
            </a:r>
          </a:p>
        </p:txBody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75" y="741363"/>
            <a:ext cx="8909050" cy="4402137"/>
          </a:xfrm>
        </p:spPr>
        <p:txBody>
          <a:bodyPr/>
          <a:lstStyle/>
          <a:p>
            <a:r>
              <a:rPr lang="en-US" dirty="0"/>
              <a:t>Plane Stress Problem:</a:t>
            </a:r>
          </a:p>
          <a:p>
            <a:pPr lvl="1"/>
            <a:r>
              <a:rPr lang="en-US" dirty="0"/>
              <a:t>Thickness is much smaller than the length and width </a:t>
            </a:r>
            <a:r>
              <a:rPr lang="en-US" dirty="0" smtClean="0"/>
              <a:t>dimensions</a:t>
            </a:r>
            <a:endParaRPr lang="en-US" dirty="0"/>
          </a:p>
          <a:p>
            <a:pPr lvl="1"/>
            <a:r>
              <a:rPr lang="en-US" dirty="0"/>
              <a:t>Thin plate or disk with applied in-plane forces </a:t>
            </a:r>
          </a:p>
          <a:p>
            <a:pPr lvl="1"/>
            <a:r>
              <a:rPr lang="en-US" dirty="0"/>
              <a:t>z-directional </a:t>
            </a:r>
            <a:r>
              <a:rPr lang="en-US" dirty="0" smtClean="0"/>
              <a:t>stresses </a:t>
            </a:r>
            <a:r>
              <a:rPr lang="en-US" dirty="0"/>
              <a:t>are zero at the top and bottom </a:t>
            </a:r>
            <a:r>
              <a:rPr lang="en-US" dirty="0" smtClean="0"/>
              <a:t>surfaces</a:t>
            </a:r>
          </a:p>
          <a:p>
            <a:pPr lvl="1"/>
            <a:r>
              <a:rPr lang="en-US" dirty="0" smtClean="0"/>
              <a:t>Thus</a:t>
            </a:r>
            <a:r>
              <a:rPr lang="en-US" dirty="0"/>
              <a:t>, it is safe to assume that they are also zero along the </a:t>
            </a:r>
            <a:r>
              <a:rPr lang="en-US" dirty="0" smtClean="0"/>
              <a:t>thickness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Non-zero stress components: </a:t>
            </a:r>
            <a:br>
              <a:rPr lang="en-US" dirty="0"/>
            </a:br>
            <a:r>
              <a:rPr lang="en-US" dirty="0"/>
              <a:t>	</a:t>
            </a:r>
            <a:r>
              <a:rPr lang="en-US" i="1" dirty="0" err="1"/>
              <a:t>σ</a:t>
            </a:r>
            <a:r>
              <a:rPr lang="en-US" i="1" baseline="-25000" dirty="0" err="1"/>
              <a:t>xx</a:t>
            </a:r>
            <a:r>
              <a:rPr lang="en-US" dirty="0"/>
              <a:t>, </a:t>
            </a:r>
            <a:r>
              <a:rPr lang="en-US" i="1" dirty="0" err="1"/>
              <a:t>σ</a:t>
            </a:r>
            <a:r>
              <a:rPr lang="en-US" i="1" baseline="-25000" dirty="0" err="1"/>
              <a:t>yy</a:t>
            </a:r>
            <a:r>
              <a:rPr lang="en-US" dirty="0"/>
              <a:t>, </a:t>
            </a:r>
            <a:r>
              <a:rPr lang="en-US" i="1" dirty="0" err="1" smtClean="0"/>
              <a:t>τ</a:t>
            </a:r>
            <a:r>
              <a:rPr lang="en-US" i="1" baseline="-25000" dirty="0" err="1" smtClean="0"/>
              <a:t>xy</a:t>
            </a:r>
            <a:endParaRPr lang="en-US" dirty="0"/>
          </a:p>
          <a:p>
            <a:pPr lvl="1">
              <a:spcBef>
                <a:spcPts val="1800"/>
              </a:spcBef>
            </a:pPr>
            <a:r>
              <a:rPr lang="en-US" dirty="0"/>
              <a:t>Non-zero strain components: </a:t>
            </a:r>
            <a:br>
              <a:rPr lang="en-US" dirty="0"/>
            </a:br>
            <a:r>
              <a:rPr lang="en-US" dirty="0"/>
              <a:t>	</a:t>
            </a:r>
            <a:r>
              <a:rPr lang="en-US" i="1" dirty="0" err="1"/>
              <a:t>ε</a:t>
            </a:r>
            <a:r>
              <a:rPr lang="en-US" i="1" baseline="-25000" dirty="0" err="1"/>
              <a:t>xx</a:t>
            </a:r>
            <a:r>
              <a:rPr lang="en-US" dirty="0"/>
              <a:t>, </a:t>
            </a:r>
            <a:r>
              <a:rPr lang="en-US" i="1" dirty="0" err="1"/>
              <a:t>ε</a:t>
            </a:r>
            <a:r>
              <a:rPr lang="en-US" i="1" baseline="-25000" dirty="0" err="1"/>
              <a:t>yy</a:t>
            </a:r>
            <a:r>
              <a:rPr lang="en-US" dirty="0"/>
              <a:t>, </a:t>
            </a:r>
            <a:r>
              <a:rPr lang="en-US" i="1" dirty="0" err="1"/>
              <a:t>ε</a:t>
            </a:r>
            <a:r>
              <a:rPr lang="en-US" i="1" baseline="-25000" dirty="0" err="1"/>
              <a:t>xy</a:t>
            </a:r>
            <a:r>
              <a:rPr lang="en-US" dirty="0"/>
              <a:t>, </a:t>
            </a:r>
            <a:r>
              <a:rPr lang="en-US" i="1" dirty="0" err="1" smtClean="0"/>
              <a:t>ε</a:t>
            </a:r>
            <a:r>
              <a:rPr lang="en-US" i="1" baseline="-25000" dirty="0" err="1" smtClean="0"/>
              <a:t>zz</a:t>
            </a:r>
            <a:endParaRPr lang="en-US" dirty="0"/>
          </a:p>
        </p:txBody>
      </p:sp>
      <p:sp>
        <p:nvSpPr>
          <p:cNvPr id="329732" name="Rectangle 4"/>
          <p:cNvSpPr>
            <a:spLocks noChangeArrowheads="1"/>
          </p:cNvSpPr>
          <p:nvPr/>
        </p:nvSpPr>
        <p:spPr bwMode="auto">
          <a:xfrm>
            <a:off x="0" y="26289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29733" name="Object 5"/>
          <p:cNvGraphicFramePr>
            <a:graphicFrameLocks noChangeAspect="1"/>
          </p:cNvGraphicFramePr>
          <p:nvPr/>
        </p:nvGraphicFramePr>
        <p:xfrm>
          <a:off x="5041900" y="2701925"/>
          <a:ext cx="3802063" cy="2876550"/>
        </p:xfrm>
        <a:graphic>
          <a:graphicData uri="http://schemas.openxmlformats.org/presentationml/2006/ole">
            <p:oleObj spid="_x0000_s329733" name="Picture" r:id="rId3" imgW="2116363" imgH="1599446" progId="Word.Picture.8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585913" y="2846388"/>
          <a:ext cx="1917700" cy="355600"/>
        </p:xfrm>
        <a:graphic>
          <a:graphicData uri="http://schemas.openxmlformats.org/presentationml/2006/ole">
            <p:oleObj spid="_x0000_s329734" name="Equation" r:id="rId4" imgW="1917360" imgH="35532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RECTANGULAR ELEMENT </a:t>
            </a:r>
            <a:r>
              <a:rPr lang="en-US" i="1" dirty="0"/>
              <a:t>cont</a:t>
            </a:r>
            <a:r>
              <a:rPr lang="en-US" dirty="0"/>
              <a:t>.</a:t>
            </a:r>
          </a:p>
        </p:txBody>
      </p:sp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Shape functions for rectangular elements are product of Lagrange interpolations in the two coordinate directions. </a:t>
            </a:r>
          </a:p>
          <a:p>
            <a:r>
              <a:rPr lang="en-US"/>
              <a:t>Note that </a:t>
            </a:r>
            <a:r>
              <a:rPr lang="en-US" i="1"/>
              <a:t>N</a:t>
            </a:r>
            <a:r>
              <a:rPr lang="en-US" baseline="-25000"/>
              <a:t>1</a:t>
            </a:r>
            <a:r>
              <a:rPr lang="en-US"/>
              <a:t>(</a:t>
            </a:r>
            <a:r>
              <a:rPr lang="en-US" i="1"/>
              <a:t>x</a:t>
            </a:r>
            <a:r>
              <a:rPr lang="en-US"/>
              <a:t>, </a:t>
            </a:r>
            <a:r>
              <a:rPr lang="en-US" i="1"/>
              <a:t>y</a:t>
            </a:r>
            <a:r>
              <a:rPr lang="en-US"/>
              <a:t>) is:</a:t>
            </a:r>
          </a:p>
          <a:p>
            <a:pPr lvl="1"/>
            <a:r>
              <a:rPr lang="en-US"/>
              <a:t>1 at node 1 and 0 at other nodes.</a:t>
            </a:r>
          </a:p>
          <a:p>
            <a:pPr lvl="1"/>
            <a:r>
              <a:rPr lang="en-US"/>
              <a:t>Linear function of x along edge 1-2 and linear function of y along edge 1-4.</a:t>
            </a:r>
          </a:p>
          <a:p>
            <a:pPr lvl="1"/>
            <a:r>
              <a:rPr lang="en-US"/>
              <a:t>Zero along edge 2-3 and 3-4.</a:t>
            </a:r>
          </a:p>
          <a:p>
            <a:r>
              <a:rPr lang="en-US"/>
              <a:t>Other shape functions have similar behavior. </a:t>
            </a:r>
          </a:p>
        </p:txBody>
      </p:sp>
      <p:sp>
        <p:nvSpPr>
          <p:cNvPr id="377860" name="AutoShape 4"/>
          <p:cNvSpPr>
            <a:spLocks noChangeArrowheads="1"/>
          </p:cNvSpPr>
          <p:nvPr/>
        </p:nvSpPr>
        <p:spPr bwMode="auto">
          <a:xfrm>
            <a:off x="2438400" y="5449888"/>
            <a:ext cx="3762375" cy="825500"/>
          </a:xfrm>
          <a:prstGeom prst="parallelogram">
            <a:avLst>
              <a:gd name="adj" fmla="val 113942"/>
            </a:avLst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7861" name="Freeform 5"/>
          <p:cNvSpPr>
            <a:spLocks/>
          </p:cNvSpPr>
          <p:nvPr/>
        </p:nvSpPr>
        <p:spPr bwMode="auto">
          <a:xfrm>
            <a:off x="2424113" y="4633913"/>
            <a:ext cx="2833687" cy="1641475"/>
          </a:xfrm>
          <a:custGeom>
            <a:avLst/>
            <a:gdLst/>
            <a:ahLst/>
            <a:cxnLst>
              <a:cxn ang="0">
                <a:pos x="0" y="1034"/>
              </a:cxn>
              <a:cxn ang="0">
                <a:pos x="0" y="0"/>
              </a:cxn>
              <a:cxn ang="0">
                <a:pos x="1785" y="1030"/>
              </a:cxn>
            </a:cxnLst>
            <a:rect l="0" t="0" r="r" b="b"/>
            <a:pathLst>
              <a:path w="1785" h="1034">
                <a:moveTo>
                  <a:pt x="0" y="1034"/>
                </a:moveTo>
                <a:lnTo>
                  <a:pt x="0" y="0"/>
                </a:lnTo>
                <a:lnTo>
                  <a:pt x="1785" y="1030"/>
                </a:lnTo>
              </a:path>
            </a:pathLst>
          </a:custGeom>
          <a:noFill/>
          <a:ln w="19050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7863" name="Line 7"/>
          <p:cNvSpPr>
            <a:spLocks noChangeShapeType="1"/>
          </p:cNvSpPr>
          <p:nvPr/>
        </p:nvSpPr>
        <p:spPr bwMode="auto">
          <a:xfrm>
            <a:off x="2417763" y="4633913"/>
            <a:ext cx="969962" cy="811212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7864" name="Freeform 8"/>
          <p:cNvSpPr>
            <a:spLocks/>
          </p:cNvSpPr>
          <p:nvPr/>
        </p:nvSpPr>
        <p:spPr bwMode="auto">
          <a:xfrm>
            <a:off x="2424113" y="4641850"/>
            <a:ext cx="3762375" cy="8191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56" y="296"/>
              </a:cxn>
              <a:cxn ang="0">
                <a:pos x="1859" y="480"/>
              </a:cxn>
              <a:cxn ang="0">
                <a:pos x="2370" y="510"/>
              </a:cxn>
            </a:cxnLst>
            <a:rect l="0" t="0" r="r" b="b"/>
            <a:pathLst>
              <a:path w="2370" h="516">
                <a:moveTo>
                  <a:pt x="0" y="0"/>
                </a:moveTo>
                <a:cubicBezTo>
                  <a:pt x="273" y="108"/>
                  <a:pt x="546" y="216"/>
                  <a:pt x="856" y="296"/>
                </a:cubicBezTo>
                <a:cubicBezTo>
                  <a:pt x="1166" y="376"/>
                  <a:pt x="1607" y="444"/>
                  <a:pt x="1859" y="480"/>
                </a:cubicBezTo>
                <a:cubicBezTo>
                  <a:pt x="2111" y="516"/>
                  <a:pt x="2240" y="513"/>
                  <a:pt x="2370" y="510"/>
                </a:cubicBezTo>
              </a:path>
            </a:pathLst>
          </a:custGeom>
          <a:noFill/>
          <a:ln w="19050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7865" name="Text Box 9"/>
          <p:cNvSpPr txBox="1">
            <a:spLocks noChangeArrowheads="1"/>
          </p:cNvSpPr>
          <p:nvPr/>
        </p:nvSpPr>
        <p:spPr bwMode="auto">
          <a:xfrm>
            <a:off x="1987550" y="6049963"/>
            <a:ext cx="325438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/>
              <a:t>1</a:t>
            </a:r>
          </a:p>
        </p:txBody>
      </p:sp>
      <p:sp>
        <p:nvSpPr>
          <p:cNvPr id="377866" name="Text Box 10"/>
          <p:cNvSpPr txBox="1">
            <a:spLocks noChangeArrowheads="1"/>
          </p:cNvSpPr>
          <p:nvPr/>
        </p:nvSpPr>
        <p:spPr bwMode="auto">
          <a:xfrm>
            <a:off x="5233988" y="6099175"/>
            <a:ext cx="325437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/>
              <a:t>2</a:t>
            </a:r>
          </a:p>
        </p:txBody>
      </p:sp>
      <p:sp>
        <p:nvSpPr>
          <p:cNvPr id="377867" name="Text Box 11"/>
          <p:cNvSpPr txBox="1">
            <a:spLocks noChangeArrowheads="1"/>
          </p:cNvSpPr>
          <p:nvPr/>
        </p:nvSpPr>
        <p:spPr bwMode="auto">
          <a:xfrm>
            <a:off x="6148388" y="5126038"/>
            <a:ext cx="325437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/>
              <a:t>3</a:t>
            </a:r>
          </a:p>
        </p:txBody>
      </p:sp>
      <p:sp>
        <p:nvSpPr>
          <p:cNvPr id="377868" name="Text Box 12"/>
          <p:cNvSpPr txBox="1">
            <a:spLocks noChangeArrowheads="1"/>
          </p:cNvSpPr>
          <p:nvPr/>
        </p:nvSpPr>
        <p:spPr bwMode="auto">
          <a:xfrm>
            <a:off x="2886075" y="5176838"/>
            <a:ext cx="325438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/>
              <a:t>4</a:t>
            </a:r>
          </a:p>
        </p:txBody>
      </p:sp>
      <p:sp>
        <p:nvSpPr>
          <p:cNvPr id="377869" name="Text Box 13"/>
          <p:cNvSpPr txBox="1">
            <a:spLocks noChangeArrowheads="1"/>
          </p:cNvSpPr>
          <p:nvPr/>
        </p:nvSpPr>
        <p:spPr bwMode="auto">
          <a:xfrm>
            <a:off x="1938338" y="4303713"/>
            <a:ext cx="460375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/>
              <a:t>N</a:t>
            </a:r>
            <a:r>
              <a:rPr lang="en-US" baseline="-25000"/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RECTANGULAR ELEMENT </a:t>
            </a:r>
            <a:r>
              <a:rPr lang="en-US" i="1" dirty="0" smtClean="0"/>
              <a:t>cont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Displacement interpolation</a:t>
            </a:r>
          </a:p>
          <a:p>
            <a:pPr lvl="1"/>
            <a:r>
              <a:rPr lang="en-US" dirty="0" smtClean="0"/>
              <a:t>Same interpolation for both u and v.</a:t>
            </a:r>
            <a:endParaRPr lang="en-US" dirty="0"/>
          </a:p>
        </p:txBody>
      </p:sp>
      <p:sp>
        <p:nvSpPr>
          <p:cNvPr id="5724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72417" name="Object 1"/>
          <p:cNvGraphicFramePr>
            <a:graphicFrameLocks noChangeAspect="1"/>
          </p:cNvGraphicFramePr>
          <p:nvPr/>
        </p:nvGraphicFramePr>
        <p:xfrm>
          <a:off x="1157288" y="1346200"/>
          <a:ext cx="5848350" cy="3059113"/>
        </p:xfrm>
        <a:graphic>
          <a:graphicData uri="http://schemas.openxmlformats.org/presentationml/2006/ole">
            <p:oleObj spid="_x0000_s572417" name="Equation" r:id="rId3" imgW="5879880" imgH="3047760" progId="Equation.DSMT4">
              <p:embed/>
            </p:oleObj>
          </a:graphicData>
        </a:graphic>
      </p:graphicFrame>
      <p:sp>
        <p:nvSpPr>
          <p:cNvPr id="5724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72419" name="Object 3"/>
          <p:cNvGraphicFramePr>
            <a:graphicFrameLocks noChangeAspect="1"/>
          </p:cNvGraphicFramePr>
          <p:nvPr/>
        </p:nvGraphicFramePr>
        <p:xfrm>
          <a:off x="3033713" y="4595813"/>
          <a:ext cx="1895475" cy="427037"/>
        </p:xfrm>
        <a:graphic>
          <a:graphicData uri="http://schemas.openxmlformats.org/presentationml/2006/ole">
            <p:oleObj spid="_x0000_s572419" name="Equation" r:id="rId4" imgW="1879560" imgH="43164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8" name="Picture 18" descr="n2"/>
          <p:cNvPicPr>
            <a:picLocks noChangeAspect="1" noChangeArrowheads="1"/>
          </p:cNvPicPr>
          <p:nvPr/>
        </p:nvPicPr>
        <p:blipFill>
          <a:blip r:embed="rId2" cstate="print"/>
          <a:srcRect l="4996" r="3996"/>
          <a:stretch>
            <a:fillRect/>
          </a:stretch>
        </p:blipFill>
        <p:spPr bwMode="auto">
          <a:xfrm>
            <a:off x="4787900" y="3684588"/>
            <a:ext cx="3656013" cy="303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8.2</a:t>
            </a:r>
          </a:p>
        </p:txBody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75" y="741363"/>
            <a:ext cx="8909050" cy="550862"/>
          </a:xfrm>
        </p:spPr>
        <p:txBody>
          <a:bodyPr/>
          <a:lstStyle/>
          <a:p>
            <a:r>
              <a:rPr lang="en-US"/>
              <a:t>Shape Functions</a:t>
            </a:r>
          </a:p>
        </p:txBody>
      </p:sp>
      <p:grpSp>
        <p:nvGrpSpPr>
          <p:cNvPr id="378884" name="Group 4"/>
          <p:cNvGrpSpPr>
            <a:grpSpLocks noChangeAspect="1"/>
          </p:cNvGrpSpPr>
          <p:nvPr/>
        </p:nvGrpSpPr>
        <p:grpSpPr bwMode="auto">
          <a:xfrm>
            <a:off x="4946650" y="962025"/>
            <a:ext cx="3930650" cy="3076575"/>
            <a:chOff x="7932" y="8658"/>
            <a:chExt cx="3096" cy="2424"/>
          </a:xfrm>
        </p:grpSpPr>
        <p:sp>
          <p:nvSpPr>
            <p:cNvPr id="378885" name="Rectangle 5" descr="25%"/>
            <p:cNvSpPr>
              <a:spLocks noChangeAspect="1" noChangeArrowheads="1"/>
            </p:cNvSpPr>
            <p:nvPr/>
          </p:nvSpPr>
          <p:spPr bwMode="auto">
            <a:xfrm>
              <a:off x="8076" y="9582"/>
              <a:ext cx="2016" cy="1158"/>
            </a:xfrm>
            <a:prstGeom prst="rect">
              <a:avLst/>
            </a:prstGeom>
            <a:pattFill prst="pct25">
              <a:fgClr>
                <a:srgbClr val="000000"/>
              </a:fgClr>
              <a:bgClr>
                <a:srgbClr val="FFFFFF"/>
              </a:bgClr>
            </a:patt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8886" name="Line 6"/>
            <p:cNvSpPr>
              <a:spLocks noChangeAspect="1" noChangeShapeType="1"/>
            </p:cNvSpPr>
            <p:nvPr/>
          </p:nvSpPr>
          <p:spPr bwMode="auto">
            <a:xfrm>
              <a:off x="10146" y="10734"/>
              <a:ext cx="6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8887" name="Line 7"/>
            <p:cNvSpPr>
              <a:spLocks noChangeAspect="1" noChangeShapeType="1"/>
            </p:cNvSpPr>
            <p:nvPr/>
          </p:nvSpPr>
          <p:spPr bwMode="auto">
            <a:xfrm flipV="1">
              <a:off x="8076" y="8964"/>
              <a:ext cx="0" cy="55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8888" name="Text Box 8"/>
            <p:cNvSpPr txBox="1">
              <a:spLocks noChangeAspect="1" noChangeArrowheads="1"/>
            </p:cNvSpPr>
            <p:nvPr/>
          </p:nvSpPr>
          <p:spPr bwMode="auto">
            <a:xfrm>
              <a:off x="10728" y="10572"/>
              <a:ext cx="30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indent="-342900"/>
              <a:r>
                <a:rPr lang="en-US" altLang="ko-KR" sz="1200" i="1">
                  <a:latin typeface="Times New Roman" pitchFamily="18" charset="0"/>
                  <a:ea typeface="SimSun" pitchFamily="2" charset="-122"/>
                </a:rPr>
                <a:t>x</a:t>
              </a:r>
              <a:endParaRPr lang="en-US"/>
            </a:p>
          </p:txBody>
        </p:sp>
        <p:sp>
          <p:nvSpPr>
            <p:cNvPr id="378889" name="Text Box 9"/>
            <p:cNvSpPr txBox="1">
              <a:spLocks noChangeAspect="1" noChangeArrowheads="1"/>
            </p:cNvSpPr>
            <p:nvPr/>
          </p:nvSpPr>
          <p:spPr bwMode="auto">
            <a:xfrm>
              <a:off x="7932" y="8658"/>
              <a:ext cx="30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indent="-342900"/>
              <a:r>
                <a:rPr lang="en-US" altLang="ko-KR" sz="1800" i="1">
                  <a:latin typeface="Times New Roman" pitchFamily="18" charset="0"/>
                  <a:ea typeface="SimSun" pitchFamily="2" charset="-122"/>
                </a:rPr>
                <a:t>y</a:t>
              </a:r>
              <a:endParaRPr lang="en-US" sz="1800"/>
            </a:p>
          </p:txBody>
        </p:sp>
        <p:sp>
          <p:nvSpPr>
            <p:cNvPr id="378890" name="Text Box 10"/>
            <p:cNvSpPr txBox="1">
              <a:spLocks noChangeAspect="1" noChangeArrowheads="1"/>
            </p:cNvSpPr>
            <p:nvPr/>
          </p:nvSpPr>
          <p:spPr bwMode="auto">
            <a:xfrm>
              <a:off x="7998" y="10764"/>
              <a:ext cx="64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indent="-342900"/>
              <a:r>
                <a:rPr lang="en-US" altLang="ko-KR" sz="1800">
                  <a:latin typeface="Times New Roman" pitchFamily="18" charset="0"/>
                  <a:ea typeface="SimSun" pitchFamily="2" charset="-122"/>
                </a:rPr>
                <a:t>1 (0,0)</a:t>
              </a:r>
              <a:endParaRPr lang="en-US" sz="1800"/>
            </a:p>
          </p:txBody>
        </p:sp>
        <p:sp>
          <p:nvSpPr>
            <p:cNvPr id="378891" name="Text Box 11"/>
            <p:cNvSpPr txBox="1">
              <a:spLocks noChangeAspect="1" noChangeArrowheads="1"/>
            </p:cNvSpPr>
            <p:nvPr/>
          </p:nvSpPr>
          <p:spPr bwMode="auto">
            <a:xfrm>
              <a:off x="9996" y="10794"/>
              <a:ext cx="64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indent="-342900"/>
              <a:r>
                <a:rPr lang="en-US" altLang="ko-KR" sz="1800">
                  <a:latin typeface="Times New Roman" pitchFamily="18" charset="0"/>
                  <a:ea typeface="SimSun" pitchFamily="2" charset="-122"/>
                </a:rPr>
                <a:t>2 (3,0)</a:t>
              </a:r>
              <a:endParaRPr lang="en-US" sz="1800"/>
            </a:p>
          </p:txBody>
        </p:sp>
        <p:sp>
          <p:nvSpPr>
            <p:cNvPr id="378892" name="Text Box 12"/>
            <p:cNvSpPr txBox="1">
              <a:spLocks noChangeAspect="1" noChangeArrowheads="1"/>
            </p:cNvSpPr>
            <p:nvPr/>
          </p:nvSpPr>
          <p:spPr bwMode="auto">
            <a:xfrm>
              <a:off x="10038" y="9336"/>
              <a:ext cx="6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indent="-342900"/>
              <a:r>
                <a:rPr lang="en-US" altLang="ko-KR" sz="1800">
                  <a:latin typeface="Times New Roman" pitchFamily="18" charset="0"/>
                  <a:ea typeface="SimSun" pitchFamily="2" charset="-122"/>
                </a:rPr>
                <a:t>3 (3,2)</a:t>
              </a:r>
              <a:endParaRPr lang="en-US" sz="1800"/>
            </a:p>
          </p:txBody>
        </p:sp>
        <p:sp>
          <p:nvSpPr>
            <p:cNvPr id="378893" name="Text Box 13"/>
            <p:cNvSpPr txBox="1">
              <a:spLocks noChangeAspect="1" noChangeArrowheads="1"/>
            </p:cNvSpPr>
            <p:nvPr/>
          </p:nvSpPr>
          <p:spPr bwMode="auto">
            <a:xfrm>
              <a:off x="8112" y="9312"/>
              <a:ext cx="7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indent="-342900"/>
              <a:r>
                <a:rPr lang="en-US" altLang="ko-KR" sz="1800">
                  <a:latin typeface="Times New Roman" pitchFamily="18" charset="0"/>
                  <a:ea typeface="SimSun" pitchFamily="2" charset="-122"/>
                </a:rPr>
                <a:t>4 (0,2)</a:t>
              </a:r>
              <a:endParaRPr lang="en-US" sz="1800"/>
            </a:p>
          </p:txBody>
        </p:sp>
      </p:grpSp>
      <p:pic>
        <p:nvPicPr>
          <p:cNvPr id="378896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013" y="1655763"/>
            <a:ext cx="4071937" cy="14097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378897" name="Picture 17" descr="n1"/>
          <p:cNvPicPr>
            <a:picLocks noChangeAspect="1" noChangeArrowheads="1"/>
          </p:cNvPicPr>
          <p:nvPr/>
        </p:nvPicPr>
        <p:blipFill>
          <a:blip r:embed="rId4" cstate="print"/>
          <a:srcRect l="5995" r="3996"/>
          <a:stretch>
            <a:fillRect/>
          </a:stretch>
        </p:blipFill>
        <p:spPr bwMode="auto">
          <a:xfrm>
            <a:off x="508000" y="3692525"/>
            <a:ext cx="3656013" cy="306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899" name="Text Box 19"/>
          <p:cNvSpPr txBox="1">
            <a:spLocks noChangeArrowheads="1"/>
          </p:cNvSpPr>
          <p:nvPr/>
        </p:nvSpPr>
        <p:spPr bwMode="auto">
          <a:xfrm>
            <a:off x="2078038" y="4117975"/>
            <a:ext cx="460375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 i="1"/>
              <a:t>N</a:t>
            </a:r>
            <a:r>
              <a:rPr lang="en-US" baseline="-25000"/>
              <a:t>1</a:t>
            </a:r>
          </a:p>
        </p:txBody>
      </p:sp>
      <p:sp>
        <p:nvSpPr>
          <p:cNvPr id="378900" name="Text Box 20"/>
          <p:cNvSpPr txBox="1">
            <a:spLocks noChangeArrowheads="1"/>
          </p:cNvSpPr>
          <p:nvPr/>
        </p:nvSpPr>
        <p:spPr bwMode="auto">
          <a:xfrm>
            <a:off x="5916613" y="4165600"/>
            <a:ext cx="460375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 i="1"/>
              <a:t>N</a:t>
            </a:r>
            <a:r>
              <a:rPr lang="en-US" baseline="-25000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RECTANGULAR ELEMENT </a:t>
            </a:r>
            <a:r>
              <a:rPr lang="en-US" i="1" dirty="0" smtClean="0"/>
              <a:t>cont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Strain-displacement relation</a:t>
            </a:r>
          </a:p>
          <a:p>
            <a:pPr lvl="1"/>
            <a:r>
              <a:rPr lang="en-US" dirty="0" smtClean="0"/>
              <a:t>Similar to CST element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[</a:t>
            </a:r>
            <a:r>
              <a:rPr lang="en-US" b="1" dirty="0" smtClean="0"/>
              <a:t>B</a:t>
            </a:r>
            <a:r>
              <a:rPr lang="en-US" dirty="0" smtClean="0"/>
              <a:t>] is a linear function of </a:t>
            </a:r>
            <a:r>
              <a:rPr lang="en-US" i="1" dirty="0" smtClean="0"/>
              <a:t>x</a:t>
            </a:r>
            <a:r>
              <a:rPr lang="en-US" dirty="0" smtClean="0"/>
              <a:t> and </a:t>
            </a:r>
            <a:r>
              <a:rPr lang="en-US" i="1" dirty="0" smtClean="0"/>
              <a:t>y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Strain will change linearly within the element (not completely linear in both directions)</a:t>
            </a:r>
            <a:endParaRPr lang="en-US" dirty="0"/>
          </a:p>
        </p:txBody>
      </p:sp>
      <p:sp>
        <p:nvSpPr>
          <p:cNvPr id="5734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73441" name="Object 1"/>
          <p:cNvGraphicFramePr>
            <a:graphicFrameLocks noChangeAspect="1"/>
          </p:cNvGraphicFramePr>
          <p:nvPr/>
        </p:nvGraphicFramePr>
        <p:xfrm>
          <a:off x="1274763" y="1814599"/>
          <a:ext cx="4162425" cy="696913"/>
        </p:xfrm>
        <a:graphic>
          <a:graphicData uri="http://schemas.openxmlformats.org/presentationml/2006/ole">
            <p:oleObj spid="_x0000_s573441" name="Equation" r:id="rId3" imgW="4178160" imgH="711000" progId="Equation.DSMT4">
              <p:embed/>
            </p:oleObj>
          </a:graphicData>
        </a:graphic>
      </p:graphicFrame>
      <p:sp>
        <p:nvSpPr>
          <p:cNvPr id="5734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73443" name="Object 3"/>
          <p:cNvGraphicFramePr>
            <a:graphicFrameLocks noChangeAspect="1"/>
          </p:cNvGraphicFramePr>
          <p:nvPr/>
        </p:nvGraphicFramePr>
        <p:xfrm>
          <a:off x="695325" y="1995739"/>
          <a:ext cx="7666038" cy="3171825"/>
        </p:xfrm>
        <a:graphic>
          <a:graphicData uri="http://schemas.openxmlformats.org/presentationml/2006/ole">
            <p:oleObj spid="_x0000_s573443" name="Equation" r:id="rId4" imgW="8343720" imgH="34290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RECTANGULAR ELEMENT </a:t>
            </a:r>
            <a:r>
              <a:rPr lang="en-US" i="1" dirty="0" smtClean="0"/>
              <a:t>cont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Element stiffness matrix (from strain energy)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Generally needs numerical integration</a:t>
            </a:r>
          </a:p>
          <a:p>
            <a:pPr lvl="1"/>
            <a:r>
              <a:rPr lang="en-US" dirty="0" smtClean="0"/>
              <a:t>A square, plane-stress, rectangular element:</a:t>
            </a:r>
            <a:endParaRPr lang="en-US" dirty="0"/>
          </a:p>
        </p:txBody>
      </p:sp>
      <p:sp>
        <p:nvSpPr>
          <p:cNvPr id="5744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74465" name="Object 1"/>
          <p:cNvGraphicFramePr>
            <a:graphicFrameLocks noChangeAspect="1"/>
          </p:cNvGraphicFramePr>
          <p:nvPr/>
        </p:nvGraphicFramePr>
        <p:xfrm>
          <a:off x="1171575" y="1281113"/>
          <a:ext cx="6861175" cy="1368425"/>
        </p:xfrm>
        <a:graphic>
          <a:graphicData uri="http://schemas.openxmlformats.org/presentationml/2006/ole">
            <p:oleObj spid="_x0000_s574465" name="Equation" r:id="rId3" imgW="6883200" imgH="1371600" progId="Equation.DSMT4">
              <p:embed/>
            </p:oleObj>
          </a:graphicData>
        </a:graphic>
      </p:graphicFrame>
      <p:sp>
        <p:nvSpPr>
          <p:cNvPr id="5744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74467" name="Object 3"/>
          <p:cNvGraphicFramePr>
            <a:graphicFrameLocks noChangeAspect="1"/>
          </p:cNvGraphicFramePr>
          <p:nvPr/>
        </p:nvGraphicFramePr>
        <p:xfrm>
          <a:off x="1670050" y="3954463"/>
          <a:ext cx="5721350" cy="2430462"/>
        </p:xfrm>
        <a:graphic>
          <a:graphicData uri="http://schemas.openxmlformats.org/presentationml/2006/ole">
            <p:oleObj spid="_x0000_s574467" name="Equation" r:id="rId4" imgW="7149960" imgH="304776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RECTANGULAR ELEMENT </a:t>
            </a:r>
            <a:r>
              <a:rPr lang="en-US" i="1" dirty="0" smtClean="0"/>
              <a:t>cont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Nodal and distributed forces are the same with CST element</a:t>
            </a:r>
          </a:p>
          <a:p>
            <a:r>
              <a:rPr lang="en-US" dirty="0" smtClean="0"/>
              <a:t>Body force (constant body force </a:t>
            </a:r>
            <a:r>
              <a:rPr lang="en-US" b="1" dirty="0" smtClean="0"/>
              <a:t>b</a:t>
            </a:r>
            <a:r>
              <a:rPr lang="en-US" dirty="0" smtClean="0"/>
              <a:t> = {</a:t>
            </a:r>
            <a:r>
              <a:rPr lang="en-US" i="1" dirty="0" err="1" smtClean="0"/>
              <a:t>b</a:t>
            </a:r>
            <a:r>
              <a:rPr lang="en-US" i="1" baseline="-25000" dirty="0" err="1" smtClean="0"/>
              <a:t>x</a:t>
            </a:r>
            <a:r>
              <a:rPr lang="en-US" dirty="0" smtClean="0"/>
              <a:t>, </a:t>
            </a:r>
            <a:r>
              <a:rPr lang="en-US" i="1" dirty="0" smtClean="0"/>
              <a:t>b</a:t>
            </a:r>
            <a:r>
              <a:rPr lang="en-US" i="1" baseline="-25000" dirty="0" smtClean="0"/>
              <a:t>y</a:t>
            </a:r>
            <a:r>
              <a:rPr lang="en-US" dirty="0" smtClean="0"/>
              <a:t>}</a:t>
            </a:r>
            <a:r>
              <a:rPr lang="en-US" i="1" baseline="30000" dirty="0" smtClean="0"/>
              <a:t>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754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75489" name="Object 1"/>
          <p:cNvGraphicFramePr>
            <a:graphicFrameLocks noChangeAspect="1"/>
          </p:cNvGraphicFramePr>
          <p:nvPr/>
        </p:nvGraphicFramePr>
        <p:xfrm>
          <a:off x="1322388" y="1725613"/>
          <a:ext cx="5588000" cy="1235075"/>
        </p:xfrm>
        <a:graphic>
          <a:graphicData uri="http://schemas.openxmlformats.org/presentationml/2006/ole">
            <p:oleObj spid="_x0000_s575489" name="Equation" r:id="rId3" imgW="5587920" imgH="1218960" progId="Equation.DSMT4">
              <p:embed/>
            </p:oleObj>
          </a:graphicData>
        </a:graphic>
      </p:graphicFrame>
      <p:sp>
        <p:nvSpPr>
          <p:cNvPr id="5754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75491" name="Object 3"/>
          <p:cNvGraphicFramePr>
            <a:graphicFrameLocks noChangeAspect="1"/>
          </p:cNvGraphicFramePr>
          <p:nvPr/>
        </p:nvGraphicFramePr>
        <p:xfrm>
          <a:off x="835025" y="3224213"/>
          <a:ext cx="3670300" cy="3211512"/>
        </p:xfrm>
        <a:graphic>
          <a:graphicData uri="http://schemas.openxmlformats.org/presentationml/2006/ole">
            <p:oleObj spid="_x0000_s575491" name="Equation" r:id="rId4" imgW="3670200" imgH="3200400" progId="Equation.DSMT4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882861" y="5265593"/>
            <a:ext cx="40895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Equally divide the total magnitude </a:t>
            </a:r>
            <a:br>
              <a:rPr lang="en-US" dirty="0" smtClean="0"/>
            </a:br>
            <a:r>
              <a:rPr lang="en-US" dirty="0" smtClean="0"/>
              <a:t>of the body force to the four nodes</a:t>
            </a:r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SIMPLE SHEAR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 = 10 </a:t>
            </a:r>
            <a:r>
              <a:rPr lang="en-US" dirty="0" err="1" smtClean="0"/>
              <a:t>GPa</a:t>
            </a:r>
            <a:r>
              <a:rPr lang="en-US" dirty="0" smtClean="0"/>
              <a:t>, v = 0.25, h=0.1m</a:t>
            </a:r>
          </a:p>
          <a:p>
            <a:r>
              <a:rPr lang="en-US" dirty="0" smtClean="0"/>
              <a:t>F = 100 </a:t>
            </a:r>
            <a:r>
              <a:rPr lang="en-US" dirty="0" err="1" smtClean="0"/>
              <a:t>kN</a:t>
            </a:r>
            <a:r>
              <a:rPr lang="en-US" dirty="0" smtClean="0"/>
              <a:t>/m2</a:t>
            </a:r>
          </a:p>
          <a:p>
            <a:r>
              <a:rPr lang="en-US" dirty="0" smtClean="0"/>
              <a:t>{</a:t>
            </a:r>
            <a:r>
              <a:rPr lang="en-US" b="1" dirty="0" smtClean="0"/>
              <a:t>Q</a:t>
            </a:r>
            <a:r>
              <a:rPr lang="en-US" i="1" baseline="-25000" dirty="0" smtClean="0"/>
              <a:t>s</a:t>
            </a:r>
            <a:r>
              <a:rPr lang="en-US" dirty="0" smtClean="0"/>
              <a:t>} = {</a:t>
            </a:r>
            <a:r>
              <a:rPr lang="en-US" i="1" dirty="0" smtClean="0"/>
              <a:t>u</a:t>
            </a:r>
            <a:r>
              <a:rPr lang="en-US" baseline="-25000" dirty="0" smtClean="0"/>
              <a:t>1</a:t>
            </a:r>
            <a:r>
              <a:rPr lang="en-US" dirty="0" smtClean="0"/>
              <a:t>, </a:t>
            </a:r>
            <a:r>
              <a:rPr lang="en-US" i="1" dirty="0" smtClean="0"/>
              <a:t>v</a:t>
            </a:r>
            <a:r>
              <a:rPr lang="en-US" baseline="-25000" dirty="0" smtClean="0"/>
              <a:t>1</a:t>
            </a:r>
            <a:r>
              <a:rPr lang="en-US" dirty="0" smtClean="0"/>
              <a:t>, </a:t>
            </a:r>
            <a:r>
              <a:rPr lang="en-US" i="1" dirty="0" smtClean="0"/>
              <a:t>u</a:t>
            </a:r>
            <a:r>
              <a:rPr lang="en-US" baseline="-25000" dirty="0" smtClean="0"/>
              <a:t>2</a:t>
            </a:r>
            <a:r>
              <a:rPr lang="en-US" dirty="0" smtClean="0"/>
              <a:t>, </a:t>
            </a:r>
            <a:r>
              <a:rPr lang="en-US" i="1" dirty="0" smtClean="0"/>
              <a:t>v</a:t>
            </a:r>
            <a:r>
              <a:rPr lang="en-US" baseline="-25000" dirty="0" smtClean="0"/>
              <a:t>2</a:t>
            </a:r>
            <a:r>
              <a:rPr lang="en-US" dirty="0" smtClean="0"/>
              <a:t>, </a:t>
            </a:r>
            <a:r>
              <a:rPr lang="en-US" i="1" dirty="0" smtClean="0"/>
              <a:t>u</a:t>
            </a:r>
            <a:r>
              <a:rPr lang="en-US" baseline="-25000" dirty="0" smtClean="0"/>
              <a:t>3</a:t>
            </a:r>
            <a:r>
              <a:rPr lang="en-US" dirty="0" smtClean="0"/>
              <a:t>, </a:t>
            </a:r>
            <a:r>
              <a:rPr lang="en-US" i="1" dirty="0" smtClean="0"/>
              <a:t>v</a:t>
            </a:r>
            <a:r>
              <a:rPr lang="en-US" baseline="-25000" dirty="0" smtClean="0"/>
              <a:t>3</a:t>
            </a:r>
            <a:r>
              <a:rPr lang="en-US" dirty="0" smtClean="0"/>
              <a:t>, </a:t>
            </a:r>
            <a:r>
              <a:rPr lang="en-US" i="1" dirty="0" smtClean="0"/>
              <a:t>u</a:t>
            </a:r>
            <a:r>
              <a:rPr lang="en-US" baseline="-25000" dirty="0" smtClean="0"/>
              <a:t>4</a:t>
            </a:r>
            <a:r>
              <a:rPr lang="en-US" dirty="0" smtClean="0"/>
              <a:t>, </a:t>
            </a:r>
            <a:r>
              <a:rPr lang="en-US" i="1" dirty="0" smtClean="0"/>
              <a:t>v</a:t>
            </a:r>
            <a:r>
              <a:rPr lang="en-US" baseline="-25000" dirty="0" smtClean="0"/>
              <a:t>4</a:t>
            </a:r>
            <a:r>
              <a:rPr lang="en-US" dirty="0" smtClean="0"/>
              <a:t>}</a:t>
            </a:r>
            <a:r>
              <a:rPr lang="en-US" i="1" baseline="30000" dirty="0" smtClean="0"/>
              <a:t>T</a:t>
            </a:r>
            <a:r>
              <a:rPr lang="en-US" dirty="0" smtClean="0"/>
              <a:t>. </a:t>
            </a:r>
          </a:p>
          <a:p>
            <a:r>
              <a:rPr lang="en-US" dirty="0" smtClean="0"/>
              <a:t>Non-zero DOFs: </a:t>
            </a:r>
            <a:r>
              <a:rPr lang="en-US" i="1" dirty="0" smtClean="0"/>
              <a:t>u</a:t>
            </a:r>
            <a:r>
              <a:rPr lang="en-US" baseline="-25000" dirty="0" smtClean="0"/>
              <a:t>3</a:t>
            </a:r>
            <a:r>
              <a:rPr lang="en-US" dirty="0" smtClean="0"/>
              <a:t> and </a:t>
            </a:r>
            <a:r>
              <a:rPr lang="en-US" i="1" dirty="0" smtClean="0"/>
              <a:t>u</a:t>
            </a:r>
            <a:r>
              <a:rPr lang="en-US" baseline="-25000" dirty="0" smtClean="0"/>
              <a:t>4</a:t>
            </a:r>
            <a:r>
              <a:rPr lang="en-US" dirty="0" smtClean="0"/>
              <a:t>. </a:t>
            </a:r>
          </a:p>
          <a:p>
            <a:r>
              <a:rPr lang="en-US" dirty="0" smtClean="0"/>
              <a:t>Stiffness matrix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spcBef>
                <a:spcPts val="1800"/>
              </a:spcBef>
            </a:pPr>
            <a:r>
              <a:rPr lang="en-US" dirty="0" smtClean="0"/>
              <a:t>FEM equation (after applying BC)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spcBef>
                <a:spcPts val="1800"/>
              </a:spcBef>
            </a:pPr>
            <a:r>
              <a:rPr lang="en-US" dirty="0" smtClean="0"/>
              <a:t>Nodal displacements</a:t>
            </a:r>
          </a:p>
        </p:txBody>
      </p:sp>
      <p:sp>
        <p:nvSpPr>
          <p:cNvPr id="576543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76513" name="Group 1"/>
          <p:cNvGrpSpPr>
            <a:grpSpLocks noChangeAspect="1"/>
          </p:cNvGrpSpPr>
          <p:nvPr/>
        </p:nvGrpSpPr>
        <p:grpSpPr bwMode="auto">
          <a:xfrm>
            <a:off x="4599730" y="526470"/>
            <a:ext cx="4363578" cy="3870326"/>
            <a:chOff x="4322" y="147"/>
            <a:chExt cx="3435" cy="3048"/>
          </a:xfrm>
        </p:grpSpPr>
        <p:sp>
          <p:nvSpPr>
            <p:cNvPr id="576542" name="Rectangle 30"/>
            <p:cNvSpPr>
              <a:spLocks noChangeArrowheads="1"/>
            </p:cNvSpPr>
            <p:nvPr/>
          </p:nvSpPr>
          <p:spPr bwMode="auto">
            <a:xfrm>
              <a:off x="5264" y="956"/>
              <a:ext cx="1827" cy="1827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576541" name="Rectangle 29" descr="Wide upward diagonal"/>
            <p:cNvSpPr>
              <a:spLocks noChangeArrowheads="1"/>
            </p:cNvSpPr>
            <p:nvPr/>
          </p:nvSpPr>
          <p:spPr bwMode="auto">
            <a:xfrm>
              <a:off x="4925" y="2807"/>
              <a:ext cx="2493" cy="388"/>
            </a:xfrm>
            <a:prstGeom prst="rect">
              <a:avLst/>
            </a:prstGeom>
            <a:pattFill prst="wdUpDiag">
              <a:fgClr>
                <a:srgbClr val="000000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576540" name="Line 28"/>
            <p:cNvSpPr>
              <a:spLocks noChangeShapeType="1"/>
            </p:cNvSpPr>
            <p:nvPr/>
          </p:nvSpPr>
          <p:spPr bwMode="auto">
            <a:xfrm>
              <a:off x="4688" y="2807"/>
              <a:ext cx="287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576539" name="Oval 27"/>
            <p:cNvSpPr>
              <a:spLocks noChangeArrowheads="1"/>
            </p:cNvSpPr>
            <p:nvPr/>
          </p:nvSpPr>
          <p:spPr bwMode="auto">
            <a:xfrm>
              <a:off x="5227" y="803"/>
              <a:ext cx="143" cy="14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576538" name="Oval 26"/>
            <p:cNvSpPr>
              <a:spLocks noChangeArrowheads="1"/>
            </p:cNvSpPr>
            <p:nvPr/>
          </p:nvSpPr>
          <p:spPr bwMode="auto">
            <a:xfrm>
              <a:off x="5570" y="803"/>
              <a:ext cx="143" cy="14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576537" name="Oval 25"/>
            <p:cNvSpPr>
              <a:spLocks noChangeArrowheads="1"/>
            </p:cNvSpPr>
            <p:nvPr/>
          </p:nvSpPr>
          <p:spPr bwMode="auto">
            <a:xfrm>
              <a:off x="5914" y="803"/>
              <a:ext cx="143" cy="14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576536" name="Oval 24"/>
            <p:cNvSpPr>
              <a:spLocks noChangeArrowheads="1"/>
            </p:cNvSpPr>
            <p:nvPr/>
          </p:nvSpPr>
          <p:spPr bwMode="auto">
            <a:xfrm>
              <a:off x="6258" y="803"/>
              <a:ext cx="143" cy="14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576535" name="Oval 23"/>
            <p:cNvSpPr>
              <a:spLocks noChangeArrowheads="1"/>
            </p:cNvSpPr>
            <p:nvPr/>
          </p:nvSpPr>
          <p:spPr bwMode="auto">
            <a:xfrm>
              <a:off x="6602" y="803"/>
              <a:ext cx="143" cy="14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576534" name="Oval 22"/>
            <p:cNvSpPr>
              <a:spLocks noChangeArrowheads="1"/>
            </p:cNvSpPr>
            <p:nvPr/>
          </p:nvSpPr>
          <p:spPr bwMode="auto">
            <a:xfrm>
              <a:off x="6970" y="803"/>
              <a:ext cx="143" cy="14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576533" name="Rectangle 21" descr="Wide upward diagonal"/>
            <p:cNvSpPr>
              <a:spLocks noChangeArrowheads="1"/>
            </p:cNvSpPr>
            <p:nvPr/>
          </p:nvSpPr>
          <p:spPr bwMode="auto">
            <a:xfrm>
              <a:off x="4925" y="407"/>
              <a:ext cx="2493" cy="388"/>
            </a:xfrm>
            <a:prstGeom prst="rect">
              <a:avLst/>
            </a:prstGeom>
            <a:pattFill prst="wdUpDiag">
              <a:fgClr>
                <a:srgbClr val="000000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576532" name="Line 20"/>
            <p:cNvSpPr>
              <a:spLocks noChangeShapeType="1"/>
            </p:cNvSpPr>
            <p:nvPr/>
          </p:nvSpPr>
          <p:spPr bwMode="auto">
            <a:xfrm>
              <a:off x="4925" y="787"/>
              <a:ext cx="249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576531" name="Line 19"/>
            <p:cNvSpPr>
              <a:spLocks noChangeShapeType="1"/>
            </p:cNvSpPr>
            <p:nvPr/>
          </p:nvSpPr>
          <p:spPr bwMode="auto">
            <a:xfrm>
              <a:off x="5701" y="1041"/>
              <a:ext cx="96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576530" name="Text Box 18"/>
            <p:cNvSpPr txBox="1">
              <a:spLocks noChangeArrowheads="1"/>
            </p:cNvSpPr>
            <p:nvPr/>
          </p:nvSpPr>
          <p:spPr bwMode="auto">
            <a:xfrm>
              <a:off x="6026" y="1065"/>
              <a:ext cx="314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바탕" pitchFamily="18" charset="-127"/>
                  <a:cs typeface="Times New Roman" pitchFamily="18" charset="0"/>
                </a:rPr>
                <a:t>f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6529" name="Text Box 17"/>
            <p:cNvSpPr txBox="1">
              <a:spLocks noChangeArrowheads="1"/>
            </p:cNvSpPr>
            <p:nvPr/>
          </p:nvSpPr>
          <p:spPr bwMode="auto">
            <a:xfrm>
              <a:off x="5313" y="2450"/>
              <a:ext cx="314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바탕" pitchFamily="18" charset="-127"/>
                  <a:cs typeface="Times New Roman" pitchFamily="18" charset="0"/>
                </a:rPr>
                <a:t>1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6528" name="Text Box 16"/>
            <p:cNvSpPr txBox="1">
              <a:spLocks noChangeArrowheads="1"/>
            </p:cNvSpPr>
            <p:nvPr/>
          </p:nvSpPr>
          <p:spPr bwMode="auto">
            <a:xfrm>
              <a:off x="6741" y="2447"/>
              <a:ext cx="314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바탕" pitchFamily="18" charset="-127"/>
                  <a:cs typeface="Times New Roman" pitchFamily="18" charset="0"/>
                </a:rPr>
                <a:t>2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6527" name="Text Box 15"/>
            <p:cNvSpPr txBox="1">
              <a:spLocks noChangeArrowheads="1"/>
            </p:cNvSpPr>
            <p:nvPr/>
          </p:nvSpPr>
          <p:spPr bwMode="auto">
            <a:xfrm>
              <a:off x="6751" y="1028"/>
              <a:ext cx="314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바탕" pitchFamily="18" charset="-127"/>
                  <a:cs typeface="Times New Roman" pitchFamily="18" charset="0"/>
                </a:rPr>
                <a:t>3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6526" name="Text Box 14"/>
            <p:cNvSpPr txBox="1">
              <a:spLocks noChangeArrowheads="1"/>
            </p:cNvSpPr>
            <p:nvPr/>
          </p:nvSpPr>
          <p:spPr bwMode="auto">
            <a:xfrm>
              <a:off x="5308" y="1026"/>
              <a:ext cx="314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바탕" pitchFamily="18" charset="-127"/>
                  <a:cs typeface="Times New Roman" pitchFamily="18" charset="0"/>
                </a:rPr>
                <a:t>4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6525" name="Oval 13"/>
            <p:cNvSpPr>
              <a:spLocks noChangeArrowheads="1"/>
            </p:cNvSpPr>
            <p:nvPr/>
          </p:nvSpPr>
          <p:spPr bwMode="auto">
            <a:xfrm>
              <a:off x="5300" y="2419"/>
              <a:ext cx="315" cy="315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576524" name="Oval 12"/>
            <p:cNvSpPr>
              <a:spLocks noChangeArrowheads="1"/>
            </p:cNvSpPr>
            <p:nvPr/>
          </p:nvSpPr>
          <p:spPr bwMode="auto">
            <a:xfrm>
              <a:off x="6740" y="2415"/>
              <a:ext cx="315" cy="315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576523" name="Oval 11"/>
            <p:cNvSpPr>
              <a:spLocks noChangeArrowheads="1"/>
            </p:cNvSpPr>
            <p:nvPr/>
          </p:nvSpPr>
          <p:spPr bwMode="auto">
            <a:xfrm>
              <a:off x="6740" y="988"/>
              <a:ext cx="315" cy="315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576522" name="Oval 10"/>
            <p:cNvSpPr>
              <a:spLocks noChangeArrowheads="1"/>
            </p:cNvSpPr>
            <p:nvPr/>
          </p:nvSpPr>
          <p:spPr bwMode="auto">
            <a:xfrm>
              <a:off x="5300" y="996"/>
              <a:ext cx="315" cy="315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576521" name="Line 9"/>
            <p:cNvSpPr>
              <a:spLocks noChangeShapeType="1"/>
            </p:cNvSpPr>
            <p:nvPr/>
          </p:nvSpPr>
          <p:spPr bwMode="auto">
            <a:xfrm flipV="1">
              <a:off x="5252" y="194"/>
              <a:ext cx="0" cy="6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576520" name="Text Box 8"/>
            <p:cNvSpPr txBox="1">
              <a:spLocks noChangeArrowheads="1"/>
            </p:cNvSpPr>
            <p:nvPr/>
          </p:nvSpPr>
          <p:spPr bwMode="auto">
            <a:xfrm>
              <a:off x="7517" y="2644"/>
              <a:ext cx="24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바탕" pitchFamily="18" charset="-127"/>
                  <a:cs typeface="Times New Roman" pitchFamily="18" charset="0"/>
                </a:rPr>
                <a:t>x</a:t>
              </a:r>
              <a:endPara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6519" name="Text Box 7"/>
            <p:cNvSpPr txBox="1">
              <a:spLocks noChangeArrowheads="1"/>
            </p:cNvSpPr>
            <p:nvPr/>
          </p:nvSpPr>
          <p:spPr bwMode="auto">
            <a:xfrm>
              <a:off x="5263" y="147"/>
              <a:ext cx="314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바탕" pitchFamily="18" charset="-127"/>
                  <a:cs typeface="Times New Roman" pitchFamily="18" charset="0"/>
                </a:rPr>
                <a:t>y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6518" name="Line 6"/>
            <p:cNvSpPr>
              <a:spLocks noChangeShapeType="1"/>
            </p:cNvSpPr>
            <p:nvPr/>
          </p:nvSpPr>
          <p:spPr bwMode="auto">
            <a:xfrm>
              <a:off x="5252" y="2130"/>
              <a:ext cx="181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arrow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576517" name="Text Box 5"/>
            <p:cNvSpPr txBox="1">
              <a:spLocks noChangeArrowheads="1"/>
            </p:cNvSpPr>
            <p:nvPr/>
          </p:nvSpPr>
          <p:spPr bwMode="auto">
            <a:xfrm>
              <a:off x="5931" y="1889"/>
              <a:ext cx="52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바탕" pitchFamily="18" charset="-127"/>
                  <a:cs typeface="Times New Roman" pitchFamily="18" charset="0"/>
                </a:rPr>
                <a:t>1 m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6516" name="Line 4"/>
            <p:cNvSpPr>
              <a:spLocks noChangeShapeType="1"/>
            </p:cNvSpPr>
            <p:nvPr/>
          </p:nvSpPr>
          <p:spPr bwMode="auto">
            <a:xfrm flipH="1">
              <a:off x="4514" y="956"/>
              <a:ext cx="60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576515" name="Line 3"/>
            <p:cNvSpPr>
              <a:spLocks noChangeShapeType="1"/>
            </p:cNvSpPr>
            <p:nvPr/>
          </p:nvSpPr>
          <p:spPr bwMode="auto">
            <a:xfrm>
              <a:off x="4828" y="956"/>
              <a:ext cx="0" cy="182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arrow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576514" name="Text Box 2"/>
            <p:cNvSpPr txBox="1">
              <a:spLocks noChangeArrowheads="1"/>
            </p:cNvSpPr>
            <p:nvPr/>
          </p:nvSpPr>
          <p:spPr bwMode="auto">
            <a:xfrm>
              <a:off x="4322" y="1703"/>
              <a:ext cx="52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바탕" pitchFamily="18" charset="-127"/>
                  <a:cs typeface="Times New Roman" pitchFamily="18" charset="0"/>
                </a:rPr>
                <a:t>1 m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76554" name="Rectangle 4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76553" name="Object 41"/>
          <p:cNvGraphicFramePr>
            <a:graphicFrameLocks noChangeAspect="1"/>
          </p:cNvGraphicFramePr>
          <p:nvPr/>
        </p:nvGraphicFramePr>
        <p:xfrm>
          <a:off x="817563" y="3059113"/>
          <a:ext cx="2965450" cy="757237"/>
        </p:xfrm>
        <a:graphic>
          <a:graphicData uri="http://schemas.openxmlformats.org/presentationml/2006/ole">
            <p:oleObj spid="_x0000_s576553" name="Equation" r:id="rId3" imgW="2958840" imgH="761760" progId="Equation.DSMT4">
              <p:embed/>
            </p:oleObj>
          </a:graphicData>
        </a:graphic>
      </p:graphicFrame>
      <p:sp>
        <p:nvSpPr>
          <p:cNvPr id="576556" name="Rectangle 4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76555" name="Object 43"/>
          <p:cNvGraphicFramePr>
            <a:graphicFrameLocks noChangeAspect="1"/>
          </p:cNvGraphicFramePr>
          <p:nvPr/>
        </p:nvGraphicFramePr>
        <p:xfrm>
          <a:off x="727075" y="4586288"/>
          <a:ext cx="3881438" cy="782637"/>
        </p:xfrm>
        <a:graphic>
          <a:graphicData uri="http://schemas.openxmlformats.org/presentationml/2006/ole">
            <p:oleObj spid="_x0000_s576555" name="Equation" r:id="rId4" imgW="3898800" imgH="787320" progId="Equation.DSMT4">
              <p:embed/>
            </p:oleObj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/>
        </p:nvGraphicFramePr>
        <p:xfrm>
          <a:off x="776288" y="5986463"/>
          <a:ext cx="2133600" cy="330200"/>
        </p:xfrm>
        <a:graphic>
          <a:graphicData uri="http://schemas.openxmlformats.org/presentationml/2006/ole">
            <p:oleObj spid="_x0000_s576557" name="Equation" r:id="rId5" imgW="2133360" imgH="33012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SIMPLE SHEAR </a:t>
            </a:r>
            <a:r>
              <a:rPr lang="en-US" i="1" dirty="0" smtClean="0"/>
              <a:t>cont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Strain &amp; Stress</a:t>
            </a:r>
            <a:endParaRPr lang="en-US" dirty="0"/>
          </a:p>
        </p:txBody>
      </p:sp>
      <p:sp>
        <p:nvSpPr>
          <p:cNvPr id="5775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77537" name="Object 1"/>
          <p:cNvGraphicFramePr>
            <a:graphicFrameLocks noChangeAspect="1"/>
          </p:cNvGraphicFramePr>
          <p:nvPr/>
        </p:nvGraphicFramePr>
        <p:xfrm>
          <a:off x="904875" y="647700"/>
          <a:ext cx="7635875" cy="2713038"/>
        </p:xfrm>
        <a:graphic>
          <a:graphicData uri="http://schemas.openxmlformats.org/presentationml/2006/ole">
            <p:oleObj spid="_x0000_s577537" name="Equation" r:id="rId3" imgW="8483400" imgH="3022560" progId="Equation.DSMT4">
              <p:embed/>
            </p:oleObj>
          </a:graphicData>
        </a:graphic>
      </p:graphicFrame>
      <p:sp>
        <p:nvSpPr>
          <p:cNvPr id="5775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77539" name="Object 3"/>
          <p:cNvGraphicFramePr>
            <a:graphicFrameLocks noChangeAspect="1"/>
          </p:cNvGraphicFramePr>
          <p:nvPr/>
        </p:nvGraphicFramePr>
        <p:xfrm>
          <a:off x="773113" y="3482975"/>
          <a:ext cx="6142037" cy="1143000"/>
        </p:xfrm>
        <a:graphic>
          <a:graphicData uri="http://schemas.openxmlformats.org/presentationml/2006/ole">
            <p:oleObj spid="_x0000_s577539" name="Equation" r:id="rId4" imgW="6819840" imgH="1269720" progId="Equation.DSMT4">
              <p:embed/>
            </p:oleObj>
          </a:graphicData>
        </a:graphic>
      </p:graphicFrame>
      <p:sp>
        <p:nvSpPr>
          <p:cNvPr id="577550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77541" name="Group 5"/>
          <p:cNvGrpSpPr>
            <a:grpSpLocks noChangeAspect="1"/>
          </p:cNvGrpSpPr>
          <p:nvPr/>
        </p:nvGrpSpPr>
        <p:grpSpPr bwMode="auto">
          <a:xfrm>
            <a:off x="1485899" y="4797558"/>
            <a:ext cx="5960270" cy="1745457"/>
            <a:chOff x="3035" y="2541"/>
            <a:chExt cx="6258" cy="1833"/>
          </a:xfrm>
        </p:grpSpPr>
        <p:sp>
          <p:nvSpPr>
            <p:cNvPr id="577549" name="Rectangle 13"/>
            <p:cNvSpPr>
              <a:spLocks noChangeArrowheads="1"/>
            </p:cNvSpPr>
            <p:nvPr/>
          </p:nvSpPr>
          <p:spPr bwMode="auto">
            <a:xfrm>
              <a:off x="5199" y="2541"/>
              <a:ext cx="1827" cy="1827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577548" name="AutoShape 12"/>
            <p:cNvSpPr>
              <a:spLocks noChangeArrowheads="1"/>
            </p:cNvSpPr>
            <p:nvPr/>
          </p:nvSpPr>
          <p:spPr bwMode="auto">
            <a:xfrm>
              <a:off x="5191" y="2546"/>
              <a:ext cx="2311" cy="1828"/>
            </a:xfrm>
            <a:prstGeom prst="parallelogram">
              <a:avLst>
                <a:gd name="adj" fmla="val 25864"/>
              </a:avLst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577547" name="Arc 11"/>
            <p:cNvSpPr>
              <a:spLocks/>
            </p:cNvSpPr>
            <p:nvPr/>
          </p:nvSpPr>
          <p:spPr bwMode="auto">
            <a:xfrm rot="14379757" flipV="1">
              <a:off x="7054" y="3441"/>
              <a:ext cx="145" cy="14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graphicFrame>
          <p:nvGraphicFramePr>
            <p:cNvPr id="577546" name="Object 10"/>
            <p:cNvGraphicFramePr>
              <a:graphicFrameLocks noChangeAspect="1"/>
            </p:cNvGraphicFramePr>
            <p:nvPr/>
          </p:nvGraphicFramePr>
          <p:xfrm>
            <a:off x="6997" y="2961"/>
            <a:ext cx="363" cy="399"/>
          </p:xfrm>
          <a:graphic>
            <a:graphicData uri="http://schemas.openxmlformats.org/presentationml/2006/ole">
              <p:oleObj spid="_x0000_s577546" name="Equation" r:id="rId5" imgW="228501" imgH="253890" progId="Equation.DSMT4">
                <p:embed/>
              </p:oleObj>
            </a:graphicData>
          </a:graphic>
        </p:graphicFrame>
        <p:sp>
          <p:nvSpPr>
            <p:cNvPr id="577545" name="Text Box 9"/>
            <p:cNvSpPr txBox="1">
              <a:spLocks noChangeArrowheads="1"/>
            </p:cNvSpPr>
            <p:nvPr/>
          </p:nvSpPr>
          <p:spPr bwMode="auto">
            <a:xfrm>
              <a:off x="7551" y="3038"/>
              <a:ext cx="1742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바탕" pitchFamily="18" charset="-127"/>
                  <a:cs typeface="Times New Roman" pitchFamily="18" charset="0"/>
                </a:rPr>
                <a:t>Deformed shape</a:t>
              </a: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7544" name="Line 8"/>
            <p:cNvSpPr>
              <a:spLocks noChangeShapeType="1"/>
            </p:cNvSpPr>
            <p:nvPr/>
          </p:nvSpPr>
          <p:spPr bwMode="auto">
            <a:xfrm flipH="1" flipV="1">
              <a:off x="7454" y="2759"/>
              <a:ext cx="218" cy="32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577543" name="Text Box 7"/>
            <p:cNvSpPr txBox="1">
              <a:spLocks noChangeArrowheads="1"/>
            </p:cNvSpPr>
            <p:nvPr/>
          </p:nvSpPr>
          <p:spPr bwMode="auto">
            <a:xfrm>
              <a:off x="3035" y="3229"/>
              <a:ext cx="2008" cy="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바탕" pitchFamily="18" charset="-127"/>
                  <a:cs typeface="Times New Roman" pitchFamily="18" charset="0"/>
                </a:rPr>
                <a:t>Undeformed shape</a:t>
              </a: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7542" name="Line 6"/>
            <p:cNvSpPr>
              <a:spLocks noChangeShapeType="1"/>
            </p:cNvSpPr>
            <p:nvPr/>
          </p:nvSpPr>
          <p:spPr bwMode="auto">
            <a:xfrm flipV="1">
              <a:off x="4790" y="2914"/>
              <a:ext cx="387" cy="4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</p:grp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PURE BENDING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Couple M = 100 </a:t>
            </a:r>
            <a:r>
              <a:rPr lang="en-US" dirty="0" err="1" smtClean="0"/>
              <a:t>kN.m</a:t>
            </a:r>
            <a:endParaRPr lang="en-US" dirty="0" smtClean="0"/>
          </a:p>
          <a:p>
            <a:r>
              <a:rPr lang="en-US" dirty="0" smtClean="0"/>
              <a:t>Analytical solution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FEM solution</a:t>
            </a:r>
          </a:p>
          <a:p>
            <a:pPr lvl="1"/>
            <a:r>
              <a:rPr lang="en-US" dirty="0" smtClean="0"/>
              <a:t>Non-zero DOFs: </a:t>
            </a:r>
            <a:r>
              <a:rPr lang="en-US" i="1" dirty="0" smtClean="0"/>
              <a:t>u</a:t>
            </a:r>
            <a:r>
              <a:rPr lang="en-US" baseline="-25000" dirty="0" smtClean="0"/>
              <a:t>2</a:t>
            </a:r>
            <a:r>
              <a:rPr lang="en-US" dirty="0" smtClean="0"/>
              <a:t>, </a:t>
            </a:r>
            <a:r>
              <a:rPr lang="en-US" i="1" dirty="0" smtClean="0"/>
              <a:t>v</a:t>
            </a:r>
            <a:r>
              <a:rPr lang="en-US" baseline="-25000" dirty="0" smtClean="0"/>
              <a:t>2</a:t>
            </a:r>
            <a:r>
              <a:rPr lang="en-US" dirty="0" smtClean="0"/>
              <a:t>, </a:t>
            </a:r>
            <a:r>
              <a:rPr lang="en-US" i="1" dirty="0" smtClean="0"/>
              <a:t>u</a:t>
            </a:r>
            <a:r>
              <a:rPr lang="en-US" baseline="-25000" dirty="0" smtClean="0"/>
              <a:t>3</a:t>
            </a:r>
            <a:r>
              <a:rPr lang="en-US" dirty="0" smtClean="0"/>
              <a:t>, and </a:t>
            </a:r>
            <a:r>
              <a:rPr lang="en-US" i="1" dirty="0" smtClean="0"/>
              <a:t>v</a:t>
            </a:r>
            <a:r>
              <a:rPr lang="en-US" baseline="-25000" dirty="0" smtClean="0"/>
              <a:t>3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  <p:sp>
        <p:nvSpPr>
          <p:cNvPr id="578588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78561" name="Group 1"/>
          <p:cNvGrpSpPr>
            <a:grpSpLocks noChangeAspect="1"/>
          </p:cNvGrpSpPr>
          <p:nvPr/>
        </p:nvGrpSpPr>
        <p:grpSpPr bwMode="auto">
          <a:xfrm>
            <a:off x="4696691" y="568036"/>
            <a:ext cx="4250532" cy="2783682"/>
            <a:chOff x="3798" y="1154"/>
            <a:chExt cx="4462" cy="2922"/>
          </a:xfrm>
        </p:grpSpPr>
        <p:sp>
          <p:nvSpPr>
            <p:cNvPr id="578587" name="Rectangle 27"/>
            <p:cNvSpPr>
              <a:spLocks noChangeArrowheads="1"/>
            </p:cNvSpPr>
            <p:nvPr/>
          </p:nvSpPr>
          <p:spPr bwMode="auto">
            <a:xfrm>
              <a:off x="4848" y="1963"/>
              <a:ext cx="1827" cy="1827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grpSp>
          <p:nvGrpSpPr>
            <p:cNvPr id="578584" name="Group 24"/>
            <p:cNvGrpSpPr>
              <a:grpSpLocks/>
            </p:cNvGrpSpPr>
            <p:nvPr/>
          </p:nvGrpSpPr>
          <p:grpSpPr bwMode="auto">
            <a:xfrm rot="-5400000">
              <a:off x="3395" y="2636"/>
              <a:ext cx="2493" cy="388"/>
              <a:chOff x="4509" y="1414"/>
              <a:chExt cx="2493" cy="388"/>
            </a:xfrm>
          </p:grpSpPr>
          <p:sp>
            <p:nvSpPr>
              <p:cNvPr id="578586" name="Rectangle 26" descr="Wide upward diagonal"/>
              <p:cNvSpPr>
                <a:spLocks noChangeArrowheads="1"/>
              </p:cNvSpPr>
              <p:nvPr/>
            </p:nvSpPr>
            <p:spPr bwMode="auto">
              <a:xfrm>
                <a:off x="4509" y="1414"/>
                <a:ext cx="2493" cy="388"/>
              </a:xfrm>
              <a:prstGeom prst="rect">
                <a:avLst/>
              </a:prstGeom>
              <a:pattFill prst="wdUpDiag">
                <a:fgClr>
                  <a:srgbClr val="000000"/>
                </a:fgClr>
                <a:bgClr>
                  <a:srgbClr val="FFFFFF"/>
                </a:bgClr>
              </a:patt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578585" name="Line 25"/>
              <p:cNvSpPr>
                <a:spLocks noChangeShapeType="1"/>
              </p:cNvSpPr>
              <p:nvPr/>
            </p:nvSpPr>
            <p:spPr bwMode="auto">
              <a:xfrm>
                <a:off x="4509" y="1794"/>
                <a:ext cx="2493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</p:grpSp>
        <p:sp>
          <p:nvSpPr>
            <p:cNvPr id="578583" name="Line 23"/>
            <p:cNvSpPr>
              <a:spLocks noChangeShapeType="1"/>
            </p:cNvSpPr>
            <p:nvPr/>
          </p:nvSpPr>
          <p:spPr bwMode="auto">
            <a:xfrm>
              <a:off x="6666" y="3789"/>
              <a:ext cx="70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578582" name="Text Box 22"/>
            <p:cNvSpPr txBox="1">
              <a:spLocks noChangeArrowheads="1"/>
            </p:cNvSpPr>
            <p:nvPr/>
          </p:nvSpPr>
          <p:spPr bwMode="auto">
            <a:xfrm>
              <a:off x="6905" y="1605"/>
              <a:ext cx="314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바탕" pitchFamily="18" charset="-127"/>
                  <a:cs typeface="Times New Roman" pitchFamily="18" charset="0"/>
                </a:rPr>
                <a:t>f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8581" name="Text Box 21"/>
            <p:cNvSpPr txBox="1">
              <a:spLocks noChangeArrowheads="1"/>
            </p:cNvSpPr>
            <p:nvPr/>
          </p:nvSpPr>
          <p:spPr bwMode="auto">
            <a:xfrm>
              <a:off x="4897" y="3457"/>
              <a:ext cx="314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바탕" pitchFamily="18" charset="-127"/>
                  <a:cs typeface="Times New Roman" pitchFamily="18" charset="0"/>
                </a:rPr>
                <a:t>1</a:t>
              </a: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8580" name="Text Box 20"/>
            <p:cNvSpPr txBox="1">
              <a:spLocks noChangeArrowheads="1"/>
            </p:cNvSpPr>
            <p:nvPr/>
          </p:nvSpPr>
          <p:spPr bwMode="auto">
            <a:xfrm>
              <a:off x="6325" y="3454"/>
              <a:ext cx="314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바탕" pitchFamily="18" charset="-127"/>
                  <a:cs typeface="Times New Roman" pitchFamily="18" charset="0"/>
                </a:rPr>
                <a:t>2</a:t>
              </a: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8579" name="Text Box 19"/>
            <p:cNvSpPr txBox="1">
              <a:spLocks noChangeArrowheads="1"/>
            </p:cNvSpPr>
            <p:nvPr/>
          </p:nvSpPr>
          <p:spPr bwMode="auto">
            <a:xfrm>
              <a:off x="6335" y="2035"/>
              <a:ext cx="314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바탕" pitchFamily="18" charset="-127"/>
                  <a:cs typeface="Times New Roman" pitchFamily="18" charset="0"/>
                </a:rPr>
                <a:t>3</a:t>
              </a: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8578" name="Text Box 18"/>
            <p:cNvSpPr txBox="1">
              <a:spLocks noChangeArrowheads="1"/>
            </p:cNvSpPr>
            <p:nvPr/>
          </p:nvSpPr>
          <p:spPr bwMode="auto">
            <a:xfrm>
              <a:off x="4892" y="2033"/>
              <a:ext cx="314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바탕" pitchFamily="18" charset="-127"/>
                  <a:cs typeface="Times New Roman" pitchFamily="18" charset="0"/>
                </a:rPr>
                <a:t>4</a:t>
              </a: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8577" name="Oval 17"/>
            <p:cNvSpPr>
              <a:spLocks noChangeArrowheads="1"/>
            </p:cNvSpPr>
            <p:nvPr/>
          </p:nvSpPr>
          <p:spPr bwMode="auto">
            <a:xfrm>
              <a:off x="4884" y="3426"/>
              <a:ext cx="315" cy="315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578576" name="Oval 16"/>
            <p:cNvSpPr>
              <a:spLocks noChangeArrowheads="1"/>
            </p:cNvSpPr>
            <p:nvPr/>
          </p:nvSpPr>
          <p:spPr bwMode="auto">
            <a:xfrm>
              <a:off x="6324" y="3422"/>
              <a:ext cx="315" cy="315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578575" name="Oval 15"/>
            <p:cNvSpPr>
              <a:spLocks noChangeArrowheads="1"/>
            </p:cNvSpPr>
            <p:nvPr/>
          </p:nvSpPr>
          <p:spPr bwMode="auto">
            <a:xfrm>
              <a:off x="6324" y="1995"/>
              <a:ext cx="315" cy="315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578574" name="Oval 14"/>
            <p:cNvSpPr>
              <a:spLocks noChangeArrowheads="1"/>
            </p:cNvSpPr>
            <p:nvPr/>
          </p:nvSpPr>
          <p:spPr bwMode="auto">
            <a:xfrm>
              <a:off x="4884" y="2003"/>
              <a:ext cx="315" cy="315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578573" name="Line 13"/>
            <p:cNvSpPr>
              <a:spLocks noChangeShapeType="1"/>
            </p:cNvSpPr>
            <p:nvPr/>
          </p:nvSpPr>
          <p:spPr bwMode="auto">
            <a:xfrm flipV="1">
              <a:off x="4836" y="1201"/>
              <a:ext cx="0" cy="6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578572" name="Text Box 12"/>
            <p:cNvSpPr txBox="1">
              <a:spLocks noChangeArrowheads="1"/>
            </p:cNvSpPr>
            <p:nvPr/>
          </p:nvSpPr>
          <p:spPr bwMode="auto">
            <a:xfrm>
              <a:off x="7946" y="3602"/>
              <a:ext cx="314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바탕" pitchFamily="18" charset="-127"/>
                  <a:cs typeface="Times New Roman" pitchFamily="18" charset="0"/>
                </a:rPr>
                <a:t>x</a:t>
              </a: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8571" name="Text Box 11"/>
            <p:cNvSpPr txBox="1">
              <a:spLocks noChangeArrowheads="1"/>
            </p:cNvSpPr>
            <p:nvPr/>
          </p:nvSpPr>
          <p:spPr bwMode="auto">
            <a:xfrm>
              <a:off x="4847" y="1154"/>
              <a:ext cx="314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바탕" pitchFamily="18" charset="-127"/>
                  <a:cs typeface="Times New Roman" pitchFamily="18" charset="0"/>
                </a:rPr>
                <a:t>y</a:t>
              </a: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8570" name="Line 10"/>
            <p:cNvSpPr>
              <a:spLocks noChangeShapeType="1"/>
            </p:cNvSpPr>
            <p:nvPr/>
          </p:nvSpPr>
          <p:spPr bwMode="auto">
            <a:xfrm>
              <a:off x="4836" y="3195"/>
              <a:ext cx="181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arrow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578569" name="Text Box 9"/>
            <p:cNvSpPr txBox="1">
              <a:spLocks noChangeArrowheads="1"/>
            </p:cNvSpPr>
            <p:nvPr/>
          </p:nvSpPr>
          <p:spPr bwMode="auto">
            <a:xfrm>
              <a:off x="5515" y="2896"/>
              <a:ext cx="52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바탕" pitchFamily="18" charset="-127"/>
                  <a:cs typeface="Times New Roman" pitchFamily="18" charset="0"/>
                </a:rPr>
                <a:t>1 m</a:t>
              </a: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8568" name="Line 8"/>
            <p:cNvSpPr>
              <a:spLocks noChangeShapeType="1"/>
            </p:cNvSpPr>
            <p:nvPr/>
          </p:nvSpPr>
          <p:spPr bwMode="auto">
            <a:xfrm>
              <a:off x="4304" y="1963"/>
              <a:ext cx="0" cy="182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arrow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578567" name="Text Box 7"/>
            <p:cNvSpPr txBox="1">
              <a:spLocks noChangeArrowheads="1"/>
            </p:cNvSpPr>
            <p:nvPr/>
          </p:nvSpPr>
          <p:spPr bwMode="auto">
            <a:xfrm>
              <a:off x="3798" y="2710"/>
              <a:ext cx="52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바탕" pitchFamily="18" charset="-127"/>
                  <a:cs typeface="Times New Roman" pitchFamily="18" charset="0"/>
                </a:rPr>
                <a:t>1 m</a:t>
              </a: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8566" name="Line 6"/>
            <p:cNvSpPr>
              <a:spLocks noChangeShapeType="1"/>
            </p:cNvSpPr>
            <p:nvPr/>
          </p:nvSpPr>
          <p:spPr bwMode="auto">
            <a:xfrm>
              <a:off x="7450" y="3777"/>
              <a:ext cx="50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578565" name="Line 5"/>
            <p:cNvSpPr>
              <a:spLocks noChangeShapeType="1"/>
            </p:cNvSpPr>
            <p:nvPr/>
          </p:nvSpPr>
          <p:spPr bwMode="auto">
            <a:xfrm flipH="1">
              <a:off x="4158" y="1963"/>
              <a:ext cx="60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578564" name="Line 4"/>
            <p:cNvSpPr>
              <a:spLocks noChangeShapeType="1"/>
            </p:cNvSpPr>
            <p:nvPr/>
          </p:nvSpPr>
          <p:spPr bwMode="auto">
            <a:xfrm flipH="1">
              <a:off x="6666" y="1958"/>
              <a:ext cx="70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578563" name="Text Box 3"/>
            <p:cNvSpPr txBox="1">
              <a:spLocks noChangeArrowheads="1"/>
            </p:cNvSpPr>
            <p:nvPr/>
          </p:nvSpPr>
          <p:spPr bwMode="auto">
            <a:xfrm>
              <a:off x="6832" y="3473"/>
              <a:ext cx="314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바탕" pitchFamily="18" charset="-127"/>
                  <a:cs typeface="Times New Roman" pitchFamily="18" charset="0"/>
                </a:rPr>
                <a:t>f</a:t>
              </a: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8562" name="Line 2"/>
            <p:cNvSpPr>
              <a:spLocks noChangeShapeType="1"/>
            </p:cNvSpPr>
            <p:nvPr/>
          </p:nvSpPr>
          <p:spPr bwMode="auto">
            <a:xfrm flipH="1">
              <a:off x="4138" y="3788"/>
              <a:ext cx="63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</p:grpSp>
      <p:sp>
        <p:nvSpPr>
          <p:cNvPr id="578600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78599" name="Object 39"/>
          <p:cNvGraphicFramePr>
            <a:graphicFrameLocks noChangeAspect="1"/>
          </p:cNvGraphicFramePr>
          <p:nvPr/>
        </p:nvGraphicFramePr>
        <p:xfrm>
          <a:off x="752475" y="1763713"/>
          <a:ext cx="3184525" cy="617537"/>
        </p:xfrm>
        <a:graphic>
          <a:graphicData uri="http://schemas.openxmlformats.org/presentationml/2006/ole">
            <p:oleObj spid="_x0000_s578599" name="Equation" r:id="rId3" imgW="3174840" imgH="622080" progId="Equation.DSMT4">
              <p:embed/>
            </p:oleObj>
          </a:graphicData>
        </a:graphic>
      </p:graphicFrame>
      <p:sp>
        <p:nvSpPr>
          <p:cNvPr id="578602" name="Rectangle 4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78601" name="Object 41"/>
          <p:cNvGraphicFramePr>
            <a:graphicFrameLocks noChangeAspect="1"/>
          </p:cNvGraphicFramePr>
          <p:nvPr/>
        </p:nvGraphicFramePr>
        <p:xfrm>
          <a:off x="715963" y="2503488"/>
          <a:ext cx="2343150" cy="330200"/>
        </p:xfrm>
        <a:graphic>
          <a:graphicData uri="http://schemas.openxmlformats.org/presentationml/2006/ole">
            <p:oleObj spid="_x0000_s578601" name="Equation" r:id="rId4" imgW="2349360" imgH="330120" progId="Equation.DSMT4">
              <p:embed/>
            </p:oleObj>
          </a:graphicData>
        </a:graphic>
      </p:graphicFrame>
      <p:sp>
        <p:nvSpPr>
          <p:cNvPr id="578604" name="Rectangle 4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78603" name="Object 43"/>
          <p:cNvGraphicFramePr>
            <a:graphicFrameLocks noChangeAspect="1"/>
          </p:cNvGraphicFramePr>
          <p:nvPr/>
        </p:nvGraphicFramePr>
        <p:xfrm>
          <a:off x="1047750" y="3830638"/>
          <a:ext cx="5973763" cy="1533525"/>
        </p:xfrm>
        <a:graphic>
          <a:graphicData uri="http://schemas.openxmlformats.org/presentationml/2006/ole">
            <p:oleObj spid="_x0000_s578603" name="Equation" r:id="rId5" imgW="5956200" imgH="1549080" progId="Equation.DSMT4">
              <p:embed/>
            </p:oleObj>
          </a:graphicData>
        </a:graphic>
      </p:graphicFrame>
      <p:sp>
        <p:nvSpPr>
          <p:cNvPr id="578606" name="Rectangle 4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78605" name="Object 45"/>
          <p:cNvGraphicFramePr>
            <a:graphicFrameLocks noChangeAspect="1"/>
          </p:cNvGraphicFramePr>
          <p:nvPr/>
        </p:nvGraphicFramePr>
        <p:xfrm>
          <a:off x="1109663" y="5726113"/>
          <a:ext cx="4019550" cy="731837"/>
        </p:xfrm>
        <a:graphic>
          <a:graphicData uri="http://schemas.openxmlformats.org/presentationml/2006/ole">
            <p:oleObj spid="_x0000_s578605" name="Equation" r:id="rId6" imgW="4012920" imgH="73656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PURE BENDING </a:t>
            </a:r>
            <a:r>
              <a:rPr lang="en-US" i="1" dirty="0" smtClean="0"/>
              <a:t>cont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Strain &amp; Stress</a:t>
            </a:r>
            <a:endParaRPr lang="en-US" dirty="0"/>
          </a:p>
        </p:txBody>
      </p:sp>
      <p:sp>
        <p:nvSpPr>
          <p:cNvPr id="5795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79585" name="Object 1"/>
          <p:cNvGraphicFramePr>
            <a:graphicFrameLocks noChangeAspect="1"/>
          </p:cNvGraphicFramePr>
          <p:nvPr/>
        </p:nvGraphicFramePr>
        <p:xfrm>
          <a:off x="750888" y="923925"/>
          <a:ext cx="7724775" cy="2451100"/>
        </p:xfrm>
        <a:graphic>
          <a:graphicData uri="http://schemas.openxmlformats.org/presentationml/2006/ole">
            <p:oleObj spid="_x0000_s579585" name="Equation" r:id="rId3" imgW="9626400" imgH="3022560" progId="Equation.DSMT4">
              <p:embed/>
            </p:oleObj>
          </a:graphicData>
        </a:graphic>
      </p:graphicFrame>
      <p:sp>
        <p:nvSpPr>
          <p:cNvPr id="5795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79587" name="Object 3"/>
          <p:cNvGraphicFramePr>
            <a:graphicFrameLocks noChangeAspect="1"/>
          </p:cNvGraphicFramePr>
          <p:nvPr/>
        </p:nvGraphicFramePr>
        <p:xfrm>
          <a:off x="722069" y="3395914"/>
          <a:ext cx="6948488" cy="1016000"/>
        </p:xfrm>
        <a:graphic>
          <a:graphicData uri="http://schemas.openxmlformats.org/presentationml/2006/ole">
            <p:oleObj spid="_x0000_s579587" name="Equation" r:id="rId4" imgW="8673840" imgH="1269720" progId="Equation.DSMT4">
              <p:embed/>
            </p:oleObj>
          </a:graphicData>
        </a:graphic>
      </p:graphicFrame>
      <p:sp>
        <p:nvSpPr>
          <p:cNvPr id="57959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79589" name="Group 5"/>
          <p:cNvGrpSpPr>
            <a:grpSpLocks noChangeAspect="1"/>
          </p:cNvGrpSpPr>
          <p:nvPr/>
        </p:nvGrpSpPr>
        <p:grpSpPr bwMode="auto">
          <a:xfrm>
            <a:off x="568039" y="4502728"/>
            <a:ext cx="3562350" cy="1940720"/>
            <a:chOff x="5191" y="9015"/>
            <a:chExt cx="3739" cy="2037"/>
          </a:xfrm>
        </p:grpSpPr>
        <p:sp>
          <p:nvSpPr>
            <p:cNvPr id="579595" name="Rectangle 11"/>
            <p:cNvSpPr>
              <a:spLocks noChangeArrowheads="1"/>
            </p:cNvSpPr>
            <p:nvPr/>
          </p:nvSpPr>
          <p:spPr bwMode="auto">
            <a:xfrm>
              <a:off x="5204" y="9225"/>
              <a:ext cx="1827" cy="1827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579594" name="Freeform 10"/>
            <p:cNvSpPr>
              <a:spLocks/>
            </p:cNvSpPr>
            <p:nvPr/>
          </p:nvSpPr>
          <p:spPr bwMode="auto">
            <a:xfrm>
              <a:off x="5191" y="9015"/>
              <a:ext cx="2070" cy="2033"/>
            </a:xfrm>
            <a:custGeom>
              <a:avLst/>
              <a:gdLst/>
              <a:ahLst/>
              <a:cxnLst>
                <a:cxn ang="0">
                  <a:pos x="0" y="2033"/>
                </a:cxn>
                <a:cxn ang="0">
                  <a:pos x="2070" y="1779"/>
                </a:cxn>
                <a:cxn ang="0">
                  <a:pos x="1573" y="0"/>
                </a:cxn>
                <a:cxn ang="0">
                  <a:pos x="12" y="194"/>
                </a:cxn>
                <a:cxn ang="0">
                  <a:pos x="0" y="2033"/>
                </a:cxn>
              </a:cxnLst>
              <a:rect l="0" t="0" r="r" b="b"/>
              <a:pathLst>
                <a:path w="2070" h="2033">
                  <a:moveTo>
                    <a:pt x="0" y="2033"/>
                  </a:moveTo>
                  <a:lnTo>
                    <a:pt x="2070" y="1779"/>
                  </a:lnTo>
                  <a:lnTo>
                    <a:pt x="1573" y="0"/>
                  </a:lnTo>
                  <a:lnTo>
                    <a:pt x="12" y="194"/>
                  </a:lnTo>
                  <a:lnTo>
                    <a:pt x="0" y="2033"/>
                  </a:lnTo>
                  <a:close/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579593" name="Text Box 9"/>
            <p:cNvSpPr txBox="1">
              <a:spLocks noChangeArrowheads="1"/>
            </p:cNvSpPr>
            <p:nvPr/>
          </p:nvSpPr>
          <p:spPr bwMode="auto">
            <a:xfrm>
              <a:off x="7490" y="9100"/>
              <a:ext cx="1440" cy="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바탕" pitchFamily="18" charset="-127"/>
                  <a:cs typeface="Times New Roman" pitchFamily="18" charset="0"/>
                </a:rPr>
                <a:t>Undeformed shape</a:t>
              </a: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9592" name="Text Box 8"/>
            <p:cNvSpPr txBox="1">
              <a:spLocks noChangeArrowheads="1"/>
            </p:cNvSpPr>
            <p:nvPr/>
          </p:nvSpPr>
          <p:spPr bwMode="auto">
            <a:xfrm>
              <a:off x="7490" y="9992"/>
              <a:ext cx="1440" cy="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바탕" pitchFamily="18" charset="-127"/>
                  <a:cs typeface="Times New Roman" pitchFamily="18" charset="0"/>
                </a:rPr>
                <a:t>Deformed shape</a:t>
              </a: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9591" name="Line 7"/>
            <p:cNvSpPr>
              <a:spLocks noChangeShapeType="1"/>
            </p:cNvSpPr>
            <p:nvPr/>
          </p:nvSpPr>
          <p:spPr bwMode="auto">
            <a:xfrm flipH="1">
              <a:off x="7224" y="10213"/>
              <a:ext cx="387" cy="3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579590" name="Line 6"/>
            <p:cNvSpPr>
              <a:spLocks noChangeShapeType="1"/>
            </p:cNvSpPr>
            <p:nvPr/>
          </p:nvSpPr>
          <p:spPr bwMode="auto">
            <a:xfrm flipH="1">
              <a:off x="7018" y="9293"/>
              <a:ext cx="581" cy="1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748497" y="5096321"/>
            <a:ext cx="5262979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Unable to make curvature</a:t>
            </a:r>
          </a:p>
          <a:p>
            <a:pPr algn="l"/>
            <a:r>
              <a:rPr lang="en-US" dirty="0" smtClean="0"/>
              <a:t>Trapezoidal shape -&gt; non-zero shear stress</a:t>
            </a:r>
          </a:p>
          <a:p>
            <a:pPr algn="l"/>
            <a:r>
              <a:rPr lang="en-US" dirty="0" smtClean="0"/>
              <a:t>(</a:t>
            </a:r>
            <a:r>
              <a:rPr lang="en-US" i="1" dirty="0" err="1" smtClean="0">
                <a:latin typeface="Symbol" pitchFamily="18" charset="2"/>
              </a:rPr>
              <a:t>s</a:t>
            </a:r>
            <a:r>
              <a:rPr lang="en-US" i="1" baseline="-25000" dirty="0" err="1" smtClean="0"/>
              <a:t>xx</a:t>
            </a:r>
            <a:r>
              <a:rPr lang="en-US" dirty="0" smtClean="0"/>
              <a:t>)</a:t>
            </a:r>
            <a:r>
              <a:rPr lang="en-US" baseline="-25000" dirty="0" smtClean="0"/>
              <a:t>max</a:t>
            </a:r>
            <a:r>
              <a:rPr lang="en-US" dirty="0" smtClean="0"/>
              <a:t> /(</a:t>
            </a:r>
            <a:r>
              <a:rPr lang="en-US" i="1" dirty="0" err="1" smtClean="0">
                <a:latin typeface="Symbol" pitchFamily="18" charset="2"/>
              </a:rPr>
              <a:t>s</a:t>
            </a:r>
            <a:r>
              <a:rPr lang="en-US" i="1" baseline="-25000" dirty="0" err="1" smtClean="0"/>
              <a:t>xx</a:t>
            </a:r>
            <a:r>
              <a:rPr lang="en-US" dirty="0" smtClean="0"/>
              <a:t>)</a:t>
            </a:r>
            <a:r>
              <a:rPr lang="en-US" baseline="-25000" dirty="0" smtClean="0"/>
              <a:t>exact</a:t>
            </a:r>
            <a:r>
              <a:rPr lang="en-US" dirty="0" smtClean="0"/>
              <a:t> = 4.364/6.0 (73%) 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7" name="Rectangle 9"/>
          <p:cNvSpPr>
            <a:spLocks noChangeArrowheads="1"/>
          </p:cNvSpPr>
          <p:nvPr/>
        </p:nvSpPr>
        <p:spPr bwMode="auto">
          <a:xfrm>
            <a:off x="2565400" y="3657600"/>
            <a:ext cx="2530475" cy="815975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856" name="Rectangle 8"/>
          <p:cNvSpPr>
            <a:spLocks noChangeArrowheads="1"/>
          </p:cNvSpPr>
          <p:nvPr/>
        </p:nvSpPr>
        <p:spPr bwMode="auto">
          <a:xfrm>
            <a:off x="754063" y="1260475"/>
            <a:ext cx="6472237" cy="1544638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PLANE STRESS PROBLEM </a:t>
            </a:r>
            <a:r>
              <a:rPr lang="en-US" i="1"/>
              <a:t>cont</a:t>
            </a:r>
            <a:r>
              <a:rPr lang="en-US"/>
              <a:t>.</a:t>
            </a:r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75" y="741363"/>
            <a:ext cx="8909050" cy="5824537"/>
          </a:xfrm>
        </p:spPr>
        <p:txBody>
          <a:bodyPr/>
          <a:lstStyle/>
          <a:p>
            <a:r>
              <a:rPr lang="en-US" dirty="0"/>
              <a:t>Stress-strain relation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Even if </a:t>
            </a:r>
            <a:r>
              <a:rPr lang="en-US" dirty="0" err="1"/>
              <a:t>ε</a:t>
            </a:r>
            <a:r>
              <a:rPr lang="en-US" baseline="-25000" dirty="0" err="1"/>
              <a:t>zz</a:t>
            </a:r>
            <a:r>
              <a:rPr lang="en-US" dirty="0"/>
              <a:t> is not zero, it is not included in the stress-strain relation because it can be calculated from the following relation: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How to derive plane stress relation?</a:t>
            </a:r>
          </a:p>
          <a:p>
            <a:pPr lvl="1"/>
            <a:r>
              <a:rPr lang="en-US" dirty="0"/>
              <a:t>Solve for </a:t>
            </a:r>
            <a:r>
              <a:rPr lang="en-US" dirty="0">
                <a:sym typeface="Symbol" pitchFamily="18" charset="2"/>
              </a:rPr>
              <a:t></a:t>
            </a:r>
            <a:r>
              <a:rPr lang="en-US" baseline="-25000" dirty="0" err="1"/>
              <a:t>zz</a:t>
            </a:r>
            <a:r>
              <a:rPr lang="en-US" dirty="0"/>
              <a:t> in terms of </a:t>
            </a:r>
            <a:r>
              <a:rPr lang="en-US" dirty="0">
                <a:sym typeface="Symbol" pitchFamily="18" charset="2"/>
              </a:rPr>
              <a:t></a:t>
            </a:r>
            <a:r>
              <a:rPr lang="en-US" baseline="-25000" dirty="0"/>
              <a:t>xx</a:t>
            </a:r>
            <a:r>
              <a:rPr lang="en-US" dirty="0"/>
              <a:t> and </a:t>
            </a:r>
            <a:r>
              <a:rPr lang="en-US" dirty="0">
                <a:sym typeface="Symbol" pitchFamily="18" charset="2"/>
              </a:rPr>
              <a:t></a:t>
            </a:r>
            <a:r>
              <a:rPr lang="en-US" baseline="-25000" dirty="0" err="1"/>
              <a:t>yy</a:t>
            </a:r>
            <a:r>
              <a:rPr lang="en-US" dirty="0"/>
              <a:t> from the relation of </a:t>
            </a:r>
            <a:r>
              <a:rPr lang="en-US" dirty="0">
                <a:sym typeface="Symbol" pitchFamily="18" charset="2"/>
              </a:rPr>
              <a:t></a:t>
            </a:r>
            <a:r>
              <a:rPr lang="en-US" baseline="-25000" dirty="0" err="1"/>
              <a:t>zz</a:t>
            </a:r>
            <a:r>
              <a:rPr lang="en-US" dirty="0"/>
              <a:t> = 0 and Eq. (</a:t>
            </a:r>
            <a:r>
              <a:rPr lang="en-US" dirty="0" smtClean="0"/>
              <a:t>1.57)</a:t>
            </a:r>
            <a:endParaRPr lang="en-US" dirty="0"/>
          </a:p>
          <a:p>
            <a:pPr lvl="1"/>
            <a:r>
              <a:rPr lang="en-US" dirty="0"/>
              <a:t>Write </a:t>
            </a:r>
            <a:r>
              <a:rPr lang="en-US" dirty="0">
                <a:sym typeface="Symbol" pitchFamily="18" charset="2"/>
              </a:rPr>
              <a:t></a:t>
            </a:r>
            <a:r>
              <a:rPr lang="en-US" baseline="-25000" dirty="0"/>
              <a:t>xx</a:t>
            </a:r>
            <a:r>
              <a:rPr lang="en-US" dirty="0"/>
              <a:t> and </a:t>
            </a:r>
            <a:r>
              <a:rPr lang="en-US" dirty="0">
                <a:sym typeface="Symbol" pitchFamily="18" charset="2"/>
              </a:rPr>
              <a:t></a:t>
            </a:r>
            <a:r>
              <a:rPr lang="en-US" baseline="-25000" dirty="0" err="1"/>
              <a:t>yy</a:t>
            </a:r>
            <a:r>
              <a:rPr lang="en-US" dirty="0"/>
              <a:t> in terms of </a:t>
            </a:r>
            <a:r>
              <a:rPr lang="en-US" dirty="0">
                <a:sym typeface="Symbol" pitchFamily="18" charset="2"/>
              </a:rPr>
              <a:t></a:t>
            </a:r>
            <a:r>
              <a:rPr lang="en-US" baseline="-25000" dirty="0"/>
              <a:t>xx</a:t>
            </a:r>
            <a:r>
              <a:rPr lang="en-US" dirty="0"/>
              <a:t> and </a:t>
            </a:r>
            <a:r>
              <a:rPr lang="en-US" dirty="0">
                <a:sym typeface="Symbol" pitchFamily="18" charset="2"/>
              </a:rPr>
              <a:t></a:t>
            </a:r>
            <a:r>
              <a:rPr lang="en-US" baseline="-25000" dirty="0" err="1" smtClean="0"/>
              <a:t>yy</a:t>
            </a:r>
            <a:endParaRPr lang="en-US" dirty="0"/>
          </a:p>
        </p:txBody>
      </p:sp>
      <p:sp>
        <p:nvSpPr>
          <p:cNvPr id="3491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49185" name="Object 1"/>
          <p:cNvGraphicFramePr>
            <a:graphicFrameLocks noChangeAspect="1"/>
          </p:cNvGraphicFramePr>
          <p:nvPr/>
        </p:nvGraphicFramePr>
        <p:xfrm>
          <a:off x="1100138" y="1422400"/>
          <a:ext cx="5805487" cy="1268413"/>
        </p:xfrm>
        <a:graphic>
          <a:graphicData uri="http://schemas.openxmlformats.org/presentationml/2006/ole">
            <p:oleObj spid="_x0000_s349185" name="Equation" r:id="rId3" imgW="5829120" imgH="1269720" progId="Equation.DSMT4">
              <p:embed/>
            </p:oleObj>
          </a:graphicData>
        </a:graphic>
      </p:graphicFrame>
      <p:sp>
        <p:nvSpPr>
          <p:cNvPr id="3491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49187" name="Object 3"/>
          <p:cNvGraphicFramePr>
            <a:graphicFrameLocks noChangeAspect="1"/>
          </p:cNvGraphicFramePr>
          <p:nvPr/>
        </p:nvGraphicFramePr>
        <p:xfrm>
          <a:off x="2779713" y="3749675"/>
          <a:ext cx="2111375" cy="617538"/>
        </p:xfrm>
        <a:graphic>
          <a:graphicData uri="http://schemas.openxmlformats.org/presentationml/2006/ole">
            <p:oleObj spid="_x0000_s349187" name="Equation" r:id="rId4" imgW="2095200" imgH="6220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75" y="741363"/>
            <a:ext cx="8909050" cy="5886450"/>
          </a:xfrm>
        </p:spPr>
        <p:txBody>
          <a:bodyPr/>
          <a:lstStyle/>
          <a:p>
            <a:r>
              <a:rPr lang="en-US" dirty="0" err="1"/>
              <a:t>Sxx</a:t>
            </a:r>
            <a:r>
              <a:rPr lang="en-US" dirty="0"/>
              <a:t> Plot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Stress is constant along the x-axis (pure bending)</a:t>
            </a:r>
          </a:p>
          <a:p>
            <a:r>
              <a:rPr lang="en-US" dirty="0"/>
              <a:t>linear through the height of the beam</a:t>
            </a:r>
          </a:p>
          <a:p>
            <a:r>
              <a:rPr lang="en-US" dirty="0"/>
              <a:t>Deflection is much higher than CST element. In fact, CST element is too stiff. However, stress is inaccurate.</a:t>
            </a:r>
          </a:p>
        </p:txBody>
      </p:sp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BEAM BENDING PROBLEM </a:t>
            </a:r>
            <a:r>
              <a:rPr lang="en-US" i="1"/>
              <a:t>cont</a:t>
            </a:r>
            <a:r>
              <a:rPr lang="en-US"/>
              <a:t>.</a:t>
            </a:r>
          </a:p>
        </p:txBody>
      </p:sp>
      <p:sp>
        <p:nvSpPr>
          <p:cNvPr id="385029" name="Text Box 5"/>
          <p:cNvSpPr txBox="1">
            <a:spLocks noChangeArrowheads="1"/>
          </p:cNvSpPr>
          <p:nvPr/>
        </p:nvSpPr>
        <p:spPr bwMode="auto">
          <a:xfrm>
            <a:off x="5938838" y="876300"/>
            <a:ext cx="1924050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/>
              <a:t>Max v = 0.0051</a:t>
            </a:r>
          </a:p>
        </p:txBody>
      </p:sp>
      <p:pic>
        <p:nvPicPr>
          <p:cNvPr id="385031" name="Picture 7" descr="ScreenSho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6350" y="1101725"/>
            <a:ext cx="6572250" cy="3443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BEAM BENDING PROBLEM </a:t>
            </a:r>
            <a:r>
              <a:rPr lang="en-US" i="1"/>
              <a:t>cont</a:t>
            </a:r>
            <a:r>
              <a:rPr lang="en-US"/>
              <a:t>.</a:t>
            </a:r>
          </a:p>
        </p:txBody>
      </p:sp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Caution:</a:t>
            </a:r>
          </a:p>
          <a:p>
            <a:pPr lvl="1"/>
            <a:r>
              <a:rPr lang="en-US" dirty="0"/>
              <a:t>In numerical integration, we did not calculate stress at node points. Instead, we calculate stress at integration points.</a:t>
            </a:r>
          </a:p>
          <a:p>
            <a:pPr lvl="1"/>
            <a:r>
              <a:rPr lang="en-US" dirty="0"/>
              <a:t>Let’s calculate stress at the bottom surface for</a:t>
            </a:r>
            <a:br>
              <a:rPr lang="en-US" dirty="0"/>
            </a:br>
            <a:r>
              <a:rPr lang="en-US" dirty="0"/>
              <a:t>element 1 in the beam bending problem.</a:t>
            </a:r>
          </a:p>
          <a:p>
            <a:pPr lvl="1"/>
            <a:r>
              <a:rPr lang="en-US" dirty="0"/>
              <a:t>Nodal Coordinates:1(0,0), 2(1,0), 3(1,1), 4(0,1)</a:t>
            </a:r>
          </a:p>
          <a:p>
            <a:pPr lvl="1"/>
            <a:r>
              <a:rPr lang="en-US" dirty="0"/>
              <a:t>Nodal Displacements:</a:t>
            </a:r>
          </a:p>
          <a:p>
            <a:pPr lvl="1">
              <a:buFontTx/>
              <a:buNone/>
            </a:pPr>
            <a:r>
              <a:rPr lang="en-US" dirty="0"/>
              <a:t>	u = [0, 0.0002022, -0.0002022, 0]</a:t>
            </a:r>
          </a:p>
          <a:p>
            <a:pPr lvl="1">
              <a:buFontTx/>
              <a:buNone/>
            </a:pPr>
            <a:r>
              <a:rPr lang="en-US" dirty="0"/>
              <a:t>	v = [0, 0.0002022, 0.0002022, 0]</a:t>
            </a:r>
          </a:p>
          <a:p>
            <a:pPr lvl="1">
              <a:buFontTx/>
              <a:buNone/>
            </a:pPr>
            <a:endParaRPr lang="en-US" dirty="0"/>
          </a:p>
          <a:p>
            <a:pPr lvl="1"/>
            <a:r>
              <a:rPr lang="en-US" dirty="0"/>
              <a:t>Shape functions and derivatives</a:t>
            </a:r>
          </a:p>
        </p:txBody>
      </p:sp>
      <p:sp>
        <p:nvSpPr>
          <p:cNvPr id="419844" name="Rectangle 4"/>
          <p:cNvSpPr>
            <a:spLocks noChangeArrowheads="1"/>
          </p:cNvSpPr>
          <p:nvPr/>
        </p:nvSpPr>
        <p:spPr bwMode="auto">
          <a:xfrm>
            <a:off x="7054850" y="2295525"/>
            <a:ext cx="1517650" cy="1517650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9845" name="AutoShape 5"/>
          <p:cNvSpPr>
            <a:spLocks noChangeArrowheads="1"/>
          </p:cNvSpPr>
          <p:nvPr/>
        </p:nvSpPr>
        <p:spPr bwMode="auto">
          <a:xfrm>
            <a:off x="7386638" y="2616200"/>
            <a:ext cx="166687" cy="166688"/>
          </a:xfrm>
          <a:prstGeom prst="star4">
            <a:avLst>
              <a:gd name="adj" fmla="val 12500"/>
            </a:avLst>
          </a:prstGeom>
          <a:solidFill>
            <a:srgbClr val="CC000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9846" name="AutoShape 6"/>
          <p:cNvSpPr>
            <a:spLocks noChangeArrowheads="1"/>
          </p:cNvSpPr>
          <p:nvPr/>
        </p:nvSpPr>
        <p:spPr bwMode="auto">
          <a:xfrm>
            <a:off x="8093075" y="2616200"/>
            <a:ext cx="166688" cy="166688"/>
          </a:xfrm>
          <a:prstGeom prst="star4">
            <a:avLst>
              <a:gd name="adj" fmla="val 12500"/>
            </a:avLst>
          </a:prstGeom>
          <a:solidFill>
            <a:srgbClr val="CC000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9847" name="AutoShape 7"/>
          <p:cNvSpPr>
            <a:spLocks noChangeArrowheads="1"/>
          </p:cNvSpPr>
          <p:nvPr/>
        </p:nvSpPr>
        <p:spPr bwMode="auto">
          <a:xfrm>
            <a:off x="7386638" y="3322638"/>
            <a:ext cx="166687" cy="166687"/>
          </a:xfrm>
          <a:prstGeom prst="star4">
            <a:avLst>
              <a:gd name="adj" fmla="val 12500"/>
            </a:avLst>
          </a:prstGeom>
          <a:solidFill>
            <a:srgbClr val="CC000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9848" name="AutoShape 8"/>
          <p:cNvSpPr>
            <a:spLocks noChangeArrowheads="1"/>
          </p:cNvSpPr>
          <p:nvPr/>
        </p:nvSpPr>
        <p:spPr bwMode="auto">
          <a:xfrm>
            <a:off x="8093075" y="3322638"/>
            <a:ext cx="166688" cy="166687"/>
          </a:xfrm>
          <a:prstGeom prst="star4">
            <a:avLst>
              <a:gd name="adj" fmla="val 12500"/>
            </a:avLst>
          </a:prstGeom>
          <a:solidFill>
            <a:srgbClr val="CC000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9849" name="Text Box 9"/>
          <p:cNvSpPr txBox="1">
            <a:spLocks noChangeArrowheads="1"/>
          </p:cNvSpPr>
          <p:nvPr/>
        </p:nvSpPr>
        <p:spPr bwMode="auto">
          <a:xfrm>
            <a:off x="6564313" y="3773488"/>
            <a:ext cx="1000125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/>
              <a:t>1(0,0)</a:t>
            </a:r>
          </a:p>
        </p:txBody>
      </p:sp>
      <p:sp>
        <p:nvSpPr>
          <p:cNvPr id="419850" name="Text Box 10"/>
          <p:cNvSpPr txBox="1">
            <a:spLocks noChangeArrowheads="1"/>
          </p:cNvSpPr>
          <p:nvPr/>
        </p:nvSpPr>
        <p:spPr bwMode="auto">
          <a:xfrm>
            <a:off x="8154988" y="3744913"/>
            <a:ext cx="846137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/>
              <a:t>2(1,0)</a:t>
            </a:r>
          </a:p>
        </p:txBody>
      </p:sp>
      <p:sp>
        <p:nvSpPr>
          <p:cNvPr id="419851" name="Text Box 11"/>
          <p:cNvSpPr txBox="1">
            <a:spLocks noChangeArrowheads="1"/>
          </p:cNvSpPr>
          <p:nvPr/>
        </p:nvSpPr>
        <p:spPr bwMode="auto">
          <a:xfrm>
            <a:off x="8151813" y="1911350"/>
            <a:ext cx="846137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/>
              <a:t>3(1,1)</a:t>
            </a:r>
          </a:p>
        </p:txBody>
      </p:sp>
      <p:sp>
        <p:nvSpPr>
          <p:cNvPr id="419852" name="Text Box 12"/>
          <p:cNvSpPr txBox="1">
            <a:spLocks noChangeArrowheads="1"/>
          </p:cNvSpPr>
          <p:nvPr/>
        </p:nvSpPr>
        <p:spPr bwMode="auto">
          <a:xfrm>
            <a:off x="6627813" y="1917700"/>
            <a:ext cx="846137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/>
              <a:t>4(0,1)</a:t>
            </a:r>
          </a:p>
        </p:txBody>
      </p:sp>
      <p:pic>
        <p:nvPicPr>
          <p:cNvPr id="419854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6163" y="4826000"/>
            <a:ext cx="1968500" cy="16383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419857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2988" y="4826000"/>
            <a:ext cx="2019300" cy="16383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419858" name="Picture 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4826000"/>
            <a:ext cx="2006600" cy="16383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BEAM BENDING PROBLEM </a:t>
            </a:r>
            <a:r>
              <a:rPr lang="en-US" i="1"/>
              <a:t>cont</a:t>
            </a:r>
            <a:r>
              <a:rPr lang="en-US"/>
              <a:t>.</a:t>
            </a:r>
          </a:p>
        </p:txBody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At bottom surface, y = 0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Strain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Stress:</a:t>
            </a:r>
          </a:p>
        </p:txBody>
      </p:sp>
      <p:sp>
        <p:nvSpPr>
          <p:cNvPr id="423940" name="Rectangle 4"/>
          <p:cNvSpPr>
            <a:spLocks noChangeArrowheads="1"/>
          </p:cNvSpPr>
          <p:nvPr/>
        </p:nvSpPr>
        <p:spPr bwMode="auto">
          <a:xfrm>
            <a:off x="6492875" y="885825"/>
            <a:ext cx="1517650" cy="1517650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3941" name="AutoShape 5"/>
          <p:cNvSpPr>
            <a:spLocks noChangeArrowheads="1"/>
          </p:cNvSpPr>
          <p:nvPr/>
        </p:nvSpPr>
        <p:spPr bwMode="auto">
          <a:xfrm>
            <a:off x="6824663" y="1206500"/>
            <a:ext cx="166687" cy="166688"/>
          </a:xfrm>
          <a:prstGeom prst="star4">
            <a:avLst>
              <a:gd name="adj" fmla="val 12500"/>
            </a:avLst>
          </a:prstGeom>
          <a:solidFill>
            <a:srgbClr val="CC000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3942" name="AutoShape 6"/>
          <p:cNvSpPr>
            <a:spLocks noChangeArrowheads="1"/>
          </p:cNvSpPr>
          <p:nvPr/>
        </p:nvSpPr>
        <p:spPr bwMode="auto">
          <a:xfrm>
            <a:off x="7531100" y="1206500"/>
            <a:ext cx="166688" cy="166688"/>
          </a:xfrm>
          <a:prstGeom prst="star4">
            <a:avLst>
              <a:gd name="adj" fmla="val 12500"/>
            </a:avLst>
          </a:prstGeom>
          <a:solidFill>
            <a:srgbClr val="CC000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3943" name="AutoShape 7"/>
          <p:cNvSpPr>
            <a:spLocks noChangeArrowheads="1"/>
          </p:cNvSpPr>
          <p:nvPr/>
        </p:nvSpPr>
        <p:spPr bwMode="auto">
          <a:xfrm>
            <a:off x="6824663" y="1912938"/>
            <a:ext cx="166687" cy="166687"/>
          </a:xfrm>
          <a:prstGeom prst="star4">
            <a:avLst>
              <a:gd name="adj" fmla="val 12500"/>
            </a:avLst>
          </a:prstGeom>
          <a:solidFill>
            <a:srgbClr val="CC000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3944" name="AutoShape 8"/>
          <p:cNvSpPr>
            <a:spLocks noChangeArrowheads="1"/>
          </p:cNvSpPr>
          <p:nvPr/>
        </p:nvSpPr>
        <p:spPr bwMode="auto">
          <a:xfrm>
            <a:off x="7531100" y="1912938"/>
            <a:ext cx="166688" cy="166687"/>
          </a:xfrm>
          <a:prstGeom prst="star4">
            <a:avLst>
              <a:gd name="adj" fmla="val 12500"/>
            </a:avLst>
          </a:prstGeom>
          <a:solidFill>
            <a:srgbClr val="CC000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3945" name="Text Box 9"/>
          <p:cNvSpPr txBox="1">
            <a:spLocks noChangeArrowheads="1"/>
          </p:cNvSpPr>
          <p:nvPr/>
        </p:nvSpPr>
        <p:spPr bwMode="auto">
          <a:xfrm>
            <a:off x="6242050" y="2255838"/>
            <a:ext cx="325438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/>
              <a:t>1</a:t>
            </a:r>
          </a:p>
        </p:txBody>
      </p:sp>
      <p:sp>
        <p:nvSpPr>
          <p:cNvPr id="423946" name="Text Box 10"/>
          <p:cNvSpPr txBox="1">
            <a:spLocks noChangeArrowheads="1"/>
          </p:cNvSpPr>
          <p:nvPr/>
        </p:nvSpPr>
        <p:spPr bwMode="auto">
          <a:xfrm>
            <a:off x="7937500" y="2208213"/>
            <a:ext cx="325438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/>
              <a:t>2</a:t>
            </a:r>
          </a:p>
        </p:txBody>
      </p:sp>
      <p:sp>
        <p:nvSpPr>
          <p:cNvPr id="423947" name="Text Box 11"/>
          <p:cNvSpPr txBox="1">
            <a:spLocks noChangeArrowheads="1"/>
          </p:cNvSpPr>
          <p:nvPr/>
        </p:nvSpPr>
        <p:spPr bwMode="auto">
          <a:xfrm>
            <a:off x="7966075" y="676275"/>
            <a:ext cx="325438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/>
              <a:t>3</a:t>
            </a:r>
          </a:p>
        </p:txBody>
      </p:sp>
      <p:sp>
        <p:nvSpPr>
          <p:cNvPr id="423948" name="Text Box 12"/>
          <p:cNvSpPr txBox="1">
            <a:spLocks noChangeArrowheads="1"/>
          </p:cNvSpPr>
          <p:nvPr/>
        </p:nvSpPr>
        <p:spPr bwMode="auto">
          <a:xfrm>
            <a:off x="6227763" y="706438"/>
            <a:ext cx="325437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/>
              <a:t>4</a:t>
            </a:r>
          </a:p>
        </p:txBody>
      </p:sp>
      <p:pic>
        <p:nvPicPr>
          <p:cNvPr id="423950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063" y="1265238"/>
            <a:ext cx="3860800" cy="16383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graphicFrame>
        <p:nvGraphicFramePr>
          <p:cNvPr id="423951" name="Object 15"/>
          <p:cNvGraphicFramePr>
            <a:graphicFrameLocks noChangeAspect="1"/>
          </p:cNvGraphicFramePr>
          <p:nvPr/>
        </p:nvGraphicFramePr>
        <p:xfrm>
          <a:off x="1069975" y="3294401"/>
          <a:ext cx="5740400" cy="2222500"/>
        </p:xfrm>
        <a:graphic>
          <a:graphicData uri="http://schemas.openxmlformats.org/presentationml/2006/ole">
            <p:oleObj spid="_x0000_s423951" name="Equation" r:id="rId4" imgW="5740200" imgH="2222280" progId="Equation.DSMT4">
              <p:embed/>
            </p:oleObj>
          </a:graphicData>
        </a:graphic>
      </p:graphicFrame>
      <p:pic>
        <p:nvPicPr>
          <p:cNvPr id="423953" name="Picture 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3763" y="6111875"/>
            <a:ext cx="5137150" cy="457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sp>
        <p:nvSpPr>
          <p:cNvPr id="423954" name="Text Box 18"/>
          <p:cNvSpPr txBox="1">
            <a:spLocks noChangeArrowheads="1"/>
          </p:cNvSpPr>
          <p:nvPr/>
        </p:nvSpPr>
        <p:spPr bwMode="auto">
          <a:xfrm>
            <a:off x="5019675" y="2895600"/>
            <a:ext cx="3938588" cy="7620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1"/>
            <a:r>
              <a:rPr lang="en-US" dirty="0"/>
              <a:t>u = [0, 0.0002022, -0.0002022, 0]</a:t>
            </a:r>
          </a:p>
          <a:p>
            <a:pPr lvl="1"/>
            <a:r>
              <a:rPr lang="en-US" dirty="0"/>
              <a:t>v = [0, 0.0002022, 0.0002022, 0]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RECTANGULAR ELEMENT</a:t>
            </a:r>
          </a:p>
        </p:txBody>
      </p:sp>
      <p:sp>
        <p:nvSpPr>
          <p:cNvPr id="400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75" y="741363"/>
            <a:ext cx="8909050" cy="488950"/>
          </a:xfrm>
        </p:spPr>
        <p:txBody>
          <a:bodyPr/>
          <a:lstStyle/>
          <a:p>
            <a:r>
              <a:rPr lang="en-US"/>
              <a:t>y-normal stress and shear stress are supposed to be zero.</a:t>
            </a:r>
          </a:p>
          <a:p>
            <a:endParaRPr lang="en-US"/>
          </a:p>
        </p:txBody>
      </p:sp>
      <p:pic>
        <p:nvPicPr>
          <p:cNvPr id="400388" name="Picture 4" descr="ScreenSho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950" y="1546225"/>
            <a:ext cx="4267200" cy="2295525"/>
          </a:xfrm>
          <a:prstGeom prst="rect">
            <a:avLst/>
          </a:prstGeom>
          <a:noFill/>
        </p:spPr>
      </p:pic>
      <p:pic>
        <p:nvPicPr>
          <p:cNvPr id="400389" name="Picture 5" descr="ScreenShot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21213" y="1552575"/>
            <a:ext cx="4324350" cy="2324100"/>
          </a:xfrm>
          <a:prstGeom prst="rect">
            <a:avLst/>
          </a:prstGeom>
          <a:noFill/>
        </p:spPr>
      </p:pic>
      <p:sp>
        <p:nvSpPr>
          <p:cNvPr id="400390" name="Text Box 6"/>
          <p:cNvSpPr txBox="1">
            <a:spLocks noChangeArrowheads="1"/>
          </p:cNvSpPr>
          <p:nvPr/>
        </p:nvSpPr>
        <p:spPr bwMode="auto">
          <a:xfrm>
            <a:off x="1724025" y="3614738"/>
            <a:ext cx="1009650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 i="1">
                <a:latin typeface="Symbol" pitchFamily="18" charset="2"/>
              </a:rPr>
              <a:t>s</a:t>
            </a:r>
            <a:r>
              <a:rPr lang="en-US" i="1" baseline="-25000"/>
              <a:t>yy</a:t>
            </a:r>
            <a:r>
              <a:rPr lang="en-US"/>
              <a:t> Plot</a:t>
            </a:r>
          </a:p>
        </p:txBody>
      </p:sp>
      <p:sp>
        <p:nvSpPr>
          <p:cNvPr id="400391" name="Text Box 7"/>
          <p:cNvSpPr txBox="1">
            <a:spLocks noChangeArrowheads="1"/>
          </p:cNvSpPr>
          <p:nvPr/>
        </p:nvSpPr>
        <p:spPr bwMode="auto">
          <a:xfrm>
            <a:off x="6513513" y="3614738"/>
            <a:ext cx="968375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 i="1">
                <a:latin typeface="Symbol" pitchFamily="18" charset="2"/>
              </a:rPr>
              <a:t>t</a:t>
            </a:r>
            <a:r>
              <a:rPr lang="en-US" i="1" baseline="-25000"/>
              <a:t>xy</a:t>
            </a:r>
            <a:r>
              <a:rPr lang="en-US"/>
              <a:t> Plot</a:t>
            </a:r>
          </a:p>
        </p:txBody>
      </p:sp>
      <p:pic>
        <p:nvPicPr>
          <p:cNvPr id="40039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41863" y="4311650"/>
            <a:ext cx="2019300" cy="16383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400393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31025" y="4322763"/>
            <a:ext cx="2006600" cy="16383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sp>
        <p:nvSpPr>
          <p:cNvPr id="400394" name="Text Box 10"/>
          <p:cNvSpPr txBox="1">
            <a:spLocks noChangeArrowheads="1"/>
          </p:cNvSpPr>
          <p:nvPr/>
        </p:nvSpPr>
        <p:spPr bwMode="auto">
          <a:xfrm>
            <a:off x="240753" y="4217988"/>
            <a:ext cx="3855544" cy="113877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 dirty="0" err="1">
                <a:latin typeface="Symbol" pitchFamily="18" charset="2"/>
              </a:rPr>
              <a:t>e</a:t>
            </a:r>
            <a:r>
              <a:rPr lang="en-US" baseline="-25000" dirty="0" err="1"/>
              <a:t>xx</a:t>
            </a:r>
            <a:r>
              <a:rPr lang="en-US" dirty="0"/>
              <a:t> is a linear function of y alone</a:t>
            </a:r>
          </a:p>
          <a:p>
            <a:pPr marL="342900" indent="-342900"/>
            <a:r>
              <a:rPr lang="en-US" dirty="0" err="1">
                <a:latin typeface="Symbol" pitchFamily="18" charset="2"/>
              </a:rPr>
              <a:t>e</a:t>
            </a:r>
            <a:r>
              <a:rPr lang="en-US" baseline="-25000" dirty="0" err="1"/>
              <a:t>yy</a:t>
            </a:r>
            <a:r>
              <a:rPr lang="en-US" dirty="0"/>
              <a:t> </a:t>
            </a:r>
            <a:r>
              <a:rPr lang="en-US" dirty="0" smtClean="0"/>
              <a:t>is </a:t>
            </a:r>
            <a:r>
              <a:rPr lang="en-US" dirty="0"/>
              <a:t>a linear function of x alone</a:t>
            </a:r>
          </a:p>
          <a:p>
            <a:pPr marL="342900" indent="-342900"/>
            <a:r>
              <a:rPr lang="en-US" dirty="0" err="1">
                <a:latin typeface="Symbol" pitchFamily="18" charset="2"/>
              </a:rPr>
              <a:t>g</a:t>
            </a:r>
            <a:r>
              <a:rPr lang="en-US" baseline="-25000" dirty="0" err="1"/>
              <a:t>xy</a:t>
            </a:r>
            <a:r>
              <a:rPr lang="en-US" dirty="0"/>
              <a:t> is a linear function of x and y</a:t>
            </a:r>
          </a:p>
        </p:txBody>
      </p:sp>
      <p:graphicFrame>
        <p:nvGraphicFramePr>
          <p:cNvPr id="400395" name="Object 11"/>
          <p:cNvGraphicFramePr>
            <a:graphicFrameLocks noChangeAspect="1"/>
          </p:cNvGraphicFramePr>
          <p:nvPr/>
        </p:nvGraphicFramePr>
        <p:xfrm>
          <a:off x="541338" y="5672138"/>
          <a:ext cx="1524000" cy="673100"/>
        </p:xfrm>
        <a:graphic>
          <a:graphicData uri="http://schemas.openxmlformats.org/presentationml/2006/ole">
            <p:oleObj spid="_x0000_s400395" name="Equation" r:id="rId7" imgW="1523880" imgH="672840" progId="Equation.DSMT4">
              <p:embed/>
            </p:oleObj>
          </a:graphicData>
        </a:graphic>
      </p:graphicFrame>
      <p:graphicFrame>
        <p:nvGraphicFramePr>
          <p:cNvPr id="400396" name="Object 12"/>
          <p:cNvGraphicFramePr>
            <a:graphicFrameLocks noChangeAspect="1"/>
          </p:cNvGraphicFramePr>
          <p:nvPr/>
        </p:nvGraphicFramePr>
        <p:xfrm>
          <a:off x="2667000" y="5672138"/>
          <a:ext cx="1536700" cy="685800"/>
        </p:xfrm>
        <a:graphic>
          <a:graphicData uri="http://schemas.openxmlformats.org/presentationml/2006/ole">
            <p:oleObj spid="_x0000_s400396" name="Equation" r:id="rId8" imgW="1536480" imgH="6858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RECTANGULAR ELEMENT</a:t>
            </a:r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75" y="741363"/>
            <a:ext cx="8909050" cy="2478087"/>
          </a:xfrm>
        </p:spPr>
        <p:txBody>
          <a:bodyPr/>
          <a:lstStyle/>
          <a:p>
            <a:r>
              <a:rPr lang="en-US"/>
              <a:t>Discussions</a:t>
            </a:r>
          </a:p>
          <a:p>
            <a:pPr lvl="1"/>
            <a:r>
              <a:rPr lang="en-US"/>
              <a:t>Can’t represent constant shear force problem because </a:t>
            </a:r>
            <a:r>
              <a:rPr lang="en-US" i="1">
                <a:latin typeface="Symbol" pitchFamily="18" charset="2"/>
              </a:rPr>
              <a:t>e</a:t>
            </a:r>
            <a:r>
              <a:rPr lang="en-US" i="1" baseline="-25000"/>
              <a:t>xx</a:t>
            </a:r>
            <a:r>
              <a:rPr lang="en-US"/>
              <a:t> must be a linear function of </a:t>
            </a:r>
            <a:r>
              <a:rPr lang="en-US" i="1"/>
              <a:t>x</a:t>
            </a:r>
            <a:r>
              <a:rPr lang="en-US"/>
              <a:t>.</a:t>
            </a:r>
          </a:p>
          <a:p>
            <a:pPr lvl="1"/>
            <a:r>
              <a:rPr lang="en-US"/>
              <a:t>Even if </a:t>
            </a:r>
            <a:r>
              <a:rPr lang="en-US" i="1">
                <a:latin typeface="Symbol" pitchFamily="18" charset="2"/>
              </a:rPr>
              <a:t>e</a:t>
            </a:r>
            <a:r>
              <a:rPr lang="en-US" i="1" baseline="-25000"/>
              <a:t>xx</a:t>
            </a:r>
            <a:r>
              <a:rPr lang="en-US"/>
              <a:t> can represent linear strain in y-direction, the rectangular element can’t represent pure bending problem accurately.</a:t>
            </a:r>
          </a:p>
          <a:p>
            <a:pPr lvl="1"/>
            <a:r>
              <a:rPr lang="en-US"/>
              <a:t>Spurious shear strain makes the element too stiff.</a:t>
            </a:r>
          </a:p>
        </p:txBody>
      </p:sp>
      <p:pic>
        <p:nvPicPr>
          <p:cNvPr id="4014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738" y="3294063"/>
            <a:ext cx="3390900" cy="935037"/>
          </a:xfrm>
          <a:prstGeom prst="rect">
            <a:avLst/>
          </a:prstGeom>
          <a:solidFill>
            <a:schemeClr val="accent1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40141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500" y="4832350"/>
            <a:ext cx="3565525" cy="15240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sp>
        <p:nvSpPr>
          <p:cNvPr id="401415" name="Rectangle 7"/>
          <p:cNvSpPr>
            <a:spLocks noChangeArrowheads="1"/>
          </p:cNvSpPr>
          <p:nvPr/>
        </p:nvSpPr>
        <p:spPr bwMode="auto">
          <a:xfrm>
            <a:off x="5856288" y="3267075"/>
            <a:ext cx="1285875" cy="860425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1418" name="Rectangle 10"/>
          <p:cNvSpPr>
            <a:spLocks noChangeArrowheads="1"/>
          </p:cNvSpPr>
          <p:nvPr/>
        </p:nvSpPr>
        <p:spPr bwMode="auto">
          <a:xfrm>
            <a:off x="5832475" y="5133975"/>
            <a:ext cx="1285875" cy="860425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1419" name="AutoShape 11"/>
          <p:cNvSpPr>
            <a:spLocks noChangeArrowheads="1"/>
          </p:cNvSpPr>
          <p:nvPr/>
        </p:nvSpPr>
        <p:spPr bwMode="auto">
          <a:xfrm flipV="1">
            <a:off x="5664200" y="5133975"/>
            <a:ext cx="1633538" cy="852488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 algn="ctr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1421" name="Line 13"/>
          <p:cNvSpPr>
            <a:spLocks noChangeShapeType="1"/>
          </p:cNvSpPr>
          <p:nvPr/>
        </p:nvSpPr>
        <p:spPr bwMode="auto">
          <a:xfrm flipV="1">
            <a:off x="5672138" y="3260725"/>
            <a:ext cx="417512" cy="8604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1422" name="Line 14"/>
          <p:cNvSpPr>
            <a:spLocks noChangeShapeType="1"/>
          </p:cNvSpPr>
          <p:nvPr/>
        </p:nvSpPr>
        <p:spPr bwMode="auto">
          <a:xfrm flipH="1" flipV="1">
            <a:off x="6889750" y="3260725"/>
            <a:ext cx="417513" cy="8604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1423" name="Arc 15"/>
          <p:cNvSpPr>
            <a:spLocks/>
          </p:cNvSpPr>
          <p:nvPr/>
        </p:nvSpPr>
        <p:spPr bwMode="auto">
          <a:xfrm flipH="1" flipV="1">
            <a:off x="5689600" y="4103688"/>
            <a:ext cx="1611313" cy="193675"/>
          </a:xfrm>
          <a:custGeom>
            <a:avLst/>
            <a:gdLst>
              <a:gd name="G0" fmla="+- 21315 0 0"/>
              <a:gd name="G1" fmla="+- 21600 0 0"/>
              <a:gd name="G2" fmla="+- 21600 0 0"/>
              <a:gd name="T0" fmla="*/ 0 w 42915"/>
              <a:gd name="T1" fmla="*/ 18105 h 21600"/>
              <a:gd name="T2" fmla="*/ 42915 w 42915"/>
              <a:gd name="T3" fmla="*/ 21600 h 21600"/>
              <a:gd name="T4" fmla="*/ 21315 w 42915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915" h="21600" fill="none" extrusionOk="0">
                <a:moveTo>
                  <a:pt x="-1" y="18104"/>
                </a:moveTo>
                <a:cubicBezTo>
                  <a:pt x="1711" y="7663"/>
                  <a:pt x="10734" y="-1"/>
                  <a:pt x="21315" y="0"/>
                </a:cubicBezTo>
                <a:cubicBezTo>
                  <a:pt x="33244" y="0"/>
                  <a:pt x="42915" y="9670"/>
                  <a:pt x="42915" y="21600"/>
                </a:cubicBezTo>
              </a:path>
              <a:path w="42915" h="21600" stroke="0" extrusionOk="0">
                <a:moveTo>
                  <a:pt x="-1" y="18104"/>
                </a:moveTo>
                <a:cubicBezTo>
                  <a:pt x="1711" y="7663"/>
                  <a:pt x="10734" y="-1"/>
                  <a:pt x="21315" y="0"/>
                </a:cubicBezTo>
                <a:cubicBezTo>
                  <a:pt x="33244" y="0"/>
                  <a:pt x="42915" y="9670"/>
                  <a:pt x="42915" y="21600"/>
                </a:cubicBezTo>
                <a:lnTo>
                  <a:pt x="21315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1424" name="Arc 16"/>
          <p:cNvSpPr>
            <a:spLocks/>
          </p:cNvSpPr>
          <p:nvPr/>
        </p:nvSpPr>
        <p:spPr bwMode="auto">
          <a:xfrm flipH="1" flipV="1">
            <a:off x="6089650" y="3270250"/>
            <a:ext cx="785813" cy="114300"/>
          </a:xfrm>
          <a:custGeom>
            <a:avLst/>
            <a:gdLst>
              <a:gd name="G0" fmla="+- 21315 0 0"/>
              <a:gd name="G1" fmla="+- 21600 0 0"/>
              <a:gd name="G2" fmla="+- 21600 0 0"/>
              <a:gd name="T0" fmla="*/ 0 w 42915"/>
              <a:gd name="T1" fmla="*/ 18105 h 21600"/>
              <a:gd name="T2" fmla="*/ 42915 w 42915"/>
              <a:gd name="T3" fmla="*/ 21600 h 21600"/>
              <a:gd name="T4" fmla="*/ 21315 w 42915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915" h="21600" fill="none" extrusionOk="0">
                <a:moveTo>
                  <a:pt x="-1" y="18104"/>
                </a:moveTo>
                <a:cubicBezTo>
                  <a:pt x="1711" y="7663"/>
                  <a:pt x="10734" y="-1"/>
                  <a:pt x="21315" y="0"/>
                </a:cubicBezTo>
                <a:cubicBezTo>
                  <a:pt x="33244" y="0"/>
                  <a:pt x="42915" y="9670"/>
                  <a:pt x="42915" y="21600"/>
                </a:cubicBezTo>
              </a:path>
              <a:path w="42915" h="21600" stroke="0" extrusionOk="0">
                <a:moveTo>
                  <a:pt x="-1" y="18104"/>
                </a:moveTo>
                <a:cubicBezTo>
                  <a:pt x="1711" y="7663"/>
                  <a:pt x="10734" y="-1"/>
                  <a:pt x="21315" y="0"/>
                </a:cubicBezTo>
                <a:cubicBezTo>
                  <a:pt x="33244" y="0"/>
                  <a:pt x="42915" y="9670"/>
                  <a:pt x="42915" y="21600"/>
                </a:cubicBezTo>
                <a:lnTo>
                  <a:pt x="21315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01426" name="Picture 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84900" y="6081713"/>
            <a:ext cx="736600" cy="3429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sp>
        <p:nvSpPr>
          <p:cNvPr id="401427" name="Text Box 19"/>
          <p:cNvSpPr txBox="1">
            <a:spLocks noChangeArrowheads="1"/>
          </p:cNvSpPr>
          <p:nvPr/>
        </p:nvSpPr>
        <p:spPr bwMode="auto">
          <a:xfrm>
            <a:off x="7493000" y="3532188"/>
            <a:ext cx="819150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/>
              <a:t>Exact</a:t>
            </a:r>
          </a:p>
        </p:txBody>
      </p:sp>
      <p:sp>
        <p:nvSpPr>
          <p:cNvPr id="401428" name="Text Box 20"/>
          <p:cNvSpPr txBox="1">
            <a:spLocks noChangeArrowheads="1"/>
          </p:cNvSpPr>
          <p:nvPr/>
        </p:nvSpPr>
        <p:spPr bwMode="auto">
          <a:xfrm>
            <a:off x="7310438" y="5176838"/>
            <a:ext cx="1554162" cy="7016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/>
              <a:t>Rectangular</a:t>
            </a:r>
            <a:br>
              <a:rPr lang="en-US"/>
            </a:br>
            <a:r>
              <a:rPr lang="en-US"/>
              <a:t>element</a:t>
            </a:r>
          </a:p>
        </p:txBody>
      </p:sp>
      <p:sp>
        <p:nvSpPr>
          <p:cNvPr id="401429" name="Arc 21"/>
          <p:cNvSpPr>
            <a:spLocks/>
          </p:cNvSpPr>
          <p:nvPr/>
        </p:nvSpPr>
        <p:spPr bwMode="auto">
          <a:xfrm rot="749589" flipH="1" flipV="1">
            <a:off x="5378450" y="3497263"/>
            <a:ext cx="222250" cy="427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41482"/>
              <a:gd name="T2" fmla="*/ 8443 w 21600"/>
              <a:gd name="T3" fmla="*/ 41482 h 41482"/>
              <a:gd name="T4" fmla="*/ 0 w 21600"/>
              <a:gd name="T5" fmla="*/ 21600 h 41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1482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0266"/>
                  <a:pt x="16419" y="38094"/>
                  <a:pt x="8442" y="41481"/>
                </a:cubicBezTo>
              </a:path>
              <a:path w="21600" h="41482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0266"/>
                  <a:pt x="16419" y="38094"/>
                  <a:pt x="8442" y="41481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1430" name="Arc 22"/>
          <p:cNvSpPr>
            <a:spLocks/>
          </p:cNvSpPr>
          <p:nvPr/>
        </p:nvSpPr>
        <p:spPr bwMode="auto">
          <a:xfrm rot="749589" flipH="1" flipV="1">
            <a:off x="5461000" y="5292725"/>
            <a:ext cx="222250" cy="42703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41482"/>
              <a:gd name="T2" fmla="*/ 8443 w 21600"/>
              <a:gd name="T3" fmla="*/ 41482 h 41482"/>
              <a:gd name="T4" fmla="*/ 0 w 21600"/>
              <a:gd name="T5" fmla="*/ 21600 h 41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1482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0266"/>
                  <a:pt x="16419" y="38094"/>
                  <a:pt x="8442" y="41481"/>
                </a:cubicBezTo>
              </a:path>
              <a:path w="21600" h="41482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0266"/>
                  <a:pt x="16419" y="38094"/>
                  <a:pt x="8442" y="41481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1431" name="Arc 23"/>
          <p:cNvSpPr>
            <a:spLocks/>
          </p:cNvSpPr>
          <p:nvPr/>
        </p:nvSpPr>
        <p:spPr bwMode="auto">
          <a:xfrm rot="20850411" flipV="1">
            <a:off x="7288213" y="3506788"/>
            <a:ext cx="222250" cy="427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41482"/>
              <a:gd name="T2" fmla="*/ 8443 w 21600"/>
              <a:gd name="T3" fmla="*/ 41482 h 41482"/>
              <a:gd name="T4" fmla="*/ 0 w 21600"/>
              <a:gd name="T5" fmla="*/ 21600 h 41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1482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0266"/>
                  <a:pt x="16419" y="38094"/>
                  <a:pt x="8442" y="41481"/>
                </a:cubicBezTo>
              </a:path>
              <a:path w="21600" h="41482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0266"/>
                  <a:pt x="16419" y="38094"/>
                  <a:pt x="8442" y="41481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1432" name="Arc 24"/>
          <p:cNvSpPr>
            <a:spLocks/>
          </p:cNvSpPr>
          <p:nvPr/>
        </p:nvSpPr>
        <p:spPr bwMode="auto">
          <a:xfrm rot="20850411" flipV="1">
            <a:off x="7210425" y="5345113"/>
            <a:ext cx="222250" cy="427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41482"/>
              <a:gd name="T2" fmla="*/ 8443 w 21600"/>
              <a:gd name="T3" fmla="*/ 41482 h 41482"/>
              <a:gd name="T4" fmla="*/ 0 w 21600"/>
              <a:gd name="T5" fmla="*/ 21600 h 41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1482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0266"/>
                  <a:pt x="16419" y="38094"/>
                  <a:pt x="8442" y="41481"/>
                </a:cubicBezTo>
              </a:path>
              <a:path w="21600" h="41482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0266"/>
                  <a:pt x="16419" y="38094"/>
                  <a:pt x="8442" y="41481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1433" name="Line 25"/>
          <p:cNvSpPr>
            <a:spLocks noChangeShapeType="1"/>
          </p:cNvSpPr>
          <p:nvPr/>
        </p:nvSpPr>
        <p:spPr bwMode="auto">
          <a:xfrm>
            <a:off x="5930900" y="942975"/>
            <a:ext cx="2249488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1434" name="Line 26"/>
          <p:cNvSpPr>
            <a:spLocks noChangeShapeType="1"/>
          </p:cNvSpPr>
          <p:nvPr/>
        </p:nvSpPr>
        <p:spPr bwMode="auto">
          <a:xfrm flipV="1">
            <a:off x="8188325" y="390525"/>
            <a:ext cx="0" cy="5603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1435" name="Line 27"/>
          <p:cNvSpPr>
            <a:spLocks noChangeShapeType="1"/>
          </p:cNvSpPr>
          <p:nvPr/>
        </p:nvSpPr>
        <p:spPr bwMode="auto">
          <a:xfrm>
            <a:off x="5930900" y="679450"/>
            <a:ext cx="0" cy="552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RECTANGULAR ELEMENT</a:t>
            </a:r>
          </a:p>
        </p:txBody>
      </p:sp>
      <p:sp>
        <p:nvSpPr>
          <p:cNvPr id="403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75" y="741363"/>
            <a:ext cx="8909050" cy="1277937"/>
          </a:xfrm>
        </p:spPr>
        <p:txBody>
          <a:bodyPr/>
          <a:lstStyle/>
          <a:p>
            <a:r>
              <a:rPr lang="en-US"/>
              <a:t>Two-Layer Model</a:t>
            </a:r>
          </a:p>
          <a:p>
            <a:pPr lvl="1"/>
            <a:r>
              <a:rPr lang="en-US"/>
              <a:t> </a:t>
            </a:r>
            <a:r>
              <a:rPr lang="en-US" i="1">
                <a:latin typeface="Symbol" pitchFamily="18" charset="2"/>
              </a:rPr>
              <a:t>s</a:t>
            </a:r>
            <a:r>
              <a:rPr lang="en-US" i="1" baseline="-25000"/>
              <a:t>xx</a:t>
            </a:r>
            <a:r>
              <a:rPr lang="en-US"/>
              <a:t> = 3.48</a:t>
            </a:r>
            <a:r>
              <a:rPr lang="en-US">
                <a:cs typeface="Arial" pitchFamily="34" charset="0"/>
              </a:rPr>
              <a:t>×10</a:t>
            </a:r>
            <a:r>
              <a:rPr lang="en-US" baseline="30000">
                <a:cs typeface="Arial" pitchFamily="34" charset="0"/>
              </a:rPr>
              <a:t>7</a:t>
            </a:r>
          </a:p>
          <a:p>
            <a:pPr lvl="1"/>
            <a:r>
              <a:rPr lang="en-US" i="1">
                <a:cs typeface="Arial" pitchFamily="34" charset="0"/>
              </a:rPr>
              <a:t>v</a:t>
            </a:r>
            <a:r>
              <a:rPr lang="en-US" baseline="-25000">
                <a:cs typeface="Arial" pitchFamily="34" charset="0"/>
              </a:rPr>
              <a:t>max</a:t>
            </a:r>
            <a:r>
              <a:rPr lang="en-US">
                <a:cs typeface="Arial" pitchFamily="34" charset="0"/>
              </a:rPr>
              <a:t> = 0.0053</a:t>
            </a:r>
          </a:p>
        </p:txBody>
      </p:sp>
      <p:pic>
        <p:nvPicPr>
          <p:cNvPr id="403460" name="Picture 4" descr="ScreenShot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3588" y="1462088"/>
            <a:ext cx="6754812" cy="412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BEAM BENDING PROBLEM </a:t>
            </a:r>
            <a:r>
              <a:rPr lang="en-US" i="1"/>
              <a:t>cont</a:t>
            </a:r>
            <a:r>
              <a:rPr lang="en-US"/>
              <a:t>.</a:t>
            </a:r>
          </a:p>
        </p:txBody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Distorted Element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As element is distorted, the solution is not accurate any more.</a:t>
            </a:r>
          </a:p>
        </p:txBody>
      </p:sp>
      <p:pic>
        <p:nvPicPr>
          <p:cNvPr id="387076" name="Picture 4" descr="ScreenSho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209675"/>
            <a:ext cx="6526213" cy="3327400"/>
          </a:xfrm>
          <a:prstGeom prst="rect">
            <a:avLst/>
          </a:prstGeom>
          <a:noFill/>
        </p:spPr>
      </p:pic>
      <p:sp>
        <p:nvSpPr>
          <p:cNvPr id="387077" name="Text Box 5"/>
          <p:cNvSpPr txBox="1">
            <a:spLocks noChangeArrowheads="1"/>
          </p:cNvSpPr>
          <p:nvPr/>
        </p:nvSpPr>
        <p:spPr bwMode="auto">
          <a:xfrm>
            <a:off x="5840413" y="1100138"/>
            <a:ext cx="1782762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/>
              <a:t>Max v = 0.004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BEAM BENDING PROBLEM </a:t>
            </a:r>
            <a:r>
              <a:rPr lang="en-US" i="1"/>
              <a:t>cont</a:t>
            </a:r>
            <a:r>
              <a:rPr lang="en-US"/>
              <a:t>.</a:t>
            </a:r>
          </a:p>
        </p:txBody>
      </p:sp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75" y="741363"/>
            <a:ext cx="8909050" cy="5992812"/>
          </a:xfrm>
        </p:spPr>
        <p:txBody>
          <a:bodyPr/>
          <a:lstStyle/>
          <a:p>
            <a:r>
              <a:rPr lang="en-US"/>
              <a:t>Constant Shear Force Problem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Sxx is supposed to change linearly along x-axis. But, the element is unable to represent linear change of stress along x-axis. Why?</a:t>
            </a:r>
          </a:p>
          <a:p>
            <a:r>
              <a:rPr lang="en-US"/>
              <a:t>Exact solution: v = 0.005 m and </a:t>
            </a:r>
            <a:r>
              <a:rPr lang="en-US" i="1">
                <a:latin typeface="Symbol" pitchFamily="18" charset="2"/>
              </a:rPr>
              <a:t>s</a:t>
            </a:r>
            <a:r>
              <a:rPr lang="en-US" i="1" baseline="-25000"/>
              <a:t>xx</a:t>
            </a:r>
            <a:r>
              <a:rPr lang="en-US"/>
              <a:t> = 6e7 Pa.</a:t>
            </a:r>
          </a:p>
        </p:txBody>
      </p:sp>
      <p:pic>
        <p:nvPicPr>
          <p:cNvPr id="388100" name="Picture 4" descr="ScreenShot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1738" y="1449388"/>
            <a:ext cx="6499225" cy="3171825"/>
          </a:xfrm>
          <a:prstGeom prst="rect">
            <a:avLst/>
          </a:prstGeom>
          <a:noFill/>
        </p:spPr>
      </p:pic>
      <p:sp>
        <p:nvSpPr>
          <p:cNvPr id="388101" name="Text Box 5"/>
          <p:cNvSpPr txBox="1">
            <a:spLocks noChangeArrowheads="1"/>
          </p:cNvSpPr>
          <p:nvPr/>
        </p:nvSpPr>
        <p:spPr bwMode="auto">
          <a:xfrm>
            <a:off x="5770563" y="1100138"/>
            <a:ext cx="1924050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/>
              <a:t>Max v = 0.0035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BEAM BENDING PROBLEM </a:t>
            </a:r>
            <a:r>
              <a:rPr lang="en-US" i="1"/>
              <a:t>cont</a:t>
            </a:r>
            <a:r>
              <a:rPr lang="en-US"/>
              <a:t>.</a:t>
            </a:r>
          </a:p>
        </p:txBody>
      </p:sp>
      <p:sp>
        <p:nvSpPr>
          <p:cNvPr id="420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Higher-Order Element?</a:t>
            </a:r>
          </a:p>
          <a:p>
            <a:pPr lvl="1"/>
            <a:r>
              <a:rPr lang="en-US"/>
              <a:t>8-Node Rectangular Element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r>
              <a:rPr lang="en-US"/>
              <a:t>Strain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r>
              <a:rPr lang="en-US"/>
              <a:t>Can this element accurately represent pure bending and constant shear force problem?</a:t>
            </a:r>
          </a:p>
        </p:txBody>
      </p:sp>
      <p:sp>
        <p:nvSpPr>
          <p:cNvPr id="420868" name="Rectangle 4"/>
          <p:cNvSpPr>
            <a:spLocks noChangeArrowheads="1"/>
          </p:cNvSpPr>
          <p:nvPr/>
        </p:nvSpPr>
        <p:spPr bwMode="auto">
          <a:xfrm>
            <a:off x="6650038" y="1011238"/>
            <a:ext cx="1268412" cy="1268412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869" name="Oval 5"/>
          <p:cNvSpPr>
            <a:spLocks noChangeArrowheads="1"/>
          </p:cNvSpPr>
          <p:nvPr/>
        </p:nvSpPr>
        <p:spPr bwMode="auto">
          <a:xfrm>
            <a:off x="6602413" y="969963"/>
            <a:ext cx="88900" cy="88900"/>
          </a:xfrm>
          <a:prstGeom prst="ellipse">
            <a:avLst/>
          </a:prstGeom>
          <a:solidFill>
            <a:schemeClr val="tx1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870" name="Oval 6"/>
          <p:cNvSpPr>
            <a:spLocks noChangeArrowheads="1"/>
          </p:cNvSpPr>
          <p:nvPr/>
        </p:nvSpPr>
        <p:spPr bwMode="auto">
          <a:xfrm>
            <a:off x="7232650" y="969963"/>
            <a:ext cx="88900" cy="88900"/>
          </a:xfrm>
          <a:prstGeom prst="ellipse">
            <a:avLst/>
          </a:prstGeom>
          <a:solidFill>
            <a:schemeClr val="tx1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871" name="Oval 7"/>
          <p:cNvSpPr>
            <a:spLocks noChangeArrowheads="1"/>
          </p:cNvSpPr>
          <p:nvPr/>
        </p:nvSpPr>
        <p:spPr bwMode="auto">
          <a:xfrm>
            <a:off x="7862888" y="971550"/>
            <a:ext cx="88900" cy="88900"/>
          </a:xfrm>
          <a:prstGeom prst="ellipse">
            <a:avLst/>
          </a:prstGeom>
          <a:solidFill>
            <a:schemeClr val="tx1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872" name="Oval 8"/>
          <p:cNvSpPr>
            <a:spLocks noChangeArrowheads="1"/>
          </p:cNvSpPr>
          <p:nvPr/>
        </p:nvSpPr>
        <p:spPr bwMode="auto">
          <a:xfrm>
            <a:off x="6602413" y="2227263"/>
            <a:ext cx="88900" cy="88900"/>
          </a:xfrm>
          <a:prstGeom prst="ellipse">
            <a:avLst/>
          </a:prstGeom>
          <a:solidFill>
            <a:schemeClr val="tx1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873" name="Oval 9"/>
          <p:cNvSpPr>
            <a:spLocks noChangeArrowheads="1"/>
          </p:cNvSpPr>
          <p:nvPr/>
        </p:nvSpPr>
        <p:spPr bwMode="auto">
          <a:xfrm>
            <a:off x="7862888" y="2227263"/>
            <a:ext cx="88900" cy="88900"/>
          </a:xfrm>
          <a:prstGeom prst="ellipse">
            <a:avLst/>
          </a:prstGeom>
          <a:solidFill>
            <a:schemeClr val="tx1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874" name="Oval 10"/>
          <p:cNvSpPr>
            <a:spLocks noChangeArrowheads="1"/>
          </p:cNvSpPr>
          <p:nvPr/>
        </p:nvSpPr>
        <p:spPr bwMode="auto">
          <a:xfrm>
            <a:off x="7256463" y="2228850"/>
            <a:ext cx="88900" cy="88900"/>
          </a:xfrm>
          <a:prstGeom prst="ellipse">
            <a:avLst/>
          </a:prstGeom>
          <a:solidFill>
            <a:schemeClr val="tx1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875" name="Oval 11"/>
          <p:cNvSpPr>
            <a:spLocks noChangeArrowheads="1"/>
          </p:cNvSpPr>
          <p:nvPr/>
        </p:nvSpPr>
        <p:spPr bwMode="auto">
          <a:xfrm>
            <a:off x="6602413" y="1546225"/>
            <a:ext cx="88900" cy="88900"/>
          </a:xfrm>
          <a:prstGeom prst="ellipse">
            <a:avLst/>
          </a:prstGeom>
          <a:solidFill>
            <a:schemeClr val="tx1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876" name="Oval 12"/>
          <p:cNvSpPr>
            <a:spLocks noChangeArrowheads="1"/>
          </p:cNvSpPr>
          <p:nvPr/>
        </p:nvSpPr>
        <p:spPr bwMode="auto">
          <a:xfrm>
            <a:off x="7862888" y="1546225"/>
            <a:ext cx="88900" cy="88900"/>
          </a:xfrm>
          <a:prstGeom prst="ellipse">
            <a:avLst/>
          </a:prstGeom>
          <a:solidFill>
            <a:schemeClr val="tx1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877" name="Text Box 13"/>
          <p:cNvSpPr txBox="1">
            <a:spLocks noChangeArrowheads="1"/>
          </p:cNvSpPr>
          <p:nvPr/>
        </p:nvSpPr>
        <p:spPr bwMode="auto">
          <a:xfrm>
            <a:off x="6481763" y="2262188"/>
            <a:ext cx="311150" cy="3667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 sz="1800"/>
              <a:t>1</a:t>
            </a:r>
          </a:p>
        </p:txBody>
      </p:sp>
      <p:sp>
        <p:nvSpPr>
          <p:cNvPr id="420878" name="Text Box 14"/>
          <p:cNvSpPr txBox="1">
            <a:spLocks noChangeArrowheads="1"/>
          </p:cNvSpPr>
          <p:nvPr/>
        </p:nvSpPr>
        <p:spPr bwMode="auto">
          <a:xfrm>
            <a:off x="7742238" y="2262188"/>
            <a:ext cx="311150" cy="3667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 sz="1800"/>
              <a:t>2</a:t>
            </a:r>
          </a:p>
        </p:txBody>
      </p:sp>
      <p:sp>
        <p:nvSpPr>
          <p:cNvPr id="420879" name="Text Box 15"/>
          <p:cNvSpPr txBox="1">
            <a:spLocks noChangeArrowheads="1"/>
          </p:cNvSpPr>
          <p:nvPr/>
        </p:nvSpPr>
        <p:spPr bwMode="auto">
          <a:xfrm>
            <a:off x="7775575" y="660400"/>
            <a:ext cx="31115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 sz="1800"/>
              <a:t>3</a:t>
            </a:r>
          </a:p>
        </p:txBody>
      </p:sp>
      <p:sp>
        <p:nvSpPr>
          <p:cNvPr id="420880" name="Text Box 16"/>
          <p:cNvSpPr txBox="1">
            <a:spLocks noChangeArrowheads="1"/>
          </p:cNvSpPr>
          <p:nvPr/>
        </p:nvSpPr>
        <p:spPr bwMode="auto">
          <a:xfrm>
            <a:off x="6488113" y="660400"/>
            <a:ext cx="31115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 sz="1800"/>
              <a:t>4</a:t>
            </a:r>
          </a:p>
        </p:txBody>
      </p:sp>
      <p:sp>
        <p:nvSpPr>
          <p:cNvPr id="420881" name="Text Box 17"/>
          <p:cNvSpPr txBox="1">
            <a:spLocks noChangeArrowheads="1"/>
          </p:cNvSpPr>
          <p:nvPr/>
        </p:nvSpPr>
        <p:spPr bwMode="auto">
          <a:xfrm>
            <a:off x="7151688" y="2262188"/>
            <a:ext cx="311150" cy="3667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 sz="1800"/>
              <a:t>5</a:t>
            </a:r>
          </a:p>
        </p:txBody>
      </p:sp>
      <p:sp>
        <p:nvSpPr>
          <p:cNvPr id="420882" name="Text Box 18"/>
          <p:cNvSpPr txBox="1">
            <a:spLocks noChangeArrowheads="1"/>
          </p:cNvSpPr>
          <p:nvPr/>
        </p:nvSpPr>
        <p:spPr bwMode="auto">
          <a:xfrm>
            <a:off x="7886700" y="1393825"/>
            <a:ext cx="31115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 sz="1800"/>
              <a:t>6</a:t>
            </a:r>
          </a:p>
        </p:txBody>
      </p:sp>
      <p:sp>
        <p:nvSpPr>
          <p:cNvPr id="420883" name="Text Box 19"/>
          <p:cNvSpPr txBox="1">
            <a:spLocks noChangeArrowheads="1"/>
          </p:cNvSpPr>
          <p:nvPr/>
        </p:nvSpPr>
        <p:spPr bwMode="auto">
          <a:xfrm>
            <a:off x="7138988" y="660400"/>
            <a:ext cx="31115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 sz="1800"/>
              <a:t>7</a:t>
            </a:r>
          </a:p>
        </p:txBody>
      </p:sp>
      <p:sp>
        <p:nvSpPr>
          <p:cNvPr id="420884" name="Text Box 20"/>
          <p:cNvSpPr txBox="1">
            <a:spLocks noChangeArrowheads="1"/>
          </p:cNvSpPr>
          <p:nvPr/>
        </p:nvSpPr>
        <p:spPr bwMode="auto">
          <a:xfrm>
            <a:off x="6342063" y="1387475"/>
            <a:ext cx="31115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 sz="1800"/>
              <a:t>8</a:t>
            </a:r>
          </a:p>
        </p:txBody>
      </p:sp>
      <p:pic>
        <p:nvPicPr>
          <p:cNvPr id="420888" name="Picture 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4088" y="1625600"/>
            <a:ext cx="4835525" cy="10223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420890" name="Picture 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7425" y="3084513"/>
            <a:ext cx="5392738" cy="80803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6008384" y="4786741"/>
          <a:ext cx="2082800" cy="1498600"/>
        </p:xfrm>
        <a:graphic>
          <a:graphicData uri="http://schemas.openxmlformats.org/presentationml/2006/ole">
            <p:oleObj spid="_x0000_s595969" name="Equation" r:id="rId5" imgW="2082600" imgH="149832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BEAM BENDING PROBLEM </a:t>
            </a:r>
            <a:r>
              <a:rPr lang="en-US" i="1"/>
              <a:t>cont</a:t>
            </a:r>
            <a:r>
              <a:rPr lang="en-US"/>
              <a:t>.</a:t>
            </a:r>
          </a:p>
        </p:txBody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8-Node Rectangular Elements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Tip Displacement = 0.0075 m,   Exact!</a:t>
            </a:r>
          </a:p>
        </p:txBody>
      </p:sp>
      <p:pic>
        <p:nvPicPr>
          <p:cNvPr id="421892" name="Picture 4" descr="ScreenShot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488" y="1271588"/>
            <a:ext cx="4570412" cy="3430587"/>
          </a:xfrm>
          <a:prstGeom prst="rect">
            <a:avLst/>
          </a:prstGeom>
          <a:noFill/>
        </p:spPr>
      </p:pic>
      <p:pic>
        <p:nvPicPr>
          <p:cNvPr id="421893" name="Picture 5" descr="ScreenShot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1488" y="1271588"/>
            <a:ext cx="4570412" cy="3427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PLANE STRAIN PROBLEM</a:t>
            </a:r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75" y="741363"/>
            <a:ext cx="8909050" cy="3187700"/>
          </a:xfrm>
        </p:spPr>
        <p:txBody>
          <a:bodyPr/>
          <a:lstStyle/>
          <a:p>
            <a:r>
              <a:rPr lang="en-US" dirty="0"/>
              <a:t>Plane Strain Problem</a:t>
            </a:r>
          </a:p>
          <a:p>
            <a:pPr lvl="1"/>
            <a:r>
              <a:rPr lang="en-US" dirty="0"/>
              <a:t>Thickness dimension is much larger than other two dimensions.</a:t>
            </a:r>
          </a:p>
          <a:p>
            <a:pPr lvl="1"/>
            <a:r>
              <a:rPr lang="en-US" dirty="0"/>
              <a:t>Deformation in the thickness direction is constrained.</a:t>
            </a:r>
          </a:p>
          <a:p>
            <a:pPr lvl="1"/>
            <a:r>
              <a:rPr lang="en-US" dirty="0"/>
              <a:t>Strain in z-dir is zero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Non-zero stress components: </a:t>
            </a:r>
            <a:r>
              <a:rPr lang="en-US" i="1" dirty="0" err="1"/>
              <a:t>σ</a:t>
            </a:r>
            <a:r>
              <a:rPr lang="en-US" i="1" baseline="-25000" dirty="0" err="1"/>
              <a:t>xx</a:t>
            </a:r>
            <a:r>
              <a:rPr lang="en-US" dirty="0"/>
              <a:t>, </a:t>
            </a:r>
            <a:r>
              <a:rPr lang="en-US" i="1" dirty="0" err="1"/>
              <a:t>σ</a:t>
            </a:r>
            <a:r>
              <a:rPr lang="en-US" i="1" baseline="-25000" dirty="0" err="1"/>
              <a:t>yy</a:t>
            </a:r>
            <a:r>
              <a:rPr lang="en-US" dirty="0"/>
              <a:t>, </a:t>
            </a:r>
            <a:r>
              <a:rPr lang="en-US" i="1" dirty="0" err="1"/>
              <a:t>τ</a:t>
            </a:r>
            <a:r>
              <a:rPr lang="en-US" i="1" baseline="-25000" dirty="0" err="1"/>
              <a:t>xy</a:t>
            </a:r>
            <a:r>
              <a:rPr lang="en-US" dirty="0"/>
              <a:t>, </a:t>
            </a:r>
            <a:r>
              <a:rPr lang="en-US" i="1" dirty="0" err="1"/>
              <a:t>σ</a:t>
            </a:r>
            <a:r>
              <a:rPr lang="en-US" i="1" baseline="-25000" dirty="0" err="1"/>
              <a:t>zz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Non-zero strain components: </a:t>
            </a:r>
            <a:r>
              <a:rPr lang="en-US" i="1" dirty="0" err="1"/>
              <a:t>ε</a:t>
            </a:r>
            <a:r>
              <a:rPr lang="en-US" i="1" baseline="-25000" dirty="0" err="1"/>
              <a:t>xx</a:t>
            </a:r>
            <a:r>
              <a:rPr lang="en-US" dirty="0"/>
              <a:t>, </a:t>
            </a:r>
            <a:r>
              <a:rPr lang="en-US" i="1" dirty="0" err="1"/>
              <a:t>ε</a:t>
            </a:r>
            <a:r>
              <a:rPr lang="en-US" i="1" baseline="-25000" dirty="0" err="1"/>
              <a:t>yy</a:t>
            </a:r>
            <a:r>
              <a:rPr lang="en-US" dirty="0"/>
              <a:t>, </a:t>
            </a:r>
            <a:r>
              <a:rPr lang="en-US" i="1" dirty="0" err="1"/>
              <a:t>ε</a:t>
            </a:r>
            <a:r>
              <a:rPr lang="en-US" i="1" baseline="-25000" dirty="0" err="1"/>
              <a:t>xy</a:t>
            </a:r>
            <a:r>
              <a:rPr lang="en-US" dirty="0"/>
              <a:t>.</a:t>
            </a:r>
          </a:p>
        </p:txBody>
      </p:sp>
      <p:sp>
        <p:nvSpPr>
          <p:cNvPr id="328708" name="Rectangle 4"/>
          <p:cNvSpPr>
            <a:spLocks noChangeArrowheads="1"/>
          </p:cNvSpPr>
          <p:nvPr/>
        </p:nvSpPr>
        <p:spPr bwMode="auto">
          <a:xfrm>
            <a:off x="0" y="28003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2871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5050" y="2438400"/>
            <a:ext cx="2598738" cy="381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graphicFrame>
        <p:nvGraphicFramePr>
          <p:cNvPr id="328712" name="Object 8"/>
          <p:cNvGraphicFramePr>
            <a:graphicFrameLocks noChangeAspect="1"/>
          </p:cNvGraphicFramePr>
          <p:nvPr/>
        </p:nvGraphicFramePr>
        <p:xfrm>
          <a:off x="2178050" y="4008438"/>
          <a:ext cx="3802063" cy="2260600"/>
        </p:xfrm>
        <a:graphic>
          <a:graphicData uri="http://schemas.openxmlformats.org/presentationml/2006/ole">
            <p:oleObj spid="_x0000_s328712" name="Picture" r:id="rId4" imgW="2116363" imgH="1256811" progId="Word.Pictur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BEAM BENDING PROBLEM </a:t>
            </a:r>
            <a:r>
              <a:rPr lang="en-US" i="1"/>
              <a:t>cont</a:t>
            </a:r>
            <a:r>
              <a:rPr lang="en-US"/>
              <a:t>.</a:t>
            </a:r>
          </a:p>
        </p:txBody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If the stress at the bottom surface is calculated, it will be the exact stress value.</a:t>
            </a:r>
          </a:p>
        </p:txBody>
      </p:sp>
      <p:pic>
        <p:nvPicPr>
          <p:cNvPr id="422916" name="Picture 4" descr="ScreenShot2"/>
          <p:cNvPicPr>
            <a:picLocks noChangeAspect="1" noChangeArrowheads="1"/>
          </p:cNvPicPr>
          <p:nvPr/>
        </p:nvPicPr>
        <p:blipFill>
          <a:blip r:embed="rId2" cstate="print"/>
          <a:srcRect t="19312"/>
          <a:stretch>
            <a:fillRect/>
          </a:stretch>
        </p:blipFill>
        <p:spPr bwMode="auto">
          <a:xfrm>
            <a:off x="100013" y="1544638"/>
            <a:ext cx="4570412" cy="3405187"/>
          </a:xfrm>
          <a:prstGeom prst="rect">
            <a:avLst/>
          </a:prstGeom>
          <a:noFill/>
        </p:spPr>
      </p:pic>
      <p:pic>
        <p:nvPicPr>
          <p:cNvPr id="422917" name="Picture 5" descr="ScreenShot1"/>
          <p:cNvPicPr>
            <a:picLocks noChangeAspect="1" noChangeArrowheads="1"/>
          </p:cNvPicPr>
          <p:nvPr/>
        </p:nvPicPr>
        <p:blipFill>
          <a:blip r:embed="rId3" cstate="print"/>
          <a:srcRect t="19125"/>
          <a:stretch>
            <a:fillRect/>
          </a:stretch>
        </p:blipFill>
        <p:spPr bwMode="auto">
          <a:xfrm>
            <a:off x="4406900" y="1544638"/>
            <a:ext cx="4570413" cy="3378200"/>
          </a:xfrm>
          <a:prstGeom prst="rect">
            <a:avLst/>
          </a:prstGeom>
          <a:noFill/>
        </p:spPr>
      </p:pic>
      <p:sp>
        <p:nvSpPr>
          <p:cNvPr id="422918" name="Text Box 6"/>
          <p:cNvSpPr txBox="1">
            <a:spLocks noChangeArrowheads="1"/>
          </p:cNvSpPr>
          <p:nvPr/>
        </p:nvSpPr>
        <p:spPr bwMode="auto">
          <a:xfrm>
            <a:off x="2208213" y="5041900"/>
            <a:ext cx="608012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/>
              <a:t>Sxx</a:t>
            </a:r>
          </a:p>
        </p:txBody>
      </p:sp>
      <p:sp>
        <p:nvSpPr>
          <p:cNvPr id="422919" name="Text Box 7"/>
          <p:cNvSpPr txBox="1">
            <a:spLocks noChangeArrowheads="1"/>
          </p:cNvSpPr>
          <p:nvPr/>
        </p:nvSpPr>
        <p:spPr bwMode="auto">
          <a:xfrm>
            <a:off x="6454775" y="4992688"/>
            <a:ext cx="608013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/>
              <a:t>Syy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ISOPARAMETRIC ELEMENT</a:t>
            </a:r>
          </a:p>
        </p:txBody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75" y="741363"/>
            <a:ext cx="8909050" cy="2805112"/>
          </a:xfrm>
        </p:spPr>
        <p:txBody>
          <a:bodyPr/>
          <a:lstStyle/>
          <a:p>
            <a:r>
              <a:rPr lang="en-US" dirty="0"/>
              <a:t>Quadrilateral Shape</a:t>
            </a:r>
          </a:p>
          <a:p>
            <a:pPr lvl="1"/>
            <a:r>
              <a:rPr lang="en-US" dirty="0"/>
              <a:t>Most commonly used </a:t>
            </a:r>
            <a:r>
              <a:rPr lang="en-US" dirty="0" smtClean="0"/>
              <a:t>element (irregular shape)</a:t>
            </a:r>
            <a:endParaRPr lang="en-US" dirty="0"/>
          </a:p>
          <a:p>
            <a:pPr lvl="1"/>
            <a:r>
              <a:rPr lang="en-US" dirty="0"/>
              <a:t>Generalization of rectangular element</a:t>
            </a:r>
          </a:p>
          <a:p>
            <a:pPr lvl="1"/>
            <a:r>
              <a:rPr lang="en-US" dirty="0"/>
              <a:t>Use </a:t>
            </a:r>
            <a:r>
              <a:rPr lang="en-US" dirty="0" smtClean="0"/>
              <a:t>mapping to </a:t>
            </a:r>
            <a:r>
              <a:rPr lang="en-US" dirty="0"/>
              <a:t>transform into a square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CC0000"/>
                </a:solidFill>
              </a:rPr>
              <a:t>Reference </a:t>
            </a:r>
            <a:r>
              <a:rPr lang="en-US" dirty="0">
                <a:solidFill>
                  <a:srgbClr val="CC0000"/>
                </a:solidFill>
              </a:rPr>
              <a:t>element</a:t>
            </a:r>
            <a:r>
              <a:rPr lang="en-US" dirty="0"/>
              <a:t>).</a:t>
            </a:r>
          </a:p>
          <a:p>
            <a:pPr lvl="1"/>
            <a:r>
              <a:rPr lang="en-US" dirty="0">
                <a:solidFill>
                  <a:srgbClr val="CC0000"/>
                </a:solidFill>
              </a:rPr>
              <a:t>The relationship between (x, y) and (s, t)</a:t>
            </a:r>
            <a:r>
              <a:rPr lang="en-US" dirty="0"/>
              <a:t> must be obtained.</a:t>
            </a:r>
          </a:p>
          <a:p>
            <a:pPr lvl="1"/>
            <a:r>
              <a:rPr lang="en-US" dirty="0"/>
              <a:t>All formulations are done in the </a:t>
            </a:r>
            <a:r>
              <a:rPr lang="en-US" dirty="0" smtClean="0"/>
              <a:t>reference </a:t>
            </a:r>
            <a:r>
              <a:rPr lang="en-US" dirty="0"/>
              <a:t>element.</a:t>
            </a:r>
          </a:p>
        </p:txBody>
      </p:sp>
      <p:grpSp>
        <p:nvGrpSpPr>
          <p:cNvPr id="404484" name="Group 4"/>
          <p:cNvGrpSpPr>
            <a:grpSpLocks noChangeAspect="1"/>
          </p:cNvGrpSpPr>
          <p:nvPr/>
        </p:nvGrpSpPr>
        <p:grpSpPr bwMode="auto">
          <a:xfrm>
            <a:off x="893763" y="3062288"/>
            <a:ext cx="7038975" cy="2847975"/>
            <a:chOff x="7932" y="8520"/>
            <a:chExt cx="6156" cy="2490"/>
          </a:xfrm>
        </p:grpSpPr>
        <p:sp>
          <p:nvSpPr>
            <p:cNvPr id="404485" name="Line 5"/>
            <p:cNvSpPr>
              <a:spLocks noChangeAspect="1" noChangeShapeType="1"/>
            </p:cNvSpPr>
            <p:nvPr/>
          </p:nvSpPr>
          <p:spPr bwMode="auto">
            <a:xfrm>
              <a:off x="10602" y="10656"/>
              <a:ext cx="43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486" name="Line 6"/>
            <p:cNvSpPr>
              <a:spLocks noChangeAspect="1" noChangeShapeType="1"/>
            </p:cNvSpPr>
            <p:nvPr/>
          </p:nvSpPr>
          <p:spPr bwMode="auto">
            <a:xfrm flipV="1">
              <a:off x="10602" y="10218"/>
              <a:ext cx="0" cy="43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487" name="Line 7"/>
            <p:cNvSpPr>
              <a:spLocks noChangeAspect="1" noChangeShapeType="1"/>
            </p:cNvSpPr>
            <p:nvPr/>
          </p:nvSpPr>
          <p:spPr bwMode="auto">
            <a:xfrm>
              <a:off x="9066" y="9168"/>
              <a:ext cx="43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488" name="Line 8"/>
            <p:cNvSpPr>
              <a:spLocks noChangeAspect="1" noChangeShapeType="1"/>
            </p:cNvSpPr>
            <p:nvPr/>
          </p:nvSpPr>
          <p:spPr bwMode="auto">
            <a:xfrm flipV="1">
              <a:off x="9066" y="8730"/>
              <a:ext cx="0" cy="43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489" name="Line 9"/>
            <p:cNvSpPr>
              <a:spLocks noChangeAspect="1" noChangeShapeType="1"/>
            </p:cNvSpPr>
            <p:nvPr/>
          </p:nvSpPr>
          <p:spPr bwMode="auto">
            <a:xfrm>
              <a:off x="8538" y="10122"/>
              <a:ext cx="43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490" name="Line 10"/>
            <p:cNvSpPr>
              <a:spLocks noChangeAspect="1" noChangeShapeType="1"/>
            </p:cNvSpPr>
            <p:nvPr/>
          </p:nvSpPr>
          <p:spPr bwMode="auto">
            <a:xfrm flipV="1">
              <a:off x="8538" y="9684"/>
              <a:ext cx="0" cy="43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491" name="Text Box 11"/>
            <p:cNvSpPr txBox="1">
              <a:spLocks noChangeAspect="1" noChangeArrowheads="1"/>
            </p:cNvSpPr>
            <p:nvPr/>
          </p:nvSpPr>
          <p:spPr bwMode="auto">
            <a:xfrm>
              <a:off x="8946" y="9984"/>
              <a:ext cx="2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indent="-342900"/>
              <a:r>
                <a:rPr lang="en-US" altLang="ko-KR" sz="1800" i="1">
                  <a:latin typeface="Times New Roman" pitchFamily="18" charset="0"/>
                  <a:ea typeface="SimSun" pitchFamily="2" charset="-122"/>
                </a:rPr>
                <a:t>u</a:t>
              </a:r>
              <a:r>
                <a:rPr lang="en-US" altLang="ko-KR" sz="1800" baseline="-25000">
                  <a:latin typeface="Times New Roman" pitchFamily="18" charset="0"/>
                  <a:ea typeface="SimSun" pitchFamily="2" charset="-122"/>
                </a:rPr>
                <a:t>1</a:t>
              </a:r>
              <a:endParaRPr lang="en-US" sz="1800"/>
            </a:p>
          </p:txBody>
        </p:sp>
        <p:sp>
          <p:nvSpPr>
            <p:cNvPr id="404492" name="Text Box 12"/>
            <p:cNvSpPr txBox="1">
              <a:spLocks noChangeAspect="1" noChangeArrowheads="1"/>
            </p:cNvSpPr>
            <p:nvPr/>
          </p:nvSpPr>
          <p:spPr bwMode="auto">
            <a:xfrm>
              <a:off x="8424" y="9468"/>
              <a:ext cx="2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indent="-342900"/>
              <a:r>
                <a:rPr lang="en-US" altLang="ko-KR" sz="1800" i="1">
                  <a:latin typeface="Times New Roman" pitchFamily="18" charset="0"/>
                  <a:ea typeface="SimSun" pitchFamily="2" charset="-122"/>
                </a:rPr>
                <a:t>v</a:t>
              </a:r>
              <a:r>
                <a:rPr lang="en-US" altLang="ko-KR" sz="1800" baseline="-25000">
                  <a:latin typeface="Times New Roman" pitchFamily="18" charset="0"/>
                  <a:ea typeface="SimSun" pitchFamily="2" charset="-122"/>
                </a:rPr>
                <a:t>1</a:t>
              </a:r>
              <a:endParaRPr lang="en-US" sz="1800"/>
            </a:p>
          </p:txBody>
        </p:sp>
        <p:sp>
          <p:nvSpPr>
            <p:cNvPr id="404493" name="Text Box 13"/>
            <p:cNvSpPr txBox="1">
              <a:spLocks noChangeAspect="1" noChangeArrowheads="1"/>
            </p:cNvSpPr>
            <p:nvPr/>
          </p:nvSpPr>
          <p:spPr bwMode="auto">
            <a:xfrm>
              <a:off x="11004" y="10512"/>
              <a:ext cx="2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indent="-342900"/>
              <a:r>
                <a:rPr lang="en-US" altLang="ko-KR" sz="1800" i="1">
                  <a:latin typeface="Times New Roman" pitchFamily="18" charset="0"/>
                  <a:ea typeface="SimSun" pitchFamily="2" charset="-122"/>
                </a:rPr>
                <a:t>u</a:t>
              </a:r>
              <a:r>
                <a:rPr lang="en-US" altLang="ko-KR" sz="1800" baseline="-25000">
                  <a:latin typeface="Times New Roman" pitchFamily="18" charset="0"/>
                  <a:ea typeface="SimSun" pitchFamily="2" charset="-122"/>
                </a:rPr>
                <a:t>2</a:t>
              </a:r>
              <a:endParaRPr lang="en-US" sz="1800"/>
            </a:p>
          </p:txBody>
        </p:sp>
        <p:sp>
          <p:nvSpPr>
            <p:cNvPr id="404494" name="Text Box 14"/>
            <p:cNvSpPr txBox="1">
              <a:spLocks noChangeAspect="1" noChangeArrowheads="1"/>
            </p:cNvSpPr>
            <p:nvPr/>
          </p:nvSpPr>
          <p:spPr bwMode="auto">
            <a:xfrm>
              <a:off x="10626" y="9996"/>
              <a:ext cx="276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indent="-342900"/>
              <a:r>
                <a:rPr lang="en-US" altLang="ko-KR" sz="1800" i="1" dirty="0">
                  <a:latin typeface="Times New Roman" pitchFamily="18" charset="0"/>
                  <a:ea typeface="SimSun" pitchFamily="2" charset="-122"/>
                </a:rPr>
                <a:t>v</a:t>
              </a:r>
              <a:r>
                <a:rPr lang="en-US" altLang="ko-KR" sz="1800" baseline="-25000" dirty="0">
                  <a:latin typeface="Times New Roman" pitchFamily="18" charset="0"/>
                  <a:ea typeface="SimSun" pitchFamily="2" charset="-122"/>
                </a:rPr>
                <a:t>2</a:t>
              </a:r>
              <a:endParaRPr lang="en-US" sz="1800" dirty="0"/>
            </a:p>
          </p:txBody>
        </p:sp>
        <p:sp>
          <p:nvSpPr>
            <p:cNvPr id="404495" name="Text Box 15"/>
            <p:cNvSpPr txBox="1">
              <a:spLocks noChangeAspect="1" noChangeArrowheads="1"/>
            </p:cNvSpPr>
            <p:nvPr/>
          </p:nvSpPr>
          <p:spPr bwMode="auto">
            <a:xfrm>
              <a:off x="9474" y="9030"/>
              <a:ext cx="2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indent="-342900"/>
              <a:r>
                <a:rPr lang="en-US" altLang="ko-KR" sz="1800" i="1">
                  <a:latin typeface="Times New Roman" pitchFamily="18" charset="0"/>
                  <a:ea typeface="SimSun" pitchFamily="2" charset="-122"/>
                </a:rPr>
                <a:t>u</a:t>
              </a:r>
              <a:r>
                <a:rPr lang="en-US" altLang="ko-KR" sz="1800" baseline="-25000">
                  <a:latin typeface="Times New Roman" pitchFamily="18" charset="0"/>
                  <a:ea typeface="SimSun" pitchFamily="2" charset="-122"/>
                </a:rPr>
                <a:t>4</a:t>
              </a:r>
              <a:endParaRPr lang="en-US" sz="1800"/>
            </a:p>
          </p:txBody>
        </p:sp>
        <p:sp>
          <p:nvSpPr>
            <p:cNvPr id="404496" name="Text Box 16"/>
            <p:cNvSpPr txBox="1">
              <a:spLocks noChangeAspect="1" noChangeArrowheads="1"/>
            </p:cNvSpPr>
            <p:nvPr/>
          </p:nvSpPr>
          <p:spPr bwMode="auto">
            <a:xfrm>
              <a:off x="9054" y="8646"/>
              <a:ext cx="2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indent="-342900"/>
              <a:r>
                <a:rPr lang="en-US" altLang="ko-KR" sz="1800" i="1">
                  <a:latin typeface="Times New Roman" pitchFamily="18" charset="0"/>
                  <a:ea typeface="SimSun" pitchFamily="2" charset="-122"/>
                </a:rPr>
                <a:t>v</a:t>
              </a:r>
              <a:r>
                <a:rPr lang="en-US" altLang="ko-KR" sz="1800" baseline="-25000">
                  <a:latin typeface="Times New Roman" pitchFamily="18" charset="0"/>
                  <a:ea typeface="SimSun" pitchFamily="2" charset="-122"/>
                </a:rPr>
                <a:t>4</a:t>
              </a:r>
              <a:endParaRPr lang="en-US" sz="1800"/>
            </a:p>
          </p:txBody>
        </p:sp>
        <p:sp>
          <p:nvSpPr>
            <p:cNvPr id="404497" name="Text Box 17"/>
            <p:cNvSpPr txBox="1">
              <a:spLocks noChangeAspect="1" noChangeArrowheads="1"/>
            </p:cNvSpPr>
            <p:nvPr/>
          </p:nvSpPr>
          <p:spPr bwMode="auto">
            <a:xfrm>
              <a:off x="8832" y="9000"/>
              <a:ext cx="276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indent="-342900"/>
              <a:r>
                <a:rPr lang="en-US" altLang="ko-KR" sz="1800">
                  <a:latin typeface="Times New Roman" pitchFamily="18" charset="0"/>
                  <a:ea typeface="SimSun" pitchFamily="2" charset="-122"/>
                </a:rPr>
                <a:t>4</a:t>
              </a:r>
              <a:endParaRPr lang="en-US" sz="1800"/>
            </a:p>
          </p:txBody>
        </p:sp>
        <p:sp>
          <p:nvSpPr>
            <p:cNvPr id="404498" name="Text Box 18"/>
            <p:cNvSpPr txBox="1">
              <a:spLocks noChangeAspect="1" noChangeArrowheads="1"/>
            </p:cNvSpPr>
            <p:nvPr/>
          </p:nvSpPr>
          <p:spPr bwMode="auto">
            <a:xfrm>
              <a:off x="8322" y="10080"/>
              <a:ext cx="276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indent="-342900"/>
              <a:r>
                <a:rPr lang="en-US" altLang="ko-KR" sz="1800">
                  <a:latin typeface="Times New Roman" pitchFamily="18" charset="0"/>
                  <a:ea typeface="SimSun" pitchFamily="2" charset="-122"/>
                </a:rPr>
                <a:t>1</a:t>
              </a:r>
              <a:endParaRPr lang="en-US" sz="1800"/>
            </a:p>
          </p:txBody>
        </p:sp>
        <p:sp>
          <p:nvSpPr>
            <p:cNvPr id="404499" name="Text Box 19"/>
            <p:cNvSpPr txBox="1">
              <a:spLocks noChangeAspect="1" noChangeArrowheads="1"/>
            </p:cNvSpPr>
            <p:nvPr/>
          </p:nvSpPr>
          <p:spPr bwMode="auto">
            <a:xfrm>
              <a:off x="10464" y="10668"/>
              <a:ext cx="276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indent="-342900"/>
              <a:r>
                <a:rPr lang="en-US" altLang="ko-KR" sz="1800">
                  <a:latin typeface="Times New Roman" pitchFamily="18" charset="0"/>
                  <a:ea typeface="SimSun" pitchFamily="2" charset="-122"/>
                </a:rPr>
                <a:t>2</a:t>
              </a:r>
              <a:endParaRPr lang="en-US" sz="1800"/>
            </a:p>
          </p:txBody>
        </p:sp>
        <p:sp>
          <p:nvSpPr>
            <p:cNvPr id="404500" name="Line 20"/>
            <p:cNvSpPr>
              <a:spLocks noChangeAspect="1" noChangeShapeType="1"/>
            </p:cNvSpPr>
            <p:nvPr/>
          </p:nvSpPr>
          <p:spPr bwMode="auto">
            <a:xfrm>
              <a:off x="8172" y="10896"/>
              <a:ext cx="318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stealth" w="sm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501" name="Line 21"/>
            <p:cNvSpPr>
              <a:spLocks noChangeAspect="1" noChangeShapeType="1"/>
            </p:cNvSpPr>
            <p:nvPr/>
          </p:nvSpPr>
          <p:spPr bwMode="auto">
            <a:xfrm flipV="1">
              <a:off x="8172" y="8742"/>
              <a:ext cx="0" cy="215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stealth" w="sm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502" name="Text Box 22"/>
            <p:cNvSpPr txBox="1">
              <a:spLocks noChangeAspect="1" noChangeArrowheads="1"/>
            </p:cNvSpPr>
            <p:nvPr/>
          </p:nvSpPr>
          <p:spPr bwMode="auto">
            <a:xfrm>
              <a:off x="11328" y="10740"/>
              <a:ext cx="276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indent="-342900"/>
              <a:r>
                <a:rPr lang="en-US" altLang="ko-KR" sz="1800" i="1">
                  <a:latin typeface="Times New Roman" pitchFamily="18" charset="0"/>
                  <a:ea typeface="SimSun" pitchFamily="2" charset="-122"/>
                </a:rPr>
                <a:t>x</a:t>
              </a:r>
              <a:endParaRPr lang="en-US" sz="1800"/>
            </a:p>
          </p:txBody>
        </p:sp>
        <p:sp>
          <p:nvSpPr>
            <p:cNvPr id="404503" name="Text Box 23"/>
            <p:cNvSpPr txBox="1">
              <a:spLocks noChangeAspect="1" noChangeArrowheads="1"/>
            </p:cNvSpPr>
            <p:nvPr/>
          </p:nvSpPr>
          <p:spPr bwMode="auto">
            <a:xfrm>
              <a:off x="7932" y="8646"/>
              <a:ext cx="2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indent="-342900"/>
              <a:r>
                <a:rPr lang="en-US" altLang="ko-KR" sz="1800" i="1">
                  <a:latin typeface="Times New Roman" pitchFamily="18" charset="0"/>
                  <a:ea typeface="SimSun" pitchFamily="2" charset="-122"/>
                </a:rPr>
                <a:t>y</a:t>
              </a:r>
              <a:endParaRPr lang="en-US" sz="1800"/>
            </a:p>
          </p:txBody>
        </p:sp>
        <p:sp>
          <p:nvSpPr>
            <p:cNvPr id="404504" name="Freeform 24"/>
            <p:cNvSpPr>
              <a:spLocks noChangeAspect="1"/>
            </p:cNvSpPr>
            <p:nvPr/>
          </p:nvSpPr>
          <p:spPr bwMode="auto">
            <a:xfrm>
              <a:off x="8549" y="9036"/>
              <a:ext cx="2044" cy="1614"/>
            </a:xfrm>
            <a:custGeom>
              <a:avLst/>
              <a:gdLst/>
              <a:ahLst/>
              <a:cxnLst>
                <a:cxn ang="0">
                  <a:pos x="0" y="1080"/>
                </a:cxn>
                <a:cxn ang="0">
                  <a:pos x="2064" y="1614"/>
                </a:cxn>
                <a:cxn ang="0">
                  <a:pos x="2052" y="0"/>
                </a:cxn>
                <a:cxn ang="0">
                  <a:pos x="528" y="132"/>
                </a:cxn>
                <a:cxn ang="0">
                  <a:pos x="0" y="1080"/>
                </a:cxn>
              </a:cxnLst>
              <a:rect l="0" t="0" r="r" b="b"/>
              <a:pathLst>
                <a:path w="2064" h="1614">
                  <a:moveTo>
                    <a:pt x="0" y="1080"/>
                  </a:moveTo>
                  <a:lnTo>
                    <a:pt x="2064" y="1614"/>
                  </a:lnTo>
                  <a:lnTo>
                    <a:pt x="2052" y="0"/>
                  </a:lnTo>
                  <a:lnTo>
                    <a:pt x="528" y="132"/>
                  </a:lnTo>
                  <a:lnTo>
                    <a:pt x="0" y="1080"/>
                  </a:lnTo>
                  <a:close/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505" name="Line 25"/>
            <p:cNvSpPr>
              <a:spLocks noChangeAspect="1" noChangeShapeType="1"/>
            </p:cNvSpPr>
            <p:nvPr/>
          </p:nvSpPr>
          <p:spPr bwMode="auto">
            <a:xfrm>
              <a:off x="10584" y="9042"/>
              <a:ext cx="43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506" name="Line 26"/>
            <p:cNvSpPr>
              <a:spLocks noChangeAspect="1" noChangeShapeType="1"/>
            </p:cNvSpPr>
            <p:nvPr/>
          </p:nvSpPr>
          <p:spPr bwMode="auto">
            <a:xfrm flipV="1">
              <a:off x="10584" y="8604"/>
              <a:ext cx="0" cy="43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507" name="Text Box 27"/>
            <p:cNvSpPr txBox="1">
              <a:spLocks noChangeAspect="1" noChangeArrowheads="1"/>
            </p:cNvSpPr>
            <p:nvPr/>
          </p:nvSpPr>
          <p:spPr bwMode="auto">
            <a:xfrm>
              <a:off x="10992" y="8904"/>
              <a:ext cx="2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indent="-342900"/>
              <a:r>
                <a:rPr lang="en-US" altLang="ko-KR" sz="1800" i="1">
                  <a:latin typeface="Times New Roman" pitchFamily="18" charset="0"/>
                  <a:ea typeface="SimSun" pitchFamily="2" charset="-122"/>
                </a:rPr>
                <a:t>u</a:t>
              </a:r>
              <a:r>
                <a:rPr lang="en-US" altLang="ko-KR" sz="1800" baseline="-25000">
                  <a:latin typeface="Times New Roman" pitchFamily="18" charset="0"/>
                  <a:ea typeface="SimSun" pitchFamily="2" charset="-122"/>
                </a:rPr>
                <a:t>3</a:t>
              </a:r>
              <a:endParaRPr lang="en-US" sz="1800"/>
            </a:p>
          </p:txBody>
        </p:sp>
        <p:sp>
          <p:nvSpPr>
            <p:cNvPr id="404508" name="Text Box 28"/>
            <p:cNvSpPr txBox="1">
              <a:spLocks noChangeAspect="1" noChangeArrowheads="1"/>
            </p:cNvSpPr>
            <p:nvPr/>
          </p:nvSpPr>
          <p:spPr bwMode="auto">
            <a:xfrm>
              <a:off x="10572" y="8520"/>
              <a:ext cx="2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indent="-342900"/>
              <a:r>
                <a:rPr lang="en-US" altLang="ko-KR" sz="1600" i="1">
                  <a:latin typeface="Times New Roman" pitchFamily="18" charset="0"/>
                  <a:ea typeface="SimSun" pitchFamily="2" charset="-122"/>
                </a:rPr>
                <a:t>v</a:t>
              </a:r>
              <a:r>
                <a:rPr lang="en-US" altLang="ko-KR" sz="1600" baseline="-25000">
                  <a:latin typeface="Times New Roman" pitchFamily="18" charset="0"/>
                  <a:ea typeface="SimSun" pitchFamily="2" charset="-122"/>
                </a:rPr>
                <a:t>3</a:t>
              </a:r>
              <a:endParaRPr lang="en-US" sz="1600"/>
            </a:p>
          </p:txBody>
        </p:sp>
        <p:sp>
          <p:nvSpPr>
            <p:cNvPr id="404509" name="Text Box 29"/>
            <p:cNvSpPr txBox="1">
              <a:spLocks noChangeAspect="1" noChangeArrowheads="1"/>
            </p:cNvSpPr>
            <p:nvPr/>
          </p:nvSpPr>
          <p:spPr bwMode="auto">
            <a:xfrm>
              <a:off x="10350" y="8807"/>
              <a:ext cx="276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indent="-342900"/>
              <a:r>
                <a:rPr lang="en-US" altLang="ko-KR" sz="1800" dirty="0">
                  <a:latin typeface="Times New Roman" pitchFamily="18" charset="0"/>
                  <a:ea typeface="SimSun" pitchFamily="2" charset="-122"/>
                </a:rPr>
                <a:t>3</a:t>
              </a:r>
              <a:endParaRPr lang="en-US" sz="1800" dirty="0"/>
            </a:p>
          </p:txBody>
        </p:sp>
        <p:sp>
          <p:nvSpPr>
            <p:cNvPr id="404510" name="AutoShape 30"/>
            <p:cNvSpPr>
              <a:spLocks noChangeAspect="1" noChangeArrowheads="1"/>
            </p:cNvSpPr>
            <p:nvPr/>
          </p:nvSpPr>
          <p:spPr bwMode="auto">
            <a:xfrm>
              <a:off x="11070" y="9606"/>
              <a:ext cx="588" cy="234"/>
            </a:xfrm>
            <a:prstGeom prst="leftRightArrow">
              <a:avLst>
                <a:gd name="adj1" fmla="val 50000"/>
                <a:gd name="adj2" fmla="val 50256"/>
              </a:avLst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511" name="Rectangle 31"/>
            <p:cNvSpPr>
              <a:spLocks noChangeAspect="1" noChangeArrowheads="1"/>
            </p:cNvSpPr>
            <p:nvPr/>
          </p:nvSpPr>
          <p:spPr bwMode="auto">
            <a:xfrm>
              <a:off x="12180" y="9192"/>
              <a:ext cx="1224" cy="1224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512" name="Line 32"/>
            <p:cNvSpPr>
              <a:spLocks noChangeAspect="1" noChangeShapeType="1"/>
            </p:cNvSpPr>
            <p:nvPr/>
          </p:nvSpPr>
          <p:spPr bwMode="auto">
            <a:xfrm>
              <a:off x="12474" y="9804"/>
              <a:ext cx="136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513" name="Line 33"/>
            <p:cNvSpPr>
              <a:spLocks noChangeAspect="1" noChangeShapeType="1"/>
            </p:cNvSpPr>
            <p:nvPr/>
          </p:nvSpPr>
          <p:spPr bwMode="auto">
            <a:xfrm rot="-5400000">
              <a:off x="12114" y="9450"/>
              <a:ext cx="136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514" name="Text Box 34"/>
            <p:cNvSpPr txBox="1">
              <a:spLocks noChangeAspect="1" noChangeArrowheads="1"/>
            </p:cNvSpPr>
            <p:nvPr/>
          </p:nvSpPr>
          <p:spPr bwMode="auto">
            <a:xfrm>
              <a:off x="12030" y="8926"/>
              <a:ext cx="648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indent="-342900"/>
              <a:r>
                <a:rPr lang="en-US" altLang="ko-KR" sz="1800" dirty="0">
                  <a:latin typeface="Times New Roman" pitchFamily="18" charset="0"/>
                  <a:ea typeface="SimSun" pitchFamily="2" charset="-122"/>
                </a:rPr>
                <a:t>4 (-1,1)</a:t>
              </a:r>
              <a:endParaRPr lang="en-US" sz="1800" dirty="0"/>
            </a:p>
          </p:txBody>
        </p:sp>
        <p:sp>
          <p:nvSpPr>
            <p:cNvPr id="404515" name="Text Box 35"/>
            <p:cNvSpPr txBox="1">
              <a:spLocks noChangeAspect="1" noChangeArrowheads="1"/>
            </p:cNvSpPr>
            <p:nvPr/>
          </p:nvSpPr>
          <p:spPr bwMode="auto">
            <a:xfrm>
              <a:off x="12006" y="10425"/>
              <a:ext cx="726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indent="-342900"/>
              <a:r>
                <a:rPr lang="en-US" altLang="ko-KR" sz="1800" dirty="0">
                  <a:latin typeface="Times New Roman" pitchFamily="18" charset="0"/>
                  <a:ea typeface="SimSun" pitchFamily="2" charset="-122"/>
                </a:rPr>
                <a:t>1 (-1,-1)</a:t>
              </a:r>
              <a:endParaRPr lang="en-US" sz="1800" dirty="0"/>
            </a:p>
          </p:txBody>
        </p:sp>
        <p:sp>
          <p:nvSpPr>
            <p:cNvPr id="404516" name="Text Box 36"/>
            <p:cNvSpPr txBox="1">
              <a:spLocks noChangeAspect="1" noChangeArrowheads="1"/>
            </p:cNvSpPr>
            <p:nvPr/>
          </p:nvSpPr>
          <p:spPr bwMode="auto">
            <a:xfrm>
              <a:off x="13386" y="10425"/>
              <a:ext cx="666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indent="-342900"/>
              <a:r>
                <a:rPr lang="en-US" altLang="ko-KR" sz="1800" dirty="0">
                  <a:latin typeface="Times New Roman" pitchFamily="18" charset="0"/>
                  <a:ea typeface="SimSun" pitchFamily="2" charset="-122"/>
                </a:rPr>
                <a:t>2 (1,-1)</a:t>
              </a:r>
              <a:endParaRPr lang="en-US" sz="1800" dirty="0"/>
            </a:p>
          </p:txBody>
        </p:sp>
        <p:sp>
          <p:nvSpPr>
            <p:cNvPr id="404517" name="Text Box 37"/>
            <p:cNvSpPr txBox="1">
              <a:spLocks noChangeAspect="1" noChangeArrowheads="1"/>
            </p:cNvSpPr>
            <p:nvPr/>
          </p:nvSpPr>
          <p:spPr bwMode="auto">
            <a:xfrm>
              <a:off x="13386" y="8988"/>
              <a:ext cx="642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indent="-342900"/>
              <a:r>
                <a:rPr lang="en-US" altLang="ko-KR" sz="1800">
                  <a:latin typeface="Times New Roman" pitchFamily="18" charset="0"/>
                  <a:ea typeface="SimSun" pitchFamily="2" charset="-122"/>
                </a:rPr>
                <a:t>3 (1,1)</a:t>
              </a:r>
              <a:endParaRPr lang="en-US" sz="1800"/>
            </a:p>
          </p:txBody>
        </p:sp>
        <p:sp>
          <p:nvSpPr>
            <p:cNvPr id="404518" name="Text Box 38"/>
            <p:cNvSpPr txBox="1">
              <a:spLocks noChangeAspect="1" noChangeArrowheads="1"/>
            </p:cNvSpPr>
            <p:nvPr/>
          </p:nvSpPr>
          <p:spPr bwMode="auto">
            <a:xfrm>
              <a:off x="13812" y="9648"/>
              <a:ext cx="276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indent="-342900"/>
              <a:r>
                <a:rPr lang="en-US" altLang="ko-KR" sz="1800" i="1">
                  <a:latin typeface="Times New Roman" pitchFamily="18" charset="0"/>
                  <a:ea typeface="SimSun" pitchFamily="2" charset="-122"/>
                </a:rPr>
                <a:t>s</a:t>
              </a:r>
              <a:endParaRPr lang="en-US" sz="1800"/>
            </a:p>
          </p:txBody>
        </p:sp>
        <p:sp>
          <p:nvSpPr>
            <p:cNvPr id="404519" name="Text Box 39"/>
            <p:cNvSpPr txBox="1">
              <a:spLocks noChangeAspect="1" noChangeArrowheads="1"/>
            </p:cNvSpPr>
            <p:nvPr/>
          </p:nvSpPr>
          <p:spPr bwMode="auto">
            <a:xfrm>
              <a:off x="12768" y="8664"/>
              <a:ext cx="2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indent="-342900"/>
              <a:r>
                <a:rPr lang="en-US" altLang="ko-KR" sz="1800" i="1">
                  <a:latin typeface="Times New Roman" pitchFamily="18" charset="0"/>
                  <a:ea typeface="SimSun" pitchFamily="2" charset="-122"/>
                </a:rPr>
                <a:t>t</a:t>
              </a:r>
              <a:endParaRPr lang="en-US" sz="1800"/>
            </a:p>
          </p:txBody>
        </p:sp>
      </p:grpSp>
      <p:sp>
        <p:nvSpPr>
          <p:cNvPr id="404520" name="Text Box 40"/>
          <p:cNvSpPr txBox="1">
            <a:spLocks noChangeArrowheads="1"/>
          </p:cNvSpPr>
          <p:nvPr/>
        </p:nvSpPr>
        <p:spPr bwMode="auto">
          <a:xfrm>
            <a:off x="1897063" y="6199188"/>
            <a:ext cx="2524125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/>
              <a:t>Actual Element (x, y)</a:t>
            </a:r>
          </a:p>
        </p:txBody>
      </p:sp>
      <p:sp>
        <p:nvSpPr>
          <p:cNvPr id="404521" name="Text Box 41"/>
          <p:cNvSpPr txBox="1">
            <a:spLocks noChangeArrowheads="1"/>
          </p:cNvSpPr>
          <p:nvPr/>
        </p:nvSpPr>
        <p:spPr bwMode="auto">
          <a:xfrm>
            <a:off x="5416550" y="6199188"/>
            <a:ext cx="2508250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/>
              <a:t>Parent Element (s, 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 bwMode="auto">
          <a:xfrm>
            <a:off x="1345474" y="3370217"/>
            <a:ext cx="3148149" cy="2743200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05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ISOPARAMETRIC MAPPING</a:t>
            </a:r>
          </a:p>
        </p:txBody>
      </p:sp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Definition</a:t>
            </a:r>
          </a:p>
          <a:p>
            <a:pPr lvl="1"/>
            <a:r>
              <a:rPr lang="en-US" dirty="0"/>
              <a:t>the same interpolation method is used for displacement and geometry.</a:t>
            </a:r>
          </a:p>
          <a:p>
            <a:r>
              <a:rPr lang="en-US" dirty="0"/>
              <a:t>Procedure</a:t>
            </a:r>
          </a:p>
          <a:p>
            <a:pPr lvl="1"/>
            <a:r>
              <a:rPr lang="en-US" dirty="0"/>
              <a:t>Construct the shape functions </a:t>
            </a:r>
            <a:r>
              <a:rPr lang="en-US" i="1" dirty="0"/>
              <a:t>N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i="1" dirty="0"/>
              <a:t>N</a:t>
            </a:r>
            <a:r>
              <a:rPr lang="en-US" baseline="-25000" dirty="0"/>
              <a:t>2</a:t>
            </a:r>
            <a:r>
              <a:rPr lang="en-US" dirty="0"/>
              <a:t>, </a:t>
            </a:r>
            <a:r>
              <a:rPr lang="en-US" i="1" dirty="0"/>
              <a:t>N</a:t>
            </a:r>
            <a:r>
              <a:rPr lang="en-US" baseline="-25000" dirty="0"/>
              <a:t>3</a:t>
            </a:r>
            <a:r>
              <a:rPr lang="en-US" dirty="0"/>
              <a:t>, and </a:t>
            </a:r>
            <a:r>
              <a:rPr lang="en-US" i="1" dirty="0"/>
              <a:t>N</a:t>
            </a:r>
            <a:r>
              <a:rPr lang="en-US" baseline="-25000" dirty="0"/>
              <a:t>4</a:t>
            </a:r>
            <a:r>
              <a:rPr lang="en-US" dirty="0"/>
              <a:t> at the </a:t>
            </a:r>
            <a:r>
              <a:rPr lang="en-US" dirty="0" smtClean="0"/>
              <a:t>reference </a:t>
            </a:r>
            <a:r>
              <a:rPr lang="en-US" dirty="0"/>
              <a:t>element</a:t>
            </a:r>
          </a:p>
          <a:p>
            <a:pPr lvl="1"/>
            <a:endParaRPr lang="en-US" dirty="0"/>
          </a:p>
        </p:txBody>
      </p:sp>
      <p:grpSp>
        <p:nvGrpSpPr>
          <p:cNvPr id="405544" name="Group 40"/>
          <p:cNvGrpSpPr>
            <a:grpSpLocks/>
          </p:cNvGrpSpPr>
          <p:nvPr/>
        </p:nvGrpSpPr>
        <p:grpSpPr bwMode="auto">
          <a:xfrm>
            <a:off x="6003925" y="3116263"/>
            <a:ext cx="2381250" cy="2236787"/>
            <a:chOff x="3497" y="2033"/>
            <a:chExt cx="1500" cy="1409"/>
          </a:xfrm>
        </p:grpSpPr>
        <p:sp>
          <p:nvSpPr>
            <p:cNvPr id="405535" name="Rectangle 31"/>
            <p:cNvSpPr>
              <a:spLocks noChangeAspect="1" noChangeArrowheads="1"/>
            </p:cNvSpPr>
            <p:nvPr/>
          </p:nvSpPr>
          <p:spPr bwMode="auto">
            <a:xfrm>
              <a:off x="3623" y="2413"/>
              <a:ext cx="881" cy="88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5536" name="Line 32"/>
            <p:cNvSpPr>
              <a:spLocks noChangeAspect="1" noChangeShapeType="1"/>
            </p:cNvSpPr>
            <p:nvPr/>
          </p:nvSpPr>
          <p:spPr bwMode="auto">
            <a:xfrm>
              <a:off x="3834" y="2854"/>
              <a:ext cx="98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5537" name="Line 33"/>
            <p:cNvSpPr>
              <a:spLocks noChangeAspect="1" noChangeShapeType="1"/>
            </p:cNvSpPr>
            <p:nvPr/>
          </p:nvSpPr>
          <p:spPr bwMode="auto">
            <a:xfrm rot="-5400000">
              <a:off x="3575" y="2599"/>
              <a:ext cx="98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5538" name="Text Box 34"/>
            <p:cNvSpPr txBox="1">
              <a:spLocks noChangeAspect="1" noChangeArrowheads="1"/>
            </p:cNvSpPr>
            <p:nvPr/>
          </p:nvSpPr>
          <p:spPr bwMode="auto">
            <a:xfrm>
              <a:off x="3515" y="2253"/>
              <a:ext cx="466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indent="-342900"/>
              <a:r>
                <a:rPr lang="en-US" altLang="ko-KR" sz="1800">
                  <a:latin typeface="Times New Roman" pitchFamily="18" charset="0"/>
                  <a:ea typeface="SimSun" pitchFamily="2" charset="-122"/>
                </a:rPr>
                <a:t>4 (-1,1)</a:t>
              </a:r>
              <a:endParaRPr lang="en-US" sz="1800"/>
            </a:p>
          </p:txBody>
        </p:sp>
        <p:sp>
          <p:nvSpPr>
            <p:cNvPr id="405539" name="Text Box 35"/>
            <p:cNvSpPr txBox="1">
              <a:spLocks noChangeAspect="1" noChangeArrowheads="1"/>
            </p:cNvSpPr>
            <p:nvPr/>
          </p:nvSpPr>
          <p:spPr bwMode="auto">
            <a:xfrm>
              <a:off x="3497" y="3278"/>
              <a:ext cx="523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indent="-342900"/>
              <a:r>
                <a:rPr lang="en-US" altLang="ko-KR" sz="1800">
                  <a:latin typeface="Times New Roman" pitchFamily="18" charset="0"/>
                  <a:ea typeface="SimSun" pitchFamily="2" charset="-122"/>
                </a:rPr>
                <a:t>1 (-1,-1)</a:t>
              </a:r>
              <a:endParaRPr lang="en-US" sz="1800"/>
            </a:p>
          </p:txBody>
        </p:sp>
        <p:sp>
          <p:nvSpPr>
            <p:cNvPr id="405540" name="Text Box 36"/>
            <p:cNvSpPr txBox="1">
              <a:spLocks noChangeAspect="1" noChangeArrowheads="1"/>
            </p:cNvSpPr>
            <p:nvPr/>
          </p:nvSpPr>
          <p:spPr bwMode="auto">
            <a:xfrm>
              <a:off x="4491" y="3278"/>
              <a:ext cx="480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indent="-342900"/>
              <a:r>
                <a:rPr lang="en-US" altLang="ko-KR" sz="1800">
                  <a:latin typeface="Times New Roman" pitchFamily="18" charset="0"/>
                  <a:ea typeface="SimSun" pitchFamily="2" charset="-122"/>
                </a:rPr>
                <a:t>2 (1,-1)</a:t>
              </a:r>
              <a:endParaRPr lang="en-US" sz="1800"/>
            </a:p>
          </p:txBody>
        </p:sp>
        <p:sp>
          <p:nvSpPr>
            <p:cNvPr id="405541" name="Text Box 37"/>
            <p:cNvSpPr txBox="1">
              <a:spLocks noChangeAspect="1" noChangeArrowheads="1"/>
            </p:cNvSpPr>
            <p:nvPr/>
          </p:nvSpPr>
          <p:spPr bwMode="auto">
            <a:xfrm>
              <a:off x="4491" y="2266"/>
              <a:ext cx="463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indent="-342900"/>
              <a:r>
                <a:rPr lang="en-US" altLang="ko-KR" sz="1800">
                  <a:latin typeface="Times New Roman" pitchFamily="18" charset="0"/>
                  <a:ea typeface="SimSun" pitchFamily="2" charset="-122"/>
                </a:rPr>
                <a:t>3 (1,1)</a:t>
              </a:r>
              <a:endParaRPr lang="en-US" sz="1800"/>
            </a:p>
          </p:txBody>
        </p:sp>
        <p:sp>
          <p:nvSpPr>
            <p:cNvPr id="405542" name="Text Box 38"/>
            <p:cNvSpPr txBox="1">
              <a:spLocks noChangeAspect="1" noChangeArrowheads="1"/>
            </p:cNvSpPr>
            <p:nvPr/>
          </p:nvSpPr>
          <p:spPr bwMode="auto">
            <a:xfrm>
              <a:off x="4798" y="2742"/>
              <a:ext cx="199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indent="-342900"/>
              <a:r>
                <a:rPr lang="en-US" altLang="ko-KR" sz="1800" i="1">
                  <a:latin typeface="Times New Roman" pitchFamily="18" charset="0"/>
                  <a:ea typeface="SimSun" pitchFamily="2" charset="-122"/>
                </a:rPr>
                <a:t>s</a:t>
              </a:r>
              <a:endParaRPr lang="en-US" sz="1800"/>
            </a:p>
          </p:txBody>
        </p:sp>
        <p:sp>
          <p:nvSpPr>
            <p:cNvPr id="405543" name="Text Box 39"/>
            <p:cNvSpPr txBox="1">
              <a:spLocks noChangeAspect="1" noChangeArrowheads="1"/>
            </p:cNvSpPr>
            <p:nvPr/>
          </p:nvSpPr>
          <p:spPr bwMode="auto">
            <a:xfrm>
              <a:off x="4046" y="2033"/>
              <a:ext cx="199" cy="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indent="-342900"/>
              <a:r>
                <a:rPr lang="en-US" altLang="ko-KR" sz="1800" i="1">
                  <a:latin typeface="Times New Roman" pitchFamily="18" charset="0"/>
                  <a:ea typeface="SimSun" pitchFamily="2" charset="-122"/>
                </a:rPr>
                <a:t>t</a:t>
              </a:r>
              <a:endParaRPr lang="en-US" sz="1800"/>
            </a:p>
          </p:txBody>
        </p:sp>
      </p:grpSp>
      <p:sp>
        <p:nvSpPr>
          <p:cNvPr id="5918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91873" name="Object 1"/>
          <p:cNvGraphicFramePr>
            <a:graphicFrameLocks noChangeAspect="1"/>
          </p:cNvGraphicFramePr>
          <p:nvPr/>
        </p:nvGraphicFramePr>
        <p:xfrm>
          <a:off x="1641475" y="2720975"/>
          <a:ext cx="2598738" cy="3378200"/>
        </p:xfrm>
        <a:graphic>
          <a:graphicData uri="http://schemas.openxmlformats.org/presentationml/2006/ole">
            <p:oleObj spid="_x0000_s591873" name="Equation" r:id="rId3" imgW="2603160" imgH="33778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97" name="Freeform 25"/>
          <p:cNvSpPr>
            <a:spLocks noChangeAspect="1"/>
          </p:cNvSpPr>
          <p:nvPr/>
        </p:nvSpPr>
        <p:spPr bwMode="auto">
          <a:xfrm>
            <a:off x="1635125" y="1585913"/>
            <a:ext cx="2360613" cy="1846262"/>
          </a:xfrm>
          <a:custGeom>
            <a:avLst/>
            <a:gdLst/>
            <a:ahLst/>
            <a:cxnLst>
              <a:cxn ang="0">
                <a:pos x="0" y="1080"/>
              </a:cxn>
              <a:cxn ang="0">
                <a:pos x="2064" y="1614"/>
              </a:cxn>
              <a:cxn ang="0">
                <a:pos x="2052" y="0"/>
              </a:cxn>
              <a:cxn ang="0">
                <a:pos x="528" y="132"/>
              </a:cxn>
              <a:cxn ang="0">
                <a:pos x="0" y="1080"/>
              </a:cxn>
            </a:cxnLst>
            <a:rect l="0" t="0" r="r" b="b"/>
            <a:pathLst>
              <a:path w="2064" h="1614">
                <a:moveTo>
                  <a:pt x="0" y="1080"/>
                </a:moveTo>
                <a:lnTo>
                  <a:pt x="2064" y="1614"/>
                </a:lnTo>
                <a:lnTo>
                  <a:pt x="2052" y="0"/>
                </a:lnTo>
                <a:lnTo>
                  <a:pt x="528" y="132"/>
                </a:lnTo>
                <a:lnTo>
                  <a:pt x="0" y="1080"/>
                </a:lnTo>
                <a:close/>
              </a:path>
            </a:pathLst>
          </a:custGeom>
          <a:noFill/>
          <a:ln w="28575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82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ISOPARAMETRIC MAPPING </a:t>
            </a:r>
            <a:r>
              <a:rPr lang="en-US" i="1"/>
              <a:t>cont</a:t>
            </a:r>
            <a:r>
              <a:rPr lang="en-US"/>
              <a:t>.</a:t>
            </a:r>
          </a:p>
        </p:txBody>
      </p:sp>
      <p:sp>
        <p:nvSpPr>
          <p:cNvPr id="438290" name="Text Box 18"/>
          <p:cNvSpPr txBox="1">
            <a:spLocks noChangeAspect="1" noChangeArrowheads="1"/>
          </p:cNvSpPr>
          <p:nvPr/>
        </p:nvSpPr>
        <p:spPr bwMode="auto">
          <a:xfrm>
            <a:off x="1971675" y="1544638"/>
            <a:ext cx="31591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/>
            <a:r>
              <a:rPr lang="en-US" altLang="ko-KR" sz="1800">
                <a:latin typeface="Times New Roman" pitchFamily="18" charset="0"/>
                <a:ea typeface="SimSun" pitchFamily="2" charset="-122"/>
              </a:rPr>
              <a:t>4</a:t>
            </a:r>
            <a:endParaRPr lang="en-US" sz="1800"/>
          </a:p>
        </p:txBody>
      </p:sp>
      <p:sp>
        <p:nvSpPr>
          <p:cNvPr id="438291" name="Text Box 19"/>
          <p:cNvSpPr txBox="1">
            <a:spLocks noChangeAspect="1" noChangeArrowheads="1"/>
          </p:cNvSpPr>
          <p:nvPr/>
        </p:nvSpPr>
        <p:spPr bwMode="auto">
          <a:xfrm>
            <a:off x="1389063" y="2779713"/>
            <a:ext cx="31591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/>
            <a:r>
              <a:rPr lang="en-US" altLang="ko-KR" sz="1800">
                <a:latin typeface="Times New Roman" pitchFamily="18" charset="0"/>
                <a:ea typeface="SimSun" pitchFamily="2" charset="-122"/>
              </a:rPr>
              <a:t>1</a:t>
            </a:r>
            <a:endParaRPr lang="en-US" sz="1800"/>
          </a:p>
        </p:txBody>
      </p:sp>
      <p:sp>
        <p:nvSpPr>
          <p:cNvPr id="438292" name="Text Box 20"/>
          <p:cNvSpPr txBox="1">
            <a:spLocks noChangeAspect="1" noChangeArrowheads="1"/>
          </p:cNvSpPr>
          <p:nvPr/>
        </p:nvSpPr>
        <p:spPr bwMode="auto">
          <a:xfrm>
            <a:off x="3838575" y="3452813"/>
            <a:ext cx="31591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/>
            <a:r>
              <a:rPr lang="en-US" altLang="ko-KR" sz="1800">
                <a:latin typeface="Times New Roman" pitchFamily="18" charset="0"/>
                <a:ea typeface="SimSun" pitchFamily="2" charset="-122"/>
              </a:rPr>
              <a:t>2</a:t>
            </a:r>
            <a:endParaRPr lang="en-US" sz="1800"/>
          </a:p>
        </p:txBody>
      </p:sp>
      <p:sp>
        <p:nvSpPr>
          <p:cNvPr id="438293" name="Line 21"/>
          <p:cNvSpPr>
            <a:spLocks noChangeAspect="1" noChangeShapeType="1"/>
          </p:cNvSpPr>
          <p:nvPr/>
        </p:nvSpPr>
        <p:spPr bwMode="auto">
          <a:xfrm>
            <a:off x="1217613" y="3713163"/>
            <a:ext cx="3643312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stealth" w="sm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8294" name="Line 22"/>
          <p:cNvSpPr>
            <a:spLocks noChangeAspect="1" noChangeShapeType="1"/>
          </p:cNvSpPr>
          <p:nvPr/>
        </p:nvSpPr>
        <p:spPr bwMode="auto">
          <a:xfrm flipV="1">
            <a:off x="1217613" y="1249363"/>
            <a:ext cx="0" cy="24638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stealth" w="sm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8295" name="Text Box 23"/>
          <p:cNvSpPr txBox="1">
            <a:spLocks noChangeAspect="1" noChangeArrowheads="1"/>
          </p:cNvSpPr>
          <p:nvPr/>
        </p:nvSpPr>
        <p:spPr bwMode="auto">
          <a:xfrm>
            <a:off x="4826000" y="3533775"/>
            <a:ext cx="315913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/>
            <a:r>
              <a:rPr lang="en-US" altLang="ko-KR" sz="1800" i="1">
                <a:latin typeface="Times New Roman" pitchFamily="18" charset="0"/>
                <a:ea typeface="SimSun" pitchFamily="2" charset="-122"/>
              </a:rPr>
              <a:t>x</a:t>
            </a:r>
            <a:endParaRPr lang="en-US" sz="1800"/>
          </a:p>
        </p:txBody>
      </p:sp>
      <p:sp>
        <p:nvSpPr>
          <p:cNvPr id="438296" name="Text Box 24"/>
          <p:cNvSpPr txBox="1">
            <a:spLocks noChangeAspect="1" noChangeArrowheads="1"/>
          </p:cNvSpPr>
          <p:nvPr/>
        </p:nvSpPr>
        <p:spPr bwMode="auto">
          <a:xfrm>
            <a:off x="942975" y="1139825"/>
            <a:ext cx="315913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/>
            <a:r>
              <a:rPr lang="en-US" altLang="ko-KR" sz="1800" i="1">
                <a:latin typeface="Times New Roman" pitchFamily="18" charset="0"/>
                <a:ea typeface="SimSun" pitchFamily="2" charset="-122"/>
              </a:rPr>
              <a:t>y</a:t>
            </a:r>
            <a:endParaRPr lang="en-US" sz="1800"/>
          </a:p>
        </p:txBody>
      </p:sp>
      <p:sp>
        <p:nvSpPr>
          <p:cNvPr id="438302" name="Text Box 30"/>
          <p:cNvSpPr txBox="1">
            <a:spLocks noChangeAspect="1" noChangeArrowheads="1"/>
          </p:cNvSpPr>
          <p:nvPr/>
        </p:nvSpPr>
        <p:spPr bwMode="auto">
          <a:xfrm>
            <a:off x="3883025" y="1304925"/>
            <a:ext cx="3143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/>
            <a:r>
              <a:rPr lang="en-US" altLang="ko-KR" sz="1800">
                <a:latin typeface="Times New Roman" pitchFamily="18" charset="0"/>
                <a:ea typeface="SimSun" pitchFamily="2" charset="-122"/>
              </a:rPr>
              <a:t>3</a:t>
            </a:r>
            <a:endParaRPr lang="en-US" sz="1800"/>
          </a:p>
        </p:txBody>
      </p:sp>
      <p:sp>
        <p:nvSpPr>
          <p:cNvPr id="438303" name="AutoShape 31"/>
          <p:cNvSpPr>
            <a:spLocks noChangeAspect="1" noChangeArrowheads="1"/>
          </p:cNvSpPr>
          <p:nvPr/>
        </p:nvSpPr>
        <p:spPr bwMode="auto">
          <a:xfrm>
            <a:off x="4530725" y="2236788"/>
            <a:ext cx="673100" cy="268287"/>
          </a:xfrm>
          <a:prstGeom prst="leftRightArrow">
            <a:avLst>
              <a:gd name="adj1" fmla="val 50000"/>
              <a:gd name="adj2" fmla="val 50178"/>
            </a:avLst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8304" name="Rectangle 32"/>
          <p:cNvSpPr>
            <a:spLocks noChangeAspect="1" noChangeArrowheads="1"/>
          </p:cNvSpPr>
          <p:nvPr/>
        </p:nvSpPr>
        <p:spPr bwMode="auto">
          <a:xfrm>
            <a:off x="5800725" y="1763713"/>
            <a:ext cx="1398588" cy="140017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8305" name="Line 33"/>
          <p:cNvSpPr>
            <a:spLocks noChangeAspect="1" noChangeShapeType="1"/>
          </p:cNvSpPr>
          <p:nvPr/>
        </p:nvSpPr>
        <p:spPr bwMode="auto">
          <a:xfrm>
            <a:off x="6135688" y="2463800"/>
            <a:ext cx="155733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stealth" w="sm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8306" name="Line 34"/>
          <p:cNvSpPr>
            <a:spLocks noChangeAspect="1" noChangeShapeType="1"/>
          </p:cNvSpPr>
          <p:nvPr/>
        </p:nvSpPr>
        <p:spPr bwMode="auto">
          <a:xfrm rot="-5400000">
            <a:off x="5724525" y="2058988"/>
            <a:ext cx="155892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stealth" w="sm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8307" name="Text Box 35"/>
          <p:cNvSpPr txBox="1">
            <a:spLocks noChangeAspect="1" noChangeArrowheads="1"/>
          </p:cNvSpPr>
          <p:nvPr/>
        </p:nvSpPr>
        <p:spPr bwMode="auto">
          <a:xfrm>
            <a:off x="5629275" y="1509713"/>
            <a:ext cx="7397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/>
            <a:r>
              <a:rPr lang="en-US" altLang="ko-KR" sz="1800">
                <a:latin typeface="Times New Roman" pitchFamily="18" charset="0"/>
                <a:ea typeface="SimSun" pitchFamily="2" charset="-122"/>
              </a:rPr>
              <a:t>4 (-1,1)</a:t>
            </a:r>
            <a:endParaRPr lang="en-US" sz="1800"/>
          </a:p>
        </p:txBody>
      </p:sp>
      <p:sp>
        <p:nvSpPr>
          <p:cNvPr id="438308" name="Text Box 36"/>
          <p:cNvSpPr txBox="1">
            <a:spLocks noChangeAspect="1" noChangeArrowheads="1"/>
          </p:cNvSpPr>
          <p:nvPr/>
        </p:nvSpPr>
        <p:spPr bwMode="auto">
          <a:xfrm>
            <a:off x="5600700" y="3136900"/>
            <a:ext cx="83026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/>
            <a:r>
              <a:rPr lang="en-US" altLang="ko-KR" sz="1800">
                <a:latin typeface="Times New Roman" pitchFamily="18" charset="0"/>
                <a:ea typeface="SimSun" pitchFamily="2" charset="-122"/>
              </a:rPr>
              <a:t>1 (-1,-1)</a:t>
            </a:r>
            <a:endParaRPr lang="en-US" sz="1800"/>
          </a:p>
        </p:txBody>
      </p:sp>
      <p:sp>
        <p:nvSpPr>
          <p:cNvPr id="438309" name="Text Box 37"/>
          <p:cNvSpPr txBox="1">
            <a:spLocks noChangeAspect="1" noChangeArrowheads="1"/>
          </p:cNvSpPr>
          <p:nvPr/>
        </p:nvSpPr>
        <p:spPr bwMode="auto">
          <a:xfrm>
            <a:off x="7178675" y="3136900"/>
            <a:ext cx="7620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/>
            <a:r>
              <a:rPr lang="en-US" altLang="ko-KR" sz="1800">
                <a:latin typeface="Times New Roman" pitchFamily="18" charset="0"/>
                <a:ea typeface="SimSun" pitchFamily="2" charset="-122"/>
              </a:rPr>
              <a:t>2 (1,-1)</a:t>
            </a:r>
            <a:endParaRPr lang="en-US" sz="1800"/>
          </a:p>
        </p:txBody>
      </p:sp>
      <p:sp>
        <p:nvSpPr>
          <p:cNvPr id="438310" name="Text Box 38"/>
          <p:cNvSpPr txBox="1">
            <a:spLocks noChangeAspect="1" noChangeArrowheads="1"/>
          </p:cNvSpPr>
          <p:nvPr/>
        </p:nvSpPr>
        <p:spPr bwMode="auto">
          <a:xfrm>
            <a:off x="7178675" y="1530350"/>
            <a:ext cx="73501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/>
            <a:r>
              <a:rPr lang="en-US" altLang="ko-KR" sz="1800">
                <a:latin typeface="Times New Roman" pitchFamily="18" charset="0"/>
                <a:ea typeface="SimSun" pitchFamily="2" charset="-122"/>
              </a:rPr>
              <a:t>3 (1,1)</a:t>
            </a:r>
            <a:endParaRPr lang="en-US" sz="1800"/>
          </a:p>
        </p:txBody>
      </p:sp>
      <p:sp>
        <p:nvSpPr>
          <p:cNvPr id="438311" name="Text Box 39"/>
          <p:cNvSpPr txBox="1">
            <a:spLocks noChangeAspect="1" noChangeArrowheads="1"/>
          </p:cNvSpPr>
          <p:nvPr/>
        </p:nvSpPr>
        <p:spPr bwMode="auto">
          <a:xfrm>
            <a:off x="7666038" y="2286000"/>
            <a:ext cx="3159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/>
            <a:r>
              <a:rPr lang="en-US" altLang="ko-KR" sz="1800" i="1">
                <a:latin typeface="Times New Roman" pitchFamily="18" charset="0"/>
                <a:ea typeface="SimSun" pitchFamily="2" charset="-122"/>
              </a:rPr>
              <a:t>s</a:t>
            </a:r>
            <a:endParaRPr lang="en-US" sz="1800"/>
          </a:p>
        </p:txBody>
      </p:sp>
      <p:sp>
        <p:nvSpPr>
          <p:cNvPr id="438312" name="Text Box 40"/>
          <p:cNvSpPr txBox="1">
            <a:spLocks noChangeAspect="1" noChangeArrowheads="1"/>
          </p:cNvSpPr>
          <p:nvPr/>
        </p:nvSpPr>
        <p:spPr bwMode="auto">
          <a:xfrm>
            <a:off x="6472238" y="1160463"/>
            <a:ext cx="315912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/>
            <a:r>
              <a:rPr lang="en-US" altLang="ko-KR" sz="1800" i="1">
                <a:latin typeface="Times New Roman" pitchFamily="18" charset="0"/>
                <a:ea typeface="SimSun" pitchFamily="2" charset="-122"/>
              </a:rPr>
              <a:t>t</a:t>
            </a:r>
            <a:endParaRPr lang="en-US" sz="1800"/>
          </a:p>
        </p:txBody>
      </p:sp>
      <p:sp>
        <p:nvSpPr>
          <p:cNvPr id="438313" name="Oval 41"/>
          <p:cNvSpPr>
            <a:spLocks noChangeAspect="1" noChangeArrowheads="1"/>
          </p:cNvSpPr>
          <p:nvPr/>
        </p:nvSpPr>
        <p:spPr bwMode="auto">
          <a:xfrm>
            <a:off x="1601788" y="2800350"/>
            <a:ext cx="46037" cy="46038"/>
          </a:xfrm>
          <a:prstGeom prst="ellipse">
            <a:avLst/>
          </a:prstGeom>
          <a:solidFill>
            <a:schemeClr val="tx1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8314" name="Oval 42"/>
          <p:cNvSpPr>
            <a:spLocks noChangeAspect="1" noChangeArrowheads="1"/>
          </p:cNvSpPr>
          <p:nvPr/>
        </p:nvSpPr>
        <p:spPr bwMode="auto">
          <a:xfrm>
            <a:off x="2073275" y="2919413"/>
            <a:ext cx="46038" cy="46037"/>
          </a:xfrm>
          <a:prstGeom prst="ellipse">
            <a:avLst/>
          </a:prstGeom>
          <a:solidFill>
            <a:schemeClr val="tx1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8315" name="Oval 43"/>
          <p:cNvSpPr>
            <a:spLocks noChangeAspect="1" noChangeArrowheads="1"/>
          </p:cNvSpPr>
          <p:nvPr/>
        </p:nvSpPr>
        <p:spPr bwMode="auto">
          <a:xfrm>
            <a:off x="2546350" y="3038475"/>
            <a:ext cx="46038" cy="46038"/>
          </a:xfrm>
          <a:prstGeom prst="ellipse">
            <a:avLst/>
          </a:prstGeom>
          <a:solidFill>
            <a:schemeClr val="tx1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8316" name="Oval 44"/>
          <p:cNvSpPr>
            <a:spLocks noChangeAspect="1" noChangeArrowheads="1"/>
          </p:cNvSpPr>
          <p:nvPr/>
        </p:nvSpPr>
        <p:spPr bwMode="auto">
          <a:xfrm>
            <a:off x="3019425" y="3157538"/>
            <a:ext cx="46038" cy="46037"/>
          </a:xfrm>
          <a:prstGeom prst="ellipse">
            <a:avLst/>
          </a:prstGeom>
          <a:solidFill>
            <a:schemeClr val="tx1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8317" name="Oval 45"/>
          <p:cNvSpPr>
            <a:spLocks noChangeAspect="1" noChangeArrowheads="1"/>
          </p:cNvSpPr>
          <p:nvPr/>
        </p:nvSpPr>
        <p:spPr bwMode="auto">
          <a:xfrm>
            <a:off x="3492500" y="3276600"/>
            <a:ext cx="46038" cy="46038"/>
          </a:xfrm>
          <a:prstGeom prst="ellipse">
            <a:avLst/>
          </a:prstGeom>
          <a:solidFill>
            <a:schemeClr val="tx1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8318" name="Oval 46"/>
          <p:cNvSpPr>
            <a:spLocks noChangeAspect="1" noChangeArrowheads="1"/>
          </p:cNvSpPr>
          <p:nvPr/>
        </p:nvSpPr>
        <p:spPr bwMode="auto">
          <a:xfrm>
            <a:off x="3962400" y="3397250"/>
            <a:ext cx="46038" cy="46038"/>
          </a:xfrm>
          <a:prstGeom prst="ellipse">
            <a:avLst/>
          </a:prstGeom>
          <a:solidFill>
            <a:schemeClr val="tx1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8319" name="Oval 47"/>
          <p:cNvSpPr>
            <a:spLocks noChangeAspect="1" noChangeArrowheads="1"/>
          </p:cNvSpPr>
          <p:nvPr/>
        </p:nvSpPr>
        <p:spPr bwMode="auto">
          <a:xfrm>
            <a:off x="3962400" y="3030538"/>
            <a:ext cx="46038" cy="46037"/>
          </a:xfrm>
          <a:prstGeom prst="ellipse">
            <a:avLst/>
          </a:prstGeom>
          <a:solidFill>
            <a:schemeClr val="tx1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8320" name="Oval 48"/>
          <p:cNvSpPr>
            <a:spLocks noChangeAspect="1" noChangeArrowheads="1"/>
          </p:cNvSpPr>
          <p:nvPr/>
        </p:nvSpPr>
        <p:spPr bwMode="auto">
          <a:xfrm>
            <a:off x="3962400" y="2665413"/>
            <a:ext cx="46038" cy="46037"/>
          </a:xfrm>
          <a:prstGeom prst="ellipse">
            <a:avLst/>
          </a:prstGeom>
          <a:solidFill>
            <a:schemeClr val="tx1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8321" name="Oval 49"/>
          <p:cNvSpPr>
            <a:spLocks noChangeAspect="1" noChangeArrowheads="1"/>
          </p:cNvSpPr>
          <p:nvPr/>
        </p:nvSpPr>
        <p:spPr bwMode="auto">
          <a:xfrm>
            <a:off x="3962400" y="2300288"/>
            <a:ext cx="46038" cy="46037"/>
          </a:xfrm>
          <a:prstGeom prst="ellipse">
            <a:avLst/>
          </a:prstGeom>
          <a:solidFill>
            <a:schemeClr val="tx1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8322" name="Oval 50"/>
          <p:cNvSpPr>
            <a:spLocks noChangeAspect="1" noChangeArrowheads="1"/>
          </p:cNvSpPr>
          <p:nvPr/>
        </p:nvSpPr>
        <p:spPr bwMode="auto">
          <a:xfrm>
            <a:off x="3962400" y="1935163"/>
            <a:ext cx="46038" cy="46037"/>
          </a:xfrm>
          <a:prstGeom prst="ellipse">
            <a:avLst/>
          </a:prstGeom>
          <a:solidFill>
            <a:schemeClr val="tx1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8323" name="Oval 51"/>
          <p:cNvSpPr>
            <a:spLocks noChangeAspect="1" noChangeArrowheads="1"/>
          </p:cNvSpPr>
          <p:nvPr/>
        </p:nvSpPr>
        <p:spPr bwMode="auto">
          <a:xfrm>
            <a:off x="3962400" y="1570038"/>
            <a:ext cx="46038" cy="46037"/>
          </a:xfrm>
          <a:prstGeom prst="ellipse">
            <a:avLst/>
          </a:prstGeom>
          <a:solidFill>
            <a:schemeClr val="tx1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8324" name="Oval 52"/>
          <p:cNvSpPr>
            <a:spLocks noChangeAspect="1" noChangeArrowheads="1"/>
          </p:cNvSpPr>
          <p:nvPr/>
        </p:nvSpPr>
        <p:spPr bwMode="auto">
          <a:xfrm>
            <a:off x="3260725" y="1625600"/>
            <a:ext cx="46038" cy="46038"/>
          </a:xfrm>
          <a:prstGeom prst="ellipse">
            <a:avLst/>
          </a:prstGeom>
          <a:solidFill>
            <a:schemeClr val="tx1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8325" name="Oval 53"/>
          <p:cNvSpPr>
            <a:spLocks noChangeAspect="1" noChangeArrowheads="1"/>
          </p:cNvSpPr>
          <p:nvPr/>
        </p:nvSpPr>
        <p:spPr bwMode="auto">
          <a:xfrm>
            <a:off x="2911475" y="1652588"/>
            <a:ext cx="46038" cy="46037"/>
          </a:xfrm>
          <a:prstGeom prst="ellipse">
            <a:avLst/>
          </a:prstGeom>
          <a:solidFill>
            <a:schemeClr val="tx1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8326" name="Oval 54"/>
          <p:cNvSpPr>
            <a:spLocks noChangeAspect="1" noChangeArrowheads="1"/>
          </p:cNvSpPr>
          <p:nvPr/>
        </p:nvSpPr>
        <p:spPr bwMode="auto">
          <a:xfrm>
            <a:off x="2560638" y="1684338"/>
            <a:ext cx="46037" cy="46037"/>
          </a:xfrm>
          <a:prstGeom prst="ellipse">
            <a:avLst/>
          </a:prstGeom>
          <a:solidFill>
            <a:schemeClr val="tx1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8327" name="Oval 55"/>
          <p:cNvSpPr>
            <a:spLocks noChangeAspect="1" noChangeArrowheads="1"/>
          </p:cNvSpPr>
          <p:nvPr/>
        </p:nvSpPr>
        <p:spPr bwMode="auto">
          <a:xfrm>
            <a:off x="3611563" y="1597025"/>
            <a:ext cx="46037" cy="46038"/>
          </a:xfrm>
          <a:prstGeom prst="ellipse">
            <a:avLst/>
          </a:prstGeom>
          <a:solidFill>
            <a:schemeClr val="tx1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8328" name="Oval 56"/>
          <p:cNvSpPr>
            <a:spLocks noChangeAspect="1" noChangeArrowheads="1"/>
          </p:cNvSpPr>
          <p:nvPr/>
        </p:nvSpPr>
        <p:spPr bwMode="auto">
          <a:xfrm>
            <a:off x="2216150" y="1719263"/>
            <a:ext cx="46038" cy="46037"/>
          </a:xfrm>
          <a:prstGeom prst="ellipse">
            <a:avLst/>
          </a:prstGeom>
          <a:solidFill>
            <a:schemeClr val="tx1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8329" name="Oval 57"/>
          <p:cNvSpPr>
            <a:spLocks noChangeAspect="1" noChangeArrowheads="1"/>
          </p:cNvSpPr>
          <p:nvPr/>
        </p:nvSpPr>
        <p:spPr bwMode="auto">
          <a:xfrm>
            <a:off x="2119313" y="1898650"/>
            <a:ext cx="46037" cy="46038"/>
          </a:xfrm>
          <a:prstGeom prst="ellipse">
            <a:avLst/>
          </a:prstGeom>
          <a:solidFill>
            <a:schemeClr val="tx1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8330" name="Oval 58"/>
          <p:cNvSpPr>
            <a:spLocks noChangeAspect="1" noChangeArrowheads="1"/>
          </p:cNvSpPr>
          <p:nvPr/>
        </p:nvSpPr>
        <p:spPr bwMode="auto">
          <a:xfrm>
            <a:off x="2008188" y="2092325"/>
            <a:ext cx="46037" cy="46038"/>
          </a:xfrm>
          <a:prstGeom prst="ellipse">
            <a:avLst/>
          </a:prstGeom>
          <a:solidFill>
            <a:schemeClr val="tx1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8331" name="Oval 59"/>
          <p:cNvSpPr>
            <a:spLocks noChangeAspect="1" noChangeArrowheads="1"/>
          </p:cNvSpPr>
          <p:nvPr/>
        </p:nvSpPr>
        <p:spPr bwMode="auto">
          <a:xfrm>
            <a:off x="1868488" y="2328863"/>
            <a:ext cx="46037" cy="46037"/>
          </a:xfrm>
          <a:prstGeom prst="ellipse">
            <a:avLst/>
          </a:prstGeom>
          <a:solidFill>
            <a:schemeClr val="tx1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8332" name="Oval 60"/>
          <p:cNvSpPr>
            <a:spLocks noChangeAspect="1" noChangeArrowheads="1"/>
          </p:cNvSpPr>
          <p:nvPr/>
        </p:nvSpPr>
        <p:spPr bwMode="auto">
          <a:xfrm>
            <a:off x="1738313" y="2560638"/>
            <a:ext cx="46037" cy="46037"/>
          </a:xfrm>
          <a:prstGeom prst="ellipse">
            <a:avLst/>
          </a:prstGeom>
          <a:solidFill>
            <a:schemeClr val="tx1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8333" name="Line 61"/>
          <p:cNvSpPr>
            <a:spLocks noChangeShapeType="1"/>
          </p:cNvSpPr>
          <p:nvPr/>
        </p:nvSpPr>
        <p:spPr bwMode="auto">
          <a:xfrm flipH="1">
            <a:off x="2087563" y="1714500"/>
            <a:ext cx="500062" cy="1223963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8334" name="Line 62"/>
          <p:cNvSpPr>
            <a:spLocks noChangeShapeType="1"/>
          </p:cNvSpPr>
          <p:nvPr/>
        </p:nvSpPr>
        <p:spPr bwMode="auto">
          <a:xfrm flipH="1">
            <a:off x="2568575" y="1671638"/>
            <a:ext cx="366713" cy="1385887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8335" name="Line 63"/>
          <p:cNvSpPr>
            <a:spLocks noChangeShapeType="1"/>
          </p:cNvSpPr>
          <p:nvPr/>
        </p:nvSpPr>
        <p:spPr bwMode="auto">
          <a:xfrm flipH="1">
            <a:off x="3040063" y="1647825"/>
            <a:ext cx="242887" cy="1533525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8336" name="Line 64"/>
          <p:cNvSpPr>
            <a:spLocks noChangeShapeType="1"/>
          </p:cNvSpPr>
          <p:nvPr/>
        </p:nvSpPr>
        <p:spPr bwMode="auto">
          <a:xfrm flipH="1">
            <a:off x="3511550" y="1614488"/>
            <a:ext cx="128588" cy="1685925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8337" name="Line 65"/>
          <p:cNvSpPr>
            <a:spLocks noChangeShapeType="1"/>
          </p:cNvSpPr>
          <p:nvPr/>
        </p:nvSpPr>
        <p:spPr bwMode="auto">
          <a:xfrm>
            <a:off x="2130425" y="1924050"/>
            <a:ext cx="1852613" cy="28575"/>
          </a:xfrm>
          <a:prstGeom prst="line">
            <a:avLst/>
          </a:prstGeom>
          <a:noFill/>
          <a:ln w="12700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8338" name="Line 66"/>
          <p:cNvSpPr>
            <a:spLocks noChangeShapeType="1"/>
          </p:cNvSpPr>
          <p:nvPr/>
        </p:nvSpPr>
        <p:spPr bwMode="auto">
          <a:xfrm>
            <a:off x="2020888" y="2119313"/>
            <a:ext cx="1966912" cy="200025"/>
          </a:xfrm>
          <a:prstGeom prst="line">
            <a:avLst/>
          </a:prstGeom>
          <a:noFill/>
          <a:ln w="12700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8339" name="Line 67"/>
          <p:cNvSpPr>
            <a:spLocks noChangeShapeType="1"/>
          </p:cNvSpPr>
          <p:nvPr/>
        </p:nvSpPr>
        <p:spPr bwMode="auto">
          <a:xfrm>
            <a:off x="1897063" y="2352675"/>
            <a:ext cx="2085975" cy="338138"/>
          </a:xfrm>
          <a:prstGeom prst="line">
            <a:avLst/>
          </a:prstGeom>
          <a:noFill/>
          <a:ln w="12700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8340" name="Line 68"/>
          <p:cNvSpPr>
            <a:spLocks noChangeShapeType="1"/>
          </p:cNvSpPr>
          <p:nvPr/>
        </p:nvSpPr>
        <p:spPr bwMode="auto">
          <a:xfrm>
            <a:off x="1768475" y="2581275"/>
            <a:ext cx="2219325" cy="471488"/>
          </a:xfrm>
          <a:prstGeom prst="line">
            <a:avLst/>
          </a:prstGeom>
          <a:noFill/>
          <a:ln w="12700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8341" name="Line 69"/>
          <p:cNvSpPr>
            <a:spLocks noChangeShapeType="1"/>
          </p:cNvSpPr>
          <p:nvPr/>
        </p:nvSpPr>
        <p:spPr bwMode="auto">
          <a:xfrm>
            <a:off x="5802313" y="2041525"/>
            <a:ext cx="1397000" cy="0"/>
          </a:xfrm>
          <a:prstGeom prst="line">
            <a:avLst/>
          </a:prstGeom>
          <a:noFill/>
          <a:ln w="12700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8342" name="Line 70"/>
          <p:cNvSpPr>
            <a:spLocks noChangeShapeType="1"/>
          </p:cNvSpPr>
          <p:nvPr/>
        </p:nvSpPr>
        <p:spPr bwMode="auto">
          <a:xfrm>
            <a:off x="5802313" y="2320925"/>
            <a:ext cx="1397000" cy="0"/>
          </a:xfrm>
          <a:prstGeom prst="line">
            <a:avLst/>
          </a:prstGeom>
          <a:noFill/>
          <a:ln w="12700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8343" name="Line 71"/>
          <p:cNvSpPr>
            <a:spLocks noChangeShapeType="1"/>
          </p:cNvSpPr>
          <p:nvPr/>
        </p:nvSpPr>
        <p:spPr bwMode="auto">
          <a:xfrm>
            <a:off x="5802313" y="2600325"/>
            <a:ext cx="1397000" cy="0"/>
          </a:xfrm>
          <a:prstGeom prst="line">
            <a:avLst/>
          </a:prstGeom>
          <a:noFill/>
          <a:ln w="12700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8344" name="Line 72"/>
          <p:cNvSpPr>
            <a:spLocks noChangeShapeType="1"/>
          </p:cNvSpPr>
          <p:nvPr/>
        </p:nvSpPr>
        <p:spPr bwMode="auto">
          <a:xfrm>
            <a:off x="5802313" y="2879725"/>
            <a:ext cx="1397000" cy="0"/>
          </a:xfrm>
          <a:prstGeom prst="line">
            <a:avLst/>
          </a:prstGeom>
          <a:noFill/>
          <a:ln w="12700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8348" name="Line 76"/>
          <p:cNvSpPr>
            <a:spLocks noChangeShapeType="1"/>
          </p:cNvSpPr>
          <p:nvPr/>
        </p:nvSpPr>
        <p:spPr bwMode="auto">
          <a:xfrm>
            <a:off x="6081713" y="1762125"/>
            <a:ext cx="0" cy="13970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8349" name="Line 77"/>
          <p:cNvSpPr>
            <a:spLocks noChangeShapeType="1"/>
          </p:cNvSpPr>
          <p:nvPr/>
        </p:nvSpPr>
        <p:spPr bwMode="auto">
          <a:xfrm>
            <a:off x="6361113" y="1762125"/>
            <a:ext cx="0" cy="13970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8350" name="Line 78"/>
          <p:cNvSpPr>
            <a:spLocks noChangeShapeType="1"/>
          </p:cNvSpPr>
          <p:nvPr/>
        </p:nvSpPr>
        <p:spPr bwMode="auto">
          <a:xfrm>
            <a:off x="6640513" y="1762125"/>
            <a:ext cx="0" cy="13970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8351" name="Line 79"/>
          <p:cNvSpPr>
            <a:spLocks noChangeShapeType="1"/>
          </p:cNvSpPr>
          <p:nvPr/>
        </p:nvSpPr>
        <p:spPr bwMode="auto">
          <a:xfrm>
            <a:off x="6919913" y="1762125"/>
            <a:ext cx="0" cy="13970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8353" name="Text Box 81"/>
          <p:cNvSpPr txBox="1">
            <a:spLocks noChangeArrowheads="1"/>
          </p:cNvSpPr>
          <p:nvPr/>
        </p:nvSpPr>
        <p:spPr bwMode="auto">
          <a:xfrm>
            <a:off x="2493963" y="4030663"/>
            <a:ext cx="4819650" cy="11271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/>
              <a:t>Proportional mapping </a:t>
            </a:r>
          </a:p>
          <a:p>
            <a:pPr marL="342900" indent="-342900"/>
            <a:r>
              <a:rPr lang="en-US"/>
              <a:t>For a given (x,y), find corresponding (s,t).</a:t>
            </a:r>
          </a:p>
          <a:p>
            <a:pPr marL="342900" indent="-342900"/>
            <a:r>
              <a:rPr lang="en-US"/>
              <a:t>For a given (s,t), find corresponding (x,y).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ISOPARAMETRIC MAPPING </a:t>
            </a:r>
            <a:r>
              <a:rPr lang="en-US" i="1"/>
              <a:t>cont</a:t>
            </a:r>
            <a:r>
              <a:rPr lang="en-US"/>
              <a:t>.</a:t>
            </a:r>
          </a:p>
        </p:txBody>
      </p:sp>
      <p:sp>
        <p:nvSpPr>
          <p:cNvPr id="406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75" y="741363"/>
            <a:ext cx="8909050" cy="1493837"/>
          </a:xfrm>
        </p:spPr>
        <p:txBody>
          <a:bodyPr/>
          <a:lstStyle/>
          <a:p>
            <a:pPr lvl="1"/>
            <a:r>
              <a:rPr lang="en-US" dirty="0"/>
              <a:t>Use the shape functions for interpolating </a:t>
            </a:r>
            <a:r>
              <a:rPr lang="en-US" dirty="0">
                <a:solidFill>
                  <a:srgbClr val="CC0000"/>
                </a:solidFill>
              </a:rPr>
              <a:t>displacement</a:t>
            </a:r>
            <a:r>
              <a:rPr lang="en-US" dirty="0"/>
              <a:t> and </a:t>
            </a:r>
            <a:r>
              <a:rPr lang="en-US" dirty="0">
                <a:solidFill>
                  <a:srgbClr val="CC0000"/>
                </a:solidFill>
              </a:rPr>
              <a:t>geometry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For a given value of (</a:t>
            </a:r>
            <a:r>
              <a:rPr lang="en-US" dirty="0" err="1"/>
              <a:t>s,t</a:t>
            </a:r>
            <a:r>
              <a:rPr lang="en-US" dirty="0"/>
              <a:t>) in the parent element, the corresponding point (</a:t>
            </a:r>
            <a:r>
              <a:rPr lang="en-US" dirty="0" err="1"/>
              <a:t>x,y</a:t>
            </a:r>
            <a:r>
              <a:rPr lang="en-US" dirty="0"/>
              <a:t>) in the actual element and displacement at that point can be obtained using the mapping relationship.</a:t>
            </a:r>
          </a:p>
        </p:txBody>
      </p:sp>
      <p:sp>
        <p:nvSpPr>
          <p:cNvPr id="406539" name="Text Box 11"/>
          <p:cNvSpPr txBox="1">
            <a:spLocks noChangeArrowheads="1"/>
          </p:cNvSpPr>
          <p:nvPr/>
        </p:nvSpPr>
        <p:spPr bwMode="auto">
          <a:xfrm>
            <a:off x="655638" y="2576513"/>
            <a:ext cx="3178175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/>
              <a:t>Displacement interpolation</a:t>
            </a:r>
          </a:p>
        </p:txBody>
      </p:sp>
      <p:sp>
        <p:nvSpPr>
          <p:cNvPr id="406540" name="Text Box 12"/>
          <p:cNvSpPr txBox="1">
            <a:spLocks noChangeArrowheads="1"/>
          </p:cNvSpPr>
          <p:nvPr/>
        </p:nvSpPr>
        <p:spPr bwMode="auto">
          <a:xfrm>
            <a:off x="5402263" y="2576513"/>
            <a:ext cx="2751137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/>
              <a:t>Geometry interpolation</a:t>
            </a:r>
          </a:p>
        </p:txBody>
      </p:sp>
      <p:sp>
        <p:nvSpPr>
          <p:cNvPr id="5898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89825" name="Object 1"/>
          <p:cNvGraphicFramePr>
            <a:graphicFrameLocks noChangeAspect="1"/>
          </p:cNvGraphicFramePr>
          <p:nvPr/>
        </p:nvGraphicFramePr>
        <p:xfrm>
          <a:off x="5268913" y="3021013"/>
          <a:ext cx="3365500" cy="3481387"/>
        </p:xfrm>
        <a:graphic>
          <a:graphicData uri="http://schemas.openxmlformats.org/presentationml/2006/ole">
            <p:oleObj spid="_x0000_s589825" name="Equation" r:id="rId3" imgW="3365280" imgH="3466800" progId="Equation.DSMT4">
              <p:embed/>
            </p:oleObj>
          </a:graphicData>
        </a:graphic>
      </p:graphicFrame>
      <p:graphicFrame>
        <p:nvGraphicFramePr>
          <p:cNvPr id="589827" name="Object 3"/>
          <p:cNvGraphicFramePr>
            <a:graphicFrameLocks noChangeAspect="1"/>
          </p:cNvGraphicFramePr>
          <p:nvPr/>
        </p:nvGraphicFramePr>
        <p:xfrm>
          <a:off x="787400" y="3021013"/>
          <a:ext cx="3365500" cy="3481387"/>
        </p:xfrm>
        <a:graphic>
          <a:graphicData uri="http://schemas.openxmlformats.org/presentationml/2006/ole">
            <p:oleObj spid="_x0000_s589827" name="Equation" r:id="rId4" imgW="3365280" imgH="34668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mapping point of A in the physical element</a:t>
            </a:r>
          </a:p>
          <a:p>
            <a:pPr lvl="1"/>
            <a:r>
              <a:rPr lang="en-US" dirty="0" smtClean="0"/>
              <a:t>At point </a:t>
            </a:r>
            <a:r>
              <a:rPr lang="en-US" i="1" dirty="0" smtClean="0"/>
              <a:t>A</a:t>
            </a:r>
            <a:r>
              <a:rPr lang="en-US" dirty="0" smtClean="0"/>
              <a:t>, (</a:t>
            </a:r>
            <a:r>
              <a:rPr lang="en-US" i="1" dirty="0" smtClean="0"/>
              <a:t>s</a:t>
            </a:r>
            <a:r>
              <a:rPr lang="en-US" dirty="0" smtClean="0"/>
              <a:t>, </a:t>
            </a:r>
            <a:r>
              <a:rPr lang="en-US" i="1" dirty="0" smtClean="0"/>
              <a:t>t</a:t>
            </a:r>
            <a:r>
              <a:rPr lang="en-US" dirty="0" smtClean="0"/>
              <a:t>) = (0.5, 0.5)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Physical </a:t>
            </a:r>
            <a:r>
              <a:rPr lang="en-US" dirty="0" err="1" smtClean="0"/>
              <a:t>coord</a:t>
            </a:r>
            <a:endParaRPr lang="en-US" dirty="0"/>
          </a:p>
        </p:txBody>
      </p:sp>
      <p:sp>
        <p:nvSpPr>
          <p:cNvPr id="617505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617473" name="Group 1"/>
          <p:cNvGrpSpPr>
            <a:grpSpLocks noChangeAspect="1"/>
          </p:cNvGrpSpPr>
          <p:nvPr/>
        </p:nvGrpSpPr>
        <p:grpSpPr bwMode="auto">
          <a:xfrm>
            <a:off x="1921329" y="4582160"/>
            <a:ext cx="5353050" cy="2081213"/>
            <a:chOff x="3310" y="8685"/>
            <a:chExt cx="5620" cy="2184"/>
          </a:xfrm>
        </p:grpSpPr>
        <p:sp>
          <p:nvSpPr>
            <p:cNvPr id="617504" name="Line 32"/>
            <p:cNvSpPr>
              <a:spLocks noChangeShapeType="1"/>
            </p:cNvSpPr>
            <p:nvPr/>
          </p:nvSpPr>
          <p:spPr bwMode="auto">
            <a:xfrm>
              <a:off x="5512" y="10521"/>
              <a:ext cx="6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617503" name="Line 31"/>
            <p:cNvSpPr>
              <a:spLocks noChangeShapeType="1"/>
            </p:cNvSpPr>
            <p:nvPr/>
          </p:nvSpPr>
          <p:spPr bwMode="auto">
            <a:xfrm flipV="1">
              <a:off x="3454" y="9025"/>
              <a:ext cx="0" cy="14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617502" name="Text Box 30"/>
            <p:cNvSpPr txBox="1">
              <a:spLocks noChangeArrowheads="1"/>
            </p:cNvSpPr>
            <p:nvPr/>
          </p:nvSpPr>
          <p:spPr bwMode="auto">
            <a:xfrm>
              <a:off x="6128" y="10359"/>
              <a:ext cx="30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바탕" pitchFamily="18" charset="-127"/>
                  <a:cs typeface="Times New Roman" pitchFamily="18" charset="0"/>
                </a:rPr>
                <a:t>x</a:t>
              </a: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7501" name="Text Box 29"/>
            <p:cNvSpPr txBox="1">
              <a:spLocks noChangeArrowheads="1"/>
            </p:cNvSpPr>
            <p:nvPr/>
          </p:nvSpPr>
          <p:spPr bwMode="auto">
            <a:xfrm>
              <a:off x="3310" y="8685"/>
              <a:ext cx="30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바탕" pitchFamily="18" charset="-127"/>
                  <a:cs typeface="Times New Roman" pitchFamily="18" charset="0"/>
                </a:rPr>
                <a:t>y</a:t>
              </a: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7500" name="Text Box 28"/>
            <p:cNvSpPr txBox="1">
              <a:spLocks noChangeArrowheads="1"/>
            </p:cNvSpPr>
            <p:nvPr/>
          </p:nvSpPr>
          <p:spPr bwMode="auto">
            <a:xfrm>
              <a:off x="3400" y="10575"/>
              <a:ext cx="64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바탕" pitchFamily="18" charset="-127"/>
                  <a:cs typeface="Times New Roman" pitchFamily="18" charset="0"/>
                </a:rPr>
                <a:t>4 (0,0)</a:t>
              </a: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7499" name="Text Box 27"/>
            <p:cNvSpPr txBox="1">
              <a:spLocks noChangeArrowheads="1"/>
            </p:cNvSpPr>
            <p:nvPr/>
          </p:nvSpPr>
          <p:spPr bwMode="auto">
            <a:xfrm>
              <a:off x="5420" y="10581"/>
              <a:ext cx="64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바탕" pitchFamily="18" charset="-127"/>
                  <a:cs typeface="Times New Roman" pitchFamily="18" charset="0"/>
                </a:rPr>
                <a:t>1 (6,0)</a:t>
              </a: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7498" name="Text Box 26"/>
            <p:cNvSpPr txBox="1">
              <a:spLocks noChangeArrowheads="1"/>
            </p:cNvSpPr>
            <p:nvPr/>
          </p:nvSpPr>
          <p:spPr bwMode="auto">
            <a:xfrm>
              <a:off x="5060" y="9087"/>
              <a:ext cx="72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바탕" pitchFamily="18" charset="-127"/>
                  <a:cs typeface="Times New Roman" pitchFamily="18" charset="0"/>
                </a:rPr>
                <a:t>2 (4,4)</a:t>
              </a: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7497" name="Text Box 25"/>
            <p:cNvSpPr txBox="1">
              <a:spLocks noChangeArrowheads="1"/>
            </p:cNvSpPr>
            <p:nvPr/>
          </p:nvSpPr>
          <p:spPr bwMode="auto">
            <a:xfrm>
              <a:off x="3864" y="9005"/>
              <a:ext cx="7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바탕" pitchFamily="18" charset="-127"/>
                  <a:cs typeface="Times New Roman" pitchFamily="18" charset="0"/>
                </a:rPr>
                <a:t>3 (2,4)</a:t>
              </a: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7496" name="Oval 24"/>
            <p:cNvSpPr>
              <a:spLocks noChangeArrowheads="1"/>
            </p:cNvSpPr>
            <p:nvPr/>
          </p:nvSpPr>
          <p:spPr bwMode="auto">
            <a:xfrm>
              <a:off x="3843" y="8996"/>
              <a:ext cx="254" cy="254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617495" name="Oval 23"/>
            <p:cNvSpPr>
              <a:spLocks noChangeArrowheads="1"/>
            </p:cNvSpPr>
            <p:nvPr/>
          </p:nvSpPr>
          <p:spPr bwMode="auto">
            <a:xfrm>
              <a:off x="5050" y="9075"/>
              <a:ext cx="254" cy="254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617494" name="Oval 22"/>
            <p:cNvSpPr>
              <a:spLocks noChangeArrowheads="1"/>
            </p:cNvSpPr>
            <p:nvPr/>
          </p:nvSpPr>
          <p:spPr bwMode="auto">
            <a:xfrm>
              <a:off x="3348" y="10563"/>
              <a:ext cx="254" cy="254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617493" name="Oval 21"/>
            <p:cNvSpPr>
              <a:spLocks noChangeArrowheads="1"/>
            </p:cNvSpPr>
            <p:nvPr/>
          </p:nvSpPr>
          <p:spPr bwMode="auto">
            <a:xfrm>
              <a:off x="5367" y="10575"/>
              <a:ext cx="254" cy="254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617492" name="AutoShape 20"/>
            <p:cNvSpPr>
              <a:spLocks noChangeArrowheads="1"/>
            </p:cNvSpPr>
            <p:nvPr/>
          </p:nvSpPr>
          <p:spPr bwMode="auto">
            <a:xfrm flipV="1">
              <a:off x="3454" y="9290"/>
              <a:ext cx="2010" cy="123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0C0C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617491" name="Text Box 19"/>
            <p:cNvSpPr txBox="1">
              <a:spLocks noChangeArrowheads="1"/>
            </p:cNvSpPr>
            <p:nvPr/>
          </p:nvSpPr>
          <p:spPr bwMode="auto">
            <a:xfrm>
              <a:off x="3750" y="9754"/>
              <a:ext cx="72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바탕" pitchFamily="18" charset="-127"/>
                  <a:cs typeface="Times New Roman" pitchFamily="18" charset="0"/>
                </a:rPr>
                <a:t>B</a:t>
              </a: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바탕" pitchFamily="18" charset="-127"/>
                  <a:cs typeface="Times New Roman" pitchFamily="18" charset="0"/>
                </a:rPr>
                <a:t> (1,2)</a:t>
              </a: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7490" name="Oval 18"/>
            <p:cNvSpPr>
              <a:spLocks noChangeAspect="1" noChangeArrowheads="1"/>
            </p:cNvSpPr>
            <p:nvPr/>
          </p:nvSpPr>
          <p:spPr bwMode="auto">
            <a:xfrm>
              <a:off x="3674" y="9830"/>
              <a:ext cx="101" cy="10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617489" name="AutoShape 17"/>
            <p:cNvSpPr>
              <a:spLocks noChangeArrowheads="1"/>
            </p:cNvSpPr>
            <p:nvPr/>
          </p:nvSpPr>
          <p:spPr bwMode="auto">
            <a:xfrm>
              <a:off x="6092" y="9718"/>
              <a:ext cx="588" cy="234"/>
            </a:xfrm>
            <a:prstGeom prst="leftRightArrow">
              <a:avLst>
                <a:gd name="adj1" fmla="val 50000"/>
                <a:gd name="adj2" fmla="val 50256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617488" name="Rectangle 16"/>
            <p:cNvSpPr>
              <a:spLocks noChangeArrowheads="1"/>
            </p:cNvSpPr>
            <p:nvPr/>
          </p:nvSpPr>
          <p:spPr bwMode="auto">
            <a:xfrm>
              <a:off x="6972" y="9224"/>
              <a:ext cx="1224" cy="1224"/>
            </a:xfrm>
            <a:prstGeom prst="rect">
              <a:avLst/>
            </a:prstGeom>
            <a:solidFill>
              <a:srgbClr val="C0C0C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617487" name="Line 15"/>
            <p:cNvSpPr>
              <a:spLocks noChangeShapeType="1"/>
            </p:cNvSpPr>
            <p:nvPr/>
          </p:nvSpPr>
          <p:spPr bwMode="auto">
            <a:xfrm>
              <a:off x="7266" y="9836"/>
              <a:ext cx="136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617486" name="Line 14"/>
            <p:cNvSpPr>
              <a:spLocks noChangeShapeType="1"/>
            </p:cNvSpPr>
            <p:nvPr/>
          </p:nvSpPr>
          <p:spPr bwMode="auto">
            <a:xfrm rot="-5400000">
              <a:off x="6906" y="9482"/>
              <a:ext cx="136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617485" name="Text Box 13"/>
            <p:cNvSpPr txBox="1">
              <a:spLocks noChangeArrowheads="1"/>
            </p:cNvSpPr>
            <p:nvPr/>
          </p:nvSpPr>
          <p:spPr bwMode="auto">
            <a:xfrm>
              <a:off x="6842" y="8932"/>
              <a:ext cx="768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바탕" pitchFamily="18" charset="-127"/>
                  <a:cs typeface="Times New Roman" pitchFamily="18" charset="0"/>
                </a:rPr>
                <a:t>4 (−1,1)</a:t>
              </a: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7484" name="Text Box 12"/>
            <p:cNvSpPr txBox="1">
              <a:spLocks noChangeArrowheads="1"/>
            </p:cNvSpPr>
            <p:nvPr/>
          </p:nvSpPr>
          <p:spPr bwMode="auto">
            <a:xfrm>
              <a:off x="6864" y="10504"/>
              <a:ext cx="941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바탕" pitchFamily="18" charset="-127"/>
                  <a:cs typeface="Times New Roman" pitchFamily="18" charset="0"/>
                </a:rPr>
                <a:t>1 (−1,−1)</a:t>
              </a: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7483" name="Text Box 11"/>
            <p:cNvSpPr txBox="1">
              <a:spLocks noChangeArrowheads="1"/>
            </p:cNvSpPr>
            <p:nvPr/>
          </p:nvSpPr>
          <p:spPr bwMode="auto">
            <a:xfrm>
              <a:off x="8125" y="10484"/>
              <a:ext cx="789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바탕" pitchFamily="18" charset="-127"/>
                  <a:cs typeface="Times New Roman" pitchFamily="18" charset="0"/>
                </a:rPr>
                <a:t>2 (1,−1)</a:t>
              </a: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7482" name="Text Box 10"/>
            <p:cNvSpPr txBox="1">
              <a:spLocks noChangeArrowheads="1"/>
            </p:cNvSpPr>
            <p:nvPr/>
          </p:nvSpPr>
          <p:spPr bwMode="auto">
            <a:xfrm>
              <a:off x="8109" y="8940"/>
              <a:ext cx="761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바탕" pitchFamily="18" charset="-127"/>
                  <a:cs typeface="Times New Roman" pitchFamily="18" charset="0"/>
                </a:rPr>
                <a:t>3 (1,1)</a:t>
              </a: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7481" name="Text Box 9"/>
            <p:cNvSpPr txBox="1">
              <a:spLocks noChangeArrowheads="1"/>
            </p:cNvSpPr>
            <p:nvPr/>
          </p:nvSpPr>
          <p:spPr bwMode="auto">
            <a:xfrm>
              <a:off x="8603" y="9680"/>
              <a:ext cx="327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바탕" pitchFamily="18" charset="-127"/>
                  <a:cs typeface="Times New Roman" pitchFamily="18" charset="0"/>
                </a:rPr>
                <a:t>s</a:t>
              </a: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7480" name="Text Box 8"/>
            <p:cNvSpPr txBox="1">
              <a:spLocks noChangeArrowheads="1"/>
            </p:cNvSpPr>
            <p:nvPr/>
          </p:nvSpPr>
          <p:spPr bwMode="auto">
            <a:xfrm>
              <a:off x="7559" y="8696"/>
              <a:ext cx="32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바탕" pitchFamily="18" charset="-127"/>
                  <a:cs typeface="Times New Roman" pitchFamily="18" charset="0"/>
                </a:rPr>
                <a:t>t</a:t>
              </a: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7479" name="Oval 7"/>
            <p:cNvSpPr>
              <a:spLocks noChangeArrowheads="1"/>
            </p:cNvSpPr>
            <p:nvPr/>
          </p:nvSpPr>
          <p:spPr bwMode="auto">
            <a:xfrm>
              <a:off x="6793" y="8923"/>
              <a:ext cx="254" cy="254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617478" name="Oval 6"/>
            <p:cNvSpPr>
              <a:spLocks noChangeArrowheads="1"/>
            </p:cNvSpPr>
            <p:nvPr/>
          </p:nvSpPr>
          <p:spPr bwMode="auto">
            <a:xfrm>
              <a:off x="8110" y="8942"/>
              <a:ext cx="254" cy="254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617477" name="Oval 5"/>
            <p:cNvSpPr>
              <a:spLocks noChangeArrowheads="1"/>
            </p:cNvSpPr>
            <p:nvPr/>
          </p:nvSpPr>
          <p:spPr bwMode="auto">
            <a:xfrm>
              <a:off x="6841" y="10500"/>
              <a:ext cx="254" cy="254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617476" name="Oval 4"/>
            <p:cNvSpPr>
              <a:spLocks noChangeArrowheads="1"/>
            </p:cNvSpPr>
            <p:nvPr/>
          </p:nvSpPr>
          <p:spPr bwMode="auto">
            <a:xfrm>
              <a:off x="8087" y="10482"/>
              <a:ext cx="254" cy="254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617475" name="Text Box 3"/>
            <p:cNvSpPr txBox="1">
              <a:spLocks noChangeArrowheads="1"/>
            </p:cNvSpPr>
            <p:nvPr/>
          </p:nvSpPr>
          <p:spPr bwMode="auto">
            <a:xfrm>
              <a:off x="7980" y="9411"/>
              <a:ext cx="76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바탕" pitchFamily="18" charset="-127"/>
                  <a:cs typeface="Times New Roman" pitchFamily="18" charset="0"/>
                </a:rPr>
                <a:t>A</a:t>
              </a: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바탕" pitchFamily="18" charset="-127"/>
                  <a:cs typeface="Times New Roman" pitchFamily="18" charset="0"/>
                </a:rPr>
                <a:t> (.5,.5)</a:t>
              </a: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7474" name="Oval 2"/>
            <p:cNvSpPr>
              <a:spLocks noChangeAspect="1" noChangeArrowheads="1"/>
            </p:cNvSpPr>
            <p:nvPr/>
          </p:nvSpPr>
          <p:spPr bwMode="auto">
            <a:xfrm>
              <a:off x="7864" y="9497"/>
              <a:ext cx="101" cy="10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</p:grpSp>
      <p:sp>
        <p:nvSpPr>
          <p:cNvPr id="617521" name="Rectangle 4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17520" name="Object 48"/>
          <p:cNvGraphicFramePr>
            <a:graphicFrameLocks noChangeAspect="1"/>
          </p:cNvGraphicFramePr>
          <p:nvPr/>
        </p:nvGraphicFramePr>
        <p:xfrm>
          <a:off x="1109663" y="1598613"/>
          <a:ext cx="6523037" cy="617537"/>
        </p:xfrm>
        <a:graphic>
          <a:graphicData uri="http://schemas.openxmlformats.org/presentationml/2006/ole">
            <p:oleObj spid="_x0000_s617520" name="Equation" r:id="rId3" imgW="6527520" imgH="622080" progId="Equation.DSMT4">
              <p:embed/>
            </p:oleObj>
          </a:graphicData>
        </a:graphic>
      </p:graphicFrame>
      <p:sp>
        <p:nvSpPr>
          <p:cNvPr id="617523" name="Rectangle 5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17522" name="Object 50"/>
          <p:cNvGraphicFramePr>
            <a:graphicFrameLocks noChangeAspect="1"/>
          </p:cNvGraphicFramePr>
          <p:nvPr/>
        </p:nvGraphicFramePr>
        <p:xfrm>
          <a:off x="1150938" y="2776538"/>
          <a:ext cx="6343650" cy="1433512"/>
        </p:xfrm>
        <a:graphic>
          <a:graphicData uri="http://schemas.openxmlformats.org/presentationml/2006/ole">
            <p:oleObj spid="_x0000_s617522" name="Equation" r:id="rId4" imgW="6349680" imgH="142236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</a:t>
            </a:r>
            <a:r>
              <a:rPr lang="en-US" i="1" dirty="0" smtClean="0"/>
              <a:t>cont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mapping point of B in the reference element</a:t>
            </a:r>
          </a:p>
          <a:p>
            <a:pPr lvl="1"/>
            <a:r>
              <a:rPr lang="en-US" dirty="0" smtClean="0"/>
              <a:t>At point </a:t>
            </a:r>
            <a:r>
              <a:rPr lang="en-US" i="1" dirty="0" smtClean="0"/>
              <a:t>B</a:t>
            </a:r>
            <a:r>
              <a:rPr lang="en-US" dirty="0" smtClean="0"/>
              <a:t>, (</a:t>
            </a:r>
            <a:r>
              <a:rPr lang="en-US" i="1" dirty="0" smtClean="0"/>
              <a:t>x</a:t>
            </a:r>
            <a:r>
              <a:rPr lang="en-US" dirty="0" smtClean="0"/>
              <a:t>, </a:t>
            </a:r>
            <a:r>
              <a:rPr lang="en-US" i="1" dirty="0" smtClean="0"/>
              <a:t>y</a:t>
            </a:r>
            <a:r>
              <a:rPr lang="en-US" dirty="0" smtClean="0"/>
              <a:t>) = (1, 2)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Thus, (</a:t>
            </a:r>
            <a:r>
              <a:rPr lang="en-US" i="1" dirty="0" smtClean="0"/>
              <a:t>s</a:t>
            </a:r>
            <a:r>
              <a:rPr lang="en-US" dirty="0" smtClean="0"/>
              <a:t>, </a:t>
            </a:r>
            <a:r>
              <a:rPr lang="en-US" i="1" dirty="0" smtClean="0"/>
              <a:t>t</a:t>
            </a:r>
            <a:r>
              <a:rPr lang="en-US" dirty="0" smtClean="0"/>
              <a:t>) = (0, 1)</a:t>
            </a:r>
            <a:endParaRPr lang="en-US" dirty="0"/>
          </a:p>
        </p:txBody>
      </p:sp>
      <p:sp>
        <p:nvSpPr>
          <p:cNvPr id="6184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18497" name="Object 1"/>
          <p:cNvGraphicFramePr>
            <a:graphicFrameLocks noChangeAspect="1"/>
          </p:cNvGraphicFramePr>
          <p:nvPr/>
        </p:nvGraphicFramePr>
        <p:xfrm>
          <a:off x="1322388" y="1765300"/>
          <a:ext cx="5872162" cy="2914650"/>
        </p:xfrm>
        <a:graphic>
          <a:graphicData uri="http://schemas.openxmlformats.org/presentationml/2006/ole">
            <p:oleObj spid="_x0000_s618497" name="Equation" r:id="rId3" imgW="5867280" imgH="292068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JACOBIAN </a:t>
            </a:r>
            <a:r>
              <a:rPr lang="en-US" dirty="0" smtClean="0"/>
              <a:t>OF MAPPING</a:t>
            </a:r>
            <a:endParaRPr lang="en-US" dirty="0"/>
          </a:p>
        </p:txBody>
      </p:sp>
      <p:sp>
        <p:nvSpPr>
          <p:cNvPr id="407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000" dirty="0"/>
              <a:t>Shape functions are given in (</a:t>
            </a:r>
            <a:r>
              <a:rPr lang="en-US" sz="2000" dirty="0" err="1" smtClean="0"/>
              <a:t>s,t</a:t>
            </a:r>
            <a:r>
              <a:rPr lang="en-US" sz="2000" dirty="0" smtClean="0"/>
              <a:t>). </a:t>
            </a:r>
            <a:r>
              <a:rPr lang="en-US" sz="2000" dirty="0"/>
              <a:t>But, we want to differentiate </a:t>
            </a:r>
            <a:r>
              <a:rPr lang="en-US" sz="2000" dirty="0" err="1"/>
              <a:t>w.r.t</a:t>
            </a:r>
            <a:r>
              <a:rPr lang="en-US" sz="2000" dirty="0"/>
              <a:t>. (</a:t>
            </a:r>
            <a:r>
              <a:rPr lang="en-US" sz="2000" dirty="0" err="1"/>
              <a:t>x,y</a:t>
            </a:r>
            <a:r>
              <a:rPr lang="en-US" sz="2000" dirty="0" smtClean="0"/>
              <a:t>) </a:t>
            </a:r>
            <a:r>
              <a:rPr lang="en-US" sz="2000" dirty="0"/>
              <a:t>in order to calculate strain and stress. Use chain rule of differentiation.</a:t>
            </a:r>
          </a:p>
          <a:p>
            <a:pPr>
              <a:buFontTx/>
              <a:buNone/>
            </a:pPr>
            <a:endParaRPr lang="en-US" sz="2000" dirty="0"/>
          </a:p>
          <a:p>
            <a:pPr>
              <a:buFontTx/>
              <a:buNone/>
            </a:pPr>
            <a:endParaRPr lang="en-US" sz="2000" dirty="0"/>
          </a:p>
          <a:p>
            <a:pPr>
              <a:buFontTx/>
              <a:buNone/>
            </a:pPr>
            <a:r>
              <a:rPr lang="en-US" sz="2000" dirty="0" smtClean="0"/>
              <a:t>In </a:t>
            </a:r>
            <a:r>
              <a:rPr lang="en-US" sz="2000" dirty="0"/>
              <a:t>Matrix Form</a:t>
            </a:r>
          </a:p>
          <a:p>
            <a:pPr>
              <a:buFontTx/>
              <a:buNone/>
            </a:pPr>
            <a:endParaRPr lang="en-US" sz="2000" dirty="0"/>
          </a:p>
          <a:p>
            <a:pPr>
              <a:buFontTx/>
              <a:buNone/>
            </a:pPr>
            <a:endParaRPr lang="en-US" sz="2000" dirty="0"/>
          </a:p>
          <a:p>
            <a:pPr>
              <a:buFontTx/>
              <a:buNone/>
            </a:pPr>
            <a:endParaRPr lang="en-US" sz="2000" dirty="0"/>
          </a:p>
          <a:p>
            <a:pPr>
              <a:buFontTx/>
              <a:buNone/>
            </a:pPr>
            <a:endParaRPr lang="en-US" sz="2000" dirty="0"/>
          </a:p>
          <a:p>
            <a:pPr>
              <a:buFontTx/>
              <a:buNone/>
            </a:pPr>
            <a:r>
              <a:rPr lang="en-US" sz="2000" dirty="0" smtClean="0"/>
              <a:t>Matrix </a:t>
            </a:r>
            <a:r>
              <a:rPr lang="en-US" sz="2000" dirty="0"/>
              <a:t>[</a:t>
            </a:r>
            <a:r>
              <a:rPr lang="en-US" sz="2000" b="1" dirty="0"/>
              <a:t>J</a:t>
            </a:r>
            <a:r>
              <a:rPr lang="en-US" sz="2000" dirty="0"/>
              <a:t>] is called the </a:t>
            </a:r>
            <a:r>
              <a:rPr lang="en-US" sz="2000" dirty="0" err="1"/>
              <a:t>Jacobian</a:t>
            </a:r>
            <a:r>
              <a:rPr lang="en-US" sz="2000" dirty="0"/>
              <a:t> matrix of mapping.</a:t>
            </a:r>
          </a:p>
          <a:p>
            <a:pPr>
              <a:buFontTx/>
              <a:buNone/>
            </a:pPr>
            <a:r>
              <a:rPr lang="en-US" sz="2000" dirty="0"/>
              <a:t>How to calculate matrix [</a:t>
            </a:r>
            <a:r>
              <a:rPr lang="en-US" sz="2000" b="1" dirty="0"/>
              <a:t>J</a:t>
            </a:r>
            <a:r>
              <a:rPr lang="en-US" sz="2000" dirty="0"/>
              <a:t>]?</a:t>
            </a:r>
            <a:endParaRPr lang="en-US" dirty="0"/>
          </a:p>
        </p:txBody>
      </p:sp>
      <p:sp>
        <p:nvSpPr>
          <p:cNvPr id="407570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07569" name="Object 17"/>
          <p:cNvGraphicFramePr>
            <a:graphicFrameLocks noChangeAspect="1"/>
          </p:cNvGraphicFramePr>
          <p:nvPr/>
        </p:nvGraphicFramePr>
        <p:xfrm>
          <a:off x="1509713" y="1587500"/>
          <a:ext cx="5591175" cy="681038"/>
        </p:xfrm>
        <a:graphic>
          <a:graphicData uri="http://schemas.openxmlformats.org/presentationml/2006/ole">
            <p:oleObj spid="_x0000_s407569" name="Equation" r:id="rId3" imgW="5613120" imgH="672840" progId="Equation.DSMT4">
              <p:embed/>
            </p:oleObj>
          </a:graphicData>
        </a:graphic>
      </p:graphicFrame>
      <p:sp>
        <p:nvSpPr>
          <p:cNvPr id="407572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07571" name="Object 19"/>
          <p:cNvGraphicFramePr>
            <a:graphicFrameLocks noChangeAspect="1"/>
          </p:cNvGraphicFramePr>
          <p:nvPr/>
        </p:nvGraphicFramePr>
        <p:xfrm>
          <a:off x="1344613" y="2511425"/>
          <a:ext cx="3956050" cy="1390650"/>
        </p:xfrm>
        <a:graphic>
          <a:graphicData uri="http://schemas.openxmlformats.org/presentationml/2006/ole">
            <p:oleObj spid="_x0000_s407571" name="Equation" r:id="rId4" imgW="3949560" imgH="1396800" progId="Equation.DSMT4">
              <p:embed/>
            </p:oleObj>
          </a:graphicData>
        </a:graphic>
      </p:graphicFrame>
      <p:sp>
        <p:nvSpPr>
          <p:cNvPr id="407574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07573" name="Object 21"/>
          <p:cNvGraphicFramePr>
            <a:graphicFrameLocks noChangeAspect="1"/>
          </p:cNvGraphicFramePr>
          <p:nvPr/>
        </p:nvGraphicFramePr>
        <p:xfrm>
          <a:off x="1174750" y="4926013"/>
          <a:ext cx="6418263" cy="1433512"/>
        </p:xfrm>
        <a:graphic>
          <a:graphicData uri="http://schemas.openxmlformats.org/presentationml/2006/ole">
            <p:oleObj spid="_x0000_s407573" name="Equation" r:id="rId5" imgW="6413400" imgH="142236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 bwMode="auto">
          <a:xfrm>
            <a:off x="1201420" y="3464560"/>
            <a:ext cx="2481943" cy="770709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08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JACOBIAN </a:t>
            </a:r>
            <a:r>
              <a:rPr lang="en-US" dirty="0" smtClean="0"/>
              <a:t>OF MAPPING </a:t>
            </a:r>
            <a:r>
              <a:rPr lang="en-US" i="1" dirty="0"/>
              <a:t>cont</a:t>
            </a:r>
            <a:r>
              <a:rPr lang="en-US" dirty="0"/>
              <a:t>.</a:t>
            </a:r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75" y="741363"/>
            <a:ext cx="8909050" cy="5468937"/>
          </a:xfrm>
        </p:spPr>
        <p:txBody>
          <a:bodyPr/>
          <a:lstStyle/>
          <a:p>
            <a:r>
              <a:rPr lang="en-US" dirty="0"/>
              <a:t>Derivatives of shape functions </a:t>
            </a:r>
            <a:r>
              <a:rPr lang="en-US" dirty="0" err="1"/>
              <a:t>w.r.t</a:t>
            </a:r>
            <a:r>
              <a:rPr lang="en-US" dirty="0"/>
              <a:t>. (</a:t>
            </a:r>
            <a:r>
              <a:rPr lang="en-US" dirty="0" err="1"/>
              <a:t>x,y</a:t>
            </a:r>
            <a:r>
              <a:rPr lang="en-US" dirty="0"/>
              <a:t>) coordinates: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Determinant </a:t>
            </a:r>
            <a:r>
              <a:rPr lang="en-US" dirty="0"/>
              <a:t>|</a:t>
            </a:r>
            <a:r>
              <a:rPr lang="en-US" b="1" dirty="0"/>
              <a:t>J</a:t>
            </a:r>
            <a:r>
              <a:rPr lang="en-US" dirty="0"/>
              <a:t>|: </a:t>
            </a:r>
            <a:r>
              <a:rPr lang="en-US" dirty="0" err="1">
                <a:solidFill>
                  <a:srgbClr val="CC0000"/>
                </a:solidFill>
              </a:rPr>
              <a:t>Jacobian</a:t>
            </a:r>
            <a:endParaRPr lang="en-US" dirty="0">
              <a:solidFill>
                <a:srgbClr val="CC0000"/>
              </a:solidFill>
            </a:endParaRP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happen if |</a:t>
            </a:r>
            <a:r>
              <a:rPr lang="en-US" b="1" dirty="0"/>
              <a:t>J</a:t>
            </a:r>
            <a:r>
              <a:rPr lang="en-US" dirty="0"/>
              <a:t>| = 0 or |</a:t>
            </a:r>
            <a:r>
              <a:rPr lang="en-US" b="1" dirty="0"/>
              <a:t>J</a:t>
            </a:r>
            <a:r>
              <a:rPr lang="en-US" dirty="0"/>
              <a:t>| &lt; 0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shape function derivative cannot be obtained if the |</a:t>
            </a:r>
            <a:r>
              <a:rPr lang="en-US" b="1" dirty="0" smtClean="0"/>
              <a:t>J</a:t>
            </a:r>
            <a:r>
              <a:rPr lang="en-US" dirty="0" smtClean="0"/>
              <a:t>| = 0 anywhere in the element</a:t>
            </a:r>
          </a:p>
          <a:p>
            <a:pPr lvl="1"/>
            <a:r>
              <a:rPr lang="en-US" dirty="0" smtClean="0"/>
              <a:t>Mapping relation between (</a:t>
            </a:r>
            <a:r>
              <a:rPr lang="en-US" i="1" dirty="0" smtClean="0"/>
              <a:t>x</a:t>
            </a:r>
            <a:r>
              <a:rPr lang="en-US" dirty="0" smtClean="0"/>
              <a:t>, </a:t>
            </a:r>
            <a:r>
              <a:rPr lang="en-US" i="1" dirty="0" smtClean="0"/>
              <a:t>y</a:t>
            </a:r>
            <a:r>
              <a:rPr lang="en-US" dirty="0" smtClean="0"/>
              <a:t>) and (</a:t>
            </a:r>
            <a:r>
              <a:rPr lang="en-US" i="1" dirty="0" smtClean="0"/>
              <a:t>s</a:t>
            </a:r>
            <a:r>
              <a:rPr lang="en-US" dirty="0" smtClean="0"/>
              <a:t>, </a:t>
            </a:r>
            <a:r>
              <a:rPr lang="en-US" i="1" dirty="0" smtClean="0"/>
              <a:t>t</a:t>
            </a:r>
            <a:r>
              <a:rPr lang="en-US" dirty="0" smtClean="0"/>
              <a:t>) is not valid if |</a:t>
            </a:r>
            <a:r>
              <a:rPr lang="en-US" b="1" dirty="0" smtClean="0"/>
              <a:t>J</a:t>
            </a:r>
            <a:r>
              <a:rPr lang="en-US" dirty="0" smtClean="0"/>
              <a:t>| = 0 or |</a:t>
            </a:r>
            <a:r>
              <a:rPr lang="en-US" b="1" dirty="0" smtClean="0"/>
              <a:t>J</a:t>
            </a:r>
            <a:r>
              <a:rPr lang="en-US" dirty="0" smtClean="0"/>
              <a:t>| &lt; 0 anywhere in the element (–1 ≤ </a:t>
            </a:r>
            <a:r>
              <a:rPr lang="en-US" i="1" dirty="0" smtClean="0"/>
              <a:t>s</a:t>
            </a:r>
            <a:r>
              <a:rPr lang="en-US" dirty="0" smtClean="0"/>
              <a:t>, </a:t>
            </a:r>
            <a:r>
              <a:rPr lang="en-US" i="1" dirty="0" smtClean="0"/>
              <a:t>t</a:t>
            </a:r>
            <a:r>
              <a:rPr lang="en-US" dirty="0" smtClean="0"/>
              <a:t> ≤ 1).</a:t>
            </a:r>
            <a:endParaRPr lang="en-US" dirty="0"/>
          </a:p>
        </p:txBody>
      </p:sp>
      <p:sp>
        <p:nvSpPr>
          <p:cNvPr id="6164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16449" name="Object 1"/>
          <p:cNvGraphicFramePr>
            <a:graphicFrameLocks noChangeAspect="1"/>
          </p:cNvGraphicFramePr>
          <p:nvPr/>
        </p:nvGraphicFramePr>
        <p:xfrm>
          <a:off x="1246188" y="1360488"/>
          <a:ext cx="4762500" cy="1389062"/>
        </p:xfrm>
        <a:graphic>
          <a:graphicData uri="http://schemas.openxmlformats.org/presentationml/2006/ole">
            <p:oleObj spid="_x0000_s616449" name="Equation" r:id="rId3" imgW="4762440" imgH="1396800" progId="Equation.DSMT4">
              <p:embed/>
            </p:oleObj>
          </a:graphicData>
        </a:graphic>
      </p:graphicFrame>
      <p:sp>
        <p:nvSpPr>
          <p:cNvPr id="6164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16451" name="Object 3"/>
          <p:cNvGraphicFramePr>
            <a:graphicFrameLocks noChangeAspect="1"/>
          </p:cNvGraphicFramePr>
          <p:nvPr/>
        </p:nvGraphicFramePr>
        <p:xfrm>
          <a:off x="1425575" y="3548063"/>
          <a:ext cx="2024063" cy="617537"/>
        </p:xfrm>
        <a:graphic>
          <a:graphicData uri="http://schemas.openxmlformats.org/presentationml/2006/ole">
            <p:oleObj spid="_x0000_s616451" name="Equation" r:id="rId4" imgW="2019240" imgH="62208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JACOBIAN OF MAPPING </a:t>
            </a:r>
            <a:r>
              <a:rPr lang="en-US" i="1" dirty="0" smtClean="0"/>
              <a:t>cont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Jacobian</a:t>
            </a:r>
            <a:r>
              <a:rPr lang="en-US" dirty="0" smtClean="0"/>
              <a:t> is an important criterion for evaluating the validity of mapping, as well as the quality of element</a:t>
            </a:r>
          </a:p>
          <a:p>
            <a:r>
              <a:rPr lang="en-US" dirty="0" smtClean="0"/>
              <a:t>Every point in the reference element should be mapped into the interior of the physical element</a:t>
            </a:r>
          </a:p>
          <a:p>
            <a:r>
              <a:rPr lang="en-US" dirty="0" smtClean="0"/>
              <a:t>When an interior point in (</a:t>
            </a:r>
            <a:r>
              <a:rPr lang="en-US" i="1" dirty="0" smtClean="0"/>
              <a:t>s</a:t>
            </a:r>
            <a:r>
              <a:rPr lang="en-US" dirty="0" smtClean="0"/>
              <a:t>, </a:t>
            </a:r>
            <a:r>
              <a:rPr lang="en-US" i="1" dirty="0" smtClean="0"/>
              <a:t>t</a:t>
            </a:r>
            <a:r>
              <a:rPr lang="en-US" dirty="0" smtClean="0"/>
              <a:t>) </a:t>
            </a:r>
            <a:r>
              <a:rPr lang="en-US" dirty="0" err="1" smtClean="0"/>
              <a:t>coord</a:t>
            </a:r>
            <a:r>
              <a:rPr lang="en-US" dirty="0" smtClean="0"/>
              <a:t>. is mapped into an exterior point in the (</a:t>
            </a:r>
            <a:r>
              <a:rPr lang="en-US" i="1" dirty="0" smtClean="0"/>
              <a:t>x</a:t>
            </a:r>
            <a:r>
              <a:rPr lang="en-US" dirty="0" smtClean="0"/>
              <a:t>, </a:t>
            </a:r>
            <a:r>
              <a:rPr lang="en-US" i="1" dirty="0" smtClean="0"/>
              <a:t>y</a:t>
            </a:r>
            <a:r>
              <a:rPr lang="en-US" dirty="0" smtClean="0"/>
              <a:t>) </a:t>
            </a:r>
            <a:r>
              <a:rPr lang="en-US" dirty="0" err="1" smtClean="0"/>
              <a:t>coord</a:t>
            </a:r>
            <a:r>
              <a:rPr lang="en-US" dirty="0" smtClean="0"/>
              <a:t>., the </a:t>
            </a:r>
            <a:r>
              <a:rPr lang="en-US" dirty="0" err="1" smtClean="0"/>
              <a:t>Jacobian</a:t>
            </a:r>
            <a:r>
              <a:rPr lang="en-US" dirty="0" smtClean="0"/>
              <a:t> becomes negative</a:t>
            </a:r>
          </a:p>
          <a:p>
            <a:r>
              <a:rPr lang="en-US" dirty="0" smtClean="0"/>
              <a:t>If multiple points in (</a:t>
            </a:r>
            <a:r>
              <a:rPr lang="en-US" i="1" dirty="0" smtClean="0"/>
              <a:t>s</a:t>
            </a:r>
            <a:r>
              <a:rPr lang="en-US" dirty="0" smtClean="0"/>
              <a:t>, </a:t>
            </a:r>
            <a:r>
              <a:rPr lang="en-US" i="1" dirty="0" smtClean="0"/>
              <a:t>t</a:t>
            </a:r>
            <a:r>
              <a:rPr lang="en-US" dirty="0" smtClean="0"/>
              <a:t>) coordinates are mapped into a single point in (</a:t>
            </a:r>
            <a:r>
              <a:rPr lang="en-US" i="1" dirty="0" smtClean="0"/>
              <a:t>x</a:t>
            </a:r>
            <a:r>
              <a:rPr lang="en-US" dirty="0" smtClean="0"/>
              <a:t>, </a:t>
            </a:r>
            <a:r>
              <a:rPr lang="en-US" i="1" dirty="0" smtClean="0"/>
              <a:t>y</a:t>
            </a:r>
            <a:r>
              <a:rPr lang="en-US" dirty="0" smtClean="0"/>
              <a:t>) coordinates, the </a:t>
            </a:r>
            <a:r>
              <a:rPr lang="en-US" dirty="0" err="1" smtClean="0"/>
              <a:t>Jacobian</a:t>
            </a:r>
            <a:r>
              <a:rPr lang="en-US" dirty="0" smtClean="0"/>
              <a:t> becomes zero at that point</a:t>
            </a:r>
          </a:p>
          <a:p>
            <a:r>
              <a:rPr lang="en-US" dirty="0" smtClean="0"/>
              <a:t>It is important to maintain the element shape so that the </a:t>
            </a:r>
            <a:r>
              <a:rPr lang="en-US" dirty="0" err="1" smtClean="0"/>
              <a:t>Jacobian</a:t>
            </a:r>
            <a:r>
              <a:rPr lang="en-US" dirty="0" smtClean="0"/>
              <a:t> is positive everywhere in the element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34" name="Rectangle 10"/>
          <p:cNvSpPr>
            <a:spLocks noChangeArrowheads="1"/>
          </p:cNvSpPr>
          <p:nvPr/>
        </p:nvSpPr>
        <p:spPr bwMode="auto">
          <a:xfrm>
            <a:off x="2218154" y="4855990"/>
            <a:ext cx="3713413" cy="941387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3833" name="Rectangle 9"/>
          <p:cNvSpPr>
            <a:spLocks noChangeArrowheads="1"/>
          </p:cNvSpPr>
          <p:nvPr/>
        </p:nvSpPr>
        <p:spPr bwMode="auto">
          <a:xfrm>
            <a:off x="568325" y="1598614"/>
            <a:ext cx="7891463" cy="1637882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PLANE STRAIN PROBLEM </a:t>
            </a:r>
            <a:r>
              <a:rPr lang="en-US" i="1"/>
              <a:t>cont</a:t>
            </a:r>
            <a:r>
              <a:rPr lang="en-US"/>
              <a:t>.</a:t>
            </a:r>
          </a:p>
        </p:txBody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75" y="741363"/>
            <a:ext cx="8909050" cy="4198937"/>
          </a:xfrm>
        </p:spPr>
        <p:txBody>
          <a:bodyPr/>
          <a:lstStyle/>
          <a:p>
            <a:r>
              <a:rPr lang="en-US" dirty="0"/>
              <a:t>Plan Strain Problem</a:t>
            </a:r>
          </a:p>
          <a:p>
            <a:pPr lvl="1"/>
            <a:r>
              <a:rPr lang="en-US" dirty="0"/>
              <a:t>Stress-strain relation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Even if </a:t>
            </a:r>
            <a:r>
              <a:rPr lang="en-US" i="1" dirty="0" err="1"/>
              <a:t>σ</a:t>
            </a:r>
            <a:r>
              <a:rPr lang="en-US" i="1" baseline="-25000" dirty="0" err="1"/>
              <a:t>zz</a:t>
            </a:r>
            <a:r>
              <a:rPr lang="en-US" dirty="0"/>
              <a:t> is not zero, it is not included in the stress-strain relation because it can be calculated from the following relation: </a:t>
            </a:r>
          </a:p>
        </p:txBody>
      </p:sp>
      <p:sp>
        <p:nvSpPr>
          <p:cNvPr id="3553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55329" name="Object 1"/>
          <p:cNvGraphicFramePr>
            <a:graphicFrameLocks noChangeAspect="1"/>
          </p:cNvGraphicFramePr>
          <p:nvPr/>
        </p:nvGraphicFramePr>
        <p:xfrm>
          <a:off x="1074738" y="1787109"/>
          <a:ext cx="6954837" cy="1270000"/>
        </p:xfrm>
        <a:graphic>
          <a:graphicData uri="http://schemas.openxmlformats.org/presentationml/2006/ole">
            <p:oleObj spid="_x0000_s355329" name="Equation" r:id="rId3" imgW="6946560" imgH="1269720" progId="Equation.DSMT4">
              <p:embed/>
            </p:oleObj>
          </a:graphicData>
        </a:graphic>
      </p:graphicFrame>
      <p:sp>
        <p:nvSpPr>
          <p:cNvPr id="3553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55331" name="Object 3"/>
          <p:cNvGraphicFramePr>
            <a:graphicFrameLocks noChangeAspect="1"/>
          </p:cNvGraphicFramePr>
          <p:nvPr/>
        </p:nvGraphicFramePr>
        <p:xfrm>
          <a:off x="2468563" y="5005388"/>
          <a:ext cx="3165475" cy="668337"/>
        </p:xfrm>
        <a:graphic>
          <a:graphicData uri="http://schemas.openxmlformats.org/presentationml/2006/ole">
            <p:oleObj spid="_x0000_s355331" name="Equation" r:id="rId4" imgW="3149280" imgH="6728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4" name="Rectangle 24"/>
          <p:cNvSpPr>
            <a:spLocks noChangeArrowheads="1"/>
          </p:cNvSpPr>
          <p:nvPr/>
        </p:nvSpPr>
        <p:spPr bwMode="auto">
          <a:xfrm>
            <a:off x="4867275" y="5384800"/>
            <a:ext cx="1887538" cy="1106488"/>
          </a:xfrm>
          <a:prstGeom prst="rect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</a:t>
            </a:r>
            <a:r>
              <a:rPr lang="en-US" dirty="0"/>
              <a:t>(JACOBIAN)</a:t>
            </a:r>
          </a:p>
        </p:txBody>
      </p:sp>
      <p:sp>
        <p:nvSpPr>
          <p:cNvPr id="409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Jacobian must not be zero anywhere in the domain (-1 </a:t>
            </a:r>
            <a:r>
              <a:rPr lang="en-US">
                <a:cs typeface="Arial" pitchFamily="34" charset="0"/>
              </a:rPr>
              <a:t>≤ </a:t>
            </a:r>
            <a:r>
              <a:rPr lang="en-US"/>
              <a:t>s, t </a:t>
            </a:r>
            <a:r>
              <a:rPr lang="en-US">
                <a:cs typeface="Arial" pitchFamily="34" charset="0"/>
              </a:rPr>
              <a:t>≤ </a:t>
            </a:r>
            <a:r>
              <a:rPr lang="en-US"/>
              <a:t>1)</a:t>
            </a:r>
          </a:p>
          <a:p>
            <a:r>
              <a:rPr lang="en-US"/>
              <a:t>Nodal Coordinates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Iso-Parametric Mapping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Jacobian Matrix</a:t>
            </a:r>
          </a:p>
        </p:txBody>
      </p:sp>
      <p:grpSp>
        <p:nvGrpSpPr>
          <p:cNvPr id="409604" name="Group 4"/>
          <p:cNvGrpSpPr>
            <a:grpSpLocks noChangeAspect="1"/>
          </p:cNvGrpSpPr>
          <p:nvPr/>
        </p:nvGrpSpPr>
        <p:grpSpPr bwMode="auto">
          <a:xfrm>
            <a:off x="5713413" y="1046163"/>
            <a:ext cx="3217862" cy="2592387"/>
            <a:chOff x="7986" y="8760"/>
            <a:chExt cx="2532" cy="2040"/>
          </a:xfrm>
        </p:grpSpPr>
        <p:grpSp>
          <p:nvGrpSpPr>
            <p:cNvPr id="409605" name="Group 5"/>
            <p:cNvGrpSpPr>
              <a:grpSpLocks noChangeAspect="1"/>
            </p:cNvGrpSpPr>
            <p:nvPr/>
          </p:nvGrpSpPr>
          <p:grpSpPr bwMode="auto">
            <a:xfrm>
              <a:off x="8274" y="8856"/>
              <a:ext cx="2030" cy="1677"/>
              <a:chOff x="8394" y="9204"/>
              <a:chExt cx="1446" cy="1194"/>
            </a:xfrm>
          </p:grpSpPr>
          <p:sp>
            <p:nvSpPr>
              <p:cNvPr id="409606" name="Freeform 6"/>
              <p:cNvSpPr>
                <a:spLocks noChangeAspect="1"/>
              </p:cNvSpPr>
              <p:nvPr/>
            </p:nvSpPr>
            <p:spPr bwMode="auto">
              <a:xfrm>
                <a:off x="8394" y="9456"/>
                <a:ext cx="1116" cy="942"/>
              </a:xfrm>
              <a:custGeom>
                <a:avLst/>
                <a:gdLst/>
                <a:ahLst/>
                <a:cxnLst>
                  <a:cxn ang="0">
                    <a:pos x="0" y="360"/>
                  </a:cxn>
                  <a:cxn ang="0">
                    <a:pos x="0" y="942"/>
                  </a:cxn>
                  <a:cxn ang="0">
                    <a:pos x="678" y="942"/>
                  </a:cxn>
                  <a:cxn ang="0">
                    <a:pos x="1116" y="0"/>
                  </a:cxn>
                  <a:cxn ang="0">
                    <a:pos x="0" y="360"/>
                  </a:cxn>
                </a:cxnLst>
                <a:rect l="0" t="0" r="r" b="b"/>
                <a:pathLst>
                  <a:path w="1116" h="942">
                    <a:moveTo>
                      <a:pt x="0" y="360"/>
                    </a:moveTo>
                    <a:lnTo>
                      <a:pt x="0" y="942"/>
                    </a:lnTo>
                    <a:lnTo>
                      <a:pt x="678" y="942"/>
                    </a:lnTo>
                    <a:lnTo>
                      <a:pt x="1116" y="0"/>
                    </a:lnTo>
                    <a:lnTo>
                      <a:pt x="0" y="360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607" name="Line 7"/>
              <p:cNvSpPr>
                <a:spLocks noChangeAspect="1" noChangeShapeType="1"/>
              </p:cNvSpPr>
              <p:nvPr/>
            </p:nvSpPr>
            <p:spPr bwMode="auto">
              <a:xfrm>
                <a:off x="9072" y="10398"/>
                <a:ext cx="76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608" name="Line 8"/>
              <p:cNvSpPr>
                <a:spLocks noChangeAspect="1" noChangeShapeType="1"/>
              </p:cNvSpPr>
              <p:nvPr/>
            </p:nvSpPr>
            <p:spPr bwMode="auto">
              <a:xfrm flipV="1">
                <a:off x="8394" y="9204"/>
                <a:ext cx="0" cy="60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09609" name="Text Box 9"/>
            <p:cNvSpPr txBox="1">
              <a:spLocks noChangeAspect="1" noChangeArrowheads="1"/>
            </p:cNvSpPr>
            <p:nvPr/>
          </p:nvSpPr>
          <p:spPr bwMode="auto">
            <a:xfrm>
              <a:off x="8160" y="10560"/>
              <a:ext cx="68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indent="-342900"/>
              <a:r>
                <a:rPr lang="en-US" altLang="ko-KR" b="1">
                  <a:latin typeface="Times New Roman" pitchFamily="18" charset="0"/>
                  <a:ea typeface="SimSun" pitchFamily="2" charset="-122"/>
                </a:rPr>
                <a:t>1</a:t>
              </a:r>
              <a:r>
                <a:rPr lang="en-US" altLang="ko-KR">
                  <a:latin typeface="Times New Roman" pitchFamily="18" charset="0"/>
                  <a:ea typeface="SimSun" pitchFamily="2" charset="-122"/>
                </a:rPr>
                <a:t>(0, 0)</a:t>
              </a:r>
              <a:endParaRPr lang="en-US"/>
            </a:p>
          </p:txBody>
        </p:sp>
        <p:sp>
          <p:nvSpPr>
            <p:cNvPr id="409610" name="Text Box 10"/>
            <p:cNvSpPr txBox="1">
              <a:spLocks noChangeAspect="1" noChangeArrowheads="1"/>
            </p:cNvSpPr>
            <p:nvPr/>
          </p:nvSpPr>
          <p:spPr bwMode="auto">
            <a:xfrm>
              <a:off x="9138" y="10560"/>
              <a:ext cx="68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indent="-342900"/>
              <a:r>
                <a:rPr lang="en-US" altLang="ko-KR" b="1">
                  <a:latin typeface="Times New Roman" pitchFamily="18" charset="0"/>
                  <a:ea typeface="SimSun" pitchFamily="2" charset="-122"/>
                </a:rPr>
                <a:t>2</a:t>
              </a:r>
              <a:r>
                <a:rPr lang="en-US" altLang="ko-KR">
                  <a:latin typeface="Times New Roman" pitchFamily="18" charset="0"/>
                  <a:ea typeface="SimSun" pitchFamily="2" charset="-122"/>
                </a:rPr>
                <a:t>(1, 0)</a:t>
              </a:r>
              <a:endParaRPr lang="en-US"/>
            </a:p>
          </p:txBody>
        </p:sp>
        <p:sp>
          <p:nvSpPr>
            <p:cNvPr id="409611" name="Text Box 11"/>
            <p:cNvSpPr txBox="1">
              <a:spLocks noChangeAspect="1" noChangeArrowheads="1"/>
            </p:cNvSpPr>
            <p:nvPr/>
          </p:nvSpPr>
          <p:spPr bwMode="auto">
            <a:xfrm>
              <a:off x="9774" y="8970"/>
              <a:ext cx="68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indent="-342900"/>
              <a:r>
                <a:rPr lang="en-US" altLang="ko-KR" b="1">
                  <a:latin typeface="Times New Roman" pitchFamily="18" charset="0"/>
                  <a:ea typeface="SimSun" pitchFamily="2" charset="-122"/>
                </a:rPr>
                <a:t>3</a:t>
              </a:r>
              <a:r>
                <a:rPr lang="en-US" altLang="ko-KR">
                  <a:latin typeface="Times New Roman" pitchFamily="18" charset="0"/>
                  <a:ea typeface="SimSun" pitchFamily="2" charset="-122"/>
                </a:rPr>
                <a:t>(2, 2)</a:t>
              </a:r>
              <a:endParaRPr lang="en-US"/>
            </a:p>
          </p:txBody>
        </p:sp>
        <p:sp>
          <p:nvSpPr>
            <p:cNvPr id="409612" name="Text Box 12"/>
            <p:cNvSpPr txBox="1">
              <a:spLocks noChangeAspect="1" noChangeArrowheads="1"/>
            </p:cNvSpPr>
            <p:nvPr/>
          </p:nvSpPr>
          <p:spPr bwMode="auto">
            <a:xfrm>
              <a:off x="8286" y="9696"/>
              <a:ext cx="68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indent="-342900"/>
              <a:r>
                <a:rPr lang="en-US" altLang="ko-KR" b="1">
                  <a:latin typeface="Times New Roman" pitchFamily="18" charset="0"/>
                  <a:ea typeface="SimSun" pitchFamily="2" charset="-122"/>
                </a:rPr>
                <a:t>4</a:t>
              </a:r>
              <a:r>
                <a:rPr lang="en-US" altLang="ko-KR">
                  <a:latin typeface="Times New Roman" pitchFamily="18" charset="0"/>
                  <a:ea typeface="SimSun" pitchFamily="2" charset="-122"/>
                </a:rPr>
                <a:t>(0, 1)</a:t>
              </a:r>
              <a:endParaRPr lang="en-US"/>
            </a:p>
          </p:txBody>
        </p:sp>
        <p:sp>
          <p:nvSpPr>
            <p:cNvPr id="409613" name="Text Box 13"/>
            <p:cNvSpPr txBox="1">
              <a:spLocks noChangeAspect="1" noChangeArrowheads="1"/>
            </p:cNvSpPr>
            <p:nvPr/>
          </p:nvSpPr>
          <p:spPr bwMode="auto">
            <a:xfrm>
              <a:off x="10254" y="10386"/>
              <a:ext cx="26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indent="-342900"/>
              <a:r>
                <a:rPr lang="en-US" altLang="ko-KR" i="1">
                  <a:latin typeface="Times New Roman" pitchFamily="18" charset="0"/>
                  <a:ea typeface="SimSun" pitchFamily="2" charset="-122"/>
                </a:rPr>
                <a:t>x</a:t>
              </a:r>
              <a:endParaRPr lang="en-US"/>
            </a:p>
          </p:txBody>
        </p:sp>
        <p:sp>
          <p:nvSpPr>
            <p:cNvPr id="409614" name="Text Box 14"/>
            <p:cNvSpPr txBox="1">
              <a:spLocks noChangeAspect="1" noChangeArrowheads="1"/>
            </p:cNvSpPr>
            <p:nvPr/>
          </p:nvSpPr>
          <p:spPr bwMode="auto">
            <a:xfrm>
              <a:off x="7986" y="8760"/>
              <a:ext cx="264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indent="-342900"/>
              <a:r>
                <a:rPr lang="en-US" altLang="ko-KR" i="1">
                  <a:latin typeface="Times New Roman" pitchFamily="18" charset="0"/>
                  <a:ea typeface="SimSun" pitchFamily="2" charset="-122"/>
                </a:rPr>
                <a:t>y</a:t>
              </a:r>
              <a:endParaRPr lang="en-US"/>
            </a:p>
          </p:txBody>
        </p:sp>
      </p:grpSp>
      <p:sp>
        <p:nvSpPr>
          <p:cNvPr id="6154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15425" name="Object 1"/>
          <p:cNvGraphicFramePr>
            <a:graphicFrameLocks noChangeAspect="1"/>
          </p:cNvGraphicFramePr>
          <p:nvPr/>
        </p:nvGraphicFramePr>
        <p:xfrm>
          <a:off x="660400" y="1865313"/>
          <a:ext cx="3479800" cy="741362"/>
        </p:xfrm>
        <a:graphic>
          <a:graphicData uri="http://schemas.openxmlformats.org/presentationml/2006/ole">
            <p:oleObj spid="_x0000_s615425" name="Equation" r:id="rId3" imgW="3466800" imgH="736560" progId="Equation.DSMT4">
              <p:embed/>
            </p:oleObj>
          </a:graphicData>
        </a:graphic>
      </p:graphicFrame>
      <p:sp>
        <p:nvSpPr>
          <p:cNvPr id="6154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15427" name="Object 3"/>
          <p:cNvGraphicFramePr>
            <a:graphicFrameLocks noChangeAspect="1"/>
          </p:cNvGraphicFramePr>
          <p:nvPr/>
        </p:nvGraphicFramePr>
        <p:xfrm>
          <a:off x="944563" y="3479800"/>
          <a:ext cx="4449762" cy="1431925"/>
        </p:xfrm>
        <a:graphic>
          <a:graphicData uri="http://schemas.openxmlformats.org/presentationml/2006/ole">
            <p:oleObj spid="_x0000_s615427" name="Equation" r:id="rId4" imgW="4444920" imgH="1422360" progId="Equation.DSMT4">
              <p:embed/>
            </p:oleObj>
          </a:graphicData>
        </a:graphic>
      </p:graphicFrame>
      <p:sp>
        <p:nvSpPr>
          <p:cNvPr id="6154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15429" name="Object 5"/>
          <p:cNvGraphicFramePr>
            <a:graphicFrameLocks noChangeAspect="1"/>
          </p:cNvGraphicFramePr>
          <p:nvPr/>
        </p:nvGraphicFramePr>
        <p:xfrm>
          <a:off x="2984500" y="5280025"/>
          <a:ext cx="3575050" cy="1346200"/>
        </p:xfrm>
        <a:graphic>
          <a:graphicData uri="http://schemas.openxmlformats.org/presentationml/2006/ole">
            <p:oleObj spid="_x0000_s615429" name="Equation" r:id="rId5" imgW="3568680" imgH="134604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</a:t>
            </a:r>
            <a:r>
              <a:rPr lang="en-US" dirty="0"/>
              <a:t>(JACOBIAN) </a:t>
            </a:r>
            <a:r>
              <a:rPr lang="en-US" i="1" dirty="0"/>
              <a:t>cont</a:t>
            </a:r>
            <a:r>
              <a:rPr lang="en-US" dirty="0"/>
              <a:t>.</a:t>
            </a:r>
          </a:p>
        </p:txBody>
      </p:sp>
      <p:sp>
        <p:nvSpPr>
          <p:cNvPr id="410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Jacobian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It is clear that |</a:t>
            </a:r>
            <a:r>
              <a:rPr lang="en-US" b="1" dirty="0"/>
              <a:t>J</a:t>
            </a:r>
            <a:r>
              <a:rPr lang="en-US" dirty="0"/>
              <a:t>| &gt; 0 for –1 ≤ </a:t>
            </a:r>
            <a:r>
              <a:rPr lang="en-US" i="1" dirty="0"/>
              <a:t>s</a:t>
            </a:r>
            <a:r>
              <a:rPr lang="en-US" dirty="0"/>
              <a:t> ≤ 1 and –1 ≤ </a:t>
            </a:r>
            <a:r>
              <a:rPr lang="en-US" i="1" dirty="0"/>
              <a:t>t</a:t>
            </a:r>
            <a:r>
              <a:rPr lang="en-US" dirty="0"/>
              <a:t> ≤ 1. </a:t>
            </a:r>
          </a:p>
        </p:txBody>
      </p:sp>
      <p:sp>
        <p:nvSpPr>
          <p:cNvPr id="6144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14401" name="Object 1"/>
          <p:cNvGraphicFramePr>
            <a:graphicFrameLocks noChangeAspect="1"/>
          </p:cNvGraphicFramePr>
          <p:nvPr/>
        </p:nvGraphicFramePr>
        <p:xfrm>
          <a:off x="1160463" y="1314450"/>
          <a:ext cx="5235575" cy="615950"/>
        </p:xfrm>
        <a:graphic>
          <a:graphicData uri="http://schemas.openxmlformats.org/presentationml/2006/ole">
            <p:oleObj spid="_x0000_s614401" name="Equation" r:id="rId3" imgW="5232240" imgH="622080" progId="Equation.DSMT4">
              <p:embed/>
            </p:oleObj>
          </a:graphicData>
        </a:graphic>
      </p:graphicFrame>
      <p:sp>
        <p:nvSpPr>
          <p:cNvPr id="614424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614403" name="Group 3"/>
          <p:cNvGrpSpPr>
            <a:grpSpLocks noChangeAspect="1"/>
          </p:cNvGrpSpPr>
          <p:nvPr/>
        </p:nvGrpSpPr>
        <p:grpSpPr bwMode="auto">
          <a:xfrm>
            <a:off x="3447868" y="2913017"/>
            <a:ext cx="4654550" cy="3022600"/>
            <a:chOff x="3716" y="7460"/>
            <a:chExt cx="3664" cy="2380"/>
          </a:xfrm>
        </p:grpSpPr>
        <p:sp>
          <p:nvSpPr>
            <p:cNvPr id="614423" name="Freeform 23"/>
            <p:cNvSpPr>
              <a:spLocks/>
            </p:cNvSpPr>
            <p:nvPr/>
          </p:nvSpPr>
          <p:spPr bwMode="auto">
            <a:xfrm>
              <a:off x="5000" y="7460"/>
              <a:ext cx="2380" cy="2380"/>
            </a:xfrm>
            <a:custGeom>
              <a:avLst/>
              <a:gdLst/>
              <a:ahLst/>
              <a:cxnLst>
                <a:cxn ang="0">
                  <a:pos x="0" y="2380"/>
                </a:cxn>
                <a:cxn ang="0">
                  <a:pos x="0" y="1190"/>
                </a:cxn>
                <a:cxn ang="0">
                  <a:pos x="2380" y="0"/>
                </a:cxn>
                <a:cxn ang="0">
                  <a:pos x="1180" y="2380"/>
                </a:cxn>
                <a:cxn ang="0">
                  <a:pos x="0" y="2380"/>
                </a:cxn>
              </a:cxnLst>
              <a:rect l="0" t="0" r="r" b="b"/>
              <a:pathLst>
                <a:path w="2380" h="2380">
                  <a:moveTo>
                    <a:pt x="0" y="2380"/>
                  </a:moveTo>
                  <a:lnTo>
                    <a:pt x="0" y="1190"/>
                  </a:lnTo>
                  <a:lnTo>
                    <a:pt x="2380" y="0"/>
                  </a:lnTo>
                  <a:lnTo>
                    <a:pt x="1180" y="2380"/>
                  </a:lnTo>
                  <a:lnTo>
                    <a:pt x="0" y="238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614422" name="Line 22"/>
            <p:cNvSpPr>
              <a:spLocks noChangeShapeType="1"/>
            </p:cNvSpPr>
            <p:nvPr/>
          </p:nvSpPr>
          <p:spPr bwMode="auto">
            <a:xfrm flipV="1">
              <a:off x="5000" y="7760"/>
              <a:ext cx="2240" cy="10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614421" name="Line 21"/>
            <p:cNvSpPr>
              <a:spLocks noChangeShapeType="1"/>
            </p:cNvSpPr>
            <p:nvPr/>
          </p:nvSpPr>
          <p:spPr bwMode="auto">
            <a:xfrm flipV="1">
              <a:off x="5000" y="8070"/>
              <a:ext cx="2080" cy="8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614420" name="Line 20"/>
            <p:cNvSpPr>
              <a:spLocks noChangeShapeType="1"/>
            </p:cNvSpPr>
            <p:nvPr/>
          </p:nvSpPr>
          <p:spPr bwMode="auto">
            <a:xfrm flipV="1">
              <a:off x="5000" y="8347"/>
              <a:ext cx="1930" cy="7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614419" name="Line 19"/>
            <p:cNvSpPr>
              <a:spLocks noChangeShapeType="1"/>
            </p:cNvSpPr>
            <p:nvPr/>
          </p:nvSpPr>
          <p:spPr bwMode="auto">
            <a:xfrm flipV="1">
              <a:off x="5000" y="8647"/>
              <a:ext cx="1786" cy="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614418" name="Line 18"/>
            <p:cNvSpPr>
              <a:spLocks noChangeShapeType="1"/>
            </p:cNvSpPr>
            <p:nvPr/>
          </p:nvSpPr>
          <p:spPr bwMode="auto">
            <a:xfrm flipV="1">
              <a:off x="5010" y="8947"/>
              <a:ext cx="1610" cy="4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614417" name="Line 17"/>
            <p:cNvSpPr>
              <a:spLocks noChangeShapeType="1"/>
            </p:cNvSpPr>
            <p:nvPr/>
          </p:nvSpPr>
          <p:spPr bwMode="auto">
            <a:xfrm flipV="1">
              <a:off x="5000" y="9247"/>
              <a:ext cx="1490" cy="2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614416" name="Line 16"/>
            <p:cNvSpPr>
              <a:spLocks noChangeShapeType="1"/>
            </p:cNvSpPr>
            <p:nvPr/>
          </p:nvSpPr>
          <p:spPr bwMode="auto">
            <a:xfrm flipV="1">
              <a:off x="5000" y="9537"/>
              <a:ext cx="1320" cy="1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614415" name="Line 15"/>
            <p:cNvSpPr>
              <a:spLocks noChangeShapeType="1"/>
            </p:cNvSpPr>
            <p:nvPr/>
          </p:nvSpPr>
          <p:spPr bwMode="auto">
            <a:xfrm flipV="1">
              <a:off x="5150" y="8500"/>
              <a:ext cx="150" cy="13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614414" name="Line 14"/>
            <p:cNvSpPr>
              <a:spLocks noChangeShapeType="1"/>
            </p:cNvSpPr>
            <p:nvPr/>
          </p:nvSpPr>
          <p:spPr bwMode="auto">
            <a:xfrm flipV="1">
              <a:off x="5310" y="8344"/>
              <a:ext cx="284" cy="148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614413" name="Line 13"/>
            <p:cNvSpPr>
              <a:spLocks noChangeShapeType="1"/>
            </p:cNvSpPr>
            <p:nvPr/>
          </p:nvSpPr>
          <p:spPr bwMode="auto">
            <a:xfrm flipV="1">
              <a:off x="5450" y="8187"/>
              <a:ext cx="457" cy="16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614412" name="Line 12"/>
            <p:cNvSpPr>
              <a:spLocks noChangeShapeType="1"/>
            </p:cNvSpPr>
            <p:nvPr/>
          </p:nvSpPr>
          <p:spPr bwMode="auto">
            <a:xfrm flipV="1">
              <a:off x="5600" y="8057"/>
              <a:ext cx="600" cy="17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614411" name="Line 11"/>
            <p:cNvSpPr>
              <a:spLocks noChangeShapeType="1"/>
            </p:cNvSpPr>
            <p:nvPr/>
          </p:nvSpPr>
          <p:spPr bwMode="auto">
            <a:xfrm flipV="1">
              <a:off x="5750" y="7894"/>
              <a:ext cx="742" cy="193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614410" name="Line 10"/>
            <p:cNvSpPr>
              <a:spLocks noChangeShapeType="1"/>
            </p:cNvSpPr>
            <p:nvPr/>
          </p:nvSpPr>
          <p:spPr bwMode="auto">
            <a:xfrm flipV="1">
              <a:off x="5897" y="7745"/>
              <a:ext cx="893" cy="20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614409" name="Line 9"/>
            <p:cNvSpPr>
              <a:spLocks noChangeShapeType="1"/>
            </p:cNvSpPr>
            <p:nvPr/>
          </p:nvSpPr>
          <p:spPr bwMode="auto">
            <a:xfrm flipV="1">
              <a:off x="6050" y="7612"/>
              <a:ext cx="1035" cy="22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614408" name="Text Box 8"/>
            <p:cNvSpPr txBox="1">
              <a:spLocks noChangeArrowheads="1"/>
            </p:cNvSpPr>
            <p:nvPr/>
          </p:nvSpPr>
          <p:spPr bwMode="auto">
            <a:xfrm>
              <a:off x="3716" y="9102"/>
              <a:ext cx="1133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바탕" pitchFamily="18" charset="-127"/>
                  <a:cs typeface="Times New Roman" pitchFamily="18" charset="0"/>
                </a:rPr>
                <a:t>Constant </a:t>
              </a:r>
              <a:r>
                <a:rPr kumimoji="0" lang="en-US" sz="18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바탕" pitchFamily="18" charset="-127"/>
                  <a:cs typeface="Times New Roman" pitchFamily="18" charset="0"/>
                </a:rPr>
                <a:t>t</a:t>
              </a: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4407" name="Text Box 7"/>
            <p:cNvSpPr txBox="1">
              <a:spLocks noChangeArrowheads="1"/>
            </p:cNvSpPr>
            <p:nvPr/>
          </p:nvSpPr>
          <p:spPr bwMode="auto">
            <a:xfrm>
              <a:off x="5251" y="7636"/>
              <a:ext cx="1133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바탕" pitchFamily="18" charset="-127"/>
                  <a:cs typeface="Times New Roman" pitchFamily="18" charset="0"/>
                </a:rPr>
                <a:t>Constant </a:t>
              </a:r>
              <a:r>
                <a:rPr kumimoji="0" lang="en-US" sz="18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바탕" pitchFamily="18" charset="-127"/>
                  <a:cs typeface="Times New Roman" pitchFamily="18" charset="0"/>
                </a:rPr>
                <a:t>s</a:t>
              </a: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4406" name="Line 6"/>
            <p:cNvSpPr>
              <a:spLocks noChangeShapeType="1"/>
            </p:cNvSpPr>
            <p:nvPr/>
          </p:nvSpPr>
          <p:spPr bwMode="auto">
            <a:xfrm>
              <a:off x="5970" y="7868"/>
              <a:ext cx="368" cy="41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614405" name="Line 5"/>
            <p:cNvSpPr>
              <a:spLocks noChangeShapeType="1"/>
            </p:cNvSpPr>
            <p:nvPr/>
          </p:nvSpPr>
          <p:spPr bwMode="auto">
            <a:xfrm>
              <a:off x="5970" y="7878"/>
              <a:ext cx="113" cy="52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614404" name="Freeform 4"/>
            <p:cNvSpPr>
              <a:spLocks/>
            </p:cNvSpPr>
            <p:nvPr/>
          </p:nvSpPr>
          <p:spPr bwMode="auto">
            <a:xfrm>
              <a:off x="4778" y="8873"/>
              <a:ext cx="390" cy="645"/>
            </a:xfrm>
            <a:custGeom>
              <a:avLst/>
              <a:gdLst/>
              <a:ahLst/>
              <a:cxnLst>
                <a:cxn ang="0">
                  <a:pos x="390" y="0"/>
                </a:cxn>
                <a:cxn ang="0">
                  <a:pos x="0" y="360"/>
                </a:cxn>
                <a:cxn ang="0">
                  <a:pos x="315" y="645"/>
                </a:cxn>
              </a:cxnLst>
              <a:rect l="0" t="0" r="r" b="b"/>
              <a:pathLst>
                <a:path w="390" h="645">
                  <a:moveTo>
                    <a:pt x="390" y="0"/>
                  </a:moveTo>
                  <a:lnTo>
                    <a:pt x="0" y="360"/>
                  </a:lnTo>
                  <a:lnTo>
                    <a:pt x="315" y="64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 type="arrow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711200" y="3294063"/>
            <a:ext cx="2381250" cy="2236787"/>
            <a:chOff x="533400" y="3509963"/>
            <a:chExt cx="2381250" cy="2236787"/>
          </a:xfrm>
        </p:grpSpPr>
        <p:sp>
          <p:nvSpPr>
            <p:cNvPr id="28" name="Rectangle 32"/>
            <p:cNvSpPr>
              <a:spLocks noChangeAspect="1" noChangeArrowheads="1"/>
            </p:cNvSpPr>
            <p:nvPr/>
          </p:nvSpPr>
          <p:spPr bwMode="auto">
            <a:xfrm>
              <a:off x="733425" y="4113213"/>
              <a:ext cx="1398588" cy="1400175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33"/>
            <p:cNvSpPr>
              <a:spLocks noChangeAspect="1" noChangeShapeType="1"/>
            </p:cNvSpPr>
            <p:nvPr/>
          </p:nvSpPr>
          <p:spPr bwMode="auto">
            <a:xfrm>
              <a:off x="1068388" y="4813300"/>
              <a:ext cx="155733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stealth" w="sm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34"/>
            <p:cNvSpPr>
              <a:spLocks noChangeAspect="1" noChangeShapeType="1"/>
            </p:cNvSpPr>
            <p:nvPr/>
          </p:nvSpPr>
          <p:spPr bwMode="auto">
            <a:xfrm rot="-5400000">
              <a:off x="657225" y="4408488"/>
              <a:ext cx="155892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stealth" w="sm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 Box 35"/>
            <p:cNvSpPr txBox="1">
              <a:spLocks noChangeAspect="1" noChangeArrowheads="1"/>
            </p:cNvSpPr>
            <p:nvPr/>
          </p:nvSpPr>
          <p:spPr bwMode="auto">
            <a:xfrm>
              <a:off x="561975" y="3859213"/>
              <a:ext cx="739775" cy="260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indent="-342900"/>
              <a:r>
                <a:rPr lang="en-US" altLang="ko-KR" sz="1800">
                  <a:latin typeface="Times New Roman" pitchFamily="18" charset="0"/>
                  <a:ea typeface="SimSun" pitchFamily="2" charset="-122"/>
                </a:rPr>
                <a:t>4 (-1,1)</a:t>
              </a:r>
              <a:endParaRPr lang="en-US" sz="1800"/>
            </a:p>
          </p:txBody>
        </p:sp>
        <p:sp>
          <p:nvSpPr>
            <p:cNvPr id="32" name="Text Box 36"/>
            <p:cNvSpPr txBox="1">
              <a:spLocks noChangeAspect="1" noChangeArrowheads="1"/>
            </p:cNvSpPr>
            <p:nvPr/>
          </p:nvSpPr>
          <p:spPr bwMode="auto">
            <a:xfrm>
              <a:off x="533400" y="5486400"/>
              <a:ext cx="830263" cy="260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indent="-342900"/>
              <a:r>
                <a:rPr lang="en-US" altLang="ko-KR" sz="1800">
                  <a:latin typeface="Times New Roman" pitchFamily="18" charset="0"/>
                  <a:ea typeface="SimSun" pitchFamily="2" charset="-122"/>
                </a:rPr>
                <a:t>1 (-1,-1)</a:t>
              </a:r>
              <a:endParaRPr lang="en-US" sz="1800"/>
            </a:p>
          </p:txBody>
        </p:sp>
        <p:sp>
          <p:nvSpPr>
            <p:cNvPr id="33" name="Text Box 37"/>
            <p:cNvSpPr txBox="1">
              <a:spLocks noChangeAspect="1" noChangeArrowheads="1"/>
            </p:cNvSpPr>
            <p:nvPr/>
          </p:nvSpPr>
          <p:spPr bwMode="auto">
            <a:xfrm>
              <a:off x="2111375" y="5486400"/>
              <a:ext cx="762000" cy="260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indent="-342900"/>
              <a:r>
                <a:rPr lang="en-US" altLang="ko-KR" sz="1800">
                  <a:latin typeface="Times New Roman" pitchFamily="18" charset="0"/>
                  <a:ea typeface="SimSun" pitchFamily="2" charset="-122"/>
                </a:rPr>
                <a:t>2 (1,-1)</a:t>
              </a:r>
              <a:endParaRPr lang="en-US" sz="1800"/>
            </a:p>
          </p:txBody>
        </p:sp>
        <p:sp>
          <p:nvSpPr>
            <p:cNvPr id="34" name="Text Box 38"/>
            <p:cNvSpPr txBox="1">
              <a:spLocks noChangeAspect="1" noChangeArrowheads="1"/>
            </p:cNvSpPr>
            <p:nvPr/>
          </p:nvSpPr>
          <p:spPr bwMode="auto">
            <a:xfrm>
              <a:off x="2111375" y="3879850"/>
              <a:ext cx="735013" cy="260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indent="-342900"/>
              <a:r>
                <a:rPr lang="en-US" altLang="ko-KR" sz="1800">
                  <a:latin typeface="Times New Roman" pitchFamily="18" charset="0"/>
                  <a:ea typeface="SimSun" pitchFamily="2" charset="-122"/>
                </a:rPr>
                <a:t>3 (1,1)</a:t>
              </a:r>
              <a:endParaRPr lang="en-US" sz="1800"/>
            </a:p>
          </p:txBody>
        </p:sp>
        <p:sp>
          <p:nvSpPr>
            <p:cNvPr id="35" name="Text Box 39"/>
            <p:cNvSpPr txBox="1">
              <a:spLocks noChangeAspect="1" noChangeArrowheads="1"/>
            </p:cNvSpPr>
            <p:nvPr/>
          </p:nvSpPr>
          <p:spPr bwMode="auto">
            <a:xfrm>
              <a:off x="2598738" y="4635500"/>
              <a:ext cx="315912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indent="-342900"/>
              <a:r>
                <a:rPr lang="en-US" altLang="ko-KR" sz="1800" i="1">
                  <a:latin typeface="Times New Roman" pitchFamily="18" charset="0"/>
                  <a:ea typeface="SimSun" pitchFamily="2" charset="-122"/>
                </a:rPr>
                <a:t>s</a:t>
              </a:r>
              <a:endParaRPr lang="en-US" sz="1800"/>
            </a:p>
          </p:txBody>
        </p:sp>
        <p:sp>
          <p:nvSpPr>
            <p:cNvPr id="36" name="Text Box 40"/>
            <p:cNvSpPr txBox="1">
              <a:spLocks noChangeAspect="1" noChangeArrowheads="1"/>
            </p:cNvSpPr>
            <p:nvPr/>
          </p:nvSpPr>
          <p:spPr bwMode="auto">
            <a:xfrm>
              <a:off x="1404938" y="3509963"/>
              <a:ext cx="315912" cy="328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indent="-342900"/>
              <a:r>
                <a:rPr lang="en-US" altLang="ko-KR" sz="1800" i="1">
                  <a:latin typeface="Times New Roman" pitchFamily="18" charset="0"/>
                  <a:ea typeface="SimSun" pitchFamily="2" charset="-122"/>
                </a:rPr>
                <a:t>t</a:t>
              </a:r>
              <a:endParaRPr lang="en-US" sz="1800"/>
            </a:p>
          </p:txBody>
        </p:sp>
        <p:sp>
          <p:nvSpPr>
            <p:cNvPr id="37" name="Line 69"/>
            <p:cNvSpPr>
              <a:spLocks noChangeShapeType="1"/>
            </p:cNvSpPr>
            <p:nvPr/>
          </p:nvSpPr>
          <p:spPr bwMode="auto">
            <a:xfrm>
              <a:off x="735013" y="4391025"/>
              <a:ext cx="1397000" cy="0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70"/>
            <p:cNvSpPr>
              <a:spLocks noChangeShapeType="1"/>
            </p:cNvSpPr>
            <p:nvPr/>
          </p:nvSpPr>
          <p:spPr bwMode="auto">
            <a:xfrm>
              <a:off x="735013" y="4670425"/>
              <a:ext cx="1397000" cy="0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71"/>
            <p:cNvSpPr>
              <a:spLocks noChangeShapeType="1"/>
            </p:cNvSpPr>
            <p:nvPr/>
          </p:nvSpPr>
          <p:spPr bwMode="auto">
            <a:xfrm>
              <a:off x="735013" y="4949825"/>
              <a:ext cx="1397000" cy="0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72"/>
            <p:cNvSpPr>
              <a:spLocks noChangeShapeType="1"/>
            </p:cNvSpPr>
            <p:nvPr/>
          </p:nvSpPr>
          <p:spPr bwMode="auto">
            <a:xfrm>
              <a:off x="735013" y="5229225"/>
              <a:ext cx="1397000" cy="0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76"/>
            <p:cNvSpPr>
              <a:spLocks noChangeShapeType="1"/>
            </p:cNvSpPr>
            <p:nvPr/>
          </p:nvSpPr>
          <p:spPr bwMode="auto">
            <a:xfrm>
              <a:off x="1014413" y="4111625"/>
              <a:ext cx="0" cy="139700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77"/>
            <p:cNvSpPr>
              <a:spLocks noChangeShapeType="1"/>
            </p:cNvSpPr>
            <p:nvPr/>
          </p:nvSpPr>
          <p:spPr bwMode="auto">
            <a:xfrm>
              <a:off x="1293813" y="4111625"/>
              <a:ext cx="0" cy="139700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78"/>
            <p:cNvSpPr>
              <a:spLocks noChangeShapeType="1"/>
            </p:cNvSpPr>
            <p:nvPr/>
          </p:nvSpPr>
          <p:spPr bwMode="auto">
            <a:xfrm>
              <a:off x="1573213" y="4111625"/>
              <a:ext cx="0" cy="139700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79"/>
            <p:cNvSpPr>
              <a:spLocks noChangeShapeType="1"/>
            </p:cNvSpPr>
            <p:nvPr/>
          </p:nvSpPr>
          <p:spPr bwMode="auto">
            <a:xfrm>
              <a:off x="1852613" y="4111625"/>
              <a:ext cx="0" cy="139700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</a:t>
            </a:r>
            <a:r>
              <a:rPr lang="en-US" dirty="0"/>
              <a:t>(JACOBIAN) </a:t>
            </a:r>
            <a:r>
              <a:rPr lang="en-US" i="1" dirty="0"/>
              <a:t>cont</a:t>
            </a:r>
            <a:r>
              <a:rPr lang="en-US" dirty="0"/>
              <a:t>.</a:t>
            </a:r>
          </a:p>
        </p:txBody>
      </p:sp>
      <p:sp>
        <p:nvSpPr>
          <p:cNvPr id="411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Nodal Coordinates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Mapping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Jacobian</a:t>
            </a:r>
            <a:endParaRPr lang="en-US" dirty="0"/>
          </a:p>
        </p:txBody>
      </p:sp>
      <p:grpSp>
        <p:nvGrpSpPr>
          <p:cNvPr id="411652" name="Group 4"/>
          <p:cNvGrpSpPr>
            <a:grpSpLocks noChangeAspect="1"/>
          </p:cNvGrpSpPr>
          <p:nvPr/>
        </p:nvGrpSpPr>
        <p:grpSpPr bwMode="auto">
          <a:xfrm>
            <a:off x="5745163" y="498475"/>
            <a:ext cx="3327400" cy="3519488"/>
            <a:chOff x="7962" y="8604"/>
            <a:chExt cx="2910" cy="3078"/>
          </a:xfrm>
        </p:grpSpPr>
        <p:sp>
          <p:nvSpPr>
            <p:cNvPr id="411653" name="Freeform 5"/>
            <p:cNvSpPr>
              <a:spLocks noChangeAspect="1"/>
            </p:cNvSpPr>
            <p:nvPr/>
          </p:nvSpPr>
          <p:spPr bwMode="auto">
            <a:xfrm>
              <a:off x="8112" y="9216"/>
              <a:ext cx="2347" cy="2347"/>
            </a:xfrm>
            <a:custGeom>
              <a:avLst/>
              <a:gdLst/>
              <a:ahLst/>
              <a:cxnLst>
                <a:cxn ang="0">
                  <a:pos x="0" y="2940"/>
                </a:cxn>
                <a:cxn ang="0">
                  <a:pos x="0" y="0"/>
                </a:cxn>
                <a:cxn ang="0">
                  <a:pos x="2940" y="0"/>
                </a:cxn>
                <a:cxn ang="0">
                  <a:pos x="486" y="492"/>
                </a:cxn>
                <a:cxn ang="0">
                  <a:pos x="0" y="2940"/>
                </a:cxn>
              </a:cxnLst>
              <a:rect l="0" t="0" r="r" b="b"/>
              <a:pathLst>
                <a:path w="2940" h="2940">
                  <a:moveTo>
                    <a:pt x="0" y="2940"/>
                  </a:moveTo>
                  <a:lnTo>
                    <a:pt x="0" y="0"/>
                  </a:lnTo>
                  <a:lnTo>
                    <a:pt x="2940" y="0"/>
                  </a:lnTo>
                  <a:lnTo>
                    <a:pt x="486" y="492"/>
                  </a:lnTo>
                  <a:lnTo>
                    <a:pt x="0" y="2940"/>
                  </a:lnTo>
                  <a:close/>
                </a:path>
              </a:pathLst>
            </a:custGeom>
            <a:solidFill>
              <a:srgbClr val="FFFFFF"/>
            </a:solidFill>
            <a:ln w="190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654" name="Line 6"/>
            <p:cNvSpPr>
              <a:spLocks noChangeAspect="1" noChangeShapeType="1"/>
            </p:cNvSpPr>
            <p:nvPr/>
          </p:nvSpPr>
          <p:spPr bwMode="auto">
            <a:xfrm flipV="1">
              <a:off x="8112" y="8712"/>
              <a:ext cx="0" cy="4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655" name="Line 7"/>
            <p:cNvSpPr>
              <a:spLocks noChangeAspect="1" noChangeShapeType="1"/>
            </p:cNvSpPr>
            <p:nvPr/>
          </p:nvSpPr>
          <p:spPr bwMode="auto">
            <a:xfrm>
              <a:off x="7962" y="11568"/>
              <a:ext cx="240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656" name="Text Box 8"/>
            <p:cNvSpPr txBox="1">
              <a:spLocks noChangeAspect="1" noChangeArrowheads="1"/>
            </p:cNvSpPr>
            <p:nvPr/>
          </p:nvSpPr>
          <p:spPr bwMode="auto">
            <a:xfrm>
              <a:off x="8142" y="11280"/>
              <a:ext cx="660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indent="-342900"/>
              <a:r>
                <a:rPr lang="en-US" altLang="ko-KR" b="1">
                  <a:latin typeface="Times New Roman" pitchFamily="18" charset="0"/>
                  <a:ea typeface="SimSun" pitchFamily="2" charset="-122"/>
                </a:rPr>
                <a:t>1</a:t>
              </a:r>
              <a:r>
                <a:rPr lang="en-US" altLang="ko-KR">
                  <a:latin typeface="Times New Roman" pitchFamily="18" charset="0"/>
                  <a:ea typeface="SimSun" pitchFamily="2" charset="-122"/>
                </a:rPr>
                <a:t>(0, 0)</a:t>
              </a:r>
              <a:endParaRPr lang="en-US"/>
            </a:p>
          </p:txBody>
        </p:sp>
        <p:sp>
          <p:nvSpPr>
            <p:cNvPr id="411657" name="Text Box 9"/>
            <p:cNvSpPr txBox="1">
              <a:spLocks noChangeAspect="1" noChangeArrowheads="1"/>
            </p:cNvSpPr>
            <p:nvPr/>
          </p:nvSpPr>
          <p:spPr bwMode="auto">
            <a:xfrm>
              <a:off x="8508" y="9594"/>
              <a:ext cx="660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indent="-342900"/>
              <a:r>
                <a:rPr lang="en-US" altLang="ko-KR" b="1" dirty="0">
                  <a:latin typeface="Times New Roman" pitchFamily="18" charset="0"/>
                  <a:ea typeface="SimSun" pitchFamily="2" charset="-122"/>
                </a:rPr>
                <a:t>2</a:t>
              </a:r>
              <a:r>
                <a:rPr lang="en-US" altLang="ko-KR" dirty="0">
                  <a:latin typeface="Times New Roman" pitchFamily="18" charset="0"/>
                  <a:ea typeface="SimSun" pitchFamily="2" charset="-122"/>
                </a:rPr>
                <a:t>(1, </a:t>
              </a:r>
              <a:r>
                <a:rPr lang="en-US" altLang="ko-KR" dirty="0" smtClean="0">
                  <a:latin typeface="Times New Roman" pitchFamily="18" charset="0"/>
                  <a:ea typeface="SimSun" pitchFamily="2" charset="-122"/>
                </a:rPr>
                <a:t>4)</a:t>
              </a:r>
              <a:endParaRPr lang="en-US" dirty="0"/>
            </a:p>
          </p:txBody>
        </p:sp>
        <p:sp>
          <p:nvSpPr>
            <p:cNvPr id="411658" name="Text Box 10"/>
            <p:cNvSpPr txBox="1">
              <a:spLocks noChangeAspect="1" noChangeArrowheads="1"/>
            </p:cNvSpPr>
            <p:nvPr/>
          </p:nvSpPr>
          <p:spPr bwMode="auto">
            <a:xfrm>
              <a:off x="10212" y="8934"/>
              <a:ext cx="660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indent="-342900"/>
              <a:r>
                <a:rPr lang="en-US" altLang="ko-KR" b="1" dirty="0" smtClean="0">
                  <a:latin typeface="Times New Roman" pitchFamily="18" charset="0"/>
                  <a:ea typeface="SimSun" pitchFamily="2" charset="-122"/>
                </a:rPr>
                <a:t>3</a:t>
              </a:r>
              <a:r>
                <a:rPr lang="en-US" altLang="ko-KR" dirty="0" smtClean="0">
                  <a:latin typeface="Times New Roman" pitchFamily="18" charset="0"/>
                  <a:ea typeface="SimSun" pitchFamily="2" charset="-122"/>
                </a:rPr>
                <a:t>(5, 5)</a:t>
              </a:r>
              <a:endParaRPr lang="en-US" dirty="0"/>
            </a:p>
          </p:txBody>
        </p:sp>
        <p:sp>
          <p:nvSpPr>
            <p:cNvPr id="411659" name="Text Box 11"/>
            <p:cNvSpPr txBox="1">
              <a:spLocks noChangeAspect="1" noChangeArrowheads="1"/>
            </p:cNvSpPr>
            <p:nvPr/>
          </p:nvSpPr>
          <p:spPr bwMode="auto">
            <a:xfrm>
              <a:off x="8118" y="8940"/>
              <a:ext cx="660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indent="-342900"/>
              <a:r>
                <a:rPr lang="en-US" altLang="ko-KR" b="1" dirty="0">
                  <a:latin typeface="Times New Roman" pitchFamily="18" charset="0"/>
                  <a:ea typeface="SimSun" pitchFamily="2" charset="-122"/>
                </a:rPr>
                <a:t>4</a:t>
              </a:r>
              <a:r>
                <a:rPr lang="en-US" altLang="ko-KR" dirty="0">
                  <a:latin typeface="Times New Roman" pitchFamily="18" charset="0"/>
                  <a:ea typeface="SimSun" pitchFamily="2" charset="-122"/>
                </a:rPr>
                <a:t>(0, </a:t>
              </a:r>
              <a:r>
                <a:rPr lang="en-US" altLang="ko-KR" dirty="0" smtClean="0">
                  <a:latin typeface="Times New Roman" pitchFamily="18" charset="0"/>
                  <a:ea typeface="SimSun" pitchFamily="2" charset="-122"/>
                </a:rPr>
                <a:t>5)</a:t>
              </a:r>
              <a:endParaRPr lang="en-US" dirty="0"/>
            </a:p>
          </p:txBody>
        </p:sp>
        <p:sp>
          <p:nvSpPr>
            <p:cNvPr id="411660" name="Text Box 12"/>
            <p:cNvSpPr txBox="1">
              <a:spLocks noChangeAspect="1" noChangeArrowheads="1"/>
            </p:cNvSpPr>
            <p:nvPr/>
          </p:nvSpPr>
          <p:spPr bwMode="auto">
            <a:xfrm>
              <a:off x="10308" y="11406"/>
              <a:ext cx="288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indent="-342900"/>
              <a:r>
                <a:rPr lang="en-US" altLang="ko-KR" i="1">
                  <a:latin typeface="Times New Roman" pitchFamily="18" charset="0"/>
                  <a:ea typeface="SimSun" pitchFamily="2" charset="-122"/>
                </a:rPr>
                <a:t>x</a:t>
              </a:r>
              <a:endParaRPr lang="en-US"/>
            </a:p>
          </p:txBody>
        </p:sp>
        <p:sp>
          <p:nvSpPr>
            <p:cNvPr id="411661" name="Text Box 13"/>
            <p:cNvSpPr txBox="1">
              <a:spLocks noChangeAspect="1" noChangeArrowheads="1"/>
            </p:cNvSpPr>
            <p:nvPr/>
          </p:nvSpPr>
          <p:spPr bwMode="auto">
            <a:xfrm>
              <a:off x="8112" y="8604"/>
              <a:ext cx="288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indent="-342900"/>
              <a:r>
                <a:rPr lang="en-US" altLang="ko-KR" i="1">
                  <a:latin typeface="Times New Roman" pitchFamily="18" charset="0"/>
                  <a:ea typeface="SimSun" pitchFamily="2" charset="-122"/>
                </a:rPr>
                <a:t>y</a:t>
              </a:r>
              <a:endParaRPr lang="en-US"/>
            </a:p>
          </p:txBody>
        </p:sp>
      </p:grpSp>
      <p:sp>
        <p:nvSpPr>
          <p:cNvPr id="411671" name="Text Box 23"/>
          <p:cNvSpPr txBox="1">
            <a:spLocks noChangeArrowheads="1"/>
          </p:cNvSpPr>
          <p:nvPr/>
        </p:nvSpPr>
        <p:spPr bwMode="auto">
          <a:xfrm>
            <a:off x="3506788" y="5432425"/>
            <a:ext cx="5061001" cy="40011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 dirty="0">
                <a:solidFill>
                  <a:srgbClr val="CC0000"/>
                </a:solidFill>
              </a:rPr>
              <a:t>|</a:t>
            </a:r>
            <a:r>
              <a:rPr lang="en-US" b="1" dirty="0">
                <a:solidFill>
                  <a:srgbClr val="CC0000"/>
                </a:solidFill>
              </a:rPr>
              <a:t>J</a:t>
            </a:r>
            <a:r>
              <a:rPr lang="en-US" dirty="0">
                <a:solidFill>
                  <a:srgbClr val="CC0000"/>
                </a:solidFill>
              </a:rPr>
              <a:t>| = 0 at </a:t>
            </a:r>
            <a:r>
              <a:rPr lang="en-US" dirty="0" smtClean="0">
                <a:solidFill>
                  <a:srgbClr val="CC0000"/>
                </a:solidFill>
              </a:rPr>
              <a:t>5 – 10s + 10t = 0; i.e., s – t = 1/2 </a:t>
            </a:r>
            <a:endParaRPr lang="en-US" dirty="0">
              <a:solidFill>
                <a:srgbClr val="CC0000"/>
              </a:solidFill>
            </a:endParaRPr>
          </a:p>
        </p:txBody>
      </p:sp>
      <p:sp>
        <p:nvSpPr>
          <p:cNvPr id="6133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13377" name="Object 1"/>
          <p:cNvGraphicFramePr>
            <a:graphicFrameLocks noChangeAspect="1"/>
          </p:cNvGraphicFramePr>
          <p:nvPr/>
        </p:nvGraphicFramePr>
        <p:xfrm>
          <a:off x="784225" y="1390650"/>
          <a:ext cx="3479800" cy="741363"/>
        </p:xfrm>
        <a:graphic>
          <a:graphicData uri="http://schemas.openxmlformats.org/presentationml/2006/ole">
            <p:oleObj spid="_x0000_s613377" name="Equation" r:id="rId3" imgW="3466800" imgH="736560" progId="Equation.DSMT4">
              <p:embed/>
            </p:oleObj>
          </a:graphicData>
        </a:graphic>
      </p:graphicFrame>
      <p:sp>
        <p:nvSpPr>
          <p:cNvPr id="6133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13379" name="Object 3"/>
          <p:cNvGraphicFramePr>
            <a:graphicFrameLocks noChangeAspect="1"/>
          </p:cNvGraphicFramePr>
          <p:nvPr/>
        </p:nvGraphicFramePr>
        <p:xfrm>
          <a:off x="912813" y="3071813"/>
          <a:ext cx="3514725" cy="1433512"/>
        </p:xfrm>
        <a:graphic>
          <a:graphicData uri="http://schemas.openxmlformats.org/presentationml/2006/ole">
            <p:oleObj spid="_x0000_s613379" name="Equation" r:id="rId4" imgW="3504960" imgH="1422360" progId="Equation.DSMT4">
              <p:embed/>
            </p:oleObj>
          </a:graphicData>
        </a:graphic>
      </p:graphicFrame>
      <p:sp>
        <p:nvSpPr>
          <p:cNvPr id="61338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13381" name="Object 5"/>
          <p:cNvGraphicFramePr>
            <a:graphicFrameLocks noChangeAspect="1"/>
          </p:cNvGraphicFramePr>
          <p:nvPr/>
        </p:nvGraphicFramePr>
        <p:xfrm>
          <a:off x="628650" y="5284788"/>
          <a:ext cx="2278063" cy="617537"/>
        </p:xfrm>
        <a:graphic>
          <a:graphicData uri="http://schemas.openxmlformats.org/presentationml/2006/ole">
            <p:oleObj spid="_x0000_s613381" name="Equation" r:id="rId5" imgW="2273040" imgH="62208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2353" name="Group 1"/>
          <p:cNvGrpSpPr>
            <a:grpSpLocks noChangeAspect="1"/>
          </p:cNvGrpSpPr>
          <p:nvPr/>
        </p:nvGrpSpPr>
        <p:grpSpPr bwMode="auto">
          <a:xfrm>
            <a:off x="5444297" y="469502"/>
            <a:ext cx="3327400" cy="3750974"/>
            <a:chOff x="4835" y="4016"/>
            <a:chExt cx="2620" cy="2954"/>
          </a:xfrm>
        </p:grpSpPr>
        <p:sp>
          <p:nvSpPr>
            <p:cNvPr id="612374" name="Freeform 22"/>
            <p:cNvSpPr>
              <a:spLocks/>
            </p:cNvSpPr>
            <p:nvPr/>
          </p:nvSpPr>
          <p:spPr bwMode="auto">
            <a:xfrm>
              <a:off x="4840" y="4355"/>
              <a:ext cx="2615" cy="2615"/>
            </a:xfrm>
            <a:custGeom>
              <a:avLst/>
              <a:gdLst/>
              <a:ahLst/>
              <a:cxnLst>
                <a:cxn ang="0">
                  <a:pos x="0" y="2615"/>
                </a:cxn>
                <a:cxn ang="0">
                  <a:pos x="0" y="0"/>
                </a:cxn>
                <a:cxn ang="0">
                  <a:pos x="2615" y="0"/>
                </a:cxn>
                <a:cxn ang="0">
                  <a:pos x="435" y="435"/>
                </a:cxn>
                <a:cxn ang="0">
                  <a:pos x="0" y="2615"/>
                </a:cxn>
              </a:cxnLst>
              <a:rect l="0" t="0" r="r" b="b"/>
              <a:pathLst>
                <a:path w="2615" h="2615">
                  <a:moveTo>
                    <a:pt x="0" y="2615"/>
                  </a:moveTo>
                  <a:lnTo>
                    <a:pt x="0" y="0"/>
                  </a:lnTo>
                  <a:lnTo>
                    <a:pt x="2615" y="0"/>
                  </a:lnTo>
                  <a:lnTo>
                    <a:pt x="435" y="435"/>
                  </a:lnTo>
                  <a:lnTo>
                    <a:pt x="0" y="2615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612373" name="Line 21"/>
            <p:cNvSpPr>
              <a:spLocks noChangeShapeType="1"/>
            </p:cNvSpPr>
            <p:nvPr/>
          </p:nvSpPr>
          <p:spPr bwMode="auto">
            <a:xfrm flipH="1">
              <a:off x="4885" y="4345"/>
              <a:ext cx="285" cy="23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612372" name="Line 20"/>
            <p:cNvSpPr>
              <a:spLocks noChangeShapeType="1"/>
            </p:cNvSpPr>
            <p:nvPr/>
          </p:nvSpPr>
          <p:spPr bwMode="auto">
            <a:xfrm flipH="1">
              <a:off x="4975" y="4350"/>
              <a:ext cx="520" cy="19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612371" name="Line 19"/>
            <p:cNvSpPr>
              <a:spLocks noChangeShapeType="1"/>
            </p:cNvSpPr>
            <p:nvPr/>
          </p:nvSpPr>
          <p:spPr bwMode="auto">
            <a:xfrm flipH="1">
              <a:off x="4985" y="4350"/>
              <a:ext cx="840" cy="18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612370" name="Line 18"/>
            <p:cNvSpPr>
              <a:spLocks noChangeShapeType="1"/>
            </p:cNvSpPr>
            <p:nvPr/>
          </p:nvSpPr>
          <p:spPr bwMode="auto">
            <a:xfrm flipH="1">
              <a:off x="5055" y="4350"/>
              <a:ext cx="1105" cy="15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612369" name="Line 17"/>
            <p:cNvSpPr>
              <a:spLocks noChangeShapeType="1"/>
            </p:cNvSpPr>
            <p:nvPr/>
          </p:nvSpPr>
          <p:spPr bwMode="auto">
            <a:xfrm flipH="1">
              <a:off x="5105" y="4345"/>
              <a:ext cx="1380" cy="12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612368" name="Line 16"/>
            <p:cNvSpPr>
              <a:spLocks noChangeShapeType="1"/>
            </p:cNvSpPr>
            <p:nvPr/>
          </p:nvSpPr>
          <p:spPr bwMode="auto">
            <a:xfrm flipH="1">
              <a:off x="5165" y="4350"/>
              <a:ext cx="1640" cy="9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612367" name="Line 15"/>
            <p:cNvSpPr>
              <a:spLocks noChangeShapeType="1"/>
            </p:cNvSpPr>
            <p:nvPr/>
          </p:nvSpPr>
          <p:spPr bwMode="auto">
            <a:xfrm flipH="1">
              <a:off x="5220" y="4355"/>
              <a:ext cx="1905" cy="7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612366" name="Line 14"/>
            <p:cNvSpPr>
              <a:spLocks noChangeShapeType="1"/>
            </p:cNvSpPr>
            <p:nvPr/>
          </p:nvSpPr>
          <p:spPr bwMode="auto">
            <a:xfrm flipV="1">
              <a:off x="4840" y="4425"/>
              <a:ext cx="2280" cy="2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612365" name="Line 13"/>
            <p:cNvSpPr>
              <a:spLocks noChangeShapeType="1"/>
            </p:cNvSpPr>
            <p:nvPr/>
          </p:nvSpPr>
          <p:spPr bwMode="auto">
            <a:xfrm flipV="1">
              <a:off x="4840" y="4495"/>
              <a:ext cx="1900" cy="5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612364" name="Line 12"/>
            <p:cNvSpPr>
              <a:spLocks noChangeShapeType="1"/>
            </p:cNvSpPr>
            <p:nvPr/>
          </p:nvSpPr>
          <p:spPr bwMode="auto">
            <a:xfrm flipV="1">
              <a:off x="4835" y="4510"/>
              <a:ext cx="1835" cy="8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612363" name="Line 11"/>
            <p:cNvSpPr>
              <a:spLocks noChangeShapeType="1"/>
            </p:cNvSpPr>
            <p:nvPr/>
          </p:nvSpPr>
          <p:spPr bwMode="auto">
            <a:xfrm flipV="1">
              <a:off x="4835" y="4555"/>
              <a:ext cx="1585" cy="11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612362" name="Line 10"/>
            <p:cNvSpPr>
              <a:spLocks noChangeShapeType="1"/>
            </p:cNvSpPr>
            <p:nvPr/>
          </p:nvSpPr>
          <p:spPr bwMode="auto">
            <a:xfrm flipV="1">
              <a:off x="4835" y="4620"/>
              <a:ext cx="1260" cy="13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612361" name="Line 9"/>
            <p:cNvSpPr>
              <a:spLocks noChangeShapeType="1"/>
            </p:cNvSpPr>
            <p:nvPr/>
          </p:nvSpPr>
          <p:spPr bwMode="auto">
            <a:xfrm flipV="1">
              <a:off x="4840" y="4680"/>
              <a:ext cx="985" cy="16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612360" name="Line 8"/>
            <p:cNvSpPr>
              <a:spLocks noChangeShapeType="1"/>
            </p:cNvSpPr>
            <p:nvPr/>
          </p:nvSpPr>
          <p:spPr bwMode="auto">
            <a:xfrm flipV="1">
              <a:off x="4835" y="4730"/>
              <a:ext cx="710" cy="19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612359" name="Text Box 7"/>
            <p:cNvSpPr txBox="1">
              <a:spLocks noChangeArrowheads="1"/>
            </p:cNvSpPr>
            <p:nvPr/>
          </p:nvSpPr>
          <p:spPr bwMode="auto">
            <a:xfrm>
              <a:off x="6127" y="4911"/>
              <a:ext cx="1110" cy="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바탕" pitchFamily="18" charset="-127"/>
                  <a:cs typeface="Times New Roman" pitchFamily="18" charset="0"/>
                </a:rPr>
                <a:t>Constant </a:t>
              </a:r>
              <a:r>
                <a:rPr kumimoji="0" lang="en-US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바탕" pitchFamily="18" charset="-127"/>
                  <a:cs typeface="Times New Roman" pitchFamily="18" charset="0"/>
                </a:rPr>
                <a:t>t</a:t>
              </a:r>
              <a:endPara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2358" name="Freeform 6"/>
            <p:cNvSpPr>
              <a:spLocks/>
            </p:cNvSpPr>
            <p:nvPr/>
          </p:nvSpPr>
          <p:spPr bwMode="auto">
            <a:xfrm>
              <a:off x="4960" y="4665"/>
              <a:ext cx="1254" cy="910"/>
            </a:xfrm>
            <a:custGeom>
              <a:avLst/>
              <a:gdLst>
                <a:gd name="connsiteX0" fmla="*/ 30 w 699"/>
                <a:gd name="connsiteY0" fmla="*/ 0 h 910"/>
                <a:gd name="connsiteX1" fmla="*/ 699 w 699"/>
                <a:gd name="connsiteY1" fmla="*/ 335 h 910"/>
                <a:gd name="connsiteX2" fmla="*/ 0 w 699"/>
                <a:gd name="connsiteY2" fmla="*/ 910 h 910"/>
                <a:gd name="connsiteX0" fmla="*/ 30 w 1254"/>
                <a:gd name="connsiteY0" fmla="*/ 0 h 910"/>
                <a:gd name="connsiteX1" fmla="*/ 1254 w 1254"/>
                <a:gd name="connsiteY1" fmla="*/ 335 h 910"/>
                <a:gd name="connsiteX2" fmla="*/ 0 w 1254"/>
                <a:gd name="connsiteY2" fmla="*/ 910 h 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54" h="910">
                  <a:moveTo>
                    <a:pt x="30" y="0"/>
                  </a:moveTo>
                  <a:lnTo>
                    <a:pt x="1254" y="335"/>
                  </a:lnTo>
                  <a:lnTo>
                    <a:pt x="0" y="91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 type="arrow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612357" name="Text Box 5"/>
            <p:cNvSpPr txBox="1">
              <a:spLocks noChangeArrowheads="1"/>
            </p:cNvSpPr>
            <p:nvPr/>
          </p:nvSpPr>
          <p:spPr bwMode="auto">
            <a:xfrm>
              <a:off x="5980" y="4016"/>
              <a:ext cx="1110" cy="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바탕" pitchFamily="18" charset="-127"/>
                  <a:cs typeface="Times New Roman" pitchFamily="18" charset="0"/>
                </a:rPr>
                <a:t>Constant </a:t>
              </a:r>
              <a:r>
                <a:rPr kumimoji="0" lang="en-US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바탕" pitchFamily="18" charset="-127"/>
                  <a:cs typeface="Times New Roman" pitchFamily="18" charset="0"/>
                </a:rPr>
                <a:t>s</a:t>
              </a:r>
              <a:endPara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2356" name="Freeform 4"/>
            <p:cNvSpPr>
              <a:spLocks/>
            </p:cNvSpPr>
            <p:nvPr/>
          </p:nvSpPr>
          <p:spPr bwMode="auto">
            <a:xfrm>
              <a:off x="5150" y="4120"/>
              <a:ext cx="925" cy="395"/>
            </a:xfrm>
            <a:custGeom>
              <a:avLst/>
              <a:gdLst/>
              <a:ahLst/>
              <a:cxnLst>
                <a:cxn ang="0">
                  <a:pos x="0" y="395"/>
                </a:cxn>
                <a:cxn ang="0">
                  <a:pos x="585" y="0"/>
                </a:cxn>
                <a:cxn ang="0">
                  <a:pos x="925" y="340"/>
                </a:cxn>
              </a:cxnLst>
              <a:rect l="0" t="0" r="r" b="b"/>
              <a:pathLst>
                <a:path w="925" h="395">
                  <a:moveTo>
                    <a:pt x="0" y="395"/>
                  </a:moveTo>
                  <a:lnTo>
                    <a:pt x="585" y="0"/>
                  </a:lnTo>
                  <a:lnTo>
                    <a:pt x="925" y="34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 type="arrow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612355" name="Text Box 3"/>
            <p:cNvSpPr txBox="1">
              <a:spLocks noChangeArrowheads="1"/>
            </p:cNvSpPr>
            <p:nvPr/>
          </p:nvSpPr>
          <p:spPr bwMode="auto">
            <a:xfrm>
              <a:off x="5727" y="5682"/>
              <a:ext cx="1492" cy="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바탕" pitchFamily="18" charset="-127"/>
                  <a:cs typeface="Times New Roman" pitchFamily="18" charset="0"/>
                </a:rPr>
                <a:t>Invalid mapping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2354" name="Line 2"/>
            <p:cNvSpPr>
              <a:spLocks noChangeShapeType="1"/>
            </p:cNvSpPr>
            <p:nvPr/>
          </p:nvSpPr>
          <p:spPr bwMode="auto">
            <a:xfrm flipH="1" flipV="1">
              <a:off x="5490" y="4988"/>
              <a:ext cx="375" cy="72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</p:grpSp>
      <p:sp>
        <p:nvSpPr>
          <p:cNvPr id="412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8.3 (JACOBIAN) </a:t>
            </a:r>
            <a:r>
              <a:rPr lang="en-US" i="1"/>
              <a:t>cont</a:t>
            </a:r>
            <a:r>
              <a:rPr lang="en-US"/>
              <a:t>.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 general the element geometry </a:t>
            </a:r>
            <a:br>
              <a:rPr lang="en-US"/>
            </a:br>
            <a:r>
              <a:rPr lang="en-US"/>
              <a:t>is invalid if the Jacobian is either </a:t>
            </a:r>
            <a:br>
              <a:rPr lang="en-US"/>
            </a:br>
            <a:r>
              <a:rPr lang="en-US"/>
              <a:t>zero or negative anywhere in the </a:t>
            </a:r>
            <a:br>
              <a:rPr lang="en-US"/>
            </a:br>
            <a:r>
              <a:rPr lang="en-US"/>
              <a:t>element. </a:t>
            </a:r>
          </a:p>
          <a:p>
            <a:r>
              <a:rPr lang="en-US"/>
              <a:t>Problems also arise when the </a:t>
            </a:r>
            <a:br>
              <a:rPr lang="en-US"/>
            </a:br>
            <a:r>
              <a:rPr lang="en-US"/>
              <a:t>Jacobian matrix is nearly singular </a:t>
            </a:r>
            <a:br>
              <a:rPr lang="en-US"/>
            </a:br>
            <a:r>
              <a:rPr lang="en-US"/>
              <a:t>either due to round-off errors or </a:t>
            </a:r>
            <a:br>
              <a:rPr lang="en-US"/>
            </a:br>
            <a:r>
              <a:rPr lang="en-US"/>
              <a:t>due to badly shaped elements. </a:t>
            </a:r>
          </a:p>
          <a:p>
            <a:r>
              <a:rPr lang="en-US"/>
              <a:t>To avoid problems due to badly </a:t>
            </a:r>
            <a:br>
              <a:rPr lang="en-US"/>
            </a:br>
            <a:r>
              <a:rPr lang="en-US"/>
              <a:t>shaped elements, it is suggested </a:t>
            </a:r>
            <a:br>
              <a:rPr lang="en-US"/>
            </a:br>
            <a:r>
              <a:rPr lang="en-US"/>
              <a:t>that the inside angles in quadrilateral </a:t>
            </a:r>
            <a:br>
              <a:rPr lang="en-US"/>
            </a:br>
            <a:r>
              <a:rPr lang="en-US"/>
              <a:t>elements be &gt; 15˚ and &lt; 165˚ </a:t>
            </a:r>
          </a:p>
        </p:txBody>
      </p:sp>
      <p:grpSp>
        <p:nvGrpSpPr>
          <p:cNvPr id="412677" name="Group 5"/>
          <p:cNvGrpSpPr>
            <a:grpSpLocks noChangeAspect="1"/>
          </p:cNvGrpSpPr>
          <p:nvPr/>
        </p:nvGrpSpPr>
        <p:grpSpPr bwMode="auto">
          <a:xfrm>
            <a:off x="6296025" y="3703638"/>
            <a:ext cx="2587625" cy="2428875"/>
            <a:chOff x="7998" y="8688"/>
            <a:chExt cx="2040" cy="1914"/>
          </a:xfrm>
        </p:grpSpPr>
        <p:sp>
          <p:nvSpPr>
            <p:cNvPr id="412678" name="AutoShape 6"/>
            <p:cNvSpPr>
              <a:spLocks noChangeAspect="1" noChangeArrowheads="1"/>
            </p:cNvSpPr>
            <p:nvPr/>
          </p:nvSpPr>
          <p:spPr bwMode="auto">
            <a:xfrm rot="-2436077">
              <a:off x="8052" y="9366"/>
              <a:ext cx="1986" cy="552"/>
            </a:xfrm>
            <a:prstGeom prst="parallelogram">
              <a:avLst>
                <a:gd name="adj" fmla="val 89946"/>
              </a:avLst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679" name="Arc 7"/>
            <p:cNvSpPr>
              <a:spLocks noChangeAspect="1"/>
            </p:cNvSpPr>
            <p:nvPr/>
          </p:nvSpPr>
          <p:spPr bwMode="auto">
            <a:xfrm rot="9512802">
              <a:off x="9444" y="8922"/>
              <a:ext cx="143" cy="14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680" name="Arc 8"/>
            <p:cNvSpPr>
              <a:spLocks noChangeAspect="1"/>
            </p:cNvSpPr>
            <p:nvPr/>
          </p:nvSpPr>
          <p:spPr bwMode="auto">
            <a:xfrm rot="36520719">
              <a:off x="9446" y="9386"/>
              <a:ext cx="201" cy="20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681" name="Text Box 9"/>
            <p:cNvSpPr txBox="1">
              <a:spLocks noChangeAspect="1" noChangeArrowheads="1"/>
            </p:cNvSpPr>
            <p:nvPr/>
          </p:nvSpPr>
          <p:spPr bwMode="auto">
            <a:xfrm>
              <a:off x="8442" y="8862"/>
              <a:ext cx="606" cy="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indent="-342900"/>
              <a:r>
                <a:rPr lang="en-US" altLang="ko-KR">
                  <a:latin typeface="Times New Roman" pitchFamily="18" charset="0"/>
                  <a:ea typeface="SimSun" pitchFamily="2" charset="-122"/>
                </a:rPr>
                <a:t>&gt; 15</a:t>
              </a:r>
              <a:r>
                <a:rPr lang="en-US" altLang="ko-KR" baseline="30000">
                  <a:latin typeface="Times New Roman" pitchFamily="18" charset="0"/>
                  <a:ea typeface="SimSun" pitchFamily="2" charset="-122"/>
                </a:rPr>
                <a:t>o</a:t>
              </a:r>
              <a:endParaRPr lang="en-US"/>
            </a:p>
          </p:txBody>
        </p:sp>
        <p:sp>
          <p:nvSpPr>
            <p:cNvPr id="412682" name="Text Box 10"/>
            <p:cNvSpPr txBox="1">
              <a:spLocks noChangeAspect="1" noChangeArrowheads="1"/>
            </p:cNvSpPr>
            <p:nvPr/>
          </p:nvSpPr>
          <p:spPr bwMode="auto">
            <a:xfrm>
              <a:off x="8040" y="9324"/>
              <a:ext cx="648" cy="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indent="-342900"/>
              <a:r>
                <a:rPr lang="en-US" altLang="ko-KR">
                  <a:latin typeface="Times New Roman" pitchFamily="18" charset="0"/>
                  <a:ea typeface="SimSun" pitchFamily="2" charset="-122"/>
                </a:rPr>
                <a:t>&lt; 165</a:t>
              </a:r>
              <a:r>
                <a:rPr lang="en-US" altLang="ko-KR" baseline="30000">
                  <a:latin typeface="Times New Roman" pitchFamily="18" charset="0"/>
                  <a:ea typeface="SimSun" pitchFamily="2" charset="-122"/>
                </a:rPr>
                <a:t>o</a:t>
              </a:r>
              <a:endParaRPr lang="en-US"/>
            </a:p>
          </p:txBody>
        </p:sp>
        <p:sp>
          <p:nvSpPr>
            <p:cNvPr id="412683" name="Line 11"/>
            <p:cNvSpPr>
              <a:spLocks noChangeAspect="1" noChangeShapeType="1"/>
            </p:cNvSpPr>
            <p:nvPr/>
          </p:nvSpPr>
          <p:spPr bwMode="auto">
            <a:xfrm>
              <a:off x="8994" y="9012"/>
              <a:ext cx="456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684" name="Line 12"/>
            <p:cNvSpPr>
              <a:spLocks noChangeAspect="1" noChangeShapeType="1"/>
            </p:cNvSpPr>
            <p:nvPr/>
          </p:nvSpPr>
          <p:spPr bwMode="auto">
            <a:xfrm>
              <a:off x="8682" y="9474"/>
              <a:ext cx="774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685" name="Line 13"/>
            <p:cNvSpPr>
              <a:spLocks noChangeAspect="1" noChangeShapeType="1"/>
            </p:cNvSpPr>
            <p:nvPr/>
          </p:nvSpPr>
          <p:spPr bwMode="auto">
            <a:xfrm>
              <a:off x="7998" y="10602"/>
              <a:ext cx="186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stealth" w="sm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686" name="Line 14"/>
            <p:cNvSpPr>
              <a:spLocks noChangeAspect="1" noChangeShapeType="1"/>
            </p:cNvSpPr>
            <p:nvPr/>
          </p:nvSpPr>
          <p:spPr bwMode="auto">
            <a:xfrm flipV="1">
              <a:off x="8004" y="8688"/>
              <a:ext cx="0" cy="191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stealth" w="sm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2687" name="Freeform 15"/>
          <p:cNvSpPr>
            <a:spLocks/>
          </p:cNvSpPr>
          <p:nvPr/>
        </p:nvSpPr>
        <p:spPr bwMode="auto">
          <a:xfrm>
            <a:off x="5451475" y="900113"/>
            <a:ext cx="3338513" cy="3317875"/>
          </a:xfrm>
          <a:custGeom>
            <a:avLst/>
            <a:gdLst/>
            <a:ahLst/>
            <a:cxnLst>
              <a:cxn ang="0">
                <a:pos x="0" y="2090"/>
              </a:cxn>
              <a:cxn ang="0">
                <a:pos x="0" y="0"/>
              </a:cxn>
              <a:cxn ang="0">
                <a:pos x="2103" y="0"/>
              </a:cxn>
              <a:cxn ang="0">
                <a:pos x="354" y="349"/>
              </a:cxn>
              <a:cxn ang="0">
                <a:pos x="0" y="2090"/>
              </a:cxn>
            </a:cxnLst>
            <a:rect l="0" t="0" r="r" b="b"/>
            <a:pathLst>
              <a:path w="2103" h="2090">
                <a:moveTo>
                  <a:pt x="0" y="2090"/>
                </a:moveTo>
                <a:lnTo>
                  <a:pt x="0" y="0"/>
                </a:lnTo>
                <a:lnTo>
                  <a:pt x="2103" y="0"/>
                </a:lnTo>
                <a:lnTo>
                  <a:pt x="354" y="349"/>
                </a:lnTo>
                <a:lnTo>
                  <a:pt x="0" y="2090"/>
                </a:lnTo>
                <a:close/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2375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INTERPOLATION</a:t>
            </a:r>
          </a:p>
        </p:txBody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75" y="741363"/>
            <a:ext cx="8909050" cy="5761037"/>
          </a:xfrm>
        </p:spPr>
        <p:txBody>
          <a:bodyPr/>
          <a:lstStyle/>
          <a:p>
            <a:r>
              <a:rPr lang="en-US" dirty="0"/>
              <a:t>Displacement Interpolation (8-DOF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the interpolation is done in the reference coordinates (</a:t>
            </a:r>
            <a:r>
              <a:rPr lang="en-US" i="1" dirty="0" smtClean="0"/>
              <a:t>s</a:t>
            </a:r>
            <a:r>
              <a:rPr lang="en-US" dirty="0" smtClean="0"/>
              <a:t>, </a:t>
            </a:r>
            <a:r>
              <a:rPr lang="en-US" i="1" dirty="0" smtClean="0"/>
              <a:t>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The behavior of the element is similar to that of the rectangular element because both of them are based on the bilinear Lagrange interpolation</a:t>
            </a:r>
            <a:endParaRPr lang="en-US" dirty="0"/>
          </a:p>
        </p:txBody>
      </p:sp>
      <p:sp>
        <p:nvSpPr>
          <p:cNvPr id="413714" name="Rectangle 18"/>
          <p:cNvSpPr>
            <a:spLocks noChangeArrowheads="1"/>
          </p:cNvSpPr>
          <p:nvPr/>
        </p:nvSpPr>
        <p:spPr bwMode="auto">
          <a:xfrm>
            <a:off x="0" y="2776538"/>
            <a:ext cx="9144000" cy="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13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11329" name="Object 1"/>
          <p:cNvGraphicFramePr>
            <a:graphicFrameLocks noChangeAspect="1"/>
          </p:cNvGraphicFramePr>
          <p:nvPr/>
        </p:nvGraphicFramePr>
        <p:xfrm>
          <a:off x="1543050" y="622300"/>
          <a:ext cx="6199188" cy="3057525"/>
        </p:xfrm>
        <a:graphic>
          <a:graphicData uri="http://schemas.openxmlformats.org/presentationml/2006/ole">
            <p:oleObj spid="_x0000_s611329" name="Equation" r:id="rId3" imgW="6184800" imgH="304776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INTERPOLATION </a:t>
            </a:r>
            <a:r>
              <a:rPr lang="en-US" i="1" dirty="0" smtClean="0"/>
              <a:t>cont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Strain</a:t>
            </a:r>
            <a:endParaRPr lang="en-US" dirty="0"/>
          </a:p>
        </p:txBody>
      </p:sp>
      <p:sp>
        <p:nvSpPr>
          <p:cNvPr id="6215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21569" name="Object 1"/>
          <p:cNvGraphicFramePr>
            <a:graphicFrameLocks noChangeAspect="1"/>
          </p:cNvGraphicFramePr>
          <p:nvPr/>
        </p:nvGraphicFramePr>
        <p:xfrm>
          <a:off x="449263" y="1279525"/>
          <a:ext cx="5856287" cy="1508125"/>
        </p:xfrm>
        <a:graphic>
          <a:graphicData uri="http://schemas.openxmlformats.org/presentationml/2006/ole">
            <p:oleObj spid="_x0000_s621569" name="Equation" r:id="rId3" imgW="5867280" imgH="1498320" progId="Equation.DSMT4">
              <p:embed/>
            </p:oleObj>
          </a:graphicData>
        </a:graphic>
      </p:graphicFrame>
      <p:sp>
        <p:nvSpPr>
          <p:cNvPr id="6215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2157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2157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21575" name="Object 7"/>
          <p:cNvGraphicFramePr>
            <a:graphicFrameLocks noChangeAspect="1"/>
          </p:cNvGraphicFramePr>
          <p:nvPr/>
        </p:nvGraphicFramePr>
        <p:xfrm>
          <a:off x="2187575" y="3054350"/>
          <a:ext cx="6380163" cy="1509713"/>
        </p:xfrm>
        <a:graphic>
          <a:graphicData uri="http://schemas.openxmlformats.org/presentationml/2006/ole">
            <p:oleObj spid="_x0000_s621575" name="Equation" r:id="rId4" imgW="6375240" imgH="1498320" progId="Equation.DSMT4">
              <p:embed/>
            </p:oleObj>
          </a:graphicData>
        </a:graphic>
      </p:graphicFrame>
      <p:sp>
        <p:nvSpPr>
          <p:cNvPr id="62157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21577" name="Object 9"/>
          <p:cNvGraphicFramePr>
            <a:graphicFrameLocks noChangeAspect="1"/>
          </p:cNvGraphicFramePr>
          <p:nvPr/>
        </p:nvGraphicFramePr>
        <p:xfrm>
          <a:off x="488950" y="4919663"/>
          <a:ext cx="8170863" cy="1352550"/>
        </p:xfrm>
        <a:graphic>
          <a:graphicData uri="http://schemas.openxmlformats.org/presentationml/2006/ole">
            <p:oleObj spid="_x0000_s621577" name="Equation" r:id="rId5" imgW="9080280" imgH="149832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Strain cont.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The expression of [</a:t>
            </a:r>
            <a:r>
              <a:rPr lang="en-US" b="1" dirty="0" smtClean="0"/>
              <a:t>B</a:t>
            </a:r>
            <a:r>
              <a:rPr lang="en-US" dirty="0" smtClean="0"/>
              <a:t>] is not readily available because the matrix [</a:t>
            </a:r>
            <a:r>
              <a:rPr lang="en-US" b="1" dirty="0" smtClean="0"/>
              <a:t>A</a:t>
            </a:r>
            <a:r>
              <a:rPr lang="en-US" dirty="0" smtClean="0"/>
              <a:t>] involves the inverse of </a:t>
            </a:r>
            <a:r>
              <a:rPr lang="en-US" dirty="0" err="1" smtClean="0"/>
              <a:t>Jacobian</a:t>
            </a:r>
            <a:r>
              <a:rPr lang="en-US" dirty="0" smtClean="0"/>
              <a:t> matrix</a:t>
            </a:r>
          </a:p>
          <a:p>
            <a:pPr lvl="1"/>
            <a:r>
              <a:rPr lang="en-US" dirty="0" smtClean="0"/>
              <a:t>The strain-displacement matrix [</a:t>
            </a:r>
            <a:r>
              <a:rPr lang="en-US" b="1" dirty="0" smtClean="0"/>
              <a:t>B</a:t>
            </a:r>
            <a:r>
              <a:rPr lang="en-US" dirty="0" smtClean="0"/>
              <a:t>] is not constant</a:t>
            </a:r>
          </a:p>
        </p:txBody>
      </p:sp>
      <p:graphicFrame>
        <p:nvGraphicFramePr>
          <p:cNvPr id="622593" name="Object 1"/>
          <p:cNvGraphicFramePr>
            <a:graphicFrameLocks noChangeAspect="1"/>
          </p:cNvGraphicFramePr>
          <p:nvPr/>
        </p:nvGraphicFramePr>
        <p:xfrm>
          <a:off x="808627" y="684213"/>
          <a:ext cx="7913688" cy="2606675"/>
        </p:xfrm>
        <a:graphic>
          <a:graphicData uri="http://schemas.openxmlformats.org/presentationml/2006/ole">
            <p:oleObj spid="_x0000_s622593" name="Equation" r:id="rId3" imgW="9283680" imgH="3047760" progId="Equation.DSMT4">
              <p:embed/>
            </p:oleObj>
          </a:graphicData>
        </a:graphic>
      </p:graphicFrame>
      <p:sp>
        <p:nvSpPr>
          <p:cNvPr id="8" name="Rounded Rectangle 7"/>
          <p:cNvSpPr/>
          <p:nvPr/>
        </p:nvSpPr>
        <p:spPr bwMode="auto">
          <a:xfrm>
            <a:off x="287383" y="2965269"/>
            <a:ext cx="4846320" cy="1619794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INTERPOLATION </a:t>
            </a:r>
            <a:r>
              <a:rPr lang="en-US" i="1" dirty="0" smtClean="0"/>
              <a:t>cont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225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225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22595" name="Object 3"/>
          <p:cNvGraphicFramePr>
            <a:graphicFrameLocks noChangeAspect="1"/>
          </p:cNvGraphicFramePr>
          <p:nvPr/>
        </p:nvGraphicFramePr>
        <p:xfrm>
          <a:off x="561975" y="3021013"/>
          <a:ext cx="4306888" cy="1511300"/>
        </p:xfrm>
        <a:graphic>
          <a:graphicData uri="http://schemas.openxmlformats.org/presentationml/2006/ole">
            <p:oleObj spid="_x0000_s622595" name="Equation" r:id="rId4" imgW="4292280" imgH="1498320" progId="Equation.DSMT4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695406" y="3579222"/>
            <a:ext cx="32191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Strain-displacement matrix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 bwMode="auto">
          <a:xfrm>
            <a:off x="4558937" y="3762103"/>
            <a:ext cx="1188720" cy="522514"/>
          </a:xfrm>
          <a:custGeom>
            <a:avLst/>
            <a:gdLst>
              <a:gd name="connsiteX0" fmla="*/ 1188720 w 1188720"/>
              <a:gd name="connsiteY0" fmla="*/ 0 h 522514"/>
              <a:gd name="connsiteX1" fmla="*/ 914400 w 1188720"/>
              <a:gd name="connsiteY1" fmla="*/ 0 h 522514"/>
              <a:gd name="connsiteX2" fmla="*/ 914400 w 1188720"/>
              <a:gd name="connsiteY2" fmla="*/ 522514 h 522514"/>
              <a:gd name="connsiteX3" fmla="*/ 0 w 1188720"/>
              <a:gd name="connsiteY3" fmla="*/ 522514 h 522514"/>
              <a:gd name="connsiteX4" fmla="*/ 0 w 1188720"/>
              <a:gd name="connsiteY4" fmla="*/ 182880 h 522514"/>
              <a:gd name="connsiteX5" fmla="*/ 0 w 1188720"/>
              <a:gd name="connsiteY5" fmla="*/ 182880 h 522514"/>
              <a:gd name="connsiteX6" fmla="*/ 0 w 1188720"/>
              <a:gd name="connsiteY6" fmla="*/ 182880 h 522514"/>
              <a:gd name="connsiteX7" fmla="*/ 0 w 1188720"/>
              <a:gd name="connsiteY7" fmla="*/ 182880 h 52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8720" h="522514">
                <a:moveTo>
                  <a:pt x="1188720" y="0"/>
                </a:moveTo>
                <a:lnTo>
                  <a:pt x="914400" y="0"/>
                </a:lnTo>
                <a:lnTo>
                  <a:pt x="914400" y="522514"/>
                </a:lnTo>
                <a:lnTo>
                  <a:pt x="0" y="522514"/>
                </a:lnTo>
                <a:lnTo>
                  <a:pt x="0" y="182880"/>
                </a:lnTo>
                <a:lnTo>
                  <a:pt x="0" y="182880"/>
                </a:lnTo>
                <a:lnTo>
                  <a:pt x="0" y="182880"/>
                </a:lnTo>
                <a:lnTo>
                  <a:pt x="0" y="182880"/>
                </a:ln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414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75" y="741363"/>
            <a:ext cx="8909050" cy="3108325"/>
          </a:xfrm>
        </p:spPr>
        <p:txBody>
          <a:bodyPr/>
          <a:lstStyle/>
          <a:p>
            <a:r>
              <a:rPr lang="en-US" sz="2000" dirty="0"/>
              <a:t>{</a:t>
            </a:r>
            <a:r>
              <a:rPr lang="en-US" sz="2000" i="1" dirty="0"/>
              <a:t>u</a:t>
            </a:r>
            <a:r>
              <a:rPr lang="en-US" sz="2000" baseline="-25000" dirty="0"/>
              <a:t>1</a:t>
            </a:r>
            <a:r>
              <a:rPr lang="en-US" sz="2000" dirty="0"/>
              <a:t>, </a:t>
            </a:r>
            <a:r>
              <a:rPr lang="en-US" sz="2000" i="1" dirty="0"/>
              <a:t>v</a:t>
            </a:r>
            <a:r>
              <a:rPr lang="en-US" sz="2000" baseline="-25000" dirty="0"/>
              <a:t>1</a:t>
            </a:r>
            <a:r>
              <a:rPr lang="en-US" sz="2000" dirty="0"/>
              <a:t>, </a:t>
            </a:r>
            <a:r>
              <a:rPr lang="en-US" sz="2000" i="1" dirty="0"/>
              <a:t>u</a:t>
            </a:r>
            <a:r>
              <a:rPr lang="en-US" sz="2000" baseline="-25000" dirty="0"/>
              <a:t>2</a:t>
            </a:r>
            <a:r>
              <a:rPr lang="en-US" sz="2000" dirty="0"/>
              <a:t>, </a:t>
            </a:r>
            <a:r>
              <a:rPr lang="en-US" sz="2000" i="1" dirty="0"/>
              <a:t>v</a:t>
            </a:r>
            <a:r>
              <a:rPr lang="en-US" sz="2000" baseline="-25000" dirty="0"/>
              <a:t>2</a:t>
            </a:r>
            <a:r>
              <a:rPr lang="en-US" sz="2000" dirty="0"/>
              <a:t>, </a:t>
            </a:r>
            <a:r>
              <a:rPr lang="en-US" sz="2000" i="1" dirty="0"/>
              <a:t>u</a:t>
            </a:r>
            <a:r>
              <a:rPr lang="en-US" sz="2000" baseline="-25000" dirty="0"/>
              <a:t>3</a:t>
            </a:r>
            <a:r>
              <a:rPr lang="en-US" sz="2000" dirty="0"/>
              <a:t>, </a:t>
            </a:r>
            <a:r>
              <a:rPr lang="en-US" sz="2000" i="1" dirty="0"/>
              <a:t>v</a:t>
            </a:r>
            <a:r>
              <a:rPr lang="en-US" sz="2000" baseline="-25000" dirty="0"/>
              <a:t>3</a:t>
            </a:r>
            <a:r>
              <a:rPr lang="en-US" sz="2000" dirty="0"/>
              <a:t>, </a:t>
            </a:r>
            <a:r>
              <a:rPr lang="en-US" sz="2000" i="1" dirty="0"/>
              <a:t>u</a:t>
            </a:r>
            <a:r>
              <a:rPr lang="en-US" sz="2000" baseline="-25000" dirty="0"/>
              <a:t>4</a:t>
            </a:r>
            <a:r>
              <a:rPr lang="en-US" sz="2000" dirty="0"/>
              <a:t>, </a:t>
            </a:r>
            <a:r>
              <a:rPr lang="en-US" sz="2000" i="1" dirty="0"/>
              <a:t>v</a:t>
            </a:r>
            <a:r>
              <a:rPr lang="en-US" sz="2000" baseline="-25000" dirty="0"/>
              <a:t>4</a:t>
            </a:r>
            <a:r>
              <a:rPr lang="en-US" sz="2000" dirty="0"/>
              <a:t>} = {0, 0, 1, 0, 2, 1, 0, 2} </a:t>
            </a:r>
          </a:p>
          <a:p>
            <a:r>
              <a:rPr lang="en-US" sz="2000" dirty="0"/>
              <a:t>Displacement and strain at (</a:t>
            </a:r>
            <a:r>
              <a:rPr lang="en-US" sz="2000" dirty="0" err="1"/>
              <a:t>s,t</a:t>
            </a:r>
            <a:r>
              <a:rPr lang="en-US" sz="2000" dirty="0"/>
              <a:t>)=(1/3, 0)?</a:t>
            </a:r>
          </a:p>
          <a:p>
            <a:r>
              <a:rPr lang="en-US" sz="2000" dirty="0"/>
              <a:t>Shape Functions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At </a:t>
            </a:r>
            <a:r>
              <a:rPr lang="en-US" sz="2000" dirty="0"/>
              <a:t>(</a:t>
            </a:r>
            <a:r>
              <a:rPr lang="en-US" sz="2000" i="1" dirty="0" err="1"/>
              <a:t>s</a:t>
            </a:r>
            <a:r>
              <a:rPr lang="en-US" sz="2000" dirty="0" err="1"/>
              <a:t>,</a:t>
            </a:r>
            <a:r>
              <a:rPr lang="en-US" sz="2000" i="1" dirty="0" err="1"/>
              <a:t>t</a:t>
            </a:r>
            <a:r>
              <a:rPr lang="en-US" sz="2000" dirty="0"/>
              <a:t>)=(1/3, 0)</a:t>
            </a:r>
          </a:p>
        </p:txBody>
      </p:sp>
      <p:grpSp>
        <p:nvGrpSpPr>
          <p:cNvPr id="414724" name="Group 4"/>
          <p:cNvGrpSpPr>
            <a:grpSpLocks noChangeAspect="1"/>
          </p:cNvGrpSpPr>
          <p:nvPr/>
        </p:nvGrpSpPr>
        <p:grpSpPr bwMode="auto">
          <a:xfrm>
            <a:off x="568325" y="4102100"/>
            <a:ext cx="7578725" cy="2474913"/>
            <a:chOff x="7920" y="8604"/>
            <a:chExt cx="5970" cy="1950"/>
          </a:xfrm>
        </p:grpSpPr>
        <p:sp>
          <p:nvSpPr>
            <p:cNvPr id="414725" name="Rectangle 5" descr="25%"/>
            <p:cNvSpPr>
              <a:spLocks noChangeAspect="1" noChangeArrowheads="1"/>
            </p:cNvSpPr>
            <p:nvPr/>
          </p:nvSpPr>
          <p:spPr bwMode="auto">
            <a:xfrm>
              <a:off x="8190" y="9114"/>
              <a:ext cx="2016" cy="1158"/>
            </a:xfrm>
            <a:prstGeom prst="rect">
              <a:avLst/>
            </a:prstGeom>
            <a:pattFill prst="pct25">
              <a:fgClr>
                <a:srgbClr val="000000"/>
              </a:fgClr>
              <a:bgClr>
                <a:srgbClr val="FFFFFF"/>
              </a:bgClr>
            </a:patt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726" name="Line 6"/>
            <p:cNvSpPr>
              <a:spLocks noChangeAspect="1" noChangeShapeType="1"/>
            </p:cNvSpPr>
            <p:nvPr/>
          </p:nvSpPr>
          <p:spPr bwMode="auto">
            <a:xfrm>
              <a:off x="10260" y="10266"/>
              <a:ext cx="6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727" name="Line 7"/>
            <p:cNvSpPr>
              <a:spLocks noChangeAspect="1" noChangeShapeType="1"/>
            </p:cNvSpPr>
            <p:nvPr/>
          </p:nvSpPr>
          <p:spPr bwMode="auto">
            <a:xfrm flipV="1">
              <a:off x="8190" y="8676"/>
              <a:ext cx="0" cy="3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728" name="Text Box 8"/>
            <p:cNvSpPr txBox="1">
              <a:spLocks noChangeAspect="1" noChangeArrowheads="1"/>
            </p:cNvSpPr>
            <p:nvPr/>
          </p:nvSpPr>
          <p:spPr bwMode="auto">
            <a:xfrm>
              <a:off x="10842" y="10104"/>
              <a:ext cx="30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indent="-342900"/>
              <a:r>
                <a:rPr lang="en-US" altLang="ko-KR" sz="1800" i="1">
                  <a:latin typeface="Times New Roman" pitchFamily="18" charset="0"/>
                  <a:ea typeface="SimSun" pitchFamily="2" charset="-122"/>
                </a:rPr>
                <a:t>x</a:t>
              </a:r>
              <a:endParaRPr lang="en-US" sz="1800"/>
            </a:p>
          </p:txBody>
        </p:sp>
        <p:sp>
          <p:nvSpPr>
            <p:cNvPr id="414729" name="Text Box 9"/>
            <p:cNvSpPr txBox="1">
              <a:spLocks noChangeAspect="1" noChangeArrowheads="1"/>
            </p:cNvSpPr>
            <p:nvPr/>
          </p:nvSpPr>
          <p:spPr bwMode="auto">
            <a:xfrm>
              <a:off x="7920" y="8604"/>
              <a:ext cx="30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indent="-342900"/>
              <a:r>
                <a:rPr lang="en-US" altLang="ko-KR" sz="1800" i="1">
                  <a:latin typeface="Times New Roman" pitchFamily="18" charset="0"/>
                  <a:ea typeface="SimSun" pitchFamily="2" charset="-122"/>
                </a:rPr>
                <a:t>y</a:t>
              </a:r>
              <a:endParaRPr lang="en-US" sz="1800"/>
            </a:p>
          </p:txBody>
        </p:sp>
        <p:sp>
          <p:nvSpPr>
            <p:cNvPr id="414730" name="Text Box 10"/>
            <p:cNvSpPr txBox="1">
              <a:spLocks noChangeAspect="1" noChangeArrowheads="1"/>
            </p:cNvSpPr>
            <p:nvPr/>
          </p:nvSpPr>
          <p:spPr bwMode="auto">
            <a:xfrm>
              <a:off x="8112" y="10260"/>
              <a:ext cx="64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indent="-342900"/>
              <a:r>
                <a:rPr lang="en-US" altLang="ko-KR" sz="1800">
                  <a:latin typeface="Times New Roman" pitchFamily="18" charset="0"/>
                  <a:ea typeface="SimSun" pitchFamily="2" charset="-122"/>
                </a:rPr>
                <a:t>1 (0,0)</a:t>
              </a:r>
              <a:endParaRPr lang="en-US" sz="1800"/>
            </a:p>
          </p:txBody>
        </p:sp>
        <p:sp>
          <p:nvSpPr>
            <p:cNvPr id="414731" name="Text Box 11"/>
            <p:cNvSpPr txBox="1">
              <a:spLocks noChangeAspect="1" noChangeArrowheads="1"/>
            </p:cNvSpPr>
            <p:nvPr/>
          </p:nvSpPr>
          <p:spPr bwMode="auto">
            <a:xfrm>
              <a:off x="10110" y="10266"/>
              <a:ext cx="64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indent="-342900"/>
              <a:r>
                <a:rPr lang="en-US" altLang="ko-KR" sz="1800">
                  <a:latin typeface="Times New Roman" pitchFamily="18" charset="0"/>
                  <a:ea typeface="SimSun" pitchFamily="2" charset="-122"/>
                </a:rPr>
                <a:t>2 (3,0)</a:t>
              </a:r>
              <a:endParaRPr lang="en-US" sz="1800"/>
            </a:p>
          </p:txBody>
        </p:sp>
        <p:sp>
          <p:nvSpPr>
            <p:cNvPr id="414732" name="Text Box 12"/>
            <p:cNvSpPr txBox="1">
              <a:spLocks noChangeAspect="1" noChangeArrowheads="1"/>
            </p:cNvSpPr>
            <p:nvPr/>
          </p:nvSpPr>
          <p:spPr bwMode="auto">
            <a:xfrm>
              <a:off x="10152" y="8868"/>
              <a:ext cx="6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indent="-342900"/>
              <a:r>
                <a:rPr lang="en-US" altLang="ko-KR" sz="1800">
                  <a:latin typeface="Times New Roman" pitchFamily="18" charset="0"/>
                  <a:ea typeface="SimSun" pitchFamily="2" charset="-122"/>
                </a:rPr>
                <a:t>3 (3,2)</a:t>
              </a:r>
              <a:endParaRPr lang="en-US" sz="1800"/>
            </a:p>
          </p:txBody>
        </p:sp>
        <p:sp>
          <p:nvSpPr>
            <p:cNvPr id="414733" name="Text Box 13"/>
            <p:cNvSpPr txBox="1">
              <a:spLocks noChangeAspect="1" noChangeArrowheads="1"/>
            </p:cNvSpPr>
            <p:nvPr/>
          </p:nvSpPr>
          <p:spPr bwMode="auto">
            <a:xfrm>
              <a:off x="8124" y="8862"/>
              <a:ext cx="7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indent="-342900"/>
              <a:r>
                <a:rPr lang="en-US" altLang="ko-KR" sz="1800">
                  <a:latin typeface="Times New Roman" pitchFamily="18" charset="0"/>
                  <a:ea typeface="SimSun" pitchFamily="2" charset="-122"/>
                </a:rPr>
                <a:t>4 (0,2)</a:t>
              </a:r>
              <a:endParaRPr lang="en-US" sz="1800"/>
            </a:p>
          </p:txBody>
        </p:sp>
        <p:sp>
          <p:nvSpPr>
            <p:cNvPr id="414734" name="Rectangle 14" descr="25%"/>
            <p:cNvSpPr>
              <a:spLocks noChangeAspect="1" noChangeArrowheads="1"/>
            </p:cNvSpPr>
            <p:nvPr/>
          </p:nvSpPr>
          <p:spPr bwMode="auto">
            <a:xfrm>
              <a:off x="12120" y="9084"/>
              <a:ext cx="1152" cy="1152"/>
            </a:xfrm>
            <a:prstGeom prst="rect">
              <a:avLst/>
            </a:prstGeom>
            <a:pattFill prst="pct25">
              <a:fgClr>
                <a:srgbClr val="000000"/>
              </a:fgClr>
              <a:bgClr>
                <a:srgbClr val="FFFFFF"/>
              </a:bgClr>
            </a:patt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735" name="Line 15"/>
            <p:cNvSpPr>
              <a:spLocks noChangeAspect="1" noChangeShapeType="1"/>
            </p:cNvSpPr>
            <p:nvPr/>
          </p:nvSpPr>
          <p:spPr bwMode="auto">
            <a:xfrm>
              <a:off x="11640" y="9660"/>
              <a:ext cx="216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736" name="Line 16"/>
            <p:cNvSpPr>
              <a:spLocks noChangeAspect="1" noChangeShapeType="1"/>
            </p:cNvSpPr>
            <p:nvPr/>
          </p:nvSpPr>
          <p:spPr bwMode="auto">
            <a:xfrm flipV="1">
              <a:off x="12690" y="8646"/>
              <a:ext cx="0" cy="18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737" name="Text Box 17"/>
            <p:cNvSpPr txBox="1">
              <a:spLocks noChangeAspect="1" noChangeArrowheads="1"/>
            </p:cNvSpPr>
            <p:nvPr/>
          </p:nvSpPr>
          <p:spPr bwMode="auto">
            <a:xfrm>
              <a:off x="13590" y="9756"/>
              <a:ext cx="30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indent="-342900"/>
              <a:r>
                <a:rPr lang="en-US" altLang="ko-KR" sz="1800" i="1">
                  <a:latin typeface="Times New Roman" pitchFamily="18" charset="0"/>
                  <a:ea typeface="SimSun" pitchFamily="2" charset="-122"/>
                </a:rPr>
                <a:t>s</a:t>
              </a:r>
              <a:endParaRPr lang="en-US" sz="1800"/>
            </a:p>
          </p:txBody>
        </p:sp>
        <p:sp>
          <p:nvSpPr>
            <p:cNvPr id="414738" name="Text Box 18"/>
            <p:cNvSpPr txBox="1">
              <a:spLocks noChangeAspect="1" noChangeArrowheads="1"/>
            </p:cNvSpPr>
            <p:nvPr/>
          </p:nvSpPr>
          <p:spPr bwMode="auto">
            <a:xfrm>
              <a:off x="12738" y="8646"/>
              <a:ext cx="30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indent="-342900"/>
              <a:r>
                <a:rPr lang="en-US" altLang="ko-KR" sz="1800" i="1">
                  <a:latin typeface="Times New Roman" pitchFamily="18" charset="0"/>
                  <a:ea typeface="SimSun" pitchFamily="2" charset="-122"/>
                </a:rPr>
                <a:t>t</a:t>
              </a:r>
              <a:endParaRPr lang="en-US" sz="1800"/>
            </a:p>
          </p:txBody>
        </p:sp>
        <p:sp>
          <p:nvSpPr>
            <p:cNvPr id="414739" name="Text Box 19"/>
            <p:cNvSpPr txBox="1">
              <a:spLocks noChangeAspect="1" noChangeArrowheads="1"/>
            </p:cNvSpPr>
            <p:nvPr/>
          </p:nvSpPr>
          <p:spPr bwMode="auto">
            <a:xfrm>
              <a:off x="11688" y="10248"/>
              <a:ext cx="71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indent="-342900"/>
              <a:r>
                <a:rPr lang="en-US" altLang="ko-KR">
                  <a:latin typeface="Times New Roman" pitchFamily="18" charset="0"/>
                  <a:ea typeface="SimSun" pitchFamily="2" charset="-122"/>
                </a:rPr>
                <a:t>1 (-1,-1)</a:t>
              </a:r>
              <a:endParaRPr lang="en-US"/>
            </a:p>
          </p:txBody>
        </p:sp>
        <p:sp>
          <p:nvSpPr>
            <p:cNvPr id="414740" name="Text Box 20"/>
            <p:cNvSpPr txBox="1">
              <a:spLocks noChangeAspect="1" noChangeArrowheads="1"/>
            </p:cNvSpPr>
            <p:nvPr/>
          </p:nvSpPr>
          <p:spPr bwMode="auto">
            <a:xfrm>
              <a:off x="13086" y="10242"/>
              <a:ext cx="64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indent="-342900"/>
              <a:r>
                <a:rPr lang="en-US" altLang="ko-KR" sz="1800">
                  <a:latin typeface="Times New Roman" pitchFamily="18" charset="0"/>
                  <a:ea typeface="SimSun" pitchFamily="2" charset="-122"/>
                </a:rPr>
                <a:t>2 (1,-1)</a:t>
              </a:r>
              <a:endParaRPr lang="en-US" sz="1800"/>
            </a:p>
          </p:txBody>
        </p:sp>
        <p:sp>
          <p:nvSpPr>
            <p:cNvPr id="414741" name="Text Box 21"/>
            <p:cNvSpPr txBox="1">
              <a:spLocks noChangeAspect="1" noChangeArrowheads="1"/>
            </p:cNvSpPr>
            <p:nvPr/>
          </p:nvSpPr>
          <p:spPr bwMode="auto">
            <a:xfrm>
              <a:off x="13062" y="8862"/>
              <a:ext cx="6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indent="-342900"/>
              <a:r>
                <a:rPr lang="en-US" altLang="ko-KR" sz="1800">
                  <a:latin typeface="Times New Roman" pitchFamily="18" charset="0"/>
                  <a:ea typeface="SimSun" pitchFamily="2" charset="-122"/>
                </a:rPr>
                <a:t>3 (1,1)</a:t>
              </a:r>
              <a:endParaRPr lang="en-US" sz="1800"/>
            </a:p>
          </p:txBody>
        </p:sp>
        <p:sp>
          <p:nvSpPr>
            <p:cNvPr id="414742" name="Text Box 22"/>
            <p:cNvSpPr txBox="1">
              <a:spLocks noChangeAspect="1" noChangeArrowheads="1"/>
            </p:cNvSpPr>
            <p:nvPr/>
          </p:nvSpPr>
          <p:spPr bwMode="auto">
            <a:xfrm>
              <a:off x="11658" y="8814"/>
              <a:ext cx="7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indent="-342900"/>
              <a:r>
                <a:rPr lang="en-US" altLang="ko-KR" sz="1800">
                  <a:latin typeface="Times New Roman" pitchFamily="18" charset="0"/>
                  <a:ea typeface="SimSun" pitchFamily="2" charset="-122"/>
                </a:rPr>
                <a:t>4 (-1,1)</a:t>
              </a:r>
              <a:endParaRPr lang="en-US" sz="1800"/>
            </a:p>
          </p:txBody>
        </p:sp>
        <p:sp>
          <p:nvSpPr>
            <p:cNvPr id="414743" name="AutoShape 23"/>
            <p:cNvSpPr>
              <a:spLocks noChangeAspect="1" noChangeArrowheads="1"/>
            </p:cNvSpPr>
            <p:nvPr/>
          </p:nvSpPr>
          <p:spPr bwMode="auto">
            <a:xfrm>
              <a:off x="10860" y="9384"/>
              <a:ext cx="456" cy="324"/>
            </a:xfrm>
            <a:prstGeom prst="rightArrow">
              <a:avLst>
                <a:gd name="adj1" fmla="val 50000"/>
                <a:gd name="adj2" fmla="val 35185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4750" name="Oval 30"/>
          <p:cNvSpPr>
            <a:spLocks noChangeArrowheads="1"/>
          </p:cNvSpPr>
          <p:nvPr/>
        </p:nvSpPr>
        <p:spPr bwMode="auto">
          <a:xfrm>
            <a:off x="6811963" y="5395913"/>
            <a:ext cx="88900" cy="88900"/>
          </a:xfrm>
          <a:prstGeom prst="ellipse">
            <a:avLst/>
          </a:prstGeom>
          <a:solidFill>
            <a:srgbClr val="CC0000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10305" name="Object 1"/>
          <p:cNvGraphicFramePr>
            <a:graphicFrameLocks noChangeAspect="1"/>
          </p:cNvGraphicFramePr>
          <p:nvPr/>
        </p:nvGraphicFramePr>
        <p:xfrm>
          <a:off x="1270000" y="1870075"/>
          <a:ext cx="5678488" cy="1295400"/>
        </p:xfrm>
        <a:graphic>
          <a:graphicData uri="http://schemas.openxmlformats.org/presentationml/2006/ole">
            <p:oleObj spid="_x0000_s610305" name="Equation" r:id="rId3" imgW="5689440" imgH="1295280" progId="Equation.DSMT4">
              <p:embed/>
            </p:oleObj>
          </a:graphicData>
        </a:graphic>
      </p:graphicFrame>
      <p:sp>
        <p:nvSpPr>
          <p:cNvPr id="61030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10306" name="Object 2"/>
          <p:cNvGraphicFramePr>
            <a:graphicFrameLocks noChangeAspect="1"/>
          </p:cNvGraphicFramePr>
          <p:nvPr/>
        </p:nvGraphicFramePr>
        <p:xfrm>
          <a:off x="2827338" y="3216275"/>
          <a:ext cx="4024312" cy="615950"/>
        </p:xfrm>
        <a:graphic>
          <a:graphicData uri="http://schemas.openxmlformats.org/presentationml/2006/ole">
            <p:oleObj spid="_x0000_s610306" name="Equation" r:id="rId4" imgW="4038480" imgH="62208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</a:t>
            </a:r>
            <a:r>
              <a:rPr lang="en-US" i="1"/>
              <a:t>cont</a:t>
            </a:r>
            <a:r>
              <a:rPr lang="en-US"/>
              <a:t>.</a:t>
            </a:r>
          </a:p>
        </p:txBody>
      </p:sp>
      <p:sp>
        <p:nvSpPr>
          <p:cNvPr id="415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Location at the Actual Element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Displacement at (</a:t>
            </a:r>
            <a:r>
              <a:rPr lang="en-US" dirty="0" err="1" smtClean="0"/>
              <a:t>s,t</a:t>
            </a:r>
            <a:r>
              <a:rPr lang="en-US" dirty="0" smtClean="0"/>
              <a:t>) = (1/3,0</a:t>
            </a:r>
            <a:r>
              <a:rPr lang="en-US" dirty="0"/>
              <a:t>)</a:t>
            </a:r>
          </a:p>
        </p:txBody>
      </p:sp>
      <p:sp>
        <p:nvSpPr>
          <p:cNvPr id="6092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09281" name="Object 1"/>
          <p:cNvGraphicFramePr>
            <a:graphicFrameLocks noChangeAspect="1"/>
          </p:cNvGraphicFramePr>
          <p:nvPr/>
        </p:nvGraphicFramePr>
        <p:xfrm>
          <a:off x="992188" y="3482975"/>
          <a:ext cx="4540250" cy="1458913"/>
        </p:xfrm>
        <a:graphic>
          <a:graphicData uri="http://schemas.openxmlformats.org/presentationml/2006/ole">
            <p:oleObj spid="_x0000_s609281" name="Equation" r:id="rId3" imgW="4533840" imgH="1447560" progId="Equation.DSMT4">
              <p:embed/>
            </p:oleObj>
          </a:graphicData>
        </a:graphic>
      </p:graphicFrame>
      <p:graphicFrame>
        <p:nvGraphicFramePr>
          <p:cNvPr id="609283" name="Object 3"/>
          <p:cNvGraphicFramePr>
            <a:graphicFrameLocks noChangeAspect="1"/>
          </p:cNvGraphicFramePr>
          <p:nvPr/>
        </p:nvGraphicFramePr>
        <p:xfrm>
          <a:off x="995363" y="1336675"/>
          <a:ext cx="4552950" cy="1458913"/>
        </p:xfrm>
        <a:graphic>
          <a:graphicData uri="http://schemas.openxmlformats.org/presentationml/2006/ole">
            <p:oleObj spid="_x0000_s609283" name="Equation" r:id="rId4" imgW="4546440" imgH="144756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</a:t>
            </a:r>
            <a:r>
              <a:rPr lang="en-US" i="1"/>
              <a:t>cont</a:t>
            </a:r>
            <a:r>
              <a:rPr lang="en-US"/>
              <a:t>.</a:t>
            </a:r>
          </a:p>
        </p:txBody>
      </p:sp>
      <p:sp>
        <p:nvSpPr>
          <p:cNvPr id="416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75" y="741363"/>
            <a:ext cx="8909050" cy="4518025"/>
          </a:xfrm>
        </p:spPr>
        <p:txBody>
          <a:bodyPr/>
          <a:lstStyle/>
          <a:p>
            <a:r>
              <a:rPr lang="en-US" dirty="0"/>
              <a:t>Derivatives of the shape functions </a:t>
            </a:r>
            <a:r>
              <a:rPr lang="en-US" dirty="0" err="1"/>
              <a:t>w.r.t</a:t>
            </a:r>
            <a:r>
              <a:rPr lang="en-US" dirty="0"/>
              <a:t>. </a:t>
            </a:r>
            <a:r>
              <a:rPr lang="en-US" i="1" dirty="0"/>
              <a:t>s</a:t>
            </a:r>
            <a:r>
              <a:rPr lang="en-US" dirty="0"/>
              <a:t> and </a:t>
            </a:r>
            <a:r>
              <a:rPr lang="en-US" i="1" dirty="0"/>
              <a:t>t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But</a:t>
            </a:r>
            <a:r>
              <a:rPr lang="en-US" dirty="0"/>
              <a:t>, we need the derivatives </a:t>
            </a:r>
            <a:r>
              <a:rPr lang="en-US" dirty="0" err="1"/>
              <a:t>w.r.t</a:t>
            </a:r>
            <a:r>
              <a:rPr lang="en-US" dirty="0"/>
              <a:t>. x and y. How to convert?</a:t>
            </a:r>
          </a:p>
        </p:txBody>
      </p:sp>
      <p:sp>
        <p:nvSpPr>
          <p:cNvPr id="6082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08257" name="Object 1"/>
          <p:cNvGraphicFramePr>
            <a:graphicFrameLocks noChangeAspect="1"/>
          </p:cNvGraphicFramePr>
          <p:nvPr/>
        </p:nvGraphicFramePr>
        <p:xfrm>
          <a:off x="931863" y="1300163"/>
          <a:ext cx="5753100" cy="2743200"/>
        </p:xfrm>
        <a:graphic>
          <a:graphicData uri="http://schemas.openxmlformats.org/presentationml/2006/ole">
            <p:oleObj spid="_x0000_s608257" name="Equation" r:id="rId3" imgW="5752800" imgH="27432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EQUIVALENCE</a:t>
            </a:r>
          </a:p>
        </p:txBody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75" y="741363"/>
            <a:ext cx="8909050" cy="1055687"/>
          </a:xfrm>
        </p:spPr>
        <p:txBody>
          <a:bodyPr/>
          <a:lstStyle/>
          <a:p>
            <a:r>
              <a:rPr lang="en-US"/>
              <a:t>A single program can be used to solve both the plane stress and plane strain problems by converting material properties.</a:t>
            </a:r>
          </a:p>
        </p:txBody>
      </p:sp>
      <p:sp>
        <p:nvSpPr>
          <p:cNvPr id="335884" name="Rectangle 12"/>
          <p:cNvSpPr>
            <a:spLocks noChangeArrowheads="1"/>
          </p:cNvSpPr>
          <p:nvPr/>
        </p:nvSpPr>
        <p:spPr bwMode="auto">
          <a:xfrm>
            <a:off x="2314575" y="2611438"/>
            <a:ext cx="428625" cy="2603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1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       </a:t>
            </a:r>
            <a:endParaRPr lang="en-US" sz="1800">
              <a:ea typeface="바탕" pitchFamily="18" charset="-127"/>
              <a:cs typeface="Times New Roman" pitchFamily="18" charset="0"/>
            </a:endParaRPr>
          </a:p>
        </p:txBody>
      </p:sp>
      <p:sp>
        <p:nvSpPr>
          <p:cNvPr id="335886" name="Rectangle 14"/>
          <p:cNvSpPr>
            <a:spLocks noChangeArrowheads="1"/>
          </p:cNvSpPr>
          <p:nvPr/>
        </p:nvSpPr>
        <p:spPr bwMode="auto">
          <a:xfrm>
            <a:off x="2314575" y="2611438"/>
            <a:ext cx="673100" cy="2603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1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              </a:t>
            </a:r>
            <a:endParaRPr lang="en-US" sz="1800">
              <a:ea typeface="바탕" pitchFamily="18" charset="-127"/>
              <a:cs typeface="Times New Roman" pitchFamily="18" charset="0"/>
            </a:endParaRPr>
          </a:p>
        </p:txBody>
      </p:sp>
      <p:sp>
        <p:nvSpPr>
          <p:cNvPr id="335889" name="Rectangle 17"/>
          <p:cNvSpPr>
            <a:spLocks noChangeArrowheads="1"/>
          </p:cNvSpPr>
          <p:nvPr/>
        </p:nvSpPr>
        <p:spPr bwMode="auto">
          <a:xfrm>
            <a:off x="2314575" y="2611438"/>
            <a:ext cx="533400" cy="2603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1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          </a:t>
            </a:r>
            <a:endParaRPr lang="en-US" sz="1800">
              <a:ea typeface="바탕" pitchFamily="18" charset="-127"/>
              <a:cs typeface="Times New Roman" pitchFamily="18" charset="0"/>
            </a:endParaRPr>
          </a:p>
        </p:txBody>
      </p:sp>
      <p:sp>
        <p:nvSpPr>
          <p:cNvPr id="335891" name="Rectangle 19"/>
          <p:cNvSpPr>
            <a:spLocks noChangeArrowheads="1"/>
          </p:cNvSpPr>
          <p:nvPr/>
        </p:nvSpPr>
        <p:spPr bwMode="auto">
          <a:xfrm>
            <a:off x="2314575" y="2611438"/>
            <a:ext cx="708025" cy="2603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1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               </a:t>
            </a:r>
            <a:endParaRPr lang="en-US" sz="1800">
              <a:ea typeface="바탕" pitchFamily="18" charset="-127"/>
              <a:cs typeface="Times New Roman" pitchFamily="18" charset="0"/>
            </a:endParaRPr>
          </a:p>
        </p:txBody>
      </p:sp>
      <p:graphicFrame>
        <p:nvGraphicFramePr>
          <p:cNvPr id="335944" name="Group 72"/>
          <p:cNvGraphicFramePr>
            <a:graphicFrameLocks noGrp="1"/>
          </p:cNvGraphicFramePr>
          <p:nvPr/>
        </p:nvGraphicFramePr>
        <p:xfrm>
          <a:off x="531813" y="2219325"/>
          <a:ext cx="7950200" cy="2965451"/>
        </p:xfrm>
        <a:graphic>
          <a:graphicData uri="http://schemas.openxmlformats.org/drawingml/2006/table">
            <a:tbl>
              <a:tblPr/>
              <a:tblGrid>
                <a:gridCol w="2709862"/>
                <a:gridCol w="2724150"/>
                <a:gridCol w="2516188"/>
              </a:tblGrid>
              <a:tr h="557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From    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    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  <a:sym typeface="Symbol" pitchFamily="18" charset="2"/>
                        </a:rPr>
                        <a:t>To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              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            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  <a:sym typeface="Symbol" pitchFamily="18" charset="2"/>
                        </a:rPr>
                        <a:t>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1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Plane strain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Plane stress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27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Plane stress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Plane strain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35946" name="Picture 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5063" y="2836863"/>
            <a:ext cx="1778000" cy="9017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335948" name="Picture 7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5250" y="3963988"/>
            <a:ext cx="1333500" cy="11430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335950" name="Picture 7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65950" y="2951163"/>
            <a:ext cx="571500" cy="6731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335952" name="Picture 8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46913" y="4159250"/>
            <a:ext cx="571500" cy="6731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</a:t>
            </a:r>
            <a:r>
              <a:rPr lang="en-US" i="1"/>
              <a:t>cont</a:t>
            </a:r>
            <a:r>
              <a:rPr lang="en-US"/>
              <a:t>.</a:t>
            </a:r>
          </a:p>
        </p:txBody>
      </p:sp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Jacobian</a:t>
            </a:r>
            <a:r>
              <a:rPr lang="en-US" dirty="0"/>
              <a:t> </a:t>
            </a:r>
            <a:r>
              <a:rPr lang="en-US" dirty="0" smtClean="0"/>
              <a:t>Matrix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err="1" smtClean="0"/>
              <a:t>Jacobian</a:t>
            </a:r>
            <a:r>
              <a:rPr lang="en-US" dirty="0" smtClean="0"/>
              <a:t> is positive, and the mapping is valid at this point</a:t>
            </a:r>
          </a:p>
          <a:p>
            <a:pPr lvl="1"/>
            <a:r>
              <a:rPr lang="en-US" dirty="0" err="1" smtClean="0"/>
              <a:t>Jacobian</a:t>
            </a:r>
            <a:r>
              <a:rPr lang="en-US" dirty="0" smtClean="0"/>
              <a:t> matrix is constant throughout the element</a:t>
            </a:r>
          </a:p>
          <a:p>
            <a:pPr lvl="1"/>
            <a:r>
              <a:rPr lang="en-US" dirty="0" err="1" smtClean="0"/>
              <a:t>Jacobian</a:t>
            </a:r>
            <a:r>
              <a:rPr lang="en-US" dirty="0" smtClean="0"/>
              <a:t> matrix only has diagonal components, which means that the physical element is a rectangle</a:t>
            </a:r>
            <a:endParaRPr lang="en-US" dirty="0"/>
          </a:p>
        </p:txBody>
      </p:sp>
      <p:sp>
        <p:nvSpPr>
          <p:cNvPr id="41882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072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07233" name="Object 1"/>
          <p:cNvGraphicFramePr>
            <a:graphicFrameLocks noChangeAspect="1"/>
          </p:cNvGraphicFramePr>
          <p:nvPr/>
        </p:nvGraphicFramePr>
        <p:xfrm>
          <a:off x="1249363" y="1130300"/>
          <a:ext cx="3968750" cy="2698750"/>
        </p:xfrm>
        <a:graphic>
          <a:graphicData uri="http://schemas.openxmlformats.org/presentationml/2006/ole">
            <p:oleObj spid="_x0000_s607233" name="Equation" r:id="rId3" imgW="3962160" imgH="2717640" progId="Equation.DSMT4">
              <p:embed/>
            </p:oleObj>
          </a:graphicData>
        </a:graphic>
      </p:graphicFrame>
      <p:sp>
        <p:nvSpPr>
          <p:cNvPr id="6072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07235" name="Object 3"/>
          <p:cNvGraphicFramePr>
            <a:graphicFrameLocks noChangeAspect="1"/>
          </p:cNvGraphicFramePr>
          <p:nvPr/>
        </p:nvGraphicFramePr>
        <p:xfrm>
          <a:off x="1198563" y="3819525"/>
          <a:ext cx="4762500" cy="1346200"/>
        </p:xfrm>
        <a:graphic>
          <a:graphicData uri="http://schemas.openxmlformats.org/presentationml/2006/ole">
            <p:oleObj spid="_x0000_s607235" name="Equation" r:id="rId4" imgW="4762440" imgH="134604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</a:t>
            </a:r>
            <a:r>
              <a:rPr lang="en-US" i="1"/>
              <a:t>cont</a:t>
            </a:r>
            <a:r>
              <a:rPr lang="en-US"/>
              <a:t>.</a:t>
            </a:r>
          </a:p>
        </p:txBody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Derivative of the shape functions w.r.t. </a:t>
            </a:r>
            <a:r>
              <a:rPr lang="en-US" i="1"/>
              <a:t>x</a:t>
            </a:r>
            <a:r>
              <a:rPr lang="en-US"/>
              <a:t> and </a:t>
            </a:r>
            <a:r>
              <a:rPr lang="en-US" i="1"/>
              <a:t>y</a:t>
            </a:r>
            <a:r>
              <a:rPr lang="en-US"/>
              <a:t>.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Strain</a:t>
            </a:r>
          </a:p>
        </p:txBody>
      </p:sp>
      <p:sp>
        <p:nvSpPr>
          <p:cNvPr id="6062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06209" name="Object 1"/>
          <p:cNvGraphicFramePr>
            <a:graphicFrameLocks noChangeAspect="1"/>
          </p:cNvGraphicFramePr>
          <p:nvPr/>
        </p:nvGraphicFramePr>
        <p:xfrm>
          <a:off x="922338" y="1201738"/>
          <a:ext cx="5286375" cy="1463675"/>
        </p:xfrm>
        <a:graphic>
          <a:graphicData uri="http://schemas.openxmlformats.org/presentationml/2006/ole">
            <p:oleObj spid="_x0000_s606209" name="Equation" r:id="rId3" imgW="5270400" imgH="1447560" progId="Equation.DSMT4">
              <p:embed/>
            </p:oleObj>
          </a:graphicData>
        </a:graphic>
      </p:graphicFrame>
      <p:sp>
        <p:nvSpPr>
          <p:cNvPr id="6062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06211" name="Object 3"/>
          <p:cNvGraphicFramePr>
            <a:graphicFrameLocks noChangeAspect="1"/>
          </p:cNvGraphicFramePr>
          <p:nvPr/>
        </p:nvGraphicFramePr>
        <p:xfrm>
          <a:off x="914400" y="2770188"/>
          <a:ext cx="4986338" cy="1392237"/>
        </p:xfrm>
        <a:graphic>
          <a:graphicData uri="http://schemas.openxmlformats.org/presentationml/2006/ole">
            <p:oleObj spid="_x0000_s606211" name="Equation" r:id="rId4" imgW="4991040" imgH="1396800" progId="Equation.DSMT4">
              <p:embed/>
            </p:oleObj>
          </a:graphicData>
        </a:graphic>
      </p:graphicFrame>
      <p:sp>
        <p:nvSpPr>
          <p:cNvPr id="6062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06213" name="Object 5"/>
          <p:cNvGraphicFramePr>
            <a:graphicFrameLocks noChangeAspect="1"/>
          </p:cNvGraphicFramePr>
          <p:nvPr/>
        </p:nvGraphicFramePr>
        <p:xfrm>
          <a:off x="971550" y="4759325"/>
          <a:ext cx="7292975" cy="671513"/>
        </p:xfrm>
        <a:graphic>
          <a:graphicData uri="http://schemas.openxmlformats.org/presentationml/2006/ole">
            <p:oleObj spid="_x0000_s606213" name="Equation" r:id="rId5" imgW="7302240" imgH="672840" progId="Equation.DSMT4">
              <p:embed/>
            </p:oleObj>
          </a:graphicData>
        </a:graphic>
      </p:graphicFrame>
      <p:sp>
        <p:nvSpPr>
          <p:cNvPr id="60621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06215" name="Object 7"/>
          <p:cNvGraphicFramePr>
            <a:graphicFrameLocks noChangeAspect="1"/>
          </p:cNvGraphicFramePr>
          <p:nvPr/>
        </p:nvGraphicFramePr>
        <p:xfrm>
          <a:off x="1004888" y="5629275"/>
          <a:ext cx="6745287" cy="682625"/>
        </p:xfrm>
        <a:graphic>
          <a:graphicData uri="http://schemas.openxmlformats.org/presentationml/2006/ole">
            <p:oleObj spid="_x0000_s606215" name="Equation" r:id="rId6" imgW="6717960" imgH="6858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 bwMode="auto">
          <a:xfrm>
            <a:off x="927463" y="4950822"/>
            <a:ext cx="6035040" cy="888275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FINITE ELEMENT EQUATION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Element stiffness matrix from strain energy expression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[</a:t>
            </a:r>
            <a:r>
              <a:rPr lang="en-US" b="1" dirty="0" smtClean="0"/>
              <a:t>k</a:t>
            </a:r>
            <a:r>
              <a:rPr lang="en-US" baseline="30000" dirty="0" smtClean="0"/>
              <a:t>(</a:t>
            </a:r>
            <a:r>
              <a:rPr lang="en-US" i="1" baseline="30000" dirty="0" smtClean="0"/>
              <a:t>e</a:t>
            </a:r>
            <a:r>
              <a:rPr lang="en-US" baseline="30000" dirty="0" smtClean="0"/>
              <a:t>)</a:t>
            </a:r>
            <a:r>
              <a:rPr lang="en-US" dirty="0" smtClean="0"/>
              <a:t>] is the element stiffness matrix</a:t>
            </a:r>
          </a:p>
          <a:p>
            <a:pPr lvl="1"/>
            <a:r>
              <a:rPr lang="en-US" dirty="0" smtClean="0"/>
              <a:t>Integration domain is a general quadrilateral shape</a:t>
            </a:r>
          </a:p>
          <a:p>
            <a:pPr lvl="1"/>
            <a:r>
              <a:rPr lang="en-US" dirty="0" smtClean="0"/>
              <a:t>Displacement–strain matrix [</a:t>
            </a:r>
            <a:r>
              <a:rPr lang="en-US" b="1" dirty="0" smtClean="0"/>
              <a:t>B</a:t>
            </a:r>
            <a:r>
              <a:rPr lang="en-US" dirty="0" smtClean="0"/>
              <a:t>] is written in (</a:t>
            </a:r>
            <a:r>
              <a:rPr lang="en-US" i="1" dirty="0" smtClean="0"/>
              <a:t>s</a:t>
            </a:r>
            <a:r>
              <a:rPr lang="en-US" dirty="0" smtClean="0"/>
              <a:t>, </a:t>
            </a:r>
            <a:r>
              <a:rPr lang="en-US" i="1" dirty="0" smtClean="0"/>
              <a:t>t</a:t>
            </a:r>
            <a:r>
              <a:rPr lang="en-US" dirty="0" smtClean="0"/>
              <a:t>) coordinates</a:t>
            </a:r>
          </a:p>
          <a:p>
            <a:pPr lvl="1"/>
            <a:r>
              <a:rPr lang="en-US" dirty="0" smtClean="0"/>
              <a:t>we can perform the integration in the reference element</a:t>
            </a:r>
            <a:endParaRPr lang="en-US" dirty="0"/>
          </a:p>
        </p:txBody>
      </p:sp>
      <p:sp>
        <p:nvSpPr>
          <p:cNvPr id="6236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23617" name="Object 1"/>
          <p:cNvGraphicFramePr>
            <a:graphicFrameLocks noChangeAspect="1"/>
          </p:cNvGraphicFramePr>
          <p:nvPr/>
        </p:nvGraphicFramePr>
        <p:xfrm>
          <a:off x="2028825" y="1271588"/>
          <a:ext cx="4479925" cy="2128837"/>
        </p:xfrm>
        <a:graphic>
          <a:graphicData uri="http://schemas.openxmlformats.org/presentationml/2006/ole">
            <p:oleObj spid="_x0000_s623617" name="Equation" r:id="rId3" imgW="4495680" imgH="2133360" progId="Equation.DSMT4">
              <p:embed/>
            </p:oleObj>
          </a:graphicData>
        </a:graphic>
      </p:graphicFrame>
      <p:sp>
        <p:nvSpPr>
          <p:cNvPr id="6236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23619" name="Object 3"/>
          <p:cNvGraphicFramePr>
            <a:graphicFrameLocks noChangeAspect="1"/>
          </p:cNvGraphicFramePr>
          <p:nvPr/>
        </p:nvGraphicFramePr>
        <p:xfrm>
          <a:off x="3548063" y="6173788"/>
          <a:ext cx="1514475" cy="334962"/>
        </p:xfrm>
        <a:graphic>
          <a:graphicData uri="http://schemas.openxmlformats.org/presentationml/2006/ole">
            <p:oleObj spid="_x0000_s623619" name="Equation" r:id="rId4" imgW="1498320" imgH="330120" progId="Equation.DSMT4">
              <p:embed/>
            </p:oleObj>
          </a:graphicData>
        </a:graphic>
      </p:graphicFrame>
      <p:sp>
        <p:nvSpPr>
          <p:cNvPr id="62362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23621" name="Object 5"/>
          <p:cNvGraphicFramePr>
            <a:graphicFrameLocks noChangeAspect="1"/>
          </p:cNvGraphicFramePr>
          <p:nvPr/>
        </p:nvGraphicFramePr>
        <p:xfrm>
          <a:off x="1320800" y="5024438"/>
          <a:ext cx="5187950" cy="742950"/>
        </p:xfrm>
        <a:graphic>
          <a:graphicData uri="http://schemas.openxmlformats.org/presentationml/2006/ole">
            <p:oleObj spid="_x0000_s623621" name="Equation" r:id="rId5" imgW="5194080" imgH="736560" progId="Equation.DSMT4">
              <p:embed/>
            </p:oleObj>
          </a:graphicData>
        </a:graphic>
      </p:graphicFrame>
      <p:cxnSp>
        <p:nvCxnSpPr>
          <p:cNvPr id="11" name="Straight Arrow Connector 10"/>
          <p:cNvCxnSpPr/>
          <p:nvPr/>
        </p:nvCxnSpPr>
        <p:spPr bwMode="auto">
          <a:xfrm rot="5400000" flipH="1" flipV="1">
            <a:off x="3429001" y="5845629"/>
            <a:ext cx="535577" cy="1588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7" name="Rectangle 7"/>
          <p:cNvSpPr>
            <a:spLocks noChangeArrowheads="1"/>
          </p:cNvSpPr>
          <p:nvPr/>
        </p:nvSpPr>
        <p:spPr bwMode="auto">
          <a:xfrm>
            <a:off x="2219325" y="3328988"/>
            <a:ext cx="3711575" cy="1154112"/>
          </a:xfrm>
          <a:prstGeom prst="rect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9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NUMERICAL INTEGRATION</a:t>
            </a:r>
          </a:p>
        </p:txBody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Stiffness matrix and distributed load calculations involve integration over the </a:t>
            </a:r>
            <a:r>
              <a:rPr lang="en-US" dirty="0" smtClean="0"/>
              <a:t>domain</a:t>
            </a:r>
            <a:endParaRPr lang="en-US" dirty="0"/>
          </a:p>
          <a:p>
            <a:r>
              <a:rPr lang="en-US" dirty="0"/>
              <a:t>In many cases, analytical integration is very </a:t>
            </a:r>
            <a:r>
              <a:rPr lang="en-US" dirty="0" smtClean="0"/>
              <a:t>difficult</a:t>
            </a:r>
            <a:endParaRPr lang="en-US" dirty="0"/>
          </a:p>
          <a:p>
            <a:r>
              <a:rPr lang="en-US" dirty="0"/>
              <a:t>Numerical integration based on Gauss </a:t>
            </a:r>
            <a:r>
              <a:rPr lang="en-US" dirty="0" err="1"/>
              <a:t>Quadrature</a:t>
            </a:r>
            <a:r>
              <a:rPr lang="en-US" dirty="0"/>
              <a:t> is commonly used in finite element </a:t>
            </a:r>
            <a:r>
              <a:rPr lang="en-US" dirty="0" smtClean="0"/>
              <a:t>programs</a:t>
            </a:r>
            <a:endParaRPr lang="en-US" dirty="0"/>
          </a:p>
          <a:p>
            <a:r>
              <a:rPr lang="en-US" dirty="0"/>
              <a:t>Gauss </a:t>
            </a:r>
            <a:r>
              <a:rPr lang="en-US" dirty="0" err="1"/>
              <a:t>Quadrature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Integral is evaluated using function values and weights.</a:t>
            </a:r>
          </a:p>
          <a:p>
            <a:pPr lvl="1"/>
            <a:r>
              <a:rPr lang="en-US" i="1" dirty="0" err="1"/>
              <a:t>s</a:t>
            </a:r>
            <a:r>
              <a:rPr lang="en-US" i="1" baseline="-25000" dirty="0" err="1"/>
              <a:t>i</a:t>
            </a:r>
            <a:r>
              <a:rPr lang="en-US" dirty="0"/>
              <a:t>: Gauss integration points, </a:t>
            </a:r>
            <a:r>
              <a:rPr lang="en-US" i="1" dirty="0" err="1"/>
              <a:t>w</a:t>
            </a:r>
            <a:r>
              <a:rPr lang="en-US" i="1" baseline="-25000" dirty="0" err="1"/>
              <a:t>i</a:t>
            </a:r>
            <a:r>
              <a:rPr lang="en-US" dirty="0"/>
              <a:t>: integration weights</a:t>
            </a:r>
          </a:p>
          <a:p>
            <a:pPr lvl="1"/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 err="1"/>
              <a:t>s</a:t>
            </a:r>
            <a:r>
              <a:rPr lang="en-US" i="1" baseline="-25000" dirty="0" err="1"/>
              <a:t>i</a:t>
            </a:r>
            <a:r>
              <a:rPr lang="en-US" dirty="0"/>
              <a:t>): function value at the Gauss point</a:t>
            </a:r>
          </a:p>
          <a:p>
            <a:pPr lvl="1"/>
            <a:r>
              <a:rPr lang="en-US" i="1" dirty="0"/>
              <a:t>n</a:t>
            </a:r>
            <a:r>
              <a:rPr lang="en-US" dirty="0"/>
              <a:t>: number of integration points.</a:t>
            </a:r>
          </a:p>
        </p:txBody>
      </p:sp>
      <p:sp>
        <p:nvSpPr>
          <p:cNvPr id="389125" name="Rectangle 5"/>
          <p:cNvSpPr>
            <a:spLocks noChangeArrowheads="1"/>
          </p:cNvSpPr>
          <p:nvPr/>
        </p:nvSpPr>
        <p:spPr bwMode="auto">
          <a:xfrm>
            <a:off x="0" y="3181350"/>
            <a:ext cx="9144000" cy="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051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05185" name="Object 1"/>
          <p:cNvGraphicFramePr>
            <a:graphicFrameLocks noChangeAspect="1"/>
          </p:cNvGraphicFramePr>
          <p:nvPr/>
        </p:nvGraphicFramePr>
        <p:xfrm>
          <a:off x="2593975" y="3460750"/>
          <a:ext cx="2981325" cy="889000"/>
        </p:xfrm>
        <a:graphic>
          <a:graphicData uri="http://schemas.openxmlformats.org/presentationml/2006/ole">
            <p:oleObj spid="_x0000_s605185" name="Equation" r:id="rId3" imgW="2489040" imgH="73656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NUMERICAL INTEGRATION </a:t>
            </a:r>
            <a:r>
              <a:rPr lang="en-US" i="1"/>
              <a:t>cont</a:t>
            </a:r>
            <a:r>
              <a:rPr lang="en-US"/>
              <a:t>.</a:t>
            </a:r>
          </a:p>
        </p:txBody>
      </p:sp>
      <p:sp>
        <p:nvSpPr>
          <p:cNvPr id="392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75" y="741363"/>
            <a:ext cx="8909050" cy="5894387"/>
          </a:xfrm>
        </p:spPr>
        <p:txBody>
          <a:bodyPr/>
          <a:lstStyle/>
          <a:p>
            <a:r>
              <a:rPr lang="en-US" dirty="0"/>
              <a:t>Constant Function: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s</a:t>
            </a:r>
            <a:r>
              <a:rPr lang="en-US" dirty="0"/>
              <a:t>) = </a:t>
            </a:r>
            <a:r>
              <a:rPr lang="en-US" dirty="0" smtClean="0"/>
              <a:t>4</a:t>
            </a:r>
            <a:endParaRPr lang="en-US" dirty="0"/>
          </a:p>
          <a:p>
            <a:pPr lvl="1"/>
            <a:r>
              <a:rPr lang="en-US" dirty="0"/>
              <a:t>Use one integration point </a:t>
            </a:r>
            <a:r>
              <a:rPr lang="en-US" i="1" dirty="0"/>
              <a:t>s</a:t>
            </a:r>
            <a:r>
              <a:rPr lang="en-US" baseline="-25000" dirty="0"/>
              <a:t>1</a:t>
            </a:r>
            <a:r>
              <a:rPr lang="en-US" dirty="0"/>
              <a:t> = 0 and weight </a:t>
            </a:r>
            <a:r>
              <a:rPr lang="en-US" i="1" dirty="0"/>
              <a:t>w</a:t>
            </a:r>
            <a:r>
              <a:rPr lang="en-US" baseline="-25000" dirty="0"/>
              <a:t>1</a:t>
            </a:r>
            <a:r>
              <a:rPr lang="en-US" dirty="0"/>
              <a:t> = </a:t>
            </a:r>
            <a:r>
              <a:rPr lang="en-US" dirty="0" smtClean="0"/>
              <a:t>2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/>
              <a:t>The numerical integration is exact.</a:t>
            </a:r>
          </a:p>
          <a:p>
            <a:r>
              <a:rPr lang="en-US" dirty="0" smtClean="0"/>
              <a:t>Linear </a:t>
            </a:r>
            <a:r>
              <a:rPr lang="en-US" dirty="0"/>
              <a:t>Function: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s</a:t>
            </a:r>
            <a:r>
              <a:rPr lang="en-US" dirty="0"/>
              <a:t>) = 2s + 1</a:t>
            </a:r>
          </a:p>
          <a:p>
            <a:pPr lvl="1"/>
            <a:r>
              <a:rPr lang="en-US" dirty="0"/>
              <a:t>Use one integration point </a:t>
            </a:r>
            <a:r>
              <a:rPr lang="en-US" i="1" dirty="0"/>
              <a:t>s</a:t>
            </a:r>
            <a:r>
              <a:rPr lang="en-US" baseline="-25000" dirty="0"/>
              <a:t>1</a:t>
            </a:r>
            <a:r>
              <a:rPr lang="en-US" dirty="0"/>
              <a:t> = 0 and weight </a:t>
            </a:r>
            <a:r>
              <a:rPr lang="en-US" i="1" dirty="0"/>
              <a:t>w</a:t>
            </a:r>
            <a:r>
              <a:rPr lang="en-US" baseline="-25000" dirty="0"/>
              <a:t>1</a:t>
            </a:r>
            <a:r>
              <a:rPr lang="en-US" dirty="0"/>
              <a:t> = </a:t>
            </a:r>
            <a:r>
              <a:rPr lang="en-US" dirty="0" smtClean="0"/>
              <a:t>2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/>
              <a:t>The numerical integration is exact.</a:t>
            </a:r>
          </a:p>
          <a:p>
            <a:r>
              <a:rPr lang="en-US" dirty="0" smtClean="0"/>
              <a:t>One-point </a:t>
            </a:r>
            <a:r>
              <a:rPr lang="en-US" dirty="0"/>
              <a:t>Gauss </a:t>
            </a:r>
            <a:r>
              <a:rPr lang="en-US" dirty="0" err="1"/>
              <a:t>Quadrature</a:t>
            </a:r>
            <a:r>
              <a:rPr lang="en-US" dirty="0"/>
              <a:t> can integrate constant and linear functions exactly</a:t>
            </a:r>
            <a:r>
              <a:rPr lang="en-US" dirty="0" smtClean="0"/>
              <a:t>.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714500" y="1711325"/>
          <a:ext cx="3149600" cy="736600"/>
        </p:xfrm>
        <a:graphic>
          <a:graphicData uri="http://schemas.openxmlformats.org/presentationml/2006/ole">
            <p:oleObj spid="_x0000_s604161" name="Equation" r:id="rId3" imgW="3149280" imgH="736560" progId="Equation.DSMT4">
              <p:embed/>
            </p:oleObj>
          </a:graphicData>
        </a:graphic>
      </p:graphicFrame>
      <p:graphicFrame>
        <p:nvGraphicFramePr>
          <p:cNvPr id="604162" name="Object 2"/>
          <p:cNvGraphicFramePr>
            <a:graphicFrameLocks noChangeAspect="1"/>
          </p:cNvGraphicFramePr>
          <p:nvPr/>
        </p:nvGraphicFramePr>
        <p:xfrm>
          <a:off x="1716088" y="3986213"/>
          <a:ext cx="3708400" cy="736600"/>
        </p:xfrm>
        <a:graphic>
          <a:graphicData uri="http://schemas.openxmlformats.org/presentationml/2006/ole">
            <p:oleObj spid="_x0000_s604162" name="Equation" r:id="rId4" imgW="3708360" imgH="73656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NUMERICAL INTEGRATION </a:t>
            </a:r>
            <a:r>
              <a:rPr lang="en-US" i="1"/>
              <a:t>cont</a:t>
            </a:r>
            <a:r>
              <a:rPr lang="en-US"/>
              <a:t>.</a:t>
            </a:r>
          </a:p>
        </p:txBody>
      </p:sp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75" y="741363"/>
            <a:ext cx="8909050" cy="5894387"/>
          </a:xfrm>
        </p:spPr>
        <p:txBody>
          <a:bodyPr/>
          <a:lstStyle/>
          <a:p>
            <a:r>
              <a:rPr lang="en-US" dirty="0"/>
              <a:t>Quadratic Function: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s</a:t>
            </a:r>
            <a:r>
              <a:rPr lang="en-US" dirty="0"/>
              <a:t>) = 3</a:t>
            </a:r>
            <a:r>
              <a:rPr lang="en-US" i="1" dirty="0"/>
              <a:t>s</a:t>
            </a:r>
            <a:r>
              <a:rPr lang="en-US" baseline="30000" dirty="0"/>
              <a:t>2</a:t>
            </a:r>
            <a:r>
              <a:rPr lang="en-US" dirty="0"/>
              <a:t> + 2</a:t>
            </a:r>
            <a:r>
              <a:rPr lang="en-US" i="1" dirty="0"/>
              <a:t>s</a:t>
            </a:r>
            <a:r>
              <a:rPr lang="en-US" dirty="0"/>
              <a:t> + 1</a:t>
            </a:r>
          </a:p>
          <a:p>
            <a:pPr lvl="1"/>
            <a:r>
              <a:rPr lang="en-US" dirty="0"/>
              <a:t>Let’s use one-point Gauss </a:t>
            </a:r>
            <a:r>
              <a:rPr lang="en-US" dirty="0" err="1"/>
              <a:t>Quadrature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One-point integration is not accurate for quadratic </a:t>
            </a:r>
            <a:r>
              <a:rPr lang="en-US" dirty="0" smtClean="0"/>
              <a:t>function</a:t>
            </a:r>
            <a:endParaRPr lang="en-US" dirty="0"/>
          </a:p>
          <a:p>
            <a:pPr lvl="1"/>
            <a:r>
              <a:rPr lang="en-US" dirty="0"/>
              <a:t>Let’s use two-point integration with </a:t>
            </a:r>
            <a:r>
              <a:rPr lang="en-US" i="1" dirty="0"/>
              <a:t>w</a:t>
            </a:r>
            <a:r>
              <a:rPr lang="en-US" baseline="-25000" dirty="0"/>
              <a:t>1</a:t>
            </a:r>
            <a:r>
              <a:rPr lang="en-US" dirty="0"/>
              <a:t> = </a:t>
            </a:r>
            <a:r>
              <a:rPr lang="en-US" i="1" dirty="0"/>
              <a:t>w</a:t>
            </a:r>
            <a:r>
              <a:rPr lang="en-US" baseline="-25000" dirty="0"/>
              <a:t>2</a:t>
            </a:r>
            <a:r>
              <a:rPr lang="en-US" dirty="0"/>
              <a:t> = 1 and -</a:t>
            </a:r>
            <a:r>
              <a:rPr lang="en-US" i="1" dirty="0"/>
              <a:t>s</a:t>
            </a:r>
            <a:r>
              <a:rPr lang="en-US" baseline="-25000" dirty="0"/>
              <a:t>1</a:t>
            </a:r>
            <a:r>
              <a:rPr lang="en-US" dirty="0"/>
              <a:t> = </a:t>
            </a:r>
            <a:r>
              <a:rPr lang="en-US" i="1" dirty="0"/>
              <a:t>s</a:t>
            </a:r>
            <a:r>
              <a:rPr lang="en-US" baseline="-25000" dirty="0"/>
              <a:t>2</a:t>
            </a:r>
            <a:r>
              <a:rPr lang="en-US" dirty="0"/>
              <a:t> =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Gauss </a:t>
            </a:r>
            <a:r>
              <a:rPr lang="en-US" dirty="0" err="1"/>
              <a:t>Quadrature</a:t>
            </a:r>
            <a:r>
              <a:rPr lang="en-US" dirty="0"/>
              <a:t> points and weights are selected such that n integration points can integrate (2</a:t>
            </a:r>
            <a:r>
              <a:rPr lang="en-US" i="1" dirty="0"/>
              <a:t>n</a:t>
            </a:r>
            <a:r>
              <a:rPr lang="en-US" dirty="0"/>
              <a:t> – 1)-order polynomial exactly.</a:t>
            </a:r>
          </a:p>
        </p:txBody>
      </p:sp>
      <p:pic>
        <p:nvPicPr>
          <p:cNvPr id="39322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62888" y="3341688"/>
            <a:ext cx="622300" cy="3683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graphicFrame>
        <p:nvGraphicFramePr>
          <p:cNvPr id="603138" name="Object 2"/>
          <p:cNvGraphicFramePr>
            <a:graphicFrameLocks noChangeAspect="1"/>
          </p:cNvGraphicFramePr>
          <p:nvPr/>
        </p:nvGraphicFramePr>
        <p:xfrm>
          <a:off x="1404938" y="1725613"/>
          <a:ext cx="2603500" cy="1143000"/>
        </p:xfrm>
        <a:graphic>
          <a:graphicData uri="http://schemas.openxmlformats.org/presentationml/2006/ole">
            <p:oleObj spid="_x0000_s603138" name="Equation" r:id="rId4" imgW="2603160" imgH="1143000" progId="Equation.DSMT4">
              <p:embed/>
            </p:oleObj>
          </a:graphicData>
        </a:graphic>
      </p:graphicFrame>
      <p:graphicFrame>
        <p:nvGraphicFramePr>
          <p:cNvPr id="603139" name="Object 3"/>
          <p:cNvGraphicFramePr>
            <a:graphicFrameLocks noChangeAspect="1"/>
          </p:cNvGraphicFramePr>
          <p:nvPr/>
        </p:nvGraphicFramePr>
        <p:xfrm>
          <a:off x="1341438" y="3986213"/>
          <a:ext cx="4152900" cy="812800"/>
        </p:xfrm>
        <a:graphic>
          <a:graphicData uri="http://schemas.openxmlformats.org/presentationml/2006/ole">
            <p:oleObj spid="_x0000_s603139" name="Equation" r:id="rId5" imgW="4152600" imgH="81252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NUMERICAL INTEGRATION </a:t>
            </a:r>
            <a:r>
              <a:rPr lang="en-US" i="1"/>
              <a:t>cont</a:t>
            </a:r>
            <a:r>
              <a:rPr lang="en-US"/>
              <a:t>.</a:t>
            </a:r>
          </a:p>
        </p:txBody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Gauss Quadrature Points and Weights</a:t>
            </a:r>
          </a:p>
        </p:txBody>
      </p:sp>
      <p:graphicFrame>
        <p:nvGraphicFramePr>
          <p:cNvPr id="394318" name="Group 78"/>
          <p:cNvGraphicFramePr>
            <a:graphicFrameLocks noGrp="1"/>
          </p:cNvGraphicFramePr>
          <p:nvPr/>
        </p:nvGraphicFramePr>
        <p:xfrm>
          <a:off x="492125" y="1630363"/>
          <a:ext cx="8355013" cy="3566160"/>
        </p:xfrm>
        <a:graphic>
          <a:graphicData uri="http://schemas.openxmlformats.org/drawingml/2006/table">
            <a:tbl>
              <a:tblPr/>
              <a:tblGrid>
                <a:gridCol w="1141413"/>
                <a:gridCol w="2617787"/>
                <a:gridCol w="2163763"/>
                <a:gridCol w="2432050"/>
              </a:tblGrid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Integration Points (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Weights (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w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Exact for polynomial of degree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0.0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2.0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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.5773502692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1.0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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.7745966692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0.0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.5555555556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.8888888889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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.8611363116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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.3399810436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.3478546451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.6521451549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7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6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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.9061798459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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.5384693101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0.0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.2369268851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.4786286705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.5688888889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9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51" name="Rectangle 7"/>
          <p:cNvSpPr>
            <a:spLocks noChangeArrowheads="1"/>
          </p:cNvSpPr>
          <p:nvPr/>
        </p:nvSpPr>
        <p:spPr bwMode="auto">
          <a:xfrm>
            <a:off x="736600" y="1677988"/>
            <a:ext cx="6807199" cy="1181100"/>
          </a:xfrm>
          <a:prstGeom prst="rect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NUMERICAL INTEGRATION </a:t>
            </a:r>
            <a:r>
              <a:rPr lang="en-US" i="1"/>
              <a:t>cont</a:t>
            </a:r>
            <a:r>
              <a:rPr lang="en-US"/>
              <a:t>.</a:t>
            </a:r>
          </a:p>
        </p:txBody>
      </p:sp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2-Dimensional Integration</a:t>
            </a:r>
          </a:p>
          <a:p>
            <a:pPr lvl="1"/>
            <a:r>
              <a:rPr lang="en-US"/>
              <a:t>multiplying two one-dimensional Gauss integration formulas 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r>
              <a:rPr lang="en-US"/>
              <a:t>Total number of integration points = </a:t>
            </a:r>
            <a:r>
              <a:rPr lang="en-US" i="1"/>
              <a:t>m</a:t>
            </a:r>
            <a:r>
              <a:rPr lang="en-US">
                <a:cs typeface="Arial" pitchFamily="34" charset="0"/>
              </a:rPr>
              <a:t>×</a:t>
            </a:r>
            <a:r>
              <a:rPr lang="en-US" i="1">
                <a:cs typeface="Arial" pitchFamily="34" charset="0"/>
              </a:rPr>
              <a:t>n</a:t>
            </a:r>
            <a:r>
              <a:rPr lang="en-US">
                <a:cs typeface="Arial" pitchFamily="34" charset="0"/>
              </a:rPr>
              <a:t>.</a:t>
            </a:r>
          </a:p>
        </p:txBody>
      </p:sp>
      <p:grpSp>
        <p:nvGrpSpPr>
          <p:cNvPr id="390152" name="Group 8"/>
          <p:cNvGrpSpPr>
            <a:grpSpLocks noChangeAspect="1"/>
          </p:cNvGrpSpPr>
          <p:nvPr/>
        </p:nvGrpSpPr>
        <p:grpSpPr bwMode="auto">
          <a:xfrm>
            <a:off x="1541463" y="3732213"/>
            <a:ext cx="6326187" cy="2127250"/>
            <a:chOff x="1770" y="1680"/>
            <a:chExt cx="6645" cy="2235"/>
          </a:xfrm>
        </p:grpSpPr>
        <p:sp>
          <p:nvSpPr>
            <p:cNvPr id="390153" name="Rectangle 9"/>
            <p:cNvSpPr>
              <a:spLocks noChangeAspect="1" noChangeArrowheads="1"/>
            </p:cNvSpPr>
            <p:nvPr/>
          </p:nvSpPr>
          <p:spPr bwMode="auto">
            <a:xfrm>
              <a:off x="4215" y="2385"/>
              <a:ext cx="1140" cy="1140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154" name="Freeform 10"/>
            <p:cNvSpPr>
              <a:spLocks noChangeAspect="1"/>
            </p:cNvSpPr>
            <p:nvPr/>
          </p:nvSpPr>
          <p:spPr bwMode="auto">
            <a:xfrm>
              <a:off x="4785" y="1800"/>
              <a:ext cx="1140" cy="11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185"/>
                </a:cxn>
                <a:cxn ang="0">
                  <a:pos x="1230" y="1185"/>
                </a:cxn>
              </a:cxnLst>
              <a:rect l="0" t="0" r="r" b="b"/>
              <a:pathLst>
                <a:path w="1230" h="1185">
                  <a:moveTo>
                    <a:pt x="0" y="0"/>
                  </a:moveTo>
                  <a:lnTo>
                    <a:pt x="0" y="1185"/>
                  </a:lnTo>
                  <a:lnTo>
                    <a:pt x="1230" y="1185"/>
                  </a:ln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0155" name="Text Box 11"/>
            <p:cNvSpPr txBox="1">
              <a:spLocks noChangeAspect="1" noChangeArrowheads="1"/>
            </p:cNvSpPr>
            <p:nvPr/>
          </p:nvSpPr>
          <p:spPr bwMode="auto">
            <a:xfrm>
              <a:off x="5760" y="3000"/>
              <a:ext cx="210" cy="3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marL="342900" indent="-342900"/>
              <a:r>
                <a:rPr lang="en-US" altLang="ko-KR" sz="1800" i="1">
                  <a:latin typeface="Times New Roman" pitchFamily="18" charset="0"/>
                  <a:ea typeface="SimSun" pitchFamily="2" charset="-122"/>
                </a:rPr>
                <a:t>s</a:t>
              </a:r>
            </a:p>
            <a:p>
              <a:pPr marL="342900" indent="-342900"/>
              <a:endParaRPr lang="en-US" sz="1800"/>
            </a:p>
          </p:txBody>
        </p:sp>
        <p:sp>
          <p:nvSpPr>
            <p:cNvPr id="390156" name="Text Box 12"/>
            <p:cNvSpPr txBox="1">
              <a:spLocks noChangeAspect="1" noChangeArrowheads="1"/>
            </p:cNvSpPr>
            <p:nvPr/>
          </p:nvSpPr>
          <p:spPr bwMode="auto">
            <a:xfrm>
              <a:off x="4500" y="1680"/>
              <a:ext cx="210" cy="3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marL="342900" indent="-342900"/>
              <a:r>
                <a:rPr lang="en-US" altLang="ko-KR" sz="1800" i="1">
                  <a:latin typeface="Times New Roman" pitchFamily="18" charset="0"/>
                  <a:ea typeface="SimSun" pitchFamily="2" charset="-122"/>
                </a:rPr>
                <a:t>t</a:t>
              </a:r>
            </a:p>
            <a:p>
              <a:pPr marL="342900" indent="-342900"/>
              <a:endParaRPr lang="en-US" sz="1800"/>
            </a:p>
          </p:txBody>
        </p:sp>
        <p:sp>
          <p:nvSpPr>
            <p:cNvPr id="390157" name="Rectangle 13"/>
            <p:cNvSpPr>
              <a:spLocks noChangeAspect="1" noChangeArrowheads="1"/>
            </p:cNvSpPr>
            <p:nvPr/>
          </p:nvSpPr>
          <p:spPr bwMode="auto">
            <a:xfrm>
              <a:off x="1770" y="2385"/>
              <a:ext cx="1140" cy="1140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158" name="Freeform 14"/>
            <p:cNvSpPr>
              <a:spLocks noChangeAspect="1"/>
            </p:cNvSpPr>
            <p:nvPr/>
          </p:nvSpPr>
          <p:spPr bwMode="auto">
            <a:xfrm>
              <a:off x="2340" y="1800"/>
              <a:ext cx="1140" cy="11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185"/>
                </a:cxn>
                <a:cxn ang="0">
                  <a:pos x="1230" y="1185"/>
                </a:cxn>
              </a:cxnLst>
              <a:rect l="0" t="0" r="r" b="b"/>
              <a:pathLst>
                <a:path w="1230" h="1185">
                  <a:moveTo>
                    <a:pt x="0" y="0"/>
                  </a:moveTo>
                  <a:lnTo>
                    <a:pt x="0" y="1185"/>
                  </a:lnTo>
                  <a:lnTo>
                    <a:pt x="1230" y="1185"/>
                  </a:ln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0159" name="Text Box 15"/>
            <p:cNvSpPr txBox="1">
              <a:spLocks noChangeAspect="1" noChangeArrowheads="1"/>
            </p:cNvSpPr>
            <p:nvPr/>
          </p:nvSpPr>
          <p:spPr bwMode="auto">
            <a:xfrm>
              <a:off x="3315" y="3000"/>
              <a:ext cx="210" cy="3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marL="342900" indent="-342900"/>
              <a:r>
                <a:rPr lang="en-US" altLang="ko-KR" sz="1800" i="1">
                  <a:latin typeface="Times New Roman" pitchFamily="18" charset="0"/>
                  <a:ea typeface="SimSun" pitchFamily="2" charset="-122"/>
                </a:rPr>
                <a:t>s</a:t>
              </a:r>
              <a:endParaRPr lang="en-US" sz="1800"/>
            </a:p>
          </p:txBody>
        </p:sp>
        <p:sp>
          <p:nvSpPr>
            <p:cNvPr id="390160" name="Text Box 16"/>
            <p:cNvSpPr txBox="1">
              <a:spLocks noChangeAspect="1" noChangeArrowheads="1"/>
            </p:cNvSpPr>
            <p:nvPr/>
          </p:nvSpPr>
          <p:spPr bwMode="auto">
            <a:xfrm>
              <a:off x="2055" y="1680"/>
              <a:ext cx="210" cy="3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marL="342900" indent="-342900"/>
              <a:r>
                <a:rPr lang="en-US" altLang="ko-KR" sz="1800" i="1">
                  <a:latin typeface="Times New Roman" pitchFamily="18" charset="0"/>
                  <a:ea typeface="SimSun" pitchFamily="2" charset="-122"/>
                </a:rPr>
                <a:t>t</a:t>
              </a:r>
              <a:endParaRPr lang="en-US" sz="1800"/>
            </a:p>
          </p:txBody>
        </p:sp>
        <p:sp>
          <p:nvSpPr>
            <p:cNvPr id="390161" name="Rectangle 17"/>
            <p:cNvSpPr>
              <a:spLocks noChangeAspect="1" noChangeArrowheads="1"/>
            </p:cNvSpPr>
            <p:nvPr/>
          </p:nvSpPr>
          <p:spPr bwMode="auto">
            <a:xfrm>
              <a:off x="6660" y="2385"/>
              <a:ext cx="1140" cy="1140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162" name="Freeform 18"/>
            <p:cNvSpPr>
              <a:spLocks noChangeAspect="1"/>
            </p:cNvSpPr>
            <p:nvPr/>
          </p:nvSpPr>
          <p:spPr bwMode="auto">
            <a:xfrm>
              <a:off x="7230" y="1800"/>
              <a:ext cx="1140" cy="11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185"/>
                </a:cxn>
                <a:cxn ang="0">
                  <a:pos x="1230" y="1185"/>
                </a:cxn>
              </a:cxnLst>
              <a:rect l="0" t="0" r="r" b="b"/>
              <a:pathLst>
                <a:path w="1230" h="1185">
                  <a:moveTo>
                    <a:pt x="0" y="0"/>
                  </a:moveTo>
                  <a:lnTo>
                    <a:pt x="0" y="1185"/>
                  </a:lnTo>
                  <a:lnTo>
                    <a:pt x="1230" y="1185"/>
                  </a:ln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0163" name="Text Box 19"/>
            <p:cNvSpPr txBox="1">
              <a:spLocks noChangeAspect="1" noChangeArrowheads="1"/>
            </p:cNvSpPr>
            <p:nvPr/>
          </p:nvSpPr>
          <p:spPr bwMode="auto">
            <a:xfrm>
              <a:off x="8205" y="3000"/>
              <a:ext cx="210" cy="3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marL="342900" indent="-342900"/>
              <a:r>
                <a:rPr lang="en-US" altLang="ko-KR" sz="1800" i="1">
                  <a:latin typeface="Times New Roman" pitchFamily="18" charset="0"/>
                  <a:ea typeface="SimSun" pitchFamily="2" charset="-122"/>
                </a:rPr>
                <a:t>s</a:t>
              </a:r>
            </a:p>
            <a:p>
              <a:pPr marL="342900" indent="-342900"/>
              <a:endParaRPr lang="en-US" sz="1800"/>
            </a:p>
          </p:txBody>
        </p:sp>
        <p:sp>
          <p:nvSpPr>
            <p:cNvPr id="390164" name="Text Box 20"/>
            <p:cNvSpPr txBox="1">
              <a:spLocks noChangeAspect="1" noChangeArrowheads="1"/>
            </p:cNvSpPr>
            <p:nvPr/>
          </p:nvSpPr>
          <p:spPr bwMode="auto">
            <a:xfrm>
              <a:off x="6945" y="1680"/>
              <a:ext cx="210" cy="3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marL="342900" indent="-342900"/>
              <a:r>
                <a:rPr lang="en-US" altLang="ko-KR" sz="1800" i="1">
                  <a:latin typeface="Times New Roman" pitchFamily="18" charset="0"/>
                  <a:ea typeface="SimSun" pitchFamily="2" charset="-122"/>
                </a:rPr>
                <a:t>t</a:t>
              </a:r>
            </a:p>
            <a:p>
              <a:pPr marL="342900" indent="-342900"/>
              <a:endParaRPr lang="en-US" sz="1800"/>
            </a:p>
          </p:txBody>
        </p:sp>
        <p:grpSp>
          <p:nvGrpSpPr>
            <p:cNvPr id="390165" name="Group 21"/>
            <p:cNvGrpSpPr>
              <a:grpSpLocks noChangeAspect="1"/>
            </p:cNvGrpSpPr>
            <p:nvPr/>
          </p:nvGrpSpPr>
          <p:grpSpPr bwMode="auto">
            <a:xfrm rot="-2700000">
              <a:off x="4457" y="3175"/>
              <a:ext cx="135" cy="135"/>
              <a:chOff x="3480" y="5380"/>
              <a:chExt cx="135" cy="135"/>
            </a:xfrm>
          </p:grpSpPr>
          <p:sp>
            <p:nvSpPr>
              <p:cNvPr id="390166" name="Line 22"/>
              <p:cNvSpPr>
                <a:spLocks noChangeAspect="1" noChangeShapeType="1"/>
              </p:cNvSpPr>
              <p:nvPr/>
            </p:nvSpPr>
            <p:spPr bwMode="auto">
              <a:xfrm>
                <a:off x="3480" y="5445"/>
                <a:ext cx="135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167" name="Line 23"/>
              <p:cNvSpPr>
                <a:spLocks noChangeAspect="1" noChangeShapeType="1"/>
              </p:cNvSpPr>
              <p:nvPr/>
            </p:nvSpPr>
            <p:spPr bwMode="auto">
              <a:xfrm rot="-5400000">
                <a:off x="3477" y="5448"/>
                <a:ext cx="135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90168" name="Group 24"/>
            <p:cNvGrpSpPr>
              <a:grpSpLocks noChangeAspect="1"/>
            </p:cNvGrpSpPr>
            <p:nvPr/>
          </p:nvGrpSpPr>
          <p:grpSpPr bwMode="auto">
            <a:xfrm rot="-2700000">
              <a:off x="2280" y="2890"/>
              <a:ext cx="135" cy="135"/>
              <a:chOff x="3480" y="5380"/>
              <a:chExt cx="135" cy="135"/>
            </a:xfrm>
          </p:grpSpPr>
          <p:sp>
            <p:nvSpPr>
              <p:cNvPr id="390169" name="Line 25"/>
              <p:cNvSpPr>
                <a:spLocks noChangeAspect="1" noChangeShapeType="1"/>
              </p:cNvSpPr>
              <p:nvPr/>
            </p:nvSpPr>
            <p:spPr bwMode="auto">
              <a:xfrm>
                <a:off x="3480" y="5445"/>
                <a:ext cx="135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170" name="Line 26"/>
              <p:cNvSpPr>
                <a:spLocks noChangeAspect="1" noChangeShapeType="1"/>
              </p:cNvSpPr>
              <p:nvPr/>
            </p:nvSpPr>
            <p:spPr bwMode="auto">
              <a:xfrm rot="-5400000">
                <a:off x="3477" y="5448"/>
                <a:ext cx="135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90171" name="Group 27"/>
            <p:cNvGrpSpPr>
              <a:grpSpLocks noChangeAspect="1"/>
            </p:cNvGrpSpPr>
            <p:nvPr/>
          </p:nvGrpSpPr>
          <p:grpSpPr bwMode="auto">
            <a:xfrm rot="-2700000">
              <a:off x="5001" y="3175"/>
              <a:ext cx="135" cy="135"/>
              <a:chOff x="3480" y="5380"/>
              <a:chExt cx="135" cy="135"/>
            </a:xfrm>
          </p:grpSpPr>
          <p:sp>
            <p:nvSpPr>
              <p:cNvPr id="390172" name="Line 28"/>
              <p:cNvSpPr>
                <a:spLocks noChangeAspect="1" noChangeShapeType="1"/>
              </p:cNvSpPr>
              <p:nvPr/>
            </p:nvSpPr>
            <p:spPr bwMode="auto">
              <a:xfrm>
                <a:off x="3480" y="5445"/>
                <a:ext cx="135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173" name="Line 29"/>
              <p:cNvSpPr>
                <a:spLocks noChangeAspect="1" noChangeShapeType="1"/>
              </p:cNvSpPr>
              <p:nvPr/>
            </p:nvSpPr>
            <p:spPr bwMode="auto">
              <a:xfrm rot="-5400000">
                <a:off x="3477" y="5448"/>
                <a:ext cx="135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90174" name="Group 30"/>
            <p:cNvGrpSpPr>
              <a:grpSpLocks noChangeAspect="1"/>
            </p:cNvGrpSpPr>
            <p:nvPr/>
          </p:nvGrpSpPr>
          <p:grpSpPr bwMode="auto">
            <a:xfrm rot="-2700000">
              <a:off x="4456" y="2650"/>
              <a:ext cx="135" cy="135"/>
              <a:chOff x="3480" y="5380"/>
              <a:chExt cx="135" cy="135"/>
            </a:xfrm>
          </p:grpSpPr>
          <p:sp>
            <p:nvSpPr>
              <p:cNvPr id="390175" name="Line 31"/>
              <p:cNvSpPr>
                <a:spLocks noChangeAspect="1" noChangeShapeType="1"/>
              </p:cNvSpPr>
              <p:nvPr/>
            </p:nvSpPr>
            <p:spPr bwMode="auto">
              <a:xfrm>
                <a:off x="3480" y="5445"/>
                <a:ext cx="135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176" name="Line 32"/>
              <p:cNvSpPr>
                <a:spLocks noChangeAspect="1" noChangeShapeType="1"/>
              </p:cNvSpPr>
              <p:nvPr/>
            </p:nvSpPr>
            <p:spPr bwMode="auto">
              <a:xfrm rot="-5400000">
                <a:off x="3477" y="5448"/>
                <a:ext cx="135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90177" name="Group 33"/>
            <p:cNvGrpSpPr>
              <a:grpSpLocks noChangeAspect="1"/>
            </p:cNvGrpSpPr>
            <p:nvPr/>
          </p:nvGrpSpPr>
          <p:grpSpPr bwMode="auto">
            <a:xfrm rot="-2700000">
              <a:off x="5002" y="2650"/>
              <a:ext cx="135" cy="135"/>
              <a:chOff x="3480" y="5380"/>
              <a:chExt cx="135" cy="135"/>
            </a:xfrm>
          </p:grpSpPr>
          <p:sp>
            <p:nvSpPr>
              <p:cNvPr id="390178" name="Line 34"/>
              <p:cNvSpPr>
                <a:spLocks noChangeAspect="1" noChangeShapeType="1"/>
              </p:cNvSpPr>
              <p:nvPr/>
            </p:nvSpPr>
            <p:spPr bwMode="auto">
              <a:xfrm>
                <a:off x="3480" y="5445"/>
                <a:ext cx="135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179" name="Line 35"/>
              <p:cNvSpPr>
                <a:spLocks noChangeAspect="1" noChangeShapeType="1"/>
              </p:cNvSpPr>
              <p:nvPr/>
            </p:nvSpPr>
            <p:spPr bwMode="auto">
              <a:xfrm rot="-5400000">
                <a:off x="3477" y="5448"/>
                <a:ext cx="135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90180" name="Group 36"/>
            <p:cNvGrpSpPr>
              <a:grpSpLocks noChangeAspect="1"/>
            </p:cNvGrpSpPr>
            <p:nvPr/>
          </p:nvGrpSpPr>
          <p:grpSpPr bwMode="auto">
            <a:xfrm rot="-2700000">
              <a:off x="6841" y="2535"/>
              <a:ext cx="135" cy="135"/>
              <a:chOff x="3480" y="5380"/>
              <a:chExt cx="135" cy="135"/>
            </a:xfrm>
          </p:grpSpPr>
          <p:sp>
            <p:nvSpPr>
              <p:cNvPr id="390181" name="Line 37"/>
              <p:cNvSpPr>
                <a:spLocks noChangeAspect="1" noChangeShapeType="1"/>
              </p:cNvSpPr>
              <p:nvPr/>
            </p:nvSpPr>
            <p:spPr bwMode="auto">
              <a:xfrm>
                <a:off x="3480" y="5445"/>
                <a:ext cx="135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182" name="Line 38"/>
              <p:cNvSpPr>
                <a:spLocks noChangeAspect="1" noChangeShapeType="1"/>
              </p:cNvSpPr>
              <p:nvPr/>
            </p:nvSpPr>
            <p:spPr bwMode="auto">
              <a:xfrm rot="-5400000">
                <a:off x="3477" y="5448"/>
                <a:ext cx="135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90183" name="Group 39"/>
            <p:cNvGrpSpPr>
              <a:grpSpLocks noChangeAspect="1"/>
            </p:cNvGrpSpPr>
            <p:nvPr/>
          </p:nvGrpSpPr>
          <p:grpSpPr bwMode="auto">
            <a:xfrm rot="-2700000">
              <a:off x="7499" y="2535"/>
              <a:ext cx="135" cy="135"/>
              <a:chOff x="3480" y="5380"/>
              <a:chExt cx="135" cy="135"/>
            </a:xfrm>
          </p:grpSpPr>
          <p:sp>
            <p:nvSpPr>
              <p:cNvPr id="390184" name="Line 40"/>
              <p:cNvSpPr>
                <a:spLocks noChangeAspect="1" noChangeShapeType="1"/>
              </p:cNvSpPr>
              <p:nvPr/>
            </p:nvSpPr>
            <p:spPr bwMode="auto">
              <a:xfrm>
                <a:off x="3480" y="5445"/>
                <a:ext cx="135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185" name="Line 41"/>
              <p:cNvSpPr>
                <a:spLocks noChangeAspect="1" noChangeShapeType="1"/>
              </p:cNvSpPr>
              <p:nvPr/>
            </p:nvSpPr>
            <p:spPr bwMode="auto">
              <a:xfrm rot="-5400000">
                <a:off x="3477" y="5448"/>
                <a:ext cx="135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90186" name="Group 42"/>
            <p:cNvGrpSpPr>
              <a:grpSpLocks noChangeAspect="1"/>
            </p:cNvGrpSpPr>
            <p:nvPr/>
          </p:nvGrpSpPr>
          <p:grpSpPr bwMode="auto">
            <a:xfrm rot="-2700000">
              <a:off x="7165" y="2534"/>
              <a:ext cx="135" cy="135"/>
              <a:chOff x="3480" y="5380"/>
              <a:chExt cx="135" cy="135"/>
            </a:xfrm>
          </p:grpSpPr>
          <p:sp>
            <p:nvSpPr>
              <p:cNvPr id="390187" name="Line 43"/>
              <p:cNvSpPr>
                <a:spLocks noChangeAspect="1" noChangeShapeType="1"/>
              </p:cNvSpPr>
              <p:nvPr/>
            </p:nvSpPr>
            <p:spPr bwMode="auto">
              <a:xfrm>
                <a:off x="3480" y="5445"/>
                <a:ext cx="135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188" name="Line 44"/>
              <p:cNvSpPr>
                <a:spLocks noChangeAspect="1" noChangeShapeType="1"/>
              </p:cNvSpPr>
              <p:nvPr/>
            </p:nvSpPr>
            <p:spPr bwMode="auto">
              <a:xfrm rot="-5400000">
                <a:off x="3477" y="5448"/>
                <a:ext cx="135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90189" name="Group 45"/>
            <p:cNvGrpSpPr>
              <a:grpSpLocks noChangeAspect="1"/>
            </p:cNvGrpSpPr>
            <p:nvPr/>
          </p:nvGrpSpPr>
          <p:grpSpPr bwMode="auto">
            <a:xfrm rot="-2700000">
              <a:off x="6841" y="2887"/>
              <a:ext cx="135" cy="135"/>
              <a:chOff x="3480" y="5380"/>
              <a:chExt cx="135" cy="135"/>
            </a:xfrm>
          </p:grpSpPr>
          <p:sp>
            <p:nvSpPr>
              <p:cNvPr id="390190" name="Line 46"/>
              <p:cNvSpPr>
                <a:spLocks noChangeAspect="1" noChangeShapeType="1"/>
              </p:cNvSpPr>
              <p:nvPr/>
            </p:nvSpPr>
            <p:spPr bwMode="auto">
              <a:xfrm>
                <a:off x="3480" y="5445"/>
                <a:ext cx="135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191" name="Line 47"/>
              <p:cNvSpPr>
                <a:spLocks noChangeAspect="1" noChangeShapeType="1"/>
              </p:cNvSpPr>
              <p:nvPr/>
            </p:nvSpPr>
            <p:spPr bwMode="auto">
              <a:xfrm rot="-5400000">
                <a:off x="3477" y="5448"/>
                <a:ext cx="135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90192" name="Group 48"/>
            <p:cNvGrpSpPr>
              <a:grpSpLocks noChangeAspect="1"/>
            </p:cNvGrpSpPr>
            <p:nvPr/>
          </p:nvGrpSpPr>
          <p:grpSpPr bwMode="auto">
            <a:xfrm rot="-2700000">
              <a:off x="7499" y="2887"/>
              <a:ext cx="135" cy="135"/>
              <a:chOff x="3480" y="5380"/>
              <a:chExt cx="135" cy="135"/>
            </a:xfrm>
          </p:grpSpPr>
          <p:sp>
            <p:nvSpPr>
              <p:cNvPr id="390193" name="Line 49"/>
              <p:cNvSpPr>
                <a:spLocks noChangeAspect="1" noChangeShapeType="1"/>
              </p:cNvSpPr>
              <p:nvPr/>
            </p:nvSpPr>
            <p:spPr bwMode="auto">
              <a:xfrm>
                <a:off x="3480" y="5445"/>
                <a:ext cx="135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194" name="Line 50"/>
              <p:cNvSpPr>
                <a:spLocks noChangeAspect="1" noChangeShapeType="1"/>
              </p:cNvSpPr>
              <p:nvPr/>
            </p:nvSpPr>
            <p:spPr bwMode="auto">
              <a:xfrm rot="-5400000">
                <a:off x="3477" y="5448"/>
                <a:ext cx="135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90195" name="Group 51"/>
            <p:cNvGrpSpPr>
              <a:grpSpLocks noChangeAspect="1"/>
            </p:cNvGrpSpPr>
            <p:nvPr/>
          </p:nvGrpSpPr>
          <p:grpSpPr bwMode="auto">
            <a:xfrm rot="-2700000">
              <a:off x="7165" y="2886"/>
              <a:ext cx="135" cy="135"/>
              <a:chOff x="3480" y="5380"/>
              <a:chExt cx="135" cy="135"/>
            </a:xfrm>
          </p:grpSpPr>
          <p:sp>
            <p:nvSpPr>
              <p:cNvPr id="390196" name="Line 52"/>
              <p:cNvSpPr>
                <a:spLocks noChangeAspect="1" noChangeShapeType="1"/>
              </p:cNvSpPr>
              <p:nvPr/>
            </p:nvSpPr>
            <p:spPr bwMode="auto">
              <a:xfrm>
                <a:off x="3480" y="5445"/>
                <a:ext cx="135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197" name="Line 53"/>
              <p:cNvSpPr>
                <a:spLocks noChangeAspect="1" noChangeShapeType="1"/>
              </p:cNvSpPr>
              <p:nvPr/>
            </p:nvSpPr>
            <p:spPr bwMode="auto">
              <a:xfrm rot="-5400000">
                <a:off x="3477" y="5448"/>
                <a:ext cx="135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90198" name="Group 54"/>
            <p:cNvGrpSpPr>
              <a:grpSpLocks noChangeAspect="1"/>
            </p:cNvGrpSpPr>
            <p:nvPr/>
          </p:nvGrpSpPr>
          <p:grpSpPr bwMode="auto">
            <a:xfrm rot="-2700000">
              <a:off x="6841" y="3215"/>
              <a:ext cx="135" cy="135"/>
              <a:chOff x="3480" y="5380"/>
              <a:chExt cx="135" cy="135"/>
            </a:xfrm>
          </p:grpSpPr>
          <p:sp>
            <p:nvSpPr>
              <p:cNvPr id="390199" name="Line 55"/>
              <p:cNvSpPr>
                <a:spLocks noChangeAspect="1" noChangeShapeType="1"/>
              </p:cNvSpPr>
              <p:nvPr/>
            </p:nvSpPr>
            <p:spPr bwMode="auto">
              <a:xfrm>
                <a:off x="3480" y="5445"/>
                <a:ext cx="135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200" name="Line 56"/>
              <p:cNvSpPr>
                <a:spLocks noChangeAspect="1" noChangeShapeType="1"/>
              </p:cNvSpPr>
              <p:nvPr/>
            </p:nvSpPr>
            <p:spPr bwMode="auto">
              <a:xfrm rot="-5400000">
                <a:off x="3477" y="5448"/>
                <a:ext cx="135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90201" name="Group 57"/>
            <p:cNvGrpSpPr>
              <a:grpSpLocks noChangeAspect="1"/>
            </p:cNvGrpSpPr>
            <p:nvPr/>
          </p:nvGrpSpPr>
          <p:grpSpPr bwMode="auto">
            <a:xfrm rot="-2700000">
              <a:off x="7499" y="3215"/>
              <a:ext cx="135" cy="135"/>
              <a:chOff x="3480" y="5380"/>
              <a:chExt cx="135" cy="135"/>
            </a:xfrm>
          </p:grpSpPr>
          <p:sp>
            <p:nvSpPr>
              <p:cNvPr id="390202" name="Line 58"/>
              <p:cNvSpPr>
                <a:spLocks noChangeAspect="1" noChangeShapeType="1"/>
              </p:cNvSpPr>
              <p:nvPr/>
            </p:nvSpPr>
            <p:spPr bwMode="auto">
              <a:xfrm>
                <a:off x="3480" y="5445"/>
                <a:ext cx="135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203" name="Line 59"/>
              <p:cNvSpPr>
                <a:spLocks noChangeAspect="1" noChangeShapeType="1"/>
              </p:cNvSpPr>
              <p:nvPr/>
            </p:nvSpPr>
            <p:spPr bwMode="auto">
              <a:xfrm rot="-5400000">
                <a:off x="3477" y="5448"/>
                <a:ext cx="135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90204" name="Group 60"/>
            <p:cNvGrpSpPr>
              <a:grpSpLocks noChangeAspect="1"/>
            </p:cNvGrpSpPr>
            <p:nvPr/>
          </p:nvGrpSpPr>
          <p:grpSpPr bwMode="auto">
            <a:xfrm rot="-2700000">
              <a:off x="7165" y="3214"/>
              <a:ext cx="135" cy="135"/>
              <a:chOff x="3480" y="5380"/>
              <a:chExt cx="135" cy="135"/>
            </a:xfrm>
          </p:grpSpPr>
          <p:sp>
            <p:nvSpPr>
              <p:cNvPr id="390205" name="Line 61"/>
              <p:cNvSpPr>
                <a:spLocks noChangeAspect="1" noChangeShapeType="1"/>
              </p:cNvSpPr>
              <p:nvPr/>
            </p:nvSpPr>
            <p:spPr bwMode="auto">
              <a:xfrm>
                <a:off x="3480" y="5445"/>
                <a:ext cx="135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206" name="Line 62"/>
              <p:cNvSpPr>
                <a:spLocks noChangeAspect="1" noChangeShapeType="1"/>
              </p:cNvSpPr>
              <p:nvPr/>
            </p:nvSpPr>
            <p:spPr bwMode="auto">
              <a:xfrm rot="-5400000">
                <a:off x="3477" y="5448"/>
                <a:ext cx="135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90207" name="Text Box 63"/>
            <p:cNvSpPr txBox="1">
              <a:spLocks noChangeAspect="1" noChangeArrowheads="1"/>
            </p:cNvSpPr>
            <p:nvPr/>
          </p:nvSpPr>
          <p:spPr bwMode="auto">
            <a:xfrm>
              <a:off x="1845" y="3615"/>
              <a:ext cx="930" cy="3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marL="342900" indent="-342900"/>
              <a:r>
                <a:rPr lang="en-US" altLang="ko-KR" sz="1800">
                  <a:latin typeface="Times New Roman" pitchFamily="18" charset="0"/>
                  <a:ea typeface="SimSun" pitchFamily="2" charset="-122"/>
                </a:rPr>
                <a:t>(a) 1</a:t>
              </a:r>
              <a:r>
                <a:rPr lang="en-US" altLang="ko-KR" sz="1800">
                  <a:latin typeface="Times New Roman" pitchFamily="18" charset="0"/>
                  <a:ea typeface="SimSun" pitchFamily="2" charset="-122"/>
                  <a:sym typeface="Symbol" pitchFamily="18" charset="2"/>
                </a:rPr>
                <a:t></a:t>
              </a:r>
              <a:r>
                <a:rPr lang="en-US" altLang="ko-KR" sz="1800">
                  <a:latin typeface="Times New Roman" pitchFamily="18" charset="0"/>
                  <a:ea typeface="SimSun" pitchFamily="2" charset="-122"/>
                </a:rPr>
                <a:t>1</a:t>
              </a:r>
              <a:endParaRPr lang="en-US" sz="1800"/>
            </a:p>
          </p:txBody>
        </p:sp>
        <p:sp>
          <p:nvSpPr>
            <p:cNvPr id="390208" name="Text Box 64"/>
            <p:cNvSpPr txBox="1">
              <a:spLocks noChangeAspect="1" noChangeArrowheads="1"/>
            </p:cNvSpPr>
            <p:nvPr/>
          </p:nvSpPr>
          <p:spPr bwMode="auto">
            <a:xfrm>
              <a:off x="4290" y="3615"/>
              <a:ext cx="930" cy="3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marL="342900" indent="-342900"/>
              <a:r>
                <a:rPr lang="en-US" altLang="ko-KR" sz="1800">
                  <a:latin typeface="Times New Roman" pitchFamily="18" charset="0"/>
                  <a:ea typeface="SimSun" pitchFamily="2" charset="-122"/>
                </a:rPr>
                <a:t>(b) 2</a:t>
              </a:r>
              <a:r>
                <a:rPr lang="en-US" altLang="ko-KR" sz="1800">
                  <a:latin typeface="Times New Roman" pitchFamily="18" charset="0"/>
                  <a:ea typeface="SimSun" pitchFamily="2" charset="-122"/>
                  <a:sym typeface="Symbol" pitchFamily="18" charset="2"/>
                </a:rPr>
                <a:t></a:t>
              </a:r>
              <a:r>
                <a:rPr lang="en-US" altLang="ko-KR" sz="1800">
                  <a:latin typeface="Times New Roman" pitchFamily="18" charset="0"/>
                  <a:ea typeface="SimSun" pitchFamily="2" charset="-122"/>
                </a:rPr>
                <a:t>2</a:t>
              </a:r>
              <a:endParaRPr lang="en-US" sz="1800"/>
            </a:p>
          </p:txBody>
        </p:sp>
        <p:sp>
          <p:nvSpPr>
            <p:cNvPr id="390209" name="Text Box 65"/>
            <p:cNvSpPr txBox="1">
              <a:spLocks noChangeAspect="1" noChangeArrowheads="1"/>
            </p:cNvSpPr>
            <p:nvPr/>
          </p:nvSpPr>
          <p:spPr bwMode="auto">
            <a:xfrm>
              <a:off x="6765" y="3615"/>
              <a:ext cx="930" cy="3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marL="342900" indent="-342900"/>
              <a:r>
                <a:rPr lang="en-US" altLang="ko-KR" sz="1800">
                  <a:latin typeface="Times New Roman" pitchFamily="18" charset="0"/>
                  <a:ea typeface="SimSun" pitchFamily="2" charset="-122"/>
                </a:rPr>
                <a:t>(c) 3</a:t>
              </a:r>
              <a:r>
                <a:rPr lang="en-US" altLang="ko-KR" sz="1800">
                  <a:latin typeface="Times New Roman" pitchFamily="18" charset="0"/>
                  <a:ea typeface="SimSun" pitchFamily="2" charset="-122"/>
                  <a:sym typeface="Symbol" pitchFamily="18" charset="2"/>
                </a:rPr>
                <a:t></a:t>
              </a:r>
              <a:r>
                <a:rPr lang="en-US" altLang="ko-KR" sz="1800">
                  <a:latin typeface="Times New Roman" pitchFamily="18" charset="0"/>
                  <a:ea typeface="SimSun" pitchFamily="2" charset="-122"/>
                </a:rPr>
                <a:t>3</a:t>
              </a:r>
              <a:endParaRPr lang="en-US" sz="1800"/>
            </a:p>
          </p:txBody>
        </p:sp>
      </p:grpSp>
      <p:sp>
        <p:nvSpPr>
          <p:cNvPr id="6010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01089" name="Object 1"/>
          <p:cNvGraphicFramePr>
            <a:graphicFrameLocks noChangeAspect="1"/>
          </p:cNvGraphicFramePr>
          <p:nvPr/>
        </p:nvGraphicFramePr>
        <p:xfrm>
          <a:off x="1253457" y="1881188"/>
          <a:ext cx="5753100" cy="739775"/>
        </p:xfrm>
        <a:graphic>
          <a:graphicData uri="http://schemas.openxmlformats.org/presentationml/2006/ole">
            <p:oleObj spid="_x0000_s601089" name="Equation" r:id="rId3" imgW="5752800" imgH="73656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NUMERICAL INTEGRATION EXAMPLE</a:t>
            </a:r>
          </a:p>
        </p:txBody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Integrate the following polynomial: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One-point formula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Two-point formula</a:t>
            </a:r>
          </a:p>
        </p:txBody>
      </p:sp>
      <p:sp>
        <p:nvSpPr>
          <p:cNvPr id="6000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00065" name="Object 1"/>
          <p:cNvGraphicFramePr>
            <a:graphicFrameLocks noChangeAspect="1"/>
          </p:cNvGraphicFramePr>
          <p:nvPr/>
        </p:nvGraphicFramePr>
        <p:xfrm>
          <a:off x="1160463" y="1433513"/>
          <a:ext cx="2444750" cy="741362"/>
        </p:xfrm>
        <a:graphic>
          <a:graphicData uri="http://schemas.openxmlformats.org/presentationml/2006/ole">
            <p:oleObj spid="_x0000_s600065" name="Equation" r:id="rId3" imgW="2450880" imgH="736560" progId="Equation.DSMT4">
              <p:embed/>
            </p:oleObj>
          </a:graphicData>
        </a:graphic>
      </p:graphicFrame>
      <p:sp>
        <p:nvSpPr>
          <p:cNvPr id="6000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00067" name="Object 3"/>
          <p:cNvGraphicFramePr>
            <a:graphicFrameLocks noChangeAspect="1"/>
          </p:cNvGraphicFramePr>
          <p:nvPr/>
        </p:nvGraphicFramePr>
        <p:xfrm>
          <a:off x="979488" y="3270250"/>
          <a:ext cx="3487737" cy="715963"/>
        </p:xfrm>
        <a:graphic>
          <a:graphicData uri="http://schemas.openxmlformats.org/presentationml/2006/ole">
            <p:oleObj spid="_x0000_s600067" name="Equation" r:id="rId4" imgW="3492360" imgH="711000" progId="Equation.DSMT4">
              <p:embed/>
            </p:oleObj>
          </a:graphicData>
        </a:graphic>
      </p:graphicFrame>
      <p:sp>
        <p:nvSpPr>
          <p:cNvPr id="60007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00069" name="Object 5"/>
          <p:cNvGraphicFramePr>
            <a:graphicFrameLocks noChangeAspect="1"/>
          </p:cNvGraphicFramePr>
          <p:nvPr/>
        </p:nvGraphicFramePr>
        <p:xfrm>
          <a:off x="1150938" y="4860925"/>
          <a:ext cx="6219825" cy="1196975"/>
        </p:xfrm>
        <a:graphic>
          <a:graphicData uri="http://schemas.openxmlformats.org/presentationml/2006/ole">
            <p:oleObj spid="_x0000_s600069" name="Equation" r:id="rId5" imgW="6222960" imgH="11808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NUMERICAL INTEGRATION EXAMPLE </a:t>
            </a:r>
            <a:r>
              <a:rPr lang="en-US" i="1"/>
              <a:t>cont</a:t>
            </a:r>
            <a:r>
              <a:rPr lang="en-US"/>
              <a:t>.</a:t>
            </a:r>
          </a:p>
        </p:txBody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/>
              <a:t>3-point formula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r>
              <a:rPr lang="en-US"/>
              <a:t>4-point formula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r>
              <a:rPr lang="en-US"/>
              <a:t>4-point formula yields the exact solution. Why?</a:t>
            </a:r>
          </a:p>
        </p:txBody>
      </p:sp>
      <p:sp>
        <p:nvSpPr>
          <p:cNvPr id="5990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99041" name="Object 1"/>
          <p:cNvGraphicFramePr>
            <a:graphicFrameLocks noChangeAspect="1"/>
          </p:cNvGraphicFramePr>
          <p:nvPr/>
        </p:nvGraphicFramePr>
        <p:xfrm>
          <a:off x="965200" y="1304925"/>
          <a:ext cx="6675438" cy="1196975"/>
        </p:xfrm>
        <a:graphic>
          <a:graphicData uri="http://schemas.openxmlformats.org/presentationml/2006/ole">
            <p:oleObj spid="_x0000_s599041" name="Equation" r:id="rId3" imgW="6680160" imgH="1180800" progId="Equation.DSMT4">
              <p:embed/>
            </p:oleObj>
          </a:graphicData>
        </a:graphic>
      </p:graphicFrame>
      <p:sp>
        <p:nvSpPr>
          <p:cNvPr id="5990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99043" name="Object 3"/>
          <p:cNvGraphicFramePr>
            <a:graphicFrameLocks noChangeAspect="1"/>
          </p:cNvGraphicFramePr>
          <p:nvPr/>
        </p:nvGraphicFramePr>
        <p:xfrm>
          <a:off x="1198563" y="3433763"/>
          <a:ext cx="4883150" cy="1916112"/>
        </p:xfrm>
        <a:graphic>
          <a:graphicData uri="http://schemas.openxmlformats.org/presentationml/2006/ole">
            <p:oleObj spid="_x0000_s599043" name="Equation" r:id="rId4" imgW="4889160" imgH="1904760" progId="Equation.DSMT4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6009</TotalTime>
  <Words>4271</Words>
  <Application>Microsoft Office PowerPoint</Application>
  <PresentationFormat>On-screen Show (4:3)</PresentationFormat>
  <Paragraphs>1185</Paragraphs>
  <Slides>101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101</vt:i4>
      </vt:variant>
    </vt:vector>
  </HeadingPairs>
  <TitlesOfParts>
    <vt:vector size="112" baseType="lpstr">
      <vt:lpstr>Arial</vt:lpstr>
      <vt:lpstr>Times New Roman</vt:lpstr>
      <vt:lpstr>Symbol</vt:lpstr>
      <vt:lpstr>바탕</vt:lpstr>
      <vt:lpstr>SimSun</vt:lpstr>
      <vt:lpstr>Calibri</vt:lpstr>
      <vt:lpstr>맑은 고딕</vt:lpstr>
      <vt:lpstr>Default Design</vt:lpstr>
      <vt:lpstr>Picture</vt:lpstr>
      <vt:lpstr>Equation</vt:lpstr>
      <vt:lpstr>MathType 6.0 Equation</vt:lpstr>
      <vt:lpstr>CHAP 6 FINITE ELEMENTS  FOR PLANE SOLIDS</vt:lpstr>
      <vt:lpstr>INTRODUCTION</vt:lpstr>
      <vt:lpstr>TYPES OF 2D PROBLEMS</vt:lpstr>
      <vt:lpstr>TYPES OF 2D PROBLEMS cont.</vt:lpstr>
      <vt:lpstr>PLANE STRESS PROBLEM</vt:lpstr>
      <vt:lpstr>PLANE STRESS PROBLEM cont.</vt:lpstr>
      <vt:lpstr>PLANE STRAIN PROBLEM</vt:lpstr>
      <vt:lpstr>PLANE STRAIN PROBLEM cont.</vt:lpstr>
      <vt:lpstr>EQUIVALENCE</vt:lpstr>
      <vt:lpstr>PRINCIPLE OF MINIMUM POTENTIAL ENERGY</vt:lpstr>
      <vt:lpstr>PRINCIPLE OF MINIMUM POTENTIAL ENERGY cont.</vt:lpstr>
      <vt:lpstr>PRINCIPLE OF MINIMUM POTENTIAL ENERGY cont.</vt:lpstr>
      <vt:lpstr>CST ELEMENT</vt:lpstr>
      <vt:lpstr>CST ELEMENT cont.</vt:lpstr>
      <vt:lpstr>CST ELEMENT cont.</vt:lpstr>
      <vt:lpstr>CST ELEMENT cont.</vt:lpstr>
      <vt:lpstr>CST ELEMENT cont.</vt:lpstr>
      <vt:lpstr>CST ELEMENT cont.</vt:lpstr>
      <vt:lpstr>CST ELEMENT cont.</vt:lpstr>
      <vt:lpstr>CST ELEMENT cont.</vt:lpstr>
      <vt:lpstr>CST ELEMENT cont.</vt:lpstr>
      <vt:lpstr>CST ELEMENT cont.</vt:lpstr>
      <vt:lpstr>CST ELEMENT cont.</vt:lpstr>
      <vt:lpstr>EXAMPLE - Interpolation</vt:lpstr>
      <vt:lpstr>EXAMPLE – Interpolation cont.</vt:lpstr>
      <vt:lpstr>CST ELEMENT cont.</vt:lpstr>
      <vt:lpstr>CST ELEMENT cont.</vt:lpstr>
      <vt:lpstr>CST ELEMENT cont.</vt:lpstr>
      <vt:lpstr>CST ELEMENT cont.</vt:lpstr>
      <vt:lpstr>CST ELEMENT cont.</vt:lpstr>
      <vt:lpstr>CST ELEMENT cont.</vt:lpstr>
      <vt:lpstr>EXAMPLE 8.1</vt:lpstr>
      <vt:lpstr>EXAMPLE 8.1 cont.</vt:lpstr>
      <vt:lpstr>EXAMPLE 8.1 cont.</vt:lpstr>
      <vt:lpstr>EXAMPLE 8.1 cont.</vt:lpstr>
      <vt:lpstr>EXAMPLE 8.1 cont.</vt:lpstr>
      <vt:lpstr>EXAMPLE 8.1 cont.</vt:lpstr>
      <vt:lpstr>EXAMPLE 8.1 cont.</vt:lpstr>
      <vt:lpstr>EXAMPLE 8.1 cont.</vt:lpstr>
      <vt:lpstr>DISCUSSION</vt:lpstr>
      <vt:lpstr>BEAM BENDING EXAMPLE</vt:lpstr>
      <vt:lpstr>BEAM BENDING EXAMPLE cont.</vt:lpstr>
      <vt:lpstr>CST ELEMENT cont.</vt:lpstr>
      <vt:lpstr>CST ELEMENT cont.</vt:lpstr>
      <vt:lpstr>RECTANGULAR ELEMENT</vt:lpstr>
      <vt:lpstr>LAGRANGE INTERPOLATION</vt:lpstr>
      <vt:lpstr>RECTANGULAR ELEMENT cont.</vt:lpstr>
      <vt:lpstr>RECTANGULAR ELEMENT cont.</vt:lpstr>
      <vt:lpstr>RECTANGULAR ELEMENT cont.</vt:lpstr>
      <vt:lpstr>RECTANGULAR ELEMENT cont.</vt:lpstr>
      <vt:lpstr>RECTANGULAR ELEMENT cont.</vt:lpstr>
      <vt:lpstr>EXAMPLE 8.2</vt:lpstr>
      <vt:lpstr>RECTANGULAR ELEMENT cont.</vt:lpstr>
      <vt:lpstr>RECTANGULAR ELEMENT cont.</vt:lpstr>
      <vt:lpstr>RECTANGULAR ELEMENT cont.</vt:lpstr>
      <vt:lpstr>EXAMPLE – SIMPLE SHEAR</vt:lpstr>
      <vt:lpstr>EXAMPLE – SIMPLE SHEAR cont.</vt:lpstr>
      <vt:lpstr>EXAMPLE – PURE BENDING</vt:lpstr>
      <vt:lpstr>EXAMPLE – PURE BENDING cont.</vt:lpstr>
      <vt:lpstr>BEAM BENDING PROBLEM cont.</vt:lpstr>
      <vt:lpstr>BEAM BENDING PROBLEM cont.</vt:lpstr>
      <vt:lpstr>BEAM BENDING PROBLEM cont.</vt:lpstr>
      <vt:lpstr>RECTANGULAR ELEMENT</vt:lpstr>
      <vt:lpstr>RECTANGULAR ELEMENT</vt:lpstr>
      <vt:lpstr>RECTANGULAR ELEMENT</vt:lpstr>
      <vt:lpstr>BEAM BENDING PROBLEM cont.</vt:lpstr>
      <vt:lpstr>BEAM BENDING PROBLEM cont.</vt:lpstr>
      <vt:lpstr>BEAM BENDING PROBLEM cont.</vt:lpstr>
      <vt:lpstr>BEAM BENDING PROBLEM cont.</vt:lpstr>
      <vt:lpstr>BEAM BENDING PROBLEM cont.</vt:lpstr>
      <vt:lpstr>ISOPARAMETRIC ELEMENT</vt:lpstr>
      <vt:lpstr>ISOPARAMETRIC MAPPING</vt:lpstr>
      <vt:lpstr>ISOPARAMETRIC MAPPING cont.</vt:lpstr>
      <vt:lpstr>ISOPARAMETRIC MAPPING cont.</vt:lpstr>
      <vt:lpstr>EXAMPLE</vt:lpstr>
      <vt:lpstr>EXAMPLE cont.</vt:lpstr>
      <vt:lpstr>JACOBIAN OF MAPPING</vt:lpstr>
      <vt:lpstr>JACOBIAN OF MAPPING cont.</vt:lpstr>
      <vt:lpstr>JACOBIAN OF MAPPING cont.</vt:lpstr>
      <vt:lpstr>EXAMPLE (JACOBIAN)</vt:lpstr>
      <vt:lpstr>EXAMPLE (JACOBIAN) cont.</vt:lpstr>
      <vt:lpstr>EXAMPLE (JACOBIAN) cont.</vt:lpstr>
      <vt:lpstr>EXAMPLE 8.3 (JACOBIAN) cont.</vt:lpstr>
      <vt:lpstr>INTERPOLATION</vt:lpstr>
      <vt:lpstr>INTERPOLATION cont.</vt:lpstr>
      <vt:lpstr>INTERPOLATION cont.</vt:lpstr>
      <vt:lpstr>EXAMPLE</vt:lpstr>
      <vt:lpstr>EXAMPLE cont.</vt:lpstr>
      <vt:lpstr>EXAMPLE cont.</vt:lpstr>
      <vt:lpstr>EXAMPLE cont.</vt:lpstr>
      <vt:lpstr>EXAMPLE cont.</vt:lpstr>
      <vt:lpstr>FINITE ELEMENT EQUATION</vt:lpstr>
      <vt:lpstr>NUMERICAL INTEGRATION</vt:lpstr>
      <vt:lpstr>NUMERICAL INTEGRATION cont.</vt:lpstr>
      <vt:lpstr>NUMERICAL INTEGRATION cont.</vt:lpstr>
      <vt:lpstr>NUMERICAL INTEGRATION cont.</vt:lpstr>
      <vt:lpstr>NUMERICAL INTEGRATION cont.</vt:lpstr>
      <vt:lpstr>NUMERICAL INTEGRATION EXAMPLE</vt:lpstr>
      <vt:lpstr>NUMERICAL INTEGRATION EXAMPLE cont.</vt:lpstr>
      <vt:lpstr>NUMERICAL INTEGRATION</vt:lpstr>
      <vt:lpstr>PROJECT 2</vt:lpstr>
    </vt:vector>
  </TitlesOfParts>
  <Company>The University of Florida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EML 4500 FINITE ELEMENT ANALYSIS AND DESIGN</dc:title>
  <dc:creator>Nam Ho Kim</dc:creator>
  <cp:lastModifiedBy>Nam Ho Kim</cp:lastModifiedBy>
  <cp:revision>153</cp:revision>
  <dcterms:created xsi:type="dcterms:W3CDTF">2004-08-20T00:16:17Z</dcterms:created>
  <dcterms:modified xsi:type="dcterms:W3CDTF">2011-03-30T15:44:19Z</dcterms:modified>
</cp:coreProperties>
</file>