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5" r:id="rId2"/>
    <p:sldId id="306" r:id="rId3"/>
    <p:sldId id="307" r:id="rId4"/>
    <p:sldId id="308" r:id="rId5"/>
    <p:sldId id="309" r:id="rId6"/>
    <p:sldId id="310" r:id="rId7"/>
    <p:sldId id="316" r:id="rId8"/>
    <p:sldId id="311" r:id="rId9"/>
    <p:sldId id="317" r:id="rId10"/>
    <p:sldId id="312" r:id="rId11"/>
    <p:sldId id="313" r:id="rId12"/>
    <p:sldId id="315" r:id="rId13"/>
    <p:sldId id="314" r:id="rId14"/>
    <p:sldId id="318" r:id="rId15"/>
    <p:sldId id="319" r:id="rId16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59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0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891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064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234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662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68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131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55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1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485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27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38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0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2224085" y="252413"/>
            <a:ext cx="2400300" cy="1785937"/>
            <a:chOff x="2786063" y="252413"/>
            <a:chExt cx="2400300" cy="1785937"/>
          </a:xfrm>
        </p:grpSpPr>
        <p:grpSp>
          <p:nvGrpSpPr>
            <p:cNvPr id="3" name="Group 9034"/>
            <p:cNvGrpSpPr>
              <a:grpSpLocks/>
            </p:cNvGrpSpPr>
            <p:nvPr/>
          </p:nvGrpSpPr>
          <p:grpSpPr bwMode="auto">
            <a:xfrm>
              <a:off x="2933700" y="376238"/>
              <a:ext cx="2060575" cy="1565275"/>
              <a:chOff x="7956" y="8676"/>
              <a:chExt cx="3246" cy="2466"/>
            </a:xfrm>
          </p:grpSpPr>
          <p:sp>
            <p:nvSpPr>
              <p:cNvPr id="4" name="Rectangle 9035" descr="25%"/>
              <p:cNvSpPr>
                <a:spLocks noChangeArrowheads="1"/>
              </p:cNvSpPr>
              <p:nvPr/>
            </p:nvSpPr>
            <p:spPr bwMode="auto">
              <a:xfrm>
                <a:off x="7956" y="8676"/>
                <a:ext cx="1302" cy="1866"/>
              </a:xfrm>
              <a:prstGeom prst="rect">
                <a:avLst/>
              </a:prstGeom>
              <a:pattFill prst="pct25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" name="Rectangle 9036"/>
              <p:cNvSpPr>
                <a:spLocks noChangeArrowheads="1"/>
              </p:cNvSpPr>
              <p:nvPr/>
            </p:nvSpPr>
            <p:spPr bwMode="auto">
              <a:xfrm>
                <a:off x="8118" y="8808"/>
                <a:ext cx="996" cy="161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AutoShape 9037"/>
              <p:cNvSpPr>
                <a:spLocks noChangeArrowheads="1"/>
              </p:cNvSpPr>
              <p:nvPr/>
            </p:nvSpPr>
            <p:spPr bwMode="auto">
              <a:xfrm rot="5400000">
                <a:off x="9099" y="8709"/>
                <a:ext cx="966" cy="2388"/>
              </a:xfrm>
              <a:prstGeom prst="parallelogram">
                <a:avLst>
                  <a:gd name="adj" fmla="val 31157"/>
                </a:avLst>
              </a:prstGeom>
              <a:solidFill>
                <a:srgbClr val="FFFFFF"/>
              </a:solidFill>
              <a:ln w="9525">
                <a:miter lim="800000"/>
                <a:headEnd/>
                <a:tailEnd/>
              </a:ln>
              <a:scene3d>
                <a:camera prst="legacyObliqueTopRight">
                  <a:rot lat="0" lon="899999" rev="0"/>
                </a:camera>
                <a:lightRig rig="legacyFlat3" dir="b"/>
              </a:scene3d>
              <a:sp3d extrusionH="201600" prstMaterial="legacyMetal">
                <a:bevelT w="13500" h="13500" prst="angle"/>
                <a:bevelB w="13500" h="13500" prst="angle"/>
                <a:extrusionClr>
                  <a:srgbClr val="FFFFFF"/>
                </a:extrusionClr>
                <a:contourClr>
                  <a:srgbClr val="FFFFFF"/>
                </a:contourClr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flatTx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Line 9038"/>
              <p:cNvSpPr>
                <a:spLocks noChangeShapeType="1"/>
              </p:cNvSpPr>
              <p:nvPr/>
            </p:nvSpPr>
            <p:spPr bwMode="auto">
              <a:xfrm>
                <a:off x="10734" y="10290"/>
                <a:ext cx="462" cy="13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Line 9039"/>
              <p:cNvSpPr>
                <a:spLocks noChangeShapeType="1"/>
              </p:cNvSpPr>
              <p:nvPr/>
            </p:nvSpPr>
            <p:spPr bwMode="auto">
              <a:xfrm>
                <a:off x="10734" y="10092"/>
                <a:ext cx="462" cy="13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Line 9040"/>
              <p:cNvSpPr>
                <a:spLocks noChangeShapeType="1"/>
              </p:cNvSpPr>
              <p:nvPr/>
            </p:nvSpPr>
            <p:spPr bwMode="auto">
              <a:xfrm>
                <a:off x="10740" y="9918"/>
                <a:ext cx="462" cy="13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Line 9041"/>
              <p:cNvSpPr>
                <a:spLocks noChangeShapeType="1"/>
              </p:cNvSpPr>
              <p:nvPr/>
            </p:nvSpPr>
            <p:spPr bwMode="auto">
              <a:xfrm flipV="1">
                <a:off x="10200" y="9240"/>
                <a:ext cx="0" cy="39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" name="Line 9042"/>
              <p:cNvSpPr>
                <a:spLocks noChangeShapeType="1"/>
              </p:cNvSpPr>
              <p:nvPr/>
            </p:nvSpPr>
            <p:spPr bwMode="auto">
              <a:xfrm flipV="1">
                <a:off x="10428" y="9294"/>
                <a:ext cx="0" cy="39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Line 9043"/>
              <p:cNvSpPr>
                <a:spLocks noChangeShapeType="1"/>
              </p:cNvSpPr>
              <p:nvPr/>
            </p:nvSpPr>
            <p:spPr bwMode="auto">
              <a:xfrm flipV="1">
                <a:off x="10644" y="9366"/>
                <a:ext cx="0" cy="39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Line 9044"/>
              <p:cNvSpPr>
                <a:spLocks noChangeShapeType="1"/>
              </p:cNvSpPr>
              <p:nvPr/>
            </p:nvSpPr>
            <p:spPr bwMode="auto">
              <a:xfrm>
                <a:off x="8249" y="10969"/>
                <a:ext cx="510" cy="1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Line 9045"/>
              <p:cNvSpPr>
                <a:spLocks noChangeShapeType="1"/>
              </p:cNvSpPr>
              <p:nvPr/>
            </p:nvSpPr>
            <p:spPr bwMode="auto">
              <a:xfrm flipV="1">
                <a:off x="8258" y="10518"/>
                <a:ext cx="0" cy="45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Text Box 9046"/>
              <p:cNvSpPr txBox="1">
                <a:spLocks noChangeArrowheads="1"/>
              </p:cNvSpPr>
              <p:nvPr/>
            </p:nvSpPr>
            <p:spPr bwMode="auto">
              <a:xfrm>
                <a:off x="8736" y="10880"/>
                <a:ext cx="270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x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Text Box 9047"/>
              <p:cNvSpPr txBox="1">
                <a:spLocks noChangeArrowheads="1"/>
              </p:cNvSpPr>
              <p:nvPr/>
            </p:nvSpPr>
            <p:spPr bwMode="auto">
              <a:xfrm>
                <a:off x="7978" y="10505"/>
                <a:ext cx="270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y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Text Box 9048"/>
              <p:cNvSpPr txBox="1">
                <a:spLocks noChangeArrowheads="1"/>
              </p:cNvSpPr>
              <p:nvPr/>
            </p:nvSpPr>
            <p:spPr bwMode="auto">
              <a:xfrm>
                <a:off x="10821" y="10525"/>
                <a:ext cx="270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f</a:t>
                </a:r>
                <a:r>
                  <a:rPr kumimoji="0" lang="en-US" altLang="en-US" sz="1100" b="0" i="1" u="none" strike="noStrike" cap="none" normalizeH="0" baseline="-3000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x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Text Box 9049"/>
              <p:cNvSpPr txBox="1">
                <a:spLocks noChangeArrowheads="1"/>
              </p:cNvSpPr>
              <p:nvPr/>
            </p:nvSpPr>
            <p:spPr bwMode="auto">
              <a:xfrm>
                <a:off x="10281" y="8950"/>
                <a:ext cx="270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f</a:t>
                </a:r>
                <a:r>
                  <a:rPr kumimoji="0" lang="en-US" altLang="en-US" sz="1100" b="0" i="1" u="none" strike="noStrike" cap="none" normalizeH="0" baseline="-3000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y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9" name="Freeform 18"/>
            <p:cNvSpPr/>
            <p:nvPr/>
          </p:nvSpPr>
          <p:spPr>
            <a:xfrm>
              <a:off x="3305175" y="771525"/>
              <a:ext cx="1314450" cy="757238"/>
            </a:xfrm>
            <a:custGeom>
              <a:avLst/>
              <a:gdLst>
                <a:gd name="connsiteX0" fmla="*/ 0 w 1314450"/>
                <a:gd name="connsiteY0" fmla="*/ 0 h 757238"/>
                <a:gd name="connsiteX1" fmla="*/ 1314450 w 1314450"/>
                <a:gd name="connsiteY1" fmla="*/ 342900 h 757238"/>
                <a:gd name="connsiteX2" fmla="*/ 1314450 w 1314450"/>
                <a:gd name="connsiteY2" fmla="*/ 757238 h 757238"/>
                <a:gd name="connsiteX3" fmla="*/ 4763 w 1314450"/>
                <a:gd name="connsiteY3" fmla="*/ 414338 h 757238"/>
                <a:gd name="connsiteX4" fmla="*/ 0 w 1314450"/>
                <a:gd name="connsiteY4" fmla="*/ 0 h 757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4450" h="757238">
                  <a:moveTo>
                    <a:pt x="0" y="0"/>
                  </a:moveTo>
                  <a:lnTo>
                    <a:pt x="1314450" y="342900"/>
                  </a:lnTo>
                  <a:lnTo>
                    <a:pt x="1314450" y="757238"/>
                  </a:lnTo>
                  <a:lnTo>
                    <a:pt x="4763" y="414338"/>
                  </a:lnTo>
                  <a:cubicBezTo>
                    <a:pt x="3175" y="276225"/>
                    <a:pt x="1588" y="138113"/>
                    <a:pt x="0" y="0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>
              <a:off x="3295650" y="704850"/>
              <a:ext cx="1457325" cy="828675"/>
            </a:xfrm>
            <a:custGeom>
              <a:avLst/>
              <a:gdLst>
                <a:gd name="connsiteX0" fmla="*/ 0 w 1457325"/>
                <a:gd name="connsiteY0" fmla="*/ 66675 h 828675"/>
                <a:gd name="connsiteX1" fmla="*/ 147638 w 1457325"/>
                <a:gd name="connsiteY1" fmla="*/ 0 h 828675"/>
                <a:gd name="connsiteX2" fmla="*/ 1457325 w 1457325"/>
                <a:gd name="connsiteY2" fmla="*/ 333375 h 828675"/>
                <a:gd name="connsiteX3" fmla="*/ 1457325 w 1457325"/>
                <a:gd name="connsiteY3" fmla="*/ 742950 h 828675"/>
                <a:gd name="connsiteX4" fmla="*/ 1328738 w 1457325"/>
                <a:gd name="connsiteY4" fmla="*/ 828675 h 828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57325" h="828675">
                  <a:moveTo>
                    <a:pt x="0" y="66675"/>
                  </a:moveTo>
                  <a:lnTo>
                    <a:pt x="147638" y="0"/>
                  </a:lnTo>
                  <a:lnTo>
                    <a:pt x="1457325" y="333375"/>
                  </a:lnTo>
                  <a:lnTo>
                    <a:pt x="1457325" y="742950"/>
                  </a:lnTo>
                  <a:lnTo>
                    <a:pt x="1328738" y="828675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stCxn id="20" idx="2"/>
              <a:endCxn id="19" idx="1"/>
            </p:cNvCxnSpPr>
            <p:nvPr/>
          </p:nvCxnSpPr>
          <p:spPr>
            <a:xfrm flipH="1">
              <a:off x="4619625" y="1038225"/>
              <a:ext cx="133350" cy="762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/>
            <p:cNvSpPr/>
            <p:nvPr/>
          </p:nvSpPr>
          <p:spPr>
            <a:xfrm>
              <a:off x="2786063" y="252413"/>
              <a:ext cx="2400300" cy="178593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2224085" y="2247900"/>
            <a:ext cx="2400300" cy="1519238"/>
            <a:chOff x="2224085" y="2247900"/>
            <a:chExt cx="2400300" cy="1519238"/>
          </a:xfrm>
        </p:grpSpPr>
        <p:sp>
          <p:nvSpPr>
            <p:cNvPr id="27" name="Freeform 9030"/>
            <p:cNvSpPr>
              <a:spLocks noChangeAspect="1"/>
            </p:cNvSpPr>
            <p:nvPr/>
          </p:nvSpPr>
          <p:spPr bwMode="auto">
            <a:xfrm>
              <a:off x="2418968" y="3272676"/>
              <a:ext cx="582194" cy="303952"/>
            </a:xfrm>
            <a:custGeom>
              <a:avLst/>
              <a:gdLst>
                <a:gd name="T0" fmla="*/ 0 w 1116"/>
                <a:gd name="T1" fmla="*/ 466 h 582"/>
                <a:gd name="T2" fmla="*/ 326 w 1116"/>
                <a:gd name="T3" fmla="*/ 0 h 582"/>
                <a:gd name="T4" fmla="*/ 605 w 1116"/>
                <a:gd name="T5" fmla="*/ 0 h 582"/>
                <a:gd name="T6" fmla="*/ 893 w 1116"/>
                <a:gd name="T7" fmla="*/ 466 h 582"/>
                <a:gd name="T8" fmla="*/ 0 w 1116"/>
                <a:gd name="T9" fmla="*/ 466 h 5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16" h="582">
                  <a:moveTo>
                    <a:pt x="0" y="582"/>
                  </a:moveTo>
                  <a:lnTo>
                    <a:pt x="408" y="0"/>
                  </a:lnTo>
                  <a:lnTo>
                    <a:pt x="756" y="0"/>
                  </a:lnTo>
                  <a:lnTo>
                    <a:pt x="1116" y="582"/>
                  </a:lnTo>
                  <a:lnTo>
                    <a:pt x="0" y="582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endParaRPr lang="en-US"/>
            </a:p>
          </p:txBody>
        </p:sp>
        <p:sp>
          <p:nvSpPr>
            <p:cNvPr id="28" name="Freeform 9031" descr="Light upward diagonal"/>
            <p:cNvSpPr>
              <a:spLocks noChangeAspect="1"/>
            </p:cNvSpPr>
            <p:nvPr/>
          </p:nvSpPr>
          <p:spPr bwMode="auto">
            <a:xfrm>
              <a:off x="3722387" y="2868504"/>
              <a:ext cx="567229" cy="296139"/>
            </a:xfrm>
            <a:custGeom>
              <a:avLst/>
              <a:gdLst>
                <a:gd name="T0" fmla="*/ 0 w 1116"/>
                <a:gd name="T1" fmla="*/ 466 h 582"/>
                <a:gd name="T2" fmla="*/ 326 w 1116"/>
                <a:gd name="T3" fmla="*/ 0 h 582"/>
                <a:gd name="T4" fmla="*/ 605 w 1116"/>
                <a:gd name="T5" fmla="*/ 0 h 582"/>
                <a:gd name="T6" fmla="*/ 893 w 1116"/>
                <a:gd name="T7" fmla="*/ 466 h 582"/>
                <a:gd name="T8" fmla="*/ 0 w 1116"/>
                <a:gd name="T9" fmla="*/ 466 h 5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16" h="582">
                  <a:moveTo>
                    <a:pt x="0" y="582"/>
                  </a:moveTo>
                  <a:lnTo>
                    <a:pt x="408" y="0"/>
                  </a:lnTo>
                  <a:lnTo>
                    <a:pt x="756" y="0"/>
                  </a:lnTo>
                  <a:lnTo>
                    <a:pt x="1116" y="582"/>
                  </a:lnTo>
                  <a:lnTo>
                    <a:pt x="0" y="582"/>
                  </a:lnTo>
                  <a:close/>
                </a:path>
              </a:pathLst>
            </a:custGeom>
            <a:pattFill prst="ltUpDiag">
              <a:fgClr>
                <a:srgbClr val="000000"/>
              </a:fgClr>
              <a:bgClr>
                <a:srgbClr val="FFFFFF"/>
              </a:bgClr>
            </a:patt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Text Box 9032"/>
            <p:cNvSpPr txBox="1">
              <a:spLocks noChangeArrowheads="1"/>
            </p:cNvSpPr>
            <p:nvPr/>
          </p:nvSpPr>
          <p:spPr bwMode="auto">
            <a:xfrm>
              <a:off x="3424884" y="3238198"/>
              <a:ext cx="1188309" cy="171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Plane strain model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9033"/>
            <p:cNvSpPr>
              <a:spLocks/>
            </p:cNvSpPr>
            <p:nvPr/>
          </p:nvSpPr>
          <p:spPr bwMode="auto">
            <a:xfrm>
              <a:off x="2861063" y="2746490"/>
              <a:ext cx="758422" cy="282158"/>
            </a:xfrm>
            <a:custGeom>
              <a:avLst/>
              <a:gdLst>
                <a:gd name="T0" fmla="*/ 0 w 1194"/>
                <a:gd name="T1" fmla="*/ 228 h 444"/>
                <a:gd name="T2" fmla="*/ 12 w 1194"/>
                <a:gd name="T3" fmla="*/ 0 h 444"/>
                <a:gd name="T4" fmla="*/ 1194 w 1194"/>
                <a:gd name="T5" fmla="*/ 210 h 444"/>
                <a:gd name="T6" fmla="*/ 1188 w 1194"/>
                <a:gd name="T7" fmla="*/ 444 h 44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94" h="444">
                  <a:moveTo>
                    <a:pt x="0" y="228"/>
                  </a:moveTo>
                  <a:lnTo>
                    <a:pt x="12" y="0"/>
                  </a:lnTo>
                  <a:lnTo>
                    <a:pt x="1194" y="210"/>
                  </a:lnTo>
                  <a:lnTo>
                    <a:pt x="1188" y="444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arrow" w="sm" len="med"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2626857" y="2370354"/>
              <a:ext cx="1274990" cy="1214437"/>
            </a:xfrm>
            <a:custGeom>
              <a:avLst/>
              <a:gdLst>
                <a:gd name="connsiteX0" fmla="*/ 0 w 1290637"/>
                <a:gd name="connsiteY0" fmla="*/ 900112 h 1209675"/>
                <a:gd name="connsiteX1" fmla="*/ 890587 w 1290637"/>
                <a:gd name="connsiteY1" fmla="*/ 0 h 1209675"/>
                <a:gd name="connsiteX2" fmla="*/ 1090612 w 1290637"/>
                <a:gd name="connsiteY2" fmla="*/ 0 h 1209675"/>
                <a:gd name="connsiteX3" fmla="*/ 1290637 w 1290637"/>
                <a:gd name="connsiteY3" fmla="*/ 314325 h 1209675"/>
                <a:gd name="connsiteX4" fmla="*/ 385762 w 1290637"/>
                <a:gd name="connsiteY4" fmla="*/ 1209675 h 1209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0637" h="1209675">
                  <a:moveTo>
                    <a:pt x="0" y="900112"/>
                  </a:moveTo>
                  <a:lnTo>
                    <a:pt x="890587" y="0"/>
                  </a:lnTo>
                  <a:lnTo>
                    <a:pt x="1090612" y="0"/>
                  </a:lnTo>
                  <a:lnTo>
                    <a:pt x="1290637" y="314325"/>
                  </a:lnTo>
                  <a:lnTo>
                    <a:pt x="385762" y="1209675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2418968" y="2370354"/>
              <a:ext cx="1090990" cy="1211037"/>
            </a:xfrm>
            <a:custGeom>
              <a:avLst/>
              <a:gdLst>
                <a:gd name="connsiteX0" fmla="*/ 1109662 w 1109662"/>
                <a:gd name="connsiteY0" fmla="*/ 0 h 1223963"/>
                <a:gd name="connsiteX1" fmla="*/ 900112 w 1109662"/>
                <a:gd name="connsiteY1" fmla="*/ 319088 h 1223963"/>
                <a:gd name="connsiteX2" fmla="*/ 0 w 1109662"/>
                <a:gd name="connsiteY2" fmla="*/ 1223963 h 1223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09662" h="1223963">
                  <a:moveTo>
                    <a:pt x="1109662" y="0"/>
                  </a:moveTo>
                  <a:lnTo>
                    <a:pt x="900112" y="319088"/>
                  </a:lnTo>
                  <a:lnTo>
                    <a:pt x="0" y="1223963"/>
                  </a:lnTo>
                </a:path>
              </a:pathLst>
            </a:custGeom>
            <a:noFill/>
            <a:ln w="1905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Connector 36"/>
            <p:cNvCxnSpPr>
              <a:stCxn id="35" idx="1"/>
              <a:endCxn id="31" idx="3"/>
            </p:cNvCxnSpPr>
            <p:nvPr/>
          </p:nvCxnSpPr>
          <p:spPr>
            <a:xfrm flipV="1">
              <a:off x="3303934" y="2685916"/>
              <a:ext cx="597913" cy="156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cxnSpLocks noChangeAspect="1"/>
            </p:cNvCxnSpPr>
            <p:nvPr/>
          </p:nvCxnSpPr>
          <p:spPr>
            <a:xfrm flipV="1">
              <a:off x="2825689" y="2362190"/>
              <a:ext cx="888832" cy="9144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54"/>
            <p:cNvSpPr/>
            <p:nvPr/>
          </p:nvSpPr>
          <p:spPr>
            <a:xfrm>
              <a:off x="2224085" y="2247900"/>
              <a:ext cx="2400300" cy="151923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1166813" y="4095750"/>
            <a:ext cx="4729162" cy="1943100"/>
            <a:chOff x="1166813" y="4095750"/>
            <a:chExt cx="4729162" cy="1943100"/>
          </a:xfrm>
        </p:grpSpPr>
        <p:sp>
          <p:nvSpPr>
            <p:cNvPr id="58" name="AutoShape 8978"/>
            <p:cNvSpPr>
              <a:spLocks noChangeArrowheads="1"/>
            </p:cNvSpPr>
            <p:nvPr/>
          </p:nvSpPr>
          <p:spPr bwMode="auto">
            <a:xfrm rot="870398">
              <a:off x="3843968" y="4671712"/>
              <a:ext cx="1356360" cy="750570"/>
            </a:xfrm>
            <a:prstGeom prst="triangle">
              <a:avLst>
                <a:gd name="adj" fmla="val 44486"/>
              </a:avLst>
            </a:prstGeom>
            <a:solidFill>
              <a:schemeClr val="bg1">
                <a:lumMod val="85000"/>
              </a:schemeClr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cxnSp>
          <p:nvCxnSpPr>
            <p:cNvPr id="62" name="Line 8994"/>
            <p:cNvCxnSpPr>
              <a:cxnSpLocks noChangeShapeType="1"/>
            </p:cNvCxnSpPr>
            <p:nvPr/>
          </p:nvCxnSpPr>
          <p:spPr bwMode="auto">
            <a:xfrm>
              <a:off x="3539168" y="5821389"/>
              <a:ext cx="20231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3" name="Line 843"/>
            <p:cNvCxnSpPr>
              <a:cxnSpLocks noChangeShapeType="1"/>
            </p:cNvCxnSpPr>
            <p:nvPr/>
          </p:nvCxnSpPr>
          <p:spPr bwMode="auto">
            <a:xfrm flipV="1">
              <a:off x="3539168" y="4453599"/>
              <a:ext cx="0" cy="13677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4" name="Text Box 8996"/>
            <p:cNvSpPr txBox="1">
              <a:spLocks noChangeArrowheads="1"/>
            </p:cNvSpPr>
            <p:nvPr/>
          </p:nvSpPr>
          <p:spPr bwMode="auto">
            <a:xfrm>
              <a:off x="5543228" y="5722329"/>
              <a:ext cx="175260" cy="17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65" name="Text Box 841"/>
            <p:cNvSpPr txBox="1">
              <a:spLocks noChangeArrowheads="1"/>
            </p:cNvSpPr>
            <p:nvPr/>
          </p:nvSpPr>
          <p:spPr bwMode="auto">
            <a:xfrm>
              <a:off x="3386768" y="4392639"/>
              <a:ext cx="17526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y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1301428" y="4284997"/>
              <a:ext cx="1720850" cy="1390650"/>
            </a:xfrm>
            <a:custGeom>
              <a:avLst/>
              <a:gdLst>
                <a:gd name="T0" fmla="*/ 323 w 2710"/>
                <a:gd name="T1" fmla="*/ 1518 h 2190"/>
                <a:gd name="T2" fmla="*/ 45 w 2710"/>
                <a:gd name="T3" fmla="*/ 788 h 2190"/>
                <a:gd name="T4" fmla="*/ 592 w 2710"/>
                <a:gd name="T5" fmla="*/ 126 h 2190"/>
                <a:gd name="T6" fmla="*/ 1888 w 2710"/>
                <a:gd name="T7" fmla="*/ 155 h 2190"/>
                <a:gd name="T8" fmla="*/ 2627 w 2710"/>
                <a:gd name="T9" fmla="*/ 1057 h 2190"/>
                <a:gd name="T10" fmla="*/ 2387 w 2710"/>
                <a:gd name="T11" fmla="*/ 2036 h 2190"/>
                <a:gd name="T12" fmla="*/ 842 w 2710"/>
                <a:gd name="T13" fmla="*/ 1979 h 2190"/>
                <a:gd name="T14" fmla="*/ 323 w 2710"/>
                <a:gd name="T15" fmla="*/ 1518 h 219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10" h="2190">
                  <a:moveTo>
                    <a:pt x="323" y="1518"/>
                  </a:moveTo>
                  <a:cubicBezTo>
                    <a:pt x="190" y="1319"/>
                    <a:pt x="0" y="1020"/>
                    <a:pt x="45" y="788"/>
                  </a:cubicBezTo>
                  <a:cubicBezTo>
                    <a:pt x="90" y="556"/>
                    <a:pt x="285" y="231"/>
                    <a:pt x="592" y="126"/>
                  </a:cubicBezTo>
                  <a:cubicBezTo>
                    <a:pt x="899" y="21"/>
                    <a:pt x="1549" y="0"/>
                    <a:pt x="1888" y="155"/>
                  </a:cubicBezTo>
                  <a:cubicBezTo>
                    <a:pt x="2227" y="310"/>
                    <a:pt x="2544" y="743"/>
                    <a:pt x="2627" y="1057"/>
                  </a:cubicBezTo>
                  <a:cubicBezTo>
                    <a:pt x="2710" y="1371"/>
                    <a:pt x="2685" y="1882"/>
                    <a:pt x="2387" y="2036"/>
                  </a:cubicBezTo>
                  <a:cubicBezTo>
                    <a:pt x="2089" y="2190"/>
                    <a:pt x="1184" y="2070"/>
                    <a:pt x="842" y="1979"/>
                  </a:cubicBezTo>
                  <a:cubicBezTo>
                    <a:pt x="500" y="1888"/>
                    <a:pt x="456" y="1717"/>
                    <a:pt x="323" y="1518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1323653" y="4328177"/>
              <a:ext cx="1664335" cy="1225550"/>
            </a:xfrm>
            <a:custGeom>
              <a:avLst/>
              <a:gdLst>
                <a:gd name="T0" fmla="*/ 0 w 2621"/>
                <a:gd name="T1" fmla="*/ 835 h 1930"/>
                <a:gd name="T2" fmla="*/ 480 w 2621"/>
                <a:gd name="T3" fmla="*/ 864 h 1930"/>
                <a:gd name="T4" fmla="*/ 221 w 2621"/>
                <a:gd name="T5" fmla="*/ 298 h 1930"/>
                <a:gd name="T6" fmla="*/ 768 w 2621"/>
                <a:gd name="T7" fmla="*/ 547 h 1930"/>
                <a:gd name="T8" fmla="*/ 874 w 2621"/>
                <a:gd name="T9" fmla="*/ 10 h 1930"/>
                <a:gd name="T10" fmla="*/ 1162 w 2621"/>
                <a:gd name="T11" fmla="*/ 499 h 1930"/>
                <a:gd name="T12" fmla="*/ 1479 w 2621"/>
                <a:gd name="T13" fmla="*/ 0 h 1930"/>
                <a:gd name="T14" fmla="*/ 1671 w 2621"/>
                <a:gd name="T15" fmla="*/ 586 h 1930"/>
                <a:gd name="T16" fmla="*/ 2103 w 2621"/>
                <a:gd name="T17" fmla="*/ 269 h 1930"/>
                <a:gd name="T18" fmla="*/ 2093 w 2621"/>
                <a:gd name="T19" fmla="*/ 931 h 1930"/>
                <a:gd name="T20" fmla="*/ 2516 w 2621"/>
                <a:gd name="T21" fmla="*/ 797 h 1930"/>
                <a:gd name="T22" fmla="*/ 2218 w 2621"/>
                <a:gd name="T23" fmla="*/ 1344 h 1930"/>
                <a:gd name="T24" fmla="*/ 2621 w 2621"/>
                <a:gd name="T25" fmla="*/ 1411 h 1930"/>
                <a:gd name="T26" fmla="*/ 2151 w 2621"/>
                <a:gd name="T27" fmla="*/ 1690 h 1930"/>
                <a:gd name="T28" fmla="*/ 2391 w 2621"/>
                <a:gd name="T29" fmla="*/ 1930 h 193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621" h="1930">
                  <a:moveTo>
                    <a:pt x="0" y="835"/>
                  </a:moveTo>
                  <a:lnTo>
                    <a:pt x="480" y="864"/>
                  </a:lnTo>
                  <a:lnTo>
                    <a:pt x="221" y="298"/>
                  </a:lnTo>
                  <a:lnTo>
                    <a:pt x="768" y="547"/>
                  </a:lnTo>
                  <a:lnTo>
                    <a:pt x="874" y="10"/>
                  </a:lnTo>
                  <a:lnTo>
                    <a:pt x="1162" y="499"/>
                  </a:lnTo>
                  <a:lnTo>
                    <a:pt x="1479" y="0"/>
                  </a:lnTo>
                  <a:lnTo>
                    <a:pt x="1671" y="586"/>
                  </a:lnTo>
                  <a:lnTo>
                    <a:pt x="2103" y="269"/>
                  </a:lnTo>
                  <a:lnTo>
                    <a:pt x="2093" y="931"/>
                  </a:lnTo>
                  <a:lnTo>
                    <a:pt x="2516" y="797"/>
                  </a:lnTo>
                  <a:lnTo>
                    <a:pt x="2218" y="1344"/>
                  </a:lnTo>
                  <a:lnTo>
                    <a:pt x="2621" y="1411"/>
                  </a:lnTo>
                  <a:lnTo>
                    <a:pt x="2151" y="1690"/>
                  </a:lnTo>
                  <a:lnTo>
                    <a:pt x="2391" y="193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1488753" y="4645042"/>
              <a:ext cx="1243330" cy="975360"/>
            </a:xfrm>
            <a:custGeom>
              <a:avLst/>
              <a:gdLst>
                <a:gd name="T0" fmla="*/ 1699 w 1958"/>
                <a:gd name="T1" fmla="*/ 1536 h 1536"/>
                <a:gd name="T2" fmla="*/ 1881 w 1958"/>
                <a:gd name="T3" fmla="*/ 1181 h 1536"/>
                <a:gd name="T4" fmla="*/ 1958 w 1958"/>
                <a:gd name="T5" fmla="*/ 836 h 1536"/>
                <a:gd name="T6" fmla="*/ 1833 w 1958"/>
                <a:gd name="T7" fmla="*/ 432 h 1536"/>
                <a:gd name="T8" fmla="*/ 1401 w 1958"/>
                <a:gd name="T9" fmla="*/ 68 h 1536"/>
                <a:gd name="T10" fmla="*/ 892 w 1958"/>
                <a:gd name="T11" fmla="*/ 0 h 1536"/>
                <a:gd name="T12" fmla="*/ 480 w 1958"/>
                <a:gd name="T13" fmla="*/ 58 h 1536"/>
                <a:gd name="T14" fmla="*/ 211 w 1958"/>
                <a:gd name="T15" fmla="*/ 384 h 1536"/>
                <a:gd name="T16" fmla="*/ 0 w 1958"/>
                <a:gd name="T17" fmla="*/ 864 h 1536"/>
                <a:gd name="T18" fmla="*/ 470 w 1958"/>
                <a:gd name="T19" fmla="*/ 855 h 1536"/>
                <a:gd name="T20" fmla="*/ 316 w 1958"/>
                <a:gd name="T21" fmla="*/ 1306 h 1536"/>
                <a:gd name="T22" fmla="*/ 912 w 1958"/>
                <a:gd name="T23" fmla="*/ 1018 h 1536"/>
                <a:gd name="T24" fmla="*/ 1017 w 1958"/>
                <a:gd name="T25" fmla="*/ 1488 h 1536"/>
                <a:gd name="T26" fmla="*/ 1382 w 1958"/>
                <a:gd name="T27" fmla="*/ 1133 h 1536"/>
                <a:gd name="T28" fmla="*/ 1699 w 1958"/>
                <a:gd name="T29" fmla="*/ 1536 h 1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958" h="1536">
                  <a:moveTo>
                    <a:pt x="1699" y="1536"/>
                  </a:moveTo>
                  <a:lnTo>
                    <a:pt x="1881" y="1181"/>
                  </a:lnTo>
                  <a:lnTo>
                    <a:pt x="1958" y="836"/>
                  </a:lnTo>
                  <a:lnTo>
                    <a:pt x="1833" y="432"/>
                  </a:lnTo>
                  <a:lnTo>
                    <a:pt x="1401" y="68"/>
                  </a:lnTo>
                  <a:lnTo>
                    <a:pt x="892" y="0"/>
                  </a:lnTo>
                  <a:lnTo>
                    <a:pt x="480" y="58"/>
                  </a:lnTo>
                  <a:lnTo>
                    <a:pt x="211" y="384"/>
                  </a:lnTo>
                  <a:lnTo>
                    <a:pt x="0" y="864"/>
                  </a:lnTo>
                  <a:lnTo>
                    <a:pt x="470" y="855"/>
                  </a:lnTo>
                  <a:lnTo>
                    <a:pt x="316" y="1306"/>
                  </a:lnTo>
                  <a:lnTo>
                    <a:pt x="912" y="1018"/>
                  </a:lnTo>
                  <a:lnTo>
                    <a:pt x="1017" y="1488"/>
                  </a:lnTo>
                  <a:lnTo>
                    <a:pt x="1382" y="1133"/>
                  </a:lnTo>
                  <a:lnTo>
                    <a:pt x="1699" y="1536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1628453" y="4871102"/>
              <a:ext cx="1054735" cy="518160"/>
            </a:xfrm>
            <a:custGeom>
              <a:avLst/>
              <a:gdLst>
                <a:gd name="T0" fmla="*/ 0 w 1661"/>
                <a:gd name="T1" fmla="*/ 0 h 816"/>
                <a:gd name="T2" fmla="*/ 250 w 1661"/>
                <a:gd name="T3" fmla="*/ 508 h 816"/>
                <a:gd name="T4" fmla="*/ 682 w 1661"/>
                <a:gd name="T5" fmla="*/ 662 h 816"/>
                <a:gd name="T6" fmla="*/ 1162 w 1661"/>
                <a:gd name="T7" fmla="*/ 777 h 816"/>
                <a:gd name="T8" fmla="*/ 1661 w 1661"/>
                <a:gd name="T9" fmla="*/ 816 h 816"/>
                <a:gd name="T10" fmla="*/ 1335 w 1661"/>
                <a:gd name="T11" fmla="*/ 489 h 816"/>
                <a:gd name="T12" fmla="*/ 1162 w 1661"/>
                <a:gd name="T13" fmla="*/ 777 h 816"/>
                <a:gd name="T14" fmla="*/ 1028 w 1661"/>
                <a:gd name="T15" fmla="*/ 403 h 816"/>
                <a:gd name="T16" fmla="*/ 692 w 1661"/>
                <a:gd name="T17" fmla="*/ 652 h 816"/>
                <a:gd name="T18" fmla="*/ 567 w 1661"/>
                <a:gd name="T19" fmla="*/ 278 h 816"/>
                <a:gd name="T20" fmla="*/ 231 w 1661"/>
                <a:gd name="T21" fmla="*/ 499 h 816"/>
                <a:gd name="T22" fmla="*/ 308 w 1661"/>
                <a:gd name="T23" fmla="*/ 57 h 816"/>
                <a:gd name="T24" fmla="*/ 0 w 1661"/>
                <a:gd name="T25" fmla="*/ 0 h 81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661" h="816">
                  <a:moveTo>
                    <a:pt x="0" y="0"/>
                  </a:moveTo>
                  <a:lnTo>
                    <a:pt x="250" y="508"/>
                  </a:lnTo>
                  <a:lnTo>
                    <a:pt x="682" y="662"/>
                  </a:lnTo>
                  <a:lnTo>
                    <a:pt x="1162" y="777"/>
                  </a:lnTo>
                  <a:lnTo>
                    <a:pt x="1661" y="816"/>
                  </a:lnTo>
                  <a:lnTo>
                    <a:pt x="1335" y="489"/>
                  </a:lnTo>
                  <a:lnTo>
                    <a:pt x="1162" y="777"/>
                  </a:lnTo>
                  <a:lnTo>
                    <a:pt x="1028" y="403"/>
                  </a:lnTo>
                  <a:lnTo>
                    <a:pt x="692" y="652"/>
                  </a:lnTo>
                  <a:lnTo>
                    <a:pt x="567" y="278"/>
                  </a:lnTo>
                  <a:lnTo>
                    <a:pt x="231" y="499"/>
                  </a:lnTo>
                  <a:lnTo>
                    <a:pt x="30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1824033" y="4651392"/>
              <a:ext cx="908050" cy="530225"/>
            </a:xfrm>
            <a:custGeom>
              <a:avLst/>
              <a:gdLst>
                <a:gd name="T0" fmla="*/ 1430 w 1430"/>
                <a:gd name="T1" fmla="*/ 826 h 835"/>
                <a:gd name="T2" fmla="*/ 1017 w 1430"/>
                <a:gd name="T3" fmla="*/ 835 h 835"/>
                <a:gd name="T4" fmla="*/ 710 w 1430"/>
                <a:gd name="T5" fmla="*/ 749 h 835"/>
                <a:gd name="T6" fmla="*/ 259 w 1430"/>
                <a:gd name="T7" fmla="*/ 624 h 835"/>
                <a:gd name="T8" fmla="*/ 9 w 1430"/>
                <a:gd name="T9" fmla="*/ 413 h 835"/>
                <a:gd name="T10" fmla="*/ 0 w 1430"/>
                <a:gd name="T11" fmla="*/ 58 h 835"/>
                <a:gd name="T12" fmla="*/ 336 w 1430"/>
                <a:gd name="T13" fmla="*/ 278 h 835"/>
                <a:gd name="T14" fmla="*/ 384 w 1430"/>
                <a:gd name="T15" fmla="*/ 0 h 8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30" h="835">
                  <a:moveTo>
                    <a:pt x="1430" y="826"/>
                  </a:moveTo>
                  <a:lnTo>
                    <a:pt x="1017" y="835"/>
                  </a:lnTo>
                  <a:lnTo>
                    <a:pt x="710" y="749"/>
                  </a:lnTo>
                  <a:lnTo>
                    <a:pt x="259" y="624"/>
                  </a:lnTo>
                  <a:lnTo>
                    <a:pt x="9" y="413"/>
                  </a:lnTo>
                  <a:lnTo>
                    <a:pt x="0" y="58"/>
                  </a:lnTo>
                  <a:lnTo>
                    <a:pt x="336" y="278"/>
                  </a:lnTo>
                  <a:lnTo>
                    <a:pt x="384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1824033" y="4688222"/>
              <a:ext cx="822960" cy="493395"/>
            </a:xfrm>
            <a:custGeom>
              <a:avLst/>
              <a:gdLst>
                <a:gd name="T0" fmla="*/ 0 w 1296"/>
                <a:gd name="T1" fmla="*/ 345 h 777"/>
                <a:gd name="T2" fmla="*/ 326 w 1296"/>
                <a:gd name="T3" fmla="*/ 220 h 777"/>
                <a:gd name="T4" fmla="*/ 240 w 1296"/>
                <a:gd name="T5" fmla="*/ 556 h 777"/>
                <a:gd name="T6" fmla="*/ 624 w 1296"/>
                <a:gd name="T7" fmla="*/ 393 h 777"/>
                <a:gd name="T8" fmla="*/ 710 w 1296"/>
                <a:gd name="T9" fmla="*/ 691 h 777"/>
                <a:gd name="T10" fmla="*/ 979 w 1296"/>
                <a:gd name="T11" fmla="*/ 403 h 777"/>
                <a:gd name="T12" fmla="*/ 1027 w 1296"/>
                <a:gd name="T13" fmla="*/ 777 h 777"/>
                <a:gd name="T14" fmla="*/ 1296 w 1296"/>
                <a:gd name="T15" fmla="*/ 355 h 777"/>
                <a:gd name="T16" fmla="*/ 988 w 1296"/>
                <a:gd name="T17" fmla="*/ 393 h 777"/>
                <a:gd name="T18" fmla="*/ 873 w 1296"/>
                <a:gd name="T19" fmla="*/ 0 h 777"/>
                <a:gd name="T20" fmla="*/ 633 w 1296"/>
                <a:gd name="T21" fmla="*/ 403 h 777"/>
                <a:gd name="T22" fmla="*/ 345 w 1296"/>
                <a:gd name="T23" fmla="*/ 211 h 777"/>
                <a:gd name="T24" fmla="*/ 873 w 1296"/>
                <a:gd name="T25" fmla="*/ 9 h 7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296" h="777">
                  <a:moveTo>
                    <a:pt x="0" y="345"/>
                  </a:moveTo>
                  <a:lnTo>
                    <a:pt x="326" y="220"/>
                  </a:lnTo>
                  <a:lnTo>
                    <a:pt x="240" y="556"/>
                  </a:lnTo>
                  <a:lnTo>
                    <a:pt x="624" y="393"/>
                  </a:lnTo>
                  <a:lnTo>
                    <a:pt x="710" y="691"/>
                  </a:lnTo>
                  <a:lnTo>
                    <a:pt x="979" y="403"/>
                  </a:lnTo>
                  <a:lnTo>
                    <a:pt x="1027" y="777"/>
                  </a:lnTo>
                  <a:lnTo>
                    <a:pt x="1296" y="355"/>
                  </a:lnTo>
                  <a:lnTo>
                    <a:pt x="988" y="393"/>
                  </a:lnTo>
                  <a:lnTo>
                    <a:pt x="873" y="0"/>
                  </a:lnTo>
                  <a:lnTo>
                    <a:pt x="633" y="403"/>
                  </a:lnTo>
                  <a:lnTo>
                    <a:pt x="345" y="211"/>
                  </a:lnTo>
                  <a:lnTo>
                    <a:pt x="873" y="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  <p:cxnSp>
          <p:nvCxnSpPr>
            <p:cNvPr id="72" name="Line 9004"/>
            <p:cNvCxnSpPr>
              <a:cxnSpLocks noChangeShapeType="1"/>
            </p:cNvCxnSpPr>
            <p:nvPr/>
          </p:nvCxnSpPr>
          <p:spPr bwMode="auto">
            <a:xfrm>
              <a:off x="2220273" y="4937777"/>
              <a:ext cx="23114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4" name="Oval 73"/>
            <p:cNvSpPr/>
            <p:nvPr/>
          </p:nvSpPr>
          <p:spPr>
            <a:xfrm>
              <a:off x="3595685" y="5256229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75" name="Oval 74"/>
            <p:cNvSpPr/>
            <p:nvPr/>
          </p:nvSpPr>
          <p:spPr>
            <a:xfrm>
              <a:off x="4963791" y="5611512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76" name="Oval 75"/>
            <p:cNvSpPr/>
            <p:nvPr/>
          </p:nvSpPr>
          <p:spPr>
            <a:xfrm>
              <a:off x="4346253" y="4493056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1166813" y="4095750"/>
              <a:ext cx="4729162" cy="1943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Freeform 77"/>
            <p:cNvSpPr/>
            <p:nvPr/>
          </p:nvSpPr>
          <p:spPr>
            <a:xfrm>
              <a:off x="4541291" y="4438765"/>
              <a:ext cx="228600" cy="228600"/>
            </a:xfrm>
            <a:custGeom>
              <a:avLst/>
              <a:gdLst>
                <a:gd name="connsiteX0" fmla="*/ 0 w 247650"/>
                <a:gd name="connsiteY0" fmla="*/ 0 h 261937"/>
                <a:gd name="connsiteX1" fmla="*/ 0 w 247650"/>
                <a:gd name="connsiteY1" fmla="*/ 261937 h 261937"/>
                <a:gd name="connsiteX2" fmla="*/ 247650 w 247650"/>
                <a:gd name="connsiteY2" fmla="*/ 261937 h 261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7650" h="261937">
                  <a:moveTo>
                    <a:pt x="0" y="0"/>
                  </a:moveTo>
                  <a:lnTo>
                    <a:pt x="0" y="261937"/>
                  </a:lnTo>
                  <a:lnTo>
                    <a:pt x="247650" y="2619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 78"/>
            <p:cNvSpPr/>
            <p:nvPr/>
          </p:nvSpPr>
          <p:spPr>
            <a:xfrm>
              <a:off x="5085079" y="5350790"/>
              <a:ext cx="228600" cy="228600"/>
            </a:xfrm>
            <a:custGeom>
              <a:avLst/>
              <a:gdLst>
                <a:gd name="connsiteX0" fmla="*/ 0 w 247650"/>
                <a:gd name="connsiteY0" fmla="*/ 0 h 261937"/>
                <a:gd name="connsiteX1" fmla="*/ 0 w 247650"/>
                <a:gd name="connsiteY1" fmla="*/ 261937 h 261937"/>
                <a:gd name="connsiteX2" fmla="*/ 247650 w 247650"/>
                <a:gd name="connsiteY2" fmla="*/ 261937 h 261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7650" h="261937">
                  <a:moveTo>
                    <a:pt x="0" y="0"/>
                  </a:moveTo>
                  <a:lnTo>
                    <a:pt x="0" y="261937"/>
                  </a:lnTo>
                  <a:lnTo>
                    <a:pt x="247650" y="2619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3761886" y="5007732"/>
              <a:ext cx="228600" cy="228600"/>
            </a:xfrm>
            <a:custGeom>
              <a:avLst/>
              <a:gdLst>
                <a:gd name="connsiteX0" fmla="*/ 0 w 247650"/>
                <a:gd name="connsiteY0" fmla="*/ 0 h 261937"/>
                <a:gd name="connsiteX1" fmla="*/ 0 w 247650"/>
                <a:gd name="connsiteY1" fmla="*/ 261937 h 261937"/>
                <a:gd name="connsiteX2" fmla="*/ 247650 w 247650"/>
                <a:gd name="connsiteY2" fmla="*/ 261937 h 261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7650" h="261937">
                  <a:moveTo>
                    <a:pt x="0" y="0"/>
                  </a:moveTo>
                  <a:lnTo>
                    <a:pt x="0" y="261937"/>
                  </a:lnTo>
                  <a:lnTo>
                    <a:pt x="247650" y="2619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011770" y="5130182"/>
              <a:ext cx="131446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u</a:t>
              </a:r>
              <a:r>
                <a:rPr lang="en-US" sz="1100" baseline="-2500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320661" y="5469088"/>
              <a:ext cx="131446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u</a:t>
              </a:r>
              <a:r>
                <a:rPr lang="en-US" sz="1100" baseline="-2500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787282" y="4575519"/>
              <a:ext cx="131446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u</a:t>
              </a:r>
              <a:r>
                <a:rPr lang="en-US" sz="1100" baseline="-2500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3796223" y="4957488"/>
              <a:ext cx="123432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v</a:t>
              </a:r>
              <a:r>
                <a:rPr lang="en-US" sz="1100" baseline="-2500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106226" y="5286848"/>
              <a:ext cx="123432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v</a:t>
              </a:r>
              <a:r>
                <a:rPr lang="en-US" sz="1100" baseline="-2500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582374" y="4365757"/>
              <a:ext cx="123432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v</a:t>
              </a:r>
              <a:r>
                <a:rPr lang="en-US" sz="1100" baseline="-2500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87" name="Freeform 86"/>
            <p:cNvSpPr/>
            <p:nvPr/>
          </p:nvSpPr>
          <p:spPr>
            <a:xfrm>
              <a:off x="2386013" y="4495800"/>
              <a:ext cx="276225" cy="414338"/>
            </a:xfrm>
            <a:custGeom>
              <a:avLst/>
              <a:gdLst>
                <a:gd name="connsiteX0" fmla="*/ 276225 w 276225"/>
                <a:gd name="connsiteY0" fmla="*/ 0 h 414338"/>
                <a:gd name="connsiteX1" fmla="*/ 0 w 276225"/>
                <a:gd name="connsiteY1" fmla="*/ 200025 h 414338"/>
                <a:gd name="connsiteX2" fmla="*/ 261937 w 276225"/>
                <a:gd name="connsiteY2" fmla="*/ 414338 h 414338"/>
                <a:gd name="connsiteX3" fmla="*/ 276225 w 276225"/>
                <a:gd name="connsiteY3" fmla="*/ 0 h 41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225" h="414338">
                  <a:moveTo>
                    <a:pt x="276225" y="0"/>
                  </a:moveTo>
                  <a:lnTo>
                    <a:pt x="0" y="200025"/>
                  </a:lnTo>
                  <a:lnTo>
                    <a:pt x="261937" y="414338"/>
                  </a:lnTo>
                  <a:lnTo>
                    <a:pt x="276225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AutoShape 9005"/>
            <p:cNvSpPr>
              <a:spLocks noChangeArrowheads="1"/>
            </p:cNvSpPr>
            <p:nvPr/>
          </p:nvSpPr>
          <p:spPr bwMode="auto">
            <a:xfrm rot="475245">
              <a:off x="2555553" y="4730767"/>
              <a:ext cx="926465" cy="90805"/>
            </a:xfrm>
            <a:prstGeom prst="rightArrow">
              <a:avLst>
                <a:gd name="adj1" fmla="val 50000"/>
                <a:gd name="adj2" fmla="val 25507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 </a:t>
              </a: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2110418" y="6262688"/>
            <a:ext cx="2659473" cy="2605087"/>
            <a:chOff x="2110418" y="6262688"/>
            <a:chExt cx="2659473" cy="2605087"/>
          </a:xfrm>
        </p:grpSpPr>
        <p:sp>
          <p:nvSpPr>
            <p:cNvPr id="91" name="AutoShape 8963"/>
            <p:cNvSpPr>
              <a:spLocks noChangeAspect="1" noChangeArrowheads="1"/>
            </p:cNvSpPr>
            <p:nvPr/>
          </p:nvSpPr>
          <p:spPr bwMode="auto">
            <a:xfrm rot="870398">
              <a:off x="2793097" y="6596623"/>
              <a:ext cx="1584828" cy="877452"/>
            </a:xfrm>
            <a:prstGeom prst="triangle">
              <a:avLst>
                <a:gd name="adj" fmla="val 44486"/>
              </a:avLst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Line 8967"/>
            <p:cNvSpPr>
              <a:spLocks noChangeAspect="1" noChangeShapeType="1"/>
            </p:cNvSpPr>
            <p:nvPr/>
          </p:nvSpPr>
          <p:spPr bwMode="auto">
            <a:xfrm flipH="1">
              <a:off x="2642554" y="7308363"/>
              <a:ext cx="46370" cy="22983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Line 8968"/>
            <p:cNvSpPr>
              <a:spLocks noChangeAspect="1" noChangeShapeType="1"/>
            </p:cNvSpPr>
            <p:nvPr/>
          </p:nvSpPr>
          <p:spPr bwMode="auto">
            <a:xfrm>
              <a:off x="2664786" y="7411219"/>
              <a:ext cx="536745" cy="14476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Text Box 8969"/>
            <p:cNvSpPr txBox="1">
              <a:spLocks noChangeAspect="1" noChangeArrowheads="1"/>
            </p:cNvSpPr>
            <p:nvPr/>
          </p:nvSpPr>
          <p:spPr bwMode="auto">
            <a:xfrm>
              <a:off x="3231386" y="7496932"/>
              <a:ext cx="203900" cy="168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Euclid Symbol" panose="05050102010706020507" pitchFamily="18" charset="2"/>
                  <a:ea typeface="Batang" panose="02030600000101010101" pitchFamily="18" charset="-127"/>
                  <a:cs typeface="Arial" panose="020B0604020202020204" pitchFamily="34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Euclid Symbol" panose="05050102010706020507" pitchFamily="18" charset="2"/>
                <a:cs typeface="Arial" panose="020B0604020202020204" pitchFamily="34" charset="0"/>
              </a:endParaRPr>
            </a:p>
          </p:txBody>
        </p:sp>
        <p:sp>
          <p:nvSpPr>
            <p:cNvPr id="98" name="Text Box 8970"/>
            <p:cNvSpPr txBox="1">
              <a:spLocks noChangeAspect="1" noChangeArrowheads="1"/>
            </p:cNvSpPr>
            <p:nvPr/>
          </p:nvSpPr>
          <p:spPr bwMode="auto">
            <a:xfrm>
              <a:off x="3415594" y="7272173"/>
              <a:ext cx="204535" cy="168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a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AutoShape 8971"/>
            <p:cNvSpPr>
              <a:spLocks noChangeAspect="1" noChangeArrowheads="1"/>
            </p:cNvSpPr>
            <p:nvPr/>
          </p:nvSpPr>
          <p:spPr bwMode="auto">
            <a:xfrm rot="870398" flipH="1" flipV="1">
              <a:off x="2488200" y="7762962"/>
              <a:ext cx="1584828" cy="877452"/>
            </a:xfrm>
            <a:prstGeom prst="triangle">
              <a:avLst>
                <a:gd name="adj" fmla="val 44486"/>
              </a:avLst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Text Box 8972"/>
            <p:cNvSpPr txBox="1">
              <a:spLocks noChangeAspect="1" noChangeArrowheads="1"/>
            </p:cNvSpPr>
            <p:nvPr/>
          </p:nvSpPr>
          <p:spPr bwMode="auto">
            <a:xfrm>
              <a:off x="3164055" y="7073444"/>
              <a:ext cx="691735" cy="168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Element 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Text Box 8973"/>
            <p:cNvSpPr txBox="1">
              <a:spLocks noChangeAspect="1" noChangeArrowheads="1"/>
            </p:cNvSpPr>
            <p:nvPr/>
          </p:nvSpPr>
          <p:spPr bwMode="auto">
            <a:xfrm>
              <a:off x="3037014" y="7947722"/>
              <a:ext cx="691735" cy="168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Element 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Oval 104"/>
            <p:cNvSpPr/>
            <p:nvPr/>
          </p:nvSpPr>
          <p:spPr>
            <a:xfrm>
              <a:off x="3421974" y="6405805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06" name="Oval 105"/>
            <p:cNvSpPr/>
            <p:nvPr/>
          </p:nvSpPr>
          <p:spPr>
            <a:xfrm>
              <a:off x="4183553" y="7903769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07" name="Oval 106"/>
            <p:cNvSpPr/>
            <p:nvPr/>
          </p:nvSpPr>
          <p:spPr>
            <a:xfrm>
              <a:off x="4278444" y="7605280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Oval 107"/>
            <p:cNvSpPr/>
            <p:nvPr/>
          </p:nvSpPr>
          <p:spPr>
            <a:xfrm>
              <a:off x="3037014" y="8569737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Oval 108"/>
            <p:cNvSpPr/>
            <p:nvPr/>
          </p:nvSpPr>
          <p:spPr>
            <a:xfrm>
              <a:off x="2436177" y="7561315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Oval 109"/>
            <p:cNvSpPr/>
            <p:nvPr/>
          </p:nvSpPr>
          <p:spPr>
            <a:xfrm>
              <a:off x="2513483" y="7114690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2110418" y="6262688"/>
              <a:ext cx="2659473" cy="260508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7603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108517" y="175260"/>
            <a:ext cx="2507615" cy="1935480"/>
            <a:chOff x="4395" y="79"/>
            <a:chExt cx="3949" cy="3048"/>
          </a:xfrm>
        </p:grpSpPr>
        <p:sp>
          <p:nvSpPr>
            <p:cNvPr id="3" name="Rectangle 2"/>
            <p:cNvSpPr>
              <a:spLocks noChangeArrowheads="1"/>
            </p:cNvSpPr>
            <p:nvPr/>
          </p:nvSpPr>
          <p:spPr bwMode="auto">
            <a:xfrm>
              <a:off x="5417" y="888"/>
              <a:ext cx="1827" cy="182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Rectangle 3" descr="Wide upward diagonal"/>
            <p:cNvSpPr>
              <a:spLocks noChangeArrowheads="1"/>
            </p:cNvSpPr>
            <p:nvPr/>
          </p:nvSpPr>
          <p:spPr bwMode="auto">
            <a:xfrm>
              <a:off x="5078" y="2739"/>
              <a:ext cx="2493" cy="388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" name="Line 8396"/>
            <p:cNvCxnSpPr>
              <a:cxnSpLocks noChangeShapeType="1"/>
            </p:cNvCxnSpPr>
            <p:nvPr/>
          </p:nvCxnSpPr>
          <p:spPr bwMode="auto">
            <a:xfrm>
              <a:off x="4776" y="2739"/>
              <a:ext cx="331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5380" y="735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5723" y="735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6067" y="735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6411" y="735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6755" y="735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7123" y="735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Rectangle 11" descr="Wide upward diagonal"/>
            <p:cNvSpPr>
              <a:spLocks noChangeArrowheads="1"/>
            </p:cNvSpPr>
            <p:nvPr/>
          </p:nvSpPr>
          <p:spPr bwMode="auto">
            <a:xfrm>
              <a:off x="5078" y="339"/>
              <a:ext cx="2493" cy="388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3" name="Line 8404"/>
            <p:cNvCxnSpPr>
              <a:cxnSpLocks noChangeShapeType="1"/>
            </p:cNvCxnSpPr>
            <p:nvPr/>
          </p:nvCxnSpPr>
          <p:spPr bwMode="auto">
            <a:xfrm>
              <a:off x="5078" y="719"/>
              <a:ext cx="249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8405"/>
            <p:cNvCxnSpPr>
              <a:cxnSpLocks noChangeShapeType="1"/>
            </p:cNvCxnSpPr>
            <p:nvPr/>
          </p:nvCxnSpPr>
          <p:spPr bwMode="auto">
            <a:xfrm>
              <a:off x="5854" y="973"/>
              <a:ext cx="96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" name="Text Box 8406"/>
            <p:cNvSpPr txBox="1">
              <a:spLocks noChangeArrowheads="1"/>
            </p:cNvSpPr>
            <p:nvPr/>
          </p:nvSpPr>
          <p:spPr bwMode="auto">
            <a:xfrm>
              <a:off x="6179" y="997"/>
              <a:ext cx="314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f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6" name="Text Box 8407"/>
            <p:cNvSpPr txBox="1">
              <a:spLocks noChangeArrowheads="1"/>
            </p:cNvSpPr>
            <p:nvPr/>
          </p:nvSpPr>
          <p:spPr bwMode="auto">
            <a:xfrm>
              <a:off x="5030" y="2366"/>
              <a:ext cx="314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7" name="Text Box 8408"/>
            <p:cNvSpPr txBox="1">
              <a:spLocks noChangeArrowheads="1"/>
            </p:cNvSpPr>
            <p:nvPr/>
          </p:nvSpPr>
          <p:spPr bwMode="auto">
            <a:xfrm>
              <a:off x="7304" y="2371"/>
              <a:ext cx="314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8" name="Text Box 8409"/>
            <p:cNvSpPr txBox="1">
              <a:spLocks noChangeArrowheads="1"/>
            </p:cNvSpPr>
            <p:nvPr/>
          </p:nvSpPr>
          <p:spPr bwMode="auto">
            <a:xfrm>
              <a:off x="7298" y="944"/>
              <a:ext cx="314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9" name="Text Box 8410"/>
            <p:cNvSpPr txBox="1">
              <a:spLocks noChangeArrowheads="1"/>
            </p:cNvSpPr>
            <p:nvPr/>
          </p:nvSpPr>
          <p:spPr bwMode="auto">
            <a:xfrm>
              <a:off x="5025" y="950"/>
              <a:ext cx="314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5033" y="2351"/>
              <a:ext cx="315" cy="31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7303" y="2347"/>
              <a:ext cx="315" cy="31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val 21"/>
            <p:cNvSpPr>
              <a:spLocks noChangeArrowheads="1"/>
            </p:cNvSpPr>
            <p:nvPr/>
          </p:nvSpPr>
          <p:spPr bwMode="auto">
            <a:xfrm>
              <a:off x="7303" y="920"/>
              <a:ext cx="315" cy="31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5033" y="928"/>
              <a:ext cx="315" cy="31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4" name="Line 8415"/>
            <p:cNvCxnSpPr>
              <a:cxnSpLocks noChangeShapeType="1"/>
            </p:cNvCxnSpPr>
            <p:nvPr/>
          </p:nvCxnSpPr>
          <p:spPr bwMode="auto">
            <a:xfrm flipV="1">
              <a:off x="5405" y="126"/>
              <a:ext cx="0" cy="6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" name="Text Box 8416"/>
            <p:cNvSpPr txBox="1">
              <a:spLocks noChangeArrowheads="1"/>
            </p:cNvSpPr>
            <p:nvPr/>
          </p:nvSpPr>
          <p:spPr bwMode="auto">
            <a:xfrm>
              <a:off x="8030" y="2576"/>
              <a:ext cx="314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26" name="Text Box 8417"/>
            <p:cNvSpPr txBox="1">
              <a:spLocks noChangeArrowheads="1"/>
            </p:cNvSpPr>
            <p:nvPr/>
          </p:nvSpPr>
          <p:spPr bwMode="auto">
            <a:xfrm>
              <a:off x="5416" y="79"/>
              <a:ext cx="314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y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27" name="Line 8418"/>
            <p:cNvCxnSpPr>
              <a:cxnSpLocks noChangeShapeType="1"/>
            </p:cNvCxnSpPr>
            <p:nvPr/>
          </p:nvCxnSpPr>
          <p:spPr bwMode="auto">
            <a:xfrm>
              <a:off x="5405" y="2332"/>
              <a:ext cx="181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lg"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" name="Text Box 8419"/>
            <p:cNvSpPr txBox="1">
              <a:spLocks noChangeArrowheads="1"/>
            </p:cNvSpPr>
            <p:nvPr/>
          </p:nvSpPr>
          <p:spPr bwMode="auto">
            <a:xfrm>
              <a:off x="6084" y="2091"/>
              <a:ext cx="520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 m</a:t>
              </a:r>
            </a:p>
          </p:txBody>
        </p:sp>
        <p:cxnSp>
          <p:nvCxnSpPr>
            <p:cNvPr id="29" name="Line 8420"/>
            <p:cNvCxnSpPr>
              <a:cxnSpLocks noChangeShapeType="1"/>
            </p:cNvCxnSpPr>
            <p:nvPr/>
          </p:nvCxnSpPr>
          <p:spPr bwMode="auto">
            <a:xfrm flipH="1">
              <a:off x="4667" y="888"/>
              <a:ext cx="60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Line 8421"/>
            <p:cNvCxnSpPr>
              <a:cxnSpLocks noChangeShapeType="1"/>
            </p:cNvCxnSpPr>
            <p:nvPr/>
          </p:nvCxnSpPr>
          <p:spPr bwMode="auto">
            <a:xfrm>
              <a:off x="4901" y="888"/>
              <a:ext cx="0" cy="18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" name="Text Box 8422"/>
            <p:cNvSpPr txBox="1">
              <a:spLocks noChangeArrowheads="1"/>
            </p:cNvSpPr>
            <p:nvPr/>
          </p:nvSpPr>
          <p:spPr bwMode="auto">
            <a:xfrm>
              <a:off x="4395" y="1635"/>
              <a:ext cx="520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 m</a:t>
              </a:r>
            </a:p>
          </p:txBody>
        </p:sp>
        <p:cxnSp>
          <p:nvCxnSpPr>
            <p:cNvPr id="32" name="Line 8423"/>
            <p:cNvCxnSpPr>
              <a:cxnSpLocks noChangeShapeType="1"/>
            </p:cNvCxnSpPr>
            <p:nvPr/>
          </p:nvCxnSpPr>
          <p:spPr bwMode="auto">
            <a:xfrm flipV="1">
              <a:off x="5410" y="890"/>
              <a:ext cx="1820" cy="18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3" name="Group 32"/>
          <p:cNvGrpSpPr>
            <a:grpSpLocks/>
          </p:cNvGrpSpPr>
          <p:nvPr/>
        </p:nvGrpSpPr>
        <p:grpSpPr bwMode="auto">
          <a:xfrm>
            <a:off x="2620644" y="2388235"/>
            <a:ext cx="1663065" cy="1814195"/>
            <a:chOff x="6730" y="8544"/>
            <a:chExt cx="2619" cy="2857"/>
          </a:xfrm>
        </p:grpSpPr>
        <p:sp>
          <p:nvSpPr>
            <p:cNvPr id="34" name="AutoShape 8384"/>
            <p:cNvSpPr>
              <a:spLocks noChangeArrowheads="1"/>
            </p:cNvSpPr>
            <p:nvPr/>
          </p:nvSpPr>
          <p:spPr bwMode="auto">
            <a:xfrm rot="5400000">
              <a:off x="6534" y="9359"/>
              <a:ext cx="2406" cy="1266"/>
            </a:xfrm>
            <a:prstGeom prst="triangle">
              <a:avLst>
                <a:gd name="adj" fmla="val 49051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Text Box 8385"/>
            <p:cNvSpPr txBox="1">
              <a:spLocks noChangeArrowheads="1"/>
            </p:cNvSpPr>
            <p:nvPr/>
          </p:nvSpPr>
          <p:spPr bwMode="auto">
            <a:xfrm>
              <a:off x="7201" y="11138"/>
              <a:ext cx="67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 (0,0)</a:t>
              </a:r>
            </a:p>
          </p:txBody>
        </p:sp>
        <p:sp>
          <p:nvSpPr>
            <p:cNvPr id="36" name="Text Box 8386"/>
            <p:cNvSpPr txBox="1">
              <a:spLocks noChangeArrowheads="1"/>
            </p:cNvSpPr>
            <p:nvPr/>
          </p:nvSpPr>
          <p:spPr bwMode="auto">
            <a:xfrm>
              <a:off x="8501" y="9824"/>
              <a:ext cx="848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 (10,10)</a:t>
              </a:r>
            </a:p>
          </p:txBody>
        </p:sp>
        <p:sp>
          <p:nvSpPr>
            <p:cNvPr id="37" name="Text Box 8387"/>
            <p:cNvSpPr txBox="1">
              <a:spLocks noChangeArrowheads="1"/>
            </p:cNvSpPr>
            <p:nvPr/>
          </p:nvSpPr>
          <p:spPr bwMode="auto">
            <a:xfrm>
              <a:off x="7189" y="8544"/>
              <a:ext cx="807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3 (0,20)</a:t>
              </a:r>
            </a:p>
          </p:txBody>
        </p:sp>
        <p:sp>
          <p:nvSpPr>
            <p:cNvPr id="38" name="AutoShape 8388"/>
            <p:cNvSpPr>
              <a:spLocks noChangeArrowheads="1"/>
            </p:cNvSpPr>
            <p:nvPr/>
          </p:nvSpPr>
          <p:spPr bwMode="auto">
            <a:xfrm rot="5400000">
              <a:off x="6933" y="8708"/>
              <a:ext cx="186" cy="143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AutoShape 8389"/>
            <p:cNvSpPr>
              <a:spLocks noChangeArrowheads="1"/>
            </p:cNvSpPr>
            <p:nvPr/>
          </p:nvSpPr>
          <p:spPr bwMode="auto">
            <a:xfrm rot="5400000">
              <a:off x="6933" y="11120"/>
              <a:ext cx="186" cy="143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Oval 39"/>
            <p:cNvSpPr>
              <a:spLocks noChangeAspect="1" noChangeArrowheads="1"/>
            </p:cNvSpPr>
            <p:nvPr/>
          </p:nvSpPr>
          <p:spPr bwMode="auto">
            <a:xfrm>
              <a:off x="6879" y="8690"/>
              <a:ext cx="72" cy="72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40"/>
            <p:cNvSpPr>
              <a:spLocks noChangeAspect="1" noChangeArrowheads="1"/>
            </p:cNvSpPr>
            <p:nvPr/>
          </p:nvSpPr>
          <p:spPr bwMode="auto">
            <a:xfrm>
              <a:off x="6879" y="8792"/>
              <a:ext cx="72" cy="72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Rectangle 41" descr="Dark upward diagonal"/>
            <p:cNvSpPr>
              <a:spLocks noChangeArrowheads="1"/>
            </p:cNvSpPr>
            <p:nvPr/>
          </p:nvSpPr>
          <p:spPr bwMode="auto">
            <a:xfrm>
              <a:off x="6730" y="8559"/>
              <a:ext cx="143" cy="424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3" name="AutoShape 12303"/>
            <p:cNvCxnSpPr>
              <a:cxnSpLocks noChangeShapeType="1"/>
            </p:cNvCxnSpPr>
            <p:nvPr/>
          </p:nvCxnSpPr>
          <p:spPr bwMode="auto">
            <a:xfrm>
              <a:off x="6873" y="8559"/>
              <a:ext cx="0" cy="42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4" name="Rectangle 43" descr="Dark upward diagonal"/>
            <p:cNvSpPr>
              <a:spLocks noChangeArrowheads="1"/>
            </p:cNvSpPr>
            <p:nvPr/>
          </p:nvSpPr>
          <p:spPr bwMode="auto">
            <a:xfrm>
              <a:off x="6800" y="10977"/>
              <a:ext cx="143" cy="424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5" name="AutoShape 12305"/>
            <p:cNvCxnSpPr>
              <a:cxnSpLocks noChangeShapeType="1"/>
            </p:cNvCxnSpPr>
            <p:nvPr/>
          </p:nvCxnSpPr>
          <p:spPr bwMode="auto">
            <a:xfrm>
              <a:off x="6943" y="10977"/>
              <a:ext cx="0" cy="42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6" name="Oval 45"/>
            <p:cNvSpPr>
              <a:spLocks noChangeArrowheads="1"/>
            </p:cNvSpPr>
            <p:nvPr/>
          </p:nvSpPr>
          <p:spPr bwMode="auto">
            <a:xfrm>
              <a:off x="7117" y="8554"/>
              <a:ext cx="251" cy="251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46"/>
            <p:cNvSpPr>
              <a:spLocks noChangeArrowheads="1"/>
            </p:cNvSpPr>
            <p:nvPr/>
          </p:nvSpPr>
          <p:spPr bwMode="auto">
            <a:xfrm>
              <a:off x="7135" y="11146"/>
              <a:ext cx="251" cy="251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val 47"/>
            <p:cNvSpPr>
              <a:spLocks noChangeArrowheads="1"/>
            </p:cNvSpPr>
            <p:nvPr/>
          </p:nvSpPr>
          <p:spPr bwMode="auto">
            <a:xfrm>
              <a:off x="8427" y="9839"/>
              <a:ext cx="251" cy="251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2620644" y="4519363"/>
            <a:ext cx="1748943" cy="1636894"/>
            <a:chOff x="2702105" y="5185965"/>
            <a:chExt cx="1748943" cy="1636894"/>
          </a:xfrm>
        </p:grpSpPr>
        <p:grpSp>
          <p:nvGrpSpPr>
            <p:cNvPr id="49" name="Group 48"/>
            <p:cNvGrpSpPr>
              <a:grpSpLocks/>
            </p:cNvGrpSpPr>
            <p:nvPr/>
          </p:nvGrpSpPr>
          <p:grpSpPr bwMode="auto">
            <a:xfrm>
              <a:off x="2702105" y="5185965"/>
              <a:ext cx="1748943" cy="1636894"/>
              <a:chOff x="4941" y="5082"/>
              <a:chExt cx="2279" cy="2133"/>
            </a:xfrm>
          </p:grpSpPr>
          <p:sp>
            <p:nvSpPr>
              <p:cNvPr id="50" name="Freeform 49"/>
              <p:cNvSpPr>
                <a:spLocks/>
              </p:cNvSpPr>
              <p:nvPr/>
            </p:nvSpPr>
            <p:spPr bwMode="auto">
              <a:xfrm>
                <a:off x="5186" y="5195"/>
                <a:ext cx="1816" cy="1702"/>
              </a:xfrm>
              <a:custGeom>
                <a:avLst/>
                <a:gdLst>
                  <a:gd name="T0" fmla="*/ 0 w 1991"/>
                  <a:gd name="T1" fmla="*/ 0 h 1633"/>
                  <a:gd name="T2" fmla="*/ 0 w 1991"/>
                  <a:gd name="T3" fmla="*/ 2146 h 1633"/>
                  <a:gd name="T4" fmla="*/ 1760 w 1991"/>
                  <a:gd name="T5" fmla="*/ 2146 h 163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991" h="1633">
                    <a:moveTo>
                      <a:pt x="0" y="0"/>
                    </a:moveTo>
                    <a:lnTo>
                      <a:pt x="0" y="1633"/>
                    </a:lnTo>
                    <a:lnTo>
                      <a:pt x="1991" y="1633"/>
                    </a:lnTo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 type="triangle" w="sm" len="lg"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51" name="Line 8377"/>
              <p:cNvCxnSpPr>
                <a:cxnSpLocks noChangeShapeType="1"/>
              </p:cNvCxnSpPr>
              <p:nvPr/>
            </p:nvCxnSpPr>
            <p:spPr bwMode="auto">
              <a:xfrm>
                <a:off x="5187" y="5740"/>
                <a:ext cx="1159" cy="115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" name="Text Box 8378"/>
              <p:cNvSpPr txBox="1">
                <a:spLocks noChangeArrowheads="1"/>
              </p:cNvSpPr>
              <p:nvPr/>
            </p:nvSpPr>
            <p:spPr bwMode="auto">
              <a:xfrm>
                <a:off x="5124" y="6925"/>
                <a:ext cx="802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 (0,0)</a:t>
                </a:r>
              </a:p>
            </p:txBody>
          </p:sp>
          <p:sp>
            <p:nvSpPr>
              <p:cNvPr id="53" name="Text Box 8379"/>
              <p:cNvSpPr txBox="1">
                <a:spLocks noChangeArrowheads="1"/>
              </p:cNvSpPr>
              <p:nvPr/>
            </p:nvSpPr>
            <p:spPr bwMode="auto">
              <a:xfrm>
                <a:off x="6264" y="6921"/>
                <a:ext cx="802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 (1,0)</a:t>
                </a:r>
              </a:p>
            </p:txBody>
          </p:sp>
          <p:sp>
            <p:nvSpPr>
              <p:cNvPr id="54" name="Text Box 8380"/>
              <p:cNvSpPr txBox="1">
                <a:spLocks noChangeArrowheads="1"/>
              </p:cNvSpPr>
              <p:nvPr/>
            </p:nvSpPr>
            <p:spPr bwMode="auto">
              <a:xfrm>
                <a:off x="5307" y="5529"/>
                <a:ext cx="802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3 (0,1)</a:t>
                </a:r>
              </a:p>
            </p:txBody>
          </p:sp>
          <p:sp>
            <p:nvSpPr>
              <p:cNvPr id="55" name="Text Box 8381"/>
              <p:cNvSpPr txBox="1">
                <a:spLocks noChangeArrowheads="1"/>
              </p:cNvSpPr>
              <p:nvPr/>
            </p:nvSpPr>
            <p:spPr bwMode="auto">
              <a:xfrm>
                <a:off x="6949" y="6768"/>
                <a:ext cx="271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x</a:t>
                </a:r>
                <a:endPara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56" name="Text Box 8382"/>
              <p:cNvSpPr txBox="1">
                <a:spLocks noChangeArrowheads="1"/>
              </p:cNvSpPr>
              <p:nvPr/>
            </p:nvSpPr>
            <p:spPr bwMode="auto">
              <a:xfrm>
                <a:off x="4941" y="5082"/>
                <a:ext cx="271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y</a:t>
                </a:r>
                <a:endPara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57" name="Oval 56"/>
              <p:cNvSpPr>
                <a:spLocks noChangeAspect="1" noChangeArrowheads="1"/>
              </p:cNvSpPr>
              <p:nvPr/>
            </p:nvSpPr>
            <p:spPr bwMode="auto">
              <a:xfrm>
                <a:off x="5249" y="5529"/>
                <a:ext cx="203" cy="203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8" name="Oval 57"/>
              <p:cNvSpPr>
                <a:spLocks noChangeAspect="1" noChangeArrowheads="1"/>
              </p:cNvSpPr>
              <p:nvPr/>
            </p:nvSpPr>
            <p:spPr bwMode="auto">
              <a:xfrm>
                <a:off x="5074" y="6940"/>
                <a:ext cx="203" cy="203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" name="Oval 58"/>
              <p:cNvSpPr>
                <a:spLocks noChangeAspect="1" noChangeArrowheads="1"/>
              </p:cNvSpPr>
              <p:nvPr/>
            </p:nvSpPr>
            <p:spPr bwMode="auto">
              <a:xfrm>
                <a:off x="6211" y="6925"/>
                <a:ext cx="203" cy="203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0" name="Right Triangle 59"/>
            <p:cNvSpPr/>
            <p:nvPr/>
          </p:nvSpPr>
          <p:spPr>
            <a:xfrm>
              <a:off x="2891795" y="5681705"/>
              <a:ext cx="890899" cy="899408"/>
            </a:xfrm>
            <a:prstGeom prst="rt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1210785" y="6615862"/>
            <a:ext cx="4100513" cy="2124075"/>
            <a:chOff x="1371600" y="252413"/>
            <a:chExt cx="4100513" cy="2124075"/>
          </a:xfrm>
        </p:grpSpPr>
        <p:grpSp>
          <p:nvGrpSpPr>
            <p:cNvPr id="63" name="Group 62"/>
            <p:cNvGrpSpPr/>
            <p:nvPr/>
          </p:nvGrpSpPr>
          <p:grpSpPr>
            <a:xfrm>
              <a:off x="1503997" y="346393"/>
              <a:ext cx="3840480" cy="1964690"/>
              <a:chOff x="1503997" y="346393"/>
              <a:chExt cx="3840480" cy="1964690"/>
            </a:xfrm>
          </p:grpSpPr>
          <p:sp>
            <p:nvSpPr>
              <p:cNvPr id="65" name="Text Box 11962"/>
              <p:cNvSpPr txBox="1">
                <a:spLocks noChangeArrowheads="1"/>
              </p:cNvSpPr>
              <p:nvPr/>
            </p:nvSpPr>
            <p:spPr bwMode="auto">
              <a:xfrm>
                <a:off x="1689417" y="346393"/>
                <a:ext cx="775970" cy="1727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algn="ctr"/>
                <a:r>
                  <a:rPr lang="en-US" sz="1100" i="1" dirty="0">
                    <a:latin typeface="Euclid Symbol" panose="05050102010706020507" pitchFamily="18" charset="2"/>
                    <a:ea typeface="Batang" panose="02030600000101010101" pitchFamily="18" charset="-127"/>
                    <a:cs typeface="Arial" panose="020B0604020202020204" pitchFamily="34" charset="0"/>
                  </a:rPr>
                  <a:t>s</a:t>
                </a:r>
                <a:r>
                  <a:rPr lang="en-US" sz="1100" i="1" baseline="-25000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yy</a:t>
                </a:r>
                <a:r>
                  <a:rPr lang="en-US" sz="1100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 = 100 MPa</a:t>
                </a:r>
              </a:p>
            </p:txBody>
          </p:sp>
          <p:sp>
            <p:nvSpPr>
              <p:cNvPr id="66" name="Rectangle 65"/>
              <p:cNvSpPr>
                <a:spLocks noChangeArrowheads="1"/>
              </p:cNvSpPr>
              <p:nvPr/>
            </p:nvSpPr>
            <p:spPr bwMode="auto">
              <a:xfrm>
                <a:off x="1508442" y="717868"/>
                <a:ext cx="1217930" cy="1217930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67" name="Line 11964"/>
              <p:cNvCxnSpPr>
                <a:cxnSpLocks noChangeShapeType="1"/>
              </p:cNvCxnSpPr>
              <p:nvPr/>
            </p:nvCxnSpPr>
            <p:spPr bwMode="auto">
              <a:xfrm flipV="1">
                <a:off x="1503997" y="533083"/>
                <a:ext cx="0" cy="18923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8" name="Line 11965"/>
              <p:cNvCxnSpPr>
                <a:cxnSpLocks noChangeShapeType="1"/>
              </p:cNvCxnSpPr>
              <p:nvPr/>
            </p:nvCxnSpPr>
            <p:spPr bwMode="auto">
              <a:xfrm flipV="1">
                <a:off x="1656397" y="533083"/>
                <a:ext cx="0" cy="18923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9" name="Line 11966"/>
              <p:cNvCxnSpPr>
                <a:cxnSpLocks noChangeShapeType="1"/>
              </p:cNvCxnSpPr>
              <p:nvPr/>
            </p:nvCxnSpPr>
            <p:spPr bwMode="auto">
              <a:xfrm flipV="1">
                <a:off x="1808797" y="533083"/>
                <a:ext cx="0" cy="18923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0" name="Line 11967"/>
              <p:cNvCxnSpPr>
                <a:cxnSpLocks noChangeShapeType="1"/>
              </p:cNvCxnSpPr>
              <p:nvPr/>
            </p:nvCxnSpPr>
            <p:spPr bwMode="auto">
              <a:xfrm flipV="1">
                <a:off x="1961197" y="533083"/>
                <a:ext cx="0" cy="18923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1" name="Line 11968"/>
              <p:cNvCxnSpPr>
                <a:cxnSpLocks noChangeShapeType="1"/>
              </p:cNvCxnSpPr>
              <p:nvPr/>
            </p:nvCxnSpPr>
            <p:spPr bwMode="auto">
              <a:xfrm flipV="1">
                <a:off x="2113597" y="533083"/>
                <a:ext cx="0" cy="18923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2" name="Line 11969"/>
              <p:cNvCxnSpPr>
                <a:cxnSpLocks noChangeShapeType="1"/>
              </p:cNvCxnSpPr>
              <p:nvPr/>
            </p:nvCxnSpPr>
            <p:spPr bwMode="auto">
              <a:xfrm flipV="1">
                <a:off x="2265997" y="533083"/>
                <a:ext cx="0" cy="18923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3" name="Line 11970"/>
              <p:cNvCxnSpPr>
                <a:cxnSpLocks noChangeShapeType="1"/>
              </p:cNvCxnSpPr>
              <p:nvPr/>
            </p:nvCxnSpPr>
            <p:spPr bwMode="auto">
              <a:xfrm flipV="1">
                <a:off x="2418397" y="533083"/>
                <a:ext cx="0" cy="18923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4" name="Line 11971"/>
              <p:cNvCxnSpPr>
                <a:cxnSpLocks noChangeShapeType="1"/>
              </p:cNvCxnSpPr>
              <p:nvPr/>
            </p:nvCxnSpPr>
            <p:spPr bwMode="auto">
              <a:xfrm flipV="1">
                <a:off x="2570797" y="533083"/>
                <a:ext cx="0" cy="18923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5" name="Line 11972"/>
              <p:cNvCxnSpPr>
                <a:cxnSpLocks noChangeShapeType="1"/>
              </p:cNvCxnSpPr>
              <p:nvPr/>
            </p:nvCxnSpPr>
            <p:spPr bwMode="auto">
              <a:xfrm flipV="1">
                <a:off x="2723197" y="533083"/>
                <a:ext cx="0" cy="18923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76" name="Group 75"/>
              <p:cNvGrpSpPr>
                <a:grpSpLocks/>
              </p:cNvGrpSpPr>
              <p:nvPr/>
            </p:nvGrpSpPr>
            <p:grpSpPr bwMode="auto">
              <a:xfrm flipV="1">
                <a:off x="1507172" y="1934528"/>
                <a:ext cx="1219200" cy="189230"/>
                <a:chOff x="3390" y="9295"/>
                <a:chExt cx="1920" cy="298"/>
              </a:xfrm>
            </p:grpSpPr>
            <p:cxnSp>
              <p:nvCxnSpPr>
                <p:cNvPr id="137" name="Line 11974"/>
                <p:cNvCxnSpPr>
                  <a:cxnSpLocks noChangeShapeType="1"/>
                </p:cNvCxnSpPr>
                <p:nvPr/>
              </p:nvCxnSpPr>
              <p:spPr bwMode="auto">
                <a:xfrm flipV="1">
                  <a:off x="3390" y="9295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38" name="Line 11975"/>
                <p:cNvCxnSpPr>
                  <a:cxnSpLocks noChangeShapeType="1"/>
                </p:cNvCxnSpPr>
                <p:nvPr/>
              </p:nvCxnSpPr>
              <p:spPr bwMode="auto">
                <a:xfrm flipV="1">
                  <a:off x="3630" y="9295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39" name="Line 11976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70" y="9295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40" name="Line 11977"/>
                <p:cNvCxnSpPr>
                  <a:cxnSpLocks noChangeShapeType="1"/>
                </p:cNvCxnSpPr>
                <p:nvPr/>
              </p:nvCxnSpPr>
              <p:spPr bwMode="auto">
                <a:xfrm flipV="1">
                  <a:off x="4110" y="9295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41" name="Line 11978"/>
                <p:cNvCxnSpPr>
                  <a:cxnSpLocks noChangeShapeType="1"/>
                </p:cNvCxnSpPr>
                <p:nvPr/>
              </p:nvCxnSpPr>
              <p:spPr bwMode="auto">
                <a:xfrm flipV="1">
                  <a:off x="4350" y="9295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42" name="Line 11979"/>
                <p:cNvCxnSpPr>
                  <a:cxnSpLocks noChangeShapeType="1"/>
                </p:cNvCxnSpPr>
                <p:nvPr/>
              </p:nvCxnSpPr>
              <p:spPr bwMode="auto">
                <a:xfrm flipV="1">
                  <a:off x="4590" y="9295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43" name="Line 11980"/>
                <p:cNvCxnSpPr>
                  <a:cxnSpLocks noChangeShapeType="1"/>
                </p:cNvCxnSpPr>
                <p:nvPr/>
              </p:nvCxnSpPr>
              <p:spPr bwMode="auto">
                <a:xfrm flipV="1">
                  <a:off x="4830" y="9295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44" name="Line 11981"/>
                <p:cNvCxnSpPr>
                  <a:cxnSpLocks noChangeShapeType="1"/>
                </p:cNvCxnSpPr>
                <p:nvPr/>
              </p:nvCxnSpPr>
              <p:spPr bwMode="auto">
                <a:xfrm flipV="1">
                  <a:off x="5070" y="9295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45" name="Line 11982"/>
                <p:cNvCxnSpPr>
                  <a:cxnSpLocks noChangeShapeType="1"/>
                </p:cNvCxnSpPr>
                <p:nvPr/>
              </p:nvCxnSpPr>
              <p:spPr bwMode="auto">
                <a:xfrm flipV="1">
                  <a:off x="5310" y="9295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77" name="Text Box 11983"/>
              <p:cNvSpPr txBox="1">
                <a:spLocks noChangeArrowheads="1"/>
              </p:cNvSpPr>
              <p:nvPr/>
            </p:nvSpPr>
            <p:spPr bwMode="auto">
              <a:xfrm>
                <a:off x="1701482" y="2138363"/>
                <a:ext cx="775970" cy="1727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algn="ctr"/>
                <a:r>
                  <a:rPr lang="en-US" sz="1100" i="1" dirty="0">
                    <a:latin typeface="Euclid Symbol" panose="05050102010706020507" pitchFamily="18" charset="2"/>
                    <a:ea typeface="Batang" panose="02030600000101010101" pitchFamily="18" charset="-127"/>
                    <a:cs typeface="Arial" panose="020B0604020202020204" pitchFamily="34" charset="0"/>
                  </a:rPr>
                  <a:t>s</a:t>
                </a:r>
                <a:r>
                  <a:rPr lang="en-US" sz="1100" i="1" baseline="-25000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yy</a:t>
                </a:r>
                <a:r>
                  <a:rPr lang="en-US" sz="1100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 = 100 MPa</a:t>
                </a:r>
              </a:p>
            </p:txBody>
          </p:sp>
          <p:sp>
            <p:nvSpPr>
              <p:cNvPr id="78" name="Text Box 11984"/>
              <p:cNvSpPr txBox="1">
                <a:spLocks noChangeArrowheads="1"/>
              </p:cNvSpPr>
              <p:nvPr/>
            </p:nvSpPr>
            <p:spPr bwMode="auto">
              <a:xfrm>
                <a:off x="2452687" y="1189673"/>
                <a:ext cx="274320" cy="1727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 m</a:t>
                </a:r>
              </a:p>
            </p:txBody>
          </p:sp>
          <p:sp>
            <p:nvSpPr>
              <p:cNvPr id="79" name="Text Box 11985"/>
              <p:cNvSpPr txBox="1">
                <a:spLocks noChangeArrowheads="1"/>
              </p:cNvSpPr>
              <p:nvPr/>
            </p:nvSpPr>
            <p:spPr bwMode="auto">
              <a:xfrm>
                <a:off x="2007552" y="1755458"/>
                <a:ext cx="274320" cy="1727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 m</a:t>
                </a:r>
              </a:p>
            </p:txBody>
          </p:sp>
          <p:grpSp>
            <p:nvGrpSpPr>
              <p:cNvPr id="80" name="Group 79"/>
              <p:cNvGrpSpPr>
                <a:grpSpLocks/>
              </p:cNvGrpSpPr>
              <p:nvPr/>
            </p:nvGrpSpPr>
            <p:grpSpPr bwMode="auto">
              <a:xfrm>
                <a:off x="3953192" y="611188"/>
                <a:ext cx="1391285" cy="1379855"/>
                <a:chOff x="5573" y="8673"/>
                <a:chExt cx="2191" cy="2173"/>
              </a:xfrm>
            </p:grpSpPr>
            <p:sp>
              <p:nvSpPr>
                <p:cNvPr id="82" name="Text Box 11987"/>
                <p:cNvSpPr txBox="1">
                  <a:spLocks noChangeArrowheads="1"/>
                </p:cNvSpPr>
                <p:nvPr/>
              </p:nvSpPr>
              <p:spPr bwMode="auto">
                <a:xfrm>
                  <a:off x="6639" y="10044"/>
                  <a:ext cx="124" cy="2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none" lIns="0" tIns="0" rIns="0" bIns="0" anchor="t" anchorCtr="0" upright="1">
                  <a:spAutoFit/>
                </a:bodyPr>
                <a:lstStyle/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>
                      <a:effectLst/>
                      <a:latin typeface="Arial" panose="020B0604020202020204" pitchFamily="34" charset="0"/>
                      <a:ea typeface="Batang" panose="02030600000101010101" pitchFamily="18" charset="-127"/>
                      <a:cs typeface="Arial" panose="020B0604020202020204" pitchFamily="34" charset="0"/>
                    </a:rPr>
                    <a:t>1</a:t>
                  </a:r>
                </a:p>
              </p:txBody>
            </p:sp>
            <p:sp>
              <p:nvSpPr>
                <p:cNvPr id="83" name="Text Box 11988"/>
                <p:cNvSpPr txBox="1">
                  <a:spLocks noChangeArrowheads="1"/>
                </p:cNvSpPr>
                <p:nvPr/>
              </p:nvSpPr>
              <p:spPr bwMode="auto">
                <a:xfrm>
                  <a:off x="6090" y="9621"/>
                  <a:ext cx="124" cy="2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none" lIns="0" tIns="0" rIns="0" bIns="0" anchor="t" anchorCtr="0" upright="1">
                  <a:spAutoFit/>
                </a:bodyPr>
                <a:lstStyle/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>
                      <a:effectLst/>
                      <a:latin typeface="Arial" panose="020B0604020202020204" pitchFamily="34" charset="0"/>
                      <a:ea typeface="Batang" panose="02030600000101010101" pitchFamily="18" charset="-127"/>
                      <a:cs typeface="Arial" panose="020B0604020202020204" pitchFamily="34" charset="0"/>
                    </a:rPr>
                    <a:t>2</a:t>
                  </a:r>
                </a:p>
              </p:txBody>
            </p:sp>
            <p:grpSp>
              <p:nvGrpSpPr>
                <p:cNvPr id="84" name="Group 83"/>
                <p:cNvGrpSpPr>
                  <a:grpSpLocks noChangeAspect="1"/>
                </p:cNvGrpSpPr>
                <p:nvPr/>
              </p:nvGrpSpPr>
              <p:grpSpPr bwMode="auto">
                <a:xfrm>
                  <a:off x="5573" y="9115"/>
                  <a:ext cx="303" cy="343"/>
                  <a:chOff x="1910" y="9791"/>
                  <a:chExt cx="592" cy="670"/>
                </a:xfrm>
              </p:grpSpPr>
              <p:sp>
                <p:nvSpPr>
                  <p:cNvPr id="127" name="Rectangle 126" descr="Dark upward diagonal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910" y="9791"/>
                    <a:ext cx="143" cy="670"/>
                  </a:xfrm>
                  <a:prstGeom prst="rect">
                    <a:avLst/>
                  </a:prstGeom>
                  <a:pattFill prst="dkUpDiag">
                    <a:fgClr>
                      <a:srgbClr val="000000"/>
                    </a:fgClr>
                    <a:bgClr>
                      <a:srgbClr val="FFFFFF"/>
                    </a:bgClr>
                  </a:patt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grpSp>
                <p:nvGrpSpPr>
                  <p:cNvPr id="128" name="Group 127"/>
                  <p:cNvGrpSpPr>
                    <a:grpSpLocks noChangeAspect="1"/>
                  </p:cNvGrpSpPr>
                  <p:nvPr/>
                </p:nvGrpSpPr>
                <p:grpSpPr bwMode="auto">
                  <a:xfrm rot="5400000">
                    <a:off x="1973" y="9917"/>
                    <a:ext cx="613" cy="444"/>
                    <a:chOff x="3637" y="6692"/>
                    <a:chExt cx="613" cy="444"/>
                  </a:xfrm>
                </p:grpSpPr>
                <p:sp>
                  <p:nvSpPr>
                    <p:cNvPr id="129" name="AutoShape 11992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825" y="6713"/>
                      <a:ext cx="240" cy="322"/>
                    </a:xfrm>
                    <a:prstGeom prst="triangle">
                      <a:avLst>
                        <a:gd name="adj" fmla="val 50000"/>
                      </a:avLst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en-US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cxnSp>
                  <p:nvCxnSpPr>
                    <p:cNvPr id="130" name="Line 11993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3646" y="7035"/>
                      <a:ext cx="60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sp>
                  <p:nvSpPr>
                    <p:cNvPr id="131" name="Oval 130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894" y="6692"/>
                      <a:ext cx="101" cy="101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en-US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32" name="Oval 131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637" y="7035"/>
                      <a:ext cx="101" cy="10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000000"/>
                          </a:solidFill>
                        </a14:hiddenFill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en-US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33" name="Oval 132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765" y="7035"/>
                      <a:ext cx="101" cy="10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000000"/>
                          </a:solidFill>
                        </a14:hiddenFill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en-US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34" name="Oval 13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893" y="7035"/>
                      <a:ext cx="101" cy="10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000000"/>
                          </a:solidFill>
                        </a14:hiddenFill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en-US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35" name="Oval 134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021" y="7035"/>
                      <a:ext cx="101" cy="10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000000"/>
                          </a:solidFill>
                        </a14:hiddenFill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en-US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36" name="Oval 135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149" y="7035"/>
                      <a:ext cx="101" cy="10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000000"/>
                          </a:solidFill>
                        </a14:hiddenFill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en-US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85" name="Group 84"/>
                <p:cNvGrpSpPr>
                  <a:grpSpLocks noChangeAspect="1"/>
                </p:cNvGrpSpPr>
                <p:nvPr/>
              </p:nvGrpSpPr>
              <p:grpSpPr bwMode="auto">
                <a:xfrm rot="-5400000">
                  <a:off x="5732" y="10521"/>
                  <a:ext cx="245" cy="302"/>
                  <a:chOff x="3666" y="5537"/>
                  <a:chExt cx="486" cy="600"/>
                </a:xfrm>
              </p:grpSpPr>
              <p:sp>
                <p:nvSpPr>
                  <p:cNvPr id="123" name="Rectangle 122" descr="Dark upward diagonal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3666" y="5543"/>
                    <a:ext cx="143" cy="585"/>
                  </a:xfrm>
                  <a:prstGeom prst="rect">
                    <a:avLst/>
                  </a:prstGeom>
                  <a:pattFill prst="dkUpDiag">
                    <a:fgClr>
                      <a:srgbClr val="000000"/>
                    </a:fgClr>
                    <a:bgClr>
                      <a:srgbClr val="FFFFFF"/>
                    </a:bgClr>
                  </a:patt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24" name="AutoShape 12002"/>
                  <p:cNvSpPr>
                    <a:spLocks noChangeAspect="1" noChangeArrowheads="1"/>
                  </p:cNvSpPr>
                  <p:nvPr/>
                </p:nvSpPr>
                <p:spPr bwMode="auto">
                  <a:xfrm rot="5400000">
                    <a:off x="3851" y="5675"/>
                    <a:ext cx="240" cy="322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cxnSp>
                <p:nvCxnSpPr>
                  <p:cNvPr id="125" name="Line 12003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3510" y="5837"/>
                    <a:ext cx="600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126" name="Oval 125"/>
                  <p:cNvSpPr>
                    <a:spLocks noChangeAspect="1" noChangeArrowheads="1"/>
                  </p:cNvSpPr>
                  <p:nvPr/>
                </p:nvSpPr>
                <p:spPr bwMode="auto">
                  <a:xfrm rot="5400000">
                    <a:off x="4051" y="5785"/>
                    <a:ext cx="101" cy="101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cxnSp>
              <p:nvCxnSpPr>
                <p:cNvPr id="86" name="Line 12005"/>
                <p:cNvCxnSpPr>
                  <a:cxnSpLocks noChangeShapeType="1"/>
                </p:cNvCxnSpPr>
                <p:nvPr/>
              </p:nvCxnSpPr>
              <p:spPr bwMode="auto">
                <a:xfrm>
                  <a:off x="7204" y="10560"/>
                  <a:ext cx="42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87" name="Text Box 12006"/>
                <p:cNvSpPr txBox="1">
                  <a:spLocks noChangeArrowheads="1"/>
                </p:cNvSpPr>
                <p:nvPr/>
              </p:nvSpPr>
              <p:spPr bwMode="auto">
                <a:xfrm>
                  <a:off x="7684" y="10370"/>
                  <a:ext cx="80" cy="2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none" lIns="0" tIns="0" rIns="0" bIns="0" anchor="t" anchorCtr="0" upright="1">
                  <a:noAutofit/>
                </a:bodyPr>
                <a:lstStyle/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i="1">
                      <a:effectLst/>
                      <a:latin typeface="Arial" panose="020B0604020202020204" pitchFamily="34" charset="0"/>
                      <a:ea typeface="Batang" panose="02030600000101010101" pitchFamily="18" charset="-127"/>
                      <a:cs typeface="Arial" panose="020B0604020202020204" pitchFamily="34" charset="0"/>
                    </a:rPr>
                    <a:t>x</a:t>
                  </a:r>
                  <a:endPara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8" name="Rectangle 87"/>
                <p:cNvSpPr>
                  <a:spLocks noChangeArrowheads="1"/>
                </p:cNvSpPr>
                <p:nvPr/>
              </p:nvSpPr>
              <p:spPr bwMode="auto">
                <a:xfrm>
                  <a:off x="5850" y="9291"/>
                  <a:ext cx="1274" cy="1274"/>
                </a:xfrm>
                <a:prstGeom prst="rect">
                  <a:avLst/>
                </a:prstGeom>
                <a:noFill/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89" name="Line 12008"/>
                <p:cNvCxnSpPr>
                  <a:cxnSpLocks noChangeShapeType="1"/>
                </p:cNvCxnSpPr>
                <p:nvPr/>
              </p:nvCxnSpPr>
              <p:spPr bwMode="auto">
                <a:xfrm flipV="1">
                  <a:off x="5848" y="8977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0" name="Line 12009"/>
                <p:cNvCxnSpPr>
                  <a:cxnSpLocks noChangeShapeType="1"/>
                </p:cNvCxnSpPr>
                <p:nvPr/>
              </p:nvCxnSpPr>
              <p:spPr bwMode="auto">
                <a:xfrm flipV="1">
                  <a:off x="6060" y="8977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1" name="Line 12010"/>
                <p:cNvCxnSpPr>
                  <a:cxnSpLocks noChangeShapeType="1"/>
                </p:cNvCxnSpPr>
                <p:nvPr/>
              </p:nvCxnSpPr>
              <p:spPr bwMode="auto">
                <a:xfrm flipV="1">
                  <a:off x="6272" y="8977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2" name="Line 12011"/>
                <p:cNvCxnSpPr>
                  <a:cxnSpLocks noChangeShapeType="1"/>
                </p:cNvCxnSpPr>
                <p:nvPr/>
              </p:nvCxnSpPr>
              <p:spPr bwMode="auto">
                <a:xfrm flipV="1">
                  <a:off x="6484" y="8977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3" name="Line 12012"/>
                <p:cNvCxnSpPr>
                  <a:cxnSpLocks noChangeShapeType="1"/>
                </p:cNvCxnSpPr>
                <p:nvPr/>
              </p:nvCxnSpPr>
              <p:spPr bwMode="auto">
                <a:xfrm flipV="1">
                  <a:off x="6696" y="8977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4" name="Line 12013"/>
                <p:cNvCxnSpPr>
                  <a:cxnSpLocks noChangeShapeType="1"/>
                </p:cNvCxnSpPr>
                <p:nvPr/>
              </p:nvCxnSpPr>
              <p:spPr bwMode="auto">
                <a:xfrm flipV="1">
                  <a:off x="6908" y="8977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5" name="Line 12014"/>
                <p:cNvCxnSpPr>
                  <a:cxnSpLocks noChangeShapeType="1"/>
                </p:cNvCxnSpPr>
                <p:nvPr/>
              </p:nvCxnSpPr>
              <p:spPr bwMode="auto">
                <a:xfrm flipV="1">
                  <a:off x="7120" y="8977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96" name="Text Box 12015"/>
                <p:cNvSpPr txBox="1">
                  <a:spLocks noChangeArrowheads="1"/>
                </p:cNvSpPr>
                <p:nvPr/>
              </p:nvSpPr>
              <p:spPr bwMode="auto">
                <a:xfrm>
                  <a:off x="5895" y="8673"/>
                  <a:ext cx="1222" cy="2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none" lIns="0" tIns="0" rIns="0" bIns="0" anchor="t" anchorCtr="0" upright="1">
                  <a:noAutofit/>
                </a:bodyPr>
                <a:lstStyle/>
                <a:p>
                  <a:pPr marL="0" marR="0"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i="1" dirty="0">
                      <a:effectLst/>
                      <a:latin typeface="Euclid Symbol" panose="05050102010706020507" pitchFamily="18" charset="2"/>
                      <a:ea typeface="Batang" panose="02030600000101010101" pitchFamily="18" charset="-127"/>
                      <a:cs typeface="Arial" panose="020B0604020202020204" pitchFamily="34" charset="0"/>
                    </a:rPr>
                    <a:t>s</a:t>
                  </a:r>
                  <a:r>
                    <a:rPr lang="en-US" sz="1100" i="1" baseline="-25000" dirty="0">
                      <a:effectLst/>
                      <a:latin typeface="Arial" panose="020B0604020202020204" pitchFamily="34" charset="0"/>
                      <a:ea typeface="Batang" panose="02030600000101010101" pitchFamily="18" charset="-127"/>
                      <a:cs typeface="Arial" panose="020B0604020202020204" pitchFamily="34" charset="0"/>
                    </a:rPr>
                    <a:t>yy</a:t>
                  </a:r>
                  <a:r>
                    <a:rPr lang="en-US" sz="1100" dirty="0">
                      <a:effectLst/>
                      <a:latin typeface="Arial" panose="020B0604020202020204" pitchFamily="34" charset="0"/>
                      <a:ea typeface="Batang" panose="02030600000101010101" pitchFamily="18" charset="-127"/>
                      <a:cs typeface="Arial" panose="020B0604020202020204" pitchFamily="34" charset="0"/>
                    </a:rPr>
                    <a:t> = 100 MPa</a:t>
                  </a:r>
                </a:p>
              </p:txBody>
            </p:sp>
            <p:grpSp>
              <p:nvGrpSpPr>
                <p:cNvPr id="97" name="Group 96"/>
                <p:cNvGrpSpPr>
                  <a:grpSpLocks noChangeAspect="1"/>
                </p:cNvGrpSpPr>
                <p:nvPr/>
              </p:nvGrpSpPr>
              <p:grpSpPr bwMode="auto">
                <a:xfrm rot="-5400000">
                  <a:off x="6962" y="10523"/>
                  <a:ext cx="303" cy="343"/>
                  <a:chOff x="1910" y="9791"/>
                  <a:chExt cx="592" cy="670"/>
                </a:xfrm>
              </p:grpSpPr>
              <p:sp>
                <p:nvSpPr>
                  <p:cNvPr id="113" name="Rectangle 112" descr="Dark upward diagonal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910" y="9791"/>
                    <a:ext cx="143" cy="670"/>
                  </a:xfrm>
                  <a:prstGeom prst="rect">
                    <a:avLst/>
                  </a:prstGeom>
                  <a:pattFill prst="dkUpDiag">
                    <a:fgClr>
                      <a:srgbClr val="000000"/>
                    </a:fgClr>
                    <a:bgClr>
                      <a:srgbClr val="FFFFFF"/>
                    </a:bgClr>
                  </a:patt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grpSp>
                <p:nvGrpSpPr>
                  <p:cNvPr id="114" name="Group 113"/>
                  <p:cNvGrpSpPr>
                    <a:grpSpLocks noChangeAspect="1"/>
                  </p:cNvGrpSpPr>
                  <p:nvPr/>
                </p:nvGrpSpPr>
                <p:grpSpPr bwMode="auto">
                  <a:xfrm rot="5400000">
                    <a:off x="1973" y="9917"/>
                    <a:ext cx="613" cy="444"/>
                    <a:chOff x="3637" y="6692"/>
                    <a:chExt cx="613" cy="444"/>
                  </a:xfrm>
                </p:grpSpPr>
                <p:sp>
                  <p:nvSpPr>
                    <p:cNvPr id="115" name="AutoShape 12019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825" y="6713"/>
                      <a:ext cx="240" cy="322"/>
                    </a:xfrm>
                    <a:prstGeom prst="triangle">
                      <a:avLst>
                        <a:gd name="adj" fmla="val 50000"/>
                      </a:avLst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en-US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cxnSp>
                  <p:nvCxnSpPr>
                    <p:cNvPr id="116" name="Line 12020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3646" y="7035"/>
                      <a:ext cx="60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sp>
                  <p:nvSpPr>
                    <p:cNvPr id="117" name="Oval 116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894" y="6692"/>
                      <a:ext cx="101" cy="101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en-US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18" name="Oval 117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637" y="7035"/>
                      <a:ext cx="101" cy="10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000000"/>
                          </a:solidFill>
                        </a14:hiddenFill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en-US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19" name="Oval 11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765" y="7035"/>
                      <a:ext cx="101" cy="10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000000"/>
                          </a:solidFill>
                        </a14:hiddenFill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en-US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20" name="Oval 119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893" y="7035"/>
                      <a:ext cx="101" cy="10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000000"/>
                          </a:solidFill>
                        </a14:hiddenFill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en-US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21" name="Oval 120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021" y="7035"/>
                      <a:ext cx="101" cy="10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000000"/>
                          </a:solidFill>
                        </a14:hiddenFill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en-US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22" name="Oval 121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149" y="7035"/>
                      <a:ext cx="101" cy="10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000000"/>
                          </a:solidFill>
                        </a14:hiddenFill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en-US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cxnSp>
              <p:nvCxnSpPr>
                <p:cNvPr id="98" name="Line 12027"/>
                <p:cNvCxnSpPr>
                  <a:cxnSpLocks noChangeShapeType="1"/>
                </p:cNvCxnSpPr>
                <p:nvPr/>
              </p:nvCxnSpPr>
              <p:spPr bwMode="auto">
                <a:xfrm flipV="1">
                  <a:off x="5850" y="9298"/>
                  <a:ext cx="1260" cy="126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grpSp>
              <p:nvGrpSpPr>
                <p:cNvPr id="99" name="Group 98"/>
                <p:cNvGrpSpPr>
                  <a:grpSpLocks/>
                </p:cNvGrpSpPr>
                <p:nvPr/>
              </p:nvGrpSpPr>
              <p:grpSpPr bwMode="auto">
                <a:xfrm>
                  <a:off x="5586" y="10419"/>
                  <a:ext cx="222" cy="267"/>
                  <a:chOff x="6112" y="10626"/>
                  <a:chExt cx="222" cy="267"/>
                </a:xfrm>
              </p:grpSpPr>
              <p:sp>
                <p:nvSpPr>
                  <p:cNvPr id="111" name="Oval 110"/>
                  <p:cNvSpPr>
                    <a:spLocks noChangeArrowheads="1"/>
                  </p:cNvSpPr>
                  <p:nvPr/>
                </p:nvSpPr>
                <p:spPr bwMode="auto">
                  <a:xfrm>
                    <a:off x="6112" y="10654"/>
                    <a:ext cx="222" cy="222"/>
                  </a:xfrm>
                  <a:prstGeom prst="ellips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12" name="Text Box 1203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157" y="10626"/>
                    <a:ext cx="124" cy="26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none" lIns="0" tIns="0" rIns="0" bIns="0" anchor="t" anchorCtr="0" upright="1">
                    <a:spAutoFit/>
                  </a:bodyPr>
                  <a:lstStyle/>
                  <a:p>
                    <a:pPr marL="0" marR="0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100" dirty="0">
                        <a:effectLst/>
                        <a:latin typeface="Arial" panose="020B0604020202020204" pitchFamily="34" charset="0"/>
                        <a:ea typeface="Batang" panose="02030600000101010101" pitchFamily="18" charset="-127"/>
                        <a:cs typeface="Arial" panose="020B0604020202020204" pitchFamily="34" charset="0"/>
                      </a:rPr>
                      <a:t>1</a:t>
                    </a:r>
                  </a:p>
                </p:txBody>
              </p:sp>
            </p:grpSp>
            <p:grpSp>
              <p:nvGrpSpPr>
                <p:cNvPr id="100" name="Group 99"/>
                <p:cNvGrpSpPr>
                  <a:grpSpLocks/>
                </p:cNvGrpSpPr>
                <p:nvPr/>
              </p:nvGrpSpPr>
              <p:grpSpPr bwMode="auto">
                <a:xfrm>
                  <a:off x="7142" y="10278"/>
                  <a:ext cx="222" cy="267"/>
                  <a:chOff x="6112" y="10626"/>
                  <a:chExt cx="222" cy="267"/>
                </a:xfrm>
              </p:grpSpPr>
              <p:sp>
                <p:nvSpPr>
                  <p:cNvPr id="109" name="Oval 108"/>
                  <p:cNvSpPr>
                    <a:spLocks noChangeArrowheads="1"/>
                  </p:cNvSpPr>
                  <p:nvPr/>
                </p:nvSpPr>
                <p:spPr bwMode="auto">
                  <a:xfrm>
                    <a:off x="6112" y="10654"/>
                    <a:ext cx="222" cy="222"/>
                  </a:xfrm>
                  <a:prstGeom prst="ellips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10" name="Text Box 120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165" y="10626"/>
                    <a:ext cx="124" cy="26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none" lIns="0" tIns="0" rIns="0" bIns="0" anchor="t" anchorCtr="0" upright="1">
                    <a:spAutoFit/>
                  </a:bodyPr>
                  <a:lstStyle/>
                  <a:p>
                    <a:pPr marL="0" marR="0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100">
                        <a:effectLst/>
                        <a:latin typeface="Arial" panose="020B0604020202020204" pitchFamily="34" charset="0"/>
                        <a:ea typeface="Batang" panose="02030600000101010101" pitchFamily="18" charset="-127"/>
                        <a:cs typeface="Arial" panose="020B0604020202020204" pitchFamily="34" charset="0"/>
                      </a:rPr>
                      <a:t>2</a:t>
                    </a:r>
                  </a:p>
                </p:txBody>
              </p:sp>
            </p:grpSp>
            <p:grpSp>
              <p:nvGrpSpPr>
                <p:cNvPr id="101" name="Group 100"/>
                <p:cNvGrpSpPr>
                  <a:grpSpLocks/>
                </p:cNvGrpSpPr>
                <p:nvPr/>
              </p:nvGrpSpPr>
              <p:grpSpPr bwMode="auto">
                <a:xfrm>
                  <a:off x="7155" y="9150"/>
                  <a:ext cx="222" cy="267"/>
                  <a:chOff x="6112" y="10626"/>
                  <a:chExt cx="222" cy="267"/>
                </a:xfrm>
              </p:grpSpPr>
              <p:sp>
                <p:nvSpPr>
                  <p:cNvPr id="107" name="Oval 106"/>
                  <p:cNvSpPr>
                    <a:spLocks noChangeArrowheads="1"/>
                  </p:cNvSpPr>
                  <p:nvPr/>
                </p:nvSpPr>
                <p:spPr bwMode="auto">
                  <a:xfrm>
                    <a:off x="6112" y="10654"/>
                    <a:ext cx="222" cy="222"/>
                  </a:xfrm>
                  <a:prstGeom prst="ellips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08" name="Text Box 1203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165" y="10626"/>
                    <a:ext cx="124" cy="26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none" lIns="0" tIns="0" rIns="0" bIns="0" anchor="t" anchorCtr="0" upright="1">
                    <a:spAutoFit/>
                  </a:bodyPr>
                  <a:lstStyle/>
                  <a:p>
                    <a:pPr marL="0" marR="0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100" dirty="0">
                        <a:effectLst/>
                        <a:latin typeface="Arial" panose="020B0604020202020204" pitchFamily="34" charset="0"/>
                        <a:ea typeface="Batang" panose="02030600000101010101" pitchFamily="18" charset="-127"/>
                        <a:cs typeface="Arial" panose="020B0604020202020204" pitchFamily="34" charset="0"/>
                      </a:rPr>
                      <a:t>3</a:t>
                    </a:r>
                  </a:p>
                </p:txBody>
              </p:sp>
            </p:grpSp>
            <p:grpSp>
              <p:nvGrpSpPr>
                <p:cNvPr id="102" name="Group 101"/>
                <p:cNvGrpSpPr>
                  <a:grpSpLocks/>
                </p:cNvGrpSpPr>
                <p:nvPr/>
              </p:nvGrpSpPr>
              <p:grpSpPr bwMode="auto">
                <a:xfrm>
                  <a:off x="5875" y="9289"/>
                  <a:ext cx="222" cy="267"/>
                  <a:chOff x="6112" y="10634"/>
                  <a:chExt cx="222" cy="267"/>
                </a:xfrm>
              </p:grpSpPr>
              <p:sp>
                <p:nvSpPr>
                  <p:cNvPr id="105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6112" y="10654"/>
                    <a:ext cx="222" cy="222"/>
                  </a:xfrm>
                  <a:prstGeom prst="ellips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en-US" sz="11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06" name="Text Box 120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157" y="10634"/>
                    <a:ext cx="124" cy="26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none" lIns="0" tIns="0" rIns="0" bIns="0" anchor="t" anchorCtr="0" upright="1">
                    <a:spAutoFit/>
                  </a:bodyPr>
                  <a:lstStyle/>
                  <a:p>
                    <a:pPr marL="0" marR="0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100" dirty="0">
                        <a:effectLst/>
                        <a:latin typeface="Arial" panose="020B0604020202020204" pitchFamily="34" charset="0"/>
                        <a:ea typeface="Batang" panose="02030600000101010101" pitchFamily="18" charset="-127"/>
                        <a:cs typeface="Arial" panose="020B0604020202020204" pitchFamily="34" charset="0"/>
                      </a:rPr>
                      <a:t>4</a:t>
                    </a:r>
                  </a:p>
                </p:txBody>
              </p:sp>
            </p:grpSp>
            <p:sp>
              <p:nvSpPr>
                <p:cNvPr id="103" name="Text Box 12040"/>
                <p:cNvSpPr txBox="1">
                  <a:spLocks noChangeArrowheads="1"/>
                </p:cNvSpPr>
                <p:nvPr/>
              </p:nvSpPr>
              <p:spPr bwMode="auto">
                <a:xfrm>
                  <a:off x="7103" y="9831"/>
                  <a:ext cx="432" cy="2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marL="0" marR="0"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>
                      <a:effectLst/>
                      <a:latin typeface="Arial" panose="020B0604020202020204" pitchFamily="34" charset="0"/>
                      <a:ea typeface="Batang" panose="02030600000101010101" pitchFamily="18" charset="-127"/>
                      <a:cs typeface="Arial" panose="020B0604020202020204" pitchFamily="34" charset="0"/>
                    </a:rPr>
                    <a:t>1 m</a:t>
                  </a:r>
                </a:p>
              </p:txBody>
            </p:sp>
            <p:sp>
              <p:nvSpPr>
                <p:cNvPr id="104" name="Text Box 12041"/>
                <p:cNvSpPr txBox="1">
                  <a:spLocks noChangeArrowheads="1"/>
                </p:cNvSpPr>
                <p:nvPr/>
              </p:nvSpPr>
              <p:spPr bwMode="auto">
                <a:xfrm>
                  <a:off x="6248" y="10563"/>
                  <a:ext cx="432" cy="2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marL="0" marR="0"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>
                      <a:effectLst/>
                      <a:latin typeface="Arial" panose="020B0604020202020204" pitchFamily="34" charset="0"/>
                      <a:ea typeface="Batang" panose="02030600000101010101" pitchFamily="18" charset="-127"/>
                      <a:cs typeface="Arial" panose="020B0604020202020204" pitchFamily="34" charset="0"/>
                    </a:rPr>
                    <a:t>1 m</a:t>
                  </a:r>
                </a:p>
              </p:txBody>
            </p:sp>
          </p:grpSp>
          <p:sp>
            <p:nvSpPr>
              <p:cNvPr id="81" name="AutoShape 12042"/>
              <p:cNvSpPr>
                <a:spLocks noChangeArrowheads="1"/>
              </p:cNvSpPr>
              <p:nvPr/>
            </p:nvSpPr>
            <p:spPr bwMode="auto">
              <a:xfrm>
                <a:off x="3165792" y="1307148"/>
                <a:ext cx="426085" cy="123190"/>
              </a:xfrm>
              <a:prstGeom prst="rightArrow">
                <a:avLst>
                  <a:gd name="adj1" fmla="val 49481"/>
                  <a:gd name="adj2" fmla="val 12578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4" name="Rectangle 63"/>
            <p:cNvSpPr/>
            <p:nvPr/>
          </p:nvSpPr>
          <p:spPr>
            <a:xfrm>
              <a:off x="1371600" y="252413"/>
              <a:ext cx="4100513" cy="212407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986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" name="Group 170"/>
          <p:cNvGrpSpPr>
            <a:grpSpLocks/>
          </p:cNvGrpSpPr>
          <p:nvPr/>
        </p:nvGrpSpPr>
        <p:grpSpPr bwMode="auto">
          <a:xfrm>
            <a:off x="1544002" y="2860501"/>
            <a:ext cx="3931920" cy="1167765"/>
            <a:chOff x="2950" y="10889"/>
            <a:chExt cx="6192" cy="1839"/>
          </a:xfrm>
        </p:grpSpPr>
        <p:sp>
          <p:nvSpPr>
            <p:cNvPr id="172" name="Text Box 12044"/>
            <p:cNvSpPr txBox="1">
              <a:spLocks noChangeArrowheads="1"/>
            </p:cNvSpPr>
            <p:nvPr/>
          </p:nvSpPr>
          <p:spPr bwMode="auto">
            <a:xfrm>
              <a:off x="8524" y="10889"/>
              <a:ext cx="3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−</a:t>
              </a: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F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73" name="Text Box 12045"/>
            <p:cNvSpPr txBox="1">
              <a:spLocks noChangeArrowheads="1"/>
            </p:cNvSpPr>
            <p:nvPr/>
          </p:nvSpPr>
          <p:spPr bwMode="auto">
            <a:xfrm>
              <a:off x="8644" y="11537"/>
              <a:ext cx="4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 m</a:t>
              </a:r>
            </a:p>
          </p:txBody>
        </p:sp>
        <p:sp>
          <p:nvSpPr>
            <p:cNvPr id="174" name="Text Box 12046"/>
            <p:cNvSpPr txBox="1">
              <a:spLocks noChangeArrowheads="1"/>
            </p:cNvSpPr>
            <p:nvPr/>
          </p:nvSpPr>
          <p:spPr bwMode="auto">
            <a:xfrm>
              <a:off x="5320" y="12233"/>
              <a:ext cx="8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5 m</a:t>
              </a:r>
            </a:p>
          </p:txBody>
        </p:sp>
        <p:sp>
          <p:nvSpPr>
            <p:cNvPr id="175" name="Rectangle 174"/>
            <p:cNvSpPr>
              <a:spLocks noChangeArrowheads="1"/>
            </p:cNvSpPr>
            <p:nvPr/>
          </p:nvSpPr>
          <p:spPr bwMode="auto">
            <a:xfrm>
              <a:off x="3256" y="11207"/>
              <a:ext cx="5040" cy="1008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76" name="Line 12048"/>
            <p:cNvCxnSpPr>
              <a:cxnSpLocks noChangeShapeType="1"/>
            </p:cNvCxnSpPr>
            <p:nvPr/>
          </p:nvCxnSpPr>
          <p:spPr bwMode="auto">
            <a:xfrm>
              <a:off x="4264" y="11201"/>
              <a:ext cx="0" cy="10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7" name="Line 12049"/>
            <p:cNvCxnSpPr>
              <a:cxnSpLocks noChangeShapeType="1"/>
            </p:cNvCxnSpPr>
            <p:nvPr/>
          </p:nvCxnSpPr>
          <p:spPr bwMode="auto">
            <a:xfrm>
              <a:off x="5272" y="11201"/>
              <a:ext cx="0" cy="10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8" name="Line 12050"/>
            <p:cNvCxnSpPr>
              <a:cxnSpLocks noChangeShapeType="1"/>
            </p:cNvCxnSpPr>
            <p:nvPr/>
          </p:nvCxnSpPr>
          <p:spPr bwMode="auto">
            <a:xfrm>
              <a:off x="6280" y="11201"/>
              <a:ext cx="0" cy="10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9" name="Line 12051"/>
            <p:cNvCxnSpPr>
              <a:cxnSpLocks noChangeShapeType="1"/>
            </p:cNvCxnSpPr>
            <p:nvPr/>
          </p:nvCxnSpPr>
          <p:spPr bwMode="auto">
            <a:xfrm>
              <a:off x="7288" y="11201"/>
              <a:ext cx="0" cy="10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0" name="Line 12052"/>
            <p:cNvCxnSpPr>
              <a:cxnSpLocks noChangeShapeType="1"/>
            </p:cNvCxnSpPr>
            <p:nvPr/>
          </p:nvCxnSpPr>
          <p:spPr bwMode="auto">
            <a:xfrm>
              <a:off x="3250" y="11201"/>
              <a:ext cx="1014" cy="10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1" name="Line 12053"/>
            <p:cNvCxnSpPr>
              <a:cxnSpLocks noChangeShapeType="1"/>
            </p:cNvCxnSpPr>
            <p:nvPr/>
          </p:nvCxnSpPr>
          <p:spPr bwMode="auto">
            <a:xfrm>
              <a:off x="4264" y="11207"/>
              <a:ext cx="1014" cy="10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2" name="Line 12054"/>
            <p:cNvCxnSpPr>
              <a:cxnSpLocks noChangeShapeType="1"/>
            </p:cNvCxnSpPr>
            <p:nvPr/>
          </p:nvCxnSpPr>
          <p:spPr bwMode="auto">
            <a:xfrm>
              <a:off x="5266" y="11207"/>
              <a:ext cx="1014" cy="10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3" name="Line 12055"/>
            <p:cNvCxnSpPr>
              <a:cxnSpLocks noChangeShapeType="1"/>
            </p:cNvCxnSpPr>
            <p:nvPr/>
          </p:nvCxnSpPr>
          <p:spPr bwMode="auto">
            <a:xfrm>
              <a:off x="6274" y="11207"/>
              <a:ext cx="1014" cy="10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" name="Line 12056"/>
            <p:cNvCxnSpPr>
              <a:cxnSpLocks noChangeShapeType="1"/>
            </p:cNvCxnSpPr>
            <p:nvPr/>
          </p:nvCxnSpPr>
          <p:spPr bwMode="auto">
            <a:xfrm>
              <a:off x="7276" y="11201"/>
              <a:ext cx="1014" cy="10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5" name="Line 12057"/>
            <p:cNvCxnSpPr>
              <a:cxnSpLocks noChangeShapeType="1"/>
            </p:cNvCxnSpPr>
            <p:nvPr/>
          </p:nvCxnSpPr>
          <p:spPr bwMode="auto">
            <a:xfrm flipH="1">
              <a:off x="8290" y="11207"/>
              <a:ext cx="64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6" name="Line 12058"/>
            <p:cNvCxnSpPr>
              <a:cxnSpLocks noChangeShapeType="1"/>
            </p:cNvCxnSpPr>
            <p:nvPr/>
          </p:nvCxnSpPr>
          <p:spPr bwMode="auto">
            <a:xfrm>
              <a:off x="8296" y="12215"/>
              <a:ext cx="64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7" name="Line 12059"/>
            <p:cNvCxnSpPr>
              <a:cxnSpLocks noChangeShapeType="1"/>
            </p:cNvCxnSpPr>
            <p:nvPr/>
          </p:nvCxnSpPr>
          <p:spPr bwMode="auto">
            <a:xfrm>
              <a:off x="3244" y="12332"/>
              <a:ext cx="0" cy="3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8" name="Line 12060"/>
            <p:cNvCxnSpPr>
              <a:cxnSpLocks noChangeShapeType="1"/>
            </p:cNvCxnSpPr>
            <p:nvPr/>
          </p:nvCxnSpPr>
          <p:spPr bwMode="auto">
            <a:xfrm>
              <a:off x="8296" y="12344"/>
              <a:ext cx="0" cy="3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9" name="Line 12061"/>
            <p:cNvCxnSpPr>
              <a:cxnSpLocks noChangeShapeType="1"/>
            </p:cNvCxnSpPr>
            <p:nvPr/>
          </p:nvCxnSpPr>
          <p:spPr bwMode="auto">
            <a:xfrm>
              <a:off x="3244" y="12530"/>
              <a:ext cx="504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0" name="Line 12062"/>
            <p:cNvCxnSpPr>
              <a:cxnSpLocks noChangeShapeType="1"/>
            </p:cNvCxnSpPr>
            <p:nvPr/>
          </p:nvCxnSpPr>
          <p:spPr bwMode="auto">
            <a:xfrm>
              <a:off x="8590" y="11207"/>
              <a:ext cx="0" cy="101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1" name="AutoShape 12063"/>
            <p:cNvSpPr>
              <a:spLocks noChangeArrowheads="1"/>
            </p:cNvSpPr>
            <p:nvPr/>
          </p:nvSpPr>
          <p:spPr bwMode="auto">
            <a:xfrm rot="5400000" flipH="1">
              <a:off x="3112" y="12143"/>
              <a:ext cx="143" cy="143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2" name="AutoShape 12064"/>
            <p:cNvSpPr>
              <a:spLocks noChangeArrowheads="1"/>
            </p:cNvSpPr>
            <p:nvPr/>
          </p:nvSpPr>
          <p:spPr bwMode="auto">
            <a:xfrm>
              <a:off x="3106" y="11147"/>
              <a:ext cx="143" cy="143"/>
            </a:xfrm>
            <a:prstGeom prst="octagon">
              <a:avLst>
                <a:gd name="adj" fmla="val 29287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3" name="Text Box 12065"/>
            <p:cNvSpPr txBox="1">
              <a:spLocks noChangeArrowheads="1"/>
            </p:cNvSpPr>
            <p:nvPr/>
          </p:nvSpPr>
          <p:spPr bwMode="auto">
            <a:xfrm>
              <a:off x="8452" y="12227"/>
              <a:ext cx="3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F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94" name="Text Box 12066"/>
            <p:cNvSpPr txBox="1">
              <a:spLocks noChangeArrowheads="1"/>
            </p:cNvSpPr>
            <p:nvPr/>
          </p:nvSpPr>
          <p:spPr bwMode="auto">
            <a:xfrm>
              <a:off x="3328" y="11729"/>
              <a:ext cx="3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95" name="Text Box 12067"/>
            <p:cNvSpPr txBox="1">
              <a:spLocks noChangeArrowheads="1"/>
            </p:cNvSpPr>
            <p:nvPr/>
          </p:nvSpPr>
          <p:spPr bwMode="auto">
            <a:xfrm>
              <a:off x="3772" y="11357"/>
              <a:ext cx="3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96" name="Text Box 12068"/>
            <p:cNvSpPr txBox="1">
              <a:spLocks noChangeArrowheads="1"/>
            </p:cNvSpPr>
            <p:nvPr/>
          </p:nvSpPr>
          <p:spPr bwMode="auto">
            <a:xfrm>
              <a:off x="4312" y="11687"/>
              <a:ext cx="3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97" name="Text Box 12069"/>
            <p:cNvSpPr txBox="1">
              <a:spLocks noChangeArrowheads="1"/>
            </p:cNvSpPr>
            <p:nvPr/>
          </p:nvSpPr>
          <p:spPr bwMode="auto">
            <a:xfrm>
              <a:off x="4756" y="11375"/>
              <a:ext cx="3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198" name="Text Box 12070"/>
            <p:cNvSpPr txBox="1">
              <a:spLocks noChangeArrowheads="1"/>
            </p:cNvSpPr>
            <p:nvPr/>
          </p:nvSpPr>
          <p:spPr bwMode="auto">
            <a:xfrm>
              <a:off x="5338" y="11681"/>
              <a:ext cx="3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199" name="Text Box 12071"/>
            <p:cNvSpPr txBox="1">
              <a:spLocks noChangeArrowheads="1"/>
            </p:cNvSpPr>
            <p:nvPr/>
          </p:nvSpPr>
          <p:spPr bwMode="auto">
            <a:xfrm>
              <a:off x="5752" y="11381"/>
              <a:ext cx="3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6</a:t>
              </a:r>
            </a:p>
          </p:txBody>
        </p:sp>
        <p:sp>
          <p:nvSpPr>
            <p:cNvPr id="200" name="Text Box 12072"/>
            <p:cNvSpPr txBox="1">
              <a:spLocks noChangeArrowheads="1"/>
            </p:cNvSpPr>
            <p:nvPr/>
          </p:nvSpPr>
          <p:spPr bwMode="auto">
            <a:xfrm>
              <a:off x="6376" y="11699"/>
              <a:ext cx="3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7</a:t>
              </a:r>
            </a:p>
          </p:txBody>
        </p:sp>
        <p:sp>
          <p:nvSpPr>
            <p:cNvPr id="201" name="Text Box 12073"/>
            <p:cNvSpPr txBox="1">
              <a:spLocks noChangeArrowheads="1"/>
            </p:cNvSpPr>
            <p:nvPr/>
          </p:nvSpPr>
          <p:spPr bwMode="auto">
            <a:xfrm>
              <a:off x="6748" y="11357"/>
              <a:ext cx="3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8</a:t>
              </a:r>
            </a:p>
          </p:txBody>
        </p:sp>
        <p:sp>
          <p:nvSpPr>
            <p:cNvPr id="202" name="Text Box 12074"/>
            <p:cNvSpPr txBox="1">
              <a:spLocks noChangeArrowheads="1"/>
            </p:cNvSpPr>
            <p:nvPr/>
          </p:nvSpPr>
          <p:spPr bwMode="auto">
            <a:xfrm>
              <a:off x="7354" y="11711"/>
              <a:ext cx="3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9</a:t>
              </a:r>
            </a:p>
          </p:txBody>
        </p:sp>
        <p:sp>
          <p:nvSpPr>
            <p:cNvPr id="203" name="Text Box 12075"/>
            <p:cNvSpPr txBox="1">
              <a:spLocks noChangeArrowheads="1"/>
            </p:cNvSpPr>
            <p:nvPr/>
          </p:nvSpPr>
          <p:spPr bwMode="auto">
            <a:xfrm>
              <a:off x="7816" y="11345"/>
              <a:ext cx="3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10</a:t>
              </a:r>
            </a:p>
          </p:txBody>
        </p:sp>
        <p:sp>
          <p:nvSpPr>
            <p:cNvPr id="204" name="Rectangle 203" descr="Dark upward diagonal"/>
            <p:cNvSpPr>
              <a:spLocks noChangeArrowheads="1"/>
            </p:cNvSpPr>
            <p:nvPr/>
          </p:nvSpPr>
          <p:spPr bwMode="auto">
            <a:xfrm>
              <a:off x="2950" y="11004"/>
              <a:ext cx="143" cy="424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05" name="AutoShape 12298"/>
            <p:cNvCxnSpPr>
              <a:cxnSpLocks noChangeShapeType="1"/>
            </p:cNvCxnSpPr>
            <p:nvPr/>
          </p:nvCxnSpPr>
          <p:spPr bwMode="auto">
            <a:xfrm>
              <a:off x="3093" y="11004"/>
              <a:ext cx="0" cy="42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6" name="Rectangle 205" descr="Dark upward diagonal"/>
            <p:cNvSpPr>
              <a:spLocks noChangeArrowheads="1"/>
            </p:cNvSpPr>
            <p:nvPr/>
          </p:nvSpPr>
          <p:spPr bwMode="auto">
            <a:xfrm>
              <a:off x="2961" y="11999"/>
              <a:ext cx="143" cy="424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07" name="AutoShape 12300"/>
            <p:cNvCxnSpPr>
              <a:cxnSpLocks noChangeShapeType="1"/>
            </p:cNvCxnSpPr>
            <p:nvPr/>
          </p:nvCxnSpPr>
          <p:spPr bwMode="auto">
            <a:xfrm>
              <a:off x="3104" y="11999"/>
              <a:ext cx="0" cy="42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08" name="Rectangle 207"/>
          <p:cNvSpPr/>
          <p:nvPr/>
        </p:nvSpPr>
        <p:spPr>
          <a:xfrm>
            <a:off x="1463993" y="2841625"/>
            <a:ext cx="4028439" cy="123348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9" name="Group 88"/>
          <p:cNvGrpSpPr/>
          <p:nvPr/>
        </p:nvGrpSpPr>
        <p:grpSpPr>
          <a:xfrm>
            <a:off x="2591752" y="4346575"/>
            <a:ext cx="2045970" cy="1381125"/>
            <a:chOff x="2477452" y="7118350"/>
            <a:chExt cx="2045970" cy="1381125"/>
          </a:xfrm>
        </p:grpSpPr>
        <p:grpSp>
          <p:nvGrpSpPr>
            <p:cNvPr id="209" name="Group 208"/>
            <p:cNvGrpSpPr>
              <a:grpSpLocks/>
            </p:cNvGrpSpPr>
            <p:nvPr/>
          </p:nvGrpSpPr>
          <p:grpSpPr bwMode="auto">
            <a:xfrm>
              <a:off x="2477452" y="7166928"/>
              <a:ext cx="2045970" cy="1252220"/>
              <a:chOff x="7920" y="8640"/>
              <a:chExt cx="3222" cy="1972"/>
            </a:xfrm>
          </p:grpSpPr>
          <p:sp>
            <p:nvSpPr>
              <p:cNvPr id="210" name="Rectangle 209" descr="25%"/>
              <p:cNvSpPr>
                <a:spLocks noChangeArrowheads="1"/>
              </p:cNvSpPr>
              <p:nvPr/>
            </p:nvSpPr>
            <p:spPr bwMode="auto">
              <a:xfrm>
                <a:off x="8190" y="9150"/>
                <a:ext cx="2016" cy="1158"/>
              </a:xfrm>
              <a:prstGeom prst="rect">
                <a:avLst/>
              </a:prstGeom>
              <a:pattFill prst="pct25">
                <a:fgClr>
                  <a:srgbClr val="000000"/>
                </a:fgClr>
                <a:bgClr>
                  <a:srgbClr val="FFFFFF"/>
                </a:bgClr>
              </a:patt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11" name="Line 8367"/>
              <p:cNvCxnSpPr>
                <a:cxnSpLocks noChangeShapeType="1"/>
              </p:cNvCxnSpPr>
              <p:nvPr/>
            </p:nvCxnSpPr>
            <p:spPr bwMode="auto">
              <a:xfrm>
                <a:off x="10260" y="10302"/>
                <a:ext cx="6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2" name="Line 8368"/>
              <p:cNvCxnSpPr>
                <a:cxnSpLocks noChangeShapeType="1"/>
              </p:cNvCxnSpPr>
              <p:nvPr/>
            </p:nvCxnSpPr>
            <p:spPr bwMode="auto">
              <a:xfrm flipV="1">
                <a:off x="8190" y="8712"/>
                <a:ext cx="0" cy="37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13" name="Text Box 8369"/>
              <p:cNvSpPr txBox="1">
                <a:spLocks noChangeArrowheads="1"/>
              </p:cNvSpPr>
              <p:nvPr/>
            </p:nvSpPr>
            <p:spPr bwMode="auto">
              <a:xfrm>
                <a:off x="10842" y="10140"/>
                <a:ext cx="3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x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214" name="Text Box 8370"/>
              <p:cNvSpPr txBox="1">
                <a:spLocks noChangeArrowheads="1"/>
              </p:cNvSpPr>
              <p:nvPr/>
            </p:nvSpPr>
            <p:spPr bwMode="auto">
              <a:xfrm>
                <a:off x="7920" y="8640"/>
                <a:ext cx="3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y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215" name="Text Box 8371"/>
              <p:cNvSpPr txBox="1">
                <a:spLocks noChangeArrowheads="1"/>
              </p:cNvSpPr>
              <p:nvPr/>
            </p:nvSpPr>
            <p:spPr bwMode="auto">
              <a:xfrm>
                <a:off x="8120" y="10324"/>
                <a:ext cx="64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 (0,0)</a:t>
                </a:r>
              </a:p>
            </p:txBody>
          </p:sp>
          <p:sp>
            <p:nvSpPr>
              <p:cNvPr id="216" name="Text Box 8372"/>
              <p:cNvSpPr txBox="1">
                <a:spLocks noChangeArrowheads="1"/>
              </p:cNvSpPr>
              <p:nvPr/>
            </p:nvSpPr>
            <p:spPr bwMode="auto">
              <a:xfrm>
                <a:off x="10142" y="10322"/>
                <a:ext cx="64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 (3,0)</a:t>
                </a:r>
              </a:p>
            </p:txBody>
          </p:sp>
          <p:sp>
            <p:nvSpPr>
              <p:cNvPr id="217" name="Text Box 8373"/>
              <p:cNvSpPr txBox="1">
                <a:spLocks noChangeArrowheads="1"/>
              </p:cNvSpPr>
              <p:nvPr/>
            </p:nvSpPr>
            <p:spPr bwMode="auto">
              <a:xfrm>
                <a:off x="10128" y="8864"/>
                <a:ext cx="63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3 (3,2)</a:t>
                </a:r>
              </a:p>
            </p:txBody>
          </p:sp>
          <p:sp>
            <p:nvSpPr>
              <p:cNvPr id="218" name="Text Box 8374"/>
              <p:cNvSpPr txBox="1">
                <a:spLocks noChangeArrowheads="1"/>
              </p:cNvSpPr>
              <p:nvPr/>
            </p:nvSpPr>
            <p:spPr bwMode="auto">
              <a:xfrm>
                <a:off x="8209" y="8866"/>
                <a:ext cx="7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4 (0,2)</a:t>
                </a:r>
              </a:p>
            </p:txBody>
          </p:sp>
        </p:grpSp>
        <p:sp>
          <p:nvSpPr>
            <p:cNvPr id="219" name="Oval 218"/>
            <p:cNvSpPr/>
            <p:nvPr/>
          </p:nvSpPr>
          <p:spPr>
            <a:xfrm>
              <a:off x="2655251" y="7323773"/>
              <a:ext cx="143510" cy="14351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0" name="Oval 219"/>
            <p:cNvSpPr/>
            <p:nvPr/>
          </p:nvSpPr>
          <p:spPr>
            <a:xfrm>
              <a:off x="3845558" y="7320597"/>
              <a:ext cx="143510" cy="14351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1" name="Oval 220"/>
            <p:cNvSpPr/>
            <p:nvPr/>
          </p:nvSpPr>
          <p:spPr>
            <a:xfrm>
              <a:off x="2572702" y="8249603"/>
              <a:ext cx="143510" cy="14351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2" name="Oval 221"/>
            <p:cNvSpPr/>
            <p:nvPr/>
          </p:nvSpPr>
          <p:spPr>
            <a:xfrm>
              <a:off x="3857307" y="8245619"/>
              <a:ext cx="143510" cy="14351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3" name="Rectangle 222"/>
            <p:cNvSpPr/>
            <p:nvPr/>
          </p:nvSpPr>
          <p:spPr>
            <a:xfrm>
              <a:off x="2477452" y="7118350"/>
              <a:ext cx="2042160" cy="138112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8" name="Group 157"/>
          <p:cNvGrpSpPr>
            <a:grpSpLocks/>
          </p:cNvGrpSpPr>
          <p:nvPr/>
        </p:nvGrpSpPr>
        <p:grpSpPr bwMode="auto">
          <a:xfrm>
            <a:off x="2316962" y="112836"/>
            <a:ext cx="1603126" cy="1871721"/>
            <a:chOff x="4941" y="5082"/>
            <a:chExt cx="2279" cy="2133"/>
          </a:xfrm>
        </p:grpSpPr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5186" y="5195"/>
              <a:ext cx="1816" cy="1702"/>
            </a:xfrm>
            <a:custGeom>
              <a:avLst/>
              <a:gdLst>
                <a:gd name="T0" fmla="*/ 0 w 1991"/>
                <a:gd name="T1" fmla="*/ 0 h 1633"/>
                <a:gd name="T2" fmla="*/ 0 w 1991"/>
                <a:gd name="T3" fmla="*/ 2146 h 1633"/>
                <a:gd name="T4" fmla="*/ 1760 w 1991"/>
                <a:gd name="T5" fmla="*/ 2146 h 16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91" h="1633">
                  <a:moveTo>
                    <a:pt x="0" y="0"/>
                  </a:moveTo>
                  <a:lnTo>
                    <a:pt x="0" y="1633"/>
                  </a:lnTo>
                  <a:lnTo>
                    <a:pt x="1991" y="1633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1" name="Text Box 8378"/>
            <p:cNvSpPr txBox="1">
              <a:spLocks noChangeArrowheads="1"/>
            </p:cNvSpPr>
            <p:nvPr/>
          </p:nvSpPr>
          <p:spPr bwMode="auto">
            <a:xfrm>
              <a:off x="5124" y="6925"/>
              <a:ext cx="802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 (0,0)</a:t>
              </a:r>
            </a:p>
          </p:txBody>
        </p:sp>
        <p:sp>
          <p:nvSpPr>
            <p:cNvPr id="162" name="Text Box 8379"/>
            <p:cNvSpPr txBox="1">
              <a:spLocks noChangeArrowheads="1"/>
            </p:cNvSpPr>
            <p:nvPr/>
          </p:nvSpPr>
          <p:spPr bwMode="auto">
            <a:xfrm>
              <a:off x="6264" y="6921"/>
              <a:ext cx="802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 (3,0</a:t>
              </a: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163" name="Text Box 8380"/>
            <p:cNvSpPr txBox="1">
              <a:spLocks noChangeArrowheads="1"/>
            </p:cNvSpPr>
            <p:nvPr/>
          </p:nvSpPr>
          <p:spPr bwMode="auto">
            <a:xfrm>
              <a:off x="5307" y="5529"/>
              <a:ext cx="802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3 </a:t>
              </a: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(0,4)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64" name="Text Box 8381"/>
            <p:cNvSpPr txBox="1">
              <a:spLocks noChangeArrowheads="1"/>
            </p:cNvSpPr>
            <p:nvPr/>
          </p:nvSpPr>
          <p:spPr bwMode="auto">
            <a:xfrm>
              <a:off x="6949" y="6768"/>
              <a:ext cx="271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x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65" name="Text Box 8382"/>
            <p:cNvSpPr txBox="1">
              <a:spLocks noChangeArrowheads="1"/>
            </p:cNvSpPr>
            <p:nvPr/>
          </p:nvSpPr>
          <p:spPr bwMode="auto">
            <a:xfrm>
              <a:off x="4941" y="5082"/>
              <a:ext cx="271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y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66" name="Oval 165"/>
            <p:cNvSpPr>
              <a:spLocks noChangeArrowheads="1"/>
            </p:cNvSpPr>
            <p:nvPr/>
          </p:nvSpPr>
          <p:spPr bwMode="auto">
            <a:xfrm>
              <a:off x="5249" y="5544"/>
              <a:ext cx="208" cy="167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7" name="Oval 166"/>
            <p:cNvSpPr>
              <a:spLocks noChangeArrowheads="1"/>
            </p:cNvSpPr>
            <p:nvPr/>
          </p:nvSpPr>
          <p:spPr bwMode="auto">
            <a:xfrm>
              <a:off x="5074" y="6940"/>
              <a:ext cx="203" cy="167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4" name="Oval 223"/>
            <p:cNvSpPr>
              <a:spLocks noChangeArrowheads="1"/>
            </p:cNvSpPr>
            <p:nvPr/>
          </p:nvSpPr>
          <p:spPr bwMode="auto">
            <a:xfrm>
              <a:off x="6211" y="6940"/>
              <a:ext cx="208" cy="167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25" name="Right Triangle 224"/>
          <p:cNvSpPr/>
          <p:nvPr/>
        </p:nvSpPr>
        <p:spPr>
          <a:xfrm>
            <a:off x="2497129" y="683110"/>
            <a:ext cx="816621" cy="1028436"/>
          </a:xfrm>
          <a:prstGeom prst="rt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2" name="Straight Arrow Connector 91"/>
          <p:cNvCxnSpPr/>
          <p:nvPr/>
        </p:nvCxnSpPr>
        <p:spPr>
          <a:xfrm flipH="1" flipV="1">
            <a:off x="3087356" y="1414042"/>
            <a:ext cx="222581" cy="27990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3177073" y="1322160"/>
            <a:ext cx="7053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i="1">
                <a:latin typeface="Symbol" panose="05050102010706020507" pitchFamily="18" charset="2"/>
                <a:cs typeface="Arial" panose="020B0604020202020204" pitchFamily="34" charset="0"/>
              </a:rPr>
              <a:t>x</a:t>
            </a:r>
          </a:p>
        </p:txBody>
      </p:sp>
      <p:grpSp>
        <p:nvGrpSpPr>
          <p:cNvPr id="153" name="Group 152"/>
          <p:cNvGrpSpPr/>
          <p:nvPr/>
        </p:nvGrpSpPr>
        <p:grpSpPr>
          <a:xfrm>
            <a:off x="2057399" y="6455411"/>
            <a:ext cx="2956560" cy="1914525"/>
            <a:chOff x="1503997" y="5895975"/>
            <a:chExt cx="2956560" cy="1914525"/>
          </a:xfrm>
        </p:grpSpPr>
        <p:sp>
          <p:nvSpPr>
            <p:cNvPr id="154" name="Rectangle 153"/>
            <p:cNvSpPr/>
            <p:nvPr/>
          </p:nvSpPr>
          <p:spPr>
            <a:xfrm>
              <a:off x="1701482" y="6357938"/>
              <a:ext cx="1139825" cy="113982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2842417" y="6357938"/>
              <a:ext cx="1139825" cy="113982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6" name="Oval 155"/>
            <p:cNvSpPr/>
            <p:nvPr/>
          </p:nvSpPr>
          <p:spPr>
            <a:xfrm>
              <a:off x="1621948" y="7557596"/>
              <a:ext cx="179388" cy="17938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7" name="Oval 156"/>
            <p:cNvSpPr/>
            <p:nvPr/>
          </p:nvSpPr>
          <p:spPr>
            <a:xfrm>
              <a:off x="2750818" y="7557596"/>
              <a:ext cx="179388" cy="17938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0" name="Oval 159"/>
            <p:cNvSpPr/>
            <p:nvPr/>
          </p:nvSpPr>
          <p:spPr>
            <a:xfrm>
              <a:off x="3878578" y="7557596"/>
              <a:ext cx="179388" cy="17938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6" name="Oval 225"/>
            <p:cNvSpPr/>
            <p:nvPr/>
          </p:nvSpPr>
          <p:spPr>
            <a:xfrm>
              <a:off x="2750818" y="6148634"/>
              <a:ext cx="179388" cy="17938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7" name="Oval 226"/>
            <p:cNvSpPr/>
            <p:nvPr/>
          </p:nvSpPr>
          <p:spPr>
            <a:xfrm>
              <a:off x="3878578" y="6148634"/>
              <a:ext cx="179388" cy="17938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8" name="Oval 227"/>
            <p:cNvSpPr/>
            <p:nvPr/>
          </p:nvSpPr>
          <p:spPr>
            <a:xfrm>
              <a:off x="2810031" y="6893100"/>
              <a:ext cx="60961" cy="6096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9" name="TextBox 228"/>
            <p:cNvSpPr txBox="1"/>
            <p:nvPr/>
          </p:nvSpPr>
          <p:spPr>
            <a:xfrm>
              <a:off x="2932110" y="6838941"/>
              <a:ext cx="94578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230" name="TextBox 229"/>
            <p:cNvSpPr txBox="1"/>
            <p:nvPr/>
          </p:nvSpPr>
          <p:spPr>
            <a:xfrm>
              <a:off x="2113597" y="6838941"/>
              <a:ext cx="251672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E23</a:t>
              </a:r>
            </a:p>
          </p:txBody>
        </p:sp>
        <p:sp>
          <p:nvSpPr>
            <p:cNvPr id="231" name="TextBox 230"/>
            <p:cNvSpPr txBox="1"/>
            <p:nvPr/>
          </p:nvSpPr>
          <p:spPr>
            <a:xfrm>
              <a:off x="3344967" y="6838941"/>
              <a:ext cx="251672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E24</a:t>
              </a:r>
            </a:p>
          </p:txBody>
        </p:sp>
        <p:cxnSp>
          <p:nvCxnSpPr>
            <p:cNvPr id="232" name="Straight Arrow Connector 231"/>
            <p:cNvCxnSpPr/>
            <p:nvPr/>
          </p:nvCxnSpPr>
          <p:spPr>
            <a:xfrm>
              <a:off x="4036060" y="7493000"/>
              <a:ext cx="333057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Straight Arrow Connector 232"/>
            <p:cNvCxnSpPr/>
            <p:nvPr/>
          </p:nvCxnSpPr>
          <p:spPr>
            <a:xfrm flipV="1">
              <a:off x="1706245" y="5953125"/>
              <a:ext cx="0" cy="354383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4" name="Oval 233"/>
            <p:cNvSpPr/>
            <p:nvPr/>
          </p:nvSpPr>
          <p:spPr>
            <a:xfrm>
              <a:off x="1621948" y="6148634"/>
              <a:ext cx="179388" cy="17938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1801336" y="5895975"/>
              <a:ext cx="70532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236" name="TextBox 235"/>
            <p:cNvSpPr txBox="1"/>
            <p:nvPr/>
          </p:nvSpPr>
          <p:spPr>
            <a:xfrm>
              <a:off x="4212907" y="7319963"/>
              <a:ext cx="70532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237" name="Rectangle 236"/>
            <p:cNvSpPr/>
            <p:nvPr/>
          </p:nvSpPr>
          <p:spPr>
            <a:xfrm>
              <a:off x="1503997" y="5895975"/>
              <a:ext cx="2956560" cy="191452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4350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2447274" y="2736535"/>
            <a:ext cx="2266950" cy="1914525"/>
            <a:chOff x="1538288" y="204788"/>
            <a:chExt cx="2266950" cy="1914525"/>
          </a:xfrm>
        </p:grpSpPr>
        <p:sp>
          <p:nvSpPr>
            <p:cNvPr id="2" name="Rectangle 1"/>
            <p:cNvSpPr/>
            <p:nvPr/>
          </p:nvSpPr>
          <p:spPr>
            <a:xfrm>
              <a:off x="2087245" y="666751"/>
              <a:ext cx="1139825" cy="113982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Oval 3"/>
            <p:cNvSpPr/>
            <p:nvPr/>
          </p:nvSpPr>
          <p:spPr>
            <a:xfrm>
              <a:off x="2007711" y="1866409"/>
              <a:ext cx="179388" cy="17938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3136581" y="1866409"/>
              <a:ext cx="179388" cy="17938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3136581" y="457447"/>
              <a:ext cx="179388" cy="17938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07711" y="457447"/>
              <a:ext cx="179388" cy="17938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543120" y="288170"/>
              <a:ext cx="70532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505070" y="1067386"/>
              <a:ext cx="70532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538288" y="204788"/>
              <a:ext cx="2266950" cy="191452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20"/>
            <p:cNvSpPr/>
            <p:nvPr/>
          </p:nvSpPr>
          <p:spPr>
            <a:xfrm>
              <a:off x="2652876" y="325436"/>
              <a:ext cx="914400" cy="914400"/>
            </a:xfrm>
            <a:custGeom>
              <a:avLst/>
              <a:gdLst>
                <a:gd name="connsiteX0" fmla="*/ 0 w 981075"/>
                <a:gd name="connsiteY0" fmla="*/ 0 h 766763"/>
                <a:gd name="connsiteX1" fmla="*/ 0 w 981075"/>
                <a:gd name="connsiteY1" fmla="*/ 766763 h 766763"/>
                <a:gd name="connsiteX2" fmla="*/ 981075 w 981075"/>
                <a:gd name="connsiteY2" fmla="*/ 766763 h 766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81075" h="766763">
                  <a:moveTo>
                    <a:pt x="0" y="0"/>
                  </a:moveTo>
                  <a:lnTo>
                    <a:pt x="0" y="766763"/>
                  </a:lnTo>
                  <a:lnTo>
                    <a:pt x="981075" y="766763"/>
                  </a:lnTo>
                </a:path>
              </a:pathLst>
            </a:custGeom>
            <a:noFill/>
            <a:ln w="12700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368040" y="1858905"/>
              <a:ext cx="335028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(1,-1)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368040" y="464202"/>
              <a:ext cx="288541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(1,1)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644536" y="457447"/>
              <a:ext cx="335028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(-1,1)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595034" y="1858906"/>
              <a:ext cx="381515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(-1,-1)</a:t>
              </a: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2311384" y="5103537"/>
            <a:ext cx="2028189" cy="1949382"/>
            <a:chOff x="2357942" y="3068453"/>
            <a:chExt cx="2028189" cy="1949382"/>
          </a:xfrm>
        </p:grpSpPr>
        <p:sp>
          <p:nvSpPr>
            <p:cNvPr id="47" name="Rectangle 46"/>
            <p:cNvSpPr>
              <a:spLocks noChangeAspect="1" noChangeArrowheads="1"/>
            </p:cNvSpPr>
            <p:nvPr/>
          </p:nvSpPr>
          <p:spPr bwMode="auto">
            <a:xfrm>
              <a:off x="2730052" y="3432240"/>
              <a:ext cx="1217295" cy="121729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48" name="Rectangle 47" descr="Wide upward diagonal"/>
            <p:cNvSpPr>
              <a:spLocks noChangeAspect="1" noChangeArrowheads="1"/>
            </p:cNvSpPr>
            <p:nvPr/>
          </p:nvSpPr>
          <p:spPr bwMode="auto">
            <a:xfrm>
              <a:off x="2503992" y="4759390"/>
              <a:ext cx="1661160" cy="258445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grpSp>
          <p:nvGrpSpPr>
            <p:cNvPr id="49" name="Group 48"/>
            <p:cNvGrpSpPr>
              <a:grpSpLocks noChangeAspect="1"/>
            </p:cNvGrpSpPr>
            <p:nvPr/>
          </p:nvGrpSpPr>
          <p:grpSpPr bwMode="auto">
            <a:xfrm>
              <a:off x="2698302" y="4653345"/>
              <a:ext cx="1256734" cy="95320"/>
              <a:chOff x="4869" y="25151"/>
              <a:chExt cx="17969" cy="1362"/>
            </a:xfrm>
          </p:grpSpPr>
          <p:sp>
            <p:nvSpPr>
              <p:cNvPr id="74" name="Oval 73"/>
              <p:cNvSpPr>
                <a:spLocks noChangeAspect="1" noChangeArrowheads="1"/>
              </p:cNvSpPr>
              <p:nvPr/>
            </p:nvSpPr>
            <p:spPr bwMode="auto">
              <a:xfrm>
                <a:off x="4869" y="25151"/>
                <a:ext cx="1363" cy="136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75" name="Oval 74"/>
              <p:cNvSpPr>
                <a:spLocks noChangeAspect="1" noChangeArrowheads="1"/>
              </p:cNvSpPr>
              <p:nvPr/>
            </p:nvSpPr>
            <p:spPr bwMode="auto">
              <a:xfrm>
                <a:off x="8137" y="25151"/>
                <a:ext cx="1363" cy="136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76" name="Oval 75"/>
              <p:cNvSpPr>
                <a:spLocks noChangeAspect="1" noChangeArrowheads="1"/>
              </p:cNvSpPr>
              <p:nvPr/>
            </p:nvSpPr>
            <p:spPr bwMode="auto">
              <a:xfrm>
                <a:off x="11415" y="25151"/>
                <a:ext cx="1362" cy="136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Oval 76"/>
              <p:cNvSpPr>
                <a:spLocks noChangeAspect="1" noChangeArrowheads="1"/>
              </p:cNvSpPr>
              <p:nvPr/>
            </p:nvSpPr>
            <p:spPr bwMode="auto">
              <a:xfrm>
                <a:off x="14692" y="25151"/>
                <a:ext cx="1362" cy="136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Oval 77"/>
              <p:cNvSpPr>
                <a:spLocks noChangeAspect="1" noChangeArrowheads="1"/>
              </p:cNvSpPr>
              <p:nvPr/>
            </p:nvSpPr>
            <p:spPr bwMode="auto">
              <a:xfrm>
                <a:off x="17969" y="25151"/>
                <a:ext cx="1363" cy="136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79" name="Oval 78"/>
              <p:cNvSpPr>
                <a:spLocks noChangeAspect="1" noChangeArrowheads="1"/>
              </p:cNvSpPr>
              <p:nvPr/>
            </p:nvSpPr>
            <p:spPr bwMode="auto">
              <a:xfrm>
                <a:off x="21475" y="25151"/>
                <a:ext cx="1363" cy="136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50" name="Group 49"/>
            <p:cNvGrpSpPr>
              <a:grpSpLocks noChangeAspect="1"/>
            </p:cNvGrpSpPr>
            <p:nvPr/>
          </p:nvGrpSpPr>
          <p:grpSpPr bwMode="auto">
            <a:xfrm rot="16200000">
              <a:off x="1656267" y="3806890"/>
              <a:ext cx="1661795" cy="258445"/>
              <a:chOff x="-10028" y="13058"/>
              <a:chExt cx="23751" cy="3695"/>
            </a:xfrm>
          </p:grpSpPr>
          <p:sp>
            <p:nvSpPr>
              <p:cNvPr id="72" name="Rectangle 71" descr="Wide upward diagonal"/>
              <p:cNvSpPr>
                <a:spLocks noChangeAspect="1" noChangeArrowheads="1"/>
              </p:cNvSpPr>
              <p:nvPr/>
            </p:nvSpPr>
            <p:spPr bwMode="auto">
              <a:xfrm>
                <a:off x="-10028" y="13058"/>
                <a:ext cx="23751" cy="3695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73" name="Line 21"/>
              <p:cNvCxnSpPr>
                <a:cxnSpLocks noChangeAspect="1" noChangeShapeType="1"/>
              </p:cNvCxnSpPr>
              <p:nvPr/>
            </p:nvCxnSpPr>
            <p:spPr bwMode="auto">
              <a:xfrm>
                <a:off x="-10028" y="16677"/>
                <a:ext cx="23751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51" name="Text Box 19"/>
            <p:cNvSpPr txBox="1">
              <a:spLocks noChangeAspect="1" noChangeArrowheads="1"/>
            </p:cNvSpPr>
            <p:nvPr/>
          </p:nvSpPr>
          <p:spPr bwMode="auto">
            <a:xfrm>
              <a:off x="4130172" y="3837369"/>
              <a:ext cx="208915" cy="208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g</a:t>
              </a:r>
              <a:endParaRPr lang="en-US" sz="1200"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52" name="Text Box 18"/>
            <p:cNvSpPr txBox="1">
              <a:spLocks noChangeAspect="1" noChangeArrowheads="1"/>
            </p:cNvSpPr>
            <p:nvPr/>
          </p:nvSpPr>
          <p:spPr bwMode="auto">
            <a:xfrm>
              <a:off x="2750372" y="4427920"/>
              <a:ext cx="208915" cy="208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Malgun Gothic" panose="020B0503020000020004" pitchFamily="34" charset="-127"/>
                </a:rPr>
                <a:t> </a:t>
              </a:r>
              <a:endParaRPr lang="en-US" sz="1200"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53" name="Text Box 17"/>
            <p:cNvSpPr txBox="1">
              <a:spLocks noChangeAspect="1" noChangeArrowheads="1"/>
            </p:cNvSpPr>
            <p:nvPr/>
          </p:nvSpPr>
          <p:spPr bwMode="auto">
            <a:xfrm>
              <a:off x="3702237" y="4426015"/>
              <a:ext cx="208915" cy="208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Malgun Gothic" panose="020B0503020000020004" pitchFamily="34" charset="-127"/>
                </a:rPr>
                <a:t> </a:t>
              </a:r>
              <a:endParaRPr lang="en-US" sz="1200"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54" name="Text Box 16"/>
            <p:cNvSpPr txBox="1">
              <a:spLocks noChangeAspect="1" noChangeArrowheads="1"/>
            </p:cNvSpPr>
            <p:nvPr/>
          </p:nvSpPr>
          <p:spPr bwMode="auto">
            <a:xfrm>
              <a:off x="3709222" y="3480500"/>
              <a:ext cx="208915" cy="208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3</a:t>
              </a:r>
              <a:endParaRPr lang="en-US" sz="1200"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55" name="Text Box 15"/>
            <p:cNvSpPr txBox="1">
              <a:spLocks noChangeAspect="1" noChangeArrowheads="1"/>
            </p:cNvSpPr>
            <p:nvPr/>
          </p:nvSpPr>
          <p:spPr bwMode="auto">
            <a:xfrm>
              <a:off x="2747197" y="3479230"/>
              <a:ext cx="208915" cy="208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4</a:t>
              </a:r>
              <a:endParaRPr lang="en-US" sz="1200"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56" name="Oval 55"/>
            <p:cNvSpPr>
              <a:spLocks noChangeAspect="1" noChangeArrowheads="1"/>
            </p:cNvSpPr>
            <p:nvPr/>
          </p:nvSpPr>
          <p:spPr bwMode="auto">
            <a:xfrm>
              <a:off x="2742117" y="4407600"/>
              <a:ext cx="209550" cy="20955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57" name="Oval 56"/>
            <p:cNvSpPr>
              <a:spLocks noChangeAspect="1" noChangeArrowheads="1"/>
            </p:cNvSpPr>
            <p:nvPr/>
          </p:nvSpPr>
          <p:spPr bwMode="auto">
            <a:xfrm>
              <a:off x="3701602" y="4405060"/>
              <a:ext cx="209550" cy="20955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58" name="Oval 57"/>
            <p:cNvSpPr>
              <a:spLocks noChangeAspect="1" noChangeArrowheads="1"/>
            </p:cNvSpPr>
            <p:nvPr/>
          </p:nvSpPr>
          <p:spPr bwMode="auto">
            <a:xfrm>
              <a:off x="3701602" y="3453830"/>
              <a:ext cx="209550" cy="20955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59" name="Oval 58"/>
            <p:cNvSpPr>
              <a:spLocks noChangeAspect="1" noChangeArrowheads="1"/>
            </p:cNvSpPr>
            <p:nvPr/>
          </p:nvSpPr>
          <p:spPr bwMode="auto">
            <a:xfrm>
              <a:off x="2742117" y="3458910"/>
              <a:ext cx="209550" cy="20955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60" name="Text Box 9"/>
            <p:cNvSpPr txBox="1">
              <a:spLocks noChangeAspect="1" noChangeArrowheads="1"/>
            </p:cNvSpPr>
            <p:nvPr/>
          </p:nvSpPr>
          <p:spPr bwMode="auto">
            <a:xfrm>
              <a:off x="4177216" y="4424994"/>
              <a:ext cx="208915" cy="208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</a:t>
              </a:r>
              <a:endParaRPr lang="en-US" sz="1200"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61" name="Text Box 8"/>
            <p:cNvSpPr txBox="1">
              <a:spLocks noChangeAspect="1" noChangeArrowheads="1"/>
            </p:cNvSpPr>
            <p:nvPr/>
          </p:nvSpPr>
          <p:spPr bwMode="auto">
            <a:xfrm>
              <a:off x="2755674" y="3068453"/>
              <a:ext cx="208915" cy="208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y</a:t>
              </a:r>
              <a:endParaRPr lang="en-US" sz="1200"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62" name="Text Box 6"/>
            <p:cNvSpPr txBox="1">
              <a:spLocks noChangeAspect="1" noChangeArrowheads="1"/>
            </p:cNvSpPr>
            <p:nvPr/>
          </p:nvSpPr>
          <p:spPr bwMode="auto">
            <a:xfrm>
              <a:off x="3174552" y="4178005"/>
              <a:ext cx="346075" cy="265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1 m</a:t>
              </a:r>
              <a:endParaRPr lang="en-US" sz="1200"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63" name="Text Box 3"/>
            <p:cNvSpPr txBox="1">
              <a:spLocks noChangeAspect="1" noChangeArrowheads="1"/>
            </p:cNvSpPr>
            <p:nvPr/>
          </p:nvSpPr>
          <p:spPr bwMode="auto">
            <a:xfrm>
              <a:off x="2795457" y="3930080"/>
              <a:ext cx="346075" cy="208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Malgun Gothic" panose="020B0503020000020004" pitchFamily="34" charset="-127"/>
                </a:rPr>
                <a:t> </a:t>
              </a:r>
              <a:endParaRPr lang="en-US" sz="1200"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grpSp>
          <p:nvGrpSpPr>
            <p:cNvPr id="64" name="Group 63"/>
            <p:cNvGrpSpPr>
              <a:grpSpLocks noChangeAspect="1"/>
            </p:cNvGrpSpPr>
            <p:nvPr/>
          </p:nvGrpSpPr>
          <p:grpSpPr bwMode="auto">
            <a:xfrm rot="5400000">
              <a:off x="2039807" y="3976365"/>
              <a:ext cx="1257229" cy="95320"/>
              <a:chOff x="-4538" y="15480"/>
              <a:chExt cx="17967" cy="1362"/>
            </a:xfrm>
          </p:grpSpPr>
          <p:sp>
            <p:nvSpPr>
              <p:cNvPr id="66" name="Oval 65"/>
              <p:cNvSpPr>
                <a:spLocks noChangeAspect="1" noChangeArrowheads="1"/>
              </p:cNvSpPr>
              <p:nvPr/>
            </p:nvSpPr>
            <p:spPr bwMode="auto">
              <a:xfrm>
                <a:off x="-4538" y="15480"/>
                <a:ext cx="1362" cy="136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67" name="Oval 66"/>
              <p:cNvSpPr>
                <a:spLocks noChangeAspect="1" noChangeArrowheads="1"/>
              </p:cNvSpPr>
              <p:nvPr/>
            </p:nvSpPr>
            <p:spPr bwMode="auto">
              <a:xfrm>
                <a:off x="-1271" y="15480"/>
                <a:ext cx="1362" cy="136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68" name="Oval 67"/>
              <p:cNvSpPr>
                <a:spLocks noChangeAspect="1" noChangeArrowheads="1"/>
              </p:cNvSpPr>
              <p:nvPr/>
            </p:nvSpPr>
            <p:spPr bwMode="auto">
              <a:xfrm>
                <a:off x="2006" y="15480"/>
                <a:ext cx="1362" cy="136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69" name="Oval 68"/>
              <p:cNvSpPr>
                <a:spLocks noChangeAspect="1" noChangeArrowheads="1"/>
              </p:cNvSpPr>
              <p:nvPr/>
            </p:nvSpPr>
            <p:spPr bwMode="auto">
              <a:xfrm>
                <a:off x="5283" y="15480"/>
                <a:ext cx="1363" cy="136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70" name="Oval 69"/>
              <p:cNvSpPr>
                <a:spLocks noChangeAspect="1" noChangeArrowheads="1"/>
              </p:cNvSpPr>
              <p:nvPr/>
            </p:nvSpPr>
            <p:spPr bwMode="auto">
              <a:xfrm>
                <a:off x="8561" y="15480"/>
                <a:ext cx="1362" cy="136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71" name="Oval 70"/>
              <p:cNvSpPr>
                <a:spLocks noChangeAspect="1" noChangeArrowheads="1"/>
              </p:cNvSpPr>
              <p:nvPr/>
            </p:nvSpPr>
            <p:spPr bwMode="auto">
              <a:xfrm>
                <a:off x="12067" y="15480"/>
                <a:ext cx="1362" cy="136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65" name="Straight Connector 64"/>
            <p:cNvCxnSpPr>
              <a:cxnSpLocks noChangeAspect="1" noChangeShapeType="1"/>
            </p:cNvCxnSpPr>
            <p:nvPr/>
          </p:nvCxnSpPr>
          <p:spPr bwMode="auto">
            <a:xfrm rot="5400000" flipH="1" flipV="1">
              <a:off x="3323460" y="3927857"/>
              <a:ext cx="2540" cy="1661795"/>
            </a:xfrm>
            <a:prstGeom prst="line">
              <a:avLst/>
            </a:prstGeom>
            <a:noFill/>
            <a:ln w="19050">
              <a:solidFill>
                <a:schemeClr val="tx1">
                  <a:lumMod val="100000"/>
                  <a:lumOff val="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1" name="Text Box 15"/>
            <p:cNvSpPr txBox="1">
              <a:spLocks noChangeAspect="1" noChangeArrowheads="1"/>
            </p:cNvSpPr>
            <p:nvPr/>
          </p:nvSpPr>
          <p:spPr bwMode="auto">
            <a:xfrm>
              <a:off x="2750371" y="4425248"/>
              <a:ext cx="208915" cy="208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1</a:t>
              </a:r>
              <a:endParaRPr lang="en-US" sz="1200"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sp>
          <p:nvSpPr>
            <p:cNvPr id="82" name="Text Box 15"/>
            <p:cNvSpPr txBox="1">
              <a:spLocks noChangeAspect="1" noChangeArrowheads="1"/>
            </p:cNvSpPr>
            <p:nvPr/>
          </p:nvSpPr>
          <p:spPr bwMode="auto">
            <a:xfrm>
              <a:off x="3720334" y="4427919"/>
              <a:ext cx="208915" cy="208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2</a:t>
              </a:r>
              <a:endParaRPr lang="en-US" sz="1200">
                <a:effectLst/>
                <a:latin typeface="Times New Roman" panose="02020603050405020304" pitchFamily="18" charset="0"/>
                <a:ea typeface="Malgun Gothic" panose="020B0503020000020004" pitchFamily="34" charset="-127"/>
              </a:endParaRPr>
            </a:p>
          </p:txBody>
        </p:sp>
        <p:cxnSp>
          <p:nvCxnSpPr>
            <p:cNvPr id="84" name="Straight Arrow Connector 83"/>
            <p:cNvCxnSpPr/>
            <p:nvPr/>
          </p:nvCxnSpPr>
          <p:spPr>
            <a:xfrm>
              <a:off x="3979002" y="4647312"/>
              <a:ext cx="37855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/>
            <p:nvPr/>
          </p:nvCxnSpPr>
          <p:spPr>
            <a:xfrm flipV="1">
              <a:off x="2729417" y="3105215"/>
              <a:ext cx="0" cy="290196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>
            <a:xfrm>
              <a:off x="4090988" y="3719322"/>
              <a:ext cx="0" cy="51492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2729417" y="4366956"/>
              <a:ext cx="121793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5400000">
              <a:off x="2465030" y="4029454"/>
              <a:ext cx="121793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2376948" y="7340256"/>
            <a:ext cx="2076450" cy="1640375"/>
            <a:chOff x="2252663" y="4855674"/>
            <a:chExt cx="2076450" cy="1640375"/>
          </a:xfrm>
        </p:grpSpPr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 flipH="1">
              <a:off x="2772335" y="5298936"/>
              <a:ext cx="1094973" cy="910558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41" name="Line 10042"/>
            <p:cNvCxnSpPr>
              <a:cxnSpLocks noChangeShapeType="1"/>
            </p:cNvCxnSpPr>
            <p:nvPr/>
          </p:nvCxnSpPr>
          <p:spPr bwMode="auto">
            <a:xfrm>
              <a:off x="2427763" y="5291284"/>
              <a:ext cx="344572" cy="9182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Line 10043"/>
            <p:cNvCxnSpPr>
              <a:cxnSpLocks noChangeShapeType="1"/>
            </p:cNvCxnSpPr>
            <p:nvPr/>
          </p:nvCxnSpPr>
          <p:spPr bwMode="auto">
            <a:xfrm>
              <a:off x="2435420" y="5298936"/>
              <a:ext cx="33691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Line 10044"/>
            <p:cNvCxnSpPr>
              <a:cxnSpLocks noChangeShapeType="1"/>
            </p:cNvCxnSpPr>
            <p:nvPr/>
          </p:nvCxnSpPr>
          <p:spPr bwMode="auto">
            <a:xfrm>
              <a:off x="2519649" y="5536140"/>
              <a:ext cx="25268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Line 10045"/>
            <p:cNvCxnSpPr>
              <a:cxnSpLocks noChangeShapeType="1"/>
            </p:cNvCxnSpPr>
            <p:nvPr/>
          </p:nvCxnSpPr>
          <p:spPr bwMode="auto">
            <a:xfrm>
              <a:off x="2611535" y="5779083"/>
              <a:ext cx="16845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Line 10046"/>
            <p:cNvCxnSpPr>
              <a:cxnSpLocks noChangeShapeType="1"/>
            </p:cNvCxnSpPr>
            <p:nvPr/>
          </p:nvCxnSpPr>
          <p:spPr bwMode="auto">
            <a:xfrm>
              <a:off x="2688106" y="5970377"/>
              <a:ext cx="8422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Line 10047"/>
            <p:cNvCxnSpPr>
              <a:cxnSpLocks noChangeShapeType="1"/>
            </p:cNvCxnSpPr>
            <p:nvPr/>
          </p:nvCxnSpPr>
          <p:spPr bwMode="auto">
            <a:xfrm flipV="1">
              <a:off x="2777013" y="4964894"/>
              <a:ext cx="0" cy="11842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3" name="Text Box 10048"/>
            <p:cNvSpPr txBox="1">
              <a:spLocks noChangeArrowheads="1"/>
            </p:cNvSpPr>
            <p:nvPr/>
          </p:nvSpPr>
          <p:spPr bwMode="auto">
            <a:xfrm>
              <a:off x="2739548" y="4855674"/>
              <a:ext cx="410845" cy="350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y</a:t>
              </a:r>
            </a:p>
          </p:txBody>
        </p:sp>
        <p:sp>
          <p:nvSpPr>
            <p:cNvPr id="37" name="Text Box 10052"/>
            <p:cNvSpPr txBox="1">
              <a:spLocks noChangeArrowheads="1"/>
            </p:cNvSpPr>
            <p:nvPr/>
          </p:nvSpPr>
          <p:spPr bwMode="auto">
            <a:xfrm>
              <a:off x="2809083" y="5617039"/>
              <a:ext cx="203200" cy="222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S</a:t>
              </a:r>
            </a:p>
          </p:txBody>
        </p:sp>
        <p:sp>
          <p:nvSpPr>
            <p:cNvPr id="94" name="Oval 93"/>
            <p:cNvSpPr/>
            <p:nvPr/>
          </p:nvSpPr>
          <p:spPr>
            <a:xfrm>
              <a:off x="2671127" y="6238492"/>
              <a:ext cx="179388" cy="17938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Oval 94"/>
            <p:cNvSpPr/>
            <p:nvPr/>
          </p:nvSpPr>
          <p:spPr>
            <a:xfrm>
              <a:off x="2797651" y="5090550"/>
              <a:ext cx="179388" cy="17938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Oval 95"/>
            <p:cNvSpPr/>
            <p:nvPr/>
          </p:nvSpPr>
          <p:spPr>
            <a:xfrm>
              <a:off x="3776504" y="5090550"/>
              <a:ext cx="179388" cy="17938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Oval 96"/>
            <p:cNvSpPr/>
            <p:nvPr/>
          </p:nvSpPr>
          <p:spPr>
            <a:xfrm>
              <a:off x="3776504" y="6245134"/>
              <a:ext cx="179388" cy="17938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322989" y="5675669"/>
              <a:ext cx="209994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11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cxnSp>
          <p:nvCxnSpPr>
            <p:cNvPr id="100" name="Straight Arrow Connector 99"/>
            <p:cNvCxnSpPr/>
            <p:nvPr/>
          </p:nvCxnSpPr>
          <p:spPr>
            <a:xfrm>
              <a:off x="3905856" y="6199968"/>
              <a:ext cx="295143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100"/>
            <p:cNvSpPr txBox="1"/>
            <p:nvPr/>
          </p:nvSpPr>
          <p:spPr>
            <a:xfrm>
              <a:off x="4063786" y="5979892"/>
              <a:ext cx="65302" cy="169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1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2252663" y="4887416"/>
              <a:ext cx="2076450" cy="160863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1860475" y="302929"/>
            <a:ext cx="2956560" cy="1914525"/>
            <a:chOff x="1503997" y="5895975"/>
            <a:chExt cx="2956560" cy="1914525"/>
          </a:xfrm>
        </p:grpSpPr>
        <p:sp>
          <p:nvSpPr>
            <p:cNvPr id="116" name="Rectangle 115"/>
            <p:cNvSpPr/>
            <p:nvPr/>
          </p:nvSpPr>
          <p:spPr>
            <a:xfrm>
              <a:off x="1701482" y="6357938"/>
              <a:ext cx="1139825" cy="113982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2842417" y="6357938"/>
              <a:ext cx="1139825" cy="113982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8" name="Oval 117"/>
            <p:cNvSpPr/>
            <p:nvPr/>
          </p:nvSpPr>
          <p:spPr>
            <a:xfrm>
              <a:off x="1621948" y="7557596"/>
              <a:ext cx="179388" cy="17938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9" name="Oval 118"/>
            <p:cNvSpPr/>
            <p:nvPr/>
          </p:nvSpPr>
          <p:spPr>
            <a:xfrm>
              <a:off x="2750818" y="7557596"/>
              <a:ext cx="179388" cy="17938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20" name="Oval 119"/>
            <p:cNvSpPr/>
            <p:nvPr/>
          </p:nvSpPr>
          <p:spPr>
            <a:xfrm>
              <a:off x="3878578" y="7557596"/>
              <a:ext cx="179388" cy="17938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121" name="Oval 120"/>
            <p:cNvSpPr/>
            <p:nvPr/>
          </p:nvSpPr>
          <p:spPr>
            <a:xfrm>
              <a:off x="2750818" y="6148634"/>
              <a:ext cx="179388" cy="17938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122" name="Oval 121"/>
            <p:cNvSpPr/>
            <p:nvPr/>
          </p:nvSpPr>
          <p:spPr>
            <a:xfrm>
              <a:off x="3878578" y="6148634"/>
              <a:ext cx="179388" cy="17938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3" name="Oval 122"/>
            <p:cNvSpPr/>
            <p:nvPr/>
          </p:nvSpPr>
          <p:spPr>
            <a:xfrm>
              <a:off x="2810031" y="6893100"/>
              <a:ext cx="60961" cy="6096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932110" y="6838941"/>
              <a:ext cx="94578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2165990" y="6838941"/>
              <a:ext cx="173124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E1</a:t>
              </a: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3344967" y="6838941"/>
              <a:ext cx="173124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E2</a:t>
              </a:r>
            </a:p>
          </p:txBody>
        </p:sp>
        <p:cxnSp>
          <p:nvCxnSpPr>
            <p:cNvPr id="127" name="Straight Arrow Connector 126"/>
            <p:cNvCxnSpPr/>
            <p:nvPr/>
          </p:nvCxnSpPr>
          <p:spPr>
            <a:xfrm>
              <a:off x="4036060" y="7493000"/>
              <a:ext cx="333057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/>
            <p:nvPr/>
          </p:nvCxnSpPr>
          <p:spPr>
            <a:xfrm flipV="1">
              <a:off x="1706245" y="5953125"/>
              <a:ext cx="0" cy="354383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Oval 128"/>
            <p:cNvSpPr/>
            <p:nvPr/>
          </p:nvSpPr>
          <p:spPr>
            <a:xfrm>
              <a:off x="1621948" y="6148634"/>
              <a:ext cx="179388" cy="17938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801336" y="5895975"/>
              <a:ext cx="70532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4212907" y="7319963"/>
              <a:ext cx="70532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1503997" y="5895975"/>
              <a:ext cx="2956560" cy="191452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2513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 52"/>
          <p:cNvGrpSpPr/>
          <p:nvPr/>
        </p:nvGrpSpPr>
        <p:grpSpPr>
          <a:xfrm>
            <a:off x="1257589" y="3592340"/>
            <a:ext cx="4648200" cy="2200592"/>
            <a:chOff x="1266825" y="294958"/>
            <a:chExt cx="4648200" cy="2200592"/>
          </a:xfrm>
        </p:grpSpPr>
        <p:sp>
          <p:nvSpPr>
            <p:cNvPr id="4" name="Arc 49"/>
            <p:cNvSpPr>
              <a:spLocks noChangeAspect="1"/>
            </p:cNvSpPr>
            <p:nvPr/>
          </p:nvSpPr>
          <p:spPr bwMode="auto">
            <a:xfrm rot="16200000" flipH="1">
              <a:off x="2277246" y="-147206"/>
              <a:ext cx="636270" cy="1520597"/>
            </a:xfrm>
            <a:custGeom>
              <a:avLst/>
              <a:gdLst>
                <a:gd name="G0" fmla="+- 0 0 0"/>
                <a:gd name="G1" fmla="+- 13826 0 0"/>
                <a:gd name="G2" fmla="+- 21600 0 0"/>
                <a:gd name="T0" fmla="*/ 16596 w 21600"/>
                <a:gd name="T1" fmla="*/ 0 h 27765"/>
                <a:gd name="T2" fmla="*/ 16501 w 21600"/>
                <a:gd name="T3" fmla="*/ 27765 h 27765"/>
                <a:gd name="T4" fmla="*/ 0 w 21600"/>
                <a:gd name="T5" fmla="*/ 13826 h 277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7765" fill="none" extrusionOk="0">
                  <a:moveTo>
                    <a:pt x="16595" y="0"/>
                  </a:moveTo>
                  <a:cubicBezTo>
                    <a:pt x="19829" y="3881"/>
                    <a:pt x="21600" y="8774"/>
                    <a:pt x="21600" y="13826"/>
                  </a:cubicBezTo>
                  <a:cubicBezTo>
                    <a:pt x="21600" y="18928"/>
                    <a:pt x="19793" y="23866"/>
                    <a:pt x="16500" y="27764"/>
                  </a:cubicBezTo>
                </a:path>
                <a:path w="21600" h="27765" stroke="0" extrusionOk="0">
                  <a:moveTo>
                    <a:pt x="16595" y="0"/>
                  </a:moveTo>
                  <a:cubicBezTo>
                    <a:pt x="19829" y="3881"/>
                    <a:pt x="21600" y="8774"/>
                    <a:pt x="21600" y="13826"/>
                  </a:cubicBezTo>
                  <a:cubicBezTo>
                    <a:pt x="21600" y="18928"/>
                    <a:pt x="19793" y="23866"/>
                    <a:pt x="16500" y="27764"/>
                  </a:cubicBezTo>
                  <a:lnTo>
                    <a:pt x="0" y="13826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Arc 48"/>
            <p:cNvSpPr>
              <a:spLocks noChangeAspect="1"/>
            </p:cNvSpPr>
            <p:nvPr/>
          </p:nvSpPr>
          <p:spPr bwMode="auto">
            <a:xfrm rot="16200000" flipH="1">
              <a:off x="2275976" y="54741"/>
              <a:ext cx="636270" cy="1755512"/>
            </a:xfrm>
            <a:custGeom>
              <a:avLst/>
              <a:gdLst>
                <a:gd name="G0" fmla="+- 0 0 0"/>
                <a:gd name="G1" fmla="+- 15975 0 0"/>
                <a:gd name="G2" fmla="+- 21600 0 0"/>
                <a:gd name="T0" fmla="*/ 14539 w 21600"/>
                <a:gd name="T1" fmla="*/ 0 h 32053"/>
                <a:gd name="T2" fmla="*/ 14425 w 21600"/>
                <a:gd name="T3" fmla="*/ 32053 h 32053"/>
                <a:gd name="T4" fmla="*/ 0 w 21600"/>
                <a:gd name="T5" fmla="*/ 15975 h 32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2053" fill="none" extrusionOk="0">
                  <a:moveTo>
                    <a:pt x="14538" y="0"/>
                  </a:moveTo>
                  <a:cubicBezTo>
                    <a:pt x="19036" y="4093"/>
                    <a:pt x="21600" y="9893"/>
                    <a:pt x="21600" y="15975"/>
                  </a:cubicBezTo>
                  <a:cubicBezTo>
                    <a:pt x="21600" y="22110"/>
                    <a:pt x="18991" y="27955"/>
                    <a:pt x="14424" y="32052"/>
                  </a:cubicBezTo>
                </a:path>
                <a:path w="21600" h="32053" stroke="0" extrusionOk="0">
                  <a:moveTo>
                    <a:pt x="14538" y="0"/>
                  </a:moveTo>
                  <a:cubicBezTo>
                    <a:pt x="19036" y="4093"/>
                    <a:pt x="21600" y="9893"/>
                    <a:pt x="21600" y="15975"/>
                  </a:cubicBezTo>
                  <a:cubicBezTo>
                    <a:pt x="21600" y="22110"/>
                    <a:pt x="18991" y="27955"/>
                    <a:pt x="14424" y="32052"/>
                  </a:cubicBezTo>
                  <a:lnTo>
                    <a:pt x="0" y="15975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47"/>
            <p:cNvSpPr>
              <a:spLocks noChangeAspect="1" noChangeShapeType="1"/>
            </p:cNvSpPr>
            <p:nvPr/>
          </p:nvSpPr>
          <p:spPr bwMode="auto">
            <a:xfrm flipH="1">
              <a:off x="2392211" y="924560"/>
              <a:ext cx="29841" cy="3181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Line 46"/>
            <p:cNvSpPr>
              <a:spLocks noChangeAspect="1" noChangeShapeType="1"/>
            </p:cNvSpPr>
            <p:nvPr/>
          </p:nvSpPr>
          <p:spPr bwMode="auto">
            <a:xfrm>
              <a:off x="2736330" y="925830"/>
              <a:ext cx="31745" cy="31305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Line 45"/>
            <p:cNvSpPr>
              <a:spLocks noChangeAspect="1" noChangeShapeType="1"/>
            </p:cNvSpPr>
            <p:nvPr/>
          </p:nvSpPr>
          <p:spPr bwMode="auto">
            <a:xfrm flipH="1">
              <a:off x="2037299" y="876935"/>
              <a:ext cx="73014" cy="3009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Line 44"/>
            <p:cNvSpPr>
              <a:spLocks noChangeAspect="1" noChangeShapeType="1"/>
            </p:cNvSpPr>
            <p:nvPr/>
          </p:nvSpPr>
          <p:spPr bwMode="auto">
            <a:xfrm flipH="1">
              <a:off x="1717307" y="782320"/>
              <a:ext cx="118727" cy="2654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Line 43"/>
            <p:cNvSpPr>
              <a:spLocks noChangeAspect="1" noChangeShapeType="1"/>
            </p:cNvSpPr>
            <p:nvPr/>
          </p:nvSpPr>
          <p:spPr bwMode="auto">
            <a:xfrm>
              <a:off x="3053147" y="880110"/>
              <a:ext cx="78093" cy="3009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Line 42"/>
            <p:cNvSpPr>
              <a:spLocks noChangeAspect="1" noChangeShapeType="1"/>
            </p:cNvSpPr>
            <p:nvPr/>
          </p:nvSpPr>
          <p:spPr bwMode="auto">
            <a:xfrm>
              <a:off x="3353457" y="781050"/>
              <a:ext cx="115553" cy="2616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AutoShape 41"/>
            <p:cNvSpPr>
              <a:spLocks noChangeAspect="1" noChangeArrowheads="1"/>
            </p:cNvSpPr>
            <p:nvPr/>
          </p:nvSpPr>
          <p:spPr bwMode="auto">
            <a:xfrm flipV="1">
              <a:off x="3901380" y="909320"/>
              <a:ext cx="1645673" cy="911225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tangle 40"/>
            <p:cNvSpPr>
              <a:spLocks noChangeArrowheads="1"/>
            </p:cNvSpPr>
            <p:nvPr/>
          </p:nvSpPr>
          <p:spPr bwMode="auto">
            <a:xfrm>
              <a:off x="4105820" y="908050"/>
              <a:ext cx="1236795" cy="91440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Line 39"/>
            <p:cNvSpPr>
              <a:spLocks noChangeShapeType="1"/>
            </p:cNvSpPr>
            <p:nvPr/>
          </p:nvSpPr>
          <p:spPr bwMode="auto">
            <a:xfrm>
              <a:off x="4459462" y="909955"/>
              <a:ext cx="0" cy="9093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Line 38"/>
            <p:cNvSpPr>
              <a:spLocks noChangeShapeType="1"/>
            </p:cNvSpPr>
            <p:nvPr/>
          </p:nvSpPr>
          <p:spPr bwMode="auto">
            <a:xfrm>
              <a:off x="4107089" y="1586230"/>
              <a:ext cx="12336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 Box 37"/>
            <p:cNvSpPr txBox="1">
              <a:spLocks noChangeArrowheads="1"/>
            </p:cNvSpPr>
            <p:nvPr/>
          </p:nvSpPr>
          <p:spPr bwMode="auto">
            <a:xfrm>
              <a:off x="4631521" y="1511935"/>
              <a:ext cx="243169" cy="1422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 m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 Box 36"/>
            <p:cNvSpPr txBox="1">
              <a:spLocks noChangeArrowheads="1"/>
            </p:cNvSpPr>
            <p:nvPr/>
          </p:nvSpPr>
          <p:spPr bwMode="auto">
            <a:xfrm>
              <a:off x="4351528" y="1330325"/>
              <a:ext cx="205074" cy="1422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 m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8" name="Group 31"/>
            <p:cNvGrpSpPr>
              <a:grpSpLocks/>
            </p:cNvGrpSpPr>
            <p:nvPr/>
          </p:nvGrpSpPr>
          <p:grpSpPr bwMode="auto">
            <a:xfrm>
              <a:off x="3893126" y="1805305"/>
              <a:ext cx="209519" cy="224790"/>
              <a:chOff x="4793" y="13733"/>
              <a:chExt cx="330" cy="354"/>
            </a:xfrm>
          </p:grpSpPr>
          <p:sp>
            <p:nvSpPr>
              <p:cNvPr id="48" name="Text Box 35"/>
              <p:cNvSpPr txBox="1">
                <a:spLocks noChangeArrowheads="1"/>
              </p:cNvSpPr>
              <p:nvPr/>
            </p:nvSpPr>
            <p:spPr bwMode="auto">
              <a:xfrm>
                <a:off x="4869" y="13733"/>
                <a:ext cx="203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a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" name="Line 34"/>
              <p:cNvSpPr>
                <a:spLocks noChangeShapeType="1"/>
              </p:cNvSpPr>
              <p:nvPr/>
            </p:nvSpPr>
            <p:spPr bwMode="auto">
              <a:xfrm>
                <a:off x="5123" y="13877"/>
                <a:ext cx="0" cy="21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" name="Line 33"/>
              <p:cNvSpPr>
                <a:spLocks noChangeShapeType="1"/>
              </p:cNvSpPr>
              <p:nvPr/>
            </p:nvSpPr>
            <p:spPr bwMode="auto">
              <a:xfrm>
                <a:off x="4793" y="13877"/>
                <a:ext cx="0" cy="21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" name="Line 32"/>
              <p:cNvSpPr>
                <a:spLocks noChangeShapeType="1"/>
              </p:cNvSpPr>
              <p:nvPr/>
            </p:nvSpPr>
            <p:spPr bwMode="auto">
              <a:xfrm>
                <a:off x="4793" y="13982"/>
                <a:ext cx="33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stealth" w="sm" len="sm"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9" name="Group 26"/>
            <p:cNvGrpSpPr>
              <a:grpSpLocks/>
            </p:cNvGrpSpPr>
            <p:nvPr/>
          </p:nvGrpSpPr>
          <p:grpSpPr bwMode="auto">
            <a:xfrm>
              <a:off x="5340710" y="1800860"/>
              <a:ext cx="209519" cy="224790"/>
              <a:chOff x="4793" y="13733"/>
              <a:chExt cx="330" cy="354"/>
            </a:xfrm>
          </p:grpSpPr>
          <p:sp>
            <p:nvSpPr>
              <p:cNvPr id="44" name="Text Box 30"/>
              <p:cNvSpPr txBox="1">
                <a:spLocks noChangeArrowheads="1"/>
              </p:cNvSpPr>
              <p:nvPr/>
            </p:nvSpPr>
            <p:spPr bwMode="auto">
              <a:xfrm>
                <a:off x="4869" y="13733"/>
                <a:ext cx="203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a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" name="Line 29"/>
              <p:cNvSpPr>
                <a:spLocks noChangeShapeType="1"/>
              </p:cNvSpPr>
              <p:nvPr/>
            </p:nvSpPr>
            <p:spPr bwMode="auto">
              <a:xfrm>
                <a:off x="5123" y="13877"/>
                <a:ext cx="0" cy="21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" name="Line 28"/>
              <p:cNvSpPr>
                <a:spLocks noChangeShapeType="1"/>
              </p:cNvSpPr>
              <p:nvPr/>
            </p:nvSpPr>
            <p:spPr bwMode="auto">
              <a:xfrm>
                <a:off x="4793" y="13877"/>
                <a:ext cx="0" cy="21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" name="Line 27"/>
              <p:cNvSpPr>
                <a:spLocks noChangeShapeType="1"/>
              </p:cNvSpPr>
              <p:nvPr/>
            </p:nvSpPr>
            <p:spPr bwMode="auto">
              <a:xfrm>
                <a:off x="4793" y="13982"/>
                <a:ext cx="33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stealth" w="sm" len="sm"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0" name="Group 21"/>
            <p:cNvGrpSpPr>
              <a:grpSpLocks/>
            </p:cNvGrpSpPr>
            <p:nvPr/>
          </p:nvGrpSpPr>
          <p:grpSpPr bwMode="auto">
            <a:xfrm>
              <a:off x="4102645" y="648335"/>
              <a:ext cx="209519" cy="224790"/>
              <a:chOff x="4793" y="13733"/>
              <a:chExt cx="330" cy="354"/>
            </a:xfrm>
          </p:grpSpPr>
          <p:sp>
            <p:nvSpPr>
              <p:cNvPr id="40" name="Text Box 25"/>
              <p:cNvSpPr txBox="1">
                <a:spLocks noChangeArrowheads="1"/>
              </p:cNvSpPr>
              <p:nvPr/>
            </p:nvSpPr>
            <p:spPr bwMode="auto">
              <a:xfrm>
                <a:off x="4869" y="13733"/>
                <a:ext cx="203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a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" name="Line 24"/>
              <p:cNvSpPr>
                <a:spLocks noChangeShapeType="1"/>
              </p:cNvSpPr>
              <p:nvPr/>
            </p:nvSpPr>
            <p:spPr bwMode="auto">
              <a:xfrm>
                <a:off x="5123" y="13877"/>
                <a:ext cx="0" cy="21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" name="Line 23"/>
              <p:cNvSpPr>
                <a:spLocks noChangeShapeType="1"/>
              </p:cNvSpPr>
              <p:nvPr/>
            </p:nvSpPr>
            <p:spPr bwMode="auto">
              <a:xfrm>
                <a:off x="4793" y="13877"/>
                <a:ext cx="0" cy="21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" name="Line 22"/>
              <p:cNvSpPr>
                <a:spLocks noChangeShapeType="1"/>
              </p:cNvSpPr>
              <p:nvPr/>
            </p:nvSpPr>
            <p:spPr bwMode="auto">
              <a:xfrm>
                <a:off x="4793" y="13982"/>
                <a:ext cx="33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stealth" w="sm" len="sm"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1" name="Group 16"/>
            <p:cNvGrpSpPr>
              <a:grpSpLocks/>
            </p:cNvGrpSpPr>
            <p:nvPr/>
          </p:nvGrpSpPr>
          <p:grpSpPr bwMode="auto">
            <a:xfrm>
              <a:off x="5140714" y="657225"/>
              <a:ext cx="209519" cy="224790"/>
              <a:chOff x="4793" y="13733"/>
              <a:chExt cx="330" cy="354"/>
            </a:xfrm>
          </p:grpSpPr>
          <p:sp>
            <p:nvSpPr>
              <p:cNvPr id="36" name="Text Box 20"/>
              <p:cNvSpPr txBox="1">
                <a:spLocks noChangeArrowheads="1"/>
              </p:cNvSpPr>
              <p:nvPr/>
            </p:nvSpPr>
            <p:spPr bwMode="auto">
              <a:xfrm>
                <a:off x="4869" y="13733"/>
                <a:ext cx="203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a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" name="Line 19"/>
              <p:cNvSpPr>
                <a:spLocks noChangeShapeType="1"/>
              </p:cNvSpPr>
              <p:nvPr/>
            </p:nvSpPr>
            <p:spPr bwMode="auto">
              <a:xfrm>
                <a:off x="5123" y="13877"/>
                <a:ext cx="0" cy="21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" name="Line 18"/>
              <p:cNvSpPr>
                <a:spLocks noChangeShapeType="1"/>
              </p:cNvSpPr>
              <p:nvPr/>
            </p:nvSpPr>
            <p:spPr bwMode="auto">
              <a:xfrm>
                <a:off x="4793" y="13877"/>
                <a:ext cx="0" cy="21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" name="Line 17"/>
              <p:cNvSpPr>
                <a:spLocks noChangeShapeType="1"/>
              </p:cNvSpPr>
              <p:nvPr/>
            </p:nvSpPr>
            <p:spPr bwMode="auto">
              <a:xfrm>
                <a:off x="4793" y="13982"/>
                <a:ext cx="33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stealth" w="sm" len="sm"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2" name="Text Box 15"/>
            <p:cNvSpPr txBox="1">
              <a:spLocks noChangeArrowheads="1"/>
            </p:cNvSpPr>
            <p:nvPr/>
          </p:nvSpPr>
          <p:spPr bwMode="auto">
            <a:xfrm>
              <a:off x="4448033" y="1900555"/>
              <a:ext cx="595541" cy="1422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a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 = 1 mm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Line 14"/>
            <p:cNvSpPr>
              <a:spLocks noChangeShapeType="1"/>
            </p:cNvSpPr>
            <p:nvPr/>
          </p:nvSpPr>
          <p:spPr bwMode="auto">
            <a:xfrm>
              <a:off x="4154707" y="2164080"/>
              <a:ext cx="44316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Line 13"/>
            <p:cNvSpPr>
              <a:spLocks noChangeShapeType="1"/>
            </p:cNvSpPr>
            <p:nvPr/>
          </p:nvSpPr>
          <p:spPr bwMode="auto">
            <a:xfrm>
              <a:off x="4164231" y="2324735"/>
              <a:ext cx="44316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 Box 12"/>
            <p:cNvSpPr txBox="1">
              <a:spLocks noChangeArrowheads="1"/>
            </p:cNvSpPr>
            <p:nvPr/>
          </p:nvSpPr>
          <p:spPr bwMode="auto">
            <a:xfrm>
              <a:off x="4657552" y="2097405"/>
              <a:ext cx="966960" cy="29019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Original element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Deformed element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AutoShape 11"/>
            <p:cNvSpPr>
              <a:spLocks noChangeArrowheads="1"/>
            </p:cNvSpPr>
            <p:nvPr/>
          </p:nvSpPr>
          <p:spPr bwMode="auto">
            <a:xfrm rot="958894">
              <a:off x="2536335" y="1238250"/>
              <a:ext cx="1342824" cy="90805"/>
            </a:xfrm>
            <a:prstGeom prst="rightArrow">
              <a:avLst>
                <a:gd name="adj1" fmla="val 49648"/>
                <a:gd name="adj2" fmla="val 17625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Line 10"/>
            <p:cNvSpPr>
              <a:spLocks noChangeShapeType="1"/>
            </p:cNvSpPr>
            <p:nvPr/>
          </p:nvSpPr>
          <p:spPr bwMode="auto">
            <a:xfrm>
              <a:off x="1497630" y="782955"/>
              <a:ext cx="3288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Line 9"/>
            <p:cNvSpPr>
              <a:spLocks noChangeShapeType="1"/>
            </p:cNvSpPr>
            <p:nvPr/>
          </p:nvSpPr>
          <p:spPr bwMode="auto">
            <a:xfrm flipH="1">
              <a:off x="1385887" y="1036955"/>
              <a:ext cx="3288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Line 8"/>
            <p:cNvSpPr>
              <a:spLocks noChangeShapeType="1"/>
            </p:cNvSpPr>
            <p:nvPr/>
          </p:nvSpPr>
          <p:spPr bwMode="auto">
            <a:xfrm>
              <a:off x="3463931" y="1035050"/>
              <a:ext cx="3288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Line 7"/>
            <p:cNvSpPr>
              <a:spLocks noChangeShapeType="1"/>
            </p:cNvSpPr>
            <p:nvPr/>
          </p:nvSpPr>
          <p:spPr bwMode="auto">
            <a:xfrm flipH="1">
              <a:off x="3350283" y="777875"/>
              <a:ext cx="3288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31" name="Object 30"/>
            <p:cNvGraphicFramePr>
              <a:graphicFrameLocks noChangeAspect="1"/>
            </p:cNvGraphicFramePr>
            <p:nvPr/>
          </p:nvGraphicFramePr>
          <p:xfrm>
            <a:off x="1525581" y="1570036"/>
            <a:ext cx="2030412" cy="419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8" name="Equation" r:id="rId3" imgW="2031840" imgH="419040" progId="Equation.DSMT4">
                    <p:embed/>
                  </p:oleObj>
                </mc:Choice>
                <mc:Fallback>
                  <p:oleObj name="Equation" r:id="rId3" imgW="2031840" imgH="419040" progId="Equation.DSMT4">
                    <p:embed/>
                    <p:pic>
                      <p:nvPicPr>
                        <p:cNvPr id="31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25581" y="1570036"/>
                          <a:ext cx="2030412" cy="4191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Text Box 5"/>
            <p:cNvSpPr txBox="1">
              <a:spLocks noChangeArrowheads="1"/>
            </p:cNvSpPr>
            <p:nvPr/>
          </p:nvSpPr>
          <p:spPr bwMode="auto">
            <a:xfrm>
              <a:off x="3915983" y="1682115"/>
              <a:ext cx="162536" cy="142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A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Text Box 4"/>
            <p:cNvSpPr txBox="1">
              <a:spLocks noChangeArrowheads="1"/>
            </p:cNvSpPr>
            <p:nvPr/>
          </p:nvSpPr>
          <p:spPr bwMode="auto">
            <a:xfrm>
              <a:off x="5348328" y="1677035"/>
              <a:ext cx="162536" cy="142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B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Text Box 3"/>
            <p:cNvSpPr txBox="1">
              <a:spLocks noChangeArrowheads="1"/>
            </p:cNvSpPr>
            <p:nvPr/>
          </p:nvSpPr>
          <p:spPr bwMode="auto">
            <a:xfrm>
              <a:off x="4992147" y="929005"/>
              <a:ext cx="162536" cy="142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C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Text Box 2"/>
            <p:cNvSpPr txBox="1">
              <a:spLocks noChangeArrowheads="1"/>
            </p:cNvSpPr>
            <p:nvPr/>
          </p:nvSpPr>
          <p:spPr bwMode="auto">
            <a:xfrm>
              <a:off x="4277244" y="920750"/>
              <a:ext cx="162536" cy="142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D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266825" y="613092"/>
              <a:ext cx="4648200" cy="188245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2382975" y="6021532"/>
            <a:ext cx="2422677" cy="1471613"/>
            <a:chOff x="2392211" y="2724150"/>
            <a:chExt cx="2422677" cy="1471613"/>
          </a:xfrm>
        </p:grpSpPr>
        <p:grpSp>
          <p:nvGrpSpPr>
            <p:cNvPr id="83" name="Group 82"/>
            <p:cNvGrpSpPr/>
            <p:nvPr/>
          </p:nvGrpSpPr>
          <p:grpSpPr>
            <a:xfrm>
              <a:off x="2409513" y="2762884"/>
              <a:ext cx="2354682" cy="1347153"/>
              <a:chOff x="2409513" y="2762884"/>
              <a:chExt cx="2354682" cy="1347153"/>
            </a:xfrm>
          </p:grpSpPr>
          <p:sp>
            <p:nvSpPr>
              <p:cNvPr id="55" name="Rectangle 54"/>
              <p:cNvSpPr>
                <a:spLocks noChangeArrowheads="1"/>
              </p:cNvSpPr>
              <p:nvPr/>
            </p:nvSpPr>
            <p:spPr bwMode="auto">
              <a:xfrm>
                <a:off x="2638529" y="2945813"/>
                <a:ext cx="101391" cy="1164224"/>
              </a:xfrm>
              <a:prstGeom prst="rect">
                <a:avLst/>
              </a:prstGeom>
              <a:pattFill prst="dk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" name="Rectangle 55"/>
              <p:cNvSpPr>
                <a:spLocks noChangeArrowheads="1"/>
              </p:cNvSpPr>
              <p:nvPr/>
            </p:nvSpPr>
            <p:spPr bwMode="auto">
              <a:xfrm>
                <a:off x="2835639" y="3248568"/>
                <a:ext cx="718245" cy="548079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" name="Rectangle 56"/>
              <p:cNvSpPr>
                <a:spLocks noChangeArrowheads="1"/>
              </p:cNvSpPr>
              <p:nvPr/>
            </p:nvSpPr>
            <p:spPr bwMode="auto">
              <a:xfrm>
                <a:off x="3554593" y="3248568"/>
                <a:ext cx="718245" cy="548079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58" name="Line 8063"/>
              <p:cNvCxnSpPr>
                <a:cxnSpLocks noChangeShapeType="1"/>
              </p:cNvCxnSpPr>
              <p:nvPr/>
            </p:nvCxnSpPr>
            <p:spPr bwMode="auto">
              <a:xfrm>
                <a:off x="4272130" y="3249277"/>
                <a:ext cx="308427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9" name="Line 8064"/>
              <p:cNvCxnSpPr>
                <a:cxnSpLocks noChangeShapeType="1"/>
              </p:cNvCxnSpPr>
              <p:nvPr/>
            </p:nvCxnSpPr>
            <p:spPr bwMode="auto">
              <a:xfrm flipH="1">
                <a:off x="4272130" y="3793811"/>
                <a:ext cx="308427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0" name="AutoShape 8065"/>
              <p:cNvSpPr>
                <a:spLocks noChangeArrowheads="1"/>
              </p:cNvSpPr>
              <p:nvPr/>
            </p:nvSpPr>
            <p:spPr bwMode="auto">
              <a:xfrm rot="5400000">
                <a:off x="2745592" y="3201063"/>
                <a:ext cx="101391" cy="101391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1" name="Oval 60"/>
              <p:cNvSpPr>
                <a:spLocks noChangeArrowheads="1"/>
              </p:cNvSpPr>
              <p:nvPr/>
            </p:nvSpPr>
            <p:spPr bwMode="auto">
              <a:xfrm>
                <a:off x="2734957" y="3737797"/>
                <a:ext cx="101391" cy="101391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62" name="Line 8067"/>
              <p:cNvCxnSpPr>
                <a:cxnSpLocks noChangeShapeType="1"/>
              </p:cNvCxnSpPr>
              <p:nvPr/>
            </p:nvCxnSpPr>
            <p:spPr bwMode="auto">
              <a:xfrm>
                <a:off x="2741338" y="2945813"/>
                <a:ext cx="0" cy="116422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3" name="Line 8068"/>
              <p:cNvCxnSpPr>
                <a:cxnSpLocks noChangeShapeType="1"/>
              </p:cNvCxnSpPr>
              <p:nvPr/>
            </p:nvCxnSpPr>
            <p:spPr bwMode="auto">
              <a:xfrm>
                <a:off x="2841311" y="3530761"/>
                <a:ext cx="31906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4" name="Line 8069"/>
              <p:cNvCxnSpPr>
                <a:cxnSpLocks noChangeShapeType="1"/>
              </p:cNvCxnSpPr>
              <p:nvPr/>
            </p:nvCxnSpPr>
            <p:spPr bwMode="auto">
              <a:xfrm flipV="1">
                <a:off x="2835639" y="2844422"/>
                <a:ext cx="0" cy="32473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5" name="Text Box 8070"/>
              <p:cNvSpPr txBox="1">
                <a:spLocks noChangeArrowheads="1"/>
              </p:cNvSpPr>
              <p:nvPr/>
            </p:nvSpPr>
            <p:spPr bwMode="auto">
              <a:xfrm>
                <a:off x="2807278" y="3079110"/>
                <a:ext cx="191438" cy="2020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A</a:t>
                </a:r>
                <a:endPara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66" name="Text Box 8071"/>
              <p:cNvSpPr txBox="1">
                <a:spLocks noChangeArrowheads="1"/>
              </p:cNvSpPr>
              <p:nvPr/>
            </p:nvSpPr>
            <p:spPr bwMode="auto">
              <a:xfrm>
                <a:off x="3467383" y="3079110"/>
                <a:ext cx="191438" cy="2020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B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67" name="Text Box 8072"/>
              <p:cNvSpPr txBox="1">
                <a:spLocks noChangeArrowheads="1"/>
              </p:cNvSpPr>
              <p:nvPr/>
            </p:nvSpPr>
            <p:spPr bwMode="auto">
              <a:xfrm>
                <a:off x="4184210" y="3079110"/>
                <a:ext cx="191438" cy="2020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C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68" name="Text Box 8073"/>
              <p:cNvSpPr txBox="1">
                <a:spLocks noChangeArrowheads="1"/>
              </p:cNvSpPr>
              <p:nvPr/>
            </p:nvSpPr>
            <p:spPr bwMode="auto">
              <a:xfrm>
                <a:off x="3115705" y="3423698"/>
                <a:ext cx="191438" cy="2020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x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69" name="Text Box 8074"/>
              <p:cNvSpPr txBox="1">
                <a:spLocks noChangeArrowheads="1"/>
              </p:cNvSpPr>
              <p:nvPr/>
            </p:nvSpPr>
            <p:spPr bwMode="auto">
              <a:xfrm>
                <a:off x="2833512" y="2762884"/>
                <a:ext cx="191438" cy="2020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y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70" name="Text Box 8075"/>
              <p:cNvSpPr txBox="1">
                <a:spLocks noChangeArrowheads="1"/>
              </p:cNvSpPr>
              <p:nvPr/>
            </p:nvSpPr>
            <p:spPr bwMode="auto">
              <a:xfrm>
                <a:off x="4572757" y="3142923"/>
                <a:ext cx="191438" cy="2020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F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71" name="Text Box 8076"/>
              <p:cNvSpPr txBox="1">
                <a:spLocks noChangeArrowheads="1"/>
              </p:cNvSpPr>
              <p:nvPr/>
            </p:nvSpPr>
            <p:spPr bwMode="auto">
              <a:xfrm>
                <a:off x="4567794" y="3697383"/>
                <a:ext cx="191438" cy="2020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F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cxnSp>
            <p:nvCxnSpPr>
              <p:cNvPr id="72" name="Line 8077"/>
              <p:cNvCxnSpPr>
                <a:cxnSpLocks noChangeShapeType="1"/>
              </p:cNvCxnSpPr>
              <p:nvPr/>
            </p:nvCxnSpPr>
            <p:spPr bwMode="auto">
              <a:xfrm>
                <a:off x="2835639" y="3924272"/>
                <a:ext cx="0" cy="17016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3" name="Line 8078"/>
              <p:cNvCxnSpPr>
                <a:cxnSpLocks noChangeShapeType="1"/>
              </p:cNvCxnSpPr>
              <p:nvPr/>
            </p:nvCxnSpPr>
            <p:spPr bwMode="auto">
              <a:xfrm>
                <a:off x="3553175" y="3924272"/>
                <a:ext cx="0" cy="17016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4" name="Line 8079"/>
              <p:cNvCxnSpPr>
                <a:cxnSpLocks noChangeShapeType="1"/>
              </p:cNvCxnSpPr>
              <p:nvPr/>
            </p:nvCxnSpPr>
            <p:spPr bwMode="auto">
              <a:xfrm>
                <a:off x="4271421" y="3924272"/>
                <a:ext cx="0" cy="17016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5" name="Line 8080"/>
              <p:cNvCxnSpPr>
                <a:cxnSpLocks noChangeShapeType="1"/>
              </p:cNvCxnSpPr>
              <p:nvPr/>
            </p:nvCxnSpPr>
            <p:spPr bwMode="auto">
              <a:xfrm>
                <a:off x="2830676" y="4001556"/>
                <a:ext cx="717536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stealth" w="sm" len="med"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6" name="Line 8081"/>
              <p:cNvCxnSpPr>
                <a:cxnSpLocks noChangeShapeType="1"/>
              </p:cNvCxnSpPr>
              <p:nvPr/>
            </p:nvCxnSpPr>
            <p:spPr bwMode="auto">
              <a:xfrm>
                <a:off x="3558847" y="4000847"/>
                <a:ext cx="717536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stealth" w="sm" len="med"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77" name="Text Box 8082"/>
              <p:cNvSpPr txBox="1">
                <a:spLocks noChangeArrowheads="1"/>
              </p:cNvSpPr>
              <p:nvPr/>
            </p:nvSpPr>
            <p:spPr bwMode="auto">
              <a:xfrm>
                <a:off x="3094434" y="3814372"/>
                <a:ext cx="191438" cy="2020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L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78" name="Text Box 8083"/>
              <p:cNvSpPr txBox="1">
                <a:spLocks noChangeArrowheads="1"/>
              </p:cNvSpPr>
              <p:nvPr/>
            </p:nvSpPr>
            <p:spPr bwMode="auto">
              <a:xfrm>
                <a:off x="3838913" y="3815081"/>
                <a:ext cx="191438" cy="2020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L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cxnSp>
            <p:nvCxnSpPr>
              <p:cNvPr id="79" name="Line 8084"/>
              <p:cNvCxnSpPr>
                <a:cxnSpLocks noChangeShapeType="1"/>
              </p:cNvCxnSpPr>
              <p:nvPr/>
            </p:nvCxnSpPr>
            <p:spPr bwMode="auto">
              <a:xfrm>
                <a:off x="2427948" y="3796647"/>
                <a:ext cx="170167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80" name="Line 8085"/>
              <p:cNvCxnSpPr>
                <a:cxnSpLocks noChangeShapeType="1"/>
              </p:cNvCxnSpPr>
              <p:nvPr/>
            </p:nvCxnSpPr>
            <p:spPr bwMode="auto">
              <a:xfrm>
                <a:off x="2427948" y="3238642"/>
                <a:ext cx="170167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81" name="Line 8086"/>
              <p:cNvCxnSpPr>
                <a:cxnSpLocks noChangeShapeType="1"/>
              </p:cNvCxnSpPr>
              <p:nvPr/>
            </p:nvCxnSpPr>
            <p:spPr bwMode="auto">
              <a:xfrm>
                <a:off x="2513740" y="3237933"/>
                <a:ext cx="0" cy="55871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stealth" w="sm" len="med"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82" name="Text Box 8087"/>
              <p:cNvSpPr txBox="1">
                <a:spLocks noChangeArrowheads="1"/>
              </p:cNvSpPr>
              <p:nvPr/>
            </p:nvSpPr>
            <p:spPr bwMode="auto">
              <a:xfrm>
                <a:off x="2409513" y="3432206"/>
                <a:ext cx="191438" cy="20207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2c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4" name="Rectangle 83"/>
            <p:cNvSpPr/>
            <p:nvPr/>
          </p:nvSpPr>
          <p:spPr>
            <a:xfrm>
              <a:off x="2392211" y="2724150"/>
              <a:ext cx="2422677" cy="147161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6" name="Group 85"/>
          <p:cNvGrpSpPr>
            <a:grpSpLocks/>
          </p:cNvGrpSpPr>
          <p:nvPr/>
        </p:nvGrpSpPr>
        <p:grpSpPr bwMode="auto">
          <a:xfrm>
            <a:off x="1652834" y="7685943"/>
            <a:ext cx="3923665" cy="1167765"/>
            <a:chOff x="2963" y="818"/>
            <a:chExt cx="6179" cy="1839"/>
          </a:xfrm>
        </p:grpSpPr>
        <p:sp>
          <p:nvSpPr>
            <p:cNvPr id="87" name="Rectangle 86" descr="Dark upward diagonal"/>
            <p:cNvSpPr>
              <a:spLocks noChangeArrowheads="1"/>
            </p:cNvSpPr>
            <p:nvPr/>
          </p:nvSpPr>
          <p:spPr bwMode="auto">
            <a:xfrm>
              <a:off x="2963" y="949"/>
              <a:ext cx="143" cy="424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Text Box 8004"/>
            <p:cNvSpPr txBox="1">
              <a:spLocks noChangeArrowheads="1"/>
            </p:cNvSpPr>
            <p:nvPr/>
          </p:nvSpPr>
          <p:spPr bwMode="auto">
            <a:xfrm>
              <a:off x="8524" y="818"/>
              <a:ext cx="3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−</a:t>
              </a: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F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89" name="Text Box 8005"/>
            <p:cNvSpPr txBox="1">
              <a:spLocks noChangeArrowheads="1"/>
            </p:cNvSpPr>
            <p:nvPr/>
          </p:nvSpPr>
          <p:spPr bwMode="auto">
            <a:xfrm>
              <a:off x="8644" y="1466"/>
              <a:ext cx="4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 m</a:t>
              </a:r>
            </a:p>
          </p:txBody>
        </p:sp>
        <p:sp>
          <p:nvSpPr>
            <p:cNvPr id="90" name="Text Box 8006"/>
            <p:cNvSpPr txBox="1">
              <a:spLocks noChangeArrowheads="1"/>
            </p:cNvSpPr>
            <p:nvPr/>
          </p:nvSpPr>
          <p:spPr bwMode="auto">
            <a:xfrm>
              <a:off x="5320" y="2162"/>
              <a:ext cx="8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5 m</a:t>
              </a:r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3256" y="1136"/>
              <a:ext cx="5040" cy="1008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92" name="Line 8008"/>
            <p:cNvCxnSpPr>
              <a:cxnSpLocks noChangeShapeType="1"/>
            </p:cNvCxnSpPr>
            <p:nvPr/>
          </p:nvCxnSpPr>
          <p:spPr bwMode="auto">
            <a:xfrm>
              <a:off x="4264" y="1130"/>
              <a:ext cx="0" cy="10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3" name="Line 8009"/>
            <p:cNvCxnSpPr>
              <a:cxnSpLocks noChangeShapeType="1"/>
            </p:cNvCxnSpPr>
            <p:nvPr/>
          </p:nvCxnSpPr>
          <p:spPr bwMode="auto">
            <a:xfrm>
              <a:off x="5272" y="1130"/>
              <a:ext cx="0" cy="10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4" name="Line 8010"/>
            <p:cNvCxnSpPr>
              <a:cxnSpLocks noChangeShapeType="1"/>
            </p:cNvCxnSpPr>
            <p:nvPr/>
          </p:nvCxnSpPr>
          <p:spPr bwMode="auto">
            <a:xfrm>
              <a:off x="6280" y="1130"/>
              <a:ext cx="0" cy="10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5" name="Line 8011"/>
            <p:cNvCxnSpPr>
              <a:cxnSpLocks noChangeShapeType="1"/>
            </p:cNvCxnSpPr>
            <p:nvPr/>
          </p:nvCxnSpPr>
          <p:spPr bwMode="auto">
            <a:xfrm>
              <a:off x="7288" y="1130"/>
              <a:ext cx="0" cy="10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6" name="Line 8012"/>
            <p:cNvCxnSpPr>
              <a:cxnSpLocks noChangeShapeType="1"/>
            </p:cNvCxnSpPr>
            <p:nvPr/>
          </p:nvCxnSpPr>
          <p:spPr bwMode="auto">
            <a:xfrm flipH="1">
              <a:off x="8290" y="1136"/>
              <a:ext cx="64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7" name="Line 8013"/>
            <p:cNvCxnSpPr>
              <a:cxnSpLocks noChangeShapeType="1"/>
            </p:cNvCxnSpPr>
            <p:nvPr/>
          </p:nvCxnSpPr>
          <p:spPr bwMode="auto">
            <a:xfrm>
              <a:off x="8296" y="2144"/>
              <a:ext cx="64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8" name="Line 8014"/>
            <p:cNvCxnSpPr>
              <a:cxnSpLocks noChangeShapeType="1"/>
            </p:cNvCxnSpPr>
            <p:nvPr/>
          </p:nvCxnSpPr>
          <p:spPr bwMode="auto">
            <a:xfrm>
              <a:off x="3244" y="2261"/>
              <a:ext cx="0" cy="39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9" name="Line 8015"/>
            <p:cNvCxnSpPr>
              <a:cxnSpLocks noChangeShapeType="1"/>
            </p:cNvCxnSpPr>
            <p:nvPr/>
          </p:nvCxnSpPr>
          <p:spPr bwMode="auto">
            <a:xfrm>
              <a:off x="8296" y="2273"/>
              <a:ext cx="0" cy="37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" name="Line 8016"/>
            <p:cNvCxnSpPr>
              <a:cxnSpLocks noChangeShapeType="1"/>
            </p:cNvCxnSpPr>
            <p:nvPr/>
          </p:nvCxnSpPr>
          <p:spPr bwMode="auto">
            <a:xfrm>
              <a:off x="3244" y="2459"/>
              <a:ext cx="504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1" name="Line 8017"/>
            <p:cNvCxnSpPr>
              <a:cxnSpLocks noChangeShapeType="1"/>
            </p:cNvCxnSpPr>
            <p:nvPr/>
          </p:nvCxnSpPr>
          <p:spPr bwMode="auto">
            <a:xfrm>
              <a:off x="8590" y="1136"/>
              <a:ext cx="0" cy="101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2" name="AutoShape 8018"/>
            <p:cNvSpPr>
              <a:spLocks noChangeArrowheads="1"/>
            </p:cNvSpPr>
            <p:nvPr/>
          </p:nvSpPr>
          <p:spPr bwMode="auto">
            <a:xfrm rot="5400000" flipH="1">
              <a:off x="3112" y="2072"/>
              <a:ext cx="143" cy="143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AutoShape 8019"/>
            <p:cNvSpPr>
              <a:spLocks noChangeArrowheads="1"/>
            </p:cNvSpPr>
            <p:nvPr/>
          </p:nvSpPr>
          <p:spPr bwMode="auto">
            <a:xfrm>
              <a:off x="3106" y="1076"/>
              <a:ext cx="143" cy="143"/>
            </a:xfrm>
            <a:prstGeom prst="octagon">
              <a:avLst>
                <a:gd name="adj" fmla="val 29287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Text Box 8020"/>
            <p:cNvSpPr txBox="1">
              <a:spLocks noChangeArrowheads="1"/>
            </p:cNvSpPr>
            <p:nvPr/>
          </p:nvSpPr>
          <p:spPr bwMode="auto">
            <a:xfrm>
              <a:off x="8452" y="2156"/>
              <a:ext cx="3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F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05" name="Text Box 8021"/>
            <p:cNvSpPr txBox="1">
              <a:spLocks noChangeArrowheads="1"/>
            </p:cNvSpPr>
            <p:nvPr/>
          </p:nvSpPr>
          <p:spPr bwMode="auto">
            <a:xfrm>
              <a:off x="3586" y="1466"/>
              <a:ext cx="3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06" name="Text Box 8022"/>
            <p:cNvSpPr txBox="1">
              <a:spLocks noChangeArrowheads="1"/>
            </p:cNvSpPr>
            <p:nvPr/>
          </p:nvSpPr>
          <p:spPr bwMode="auto">
            <a:xfrm>
              <a:off x="4589" y="1466"/>
              <a:ext cx="3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07" name="Text Box 8023"/>
            <p:cNvSpPr txBox="1">
              <a:spLocks noChangeArrowheads="1"/>
            </p:cNvSpPr>
            <p:nvPr/>
          </p:nvSpPr>
          <p:spPr bwMode="auto">
            <a:xfrm>
              <a:off x="5593" y="1466"/>
              <a:ext cx="3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08" name="Text Box 8024"/>
            <p:cNvSpPr txBox="1">
              <a:spLocks noChangeArrowheads="1"/>
            </p:cNvSpPr>
            <p:nvPr/>
          </p:nvSpPr>
          <p:spPr bwMode="auto">
            <a:xfrm>
              <a:off x="6596" y="1466"/>
              <a:ext cx="3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109" name="Text Box 8025"/>
            <p:cNvSpPr txBox="1">
              <a:spLocks noChangeArrowheads="1"/>
            </p:cNvSpPr>
            <p:nvPr/>
          </p:nvSpPr>
          <p:spPr bwMode="auto">
            <a:xfrm>
              <a:off x="7600" y="1466"/>
              <a:ext cx="3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5</a:t>
              </a:r>
            </a:p>
          </p:txBody>
        </p:sp>
        <p:cxnSp>
          <p:nvCxnSpPr>
            <p:cNvPr id="110" name="AutoShape 12290"/>
            <p:cNvCxnSpPr>
              <a:cxnSpLocks noChangeShapeType="1"/>
            </p:cNvCxnSpPr>
            <p:nvPr/>
          </p:nvCxnSpPr>
          <p:spPr bwMode="auto">
            <a:xfrm>
              <a:off x="3106" y="949"/>
              <a:ext cx="0" cy="42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1" name="Rectangle 110" descr="Dark upward diagonal"/>
            <p:cNvSpPr>
              <a:spLocks noChangeArrowheads="1"/>
            </p:cNvSpPr>
            <p:nvPr/>
          </p:nvSpPr>
          <p:spPr bwMode="auto">
            <a:xfrm>
              <a:off x="2963" y="1928"/>
              <a:ext cx="143" cy="424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12" name="AutoShape 12293"/>
            <p:cNvCxnSpPr>
              <a:cxnSpLocks noChangeShapeType="1"/>
            </p:cNvCxnSpPr>
            <p:nvPr/>
          </p:nvCxnSpPr>
          <p:spPr bwMode="auto">
            <a:xfrm>
              <a:off x="3106" y="1928"/>
              <a:ext cx="0" cy="42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13" name="Rectangle 112"/>
          <p:cNvSpPr/>
          <p:nvPr/>
        </p:nvSpPr>
        <p:spPr>
          <a:xfrm>
            <a:off x="1541091" y="7642107"/>
            <a:ext cx="4131336" cy="129883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2" name="Group 161"/>
          <p:cNvGrpSpPr>
            <a:grpSpLocks/>
          </p:cNvGrpSpPr>
          <p:nvPr/>
        </p:nvGrpSpPr>
        <p:grpSpPr bwMode="auto">
          <a:xfrm>
            <a:off x="1953888" y="420368"/>
            <a:ext cx="3262605" cy="921360"/>
            <a:chOff x="4366" y="6377"/>
            <a:chExt cx="3750" cy="1059"/>
          </a:xfrm>
        </p:grpSpPr>
        <p:grpSp>
          <p:nvGrpSpPr>
            <p:cNvPr id="163" name="Group 162"/>
            <p:cNvGrpSpPr>
              <a:grpSpLocks/>
            </p:cNvGrpSpPr>
            <p:nvPr/>
          </p:nvGrpSpPr>
          <p:grpSpPr bwMode="auto">
            <a:xfrm>
              <a:off x="4621" y="6761"/>
              <a:ext cx="3228" cy="505"/>
              <a:chOff x="3150" y="6770"/>
              <a:chExt cx="4020" cy="680"/>
            </a:xfrm>
          </p:grpSpPr>
          <p:sp>
            <p:nvSpPr>
              <p:cNvPr id="247" name="Rectangle 246"/>
              <p:cNvSpPr>
                <a:spLocks noChangeArrowheads="1"/>
              </p:cNvSpPr>
              <p:nvPr/>
            </p:nvSpPr>
            <p:spPr bwMode="auto">
              <a:xfrm>
                <a:off x="3150" y="6770"/>
                <a:ext cx="670" cy="680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8" name="Rectangle 247"/>
              <p:cNvSpPr>
                <a:spLocks noChangeArrowheads="1"/>
              </p:cNvSpPr>
              <p:nvPr/>
            </p:nvSpPr>
            <p:spPr bwMode="auto">
              <a:xfrm>
                <a:off x="3820" y="6770"/>
                <a:ext cx="670" cy="680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9" name="Rectangle 248"/>
              <p:cNvSpPr>
                <a:spLocks noChangeArrowheads="1"/>
              </p:cNvSpPr>
              <p:nvPr/>
            </p:nvSpPr>
            <p:spPr bwMode="auto">
              <a:xfrm>
                <a:off x="4490" y="6770"/>
                <a:ext cx="670" cy="680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0" name="Rectangle 249"/>
              <p:cNvSpPr>
                <a:spLocks noChangeArrowheads="1"/>
              </p:cNvSpPr>
              <p:nvPr/>
            </p:nvSpPr>
            <p:spPr bwMode="auto">
              <a:xfrm>
                <a:off x="5160" y="6770"/>
                <a:ext cx="670" cy="680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1" name="Rectangle 250"/>
              <p:cNvSpPr>
                <a:spLocks noChangeArrowheads="1"/>
              </p:cNvSpPr>
              <p:nvPr/>
            </p:nvSpPr>
            <p:spPr bwMode="auto">
              <a:xfrm>
                <a:off x="5830" y="6770"/>
                <a:ext cx="670" cy="680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2" name="Rectangle 251"/>
              <p:cNvSpPr>
                <a:spLocks noChangeArrowheads="1"/>
              </p:cNvSpPr>
              <p:nvPr/>
            </p:nvSpPr>
            <p:spPr bwMode="auto">
              <a:xfrm>
                <a:off x="6500" y="6770"/>
                <a:ext cx="670" cy="680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64" name="Group 163"/>
            <p:cNvGrpSpPr>
              <a:grpSpLocks/>
            </p:cNvGrpSpPr>
            <p:nvPr/>
          </p:nvGrpSpPr>
          <p:grpSpPr bwMode="auto">
            <a:xfrm>
              <a:off x="4366" y="6625"/>
              <a:ext cx="296" cy="313"/>
              <a:chOff x="3193" y="8081"/>
              <a:chExt cx="630" cy="630"/>
            </a:xfrm>
          </p:grpSpPr>
          <p:grpSp>
            <p:nvGrpSpPr>
              <p:cNvPr id="239" name="Group 238"/>
              <p:cNvGrpSpPr>
                <a:grpSpLocks/>
              </p:cNvGrpSpPr>
              <p:nvPr/>
            </p:nvGrpSpPr>
            <p:grpSpPr bwMode="auto">
              <a:xfrm>
                <a:off x="3193" y="8081"/>
                <a:ext cx="563" cy="630"/>
                <a:chOff x="3193" y="8080"/>
                <a:chExt cx="317" cy="360"/>
              </a:xfrm>
            </p:grpSpPr>
            <p:grpSp>
              <p:nvGrpSpPr>
                <p:cNvPr id="241" name="Group 240"/>
                <p:cNvGrpSpPr>
                  <a:grpSpLocks/>
                </p:cNvGrpSpPr>
                <p:nvPr/>
              </p:nvGrpSpPr>
              <p:grpSpPr bwMode="auto">
                <a:xfrm>
                  <a:off x="3300" y="8150"/>
                  <a:ext cx="210" cy="220"/>
                  <a:chOff x="3300" y="8150"/>
                  <a:chExt cx="480" cy="700"/>
                </a:xfrm>
              </p:grpSpPr>
              <p:cxnSp>
                <p:nvCxnSpPr>
                  <p:cNvPr id="244" name="Line 817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310" y="8160"/>
                    <a:ext cx="470" cy="34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45" name="Line 8177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3300" y="8500"/>
                    <a:ext cx="470" cy="35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46" name="Line 817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300" y="8150"/>
                    <a:ext cx="0" cy="68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cxnSp>
              <p:nvCxnSpPr>
                <p:cNvPr id="242" name="Line 8179"/>
                <p:cNvCxnSpPr>
                  <a:cxnSpLocks noChangeShapeType="1"/>
                </p:cNvCxnSpPr>
                <p:nvPr/>
              </p:nvCxnSpPr>
              <p:spPr bwMode="auto">
                <a:xfrm>
                  <a:off x="3300" y="8080"/>
                  <a:ext cx="1" cy="36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43" name="Rectangle 242" descr="Light downward diagonal"/>
                <p:cNvSpPr>
                  <a:spLocks noChangeArrowheads="1"/>
                </p:cNvSpPr>
                <p:nvPr/>
              </p:nvSpPr>
              <p:spPr bwMode="auto">
                <a:xfrm>
                  <a:off x="3193" y="8080"/>
                  <a:ext cx="103" cy="360"/>
                </a:xfrm>
                <a:prstGeom prst="rect">
                  <a:avLst/>
                </a:prstGeom>
                <a:pattFill prst="ltDnDiag">
                  <a:fgClr>
                    <a:srgbClr val="000000"/>
                  </a:fgClr>
                  <a:bgClr>
                    <a:srgbClr val="FFFFFF"/>
                  </a:bgClr>
                </a:patt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240" name="Oval 239"/>
              <p:cNvSpPr>
                <a:spLocks noChangeArrowheads="1"/>
              </p:cNvSpPr>
              <p:nvPr/>
            </p:nvSpPr>
            <p:spPr bwMode="auto">
              <a:xfrm>
                <a:off x="3680" y="8320"/>
                <a:ext cx="143" cy="143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65" name="Group 164"/>
            <p:cNvGrpSpPr>
              <a:grpSpLocks/>
            </p:cNvGrpSpPr>
            <p:nvPr/>
          </p:nvGrpSpPr>
          <p:grpSpPr bwMode="auto">
            <a:xfrm>
              <a:off x="4366" y="7123"/>
              <a:ext cx="296" cy="313"/>
              <a:chOff x="3193" y="8081"/>
              <a:chExt cx="630" cy="630"/>
            </a:xfrm>
          </p:grpSpPr>
          <p:grpSp>
            <p:nvGrpSpPr>
              <p:cNvPr id="231" name="Group 230"/>
              <p:cNvGrpSpPr>
                <a:grpSpLocks/>
              </p:cNvGrpSpPr>
              <p:nvPr/>
            </p:nvGrpSpPr>
            <p:grpSpPr bwMode="auto">
              <a:xfrm>
                <a:off x="3193" y="8081"/>
                <a:ext cx="563" cy="630"/>
                <a:chOff x="3193" y="8080"/>
                <a:chExt cx="317" cy="360"/>
              </a:xfrm>
            </p:grpSpPr>
            <p:grpSp>
              <p:nvGrpSpPr>
                <p:cNvPr id="233" name="Group 232"/>
                <p:cNvGrpSpPr>
                  <a:grpSpLocks/>
                </p:cNvGrpSpPr>
                <p:nvPr/>
              </p:nvGrpSpPr>
              <p:grpSpPr bwMode="auto">
                <a:xfrm>
                  <a:off x="3300" y="8150"/>
                  <a:ext cx="210" cy="220"/>
                  <a:chOff x="3300" y="8150"/>
                  <a:chExt cx="480" cy="700"/>
                </a:xfrm>
              </p:grpSpPr>
              <p:cxnSp>
                <p:nvCxnSpPr>
                  <p:cNvPr id="236" name="Line 8185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310" y="8160"/>
                    <a:ext cx="470" cy="34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37" name="Line 8186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3300" y="8500"/>
                    <a:ext cx="470" cy="35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38" name="Line 8187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300" y="8150"/>
                    <a:ext cx="0" cy="68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cxnSp>
              <p:nvCxnSpPr>
                <p:cNvPr id="234" name="Line 8188"/>
                <p:cNvCxnSpPr>
                  <a:cxnSpLocks noChangeShapeType="1"/>
                </p:cNvCxnSpPr>
                <p:nvPr/>
              </p:nvCxnSpPr>
              <p:spPr bwMode="auto">
                <a:xfrm>
                  <a:off x="3300" y="8080"/>
                  <a:ext cx="1" cy="36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35" name="Rectangle 234" descr="Light downward diagonal"/>
                <p:cNvSpPr>
                  <a:spLocks noChangeArrowheads="1"/>
                </p:cNvSpPr>
                <p:nvPr/>
              </p:nvSpPr>
              <p:spPr bwMode="auto">
                <a:xfrm>
                  <a:off x="3193" y="8080"/>
                  <a:ext cx="103" cy="360"/>
                </a:xfrm>
                <a:prstGeom prst="rect">
                  <a:avLst/>
                </a:prstGeom>
                <a:pattFill prst="ltDnDiag">
                  <a:fgClr>
                    <a:srgbClr val="000000"/>
                  </a:fgClr>
                  <a:bgClr>
                    <a:srgbClr val="FFFFFF"/>
                  </a:bgClr>
                </a:patt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232" name="Oval 231"/>
              <p:cNvSpPr>
                <a:spLocks noChangeArrowheads="1"/>
              </p:cNvSpPr>
              <p:nvPr/>
            </p:nvSpPr>
            <p:spPr bwMode="auto">
              <a:xfrm>
                <a:off x="3680" y="8320"/>
                <a:ext cx="143" cy="143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66" name="Line 8191"/>
            <p:cNvCxnSpPr>
              <a:cxnSpLocks noChangeShapeType="1"/>
            </p:cNvCxnSpPr>
            <p:nvPr/>
          </p:nvCxnSpPr>
          <p:spPr bwMode="auto">
            <a:xfrm>
              <a:off x="7853" y="6419"/>
              <a:ext cx="1" cy="31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8" name="Oval 217"/>
            <p:cNvSpPr>
              <a:spLocks noChangeArrowheads="1"/>
            </p:cNvSpPr>
            <p:nvPr/>
          </p:nvSpPr>
          <p:spPr bwMode="auto">
            <a:xfrm>
              <a:off x="5137" y="6731"/>
              <a:ext cx="67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9" name="Oval 218"/>
            <p:cNvSpPr>
              <a:spLocks noChangeArrowheads="1"/>
            </p:cNvSpPr>
            <p:nvPr/>
          </p:nvSpPr>
          <p:spPr bwMode="auto">
            <a:xfrm>
              <a:off x="5129" y="7229"/>
              <a:ext cx="67" cy="7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0" name="Oval 219"/>
            <p:cNvSpPr>
              <a:spLocks noChangeArrowheads="1"/>
            </p:cNvSpPr>
            <p:nvPr/>
          </p:nvSpPr>
          <p:spPr bwMode="auto">
            <a:xfrm>
              <a:off x="5676" y="6731"/>
              <a:ext cx="66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1" name="Oval 220"/>
            <p:cNvSpPr>
              <a:spLocks noChangeArrowheads="1"/>
            </p:cNvSpPr>
            <p:nvPr/>
          </p:nvSpPr>
          <p:spPr bwMode="auto">
            <a:xfrm>
              <a:off x="5676" y="7229"/>
              <a:ext cx="66" cy="7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2" name="Oval 221"/>
            <p:cNvSpPr>
              <a:spLocks noChangeArrowheads="1"/>
            </p:cNvSpPr>
            <p:nvPr/>
          </p:nvSpPr>
          <p:spPr bwMode="auto">
            <a:xfrm>
              <a:off x="6206" y="6731"/>
              <a:ext cx="67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3" name="Oval 222"/>
            <p:cNvSpPr>
              <a:spLocks noChangeArrowheads="1"/>
            </p:cNvSpPr>
            <p:nvPr/>
          </p:nvSpPr>
          <p:spPr bwMode="auto">
            <a:xfrm>
              <a:off x="6214" y="7221"/>
              <a:ext cx="67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4" name="Oval 223"/>
            <p:cNvSpPr>
              <a:spLocks noChangeArrowheads="1"/>
            </p:cNvSpPr>
            <p:nvPr/>
          </p:nvSpPr>
          <p:spPr bwMode="auto">
            <a:xfrm>
              <a:off x="6745" y="6731"/>
              <a:ext cx="66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5" name="Oval 224"/>
            <p:cNvSpPr>
              <a:spLocks noChangeArrowheads="1"/>
            </p:cNvSpPr>
            <p:nvPr/>
          </p:nvSpPr>
          <p:spPr bwMode="auto">
            <a:xfrm>
              <a:off x="6745" y="7229"/>
              <a:ext cx="66" cy="7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6" name="Oval 225"/>
            <p:cNvSpPr>
              <a:spLocks noChangeArrowheads="1"/>
            </p:cNvSpPr>
            <p:nvPr/>
          </p:nvSpPr>
          <p:spPr bwMode="auto">
            <a:xfrm>
              <a:off x="7283" y="6731"/>
              <a:ext cx="67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7" name="Oval 226"/>
            <p:cNvSpPr>
              <a:spLocks noChangeArrowheads="1"/>
            </p:cNvSpPr>
            <p:nvPr/>
          </p:nvSpPr>
          <p:spPr bwMode="auto">
            <a:xfrm>
              <a:off x="7291" y="7236"/>
              <a:ext cx="67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8" name="Oval 227"/>
            <p:cNvSpPr>
              <a:spLocks noChangeArrowheads="1"/>
            </p:cNvSpPr>
            <p:nvPr/>
          </p:nvSpPr>
          <p:spPr bwMode="auto">
            <a:xfrm>
              <a:off x="7813" y="6738"/>
              <a:ext cx="67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9" name="Oval 228"/>
            <p:cNvSpPr>
              <a:spLocks noChangeArrowheads="1"/>
            </p:cNvSpPr>
            <p:nvPr/>
          </p:nvSpPr>
          <p:spPr bwMode="auto">
            <a:xfrm>
              <a:off x="7829" y="7229"/>
              <a:ext cx="67" cy="7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0" name="Text Box 8209"/>
            <p:cNvSpPr txBox="1">
              <a:spLocks noChangeArrowheads="1"/>
            </p:cNvSpPr>
            <p:nvPr/>
          </p:nvSpPr>
          <p:spPr bwMode="auto">
            <a:xfrm>
              <a:off x="7926" y="6377"/>
              <a:ext cx="19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F</a:t>
              </a:r>
              <a:r>
                <a:rPr lang="en-US" sz="1100" i="1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253" name="Rectangle 252"/>
          <p:cNvSpPr/>
          <p:nvPr/>
        </p:nvSpPr>
        <p:spPr>
          <a:xfrm>
            <a:off x="1865929" y="316851"/>
            <a:ext cx="3360102" cy="12096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54" name="Group 253"/>
          <p:cNvGrpSpPr/>
          <p:nvPr/>
        </p:nvGrpSpPr>
        <p:grpSpPr>
          <a:xfrm>
            <a:off x="1184892" y="1778938"/>
            <a:ext cx="4352925" cy="1652588"/>
            <a:chOff x="1081088" y="7219950"/>
            <a:chExt cx="4352925" cy="1652588"/>
          </a:xfrm>
        </p:grpSpPr>
        <p:grpSp>
          <p:nvGrpSpPr>
            <p:cNvPr id="255" name="Group 254"/>
            <p:cNvGrpSpPr>
              <a:grpSpLocks/>
            </p:cNvGrpSpPr>
            <p:nvPr/>
          </p:nvGrpSpPr>
          <p:grpSpPr bwMode="auto">
            <a:xfrm>
              <a:off x="1125537" y="7283495"/>
              <a:ext cx="4218940" cy="1520190"/>
              <a:chOff x="8476" y="8658"/>
              <a:chExt cx="6644" cy="2394"/>
            </a:xfrm>
          </p:grpSpPr>
          <p:sp>
            <p:nvSpPr>
              <p:cNvPr id="261" name="Rectangle 260" descr="25%"/>
              <p:cNvSpPr>
                <a:spLocks noChangeArrowheads="1"/>
              </p:cNvSpPr>
              <p:nvPr/>
            </p:nvSpPr>
            <p:spPr bwMode="auto">
              <a:xfrm>
                <a:off x="9254" y="9582"/>
                <a:ext cx="2016" cy="1158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pattFill prst="pct25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14:hiddenFill>
                </a:ext>
              </a:extLst>
            </p:spPr>
            <p:txBody>
              <a:bodyPr rot="0" vert="horz" wrap="non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62" name="Line 8139"/>
              <p:cNvCxnSpPr>
                <a:cxnSpLocks noChangeShapeType="1"/>
              </p:cNvCxnSpPr>
              <p:nvPr/>
            </p:nvCxnSpPr>
            <p:spPr bwMode="auto">
              <a:xfrm>
                <a:off x="11324" y="10734"/>
                <a:ext cx="6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63" name="Line 8140"/>
              <p:cNvCxnSpPr>
                <a:cxnSpLocks noChangeShapeType="1"/>
              </p:cNvCxnSpPr>
              <p:nvPr/>
            </p:nvCxnSpPr>
            <p:spPr bwMode="auto">
              <a:xfrm flipV="1">
                <a:off x="9254" y="8964"/>
                <a:ext cx="0" cy="55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64" name="Text Box 8141"/>
              <p:cNvSpPr txBox="1">
                <a:spLocks noChangeArrowheads="1"/>
              </p:cNvSpPr>
              <p:nvPr/>
            </p:nvSpPr>
            <p:spPr bwMode="auto">
              <a:xfrm>
                <a:off x="11906" y="10572"/>
                <a:ext cx="3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x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265" name="Text Box 8142"/>
              <p:cNvSpPr txBox="1">
                <a:spLocks noChangeArrowheads="1"/>
              </p:cNvSpPr>
              <p:nvPr/>
            </p:nvSpPr>
            <p:spPr bwMode="auto">
              <a:xfrm>
                <a:off x="9110" y="8658"/>
                <a:ext cx="3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y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266" name="Text Box 8143"/>
              <p:cNvSpPr txBox="1">
                <a:spLocks noChangeArrowheads="1"/>
              </p:cNvSpPr>
              <p:nvPr/>
            </p:nvSpPr>
            <p:spPr bwMode="auto">
              <a:xfrm>
                <a:off x="9184" y="10764"/>
                <a:ext cx="64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 (0,0)</a:t>
                </a:r>
              </a:p>
            </p:txBody>
          </p:sp>
          <p:sp>
            <p:nvSpPr>
              <p:cNvPr id="267" name="Text Box 8144"/>
              <p:cNvSpPr txBox="1">
                <a:spLocks noChangeArrowheads="1"/>
              </p:cNvSpPr>
              <p:nvPr/>
            </p:nvSpPr>
            <p:spPr bwMode="auto">
              <a:xfrm>
                <a:off x="11191" y="10764"/>
                <a:ext cx="64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 (3,0)</a:t>
                </a:r>
              </a:p>
            </p:txBody>
          </p:sp>
          <p:sp>
            <p:nvSpPr>
              <p:cNvPr id="268" name="Text Box 8145"/>
              <p:cNvSpPr txBox="1">
                <a:spLocks noChangeArrowheads="1"/>
              </p:cNvSpPr>
              <p:nvPr/>
            </p:nvSpPr>
            <p:spPr bwMode="auto">
              <a:xfrm>
                <a:off x="11200" y="9296"/>
                <a:ext cx="63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3 (3,2)</a:t>
                </a:r>
              </a:p>
            </p:txBody>
          </p:sp>
          <p:sp>
            <p:nvSpPr>
              <p:cNvPr id="269" name="Text Box 8146"/>
              <p:cNvSpPr txBox="1">
                <a:spLocks noChangeArrowheads="1"/>
              </p:cNvSpPr>
              <p:nvPr/>
            </p:nvSpPr>
            <p:spPr bwMode="auto">
              <a:xfrm>
                <a:off x="9290" y="9296"/>
                <a:ext cx="7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4 (0,2)</a:t>
                </a:r>
              </a:p>
            </p:txBody>
          </p:sp>
          <p:sp>
            <p:nvSpPr>
              <p:cNvPr id="270" name="Arc 8147"/>
              <p:cNvSpPr>
                <a:spLocks/>
              </p:cNvSpPr>
              <p:nvPr/>
            </p:nvSpPr>
            <p:spPr bwMode="auto">
              <a:xfrm flipV="1">
                <a:off x="11355" y="9840"/>
                <a:ext cx="372" cy="672"/>
              </a:xfrm>
              <a:custGeom>
                <a:avLst/>
                <a:gdLst>
                  <a:gd name="T0" fmla="*/ 1 w 23886"/>
                  <a:gd name="T1" fmla="*/ 0 h 43200"/>
                  <a:gd name="T2" fmla="*/ 0 w 23886"/>
                  <a:gd name="T3" fmla="*/ 10 h 43200"/>
                  <a:gd name="T4" fmla="*/ 1 w 23886"/>
                  <a:gd name="T5" fmla="*/ 5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3886" h="43200" fill="none" extrusionOk="0">
                    <a:moveTo>
                      <a:pt x="2285" y="0"/>
                    </a:moveTo>
                    <a:cubicBezTo>
                      <a:pt x="14215" y="0"/>
                      <a:pt x="23886" y="9670"/>
                      <a:pt x="23886" y="21600"/>
                    </a:cubicBezTo>
                    <a:cubicBezTo>
                      <a:pt x="23886" y="33529"/>
                      <a:pt x="14215" y="43200"/>
                      <a:pt x="2286" y="43200"/>
                    </a:cubicBezTo>
                    <a:cubicBezTo>
                      <a:pt x="1522" y="43200"/>
                      <a:pt x="759" y="43159"/>
                      <a:pt x="0" y="43078"/>
                    </a:cubicBezTo>
                  </a:path>
                  <a:path w="23886" h="43200" stroke="0" extrusionOk="0">
                    <a:moveTo>
                      <a:pt x="2285" y="0"/>
                    </a:moveTo>
                    <a:cubicBezTo>
                      <a:pt x="14215" y="0"/>
                      <a:pt x="23886" y="9670"/>
                      <a:pt x="23886" y="21600"/>
                    </a:cubicBezTo>
                    <a:cubicBezTo>
                      <a:pt x="23886" y="33529"/>
                      <a:pt x="14215" y="43200"/>
                      <a:pt x="2286" y="43200"/>
                    </a:cubicBezTo>
                    <a:cubicBezTo>
                      <a:pt x="1522" y="43200"/>
                      <a:pt x="759" y="43159"/>
                      <a:pt x="0" y="43078"/>
                    </a:cubicBezTo>
                    <a:lnTo>
                      <a:pt x="2286" y="21600"/>
                    </a:lnTo>
                    <a:lnTo>
                      <a:pt x="2285" y="0"/>
                    </a:lnTo>
                    <a:close/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non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1" name="Arc 8148"/>
              <p:cNvSpPr>
                <a:spLocks/>
              </p:cNvSpPr>
              <p:nvPr/>
            </p:nvSpPr>
            <p:spPr bwMode="auto">
              <a:xfrm flipH="1" flipV="1">
                <a:off x="8793" y="9828"/>
                <a:ext cx="372" cy="672"/>
              </a:xfrm>
              <a:custGeom>
                <a:avLst/>
                <a:gdLst>
                  <a:gd name="T0" fmla="*/ 1 w 23886"/>
                  <a:gd name="T1" fmla="*/ 0 h 43200"/>
                  <a:gd name="T2" fmla="*/ 0 w 23886"/>
                  <a:gd name="T3" fmla="*/ 10 h 43200"/>
                  <a:gd name="T4" fmla="*/ 1 w 23886"/>
                  <a:gd name="T5" fmla="*/ 5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3886" h="43200" fill="none" extrusionOk="0">
                    <a:moveTo>
                      <a:pt x="2285" y="0"/>
                    </a:moveTo>
                    <a:cubicBezTo>
                      <a:pt x="14215" y="0"/>
                      <a:pt x="23886" y="9670"/>
                      <a:pt x="23886" y="21600"/>
                    </a:cubicBezTo>
                    <a:cubicBezTo>
                      <a:pt x="23886" y="33529"/>
                      <a:pt x="14215" y="43200"/>
                      <a:pt x="2286" y="43200"/>
                    </a:cubicBezTo>
                    <a:cubicBezTo>
                      <a:pt x="1522" y="43200"/>
                      <a:pt x="759" y="43159"/>
                      <a:pt x="0" y="43078"/>
                    </a:cubicBezTo>
                  </a:path>
                  <a:path w="23886" h="43200" stroke="0" extrusionOk="0">
                    <a:moveTo>
                      <a:pt x="2285" y="0"/>
                    </a:moveTo>
                    <a:cubicBezTo>
                      <a:pt x="14215" y="0"/>
                      <a:pt x="23886" y="9670"/>
                      <a:pt x="23886" y="21600"/>
                    </a:cubicBezTo>
                    <a:cubicBezTo>
                      <a:pt x="23886" y="33529"/>
                      <a:pt x="14215" y="43200"/>
                      <a:pt x="2286" y="43200"/>
                    </a:cubicBezTo>
                    <a:cubicBezTo>
                      <a:pt x="1522" y="43200"/>
                      <a:pt x="759" y="43159"/>
                      <a:pt x="0" y="43078"/>
                    </a:cubicBezTo>
                    <a:lnTo>
                      <a:pt x="2286" y="21600"/>
                    </a:lnTo>
                    <a:lnTo>
                      <a:pt x="2285" y="0"/>
                    </a:lnTo>
                    <a:close/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non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2" name="Text Box 8149"/>
              <p:cNvSpPr txBox="1">
                <a:spLocks noChangeArrowheads="1"/>
              </p:cNvSpPr>
              <p:nvPr/>
            </p:nvSpPr>
            <p:spPr bwMode="auto">
              <a:xfrm>
                <a:off x="11744" y="10020"/>
                <a:ext cx="3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M</a:t>
                </a:r>
                <a:endPara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273" name="Text Box 8150"/>
              <p:cNvSpPr txBox="1">
                <a:spLocks noChangeArrowheads="1"/>
              </p:cNvSpPr>
              <p:nvPr/>
            </p:nvSpPr>
            <p:spPr bwMode="auto">
              <a:xfrm>
                <a:off x="8476" y="9990"/>
                <a:ext cx="3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M</a:t>
                </a:r>
                <a:endPara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274" name="AutoShape 8151"/>
              <p:cNvSpPr>
                <a:spLocks noChangeArrowheads="1"/>
              </p:cNvSpPr>
              <p:nvPr/>
            </p:nvSpPr>
            <p:spPr bwMode="auto">
              <a:xfrm>
                <a:off x="12182" y="9906"/>
                <a:ext cx="492" cy="300"/>
              </a:xfrm>
              <a:prstGeom prst="rightArrow">
                <a:avLst>
                  <a:gd name="adj1" fmla="val 50000"/>
                  <a:gd name="adj2" fmla="val 55001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non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5" name="AutoShape 8152"/>
              <p:cNvSpPr>
                <a:spLocks noChangeArrowheads="1"/>
              </p:cNvSpPr>
              <p:nvPr/>
            </p:nvSpPr>
            <p:spPr bwMode="auto">
              <a:xfrm flipV="1">
                <a:off x="12666" y="9570"/>
                <a:ext cx="2334" cy="1158"/>
              </a:xfrm>
              <a:custGeom>
                <a:avLst/>
                <a:gdLst>
                  <a:gd name="T0" fmla="*/ 221 w 21600"/>
                  <a:gd name="T1" fmla="*/ 31 h 21600"/>
                  <a:gd name="T2" fmla="*/ 126 w 21600"/>
                  <a:gd name="T3" fmla="*/ 62 h 21600"/>
                  <a:gd name="T4" fmla="*/ 32 w 21600"/>
                  <a:gd name="T5" fmla="*/ 31 h 21600"/>
                  <a:gd name="T6" fmla="*/ 126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498 w 21600"/>
                  <a:gd name="T13" fmla="*/ 4495 h 21600"/>
                  <a:gd name="T14" fmla="*/ 17102 w 21600"/>
                  <a:gd name="T15" fmla="*/ 1710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non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6" name="Rectangle 275" descr="25%"/>
              <p:cNvSpPr>
                <a:spLocks noChangeArrowheads="1"/>
              </p:cNvSpPr>
              <p:nvPr/>
            </p:nvSpPr>
            <p:spPr bwMode="auto">
              <a:xfrm>
                <a:off x="12954" y="9570"/>
                <a:ext cx="1752" cy="1158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prstDash val="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pattFill prst="pct25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14:hiddenFill>
                </a:ext>
              </a:extLst>
            </p:spPr>
            <p:txBody>
              <a:bodyPr rot="0" vert="horz" wrap="non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77" name="Line 8154"/>
              <p:cNvCxnSpPr>
                <a:cxnSpLocks noChangeShapeType="1"/>
              </p:cNvCxnSpPr>
              <p:nvPr/>
            </p:nvCxnSpPr>
            <p:spPr bwMode="auto">
              <a:xfrm flipH="1">
                <a:off x="12654" y="10722"/>
                <a:ext cx="30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78" name="Text Box 8155"/>
              <p:cNvSpPr txBox="1">
                <a:spLocks noChangeArrowheads="1"/>
              </p:cNvSpPr>
              <p:nvPr/>
            </p:nvSpPr>
            <p:spPr bwMode="auto">
              <a:xfrm>
                <a:off x="12636" y="10758"/>
                <a:ext cx="3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u</a:t>
                </a:r>
                <a:r>
                  <a:rPr lang="en-US" sz="1100" baseline="-250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279" name="Text Box 8156"/>
              <p:cNvSpPr txBox="1">
                <a:spLocks noChangeArrowheads="1"/>
              </p:cNvSpPr>
              <p:nvPr/>
            </p:nvSpPr>
            <p:spPr bwMode="auto">
              <a:xfrm>
                <a:off x="14820" y="10752"/>
                <a:ext cx="3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u</a:t>
                </a:r>
                <a:r>
                  <a:rPr lang="en-US" sz="1100" baseline="-250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280" name="Text Box 8157"/>
              <p:cNvSpPr txBox="1">
                <a:spLocks noChangeArrowheads="1"/>
              </p:cNvSpPr>
              <p:nvPr/>
            </p:nvSpPr>
            <p:spPr bwMode="auto">
              <a:xfrm>
                <a:off x="14412" y="9246"/>
                <a:ext cx="3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u</a:t>
                </a:r>
                <a:r>
                  <a:rPr lang="en-US" sz="1100" baseline="-250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3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281" name="Text Box 8158"/>
              <p:cNvSpPr txBox="1">
                <a:spLocks noChangeArrowheads="1"/>
              </p:cNvSpPr>
              <p:nvPr/>
            </p:nvSpPr>
            <p:spPr bwMode="auto">
              <a:xfrm>
                <a:off x="12942" y="9210"/>
                <a:ext cx="3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u</a:t>
                </a:r>
                <a:r>
                  <a:rPr lang="en-US" sz="1100" baseline="-250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4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cxnSp>
            <p:nvCxnSpPr>
              <p:cNvPr id="282" name="Line 8159"/>
              <p:cNvCxnSpPr>
                <a:cxnSpLocks noChangeShapeType="1"/>
              </p:cNvCxnSpPr>
              <p:nvPr/>
            </p:nvCxnSpPr>
            <p:spPr bwMode="auto">
              <a:xfrm flipH="1">
                <a:off x="14412" y="9570"/>
                <a:ext cx="30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83" name="Line 8160"/>
              <p:cNvCxnSpPr>
                <a:cxnSpLocks noChangeShapeType="1"/>
              </p:cNvCxnSpPr>
              <p:nvPr/>
            </p:nvCxnSpPr>
            <p:spPr bwMode="auto">
              <a:xfrm>
                <a:off x="14700" y="10722"/>
                <a:ext cx="30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84" name="Line 8161"/>
              <p:cNvCxnSpPr>
                <a:cxnSpLocks noChangeShapeType="1"/>
              </p:cNvCxnSpPr>
              <p:nvPr/>
            </p:nvCxnSpPr>
            <p:spPr bwMode="auto">
              <a:xfrm>
                <a:off x="12948" y="9570"/>
                <a:ext cx="30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85" name="Line 8162"/>
              <p:cNvCxnSpPr>
                <a:cxnSpLocks noChangeShapeType="1"/>
              </p:cNvCxnSpPr>
              <p:nvPr/>
            </p:nvCxnSpPr>
            <p:spPr bwMode="auto">
              <a:xfrm>
                <a:off x="13823" y="9135"/>
                <a:ext cx="0" cy="19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lgDash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86" name="Text Box 8163"/>
              <p:cNvSpPr txBox="1">
                <a:spLocks noChangeArrowheads="1"/>
              </p:cNvSpPr>
              <p:nvPr/>
            </p:nvSpPr>
            <p:spPr bwMode="auto">
              <a:xfrm>
                <a:off x="13835" y="9051"/>
                <a:ext cx="3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A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287" name="Text Box 8164"/>
              <p:cNvSpPr txBox="1">
                <a:spLocks noChangeArrowheads="1"/>
              </p:cNvSpPr>
              <p:nvPr/>
            </p:nvSpPr>
            <p:spPr bwMode="auto">
              <a:xfrm>
                <a:off x="13842" y="10746"/>
                <a:ext cx="3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B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56" name="Oval 255"/>
            <p:cNvSpPr/>
            <p:nvPr/>
          </p:nvSpPr>
          <p:spPr>
            <a:xfrm>
              <a:off x="1632267" y="7698151"/>
              <a:ext cx="143510" cy="14351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7" name="Oval 256"/>
            <p:cNvSpPr/>
            <p:nvPr/>
          </p:nvSpPr>
          <p:spPr>
            <a:xfrm>
              <a:off x="2815272" y="7698151"/>
              <a:ext cx="143510" cy="14351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8" name="Oval 257"/>
            <p:cNvSpPr/>
            <p:nvPr/>
          </p:nvSpPr>
          <p:spPr>
            <a:xfrm>
              <a:off x="1545907" y="8636680"/>
              <a:ext cx="143510" cy="14351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9" name="Oval 258"/>
            <p:cNvSpPr/>
            <p:nvPr/>
          </p:nvSpPr>
          <p:spPr>
            <a:xfrm>
              <a:off x="2816542" y="8636680"/>
              <a:ext cx="143510" cy="14351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0" name="Rectangle 259"/>
            <p:cNvSpPr/>
            <p:nvPr/>
          </p:nvSpPr>
          <p:spPr>
            <a:xfrm>
              <a:off x="1081088" y="7219950"/>
              <a:ext cx="4352925" cy="165258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1829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8378">
            <a:extLst>
              <a:ext uri="{FF2B5EF4-FFF2-40B4-BE49-F238E27FC236}">
                <a16:creationId xmlns:a16="http://schemas.microsoft.com/office/drawing/2014/main" id="{95ABF90D-65B7-49A3-A9E4-AB7BFCA5F39F}"/>
              </a:ext>
            </a:extLst>
          </p:cNvPr>
          <p:cNvSpPr txBox="1">
            <a:spLocks noChangeArrowheads="1"/>
          </p:cNvSpPr>
          <p:nvPr/>
        </p:nvSpPr>
        <p:spPr bwMode="auto">
          <a:xfrm flipH="1" flipV="1">
            <a:off x="4421026" y="1090243"/>
            <a:ext cx="615468" cy="22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1 (0,0)</a:t>
            </a:r>
          </a:p>
        </p:txBody>
      </p:sp>
      <p:sp>
        <p:nvSpPr>
          <p:cNvPr id="8" name="Text Box 8379">
            <a:extLst>
              <a:ext uri="{FF2B5EF4-FFF2-40B4-BE49-F238E27FC236}">
                <a16:creationId xmlns:a16="http://schemas.microsoft.com/office/drawing/2014/main" id="{345AD895-D407-4A1D-9777-219E193F6204}"/>
              </a:ext>
            </a:extLst>
          </p:cNvPr>
          <p:cNvSpPr txBox="1">
            <a:spLocks noChangeArrowheads="1"/>
          </p:cNvSpPr>
          <p:nvPr/>
        </p:nvSpPr>
        <p:spPr bwMode="auto">
          <a:xfrm flipH="1" flipV="1">
            <a:off x="4453681" y="1895121"/>
            <a:ext cx="615468" cy="22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3 (0,-1)</a:t>
            </a:r>
          </a:p>
        </p:txBody>
      </p:sp>
      <p:sp>
        <p:nvSpPr>
          <p:cNvPr id="9" name="Text Box 8380">
            <a:extLst>
              <a:ext uri="{FF2B5EF4-FFF2-40B4-BE49-F238E27FC236}">
                <a16:creationId xmlns:a16="http://schemas.microsoft.com/office/drawing/2014/main" id="{F9469DA8-D42A-4DCA-BACB-EBCCCCC72392}"/>
              </a:ext>
            </a:extLst>
          </p:cNvPr>
          <p:cNvSpPr txBox="1">
            <a:spLocks noChangeArrowheads="1"/>
          </p:cNvSpPr>
          <p:nvPr/>
        </p:nvSpPr>
        <p:spPr bwMode="auto">
          <a:xfrm flipH="1" flipV="1">
            <a:off x="3463172" y="891376"/>
            <a:ext cx="615468" cy="22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2 (-1,0)</a:t>
            </a:r>
          </a:p>
        </p:txBody>
      </p:sp>
      <p:sp>
        <p:nvSpPr>
          <p:cNvPr id="10" name="Text Box 8381">
            <a:extLst>
              <a:ext uri="{FF2B5EF4-FFF2-40B4-BE49-F238E27FC236}">
                <a16:creationId xmlns:a16="http://schemas.microsoft.com/office/drawing/2014/main" id="{1E1A33E5-8DF6-4B41-89AA-D258FEAFCF83}"/>
              </a:ext>
            </a:extLst>
          </p:cNvPr>
          <p:cNvSpPr txBox="1">
            <a:spLocks noChangeArrowheads="1"/>
          </p:cNvSpPr>
          <p:nvPr/>
        </p:nvSpPr>
        <p:spPr bwMode="auto">
          <a:xfrm flipH="1" flipV="1">
            <a:off x="4874540" y="970910"/>
            <a:ext cx="207970" cy="22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100" i="1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x</a:t>
            </a:r>
            <a:endParaRPr lang="en-US" sz="1100" dirty="0">
              <a:effectLst/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11" name="Text Box 8382">
            <a:extLst>
              <a:ext uri="{FF2B5EF4-FFF2-40B4-BE49-F238E27FC236}">
                <a16:creationId xmlns:a16="http://schemas.microsoft.com/office/drawing/2014/main" id="{D4409A9E-E5E8-48BB-B71C-C650AE649CE7}"/>
              </a:ext>
            </a:extLst>
          </p:cNvPr>
          <p:cNvSpPr txBox="1">
            <a:spLocks noChangeArrowheads="1"/>
          </p:cNvSpPr>
          <p:nvPr/>
        </p:nvSpPr>
        <p:spPr bwMode="auto">
          <a:xfrm flipH="1" flipV="1">
            <a:off x="4362338" y="591467"/>
            <a:ext cx="207970" cy="22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100" i="1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y</a:t>
            </a:r>
            <a:endParaRPr lang="en-US" sz="1100" dirty="0">
              <a:effectLst/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DAFBDDB-D083-4C50-83FE-9437583D90F0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4413933" y="1903179"/>
            <a:ext cx="155786" cy="15578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883DF2C-D3DB-402D-A199-8887DA437862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4381933" y="1099957"/>
            <a:ext cx="155786" cy="15578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E92600E-5FA5-4D27-A83C-3AA319016C11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3425614" y="893018"/>
            <a:ext cx="155786" cy="15578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2CE45D28-807A-4542-9F30-09774E092444}"/>
              </a:ext>
            </a:extLst>
          </p:cNvPr>
          <p:cNvSpPr/>
          <p:nvPr/>
        </p:nvSpPr>
        <p:spPr>
          <a:xfrm flipH="1" flipV="1">
            <a:off x="3477103" y="1067221"/>
            <a:ext cx="890899" cy="899408"/>
          </a:xfrm>
          <a:prstGeom prst="rtTriangle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D3ACF25-E266-497B-AD72-605E44DE2299}"/>
              </a:ext>
            </a:extLst>
          </p:cNvPr>
          <p:cNvCxnSpPr>
            <a:cxnSpLocks/>
          </p:cNvCxnSpPr>
          <p:nvPr/>
        </p:nvCxnSpPr>
        <p:spPr>
          <a:xfrm>
            <a:off x="3262313" y="1061002"/>
            <a:ext cx="1628775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A68BA3A-1F7A-4E4A-AEE9-280C0EE91BD0}"/>
              </a:ext>
            </a:extLst>
          </p:cNvPr>
          <p:cNvCxnSpPr/>
          <p:nvPr/>
        </p:nvCxnSpPr>
        <p:spPr>
          <a:xfrm flipV="1">
            <a:off x="4362338" y="671513"/>
            <a:ext cx="0" cy="144615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5ABA882-F8CA-4314-84CA-68678682EC8C}"/>
              </a:ext>
            </a:extLst>
          </p:cNvPr>
          <p:cNvGrpSpPr/>
          <p:nvPr/>
        </p:nvGrpSpPr>
        <p:grpSpPr>
          <a:xfrm>
            <a:off x="2732995" y="2751298"/>
            <a:ext cx="1979267" cy="2114403"/>
            <a:chOff x="2732995" y="2751298"/>
            <a:chExt cx="1979267" cy="2114403"/>
          </a:xfrm>
        </p:grpSpPr>
        <p:sp>
          <p:nvSpPr>
            <p:cNvPr id="26" name="AutoShape 41">
              <a:extLst>
                <a:ext uri="{FF2B5EF4-FFF2-40B4-BE49-F238E27FC236}">
                  <a16:creationId xmlns:a16="http://schemas.microsoft.com/office/drawing/2014/main" id="{E2DA0DA5-B264-47D1-A6BE-4A61E505D3A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 flipV="1">
              <a:off x="2846587" y="3093720"/>
              <a:ext cx="1645673" cy="911225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Rectangle 40">
              <a:extLst>
                <a:ext uri="{FF2B5EF4-FFF2-40B4-BE49-F238E27FC236}">
                  <a16:creationId xmlns:a16="http://schemas.microsoft.com/office/drawing/2014/main" id="{B659F1E1-9E18-429A-A20C-6B0B156AB5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1027" y="3092450"/>
              <a:ext cx="1236795" cy="91440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Line 39">
              <a:extLst>
                <a:ext uri="{FF2B5EF4-FFF2-40B4-BE49-F238E27FC236}">
                  <a16:creationId xmlns:a16="http://schemas.microsoft.com/office/drawing/2014/main" id="{31E9FB92-794C-47DC-8B69-8236C57A9D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4669" y="3094355"/>
              <a:ext cx="0" cy="9093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Line 38">
              <a:extLst>
                <a:ext uri="{FF2B5EF4-FFF2-40B4-BE49-F238E27FC236}">
                  <a16:creationId xmlns:a16="http://schemas.microsoft.com/office/drawing/2014/main" id="{0318C245-BFE5-404E-98AC-F21310945C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52296" y="3770630"/>
              <a:ext cx="12336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 Box 37">
              <a:extLst>
                <a:ext uri="{FF2B5EF4-FFF2-40B4-BE49-F238E27FC236}">
                  <a16:creationId xmlns:a16="http://schemas.microsoft.com/office/drawing/2014/main" id="{0BEC0818-DF54-4802-8946-1F5ED517C5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6728" y="3696335"/>
              <a:ext cx="243169" cy="1422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 m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Text Box 36">
              <a:extLst>
                <a:ext uri="{FF2B5EF4-FFF2-40B4-BE49-F238E27FC236}">
                  <a16:creationId xmlns:a16="http://schemas.microsoft.com/office/drawing/2014/main" id="{92259D35-D672-41B8-B6A7-83E609A3C0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96735" y="3514725"/>
              <a:ext cx="205074" cy="1422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 m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Line 14">
              <a:extLst>
                <a:ext uri="{FF2B5EF4-FFF2-40B4-BE49-F238E27FC236}">
                  <a16:creationId xmlns:a16="http://schemas.microsoft.com/office/drawing/2014/main" id="{BA952FC5-4B86-4CFC-9F3E-E7322A2F69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2455" y="4842706"/>
              <a:ext cx="44316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Line 13">
              <a:extLst>
                <a:ext uri="{FF2B5EF4-FFF2-40B4-BE49-F238E27FC236}">
                  <a16:creationId xmlns:a16="http://schemas.microsoft.com/office/drawing/2014/main" id="{0994B8A6-7D6F-41B0-838A-A69AFA54CF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1979" y="4658458"/>
              <a:ext cx="44316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Text Box 12">
              <a:extLst>
                <a:ext uri="{FF2B5EF4-FFF2-40B4-BE49-F238E27FC236}">
                  <a16:creationId xmlns:a16="http://schemas.microsoft.com/office/drawing/2014/main" id="{E237DF78-0BE8-4C01-830A-09431A73BC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25300" y="4575506"/>
              <a:ext cx="966960" cy="29019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Original element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Deformed element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" name="Straight Arrow Connector 2">
              <a:extLst>
                <a:ext uri="{FF2B5EF4-FFF2-40B4-BE49-F238E27FC236}">
                  <a16:creationId xmlns:a16="http://schemas.microsoft.com/office/drawing/2014/main" id="{EB89547D-3515-4D8E-BADF-BB61DF9A7BE4}"/>
                </a:ext>
              </a:extLst>
            </p:cNvPr>
            <p:cNvCxnSpPr/>
            <p:nvPr/>
          </p:nvCxnSpPr>
          <p:spPr>
            <a:xfrm>
              <a:off x="4342706" y="4012866"/>
              <a:ext cx="352926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B78B31C7-3260-4F86-9DE0-F220E751BF2E}"/>
                </a:ext>
              </a:extLst>
            </p:cNvPr>
            <p:cNvCxnSpPr/>
            <p:nvPr/>
          </p:nvCxnSpPr>
          <p:spPr>
            <a:xfrm flipV="1">
              <a:off x="3047852" y="2771884"/>
              <a:ext cx="0" cy="272716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 Box 25">
              <a:extLst>
                <a:ext uri="{FF2B5EF4-FFF2-40B4-BE49-F238E27FC236}">
                  <a16:creationId xmlns:a16="http://schemas.microsoft.com/office/drawing/2014/main" id="{7F11F8B3-06E0-4B68-B8C8-37707B2F0F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8168" y="2751298"/>
              <a:ext cx="128886" cy="142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y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Text Box 25">
              <a:extLst>
                <a:ext uri="{FF2B5EF4-FFF2-40B4-BE49-F238E27FC236}">
                  <a16:creationId xmlns:a16="http://schemas.microsoft.com/office/drawing/2014/main" id="{CA07FCC6-7FFA-4604-9EC5-6B44FED261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83376" y="3783497"/>
              <a:ext cx="128886" cy="142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x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69" name="Object 68">
              <a:extLst>
                <a:ext uri="{FF2B5EF4-FFF2-40B4-BE49-F238E27FC236}">
                  <a16:creationId xmlns:a16="http://schemas.microsoft.com/office/drawing/2014/main" id="{D0366B70-D204-4FB1-84BB-CC1D956C241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92179594"/>
                </p:ext>
              </p:extLst>
            </p:nvPr>
          </p:nvGraphicFramePr>
          <p:xfrm>
            <a:off x="2732995" y="4109984"/>
            <a:ext cx="1955800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3" name="Equation" r:id="rId3" imgW="1955520" imgH="457200" progId="Equation.DSMT4">
                    <p:embed/>
                  </p:oleObj>
                </mc:Choice>
                <mc:Fallback>
                  <p:oleObj name="Equation" r:id="rId3" imgW="1955520" imgH="4572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732995" y="4109984"/>
                          <a:ext cx="1955800" cy="457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DF349EC8-742D-47C7-9976-2037E533905A}"/>
                </a:ext>
              </a:extLst>
            </p:cNvPr>
            <p:cNvGrpSpPr/>
            <p:nvPr/>
          </p:nvGrpSpPr>
          <p:grpSpPr>
            <a:xfrm>
              <a:off x="2951177" y="4031087"/>
              <a:ext cx="161603" cy="161603"/>
              <a:chOff x="2525493" y="3325634"/>
              <a:chExt cx="161603" cy="161603"/>
            </a:xfrm>
          </p:grpSpPr>
          <p:sp>
            <p:nvSpPr>
              <p:cNvPr id="70" name="Text Box 25">
                <a:extLst>
                  <a:ext uri="{FF2B5EF4-FFF2-40B4-BE49-F238E27FC236}">
                    <a16:creationId xmlns:a16="http://schemas.microsoft.com/office/drawing/2014/main" id="{14DAFDDC-DF1A-4F85-BF30-EF6F28BD55A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40880" y="3329093"/>
                <a:ext cx="128886" cy="142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</a:t>
                </a:r>
                <a:endParaRPr kumimoji="0" lang="en-US" altLang="en-US" sz="11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74373B31-CC11-436C-8498-676A6E78ADFF}"/>
                  </a:ext>
                </a:extLst>
              </p:cNvPr>
              <p:cNvSpPr/>
              <p:nvPr/>
            </p:nvSpPr>
            <p:spPr>
              <a:xfrm>
                <a:off x="2525493" y="3325634"/>
                <a:ext cx="161603" cy="161603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F71938AD-7C71-4811-B326-6BA9DC686422}"/>
                </a:ext>
              </a:extLst>
            </p:cNvPr>
            <p:cNvGrpSpPr/>
            <p:nvPr/>
          </p:nvGrpSpPr>
          <p:grpSpPr>
            <a:xfrm>
              <a:off x="4200735" y="4027277"/>
              <a:ext cx="161603" cy="161603"/>
              <a:chOff x="2525493" y="3325634"/>
              <a:chExt cx="161603" cy="161603"/>
            </a:xfrm>
          </p:grpSpPr>
          <p:sp>
            <p:nvSpPr>
              <p:cNvPr id="74" name="Text Box 25">
                <a:extLst>
                  <a:ext uri="{FF2B5EF4-FFF2-40B4-BE49-F238E27FC236}">
                    <a16:creationId xmlns:a16="http://schemas.microsoft.com/office/drawing/2014/main" id="{662EB5B6-851F-46B2-BD91-BE9347DD3C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40880" y="3329093"/>
                <a:ext cx="128886" cy="142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</a:t>
                </a:r>
                <a:endParaRPr kumimoji="0" lang="en-US" altLang="en-US" sz="11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AAC06D48-95E1-438D-94CD-C13DADD49144}"/>
                  </a:ext>
                </a:extLst>
              </p:cNvPr>
              <p:cNvSpPr/>
              <p:nvPr/>
            </p:nvSpPr>
            <p:spPr>
              <a:xfrm>
                <a:off x="2525493" y="3325634"/>
                <a:ext cx="161603" cy="161603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E5FE12F1-8C59-4821-8791-2D686ED159A2}"/>
                </a:ext>
              </a:extLst>
            </p:cNvPr>
            <p:cNvGrpSpPr/>
            <p:nvPr/>
          </p:nvGrpSpPr>
          <p:grpSpPr>
            <a:xfrm>
              <a:off x="4221808" y="2903665"/>
              <a:ext cx="161603" cy="161603"/>
              <a:chOff x="2525493" y="3325634"/>
              <a:chExt cx="161603" cy="161603"/>
            </a:xfrm>
          </p:grpSpPr>
          <p:sp>
            <p:nvSpPr>
              <p:cNvPr id="77" name="Text Box 25">
                <a:extLst>
                  <a:ext uri="{FF2B5EF4-FFF2-40B4-BE49-F238E27FC236}">
                    <a16:creationId xmlns:a16="http://schemas.microsoft.com/office/drawing/2014/main" id="{11F2EEF0-E83E-4B63-A2A6-961A5F53AD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40880" y="3329093"/>
                <a:ext cx="128886" cy="142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3</a:t>
                </a:r>
                <a:endParaRPr kumimoji="0" lang="en-US" altLang="en-US" sz="11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38C594FF-1471-4675-BF91-61166A0DE148}"/>
                  </a:ext>
                </a:extLst>
              </p:cNvPr>
              <p:cNvSpPr/>
              <p:nvPr/>
            </p:nvSpPr>
            <p:spPr>
              <a:xfrm>
                <a:off x="2525493" y="3325634"/>
                <a:ext cx="161603" cy="161603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2A820A4B-544C-4D0A-AC33-8F9CBFE8732A}"/>
                </a:ext>
              </a:extLst>
            </p:cNvPr>
            <p:cNvGrpSpPr/>
            <p:nvPr/>
          </p:nvGrpSpPr>
          <p:grpSpPr>
            <a:xfrm>
              <a:off x="2951177" y="2903664"/>
              <a:ext cx="161603" cy="161603"/>
              <a:chOff x="2525493" y="3325634"/>
              <a:chExt cx="161603" cy="161603"/>
            </a:xfrm>
          </p:grpSpPr>
          <p:sp>
            <p:nvSpPr>
              <p:cNvPr id="80" name="Text Box 25">
                <a:extLst>
                  <a:ext uri="{FF2B5EF4-FFF2-40B4-BE49-F238E27FC236}">
                    <a16:creationId xmlns:a16="http://schemas.microsoft.com/office/drawing/2014/main" id="{461745B6-D61D-4430-92AB-BFAAAFF0D73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40880" y="3329093"/>
                <a:ext cx="128886" cy="142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4</a:t>
                </a:r>
                <a:endParaRPr kumimoji="0" lang="en-US" altLang="en-US" sz="11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595A70CA-C248-47FF-B312-001FE61E15E5}"/>
                  </a:ext>
                </a:extLst>
              </p:cNvPr>
              <p:cNvSpPr/>
              <p:nvPr/>
            </p:nvSpPr>
            <p:spPr>
              <a:xfrm>
                <a:off x="2525493" y="3325634"/>
                <a:ext cx="161603" cy="161603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227" name="Group 226">
            <a:extLst>
              <a:ext uri="{FF2B5EF4-FFF2-40B4-BE49-F238E27FC236}">
                <a16:creationId xmlns:a16="http://schemas.microsoft.com/office/drawing/2014/main" id="{E3892663-3403-4AEB-B32E-598029AF0B34}"/>
              </a:ext>
            </a:extLst>
          </p:cNvPr>
          <p:cNvGrpSpPr/>
          <p:nvPr/>
        </p:nvGrpSpPr>
        <p:grpSpPr>
          <a:xfrm>
            <a:off x="111778" y="5321370"/>
            <a:ext cx="6702741" cy="1613368"/>
            <a:chOff x="111778" y="5321370"/>
            <a:chExt cx="6702741" cy="1613368"/>
          </a:xfrm>
        </p:grpSpPr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0B7D3B10-0BAA-4880-BD96-248613974026}"/>
                </a:ext>
              </a:extLst>
            </p:cNvPr>
            <p:cNvGrpSpPr/>
            <p:nvPr/>
          </p:nvGrpSpPr>
          <p:grpSpPr>
            <a:xfrm>
              <a:off x="111778" y="5321370"/>
              <a:ext cx="1537744" cy="1613368"/>
              <a:chOff x="111778" y="5321370"/>
              <a:chExt cx="1537744" cy="1613368"/>
            </a:xfrm>
          </p:grpSpPr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E18FDF55-92B1-48C4-96D6-30DDD09DBD9D}"/>
                  </a:ext>
                </a:extLst>
              </p:cNvPr>
              <p:cNvGrpSpPr/>
              <p:nvPr/>
            </p:nvGrpSpPr>
            <p:grpSpPr>
              <a:xfrm>
                <a:off x="111778" y="5511827"/>
                <a:ext cx="1537744" cy="1422911"/>
                <a:chOff x="252457" y="5538373"/>
                <a:chExt cx="1913255" cy="1770380"/>
              </a:xfrm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id="{3A46E4C6-715A-49A7-9C7C-49B6E6F2E4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7722" y="5886988"/>
                  <a:ext cx="1160145" cy="1160145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5" name="Rectangle 84" descr="Wide upward diagonal">
                  <a:extLst>
                    <a:ext uri="{FF2B5EF4-FFF2-40B4-BE49-F238E27FC236}">
                      <a16:creationId xmlns:a16="http://schemas.microsoft.com/office/drawing/2014/main" id="{C1C92347-2310-4115-A607-59C0814DE7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2457" y="7062373"/>
                  <a:ext cx="1583055" cy="246380"/>
                </a:xfrm>
                <a:prstGeom prst="rect">
                  <a:avLst/>
                </a:prstGeom>
                <a:pattFill prst="wdUpDiag">
                  <a:fgClr>
                    <a:srgbClr val="000000"/>
                  </a:fgClr>
                  <a:bgClr>
                    <a:srgbClr val="FFFFFF"/>
                  </a:bgClr>
                </a:patt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86" name="Line 8396">
                  <a:extLst>
                    <a:ext uri="{FF2B5EF4-FFF2-40B4-BE49-F238E27FC236}">
                      <a16:creationId xmlns:a16="http://schemas.microsoft.com/office/drawing/2014/main" id="{07B97C48-D6D8-46B6-ADDA-8D6996FBC87E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641837" y="7062373"/>
                  <a:ext cx="52387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87" name="Oval 86">
                  <a:extLst>
                    <a:ext uri="{FF2B5EF4-FFF2-40B4-BE49-F238E27FC236}">
                      <a16:creationId xmlns:a16="http://schemas.microsoft.com/office/drawing/2014/main" id="{F0F32FD4-AC7E-4E9F-A6CF-E1771669E4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4227" y="5789833"/>
                  <a:ext cx="90805" cy="908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8" name="Oval 87">
                  <a:extLst>
                    <a:ext uri="{FF2B5EF4-FFF2-40B4-BE49-F238E27FC236}">
                      <a16:creationId xmlns:a16="http://schemas.microsoft.com/office/drawing/2014/main" id="{3661B367-C3F0-4783-A849-92A0525F3C8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62032" y="5789833"/>
                  <a:ext cx="90805" cy="908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9" name="Oval 88">
                  <a:extLst>
                    <a:ext uri="{FF2B5EF4-FFF2-40B4-BE49-F238E27FC236}">
                      <a16:creationId xmlns:a16="http://schemas.microsoft.com/office/drawing/2014/main" id="{416178A6-D229-4E1F-B419-B9DD6C669F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80472" y="5789833"/>
                  <a:ext cx="90805" cy="908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0" name="Oval 89">
                  <a:extLst>
                    <a:ext uri="{FF2B5EF4-FFF2-40B4-BE49-F238E27FC236}">
                      <a16:creationId xmlns:a16="http://schemas.microsoft.com/office/drawing/2014/main" id="{A3653854-1E0C-4BF0-BBB9-BA88E19F17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98912" y="5789833"/>
                  <a:ext cx="90805" cy="908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1" name="Oval 90">
                  <a:extLst>
                    <a:ext uri="{FF2B5EF4-FFF2-40B4-BE49-F238E27FC236}">
                      <a16:creationId xmlns:a16="http://schemas.microsoft.com/office/drawing/2014/main" id="{6EB70E38-76A1-4F84-985B-8E02218E7E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17352" y="5789833"/>
                  <a:ext cx="90805" cy="908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2" name="Oval 91">
                  <a:extLst>
                    <a:ext uri="{FF2B5EF4-FFF2-40B4-BE49-F238E27FC236}">
                      <a16:creationId xmlns:a16="http://schemas.microsoft.com/office/drawing/2014/main" id="{A300CFCE-D6B6-4C8F-894B-CB66EF2D83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51032" y="5789833"/>
                  <a:ext cx="90805" cy="908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3" name="Rectangle 92" descr="Wide upward diagonal">
                  <a:extLst>
                    <a:ext uri="{FF2B5EF4-FFF2-40B4-BE49-F238E27FC236}">
                      <a16:creationId xmlns:a16="http://schemas.microsoft.com/office/drawing/2014/main" id="{1FB3866C-618B-426F-B793-EFB8559FA7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2457" y="5538373"/>
                  <a:ext cx="1583055" cy="246380"/>
                </a:xfrm>
                <a:prstGeom prst="rect">
                  <a:avLst/>
                </a:prstGeom>
                <a:pattFill prst="wdUpDiag">
                  <a:fgClr>
                    <a:srgbClr val="000000"/>
                  </a:fgClr>
                  <a:bgClr>
                    <a:srgbClr val="FFFFFF"/>
                  </a:bgClr>
                </a:patt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94" name="Line 8404">
                  <a:extLst>
                    <a:ext uri="{FF2B5EF4-FFF2-40B4-BE49-F238E27FC236}">
                      <a16:creationId xmlns:a16="http://schemas.microsoft.com/office/drawing/2014/main" id="{4F56D9CA-FE45-4105-88A5-C4009E01BE80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252457" y="5779673"/>
                  <a:ext cx="1583055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5" name="Line 8405">
                  <a:extLst>
                    <a:ext uri="{FF2B5EF4-FFF2-40B4-BE49-F238E27FC236}">
                      <a16:creationId xmlns:a16="http://schemas.microsoft.com/office/drawing/2014/main" id="{387ED784-5899-4EEA-9F19-12C9644FF46C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745217" y="5940963"/>
                  <a:ext cx="614680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96" name="Text Box 8406">
                  <a:extLst>
                    <a:ext uri="{FF2B5EF4-FFF2-40B4-BE49-F238E27FC236}">
                      <a16:creationId xmlns:a16="http://schemas.microsoft.com/office/drawing/2014/main" id="{A8C34BE3-7D3D-4DCD-B71A-4296785218C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951592" y="5956203"/>
                  <a:ext cx="199390" cy="19939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marL="0" marR="0"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i="1">
                      <a:effectLst/>
                      <a:latin typeface="Arial" panose="020B0604020202020204" pitchFamily="34" charset="0"/>
                      <a:ea typeface="Batang" panose="02030600000101010101" pitchFamily="18" charset="-127"/>
                      <a:cs typeface="Arial" panose="020B0604020202020204" pitchFamily="34" charset="0"/>
                    </a:rPr>
                    <a:t>f</a:t>
                  </a:r>
                  <a:endPara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113" name="Line 8423">
                  <a:extLst>
                    <a:ext uri="{FF2B5EF4-FFF2-40B4-BE49-F238E27FC236}">
                      <a16:creationId xmlns:a16="http://schemas.microsoft.com/office/drawing/2014/main" id="{684C3BA6-3CBA-408D-8C3C-B8DA28BE4305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V="1">
                  <a:off x="463277" y="5888258"/>
                  <a:ext cx="1155700" cy="115570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179" name="TextBox 178">
                <a:extLst>
                  <a:ext uri="{FF2B5EF4-FFF2-40B4-BE49-F238E27FC236}">
                    <a16:creationId xmlns:a16="http://schemas.microsoft.com/office/drawing/2014/main" id="{96AA22CE-2641-41AE-AC5B-98D14C5380FD}"/>
                  </a:ext>
                </a:extLst>
              </p:cNvPr>
              <p:cNvSpPr txBox="1"/>
              <p:nvPr/>
            </p:nvSpPr>
            <p:spPr>
              <a:xfrm>
                <a:off x="265910" y="5321370"/>
                <a:ext cx="1011495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100" dirty="0">
                    <a:latin typeface="Arial" panose="020B0604020202020204" pitchFamily="34" charset="0"/>
                    <a:cs typeface="Arial" panose="020B0604020202020204" pitchFamily="34" charset="0"/>
                  </a:rPr>
                  <a:t>2 CST elements</a:t>
                </a:r>
              </a:p>
            </p:txBody>
          </p:sp>
          <p:sp>
            <p:nvSpPr>
              <p:cNvPr id="183" name="Oval 182">
                <a:extLst>
                  <a:ext uri="{FF2B5EF4-FFF2-40B4-BE49-F238E27FC236}">
                    <a16:creationId xmlns:a16="http://schemas.microsoft.com/office/drawing/2014/main" id="{03DA0257-2178-4A9D-8A1B-56C9E3B7108A}"/>
                  </a:ext>
                </a:extLst>
              </p:cNvPr>
              <p:cNvSpPr/>
              <p:nvPr/>
            </p:nvSpPr>
            <p:spPr>
              <a:xfrm>
                <a:off x="260563" y="5763956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4" name="Oval 183">
                <a:extLst>
                  <a:ext uri="{FF2B5EF4-FFF2-40B4-BE49-F238E27FC236}">
                    <a16:creationId xmlns:a16="http://schemas.microsoft.com/office/drawing/2014/main" id="{B11A4CA7-062D-41BE-8502-3B4EECE00039}"/>
                  </a:ext>
                </a:extLst>
              </p:cNvPr>
              <p:cNvSpPr/>
              <p:nvPr/>
            </p:nvSpPr>
            <p:spPr>
              <a:xfrm>
                <a:off x="256218" y="6685238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5" name="Oval 184">
                <a:extLst>
                  <a:ext uri="{FF2B5EF4-FFF2-40B4-BE49-F238E27FC236}">
                    <a16:creationId xmlns:a16="http://schemas.microsoft.com/office/drawing/2014/main" id="{B9BF0433-BF17-4E03-BD6C-94EF1B210E3D}"/>
                  </a:ext>
                </a:extLst>
              </p:cNvPr>
              <p:cNvSpPr/>
              <p:nvPr/>
            </p:nvSpPr>
            <p:spPr>
              <a:xfrm>
                <a:off x="1179054" y="5763956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6" name="Oval 185">
                <a:extLst>
                  <a:ext uri="{FF2B5EF4-FFF2-40B4-BE49-F238E27FC236}">
                    <a16:creationId xmlns:a16="http://schemas.microsoft.com/office/drawing/2014/main" id="{DA6C3D58-6CDB-412A-813E-3A3F027F391F}"/>
                  </a:ext>
                </a:extLst>
              </p:cNvPr>
              <p:cNvSpPr/>
              <p:nvPr/>
            </p:nvSpPr>
            <p:spPr>
              <a:xfrm>
                <a:off x="1187134" y="6697185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25" name="Group 224">
              <a:extLst>
                <a:ext uri="{FF2B5EF4-FFF2-40B4-BE49-F238E27FC236}">
                  <a16:creationId xmlns:a16="http://schemas.microsoft.com/office/drawing/2014/main" id="{FA9AB8DF-9B1B-4A1E-B6E0-5F7E56C516F0}"/>
                </a:ext>
              </a:extLst>
            </p:cNvPr>
            <p:cNvGrpSpPr/>
            <p:nvPr/>
          </p:nvGrpSpPr>
          <p:grpSpPr>
            <a:xfrm>
              <a:off x="1833444" y="5321370"/>
              <a:ext cx="1537744" cy="1613368"/>
              <a:chOff x="1833444" y="5321370"/>
              <a:chExt cx="1537744" cy="1613368"/>
            </a:xfrm>
          </p:grpSpPr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0B1C8588-CFD8-4633-9555-3E8105DDF9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6459" y="5792020"/>
                <a:ext cx="932445" cy="932446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3" name="Rectangle 132" descr="Wide upward diagonal">
                <a:extLst>
                  <a:ext uri="{FF2B5EF4-FFF2-40B4-BE49-F238E27FC236}">
                    <a16:creationId xmlns:a16="http://schemas.microsoft.com/office/drawing/2014/main" id="{9617C699-7AE0-4559-8E0C-22CBBB6ED7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3444" y="6736715"/>
                <a:ext cx="1272352" cy="198023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34" name="Line 8396">
                <a:extLst>
                  <a:ext uri="{FF2B5EF4-FFF2-40B4-BE49-F238E27FC236}">
                    <a16:creationId xmlns:a16="http://schemas.microsoft.com/office/drawing/2014/main" id="{61307297-9F47-46B9-B9CC-4736FF08554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950133" y="6736715"/>
                <a:ext cx="42105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35" name="Oval 134">
                <a:extLst>
                  <a:ext uri="{FF2B5EF4-FFF2-40B4-BE49-F238E27FC236}">
                    <a16:creationId xmlns:a16="http://schemas.microsoft.com/office/drawing/2014/main" id="{7376241B-032A-41EA-8C3A-E8A21F54B2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87576" y="5713933"/>
                <a:ext cx="72983" cy="7298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6" name="Oval 135">
                <a:extLst>
                  <a:ext uri="{FF2B5EF4-FFF2-40B4-BE49-F238E27FC236}">
                    <a16:creationId xmlns:a16="http://schemas.microsoft.com/office/drawing/2014/main" id="{9652E8CF-AD62-4429-9B88-A7DCE5EDF4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2632" y="5713933"/>
                <a:ext cx="72983" cy="7298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7" name="Oval 136">
                <a:extLst>
                  <a:ext uri="{FF2B5EF4-FFF2-40B4-BE49-F238E27FC236}">
                    <a16:creationId xmlns:a16="http://schemas.microsoft.com/office/drawing/2014/main" id="{27A304AF-EFEA-49E8-A5AA-8B502830E4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38200" y="5713933"/>
                <a:ext cx="72983" cy="7298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8" name="Oval 137">
                <a:extLst>
                  <a:ext uri="{FF2B5EF4-FFF2-40B4-BE49-F238E27FC236}">
                    <a16:creationId xmlns:a16="http://schemas.microsoft.com/office/drawing/2014/main" id="{E61DEEFA-02F4-48A1-884E-0E865D23A7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3767" y="5713933"/>
                <a:ext cx="72983" cy="7298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9" name="Oval 138">
                <a:extLst>
                  <a:ext uri="{FF2B5EF4-FFF2-40B4-BE49-F238E27FC236}">
                    <a16:creationId xmlns:a16="http://schemas.microsoft.com/office/drawing/2014/main" id="{16E8F07F-7A99-44F4-A17F-E0DD15E7CD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89334" y="5713933"/>
                <a:ext cx="72983" cy="7298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0" name="Oval 139">
                <a:extLst>
                  <a:ext uri="{FF2B5EF4-FFF2-40B4-BE49-F238E27FC236}">
                    <a16:creationId xmlns:a16="http://schemas.microsoft.com/office/drawing/2014/main" id="{75A3419F-72CA-40E7-A1C4-BF8CF2F176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7150" y="5713933"/>
                <a:ext cx="72983" cy="7298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1" name="Rectangle 140" descr="Wide upward diagonal">
                <a:extLst>
                  <a:ext uri="{FF2B5EF4-FFF2-40B4-BE49-F238E27FC236}">
                    <a16:creationId xmlns:a16="http://schemas.microsoft.com/office/drawing/2014/main" id="{26658F03-F689-4CC4-8A0A-0419FB4ABC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3444" y="5511827"/>
                <a:ext cx="1272352" cy="198023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42" name="Line 8404">
                <a:extLst>
                  <a:ext uri="{FF2B5EF4-FFF2-40B4-BE49-F238E27FC236}">
                    <a16:creationId xmlns:a16="http://schemas.microsoft.com/office/drawing/2014/main" id="{1A392744-E80A-4713-AFB7-25707639CB7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833444" y="5705768"/>
                <a:ext cx="1272352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3" name="Line 8405">
                <a:extLst>
                  <a:ext uri="{FF2B5EF4-FFF2-40B4-BE49-F238E27FC236}">
                    <a16:creationId xmlns:a16="http://schemas.microsoft.com/office/drawing/2014/main" id="{3FE3266D-FCD4-4C4C-AFFC-BE7EB20B817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229491" y="5835401"/>
                <a:ext cx="49403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44" name="Text Box 8406">
                <a:extLst>
                  <a:ext uri="{FF2B5EF4-FFF2-40B4-BE49-F238E27FC236}">
                    <a16:creationId xmlns:a16="http://schemas.microsoft.com/office/drawing/2014/main" id="{AD1B5D0C-A6D3-4421-90FF-F3EF44BEC40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67751" y="5847650"/>
                <a:ext cx="160256" cy="160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f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180" name="TextBox 179">
                <a:extLst>
                  <a:ext uri="{FF2B5EF4-FFF2-40B4-BE49-F238E27FC236}">
                    <a16:creationId xmlns:a16="http://schemas.microsoft.com/office/drawing/2014/main" id="{4F7E03D7-17E2-4BDD-B0E7-AB0D9C9690DE}"/>
                  </a:ext>
                </a:extLst>
              </p:cNvPr>
              <p:cNvSpPr txBox="1"/>
              <p:nvPr/>
            </p:nvSpPr>
            <p:spPr>
              <a:xfrm>
                <a:off x="2059986" y="5321370"/>
                <a:ext cx="915315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100" dirty="0">
                    <a:latin typeface="Arial" panose="020B0604020202020204" pitchFamily="34" charset="0"/>
                    <a:cs typeface="Arial" panose="020B0604020202020204" pitchFamily="34" charset="0"/>
                  </a:rPr>
                  <a:t>4 Q4 elements</a:t>
                </a:r>
              </a:p>
            </p:txBody>
          </p: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6C9961F7-CD39-47A5-9662-2B0478DEE260}"/>
                  </a:ext>
                </a:extLst>
              </p:cNvPr>
              <p:cNvCxnSpPr>
                <a:stCxn id="132" idx="1"/>
                <a:endCxn id="132" idx="3"/>
              </p:cNvCxnSpPr>
              <p:nvPr/>
            </p:nvCxnSpPr>
            <p:spPr>
              <a:xfrm>
                <a:off x="2006459" y="6258243"/>
                <a:ext cx="9324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>
                <a:extLst>
                  <a:ext uri="{FF2B5EF4-FFF2-40B4-BE49-F238E27FC236}">
                    <a16:creationId xmlns:a16="http://schemas.microsoft.com/office/drawing/2014/main" id="{B6D0AA51-9DF1-452D-9C01-7A48F457AEA8}"/>
                  </a:ext>
                </a:extLst>
              </p:cNvPr>
              <p:cNvCxnSpPr>
                <a:stCxn id="132" idx="0"/>
                <a:endCxn id="132" idx="2"/>
              </p:cNvCxnSpPr>
              <p:nvPr/>
            </p:nvCxnSpPr>
            <p:spPr>
              <a:xfrm>
                <a:off x="2472682" y="5792020"/>
                <a:ext cx="0" cy="93244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1" name="Oval 190">
                <a:extLst>
                  <a:ext uri="{FF2B5EF4-FFF2-40B4-BE49-F238E27FC236}">
                    <a16:creationId xmlns:a16="http://schemas.microsoft.com/office/drawing/2014/main" id="{02FBC374-D51D-4042-B90A-32797281EDB2}"/>
                  </a:ext>
                </a:extLst>
              </p:cNvPr>
              <p:cNvSpPr/>
              <p:nvPr/>
            </p:nvSpPr>
            <p:spPr>
              <a:xfrm>
                <a:off x="1980322" y="5763956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2" name="Oval 191">
                <a:extLst>
                  <a:ext uri="{FF2B5EF4-FFF2-40B4-BE49-F238E27FC236}">
                    <a16:creationId xmlns:a16="http://schemas.microsoft.com/office/drawing/2014/main" id="{ADC53CF2-109E-4D03-9165-363F3A4A1192}"/>
                  </a:ext>
                </a:extLst>
              </p:cNvPr>
              <p:cNvSpPr/>
              <p:nvPr/>
            </p:nvSpPr>
            <p:spPr>
              <a:xfrm>
                <a:off x="1982169" y="6229192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3" name="Oval 192">
                <a:extLst>
                  <a:ext uri="{FF2B5EF4-FFF2-40B4-BE49-F238E27FC236}">
                    <a16:creationId xmlns:a16="http://schemas.microsoft.com/office/drawing/2014/main" id="{433916F6-AD80-4DDC-B4A2-40391CD51CC1}"/>
                  </a:ext>
                </a:extLst>
              </p:cNvPr>
              <p:cNvSpPr/>
              <p:nvPr/>
            </p:nvSpPr>
            <p:spPr>
              <a:xfrm>
                <a:off x="2908257" y="6234810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4" name="Oval 193">
                <a:extLst>
                  <a:ext uri="{FF2B5EF4-FFF2-40B4-BE49-F238E27FC236}">
                    <a16:creationId xmlns:a16="http://schemas.microsoft.com/office/drawing/2014/main" id="{BCB96DE7-F87D-47CA-B47F-94CC979F6423}"/>
                  </a:ext>
                </a:extLst>
              </p:cNvPr>
              <p:cNvSpPr/>
              <p:nvPr/>
            </p:nvSpPr>
            <p:spPr>
              <a:xfrm>
                <a:off x="2445142" y="6228776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5" name="Oval 194">
                <a:extLst>
                  <a:ext uri="{FF2B5EF4-FFF2-40B4-BE49-F238E27FC236}">
                    <a16:creationId xmlns:a16="http://schemas.microsoft.com/office/drawing/2014/main" id="{D03D085E-A8C3-408D-A98D-046F0D088E3A}"/>
                  </a:ext>
                </a:extLst>
              </p:cNvPr>
              <p:cNvSpPr/>
              <p:nvPr/>
            </p:nvSpPr>
            <p:spPr>
              <a:xfrm>
                <a:off x="2909957" y="5761765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6" name="Oval 195">
                <a:extLst>
                  <a:ext uri="{FF2B5EF4-FFF2-40B4-BE49-F238E27FC236}">
                    <a16:creationId xmlns:a16="http://schemas.microsoft.com/office/drawing/2014/main" id="{4BEC4414-572F-444B-BCC1-21229712C0EF}"/>
                  </a:ext>
                </a:extLst>
              </p:cNvPr>
              <p:cNvSpPr/>
              <p:nvPr/>
            </p:nvSpPr>
            <p:spPr>
              <a:xfrm>
                <a:off x="2445402" y="5755801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7" name="Oval 196">
                <a:extLst>
                  <a:ext uri="{FF2B5EF4-FFF2-40B4-BE49-F238E27FC236}">
                    <a16:creationId xmlns:a16="http://schemas.microsoft.com/office/drawing/2014/main" id="{AE80FB5E-7D0C-4D9B-85E9-F661234C8220}"/>
                  </a:ext>
                </a:extLst>
              </p:cNvPr>
              <p:cNvSpPr/>
              <p:nvPr/>
            </p:nvSpPr>
            <p:spPr>
              <a:xfrm>
                <a:off x="1981405" y="6691571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8" name="Oval 197">
                <a:extLst>
                  <a:ext uri="{FF2B5EF4-FFF2-40B4-BE49-F238E27FC236}">
                    <a16:creationId xmlns:a16="http://schemas.microsoft.com/office/drawing/2014/main" id="{BA08AFC9-D451-4F73-B84F-3EAB809C0156}"/>
                  </a:ext>
                </a:extLst>
              </p:cNvPr>
              <p:cNvSpPr/>
              <p:nvPr/>
            </p:nvSpPr>
            <p:spPr>
              <a:xfrm>
                <a:off x="2447916" y="6692451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9" name="Oval 198">
                <a:extLst>
                  <a:ext uri="{FF2B5EF4-FFF2-40B4-BE49-F238E27FC236}">
                    <a16:creationId xmlns:a16="http://schemas.microsoft.com/office/drawing/2014/main" id="{7FAF13D5-F726-4587-95EA-5DCD4D125D27}"/>
                  </a:ext>
                </a:extLst>
              </p:cNvPr>
              <p:cNvSpPr/>
              <p:nvPr/>
            </p:nvSpPr>
            <p:spPr>
              <a:xfrm>
                <a:off x="2910568" y="6693339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1574958E-6499-4CCA-8E2F-3EC932382257}"/>
                </a:ext>
              </a:extLst>
            </p:cNvPr>
            <p:cNvGrpSpPr/>
            <p:nvPr/>
          </p:nvGrpSpPr>
          <p:grpSpPr>
            <a:xfrm>
              <a:off x="3555110" y="5321370"/>
              <a:ext cx="1537744" cy="1613368"/>
              <a:chOff x="3555110" y="5321370"/>
              <a:chExt cx="1537744" cy="1613368"/>
            </a:xfrm>
          </p:grpSpPr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F4E5EC49-0F18-46F8-92D9-3737375B19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28125" y="5792020"/>
                <a:ext cx="932445" cy="932446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9" name="Rectangle 148" descr="Wide upward diagonal">
                <a:extLst>
                  <a:ext uri="{FF2B5EF4-FFF2-40B4-BE49-F238E27FC236}">
                    <a16:creationId xmlns:a16="http://schemas.microsoft.com/office/drawing/2014/main" id="{F8F999A9-72F6-444B-9A0A-D2CA9965C7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110" y="6736715"/>
                <a:ext cx="1272352" cy="198023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50" name="Line 8396">
                <a:extLst>
                  <a:ext uri="{FF2B5EF4-FFF2-40B4-BE49-F238E27FC236}">
                    <a16:creationId xmlns:a16="http://schemas.microsoft.com/office/drawing/2014/main" id="{BCA0910F-11ED-4459-B342-45370924717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671799" y="6736715"/>
                <a:ext cx="42105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51" name="Oval 150">
                <a:extLst>
                  <a:ext uri="{FF2B5EF4-FFF2-40B4-BE49-F238E27FC236}">
                    <a16:creationId xmlns:a16="http://schemas.microsoft.com/office/drawing/2014/main" id="{CE9840D5-7A0A-4108-BE11-CE9B94B110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09242" y="5713933"/>
                <a:ext cx="72983" cy="7298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id="{53854EA6-93E6-43BC-9C7E-CB39136491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4298" y="5713933"/>
                <a:ext cx="72983" cy="7298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4D5F59E4-784E-4A64-952E-A1DBA24CCF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59866" y="5713933"/>
                <a:ext cx="72983" cy="7298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4" name="Oval 153">
                <a:extLst>
                  <a:ext uri="{FF2B5EF4-FFF2-40B4-BE49-F238E27FC236}">
                    <a16:creationId xmlns:a16="http://schemas.microsoft.com/office/drawing/2014/main" id="{9E40DCBE-02D0-4972-9684-869DE71467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5433" y="5713933"/>
                <a:ext cx="72983" cy="7298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5" name="Oval 154">
                <a:extLst>
                  <a:ext uri="{FF2B5EF4-FFF2-40B4-BE49-F238E27FC236}">
                    <a16:creationId xmlns:a16="http://schemas.microsoft.com/office/drawing/2014/main" id="{C4614362-C937-4E17-806A-32B18CCAB5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1000" y="5713933"/>
                <a:ext cx="72983" cy="7298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6" name="Oval 155">
                <a:extLst>
                  <a:ext uri="{FF2B5EF4-FFF2-40B4-BE49-F238E27FC236}">
                    <a16:creationId xmlns:a16="http://schemas.microsoft.com/office/drawing/2014/main" id="{AE2A7811-0688-4584-A89B-3C19460BF4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8816" y="5713933"/>
                <a:ext cx="72983" cy="7298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7" name="Rectangle 156" descr="Wide upward diagonal">
                <a:extLst>
                  <a:ext uri="{FF2B5EF4-FFF2-40B4-BE49-F238E27FC236}">
                    <a16:creationId xmlns:a16="http://schemas.microsoft.com/office/drawing/2014/main" id="{0BD183CB-D2EE-45DD-8627-580BC90B1F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110" y="5511827"/>
                <a:ext cx="1272352" cy="198023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58" name="Line 8404">
                <a:extLst>
                  <a:ext uri="{FF2B5EF4-FFF2-40B4-BE49-F238E27FC236}">
                    <a16:creationId xmlns:a16="http://schemas.microsoft.com/office/drawing/2014/main" id="{C707ABB3-3244-4264-8127-C4AA38CE122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555110" y="5705768"/>
                <a:ext cx="1272352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9" name="Line 8405">
                <a:extLst>
                  <a:ext uri="{FF2B5EF4-FFF2-40B4-BE49-F238E27FC236}">
                    <a16:creationId xmlns:a16="http://schemas.microsoft.com/office/drawing/2014/main" id="{B5E50C4B-EC53-4332-897E-DFCEE6E6C77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51157" y="5835401"/>
                <a:ext cx="49403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60" name="Text Box 8406">
                <a:extLst>
                  <a:ext uri="{FF2B5EF4-FFF2-40B4-BE49-F238E27FC236}">
                    <a16:creationId xmlns:a16="http://schemas.microsoft.com/office/drawing/2014/main" id="{744363D4-6B12-4574-B12A-3A44C86ADB8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89417" y="5847650"/>
                <a:ext cx="160256" cy="160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f</a:t>
                </a:r>
                <a:endPara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181" name="TextBox 180">
                <a:extLst>
                  <a:ext uri="{FF2B5EF4-FFF2-40B4-BE49-F238E27FC236}">
                    <a16:creationId xmlns:a16="http://schemas.microsoft.com/office/drawing/2014/main" id="{AF7AFDF4-C34C-4283-8780-9AC9EEB956FC}"/>
                  </a:ext>
                </a:extLst>
              </p:cNvPr>
              <p:cNvSpPr txBox="1"/>
              <p:nvPr/>
            </p:nvSpPr>
            <p:spPr>
              <a:xfrm>
                <a:off x="3757882" y="5321370"/>
                <a:ext cx="84478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100" dirty="0">
                    <a:latin typeface="Arial" panose="020B0604020202020204" pitchFamily="34" charset="0"/>
                    <a:cs typeface="Arial" panose="020B0604020202020204" pitchFamily="34" charset="0"/>
                  </a:rPr>
                  <a:t>1 Q8 element</a:t>
                </a:r>
              </a:p>
            </p:txBody>
          </p:sp>
          <p:sp>
            <p:nvSpPr>
              <p:cNvPr id="200" name="Oval 199">
                <a:extLst>
                  <a:ext uri="{FF2B5EF4-FFF2-40B4-BE49-F238E27FC236}">
                    <a16:creationId xmlns:a16="http://schemas.microsoft.com/office/drawing/2014/main" id="{1F9210C0-087A-4FCF-B13A-D2287F289861}"/>
                  </a:ext>
                </a:extLst>
              </p:cNvPr>
              <p:cNvSpPr/>
              <p:nvPr/>
            </p:nvSpPr>
            <p:spPr>
              <a:xfrm>
                <a:off x="3699472" y="5767915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1" name="Oval 200">
                <a:extLst>
                  <a:ext uri="{FF2B5EF4-FFF2-40B4-BE49-F238E27FC236}">
                    <a16:creationId xmlns:a16="http://schemas.microsoft.com/office/drawing/2014/main" id="{8C70AF1D-D806-4119-8079-A74A8273ADDC}"/>
                  </a:ext>
                </a:extLst>
              </p:cNvPr>
              <p:cNvSpPr/>
              <p:nvPr/>
            </p:nvSpPr>
            <p:spPr>
              <a:xfrm>
                <a:off x="3701319" y="6233151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2" name="Oval 201">
                <a:extLst>
                  <a:ext uri="{FF2B5EF4-FFF2-40B4-BE49-F238E27FC236}">
                    <a16:creationId xmlns:a16="http://schemas.microsoft.com/office/drawing/2014/main" id="{EB2C0F6C-9DC5-4BAB-80DB-893C3F7DC775}"/>
                  </a:ext>
                </a:extLst>
              </p:cNvPr>
              <p:cNvSpPr/>
              <p:nvPr/>
            </p:nvSpPr>
            <p:spPr>
              <a:xfrm>
                <a:off x="4627407" y="6238769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4" name="Oval 203">
                <a:extLst>
                  <a:ext uri="{FF2B5EF4-FFF2-40B4-BE49-F238E27FC236}">
                    <a16:creationId xmlns:a16="http://schemas.microsoft.com/office/drawing/2014/main" id="{48916E0B-568F-4919-B55B-2617DF9B0709}"/>
                  </a:ext>
                </a:extLst>
              </p:cNvPr>
              <p:cNvSpPr/>
              <p:nvPr/>
            </p:nvSpPr>
            <p:spPr>
              <a:xfrm>
                <a:off x="4629107" y="5765724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5" name="Oval 204">
                <a:extLst>
                  <a:ext uri="{FF2B5EF4-FFF2-40B4-BE49-F238E27FC236}">
                    <a16:creationId xmlns:a16="http://schemas.microsoft.com/office/drawing/2014/main" id="{0EB489A2-D4C3-44A0-A4F8-FB4C46AEA6F9}"/>
                  </a:ext>
                </a:extLst>
              </p:cNvPr>
              <p:cNvSpPr/>
              <p:nvPr/>
            </p:nvSpPr>
            <p:spPr>
              <a:xfrm>
                <a:off x="4164552" y="5759760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6" name="Oval 205">
                <a:extLst>
                  <a:ext uri="{FF2B5EF4-FFF2-40B4-BE49-F238E27FC236}">
                    <a16:creationId xmlns:a16="http://schemas.microsoft.com/office/drawing/2014/main" id="{5E337147-D0C1-4468-9802-A66AB651E8CA}"/>
                  </a:ext>
                </a:extLst>
              </p:cNvPr>
              <p:cNvSpPr/>
              <p:nvPr/>
            </p:nvSpPr>
            <p:spPr>
              <a:xfrm>
                <a:off x="3700555" y="6695530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7" name="Oval 206">
                <a:extLst>
                  <a:ext uri="{FF2B5EF4-FFF2-40B4-BE49-F238E27FC236}">
                    <a16:creationId xmlns:a16="http://schemas.microsoft.com/office/drawing/2014/main" id="{195C9A92-7F07-4012-9216-1612E43F218E}"/>
                  </a:ext>
                </a:extLst>
              </p:cNvPr>
              <p:cNvSpPr/>
              <p:nvPr/>
            </p:nvSpPr>
            <p:spPr>
              <a:xfrm>
                <a:off x="4167066" y="6696410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8" name="Oval 207">
                <a:extLst>
                  <a:ext uri="{FF2B5EF4-FFF2-40B4-BE49-F238E27FC236}">
                    <a16:creationId xmlns:a16="http://schemas.microsoft.com/office/drawing/2014/main" id="{E499881F-3B9A-4F26-8C53-C3A6FE658D6E}"/>
                  </a:ext>
                </a:extLst>
              </p:cNvPr>
              <p:cNvSpPr/>
              <p:nvPr/>
            </p:nvSpPr>
            <p:spPr>
              <a:xfrm>
                <a:off x="4629718" y="6697298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23" name="Group 222">
              <a:extLst>
                <a:ext uri="{FF2B5EF4-FFF2-40B4-BE49-F238E27FC236}">
                  <a16:creationId xmlns:a16="http://schemas.microsoft.com/office/drawing/2014/main" id="{94A7CF32-5AFA-463D-8AA3-61DED3B620AF}"/>
                </a:ext>
              </a:extLst>
            </p:cNvPr>
            <p:cNvGrpSpPr/>
            <p:nvPr/>
          </p:nvGrpSpPr>
          <p:grpSpPr>
            <a:xfrm>
              <a:off x="5276775" y="5321370"/>
              <a:ext cx="1537744" cy="1613368"/>
              <a:chOff x="5276775" y="5321370"/>
              <a:chExt cx="1537744" cy="1613368"/>
            </a:xfrm>
          </p:grpSpPr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47DF3B56-4D13-49EC-ABF7-A7850821F6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49790" y="5792020"/>
                <a:ext cx="932445" cy="932446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18" name="Line 8423">
                <a:extLst>
                  <a:ext uri="{FF2B5EF4-FFF2-40B4-BE49-F238E27FC236}">
                    <a16:creationId xmlns:a16="http://schemas.microsoft.com/office/drawing/2014/main" id="{D147927C-7620-49F1-B5D4-DEA151C4D06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446217" y="5793806"/>
                <a:ext cx="928873" cy="92887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65" name="Rectangle 164" descr="Wide upward diagonal">
                <a:extLst>
                  <a:ext uri="{FF2B5EF4-FFF2-40B4-BE49-F238E27FC236}">
                    <a16:creationId xmlns:a16="http://schemas.microsoft.com/office/drawing/2014/main" id="{FD07812C-1192-411A-8EF0-C9EDAA8E76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76775" y="6736715"/>
                <a:ext cx="1272352" cy="198023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66" name="Line 8396">
                <a:extLst>
                  <a:ext uri="{FF2B5EF4-FFF2-40B4-BE49-F238E27FC236}">
                    <a16:creationId xmlns:a16="http://schemas.microsoft.com/office/drawing/2014/main" id="{74AF989C-F3E1-44C5-8D63-35309A71F5E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6393464" y="6736715"/>
                <a:ext cx="42105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67" name="Oval 166">
                <a:extLst>
                  <a:ext uri="{FF2B5EF4-FFF2-40B4-BE49-F238E27FC236}">
                    <a16:creationId xmlns:a16="http://schemas.microsoft.com/office/drawing/2014/main" id="{4D4A1CD6-A604-498D-B6B6-35C4FFB66C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30907" y="5713933"/>
                <a:ext cx="72983" cy="7298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8" name="Oval 167">
                <a:extLst>
                  <a:ext uri="{FF2B5EF4-FFF2-40B4-BE49-F238E27FC236}">
                    <a16:creationId xmlns:a16="http://schemas.microsoft.com/office/drawing/2014/main" id="{BEB285E2-1910-4D84-8881-8497A0D949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05963" y="5713933"/>
                <a:ext cx="72983" cy="7298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9" name="Oval 168">
                <a:extLst>
                  <a:ext uri="{FF2B5EF4-FFF2-40B4-BE49-F238E27FC236}">
                    <a16:creationId xmlns:a16="http://schemas.microsoft.com/office/drawing/2014/main" id="{AC13F5F5-0595-4A8B-B555-426443FFAB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81531" y="5713933"/>
                <a:ext cx="72983" cy="7298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0" name="Oval 169">
                <a:extLst>
                  <a:ext uri="{FF2B5EF4-FFF2-40B4-BE49-F238E27FC236}">
                    <a16:creationId xmlns:a16="http://schemas.microsoft.com/office/drawing/2014/main" id="{8A7FA5BB-E237-4A23-B839-387BE1C552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57098" y="5713933"/>
                <a:ext cx="72983" cy="7298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1" name="Oval 170">
                <a:extLst>
                  <a:ext uri="{FF2B5EF4-FFF2-40B4-BE49-F238E27FC236}">
                    <a16:creationId xmlns:a16="http://schemas.microsoft.com/office/drawing/2014/main" id="{ABD76687-CF5E-4A72-B850-B5C9A91099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32665" y="5713933"/>
                <a:ext cx="72983" cy="7298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2" name="Oval 171">
                <a:extLst>
                  <a:ext uri="{FF2B5EF4-FFF2-40B4-BE49-F238E27FC236}">
                    <a16:creationId xmlns:a16="http://schemas.microsoft.com/office/drawing/2014/main" id="{D3F02F95-8B1E-42BD-B5D0-25663F13D9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20481" y="5713933"/>
                <a:ext cx="72983" cy="7298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3" name="Rectangle 172" descr="Wide upward diagonal">
                <a:extLst>
                  <a:ext uri="{FF2B5EF4-FFF2-40B4-BE49-F238E27FC236}">
                    <a16:creationId xmlns:a16="http://schemas.microsoft.com/office/drawing/2014/main" id="{759B8BD7-B31C-4BD3-A687-FFBA5D6F71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76775" y="5511827"/>
                <a:ext cx="1272352" cy="198023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74" name="Line 8404">
                <a:extLst>
                  <a:ext uri="{FF2B5EF4-FFF2-40B4-BE49-F238E27FC236}">
                    <a16:creationId xmlns:a16="http://schemas.microsoft.com/office/drawing/2014/main" id="{6E46DF7E-E5D3-4677-8307-C630C7AE999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276775" y="5705768"/>
                <a:ext cx="1272352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5" name="Line 8405">
                <a:extLst>
                  <a:ext uri="{FF2B5EF4-FFF2-40B4-BE49-F238E27FC236}">
                    <a16:creationId xmlns:a16="http://schemas.microsoft.com/office/drawing/2014/main" id="{2AAD2654-7479-4471-A3BC-9FA78EB3D5F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672822" y="5835401"/>
                <a:ext cx="49403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76" name="Text Box 8406">
                <a:extLst>
                  <a:ext uri="{FF2B5EF4-FFF2-40B4-BE49-F238E27FC236}">
                    <a16:creationId xmlns:a16="http://schemas.microsoft.com/office/drawing/2014/main" id="{924D801E-04DF-46A1-8C02-317A342346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38692" y="5847650"/>
                <a:ext cx="160256" cy="160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f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cxnSp>
            <p:nvCxnSpPr>
              <p:cNvPr id="178" name="Line 8423">
                <a:extLst>
                  <a:ext uri="{FF2B5EF4-FFF2-40B4-BE49-F238E27FC236}">
                    <a16:creationId xmlns:a16="http://schemas.microsoft.com/office/drawing/2014/main" id="{B5F491FE-14A7-4BB2-9C50-446B8933CEA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5446218" y="5793041"/>
                <a:ext cx="928873" cy="92887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82" name="TextBox 181">
                <a:extLst>
                  <a:ext uri="{FF2B5EF4-FFF2-40B4-BE49-F238E27FC236}">
                    <a16:creationId xmlns:a16="http://schemas.microsoft.com/office/drawing/2014/main" id="{C0D656F4-E610-4CAA-971A-C392F17112E2}"/>
                  </a:ext>
                </a:extLst>
              </p:cNvPr>
              <p:cNvSpPr txBox="1"/>
              <p:nvPr/>
            </p:nvSpPr>
            <p:spPr>
              <a:xfrm>
                <a:off x="5385245" y="5321370"/>
                <a:ext cx="987450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100" dirty="0">
                    <a:latin typeface="Arial" panose="020B0604020202020204" pitchFamily="34" charset="0"/>
                    <a:cs typeface="Arial" panose="020B0604020202020204" pitchFamily="34" charset="0"/>
                  </a:rPr>
                  <a:t>4 LST elements</a:t>
                </a:r>
              </a:p>
            </p:txBody>
          </p:sp>
          <p:sp>
            <p:nvSpPr>
              <p:cNvPr id="209" name="Oval 208">
                <a:extLst>
                  <a:ext uri="{FF2B5EF4-FFF2-40B4-BE49-F238E27FC236}">
                    <a16:creationId xmlns:a16="http://schemas.microsoft.com/office/drawing/2014/main" id="{7D952D3D-F8D1-4187-BB14-8CE891473718}"/>
                  </a:ext>
                </a:extLst>
              </p:cNvPr>
              <p:cNvSpPr/>
              <p:nvPr/>
            </p:nvSpPr>
            <p:spPr>
              <a:xfrm>
                <a:off x="5422240" y="5767915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0" name="Oval 209">
                <a:extLst>
                  <a:ext uri="{FF2B5EF4-FFF2-40B4-BE49-F238E27FC236}">
                    <a16:creationId xmlns:a16="http://schemas.microsoft.com/office/drawing/2014/main" id="{E287CE91-E427-4835-887A-A4DAF327D90E}"/>
                  </a:ext>
                </a:extLst>
              </p:cNvPr>
              <p:cNvSpPr/>
              <p:nvPr/>
            </p:nvSpPr>
            <p:spPr>
              <a:xfrm>
                <a:off x="5424087" y="6233151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1" name="Oval 210">
                <a:extLst>
                  <a:ext uri="{FF2B5EF4-FFF2-40B4-BE49-F238E27FC236}">
                    <a16:creationId xmlns:a16="http://schemas.microsoft.com/office/drawing/2014/main" id="{6E9223F7-9555-4B98-90E5-C3EF17E8E091}"/>
                  </a:ext>
                </a:extLst>
              </p:cNvPr>
              <p:cNvSpPr/>
              <p:nvPr/>
            </p:nvSpPr>
            <p:spPr>
              <a:xfrm>
                <a:off x="6350175" y="6238769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2" name="Oval 211">
                <a:extLst>
                  <a:ext uri="{FF2B5EF4-FFF2-40B4-BE49-F238E27FC236}">
                    <a16:creationId xmlns:a16="http://schemas.microsoft.com/office/drawing/2014/main" id="{C9CD553F-C478-4F06-B5AE-A4FB2906245D}"/>
                  </a:ext>
                </a:extLst>
              </p:cNvPr>
              <p:cNvSpPr/>
              <p:nvPr/>
            </p:nvSpPr>
            <p:spPr>
              <a:xfrm>
                <a:off x="5887060" y="6232735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3" name="Oval 212">
                <a:extLst>
                  <a:ext uri="{FF2B5EF4-FFF2-40B4-BE49-F238E27FC236}">
                    <a16:creationId xmlns:a16="http://schemas.microsoft.com/office/drawing/2014/main" id="{E19AA0A0-793F-43C8-9AA6-A843E8732659}"/>
                  </a:ext>
                </a:extLst>
              </p:cNvPr>
              <p:cNvSpPr/>
              <p:nvPr/>
            </p:nvSpPr>
            <p:spPr>
              <a:xfrm>
                <a:off x="6351875" y="5765724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4" name="Oval 213">
                <a:extLst>
                  <a:ext uri="{FF2B5EF4-FFF2-40B4-BE49-F238E27FC236}">
                    <a16:creationId xmlns:a16="http://schemas.microsoft.com/office/drawing/2014/main" id="{D3585DD7-9CE9-4D8B-BAD4-C587CCC9960B}"/>
                  </a:ext>
                </a:extLst>
              </p:cNvPr>
              <p:cNvSpPr/>
              <p:nvPr/>
            </p:nvSpPr>
            <p:spPr>
              <a:xfrm>
                <a:off x="5887320" y="5759760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5" name="Oval 214">
                <a:extLst>
                  <a:ext uri="{FF2B5EF4-FFF2-40B4-BE49-F238E27FC236}">
                    <a16:creationId xmlns:a16="http://schemas.microsoft.com/office/drawing/2014/main" id="{FB748FFC-9FE8-4EDB-977B-62074058597F}"/>
                  </a:ext>
                </a:extLst>
              </p:cNvPr>
              <p:cNvSpPr/>
              <p:nvPr/>
            </p:nvSpPr>
            <p:spPr>
              <a:xfrm>
                <a:off x="5423323" y="6695530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6" name="Oval 215">
                <a:extLst>
                  <a:ext uri="{FF2B5EF4-FFF2-40B4-BE49-F238E27FC236}">
                    <a16:creationId xmlns:a16="http://schemas.microsoft.com/office/drawing/2014/main" id="{1A2947B7-8233-42C2-AC96-3545BAE6ED82}"/>
                  </a:ext>
                </a:extLst>
              </p:cNvPr>
              <p:cNvSpPr/>
              <p:nvPr/>
            </p:nvSpPr>
            <p:spPr>
              <a:xfrm>
                <a:off x="5889834" y="6696410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7" name="Oval 216">
                <a:extLst>
                  <a:ext uri="{FF2B5EF4-FFF2-40B4-BE49-F238E27FC236}">
                    <a16:creationId xmlns:a16="http://schemas.microsoft.com/office/drawing/2014/main" id="{F2DABB46-635B-424D-BEDE-0D72475C1E32}"/>
                  </a:ext>
                </a:extLst>
              </p:cNvPr>
              <p:cNvSpPr/>
              <p:nvPr/>
            </p:nvSpPr>
            <p:spPr>
              <a:xfrm>
                <a:off x="6352486" y="6697298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9" name="Oval 218">
                <a:extLst>
                  <a:ext uri="{FF2B5EF4-FFF2-40B4-BE49-F238E27FC236}">
                    <a16:creationId xmlns:a16="http://schemas.microsoft.com/office/drawing/2014/main" id="{ED1F659E-3044-453F-B86A-7651EE785969}"/>
                  </a:ext>
                </a:extLst>
              </p:cNvPr>
              <p:cNvSpPr/>
              <p:nvPr/>
            </p:nvSpPr>
            <p:spPr>
              <a:xfrm>
                <a:off x="5650371" y="6456358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0" name="Oval 219">
                <a:extLst>
                  <a:ext uri="{FF2B5EF4-FFF2-40B4-BE49-F238E27FC236}">
                    <a16:creationId xmlns:a16="http://schemas.microsoft.com/office/drawing/2014/main" id="{05F92A06-B878-444B-8FC8-43AEF7C60F1F}"/>
                  </a:ext>
                </a:extLst>
              </p:cNvPr>
              <p:cNvSpPr/>
              <p:nvPr/>
            </p:nvSpPr>
            <p:spPr>
              <a:xfrm>
                <a:off x="5642454" y="5993359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1" name="Oval 220">
                <a:extLst>
                  <a:ext uri="{FF2B5EF4-FFF2-40B4-BE49-F238E27FC236}">
                    <a16:creationId xmlns:a16="http://schemas.microsoft.com/office/drawing/2014/main" id="{E3AA80EE-F4DF-4C9D-A879-995AF3632200}"/>
                  </a:ext>
                </a:extLst>
              </p:cNvPr>
              <p:cNvSpPr/>
              <p:nvPr/>
            </p:nvSpPr>
            <p:spPr>
              <a:xfrm>
                <a:off x="6098112" y="6011669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2" name="Oval 221">
                <a:extLst>
                  <a:ext uri="{FF2B5EF4-FFF2-40B4-BE49-F238E27FC236}">
                    <a16:creationId xmlns:a16="http://schemas.microsoft.com/office/drawing/2014/main" id="{7504D5E5-D98F-4375-8209-2100AF8EC57C}"/>
                  </a:ext>
                </a:extLst>
              </p:cNvPr>
              <p:cNvSpPr/>
              <p:nvPr/>
            </p:nvSpPr>
            <p:spPr>
              <a:xfrm>
                <a:off x="6098112" y="6456358"/>
                <a:ext cx="57150" cy="5715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01206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297F0F89-D02E-4FB4-A444-2B470C4D34BC}"/>
              </a:ext>
            </a:extLst>
          </p:cNvPr>
          <p:cNvCxnSpPr>
            <a:cxnSpLocks/>
          </p:cNvCxnSpPr>
          <p:nvPr/>
        </p:nvCxnSpPr>
        <p:spPr>
          <a:xfrm rot="16200000">
            <a:off x="4769280" y="1140362"/>
            <a:ext cx="0" cy="18602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C8882C9D-D6A5-46D9-A787-917807EC7B0B}"/>
              </a:ext>
            </a:extLst>
          </p:cNvPr>
          <p:cNvCxnSpPr/>
          <p:nvPr/>
        </p:nvCxnSpPr>
        <p:spPr>
          <a:xfrm>
            <a:off x="4757396" y="1134508"/>
            <a:ext cx="0" cy="18602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11962">
            <a:extLst>
              <a:ext uri="{FF2B5EF4-FFF2-40B4-BE49-F238E27FC236}">
                <a16:creationId xmlns:a16="http://schemas.microsoft.com/office/drawing/2014/main" id="{B9B480FF-7B6B-4FDE-88A9-C278111D3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9065" y="609853"/>
            <a:ext cx="401048" cy="278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none" lIns="0" tIns="0" rIns="0" bIns="0" anchor="t" anchorCtr="0" upright="1">
            <a:noAutofit/>
          </a:bodyPr>
          <a:lstStyle/>
          <a:p>
            <a:pPr algn="ctr"/>
            <a:r>
              <a:rPr lang="en-US" sz="1400" i="1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q</a:t>
            </a:r>
            <a:endParaRPr lang="en-US" sz="1400" dirty="0">
              <a:effectLst/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ED0015-C551-4BE6-9C74-25C4B9F32A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9608" y="1165926"/>
            <a:ext cx="1818497" cy="1818497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Line 11964">
            <a:extLst>
              <a:ext uri="{FF2B5EF4-FFF2-40B4-BE49-F238E27FC236}">
                <a16:creationId xmlns:a16="http://schemas.microsoft.com/office/drawing/2014/main" id="{47D17211-28FB-4979-A0E8-5CDA1F024AD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262971" y="890023"/>
            <a:ext cx="0" cy="2825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Line 11965">
            <a:extLst>
              <a:ext uri="{FF2B5EF4-FFF2-40B4-BE49-F238E27FC236}">
                <a16:creationId xmlns:a16="http://schemas.microsoft.com/office/drawing/2014/main" id="{511A11C7-8442-4100-AFB8-B7BB921CC25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490520" y="890023"/>
            <a:ext cx="0" cy="2825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Line 11966">
            <a:extLst>
              <a:ext uri="{FF2B5EF4-FFF2-40B4-BE49-F238E27FC236}">
                <a16:creationId xmlns:a16="http://schemas.microsoft.com/office/drawing/2014/main" id="{0F17A377-996B-4778-990F-CBDFD80AE80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718069" y="890023"/>
            <a:ext cx="0" cy="2825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Line 11967">
            <a:extLst>
              <a:ext uri="{FF2B5EF4-FFF2-40B4-BE49-F238E27FC236}">
                <a16:creationId xmlns:a16="http://schemas.microsoft.com/office/drawing/2014/main" id="{CC15C185-9217-4EBA-841C-E10712250C9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45619" y="890023"/>
            <a:ext cx="0" cy="2825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Line 11968">
            <a:extLst>
              <a:ext uri="{FF2B5EF4-FFF2-40B4-BE49-F238E27FC236}">
                <a16:creationId xmlns:a16="http://schemas.microsoft.com/office/drawing/2014/main" id="{DCF9A6EC-0448-4CCC-A021-BE77EDA7292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173168" y="890023"/>
            <a:ext cx="0" cy="2825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Line 11969">
            <a:extLst>
              <a:ext uri="{FF2B5EF4-FFF2-40B4-BE49-F238E27FC236}">
                <a16:creationId xmlns:a16="http://schemas.microsoft.com/office/drawing/2014/main" id="{70674A68-B22E-43C7-BCBD-9E1B4C216E5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400717" y="890023"/>
            <a:ext cx="0" cy="2825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Line 11970">
            <a:extLst>
              <a:ext uri="{FF2B5EF4-FFF2-40B4-BE49-F238E27FC236}">
                <a16:creationId xmlns:a16="http://schemas.microsoft.com/office/drawing/2014/main" id="{B4E712F8-54D1-441C-A6CC-B1877D01DC0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628266" y="890023"/>
            <a:ext cx="0" cy="2825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Line 11971">
            <a:extLst>
              <a:ext uri="{FF2B5EF4-FFF2-40B4-BE49-F238E27FC236}">
                <a16:creationId xmlns:a16="http://schemas.microsoft.com/office/drawing/2014/main" id="{868AA988-D636-4F88-A7A5-07D5E3871FB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855815" y="890023"/>
            <a:ext cx="0" cy="2825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Line 11972">
            <a:extLst>
              <a:ext uri="{FF2B5EF4-FFF2-40B4-BE49-F238E27FC236}">
                <a16:creationId xmlns:a16="http://schemas.microsoft.com/office/drawing/2014/main" id="{72BD18C6-7349-49B2-83E9-FD269853FF7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083364" y="890023"/>
            <a:ext cx="0" cy="2825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" name="Oval 86">
            <a:extLst>
              <a:ext uri="{FF2B5EF4-FFF2-40B4-BE49-F238E27FC236}">
                <a16:creationId xmlns:a16="http://schemas.microsoft.com/office/drawing/2014/main" id="{FEDBBD19-9E81-4BD1-8A1C-99564E383222}"/>
              </a:ext>
            </a:extLst>
          </p:cNvPr>
          <p:cNvSpPr/>
          <p:nvPr/>
        </p:nvSpPr>
        <p:spPr>
          <a:xfrm>
            <a:off x="1300183" y="1210774"/>
            <a:ext cx="210283" cy="21028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DE66EE1A-5FBF-4D17-B05C-C10FE824BA08}"/>
              </a:ext>
            </a:extLst>
          </p:cNvPr>
          <p:cNvSpPr/>
          <p:nvPr/>
        </p:nvSpPr>
        <p:spPr>
          <a:xfrm>
            <a:off x="2068026" y="1210774"/>
            <a:ext cx="210283" cy="21028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BC97E375-7D12-4EBE-94D6-176938D42AB7}"/>
              </a:ext>
            </a:extLst>
          </p:cNvPr>
          <p:cNvSpPr/>
          <p:nvPr/>
        </p:nvSpPr>
        <p:spPr>
          <a:xfrm>
            <a:off x="2841986" y="1210775"/>
            <a:ext cx="210283" cy="21028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41C82C90-4309-4438-8F79-200970DC9EBD}"/>
              </a:ext>
            </a:extLst>
          </p:cNvPr>
          <p:cNvSpPr/>
          <p:nvPr/>
        </p:nvSpPr>
        <p:spPr>
          <a:xfrm>
            <a:off x="1231552" y="1126486"/>
            <a:ext cx="78880" cy="7888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D81B3892-6508-40D2-BE7F-D707305BEB76}"/>
              </a:ext>
            </a:extLst>
          </p:cNvPr>
          <p:cNvSpPr/>
          <p:nvPr/>
        </p:nvSpPr>
        <p:spPr>
          <a:xfrm>
            <a:off x="2129905" y="1134508"/>
            <a:ext cx="78880" cy="7888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50D5DE8B-044A-4912-B943-F56D179BED58}"/>
              </a:ext>
            </a:extLst>
          </p:cNvPr>
          <p:cNvSpPr/>
          <p:nvPr/>
        </p:nvSpPr>
        <p:spPr>
          <a:xfrm>
            <a:off x="3044300" y="1126488"/>
            <a:ext cx="78880" cy="7888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B691128A-2410-4736-9FD5-480906431569}"/>
              </a:ext>
            </a:extLst>
          </p:cNvPr>
          <p:cNvSpPr/>
          <p:nvPr/>
        </p:nvSpPr>
        <p:spPr>
          <a:xfrm>
            <a:off x="1223532" y="2947262"/>
            <a:ext cx="78880" cy="7888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86597937-51A3-4DAD-9ADE-6E9490579DCF}"/>
              </a:ext>
            </a:extLst>
          </p:cNvPr>
          <p:cNvSpPr/>
          <p:nvPr/>
        </p:nvSpPr>
        <p:spPr>
          <a:xfrm>
            <a:off x="2121885" y="2955284"/>
            <a:ext cx="78880" cy="7888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A342B059-BD50-4665-A841-BDC355F07E4D}"/>
              </a:ext>
            </a:extLst>
          </p:cNvPr>
          <p:cNvSpPr/>
          <p:nvPr/>
        </p:nvSpPr>
        <p:spPr>
          <a:xfrm>
            <a:off x="3036280" y="2947264"/>
            <a:ext cx="78880" cy="7888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ED37CED4-69FA-41A8-A0B7-D3964AC51DEF}"/>
              </a:ext>
            </a:extLst>
          </p:cNvPr>
          <p:cNvSpPr/>
          <p:nvPr/>
        </p:nvSpPr>
        <p:spPr>
          <a:xfrm>
            <a:off x="1231553" y="2032860"/>
            <a:ext cx="78880" cy="7888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1F863812-6FBA-4B9E-947F-3DA84304131F}"/>
              </a:ext>
            </a:extLst>
          </p:cNvPr>
          <p:cNvSpPr/>
          <p:nvPr/>
        </p:nvSpPr>
        <p:spPr>
          <a:xfrm>
            <a:off x="3044301" y="2032862"/>
            <a:ext cx="78880" cy="7888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Text Box 11962">
            <a:extLst>
              <a:ext uri="{FF2B5EF4-FFF2-40B4-BE49-F238E27FC236}">
                <a16:creationId xmlns:a16="http://schemas.microsoft.com/office/drawing/2014/main" id="{CDCD1D3F-F39E-4698-B1CD-E760D0365E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3293" y="601831"/>
            <a:ext cx="401048" cy="278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none" lIns="0" tIns="0" rIns="0" bIns="0" anchor="t" anchorCtr="0" upright="1">
            <a:noAutofit/>
          </a:bodyPr>
          <a:lstStyle/>
          <a:p>
            <a:pPr algn="ctr"/>
            <a:r>
              <a:rPr lang="en-US" sz="1400" i="1" dirty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q</a:t>
            </a:r>
            <a:endParaRPr lang="en-US" sz="1400" dirty="0">
              <a:effectLst/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CD59B434-8D5E-4F25-BB3A-AA7BA5D8A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3836" y="1157904"/>
            <a:ext cx="1818497" cy="1818497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5" name="Line 11964">
            <a:extLst>
              <a:ext uri="{FF2B5EF4-FFF2-40B4-BE49-F238E27FC236}">
                <a16:creationId xmlns:a16="http://schemas.microsoft.com/office/drawing/2014/main" id="{C3BB2A73-6938-49C3-B0A7-C814265DC724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847199" y="882001"/>
            <a:ext cx="0" cy="2825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6" name="Line 11965">
            <a:extLst>
              <a:ext uri="{FF2B5EF4-FFF2-40B4-BE49-F238E27FC236}">
                <a16:creationId xmlns:a16="http://schemas.microsoft.com/office/drawing/2014/main" id="{5803B48E-089A-48A4-88F4-D575E67C024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074748" y="882001"/>
            <a:ext cx="0" cy="2825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7" name="Line 11966">
            <a:extLst>
              <a:ext uri="{FF2B5EF4-FFF2-40B4-BE49-F238E27FC236}">
                <a16:creationId xmlns:a16="http://schemas.microsoft.com/office/drawing/2014/main" id="{BAD5D68C-274E-4E11-BC64-A1ED71EE419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302297" y="882001"/>
            <a:ext cx="0" cy="2825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8" name="Line 11967">
            <a:extLst>
              <a:ext uri="{FF2B5EF4-FFF2-40B4-BE49-F238E27FC236}">
                <a16:creationId xmlns:a16="http://schemas.microsoft.com/office/drawing/2014/main" id="{6090C5FA-E99E-463B-B3BA-9632895E941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529847" y="882001"/>
            <a:ext cx="0" cy="2825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9" name="Line 11968">
            <a:extLst>
              <a:ext uri="{FF2B5EF4-FFF2-40B4-BE49-F238E27FC236}">
                <a16:creationId xmlns:a16="http://schemas.microsoft.com/office/drawing/2014/main" id="{4C1E9C89-8D7B-4BAB-A9C9-DE97BC79680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757396" y="882001"/>
            <a:ext cx="0" cy="2825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0" name="Line 11969">
            <a:extLst>
              <a:ext uri="{FF2B5EF4-FFF2-40B4-BE49-F238E27FC236}">
                <a16:creationId xmlns:a16="http://schemas.microsoft.com/office/drawing/2014/main" id="{18838E80-4B4C-4B1A-A206-CA2FA5449FB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984945" y="882001"/>
            <a:ext cx="0" cy="2825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Line 11970">
            <a:extLst>
              <a:ext uri="{FF2B5EF4-FFF2-40B4-BE49-F238E27FC236}">
                <a16:creationId xmlns:a16="http://schemas.microsoft.com/office/drawing/2014/main" id="{6A6671B0-A9C9-45FE-8A45-DC6D2B79F7B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212494" y="882001"/>
            <a:ext cx="0" cy="2825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" name="Line 11971">
            <a:extLst>
              <a:ext uri="{FF2B5EF4-FFF2-40B4-BE49-F238E27FC236}">
                <a16:creationId xmlns:a16="http://schemas.microsoft.com/office/drawing/2014/main" id="{8062B402-5196-4EFB-BD77-888A216131F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440043" y="882001"/>
            <a:ext cx="0" cy="2825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Line 11972">
            <a:extLst>
              <a:ext uri="{FF2B5EF4-FFF2-40B4-BE49-F238E27FC236}">
                <a16:creationId xmlns:a16="http://schemas.microsoft.com/office/drawing/2014/main" id="{4EFE253A-CC51-486F-ADA5-06D76EBA4A8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667592" y="882001"/>
            <a:ext cx="0" cy="2825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4" name="Oval 113">
            <a:extLst>
              <a:ext uri="{FF2B5EF4-FFF2-40B4-BE49-F238E27FC236}">
                <a16:creationId xmlns:a16="http://schemas.microsoft.com/office/drawing/2014/main" id="{2483D140-3A8E-4469-BCAD-DE1A81882B73}"/>
              </a:ext>
            </a:extLst>
          </p:cNvPr>
          <p:cNvSpPr/>
          <p:nvPr/>
        </p:nvSpPr>
        <p:spPr>
          <a:xfrm>
            <a:off x="3884411" y="1202752"/>
            <a:ext cx="210283" cy="21028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6C374E0A-B057-4C7B-98C1-72A4776FA805}"/>
              </a:ext>
            </a:extLst>
          </p:cNvPr>
          <p:cNvSpPr/>
          <p:nvPr/>
        </p:nvSpPr>
        <p:spPr>
          <a:xfrm>
            <a:off x="4652254" y="1202752"/>
            <a:ext cx="210283" cy="21028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BC25EFCB-05E3-408B-8980-443FE984B029}"/>
              </a:ext>
            </a:extLst>
          </p:cNvPr>
          <p:cNvSpPr/>
          <p:nvPr/>
        </p:nvSpPr>
        <p:spPr>
          <a:xfrm>
            <a:off x="5426214" y="1202753"/>
            <a:ext cx="210283" cy="21028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7B86E4D4-2FCB-4115-B21C-6A7EB26220F8}"/>
              </a:ext>
            </a:extLst>
          </p:cNvPr>
          <p:cNvSpPr/>
          <p:nvPr/>
        </p:nvSpPr>
        <p:spPr>
          <a:xfrm>
            <a:off x="3815780" y="1118464"/>
            <a:ext cx="78880" cy="7888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DA529FC9-8D31-492C-998D-939DF5ABEAE1}"/>
              </a:ext>
            </a:extLst>
          </p:cNvPr>
          <p:cNvSpPr/>
          <p:nvPr/>
        </p:nvSpPr>
        <p:spPr>
          <a:xfrm>
            <a:off x="4714133" y="1126486"/>
            <a:ext cx="78880" cy="7888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93AF5941-7089-4FCB-9DE9-A02D1C8F2C4F}"/>
              </a:ext>
            </a:extLst>
          </p:cNvPr>
          <p:cNvSpPr/>
          <p:nvPr/>
        </p:nvSpPr>
        <p:spPr>
          <a:xfrm>
            <a:off x="5628528" y="1118466"/>
            <a:ext cx="78880" cy="7888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836F6308-AAFE-4AC1-BEC4-C49D2C3F9FFB}"/>
              </a:ext>
            </a:extLst>
          </p:cNvPr>
          <p:cNvSpPr/>
          <p:nvPr/>
        </p:nvSpPr>
        <p:spPr>
          <a:xfrm>
            <a:off x="3807760" y="2939240"/>
            <a:ext cx="78880" cy="7888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675ECA4D-BD0D-4CFC-81A6-5C0EEBEE01F5}"/>
              </a:ext>
            </a:extLst>
          </p:cNvPr>
          <p:cNvSpPr/>
          <p:nvPr/>
        </p:nvSpPr>
        <p:spPr>
          <a:xfrm>
            <a:off x="4706113" y="2947262"/>
            <a:ext cx="78880" cy="7888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6183EFF3-767A-495A-8877-6BA0F5501AAE}"/>
              </a:ext>
            </a:extLst>
          </p:cNvPr>
          <p:cNvSpPr/>
          <p:nvPr/>
        </p:nvSpPr>
        <p:spPr>
          <a:xfrm>
            <a:off x="5620508" y="2939242"/>
            <a:ext cx="78880" cy="7888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C750A2CA-257C-4475-9772-A08571F075EE}"/>
              </a:ext>
            </a:extLst>
          </p:cNvPr>
          <p:cNvSpPr/>
          <p:nvPr/>
        </p:nvSpPr>
        <p:spPr>
          <a:xfrm>
            <a:off x="3815781" y="2024838"/>
            <a:ext cx="78880" cy="7888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E749BCD5-3763-445F-B23E-B97F3E43C3B7}"/>
              </a:ext>
            </a:extLst>
          </p:cNvPr>
          <p:cNvSpPr/>
          <p:nvPr/>
        </p:nvSpPr>
        <p:spPr>
          <a:xfrm>
            <a:off x="5628529" y="2024840"/>
            <a:ext cx="78880" cy="7888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7D7EE4FA-D44D-4123-8220-C90CF402F289}"/>
              </a:ext>
            </a:extLst>
          </p:cNvPr>
          <p:cNvSpPr/>
          <p:nvPr/>
        </p:nvSpPr>
        <p:spPr>
          <a:xfrm>
            <a:off x="4714134" y="2024838"/>
            <a:ext cx="78880" cy="7888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6120E3E6-AB52-4E86-943D-0E07AC2ED4A7}"/>
              </a:ext>
            </a:extLst>
          </p:cNvPr>
          <p:cNvCxnSpPr/>
          <p:nvPr/>
        </p:nvCxnSpPr>
        <p:spPr>
          <a:xfrm>
            <a:off x="1253566" y="3240505"/>
            <a:ext cx="1853572" cy="0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>
            <a:extLst>
              <a:ext uri="{FF2B5EF4-FFF2-40B4-BE49-F238E27FC236}">
                <a16:creationId xmlns:a16="http://schemas.microsoft.com/office/drawing/2014/main" id="{8D34131E-9D3C-45F3-8A02-B56D84DDB18D}"/>
              </a:ext>
            </a:extLst>
          </p:cNvPr>
          <p:cNvSpPr txBox="1"/>
          <p:nvPr/>
        </p:nvSpPr>
        <p:spPr>
          <a:xfrm>
            <a:off x="2100308" y="3069021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</a:p>
        </p:txBody>
      </p: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0DF4981F-D380-459D-AC55-4C0ED738FC04}"/>
              </a:ext>
            </a:extLst>
          </p:cNvPr>
          <p:cNvCxnSpPr/>
          <p:nvPr/>
        </p:nvCxnSpPr>
        <p:spPr>
          <a:xfrm>
            <a:off x="3858207" y="3240505"/>
            <a:ext cx="1853572" cy="0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>
            <a:extLst>
              <a:ext uri="{FF2B5EF4-FFF2-40B4-BE49-F238E27FC236}">
                <a16:creationId xmlns:a16="http://schemas.microsoft.com/office/drawing/2014/main" id="{3F0245AE-54D0-44AD-9654-9583700FA52E}"/>
              </a:ext>
            </a:extLst>
          </p:cNvPr>
          <p:cNvSpPr txBox="1"/>
          <p:nvPr/>
        </p:nvSpPr>
        <p:spPr>
          <a:xfrm>
            <a:off x="4704949" y="3069021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</a:p>
        </p:txBody>
      </p: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A2451486-9E89-4800-975A-D4D7C9434694}"/>
              </a:ext>
            </a:extLst>
          </p:cNvPr>
          <p:cNvCxnSpPr/>
          <p:nvPr/>
        </p:nvCxnSpPr>
        <p:spPr>
          <a:xfrm>
            <a:off x="445654" y="2931756"/>
            <a:ext cx="682647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25C0B571-BB24-438F-82FC-AFCE43412A2B}"/>
              </a:ext>
            </a:extLst>
          </p:cNvPr>
          <p:cNvCxnSpPr>
            <a:cxnSpLocks/>
          </p:cNvCxnSpPr>
          <p:nvPr/>
        </p:nvCxnSpPr>
        <p:spPr>
          <a:xfrm rot="16200000">
            <a:off x="226739" y="2731230"/>
            <a:ext cx="682647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>
            <a:extLst>
              <a:ext uri="{FF2B5EF4-FFF2-40B4-BE49-F238E27FC236}">
                <a16:creationId xmlns:a16="http://schemas.microsoft.com/office/drawing/2014/main" id="{FC3B5333-DBD1-4107-A029-640252E4F06A}"/>
              </a:ext>
            </a:extLst>
          </p:cNvPr>
          <p:cNvSpPr txBox="1"/>
          <p:nvPr/>
        </p:nvSpPr>
        <p:spPr>
          <a:xfrm>
            <a:off x="962526" y="2775284"/>
            <a:ext cx="7053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EA594796-0A2F-4698-8ECC-BA26AE5B9B97}"/>
              </a:ext>
            </a:extLst>
          </p:cNvPr>
          <p:cNvSpPr txBox="1"/>
          <p:nvPr/>
        </p:nvSpPr>
        <p:spPr>
          <a:xfrm>
            <a:off x="637939" y="2389906"/>
            <a:ext cx="7053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435924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2327910" y="197294"/>
            <a:ext cx="2524125" cy="2271713"/>
            <a:chOff x="2362200" y="142875"/>
            <a:chExt cx="2524125" cy="2271713"/>
          </a:xfrm>
        </p:grpSpPr>
        <p:grpSp>
          <p:nvGrpSpPr>
            <p:cNvPr id="3" name="Group 8937"/>
            <p:cNvGrpSpPr>
              <a:grpSpLocks/>
            </p:cNvGrpSpPr>
            <p:nvPr/>
          </p:nvGrpSpPr>
          <p:grpSpPr bwMode="auto">
            <a:xfrm>
              <a:off x="2576513" y="223838"/>
              <a:ext cx="2238375" cy="2106613"/>
              <a:chOff x="4507" y="7080"/>
              <a:chExt cx="3524" cy="3318"/>
            </a:xfrm>
          </p:grpSpPr>
          <p:sp>
            <p:nvSpPr>
              <p:cNvPr id="4" name="Rectangle 8938"/>
              <p:cNvSpPr>
                <a:spLocks noChangeArrowheads="1"/>
              </p:cNvSpPr>
              <p:nvPr/>
            </p:nvSpPr>
            <p:spPr bwMode="auto">
              <a:xfrm>
                <a:off x="4881" y="7835"/>
                <a:ext cx="2224" cy="2224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" name="Line 8939"/>
              <p:cNvSpPr>
                <a:spLocks noChangeShapeType="1"/>
              </p:cNvSpPr>
              <p:nvPr/>
            </p:nvSpPr>
            <p:spPr bwMode="auto">
              <a:xfrm>
                <a:off x="4881" y="7835"/>
                <a:ext cx="2224" cy="222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Text Box 8940"/>
              <p:cNvSpPr txBox="1">
                <a:spLocks noChangeArrowheads="1"/>
              </p:cNvSpPr>
              <p:nvPr/>
            </p:nvSpPr>
            <p:spPr bwMode="auto">
              <a:xfrm>
                <a:off x="5378" y="9301"/>
                <a:ext cx="339" cy="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Text Box 8941"/>
              <p:cNvSpPr txBox="1">
                <a:spLocks noChangeArrowheads="1"/>
              </p:cNvSpPr>
              <p:nvPr/>
            </p:nvSpPr>
            <p:spPr bwMode="auto">
              <a:xfrm>
                <a:off x="6288" y="8485"/>
                <a:ext cx="339" cy="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8" name="Group 8942"/>
              <p:cNvGrpSpPr>
                <a:grpSpLocks/>
              </p:cNvGrpSpPr>
              <p:nvPr/>
            </p:nvGrpSpPr>
            <p:grpSpPr bwMode="auto">
              <a:xfrm>
                <a:off x="4529" y="9758"/>
                <a:ext cx="339" cy="297"/>
                <a:chOff x="4142" y="7391"/>
                <a:chExt cx="339" cy="297"/>
              </a:xfrm>
            </p:grpSpPr>
            <p:sp>
              <p:nvSpPr>
                <p:cNvPr id="26" name="Oval 8943"/>
                <p:cNvSpPr>
                  <a:spLocks noChangeArrowheads="1"/>
                </p:cNvSpPr>
                <p:nvPr/>
              </p:nvSpPr>
              <p:spPr bwMode="auto">
                <a:xfrm>
                  <a:off x="4171" y="7391"/>
                  <a:ext cx="275" cy="275"/>
                </a:xfrm>
                <a:prstGeom prst="ellips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" name="Text Box 8944"/>
                <p:cNvSpPr txBox="1">
                  <a:spLocks noChangeArrowheads="1"/>
                </p:cNvSpPr>
                <p:nvPr/>
              </p:nvSpPr>
              <p:spPr bwMode="auto">
                <a:xfrm>
                  <a:off x="4142" y="7402"/>
                  <a:ext cx="339" cy="2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Batang" panose="02030600000101010101" pitchFamily="18" charset="-127"/>
                      <a:cs typeface="Arial" panose="020B0604020202020204" pitchFamily="34" charset="0"/>
                    </a:rPr>
                    <a:t>1</a:t>
                  </a:r>
                  <a:endPara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9" name="Group 8945"/>
              <p:cNvGrpSpPr>
                <a:grpSpLocks/>
              </p:cNvGrpSpPr>
              <p:nvPr/>
            </p:nvGrpSpPr>
            <p:grpSpPr bwMode="auto">
              <a:xfrm>
                <a:off x="7122" y="9757"/>
                <a:ext cx="339" cy="305"/>
                <a:chOff x="4149" y="7391"/>
                <a:chExt cx="339" cy="305"/>
              </a:xfrm>
            </p:grpSpPr>
            <p:sp>
              <p:nvSpPr>
                <p:cNvPr id="24" name="Oval 8946"/>
                <p:cNvSpPr>
                  <a:spLocks noChangeArrowheads="1"/>
                </p:cNvSpPr>
                <p:nvPr/>
              </p:nvSpPr>
              <p:spPr bwMode="auto">
                <a:xfrm>
                  <a:off x="4171" y="7391"/>
                  <a:ext cx="275" cy="275"/>
                </a:xfrm>
                <a:prstGeom prst="ellips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" name="Text Box 8947"/>
                <p:cNvSpPr txBox="1">
                  <a:spLocks noChangeArrowheads="1"/>
                </p:cNvSpPr>
                <p:nvPr/>
              </p:nvSpPr>
              <p:spPr bwMode="auto">
                <a:xfrm>
                  <a:off x="4149" y="7410"/>
                  <a:ext cx="339" cy="2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Batang" panose="02030600000101010101" pitchFamily="18" charset="-127"/>
                      <a:cs typeface="Arial" panose="020B0604020202020204" pitchFamily="34" charset="0"/>
                    </a:rPr>
                    <a:t>2</a:t>
                  </a:r>
                  <a:endPara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0" name="Group 8948"/>
              <p:cNvGrpSpPr>
                <a:grpSpLocks/>
              </p:cNvGrpSpPr>
              <p:nvPr/>
            </p:nvGrpSpPr>
            <p:grpSpPr bwMode="auto">
              <a:xfrm>
                <a:off x="7133" y="7792"/>
                <a:ext cx="339" cy="297"/>
                <a:chOff x="4149" y="7391"/>
                <a:chExt cx="339" cy="297"/>
              </a:xfrm>
            </p:grpSpPr>
            <p:sp>
              <p:nvSpPr>
                <p:cNvPr id="22" name="Oval 8949"/>
                <p:cNvSpPr>
                  <a:spLocks noChangeArrowheads="1"/>
                </p:cNvSpPr>
                <p:nvPr/>
              </p:nvSpPr>
              <p:spPr bwMode="auto">
                <a:xfrm>
                  <a:off x="4171" y="7391"/>
                  <a:ext cx="275" cy="275"/>
                </a:xfrm>
                <a:prstGeom prst="ellips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" name="Text Box 8950"/>
                <p:cNvSpPr txBox="1">
                  <a:spLocks noChangeArrowheads="1"/>
                </p:cNvSpPr>
                <p:nvPr/>
              </p:nvSpPr>
              <p:spPr bwMode="auto">
                <a:xfrm>
                  <a:off x="4149" y="7402"/>
                  <a:ext cx="339" cy="2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Batang" panose="02030600000101010101" pitchFamily="18" charset="-127"/>
                      <a:cs typeface="Arial" panose="020B0604020202020204" pitchFamily="34" charset="0"/>
                    </a:rPr>
                    <a:t>3</a:t>
                  </a:r>
                  <a:endPara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" name="Group 8951"/>
              <p:cNvGrpSpPr>
                <a:grpSpLocks/>
              </p:cNvGrpSpPr>
              <p:nvPr/>
            </p:nvGrpSpPr>
            <p:grpSpPr bwMode="auto">
              <a:xfrm>
                <a:off x="4507" y="7798"/>
                <a:ext cx="339" cy="286"/>
                <a:chOff x="4149" y="7386"/>
                <a:chExt cx="339" cy="286"/>
              </a:xfrm>
            </p:grpSpPr>
            <p:sp>
              <p:nvSpPr>
                <p:cNvPr id="20" name="Oval 8952"/>
                <p:cNvSpPr>
                  <a:spLocks noChangeArrowheads="1"/>
                </p:cNvSpPr>
                <p:nvPr/>
              </p:nvSpPr>
              <p:spPr bwMode="auto">
                <a:xfrm>
                  <a:off x="4171" y="7391"/>
                  <a:ext cx="275" cy="275"/>
                </a:xfrm>
                <a:prstGeom prst="ellips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" name="Text Box 8953"/>
                <p:cNvSpPr txBox="1">
                  <a:spLocks noChangeArrowheads="1"/>
                </p:cNvSpPr>
                <p:nvPr/>
              </p:nvSpPr>
              <p:spPr bwMode="auto">
                <a:xfrm>
                  <a:off x="4149" y="7386"/>
                  <a:ext cx="339" cy="2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Batang" panose="02030600000101010101" pitchFamily="18" charset="-127"/>
                      <a:cs typeface="Arial" panose="020B0604020202020204" pitchFamily="34" charset="0"/>
                    </a:rPr>
                    <a:t>4</a:t>
                  </a:r>
                  <a:endPara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2" name="Line 8954"/>
              <p:cNvSpPr>
                <a:spLocks noChangeShapeType="1"/>
              </p:cNvSpPr>
              <p:nvPr/>
            </p:nvSpPr>
            <p:spPr bwMode="auto">
              <a:xfrm>
                <a:off x="7178" y="10059"/>
                <a:ext cx="62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Line 8955"/>
              <p:cNvSpPr>
                <a:spLocks noChangeShapeType="1"/>
              </p:cNvSpPr>
              <p:nvPr/>
            </p:nvSpPr>
            <p:spPr bwMode="auto">
              <a:xfrm rot="-5400000">
                <a:off x="4573" y="7453"/>
                <a:ext cx="62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Text Box 8956"/>
              <p:cNvSpPr txBox="1">
                <a:spLocks noChangeArrowheads="1"/>
              </p:cNvSpPr>
              <p:nvPr/>
            </p:nvSpPr>
            <p:spPr bwMode="auto">
              <a:xfrm>
                <a:off x="4613" y="10081"/>
                <a:ext cx="529" cy="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(0,0)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Text Box 8957"/>
              <p:cNvSpPr txBox="1">
                <a:spLocks noChangeArrowheads="1"/>
              </p:cNvSpPr>
              <p:nvPr/>
            </p:nvSpPr>
            <p:spPr bwMode="auto">
              <a:xfrm>
                <a:off x="6835" y="10112"/>
                <a:ext cx="529" cy="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(1,0)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Text Box 8958"/>
              <p:cNvSpPr txBox="1">
                <a:spLocks noChangeArrowheads="1"/>
              </p:cNvSpPr>
              <p:nvPr/>
            </p:nvSpPr>
            <p:spPr bwMode="auto">
              <a:xfrm>
                <a:off x="4876" y="7552"/>
                <a:ext cx="529" cy="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(0,1)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Text Box 8959"/>
              <p:cNvSpPr txBox="1">
                <a:spLocks noChangeArrowheads="1"/>
              </p:cNvSpPr>
              <p:nvPr/>
            </p:nvSpPr>
            <p:spPr bwMode="auto">
              <a:xfrm>
                <a:off x="6828" y="7540"/>
                <a:ext cx="529" cy="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(1,1)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Text Box 8960"/>
              <p:cNvSpPr txBox="1">
                <a:spLocks noChangeArrowheads="1"/>
              </p:cNvSpPr>
              <p:nvPr/>
            </p:nvSpPr>
            <p:spPr bwMode="auto">
              <a:xfrm>
                <a:off x="7756" y="9921"/>
                <a:ext cx="275" cy="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x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Text Box 8961"/>
              <p:cNvSpPr txBox="1">
                <a:spLocks noChangeArrowheads="1"/>
              </p:cNvSpPr>
              <p:nvPr/>
            </p:nvSpPr>
            <p:spPr bwMode="auto">
              <a:xfrm>
                <a:off x="4907" y="7080"/>
                <a:ext cx="275" cy="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y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8" name="Rectangle 27"/>
            <p:cNvSpPr/>
            <p:nvPr/>
          </p:nvSpPr>
          <p:spPr>
            <a:xfrm>
              <a:off x="2362200" y="142875"/>
              <a:ext cx="2524125" cy="227171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0" name="Rectangle 84"/>
          <p:cNvSpPr>
            <a:spLocks noChangeArrowheads="1"/>
          </p:cNvSpPr>
          <p:nvPr/>
        </p:nvSpPr>
        <p:spPr bwMode="auto">
          <a:xfrm>
            <a:off x="1466850" y="28368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83" name="Group 82"/>
          <p:cNvGrpSpPr/>
          <p:nvPr/>
        </p:nvGrpSpPr>
        <p:grpSpPr>
          <a:xfrm>
            <a:off x="1019175" y="2724150"/>
            <a:ext cx="4667250" cy="1947863"/>
            <a:chOff x="1019175" y="2724150"/>
            <a:chExt cx="4667250" cy="1947863"/>
          </a:xfrm>
        </p:grpSpPr>
        <p:sp>
          <p:nvSpPr>
            <p:cNvPr id="32" name="AutoShape 8890"/>
            <p:cNvSpPr>
              <a:spLocks noChangeArrowheads="1"/>
            </p:cNvSpPr>
            <p:nvPr/>
          </p:nvSpPr>
          <p:spPr bwMode="auto">
            <a:xfrm rot="870398">
              <a:off x="3811905" y="3157605"/>
              <a:ext cx="1356360" cy="750829"/>
            </a:xfrm>
            <a:prstGeom prst="triangle">
              <a:avLst>
                <a:gd name="adj" fmla="val 44486"/>
              </a:avLst>
            </a:prstGeom>
            <a:solidFill>
              <a:schemeClr val="bg1">
                <a:lumMod val="85000"/>
              </a:schemeClr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Line 8891"/>
            <p:cNvSpPr>
              <a:spLocks noChangeShapeType="1"/>
            </p:cNvSpPr>
            <p:nvPr/>
          </p:nvSpPr>
          <p:spPr bwMode="auto">
            <a:xfrm>
              <a:off x="3739515" y="3725491"/>
              <a:ext cx="2743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Line 8892"/>
            <p:cNvSpPr>
              <a:spLocks noChangeShapeType="1"/>
            </p:cNvSpPr>
            <p:nvPr/>
          </p:nvSpPr>
          <p:spPr bwMode="auto">
            <a:xfrm flipV="1">
              <a:off x="3739515" y="3447265"/>
              <a:ext cx="0" cy="278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Text Box 8893"/>
            <p:cNvSpPr txBox="1">
              <a:spLocks noChangeArrowheads="1"/>
            </p:cNvSpPr>
            <p:nvPr/>
          </p:nvSpPr>
          <p:spPr bwMode="auto">
            <a:xfrm>
              <a:off x="4333875" y="3900811"/>
              <a:ext cx="175260" cy="1829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Text Box 8894"/>
            <p:cNvSpPr txBox="1">
              <a:spLocks noChangeArrowheads="1"/>
            </p:cNvSpPr>
            <p:nvPr/>
          </p:nvSpPr>
          <p:spPr bwMode="auto">
            <a:xfrm>
              <a:off x="4379595" y="3508246"/>
              <a:ext cx="175260" cy="1829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Line 8898"/>
            <p:cNvSpPr>
              <a:spLocks noChangeShapeType="1"/>
            </p:cNvSpPr>
            <p:nvPr/>
          </p:nvSpPr>
          <p:spPr bwMode="auto">
            <a:xfrm>
              <a:off x="3507105" y="4217151"/>
              <a:ext cx="20231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Line 8899"/>
            <p:cNvSpPr>
              <a:spLocks noChangeShapeType="1"/>
            </p:cNvSpPr>
            <p:nvPr/>
          </p:nvSpPr>
          <p:spPr bwMode="auto">
            <a:xfrm flipV="1">
              <a:off x="3507105" y="2848888"/>
              <a:ext cx="0" cy="136826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Text Box 8900"/>
            <p:cNvSpPr txBox="1">
              <a:spLocks noChangeArrowheads="1"/>
            </p:cNvSpPr>
            <p:nvPr/>
          </p:nvSpPr>
          <p:spPr bwMode="auto">
            <a:xfrm>
              <a:off x="5511165" y="4118056"/>
              <a:ext cx="175260" cy="171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Text Box 8901"/>
            <p:cNvSpPr txBox="1">
              <a:spLocks noChangeArrowheads="1"/>
            </p:cNvSpPr>
            <p:nvPr/>
          </p:nvSpPr>
          <p:spPr bwMode="auto">
            <a:xfrm>
              <a:off x="3354705" y="2787907"/>
              <a:ext cx="175260" cy="1829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Line 8902"/>
            <p:cNvSpPr>
              <a:spLocks noChangeShapeType="1"/>
            </p:cNvSpPr>
            <p:nvPr/>
          </p:nvSpPr>
          <p:spPr bwMode="auto">
            <a:xfrm>
              <a:off x="3937635" y="3782661"/>
              <a:ext cx="2743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Line 8903"/>
            <p:cNvSpPr>
              <a:spLocks noChangeShapeType="1"/>
            </p:cNvSpPr>
            <p:nvPr/>
          </p:nvSpPr>
          <p:spPr bwMode="auto">
            <a:xfrm flipV="1">
              <a:off x="3937635" y="3504435"/>
              <a:ext cx="0" cy="278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Line 8904"/>
            <p:cNvSpPr>
              <a:spLocks noChangeShapeType="1"/>
            </p:cNvSpPr>
            <p:nvPr/>
          </p:nvSpPr>
          <p:spPr bwMode="auto">
            <a:xfrm>
              <a:off x="4139565" y="3832208"/>
              <a:ext cx="2743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Line 8905"/>
            <p:cNvSpPr>
              <a:spLocks noChangeShapeType="1"/>
            </p:cNvSpPr>
            <p:nvPr/>
          </p:nvSpPr>
          <p:spPr bwMode="auto">
            <a:xfrm flipV="1">
              <a:off x="4139565" y="3553982"/>
              <a:ext cx="0" cy="278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Line 8906"/>
            <p:cNvSpPr>
              <a:spLocks noChangeShapeType="1"/>
            </p:cNvSpPr>
            <p:nvPr/>
          </p:nvSpPr>
          <p:spPr bwMode="auto">
            <a:xfrm>
              <a:off x="4356735" y="3885566"/>
              <a:ext cx="2743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Line 8907"/>
            <p:cNvSpPr>
              <a:spLocks noChangeShapeType="1"/>
            </p:cNvSpPr>
            <p:nvPr/>
          </p:nvSpPr>
          <p:spPr bwMode="auto">
            <a:xfrm flipV="1">
              <a:off x="4356735" y="3607340"/>
              <a:ext cx="0" cy="278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Line 8908"/>
            <p:cNvSpPr>
              <a:spLocks noChangeShapeType="1"/>
            </p:cNvSpPr>
            <p:nvPr/>
          </p:nvSpPr>
          <p:spPr bwMode="auto">
            <a:xfrm>
              <a:off x="4554855" y="3938925"/>
              <a:ext cx="2743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Line 8909"/>
            <p:cNvSpPr>
              <a:spLocks noChangeShapeType="1"/>
            </p:cNvSpPr>
            <p:nvPr/>
          </p:nvSpPr>
          <p:spPr bwMode="auto">
            <a:xfrm flipV="1">
              <a:off x="4554855" y="3660698"/>
              <a:ext cx="0" cy="278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Line 8910"/>
            <p:cNvSpPr>
              <a:spLocks noChangeShapeType="1"/>
            </p:cNvSpPr>
            <p:nvPr/>
          </p:nvSpPr>
          <p:spPr bwMode="auto">
            <a:xfrm>
              <a:off x="4768215" y="3992283"/>
              <a:ext cx="2743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Line 8911"/>
            <p:cNvSpPr>
              <a:spLocks noChangeShapeType="1"/>
            </p:cNvSpPr>
            <p:nvPr/>
          </p:nvSpPr>
          <p:spPr bwMode="auto">
            <a:xfrm flipV="1">
              <a:off x="4768215" y="3714057"/>
              <a:ext cx="0" cy="278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Line 8912"/>
            <p:cNvSpPr>
              <a:spLocks noChangeShapeType="1"/>
            </p:cNvSpPr>
            <p:nvPr/>
          </p:nvSpPr>
          <p:spPr bwMode="auto">
            <a:xfrm>
              <a:off x="4973955" y="4041830"/>
              <a:ext cx="2743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Line 8913"/>
            <p:cNvSpPr>
              <a:spLocks noChangeShapeType="1"/>
            </p:cNvSpPr>
            <p:nvPr/>
          </p:nvSpPr>
          <p:spPr bwMode="auto">
            <a:xfrm flipV="1">
              <a:off x="4973955" y="3763604"/>
              <a:ext cx="0" cy="278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Line 8914"/>
            <p:cNvSpPr>
              <a:spLocks noChangeShapeType="1"/>
            </p:cNvSpPr>
            <p:nvPr/>
          </p:nvSpPr>
          <p:spPr bwMode="auto">
            <a:xfrm flipH="1">
              <a:off x="3663315" y="3744547"/>
              <a:ext cx="57150" cy="1676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Line 8915"/>
            <p:cNvSpPr>
              <a:spLocks noChangeShapeType="1"/>
            </p:cNvSpPr>
            <p:nvPr/>
          </p:nvSpPr>
          <p:spPr bwMode="auto">
            <a:xfrm>
              <a:off x="3689985" y="3836019"/>
              <a:ext cx="209550" cy="6860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Text Box 8916"/>
            <p:cNvSpPr txBox="1">
              <a:spLocks noChangeArrowheads="1"/>
            </p:cNvSpPr>
            <p:nvPr/>
          </p:nvSpPr>
          <p:spPr bwMode="auto">
            <a:xfrm>
              <a:off x="3865245" y="3832208"/>
              <a:ext cx="175260" cy="1448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s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reeform 8917"/>
            <p:cNvSpPr>
              <a:spLocks/>
            </p:cNvSpPr>
            <p:nvPr/>
          </p:nvSpPr>
          <p:spPr bwMode="auto">
            <a:xfrm>
              <a:off x="1123950" y="2867945"/>
              <a:ext cx="1720850" cy="1391131"/>
            </a:xfrm>
            <a:custGeom>
              <a:avLst/>
              <a:gdLst>
                <a:gd name="T0" fmla="*/ 323 w 2710"/>
                <a:gd name="T1" fmla="*/ 1518 h 2190"/>
                <a:gd name="T2" fmla="*/ 45 w 2710"/>
                <a:gd name="T3" fmla="*/ 788 h 2190"/>
                <a:gd name="T4" fmla="*/ 592 w 2710"/>
                <a:gd name="T5" fmla="*/ 126 h 2190"/>
                <a:gd name="T6" fmla="*/ 1888 w 2710"/>
                <a:gd name="T7" fmla="*/ 155 h 2190"/>
                <a:gd name="T8" fmla="*/ 2627 w 2710"/>
                <a:gd name="T9" fmla="*/ 1057 h 2190"/>
                <a:gd name="T10" fmla="*/ 2387 w 2710"/>
                <a:gd name="T11" fmla="*/ 2036 h 2190"/>
                <a:gd name="T12" fmla="*/ 842 w 2710"/>
                <a:gd name="T13" fmla="*/ 1979 h 2190"/>
                <a:gd name="T14" fmla="*/ 323 w 2710"/>
                <a:gd name="T15" fmla="*/ 1518 h 219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10" h="2190">
                  <a:moveTo>
                    <a:pt x="323" y="1518"/>
                  </a:moveTo>
                  <a:cubicBezTo>
                    <a:pt x="190" y="1319"/>
                    <a:pt x="0" y="1020"/>
                    <a:pt x="45" y="788"/>
                  </a:cubicBezTo>
                  <a:cubicBezTo>
                    <a:pt x="90" y="556"/>
                    <a:pt x="285" y="231"/>
                    <a:pt x="592" y="126"/>
                  </a:cubicBezTo>
                  <a:cubicBezTo>
                    <a:pt x="899" y="21"/>
                    <a:pt x="1549" y="0"/>
                    <a:pt x="1888" y="155"/>
                  </a:cubicBezTo>
                  <a:cubicBezTo>
                    <a:pt x="2227" y="310"/>
                    <a:pt x="2544" y="743"/>
                    <a:pt x="2627" y="1057"/>
                  </a:cubicBezTo>
                  <a:cubicBezTo>
                    <a:pt x="2710" y="1371"/>
                    <a:pt x="2685" y="1882"/>
                    <a:pt x="2387" y="2036"/>
                  </a:cubicBezTo>
                  <a:cubicBezTo>
                    <a:pt x="2089" y="2190"/>
                    <a:pt x="1184" y="2070"/>
                    <a:pt x="842" y="1979"/>
                  </a:cubicBezTo>
                  <a:cubicBezTo>
                    <a:pt x="500" y="1888"/>
                    <a:pt x="456" y="1717"/>
                    <a:pt x="323" y="1518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Freeform 8918"/>
            <p:cNvSpPr>
              <a:spLocks/>
            </p:cNvSpPr>
            <p:nvPr/>
          </p:nvSpPr>
          <p:spPr bwMode="auto">
            <a:xfrm>
              <a:off x="1146175" y="2911140"/>
              <a:ext cx="1664335" cy="1225973"/>
            </a:xfrm>
            <a:custGeom>
              <a:avLst/>
              <a:gdLst>
                <a:gd name="T0" fmla="*/ 0 w 2621"/>
                <a:gd name="T1" fmla="*/ 835 h 1930"/>
                <a:gd name="T2" fmla="*/ 480 w 2621"/>
                <a:gd name="T3" fmla="*/ 864 h 1930"/>
                <a:gd name="T4" fmla="*/ 221 w 2621"/>
                <a:gd name="T5" fmla="*/ 298 h 1930"/>
                <a:gd name="T6" fmla="*/ 768 w 2621"/>
                <a:gd name="T7" fmla="*/ 547 h 1930"/>
                <a:gd name="T8" fmla="*/ 874 w 2621"/>
                <a:gd name="T9" fmla="*/ 10 h 1930"/>
                <a:gd name="T10" fmla="*/ 1162 w 2621"/>
                <a:gd name="T11" fmla="*/ 499 h 1930"/>
                <a:gd name="T12" fmla="*/ 1479 w 2621"/>
                <a:gd name="T13" fmla="*/ 0 h 1930"/>
                <a:gd name="T14" fmla="*/ 1671 w 2621"/>
                <a:gd name="T15" fmla="*/ 586 h 1930"/>
                <a:gd name="T16" fmla="*/ 2103 w 2621"/>
                <a:gd name="T17" fmla="*/ 269 h 1930"/>
                <a:gd name="T18" fmla="*/ 2093 w 2621"/>
                <a:gd name="T19" fmla="*/ 931 h 1930"/>
                <a:gd name="T20" fmla="*/ 2516 w 2621"/>
                <a:gd name="T21" fmla="*/ 797 h 1930"/>
                <a:gd name="T22" fmla="*/ 2218 w 2621"/>
                <a:gd name="T23" fmla="*/ 1344 h 1930"/>
                <a:gd name="T24" fmla="*/ 2621 w 2621"/>
                <a:gd name="T25" fmla="*/ 1411 h 1930"/>
                <a:gd name="T26" fmla="*/ 2151 w 2621"/>
                <a:gd name="T27" fmla="*/ 1690 h 1930"/>
                <a:gd name="T28" fmla="*/ 2391 w 2621"/>
                <a:gd name="T29" fmla="*/ 1930 h 193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621" h="1930">
                  <a:moveTo>
                    <a:pt x="0" y="835"/>
                  </a:moveTo>
                  <a:lnTo>
                    <a:pt x="480" y="864"/>
                  </a:lnTo>
                  <a:lnTo>
                    <a:pt x="221" y="298"/>
                  </a:lnTo>
                  <a:lnTo>
                    <a:pt x="768" y="547"/>
                  </a:lnTo>
                  <a:lnTo>
                    <a:pt x="874" y="10"/>
                  </a:lnTo>
                  <a:lnTo>
                    <a:pt x="1162" y="499"/>
                  </a:lnTo>
                  <a:lnTo>
                    <a:pt x="1479" y="0"/>
                  </a:lnTo>
                  <a:lnTo>
                    <a:pt x="1671" y="586"/>
                  </a:lnTo>
                  <a:lnTo>
                    <a:pt x="2103" y="269"/>
                  </a:lnTo>
                  <a:lnTo>
                    <a:pt x="2093" y="931"/>
                  </a:lnTo>
                  <a:lnTo>
                    <a:pt x="2516" y="797"/>
                  </a:lnTo>
                  <a:lnTo>
                    <a:pt x="2218" y="1344"/>
                  </a:lnTo>
                  <a:lnTo>
                    <a:pt x="2621" y="1411"/>
                  </a:lnTo>
                  <a:lnTo>
                    <a:pt x="2151" y="1690"/>
                  </a:lnTo>
                  <a:lnTo>
                    <a:pt x="2391" y="193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Freeform 8919"/>
            <p:cNvSpPr>
              <a:spLocks/>
            </p:cNvSpPr>
            <p:nvPr/>
          </p:nvSpPr>
          <p:spPr bwMode="auto">
            <a:xfrm>
              <a:off x="1311275" y="3228114"/>
              <a:ext cx="1243330" cy="975697"/>
            </a:xfrm>
            <a:custGeom>
              <a:avLst/>
              <a:gdLst>
                <a:gd name="T0" fmla="*/ 1699 w 1958"/>
                <a:gd name="T1" fmla="*/ 1536 h 1536"/>
                <a:gd name="T2" fmla="*/ 1881 w 1958"/>
                <a:gd name="T3" fmla="*/ 1181 h 1536"/>
                <a:gd name="T4" fmla="*/ 1958 w 1958"/>
                <a:gd name="T5" fmla="*/ 836 h 1536"/>
                <a:gd name="T6" fmla="*/ 1833 w 1958"/>
                <a:gd name="T7" fmla="*/ 432 h 1536"/>
                <a:gd name="T8" fmla="*/ 1401 w 1958"/>
                <a:gd name="T9" fmla="*/ 68 h 1536"/>
                <a:gd name="T10" fmla="*/ 892 w 1958"/>
                <a:gd name="T11" fmla="*/ 0 h 1536"/>
                <a:gd name="T12" fmla="*/ 480 w 1958"/>
                <a:gd name="T13" fmla="*/ 58 h 1536"/>
                <a:gd name="T14" fmla="*/ 211 w 1958"/>
                <a:gd name="T15" fmla="*/ 384 h 1536"/>
                <a:gd name="T16" fmla="*/ 0 w 1958"/>
                <a:gd name="T17" fmla="*/ 864 h 1536"/>
                <a:gd name="T18" fmla="*/ 470 w 1958"/>
                <a:gd name="T19" fmla="*/ 855 h 1536"/>
                <a:gd name="T20" fmla="*/ 316 w 1958"/>
                <a:gd name="T21" fmla="*/ 1306 h 1536"/>
                <a:gd name="T22" fmla="*/ 912 w 1958"/>
                <a:gd name="T23" fmla="*/ 1018 h 1536"/>
                <a:gd name="T24" fmla="*/ 1017 w 1958"/>
                <a:gd name="T25" fmla="*/ 1488 h 1536"/>
                <a:gd name="T26" fmla="*/ 1382 w 1958"/>
                <a:gd name="T27" fmla="*/ 1133 h 1536"/>
                <a:gd name="T28" fmla="*/ 1699 w 1958"/>
                <a:gd name="T29" fmla="*/ 1536 h 1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958" h="1536">
                  <a:moveTo>
                    <a:pt x="1699" y="1536"/>
                  </a:moveTo>
                  <a:lnTo>
                    <a:pt x="1881" y="1181"/>
                  </a:lnTo>
                  <a:lnTo>
                    <a:pt x="1958" y="836"/>
                  </a:lnTo>
                  <a:lnTo>
                    <a:pt x="1833" y="432"/>
                  </a:lnTo>
                  <a:lnTo>
                    <a:pt x="1401" y="68"/>
                  </a:lnTo>
                  <a:lnTo>
                    <a:pt x="892" y="0"/>
                  </a:lnTo>
                  <a:lnTo>
                    <a:pt x="480" y="58"/>
                  </a:lnTo>
                  <a:lnTo>
                    <a:pt x="211" y="384"/>
                  </a:lnTo>
                  <a:lnTo>
                    <a:pt x="0" y="864"/>
                  </a:lnTo>
                  <a:lnTo>
                    <a:pt x="470" y="855"/>
                  </a:lnTo>
                  <a:lnTo>
                    <a:pt x="316" y="1306"/>
                  </a:lnTo>
                  <a:lnTo>
                    <a:pt x="912" y="1018"/>
                  </a:lnTo>
                  <a:lnTo>
                    <a:pt x="1017" y="1488"/>
                  </a:lnTo>
                  <a:lnTo>
                    <a:pt x="1382" y="1133"/>
                  </a:lnTo>
                  <a:lnTo>
                    <a:pt x="1699" y="1536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8920"/>
            <p:cNvSpPr>
              <a:spLocks/>
            </p:cNvSpPr>
            <p:nvPr/>
          </p:nvSpPr>
          <p:spPr bwMode="auto">
            <a:xfrm>
              <a:off x="1450975" y="3454252"/>
              <a:ext cx="1054735" cy="518339"/>
            </a:xfrm>
            <a:custGeom>
              <a:avLst/>
              <a:gdLst>
                <a:gd name="T0" fmla="*/ 0 w 1661"/>
                <a:gd name="T1" fmla="*/ 0 h 816"/>
                <a:gd name="T2" fmla="*/ 250 w 1661"/>
                <a:gd name="T3" fmla="*/ 508 h 816"/>
                <a:gd name="T4" fmla="*/ 682 w 1661"/>
                <a:gd name="T5" fmla="*/ 662 h 816"/>
                <a:gd name="T6" fmla="*/ 1162 w 1661"/>
                <a:gd name="T7" fmla="*/ 777 h 816"/>
                <a:gd name="T8" fmla="*/ 1661 w 1661"/>
                <a:gd name="T9" fmla="*/ 816 h 816"/>
                <a:gd name="T10" fmla="*/ 1335 w 1661"/>
                <a:gd name="T11" fmla="*/ 489 h 816"/>
                <a:gd name="T12" fmla="*/ 1162 w 1661"/>
                <a:gd name="T13" fmla="*/ 777 h 816"/>
                <a:gd name="T14" fmla="*/ 1028 w 1661"/>
                <a:gd name="T15" fmla="*/ 403 h 816"/>
                <a:gd name="T16" fmla="*/ 692 w 1661"/>
                <a:gd name="T17" fmla="*/ 652 h 816"/>
                <a:gd name="T18" fmla="*/ 567 w 1661"/>
                <a:gd name="T19" fmla="*/ 278 h 816"/>
                <a:gd name="T20" fmla="*/ 231 w 1661"/>
                <a:gd name="T21" fmla="*/ 499 h 816"/>
                <a:gd name="T22" fmla="*/ 308 w 1661"/>
                <a:gd name="T23" fmla="*/ 57 h 816"/>
                <a:gd name="T24" fmla="*/ 0 w 1661"/>
                <a:gd name="T25" fmla="*/ 0 h 81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661" h="816">
                  <a:moveTo>
                    <a:pt x="0" y="0"/>
                  </a:moveTo>
                  <a:lnTo>
                    <a:pt x="250" y="508"/>
                  </a:lnTo>
                  <a:lnTo>
                    <a:pt x="682" y="662"/>
                  </a:lnTo>
                  <a:lnTo>
                    <a:pt x="1162" y="777"/>
                  </a:lnTo>
                  <a:lnTo>
                    <a:pt x="1661" y="816"/>
                  </a:lnTo>
                  <a:lnTo>
                    <a:pt x="1335" y="489"/>
                  </a:lnTo>
                  <a:lnTo>
                    <a:pt x="1162" y="777"/>
                  </a:lnTo>
                  <a:lnTo>
                    <a:pt x="1028" y="403"/>
                  </a:lnTo>
                  <a:lnTo>
                    <a:pt x="692" y="652"/>
                  </a:lnTo>
                  <a:lnTo>
                    <a:pt x="567" y="278"/>
                  </a:lnTo>
                  <a:lnTo>
                    <a:pt x="231" y="499"/>
                  </a:lnTo>
                  <a:lnTo>
                    <a:pt x="30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Freeform 8921"/>
            <p:cNvSpPr>
              <a:spLocks/>
            </p:cNvSpPr>
            <p:nvPr/>
          </p:nvSpPr>
          <p:spPr bwMode="auto">
            <a:xfrm>
              <a:off x="1646555" y="3234466"/>
              <a:ext cx="908050" cy="530408"/>
            </a:xfrm>
            <a:custGeom>
              <a:avLst/>
              <a:gdLst>
                <a:gd name="T0" fmla="*/ 1430 w 1430"/>
                <a:gd name="T1" fmla="*/ 826 h 835"/>
                <a:gd name="T2" fmla="*/ 1017 w 1430"/>
                <a:gd name="T3" fmla="*/ 835 h 835"/>
                <a:gd name="T4" fmla="*/ 710 w 1430"/>
                <a:gd name="T5" fmla="*/ 749 h 835"/>
                <a:gd name="T6" fmla="*/ 259 w 1430"/>
                <a:gd name="T7" fmla="*/ 624 h 835"/>
                <a:gd name="T8" fmla="*/ 9 w 1430"/>
                <a:gd name="T9" fmla="*/ 413 h 835"/>
                <a:gd name="T10" fmla="*/ 0 w 1430"/>
                <a:gd name="T11" fmla="*/ 58 h 835"/>
                <a:gd name="T12" fmla="*/ 336 w 1430"/>
                <a:gd name="T13" fmla="*/ 278 h 835"/>
                <a:gd name="T14" fmla="*/ 384 w 1430"/>
                <a:gd name="T15" fmla="*/ 0 h 8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30" h="835">
                  <a:moveTo>
                    <a:pt x="1430" y="826"/>
                  </a:moveTo>
                  <a:lnTo>
                    <a:pt x="1017" y="835"/>
                  </a:lnTo>
                  <a:lnTo>
                    <a:pt x="710" y="749"/>
                  </a:lnTo>
                  <a:lnTo>
                    <a:pt x="259" y="624"/>
                  </a:lnTo>
                  <a:lnTo>
                    <a:pt x="9" y="413"/>
                  </a:lnTo>
                  <a:lnTo>
                    <a:pt x="0" y="58"/>
                  </a:lnTo>
                  <a:lnTo>
                    <a:pt x="336" y="278"/>
                  </a:lnTo>
                  <a:lnTo>
                    <a:pt x="384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Freeform 8922"/>
            <p:cNvSpPr>
              <a:spLocks/>
            </p:cNvSpPr>
            <p:nvPr/>
          </p:nvSpPr>
          <p:spPr bwMode="auto">
            <a:xfrm>
              <a:off x="1646555" y="3271309"/>
              <a:ext cx="822960" cy="493565"/>
            </a:xfrm>
            <a:custGeom>
              <a:avLst/>
              <a:gdLst>
                <a:gd name="T0" fmla="*/ 0 w 1296"/>
                <a:gd name="T1" fmla="*/ 345 h 777"/>
                <a:gd name="T2" fmla="*/ 326 w 1296"/>
                <a:gd name="T3" fmla="*/ 220 h 777"/>
                <a:gd name="T4" fmla="*/ 240 w 1296"/>
                <a:gd name="T5" fmla="*/ 556 h 777"/>
                <a:gd name="T6" fmla="*/ 624 w 1296"/>
                <a:gd name="T7" fmla="*/ 393 h 777"/>
                <a:gd name="T8" fmla="*/ 710 w 1296"/>
                <a:gd name="T9" fmla="*/ 691 h 777"/>
                <a:gd name="T10" fmla="*/ 979 w 1296"/>
                <a:gd name="T11" fmla="*/ 403 h 777"/>
                <a:gd name="T12" fmla="*/ 1027 w 1296"/>
                <a:gd name="T13" fmla="*/ 777 h 777"/>
                <a:gd name="T14" fmla="*/ 1296 w 1296"/>
                <a:gd name="T15" fmla="*/ 355 h 777"/>
                <a:gd name="T16" fmla="*/ 988 w 1296"/>
                <a:gd name="T17" fmla="*/ 393 h 777"/>
                <a:gd name="T18" fmla="*/ 873 w 1296"/>
                <a:gd name="T19" fmla="*/ 0 h 777"/>
                <a:gd name="T20" fmla="*/ 633 w 1296"/>
                <a:gd name="T21" fmla="*/ 403 h 777"/>
                <a:gd name="T22" fmla="*/ 345 w 1296"/>
                <a:gd name="T23" fmla="*/ 211 h 777"/>
                <a:gd name="T24" fmla="*/ 873 w 1296"/>
                <a:gd name="T25" fmla="*/ 9 h 7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296" h="777">
                  <a:moveTo>
                    <a:pt x="0" y="345"/>
                  </a:moveTo>
                  <a:lnTo>
                    <a:pt x="326" y="220"/>
                  </a:lnTo>
                  <a:lnTo>
                    <a:pt x="240" y="556"/>
                  </a:lnTo>
                  <a:lnTo>
                    <a:pt x="624" y="393"/>
                  </a:lnTo>
                  <a:lnTo>
                    <a:pt x="710" y="691"/>
                  </a:lnTo>
                  <a:lnTo>
                    <a:pt x="979" y="403"/>
                  </a:lnTo>
                  <a:lnTo>
                    <a:pt x="1027" y="777"/>
                  </a:lnTo>
                  <a:lnTo>
                    <a:pt x="1296" y="355"/>
                  </a:lnTo>
                  <a:lnTo>
                    <a:pt x="988" y="393"/>
                  </a:lnTo>
                  <a:lnTo>
                    <a:pt x="873" y="0"/>
                  </a:lnTo>
                  <a:lnTo>
                    <a:pt x="633" y="403"/>
                  </a:lnTo>
                  <a:lnTo>
                    <a:pt x="345" y="211"/>
                  </a:lnTo>
                  <a:lnTo>
                    <a:pt x="873" y="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Line 8923"/>
            <p:cNvSpPr>
              <a:spLocks noChangeShapeType="1"/>
            </p:cNvSpPr>
            <p:nvPr/>
          </p:nvSpPr>
          <p:spPr bwMode="auto">
            <a:xfrm>
              <a:off x="2042795" y="3520950"/>
              <a:ext cx="23114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Line 8925"/>
            <p:cNvSpPr>
              <a:spLocks noChangeShapeType="1"/>
            </p:cNvSpPr>
            <p:nvPr/>
          </p:nvSpPr>
          <p:spPr bwMode="auto">
            <a:xfrm flipV="1">
              <a:off x="1365173" y="4071050"/>
              <a:ext cx="158115" cy="2013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Line 8926"/>
            <p:cNvSpPr>
              <a:spLocks noChangeShapeType="1"/>
            </p:cNvSpPr>
            <p:nvPr/>
          </p:nvSpPr>
          <p:spPr bwMode="auto">
            <a:xfrm flipV="1">
              <a:off x="1530350" y="4132667"/>
              <a:ext cx="158115" cy="2013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Line 8927"/>
            <p:cNvSpPr>
              <a:spLocks noChangeShapeType="1"/>
            </p:cNvSpPr>
            <p:nvPr/>
          </p:nvSpPr>
          <p:spPr bwMode="auto">
            <a:xfrm flipV="1">
              <a:off x="1708150" y="4168874"/>
              <a:ext cx="158115" cy="2013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Line 8928"/>
            <p:cNvSpPr>
              <a:spLocks noChangeShapeType="1"/>
            </p:cNvSpPr>
            <p:nvPr/>
          </p:nvSpPr>
          <p:spPr bwMode="auto">
            <a:xfrm flipV="1">
              <a:off x="1892300" y="4192377"/>
              <a:ext cx="158115" cy="2013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Line 8929"/>
            <p:cNvSpPr>
              <a:spLocks noChangeShapeType="1"/>
            </p:cNvSpPr>
            <p:nvPr/>
          </p:nvSpPr>
          <p:spPr bwMode="auto">
            <a:xfrm flipV="1">
              <a:off x="2089150" y="4209528"/>
              <a:ext cx="158115" cy="2013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Line 8930"/>
            <p:cNvSpPr>
              <a:spLocks noChangeShapeType="1"/>
            </p:cNvSpPr>
            <p:nvPr/>
          </p:nvSpPr>
          <p:spPr bwMode="auto">
            <a:xfrm flipV="1">
              <a:off x="2286000" y="4194918"/>
              <a:ext cx="158115" cy="2013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Line 8931"/>
            <p:cNvSpPr>
              <a:spLocks noChangeShapeType="1"/>
            </p:cNvSpPr>
            <p:nvPr/>
          </p:nvSpPr>
          <p:spPr bwMode="auto">
            <a:xfrm flipV="1">
              <a:off x="2444750" y="4175861"/>
              <a:ext cx="158115" cy="2013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Freeform 8932"/>
            <p:cNvSpPr>
              <a:spLocks/>
            </p:cNvSpPr>
            <p:nvPr/>
          </p:nvSpPr>
          <p:spPr bwMode="auto">
            <a:xfrm>
              <a:off x="1341755" y="4267333"/>
              <a:ext cx="1097280" cy="145465"/>
            </a:xfrm>
            <a:custGeom>
              <a:avLst/>
              <a:gdLst>
                <a:gd name="T0" fmla="*/ 0 w 1728"/>
                <a:gd name="T1" fmla="*/ 0 h 229"/>
                <a:gd name="T2" fmla="*/ 643 w 1728"/>
                <a:gd name="T3" fmla="*/ 192 h 229"/>
                <a:gd name="T4" fmla="*/ 1181 w 1728"/>
                <a:gd name="T5" fmla="*/ 221 h 229"/>
                <a:gd name="T6" fmla="*/ 1728 w 1728"/>
                <a:gd name="T7" fmla="*/ 173 h 22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28" h="229">
                  <a:moveTo>
                    <a:pt x="0" y="0"/>
                  </a:moveTo>
                  <a:cubicBezTo>
                    <a:pt x="223" y="77"/>
                    <a:pt x="446" y="155"/>
                    <a:pt x="643" y="192"/>
                  </a:cubicBezTo>
                  <a:cubicBezTo>
                    <a:pt x="840" y="229"/>
                    <a:pt x="1000" y="224"/>
                    <a:pt x="1181" y="221"/>
                  </a:cubicBezTo>
                  <a:cubicBezTo>
                    <a:pt x="1362" y="218"/>
                    <a:pt x="1545" y="195"/>
                    <a:pt x="1728" y="173"/>
                  </a:cubicBez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Text Box 8933"/>
            <p:cNvSpPr txBox="1">
              <a:spLocks noChangeArrowheads="1"/>
            </p:cNvSpPr>
            <p:nvPr/>
          </p:nvSpPr>
          <p:spPr bwMode="auto">
            <a:xfrm>
              <a:off x="1639569" y="4443289"/>
              <a:ext cx="746443" cy="1829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{</a:t>
              </a: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}={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x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,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T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y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}</a:t>
              </a:r>
              <a:r>
                <a:rPr kumimoji="0" lang="en-US" altLang="en-US" sz="1100" b="0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T</a:t>
              </a:r>
              <a:endParaRPr kumimoji="0" lang="en-US" altLang="en-US" sz="1100" b="0" i="0" u="none" strike="noStrike" cap="none" normalizeH="0" baseline="3000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Oval 77"/>
            <p:cNvSpPr/>
            <p:nvPr/>
          </p:nvSpPr>
          <p:spPr>
            <a:xfrm>
              <a:off x="4367208" y="2950419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79" name="Oval 78"/>
            <p:cNvSpPr/>
            <p:nvPr/>
          </p:nvSpPr>
          <p:spPr>
            <a:xfrm>
              <a:off x="5026371" y="3848526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Oval 79"/>
            <p:cNvSpPr/>
            <p:nvPr/>
          </p:nvSpPr>
          <p:spPr>
            <a:xfrm>
              <a:off x="3527743" y="3573077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Freeform 80"/>
            <p:cNvSpPr/>
            <p:nvPr/>
          </p:nvSpPr>
          <p:spPr>
            <a:xfrm>
              <a:off x="1952625" y="3957638"/>
              <a:ext cx="433388" cy="247650"/>
            </a:xfrm>
            <a:custGeom>
              <a:avLst/>
              <a:gdLst>
                <a:gd name="connsiteX0" fmla="*/ 238125 w 433388"/>
                <a:gd name="connsiteY0" fmla="*/ 0 h 247650"/>
                <a:gd name="connsiteX1" fmla="*/ 0 w 433388"/>
                <a:gd name="connsiteY1" fmla="*/ 209550 h 247650"/>
                <a:gd name="connsiteX2" fmla="*/ 433388 w 433388"/>
                <a:gd name="connsiteY2" fmla="*/ 247650 h 247650"/>
                <a:gd name="connsiteX3" fmla="*/ 238125 w 433388"/>
                <a:gd name="connsiteY3" fmla="*/ 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3388" h="247650">
                  <a:moveTo>
                    <a:pt x="238125" y="0"/>
                  </a:moveTo>
                  <a:lnTo>
                    <a:pt x="0" y="209550"/>
                  </a:lnTo>
                  <a:lnTo>
                    <a:pt x="433388" y="247650"/>
                  </a:lnTo>
                  <a:lnTo>
                    <a:pt x="238125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AutoShape 8924"/>
            <p:cNvSpPr>
              <a:spLocks noChangeArrowheads="1"/>
            </p:cNvSpPr>
            <p:nvPr/>
          </p:nvSpPr>
          <p:spPr bwMode="auto">
            <a:xfrm rot="21453709">
              <a:off x="2193290" y="4043101"/>
              <a:ext cx="1231900" cy="89566"/>
            </a:xfrm>
            <a:prstGeom prst="rightArrow">
              <a:avLst>
                <a:gd name="adj1" fmla="val 50000"/>
                <a:gd name="adj2" fmla="val 343972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1019175" y="2724150"/>
              <a:ext cx="4667250" cy="194786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2273935" y="5005388"/>
            <a:ext cx="2193290" cy="2219325"/>
            <a:chOff x="2273935" y="5005388"/>
            <a:chExt cx="2193290" cy="2219325"/>
          </a:xfrm>
        </p:grpSpPr>
        <p:grpSp>
          <p:nvGrpSpPr>
            <p:cNvPr id="85" name="Group 8859"/>
            <p:cNvGrpSpPr>
              <a:grpSpLocks/>
            </p:cNvGrpSpPr>
            <p:nvPr/>
          </p:nvGrpSpPr>
          <p:grpSpPr bwMode="auto">
            <a:xfrm>
              <a:off x="2395932" y="5121164"/>
              <a:ext cx="1948687" cy="2000874"/>
              <a:chOff x="5120" y="369"/>
              <a:chExt cx="2802" cy="2878"/>
            </a:xfrm>
          </p:grpSpPr>
          <p:sp>
            <p:nvSpPr>
              <p:cNvPr id="86" name="Rectangle 8860" descr="50%"/>
              <p:cNvSpPr>
                <a:spLocks noChangeArrowheads="1"/>
              </p:cNvSpPr>
              <p:nvPr/>
            </p:nvSpPr>
            <p:spPr bwMode="auto">
              <a:xfrm>
                <a:off x="5385" y="472"/>
                <a:ext cx="143" cy="2580"/>
              </a:xfrm>
              <a:prstGeom prst="rect">
                <a:avLst/>
              </a:prstGeom>
              <a:pattFill prst="pct50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" name="AutoShape 8861"/>
              <p:cNvSpPr>
                <a:spLocks noChangeArrowheads="1"/>
              </p:cNvSpPr>
              <p:nvPr/>
            </p:nvSpPr>
            <p:spPr bwMode="auto">
              <a:xfrm rot="5400000">
                <a:off x="4949" y="1111"/>
                <a:ext cx="2430" cy="1266"/>
              </a:xfrm>
              <a:prstGeom prst="triangle">
                <a:avLst>
                  <a:gd name="adj" fmla="val 24935"/>
                </a:avLst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" name="Line 8862"/>
              <p:cNvSpPr>
                <a:spLocks noChangeShapeType="1"/>
              </p:cNvSpPr>
              <p:nvPr/>
            </p:nvSpPr>
            <p:spPr bwMode="auto">
              <a:xfrm>
                <a:off x="5402" y="2962"/>
                <a:ext cx="1957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" name="Line 8863"/>
              <p:cNvSpPr>
                <a:spLocks noChangeShapeType="1"/>
              </p:cNvSpPr>
              <p:nvPr/>
            </p:nvSpPr>
            <p:spPr bwMode="auto">
              <a:xfrm flipH="1">
                <a:off x="5402" y="532"/>
                <a:ext cx="1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" name="Line 8864"/>
              <p:cNvSpPr>
                <a:spLocks noChangeShapeType="1"/>
              </p:cNvSpPr>
              <p:nvPr/>
            </p:nvSpPr>
            <p:spPr bwMode="auto">
              <a:xfrm flipH="1">
                <a:off x="5402" y="1139"/>
                <a:ext cx="1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1" name="Line 8865"/>
              <p:cNvSpPr>
                <a:spLocks noChangeShapeType="1"/>
              </p:cNvSpPr>
              <p:nvPr/>
            </p:nvSpPr>
            <p:spPr bwMode="auto">
              <a:xfrm flipH="1">
                <a:off x="5402" y="1747"/>
                <a:ext cx="1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2" name="Line 8866"/>
              <p:cNvSpPr>
                <a:spLocks noChangeShapeType="1"/>
              </p:cNvSpPr>
              <p:nvPr/>
            </p:nvSpPr>
            <p:spPr bwMode="auto">
              <a:xfrm flipH="1">
                <a:off x="5402" y="2354"/>
                <a:ext cx="1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3" name="Freeform 8867"/>
              <p:cNvSpPr>
                <a:spLocks/>
              </p:cNvSpPr>
              <p:nvPr/>
            </p:nvSpPr>
            <p:spPr bwMode="auto">
              <a:xfrm>
                <a:off x="5534" y="1132"/>
                <a:ext cx="1260" cy="1830"/>
              </a:xfrm>
              <a:custGeom>
                <a:avLst/>
                <a:gdLst>
                  <a:gd name="T0" fmla="*/ 1260 w 1266"/>
                  <a:gd name="T1" fmla="*/ 0 h 1824"/>
                  <a:gd name="T2" fmla="*/ 1260 w 1266"/>
                  <a:gd name="T3" fmla="*/ 1216 h 1824"/>
                  <a:gd name="T4" fmla="*/ 0 w 1266"/>
                  <a:gd name="T5" fmla="*/ 1830 h 182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266" h="1824">
                    <a:moveTo>
                      <a:pt x="1266" y="0"/>
                    </a:moveTo>
                    <a:lnTo>
                      <a:pt x="1266" y="1212"/>
                    </a:lnTo>
                    <a:lnTo>
                      <a:pt x="0" y="1824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4" name="Text Box 8868"/>
              <p:cNvSpPr txBox="1">
                <a:spLocks noChangeArrowheads="1"/>
              </p:cNvSpPr>
              <p:nvPr/>
            </p:nvSpPr>
            <p:spPr bwMode="auto">
              <a:xfrm>
                <a:off x="6974" y="1186"/>
                <a:ext cx="948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50,000 lbs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5" name="Text Box 8869"/>
              <p:cNvSpPr txBox="1">
                <a:spLocks noChangeArrowheads="1"/>
              </p:cNvSpPr>
              <p:nvPr/>
            </p:nvSpPr>
            <p:spPr bwMode="auto">
              <a:xfrm>
                <a:off x="6818" y="2542"/>
                <a:ext cx="948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50,000 lbs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" name="Text Box 8870"/>
              <p:cNvSpPr txBox="1">
                <a:spLocks noChangeArrowheads="1"/>
              </p:cNvSpPr>
              <p:nvPr/>
            </p:nvSpPr>
            <p:spPr bwMode="auto">
              <a:xfrm>
                <a:off x="5126" y="424"/>
                <a:ext cx="282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20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7" name="Text Box 8871"/>
              <p:cNvSpPr txBox="1">
                <a:spLocks noChangeArrowheads="1"/>
              </p:cNvSpPr>
              <p:nvPr/>
            </p:nvSpPr>
            <p:spPr bwMode="auto">
              <a:xfrm>
                <a:off x="5120" y="1006"/>
                <a:ext cx="282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15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8" name="Text Box 8872"/>
              <p:cNvSpPr txBox="1">
                <a:spLocks noChangeArrowheads="1"/>
              </p:cNvSpPr>
              <p:nvPr/>
            </p:nvSpPr>
            <p:spPr bwMode="auto">
              <a:xfrm>
                <a:off x="5126" y="1618"/>
                <a:ext cx="282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10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9" name="Text Box 8873"/>
              <p:cNvSpPr txBox="1">
                <a:spLocks noChangeArrowheads="1"/>
              </p:cNvSpPr>
              <p:nvPr/>
            </p:nvSpPr>
            <p:spPr bwMode="auto">
              <a:xfrm>
                <a:off x="5156" y="2224"/>
                <a:ext cx="282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5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0" name="Line 8874"/>
              <p:cNvSpPr>
                <a:spLocks noChangeShapeType="1"/>
              </p:cNvSpPr>
              <p:nvPr/>
            </p:nvSpPr>
            <p:spPr bwMode="auto">
              <a:xfrm>
                <a:off x="6794" y="1138"/>
                <a:ext cx="602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1" name="Line 8875"/>
              <p:cNvSpPr>
                <a:spLocks noChangeShapeType="1"/>
              </p:cNvSpPr>
              <p:nvPr/>
            </p:nvSpPr>
            <p:spPr bwMode="auto">
              <a:xfrm>
                <a:off x="6788" y="2350"/>
                <a:ext cx="0" cy="59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2" name="Text Box 8876"/>
              <p:cNvSpPr txBox="1">
                <a:spLocks noChangeArrowheads="1"/>
              </p:cNvSpPr>
              <p:nvPr/>
            </p:nvSpPr>
            <p:spPr bwMode="auto">
              <a:xfrm>
                <a:off x="5816" y="1426"/>
                <a:ext cx="282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E2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3" name="Text Box 8877"/>
              <p:cNvSpPr txBox="1">
                <a:spLocks noChangeArrowheads="1"/>
              </p:cNvSpPr>
              <p:nvPr/>
            </p:nvSpPr>
            <p:spPr bwMode="auto">
              <a:xfrm>
                <a:off x="6320" y="2056"/>
                <a:ext cx="282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E1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4" name="Text Box 8878"/>
              <p:cNvSpPr txBox="1">
                <a:spLocks noChangeArrowheads="1"/>
              </p:cNvSpPr>
              <p:nvPr/>
            </p:nvSpPr>
            <p:spPr bwMode="auto">
              <a:xfrm>
                <a:off x="5168" y="2824"/>
                <a:ext cx="282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0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5" name="Text Box 8879"/>
              <p:cNvSpPr txBox="1">
                <a:spLocks noChangeArrowheads="1"/>
              </p:cNvSpPr>
              <p:nvPr/>
            </p:nvSpPr>
            <p:spPr bwMode="auto">
              <a:xfrm>
                <a:off x="6787" y="2193"/>
                <a:ext cx="282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6" name="Text Box 8880"/>
              <p:cNvSpPr txBox="1">
                <a:spLocks noChangeArrowheads="1"/>
              </p:cNvSpPr>
              <p:nvPr/>
            </p:nvSpPr>
            <p:spPr bwMode="auto">
              <a:xfrm>
                <a:off x="6752" y="884"/>
                <a:ext cx="282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3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7" name="Text Box 8881"/>
              <p:cNvSpPr txBox="1">
                <a:spLocks noChangeArrowheads="1"/>
              </p:cNvSpPr>
              <p:nvPr/>
            </p:nvSpPr>
            <p:spPr bwMode="auto">
              <a:xfrm>
                <a:off x="5595" y="369"/>
                <a:ext cx="282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4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8" name="Text Box 8882"/>
              <p:cNvSpPr txBox="1">
                <a:spLocks noChangeArrowheads="1"/>
              </p:cNvSpPr>
              <p:nvPr/>
            </p:nvSpPr>
            <p:spPr bwMode="auto">
              <a:xfrm>
                <a:off x="6638" y="3022"/>
                <a:ext cx="282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10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9" name="Line 8883"/>
              <p:cNvSpPr>
                <a:spLocks noChangeShapeType="1"/>
              </p:cNvSpPr>
              <p:nvPr/>
            </p:nvSpPr>
            <p:spPr bwMode="auto">
              <a:xfrm>
                <a:off x="6782" y="2962"/>
                <a:ext cx="0" cy="9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0" name="Oval 8884"/>
              <p:cNvSpPr>
                <a:spLocks noChangeArrowheads="1"/>
              </p:cNvSpPr>
              <p:nvPr/>
            </p:nvSpPr>
            <p:spPr bwMode="auto">
              <a:xfrm>
                <a:off x="6779" y="892"/>
                <a:ext cx="229" cy="229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1" name="Oval 8885"/>
              <p:cNvSpPr>
                <a:spLocks noChangeArrowheads="1"/>
              </p:cNvSpPr>
              <p:nvPr/>
            </p:nvSpPr>
            <p:spPr bwMode="auto">
              <a:xfrm>
                <a:off x="5627" y="377"/>
                <a:ext cx="229" cy="229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" name="Oval 8886"/>
              <p:cNvSpPr>
                <a:spLocks noChangeArrowheads="1"/>
              </p:cNvSpPr>
              <p:nvPr/>
            </p:nvSpPr>
            <p:spPr bwMode="auto">
              <a:xfrm>
                <a:off x="6811" y="2198"/>
                <a:ext cx="229" cy="229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3" name="Oval 8887"/>
              <p:cNvSpPr>
                <a:spLocks noChangeArrowheads="1"/>
              </p:cNvSpPr>
              <p:nvPr/>
            </p:nvSpPr>
            <p:spPr bwMode="auto">
              <a:xfrm>
                <a:off x="5512" y="3015"/>
                <a:ext cx="229" cy="229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" name="Text Box 8888"/>
              <p:cNvSpPr txBox="1">
                <a:spLocks noChangeArrowheads="1"/>
              </p:cNvSpPr>
              <p:nvPr/>
            </p:nvSpPr>
            <p:spPr bwMode="auto">
              <a:xfrm>
                <a:off x="5487" y="3007"/>
                <a:ext cx="282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5" name="TextBox 114"/>
            <p:cNvSpPr txBox="1"/>
            <p:nvPr/>
          </p:nvSpPr>
          <p:spPr>
            <a:xfrm>
              <a:off x="3978569" y="6837174"/>
              <a:ext cx="70532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2273935" y="5005388"/>
              <a:ext cx="2193290" cy="221932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3621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2005013" y="309563"/>
            <a:ext cx="2066925" cy="1295400"/>
            <a:chOff x="2005013" y="309563"/>
            <a:chExt cx="2066925" cy="1295400"/>
          </a:xfrm>
        </p:grpSpPr>
        <p:grpSp>
          <p:nvGrpSpPr>
            <p:cNvPr id="3" name="Group 8840"/>
            <p:cNvGrpSpPr>
              <a:grpSpLocks/>
            </p:cNvGrpSpPr>
            <p:nvPr/>
          </p:nvGrpSpPr>
          <p:grpSpPr bwMode="auto">
            <a:xfrm>
              <a:off x="2171700" y="420049"/>
              <a:ext cx="1717675" cy="1096012"/>
              <a:chOff x="4784" y="2704"/>
              <a:chExt cx="2706" cy="1725"/>
            </a:xfrm>
          </p:grpSpPr>
          <p:sp>
            <p:nvSpPr>
              <p:cNvPr id="4" name="Rectangle 8841" descr="25%"/>
              <p:cNvSpPr>
                <a:spLocks noChangeArrowheads="1"/>
              </p:cNvSpPr>
              <p:nvPr/>
            </p:nvSpPr>
            <p:spPr bwMode="auto">
              <a:xfrm>
                <a:off x="5186" y="2881"/>
                <a:ext cx="2016" cy="1158"/>
              </a:xfrm>
              <a:prstGeom prst="rect">
                <a:avLst/>
              </a:prstGeom>
              <a:pattFill prst="pct25">
                <a:fgClr>
                  <a:srgbClr val="000000"/>
                </a:fgClr>
                <a:bgClr>
                  <a:srgbClr val="FFFFFF"/>
                </a:bgClr>
              </a:patt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" name="Line 8842"/>
              <p:cNvSpPr>
                <a:spLocks noChangeShapeType="1"/>
              </p:cNvSpPr>
              <p:nvPr/>
            </p:nvSpPr>
            <p:spPr bwMode="auto">
              <a:xfrm>
                <a:off x="4802" y="4315"/>
                <a:ext cx="144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Line 8843"/>
              <p:cNvSpPr>
                <a:spLocks noChangeShapeType="1"/>
              </p:cNvSpPr>
              <p:nvPr/>
            </p:nvSpPr>
            <p:spPr bwMode="auto">
              <a:xfrm flipV="1">
                <a:off x="4910" y="3271"/>
                <a:ext cx="0" cy="115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Text Box 8844"/>
              <p:cNvSpPr txBox="1">
                <a:spLocks noChangeArrowheads="1"/>
              </p:cNvSpPr>
              <p:nvPr/>
            </p:nvSpPr>
            <p:spPr bwMode="auto">
              <a:xfrm>
                <a:off x="6188" y="4141"/>
                <a:ext cx="3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x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Text Box 8845"/>
              <p:cNvSpPr txBox="1">
                <a:spLocks noChangeArrowheads="1"/>
              </p:cNvSpPr>
              <p:nvPr/>
            </p:nvSpPr>
            <p:spPr bwMode="auto">
              <a:xfrm>
                <a:off x="4784" y="3013"/>
                <a:ext cx="3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y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Text Box 8846"/>
              <p:cNvSpPr txBox="1">
                <a:spLocks noChangeArrowheads="1"/>
              </p:cNvSpPr>
              <p:nvPr/>
            </p:nvSpPr>
            <p:spPr bwMode="auto">
              <a:xfrm>
                <a:off x="4952" y="4006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Text Box 8847"/>
              <p:cNvSpPr txBox="1">
                <a:spLocks noChangeArrowheads="1"/>
              </p:cNvSpPr>
              <p:nvPr/>
            </p:nvSpPr>
            <p:spPr bwMode="auto">
              <a:xfrm>
                <a:off x="7226" y="3976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" name="Text Box 8848"/>
              <p:cNvSpPr txBox="1">
                <a:spLocks noChangeArrowheads="1"/>
              </p:cNvSpPr>
              <p:nvPr/>
            </p:nvSpPr>
            <p:spPr bwMode="auto">
              <a:xfrm>
                <a:off x="7250" y="2716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3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Text Box 8849"/>
              <p:cNvSpPr txBox="1">
                <a:spLocks noChangeArrowheads="1"/>
              </p:cNvSpPr>
              <p:nvPr/>
            </p:nvSpPr>
            <p:spPr bwMode="auto">
              <a:xfrm>
                <a:off x="4928" y="2704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4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Oval 8850"/>
              <p:cNvSpPr>
                <a:spLocks noChangeArrowheads="1"/>
              </p:cNvSpPr>
              <p:nvPr/>
            </p:nvSpPr>
            <p:spPr bwMode="auto">
              <a:xfrm>
                <a:off x="4923" y="2710"/>
                <a:ext cx="254" cy="254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Oval 8851"/>
              <p:cNvSpPr>
                <a:spLocks noChangeArrowheads="1"/>
              </p:cNvSpPr>
              <p:nvPr/>
            </p:nvSpPr>
            <p:spPr bwMode="auto">
              <a:xfrm>
                <a:off x="7234" y="2719"/>
                <a:ext cx="254" cy="254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Oval 8852"/>
              <p:cNvSpPr>
                <a:spLocks noChangeArrowheads="1"/>
              </p:cNvSpPr>
              <p:nvPr/>
            </p:nvSpPr>
            <p:spPr bwMode="auto">
              <a:xfrm>
                <a:off x="7210" y="3989"/>
                <a:ext cx="254" cy="254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Oval 8853"/>
              <p:cNvSpPr>
                <a:spLocks noChangeArrowheads="1"/>
              </p:cNvSpPr>
              <p:nvPr/>
            </p:nvSpPr>
            <p:spPr bwMode="auto">
              <a:xfrm>
                <a:off x="4935" y="4025"/>
                <a:ext cx="254" cy="254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7" name="Rectangle 16"/>
            <p:cNvSpPr/>
            <p:nvPr/>
          </p:nvSpPr>
          <p:spPr>
            <a:xfrm>
              <a:off x="2005013" y="309563"/>
              <a:ext cx="2066925" cy="12954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005013" y="1904081"/>
            <a:ext cx="2181225" cy="1582069"/>
            <a:chOff x="2005013" y="1904081"/>
            <a:chExt cx="2181225" cy="1582069"/>
          </a:xfrm>
        </p:grpSpPr>
        <p:grpSp>
          <p:nvGrpSpPr>
            <p:cNvPr id="21" name="Group 11946"/>
            <p:cNvGrpSpPr>
              <a:grpSpLocks/>
            </p:cNvGrpSpPr>
            <p:nvPr/>
          </p:nvGrpSpPr>
          <p:grpSpPr bwMode="auto">
            <a:xfrm>
              <a:off x="2281314" y="1904081"/>
              <a:ext cx="1831975" cy="1526534"/>
              <a:chOff x="4450" y="12635"/>
              <a:chExt cx="2886" cy="2403"/>
            </a:xfrm>
          </p:grpSpPr>
          <p:sp>
            <p:nvSpPr>
              <p:cNvPr id="22" name="Rectangle 11947" descr="25%"/>
              <p:cNvSpPr>
                <a:spLocks noChangeArrowheads="1"/>
              </p:cNvSpPr>
              <p:nvPr/>
            </p:nvSpPr>
            <p:spPr bwMode="auto">
              <a:xfrm>
                <a:off x="4594" y="13559"/>
                <a:ext cx="1808" cy="1158"/>
              </a:xfrm>
              <a:prstGeom prst="rect">
                <a:avLst/>
              </a:prstGeom>
              <a:pattFill prst="pct25">
                <a:fgClr>
                  <a:srgbClr val="000000"/>
                </a:fgClr>
                <a:bgClr>
                  <a:srgbClr val="FFFFFF"/>
                </a:bgClr>
              </a:patt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Line 11948"/>
              <p:cNvSpPr>
                <a:spLocks noChangeShapeType="1"/>
              </p:cNvSpPr>
              <p:nvPr/>
            </p:nvSpPr>
            <p:spPr bwMode="auto">
              <a:xfrm>
                <a:off x="6454" y="14711"/>
                <a:ext cx="60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Line 11949"/>
              <p:cNvSpPr>
                <a:spLocks noChangeShapeType="1"/>
              </p:cNvSpPr>
              <p:nvPr/>
            </p:nvSpPr>
            <p:spPr bwMode="auto">
              <a:xfrm flipV="1">
                <a:off x="4594" y="12941"/>
                <a:ext cx="0" cy="55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Text Box 11950"/>
              <p:cNvSpPr txBox="1">
                <a:spLocks noChangeArrowheads="1"/>
              </p:cNvSpPr>
              <p:nvPr/>
            </p:nvSpPr>
            <p:spPr bwMode="auto">
              <a:xfrm>
                <a:off x="7036" y="14549"/>
                <a:ext cx="3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x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Text Box 11951"/>
              <p:cNvSpPr txBox="1">
                <a:spLocks noChangeArrowheads="1"/>
              </p:cNvSpPr>
              <p:nvPr/>
            </p:nvSpPr>
            <p:spPr bwMode="auto">
              <a:xfrm>
                <a:off x="4450" y="12635"/>
                <a:ext cx="3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y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Text Box 11952"/>
              <p:cNvSpPr txBox="1">
                <a:spLocks noChangeArrowheads="1"/>
              </p:cNvSpPr>
              <p:nvPr/>
            </p:nvSpPr>
            <p:spPr bwMode="auto">
              <a:xfrm>
                <a:off x="4524" y="14744"/>
                <a:ext cx="64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 (0,0)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Text Box 11953"/>
              <p:cNvSpPr txBox="1">
                <a:spLocks noChangeArrowheads="1"/>
              </p:cNvSpPr>
              <p:nvPr/>
            </p:nvSpPr>
            <p:spPr bwMode="auto">
              <a:xfrm>
                <a:off x="6312" y="14750"/>
                <a:ext cx="64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 (3,0)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Text Box 11954"/>
              <p:cNvSpPr txBox="1">
                <a:spLocks noChangeArrowheads="1"/>
              </p:cNvSpPr>
              <p:nvPr/>
            </p:nvSpPr>
            <p:spPr bwMode="auto">
              <a:xfrm>
                <a:off x="6282" y="13256"/>
                <a:ext cx="72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3 (3,2)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Text Box 11955"/>
              <p:cNvSpPr txBox="1">
                <a:spLocks noChangeArrowheads="1"/>
              </p:cNvSpPr>
              <p:nvPr/>
            </p:nvSpPr>
            <p:spPr bwMode="auto">
              <a:xfrm>
                <a:off x="4646" y="13251"/>
                <a:ext cx="7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4 (0,2)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Oval 11956"/>
              <p:cNvSpPr>
                <a:spLocks noChangeArrowheads="1"/>
              </p:cNvSpPr>
              <p:nvPr/>
            </p:nvSpPr>
            <p:spPr bwMode="auto">
              <a:xfrm>
                <a:off x="4619" y="13256"/>
                <a:ext cx="254" cy="254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" name="Oval 11957"/>
              <p:cNvSpPr>
                <a:spLocks noChangeArrowheads="1"/>
              </p:cNvSpPr>
              <p:nvPr/>
            </p:nvSpPr>
            <p:spPr bwMode="auto">
              <a:xfrm>
                <a:off x="6261" y="13265"/>
                <a:ext cx="254" cy="254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" name="Oval 11958"/>
              <p:cNvSpPr>
                <a:spLocks noChangeArrowheads="1"/>
              </p:cNvSpPr>
              <p:nvPr/>
            </p:nvSpPr>
            <p:spPr bwMode="auto">
              <a:xfrm>
                <a:off x="4461" y="14753"/>
                <a:ext cx="254" cy="254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Oval 11959"/>
              <p:cNvSpPr>
                <a:spLocks noChangeArrowheads="1"/>
              </p:cNvSpPr>
              <p:nvPr/>
            </p:nvSpPr>
            <p:spPr bwMode="auto">
              <a:xfrm>
                <a:off x="6248" y="14765"/>
                <a:ext cx="254" cy="254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5" name="Rectangle 34"/>
            <p:cNvSpPr/>
            <p:nvPr/>
          </p:nvSpPr>
          <p:spPr>
            <a:xfrm>
              <a:off x="2005013" y="1904081"/>
              <a:ext cx="2181225" cy="158206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0344" y="3766215"/>
            <a:ext cx="3200400" cy="239942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7926" y="6445702"/>
            <a:ext cx="3200400" cy="2399422"/>
          </a:xfrm>
          <a:prstGeom prst="rect">
            <a:avLst/>
          </a:prstGeom>
        </p:spPr>
      </p:pic>
      <p:sp>
        <p:nvSpPr>
          <p:cNvPr id="589" name="TextBox 588"/>
          <p:cNvSpPr txBox="1"/>
          <p:nvPr/>
        </p:nvSpPr>
        <p:spPr>
          <a:xfrm>
            <a:off x="2253031" y="5647402"/>
            <a:ext cx="7053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590" name="TextBox 589"/>
          <p:cNvSpPr txBox="1"/>
          <p:nvPr/>
        </p:nvSpPr>
        <p:spPr>
          <a:xfrm>
            <a:off x="4150972" y="8326889"/>
            <a:ext cx="7053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2533956" y="8496166"/>
            <a:ext cx="7053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</a:p>
        </p:txBody>
      </p:sp>
      <p:sp>
        <p:nvSpPr>
          <p:cNvPr id="592" name="TextBox 591"/>
          <p:cNvSpPr txBox="1"/>
          <p:nvPr/>
        </p:nvSpPr>
        <p:spPr>
          <a:xfrm>
            <a:off x="3802339" y="5816679"/>
            <a:ext cx="7053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1687903" y="4701797"/>
            <a:ext cx="15549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1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594" name="TextBox 593"/>
          <p:cNvSpPr txBox="1"/>
          <p:nvPr/>
        </p:nvSpPr>
        <p:spPr>
          <a:xfrm>
            <a:off x="1569857" y="7645413"/>
            <a:ext cx="15549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1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02342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2214563" y="219075"/>
            <a:ext cx="2628900" cy="2119313"/>
            <a:chOff x="2214563" y="219075"/>
            <a:chExt cx="2628900" cy="2119313"/>
          </a:xfrm>
        </p:grpSpPr>
        <p:grpSp>
          <p:nvGrpSpPr>
            <p:cNvPr id="3" name="Group 8796"/>
            <p:cNvGrpSpPr>
              <a:grpSpLocks/>
            </p:cNvGrpSpPr>
            <p:nvPr/>
          </p:nvGrpSpPr>
          <p:grpSpPr bwMode="auto">
            <a:xfrm>
              <a:off x="2319338" y="280988"/>
              <a:ext cx="2457450" cy="1935163"/>
              <a:chOff x="4322" y="147"/>
              <a:chExt cx="3869" cy="3048"/>
            </a:xfrm>
          </p:grpSpPr>
          <p:sp>
            <p:nvSpPr>
              <p:cNvPr id="4" name="Rectangle 8797"/>
              <p:cNvSpPr>
                <a:spLocks noChangeArrowheads="1"/>
              </p:cNvSpPr>
              <p:nvPr/>
            </p:nvSpPr>
            <p:spPr bwMode="auto">
              <a:xfrm>
                <a:off x="5264" y="956"/>
                <a:ext cx="1827" cy="1827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" name="Rectangle 8798" descr="Wide upward diagonal"/>
              <p:cNvSpPr>
                <a:spLocks noChangeArrowheads="1"/>
              </p:cNvSpPr>
              <p:nvPr/>
            </p:nvSpPr>
            <p:spPr bwMode="auto">
              <a:xfrm>
                <a:off x="4925" y="2807"/>
                <a:ext cx="2493" cy="388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Line 8799"/>
              <p:cNvSpPr>
                <a:spLocks noChangeShapeType="1"/>
              </p:cNvSpPr>
              <p:nvPr/>
            </p:nvSpPr>
            <p:spPr bwMode="auto">
              <a:xfrm>
                <a:off x="4623" y="2807"/>
                <a:ext cx="331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Oval 8800"/>
              <p:cNvSpPr>
                <a:spLocks noChangeArrowheads="1"/>
              </p:cNvSpPr>
              <p:nvPr/>
            </p:nvSpPr>
            <p:spPr bwMode="auto">
              <a:xfrm>
                <a:off x="5227" y="803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Oval 8801"/>
              <p:cNvSpPr>
                <a:spLocks noChangeArrowheads="1"/>
              </p:cNvSpPr>
              <p:nvPr/>
            </p:nvSpPr>
            <p:spPr bwMode="auto">
              <a:xfrm>
                <a:off x="5570" y="803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Oval 8802"/>
              <p:cNvSpPr>
                <a:spLocks noChangeArrowheads="1"/>
              </p:cNvSpPr>
              <p:nvPr/>
            </p:nvSpPr>
            <p:spPr bwMode="auto">
              <a:xfrm>
                <a:off x="5914" y="803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Oval 8803"/>
              <p:cNvSpPr>
                <a:spLocks noChangeArrowheads="1"/>
              </p:cNvSpPr>
              <p:nvPr/>
            </p:nvSpPr>
            <p:spPr bwMode="auto">
              <a:xfrm>
                <a:off x="6258" y="803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" name="Oval 8804"/>
              <p:cNvSpPr>
                <a:spLocks noChangeArrowheads="1"/>
              </p:cNvSpPr>
              <p:nvPr/>
            </p:nvSpPr>
            <p:spPr bwMode="auto">
              <a:xfrm>
                <a:off x="6602" y="803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Oval 8805"/>
              <p:cNvSpPr>
                <a:spLocks noChangeArrowheads="1"/>
              </p:cNvSpPr>
              <p:nvPr/>
            </p:nvSpPr>
            <p:spPr bwMode="auto">
              <a:xfrm>
                <a:off x="6970" y="803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Rectangle 8806" descr="Wide upward diagonal"/>
              <p:cNvSpPr>
                <a:spLocks noChangeArrowheads="1"/>
              </p:cNvSpPr>
              <p:nvPr/>
            </p:nvSpPr>
            <p:spPr bwMode="auto">
              <a:xfrm>
                <a:off x="4925" y="407"/>
                <a:ext cx="2493" cy="388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Line 8807"/>
              <p:cNvSpPr>
                <a:spLocks noChangeShapeType="1"/>
              </p:cNvSpPr>
              <p:nvPr/>
            </p:nvSpPr>
            <p:spPr bwMode="auto">
              <a:xfrm>
                <a:off x="4925" y="787"/>
                <a:ext cx="249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Line 8808"/>
              <p:cNvSpPr>
                <a:spLocks noChangeShapeType="1"/>
              </p:cNvSpPr>
              <p:nvPr/>
            </p:nvSpPr>
            <p:spPr bwMode="auto">
              <a:xfrm>
                <a:off x="5701" y="1041"/>
                <a:ext cx="9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Text Box 8809"/>
              <p:cNvSpPr txBox="1">
                <a:spLocks noChangeArrowheads="1"/>
              </p:cNvSpPr>
              <p:nvPr/>
            </p:nvSpPr>
            <p:spPr bwMode="auto">
              <a:xfrm>
                <a:off x="6026" y="1065"/>
                <a:ext cx="314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f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Text Box 8810"/>
              <p:cNvSpPr txBox="1">
                <a:spLocks noChangeArrowheads="1"/>
              </p:cNvSpPr>
              <p:nvPr/>
            </p:nvSpPr>
            <p:spPr bwMode="auto">
              <a:xfrm>
                <a:off x="5313" y="2450"/>
                <a:ext cx="314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Text Box 8811"/>
              <p:cNvSpPr txBox="1">
                <a:spLocks noChangeArrowheads="1"/>
              </p:cNvSpPr>
              <p:nvPr/>
            </p:nvSpPr>
            <p:spPr bwMode="auto">
              <a:xfrm>
                <a:off x="6741" y="2447"/>
                <a:ext cx="314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Text Box 8812"/>
              <p:cNvSpPr txBox="1">
                <a:spLocks noChangeArrowheads="1"/>
              </p:cNvSpPr>
              <p:nvPr/>
            </p:nvSpPr>
            <p:spPr bwMode="auto">
              <a:xfrm>
                <a:off x="6751" y="1028"/>
                <a:ext cx="314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3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Text Box 8813"/>
              <p:cNvSpPr txBox="1">
                <a:spLocks noChangeArrowheads="1"/>
              </p:cNvSpPr>
              <p:nvPr/>
            </p:nvSpPr>
            <p:spPr bwMode="auto">
              <a:xfrm>
                <a:off x="5308" y="1026"/>
                <a:ext cx="314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4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Oval 8814"/>
              <p:cNvSpPr>
                <a:spLocks noChangeArrowheads="1"/>
              </p:cNvSpPr>
              <p:nvPr/>
            </p:nvSpPr>
            <p:spPr bwMode="auto">
              <a:xfrm>
                <a:off x="5300" y="2419"/>
                <a:ext cx="315" cy="3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Oval 8815"/>
              <p:cNvSpPr>
                <a:spLocks noChangeArrowheads="1"/>
              </p:cNvSpPr>
              <p:nvPr/>
            </p:nvSpPr>
            <p:spPr bwMode="auto">
              <a:xfrm>
                <a:off x="6740" y="2415"/>
                <a:ext cx="315" cy="3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Oval 8816"/>
              <p:cNvSpPr>
                <a:spLocks noChangeArrowheads="1"/>
              </p:cNvSpPr>
              <p:nvPr/>
            </p:nvSpPr>
            <p:spPr bwMode="auto">
              <a:xfrm>
                <a:off x="6740" y="988"/>
                <a:ext cx="315" cy="3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Oval 8817"/>
              <p:cNvSpPr>
                <a:spLocks noChangeArrowheads="1"/>
              </p:cNvSpPr>
              <p:nvPr/>
            </p:nvSpPr>
            <p:spPr bwMode="auto">
              <a:xfrm>
                <a:off x="5300" y="996"/>
                <a:ext cx="315" cy="3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Line 8818"/>
              <p:cNvSpPr>
                <a:spLocks noChangeShapeType="1"/>
              </p:cNvSpPr>
              <p:nvPr/>
            </p:nvSpPr>
            <p:spPr bwMode="auto">
              <a:xfrm flipV="1">
                <a:off x="5252" y="194"/>
                <a:ext cx="0" cy="66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Text Box 8819"/>
              <p:cNvSpPr txBox="1">
                <a:spLocks noChangeArrowheads="1"/>
              </p:cNvSpPr>
              <p:nvPr/>
            </p:nvSpPr>
            <p:spPr bwMode="auto">
              <a:xfrm>
                <a:off x="7877" y="2644"/>
                <a:ext cx="314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x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Text Box 8820"/>
              <p:cNvSpPr txBox="1">
                <a:spLocks noChangeArrowheads="1"/>
              </p:cNvSpPr>
              <p:nvPr/>
            </p:nvSpPr>
            <p:spPr bwMode="auto">
              <a:xfrm>
                <a:off x="5263" y="147"/>
                <a:ext cx="314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y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Line 8821"/>
              <p:cNvSpPr>
                <a:spLocks noChangeShapeType="1"/>
              </p:cNvSpPr>
              <p:nvPr/>
            </p:nvSpPr>
            <p:spPr bwMode="auto">
              <a:xfrm>
                <a:off x="5252" y="2130"/>
                <a:ext cx="181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stealth" w="sm" len="lg"/>
                <a:tailEnd type="stealth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Text Box 8822"/>
              <p:cNvSpPr txBox="1">
                <a:spLocks noChangeArrowheads="1"/>
              </p:cNvSpPr>
              <p:nvPr/>
            </p:nvSpPr>
            <p:spPr bwMode="auto">
              <a:xfrm>
                <a:off x="5931" y="1865"/>
                <a:ext cx="520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 m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Line 8823"/>
              <p:cNvSpPr>
                <a:spLocks noChangeShapeType="1"/>
              </p:cNvSpPr>
              <p:nvPr/>
            </p:nvSpPr>
            <p:spPr bwMode="auto">
              <a:xfrm flipH="1">
                <a:off x="4514" y="956"/>
                <a:ext cx="60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Line 8824"/>
              <p:cNvSpPr>
                <a:spLocks noChangeShapeType="1"/>
              </p:cNvSpPr>
              <p:nvPr/>
            </p:nvSpPr>
            <p:spPr bwMode="auto">
              <a:xfrm>
                <a:off x="4828" y="956"/>
                <a:ext cx="0" cy="182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lg"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" name="Text Box 8825"/>
              <p:cNvSpPr txBox="1">
                <a:spLocks noChangeArrowheads="1"/>
              </p:cNvSpPr>
              <p:nvPr/>
            </p:nvSpPr>
            <p:spPr bwMode="auto">
              <a:xfrm>
                <a:off x="4322" y="1703"/>
                <a:ext cx="520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 m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3" name="Rectangle 32"/>
            <p:cNvSpPr/>
            <p:nvPr/>
          </p:nvSpPr>
          <p:spPr>
            <a:xfrm>
              <a:off x="2214563" y="219075"/>
              <a:ext cx="2628900" cy="211931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1467803" y="2752638"/>
            <a:ext cx="4162425" cy="1447888"/>
            <a:chOff x="1490663" y="2755321"/>
            <a:chExt cx="4162425" cy="1447888"/>
          </a:xfrm>
        </p:grpSpPr>
        <p:grpSp>
          <p:nvGrpSpPr>
            <p:cNvPr id="36" name="Group 41"/>
            <p:cNvGrpSpPr>
              <a:grpSpLocks/>
            </p:cNvGrpSpPr>
            <p:nvPr/>
          </p:nvGrpSpPr>
          <p:grpSpPr bwMode="auto">
            <a:xfrm>
              <a:off x="1552575" y="2926929"/>
              <a:ext cx="3973513" cy="1163638"/>
              <a:chOff x="3035" y="2541"/>
              <a:chExt cx="6258" cy="1833"/>
            </a:xfrm>
          </p:grpSpPr>
          <p:sp>
            <p:nvSpPr>
              <p:cNvPr id="37" name="Rectangle 49"/>
              <p:cNvSpPr>
                <a:spLocks noChangeArrowheads="1"/>
              </p:cNvSpPr>
              <p:nvPr/>
            </p:nvSpPr>
            <p:spPr bwMode="auto">
              <a:xfrm>
                <a:off x="5199" y="2541"/>
                <a:ext cx="1827" cy="1827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prstDash val="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" name="AutoShape 48"/>
              <p:cNvSpPr>
                <a:spLocks noChangeArrowheads="1"/>
              </p:cNvSpPr>
              <p:nvPr/>
            </p:nvSpPr>
            <p:spPr bwMode="auto">
              <a:xfrm>
                <a:off x="5191" y="2546"/>
                <a:ext cx="2311" cy="1828"/>
              </a:xfrm>
              <a:prstGeom prst="parallelogram">
                <a:avLst>
                  <a:gd name="adj" fmla="val 25864"/>
                </a:avLst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" name="Arc 47"/>
              <p:cNvSpPr>
                <a:spLocks/>
              </p:cNvSpPr>
              <p:nvPr/>
            </p:nvSpPr>
            <p:spPr bwMode="auto">
              <a:xfrm rot="14379757" flipV="1">
                <a:off x="7054" y="3441"/>
                <a:ext cx="145" cy="14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0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0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aphicFrame>
            <p:nvGraphicFramePr>
              <p:cNvPr id="40" name="Object 39"/>
              <p:cNvGraphicFramePr>
                <a:graphicFrameLocks noChangeAspect="1"/>
              </p:cNvGraphicFramePr>
              <p:nvPr/>
            </p:nvGraphicFramePr>
            <p:xfrm>
              <a:off x="6997" y="2961"/>
              <a:ext cx="363" cy="39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65" name="Equation" r:id="rId3" imgW="228501" imgH="253890" progId="Equation.DSMT4">
                      <p:embed/>
                    </p:oleObj>
                  </mc:Choice>
                  <mc:Fallback>
                    <p:oleObj name="Equation" r:id="rId3" imgW="228501" imgH="253890" progId="Equation.DSMT4">
                      <p:embed/>
                      <p:pic>
                        <p:nvPicPr>
                          <p:cNvPr id="0" name="Object 4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997" y="2961"/>
                            <a:ext cx="363" cy="399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1" name="Text Box 45"/>
              <p:cNvSpPr txBox="1">
                <a:spLocks noChangeArrowheads="1"/>
              </p:cNvSpPr>
              <p:nvPr/>
            </p:nvSpPr>
            <p:spPr bwMode="auto">
              <a:xfrm>
                <a:off x="7551" y="3038"/>
                <a:ext cx="1742" cy="4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Deformed shape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" name="Line 44"/>
              <p:cNvSpPr>
                <a:spLocks noChangeShapeType="1"/>
              </p:cNvSpPr>
              <p:nvPr/>
            </p:nvSpPr>
            <p:spPr bwMode="auto">
              <a:xfrm flipH="1" flipV="1">
                <a:off x="7454" y="2759"/>
                <a:ext cx="218" cy="32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" name="Text Box 43"/>
              <p:cNvSpPr txBox="1">
                <a:spLocks noChangeArrowheads="1"/>
              </p:cNvSpPr>
              <p:nvPr/>
            </p:nvSpPr>
            <p:spPr bwMode="auto">
              <a:xfrm>
                <a:off x="3035" y="3229"/>
                <a:ext cx="2008" cy="4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Undeformed shape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" name="Line 42"/>
              <p:cNvSpPr>
                <a:spLocks noChangeShapeType="1"/>
              </p:cNvSpPr>
              <p:nvPr/>
            </p:nvSpPr>
            <p:spPr bwMode="auto">
              <a:xfrm flipV="1">
                <a:off x="4790" y="2914"/>
                <a:ext cx="387" cy="41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5" name="Rectangle 44"/>
            <p:cNvSpPr/>
            <p:nvPr/>
          </p:nvSpPr>
          <p:spPr>
            <a:xfrm>
              <a:off x="1490663" y="2755321"/>
              <a:ext cx="4162425" cy="144788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2132172" y="4400550"/>
            <a:ext cx="2920841" cy="2019300"/>
            <a:chOff x="2132172" y="4400550"/>
            <a:chExt cx="2920841" cy="2019300"/>
          </a:xfrm>
        </p:grpSpPr>
        <p:grpSp>
          <p:nvGrpSpPr>
            <p:cNvPr id="48" name="Group 8760"/>
            <p:cNvGrpSpPr>
              <a:grpSpLocks/>
            </p:cNvGrpSpPr>
            <p:nvPr/>
          </p:nvGrpSpPr>
          <p:grpSpPr bwMode="auto">
            <a:xfrm>
              <a:off x="2132172" y="4463979"/>
              <a:ext cx="2833688" cy="1855788"/>
              <a:chOff x="3798" y="1154"/>
              <a:chExt cx="4462" cy="2922"/>
            </a:xfrm>
          </p:grpSpPr>
          <p:sp>
            <p:nvSpPr>
              <p:cNvPr id="49" name="Rectangle 8761"/>
              <p:cNvSpPr>
                <a:spLocks noChangeArrowheads="1"/>
              </p:cNvSpPr>
              <p:nvPr/>
            </p:nvSpPr>
            <p:spPr bwMode="auto">
              <a:xfrm>
                <a:off x="4848" y="1963"/>
                <a:ext cx="1827" cy="1827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50" name="Group 8762"/>
              <p:cNvGrpSpPr>
                <a:grpSpLocks/>
              </p:cNvGrpSpPr>
              <p:nvPr/>
            </p:nvGrpSpPr>
            <p:grpSpPr bwMode="auto">
              <a:xfrm rot="-5400000">
                <a:off x="3395" y="2636"/>
                <a:ext cx="2493" cy="388"/>
                <a:chOff x="4509" y="1414"/>
                <a:chExt cx="2493" cy="388"/>
              </a:xfrm>
            </p:grpSpPr>
            <p:sp>
              <p:nvSpPr>
                <p:cNvPr id="73" name="Rectangle 8763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4509" y="1414"/>
                  <a:ext cx="2493" cy="388"/>
                </a:xfrm>
                <a:prstGeom prst="rect">
                  <a:avLst/>
                </a:prstGeom>
                <a:pattFill prst="wdUpDiag">
                  <a:fgClr>
                    <a:srgbClr val="000000"/>
                  </a:fgClr>
                  <a:bgClr>
                    <a:srgbClr val="FFFFFF"/>
                  </a:bgClr>
                </a:patt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4" name="Line 8764"/>
                <p:cNvSpPr>
                  <a:spLocks noChangeShapeType="1"/>
                </p:cNvSpPr>
                <p:nvPr/>
              </p:nvSpPr>
              <p:spPr bwMode="auto">
                <a:xfrm>
                  <a:off x="4509" y="1794"/>
                  <a:ext cx="2493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51" name="Line 8765"/>
              <p:cNvSpPr>
                <a:spLocks noChangeShapeType="1"/>
              </p:cNvSpPr>
              <p:nvPr/>
            </p:nvSpPr>
            <p:spPr bwMode="auto">
              <a:xfrm>
                <a:off x="6666" y="3789"/>
                <a:ext cx="702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" name="Text Box 8766"/>
              <p:cNvSpPr txBox="1">
                <a:spLocks noChangeArrowheads="1"/>
              </p:cNvSpPr>
              <p:nvPr/>
            </p:nvSpPr>
            <p:spPr bwMode="auto">
              <a:xfrm>
                <a:off x="6905" y="1649"/>
                <a:ext cx="314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f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" name="Text Box 8767"/>
              <p:cNvSpPr txBox="1">
                <a:spLocks noChangeArrowheads="1"/>
              </p:cNvSpPr>
              <p:nvPr/>
            </p:nvSpPr>
            <p:spPr bwMode="auto">
              <a:xfrm>
                <a:off x="4897" y="3457"/>
                <a:ext cx="314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" name="Text Box 8768"/>
              <p:cNvSpPr txBox="1">
                <a:spLocks noChangeArrowheads="1"/>
              </p:cNvSpPr>
              <p:nvPr/>
            </p:nvSpPr>
            <p:spPr bwMode="auto">
              <a:xfrm>
                <a:off x="6325" y="3454"/>
                <a:ext cx="314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" name="Text Box 8769"/>
              <p:cNvSpPr txBox="1">
                <a:spLocks noChangeArrowheads="1"/>
              </p:cNvSpPr>
              <p:nvPr/>
            </p:nvSpPr>
            <p:spPr bwMode="auto">
              <a:xfrm>
                <a:off x="6335" y="2035"/>
                <a:ext cx="314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3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" name="Text Box 8770"/>
              <p:cNvSpPr txBox="1">
                <a:spLocks noChangeArrowheads="1"/>
              </p:cNvSpPr>
              <p:nvPr/>
            </p:nvSpPr>
            <p:spPr bwMode="auto">
              <a:xfrm>
                <a:off x="4892" y="2033"/>
                <a:ext cx="314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4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" name="Oval 8771"/>
              <p:cNvSpPr>
                <a:spLocks noChangeArrowheads="1"/>
              </p:cNvSpPr>
              <p:nvPr/>
            </p:nvSpPr>
            <p:spPr bwMode="auto">
              <a:xfrm>
                <a:off x="4884" y="3426"/>
                <a:ext cx="315" cy="3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8" name="Oval 8772"/>
              <p:cNvSpPr>
                <a:spLocks noChangeArrowheads="1"/>
              </p:cNvSpPr>
              <p:nvPr/>
            </p:nvSpPr>
            <p:spPr bwMode="auto">
              <a:xfrm>
                <a:off x="6324" y="3422"/>
                <a:ext cx="315" cy="3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" name="Oval 8773"/>
              <p:cNvSpPr>
                <a:spLocks noChangeArrowheads="1"/>
              </p:cNvSpPr>
              <p:nvPr/>
            </p:nvSpPr>
            <p:spPr bwMode="auto">
              <a:xfrm>
                <a:off x="6324" y="1995"/>
                <a:ext cx="315" cy="3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0" name="Oval 8774"/>
              <p:cNvSpPr>
                <a:spLocks noChangeArrowheads="1"/>
              </p:cNvSpPr>
              <p:nvPr/>
            </p:nvSpPr>
            <p:spPr bwMode="auto">
              <a:xfrm>
                <a:off x="4884" y="2003"/>
                <a:ext cx="315" cy="3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1" name="Line 8775"/>
              <p:cNvSpPr>
                <a:spLocks noChangeShapeType="1"/>
              </p:cNvSpPr>
              <p:nvPr/>
            </p:nvSpPr>
            <p:spPr bwMode="auto">
              <a:xfrm flipV="1">
                <a:off x="4836" y="1201"/>
                <a:ext cx="0" cy="66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" name="Text Box 8776"/>
              <p:cNvSpPr txBox="1">
                <a:spLocks noChangeArrowheads="1"/>
              </p:cNvSpPr>
              <p:nvPr/>
            </p:nvSpPr>
            <p:spPr bwMode="auto">
              <a:xfrm>
                <a:off x="7946" y="3602"/>
                <a:ext cx="314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x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" name="Text Box 8777"/>
              <p:cNvSpPr txBox="1">
                <a:spLocks noChangeArrowheads="1"/>
              </p:cNvSpPr>
              <p:nvPr/>
            </p:nvSpPr>
            <p:spPr bwMode="auto">
              <a:xfrm>
                <a:off x="4847" y="1154"/>
                <a:ext cx="314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y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" name="Line 8778"/>
              <p:cNvSpPr>
                <a:spLocks noChangeShapeType="1"/>
              </p:cNvSpPr>
              <p:nvPr/>
            </p:nvSpPr>
            <p:spPr bwMode="auto">
              <a:xfrm>
                <a:off x="4836" y="3137"/>
                <a:ext cx="181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stealth" w="sm" len="lg"/>
                <a:tailEnd type="stealth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" name="Text Box 8779"/>
              <p:cNvSpPr txBox="1">
                <a:spLocks noChangeArrowheads="1"/>
              </p:cNvSpPr>
              <p:nvPr/>
            </p:nvSpPr>
            <p:spPr bwMode="auto">
              <a:xfrm>
                <a:off x="5515" y="2896"/>
                <a:ext cx="520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 m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" name="Line 8780"/>
              <p:cNvSpPr>
                <a:spLocks noChangeShapeType="1"/>
              </p:cNvSpPr>
              <p:nvPr/>
            </p:nvSpPr>
            <p:spPr bwMode="auto">
              <a:xfrm>
                <a:off x="4304" y="1963"/>
                <a:ext cx="0" cy="182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lg"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" name="Text Box 8781"/>
              <p:cNvSpPr txBox="1">
                <a:spLocks noChangeArrowheads="1"/>
              </p:cNvSpPr>
              <p:nvPr/>
            </p:nvSpPr>
            <p:spPr bwMode="auto">
              <a:xfrm>
                <a:off x="3798" y="2710"/>
                <a:ext cx="520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 m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" name="Line 8782"/>
              <p:cNvSpPr>
                <a:spLocks noChangeShapeType="1"/>
              </p:cNvSpPr>
              <p:nvPr/>
            </p:nvSpPr>
            <p:spPr bwMode="auto">
              <a:xfrm>
                <a:off x="7450" y="3777"/>
                <a:ext cx="50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" name="Line 8783"/>
              <p:cNvSpPr>
                <a:spLocks noChangeShapeType="1"/>
              </p:cNvSpPr>
              <p:nvPr/>
            </p:nvSpPr>
            <p:spPr bwMode="auto">
              <a:xfrm flipH="1">
                <a:off x="4158" y="1963"/>
                <a:ext cx="60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0" name="Line 8784"/>
              <p:cNvSpPr>
                <a:spLocks noChangeShapeType="1"/>
              </p:cNvSpPr>
              <p:nvPr/>
            </p:nvSpPr>
            <p:spPr bwMode="auto">
              <a:xfrm flipH="1">
                <a:off x="6666" y="1958"/>
                <a:ext cx="702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1" name="Text Box 8785"/>
              <p:cNvSpPr txBox="1">
                <a:spLocks noChangeArrowheads="1"/>
              </p:cNvSpPr>
              <p:nvPr/>
            </p:nvSpPr>
            <p:spPr bwMode="auto">
              <a:xfrm>
                <a:off x="6832" y="3473"/>
                <a:ext cx="314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f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2" name="Line 8786"/>
              <p:cNvSpPr>
                <a:spLocks noChangeShapeType="1"/>
              </p:cNvSpPr>
              <p:nvPr/>
            </p:nvSpPr>
            <p:spPr bwMode="auto">
              <a:xfrm flipH="1">
                <a:off x="4138" y="3788"/>
                <a:ext cx="63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75" name="Rectangle 74"/>
            <p:cNvSpPr/>
            <p:nvPr/>
          </p:nvSpPr>
          <p:spPr>
            <a:xfrm>
              <a:off x="2132172" y="4400550"/>
              <a:ext cx="2920841" cy="2019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2214563" y="6948488"/>
            <a:ext cx="2751297" cy="1547812"/>
            <a:chOff x="2214563" y="6948488"/>
            <a:chExt cx="2751297" cy="1547812"/>
          </a:xfrm>
        </p:grpSpPr>
        <p:grpSp>
          <p:nvGrpSpPr>
            <p:cNvPr id="78" name="Group 8753"/>
            <p:cNvGrpSpPr>
              <a:grpSpLocks/>
            </p:cNvGrpSpPr>
            <p:nvPr/>
          </p:nvGrpSpPr>
          <p:grpSpPr bwMode="auto">
            <a:xfrm>
              <a:off x="2466744" y="7068827"/>
              <a:ext cx="2414916" cy="1293813"/>
              <a:chOff x="5191" y="9015"/>
              <a:chExt cx="3802" cy="2037"/>
            </a:xfrm>
          </p:grpSpPr>
          <p:sp>
            <p:nvSpPr>
              <p:cNvPr id="79" name="Rectangle 8754"/>
              <p:cNvSpPr>
                <a:spLocks noChangeArrowheads="1"/>
              </p:cNvSpPr>
              <p:nvPr/>
            </p:nvSpPr>
            <p:spPr bwMode="auto">
              <a:xfrm>
                <a:off x="5204" y="9225"/>
                <a:ext cx="1827" cy="1827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prstDash val="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" name="Freeform 8755"/>
              <p:cNvSpPr>
                <a:spLocks/>
              </p:cNvSpPr>
              <p:nvPr/>
            </p:nvSpPr>
            <p:spPr bwMode="auto">
              <a:xfrm>
                <a:off x="5191" y="9015"/>
                <a:ext cx="2070" cy="2033"/>
              </a:xfrm>
              <a:custGeom>
                <a:avLst/>
                <a:gdLst>
                  <a:gd name="T0" fmla="*/ 0 w 2070"/>
                  <a:gd name="T1" fmla="*/ 2033 h 2033"/>
                  <a:gd name="T2" fmla="*/ 2070 w 2070"/>
                  <a:gd name="T3" fmla="*/ 1779 h 2033"/>
                  <a:gd name="T4" fmla="*/ 1573 w 2070"/>
                  <a:gd name="T5" fmla="*/ 0 h 2033"/>
                  <a:gd name="T6" fmla="*/ 12 w 2070"/>
                  <a:gd name="T7" fmla="*/ 194 h 2033"/>
                  <a:gd name="T8" fmla="*/ 0 w 2070"/>
                  <a:gd name="T9" fmla="*/ 2033 h 203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070" h="2033">
                    <a:moveTo>
                      <a:pt x="0" y="2033"/>
                    </a:moveTo>
                    <a:lnTo>
                      <a:pt x="2070" y="1779"/>
                    </a:lnTo>
                    <a:lnTo>
                      <a:pt x="1573" y="0"/>
                    </a:lnTo>
                    <a:lnTo>
                      <a:pt x="12" y="194"/>
                    </a:lnTo>
                    <a:lnTo>
                      <a:pt x="0" y="2033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" name="Text Box 8756"/>
              <p:cNvSpPr txBox="1">
                <a:spLocks noChangeArrowheads="1"/>
              </p:cNvSpPr>
              <p:nvPr/>
            </p:nvSpPr>
            <p:spPr bwMode="auto">
              <a:xfrm>
                <a:off x="7490" y="9100"/>
                <a:ext cx="1503" cy="6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Undeformed shape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2" name="Text Box 8757"/>
              <p:cNvSpPr txBox="1">
                <a:spLocks noChangeArrowheads="1"/>
              </p:cNvSpPr>
              <p:nvPr/>
            </p:nvSpPr>
            <p:spPr bwMode="auto">
              <a:xfrm>
                <a:off x="7490" y="9992"/>
                <a:ext cx="1440" cy="6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Deformed shape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3" name="Line 8758"/>
              <p:cNvSpPr>
                <a:spLocks noChangeShapeType="1"/>
              </p:cNvSpPr>
              <p:nvPr/>
            </p:nvSpPr>
            <p:spPr bwMode="auto">
              <a:xfrm flipH="1">
                <a:off x="7224" y="10213"/>
                <a:ext cx="387" cy="3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4" name="Line 8759"/>
              <p:cNvSpPr>
                <a:spLocks noChangeShapeType="1"/>
              </p:cNvSpPr>
              <p:nvPr/>
            </p:nvSpPr>
            <p:spPr bwMode="auto">
              <a:xfrm flipH="1">
                <a:off x="7018" y="9293"/>
                <a:ext cx="581" cy="18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5" name="Rectangle 84"/>
            <p:cNvSpPr/>
            <p:nvPr/>
          </p:nvSpPr>
          <p:spPr>
            <a:xfrm>
              <a:off x="2214563" y="6948488"/>
              <a:ext cx="2751297" cy="154781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6927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1571624" y="361950"/>
            <a:ext cx="3648075" cy="2261875"/>
            <a:chOff x="1571624" y="361950"/>
            <a:chExt cx="3648075" cy="2261875"/>
          </a:xfrm>
        </p:grpSpPr>
        <p:grpSp>
          <p:nvGrpSpPr>
            <p:cNvPr id="5" name="Group 28"/>
            <p:cNvGrpSpPr>
              <a:grpSpLocks/>
            </p:cNvGrpSpPr>
            <p:nvPr/>
          </p:nvGrpSpPr>
          <p:grpSpPr bwMode="auto">
            <a:xfrm>
              <a:off x="4266565" y="790207"/>
              <a:ext cx="779780" cy="1295850"/>
              <a:chOff x="7174" y="8520"/>
              <a:chExt cx="1089" cy="2041"/>
            </a:xfrm>
          </p:grpSpPr>
          <p:sp>
            <p:nvSpPr>
              <p:cNvPr id="32" name="Freeform 32" descr="Wide upward diagonal"/>
              <p:cNvSpPr>
                <a:spLocks/>
              </p:cNvSpPr>
              <p:nvPr/>
            </p:nvSpPr>
            <p:spPr bwMode="auto">
              <a:xfrm>
                <a:off x="7659" y="8520"/>
                <a:ext cx="604" cy="2040"/>
              </a:xfrm>
              <a:custGeom>
                <a:avLst/>
                <a:gdLst>
                  <a:gd name="T0" fmla="*/ 0 w 604"/>
                  <a:gd name="T1" fmla="*/ 0 h 2040"/>
                  <a:gd name="T2" fmla="*/ 420 w 604"/>
                  <a:gd name="T3" fmla="*/ 943 h 2040"/>
                  <a:gd name="T4" fmla="*/ 583 w 604"/>
                  <a:gd name="T5" fmla="*/ 1680 h 2040"/>
                  <a:gd name="T6" fmla="*/ 549 w 604"/>
                  <a:gd name="T7" fmla="*/ 2040 h 20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04" h="2040">
                    <a:moveTo>
                      <a:pt x="0" y="0"/>
                    </a:moveTo>
                    <a:cubicBezTo>
                      <a:pt x="164" y="301"/>
                      <a:pt x="323" y="663"/>
                      <a:pt x="420" y="943"/>
                    </a:cubicBezTo>
                    <a:cubicBezTo>
                      <a:pt x="517" y="1223"/>
                      <a:pt x="562" y="1497"/>
                      <a:pt x="583" y="1680"/>
                    </a:cubicBezTo>
                    <a:cubicBezTo>
                      <a:pt x="604" y="1863"/>
                      <a:pt x="556" y="1965"/>
                      <a:pt x="549" y="2040"/>
                    </a:cubicBezTo>
                  </a:path>
                </a:pathLst>
              </a:cu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" name="AutoShape 31" descr="Wide upward diagonal"/>
              <p:cNvSpPr>
                <a:spLocks noChangeShapeType="1"/>
              </p:cNvSpPr>
              <p:nvPr/>
            </p:nvSpPr>
            <p:spPr bwMode="auto">
              <a:xfrm flipH="1">
                <a:off x="7174" y="10560"/>
                <a:ext cx="1034" cy="1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AutoShape 30" descr="Wide upward diagonal"/>
              <p:cNvSpPr>
                <a:spLocks noChangeShapeType="1"/>
              </p:cNvSpPr>
              <p:nvPr/>
            </p:nvSpPr>
            <p:spPr bwMode="auto">
              <a:xfrm flipH="1">
                <a:off x="7174" y="8520"/>
                <a:ext cx="485" cy="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" name="AutoShape 29" descr="Wide upward diagonal"/>
              <p:cNvSpPr>
                <a:spLocks noChangeShapeType="1"/>
              </p:cNvSpPr>
              <p:nvPr/>
            </p:nvSpPr>
            <p:spPr bwMode="auto">
              <a:xfrm>
                <a:off x="7174" y="8520"/>
                <a:ext cx="0" cy="204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" name="Freeform 27" descr="Wide upward diagonal"/>
            <p:cNvSpPr>
              <a:spLocks/>
            </p:cNvSpPr>
            <p:nvPr/>
          </p:nvSpPr>
          <p:spPr bwMode="auto">
            <a:xfrm>
              <a:off x="4262120" y="790842"/>
              <a:ext cx="744855" cy="1295215"/>
            </a:xfrm>
            <a:custGeom>
              <a:avLst/>
              <a:gdLst>
                <a:gd name="T0" fmla="*/ 485 w 1034"/>
                <a:gd name="T1" fmla="*/ 0 h 2040"/>
                <a:gd name="T2" fmla="*/ 0 w 1034"/>
                <a:gd name="T3" fmla="*/ 0 h 2040"/>
                <a:gd name="T4" fmla="*/ 0 w 1034"/>
                <a:gd name="T5" fmla="*/ 2040 h 2040"/>
                <a:gd name="T6" fmla="*/ 1034 w 1034"/>
                <a:gd name="T7" fmla="*/ 2040 h 2040"/>
                <a:gd name="T8" fmla="*/ 485 w 1034"/>
                <a:gd name="T9" fmla="*/ 0 h 20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4" h="2040">
                  <a:moveTo>
                    <a:pt x="485" y="0"/>
                  </a:moveTo>
                  <a:lnTo>
                    <a:pt x="0" y="0"/>
                  </a:lnTo>
                  <a:lnTo>
                    <a:pt x="0" y="2040"/>
                  </a:lnTo>
                  <a:lnTo>
                    <a:pt x="1034" y="2040"/>
                  </a:lnTo>
                  <a:lnTo>
                    <a:pt x="485" y="0"/>
                  </a:lnTo>
                  <a:close/>
                </a:path>
              </a:pathLst>
            </a:cu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8" name="Group 23"/>
            <p:cNvGrpSpPr>
              <a:grpSpLocks/>
            </p:cNvGrpSpPr>
            <p:nvPr/>
          </p:nvGrpSpPr>
          <p:grpSpPr bwMode="auto">
            <a:xfrm>
              <a:off x="4259580" y="1656223"/>
              <a:ext cx="332105" cy="434278"/>
              <a:chOff x="3470" y="9759"/>
              <a:chExt cx="523" cy="684"/>
            </a:xfrm>
          </p:grpSpPr>
          <p:sp>
            <p:nvSpPr>
              <p:cNvPr id="30" name="AutoShape 25"/>
              <p:cNvSpPr>
                <a:spLocks noChangeShapeType="1"/>
              </p:cNvSpPr>
              <p:nvPr/>
            </p:nvSpPr>
            <p:spPr bwMode="auto">
              <a:xfrm flipV="1">
                <a:off x="3473" y="9759"/>
                <a:ext cx="1" cy="682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AutoShape 24"/>
              <p:cNvSpPr>
                <a:spLocks noChangeShapeType="1"/>
              </p:cNvSpPr>
              <p:nvPr/>
            </p:nvSpPr>
            <p:spPr bwMode="auto">
              <a:xfrm>
                <a:off x="3470" y="10442"/>
                <a:ext cx="523" cy="1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" name="Text Box 22"/>
            <p:cNvSpPr txBox="1">
              <a:spLocks noChangeArrowheads="1"/>
            </p:cNvSpPr>
            <p:nvPr/>
          </p:nvSpPr>
          <p:spPr bwMode="auto">
            <a:xfrm>
              <a:off x="4435475" y="2021296"/>
              <a:ext cx="260985" cy="272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r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 Box 21"/>
            <p:cNvSpPr txBox="1">
              <a:spLocks noChangeArrowheads="1"/>
            </p:cNvSpPr>
            <p:nvPr/>
          </p:nvSpPr>
          <p:spPr bwMode="auto">
            <a:xfrm>
              <a:off x="4031680" y="1550364"/>
              <a:ext cx="260985" cy="272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z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1" name="Group 5"/>
            <p:cNvGrpSpPr>
              <a:grpSpLocks/>
            </p:cNvGrpSpPr>
            <p:nvPr/>
          </p:nvGrpSpPr>
          <p:grpSpPr bwMode="auto">
            <a:xfrm>
              <a:off x="1709420" y="558465"/>
              <a:ext cx="1567180" cy="1779650"/>
              <a:chOff x="2233" y="8186"/>
              <a:chExt cx="2468" cy="2803"/>
            </a:xfrm>
          </p:grpSpPr>
          <p:sp>
            <p:nvSpPr>
              <p:cNvPr id="15" name="Oval 20"/>
              <p:cNvSpPr>
                <a:spLocks noChangeArrowheads="1"/>
              </p:cNvSpPr>
              <p:nvPr/>
            </p:nvSpPr>
            <p:spPr bwMode="auto">
              <a:xfrm>
                <a:off x="2289" y="10085"/>
                <a:ext cx="2348" cy="720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Rectangle 19"/>
              <p:cNvSpPr>
                <a:spLocks noChangeArrowheads="1"/>
              </p:cNvSpPr>
              <p:nvPr/>
            </p:nvSpPr>
            <p:spPr bwMode="auto">
              <a:xfrm>
                <a:off x="2289" y="10012"/>
                <a:ext cx="2348" cy="42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Freeform 18" descr="Wide upward diagonal"/>
              <p:cNvSpPr>
                <a:spLocks/>
              </p:cNvSpPr>
              <p:nvPr/>
            </p:nvSpPr>
            <p:spPr bwMode="auto">
              <a:xfrm>
                <a:off x="4097" y="8444"/>
                <a:ext cx="604" cy="2040"/>
              </a:xfrm>
              <a:custGeom>
                <a:avLst/>
                <a:gdLst>
                  <a:gd name="T0" fmla="*/ 0 w 604"/>
                  <a:gd name="T1" fmla="*/ 0 h 2040"/>
                  <a:gd name="T2" fmla="*/ 420 w 604"/>
                  <a:gd name="T3" fmla="*/ 943 h 2040"/>
                  <a:gd name="T4" fmla="*/ 583 w 604"/>
                  <a:gd name="T5" fmla="*/ 1680 h 2040"/>
                  <a:gd name="T6" fmla="*/ 549 w 604"/>
                  <a:gd name="T7" fmla="*/ 2040 h 20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04" h="2040">
                    <a:moveTo>
                      <a:pt x="0" y="0"/>
                    </a:moveTo>
                    <a:cubicBezTo>
                      <a:pt x="164" y="301"/>
                      <a:pt x="323" y="663"/>
                      <a:pt x="420" y="943"/>
                    </a:cubicBezTo>
                    <a:cubicBezTo>
                      <a:pt x="517" y="1223"/>
                      <a:pt x="562" y="1497"/>
                      <a:pt x="583" y="1680"/>
                    </a:cubicBezTo>
                    <a:cubicBezTo>
                      <a:pt x="604" y="1863"/>
                      <a:pt x="556" y="1965"/>
                      <a:pt x="549" y="2040"/>
                    </a:cubicBezTo>
                  </a:path>
                </a:pathLst>
              </a:cu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auto">
              <a:xfrm flipH="1">
                <a:off x="2233" y="8452"/>
                <a:ext cx="604" cy="2039"/>
              </a:xfrm>
              <a:custGeom>
                <a:avLst/>
                <a:gdLst>
                  <a:gd name="T0" fmla="*/ 0 w 604"/>
                  <a:gd name="T1" fmla="*/ 0 h 2040"/>
                  <a:gd name="T2" fmla="*/ 420 w 604"/>
                  <a:gd name="T3" fmla="*/ 943 h 2040"/>
                  <a:gd name="T4" fmla="*/ 583 w 604"/>
                  <a:gd name="T5" fmla="*/ 1680 h 2040"/>
                  <a:gd name="T6" fmla="*/ 549 w 604"/>
                  <a:gd name="T7" fmla="*/ 2040 h 20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04" h="2040">
                    <a:moveTo>
                      <a:pt x="0" y="0"/>
                    </a:moveTo>
                    <a:cubicBezTo>
                      <a:pt x="164" y="301"/>
                      <a:pt x="323" y="663"/>
                      <a:pt x="420" y="943"/>
                    </a:cubicBezTo>
                    <a:cubicBezTo>
                      <a:pt x="517" y="1223"/>
                      <a:pt x="562" y="1497"/>
                      <a:pt x="583" y="1680"/>
                    </a:cubicBezTo>
                    <a:cubicBezTo>
                      <a:pt x="604" y="1863"/>
                      <a:pt x="556" y="1965"/>
                      <a:pt x="549" y="2040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Arc 15"/>
              <p:cNvSpPr>
                <a:spLocks/>
              </p:cNvSpPr>
              <p:nvPr/>
            </p:nvSpPr>
            <p:spPr bwMode="auto">
              <a:xfrm>
                <a:off x="3471" y="10085"/>
                <a:ext cx="1166" cy="399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0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0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Arc 14"/>
              <p:cNvSpPr>
                <a:spLocks/>
              </p:cNvSpPr>
              <p:nvPr/>
            </p:nvSpPr>
            <p:spPr bwMode="auto">
              <a:xfrm flipH="1">
                <a:off x="2289" y="10082"/>
                <a:ext cx="1184" cy="399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0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0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Text Box 13"/>
              <p:cNvSpPr txBox="1">
                <a:spLocks noChangeArrowheads="1"/>
              </p:cNvSpPr>
              <p:nvPr/>
            </p:nvSpPr>
            <p:spPr bwMode="auto">
              <a:xfrm>
                <a:off x="3396" y="9571"/>
                <a:ext cx="411" cy="4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z\z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Freeform 12" descr="Wide upward diagonal"/>
              <p:cNvSpPr>
                <a:spLocks/>
              </p:cNvSpPr>
              <p:nvPr/>
            </p:nvSpPr>
            <p:spPr bwMode="auto">
              <a:xfrm>
                <a:off x="3480" y="8443"/>
                <a:ext cx="1157" cy="1997"/>
              </a:xfrm>
              <a:custGeom>
                <a:avLst/>
                <a:gdLst>
                  <a:gd name="T0" fmla="*/ 609 w 1157"/>
                  <a:gd name="T1" fmla="*/ 0 h 1997"/>
                  <a:gd name="T2" fmla="*/ 0 w 1157"/>
                  <a:gd name="T3" fmla="*/ 0 h 1997"/>
                  <a:gd name="T4" fmla="*/ 0 w 1157"/>
                  <a:gd name="T5" fmla="*/ 1988 h 1997"/>
                  <a:gd name="T6" fmla="*/ 1157 w 1157"/>
                  <a:gd name="T7" fmla="*/ 1997 h 1997"/>
                  <a:gd name="T8" fmla="*/ 609 w 1157"/>
                  <a:gd name="T9" fmla="*/ 0 h 19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7" h="1997">
                    <a:moveTo>
                      <a:pt x="609" y="0"/>
                    </a:moveTo>
                    <a:lnTo>
                      <a:pt x="0" y="0"/>
                    </a:lnTo>
                    <a:lnTo>
                      <a:pt x="0" y="1988"/>
                    </a:lnTo>
                    <a:lnTo>
                      <a:pt x="1157" y="1997"/>
                    </a:lnTo>
                    <a:lnTo>
                      <a:pt x="609" y="0"/>
                    </a:lnTo>
                    <a:close/>
                  </a:path>
                </a:pathLst>
              </a:cu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 w="9525">
                <a:pattFill prst="wdUpDiag">
                  <a:fgClr>
                    <a:srgbClr val="000000"/>
                  </a:fgClr>
                  <a:bgClr>
                    <a:srgbClr val="FFFFFF"/>
                  </a:bgClr>
                </a:patt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AutoShape 16"/>
              <p:cNvSpPr>
                <a:spLocks noChangeShapeType="1"/>
              </p:cNvSpPr>
              <p:nvPr/>
            </p:nvSpPr>
            <p:spPr bwMode="auto">
              <a:xfrm>
                <a:off x="3471" y="8186"/>
                <a:ext cx="0" cy="2803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prstDash val="lgDash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24" name="Group 9"/>
              <p:cNvGrpSpPr>
                <a:grpSpLocks/>
              </p:cNvGrpSpPr>
              <p:nvPr/>
            </p:nvGrpSpPr>
            <p:grpSpPr bwMode="auto">
              <a:xfrm>
                <a:off x="3470" y="9759"/>
                <a:ext cx="523" cy="684"/>
                <a:chOff x="3470" y="9759"/>
                <a:chExt cx="523" cy="684"/>
              </a:xfrm>
            </p:grpSpPr>
            <p:sp>
              <p:nvSpPr>
                <p:cNvPr id="28" name="AutoShape 11"/>
                <p:cNvSpPr>
                  <a:spLocks noChangeShapeType="1"/>
                </p:cNvSpPr>
                <p:nvPr/>
              </p:nvSpPr>
              <p:spPr bwMode="auto">
                <a:xfrm flipV="1">
                  <a:off x="3473" y="9759"/>
                  <a:ext cx="1" cy="682"/>
                </a:xfrm>
                <a:prstGeom prst="straightConnector1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9" name="AutoShape 10"/>
                <p:cNvSpPr>
                  <a:spLocks noChangeShapeType="1"/>
                </p:cNvSpPr>
                <p:nvPr/>
              </p:nvSpPr>
              <p:spPr bwMode="auto">
                <a:xfrm>
                  <a:off x="3470" y="10442"/>
                  <a:ext cx="523" cy="1"/>
                </a:xfrm>
                <a:prstGeom prst="straightConnector1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25" name="Text Box 8"/>
              <p:cNvSpPr txBox="1">
                <a:spLocks noChangeArrowheads="1"/>
              </p:cNvSpPr>
              <p:nvPr/>
            </p:nvSpPr>
            <p:spPr bwMode="auto">
              <a:xfrm>
                <a:off x="3768" y="10313"/>
                <a:ext cx="411" cy="4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r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Text Box 7"/>
              <p:cNvSpPr txBox="1">
                <a:spLocks noChangeArrowheads="1"/>
              </p:cNvSpPr>
              <p:nvPr/>
            </p:nvSpPr>
            <p:spPr bwMode="auto">
              <a:xfrm>
                <a:off x="3176" y="9626"/>
                <a:ext cx="411" cy="4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z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Oval 6"/>
              <p:cNvSpPr>
                <a:spLocks noChangeArrowheads="1"/>
              </p:cNvSpPr>
              <p:nvPr/>
            </p:nvSpPr>
            <p:spPr bwMode="auto">
              <a:xfrm>
                <a:off x="2829" y="8280"/>
                <a:ext cx="1268" cy="420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4203065" y="460689"/>
              <a:ext cx="489585" cy="239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Axis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 Box 3"/>
            <p:cNvSpPr txBox="1">
              <a:spLocks noChangeArrowheads="1"/>
            </p:cNvSpPr>
            <p:nvPr/>
          </p:nvSpPr>
          <p:spPr bwMode="auto">
            <a:xfrm>
              <a:off x="4386580" y="2310814"/>
              <a:ext cx="410210" cy="261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Arial" panose="020B0604020202020204" pitchFamily="34" charset="0"/>
                </a:rPr>
                <a:t>(b)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4" name="Text Box 2"/>
            <p:cNvSpPr txBox="1">
              <a:spLocks noChangeArrowheads="1"/>
            </p:cNvSpPr>
            <p:nvPr/>
          </p:nvSpPr>
          <p:spPr bwMode="auto">
            <a:xfrm>
              <a:off x="2301240" y="2362242"/>
              <a:ext cx="359410" cy="261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Arial" panose="020B0604020202020204" pitchFamily="34" charset="0"/>
                </a:rPr>
                <a:t>(a)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571624" y="361950"/>
              <a:ext cx="3648075" cy="226187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AutoShape 26"/>
            <p:cNvSpPr>
              <a:spLocks noChangeShapeType="1"/>
            </p:cNvSpPr>
            <p:nvPr/>
          </p:nvSpPr>
          <p:spPr bwMode="auto">
            <a:xfrm>
              <a:off x="4262120" y="517831"/>
              <a:ext cx="635" cy="177965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5" name="Group 54"/>
          <p:cNvGrpSpPr>
            <a:grpSpLocks/>
          </p:cNvGrpSpPr>
          <p:nvPr/>
        </p:nvGrpSpPr>
        <p:grpSpPr bwMode="auto">
          <a:xfrm>
            <a:off x="3080277" y="3036841"/>
            <a:ext cx="1409609" cy="1409409"/>
            <a:chOff x="4776" y="2196"/>
            <a:chExt cx="2220" cy="2220"/>
          </a:xfrm>
        </p:grpSpPr>
        <p:grpSp>
          <p:nvGrpSpPr>
            <p:cNvPr id="50" name="Group 56"/>
            <p:cNvGrpSpPr>
              <a:grpSpLocks/>
            </p:cNvGrpSpPr>
            <p:nvPr/>
          </p:nvGrpSpPr>
          <p:grpSpPr bwMode="auto">
            <a:xfrm>
              <a:off x="4890" y="2310"/>
              <a:ext cx="1993" cy="1992"/>
              <a:chOff x="4890" y="2310"/>
              <a:chExt cx="1993" cy="1992"/>
            </a:xfrm>
          </p:grpSpPr>
          <p:sp>
            <p:nvSpPr>
              <p:cNvPr id="52" name="Oval 59"/>
              <p:cNvSpPr>
                <a:spLocks noChangeArrowheads="1"/>
              </p:cNvSpPr>
              <p:nvPr/>
            </p:nvSpPr>
            <p:spPr bwMode="auto">
              <a:xfrm>
                <a:off x="4890" y="2310"/>
                <a:ext cx="1993" cy="1992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" name="AutoShape 58"/>
              <p:cNvSpPr>
                <a:spLocks noChangeShapeType="1"/>
              </p:cNvSpPr>
              <p:nvPr/>
            </p:nvSpPr>
            <p:spPr bwMode="auto">
              <a:xfrm>
                <a:off x="5813" y="3312"/>
                <a:ext cx="144" cy="1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" name="AutoShape 57"/>
              <p:cNvSpPr>
                <a:spLocks noChangeShapeType="1"/>
              </p:cNvSpPr>
              <p:nvPr/>
            </p:nvSpPr>
            <p:spPr bwMode="auto">
              <a:xfrm rot="-5400000">
                <a:off x="5815" y="3311"/>
                <a:ext cx="144" cy="1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1" name="Oval 55"/>
            <p:cNvSpPr>
              <a:spLocks noChangeArrowheads="1"/>
            </p:cNvSpPr>
            <p:nvPr/>
          </p:nvSpPr>
          <p:spPr bwMode="auto">
            <a:xfrm>
              <a:off x="4776" y="2196"/>
              <a:ext cx="2220" cy="2220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6" name="AutoShape 53"/>
          <p:cNvSpPr>
            <a:spLocks noChangeShapeType="1"/>
          </p:cNvSpPr>
          <p:nvPr/>
        </p:nvSpPr>
        <p:spPr bwMode="auto">
          <a:xfrm flipV="1">
            <a:off x="3795876" y="3295867"/>
            <a:ext cx="431137" cy="43869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 Box 52"/>
          <p:cNvSpPr txBox="1">
            <a:spLocks noChangeArrowheads="1"/>
          </p:cNvSpPr>
          <p:nvPr/>
        </p:nvSpPr>
        <p:spPr bwMode="auto">
          <a:xfrm>
            <a:off x="3834609" y="3330150"/>
            <a:ext cx="247634" cy="247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r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AutoShape 51"/>
          <p:cNvSpPr>
            <a:spLocks noChangeShapeType="1"/>
          </p:cNvSpPr>
          <p:nvPr/>
        </p:nvSpPr>
        <p:spPr bwMode="auto">
          <a:xfrm>
            <a:off x="3796511" y="3740911"/>
            <a:ext cx="693375" cy="63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 Box 50"/>
          <p:cNvSpPr txBox="1">
            <a:spLocks noChangeArrowheads="1"/>
          </p:cNvSpPr>
          <p:nvPr/>
        </p:nvSpPr>
        <p:spPr bwMode="auto">
          <a:xfrm>
            <a:off x="3910804" y="3493929"/>
            <a:ext cx="548605" cy="247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r + u</a:t>
            </a:r>
            <a:r>
              <a:rPr kumimoji="0" lang="en-US" altLang="en-US" sz="1100" b="0" i="1" u="none" strike="noStrike" cap="none" normalizeH="0" baseline="-3000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r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907982" y="2886507"/>
            <a:ext cx="1709737" cy="170973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120" name="Group 3119"/>
          <p:cNvGrpSpPr/>
          <p:nvPr/>
        </p:nvGrpSpPr>
        <p:grpSpPr>
          <a:xfrm>
            <a:off x="1166813" y="4862513"/>
            <a:ext cx="4471987" cy="2257425"/>
            <a:chOff x="1166813" y="4862513"/>
            <a:chExt cx="4471987" cy="2257425"/>
          </a:xfrm>
        </p:grpSpPr>
        <p:sp>
          <p:nvSpPr>
            <p:cNvPr id="107" name="Isosceles Triangle 106"/>
            <p:cNvSpPr/>
            <p:nvPr/>
          </p:nvSpPr>
          <p:spPr>
            <a:xfrm rot="5400000">
              <a:off x="4335462" y="5507245"/>
              <a:ext cx="993077" cy="856098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AutoShape 96"/>
            <p:cNvSpPr>
              <a:spLocks noChangeShapeType="1"/>
            </p:cNvSpPr>
            <p:nvPr/>
          </p:nvSpPr>
          <p:spPr bwMode="auto">
            <a:xfrm>
              <a:off x="1397416" y="4997991"/>
              <a:ext cx="0" cy="187198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Rectangle 95"/>
            <p:cNvSpPr>
              <a:spLocks noChangeArrowheads="1"/>
            </p:cNvSpPr>
            <p:nvPr/>
          </p:nvSpPr>
          <p:spPr bwMode="auto">
            <a:xfrm>
              <a:off x="2407003" y="5502816"/>
              <a:ext cx="723855" cy="63309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72" name="Text Box 94"/>
            <p:cNvSpPr txBox="1">
              <a:spLocks noChangeArrowheads="1"/>
            </p:cNvSpPr>
            <p:nvPr/>
          </p:nvSpPr>
          <p:spPr bwMode="auto">
            <a:xfrm>
              <a:off x="1587904" y="5045616"/>
              <a:ext cx="476220" cy="267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  <a:tab pos="4572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  <a:tab pos="4572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  <a:tab pos="4572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  <a:tab pos="4572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  <a:tab pos="4572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  <a:tab pos="4572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  <a:tab pos="4572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  <a:tab pos="4572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  <a:tab pos="4572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  <a:tab pos="4572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Arial" panose="020B0604020202020204" pitchFamily="34" charset="0"/>
                </a:rPr>
                <a:t>Axis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073" name="AutoShape 93"/>
            <p:cNvSpPr>
              <a:spLocks noChangeShapeType="1"/>
            </p:cNvSpPr>
            <p:nvPr/>
          </p:nvSpPr>
          <p:spPr bwMode="auto">
            <a:xfrm flipH="1">
              <a:off x="1402496" y="5260881"/>
              <a:ext cx="194933" cy="17081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74" name="AutoShape 92"/>
            <p:cNvSpPr>
              <a:spLocks noChangeShapeType="1"/>
            </p:cNvSpPr>
            <p:nvPr/>
          </p:nvSpPr>
          <p:spPr bwMode="auto">
            <a:xfrm>
              <a:off x="2407003" y="5819681"/>
              <a:ext cx="4445" cy="78359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75" name="AutoShape 91"/>
            <p:cNvSpPr>
              <a:spLocks noChangeShapeType="1"/>
            </p:cNvSpPr>
            <p:nvPr/>
          </p:nvSpPr>
          <p:spPr bwMode="auto">
            <a:xfrm>
              <a:off x="1397416" y="6498496"/>
              <a:ext cx="1019111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76" name="Text Box 90"/>
            <p:cNvSpPr txBox="1">
              <a:spLocks noChangeArrowheads="1"/>
            </p:cNvSpPr>
            <p:nvPr/>
          </p:nvSpPr>
          <p:spPr bwMode="auto">
            <a:xfrm>
              <a:off x="1721246" y="6253700"/>
              <a:ext cx="390500" cy="32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R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i</a:t>
              </a:r>
              <a:endParaRPr kumimoji="0" lang="en-US" altLang="en-US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77" name="AutoShape 89"/>
            <p:cNvSpPr>
              <a:spLocks noChangeShapeType="1"/>
            </p:cNvSpPr>
            <p:nvPr/>
          </p:nvSpPr>
          <p:spPr bwMode="auto">
            <a:xfrm>
              <a:off x="1382812" y="6741701"/>
              <a:ext cx="1737886" cy="63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78" name="Text Box 88"/>
            <p:cNvSpPr txBox="1">
              <a:spLocks noChangeArrowheads="1"/>
            </p:cNvSpPr>
            <p:nvPr/>
          </p:nvSpPr>
          <p:spPr bwMode="auto">
            <a:xfrm>
              <a:off x="2424803" y="6488558"/>
              <a:ext cx="390500" cy="32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R</a:t>
              </a:r>
              <a:r>
                <a:rPr kumimoji="0" lang="en-US" altLang="en-US" sz="11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o</a:t>
              </a:r>
              <a:endParaRPr kumimoji="0" lang="en-US" altLang="en-US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79" name="AutoShape 87"/>
            <p:cNvSpPr>
              <a:spLocks noChangeShapeType="1"/>
            </p:cNvSpPr>
            <p:nvPr/>
          </p:nvSpPr>
          <p:spPr bwMode="auto">
            <a:xfrm>
              <a:off x="3130857" y="6071776"/>
              <a:ext cx="4445" cy="78359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081" name="Group 77"/>
            <p:cNvGrpSpPr>
              <a:grpSpLocks/>
            </p:cNvGrpSpPr>
            <p:nvPr/>
          </p:nvGrpSpPr>
          <p:grpSpPr bwMode="auto">
            <a:xfrm>
              <a:off x="1390431" y="5803171"/>
              <a:ext cx="248269" cy="344170"/>
              <a:chOff x="2331" y="7546"/>
              <a:chExt cx="579" cy="834"/>
            </a:xfrm>
          </p:grpSpPr>
          <p:sp>
            <p:nvSpPr>
              <p:cNvPr id="3094" name="AutoShape 79"/>
              <p:cNvSpPr>
                <a:spLocks noChangeShapeType="1"/>
              </p:cNvSpPr>
              <p:nvPr/>
            </p:nvSpPr>
            <p:spPr bwMode="auto">
              <a:xfrm flipV="1">
                <a:off x="2343" y="7546"/>
                <a:ext cx="1" cy="834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95" name="AutoShape 78"/>
              <p:cNvSpPr>
                <a:spLocks noChangeShapeType="1"/>
              </p:cNvSpPr>
              <p:nvPr/>
            </p:nvSpPr>
            <p:spPr bwMode="auto">
              <a:xfrm flipV="1">
                <a:off x="2331" y="8366"/>
                <a:ext cx="579" cy="2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082" name="Text Box 76"/>
            <p:cNvSpPr txBox="1">
              <a:spLocks noChangeArrowheads="1"/>
            </p:cNvSpPr>
            <p:nvPr/>
          </p:nvSpPr>
          <p:spPr bwMode="auto">
            <a:xfrm>
              <a:off x="1564410" y="5993671"/>
              <a:ext cx="317480" cy="314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83" name="Text Box 75"/>
            <p:cNvSpPr txBox="1">
              <a:spLocks noChangeArrowheads="1"/>
            </p:cNvSpPr>
            <p:nvPr/>
          </p:nvSpPr>
          <p:spPr bwMode="auto">
            <a:xfrm>
              <a:off x="1356778" y="5616481"/>
              <a:ext cx="31748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84" name="Text Box 74"/>
            <p:cNvSpPr txBox="1">
              <a:spLocks noChangeArrowheads="1"/>
            </p:cNvSpPr>
            <p:nvPr/>
          </p:nvSpPr>
          <p:spPr bwMode="auto">
            <a:xfrm>
              <a:off x="1613936" y="5685061"/>
              <a:ext cx="840699" cy="267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Arial" panose="020B0604020202020204" pitchFamily="34" charset="0"/>
                </a:rPr>
                <a:t>Element 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Arial" panose="020B0604020202020204" pitchFamily="34" charset="0"/>
                </a:rPr>
                <a:t>e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085" name="AutoShape 73"/>
            <p:cNvSpPr>
              <a:spLocks noChangeShapeType="1"/>
            </p:cNvSpPr>
            <p:nvPr/>
          </p:nvSpPr>
          <p:spPr bwMode="auto">
            <a:xfrm>
              <a:off x="2252072" y="5914931"/>
              <a:ext cx="185408" cy="15875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86" name="Text Box 72"/>
            <p:cNvSpPr txBox="1">
              <a:spLocks noChangeArrowheads="1"/>
            </p:cNvSpPr>
            <p:nvPr/>
          </p:nvSpPr>
          <p:spPr bwMode="auto">
            <a:xfrm>
              <a:off x="4623671" y="6798215"/>
              <a:ext cx="422674" cy="267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Arial" panose="020B0604020202020204" pitchFamily="34" charset="0"/>
                </a:rPr>
                <a:t>(b)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087" name="Text Box 71"/>
            <p:cNvSpPr txBox="1">
              <a:spLocks noChangeArrowheads="1"/>
            </p:cNvSpPr>
            <p:nvPr/>
          </p:nvSpPr>
          <p:spPr bwMode="auto">
            <a:xfrm>
              <a:off x="2319761" y="6798215"/>
              <a:ext cx="394311" cy="267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Arial" panose="020B0604020202020204" pitchFamily="34" charset="0"/>
                </a:rPr>
                <a:t>(a)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088" name="AutoShape 70"/>
            <p:cNvSpPr>
              <a:spLocks noChangeShapeType="1"/>
            </p:cNvSpPr>
            <p:nvPr/>
          </p:nvSpPr>
          <p:spPr bwMode="auto">
            <a:xfrm>
              <a:off x="2751151" y="5499006"/>
              <a:ext cx="783541" cy="444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89" name="AutoShape 69"/>
            <p:cNvSpPr>
              <a:spLocks noChangeShapeType="1"/>
            </p:cNvSpPr>
            <p:nvPr/>
          </p:nvSpPr>
          <p:spPr bwMode="auto">
            <a:xfrm>
              <a:off x="2771470" y="6134006"/>
              <a:ext cx="783541" cy="444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90" name="AutoShape 68"/>
            <p:cNvSpPr>
              <a:spLocks noChangeShapeType="1"/>
            </p:cNvSpPr>
            <p:nvPr/>
          </p:nvSpPr>
          <p:spPr bwMode="auto">
            <a:xfrm>
              <a:off x="3426114" y="5503451"/>
              <a:ext cx="0" cy="62357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91" name="Text Box 67"/>
            <p:cNvSpPr txBox="1">
              <a:spLocks noChangeArrowheads="1"/>
            </p:cNvSpPr>
            <p:nvPr/>
          </p:nvSpPr>
          <p:spPr bwMode="auto">
            <a:xfrm>
              <a:off x="3226411" y="5696491"/>
              <a:ext cx="242555" cy="242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h</a:t>
              </a:r>
              <a:endParaRPr kumimoji="0" lang="en-US" altLang="en-US" sz="1100" b="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92" name="AutoShape 66"/>
            <p:cNvSpPr>
              <a:spLocks noChangeShapeType="1"/>
            </p:cNvSpPr>
            <p:nvPr/>
          </p:nvSpPr>
          <p:spPr bwMode="auto">
            <a:xfrm flipH="1">
              <a:off x="4403952" y="5425346"/>
              <a:ext cx="635" cy="24447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93" name="Text Box 65"/>
            <p:cNvSpPr txBox="1">
              <a:spLocks noChangeArrowheads="1"/>
            </p:cNvSpPr>
            <p:nvPr/>
          </p:nvSpPr>
          <p:spPr bwMode="auto">
            <a:xfrm>
              <a:off x="4369664" y="5481861"/>
              <a:ext cx="242555" cy="242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s</a:t>
              </a:r>
              <a:endParaRPr kumimoji="0" lang="en-US" altLang="en-US" sz="1100" b="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12" name="Isosceles Triangle 3111"/>
            <p:cNvSpPr/>
            <p:nvPr/>
          </p:nvSpPr>
          <p:spPr>
            <a:xfrm rot="5400000">
              <a:off x="2398479" y="6005103"/>
              <a:ext cx="128221" cy="110535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13" name="Oval 3112"/>
            <p:cNvSpPr>
              <a:spLocks noChangeAspect="1"/>
            </p:cNvSpPr>
            <p:nvPr/>
          </p:nvSpPr>
          <p:spPr>
            <a:xfrm>
              <a:off x="4375722" y="5401439"/>
              <a:ext cx="64008" cy="6400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Oval 108"/>
            <p:cNvSpPr>
              <a:spLocks noChangeAspect="1"/>
            </p:cNvSpPr>
            <p:nvPr/>
          </p:nvSpPr>
          <p:spPr>
            <a:xfrm>
              <a:off x="5217350" y="5906485"/>
              <a:ext cx="64008" cy="6400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Oval 109"/>
            <p:cNvSpPr>
              <a:spLocks noChangeAspect="1"/>
            </p:cNvSpPr>
            <p:nvPr/>
          </p:nvSpPr>
          <p:spPr>
            <a:xfrm>
              <a:off x="4370769" y="6399563"/>
              <a:ext cx="64008" cy="6400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Oval 110"/>
            <p:cNvSpPr/>
            <p:nvPr/>
          </p:nvSpPr>
          <p:spPr>
            <a:xfrm>
              <a:off x="5307673" y="5846033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12" name="Oval 111"/>
            <p:cNvSpPr/>
            <p:nvPr/>
          </p:nvSpPr>
          <p:spPr>
            <a:xfrm>
              <a:off x="4183025" y="5288935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3" name="Oval 112"/>
            <p:cNvSpPr/>
            <p:nvPr/>
          </p:nvSpPr>
          <p:spPr>
            <a:xfrm>
              <a:off x="4178283" y="6367686"/>
              <a:ext cx="175895" cy="17589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16" name="Freeform 3115"/>
            <p:cNvSpPr/>
            <p:nvPr/>
          </p:nvSpPr>
          <p:spPr>
            <a:xfrm>
              <a:off x="2437647" y="5691259"/>
              <a:ext cx="2185988" cy="376822"/>
            </a:xfrm>
            <a:custGeom>
              <a:avLst/>
              <a:gdLst>
                <a:gd name="connsiteX0" fmla="*/ 0 w 2157413"/>
                <a:gd name="connsiteY0" fmla="*/ 449487 h 449487"/>
                <a:gd name="connsiteX1" fmla="*/ 600075 w 2157413"/>
                <a:gd name="connsiteY1" fmla="*/ 158975 h 449487"/>
                <a:gd name="connsiteX2" fmla="*/ 1371600 w 2157413"/>
                <a:gd name="connsiteY2" fmla="*/ 1812 h 449487"/>
                <a:gd name="connsiteX3" fmla="*/ 2157413 w 2157413"/>
                <a:gd name="connsiteY3" fmla="*/ 87537 h 449487"/>
                <a:gd name="connsiteX0" fmla="*/ 0 w 2185988"/>
                <a:gd name="connsiteY0" fmla="*/ 448955 h 448955"/>
                <a:gd name="connsiteX1" fmla="*/ 600075 w 2185988"/>
                <a:gd name="connsiteY1" fmla="*/ 158443 h 448955"/>
                <a:gd name="connsiteX2" fmla="*/ 1371600 w 2185988"/>
                <a:gd name="connsiteY2" fmla="*/ 1280 h 448955"/>
                <a:gd name="connsiteX3" fmla="*/ 2185988 w 2185988"/>
                <a:gd name="connsiteY3" fmla="*/ 239405 h 448955"/>
                <a:gd name="connsiteX0" fmla="*/ 0 w 2185988"/>
                <a:gd name="connsiteY0" fmla="*/ 392794 h 392794"/>
                <a:gd name="connsiteX1" fmla="*/ 600075 w 2185988"/>
                <a:gd name="connsiteY1" fmla="*/ 102282 h 392794"/>
                <a:gd name="connsiteX2" fmla="*/ 1376363 w 2185988"/>
                <a:gd name="connsiteY2" fmla="*/ 2269 h 392794"/>
                <a:gd name="connsiteX3" fmla="*/ 2185988 w 2185988"/>
                <a:gd name="connsiteY3" fmla="*/ 183244 h 392794"/>
                <a:gd name="connsiteX0" fmla="*/ 0 w 2185988"/>
                <a:gd name="connsiteY0" fmla="*/ 393204 h 393204"/>
                <a:gd name="connsiteX1" fmla="*/ 600075 w 2185988"/>
                <a:gd name="connsiteY1" fmla="*/ 97930 h 393204"/>
                <a:gd name="connsiteX2" fmla="*/ 1376363 w 2185988"/>
                <a:gd name="connsiteY2" fmla="*/ 2679 h 393204"/>
                <a:gd name="connsiteX3" fmla="*/ 2185988 w 2185988"/>
                <a:gd name="connsiteY3" fmla="*/ 183654 h 393204"/>
                <a:gd name="connsiteX0" fmla="*/ 0 w 2185988"/>
                <a:gd name="connsiteY0" fmla="*/ 375092 h 375092"/>
                <a:gd name="connsiteX1" fmla="*/ 600075 w 2185988"/>
                <a:gd name="connsiteY1" fmla="*/ 79818 h 375092"/>
                <a:gd name="connsiteX2" fmla="*/ 1395413 w 2185988"/>
                <a:gd name="connsiteY2" fmla="*/ 3617 h 375092"/>
                <a:gd name="connsiteX3" fmla="*/ 2185988 w 2185988"/>
                <a:gd name="connsiteY3" fmla="*/ 165542 h 375092"/>
                <a:gd name="connsiteX0" fmla="*/ 0 w 2185988"/>
                <a:gd name="connsiteY0" fmla="*/ 376822 h 376822"/>
                <a:gd name="connsiteX1" fmla="*/ 600075 w 2185988"/>
                <a:gd name="connsiteY1" fmla="*/ 81548 h 376822"/>
                <a:gd name="connsiteX2" fmla="*/ 1395413 w 2185988"/>
                <a:gd name="connsiteY2" fmla="*/ 5347 h 376822"/>
                <a:gd name="connsiteX3" fmla="*/ 2185988 w 2185988"/>
                <a:gd name="connsiteY3" fmla="*/ 167272 h 376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85988" h="376822">
                  <a:moveTo>
                    <a:pt x="0" y="376822"/>
                  </a:moveTo>
                  <a:cubicBezTo>
                    <a:pt x="185737" y="268872"/>
                    <a:pt x="367506" y="143460"/>
                    <a:pt x="600075" y="81548"/>
                  </a:cubicBezTo>
                  <a:cubicBezTo>
                    <a:pt x="832644" y="19636"/>
                    <a:pt x="1131094" y="-13702"/>
                    <a:pt x="1395413" y="5347"/>
                  </a:cubicBezTo>
                  <a:cubicBezTo>
                    <a:pt x="1659732" y="24396"/>
                    <a:pt x="1922859" y="118456"/>
                    <a:pt x="2185988" y="167272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prstDash val="sysDash"/>
              <a:tailEnd type="arrow"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17" name="Rectangle 3116"/>
            <p:cNvSpPr/>
            <p:nvPr/>
          </p:nvSpPr>
          <p:spPr>
            <a:xfrm>
              <a:off x="1166813" y="4862513"/>
              <a:ext cx="4471987" cy="225742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19" name="Picture 1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9200" y="7615939"/>
            <a:ext cx="4419600" cy="1113790"/>
          </a:xfrm>
          <a:prstGeom prst="rect">
            <a:avLst/>
          </a:prstGeom>
        </p:spPr>
      </p:pic>
      <p:sp>
        <p:nvSpPr>
          <p:cNvPr id="3121" name="Rectangle 3120"/>
          <p:cNvSpPr/>
          <p:nvPr/>
        </p:nvSpPr>
        <p:spPr>
          <a:xfrm>
            <a:off x="1262063" y="7666038"/>
            <a:ext cx="4319587" cy="9302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998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92250" y="202565"/>
            <a:ext cx="3835400" cy="165227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423988" y="166688"/>
            <a:ext cx="3976687" cy="178593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81151" y="2208212"/>
            <a:ext cx="3778654" cy="163512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469231" y="2208212"/>
            <a:ext cx="3976687" cy="178593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11788" y="4329586"/>
            <a:ext cx="3737610" cy="161671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492250" y="4249736"/>
            <a:ext cx="3976687" cy="178593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7" name="Group 76"/>
          <p:cNvGrpSpPr/>
          <p:nvPr/>
        </p:nvGrpSpPr>
        <p:grpSpPr>
          <a:xfrm>
            <a:off x="1492249" y="6550035"/>
            <a:ext cx="3976687" cy="1785937"/>
            <a:chOff x="1492249" y="6550035"/>
            <a:chExt cx="3976687" cy="1785937"/>
          </a:xfrm>
        </p:grpSpPr>
        <p:grpSp>
          <p:nvGrpSpPr>
            <p:cNvPr id="11" name="Group 61"/>
            <p:cNvGrpSpPr>
              <a:grpSpLocks/>
            </p:cNvGrpSpPr>
            <p:nvPr/>
          </p:nvGrpSpPr>
          <p:grpSpPr bwMode="auto">
            <a:xfrm>
              <a:off x="3484886" y="7058992"/>
              <a:ext cx="582930" cy="609600"/>
              <a:chOff x="7609" y="2177"/>
              <a:chExt cx="918" cy="960"/>
            </a:xfrm>
          </p:grpSpPr>
          <p:sp>
            <p:nvSpPr>
              <p:cNvPr id="71" name="Arc 65"/>
              <p:cNvSpPr>
                <a:spLocks/>
              </p:cNvSpPr>
              <p:nvPr/>
            </p:nvSpPr>
            <p:spPr bwMode="auto">
              <a:xfrm>
                <a:off x="7609" y="2177"/>
                <a:ext cx="918" cy="96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0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0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Arc 64"/>
              <p:cNvSpPr>
                <a:spLocks/>
              </p:cNvSpPr>
              <p:nvPr/>
            </p:nvSpPr>
            <p:spPr bwMode="auto">
              <a:xfrm>
                <a:off x="7612" y="2663"/>
                <a:ext cx="463" cy="46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849"/>
                  <a:gd name="T2" fmla="*/ 21599 w 21600"/>
                  <a:gd name="T3" fmla="*/ 21849 h 21849"/>
                  <a:gd name="T4" fmla="*/ 0 w 21600"/>
                  <a:gd name="T5" fmla="*/ 21600 h 218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849" fill="none" extrusionOk="0">
                    <a:moveTo>
                      <a:pt x="0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1683"/>
                      <a:pt x="21599" y="21766"/>
                      <a:pt x="21598" y="21848"/>
                    </a:cubicBezTo>
                  </a:path>
                  <a:path w="21600" h="21849" stroke="0" extrusionOk="0">
                    <a:moveTo>
                      <a:pt x="0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1683"/>
                      <a:pt x="21599" y="21766"/>
                      <a:pt x="21598" y="21848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AutoShape 63"/>
              <p:cNvSpPr>
                <a:spLocks noChangeShapeType="1"/>
              </p:cNvSpPr>
              <p:nvPr/>
            </p:nvSpPr>
            <p:spPr bwMode="auto">
              <a:xfrm>
                <a:off x="8075" y="3128"/>
                <a:ext cx="452" cy="9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AutoShape 62"/>
              <p:cNvSpPr>
                <a:spLocks noChangeShapeType="1"/>
              </p:cNvSpPr>
              <p:nvPr/>
            </p:nvSpPr>
            <p:spPr bwMode="auto">
              <a:xfrm>
                <a:off x="7609" y="2177"/>
                <a:ext cx="3" cy="486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" name="Group 55"/>
            <p:cNvGrpSpPr>
              <a:grpSpLocks/>
            </p:cNvGrpSpPr>
            <p:nvPr/>
          </p:nvGrpSpPr>
          <p:grpSpPr bwMode="auto">
            <a:xfrm>
              <a:off x="3742061" y="7662877"/>
              <a:ext cx="392430" cy="102870"/>
              <a:chOff x="5758" y="2904"/>
              <a:chExt cx="618" cy="162"/>
            </a:xfrm>
          </p:grpSpPr>
          <p:sp>
            <p:nvSpPr>
              <p:cNvPr id="66" name="Oval 60"/>
              <p:cNvSpPr>
                <a:spLocks noChangeArrowheads="1"/>
              </p:cNvSpPr>
              <p:nvPr/>
            </p:nvSpPr>
            <p:spPr bwMode="auto">
              <a:xfrm flipH="1">
                <a:off x="5819" y="2904"/>
                <a:ext cx="72" cy="7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Oval 59"/>
              <p:cNvSpPr>
                <a:spLocks noChangeArrowheads="1"/>
              </p:cNvSpPr>
              <p:nvPr/>
            </p:nvSpPr>
            <p:spPr bwMode="auto">
              <a:xfrm flipH="1">
                <a:off x="6212" y="2910"/>
                <a:ext cx="72" cy="7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68" name="Group 56"/>
              <p:cNvGrpSpPr>
                <a:grpSpLocks/>
              </p:cNvGrpSpPr>
              <p:nvPr/>
            </p:nvGrpSpPr>
            <p:grpSpPr bwMode="auto">
              <a:xfrm>
                <a:off x="5758" y="2980"/>
                <a:ext cx="618" cy="86"/>
                <a:chOff x="6891" y="3103"/>
                <a:chExt cx="618" cy="143"/>
              </a:xfrm>
            </p:grpSpPr>
            <p:sp>
              <p:nvSpPr>
                <p:cNvPr id="69" name="Rectangle 58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6891" y="3103"/>
                  <a:ext cx="618" cy="143"/>
                </a:xfrm>
                <a:prstGeom prst="rect">
                  <a:avLst/>
                </a:prstGeom>
                <a:pattFill prst="wdUpDiag">
                  <a:fgClr>
                    <a:srgbClr val="000000"/>
                  </a:fgClr>
                  <a:bgClr>
                    <a:srgbClr val="FFFFFF"/>
                  </a:bgClr>
                </a:patt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" name="AutoShape 57"/>
                <p:cNvSpPr>
                  <a:spLocks noChangeShapeType="1"/>
                </p:cNvSpPr>
                <p:nvPr/>
              </p:nvSpPr>
              <p:spPr bwMode="auto">
                <a:xfrm>
                  <a:off x="6891" y="3103"/>
                  <a:ext cx="618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" name="Group 52"/>
            <p:cNvGrpSpPr>
              <a:grpSpLocks/>
            </p:cNvGrpSpPr>
            <p:nvPr/>
          </p:nvGrpSpPr>
          <p:grpSpPr bwMode="auto">
            <a:xfrm rot="5400000">
              <a:off x="3201676" y="7182817"/>
              <a:ext cx="392430" cy="54610"/>
              <a:chOff x="6891" y="3103"/>
              <a:chExt cx="618" cy="143"/>
            </a:xfrm>
          </p:grpSpPr>
          <p:sp>
            <p:nvSpPr>
              <p:cNvPr id="64" name="Rectangle 54" descr="Wide upward diagonal"/>
              <p:cNvSpPr>
                <a:spLocks noChangeArrowheads="1"/>
              </p:cNvSpPr>
              <p:nvPr/>
            </p:nvSpPr>
            <p:spPr bwMode="auto">
              <a:xfrm>
                <a:off x="6891" y="3103"/>
                <a:ext cx="618" cy="143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AutoShape 53"/>
              <p:cNvSpPr>
                <a:spLocks noChangeShapeType="1"/>
              </p:cNvSpPr>
              <p:nvPr/>
            </p:nvSpPr>
            <p:spPr bwMode="auto">
              <a:xfrm>
                <a:off x="6891" y="3103"/>
                <a:ext cx="618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" name="Oval 51"/>
            <p:cNvSpPr>
              <a:spLocks noChangeArrowheads="1"/>
            </p:cNvSpPr>
            <p:nvPr/>
          </p:nvSpPr>
          <p:spPr bwMode="auto">
            <a:xfrm flipH="1">
              <a:off x="3429641" y="7321882"/>
              <a:ext cx="45720" cy="4826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Oval 50"/>
            <p:cNvSpPr>
              <a:spLocks noChangeArrowheads="1"/>
            </p:cNvSpPr>
            <p:nvPr/>
          </p:nvSpPr>
          <p:spPr bwMode="auto">
            <a:xfrm flipH="1">
              <a:off x="3433451" y="7051372"/>
              <a:ext cx="45720" cy="4826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6" name="Group 47"/>
            <p:cNvGrpSpPr>
              <a:grpSpLocks/>
            </p:cNvGrpSpPr>
            <p:nvPr/>
          </p:nvGrpSpPr>
          <p:grpSpPr bwMode="auto">
            <a:xfrm>
              <a:off x="3453136" y="7629222"/>
              <a:ext cx="66675" cy="61595"/>
              <a:chOff x="5923" y="3340"/>
              <a:chExt cx="334" cy="309"/>
            </a:xfrm>
          </p:grpSpPr>
          <p:sp>
            <p:nvSpPr>
              <p:cNvPr id="62" name="AutoShape 49"/>
              <p:cNvSpPr>
                <a:spLocks noChangeShapeType="1"/>
              </p:cNvSpPr>
              <p:nvPr/>
            </p:nvSpPr>
            <p:spPr bwMode="auto">
              <a:xfrm>
                <a:off x="5923" y="3506"/>
                <a:ext cx="334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AutoShape 48"/>
              <p:cNvSpPr>
                <a:spLocks noChangeShapeType="1"/>
              </p:cNvSpPr>
              <p:nvPr/>
            </p:nvSpPr>
            <p:spPr bwMode="auto">
              <a:xfrm>
                <a:off x="6095" y="3340"/>
                <a:ext cx="1" cy="30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7" name="AutoShape 46"/>
            <p:cNvSpPr>
              <a:spLocks noChangeShapeType="1"/>
            </p:cNvSpPr>
            <p:nvPr/>
          </p:nvSpPr>
          <p:spPr bwMode="auto">
            <a:xfrm flipV="1">
              <a:off x="3486791" y="7234252"/>
              <a:ext cx="410210" cy="4254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AutoShape 45"/>
            <p:cNvSpPr>
              <a:spLocks noChangeShapeType="1"/>
            </p:cNvSpPr>
            <p:nvPr/>
          </p:nvSpPr>
          <p:spPr bwMode="auto">
            <a:xfrm flipV="1">
              <a:off x="3486791" y="7569532"/>
              <a:ext cx="294005" cy="9017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9" name="Group 26"/>
            <p:cNvGrpSpPr>
              <a:grpSpLocks/>
            </p:cNvGrpSpPr>
            <p:nvPr/>
          </p:nvGrpSpPr>
          <p:grpSpPr bwMode="auto">
            <a:xfrm>
              <a:off x="1670056" y="6723697"/>
              <a:ext cx="1186815" cy="1186815"/>
              <a:chOff x="3215" y="1680"/>
              <a:chExt cx="1869" cy="1869"/>
            </a:xfrm>
          </p:grpSpPr>
          <p:grpSp>
            <p:nvGrpSpPr>
              <p:cNvPr id="44" name="Group 42"/>
              <p:cNvGrpSpPr>
                <a:grpSpLocks/>
              </p:cNvGrpSpPr>
              <p:nvPr/>
            </p:nvGrpSpPr>
            <p:grpSpPr bwMode="auto">
              <a:xfrm>
                <a:off x="3215" y="1680"/>
                <a:ext cx="1869" cy="1869"/>
                <a:chOff x="3802" y="9245"/>
                <a:chExt cx="1699" cy="1699"/>
              </a:xfrm>
            </p:grpSpPr>
            <p:sp>
              <p:nvSpPr>
                <p:cNvPr id="60" name="Oval 44"/>
                <p:cNvSpPr>
                  <a:spLocks noChangeArrowheads="1"/>
                </p:cNvSpPr>
                <p:nvPr/>
              </p:nvSpPr>
              <p:spPr bwMode="auto">
                <a:xfrm>
                  <a:off x="3802" y="9245"/>
                  <a:ext cx="1699" cy="1699"/>
                </a:xfrm>
                <a:prstGeom prst="ellips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" name="Oval 43"/>
                <p:cNvSpPr>
                  <a:spLocks noChangeArrowheads="1"/>
                </p:cNvSpPr>
                <p:nvPr/>
              </p:nvSpPr>
              <p:spPr bwMode="auto">
                <a:xfrm>
                  <a:off x="4208" y="9643"/>
                  <a:ext cx="889" cy="889"/>
                </a:xfrm>
                <a:prstGeom prst="ellips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5" name="Group 39"/>
              <p:cNvGrpSpPr>
                <a:grpSpLocks/>
              </p:cNvGrpSpPr>
              <p:nvPr/>
            </p:nvGrpSpPr>
            <p:grpSpPr bwMode="auto">
              <a:xfrm>
                <a:off x="4111" y="2560"/>
                <a:ext cx="105" cy="97"/>
                <a:chOff x="5923" y="3340"/>
                <a:chExt cx="334" cy="309"/>
              </a:xfrm>
            </p:grpSpPr>
            <p:sp>
              <p:nvSpPr>
                <p:cNvPr id="58" name="AutoShape 41"/>
                <p:cNvSpPr>
                  <a:spLocks noChangeShapeType="1"/>
                </p:cNvSpPr>
                <p:nvPr/>
              </p:nvSpPr>
              <p:spPr bwMode="auto">
                <a:xfrm>
                  <a:off x="5923" y="3506"/>
                  <a:ext cx="334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9" name="AutoShape 40"/>
                <p:cNvSpPr>
                  <a:spLocks noChangeShapeType="1"/>
                </p:cNvSpPr>
                <p:nvPr/>
              </p:nvSpPr>
              <p:spPr bwMode="auto">
                <a:xfrm>
                  <a:off x="6095" y="3340"/>
                  <a:ext cx="1" cy="309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6" name="AutoShape 38"/>
              <p:cNvSpPr>
                <a:spLocks noChangeShapeType="1"/>
              </p:cNvSpPr>
              <p:nvPr/>
            </p:nvSpPr>
            <p:spPr bwMode="auto">
              <a:xfrm flipV="1">
                <a:off x="4359" y="2500"/>
                <a:ext cx="281" cy="52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" name="AutoShape 37"/>
              <p:cNvSpPr>
                <a:spLocks noChangeShapeType="1"/>
              </p:cNvSpPr>
              <p:nvPr/>
            </p:nvSpPr>
            <p:spPr bwMode="auto">
              <a:xfrm rot="1800000" flipV="1">
                <a:off x="4350" y="2694"/>
                <a:ext cx="281" cy="52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AutoShape 36"/>
              <p:cNvSpPr>
                <a:spLocks noChangeShapeType="1"/>
              </p:cNvSpPr>
              <p:nvPr/>
            </p:nvSpPr>
            <p:spPr bwMode="auto">
              <a:xfrm rot="14400000" flipV="1">
                <a:off x="3791" y="2310"/>
                <a:ext cx="281" cy="52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AutoShape 35"/>
              <p:cNvSpPr>
                <a:spLocks noChangeShapeType="1"/>
              </p:cNvSpPr>
              <p:nvPr/>
            </p:nvSpPr>
            <p:spPr bwMode="auto">
              <a:xfrm rot="16200000" flipV="1">
                <a:off x="3960" y="2225"/>
                <a:ext cx="281" cy="52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AutoShape 34"/>
              <p:cNvSpPr>
                <a:spLocks noChangeShapeType="1"/>
              </p:cNvSpPr>
              <p:nvPr/>
            </p:nvSpPr>
            <p:spPr bwMode="auto">
              <a:xfrm rot="5400000" flipV="1">
                <a:off x="4101" y="2906"/>
                <a:ext cx="281" cy="52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AutoShape 33"/>
              <p:cNvSpPr>
                <a:spLocks noChangeShapeType="1"/>
              </p:cNvSpPr>
              <p:nvPr/>
            </p:nvSpPr>
            <p:spPr bwMode="auto">
              <a:xfrm rot="10800000" flipV="1">
                <a:off x="3677" y="2644"/>
                <a:ext cx="281" cy="52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AutoShape 32"/>
              <p:cNvSpPr>
                <a:spLocks noChangeShapeType="1"/>
              </p:cNvSpPr>
              <p:nvPr/>
            </p:nvSpPr>
            <p:spPr bwMode="auto">
              <a:xfrm rot="18000000" flipV="1">
                <a:off x="4164" y="2252"/>
                <a:ext cx="281" cy="52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" name="AutoShape 31"/>
              <p:cNvSpPr>
                <a:spLocks noChangeShapeType="1"/>
              </p:cNvSpPr>
              <p:nvPr/>
            </p:nvSpPr>
            <p:spPr bwMode="auto">
              <a:xfrm rot="12600000" flipV="1">
                <a:off x="3704" y="2448"/>
                <a:ext cx="281" cy="52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AutoShape 30"/>
              <p:cNvSpPr>
                <a:spLocks noChangeShapeType="1"/>
              </p:cNvSpPr>
              <p:nvPr/>
            </p:nvSpPr>
            <p:spPr bwMode="auto">
              <a:xfrm rot="7200000" flipV="1">
                <a:off x="3915" y="2906"/>
                <a:ext cx="281" cy="52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AutoShape 29"/>
              <p:cNvSpPr>
                <a:spLocks noChangeShapeType="1"/>
              </p:cNvSpPr>
              <p:nvPr/>
            </p:nvSpPr>
            <p:spPr bwMode="auto">
              <a:xfrm rot="19800000" flipV="1">
                <a:off x="4292" y="2343"/>
                <a:ext cx="281" cy="52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AutoShape 28"/>
              <p:cNvSpPr>
                <a:spLocks noChangeShapeType="1"/>
              </p:cNvSpPr>
              <p:nvPr/>
            </p:nvSpPr>
            <p:spPr bwMode="auto">
              <a:xfrm rot="3600000" flipV="1">
                <a:off x="4244" y="2844"/>
                <a:ext cx="281" cy="52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AutoShape 27"/>
              <p:cNvSpPr>
                <a:spLocks noChangeShapeType="1"/>
              </p:cNvSpPr>
              <p:nvPr/>
            </p:nvSpPr>
            <p:spPr bwMode="auto">
              <a:xfrm rot="9000000" flipV="1">
                <a:off x="3756" y="2809"/>
                <a:ext cx="281" cy="52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0" name="Text Box 25"/>
            <p:cNvSpPr txBox="1">
              <a:spLocks noChangeArrowheads="1"/>
            </p:cNvSpPr>
            <p:nvPr/>
          </p:nvSpPr>
          <p:spPr bwMode="auto">
            <a:xfrm>
              <a:off x="2097002" y="8041641"/>
              <a:ext cx="431687" cy="249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(a)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 Box 24"/>
            <p:cNvSpPr txBox="1">
              <a:spLocks noChangeArrowheads="1"/>
            </p:cNvSpPr>
            <p:nvPr/>
          </p:nvSpPr>
          <p:spPr bwMode="auto">
            <a:xfrm>
              <a:off x="3587982" y="8041641"/>
              <a:ext cx="355375" cy="249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(b)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Text Box 23"/>
            <p:cNvSpPr txBox="1">
              <a:spLocks noChangeArrowheads="1"/>
            </p:cNvSpPr>
            <p:nvPr/>
          </p:nvSpPr>
          <p:spPr bwMode="auto">
            <a:xfrm>
              <a:off x="4790121" y="8041641"/>
              <a:ext cx="367032" cy="249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(c)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3" name="Group 2"/>
            <p:cNvGrpSpPr>
              <a:grpSpLocks/>
            </p:cNvGrpSpPr>
            <p:nvPr/>
          </p:nvGrpSpPr>
          <p:grpSpPr bwMode="auto">
            <a:xfrm>
              <a:off x="4545011" y="6843092"/>
              <a:ext cx="637540" cy="1089025"/>
              <a:chOff x="7690" y="1613"/>
              <a:chExt cx="1004" cy="1715"/>
            </a:xfrm>
          </p:grpSpPr>
          <p:sp>
            <p:nvSpPr>
              <p:cNvPr id="24" name="Rectangle 22"/>
              <p:cNvSpPr>
                <a:spLocks noChangeArrowheads="1"/>
              </p:cNvSpPr>
              <p:nvPr/>
            </p:nvSpPr>
            <p:spPr bwMode="auto">
              <a:xfrm>
                <a:off x="8123" y="1775"/>
                <a:ext cx="487" cy="1387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5" name="Group 16"/>
              <p:cNvGrpSpPr>
                <a:grpSpLocks/>
              </p:cNvGrpSpPr>
              <p:nvPr/>
            </p:nvGrpSpPr>
            <p:grpSpPr bwMode="auto">
              <a:xfrm>
                <a:off x="8076" y="3166"/>
                <a:ext cx="618" cy="162"/>
                <a:chOff x="5758" y="2904"/>
                <a:chExt cx="618" cy="162"/>
              </a:xfrm>
            </p:grpSpPr>
            <p:sp>
              <p:nvSpPr>
                <p:cNvPr id="39" name="Oval 21"/>
                <p:cNvSpPr>
                  <a:spLocks noChangeArrowheads="1"/>
                </p:cNvSpPr>
                <p:nvPr/>
              </p:nvSpPr>
              <p:spPr bwMode="auto">
                <a:xfrm flipH="1">
                  <a:off x="5819" y="2904"/>
                  <a:ext cx="72" cy="76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" name="Oval 20"/>
                <p:cNvSpPr>
                  <a:spLocks noChangeArrowheads="1"/>
                </p:cNvSpPr>
                <p:nvPr/>
              </p:nvSpPr>
              <p:spPr bwMode="auto">
                <a:xfrm flipH="1">
                  <a:off x="6212" y="2910"/>
                  <a:ext cx="72" cy="76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41" name="Group 17"/>
                <p:cNvGrpSpPr>
                  <a:grpSpLocks/>
                </p:cNvGrpSpPr>
                <p:nvPr/>
              </p:nvGrpSpPr>
              <p:grpSpPr bwMode="auto">
                <a:xfrm>
                  <a:off x="5758" y="2980"/>
                  <a:ext cx="618" cy="86"/>
                  <a:chOff x="6891" y="3103"/>
                  <a:chExt cx="618" cy="143"/>
                </a:xfrm>
              </p:grpSpPr>
              <p:sp>
                <p:nvSpPr>
                  <p:cNvPr id="42" name="Rectangle 19" descr="Wide upward diagonal"/>
                  <p:cNvSpPr>
                    <a:spLocks noChangeArrowheads="1"/>
                  </p:cNvSpPr>
                  <p:nvPr/>
                </p:nvSpPr>
                <p:spPr bwMode="auto">
                  <a:xfrm>
                    <a:off x="6891" y="3103"/>
                    <a:ext cx="618" cy="143"/>
                  </a:xfrm>
                  <a:prstGeom prst="rect">
                    <a:avLst/>
                  </a:prstGeom>
                  <a:pattFill prst="wdUpDiag">
                    <a:fgClr>
                      <a:srgbClr val="000000"/>
                    </a:fgClr>
                    <a:bgClr>
                      <a:srgbClr val="FFFFFF"/>
                    </a:bgClr>
                  </a:patt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3" name="AutoShape 18"/>
                  <p:cNvSpPr>
                    <a:spLocks noChangeShapeType="1"/>
                  </p:cNvSpPr>
                  <p:nvPr/>
                </p:nvSpPr>
                <p:spPr bwMode="auto">
                  <a:xfrm>
                    <a:off x="6891" y="3103"/>
                    <a:ext cx="618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6" name="Group 10"/>
              <p:cNvGrpSpPr>
                <a:grpSpLocks/>
              </p:cNvGrpSpPr>
              <p:nvPr/>
            </p:nvGrpSpPr>
            <p:grpSpPr bwMode="auto">
              <a:xfrm rot="10800000">
                <a:off x="8047" y="1613"/>
                <a:ext cx="618" cy="162"/>
                <a:chOff x="5758" y="2904"/>
                <a:chExt cx="618" cy="162"/>
              </a:xfrm>
            </p:grpSpPr>
            <p:sp>
              <p:nvSpPr>
                <p:cNvPr id="34" name="Oval 15"/>
                <p:cNvSpPr>
                  <a:spLocks noChangeArrowheads="1"/>
                </p:cNvSpPr>
                <p:nvPr/>
              </p:nvSpPr>
              <p:spPr bwMode="auto">
                <a:xfrm flipH="1">
                  <a:off x="5819" y="2904"/>
                  <a:ext cx="72" cy="76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Oval 14"/>
                <p:cNvSpPr>
                  <a:spLocks noChangeArrowheads="1"/>
                </p:cNvSpPr>
                <p:nvPr/>
              </p:nvSpPr>
              <p:spPr bwMode="auto">
                <a:xfrm flipH="1">
                  <a:off x="6212" y="2910"/>
                  <a:ext cx="72" cy="76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36" name="Group 11"/>
                <p:cNvGrpSpPr>
                  <a:grpSpLocks/>
                </p:cNvGrpSpPr>
                <p:nvPr/>
              </p:nvGrpSpPr>
              <p:grpSpPr bwMode="auto">
                <a:xfrm>
                  <a:off x="5758" y="2980"/>
                  <a:ext cx="618" cy="86"/>
                  <a:chOff x="6891" y="3103"/>
                  <a:chExt cx="618" cy="143"/>
                </a:xfrm>
              </p:grpSpPr>
              <p:sp>
                <p:nvSpPr>
                  <p:cNvPr id="37" name="Rectangle 13" descr="Wide upward diagonal"/>
                  <p:cNvSpPr>
                    <a:spLocks noChangeArrowheads="1"/>
                  </p:cNvSpPr>
                  <p:nvPr/>
                </p:nvSpPr>
                <p:spPr bwMode="auto">
                  <a:xfrm>
                    <a:off x="6891" y="3103"/>
                    <a:ext cx="618" cy="143"/>
                  </a:xfrm>
                  <a:prstGeom prst="rect">
                    <a:avLst/>
                  </a:prstGeom>
                  <a:pattFill prst="wdUpDiag">
                    <a:fgClr>
                      <a:srgbClr val="000000"/>
                    </a:fgClr>
                    <a:bgClr>
                      <a:srgbClr val="FFFFFF"/>
                    </a:bgClr>
                  </a:patt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8" name="AutoShape 12"/>
                  <p:cNvSpPr>
                    <a:spLocks noChangeShapeType="1"/>
                  </p:cNvSpPr>
                  <p:nvPr/>
                </p:nvSpPr>
                <p:spPr bwMode="auto">
                  <a:xfrm>
                    <a:off x="6891" y="3103"/>
                    <a:ext cx="618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27" name="AutoShape 9"/>
              <p:cNvSpPr>
                <a:spLocks noChangeShapeType="1"/>
              </p:cNvSpPr>
              <p:nvPr/>
            </p:nvSpPr>
            <p:spPr bwMode="auto">
              <a:xfrm>
                <a:off x="7690" y="1789"/>
                <a:ext cx="42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AutoShape 8"/>
              <p:cNvSpPr>
                <a:spLocks noChangeShapeType="1"/>
              </p:cNvSpPr>
              <p:nvPr/>
            </p:nvSpPr>
            <p:spPr bwMode="auto">
              <a:xfrm>
                <a:off x="7698" y="2012"/>
                <a:ext cx="42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AutoShape 7"/>
              <p:cNvSpPr>
                <a:spLocks noChangeShapeType="1"/>
              </p:cNvSpPr>
              <p:nvPr/>
            </p:nvSpPr>
            <p:spPr bwMode="auto">
              <a:xfrm>
                <a:off x="7698" y="2235"/>
                <a:ext cx="42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AutoShape 6"/>
              <p:cNvSpPr>
                <a:spLocks noChangeShapeType="1"/>
              </p:cNvSpPr>
              <p:nvPr/>
            </p:nvSpPr>
            <p:spPr bwMode="auto">
              <a:xfrm>
                <a:off x="7698" y="2466"/>
                <a:ext cx="42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AutoShape 5"/>
              <p:cNvSpPr>
                <a:spLocks noChangeShapeType="1"/>
              </p:cNvSpPr>
              <p:nvPr/>
            </p:nvSpPr>
            <p:spPr bwMode="auto">
              <a:xfrm>
                <a:off x="7706" y="2697"/>
                <a:ext cx="42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AutoShape 4"/>
              <p:cNvSpPr>
                <a:spLocks noChangeShapeType="1"/>
              </p:cNvSpPr>
              <p:nvPr/>
            </p:nvSpPr>
            <p:spPr bwMode="auto">
              <a:xfrm>
                <a:off x="7706" y="2928"/>
                <a:ext cx="42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AutoShape 3"/>
              <p:cNvSpPr>
                <a:spLocks noChangeShapeType="1"/>
              </p:cNvSpPr>
              <p:nvPr/>
            </p:nvSpPr>
            <p:spPr bwMode="auto">
              <a:xfrm>
                <a:off x="7699" y="3146"/>
                <a:ext cx="420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6" name="Rectangle 75"/>
            <p:cNvSpPr/>
            <p:nvPr/>
          </p:nvSpPr>
          <p:spPr>
            <a:xfrm>
              <a:off x="1492249" y="6550035"/>
              <a:ext cx="3976687" cy="178593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0885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3988" y="166688"/>
            <a:ext cx="3976687" cy="220280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84000" y="2875658"/>
            <a:ext cx="4008191" cy="23241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15504" y="5941025"/>
            <a:ext cx="3976687" cy="23241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489" y="221764"/>
            <a:ext cx="3770169" cy="21477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8769" y="2960623"/>
            <a:ext cx="3770169" cy="21702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14522" y="6031699"/>
            <a:ext cx="3770169" cy="213925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855691" y="8455152"/>
            <a:ext cx="3429000" cy="26007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ts val="14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Figure 6.21: Normal stress component after smoothing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1423988" y="5349122"/>
            <a:ext cx="4016675" cy="271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4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Figure 6.20: Computed normal strain component without smoothing</a:t>
            </a:r>
          </a:p>
        </p:txBody>
      </p:sp>
      <p:sp>
        <p:nvSpPr>
          <p:cNvPr id="10" name="Rectangle 9"/>
          <p:cNvSpPr/>
          <p:nvPr/>
        </p:nvSpPr>
        <p:spPr>
          <a:xfrm>
            <a:off x="1415504" y="2454454"/>
            <a:ext cx="4000922" cy="271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4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Figure 6.19: Beam deflection computed using CST elements</a:t>
            </a:r>
          </a:p>
        </p:txBody>
      </p:sp>
    </p:spTree>
    <p:extLst>
      <p:ext uri="{BB962C8B-B14F-4D97-AF65-F5344CB8AC3E}">
        <p14:creationId xmlns:p14="http://schemas.microsoft.com/office/powerpoint/2010/main" val="3619503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4570" y="763271"/>
            <a:ext cx="2524760" cy="1704975"/>
          </a:xfrm>
          <a:prstGeom prst="rect">
            <a:avLst/>
          </a:prstGeom>
        </p:spPr>
      </p:pic>
      <p:pic>
        <p:nvPicPr>
          <p:cNvPr id="3" name="Picture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00792" y="198756"/>
            <a:ext cx="1551940" cy="2269490"/>
          </a:xfrm>
          <a:prstGeom prst="rect">
            <a:avLst/>
          </a:prstGeom>
        </p:spPr>
      </p:pic>
      <p:pic>
        <p:nvPicPr>
          <p:cNvPr id="4" name="Picture 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04570" y="3146430"/>
            <a:ext cx="2494280" cy="179705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809682" y="2752730"/>
            <a:ext cx="1543050" cy="21907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33563" y="2511565"/>
            <a:ext cx="17152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(a)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0106" y="2511565"/>
            <a:ext cx="17152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(b)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6541" y="5015368"/>
            <a:ext cx="178544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(c)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53084" y="5015368"/>
            <a:ext cx="178544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(d)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6775" y="109538"/>
            <a:ext cx="4529138" cy="516731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/>
          <p:cNvCxnSpPr>
            <a:stCxn id="10" idx="1"/>
            <a:endCxn id="10" idx="3"/>
          </p:cNvCxnSpPr>
          <p:nvPr/>
        </p:nvCxnSpPr>
        <p:spPr>
          <a:xfrm>
            <a:off x="866775" y="2693194"/>
            <a:ext cx="45291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671888" y="109538"/>
            <a:ext cx="0" cy="516731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2176780" y="6625388"/>
            <a:ext cx="2644140" cy="1097915"/>
            <a:chOff x="3266" y="8063"/>
            <a:chExt cx="4164" cy="1729"/>
          </a:xfrm>
        </p:grpSpPr>
        <p:sp>
          <p:nvSpPr>
            <p:cNvPr id="15" name="Rectangle 14" descr="Wide upward diagonal"/>
            <p:cNvSpPr>
              <a:spLocks noChangeArrowheads="1"/>
            </p:cNvSpPr>
            <p:nvPr/>
          </p:nvSpPr>
          <p:spPr bwMode="auto">
            <a:xfrm>
              <a:off x="3266" y="8623"/>
              <a:ext cx="185" cy="1010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6" name="Line 8468"/>
            <p:cNvCxnSpPr>
              <a:cxnSpLocks noChangeShapeType="1"/>
            </p:cNvCxnSpPr>
            <p:nvPr/>
          </p:nvCxnSpPr>
          <p:spPr bwMode="auto">
            <a:xfrm>
              <a:off x="3442" y="8175"/>
              <a:ext cx="0" cy="145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3442" y="8922"/>
              <a:ext cx="3064" cy="386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8" name="Line 8470"/>
            <p:cNvCxnSpPr>
              <a:cxnSpLocks noChangeShapeType="1"/>
            </p:cNvCxnSpPr>
            <p:nvPr/>
          </p:nvCxnSpPr>
          <p:spPr bwMode="auto">
            <a:xfrm>
              <a:off x="6498" y="8343"/>
              <a:ext cx="0" cy="52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Line 8471"/>
            <p:cNvCxnSpPr>
              <a:cxnSpLocks noChangeShapeType="1"/>
            </p:cNvCxnSpPr>
            <p:nvPr/>
          </p:nvCxnSpPr>
          <p:spPr bwMode="auto">
            <a:xfrm rot="-5400000">
              <a:off x="6828" y="8853"/>
              <a:ext cx="0" cy="52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" name="Text Box 8472"/>
            <p:cNvSpPr txBox="1">
              <a:spLocks noChangeArrowheads="1"/>
            </p:cNvSpPr>
            <p:nvPr/>
          </p:nvSpPr>
          <p:spPr bwMode="auto">
            <a:xfrm>
              <a:off x="7088" y="8982"/>
              <a:ext cx="342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F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21" name="Text Box 8473"/>
            <p:cNvSpPr txBox="1">
              <a:spLocks noChangeArrowheads="1"/>
            </p:cNvSpPr>
            <p:nvPr/>
          </p:nvSpPr>
          <p:spPr bwMode="auto">
            <a:xfrm>
              <a:off x="6335" y="8063"/>
              <a:ext cx="342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F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22" name="Line 8474"/>
            <p:cNvCxnSpPr>
              <a:cxnSpLocks noChangeShapeType="1"/>
            </p:cNvCxnSpPr>
            <p:nvPr/>
          </p:nvCxnSpPr>
          <p:spPr bwMode="auto">
            <a:xfrm>
              <a:off x="3442" y="9123"/>
              <a:ext cx="5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" name="Text Box 8475"/>
            <p:cNvSpPr txBox="1">
              <a:spLocks noChangeArrowheads="1"/>
            </p:cNvSpPr>
            <p:nvPr/>
          </p:nvSpPr>
          <p:spPr bwMode="auto">
            <a:xfrm>
              <a:off x="3439" y="8109"/>
              <a:ext cx="342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y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24" name="Text Box 8476"/>
            <p:cNvSpPr txBox="1">
              <a:spLocks noChangeArrowheads="1"/>
            </p:cNvSpPr>
            <p:nvPr/>
          </p:nvSpPr>
          <p:spPr bwMode="auto">
            <a:xfrm>
              <a:off x="3936" y="8981"/>
              <a:ext cx="342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25" name="Text Box 8477"/>
            <p:cNvSpPr txBox="1">
              <a:spLocks noChangeArrowheads="1"/>
            </p:cNvSpPr>
            <p:nvPr/>
          </p:nvSpPr>
          <p:spPr bwMode="auto">
            <a:xfrm>
              <a:off x="5343" y="8973"/>
              <a:ext cx="640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0.1 m</a:t>
              </a:r>
            </a:p>
          </p:txBody>
        </p:sp>
        <p:cxnSp>
          <p:nvCxnSpPr>
            <p:cNvPr id="26" name="Line 8478"/>
            <p:cNvCxnSpPr>
              <a:cxnSpLocks noChangeShapeType="1"/>
            </p:cNvCxnSpPr>
            <p:nvPr/>
          </p:nvCxnSpPr>
          <p:spPr bwMode="auto">
            <a:xfrm>
              <a:off x="6006" y="8921"/>
              <a:ext cx="0" cy="3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Line 8479"/>
            <p:cNvCxnSpPr>
              <a:cxnSpLocks noChangeShapeType="1"/>
            </p:cNvCxnSpPr>
            <p:nvPr/>
          </p:nvCxnSpPr>
          <p:spPr bwMode="auto">
            <a:xfrm>
              <a:off x="6506" y="9386"/>
              <a:ext cx="0" cy="2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Line 8480"/>
            <p:cNvCxnSpPr>
              <a:cxnSpLocks noChangeShapeType="1"/>
            </p:cNvCxnSpPr>
            <p:nvPr/>
          </p:nvCxnSpPr>
          <p:spPr bwMode="auto">
            <a:xfrm>
              <a:off x="3433" y="9544"/>
              <a:ext cx="30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" name="Text Box 8481"/>
            <p:cNvSpPr txBox="1">
              <a:spLocks noChangeArrowheads="1"/>
            </p:cNvSpPr>
            <p:nvPr/>
          </p:nvSpPr>
          <p:spPr bwMode="auto">
            <a:xfrm>
              <a:off x="4653" y="9520"/>
              <a:ext cx="640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 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5578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23849" y="4129908"/>
            <a:ext cx="17152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(a)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50392" y="4129908"/>
            <a:ext cx="17152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(b)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16827" y="6633711"/>
            <a:ext cx="178544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(c)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43370" y="6633711"/>
            <a:ext cx="178544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(d)</a:t>
            </a:r>
          </a:p>
        </p:txBody>
      </p:sp>
      <p:sp>
        <p:nvSpPr>
          <p:cNvPr id="6" name="Rectangle 5"/>
          <p:cNvSpPr/>
          <p:nvPr/>
        </p:nvSpPr>
        <p:spPr>
          <a:xfrm>
            <a:off x="1157061" y="1727881"/>
            <a:ext cx="4529138" cy="516731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/>
          <p:cNvCxnSpPr>
            <a:stCxn id="6" idx="1"/>
            <a:endCxn id="6" idx="3"/>
          </p:cNvCxnSpPr>
          <p:nvPr/>
        </p:nvCxnSpPr>
        <p:spPr>
          <a:xfrm>
            <a:off x="1157061" y="4311537"/>
            <a:ext cx="45291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962174" y="1727881"/>
            <a:ext cx="0" cy="516731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794329" y="7413698"/>
            <a:ext cx="3429000" cy="115775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ts val="14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Figure 6.23: Comparison of results using Plane Strain and Axisymmetric models for the thick-walled cylinder; (a) </a:t>
            </a:r>
            <a:r>
              <a:rPr lang="en-US" sz="1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Displacememtn</a:t>
            </a:r>
            <a:r>
              <a:rPr lang="en-US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magnitude with plane strain model, (b) Displacement magnitude with axisymmetric model, (c) Von Mises stress with plane strain model, (d) Von Mises stress with axisymmetric model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6702" y="1952215"/>
            <a:ext cx="1606316" cy="210007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5257" y="4438164"/>
            <a:ext cx="1615301" cy="212365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5068" y="4567483"/>
            <a:ext cx="2768662" cy="195668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5069" y="1998154"/>
            <a:ext cx="2748952" cy="193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590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 sz="11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defRPr sz="110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8303</TotalTime>
  <Words>638</Words>
  <Application>Microsoft Office PowerPoint</Application>
  <PresentationFormat>Letter Paper (8.5x11 in)</PresentationFormat>
  <Paragraphs>364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Euclid Symbol</vt:lpstr>
      <vt:lpstr>Symbol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Kim,Nam Ho</dc:creator>
  <cp:lastModifiedBy>Kim,Nam Ho</cp:lastModifiedBy>
  <cp:revision>187</cp:revision>
  <dcterms:created xsi:type="dcterms:W3CDTF">2016-05-17T13:07:55Z</dcterms:created>
  <dcterms:modified xsi:type="dcterms:W3CDTF">2020-09-03T01:31:31Z</dcterms:modified>
</cp:coreProperties>
</file>