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8" r:id="rId12"/>
    <p:sldId id="298" r:id="rId13"/>
    <p:sldId id="309" r:id="rId14"/>
    <p:sldId id="305" r:id="rId15"/>
    <p:sldId id="310" r:id="rId16"/>
    <p:sldId id="306" r:id="rId17"/>
    <p:sldId id="311" r:id="rId18"/>
    <p:sldId id="307" r:id="rId19"/>
    <p:sldId id="302" r:id="rId20"/>
    <p:sldId id="303" r:id="rId21"/>
    <p:sldId id="304" r:id="rId22"/>
    <p:sldId id="312" r:id="rId2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0"/>
  </p:normalViewPr>
  <p:slideViewPr>
    <p:cSldViewPr snapToGrid="0">
      <p:cViewPr>
        <p:scale>
          <a:sx n="280" d="100"/>
          <a:sy n="280" d="100"/>
        </p:scale>
        <p:origin x="-960" y="-3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9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B83E-5C95-440C-B566-7BAA9BCBD07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725A-18DF-4117-BDCF-74610B08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.wmf"/><Relationship Id="rId22" Type="http://schemas.openxmlformats.org/officeDocument/2006/relationships/oleObject" Target="../embeddings/oleObject16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546254" y="422985"/>
            <a:ext cx="3952200" cy="1481631"/>
            <a:chOff x="1546254" y="422985"/>
            <a:chExt cx="3952200" cy="1481631"/>
          </a:xfrm>
        </p:grpSpPr>
        <p:cxnSp>
          <p:nvCxnSpPr>
            <p:cNvPr id="5" name="Line 8202"/>
            <p:cNvCxnSpPr>
              <a:cxnSpLocks noChangeShapeType="1"/>
            </p:cNvCxnSpPr>
            <p:nvPr/>
          </p:nvCxnSpPr>
          <p:spPr bwMode="auto">
            <a:xfrm>
              <a:off x="1774854" y="1507681"/>
              <a:ext cx="1943100" cy="7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8204"/>
            <p:cNvCxnSpPr>
              <a:cxnSpLocks noChangeShapeType="1"/>
            </p:cNvCxnSpPr>
            <p:nvPr/>
          </p:nvCxnSpPr>
          <p:spPr bwMode="auto">
            <a:xfrm flipH="1">
              <a:off x="2881025" y="717158"/>
              <a:ext cx="266029" cy="7835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8205"/>
            <p:cNvCxnSpPr>
              <a:cxnSpLocks noChangeShapeType="1"/>
            </p:cNvCxnSpPr>
            <p:nvPr/>
          </p:nvCxnSpPr>
          <p:spPr bwMode="auto">
            <a:xfrm flipH="1" flipV="1">
              <a:off x="2230985" y="714301"/>
              <a:ext cx="379988" cy="786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8206"/>
            <p:cNvCxnSpPr>
              <a:cxnSpLocks noChangeShapeType="1"/>
            </p:cNvCxnSpPr>
            <p:nvPr/>
          </p:nvCxnSpPr>
          <p:spPr bwMode="auto">
            <a:xfrm>
              <a:off x="2694354" y="624455"/>
              <a:ext cx="600" cy="128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8207"/>
            <p:cNvCxnSpPr>
              <a:cxnSpLocks noChangeShapeType="1"/>
            </p:cNvCxnSpPr>
            <p:nvPr/>
          </p:nvCxnSpPr>
          <p:spPr bwMode="auto">
            <a:xfrm>
              <a:off x="3717954" y="1485480"/>
              <a:ext cx="600" cy="43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8213"/>
            <p:cNvCxnSpPr>
              <a:cxnSpLocks noChangeShapeType="1"/>
            </p:cNvCxnSpPr>
            <p:nvPr/>
          </p:nvCxnSpPr>
          <p:spPr bwMode="auto">
            <a:xfrm flipV="1">
              <a:off x="1774854" y="1287374"/>
              <a:ext cx="600" cy="2203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8216"/>
            <p:cNvCxnSpPr>
              <a:cxnSpLocks noChangeShapeType="1"/>
            </p:cNvCxnSpPr>
            <p:nvPr/>
          </p:nvCxnSpPr>
          <p:spPr bwMode="auto">
            <a:xfrm>
              <a:off x="1774854" y="1507681"/>
              <a:ext cx="228600" cy="7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8217"/>
            <p:cNvSpPr txBox="1">
              <a:spLocks noChangeArrowheads="1"/>
            </p:cNvSpPr>
            <p:nvPr/>
          </p:nvSpPr>
          <p:spPr bwMode="auto">
            <a:xfrm>
              <a:off x="1546254" y="1487746"/>
              <a:ext cx="548600" cy="23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= 0</a:t>
              </a:r>
            </a:p>
          </p:txBody>
        </p:sp>
        <p:sp>
          <p:nvSpPr>
            <p:cNvPr id="15" name="Text Box 8218"/>
            <p:cNvSpPr txBox="1">
              <a:spLocks noChangeArrowheads="1"/>
            </p:cNvSpPr>
            <p:nvPr/>
          </p:nvSpPr>
          <p:spPr bwMode="auto">
            <a:xfrm>
              <a:off x="3578254" y="1487746"/>
              <a:ext cx="548600" cy="23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i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= L</a:t>
              </a:r>
            </a:p>
          </p:txBody>
        </p:sp>
        <p:sp>
          <p:nvSpPr>
            <p:cNvPr id="18" name="Text Box 8357"/>
            <p:cNvSpPr txBox="1">
              <a:spLocks noChangeArrowheads="1"/>
            </p:cNvSpPr>
            <p:nvPr/>
          </p:nvSpPr>
          <p:spPr bwMode="auto">
            <a:xfrm>
              <a:off x="2467055" y="1487746"/>
              <a:ext cx="329500" cy="24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1100" i="1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endParaRPr lang="en-US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8358"/>
            <p:cNvSpPr txBox="1">
              <a:spLocks noChangeArrowheads="1"/>
            </p:cNvSpPr>
            <p:nvPr/>
          </p:nvSpPr>
          <p:spPr bwMode="auto">
            <a:xfrm>
              <a:off x="2738523" y="1487746"/>
              <a:ext cx="333032" cy="246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1100" i="1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</a:t>
              </a:r>
              <a:endParaRPr lang="en-US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 Box 8360"/>
            <p:cNvSpPr txBox="1">
              <a:spLocks noChangeArrowheads="1"/>
            </p:cNvSpPr>
            <p:nvPr/>
          </p:nvSpPr>
          <p:spPr bwMode="auto">
            <a:xfrm>
              <a:off x="4126854" y="1381377"/>
              <a:ext cx="1149900" cy="2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Physical space</a:t>
              </a:r>
            </a:p>
          </p:txBody>
        </p:sp>
        <p:sp>
          <p:nvSpPr>
            <p:cNvPr id="21" name="Text Box 8361"/>
            <p:cNvSpPr txBox="1">
              <a:spLocks noChangeArrowheads="1"/>
            </p:cNvSpPr>
            <p:nvPr/>
          </p:nvSpPr>
          <p:spPr bwMode="auto">
            <a:xfrm>
              <a:off x="4126854" y="613629"/>
              <a:ext cx="1371600" cy="23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1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Parametric space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70092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048358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26624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61422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39688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232054" y="717158"/>
              <a:ext cx="915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201097" y="681203"/>
              <a:ext cx="61913" cy="619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04734" y="690746"/>
              <a:ext cx="61913" cy="619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2450" y="690116"/>
              <a:ext cx="5741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= −1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5155" y="69011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=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26624" y="1643006"/>
              <a:ext cx="9124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Element (e)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143864" y="46529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058865" y="48278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689554" y="666914"/>
              <a:ext cx="28575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684153" y="422985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604890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883156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717954" y="1468023"/>
              <a:ext cx="0" cy="84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571498" y="2372989"/>
            <a:ext cx="3952200" cy="1499313"/>
            <a:chOff x="1571498" y="2372989"/>
            <a:chExt cx="3952200" cy="1499313"/>
          </a:xfrm>
        </p:grpSpPr>
        <p:grpSp>
          <p:nvGrpSpPr>
            <p:cNvPr id="95" name="Group 94"/>
            <p:cNvGrpSpPr/>
            <p:nvPr/>
          </p:nvGrpSpPr>
          <p:grpSpPr>
            <a:xfrm>
              <a:off x="1571498" y="2372989"/>
              <a:ext cx="3952200" cy="1499313"/>
              <a:chOff x="1571498" y="2372989"/>
              <a:chExt cx="3952200" cy="1499313"/>
            </a:xfrm>
          </p:grpSpPr>
          <p:cxnSp>
            <p:nvCxnSpPr>
              <p:cNvPr id="56" name="Line 8202"/>
              <p:cNvCxnSpPr>
                <a:cxnSpLocks noChangeShapeType="1"/>
              </p:cNvCxnSpPr>
              <p:nvPr/>
            </p:nvCxnSpPr>
            <p:spPr bwMode="auto">
              <a:xfrm>
                <a:off x="1800098" y="3475367"/>
                <a:ext cx="1943100" cy="7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8204"/>
              <p:cNvCxnSpPr>
                <a:cxnSpLocks noChangeShapeType="1"/>
                <a:stCxn id="78" idx="0"/>
              </p:cNvCxnSpPr>
              <p:nvPr/>
            </p:nvCxnSpPr>
            <p:spPr bwMode="auto">
              <a:xfrm flipH="1">
                <a:off x="2906270" y="2672996"/>
                <a:ext cx="419278" cy="795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8205"/>
              <p:cNvCxnSpPr>
                <a:cxnSpLocks noChangeShapeType="1"/>
                <a:endCxn id="77" idx="0"/>
              </p:cNvCxnSpPr>
              <p:nvPr/>
            </p:nvCxnSpPr>
            <p:spPr bwMode="auto">
              <a:xfrm flipH="1" flipV="1">
                <a:off x="2038215" y="2672996"/>
                <a:ext cx="313250" cy="788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AutoShape 8206"/>
              <p:cNvCxnSpPr>
                <a:cxnSpLocks noChangeShapeType="1"/>
              </p:cNvCxnSpPr>
              <p:nvPr/>
            </p:nvCxnSpPr>
            <p:spPr bwMode="auto">
              <a:xfrm>
                <a:off x="2668485" y="2592141"/>
                <a:ext cx="600" cy="1282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AutoShape 8207"/>
              <p:cNvCxnSpPr>
                <a:cxnSpLocks noChangeShapeType="1"/>
              </p:cNvCxnSpPr>
              <p:nvPr/>
            </p:nvCxnSpPr>
            <p:spPr bwMode="auto">
              <a:xfrm>
                <a:off x="3743198" y="3453166"/>
                <a:ext cx="600" cy="432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AutoShape 8213"/>
              <p:cNvCxnSpPr>
                <a:cxnSpLocks noChangeShapeType="1"/>
              </p:cNvCxnSpPr>
              <p:nvPr/>
            </p:nvCxnSpPr>
            <p:spPr bwMode="auto">
              <a:xfrm flipV="1">
                <a:off x="1800098" y="3255060"/>
                <a:ext cx="600" cy="22030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AutoShape 8216"/>
              <p:cNvCxnSpPr>
                <a:cxnSpLocks noChangeShapeType="1"/>
              </p:cNvCxnSpPr>
              <p:nvPr/>
            </p:nvCxnSpPr>
            <p:spPr bwMode="auto">
              <a:xfrm>
                <a:off x="1800098" y="3475367"/>
                <a:ext cx="228600" cy="7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Text Box 8217"/>
              <p:cNvSpPr txBox="1">
                <a:spLocks noChangeArrowheads="1"/>
              </p:cNvSpPr>
              <p:nvPr/>
            </p:nvSpPr>
            <p:spPr bwMode="auto">
              <a:xfrm>
                <a:off x="1571498" y="3455432"/>
                <a:ext cx="548600" cy="238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1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0</a:t>
                </a:r>
              </a:p>
            </p:txBody>
          </p:sp>
          <p:sp>
            <p:nvSpPr>
              <p:cNvPr id="64" name="Text Box 8218"/>
              <p:cNvSpPr txBox="1">
                <a:spLocks noChangeArrowheads="1"/>
              </p:cNvSpPr>
              <p:nvPr/>
            </p:nvSpPr>
            <p:spPr bwMode="auto">
              <a:xfrm>
                <a:off x="3603498" y="3455432"/>
                <a:ext cx="548600" cy="238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L</a:t>
                </a:r>
              </a:p>
            </p:txBody>
          </p:sp>
          <p:sp>
            <p:nvSpPr>
              <p:cNvPr id="65" name="Text Box 8357"/>
              <p:cNvSpPr txBox="1">
                <a:spLocks noChangeArrowheads="1"/>
              </p:cNvSpPr>
              <p:nvPr/>
            </p:nvSpPr>
            <p:spPr bwMode="auto">
              <a:xfrm>
                <a:off x="2197013" y="3455432"/>
                <a:ext cx="329500" cy="246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1100" i="1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endParaRPr lang="en-US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8358"/>
              <p:cNvSpPr txBox="1">
                <a:spLocks noChangeArrowheads="1"/>
              </p:cNvSpPr>
              <p:nvPr/>
            </p:nvSpPr>
            <p:spPr bwMode="auto">
              <a:xfrm>
                <a:off x="2763767" y="3455432"/>
                <a:ext cx="333032" cy="246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1100" i="1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j</a:t>
                </a:r>
                <a:endParaRPr lang="en-US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8360"/>
              <p:cNvSpPr txBox="1">
                <a:spLocks noChangeArrowheads="1"/>
              </p:cNvSpPr>
              <p:nvPr/>
            </p:nvSpPr>
            <p:spPr bwMode="auto">
              <a:xfrm>
                <a:off x="4152098" y="3349063"/>
                <a:ext cx="1149900" cy="238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Physical space</a:t>
                </a:r>
              </a:p>
            </p:txBody>
          </p:sp>
          <p:sp>
            <p:nvSpPr>
              <p:cNvPr id="68" name="Text Box 8361"/>
              <p:cNvSpPr txBox="1">
                <a:spLocks noChangeArrowheads="1"/>
              </p:cNvSpPr>
              <p:nvPr/>
            </p:nvSpPr>
            <p:spPr bwMode="auto">
              <a:xfrm>
                <a:off x="4152098" y="2581315"/>
                <a:ext cx="1371600" cy="238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Parametric space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795336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073602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51868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186666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464932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028705" y="2684844"/>
                <a:ext cx="128016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2012022" y="2648889"/>
                <a:ext cx="61913" cy="619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272860" y="2658432"/>
                <a:ext cx="61913" cy="619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51117" y="2672996"/>
                <a:ext cx="5741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−1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079326" y="2672996"/>
                <a:ext cx="4924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189935" y="3610692"/>
                <a:ext cx="91242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 (e)</a:t>
                </a: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950026" y="2405846"/>
                <a:ext cx="176378" cy="1763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217465" y="2405846"/>
                <a:ext cx="176378" cy="1763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2662407" y="2634600"/>
                <a:ext cx="28575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2777267" y="2372989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2553926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908400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743198" y="3435709"/>
                <a:ext cx="0" cy="842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2580649" y="2405846"/>
                <a:ext cx="176378" cy="1763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635844" y="2662607"/>
                <a:ext cx="61913" cy="6191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412423" y="2672996"/>
                <a:ext cx="4924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</a:p>
            </p:txBody>
          </p:sp>
          <p:sp>
            <p:nvSpPr>
              <p:cNvPr id="94" name="Text Box 8357"/>
              <p:cNvSpPr txBox="1">
                <a:spLocks noChangeArrowheads="1"/>
              </p:cNvSpPr>
              <p:nvPr/>
            </p:nvSpPr>
            <p:spPr bwMode="auto">
              <a:xfrm>
                <a:off x="2406750" y="3455432"/>
                <a:ext cx="329500" cy="246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just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1100" i="1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endParaRPr lang="en-US" sz="11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6" name="Line 8204"/>
            <p:cNvCxnSpPr>
              <a:cxnSpLocks noChangeShapeType="1"/>
              <a:stCxn id="91" idx="0"/>
            </p:cNvCxnSpPr>
            <p:nvPr/>
          </p:nvCxnSpPr>
          <p:spPr bwMode="auto">
            <a:xfrm flipH="1">
              <a:off x="2558718" y="2672996"/>
              <a:ext cx="99927" cy="815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1416398" y="4272768"/>
            <a:ext cx="4082056" cy="1991932"/>
            <a:chOff x="473915" y="4055368"/>
            <a:chExt cx="5607102" cy="2736113"/>
          </a:xfrm>
        </p:grpSpPr>
        <p:grpSp>
          <p:nvGrpSpPr>
            <p:cNvPr id="87" name="Group 86"/>
            <p:cNvGrpSpPr/>
            <p:nvPr/>
          </p:nvGrpSpPr>
          <p:grpSpPr>
            <a:xfrm>
              <a:off x="548454" y="5066875"/>
              <a:ext cx="3327630" cy="763516"/>
              <a:chOff x="1623750" y="1125856"/>
              <a:chExt cx="3327630" cy="763516"/>
            </a:xfrm>
          </p:grpSpPr>
          <p:cxnSp>
            <p:nvCxnSpPr>
              <p:cNvPr id="88" name="Straight Connector 87"/>
              <p:cNvCxnSpPr/>
              <p:nvPr/>
            </p:nvCxnSpPr>
            <p:spPr bwMode="auto">
              <a:xfrm>
                <a:off x="1926077" y="1582366"/>
                <a:ext cx="287290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Oval 91"/>
              <p:cNvSpPr/>
              <p:nvPr/>
            </p:nvSpPr>
            <p:spPr bwMode="auto">
              <a:xfrm>
                <a:off x="1880681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4753583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3317132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1762410" y="1136860"/>
                <a:ext cx="316068" cy="343711"/>
                <a:chOff x="4580188" y="2276272"/>
                <a:chExt cx="316068" cy="343711"/>
              </a:xfrm>
            </p:grpSpPr>
            <p:sp>
              <p:nvSpPr>
                <p:cNvPr id="109" name="TextBox 108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4635312" y="1131358"/>
                <a:ext cx="316068" cy="343711"/>
                <a:chOff x="4580188" y="2276272"/>
                <a:chExt cx="316068" cy="343711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08" name="Oval 107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3198861" y="1125856"/>
                <a:ext cx="316068" cy="343711"/>
                <a:chOff x="4580188" y="2276272"/>
                <a:chExt cx="316068" cy="343711"/>
              </a:xfrm>
            </p:grpSpPr>
            <p:sp>
              <p:nvSpPr>
                <p:cNvPr id="105" name="TextBox 104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106" name="Oval 105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1623750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x=0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051098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x=1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478447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x=2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73915" y="4055368"/>
              <a:ext cx="3402168" cy="763516"/>
              <a:chOff x="1549212" y="1125856"/>
              <a:chExt cx="3402168" cy="763516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1926077" y="1582366"/>
                <a:ext cx="287290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Oval 112"/>
              <p:cNvSpPr/>
              <p:nvPr/>
            </p:nvSpPr>
            <p:spPr bwMode="auto">
              <a:xfrm>
                <a:off x="1880681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4753583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3317132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762410" y="1136860"/>
                <a:ext cx="316068" cy="343711"/>
                <a:chOff x="4580188" y="2276272"/>
                <a:chExt cx="316068" cy="343711"/>
              </a:xfrm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27" name="Oval 126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4635312" y="1131358"/>
                <a:ext cx="316068" cy="343711"/>
                <a:chOff x="4580188" y="2276272"/>
                <a:chExt cx="316068" cy="343711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25" name="Oval 124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3198861" y="1125856"/>
                <a:ext cx="316068" cy="343711"/>
                <a:chOff x="4580188" y="2276272"/>
                <a:chExt cx="316068" cy="343711"/>
              </a:xfrm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123" name="Oval 122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1549212" y="1627762"/>
                <a:ext cx="4972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s=−1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051098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s=0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478447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s=1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282127" y="5323330"/>
              <a:ext cx="17700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Regular physical element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282127" y="4311823"/>
              <a:ext cx="1375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Reference element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590567" y="6027965"/>
              <a:ext cx="3327630" cy="763516"/>
              <a:chOff x="1623750" y="1125856"/>
              <a:chExt cx="3327630" cy="763516"/>
            </a:xfrm>
          </p:grpSpPr>
          <p:cxnSp>
            <p:nvCxnSpPr>
              <p:cNvPr id="131" name="Straight Connector 130"/>
              <p:cNvCxnSpPr/>
              <p:nvPr/>
            </p:nvCxnSpPr>
            <p:spPr bwMode="auto">
              <a:xfrm>
                <a:off x="1926077" y="1582366"/>
                <a:ext cx="287290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2" name="Oval 131"/>
              <p:cNvSpPr/>
              <p:nvPr/>
            </p:nvSpPr>
            <p:spPr bwMode="auto">
              <a:xfrm>
                <a:off x="1880681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>
                <a:off x="4753583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2571346" y="1536970"/>
                <a:ext cx="90792" cy="90792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1762410" y="1136860"/>
                <a:ext cx="316068" cy="343711"/>
                <a:chOff x="4580188" y="2276272"/>
                <a:chExt cx="316068" cy="343711"/>
              </a:xfrm>
            </p:grpSpPr>
            <p:sp>
              <p:nvSpPr>
                <p:cNvPr id="145" name="TextBox 144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146" name="Oval 145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4635312" y="1131358"/>
                <a:ext cx="316068" cy="343711"/>
                <a:chOff x="4580188" y="2276272"/>
                <a:chExt cx="316068" cy="343711"/>
              </a:xfrm>
            </p:grpSpPr>
            <p:sp>
              <p:nvSpPr>
                <p:cNvPr id="143" name="TextBox 142"/>
                <p:cNvSpPr txBox="1"/>
                <p:nvPr/>
              </p:nvSpPr>
              <p:spPr>
                <a:xfrm>
                  <a:off x="4580188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144" name="Oval 143"/>
                <p:cNvSpPr/>
                <p:nvPr/>
              </p:nvSpPr>
              <p:spPr bwMode="auto">
                <a:xfrm>
                  <a:off x="4597941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453075" y="1125856"/>
                <a:ext cx="316068" cy="343711"/>
                <a:chOff x="3834402" y="2276272"/>
                <a:chExt cx="316068" cy="343711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3834402" y="2276272"/>
                  <a:ext cx="26321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142" name="Oval 141"/>
                <p:cNvSpPr/>
                <p:nvPr/>
              </p:nvSpPr>
              <p:spPr bwMode="auto">
                <a:xfrm>
                  <a:off x="3852155" y="2321668"/>
                  <a:ext cx="298315" cy="29831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1623750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x=0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198712" y="1627762"/>
                <a:ext cx="53251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x=0.5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478447" y="1627762"/>
                <a:ext cx="4154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x=2</a:t>
                </a: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4282127" y="6280063"/>
              <a:ext cx="17988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Irregular physical element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1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 cstate="print"/>
          <a:srcRect l="5498" t="7246" r="1979"/>
          <a:stretch/>
        </p:blipFill>
        <p:spPr bwMode="auto">
          <a:xfrm>
            <a:off x="1279208" y="200341"/>
            <a:ext cx="3480435" cy="192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 cstate="print"/>
          <a:srcRect t="7153"/>
          <a:stretch/>
        </p:blipFill>
        <p:spPr bwMode="auto">
          <a:xfrm>
            <a:off x="1345247" y="2466339"/>
            <a:ext cx="3481705" cy="1896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45247" y="4640580"/>
            <a:ext cx="3604201" cy="2669858"/>
            <a:chOff x="1345247" y="4640580"/>
            <a:chExt cx="3604201" cy="2669858"/>
          </a:xfrm>
        </p:grpSpPr>
        <p:pic>
          <p:nvPicPr>
            <p:cNvPr id="4" name="Picture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247" y="4640580"/>
              <a:ext cx="3604201" cy="266985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248025" y="6115050"/>
              <a:ext cx="0" cy="4667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09937" y="6115050"/>
              <a:ext cx="8656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05238" y="7115810"/>
            <a:ext cx="2357437" cy="1666240"/>
            <a:chOff x="3805238" y="7115810"/>
            <a:chExt cx="2357437" cy="1666240"/>
          </a:xfrm>
        </p:grpSpPr>
        <p:sp>
          <p:nvSpPr>
            <p:cNvPr id="12" name="Arc 11268"/>
            <p:cNvSpPr>
              <a:spLocks/>
            </p:cNvSpPr>
            <p:nvPr/>
          </p:nvSpPr>
          <p:spPr bwMode="auto">
            <a:xfrm flipH="1" flipV="1">
              <a:off x="4249736" y="7431405"/>
              <a:ext cx="1197610" cy="62992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7 w 43200"/>
                <a:gd name="T1" fmla="*/ 22688 h 22688"/>
                <a:gd name="T2" fmla="*/ 43200 w 43200"/>
                <a:gd name="T3" fmla="*/ 21600 h 22688"/>
                <a:gd name="T4" fmla="*/ 21600 w 43200"/>
                <a:gd name="T5" fmla="*/ 21600 h 2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688" fill="none" extrusionOk="0">
                  <a:moveTo>
                    <a:pt x="27" y="22687"/>
                  </a:moveTo>
                  <a:cubicBezTo>
                    <a:pt x="9" y="22325"/>
                    <a:pt x="0" y="219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</a:path>
                <a:path w="43200" h="22688" stroke="0" extrusionOk="0">
                  <a:moveTo>
                    <a:pt x="27" y="22687"/>
                  </a:moveTo>
                  <a:cubicBezTo>
                    <a:pt x="9" y="22325"/>
                    <a:pt x="0" y="219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242116" y="7453630"/>
              <a:ext cx="615315" cy="975360"/>
            </a:xfrm>
            <a:custGeom>
              <a:avLst/>
              <a:gdLst>
                <a:gd name="T0" fmla="*/ 0 w 970"/>
                <a:gd name="T1" fmla="*/ 0 h 1536"/>
                <a:gd name="T2" fmla="*/ 81 w 970"/>
                <a:gd name="T3" fmla="*/ 680 h 1536"/>
                <a:gd name="T4" fmla="*/ 354 w 970"/>
                <a:gd name="T5" fmla="*/ 1233 h 1536"/>
                <a:gd name="T6" fmla="*/ 695 w 970"/>
                <a:gd name="T7" fmla="*/ 1486 h 1536"/>
                <a:gd name="T8" fmla="*/ 970 w 970"/>
                <a:gd name="T9" fmla="*/ 153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1536">
                  <a:moveTo>
                    <a:pt x="0" y="0"/>
                  </a:moveTo>
                  <a:cubicBezTo>
                    <a:pt x="11" y="113"/>
                    <a:pt x="22" y="474"/>
                    <a:pt x="81" y="680"/>
                  </a:cubicBezTo>
                  <a:cubicBezTo>
                    <a:pt x="140" y="886"/>
                    <a:pt x="252" y="1099"/>
                    <a:pt x="354" y="1233"/>
                  </a:cubicBezTo>
                  <a:cubicBezTo>
                    <a:pt x="457" y="1367"/>
                    <a:pt x="592" y="1436"/>
                    <a:pt x="695" y="1486"/>
                  </a:cubicBezTo>
                  <a:cubicBezTo>
                    <a:pt x="797" y="1536"/>
                    <a:pt x="913" y="1524"/>
                    <a:pt x="970" y="153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4" name="AutoShape 11272"/>
            <p:cNvCxnSpPr>
              <a:cxnSpLocks noChangeShapeType="1"/>
            </p:cNvCxnSpPr>
            <p:nvPr/>
          </p:nvCxnSpPr>
          <p:spPr bwMode="auto">
            <a:xfrm>
              <a:off x="4846001" y="8074660"/>
              <a:ext cx="11430" cy="35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4840286" y="7453630"/>
              <a:ext cx="615950" cy="974725"/>
            </a:xfrm>
            <a:custGeom>
              <a:avLst/>
              <a:gdLst>
                <a:gd name="T0" fmla="*/ 0 w 970"/>
                <a:gd name="T1" fmla="*/ 0 h 1536"/>
                <a:gd name="T2" fmla="*/ 81 w 970"/>
                <a:gd name="T3" fmla="*/ 680 h 1536"/>
                <a:gd name="T4" fmla="*/ 354 w 970"/>
                <a:gd name="T5" fmla="*/ 1233 h 1536"/>
                <a:gd name="T6" fmla="*/ 695 w 970"/>
                <a:gd name="T7" fmla="*/ 1486 h 1536"/>
                <a:gd name="T8" fmla="*/ 970 w 970"/>
                <a:gd name="T9" fmla="*/ 153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1536">
                  <a:moveTo>
                    <a:pt x="0" y="0"/>
                  </a:moveTo>
                  <a:cubicBezTo>
                    <a:pt x="11" y="113"/>
                    <a:pt x="22" y="474"/>
                    <a:pt x="81" y="680"/>
                  </a:cubicBezTo>
                  <a:cubicBezTo>
                    <a:pt x="140" y="886"/>
                    <a:pt x="252" y="1099"/>
                    <a:pt x="354" y="1233"/>
                  </a:cubicBezTo>
                  <a:cubicBezTo>
                    <a:pt x="457" y="1367"/>
                    <a:pt x="592" y="1436"/>
                    <a:pt x="695" y="1486"/>
                  </a:cubicBezTo>
                  <a:cubicBezTo>
                    <a:pt x="797" y="1536"/>
                    <a:pt x="913" y="1524"/>
                    <a:pt x="970" y="153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4297361" y="7860030"/>
              <a:ext cx="418465" cy="549275"/>
              <a:chOff x="3947" y="10616"/>
              <a:chExt cx="659" cy="865"/>
            </a:xfrm>
          </p:grpSpPr>
          <p:cxnSp>
            <p:nvCxnSpPr>
              <p:cNvPr id="32" name="AutoShape 11275"/>
              <p:cNvCxnSpPr>
                <a:cxnSpLocks noChangeShapeType="1"/>
              </p:cNvCxnSpPr>
              <p:nvPr/>
            </p:nvCxnSpPr>
            <p:spPr bwMode="auto">
              <a:xfrm flipH="1">
                <a:off x="4530" y="10916"/>
                <a:ext cx="76" cy="5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11278"/>
              <p:cNvCxnSpPr>
                <a:cxnSpLocks noChangeShapeType="1"/>
              </p:cNvCxnSpPr>
              <p:nvPr/>
            </p:nvCxnSpPr>
            <p:spPr bwMode="auto">
              <a:xfrm flipH="1">
                <a:off x="4077" y="10772"/>
                <a:ext cx="172" cy="2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11279"/>
              <p:cNvCxnSpPr>
                <a:cxnSpLocks noChangeShapeType="1"/>
              </p:cNvCxnSpPr>
              <p:nvPr/>
            </p:nvCxnSpPr>
            <p:spPr bwMode="auto">
              <a:xfrm flipH="1">
                <a:off x="4248" y="10862"/>
                <a:ext cx="176" cy="40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11281"/>
              <p:cNvCxnSpPr>
                <a:cxnSpLocks noChangeShapeType="1"/>
              </p:cNvCxnSpPr>
              <p:nvPr/>
            </p:nvCxnSpPr>
            <p:spPr bwMode="auto">
              <a:xfrm flipH="1">
                <a:off x="3947" y="10616"/>
                <a:ext cx="135" cy="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 flipH="1">
              <a:off x="4983161" y="7842885"/>
              <a:ext cx="418465" cy="549275"/>
              <a:chOff x="3947" y="10616"/>
              <a:chExt cx="659" cy="865"/>
            </a:xfrm>
          </p:grpSpPr>
          <p:cxnSp>
            <p:nvCxnSpPr>
              <p:cNvPr id="28" name="AutoShape 11284"/>
              <p:cNvCxnSpPr>
                <a:cxnSpLocks noChangeShapeType="1"/>
              </p:cNvCxnSpPr>
              <p:nvPr/>
            </p:nvCxnSpPr>
            <p:spPr bwMode="auto">
              <a:xfrm flipH="1">
                <a:off x="4530" y="10916"/>
                <a:ext cx="76" cy="5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11285"/>
              <p:cNvCxnSpPr>
                <a:cxnSpLocks noChangeShapeType="1"/>
              </p:cNvCxnSpPr>
              <p:nvPr/>
            </p:nvCxnSpPr>
            <p:spPr bwMode="auto">
              <a:xfrm flipH="1">
                <a:off x="4077" y="10772"/>
                <a:ext cx="172" cy="2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11286"/>
              <p:cNvCxnSpPr>
                <a:cxnSpLocks noChangeShapeType="1"/>
              </p:cNvCxnSpPr>
              <p:nvPr/>
            </p:nvCxnSpPr>
            <p:spPr bwMode="auto">
              <a:xfrm flipH="1">
                <a:off x="4248" y="10862"/>
                <a:ext cx="176" cy="40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11287"/>
              <p:cNvCxnSpPr>
                <a:cxnSpLocks noChangeShapeType="1"/>
              </p:cNvCxnSpPr>
              <p:nvPr/>
            </p:nvCxnSpPr>
            <p:spPr bwMode="auto">
              <a:xfrm flipH="1">
                <a:off x="3947" y="10616"/>
                <a:ext cx="135" cy="1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8" name="AutoShape 11289"/>
            <p:cNvCxnSpPr>
              <a:cxnSpLocks noChangeShapeType="1"/>
            </p:cNvCxnSpPr>
            <p:nvPr/>
          </p:nvCxnSpPr>
          <p:spPr bwMode="auto">
            <a:xfrm flipV="1">
              <a:off x="4873306" y="7452995"/>
              <a:ext cx="56324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1290"/>
            <p:cNvCxnSpPr>
              <a:cxnSpLocks noChangeShapeType="1"/>
            </p:cNvCxnSpPr>
            <p:nvPr/>
          </p:nvCxnSpPr>
          <p:spPr bwMode="auto">
            <a:xfrm>
              <a:off x="4864416" y="7453630"/>
              <a:ext cx="219075" cy="4902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Arc 11291"/>
            <p:cNvSpPr>
              <a:spLocks/>
            </p:cNvSpPr>
            <p:nvPr/>
          </p:nvSpPr>
          <p:spPr bwMode="auto">
            <a:xfrm flipV="1">
              <a:off x="4861876" y="7450455"/>
              <a:ext cx="332105" cy="297180"/>
            </a:xfrm>
            <a:custGeom>
              <a:avLst/>
              <a:gdLst>
                <a:gd name="G0" fmla="+- 0 0 0"/>
                <a:gd name="G1" fmla="+- 19861 0 0"/>
                <a:gd name="G2" fmla="+- 21600 0 0"/>
                <a:gd name="T0" fmla="*/ 8490 w 21600"/>
                <a:gd name="T1" fmla="*/ 0 h 19861"/>
                <a:gd name="T2" fmla="*/ 21600 w 21600"/>
                <a:gd name="T3" fmla="*/ 19861 h 19861"/>
                <a:gd name="T4" fmla="*/ 0 w 21600"/>
                <a:gd name="T5" fmla="*/ 19861 h 19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61" fill="none" extrusionOk="0">
                  <a:moveTo>
                    <a:pt x="8490" y="-1"/>
                  </a:moveTo>
                  <a:cubicBezTo>
                    <a:pt x="16442" y="3398"/>
                    <a:pt x="21600" y="11213"/>
                    <a:pt x="21600" y="19861"/>
                  </a:cubicBezTo>
                </a:path>
                <a:path w="21600" h="19861" stroke="0" extrusionOk="0">
                  <a:moveTo>
                    <a:pt x="8490" y="-1"/>
                  </a:moveTo>
                  <a:cubicBezTo>
                    <a:pt x="16442" y="3398"/>
                    <a:pt x="21600" y="11213"/>
                    <a:pt x="21600" y="19861"/>
                  </a:cubicBezTo>
                  <a:lnTo>
                    <a:pt x="0" y="1986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Text Box 11292"/>
            <p:cNvSpPr txBox="1">
              <a:spLocks noChangeArrowheads="1"/>
            </p:cNvSpPr>
            <p:nvPr/>
          </p:nvSpPr>
          <p:spPr bwMode="auto">
            <a:xfrm>
              <a:off x="5033326" y="7544435"/>
              <a:ext cx="305435" cy="28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effectLst/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4673281" y="7115810"/>
              <a:ext cx="491490" cy="339725"/>
              <a:chOff x="1922" y="9833"/>
              <a:chExt cx="774" cy="535"/>
            </a:xfrm>
          </p:grpSpPr>
          <p:cxnSp>
            <p:nvCxnSpPr>
              <p:cNvPr id="24" name="AutoShape 11294"/>
              <p:cNvCxnSpPr>
                <a:cxnSpLocks noChangeShapeType="1"/>
              </p:cNvCxnSpPr>
              <p:nvPr/>
            </p:nvCxnSpPr>
            <p:spPr bwMode="auto">
              <a:xfrm>
                <a:off x="2222" y="10364"/>
                <a:ext cx="36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1295"/>
              <p:cNvCxnSpPr>
                <a:cxnSpLocks noChangeShapeType="1"/>
              </p:cNvCxnSpPr>
              <p:nvPr/>
            </p:nvCxnSpPr>
            <p:spPr bwMode="auto">
              <a:xfrm rot="-5400000">
                <a:off x="2041" y="10177"/>
                <a:ext cx="36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 Box 11296"/>
              <p:cNvSpPr txBox="1">
                <a:spLocks noChangeArrowheads="1"/>
              </p:cNvSpPr>
              <p:nvPr/>
            </p:nvSpPr>
            <p:spPr bwMode="auto">
              <a:xfrm>
                <a:off x="2351" y="10031"/>
                <a:ext cx="345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x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11297"/>
              <p:cNvSpPr txBox="1">
                <a:spLocks noChangeArrowheads="1"/>
              </p:cNvSpPr>
              <p:nvPr/>
            </p:nvSpPr>
            <p:spPr bwMode="auto">
              <a:xfrm>
                <a:off x="1922" y="9833"/>
                <a:ext cx="345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y</a:t>
                </a:r>
                <a:endPara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076413"/>
                </p:ext>
              </p:extLst>
            </p:nvPr>
          </p:nvGraphicFramePr>
          <p:xfrm>
            <a:off x="5130164" y="7559675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Equation" r:id="rId6" imgW="126720" imgH="190440" progId="Equation.DSMT4">
                    <p:embed/>
                  </p:oleObj>
                </mc:Choice>
                <mc:Fallback>
                  <p:oleObj name="Equation" r:id="rId6" imgW="12672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30164" y="7559675"/>
                          <a:ext cx="127000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2895050"/>
                </p:ext>
              </p:extLst>
            </p:nvPr>
          </p:nvGraphicFramePr>
          <p:xfrm>
            <a:off x="3953191" y="8499475"/>
            <a:ext cx="2108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Equation" r:id="rId8" imgW="2108160" imgH="228600" progId="Equation.DSMT4">
                    <p:embed/>
                  </p:oleObj>
                </mc:Choice>
                <mc:Fallback>
                  <p:oleObj name="Equation" r:id="rId8" imgW="21081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53191" y="8499475"/>
                          <a:ext cx="2108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ectangle 37"/>
            <p:cNvSpPr/>
            <p:nvPr/>
          </p:nvSpPr>
          <p:spPr>
            <a:xfrm>
              <a:off x="3805238" y="7115810"/>
              <a:ext cx="2357437" cy="1666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77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190" y="7934786"/>
            <a:ext cx="506238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7.32: Deflection and stress distribution in U-shaped beam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1712" y="3753875"/>
            <a:ext cx="506238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1267" y="7497507"/>
            <a:ext cx="506238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65" y="1234300"/>
            <a:ext cx="3657600" cy="1947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65" y="4794468"/>
            <a:ext cx="3657600" cy="19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233" y="303530"/>
            <a:ext cx="1816735" cy="2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 l="4827"/>
          <a:stretch>
            <a:fillRect/>
          </a:stretch>
        </p:blipFill>
        <p:spPr bwMode="auto">
          <a:xfrm>
            <a:off x="589540" y="3211368"/>
            <a:ext cx="23907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 l="5225" t="826"/>
          <a:stretch>
            <a:fillRect/>
          </a:stretch>
        </p:blipFill>
        <p:spPr bwMode="auto">
          <a:xfrm>
            <a:off x="3541337" y="3211368"/>
            <a:ext cx="23799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 l="1765"/>
          <a:stretch>
            <a:fillRect/>
          </a:stretch>
        </p:blipFill>
        <p:spPr bwMode="auto">
          <a:xfrm>
            <a:off x="624176" y="5943715"/>
            <a:ext cx="2350770" cy="24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 l="1547" t="847"/>
          <a:stretch>
            <a:fillRect/>
          </a:stretch>
        </p:blipFill>
        <p:spPr bwMode="auto">
          <a:xfrm>
            <a:off x="3562927" y="5941810"/>
            <a:ext cx="2358390" cy="24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3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83" y="1423219"/>
            <a:ext cx="2448140" cy="2627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06" y="5460434"/>
            <a:ext cx="2489417" cy="2649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87" y="5460434"/>
            <a:ext cx="2448140" cy="2684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587" y="1511709"/>
            <a:ext cx="2448140" cy="2559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671" y="4614334"/>
            <a:ext cx="52651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ea typeface="Batang"/>
              </a:rPr>
              <a:t>Figure 7.36: Deflection (mm) due to uniform load versus bearing load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1714500" y="4110335"/>
            <a:ext cx="43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(a)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36358" y="4110335"/>
            <a:ext cx="529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(b)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324" y="8468125"/>
            <a:ext cx="52098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ea typeface="Batang"/>
              </a:rPr>
              <a:t>Figure 7.37: Von Mises stress (N/m</a:t>
            </a:r>
            <a:r>
              <a:rPr lang="en-US" sz="1100" baseline="30000" dirty="0">
                <a:latin typeface="Times New Roman" panose="02020603050405020304" pitchFamily="18" charset="0"/>
                <a:ea typeface="Batang"/>
              </a:rPr>
              <a:t>2</a:t>
            </a:r>
            <a:r>
              <a:rPr lang="en-US" sz="1100" dirty="0">
                <a:latin typeface="Times New Roman" panose="02020603050405020304" pitchFamily="18" charset="0"/>
                <a:ea typeface="Batang"/>
              </a:rPr>
              <a:t>) due to uniform load versus bearing load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685004" y="8104542"/>
            <a:ext cx="43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(a)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69577" y="8093806"/>
            <a:ext cx="529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8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53" y="674254"/>
            <a:ext cx="22682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3242" y="594879"/>
            <a:ext cx="230060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267" y="2536680"/>
            <a:ext cx="34099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9839" y="4940501"/>
            <a:ext cx="2077085" cy="183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5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390" y="5347590"/>
            <a:ext cx="491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Batang"/>
              </a:rPr>
              <a:t>Figure 7.38: Plate with normal forces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88442" y="4669164"/>
            <a:ext cx="51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Batang"/>
              </a:rPr>
              <a:t>(b)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90" y="2037703"/>
            <a:ext cx="2304288" cy="14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7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1811"/>
          <a:stretch/>
        </p:blipFill>
        <p:spPr bwMode="auto">
          <a:xfrm>
            <a:off x="1028181" y="396672"/>
            <a:ext cx="2030730" cy="1718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/>
          <a:srcRect t="3842"/>
          <a:stretch/>
        </p:blipFill>
        <p:spPr bwMode="auto">
          <a:xfrm>
            <a:off x="3548639" y="396671"/>
            <a:ext cx="1958975" cy="1718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181" y="2475316"/>
            <a:ext cx="2406650" cy="18103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8639" y="2482936"/>
            <a:ext cx="2369820" cy="18027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20908" y="4942637"/>
            <a:ext cx="3745865" cy="1568133"/>
            <a:chOff x="1702435" y="1756092"/>
            <a:chExt cx="3745865" cy="1568133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702435" y="1756092"/>
              <a:ext cx="3653155" cy="1468120"/>
              <a:chOff x="2556" y="9520"/>
              <a:chExt cx="5753" cy="2312"/>
            </a:xfrm>
          </p:grpSpPr>
          <p:sp>
            <p:nvSpPr>
              <p:cNvPr id="9" name="Text Box 13279"/>
              <p:cNvSpPr txBox="1">
                <a:spLocks noChangeArrowheads="1"/>
              </p:cNvSpPr>
              <p:nvPr/>
            </p:nvSpPr>
            <p:spPr bwMode="auto">
              <a:xfrm>
                <a:off x="5566" y="9520"/>
                <a:ext cx="197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y</a:t>
                </a:r>
                <a:endPara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3367" y="10001"/>
                <a:ext cx="4183" cy="183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5074" y="10504"/>
                <a:ext cx="761" cy="78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AutoShape 13282"/>
              <p:cNvCxnSpPr>
                <a:cxnSpLocks noChangeShapeType="1"/>
              </p:cNvCxnSpPr>
              <p:nvPr/>
            </p:nvCxnSpPr>
            <p:spPr bwMode="auto">
              <a:xfrm>
                <a:off x="7550" y="10001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AutoShape 13283"/>
              <p:cNvCxnSpPr>
                <a:cxnSpLocks noChangeShapeType="1"/>
              </p:cNvCxnSpPr>
              <p:nvPr/>
            </p:nvCxnSpPr>
            <p:spPr bwMode="auto">
              <a:xfrm>
                <a:off x="7550" y="10229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3284"/>
              <p:cNvCxnSpPr>
                <a:cxnSpLocks noChangeShapeType="1"/>
              </p:cNvCxnSpPr>
              <p:nvPr/>
            </p:nvCxnSpPr>
            <p:spPr bwMode="auto">
              <a:xfrm>
                <a:off x="7550" y="10458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13285"/>
              <p:cNvCxnSpPr>
                <a:cxnSpLocks noChangeShapeType="1"/>
              </p:cNvCxnSpPr>
              <p:nvPr/>
            </p:nvCxnSpPr>
            <p:spPr bwMode="auto">
              <a:xfrm>
                <a:off x="7550" y="10687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13286"/>
              <p:cNvCxnSpPr>
                <a:cxnSpLocks noChangeShapeType="1"/>
              </p:cNvCxnSpPr>
              <p:nvPr/>
            </p:nvCxnSpPr>
            <p:spPr bwMode="auto">
              <a:xfrm>
                <a:off x="7550" y="10916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3287"/>
              <p:cNvCxnSpPr>
                <a:cxnSpLocks noChangeShapeType="1"/>
              </p:cNvCxnSpPr>
              <p:nvPr/>
            </p:nvCxnSpPr>
            <p:spPr bwMode="auto">
              <a:xfrm>
                <a:off x="7550" y="11145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3288"/>
              <p:cNvCxnSpPr>
                <a:cxnSpLocks noChangeShapeType="1"/>
              </p:cNvCxnSpPr>
              <p:nvPr/>
            </p:nvCxnSpPr>
            <p:spPr bwMode="auto">
              <a:xfrm>
                <a:off x="7550" y="11374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13289"/>
              <p:cNvCxnSpPr>
                <a:cxnSpLocks noChangeShapeType="1"/>
              </p:cNvCxnSpPr>
              <p:nvPr/>
            </p:nvCxnSpPr>
            <p:spPr bwMode="auto">
              <a:xfrm>
                <a:off x="7550" y="11603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3290"/>
              <p:cNvCxnSpPr>
                <a:cxnSpLocks noChangeShapeType="1"/>
              </p:cNvCxnSpPr>
              <p:nvPr/>
            </p:nvCxnSpPr>
            <p:spPr bwMode="auto">
              <a:xfrm>
                <a:off x="7550" y="11832"/>
                <a:ext cx="56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13291"/>
              <p:cNvCxnSpPr>
                <a:cxnSpLocks noChangeShapeType="1"/>
              </p:cNvCxnSpPr>
              <p:nvPr/>
            </p:nvCxnSpPr>
            <p:spPr bwMode="auto">
              <a:xfrm flipH="1">
                <a:off x="2839" y="10001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13292"/>
              <p:cNvCxnSpPr>
                <a:cxnSpLocks noChangeShapeType="1"/>
              </p:cNvCxnSpPr>
              <p:nvPr/>
            </p:nvCxnSpPr>
            <p:spPr bwMode="auto">
              <a:xfrm flipH="1">
                <a:off x="2839" y="10229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3293"/>
              <p:cNvCxnSpPr>
                <a:cxnSpLocks noChangeShapeType="1"/>
              </p:cNvCxnSpPr>
              <p:nvPr/>
            </p:nvCxnSpPr>
            <p:spPr bwMode="auto">
              <a:xfrm flipH="1">
                <a:off x="2839" y="10458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3294"/>
              <p:cNvCxnSpPr>
                <a:cxnSpLocks noChangeShapeType="1"/>
              </p:cNvCxnSpPr>
              <p:nvPr/>
            </p:nvCxnSpPr>
            <p:spPr bwMode="auto">
              <a:xfrm flipH="1">
                <a:off x="2839" y="10687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3295"/>
              <p:cNvCxnSpPr>
                <a:cxnSpLocks noChangeShapeType="1"/>
              </p:cNvCxnSpPr>
              <p:nvPr/>
            </p:nvCxnSpPr>
            <p:spPr bwMode="auto">
              <a:xfrm flipH="1">
                <a:off x="2839" y="10916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13296"/>
              <p:cNvCxnSpPr>
                <a:cxnSpLocks noChangeShapeType="1"/>
              </p:cNvCxnSpPr>
              <p:nvPr/>
            </p:nvCxnSpPr>
            <p:spPr bwMode="auto">
              <a:xfrm flipH="1">
                <a:off x="2839" y="11145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13297"/>
              <p:cNvCxnSpPr>
                <a:cxnSpLocks noChangeShapeType="1"/>
              </p:cNvCxnSpPr>
              <p:nvPr/>
            </p:nvCxnSpPr>
            <p:spPr bwMode="auto">
              <a:xfrm flipH="1">
                <a:off x="2839" y="11374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13298"/>
              <p:cNvCxnSpPr>
                <a:cxnSpLocks noChangeShapeType="1"/>
              </p:cNvCxnSpPr>
              <p:nvPr/>
            </p:nvCxnSpPr>
            <p:spPr bwMode="auto">
              <a:xfrm flipH="1">
                <a:off x="2839" y="11603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13299"/>
              <p:cNvCxnSpPr>
                <a:cxnSpLocks noChangeShapeType="1"/>
              </p:cNvCxnSpPr>
              <p:nvPr/>
            </p:nvCxnSpPr>
            <p:spPr bwMode="auto">
              <a:xfrm flipH="1">
                <a:off x="2839" y="11832"/>
                <a:ext cx="52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ext Box 13300"/>
              <p:cNvSpPr txBox="1">
                <a:spLocks noChangeArrowheads="1"/>
              </p:cNvSpPr>
              <p:nvPr/>
            </p:nvSpPr>
            <p:spPr bwMode="auto">
              <a:xfrm>
                <a:off x="6167" y="10268"/>
                <a:ext cx="197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31" name="AutoShape 13301"/>
              <p:cNvCxnSpPr>
                <a:cxnSpLocks noChangeShapeType="1"/>
              </p:cNvCxnSpPr>
              <p:nvPr/>
            </p:nvCxnSpPr>
            <p:spPr bwMode="auto">
              <a:xfrm flipH="1">
                <a:off x="5870" y="10487"/>
                <a:ext cx="267" cy="37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13302"/>
              <p:cNvCxnSpPr>
                <a:cxnSpLocks noChangeShapeType="1"/>
              </p:cNvCxnSpPr>
              <p:nvPr/>
            </p:nvCxnSpPr>
            <p:spPr bwMode="auto">
              <a:xfrm>
                <a:off x="5458" y="9612"/>
                <a:ext cx="0" cy="1293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13303"/>
              <p:cNvCxnSpPr>
                <a:cxnSpLocks noChangeShapeType="1"/>
              </p:cNvCxnSpPr>
              <p:nvPr/>
            </p:nvCxnSpPr>
            <p:spPr bwMode="auto">
              <a:xfrm flipH="1">
                <a:off x="5458" y="10899"/>
                <a:ext cx="1288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 Box 13304"/>
              <p:cNvSpPr txBox="1">
                <a:spLocks noChangeArrowheads="1"/>
              </p:cNvSpPr>
              <p:nvPr/>
            </p:nvSpPr>
            <p:spPr bwMode="auto">
              <a:xfrm>
                <a:off x="6770" y="10740"/>
                <a:ext cx="197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x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13305"/>
              <p:cNvSpPr txBox="1">
                <a:spLocks noChangeArrowheads="1"/>
              </p:cNvSpPr>
              <p:nvPr/>
            </p:nvSpPr>
            <p:spPr bwMode="auto">
              <a:xfrm>
                <a:off x="2556" y="10779"/>
                <a:ext cx="197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s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 Box 13306"/>
              <p:cNvSpPr txBox="1">
                <a:spLocks noChangeArrowheads="1"/>
              </p:cNvSpPr>
              <p:nvPr/>
            </p:nvSpPr>
            <p:spPr bwMode="auto">
              <a:xfrm>
                <a:off x="8112" y="10779"/>
                <a:ext cx="197" cy="28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s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02435" y="1756092"/>
              <a:ext cx="3745865" cy="15681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614510" y="6816205"/>
            <a:ext cx="4103179" cy="1434275"/>
            <a:chOff x="3300" y="9749"/>
            <a:chExt cx="5693" cy="1990"/>
          </a:xfrm>
        </p:grpSpPr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3436" y="10287"/>
              <a:ext cx="764" cy="77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>
              <a:off x="7719" y="10422"/>
              <a:ext cx="500" cy="506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Line 8427"/>
            <p:cNvCxnSpPr>
              <a:cxnSpLocks noChangeShapeType="1"/>
            </p:cNvCxnSpPr>
            <p:nvPr/>
          </p:nvCxnSpPr>
          <p:spPr bwMode="auto">
            <a:xfrm>
              <a:off x="3819" y="10142"/>
              <a:ext cx="4167" cy="1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8428"/>
            <p:cNvCxnSpPr>
              <a:cxnSpLocks noChangeShapeType="1"/>
            </p:cNvCxnSpPr>
            <p:nvPr/>
          </p:nvCxnSpPr>
          <p:spPr bwMode="auto">
            <a:xfrm flipV="1">
              <a:off x="3826" y="11087"/>
              <a:ext cx="4156" cy="1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8429"/>
            <p:cNvCxnSpPr>
              <a:cxnSpLocks noChangeShapeType="1"/>
              <a:endCxn id="50" idx="0"/>
            </p:cNvCxnSpPr>
            <p:nvPr/>
          </p:nvCxnSpPr>
          <p:spPr bwMode="auto">
            <a:xfrm flipV="1">
              <a:off x="4997" y="10581"/>
              <a:ext cx="149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8430"/>
            <p:cNvCxnSpPr>
              <a:cxnSpLocks noChangeShapeType="1"/>
            </p:cNvCxnSpPr>
            <p:nvPr/>
          </p:nvCxnSpPr>
          <p:spPr bwMode="auto">
            <a:xfrm>
              <a:off x="5013" y="10786"/>
              <a:ext cx="148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Arc 8431"/>
            <p:cNvSpPr>
              <a:spLocks noChangeAspect="1"/>
            </p:cNvSpPr>
            <p:nvPr/>
          </p:nvSpPr>
          <p:spPr bwMode="auto">
            <a:xfrm flipH="1">
              <a:off x="3300" y="10142"/>
              <a:ext cx="521" cy="541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14 h 21600"/>
                <a:gd name="T4" fmla="*/ 0 w 21600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rc 8432"/>
            <p:cNvSpPr>
              <a:spLocks noChangeAspect="1"/>
            </p:cNvSpPr>
            <p:nvPr/>
          </p:nvSpPr>
          <p:spPr bwMode="auto">
            <a:xfrm rot="16200000" flipH="1">
              <a:off x="3293" y="10658"/>
              <a:ext cx="565" cy="552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14 h 21600"/>
                <a:gd name="T4" fmla="*/ 0 w 21600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rc 8433"/>
            <p:cNvSpPr>
              <a:spLocks noChangeAspect="1"/>
            </p:cNvSpPr>
            <p:nvPr/>
          </p:nvSpPr>
          <p:spPr bwMode="auto">
            <a:xfrm flipV="1">
              <a:off x="7982" y="10650"/>
              <a:ext cx="394" cy="440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Arc 8434"/>
            <p:cNvSpPr>
              <a:spLocks noChangeAspect="1"/>
            </p:cNvSpPr>
            <p:nvPr/>
          </p:nvSpPr>
          <p:spPr bwMode="auto">
            <a:xfrm rot="16200000" flipV="1">
              <a:off x="7982" y="10262"/>
              <a:ext cx="393" cy="395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Arc 8435"/>
            <p:cNvSpPr>
              <a:spLocks noChangeAspect="1"/>
            </p:cNvSpPr>
            <p:nvPr/>
          </p:nvSpPr>
          <p:spPr bwMode="auto">
            <a:xfrm flipH="1">
              <a:off x="4898" y="10581"/>
              <a:ext cx="102" cy="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Arc 8436"/>
            <p:cNvSpPr>
              <a:spLocks noChangeAspect="1"/>
            </p:cNvSpPr>
            <p:nvPr/>
          </p:nvSpPr>
          <p:spPr bwMode="auto">
            <a:xfrm rot="16200000" flipH="1">
              <a:off x="4900" y="10671"/>
              <a:ext cx="103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rc 8437"/>
            <p:cNvSpPr>
              <a:spLocks noChangeAspect="1"/>
            </p:cNvSpPr>
            <p:nvPr/>
          </p:nvSpPr>
          <p:spPr bwMode="auto">
            <a:xfrm>
              <a:off x="6493" y="10581"/>
              <a:ext cx="102" cy="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rc 8438"/>
            <p:cNvSpPr>
              <a:spLocks noChangeAspect="1"/>
            </p:cNvSpPr>
            <p:nvPr/>
          </p:nvSpPr>
          <p:spPr bwMode="auto">
            <a:xfrm rot="5400000">
              <a:off x="6489" y="10680"/>
              <a:ext cx="103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Line 8439"/>
            <p:cNvCxnSpPr>
              <a:cxnSpLocks noChangeShapeType="1"/>
            </p:cNvCxnSpPr>
            <p:nvPr/>
          </p:nvCxnSpPr>
          <p:spPr bwMode="auto">
            <a:xfrm flipV="1">
              <a:off x="7964" y="10704"/>
              <a:ext cx="18" cy="10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8440"/>
            <p:cNvCxnSpPr>
              <a:cxnSpLocks noChangeShapeType="1"/>
            </p:cNvCxnSpPr>
            <p:nvPr/>
          </p:nvCxnSpPr>
          <p:spPr bwMode="auto">
            <a:xfrm rot="16200000" flipV="1">
              <a:off x="8330" y="10368"/>
              <a:ext cx="12" cy="6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8441"/>
            <p:cNvSpPr txBox="1">
              <a:spLocks noChangeAspect="1" noChangeArrowheads="1"/>
            </p:cNvSpPr>
            <p:nvPr/>
          </p:nvSpPr>
          <p:spPr bwMode="auto">
            <a:xfrm>
              <a:off x="8001" y="11192"/>
              <a:ext cx="59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5066N</a:t>
              </a:r>
            </a:p>
          </p:txBody>
        </p:sp>
        <p:sp>
          <p:nvSpPr>
            <p:cNvPr id="55" name="Text Box 8442"/>
            <p:cNvSpPr txBox="1">
              <a:spLocks noChangeAspect="1" noChangeArrowheads="1"/>
            </p:cNvSpPr>
            <p:nvPr/>
          </p:nvSpPr>
          <p:spPr bwMode="auto">
            <a:xfrm>
              <a:off x="8417" y="10486"/>
              <a:ext cx="57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2789N</a:t>
              </a:r>
            </a:p>
          </p:txBody>
        </p:sp>
        <p:sp>
          <p:nvSpPr>
            <p:cNvPr id="56" name="Text Box 8443"/>
            <p:cNvSpPr txBox="1">
              <a:spLocks noChangeAspect="1" noChangeArrowheads="1"/>
            </p:cNvSpPr>
            <p:nvPr/>
          </p:nvSpPr>
          <p:spPr bwMode="auto">
            <a:xfrm>
              <a:off x="3846" y="10598"/>
              <a:ext cx="49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Fixed</a:t>
              </a:r>
            </a:p>
          </p:txBody>
        </p:sp>
        <p:cxnSp>
          <p:nvCxnSpPr>
            <p:cNvPr id="57" name="Line 8444"/>
            <p:cNvCxnSpPr>
              <a:cxnSpLocks noChangeShapeType="1"/>
            </p:cNvCxnSpPr>
            <p:nvPr/>
          </p:nvCxnSpPr>
          <p:spPr bwMode="auto">
            <a:xfrm>
              <a:off x="4998" y="10723"/>
              <a:ext cx="0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8445"/>
            <p:cNvCxnSpPr>
              <a:cxnSpLocks noChangeShapeType="1"/>
            </p:cNvCxnSpPr>
            <p:nvPr/>
          </p:nvCxnSpPr>
          <p:spPr bwMode="auto">
            <a:xfrm>
              <a:off x="6505" y="10738"/>
              <a:ext cx="0" cy="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8446"/>
            <p:cNvCxnSpPr>
              <a:cxnSpLocks noChangeShapeType="1"/>
            </p:cNvCxnSpPr>
            <p:nvPr/>
          </p:nvCxnSpPr>
          <p:spPr bwMode="auto">
            <a:xfrm>
              <a:off x="4991" y="11357"/>
              <a:ext cx="15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8447"/>
            <p:cNvCxnSpPr>
              <a:cxnSpLocks noChangeShapeType="1"/>
            </p:cNvCxnSpPr>
            <p:nvPr/>
          </p:nvCxnSpPr>
          <p:spPr bwMode="auto">
            <a:xfrm>
              <a:off x="3805" y="10723"/>
              <a:ext cx="0" cy="10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8448"/>
            <p:cNvCxnSpPr>
              <a:cxnSpLocks noChangeShapeType="1"/>
            </p:cNvCxnSpPr>
            <p:nvPr/>
          </p:nvCxnSpPr>
          <p:spPr bwMode="auto">
            <a:xfrm>
              <a:off x="3813" y="11365"/>
              <a:ext cx="11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8449"/>
            <p:cNvCxnSpPr>
              <a:cxnSpLocks noChangeShapeType="1"/>
            </p:cNvCxnSpPr>
            <p:nvPr/>
          </p:nvCxnSpPr>
          <p:spPr bwMode="auto">
            <a:xfrm>
              <a:off x="3797" y="11605"/>
              <a:ext cx="416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8450"/>
            <p:cNvCxnSpPr>
              <a:cxnSpLocks noChangeShapeType="1"/>
            </p:cNvCxnSpPr>
            <p:nvPr/>
          </p:nvCxnSpPr>
          <p:spPr bwMode="auto">
            <a:xfrm flipH="1">
              <a:off x="3423" y="10708"/>
              <a:ext cx="375" cy="3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8451"/>
            <p:cNvCxnSpPr>
              <a:cxnSpLocks noChangeShapeType="1"/>
            </p:cNvCxnSpPr>
            <p:nvPr/>
          </p:nvCxnSpPr>
          <p:spPr bwMode="auto">
            <a:xfrm flipH="1" flipV="1">
              <a:off x="3573" y="10363"/>
              <a:ext cx="233" cy="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8452"/>
            <p:cNvCxnSpPr>
              <a:cxnSpLocks noChangeShapeType="1"/>
            </p:cNvCxnSpPr>
            <p:nvPr/>
          </p:nvCxnSpPr>
          <p:spPr bwMode="auto">
            <a:xfrm flipH="1" flipV="1">
              <a:off x="4908" y="10625"/>
              <a:ext cx="90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8453"/>
            <p:cNvCxnSpPr>
              <a:cxnSpLocks noChangeShapeType="1"/>
            </p:cNvCxnSpPr>
            <p:nvPr/>
          </p:nvCxnSpPr>
          <p:spPr bwMode="auto">
            <a:xfrm flipV="1">
              <a:off x="7976" y="10408"/>
              <a:ext cx="322" cy="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8454"/>
            <p:cNvCxnSpPr>
              <a:cxnSpLocks noChangeShapeType="1"/>
            </p:cNvCxnSpPr>
            <p:nvPr/>
          </p:nvCxnSpPr>
          <p:spPr bwMode="auto">
            <a:xfrm flipV="1">
              <a:off x="7968" y="10423"/>
              <a:ext cx="53" cy="2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 Box 8455"/>
            <p:cNvSpPr txBox="1">
              <a:spLocks noChangeAspect="1" noChangeArrowheads="1"/>
            </p:cNvSpPr>
            <p:nvPr/>
          </p:nvSpPr>
          <p:spPr bwMode="auto">
            <a:xfrm>
              <a:off x="5662" y="11146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69" name="Text Box 8456"/>
            <p:cNvSpPr txBox="1">
              <a:spLocks noChangeAspect="1" noChangeArrowheads="1"/>
            </p:cNvSpPr>
            <p:nvPr/>
          </p:nvSpPr>
          <p:spPr bwMode="auto">
            <a:xfrm>
              <a:off x="4282" y="11153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0" name="Text Box 8457"/>
            <p:cNvSpPr txBox="1">
              <a:spLocks noChangeAspect="1" noChangeArrowheads="1"/>
            </p:cNvSpPr>
            <p:nvPr/>
          </p:nvSpPr>
          <p:spPr bwMode="auto">
            <a:xfrm>
              <a:off x="5902" y="11393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71" name="Text Box 8458"/>
            <p:cNvSpPr txBox="1">
              <a:spLocks noChangeAspect="1" noChangeArrowheads="1"/>
            </p:cNvSpPr>
            <p:nvPr/>
          </p:nvSpPr>
          <p:spPr bwMode="auto">
            <a:xfrm>
              <a:off x="4687" y="10302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2" name="Text Box 8459"/>
            <p:cNvSpPr txBox="1">
              <a:spLocks noChangeAspect="1" noChangeArrowheads="1"/>
            </p:cNvSpPr>
            <p:nvPr/>
          </p:nvSpPr>
          <p:spPr bwMode="auto">
            <a:xfrm>
              <a:off x="3699" y="10334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3" name="Text Box 8460"/>
            <p:cNvSpPr txBox="1">
              <a:spLocks noChangeAspect="1" noChangeArrowheads="1"/>
            </p:cNvSpPr>
            <p:nvPr/>
          </p:nvSpPr>
          <p:spPr bwMode="auto">
            <a:xfrm>
              <a:off x="3643" y="10804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4" name="Text Box 8461"/>
            <p:cNvSpPr txBox="1">
              <a:spLocks noChangeAspect="1" noChangeArrowheads="1"/>
            </p:cNvSpPr>
            <p:nvPr/>
          </p:nvSpPr>
          <p:spPr bwMode="auto">
            <a:xfrm>
              <a:off x="7343" y="10324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2.5</a:t>
              </a:r>
            </a:p>
          </p:txBody>
        </p:sp>
        <p:sp>
          <p:nvSpPr>
            <p:cNvPr id="75" name="Text Box 8462"/>
            <p:cNvSpPr txBox="1">
              <a:spLocks noChangeAspect="1" noChangeArrowheads="1"/>
            </p:cNvSpPr>
            <p:nvPr/>
          </p:nvSpPr>
          <p:spPr bwMode="auto">
            <a:xfrm>
              <a:off x="8334" y="10211"/>
              <a:ext cx="27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4.2</a:t>
              </a:r>
            </a:p>
          </p:txBody>
        </p:sp>
        <p:sp>
          <p:nvSpPr>
            <p:cNvPr id="76" name="Text Box 8463"/>
            <p:cNvSpPr txBox="1">
              <a:spLocks noChangeAspect="1" noChangeArrowheads="1"/>
            </p:cNvSpPr>
            <p:nvPr/>
          </p:nvSpPr>
          <p:spPr bwMode="auto">
            <a:xfrm>
              <a:off x="4807" y="9749"/>
              <a:ext cx="180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All dimensions in cm</a:t>
              </a:r>
            </a:p>
          </p:txBody>
        </p:sp>
        <p:cxnSp>
          <p:nvCxnSpPr>
            <p:cNvPr id="77" name="Line 8464"/>
            <p:cNvCxnSpPr>
              <a:cxnSpLocks noChangeShapeType="1"/>
            </p:cNvCxnSpPr>
            <p:nvPr/>
          </p:nvCxnSpPr>
          <p:spPr bwMode="auto">
            <a:xfrm>
              <a:off x="4700" y="10490"/>
              <a:ext cx="200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620" y="10430"/>
              <a:ext cx="370" cy="130"/>
            </a:xfrm>
            <a:custGeom>
              <a:avLst/>
              <a:gdLst>
                <a:gd name="T0" fmla="*/ 0 w 370"/>
                <a:gd name="T1" fmla="*/ 0 h 130"/>
                <a:gd name="T2" fmla="*/ 240 w 370"/>
                <a:gd name="T3" fmla="*/ 0 h 130"/>
                <a:gd name="T4" fmla="*/ 370 w 370"/>
                <a:gd name="T5" fmla="*/ 130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0" h="130">
                  <a:moveTo>
                    <a:pt x="0" y="0"/>
                  </a:moveTo>
                  <a:lnTo>
                    <a:pt x="240" y="0"/>
                  </a:lnTo>
                  <a:lnTo>
                    <a:pt x="370" y="13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513898" y="6816205"/>
            <a:ext cx="4271963" cy="150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6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8" y="3355933"/>
            <a:ext cx="2423160" cy="1753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03" y="3360487"/>
            <a:ext cx="2423160" cy="17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1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86082" y="317260"/>
            <a:ext cx="1800592" cy="1636600"/>
            <a:chOff x="2386082" y="317260"/>
            <a:chExt cx="1800592" cy="1636600"/>
          </a:xfrm>
        </p:grpSpPr>
        <p:cxnSp>
          <p:nvCxnSpPr>
            <p:cNvPr id="2" name="Line 9095"/>
            <p:cNvCxnSpPr>
              <a:cxnSpLocks noChangeShapeType="1"/>
            </p:cNvCxnSpPr>
            <p:nvPr/>
          </p:nvCxnSpPr>
          <p:spPr bwMode="auto">
            <a:xfrm flipV="1">
              <a:off x="2815074" y="368434"/>
              <a:ext cx="0" cy="1371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Line 9096"/>
            <p:cNvCxnSpPr>
              <a:cxnSpLocks noChangeShapeType="1"/>
            </p:cNvCxnSpPr>
            <p:nvPr/>
          </p:nvCxnSpPr>
          <p:spPr bwMode="auto">
            <a:xfrm>
              <a:off x="2472174" y="1740072"/>
              <a:ext cx="1714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Line 9097"/>
            <p:cNvCxnSpPr>
              <a:cxnSpLocks noChangeShapeType="1"/>
            </p:cNvCxnSpPr>
            <p:nvPr/>
          </p:nvCxnSpPr>
          <p:spPr bwMode="auto">
            <a:xfrm flipH="1" flipV="1">
              <a:off x="2815074" y="871348"/>
              <a:ext cx="906700" cy="8687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Text Box 9098"/>
            <p:cNvSpPr txBox="1">
              <a:spLocks noChangeArrowheads="1"/>
            </p:cNvSpPr>
            <p:nvPr/>
          </p:nvSpPr>
          <p:spPr bwMode="auto">
            <a:xfrm>
              <a:off x="2582088" y="1708317"/>
              <a:ext cx="472834" cy="24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6" name="Text Box 9099"/>
            <p:cNvSpPr txBox="1">
              <a:spLocks noChangeArrowheads="1"/>
            </p:cNvSpPr>
            <p:nvPr/>
          </p:nvSpPr>
          <p:spPr bwMode="auto">
            <a:xfrm>
              <a:off x="3502112" y="1702890"/>
              <a:ext cx="477129" cy="2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(3,0)</a:t>
              </a:r>
            </a:p>
          </p:txBody>
        </p:sp>
        <p:sp>
          <p:nvSpPr>
            <p:cNvPr id="7" name="Text Box 9100"/>
            <p:cNvSpPr txBox="1">
              <a:spLocks noChangeArrowheads="1"/>
            </p:cNvSpPr>
            <p:nvPr/>
          </p:nvSpPr>
          <p:spPr bwMode="auto">
            <a:xfrm>
              <a:off x="2386082" y="706243"/>
              <a:ext cx="508350" cy="26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(0,3)</a:t>
              </a:r>
            </a:p>
          </p:txBody>
        </p:sp>
        <p:cxnSp>
          <p:nvCxnSpPr>
            <p:cNvPr id="9" name="Line 9113"/>
            <p:cNvCxnSpPr>
              <a:cxnSpLocks noChangeShapeType="1"/>
            </p:cNvCxnSpPr>
            <p:nvPr/>
          </p:nvCxnSpPr>
          <p:spPr bwMode="auto">
            <a:xfrm flipV="1">
              <a:off x="2815074" y="871348"/>
              <a:ext cx="600" cy="8687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9114"/>
            <p:cNvCxnSpPr>
              <a:cxnSpLocks noChangeShapeType="1"/>
            </p:cNvCxnSpPr>
            <p:nvPr/>
          </p:nvCxnSpPr>
          <p:spPr bwMode="auto">
            <a:xfrm flipV="1">
              <a:off x="2815674" y="1740072"/>
              <a:ext cx="906100" cy="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10"/>
            <p:cNvSpPr/>
            <p:nvPr/>
          </p:nvSpPr>
          <p:spPr>
            <a:xfrm>
              <a:off x="3654048" y="15023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614592" y="154556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37975" y="66055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35870" y="1502313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11831" y="1417718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89556" y="1525172"/>
              <a:ext cx="7053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0957" y="317260"/>
              <a:ext cx="70532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7992" y="2217960"/>
            <a:ext cx="3474199" cy="1823350"/>
            <a:chOff x="1714767" y="5701400"/>
            <a:chExt cx="3474199" cy="1823350"/>
          </a:xfrm>
        </p:grpSpPr>
        <p:cxnSp>
          <p:nvCxnSpPr>
            <p:cNvPr id="21" name="Line 12099"/>
            <p:cNvCxnSpPr>
              <a:cxnSpLocks noChangeShapeType="1"/>
            </p:cNvCxnSpPr>
            <p:nvPr/>
          </p:nvCxnSpPr>
          <p:spPr bwMode="auto">
            <a:xfrm>
              <a:off x="1823272" y="6530071"/>
              <a:ext cx="1385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2100"/>
            <p:cNvCxnSpPr>
              <a:cxnSpLocks noChangeShapeType="1"/>
            </p:cNvCxnSpPr>
            <p:nvPr/>
          </p:nvCxnSpPr>
          <p:spPr bwMode="auto">
            <a:xfrm>
              <a:off x="2515860" y="5850023"/>
              <a:ext cx="0" cy="13600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96419" y="6020035"/>
              <a:ext cx="1038882" cy="1020072"/>
            </a:xfrm>
            <a:custGeom>
              <a:avLst/>
              <a:gdLst>
                <a:gd name="T0" fmla="*/ 606 w 1212"/>
                <a:gd name="T1" fmla="*/ 0 h 1212"/>
                <a:gd name="T2" fmla="*/ 0 w 1212"/>
                <a:gd name="T3" fmla="*/ 606 h 1212"/>
                <a:gd name="T4" fmla="*/ 606 w 1212"/>
                <a:gd name="T5" fmla="*/ 1212 h 1212"/>
                <a:gd name="T6" fmla="*/ 1212 w 1212"/>
                <a:gd name="T7" fmla="*/ 606 h 1212"/>
                <a:gd name="T8" fmla="*/ 606 w 1212"/>
                <a:gd name="T9" fmla="*/ 0 h 1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2" h="1212">
                  <a:moveTo>
                    <a:pt x="606" y="0"/>
                  </a:moveTo>
                  <a:lnTo>
                    <a:pt x="0" y="606"/>
                  </a:lnTo>
                  <a:lnTo>
                    <a:pt x="606" y="1212"/>
                  </a:lnTo>
                  <a:lnTo>
                    <a:pt x="1212" y="606"/>
                  </a:lnTo>
                  <a:lnTo>
                    <a:pt x="606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Line 12102"/>
            <p:cNvCxnSpPr>
              <a:cxnSpLocks noChangeShapeType="1"/>
            </p:cNvCxnSpPr>
            <p:nvPr/>
          </p:nvCxnSpPr>
          <p:spPr bwMode="auto">
            <a:xfrm>
              <a:off x="3641315" y="6530071"/>
              <a:ext cx="1385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2103"/>
            <p:cNvCxnSpPr>
              <a:cxnSpLocks noChangeShapeType="1"/>
            </p:cNvCxnSpPr>
            <p:nvPr/>
          </p:nvCxnSpPr>
          <p:spPr bwMode="auto">
            <a:xfrm>
              <a:off x="4333902" y="5850023"/>
              <a:ext cx="0" cy="13600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901035" y="6105041"/>
              <a:ext cx="865735" cy="850060"/>
            </a:xfrm>
            <a:custGeom>
              <a:avLst/>
              <a:gdLst>
                <a:gd name="T0" fmla="*/ 0 w 1010"/>
                <a:gd name="T1" fmla="*/ 1010 h 1010"/>
                <a:gd name="T2" fmla="*/ 0 w 1010"/>
                <a:gd name="T3" fmla="*/ 0 h 1010"/>
                <a:gd name="T4" fmla="*/ 1010 w 1010"/>
                <a:gd name="T5" fmla="*/ 0 h 1010"/>
                <a:gd name="T6" fmla="*/ 1010 w 1010"/>
                <a:gd name="T7" fmla="*/ 1010 h 1010"/>
                <a:gd name="T8" fmla="*/ 0 w 1010"/>
                <a:gd name="T9" fmla="*/ 101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0" h="1010">
                  <a:moveTo>
                    <a:pt x="0" y="1010"/>
                  </a:moveTo>
                  <a:lnTo>
                    <a:pt x="0" y="0"/>
                  </a:lnTo>
                  <a:lnTo>
                    <a:pt x="1010" y="0"/>
                  </a:lnTo>
                  <a:lnTo>
                    <a:pt x="1010" y="1010"/>
                  </a:lnTo>
                  <a:lnTo>
                    <a:pt x="0" y="101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2105"/>
            <p:cNvSpPr txBox="1">
              <a:spLocks noChangeArrowheads="1"/>
            </p:cNvSpPr>
            <p:nvPr/>
          </p:nvSpPr>
          <p:spPr bwMode="auto">
            <a:xfrm>
              <a:off x="2324803" y="7056815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28" name="Text Box 12106"/>
            <p:cNvSpPr txBox="1">
              <a:spLocks noChangeArrowheads="1"/>
            </p:cNvSpPr>
            <p:nvPr/>
          </p:nvSpPr>
          <p:spPr bwMode="auto">
            <a:xfrm>
              <a:off x="1839047" y="6517866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29" name="Text Box 12107"/>
            <p:cNvSpPr txBox="1">
              <a:spLocks noChangeArrowheads="1"/>
            </p:cNvSpPr>
            <p:nvPr/>
          </p:nvSpPr>
          <p:spPr bwMode="auto">
            <a:xfrm>
              <a:off x="2984045" y="6364973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" name="Text Box 12108"/>
            <p:cNvSpPr txBox="1">
              <a:spLocks noChangeArrowheads="1"/>
            </p:cNvSpPr>
            <p:nvPr/>
          </p:nvSpPr>
          <p:spPr bwMode="auto">
            <a:xfrm>
              <a:off x="2484409" y="5889824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Text Box 12109"/>
            <p:cNvSpPr txBox="1">
              <a:spLocks noChangeArrowheads="1"/>
            </p:cNvSpPr>
            <p:nvPr/>
          </p:nvSpPr>
          <p:spPr bwMode="auto">
            <a:xfrm>
              <a:off x="4330695" y="6991836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32" name="Text Box 12110"/>
            <p:cNvSpPr txBox="1">
              <a:spLocks noChangeArrowheads="1"/>
            </p:cNvSpPr>
            <p:nvPr/>
          </p:nvSpPr>
          <p:spPr bwMode="auto">
            <a:xfrm>
              <a:off x="3723089" y="6368795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33" name="Text Box 12111"/>
            <p:cNvSpPr txBox="1">
              <a:spLocks noChangeArrowheads="1"/>
            </p:cNvSpPr>
            <p:nvPr/>
          </p:nvSpPr>
          <p:spPr bwMode="auto">
            <a:xfrm>
              <a:off x="4757056" y="636879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Text Box 12112"/>
            <p:cNvSpPr txBox="1">
              <a:spLocks noChangeArrowheads="1"/>
            </p:cNvSpPr>
            <p:nvPr/>
          </p:nvSpPr>
          <p:spPr bwMode="auto">
            <a:xfrm>
              <a:off x="4319875" y="5934811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Text Box 12113"/>
            <p:cNvSpPr txBox="1">
              <a:spLocks noChangeArrowheads="1"/>
            </p:cNvSpPr>
            <p:nvPr/>
          </p:nvSpPr>
          <p:spPr bwMode="auto">
            <a:xfrm>
              <a:off x="2432170" y="5701400"/>
              <a:ext cx="133930" cy="18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6" name="Text Box 12114"/>
            <p:cNvSpPr txBox="1">
              <a:spLocks noChangeArrowheads="1"/>
            </p:cNvSpPr>
            <p:nvPr/>
          </p:nvSpPr>
          <p:spPr bwMode="auto">
            <a:xfrm>
              <a:off x="3185287" y="641848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7" name="Text Box 12115"/>
            <p:cNvSpPr txBox="1">
              <a:spLocks noChangeArrowheads="1"/>
            </p:cNvSpPr>
            <p:nvPr/>
          </p:nvSpPr>
          <p:spPr bwMode="auto">
            <a:xfrm>
              <a:off x="5020753" y="641848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8" name="Text Box 12116"/>
            <p:cNvSpPr txBox="1">
              <a:spLocks noChangeArrowheads="1"/>
            </p:cNvSpPr>
            <p:nvPr/>
          </p:nvSpPr>
          <p:spPr bwMode="auto">
            <a:xfrm>
              <a:off x="4182549" y="5804988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9" name="Text Box 12117"/>
            <p:cNvSpPr txBox="1">
              <a:spLocks noChangeArrowheads="1"/>
            </p:cNvSpPr>
            <p:nvPr/>
          </p:nvSpPr>
          <p:spPr bwMode="auto">
            <a:xfrm>
              <a:off x="2650954" y="6525511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" name="Oval 39"/>
            <p:cNvSpPr>
              <a:spLocks noChangeAspect="1" noChangeArrowheads="1"/>
            </p:cNvSpPr>
            <p:nvPr/>
          </p:nvSpPr>
          <p:spPr bwMode="auto">
            <a:xfrm>
              <a:off x="2711327" y="6495697"/>
              <a:ext cx="49964" cy="550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12119"/>
            <p:cNvSpPr txBox="1">
              <a:spLocks noChangeArrowheads="1"/>
            </p:cNvSpPr>
            <p:nvPr/>
          </p:nvSpPr>
          <p:spPr bwMode="auto">
            <a:xfrm>
              <a:off x="4354572" y="6678404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2" name="Oval 41"/>
            <p:cNvSpPr>
              <a:spLocks noChangeAspect="1" noChangeArrowheads="1"/>
            </p:cNvSpPr>
            <p:nvPr/>
          </p:nvSpPr>
          <p:spPr bwMode="auto">
            <a:xfrm>
              <a:off x="4303915" y="6740326"/>
              <a:ext cx="49964" cy="550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1864722" y="6346626"/>
              <a:ext cx="145727" cy="146304"/>
              <a:chOff x="9480" y="10515"/>
              <a:chExt cx="210" cy="210"/>
            </a:xfrm>
          </p:grpSpPr>
          <p:sp>
            <p:nvSpPr>
              <p:cNvPr id="69" name="Text Box 12122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>
              <a:off x="2526550" y="7057580"/>
              <a:ext cx="145727" cy="146304"/>
              <a:chOff x="9480" y="10515"/>
              <a:chExt cx="210" cy="210"/>
            </a:xfrm>
          </p:grpSpPr>
          <p:sp>
            <p:nvSpPr>
              <p:cNvPr id="67" name="Text Box 12125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2993665" y="6545435"/>
              <a:ext cx="145727" cy="149091"/>
              <a:chOff x="9480" y="10511"/>
              <a:chExt cx="210" cy="214"/>
            </a:xfrm>
          </p:grpSpPr>
          <p:sp>
            <p:nvSpPr>
              <p:cNvPr id="65" name="Text Box 12128"/>
              <p:cNvSpPr txBox="1">
                <a:spLocks noChangeArrowheads="1"/>
              </p:cNvSpPr>
              <p:nvPr/>
            </p:nvSpPr>
            <p:spPr bwMode="auto">
              <a:xfrm>
                <a:off x="9498" y="10511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2350479" y="5893883"/>
              <a:ext cx="145727" cy="146304"/>
              <a:chOff x="9480" y="10515"/>
              <a:chExt cx="210" cy="210"/>
            </a:xfrm>
          </p:grpSpPr>
          <p:sp>
            <p:nvSpPr>
              <p:cNvPr id="63" name="Text Box 12131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3755704" y="6992600"/>
              <a:ext cx="145727" cy="146304"/>
              <a:chOff x="9480" y="10515"/>
              <a:chExt cx="210" cy="210"/>
            </a:xfrm>
          </p:grpSpPr>
          <p:sp>
            <p:nvSpPr>
              <p:cNvPr id="61" name="Text Box 12134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4748035" y="6988778"/>
              <a:ext cx="145727" cy="146304"/>
              <a:chOff x="9480" y="10515"/>
              <a:chExt cx="210" cy="210"/>
            </a:xfrm>
          </p:grpSpPr>
          <p:sp>
            <p:nvSpPr>
              <p:cNvPr id="59" name="Text Box 12137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4748035" y="5951883"/>
              <a:ext cx="145727" cy="146304"/>
              <a:chOff x="9480" y="10515"/>
              <a:chExt cx="210" cy="210"/>
            </a:xfrm>
          </p:grpSpPr>
          <p:sp>
            <p:nvSpPr>
              <p:cNvPr id="57" name="Text Box 12140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3752234" y="5899412"/>
              <a:ext cx="145727" cy="146304"/>
              <a:chOff x="9480" y="10515"/>
              <a:chExt cx="210" cy="210"/>
            </a:xfrm>
          </p:grpSpPr>
          <p:sp>
            <p:nvSpPr>
              <p:cNvPr id="55" name="Text Box 12143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AutoShape 12145"/>
            <p:cNvSpPr>
              <a:spLocks noChangeArrowheads="1"/>
            </p:cNvSpPr>
            <p:nvPr/>
          </p:nvSpPr>
          <p:spPr bwMode="auto">
            <a:xfrm>
              <a:off x="3387917" y="6461296"/>
              <a:ext cx="187363" cy="133782"/>
            </a:xfrm>
            <a:prstGeom prst="rightArrow">
              <a:avLst>
                <a:gd name="adj1" fmla="val 50000"/>
                <a:gd name="adj2" fmla="val 385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 Box 12146"/>
            <p:cNvSpPr txBox="1">
              <a:spLocks noChangeArrowheads="1"/>
            </p:cNvSpPr>
            <p:nvPr/>
          </p:nvSpPr>
          <p:spPr bwMode="auto">
            <a:xfrm>
              <a:off x="1836965" y="7275453"/>
              <a:ext cx="1328892" cy="19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Physical element</a:t>
              </a:r>
            </a:p>
          </p:txBody>
        </p:sp>
        <p:sp>
          <p:nvSpPr>
            <p:cNvPr id="53" name="Text Box 12147"/>
            <p:cNvSpPr txBox="1">
              <a:spLocks noChangeArrowheads="1"/>
            </p:cNvSpPr>
            <p:nvPr/>
          </p:nvSpPr>
          <p:spPr bwMode="auto">
            <a:xfrm>
              <a:off x="3655083" y="7283098"/>
              <a:ext cx="1328892" cy="19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Reference element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14767" y="5701400"/>
              <a:ext cx="3474199" cy="18233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273740" y="6141577"/>
            <a:ext cx="2286000" cy="1416167"/>
            <a:chOff x="2206195" y="2593918"/>
            <a:chExt cx="2286000" cy="1416167"/>
          </a:xfrm>
        </p:grpSpPr>
        <p:grpSp>
          <p:nvGrpSpPr>
            <p:cNvPr id="72" name="Group 71"/>
            <p:cNvGrpSpPr>
              <a:grpSpLocks/>
            </p:cNvGrpSpPr>
            <p:nvPr/>
          </p:nvGrpSpPr>
          <p:grpSpPr bwMode="auto">
            <a:xfrm>
              <a:off x="2376724" y="2593918"/>
              <a:ext cx="1998658" cy="1308226"/>
              <a:chOff x="2770" y="7828"/>
              <a:chExt cx="2834" cy="1855"/>
            </a:xfrm>
          </p:grpSpPr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2940" y="8402"/>
                <a:ext cx="2010" cy="11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82"/>
              <p:cNvSpPr>
                <a:spLocks noChangeAspect="1" noChangeArrowheads="1"/>
              </p:cNvSpPr>
              <p:nvPr/>
            </p:nvSpPr>
            <p:spPr bwMode="auto">
              <a:xfrm>
                <a:off x="2910" y="837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83"/>
              <p:cNvSpPr>
                <a:spLocks noChangeAspect="1" noChangeArrowheads="1"/>
              </p:cNvSpPr>
              <p:nvPr/>
            </p:nvSpPr>
            <p:spPr bwMode="auto">
              <a:xfrm>
                <a:off x="2910" y="954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/>
              <p:cNvSpPr>
                <a:spLocks noChangeAspect="1" noChangeArrowheads="1"/>
              </p:cNvSpPr>
              <p:nvPr/>
            </p:nvSpPr>
            <p:spPr bwMode="auto">
              <a:xfrm>
                <a:off x="4910" y="837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85"/>
              <p:cNvSpPr>
                <a:spLocks noChangeAspect="1" noChangeArrowheads="1"/>
              </p:cNvSpPr>
              <p:nvPr/>
            </p:nvSpPr>
            <p:spPr bwMode="auto">
              <a:xfrm>
                <a:off x="4910" y="955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 Box 7902"/>
              <p:cNvSpPr txBox="1">
                <a:spLocks noChangeArrowheads="1"/>
              </p:cNvSpPr>
              <p:nvPr/>
            </p:nvSpPr>
            <p:spPr bwMode="auto">
              <a:xfrm>
                <a:off x="3005" y="9334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8" name="Text Box 7903"/>
              <p:cNvSpPr txBox="1">
                <a:spLocks noChangeArrowheads="1"/>
              </p:cNvSpPr>
              <p:nvPr/>
            </p:nvSpPr>
            <p:spPr bwMode="auto">
              <a:xfrm>
                <a:off x="4781" y="9334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9" name="Text Box 7904"/>
              <p:cNvSpPr txBox="1">
                <a:spLocks noChangeArrowheads="1"/>
              </p:cNvSpPr>
              <p:nvPr/>
            </p:nvSpPr>
            <p:spPr bwMode="auto">
              <a:xfrm>
                <a:off x="4773" y="8432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0" name="Text Box 7905"/>
              <p:cNvSpPr txBox="1">
                <a:spLocks noChangeArrowheads="1"/>
              </p:cNvSpPr>
              <p:nvPr/>
            </p:nvSpPr>
            <p:spPr bwMode="auto">
              <a:xfrm>
                <a:off x="2999" y="8432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91" name="Line 7924"/>
              <p:cNvCxnSpPr>
                <a:cxnSpLocks noChangeShapeType="1"/>
              </p:cNvCxnSpPr>
              <p:nvPr/>
            </p:nvCxnSpPr>
            <p:spPr bwMode="auto">
              <a:xfrm>
                <a:off x="5044" y="9587"/>
                <a:ext cx="4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Line 7925"/>
              <p:cNvCxnSpPr>
                <a:cxnSpLocks noChangeShapeType="1"/>
              </p:cNvCxnSpPr>
              <p:nvPr/>
            </p:nvCxnSpPr>
            <p:spPr bwMode="auto">
              <a:xfrm flipV="1">
                <a:off x="2940" y="7868"/>
                <a:ext cx="0" cy="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3" name="Text Box 7926"/>
              <p:cNvSpPr txBox="1">
                <a:spLocks noChangeArrowheads="1"/>
              </p:cNvSpPr>
              <p:nvPr/>
            </p:nvSpPr>
            <p:spPr bwMode="auto">
              <a:xfrm>
                <a:off x="5524" y="9397"/>
                <a:ext cx="8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x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7927"/>
              <p:cNvSpPr txBox="1">
                <a:spLocks noChangeArrowheads="1"/>
              </p:cNvSpPr>
              <p:nvPr/>
            </p:nvSpPr>
            <p:spPr bwMode="auto">
              <a:xfrm>
                <a:off x="2770" y="7828"/>
                <a:ext cx="8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y</a:t>
                </a:r>
                <a:endPara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2511248" y="3034178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3760242" y="3034178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2511248" y="3674184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760242" y="3674184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206195" y="2593918"/>
              <a:ext cx="2286000" cy="1416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11248" y="2806269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(0,2)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84195" y="280988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(4,2)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11248" y="3816857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83747" y="383433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(4,0)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75395" y="4301723"/>
            <a:ext cx="2200275" cy="1595438"/>
            <a:chOff x="2157413" y="276225"/>
            <a:chExt cx="2200275" cy="1595438"/>
          </a:xfrm>
        </p:grpSpPr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2232660" y="309563"/>
              <a:ext cx="2049780" cy="1504950"/>
              <a:chOff x="7926" y="8652"/>
              <a:chExt cx="3228" cy="2370"/>
            </a:xfrm>
          </p:grpSpPr>
          <p:sp>
            <p:nvSpPr>
              <p:cNvPr id="98" name="AutoShape 12077"/>
              <p:cNvSpPr>
                <a:spLocks noChangeArrowheads="1"/>
              </p:cNvSpPr>
              <p:nvPr/>
            </p:nvSpPr>
            <p:spPr bwMode="auto">
              <a:xfrm>
                <a:off x="8580" y="9198"/>
                <a:ext cx="1755" cy="1518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9" name="Line 12078"/>
              <p:cNvCxnSpPr>
                <a:cxnSpLocks noChangeShapeType="1"/>
              </p:cNvCxnSpPr>
              <p:nvPr/>
            </p:nvCxnSpPr>
            <p:spPr bwMode="auto">
              <a:xfrm>
                <a:off x="7926" y="10716"/>
                <a:ext cx="31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Line 12079"/>
              <p:cNvCxnSpPr>
                <a:cxnSpLocks noChangeShapeType="1"/>
              </p:cNvCxnSpPr>
              <p:nvPr/>
            </p:nvCxnSpPr>
            <p:spPr bwMode="auto">
              <a:xfrm flipV="1">
                <a:off x="9456" y="8748"/>
                <a:ext cx="0" cy="19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 Box 12080"/>
              <p:cNvSpPr txBox="1">
                <a:spLocks noChangeArrowheads="1"/>
              </p:cNvSpPr>
              <p:nvPr/>
            </p:nvSpPr>
            <p:spPr bwMode="auto">
              <a:xfrm>
                <a:off x="8400" y="10722"/>
                <a:ext cx="3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−1</a:t>
                </a:r>
              </a:p>
            </p:txBody>
          </p:sp>
          <p:sp>
            <p:nvSpPr>
              <p:cNvPr id="102" name="Text Box 12081"/>
              <p:cNvSpPr txBox="1">
                <a:spLocks noChangeArrowheads="1"/>
              </p:cNvSpPr>
              <p:nvPr/>
            </p:nvSpPr>
            <p:spPr bwMode="auto">
              <a:xfrm>
                <a:off x="10152" y="10746"/>
                <a:ext cx="3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+1</a:t>
                </a:r>
              </a:p>
            </p:txBody>
          </p:sp>
          <p:sp>
            <p:nvSpPr>
              <p:cNvPr id="103" name="Text Box 12082"/>
              <p:cNvSpPr txBox="1">
                <a:spLocks noChangeArrowheads="1"/>
              </p:cNvSpPr>
              <p:nvPr/>
            </p:nvSpPr>
            <p:spPr bwMode="auto">
              <a:xfrm>
                <a:off x="9138" y="9036"/>
                <a:ext cx="3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+1</a:t>
                </a:r>
              </a:p>
            </p:txBody>
          </p:sp>
          <p:sp>
            <p:nvSpPr>
              <p:cNvPr id="104" name="Text Box 12083"/>
              <p:cNvSpPr txBox="1">
                <a:spLocks noChangeArrowheads="1"/>
              </p:cNvSpPr>
              <p:nvPr/>
            </p:nvSpPr>
            <p:spPr bwMode="auto">
              <a:xfrm>
                <a:off x="10830" y="10704"/>
                <a:ext cx="3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x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 Box 12084"/>
              <p:cNvSpPr txBox="1">
                <a:spLocks noChangeArrowheads="1"/>
              </p:cNvSpPr>
              <p:nvPr/>
            </p:nvSpPr>
            <p:spPr bwMode="auto">
              <a:xfrm>
                <a:off x="9162" y="8652"/>
                <a:ext cx="3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y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 Box 12085"/>
              <p:cNvSpPr txBox="1">
                <a:spLocks noChangeArrowheads="1"/>
              </p:cNvSpPr>
              <p:nvPr/>
            </p:nvSpPr>
            <p:spPr bwMode="auto">
              <a:xfrm>
                <a:off x="8320" y="10466"/>
                <a:ext cx="32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7" name="Text Box 12086"/>
              <p:cNvSpPr txBox="1">
                <a:spLocks noChangeArrowheads="1"/>
              </p:cNvSpPr>
              <p:nvPr/>
            </p:nvSpPr>
            <p:spPr bwMode="auto">
              <a:xfrm>
                <a:off x="9210" y="10464"/>
                <a:ext cx="32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8" name="Text Box 12087"/>
              <p:cNvSpPr txBox="1">
                <a:spLocks noChangeArrowheads="1"/>
              </p:cNvSpPr>
              <p:nvPr/>
            </p:nvSpPr>
            <p:spPr bwMode="auto">
              <a:xfrm>
                <a:off x="10248" y="10476"/>
                <a:ext cx="32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09" name="Text Box 12088"/>
              <p:cNvSpPr txBox="1">
                <a:spLocks noChangeArrowheads="1"/>
              </p:cNvSpPr>
              <p:nvPr/>
            </p:nvSpPr>
            <p:spPr bwMode="auto">
              <a:xfrm>
                <a:off x="9426" y="9012"/>
                <a:ext cx="32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8370" y="10488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9246" y="10488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10290" y="10494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>
                <a:off x="9486" y="9036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>
                <a:spLocks noChangeAspect="1" noChangeArrowheads="1"/>
              </p:cNvSpPr>
              <p:nvPr/>
            </p:nvSpPr>
            <p:spPr bwMode="auto">
              <a:xfrm>
                <a:off x="8538" y="10674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 noChangeArrowheads="1"/>
              </p:cNvSpPr>
              <p:nvPr/>
            </p:nvSpPr>
            <p:spPr bwMode="auto">
              <a:xfrm>
                <a:off x="9420" y="10668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val 115"/>
              <p:cNvSpPr>
                <a:spLocks noChangeAspect="1" noChangeArrowheads="1"/>
              </p:cNvSpPr>
              <p:nvPr/>
            </p:nvSpPr>
            <p:spPr bwMode="auto">
              <a:xfrm>
                <a:off x="10296" y="1068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val 116"/>
              <p:cNvSpPr>
                <a:spLocks noChangeAspect="1" noChangeArrowheads="1"/>
              </p:cNvSpPr>
              <p:nvPr/>
            </p:nvSpPr>
            <p:spPr bwMode="auto">
              <a:xfrm>
                <a:off x="9420" y="9168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2157413" y="276225"/>
              <a:ext cx="2200275" cy="15954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46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1621913" y="2437409"/>
            <a:ext cx="3305175" cy="1743075"/>
            <a:chOff x="1633538" y="2195513"/>
            <a:chExt cx="3305175" cy="1743075"/>
          </a:xfrm>
        </p:grpSpPr>
        <p:grpSp>
          <p:nvGrpSpPr>
            <p:cNvPr id="123" name="Group 122"/>
            <p:cNvGrpSpPr/>
            <p:nvPr/>
          </p:nvGrpSpPr>
          <p:grpSpPr>
            <a:xfrm>
              <a:off x="1695767" y="2251711"/>
              <a:ext cx="3115945" cy="1600835"/>
              <a:chOff x="1695767" y="2251711"/>
              <a:chExt cx="3115945" cy="1600835"/>
            </a:xfrm>
          </p:grpSpPr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1695767" y="2251711"/>
                <a:ext cx="3115945" cy="1584960"/>
                <a:chOff x="1900" y="1857"/>
                <a:chExt cx="4907" cy="2496"/>
              </a:xfrm>
            </p:grpSpPr>
            <p:sp>
              <p:nvSpPr>
                <p:cNvPr id="134" name="AutoShape 7982"/>
                <p:cNvSpPr>
                  <a:spLocks noChangeArrowheads="1"/>
                </p:cNvSpPr>
                <p:nvPr/>
              </p:nvSpPr>
              <p:spPr bwMode="auto">
                <a:xfrm>
                  <a:off x="4024" y="3399"/>
                  <a:ext cx="588" cy="234"/>
                </a:xfrm>
                <a:prstGeom prst="leftRightArrow">
                  <a:avLst>
                    <a:gd name="adj1" fmla="val 50000"/>
                    <a:gd name="adj2" fmla="val 50256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5" name="Group 134"/>
                <p:cNvGrpSpPr>
                  <a:grpSpLocks/>
                </p:cNvGrpSpPr>
                <p:nvPr/>
              </p:nvGrpSpPr>
              <p:grpSpPr bwMode="auto">
                <a:xfrm>
                  <a:off x="4764" y="2314"/>
                  <a:ext cx="2043" cy="1988"/>
                  <a:chOff x="5913" y="1584"/>
                  <a:chExt cx="2043" cy="1988"/>
                </a:xfrm>
              </p:grpSpPr>
              <p:sp>
                <p:nvSpPr>
                  <p:cNvPr id="146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6048" y="2112"/>
                    <a:ext cx="1224" cy="1224"/>
                  </a:xfrm>
                  <a:prstGeom prst="rect">
                    <a:avLst/>
                  </a:prstGeom>
                  <a:noFill/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non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47" name="Line 79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42" y="2724"/>
                    <a:ext cx="136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8" name="Line 7986"/>
                  <p:cNvCxnSpPr>
                    <a:cxnSpLocks noChangeShapeType="1"/>
                  </p:cNvCxnSpPr>
                  <p:nvPr/>
                </p:nvCxnSpPr>
                <p:spPr bwMode="auto">
                  <a:xfrm rot="-5400000">
                    <a:off x="5982" y="2370"/>
                    <a:ext cx="136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49" name="Text Box 79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3" y="1869"/>
                    <a:ext cx="648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4 (−1,1)</a:t>
                    </a:r>
                  </a:p>
                </p:txBody>
              </p:sp>
              <p:sp>
                <p:nvSpPr>
                  <p:cNvPr id="150" name="Text Box 79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2" y="3312"/>
                    <a:ext cx="726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1 (−1,−1)</a:t>
                    </a:r>
                  </a:p>
                </p:txBody>
              </p:sp>
              <p:sp>
                <p:nvSpPr>
                  <p:cNvPr id="151" name="Text Box 79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54" y="3344"/>
                    <a:ext cx="666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2 (1,−1)</a:t>
                    </a:r>
                  </a:p>
                </p:txBody>
              </p:sp>
              <p:sp>
                <p:nvSpPr>
                  <p:cNvPr id="152" name="Text Box 79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98" y="1836"/>
                    <a:ext cx="642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3 (1,1)</a:t>
                    </a:r>
                  </a:p>
                </p:txBody>
              </p:sp>
              <p:sp>
                <p:nvSpPr>
                  <p:cNvPr id="153" name="Text Box 79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0" y="2568"/>
                    <a:ext cx="276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i="1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s</a:t>
                    </a:r>
                    <a:endParaRPr lang="en-US" sz="110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Text Box 79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36" y="1584"/>
                    <a:ext cx="27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i="1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t</a:t>
                    </a:r>
                    <a:endParaRPr lang="en-US" sz="110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6" name="Group 135"/>
                <p:cNvGrpSpPr>
                  <a:grpSpLocks/>
                </p:cNvGrpSpPr>
                <p:nvPr/>
              </p:nvGrpSpPr>
              <p:grpSpPr bwMode="auto">
                <a:xfrm>
                  <a:off x="1900" y="1857"/>
                  <a:ext cx="2327" cy="2496"/>
                  <a:chOff x="1800" y="1566"/>
                  <a:chExt cx="2327" cy="2496"/>
                </a:xfrm>
              </p:grpSpPr>
              <p:sp>
                <p:nvSpPr>
                  <p:cNvPr id="137" name="Text Box 79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1" y="3834"/>
                    <a:ext cx="580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4 (0,0)</a:t>
                    </a:r>
                  </a:p>
                </p:txBody>
              </p:sp>
              <p:sp>
                <p:nvSpPr>
                  <p:cNvPr id="138" name="Text Box 79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" y="3831"/>
                    <a:ext cx="587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1 (1,0)</a:t>
                    </a:r>
                  </a:p>
                </p:txBody>
              </p:sp>
              <p:sp>
                <p:nvSpPr>
                  <p:cNvPr id="139" name="Text Box 79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1" y="2513"/>
                    <a:ext cx="594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2 (1,1)</a:t>
                    </a:r>
                  </a:p>
                </p:txBody>
              </p:sp>
              <p:cxnSp>
                <p:nvCxnSpPr>
                  <p:cNvPr id="140" name="Line 79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40" y="3816"/>
                    <a:ext cx="186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1" name="Line 799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40" y="1662"/>
                    <a:ext cx="0" cy="215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42" name="Text Box 79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1" y="3694"/>
                    <a:ext cx="276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i="1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x</a:t>
                    </a:r>
                    <a:endParaRPr lang="en-US" sz="110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Text Box 80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1566"/>
                    <a:ext cx="27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i="1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y</a:t>
                    </a:r>
                    <a:endParaRPr lang="en-US" sz="110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Text Box 80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7" y="1838"/>
                    <a:ext cx="580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non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1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Arial" panose="020B0604020202020204" pitchFamily="34" charset="0"/>
                      </a:rPr>
                      <a:t>3 (0,2)</a:t>
                    </a:r>
                  </a:p>
                </p:txBody>
              </p:sp>
              <p:sp>
                <p:nvSpPr>
                  <p:cNvPr id="145" name="Freeform 144"/>
                  <p:cNvSpPr>
                    <a:spLocks/>
                  </p:cNvSpPr>
                  <p:nvPr/>
                </p:nvSpPr>
                <p:spPr bwMode="auto">
                  <a:xfrm>
                    <a:off x="2042" y="2062"/>
                    <a:ext cx="1203" cy="1751"/>
                  </a:xfrm>
                  <a:custGeom>
                    <a:avLst/>
                    <a:gdLst>
                      <a:gd name="T0" fmla="*/ 0 w 1203"/>
                      <a:gd name="T1" fmla="*/ 1751 h 1751"/>
                      <a:gd name="T2" fmla="*/ 1203 w 1203"/>
                      <a:gd name="T3" fmla="*/ 1751 h 1751"/>
                      <a:gd name="T4" fmla="*/ 1203 w 1203"/>
                      <a:gd name="T5" fmla="*/ 696 h 1751"/>
                      <a:gd name="T6" fmla="*/ 0 w 1203"/>
                      <a:gd name="T7" fmla="*/ 0 h 1751"/>
                      <a:gd name="T8" fmla="*/ 0 w 1203"/>
                      <a:gd name="T9" fmla="*/ 1751 h 17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03" h="1751">
                        <a:moveTo>
                          <a:pt x="0" y="1751"/>
                        </a:moveTo>
                        <a:lnTo>
                          <a:pt x="1203" y="1751"/>
                        </a:lnTo>
                        <a:lnTo>
                          <a:pt x="1203" y="696"/>
                        </a:lnTo>
                        <a:lnTo>
                          <a:pt x="0" y="0"/>
                        </a:lnTo>
                        <a:lnTo>
                          <a:pt x="0" y="17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non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1866583" y="2443481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2613342" y="2866709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1779587" y="3705861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2538413" y="371538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>
                <a:off x="3445827" y="2738915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459480" y="3658236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4297362" y="3676810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4297362" y="2713595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>
            <a:xfrm>
              <a:off x="1633538" y="2195513"/>
              <a:ext cx="3305175" cy="17430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9176" y="161925"/>
            <a:ext cx="4286250" cy="1866900"/>
            <a:chOff x="1019176" y="161925"/>
            <a:chExt cx="4286250" cy="1866900"/>
          </a:xfrm>
        </p:grpSpPr>
        <p:cxnSp>
          <p:nvCxnSpPr>
            <p:cNvPr id="159" name="Line 12102"/>
            <p:cNvCxnSpPr>
              <a:cxnSpLocks noChangeShapeType="1"/>
            </p:cNvCxnSpPr>
            <p:nvPr/>
          </p:nvCxnSpPr>
          <p:spPr bwMode="auto">
            <a:xfrm>
              <a:off x="3723110" y="1027331"/>
              <a:ext cx="1385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Line 12103"/>
            <p:cNvCxnSpPr>
              <a:cxnSpLocks noChangeShapeType="1"/>
            </p:cNvCxnSpPr>
            <p:nvPr/>
          </p:nvCxnSpPr>
          <p:spPr bwMode="auto">
            <a:xfrm>
              <a:off x="4415697" y="347283"/>
              <a:ext cx="0" cy="13600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982830" y="602301"/>
              <a:ext cx="865735" cy="850060"/>
            </a:xfrm>
            <a:custGeom>
              <a:avLst/>
              <a:gdLst>
                <a:gd name="T0" fmla="*/ 0 w 1010"/>
                <a:gd name="T1" fmla="*/ 1010 h 1010"/>
                <a:gd name="T2" fmla="*/ 0 w 1010"/>
                <a:gd name="T3" fmla="*/ 0 h 1010"/>
                <a:gd name="T4" fmla="*/ 1010 w 1010"/>
                <a:gd name="T5" fmla="*/ 0 h 1010"/>
                <a:gd name="T6" fmla="*/ 1010 w 1010"/>
                <a:gd name="T7" fmla="*/ 1010 h 1010"/>
                <a:gd name="T8" fmla="*/ 0 w 1010"/>
                <a:gd name="T9" fmla="*/ 101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0" h="1010">
                  <a:moveTo>
                    <a:pt x="0" y="1010"/>
                  </a:moveTo>
                  <a:lnTo>
                    <a:pt x="0" y="0"/>
                  </a:lnTo>
                  <a:lnTo>
                    <a:pt x="1010" y="0"/>
                  </a:lnTo>
                  <a:lnTo>
                    <a:pt x="1010" y="1010"/>
                  </a:lnTo>
                  <a:lnTo>
                    <a:pt x="0" y="101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 Box 12109"/>
            <p:cNvSpPr txBox="1">
              <a:spLocks noChangeArrowheads="1"/>
            </p:cNvSpPr>
            <p:nvPr/>
          </p:nvSpPr>
          <p:spPr bwMode="auto">
            <a:xfrm>
              <a:off x="4412490" y="1489096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218" name="Text Box 12110"/>
            <p:cNvSpPr txBox="1">
              <a:spLocks noChangeArrowheads="1"/>
            </p:cNvSpPr>
            <p:nvPr/>
          </p:nvSpPr>
          <p:spPr bwMode="auto">
            <a:xfrm>
              <a:off x="3804884" y="866055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219" name="Text Box 12111"/>
            <p:cNvSpPr txBox="1">
              <a:spLocks noChangeArrowheads="1"/>
            </p:cNvSpPr>
            <p:nvPr/>
          </p:nvSpPr>
          <p:spPr bwMode="auto">
            <a:xfrm>
              <a:off x="4838851" y="86605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0" name="Text Box 12112"/>
            <p:cNvSpPr txBox="1">
              <a:spLocks noChangeArrowheads="1"/>
            </p:cNvSpPr>
            <p:nvPr/>
          </p:nvSpPr>
          <p:spPr bwMode="auto">
            <a:xfrm>
              <a:off x="4401670" y="432071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1" name="Text Box 12113"/>
            <p:cNvSpPr txBox="1">
              <a:spLocks noChangeArrowheads="1"/>
            </p:cNvSpPr>
            <p:nvPr/>
          </p:nvSpPr>
          <p:spPr bwMode="auto">
            <a:xfrm>
              <a:off x="1406570" y="522294"/>
              <a:ext cx="133930" cy="188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22" name="Text Box 12114"/>
            <p:cNvSpPr txBox="1">
              <a:spLocks noChangeArrowheads="1"/>
            </p:cNvSpPr>
            <p:nvPr/>
          </p:nvSpPr>
          <p:spPr bwMode="auto">
            <a:xfrm>
              <a:off x="3031246" y="131000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23" name="Text Box 12115"/>
            <p:cNvSpPr txBox="1">
              <a:spLocks noChangeArrowheads="1"/>
            </p:cNvSpPr>
            <p:nvPr/>
          </p:nvSpPr>
          <p:spPr bwMode="auto">
            <a:xfrm>
              <a:off x="5102548" y="91574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24" name="Text Box 12116"/>
            <p:cNvSpPr txBox="1">
              <a:spLocks noChangeArrowheads="1"/>
            </p:cNvSpPr>
            <p:nvPr/>
          </p:nvSpPr>
          <p:spPr bwMode="auto">
            <a:xfrm>
              <a:off x="4264344" y="302248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229" name="Group 228"/>
            <p:cNvGrpSpPr>
              <a:grpSpLocks/>
            </p:cNvGrpSpPr>
            <p:nvPr/>
          </p:nvGrpSpPr>
          <p:grpSpPr bwMode="auto">
            <a:xfrm>
              <a:off x="3092979" y="564894"/>
              <a:ext cx="207109" cy="207929"/>
              <a:chOff x="9480" y="10515"/>
              <a:chExt cx="210" cy="210"/>
            </a:xfrm>
          </p:grpSpPr>
          <p:sp>
            <p:nvSpPr>
              <p:cNvPr id="255" name="Text Box 12122"/>
              <p:cNvSpPr txBox="1">
                <a:spLocks noChangeArrowheads="1"/>
              </p:cNvSpPr>
              <p:nvPr/>
            </p:nvSpPr>
            <p:spPr bwMode="auto">
              <a:xfrm>
                <a:off x="948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256" name="Oval 255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3" name="Group 232"/>
            <p:cNvGrpSpPr>
              <a:grpSpLocks/>
            </p:cNvGrpSpPr>
            <p:nvPr/>
          </p:nvGrpSpPr>
          <p:grpSpPr bwMode="auto">
            <a:xfrm>
              <a:off x="3837499" y="1489860"/>
              <a:ext cx="145727" cy="146304"/>
              <a:chOff x="9480" y="10515"/>
              <a:chExt cx="210" cy="210"/>
            </a:xfrm>
          </p:grpSpPr>
          <p:sp>
            <p:nvSpPr>
              <p:cNvPr id="247" name="Text Box 12134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4" name="Group 233"/>
            <p:cNvGrpSpPr>
              <a:grpSpLocks/>
            </p:cNvGrpSpPr>
            <p:nvPr/>
          </p:nvGrpSpPr>
          <p:grpSpPr bwMode="auto">
            <a:xfrm>
              <a:off x="4829830" y="1486038"/>
              <a:ext cx="145727" cy="146304"/>
              <a:chOff x="9480" y="10515"/>
              <a:chExt cx="210" cy="210"/>
            </a:xfrm>
          </p:grpSpPr>
          <p:sp>
            <p:nvSpPr>
              <p:cNvPr id="245" name="Text Box 12137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46" name="Oval 245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5" name="Group 234"/>
            <p:cNvGrpSpPr>
              <a:grpSpLocks/>
            </p:cNvGrpSpPr>
            <p:nvPr/>
          </p:nvGrpSpPr>
          <p:grpSpPr bwMode="auto">
            <a:xfrm>
              <a:off x="4829830" y="449143"/>
              <a:ext cx="145727" cy="146304"/>
              <a:chOff x="9480" y="10515"/>
              <a:chExt cx="210" cy="210"/>
            </a:xfrm>
          </p:grpSpPr>
          <p:sp>
            <p:nvSpPr>
              <p:cNvPr id="243" name="Text Box 12140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44" name="Oval 243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6" name="Group 235"/>
            <p:cNvGrpSpPr>
              <a:grpSpLocks/>
            </p:cNvGrpSpPr>
            <p:nvPr/>
          </p:nvGrpSpPr>
          <p:grpSpPr bwMode="auto">
            <a:xfrm>
              <a:off x="3834029" y="396672"/>
              <a:ext cx="145727" cy="146304"/>
              <a:chOff x="9480" y="10515"/>
              <a:chExt cx="210" cy="210"/>
            </a:xfrm>
          </p:grpSpPr>
          <p:sp>
            <p:nvSpPr>
              <p:cNvPr id="241" name="Text Box 12143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42" name="Oval 241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7" name="AutoShape 12145"/>
            <p:cNvSpPr>
              <a:spLocks noChangeArrowheads="1"/>
            </p:cNvSpPr>
            <p:nvPr/>
          </p:nvSpPr>
          <p:spPr bwMode="auto">
            <a:xfrm>
              <a:off x="3469712" y="958556"/>
              <a:ext cx="187363" cy="133782"/>
            </a:xfrm>
            <a:prstGeom prst="rightArrow">
              <a:avLst>
                <a:gd name="adj1" fmla="val 50000"/>
                <a:gd name="adj2" fmla="val 385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Text Box 12146"/>
            <p:cNvSpPr txBox="1">
              <a:spLocks noChangeArrowheads="1"/>
            </p:cNvSpPr>
            <p:nvPr/>
          </p:nvSpPr>
          <p:spPr bwMode="auto">
            <a:xfrm>
              <a:off x="1581383" y="1777458"/>
              <a:ext cx="1328892" cy="19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Physical element</a:t>
              </a:r>
            </a:p>
          </p:txBody>
        </p:sp>
        <p:sp>
          <p:nvSpPr>
            <p:cNvPr id="239" name="Text Box 12147"/>
            <p:cNvSpPr txBox="1">
              <a:spLocks noChangeArrowheads="1"/>
            </p:cNvSpPr>
            <p:nvPr/>
          </p:nvSpPr>
          <p:spPr bwMode="auto">
            <a:xfrm>
              <a:off x="3736878" y="1780358"/>
              <a:ext cx="1328892" cy="19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Reference element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385888" y="523875"/>
              <a:ext cx="1719262" cy="995363"/>
            </a:xfrm>
            <a:custGeom>
              <a:avLst/>
              <a:gdLst>
                <a:gd name="connsiteX0" fmla="*/ 0 w 1719262"/>
                <a:gd name="connsiteY0" fmla="*/ 423863 h 995363"/>
                <a:gd name="connsiteX1" fmla="*/ 0 w 1719262"/>
                <a:gd name="connsiteY1" fmla="*/ 995363 h 995363"/>
                <a:gd name="connsiteX2" fmla="*/ 1319212 w 1719262"/>
                <a:gd name="connsiteY2" fmla="*/ 995363 h 995363"/>
                <a:gd name="connsiteX3" fmla="*/ 1719262 w 1719262"/>
                <a:gd name="connsiteY3" fmla="*/ 0 h 995363"/>
                <a:gd name="connsiteX4" fmla="*/ 0 w 1719262"/>
                <a:gd name="connsiteY4" fmla="*/ 423863 h 99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262" h="995363">
                  <a:moveTo>
                    <a:pt x="0" y="423863"/>
                  </a:moveTo>
                  <a:lnTo>
                    <a:pt x="0" y="995363"/>
                  </a:lnTo>
                  <a:lnTo>
                    <a:pt x="1319212" y="995363"/>
                  </a:lnTo>
                  <a:lnTo>
                    <a:pt x="1719262" y="0"/>
                  </a:lnTo>
                  <a:lnTo>
                    <a:pt x="0" y="42386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757493" y="1519238"/>
              <a:ext cx="40005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385888" y="566791"/>
              <a:ext cx="0" cy="3230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56"/>
            <p:cNvGrpSpPr>
              <a:grpSpLocks/>
            </p:cNvGrpSpPr>
            <p:nvPr/>
          </p:nvGrpSpPr>
          <p:grpSpPr bwMode="auto">
            <a:xfrm>
              <a:off x="2512173" y="1292628"/>
              <a:ext cx="207109" cy="207929"/>
              <a:chOff x="9480" y="10515"/>
              <a:chExt cx="210" cy="210"/>
            </a:xfrm>
          </p:grpSpPr>
          <p:sp>
            <p:nvSpPr>
              <p:cNvPr id="258" name="Text Box 12122"/>
              <p:cNvSpPr txBox="1">
                <a:spLocks noChangeArrowheads="1"/>
              </p:cNvSpPr>
              <p:nvPr/>
            </p:nvSpPr>
            <p:spPr bwMode="auto">
              <a:xfrm>
                <a:off x="9503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59" name="Oval 258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0" name="Group 259"/>
            <p:cNvGrpSpPr>
              <a:grpSpLocks/>
            </p:cNvGrpSpPr>
            <p:nvPr/>
          </p:nvGrpSpPr>
          <p:grpSpPr bwMode="auto">
            <a:xfrm>
              <a:off x="1418134" y="948517"/>
              <a:ext cx="207109" cy="207929"/>
              <a:chOff x="9480" y="10515"/>
              <a:chExt cx="210" cy="210"/>
            </a:xfrm>
          </p:grpSpPr>
          <p:sp>
            <p:nvSpPr>
              <p:cNvPr id="261" name="Text Box 12122"/>
              <p:cNvSpPr txBox="1">
                <a:spLocks noChangeArrowheads="1"/>
              </p:cNvSpPr>
              <p:nvPr/>
            </p:nvSpPr>
            <p:spPr bwMode="auto">
              <a:xfrm>
                <a:off x="948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262" name="Oval 261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3" name="Group 262"/>
            <p:cNvGrpSpPr>
              <a:grpSpLocks/>
            </p:cNvGrpSpPr>
            <p:nvPr/>
          </p:nvGrpSpPr>
          <p:grpSpPr bwMode="auto">
            <a:xfrm>
              <a:off x="1406570" y="1293174"/>
              <a:ext cx="207109" cy="207929"/>
              <a:chOff x="9480" y="10515"/>
              <a:chExt cx="210" cy="210"/>
            </a:xfrm>
          </p:grpSpPr>
          <p:sp>
            <p:nvSpPr>
              <p:cNvPr id="264" name="Text Box 12122"/>
              <p:cNvSpPr txBox="1">
                <a:spLocks noChangeArrowheads="1"/>
              </p:cNvSpPr>
              <p:nvPr/>
            </p:nvSpPr>
            <p:spPr bwMode="auto">
              <a:xfrm>
                <a:off x="9503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65" name="Oval 264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66680" y="85120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(0,1)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2827920" y="336711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(5,2)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2575011" y="1532891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(3,0)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9176" y="161925"/>
              <a:ext cx="4286250" cy="186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2575011" y="6518052"/>
            <a:ext cx="1863721" cy="1580515"/>
            <a:chOff x="2649223" y="2385696"/>
            <a:chExt cx="1863721" cy="1580515"/>
          </a:xfrm>
        </p:grpSpPr>
        <p:grpSp>
          <p:nvGrpSpPr>
            <p:cNvPr id="294" name="Group 293"/>
            <p:cNvGrpSpPr>
              <a:grpSpLocks/>
            </p:cNvGrpSpPr>
            <p:nvPr/>
          </p:nvGrpSpPr>
          <p:grpSpPr bwMode="auto">
            <a:xfrm>
              <a:off x="2725419" y="2385696"/>
              <a:ext cx="1787525" cy="1580515"/>
              <a:chOff x="4715" y="2336"/>
              <a:chExt cx="2815" cy="2489"/>
            </a:xfrm>
          </p:grpSpPr>
          <p:grpSp>
            <p:nvGrpSpPr>
              <p:cNvPr id="300" name="Group 299"/>
              <p:cNvGrpSpPr>
                <a:grpSpLocks/>
              </p:cNvGrpSpPr>
              <p:nvPr/>
            </p:nvGrpSpPr>
            <p:grpSpPr bwMode="auto">
              <a:xfrm flipH="1">
                <a:off x="4715" y="3022"/>
                <a:ext cx="2267" cy="1446"/>
                <a:chOff x="5840" y="2416"/>
                <a:chExt cx="3008" cy="1920"/>
              </a:xfrm>
            </p:grpSpPr>
            <p:sp>
              <p:nvSpPr>
                <p:cNvPr id="310" name="Rectangle 309"/>
                <p:cNvSpPr>
                  <a:spLocks noChangeArrowheads="1"/>
                </p:cNvSpPr>
                <p:nvPr/>
              </p:nvSpPr>
              <p:spPr bwMode="auto">
                <a:xfrm>
                  <a:off x="5840" y="2432"/>
                  <a:ext cx="2288" cy="19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1" name="Line 7950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28" y="2416"/>
                  <a:ext cx="720" cy="19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Line 7951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28" y="2432"/>
                  <a:ext cx="7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3" name="Line 79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28" y="2928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4" name="Line 7953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12" y="3436"/>
                  <a:ext cx="35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5" name="Line 79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8128" y="3836"/>
                  <a:ext cx="17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01" name="Line 7955"/>
              <p:cNvCxnSpPr>
                <a:cxnSpLocks noChangeShapeType="1"/>
              </p:cNvCxnSpPr>
              <p:nvPr/>
            </p:nvCxnSpPr>
            <p:spPr bwMode="auto">
              <a:xfrm flipV="1">
                <a:off x="5265" y="2508"/>
                <a:ext cx="0" cy="18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2" name="Text Box 7956"/>
              <p:cNvSpPr txBox="1">
                <a:spLocks noChangeArrowheads="1"/>
              </p:cNvSpPr>
              <p:nvPr/>
            </p:nvSpPr>
            <p:spPr bwMode="auto">
              <a:xfrm>
                <a:off x="5206" y="2336"/>
                <a:ext cx="647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303" name="Text Box 7957"/>
              <p:cNvSpPr txBox="1">
                <a:spLocks noChangeArrowheads="1"/>
              </p:cNvSpPr>
              <p:nvPr/>
            </p:nvSpPr>
            <p:spPr bwMode="auto">
              <a:xfrm>
                <a:off x="5191" y="2665"/>
                <a:ext cx="647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04" name="Text Box 7958"/>
              <p:cNvSpPr txBox="1">
                <a:spLocks noChangeArrowheads="1"/>
              </p:cNvSpPr>
              <p:nvPr/>
            </p:nvSpPr>
            <p:spPr bwMode="auto">
              <a:xfrm>
                <a:off x="5703" y="4475"/>
                <a:ext cx="1120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305" name="Text Box 7959"/>
              <p:cNvSpPr txBox="1">
                <a:spLocks noChangeArrowheads="1"/>
              </p:cNvSpPr>
              <p:nvPr/>
            </p:nvSpPr>
            <p:spPr bwMode="auto">
              <a:xfrm>
                <a:off x="4948" y="4363"/>
                <a:ext cx="37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06" name="Text Box 7960"/>
              <p:cNvSpPr txBox="1">
                <a:spLocks noChangeArrowheads="1"/>
              </p:cNvSpPr>
              <p:nvPr/>
            </p:nvSpPr>
            <p:spPr bwMode="auto">
              <a:xfrm>
                <a:off x="5527" y="3634"/>
                <a:ext cx="320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L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07" name="Text Box 7961"/>
              <p:cNvSpPr txBox="1">
                <a:spLocks noChangeArrowheads="1"/>
              </p:cNvSpPr>
              <p:nvPr/>
            </p:nvSpPr>
            <p:spPr bwMode="auto">
              <a:xfrm>
                <a:off x="6883" y="2720"/>
                <a:ext cx="647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08" name="Text Box 7962"/>
              <p:cNvSpPr txBox="1">
                <a:spLocks noChangeArrowheads="1"/>
              </p:cNvSpPr>
              <p:nvPr/>
            </p:nvSpPr>
            <p:spPr bwMode="auto">
              <a:xfrm>
                <a:off x="6886" y="4363"/>
                <a:ext cx="377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309" name="AutoShape 12288"/>
              <p:cNvCxnSpPr>
                <a:cxnSpLocks noChangeShapeType="1"/>
              </p:cNvCxnSpPr>
              <p:nvPr/>
            </p:nvCxnSpPr>
            <p:spPr bwMode="auto">
              <a:xfrm>
                <a:off x="5546" y="3034"/>
                <a:ext cx="0" cy="1434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3088005" y="2657508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164328" y="2691766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4164328" y="3739516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2934953" y="3738739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649223" y="2426658"/>
              <a:ext cx="1749739" cy="153955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0111" y="4529036"/>
            <a:ext cx="1995488" cy="1621734"/>
            <a:chOff x="2450111" y="4529036"/>
            <a:chExt cx="1995488" cy="1621734"/>
          </a:xfrm>
        </p:grpSpPr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2792059" y="4883087"/>
              <a:ext cx="1059815" cy="105981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Oval 276"/>
            <p:cNvSpPr>
              <a:spLocks noChangeArrowheads="1"/>
            </p:cNvSpPr>
            <p:nvPr/>
          </p:nvSpPr>
          <p:spPr bwMode="auto">
            <a:xfrm>
              <a:off x="2776819" y="4867847"/>
              <a:ext cx="38735" cy="387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Oval 277"/>
            <p:cNvSpPr>
              <a:spLocks noChangeArrowheads="1"/>
            </p:cNvSpPr>
            <p:nvPr/>
          </p:nvSpPr>
          <p:spPr bwMode="auto">
            <a:xfrm>
              <a:off x="3828379" y="4867847"/>
              <a:ext cx="38735" cy="387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Oval 278"/>
            <p:cNvSpPr>
              <a:spLocks noChangeArrowheads="1"/>
            </p:cNvSpPr>
            <p:nvPr/>
          </p:nvSpPr>
          <p:spPr bwMode="auto">
            <a:xfrm>
              <a:off x="2776819" y="5919407"/>
              <a:ext cx="38735" cy="387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Oval 279"/>
            <p:cNvSpPr>
              <a:spLocks noChangeArrowheads="1"/>
            </p:cNvSpPr>
            <p:nvPr/>
          </p:nvSpPr>
          <p:spPr bwMode="auto">
            <a:xfrm>
              <a:off x="3828379" y="5919407"/>
              <a:ext cx="38735" cy="3873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1" name="Line 7969"/>
            <p:cNvCxnSpPr>
              <a:cxnSpLocks noChangeShapeType="1"/>
            </p:cNvCxnSpPr>
            <p:nvPr/>
          </p:nvCxnSpPr>
          <p:spPr bwMode="auto">
            <a:xfrm>
              <a:off x="2793224" y="4601147"/>
              <a:ext cx="635" cy="815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2" name="Line 7970"/>
            <p:cNvCxnSpPr>
              <a:cxnSpLocks noChangeShapeType="1"/>
            </p:cNvCxnSpPr>
            <p:nvPr/>
          </p:nvCxnSpPr>
          <p:spPr bwMode="auto">
            <a:xfrm flipH="1">
              <a:off x="3489289" y="5942902"/>
              <a:ext cx="81597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3" name="Rectangle 282"/>
            <p:cNvSpPr>
              <a:spLocks noChangeArrowheads="1"/>
            </p:cNvSpPr>
            <p:nvPr/>
          </p:nvSpPr>
          <p:spPr bwMode="auto">
            <a:xfrm>
              <a:off x="4188046" y="5755739"/>
              <a:ext cx="175895" cy="22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84" name="Rectangle 283"/>
            <p:cNvSpPr>
              <a:spLocks noChangeArrowheads="1"/>
            </p:cNvSpPr>
            <p:nvPr/>
          </p:nvSpPr>
          <p:spPr bwMode="auto">
            <a:xfrm>
              <a:off x="2853019" y="4564317"/>
              <a:ext cx="175895" cy="23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285" name="Rectangle 284"/>
            <p:cNvSpPr>
              <a:spLocks noChangeArrowheads="1"/>
            </p:cNvSpPr>
            <p:nvPr/>
          </p:nvSpPr>
          <p:spPr bwMode="auto">
            <a:xfrm>
              <a:off x="3909024" y="4791012"/>
              <a:ext cx="261620" cy="22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63</a:t>
              </a:r>
            </a:p>
          </p:txBody>
        </p:sp>
        <p:sp>
          <p:nvSpPr>
            <p:cNvPr id="286" name="Rectangle 285"/>
            <p:cNvSpPr>
              <a:spLocks noChangeArrowheads="1"/>
            </p:cNvSpPr>
            <p:nvPr/>
          </p:nvSpPr>
          <p:spPr bwMode="auto">
            <a:xfrm>
              <a:off x="2570444" y="4784662"/>
              <a:ext cx="242570" cy="22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288" name="Rectangle 287"/>
            <p:cNvSpPr>
              <a:spLocks noChangeArrowheads="1"/>
            </p:cNvSpPr>
            <p:nvPr/>
          </p:nvSpPr>
          <p:spPr bwMode="auto">
            <a:xfrm>
              <a:off x="2575011" y="5829777"/>
              <a:ext cx="204470" cy="22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51</a:t>
              </a:r>
            </a:p>
          </p:txBody>
        </p:sp>
        <p:sp>
          <p:nvSpPr>
            <p:cNvPr id="289" name="Rectangle 288"/>
            <p:cNvSpPr>
              <a:spLocks noChangeArrowheads="1"/>
            </p:cNvSpPr>
            <p:nvPr/>
          </p:nvSpPr>
          <p:spPr bwMode="auto">
            <a:xfrm>
              <a:off x="2786344" y="4871657"/>
              <a:ext cx="381635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(0,1)</a:t>
              </a:r>
            </a:p>
          </p:txBody>
        </p:sp>
        <p:sp>
          <p:nvSpPr>
            <p:cNvPr id="290" name="Rectangle 289"/>
            <p:cNvSpPr>
              <a:spLocks noChangeArrowheads="1"/>
            </p:cNvSpPr>
            <p:nvPr/>
          </p:nvSpPr>
          <p:spPr bwMode="auto">
            <a:xfrm>
              <a:off x="2800314" y="5733987"/>
              <a:ext cx="381635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291" name="Rectangle 290"/>
            <p:cNvSpPr>
              <a:spLocks noChangeArrowheads="1"/>
            </p:cNvSpPr>
            <p:nvPr/>
          </p:nvSpPr>
          <p:spPr bwMode="auto">
            <a:xfrm>
              <a:off x="3527389" y="4864037"/>
              <a:ext cx="381635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292" name="Rectangle 291"/>
            <p:cNvSpPr>
              <a:spLocks noChangeArrowheads="1"/>
            </p:cNvSpPr>
            <p:nvPr/>
          </p:nvSpPr>
          <p:spPr bwMode="auto">
            <a:xfrm>
              <a:off x="3536914" y="5742877"/>
              <a:ext cx="381635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(1,0)</a:t>
              </a:r>
            </a:p>
          </p:txBody>
        </p:sp>
        <p:sp>
          <p:nvSpPr>
            <p:cNvPr id="272" name="Oval 271"/>
            <p:cNvSpPr/>
            <p:nvPr/>
          </p:nvSpPr>
          <p:spPr>
            <a:xfrm>
              <a:off x="2555525" y="4783080"/>
              <a:ext cx="196846" cy="19684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3892736" y="4789019"/>
              <a:ext cx="196846" cy="19684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2555525" y="5826133"/>
              <a:ext cx="196846" cy="19684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3887278" y="5842147"/>
              <a:ext cx="196846" cy="1968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450111" y="4529036"/>
              <a:ext cx="1995488" cy="162173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Rectangle 286"/>
            <p:cNvSpPr>
              <a:spLocks noChangeArrowheads="1"/>
            </p:cNvSpPr>
            <p:nvPr/>
          </p:nvSpPr>
          <p:spPr bwMode="auto">
            <a:xfrm>
              <a:off x="3904103" y="5840238"/>
              <a:ext cx="242570" cy="22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015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6"/>
          <p:cNvGrpSpPr>
            <a:grpSpLocks noChangeAspect="1"/>
          </p:cNvGrpSpPr>
          <p:nvPr/>
        </p:nvGrpSpPr>
        <p:grpSpPr>
          <a:xfrm>
            <a:off x="452438" y="687388"/>
            <a:ext cx="4572000" cy="3463636"/>
            <a:chOff x="452438" y="687388"/>
            <a:chExt cx="7962900" cy="603250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52438" y="687388"/>
              <a:ext cx="3595688" cy="2997200"/>
              <a:chOff x="285" y="433"/>
              <a:chExt cx="2265" cy="1888"/>
            </a:xfrm>
          </p:grpSpPr>
          <p:sp>
            <p:nvSpPr>
              <p:cNvPr id="3" name="Line 6"/>
              <p:cNvSpPr>
                <a:spLocks noChangeShapeType="1"/>
              </p:cNvSpPr>
              <p:nvPr/>
            </p:nvSpPr>
            <p:spPr bwMode="auto">
              <a:xfrm>
                <a:off x="400" y="2108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Line 7"/>
              <p:cNvSpPr>
                <a:spLocks noChangeShapeType="1"/>
              </p:cNvSpPr>
              <p:nvPr/>
            </p:nvSpPr>
            <p:spPr bwMode="auto">
              <a:xfrm>
                <a:off x="400" y="457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 flipV="1">
                <a:off x="400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 flipV="1">
                <a:off x="609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 flipV="1">
                <a:off x="818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V="1">
                <a:off x="1027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V="1">
                <a:off x="1235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V="1">
                <a:off x="1444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V="1">
                <a:off x="1653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V="1">
                <a:off x="1862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V="1">
                <a:off x="2071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V="1">
                <a:off x="2279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V="1">
                <a:off x="2488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00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609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818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1027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1235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24"/>
              <p:cNvSpPr>
                <a:spLocks noChangeShapeType="1"/>
              </p:cNvSpPr>
              <p:nvPr/>
            </p:nvSpPr>
            <p:spPr bwMode="auto">
              <a:xfrm>
                <a:off x="1444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1653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>
                <a:off x="1862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>
                <a:off x="2071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2279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2488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71" y="2146"/>
                <a:ext cx="129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554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766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973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34"/>
              <p:cNvSpPr>
                <a:spLocks noChangeArrowheads="1"/>
              </p:cNvSpPr>
              <p:nvPr/>
            </p:nvSpPr>
            <p:spPr bwMode="auto">
              <a:xfrm>
                <a:off x="1184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5"/>
              <p:cNvSpPr>
                <a:spLocks noChangeArrowheads="1"/>
              </p:cNvSpPr>
              <p:nvPr/>
            </p:nvSpPr>
            <p:spPr bwMode="auto">
              <a:xfrm>
                <a:off x="1425" y="2146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1608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1819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8"/>
              <p:cNvSpPr>
                <a:spLocks noChangeArrowheads="1"/>
              </p:cNvSpPr>
              <p:nvPr/>
            </p:nvSpPr>
            <p:spPr bwMode="auto">
              <a:xfrm>
                <a:off x="2026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9"/>
              <p:cNvSpPr>
                <a:spLocks noChangeArrowheads="1"/>
              </p:cNvSpPr>
              <p:nvPr/>
            </p:nvSpPr>
            <p:spPr bwMode="auto">
              <a:xfrm>
                <a:off x="2238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40"/>
              <p:cNvSpPr>
                <a:spLocks noChangeArrowheads="1"/>
              </p:cNvSpPr>
              <p:nvPr/>
            </p:nvSpPr>
            <p:spPr bwMode="auto">
              <a:xfrm>
                <a:off x="2469" y="2146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 flipV="1">
                <a:off x="400" y="457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42"/>
              <p:cNvSpPr>
                <a:spLocks noChangeShapeType="1"/>
              </p:cNvSpPr>
              <p:nvPr/>
            </p:nvSpPr>
            <p:spPr bwMode="auto">
              <a:xfrm flipV="1">
                <a:off x="2488" y="457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>
                <a:off x="400" y="210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400" y="194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>
                <a:off x="400" y="177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400" y="161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400" y="144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400" y="128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/>
            </p:nvSpPr>
            <p:spPr bwMode="auto">
              <a:xfrm>
                <a:off x="400" y="111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>
                <a:off x="400" y="95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>
                <a:off x="400" y="78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52"/>
              <p:cNvSpPr>
                <a:spLocks noChangeShapeType="1"/>
              </p:cNvSpPr>
              <p:nvPr/>
            </p:nvSpPr>
            <p:spPr bwMode="auto">
              <a:xfrm>
                <a:off x="400" y="62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Line 53"/>
              <p:cNvSpPr>
                <a:spLocks noChangeShapeType="1"/>
              </p:cNvSpPr>
              <p:nvPr/>
            </p:nvSpPr>
            <p:spPr bwMode="auto">
              <a:xfrm>
                <a:off x="400" y="45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Line 54"/>
              <p:cNvSpPr>
                <a:spLocks noChangeShapeType="1"/>
              </p:cNvSpPr>
              <p:nvPr/>
            </p:nvSpPr>
            <p:spPr bwMode="auto">
              <a:xfrm flipH="1">
                <a:off x="2467" y="210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Line 55"/>
              <p:cNvSpPr>
                <a:spLocks noChangeShapeType="1"/>
              </p:cNvSpPr>
              <p:nvPr/>
            </p:nvSpPr>
            <p:spPr bwMode="auto">
              <a:xfrm flipH="1">
                <a:off x="2467" y="194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ine 56"/>
              <p:cNvSpPr>
                <a:spLocks noChangeShapeType="1"/>
              </p:cNvSpPr>
              <p:nvPr/>
            </p:nvSpPr>
            <p:spPr bwMode="auto">
              <a:xfrm flipH="1">
                <a:off x="2467" y="177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Line 57"/>
              <p:cNvSpPr>
                <a:spLocks noChangeShapeType="1"/>
              </p:cNvSpPr>
              <p:nvPr/>
            </p:nvSpPr>
            <p:spPr bwMode="auto">
              <a:xfrm flipH="1">
                <a:off x="2467" y="161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Line 58"/>
              <p:cNvSpPr>
                <a:spLocks noChangeShapeType="1"/>
              </p:cNvSpPr>
              <p:nvPr/>
            </p:nvSpPr>
            <p:spPr bwMode="auto">
              <a:xfrm flipH="1">
                <a:off x="2467" y="144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Line 59"/>
              <p:cNvSpPr>
                <a:spLocks noChangeShapeType="1"/>
              </p:cNvSpPr>
              <p:nvPr/>
            </p:nvSpPr>
            <p:spPr bwMode="auto">
              <a:xfrm flipH="1">
                <a:off x="2467" y="128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Line 60"/>
              <p:cNvSpPr>
                <a:spLocks noChangeShapeType="1"/>
              </p:cNvSpPr>
              <p:nvPr/>
            </p:nvSpPr>
            <p:spPr bwMode="auto">
              <a:xfrm flipH="1">
                <a:off x="2467" y="111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Line 61"/>
              <p:cNvSpPr>
                <a:spLocks noChangeShapeType="1"/>
              </p:cNvSpPr>
              <p:nvPr/>
            </p:nvSpPr>
            <p:spPr bwMode="auto">
              <a:xfrm flipH="1">
                <a:off x="2467" y="95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ine 62"/>
              <p:cNvSpPr>
                <a:spLocks noChangeShapeType="1"/>
              </p:cNvSpPr>
              <p:nvPr/>
            </p:nvSpPr>
            <p:spPr bwMode="auto">
              <a:xfrm flipH="1">
                <a:off x="2467" y="78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ine 63"/>
              <p:cNvSpPr>
                <a:spLocks noChangeShapeType="1"/>
              </p:cNvSpPr>
              <p:nvPr/>
            </p:nvSpPr>
            <p:spPr bwMode="auto">
              <a:xfrm flipH="1">
                <a:off x="2467" y="62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64"/>
              <p:cNvSpPr>
                <a:spLocks noChangeShapeType="1"/>
              </p:cNvSpPr>
              <p:nvPr/>
            </p:nvSpPr>
            <p:spPr bwMode="auto">
              <a:xfrm flipH="1">
                <a:off x="2467" y="45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65"/>
              <p:cNvSpPr>
                <a:spLocks noChangeArrowheads="1"/>
              </p:cNvSpPr>
              <p:nvPr/>
            </p:nvSpPr>
            <p:spPr bwMode="auto">
              <a:xfrm>
                <a:off x="338" y="2083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66"/>
              <p:cNvSpPr>
                <a:spLocks noChangeArrowheads="1"/>
              </p:cNvSpPr>
              <p:nvPr/>
            </p:nvSpPr>
            <p:spPr bwMode="auto">
              <a:xfrm>
                <a:off x="285" y="1920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4" name="Rectangle 67"/>
              <p:cNvSpPr>
                <a:spLocks noChangeArrowheads="1"/>
              </p:cNvSpPr>
              <p:nvPr/>
            </p:nvSpPr>
            <p:spPr bwMode="auto">
              <a:xfrm>
                <a:off x="285" y="1751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68"/>
              <p:cNvSpPr>
                <a:spLocks noChangeArrowheads="1"/>
              </p:cNvSpPr>
              <p:nvPr/>
            </p:nvSpPr>
            <p:spPr bwMode="auto">
              <a:xfrm>
                <a:off x="285" y="158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69"/>
              <p:cNvSpPr>
                <a:spLocks noChangeArrowheads="1"/>
              </p:cNvSpPr>
              <p:nvPr/>
            </p:nvSpPr>
            <p:spPr bwMode="auto">
              <a:xfrm>
                <a:off x="285" y="1424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70"/>
              <p:cNvSpPr>
                <a:spLocks noChangeArrowheads="1"/>
              </p:cNvSpPr>
              <p:nvPr/>
            </p:nvSpPr>
            <p:spPr bwMode="auto">
              <a:xfrm>
                <a:off x="338" y="1260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71"/>
              <p:cNvSpPr>
                <a:spLocks noChangeArrowheads="1"/>
              </p:cNvSpPr>
              <p:nvPr/>
            </p:nvSpPr>
            <p:spPr bwMode="auto">
              <a:xfrm>
                <a:off x="285" y="1092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72"/>
              <p:cNvSpPr>
                <a:spLocks noChangeArrowheads="1"/>
              </p:cNvSpPr>
              <p:nvPr/>
            </p:nvSpPr>
            <p:spPr bwMode="auto">
              <a:xfrm>
                <a:off x="285" y="92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73"/>
              <p:cNvSpPr>
                <a:spLocks noChangeArrowheads="1"/>
              </p:cNvSpPr>
              <p:nvPr/>
            </p:nvSpPr>
            <p:spPr bwMode="auto">
              <a:xfrm>
                <a:off x="285" y="765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74"/>
              <p:cNvSpPr>
                <a:spLocks noChangeArrowheads="1"/>
              </p:cNvSpPr>
              <p:nvPr/>
            </p:nvSpPr>
            <p:spPr bwMode="auto">
              <a:xfrm>
                <a:off x="285" y="59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75"/>
              <p:cNvSpPr>
                <a:spLocks noChangeArrowheads="1"/>
              </p:cNvSpPr>
              <p:nvPr/>
            </p:nvSpPr>
            <p:spPr bwMode="auto">
              <a:xfrm>
                <a:off x="338" y="433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76"/>
              <p:cNvSpPr>
                <a:spLocks/>
              </p:cNvSpPr>
              <p:nvPr/>
            </p:nvSpPr>
            <p:spPr bwMode="auto">
              <a:xfrm>
                <a:off x="400" y="457"/>
                <a:ext cx="2088" cy="1651"/>
              </a:xfrm>
              <a:custGeom>
                <a:avLst/>
                <a:gdLst>
                  <a:gd name="T0" fmla="*/ 0 w 2088"/>
                  <a:gd name="T1" fmla="*/ 1651 h 1651"/>
                  <a:gd name="T2" fmla="*/ 209 w 2088"/>
                  <a:gd name="T3" fmla="*/ 1486 h 1651"/>
                  <a:gd name="T4" fmla="*/ 418 w 2088"/>
                  <a:gd name="T5" fmla="*/ 1321 h 1651"/>
                  <a:gd name="T6" fmla="*/ 627 w 2088"/>
                  <a:gd name="T7" fmla="*/ 1156 h 1651"/>
                  <a:gd name="T8" fmla="*/ 835 w 2088"/>
                  <a:gd name="T9" fmla="*/ 990 h 1651"/>
                  <a:gd name="T10" fmla="*/ 1044 w 2088"/>
                  <a:gd name="T11" fmla="*/ 825 h 1651"/>
                  <a:gd name="T12" fmla="*/ 1253 w 2088"/>
                  <a:gd name="T13" fmla="*/ 661 h 1651"/>
                  <a:gd name="T14" fmla="*/ 1462 w 2088"/>
                  <a:gd name="T15" fmla="*/ 495 h 1651"/>
                  <a:gd name="T16" fmla="*/ 1671 w 2088"/>
                  <a:gd name="T17" fmla="*/ 330 h 1651"/>
                  <a:gd name="T18" fmla="*/ 1879 w 2088"/>
                  <a:gd name="T19" fmla="*/ 165 h 1651"/>
                  <a:gd name="T20" fmla="*/ 2088 w 2088"/>
                  <a:gd name="T21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651">
                    <a:moveTo>
                      <a:pt x="0" y="1651"/>
                    </a:moveTo>
                    <a:lnTo>
                      <a:pt x="209" y="1486"/>
                    </a:lnTo>
                    <a:lnTo>
                      <a:pt x="418" y="1321"/>
                    </a:lnTo>
                    <a:lnTo>
                      <a:pt x="627" y="1156"/>
                    </a:lnTo>
                    <a:lnTo>
                      <a:pt x="835" y="990"/>
                    </a:lnTo>
                    <a:lnTo>
                      <a:pt x="1044" y="825"/>
                    </a:lnTo>
                    <a:lnTo>
                      <a:pt x="1253" y="661"/>
                    </a:lnTo>
                    <a:lnTo>
                      <a:pt x="1462" y="495"/>
                    </a:lnTo>
                    <a:lnTo>
                      <a:pt x="1671" y="330"/>
                    </a:lnTo>
                    <a:lnTo>
                      <a:pt x="1879" y="165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77"/>
              <p:cNvSpPr>
                <a:spLocks/>
              </p:cNvSpPr>
              <p:nvPr/>
            </p:nvSpPr>
            <p:spPr bwMode="auto">
              <a:xfrm>
                <a:off x="400" y="1282"/>
                <a:ext cx="2088" cy="0"/>
              </a:xfrm>
              <a:custGeom>
                <a:avLst/>
                <a:gdLst>
                  <a:gd name="T0" fmla="*/ 0 w 2088"/>
                  <a:gd name="T1" fmla="*/ 209 w 2088"/>
                  <a:gd name="T2" fmla="*/ 418 w 2088"/>
                  <a:gd name="T3" fmla="*/ 627 w 2088"/>
                  <a:gd name="T4" fmla="*/ 835 w 2088"/>
                  <a:gd name="T5" fmla="*/ 1044 w 2088"/>
                  <a:gd name="T6" fmla="*/ 1253 w 2088"/>
                  <a:gd name="T7" fmla="*/ 1462 w 2088"/>
                  <a:gd name="T8" fmla="*/ 1671 w 2088"/>
                  <a:gd name="T9" fmla="*/ 1879 w 2088"/>
                  <a:gd name="T10" fmla="*/ 2088 w 20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088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7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1" y="0"/>
                    </a:lnTo>
                    <a:lnTo>
                      <a:pt x="1879" y="0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Group 80"/>
            <p:cNvGrpSpPr>
              <a:grpSpLocks noChangeAspect="1"/>
            </p:cNvGrpSpPr>
            <p:nvPr/>
          </p:nvGrpSpPr>
          <p:grpSpPr bwMode="auto">
            <a:xfrm>
              <a:off x="4787900" y="687388"/>
              <a:ext cx="3627438" cy="2997200"/>
              <a:chOff x="3016" y="433"/>
              <a:chExt cx="2285" cy="1888"/>
            </a:xfrm>
          </p:grpSpPr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3151" y="1282"/>
                <a:ext cx="2088" cy="0"/>
              </a:xfrm>
              <a:custGeom>
                <a:avLst/>
                <a:gdLst>
                  <a:gd name="T0" fmla="*/ 0 w 2088"/>
                  <a:gd name="T1" fmla="*/ 209 w 2088"/>
                  <a:gd name="T2" fmla="*/ 418 w 2088"/>
                  <a:gd name="T3" fmla="*/ 627 w 2088"/>
                  <a:gd name="T4" fmla="*/ 835 w 2088"/>
                  <a:gd name="T5" fmla="*/ 1044 w 2088"/>
                  <a:gd name="T6" fmla="*/ 1253 w 2088"/>
                  <a:gd name="T7" fmla="*/ 1462 w 2088"/>
                  <a:gd name="T8" fmla="*/ 1671 w 2088"/>
                  <a:gd name="T9" fmla="*/ 1879 w 2088"/>
                  <a:gd name="T10" fmla="*/ 2088 w 20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088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7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1" y="0"/>
                    </a:lnTo>
                    <a:lnTo>
                      <a:pt x="1879" y="0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Line 82"/>
              <p:cNvSpPr>
                <a:spLocks noChangeShapeType="1"/>
              </p:cNvSpPr>
              <p:nvPr/>
            </p:nvSpPr>
            <p:spPr bwMode="auto">
              <a:xfrm>
                <a:off x="3151" y="2108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Line 83"/>
              <p:cNvSpPr>
                <a:spLocks noChangeShapeType="1"/>
              </p:cNvSpPr>
              <p:nvPr/>
            </p:nvSpPr>
            <p:spPr bwMode="auto">
              <a:xfrm>
                <a:off x="3151" y="457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Line 84"/>
              <p:cNvSpPr>
                <a:spLocks noChangeShapeType="1"/>
              </p:cNvSpPr>
              <p:nvPr/>
            </p:nvSpPr>
            <p:spPr bwMode="auto">
              <a:xfrm flipV="1">
                <a:off x="3151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Line 85"/>
              <p:cNvSpPr>
                <a:spLocks noChangeShapeType="1"/>
              </p:cNvSpPr>
              <p:nvPr/>
            </p:nvSpPr>
            <p:spPr bwMode="auto">
              <a:xfrm flipV="1">
                <a:off x="3360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Line 86"/>
              <p:cNvSpPr>
                <a:spLocks noChangeShapeType="1"/>
              </p:cNvSpPr>
              <p:nvPr/>
            </p:nvSpPr>
            <p:spPr bwMode="auto">
              <a:xfrm flipV="1">
                <a:off x="3569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 flipV="1">
                <a:off x="3778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 flipV="1">
                <a:off x="3986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 flipV="1">
                <a:off x="4195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 flipV="1">
                <a:off x="4404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91"/>
              <p:cNvSpPr>
                <a:spLocks noChangeShapeType="1"/>
              </p:cNvSpPr>
              <p:nvPr/>
            </p:nvSpPr>
            <p:spPr bwMode="auto">
              <a:xfrm flipV="1">
                <a:off x="4613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92"/>
              <p:cNvSpPr>
                <a:spLocks noChangeShapeType="1"/>
              </p:cNvSpPr>
              <p:nvPr/>
            </p:nvSpPr>
            <p:spPr bwMode="auto">
              <a:xfrm flipV="1">
                <a:off x="4822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Line 93"/>
              <p:cNvSpPr>
                <a:spLocks noChangeShapeType="1"/>
              </p:cNvSpPr>
              <p:nvPr/>
            </p:nvSpPr>
            <p:spPr bwMode="auto">
              <a:xfrm flipV="1">
                <a:off x="5030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94"/>
              <p:cNvSpPr>
                <a:spLocks noChangeShapeType="1"/>
              </p:cNvSpPr>
              <p:nvPr/>
            </p:nvSpPr>
            <p:spPr bwMode="auto">
              <a:xfrm flipV="1">
                <a:off x="5239" y="208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Line 95"/>
              <p:cNvSpPr>
                <a:spLocks noChangeShapeType="1"/>
              </p:cNvSpPr>
              <p:nvPr/>
            </p:nvSpPr>
            <p:spPr bwMode="auto">
              <a:xfrm>
                <a:off x="3151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Line 96"/>
              <p:cNvSpPr>
                <a:spLocks noChangeShapeType="1"/>
              </p:cNvSpPr>
              <p:nvPr/>
            </p:nvSpPr>
            <p:spPr bwMode="auto">
              <a:xfrm>
                <a:off x="3360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3569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Line 98"/>
              <p:cNvSpPr>
                <a:spLocks noChangeShapeType="1"/>
              </p:cNvSpPr>
              <p:nvPr/>
            </p:nvSpPr>
            <p:spPr bwMode="auto">
              <a:xfrm>
                <a:off x="3778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99"/>
              <p:cNvSpPr>
                <a:spLocks noChangeShapeType="1"/>
              </p:cNvSpPr>
              <p:nvPr/>
            </p:nvSpPr>
            <p:spPr bwMode="auto">
              <a:xfrm>
                <a:off x="3986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100"/>
              <p:cNvSpPr>
                <a:spLocks noChangeShapeType="1"/>
              </p:cNvSpPr>
              <p:nvPr/>
            </p:nvSpPr>
            <p:spPr bwMode="auto">
              <a:xfrm>
                <a:off x="4195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101"/>
              <p:cNvSpPr>
                <a:spLocks noChangeShapeType="1"/>
              </p:cNvSpPr>
              <p:nvPr/>
            </p:nvSpPr>
            <p:spPr bwMode="auto">
              <a:xfrm>
                <a:off x="4404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102"/>
              <p:cNvSpPr>
                <a:spLocks noChangeShapeType="1"/>
              </p:cNvSpPr>
              <p:nvPr/>
            </p:nvSpPr>
            <p:spPr bwMode="auto">
              <a:xfrm>
                <a:off x="4613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103"/>
              <p:cNvSpPr>
                <a:spLocks noChangeShapeType="1"/>
              </p:cNvSpPr>
              <p:nvPr/>
            </p:nvSpPr>
            <p:spPr bwMode="auto">
              <a:xfrm>
                <a:off x="4822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104"/>
              <p:cNvSpPr>
                <a:spLocks noChangeShapeType="1"/>
              </p:cNvSpPr>
              <p:nvPr/>
            </p:nvSpPr>
            <p:spPr bwMode="auto">
              <a:xfrm>
                <a:off x="5030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105"/>
              <p:cNvSpPr>
                <a:spLocks noChangeShapeType="1"/>
              </p:cNvSpPr>
              <p:nvPr/>
            </p:nvSpPr>
            <p:spPr bwMode="auto">
              <a:xfrm>
                <a:off x="5239" y="457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06"/>
              <p:cNvSpPr>
                <a:spLocks noChangeArrowheads="1"/>
              </p:cNvSpPr>
              <p:nvPr/>
            </p:nvSpPr>
            <p:spPr bwMode="auto">
              <a:xfrm>
                <a:off x="3122" y="2146"/>
                <a:ext cx="129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07"/>
              <p:cNvSpPr>
                <a:spLocks noChangeArrowheads="1"/>
              </p:cNvSpPr>
              <p:nvPr/>
            </p:nvSpPr>
            <p:spPr bwMode="auto">
              <a:xfrm>
                <a:off x="3305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08"/>
              <p:cNvSpPr>
                <a:spLocks noChangeArrowheads="1"/>
              </p:cNvSpPr>
              <p:nvPr/>
            </p:nvSpPr>
            <p:spPr bwMode="auto">
              <a:xfrm>
                <a:off x="3517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109"/>
              <p:cNvSpPr>
                <a:spLocks noChangeArrowheads="1"/>
              </p:cNvSpPr>
              <p:nvPr/>
            </p:nvSpPr>
            <p:spPr bwMode="auto">
              <a:xfrm>
                <a:off x="3724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110"/>
              <p:cNvSpPr>
                <a:spLocks noChangeArrowheads="1"/>
              </p:cNvSpPr>
              <p:nvPr/>
            </p:nvSpPr>
            <p:spPr bwMode="auto">
              <a:xfrm>
                <a:off x="3935" y="2146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6" name="Rectangle 111"/>
              <p:cNvSpPr>
                <a:spLocks noChangeArrowheads="1"/>
              </p:cNvSpPr>
              <p:nvPr/>
            </p:nvSpPr>
            <p:spPr bwMode="auto">
              <a:xfrm>
                <a:off x="4176" y="2146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12"/>
              <p:cNvSpPr>
                <a:spLocks noChangeArrowheads="1"/>
              </p:cNvSpPr>
              <p:nvPr/>
            </p:nvSpPr>
            <p:spPr bwMode="auto">
              <a:xfrm>
                <a:off x="4359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113"/>
              <p:cNvSpPr>
                <a:spLocks noChangeArrowheads="1"/>
              </p:cNvSpPr>
              <p:nvPr/>
            </p:nvSpPr>
            <p:spPr bwMode="auto">
              <a:xfrm>
                <a:off x="4570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114"/>
              <p:cNvSpPr>
                <a:spLocks noChangeArrowheads="1"/>
              </p:cNvSpPr>
              <p:nvPr/>
            </p:nvSpPr>
            <p:spPr bwMode="auto">
              <a:xfrm>
                <a:off x="4777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10" name="Rectangle 115"/>
              <p:cNvSpPr>
                <a:spLocks noChangeArrowheads="1"/>
              </p:cNvSpPr>
              <p:nvPr/>
            </p:nvSpPr>
            <p:spPr bwMode="auto">
              <a:xfrm>
                <a:off x="4989" y="214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11" name="Rectangle 116"/>
              <p:cNvSpPr>
                <a:spLocks noChangeArrowheads="1"/>
              </p:cNvSpPr>
              <p:nvPr/>
            </p:nvSpPr>
            <p:spPr bwMode="auto">
              <a:xfrm>
                <a:off x="5220" y="2146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12" name="Line 117"/>
              <p:cNvSpPr>
                <a:spLocks noChangeShapeType="1"/>
              </p:cNvSpPr>
              <p:nvPr/>
            </p:nvSpPr>
            <p:spPr bwMode="auto">
              <a:xfrm flipV="1">
                <a:off x="3151" y="457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Line 118"/>
              <p:cNvSpPr>
                <a:spLocks noChangeShapeType="1"/>
              </p:cNvSpPr>
              <p:nvPr/>
            </p:nvSpPr>
            <p:spPr bwMode="auto">
              <a:xfrm flipV="1">
                <a:off x="5239" y="457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Line 119"/>
              <p:cNvSpPr>
                <a:spLocks noChangeShapeType="1"/>
              </p:cNvSpPr>
              <p:nvPr/>
            </p:nvSpPr>
            <p:spPr bwMode="auto">
              <a:xfrm>
                <a:off x="3151" y="210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Line 120"/>
              <p:cNvSpPr>
                <a:spLocks noChangeShapeType="1"/>
              </p:cNvSpPr>
              <p:nvPr/>
            </p:nvSpPr>
            <p:spPr bwMode="auto">
              <a:xfrm>
                <a:off x="3151" y="194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Line 121"/>
              <p:cNvSpPr>
                <a:spLocks noChangeShapeType="1"/>
              </p:cNvSpPr>
              <p:nvPr/>
            </p:nvSpPr>
            <p:spPr bwMode="auto">
              <a:xfrm>
                <a:off x="3151" y="177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Line 122"/>
              <p:cNvSpPr>
                <a:spLocks noChangeShapeType="1"/>
              </p:cNvSpPr>
              <p:nvPr/>
            </p:nvSpPr>
            <p:spPr bwMode="auto">
              <a:xfrm>
                <a:off x="3151" y="161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Line 123"/>
              <p:cNvSpPr>
                <a:spLocks noChangeShapeType="1"/>
              </p:cNvSpPr>
              <p:nvPr/>
            </p:nvSpPr>
            <p:spPr bwMode="auto">
              <a:xfrm>
                <a:off x="3151" y="144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Line 124"/>
              <p:cNvSpPr>
                <a:spLocks noChangeShapeType="1"/>
              </p:cNvSpPr>
              <p:nvPr/>
            </p:nvSpPr>
            <p:spPr bwMode="auto">
              <a:xfrm>
                <a:off x="3151" y="128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Line 125"/>
              <p:cNvSpPr>
                <a:spLocks noChangeShapeType="1"/>
              </p:cNvSpPr>
              <p:nvPr/>
            </p:nvSpPr>
            <p:spPr bwMode="auto">
              <a:xfrm>
                <a:off x="3151" y="111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Line 126"/>
              <p:cNvSpPr>
                <a:spLocks noChangeShapeType="1"/>
              </p:cNvSpPr>
              <p:nvPr/>
            </p:nvSpPr>
            <p:spPr bwMode="auto">
              <a:xfrm>
                <a:off x="3151" y="95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Line 127"/>
              <p:cNvSpPr>
                <a:spLocks noChangeShapeType="1"/>
              </p:cNvSpPr>
              <p:nvPr/>
            </p:nvSpPr>
            <p:spPr bwMode="auto">
              <a:xfrm>
                <a:off x="3151" y="78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Line 128"/>
              <p:cNvSpPr>
                <a:spLocks noChangeShapeType="1"/>
              </p:cNvSpPr>
              <p:nvPr/>
            </p:nvSpPr>
            <p:spPr bwMode="auto">
              <a:xfrm>
                <a:off x="3151" y="62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Line 129"/>
              <p:cNvSpPr>
                <a:spLocks noChangeShapeType="1"/>
              </p:cNvSpPr>
              <p:nvPr/>
            </p:nvSpPr>
            <p:spPr bwMode="auto">
              <a:xfrm>
                <a:off x="3151" y="45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Line 130"/>
              <p:cNvSpPr>
                <a:spLocks noChangeShapeType="1"/>
              </p:cNvSpPr>
              <p:nvPr/>
            </p:nvSpPr>
            <p:spPr bwMode="auto">
              <a:xfrm flipH="1">
                <a:off x="5218" y="210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Line 131"/>
              <p:cNvSpPr>
                <a:spLocks noChangeShapeType="1"/>
              </p:cNvSpPr>
              <p:nvPr/>
            </p:nvSpPr>
            <p:spPr bwMode="auto">
              <a:xfrm flipH="1">
                <a:off x="5218" y="194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Line 132"/>
              <p:cNvSpPr>
                <a:spLocks noChangeShapeType="1"/>
              </p:cNvSpPr>
              <p:nvPr/>
            </p:nvSpPr>
            <p:spPr bwMode="auto">
              <a:xfrm flipH="1">
                <a:off x="5218" y="177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ine 133"/>
              <p:cNvSpPr>
                <a:spLocks noChangeShapeType="1"/>
              </p:cNvSpPr>
              <p:nvPr/>
            </p:nvSpPr>
            <p:spPr bwMode="auto">
              <a:xfrm flipH="1">
                <a:off x="5218" y="161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ine 134"/>
              <p:cNvSpPr>
                <a:spLocks noChangeShapeType="1"/>
              </p:cNvSpPr>
              <p:nvPr/>
            </p:nvSpPr>
            <p:spPr bwMode="auto">
              <a:xfrm flipH="1">
                <a:off x="5218" y="144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Line 135"/>
              <p:cNvSpPr>
                <a:spLocks noChangeShapeType="1"/>
              </p:cNvSpPr>
              <p:nvPr/>
            </p:nvSpPr>
            <p:spPr bwMode="auto">
              <a:xfrm flipH="1">
                <a:off x="5218" y="128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Line 136"/>
              <p:cNvSpPr>
                <a:spLocks noChangeShapeType="1"/>
              </p:cNvSpPr>
              <p:nvPr/>
            </p:nvSpPr>
            <p:spPr bwMode="auto">
              <a:xfrm flipH="1">
                <a:off x="5218" y="111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Line 137"/>
              <p:cNvSpPr>
                <a:spLocks noChangeShapeType="1"/>
              </p:cNvSpPr>
              <p:nvPr/>
            </p:nvSpPr>
            <p:spPr bwMode="auto">
              <a:xfrm flipH="1">
                <a:off x="5218" y="95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Line 138"/>
              <p:cNvSpPr>
                <a:spLocks noChangeShapeType="1"/>
              </p:cNvSpPr>
              <p:nvPr/>
            </p:nvSpPr>
            <p:spPr bwMode="auto">
              <a:xfrm flipH="1">
                <a:off x="5218" y="78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Line 139"/>
              <p:cNvSpPr>
                <a:spLocks noChangeShapeType="1"/>
              </p:cNvSpPr>
              <p:nvPr/>
            </p:nvSpPr>
            <p:spPr bwMode="auto">
              <a:xfrm flipH="1">
                <a:off x="5218" y="62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Line 140"/>
              <p:cNvSpPr>
                <a:spLocks noChangeShapeType="1"/>
              </p:cNvSpPr>
              <p:nvPr/>
            </p:nvSpPr>
            <p:spPr bwMode="auto">
              <a:xfrm flipH="1">
                <a:off x="5218" y="45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Rectangle 141"/>
              <p:cNvSpPr>
                <a:spLocks noChangeArrowheads="1"/>
              </p:cNvSpPr>
              <p:nvPr/>
            </p:nvSpPr>
            <p:spPr bwMode="auto">
              <a:xfrm>
                <a:off x="3069" y="2083"/>
                <a:ext cx="129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42"/>
              <p:cNvSpPr>
                <a:spLocks noChangeArrowheads="1"/>
              </p:cNvSpPr>
              <p:nvPr/>
            </p:nvSpPr>
            <p:spPr bwMode="auto">
              <a:xfrm>
                <a:off x="3016" y="1920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8" name="Rectangle 143"/>
              <p:cNvSpPr>
                <a:spLocks noChangeArrowheads="1"/>
              </p:cNvSpPr>
              <p:nvPr/>
            </p:nvSpPr>
            <p:spPr bwMode="auto">
              <a:xfrm>
                <a:off x="3016" y="1751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44"/>
              <p:cNvSpPr>
                <a:spLocks noChangeArrowheads="1"/>
              </p:cNvSpPr>
              <p:nvPr/>
            </p:nvSpPr>
            <p:spPr bwMode="auto">
              <a:xfrm>
                <a:off x="3016" y="158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145"/>
              <p:cNvSpPr>
                <a:spLocks noChangeArrowheads="1"/>
              </p:cNvSpPr>
              <p:nvPr/>
            </p:nvSpPr>
            <p:spPr bwMode="auto">
              <a:xfrm>
                <a:off x="3016" y="1424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146"/>
              <p:cNvSpPr>
                <a:spLocks noChangeArrowheads="1"/>
              </p:cNvSpPr>
              <p:nvPr/>
            </p:nvSpPr>
            <p:spPr bwMode="auto">
              <a:xfrm>
                <a:off x="3089" y="1260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 147"/>
              <p:cNvSpPr>
                <a:spLocks noChangeArrowheads="1"/>
              </p:cNvSpPr>
              <p:nvPr/>
            </p:nvSpPr>
            <p:spPr bwMode="auto">
              <a:xfrm>
                <a:off x="3036" y="1092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148"/>
              <p:cNvSpPr>
                <a:spLocks noChangeArrowheads="1"/>
              </p:cNvSpPr>
              <p:nvPr/>
            </p:nvSpPr>
            <p:spPr bwMode="auto">
              <a:xfrm>
                <a:off x="3036" y="92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4" name="Rectangle 149"/>
              <p:cNvSpPr>
                <a:spLocks noChangeArrowheads="1"/>
              </p:cNvSpPr>
              <p:nvPr/>
            </p:nvSpPr>
            <p:spPr bwMode="auto">
              <a:xfrm>
                <a:off x="3036" y="765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5" name="Rectangle 150"/>
              <p:cNvSpPr>
                <a:spLocks noChangeArrowheads="1"/>
              </p:cNvSpPr>
              <p:nvPr/>
            </p:nvSpPr>
            <p:spPr bwMode="auto">
              <a:xfrm>
                <a:off x="3036" y="59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6" name="Rectangle 151"/>
              <p:cNvSpPr>
                <a:spLocks noChangeArrowheads="1"/>
              </p:cNvSpPr>
              <p:nvPr/>
            </p:nvSpPr>
            <p:spPr bwMode="auto">
              <a:xfrm>
                <a:off x="3089" y="433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53"/>
              <p:cNvSpPr>
                <a:spLocks/>
              </p:cNvSpPr>
              <p:nvPr/>
            </p:nvSpPr>
            <p:spPr bwMode="auto">
              <a:xfrm>
                <a:off x="3151" y="1282"/>
                <a:ext cx="2088" cy="0"/>
              </a:xfrm>
              <a:custGeom>
                <a:avLst/>
                <a:gdLst>
                  <a:gd name="T0" fmla="*/ 0 w 2088"/>
                  <a:gd name="T1" fmla="*/ 209 w 2088"/>
                  <a:gd name="T2" fmla="*/ 418 w 2088"/>
                  <a:gd name="T3" fmla="*/ 627 w 2088"/>
                  <a:gd name="T4" fmla="*/ 835 w 2088"/>
                  <a:gd name="T5" fmla="*/ 1044 w 2088"/>
                  <a:gd name="T6" fmla="*/ 1253 w 2088"/>
                  <a:gd name="T7" fmla="*/ 1462 w 2088"/>
                  <a:gd name="T8" fmla="*/ 1671 w 2088"/>
                  <a:gd name="T9" fmla="*/ 1879 w 2088"/>
                  <a:gd name="T10" fmla="*/ 2088 w 20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088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7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1" y="0"/>
                    </a:lnTo>
                    <a:lnTo>
                      <a:pt x="1879" y="0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8" name="Group 156"/>
            <p:cNvGrpSpPr>
              <a:grpSpLocks noChangeAspect="1"/>
            </p:cNvGrpSpPr>
            <p:nvPr/>
          </p:nvGrpSpPr>
          <p:grpSpPr bwMode="auto">
            <a:xfrm>
              <a:off x="536576" y="3722688"/>
              <a:ext cx="3511551" cy="2997200"/>
              <a:chOff x="338" y="2345"/>
              <a:chExt cx="2212" cy="1888"/>
            </a:xfrm>
          </p:grpSpPr>
          <p:sp>
            <p:nvSpPr>
              <p:cNvPr id="149" name="Freeform 216"/>
              <p:cNvSpPr>
                <a:spLocks/>
              </p:cNvSpPr>
              <p:nvPr/>
            </p:nvSpPr>
            <p:spPr bwMode="auto">
              <a:xfrm>
                <a:off x="400" y="3193"/>
                <a:ext cx="2088" cy="1"/>
              </a:xfrm>
              <a:custGeom>
                <a:avLst/>
                <a:gdLst>
                  <a:gd name="T0" fmla="*/ 0 w 2088"/>
                  <a:gd name="T1" fmla="*/ 1 h 1"/>
                  <a:gd name="T2" fmla="*/ 209 w 2088"/>
                  <a:gd name="T3" fmla="*/ 1 h 1"/>
                  <a:gd name="T4" fmla="*/ 418 w 2088"/>
                  <a:gd name="T5" fmla="*/ 1 h 1"/>
                  <a:gd name="T6" fmla="*/ 627 w 2088"/>
                  <a:gd name="T7" fmla="*/ 1 h 1"/>
                  <a:gd name="T8" fmla="*/ 835 w 2088"/>
                  <a:gd name="T9" fmla="*/ 1 h 1"/>
                  <a:gd name="T10" fmla="*/ 1044 w 2088"/>
                  <a:gd name="T11" fmla="*/ 1 h 1"/>
                  <a:gd name="T12" fmla="*/ 1253 w 2088"/>
                  <a:gd name="T13" fmla="*/ 1 h 1"/>
                  <a:gd name="T14" fmla="*/ 1462 w 2088"/>
                  <a:gd name="T15" fmla="*/ 1 h 1"/>
                  <a:gd name="T16" fmla="*/ 1671 w 2088"/>
                  <a:gd name="T17" fmla="*/ 0 h 1"/>
                  <a:gd name="T18" fmla="*/ 1879 w 2088"/>
                  <a:gd name="T19" fmla="*/ 1 h 1"/>
                  <a:gd name="T20" fmla="*/ 2088 w 208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">
                    <a:moveTo>
                      <a:pt x="0" y="1"/>
                    </a:moveTo>
                    <a:lnTo>
                      <a:pt x="209" y="1"/>
                    </a:lnTo>
                    <a:lnTo>
                      <a:pt x="418" y="1"/>
                    </a:lnTo>
                    <a:lnTo>
                      <a:pt x="627" y="1"/>
                    </a:lnTo>
                    <a:lnTo>
                      <a:pt x="835" y="1"/>
                    </a:lnTo>
                    <a:lnTo>
                      <a:pt x="1044" y="1"/>
                    </a:lnTo>
                    <a:lnTo>
                      <a:pt x="1253" y="1"/>
                    </a:lnTo>
                    <a:lnTo>
                      <a:pt x="1462" y="1"/>
                    </a:lnTo>
                    <a:lnTo>
                      <a:pt x="1671" y="0"/>
                    </a:lnTo>
                    <a:lnTo>
                      <a:pt x="1879" y="1"/>
                    </a:lnTo>
                    <a:lnTo>
                      <a:pt x="2088" y="1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Line 158"/>
              <p:cNvSpPr>
                <a:spLocks noChangeShapeType="1"/>
              </p:cNvSpPr>
              <p:nvPr/>
            </p:nvSpPr>
            <p:spPr bwMode="auto">
              <a:xfrm>
                <a:off x="400" y="4020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Line 159"/>
              <p:cNvSpPr>
                <a:spLocks noChangeShapeType="1"/>
              </p:cNvSpPr>
              <p:nvPr/>
            </p:nvSpPr>
            <p:spPr bwMode="auto">
              <a:xfrm>
                <a:off x="400" y="2369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Line 160"/>
              <p:cNvSpPr>
                <a:spLocks noChangeShapeType="1"/>
              </p:cNvSpPr>
              <p:nvPr/>
            </p:nvSpPr>
            <p:spPr bwMode="auto">
              <a:xfrm flipV="1">
                <a:off x="400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Line 161"/>
              <p:cNvSpPr>
                <a:spLocks noChangeShapeType="1"/>
              </p:cNvSpPr>
              <p:nvPr/>
            </p:nvSpPr>
            <p:spPr bwMode="auto">
              <a:xfrm flipV="1">
                <a:off x="609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Line 162"/>
              <p:cNvSpPr>
                <a:spLocks noChangeShapeType="1"/>
              </p:cNvSpPr>
              <p:nvPr/>
            </p:nvSpPr>
            <p:spPr bwMode="auto">
              <a:xfrm flipV="1">
                <a:off x="818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Line 163"/>
              <p:cNvSpPr>
                <a:spLocks noChangeShapeType="1"/>
              </p:cNvSpPr>
              <p:nvPr/>
            </p:nvSpPr>
            <p:spPr bwMode="auto">
              <a:xfrm flipV="1">
                <a:off x="1027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Line 164"/>
              <p:cNvSpPr>
                <a:spLocks noChangeShapeType="1"/>
              </p:cNvSpPr>
              <p:nvPr/>
            </p:nvSpPr>
            <p:spPr bwMode="auto">
              <a:xfrm flipV="1">
                <a:off x="1235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Line 165"/>
              <p:cNvSpPr>
                <a:spLocks noChangeShapeType="1"/>
              </p:cNvSpPr>
              <p:nvPr/>
            </p:nvSpPr>
            <p:spPr bwMode="auto">
              <a:xfrm flipV="1">
                <a:off x="1444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166"/>
              <p:cNvSpPr>
                <a:spLocks noChangeShapeType="1"/>
              </p:cNvSpPr>
              <p:nvPr/>
            </p:nvSpPr>
            <p:spPr bwMode="auto">
              <a:xfrm flipV="1">
                <a:off x="1653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Line 167"/>
              <p:cNvSpPr>
                <a:spLocks noChangeShapeType="1"/>
              </p:cNvSpPr>
              <p:nvPr/>
            </p:nvSpPr>
            <p:spPr bwMode="auto">
              <a:xfrm flipV="1">
                <a:off x="1862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Line 168"/>
              <p:cNvSpPr>
                <a:spLocks noChangeShapeType="1"/>
              </p:cNvSpPr>
              <p:nvPr/>
            </p:nvSpPr>
            <p:spPr bwMode="auto">
              <a:xfrm flipV="1">
                <a:off x="2071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Line 169"/>
              <p:cNvSpPr>
                <a:spLocks noChangeShapeType="1"/>
              </p:cNvSpPr>
              <p:nvPr/>
            </p:nvSpPr>
            <p:spPr bwMode="auto">
              <a:xfrm flipV="1">
                <a:off x="2279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Line 170"/>
              <p:cNvSpPr>
                <a:spLocks noChangeShapeType="1"/>
              </p:cNvSpPr>
              <p:nvPr/>
            </p:nvSpPr>
            <p:spPr bwMode="auto">
              <a:xfrm flipV="1">
                <a:off x="2488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Line 171"/>
              <p:cNvSpPr>
                <a:spLocks noChangeShapeType="1"/>
              </p:cNvSpPr>
              <p:nvPr/>
            </p:nvSpPr>
            <p:spPr bwMode="auto">
              <a:xfrm>
                <a:off x="400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Line 172"/>
              <p:cNvSpPr>
                <a:spLocks noChangeShapeType="1"/>
              </p:cNvSpPr>
              <p:nvPr/>
            </p:nvSpPr>
            <p:spPr bwMode="auto">
              <a:xfrm>
                <a:off x="609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Line 173"/>
              <p:cNvSpPr>
                <a:spLocks noChangeShapeType="1"/>
              </p:cNvSpPr>
              <p:nvPr/>
            </p:nvSpPr>
            <p:spPr bwMode="auto">
              <a:xfrm>
                <a:off x="818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Line 174"/>
              <p:cNvSpPr>
                <a:spLocks noChangeShapeType="1"/>
              </p:cNvSpPr>
              <p:nvPr/>
            </p:nvSpPr>
            <p:spPr bwMode="auto">
              <a:xfrm>
                <a:off x="1027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Line 175"/>
              <p:cNvSpPr>
                <a:spLocks noChangeShapeType="1"/>
              </p:cNvSpPr>
              <p:nvPr/>
            </p:nvSpPr>
            <p:spPr bwMode="auto">
              <a:xfrm>
                <a:off x="1235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Line 176"/>
              <p:cNvSpPr>
                <a:spLocks noChangeShapeType="1"/>
              </p:cNvSpPr>
              <p:nvPr/>
            </p:nvSpPr>
            <p:spPr bwMode="auto">
              <a:xfrm>
                <a:off x="1444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Line 177"/>
              <p:cNvSpPr>
                <a:spLocks noChangeShapeType="1"/>
              </p:cNvSpPr>
              <p:nvPr/>
            </p:nvSpPr>
            <p:spPr bwMode="auto">
              <a:xfrm>
                <a:off x="1653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Line 178"/>
              <p:cNvSpPr>
                <a:spLocks noChangeShapeType="1"/>
              </p:cNvSpPr>
              <p:nvPr/>
            </p:nvSpPr>
            <p:spPr bwMode="auto">
              <a:xfrm>
                <a:off x="1862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Line 179"/>
              <p:cNvSpPr>
                <a:spLocks noChangeShapeType="1"/>
              </p:cNvSpPr>
              <p:nvPr/>
            </p:nvSpPr>
            <p:spPr bwMode="auto">
              <a:xfrm>
                <a:off x="2071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Line 180"/>
              <p:cNvSpPr>
                <a:spLocks noChangeShapeType="1"/>
              </p:cNvSpPr>
              <p:nvPr/>
            </p:nvSpPr>
            <p:spPr bwMode="auto">
              <a:xfrm>
                <a:off x="2279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Line 181"/>
              <p:cNvSpPr>
                <a:spLocks noChangeShapeType="1"/>
              </p:cNvSpPr>
              <p:nvPr/>
            </p:nvSpPr>
            <p:spPr bwMode="auto">
              <a:xfrm>
                <a:off x="2488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Rectangle 182"/>
              <p:cNvSpPr>
                <a:spLocks noChangeArrowheads="1"/>
              </p:cNvSpPr>
              <p:nvPr/>
            </p:nvSpPr>
            <p:spPr bwMode="auto">
              <a:xfrm>
                <a:off x="371" y="4058"/>
                <a:ext cx="129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5" name="Rectangle 183"/>
              <p:cNvSpPr>
                <a:spLocks noChangeArrowheads="1"/>
              </p:cNvSpPr>
              <p:nvPr/>
            </p:nvSpPr>
            <p:spPr bwMode="auto">
              <a:xfrm>
                <a:off x="554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6" name="Rectangle 184"/>
              <p:cNvSpPr>
                <a:spLocks noChangeArrowheads="1"/>
              </p:cNvSpPr>
              <p:nvPr/>
            </p:nvSpPr>
            <p:spPr bwMode="auto">
              <a:xfrm>
                <a:off x="766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7" name="Rectangle 185"/>
              <p:cNvSpPr>
                <a:spLocks noChangeArrowheads="1"/>
              </p:cNvSpPr>
              <p:nvPr/>
            </p:nvSpPr>
            <p:spPr bwMode="auto">
              <a:xfrm>
                <a:off x="973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8" name="Rectangle 186"/>
              <p:cNvSpPr>
                <a:spLocks noChangeArrowheads="1"/>
              </p:cNvSpPr>
              <p:nvPr/>
            </p:nvSpPr>
            <p:spPr bwMode="auto">
              <a:xfrm>
                <a:off x="1184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79" name="Rectangle 187"/>
              <p:cNvSpPr>
                <a:spLocks noChangeArrowheads="1"/>
              </p:cNvSpPr>
              <p:nvPr/>
            </p:nvSpPr>
            <p:spPr bwMode="auto">
              <a:xfrm>
                <a:off x="1425" y="4058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0" name="Rectangle 188"/>
              <p:cNvSpPr>
                <a:spLocks noChangeArrowheads="1"/>
              </p:cNvSpPr>
              <p:nvPr/>
            </p:nvSpPr>
            <p:spPr bwMode="auto">
              <a:xfrm>
                <a:off x="1608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1" name="Rectangle 189"/>
              <p:cNvSpPr>
                <a:spLocks noChangeArrowheads="1"/>
              </p:cNvSpPr>
              <p:nvPr/>
            </p:nvSpPr>
            <p:spPr bwMode="auto">
              <a:xfrm>
                <a:off x="1819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2" name="Rectangle 190"/>
              <p:cNvSpPr>
                <a:spLocks noChangeArrowheads="1"/>
              </p:cNvSpPr>
              <p:nvPr/>
            </p:nvSpPr>
            <p:spPr bwMode="auto">
              <a:xfrm>
                <a:off x="2026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3" name="Rectangle 191"/>
              <p:cNvSpPr>
                <a:spLocks noChangeArrowheads="1"/>
              </p:cNvSpPr>
              <p:nvPr/>
            </p:nvSpPr>
            <p:spPr bwMode="auto">
              <a:xfrm>
                <a:off x="2238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192"/>
              <p:cNvSpPr>
                <a:spLocks noChangeArrowheads="1"/>
              </p:cNvSpPr>
              <p:nvPr/>
            </p:nvSpPr>
            <p:spPr bwMode="auto">
              <a:xfrm>
                <a:off x="2469" y="4058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85" name="Line 193"/>
              <p:cNvSpPr>
                <a:spLocks noChangeShapeType="1"/>
              </p:cNvSpPr>
              <p:nvPr/>
            </p:nvSpPr>
            <p:spPr bwMode="auto">
              <a:xfrm flipV="1">
                <a:off x="400" y="2369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Line 194"/>
              <p:cNvSpPr>
                <a:spLocks noChangeShapeType="1"/>
              </p:cNvSpPr>
              <p:nvPr/>
            </p:nvSpPr>
            <p:spPr bwMode="auto">
              <a:xfrm flipV="1">
                <a:off x="2488" y="2369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Line 195"/>
              <p:cNvSpPr>
                <a:spLocks noChangeShapeType="1"/>
              </p:cNvSpPr>
              <p:nvPr/>
            </p:nvSpPr>
            <p:spPr bwMode="auto">
              <a:xfrm>
                <a:off x="400" y="402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Line 196"/>
              <p:cNvSpPr>
                <a:spLocks noChangeShapeType="1"/>
              </p:cNvSpPr>
              <p:nvPr/>
            </p:nvSpPr>
            <p:spPr bwMode="auto">
              <a:xfrm>
                <a:off x="400" y="374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Line 197"/>
              <p:cNvSpPr>
                <a:spLocks noChangeShapeType="1"/>
              </p:cNvSpPr>
              <p:nvPr/>
            </p:nvSpPr>
            <p:spPr bwMode="auto">
              <a:xfrm>
                <a:off x="400" y="34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Line 198"/>
              <p:cNvSpPr>
                <a:spLocks noChangeShapeType="1"/>
              </p:cNvSpPr>
              <p:nvPr/>
            </p:nvSpPr>
            <p:spPr bwMode="auto">
              <a:xfrm>
                <a:off x="400" y="319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Line 199"/>
              <p:cNvSpPr>
                <a:spLocks noChangeShapeType="1"/>
              </p:cNvSpPr>
              <p:nvPr/>
            </p:nvSpPr>
            <p:spPr bwMode="auto">
              <a:xfrm>
                <a:off x="400" y="291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Line 200"/>
              <p:cNvSpPr>
                <a:spLocks noChangeShapeType="1"/>
              </p:cNvSpPr>
              <p:nvPr/>
            </p:nvSpPr>
            <p:spPr bwMode="auto">
              <a:xfrm>
                <a:off x="400" y="264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Line 201"/>
              <p:cNvSpPr>
                <a:spLocks noChangeShapeType="1"/>
              </p:cNvSpPr>
              <p:nvPr/>
            </p:nvSpPr>
            <p:spPr bwMode="auto">
              <a:xfrm>
                <a:off x="400" y="23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Line 202"/>
              <p:cNvSpPr>
                <a:spLocks noChangeShapeType="1"/>
              </p:cNvSpPr>
              <p:nvPr/>
            </p:nvSpPr>
            <p:spPr bwMode="auto">
              <a:xfrm flipH="1">
                <a:off x="2467" y="402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203"/>
              <p:cNvSpPr>
                <a:spLocks noChangeShapeType="1"/>
              </p:cNvSpPr>
              <p:nvPr/>
            </p:nvSpPr>
            <p:spPr bwMode="auto">
              <a:xfrm flipH="1">
                <a:off x="2467" y="374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Line 204"/>
              <p:cNvSpPr>
                <a:spLocks noChangeShapeType="1"/>
              </p:cNvSpPr>
              <p:nvPr/>
            </p:nvSpPr>
            <p:spPr bwMode="auto">
              <a:xfrm flipH="1">
                <a:off x="2467" y="34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Line 205"/>
              <p:cNvSpPr>
                <a:spLocks noChangeShapeType="1"/>
              </p:cNvSpPr>
              <p:nvPr/>
            </p:nvSpPr>
            <p:spPr bwMode="auto">
              <a:xfrm flipH="1">
                <a:off x="2467" y="319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Line 206"/>
              <p:cNvSpPr>
                <a:spLocks noChangeShapeType="1"/>
              </p:cNvSpPr>
              <p:nvPr/>
            </p:nvSpPr>
            <p:spPr bwMode="auto">
              <a:xfrm flipH="1">
                <a:off x="2467" y="291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Line 207"/>
              <p:cNvSpPr>
                <a:spLocks noChangeShapeType="1"/>
              </p:cNvSpPr>
              <p:nvPr/>
            </p:nvSpPr>
            <p:spPr bwMode="auto">
              <a:xfrm flipH="1">
                <a:off x="2467" y="264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Line 208"/>
              <p:cNvSpPr>
                <a:spLocks noChangeShapeType="1"/>
              </p:cNvSpPr>
              <p:nvPr/>
            </p:nvSpPr>
            <p:spPr bwMode="auto">
              <a:xfrm flipH="1">
                <a:off x="2467" y="23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Rectangle 209"/>
              <p:cNvSpPr>
                <a:spLocks noChangeArrowheads="1"/>
              </p:cNvSpPr>
              <p:nvPr/>
            </p:nvSpPr>
            <p:spPr bwMode="auto">
              <a:xfrm>
                <a:off x="338" y="3995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2" name="Rectangle 210"/>
              <p:cNvSpPr>
                <a:spLocks noChangeArrowheads="1"/>
              </p:cNvSpPr>
              <p:nvPr/>
            </p:nvSpPr>
            <p:spPr bwMode="auto">
              <a:xfrm>
                <a:off x="338" y="3721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3" name="Rectangle 211"/>
              <p:cNvSpPr>
                <a:spLocks noChangeArrowheads="1"/>
              </p:cNvSpPr>
              <p:nvPr/>
            </p:nvSpPr>
            <p:spPr bwMode="auto">
              <a:xfrm>
                <a:off x="338" y="3447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212"/>
              <p:cNvSpPr>
                <a:spLocks noChangeArrowheads="1"/>
              </p:cNvSpPr>
              <p:nvPr/>
            </p:nvSpPr>
            <p:spPr bwMode="auto">
              <a:xfrm>
                <a:off x="338" y="3172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5" name="Rectangle 213"/>
              <p:cNvSpPr>
                <a:spLocks noChangeArrowheads="1"/>
              </p:cNvSpPr>
              <p:nvPr/>
            </p:nvSpPr>
            <p:spPr bwMode="auto">
              <a:xfrm>
                <a:off x="338" y="2893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6" name="Rectangle 214"/>
              <p:cNvSpPr>
                <a:spLocks noChangeArrowheads="1"/>
              </p:cNvSpPr>
              <p:nvPr/>
            </p:nvSpPr>
            <p:spPr bwMode="auto">
              <a:xfrm>
                <a:off x="338" y="2619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tangle 215"/>
              <p:cNvSpPr>
                <a:spLocks noChangeArrowheads="1"/>
              </p:cNvSpPr>
              <p:nvPr/>
            </p:nvSpPr>
            <p:spPr bwMode="auto">
              <a:xfrm>
                <a:off x="338" y="2345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17"/>
              <p:cNvSpPr>
                <a:spLocks/>
              </p:cNvSpPr>
              <p:nvPr/>
            </p:nvSpPr>
            <p:spPr bwMode="auto">
              <a:xfrm>
                <a:off x="400" y="3194"/>
                <a:ext cx="2088" cy="0"/>
              </a:xfrm>
              <a:custGeom>
                <a:avLst/>
                <a:gdLst>
                  <a:gd name="T0" fmla="*/ 0 w 2088"/>
                  <a:gd name="T1" fmla="*/ 209 w 2088"/>
                  <a:gd name="T2" fmla="*/ 418 w 2088"/>
                  <a:gd name="T3" fmla="*/ 627 w 2088"/>
                  <a:gd name="T4" fmla="*/ 835 w 2088"/>
                  <a:gd name="T5" fmla="*/ 1044 w 2088"/>
                  <a:gd name="T6" fmla="*/ 1253 w 2088"/>
                  <a:gd name="T7" fmla="*/ 1462 w 2088"/>
                  <a:gd name="T8" fmla="*/ 1671 w 2088"/>
                  <a:gd name="T9" fmla="*/ 1879 w 2088"/>
                  <a:gd name="T10" fmla="*/ 2088 w 20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088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7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1" y="0"/>
                    </a:lnTo>
                    <a:lnTo>
                      <a:pt x="1879" y="0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9" name="Group 220"/>
            <p:cNvGrpSpPr>
              <a:grpSpLocks noChangeAspect="1"/>
            </p:cNvGrpSpPr>
            <p:nvPr/>
          </p:nvGrpSpPr>
          <p:grpSpPr bwMode="auto">
            <a:xfrm>
              <a:off x="4819650" y="3722688"/>
              <a:ext cx="3595688" cy="2997200"/>
              <a:chOff x="3036" y="2345"/>
              <a:chExt cx="2265" cy="1888"/>
            </a:xfrm>
          </p:grpSpPr>
          <p:sp>
            <p:nvSpPr>
              <p:cNvPr id="210" name="Freeform 286"/>
              <p:cNvSpPr>
                <a:spLocks/>
              </p:cNvSpPr>
              <p:nvPr/>
            </p:nvSpPr>
            <p:spPr bwMode="auto">
              <a:xfrm>
                <a:off x="3151" y="2369"/>
                <a:ext cx="2088" cy="1651"/>
              </a:xfrm>
              <a:custGeom>
                <a:avLst/>
                <a:gdLst>
                  <a:gd name="T0" fmla="*/ 0 w 2088"/>
                  <a:gd name="T1" fmla="*/ 1651 h 1651"/>
                  <a:gd name="T2" fmla="*/ 209 w 2088"/>
                  <a:gd name="T3" fmla="*/ 1486 h 1651"/>
                  <a:gd name="T4" fmla="*/ 418 w 2088"/>
                  <a:gd name="T5" fmla="*/ 1321 h 1651"/>
                  <a:gd name="T6" fmla="*/ 627 w 2088"/>
                  <a:gd name="T7" fmla="*/ 1156 h 1651"/>
                  <a:gd name="T8" fmla="*/ 835 w 2088"/>
                  <a:gd name="T9" fmla="*/ 990 h 1651"/>
                  <a:gd name="T10" fmla="*/ 1044 w 2088"/>
                  <a:gd name="T11" fmla="*/ 825 h 1651"/>
                  <a:gd name="T12" fmla="*/ 1253 w 2088"/>
                  <a:gd name="T13" fmla="*/ 661 h 1651"/>
                  <a:gd name="T14" fmla="*/ 1462 w 2088"/>
                  <a:gd name="T15" fmla="*/ 495 h 1651"/>
                  <a:gd name="T16" fmla="*/ 1671 w 2088"/>
                  <a:gd name="T17" fmla="*/ 330 h 1651"/>
                  <a:gd name="T18" fmla="*/ 1879 w 2088"/>
                  <a:gd name="T19" fmla="*/ 165 h 1651"/>
                  <a:gd name="T20" fmla="*/ 2088 w 2088"/>
                  <a:gd name="T21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651">
                    <a:moveTo>
                      <a:pt x="0" y="1651"/>
                    </a:moveTo>
                    <a:lnTo>
                      <a:pt x="209" y="1486"/>
                    </a:lnTo>
                    <a:lnTo>
                      <a:pt x="418" y="1321"/>
                    </a:lnTo>
                    <a:lnTo>
                      <a:pt x="627" y="1156"/>
                    </a:lnTo>
                    <a:lnTo>
                      <a:pt x="835" y="990"/>
                    </a:lnTo>
                    <a:lnTo>
                      <a:pt x="1044" y="825"/>
                    </a:lnTo>
                    <a:lnTo>
                      <a:pt x="1253" y="661"/>
                    </a:lnTo>
                    <a:lnTo>
                      <a:pt x="1462" y="495"/>
                    </a:lnTo>
                    <a:lnTo>
                      <a:pt x="1671" y="330"/>
                    </a:lnTo>
                    <a:lnTo>
                      <a:pt x="1879" y="165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87"/>
              <p:cNvSpPr>
                <a:spLocks/>
              </p:cNvSpPr>
              <p:nvPr/>
            </p:nvSpPr>
            <p:spPr bwMode="auto">
              <a:xfrm>
                <a:off x="3151" y="2369"/>
                <a:ext cx="2088" cy="1651"/>
              </a:xfrm>
              <a:custGeom>
                <a:avLst/>
                <a:gdLst>
                  <a:gd name="T0" fmla="*/ 0 w 2088"/>
                  <a:gd name="T1" fmla="*/ 1651 h 1651"/>
                  <a:gd name="T2" fmla="*/ 209 w 2088"/>
                  <a:gd name="T3" fmla="*/ 1486 h 1651"/>
                  <a:gd name="T4" fmla="*/ 418 w 2088"/>
                  <a:gd name="T5" fmla="*/ 1321 h 1651"/>
                  <a:gd name="T6" fmla="*/ 627 w 2088"/>
                  <a:gd name="T7" fmla="*/ 1156 h 1651"/>
                  <a:gd name="T8" fmla="*/ 835 w 2088"/>
                  <a:gd name="T9" fmla="*/ 990 h 1651"/>
                  <a:gd name="T10" fmla="*/ 1044 w 2088"/>
                  <a:gd name="T11" fmla="*/ 825 h 1651"/>
                  <a:gd name="T12" fmla="*/ 1253 w 2088"/>
                  <a:gd name="T13" fmla="*/ 661 h 1651"/>
                  <a:gd name="T14" fmla="*/ 1462 w 2088"/>
                  <a:gd name="T15" fmla="*/ 495 h 1651"/>
                  <a:gd name="T16" fmla="*/ 1671 w 2088"/>
                  <a:gd name="T17" fmla="*/ 330 h 1651"/>
                  <a:gd name="T18" fmla="*/ 1879 w 2088"/>
                  <a:gd name="T19" fmla="*/ 165 h 1651"/>
                  <a:gd name="T20" fmla="*/ 2088 w 2088"/>
                  <a:gd name="T21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651">
                    <a:moveTo>
                      <a:pt x="0" y="1651"/>
                    </a:moveTo>
                    <a:lnTo>
                      <a:pt x="209" y="1486"/>
                    </a:lnTo>
                    <a:lnTo>
                      <a:pt x="418" y="1321"/>
                    </a:lnTo>
                    <a:lnTo>
                      <a:pt x="627" y="1156"/>
                    </a:lnTo>
                    <a:lnTo>
                      <a:pt x="835" y="990"/>
                    </a:lnTo>
                    <a:lnTo>
                      <a:pt x="1044" y="825"/>
                    </a:lnTo>
                    <a:lnTo>
                      <a:pt x="1253" y="661"/>
                    </a:lnTo>
                    <a:lnTo>
                      <a:pt x="1462" y="495"/>
                    </a:lnTo>
                    <a:lnTo>
                      <a:pt x="1671" y="330"/>
                    </a:lnTo>
                    <a:lnTo>
                      <a:pt x="1879" y="165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Line 222"/>
              <p:cNvSpPr>
                <a:spLocks noChangeShapeType="1"/>
              </p:cNvSpPr>
              <p:nvPr/>
            </p:nvSpPr>
            <p:spPr bwMode="auto">
              <a:xfrm>
                <a:off x="3151" y="4020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Line 223"/>
              <p:cNvSpPr>
                <a:spLocks noChangeShapeType="1"/>
              </p:cNvSpPr>
              <p:nvPr/>
            </p:nvSpPr>
            <p:spPr bwMode="auto">
              <a:xfrm>
                <a:off x="3151" y="2369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Line 224"/>
              <p:cNvSpPr>
                <a:spLocks noChangeShapeType="1"/>
              </p:cNvSpPr>
              <p:nvPr/>
            </p:nvSpPr>
            <p:spPr bwMode="auto">
              <a:xfrm flipV="1">
                <a:off x="3151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Line 225"/>
              <p:cNvSpPr>
                <a:spLocks noChangeShapeType="1"/>
              </p:cNvSpPr>
              <p:nvPr/>
            </p:nvSpPr>
            <p:spPr bwMode="auto">
              <a:xfrm flipV="1">
                <a:off x="3360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Line 226"/>
              <p:cNvSpPr>
                <a:spLocks noChangeShapeType="1"/>
              </p:cNvSpPr>
              <p:nvPr/>
            </p:nvSpPr>
            <p:spPr bwMode="auto">
              <a:xfrm flipV="1">
                <a:off x="3569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Line 227"/>
              <p:cNvSpPr>
                <a:spLocks noChangeShapeType="1"/>
              </p:cNvSpPr>
              <p:nvPr/>
            </p:nvSpPr>
            <p:spPr bwMode="auto">
              <a:xfrm flipV="1">
                <a:off x="3778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Line 228"/>
              <p:cNvSpPr>
                <a:spLocks noChangeShapeType="1"/>
              </p:cNvSpPr>
              <p:nvPr/>
            </p:nvSpPr>
            <p:spPr bwMode="auto">
              <a:xfrm flipV="1">
                <a:off x="3986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Line 229"/>
              <p:cNvSpPr>
                <a:spLocks noChangeShapeType="1"/>
              </p:cNvSpPr>
              <p:nvPr/>
            </p:nvSpPr>
            <p:spPr bwMode="auto">
              <a:xfrm flipV="1">
                <a:off x="4195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Line 230"/>
              <p:cNvSpPr>
                <a:spLocks noChangeShapeType="1"/>
              </p:cNvSpPr>
              <p:nvPr/>
            </p:nvSpPr>
            <p:spPr bwMode="auto">
              <a:xfrm flipV="1">
                <a:off x="4404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Line 231"/>
              <p:cNvSpPr>
                <a:spLocks noChangeShapeType="1"/>
              </p:cNvSpPr>
              <p:nvPr/>
            </p:nvSpPr>
            <p:spPr bwMode="auto">
              <a:xfrm flipV="1">
                <a:off x="4613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Line 232"/>
              <p:cNvSpPr>
                <a:spLocks noChangeShapeType="1"/>
              </p:cNvSpPr>
              <p:nvPr/>
            </p:nvSpPr>
            <p:spPr bwMode="auto">
              <a:xfrm flipV="1">
                <a:off x="4822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Line 233"/>
              <p:cNvSpPr>
                <a:spLocks noChangeShapeType="1"/>
              </p:cNvSpPr>
              <p:nvPr/>
            </p:nvSpPr>
            <p:spPr bwMode="auto">
              <a:xfrm flipV="1">
                <a:off x="5030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Line 234"/>
              <p:cNvSpPr>
                <a:spLocks noChangeShapeType="1"/>
              </p:cNvSpPr>
              <p:nvPr/>
            </p:nvSpPr>
            <p:spPr bwMode="auto">
              <a:xfrm flipV="1">
                <a:off x="5239" y="399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Line 235"/>
              <p:cNvSpPr>
                <a:spLocks noChangeShapeType="1"/>
              </p:cNvSpPr>
              <p:nvPr/>
            </p:nvSpPr>
            <p:spPr bwMode="auto">
              <a:xfrm>
                <a:off x="3151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Line 236"/>
              <p:cNvSpPr>
                <a:spLocks noChangeShapeType="1"/>
              </p:cNvSpPr>
              <p:nvPr/>
            </p:nvSpPr>
            <p:spPr bwMode="auto">
              <a:xfrm>
                <a:off x="3360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Line 237"/>
              <p:cNvSpPr>
                <a:spLocks noChangeShapeType="1"/>
              </p:cNvSpPr>
              <p:nvPr/>
            </p:nvSpPr>
            <p:spPr bwMode="auto">
              <a:xfrm>
                <a:off x="3569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Line 238"/>
              <p:cNvSpPr>
                <a:spLocks noChangeShapeType="1"/>
              </p:cNvSpPr>
              <p:nvPr/>
            </p:nvSpPr>
            <p:spPr bwMode="auto">
              <a:xfrm>
                <a:off x="3778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Line 239"/>
              <p:cNvSpPr>
                <a:spLocks noChangeShapeType="1"/>
              </p:cNvSpPr>
              <p:nvPr/>
            </p:nvSpPr>
            <p:spPr bwMode="auto">
              <a:xfrm>
                <a:off x="3986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Line 240"/>
              <p:cNvSpPr>
                <a:spLocks noChangeShapeType="1"/>
              </p:cNvSpPr>
              <p:nvPr/>
            </p:nvSpPr>
            <p:spPr bwMode="auto">
              <a:xfrm>
                <a:off x="4195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Line 241"/>
              <p:cNvSpPr>
                <a:spLocks noChangeShapeType="1"/>
              </p:cNvSpPr>
              <p:nvPr/>
            </p:nvSpPr>
            <p:spPr bwMode="auto">
              <a:xfrm>
                <a:off x="4404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Line 242"/>
              <p:cNvSpPr>
                <a:spLocks noChangeShapeType="1"/>
              </p:cNvSpPr>
              <p:nvPr/>
            </p:nvSpPr>
            <p:spPr bwMode="auto">
              <a:xfrm>
                <a:off x="4613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Line 243"/>
              <p:cNvSpPr>
                <a:spLocks noChangeShapeType="1"/>
              </p:cNvSpPr>
              <p:nvPr/>
            </p:nvSpPr>
            <p:spPr bwMode="auto">
              <a:xfrm>
                <a:off x="4822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Line 244"/>
              <p:cNvSpPr>
                <a:spLocks noChangeShapeType="1"/>
              </p:cNvSpPr>
              <p:nvPr/>
            </p:nvSpPr>
            <p:spPr bwMode="auto">
              <a:xfrm>
                <a:off x="5030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Line 245"/>
              <p:cNvSpPr>
                <a:spLocks noChangeShapeType="1"/>
              </p:cNvSpPr>
              <p:nvPr/>
            </p:nvSpPr>
            <p:spPr bwMode="auto">
              <a:xfrm>
                <a:off x="5239" y="2369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Rectangle 246"/>
              <p:cNvSpPr>
                <a:spLocks noChangeArrowheads="1"/>
              </p:cNvSpPr>
              <p:nvPr/>
            </p:nvSpPr>
            <p:spPr bwMode="auto">
              <a:xfrm>
                <a:off x="3122" y="4058"/>
                <a:ext cx="129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247"/>
              <p:cNvSpPr>
                <a:spLocks noChangeArrowheads="1"/>
              </p:cNvSpPr>
              <p:nvPr/>
            </p:nvSpPr>
            <p:spPr bwMode="auto">
              <a:xfrm>
                <a:off x="3305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38" name="Rectangle 248"/>
              <p:cNvSpPr>
                <a:spLocks noChangeArrowheads="1"/>
              </p:cNvSpPr>
              <p:nvPr/>
            </p:nvSpPr>
            <p:spPr bwMode="auto">
              <a:xfrm>
                <a:off x="3517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249"/>
              <p:cNvSpPr>
                <a:spLocks noChangeArrowheads="1"/>
              </p:cNvSpPr>
              <p:nvPr/>
            </p:nvSpPr>
            <p:spPr bwMode="auto">
              <a:xfrm>
                <a:off x="3724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0" name="Rectangle 250"/>
              <p:cNvSpPr>
                <a:spLocks noChangeArrowheads="1"/>
              </p:cNvSpPr>
              <p:nvPr/>
            </p:nvSpPr>
            <p:spPr bwMode="auto">
              <a:xfrm>
                <a:off x="3935" y="4058"/>
                <a:ext cx="2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1" name="Rectangle 251"/>
              <p:cNvSpPr>
                <a:spLocks noChangeArrowheads="1"/>
              </p:cNvSpPr>
              <p:nvPr/>
            </p:nvSpPr>
            <p:spPr bwMode="auto">
              <a:xfrm>
                <a:off x="4176" y="4058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2" name="Rectangle 252"/>
              <p:cNvSpPr>
                <a:spLocks noChangeArrowheads="1"/>
              </p:cNvSpPr>
              <p:nvPr/>
            </p:nvSpPr>
            <p:spPr bwMode="auto">
              <a:xfrm>
                <a:off x="4359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253"/>
              <p:cNvSpPr>
                <a:spLocks noChangeArrowheads="1"/>
              </p:cNvSpPr>
              <p:nvPr/>
            </p:nvSpPr>
            <p:spPr bwMode="auto">
              <a:xfrm>
                <a:off x="4570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4" name="Rectangle 254"/>
              <p:cNvSpPr>
                <a:spLocks noChangeArrowheads="1"/>
              </p:cNvSpPr>
              <p:nvPr/>
            </p:nvSpPr>
            <p:spPr bwMode="auto">
              <a:xfrm>
                <a:off x="4777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255"/>
              <p:cNvSpPr>
                <a:spLocks noChangeArrowheads="1"/>
              </p:cNvSpPr>
              <p:nvPr/>
            </p:nvSpPr>
            <p:spPr bwMode="auto">
              <a:xfrm>
                <a:off x="4989" y="405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6" name="Rectangle 256"/>
              <p:cNvSpPr>
                <a:spLocks noChangeArrowheads="1"/>
              </p:cNvSpPr>
              <p:nvPr/>
            </p:nvSpPr>
            <p:spPr bwMode="auto">
              <a:xfrm>
                <a:off x="5220" y="4058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47" name="Line 257"/>
              <p:cNvSpPr>
                <a:spLocks noChangeShapeType="1"/>
              </p:cNvSpPr>
              <p:nvPr/>
            </p:nvSpPr>
            <p:spPr bwMode="auto">
              <a:xfrm flipV="1">
                <a:off x="3151" y="2369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Line 258"/>
              <p:cNvSpPr>
                <a:spLocks noChangeShapeType="1"/>
              </p:cNvSpPr>
              <p:nvPr/>
            </p:nvSpPr>
            <p:spPr bwMode="auto">
              <a:xfrm flipV="1">
                <a:off x="5239" y="2369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Line 259"/>
              <p:cNvSpPr>
                <a:spLocks noChangeShapeType="1"/>
              </p:cNvSpPr>
              <p:nvPr/>
            </p:nvSpPr>
            <p:spPr bwMode="auto">
              <a:xfrm>
                <a:off x="3151" y="402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Line 260"/>
              <p:cNvSpPr>
                <a:spLocks noChangeShapeType="1"/>
              </p:cNvSpPr>
              <p:nvPr/>
            </p:nvSpPr>
            <p:spPr bwMode="auto">
              <a:xfrm>
                <a:off x="3151" y="381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Line 261"/>
              <p:cNvSpPr>
                <a:spLocks noChangeShapeType="1"/>
              </p:cNvSpPr>
              <p:nvPr/>
            </p:nvSpPr>
            <p:spPr bwMode="auto">
              <a:xfrm>
                <a:off x="3151" y="360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Line 262"/>
              <p:cNvSpPr>
                <a:spLocks noChangeShapeType="1"/>
              </p:cNvSpPr>
              <p:nvPr/>
            </p:nvSpPr>
            <p:spPr bwMode="auto">
              <a:xfrm>
                <a:off x="3151" y="340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Line 263"/>
              <p:cNvSpPr>
                <a:spLocks noChangeShapeType="1"/>
              </p:cNvSpPr>
              <p:nvPr/>
            </p:nvSpPr>
            <p:spPr bwMode="auto">
              <a:xfrm>
                <a:off x="3151" y="319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Line 264"/>
              <p:cNvSpPr>
                <a:spLocks noChangeShapeType="1"/>
              </p:cNvSpPr>
              <p:nvPr/>
            </p:nvSpPr>
            <p:spPr bwMode="auto">
              <a:xfrm>
                <a:off x="3151" y="298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Line 265"/>
              <p:cNvSpPr>
                <a:spLocks noChangeShapeType="1"/>
              </p:cNvSpPr>
              <p:nvPr/>
            </p:nvSpPr>
            <p:spPr bwMode="auto">
              <a:xfrm>
                <a:off x="3151" y="278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Line 266"/>
              <p:cNvSpPr>
                <a:spLocks noChangeShapeType="1"/>
              </p:cNvSpPr>
              <p:nvPr/>
            </p:nvSpPr>
            <p:spPr bwMode="auto">
              <a:xfrm>
                <a:off x="3151" y="257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Line 267"/>
              <p:cNvSpPr>
                <a:spLocks noChangeShapeType="1"/>
              </p:cNvSpPr>
              <p:nvPr/>
            </p:nvSpPr>
            <p:spPr bwMode="auto">
              <a:xfrm>
                <a:off x="3151" y="23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Line 268"/>
              <p:cNvSpPr>
                <a:spLocks noChangeShapeType="1"/>
              </p:cNvSpPr>
              <p:nvPr/>
            </p:nvSpPr>
            <p:spPr bwMode="auto">
              <a:xfrm flipH="1">
                <a:off x="5218" y="402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Line 269"/>
              <p:cNvSpPr>
                <a:spLocks noChangeShapeType="1"/>
              </p:cNvSpPr>
              <p:nvPr/>
            </p:nvSpPr>
            <p:spPr bwMode="auto">
              <a:xfrm flipH="1">
                <a:off x="5218" y="3813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Line 270"/>
              <p:cNvSpPr>
                <a:spLocks noChangeShapeType="1"/>
              </p:cNvSpPr>
              <p:nvPr/>
            </p:nvSpPr>
            <p:spPr bwMode="auto">
              <a:xfrm flipH="1">
                <a:off x="5218" y="3607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Line 271"/>
              <p:cNvSpPr>
                <a:spLocks noChangeShapeType="1"/>
              </p:cNvSpPr>
              <p:nvPr/>
            </p:nvSpPr>
            <p:spPr bwMode="auto">
              <a:xfrm flipH="1">
                <a:off x="5218" y="340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Line 272"/>
              <p:cNvSpPr>
                <a:spLocks noChangeShapeType="1"/>
              </p:cNvSpPr>
              <p:nvPr/>
            </p:nvSpPr>
            <p:spPr bwMode="auto">
              <a:xfrm flipH="1">
                <a:off x="5218" y="319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Line 273"/>
              <p:cNvSpPr>
                <a:spLocks noChangeShapeType="1"/>
              </p:cNvSpPr>
              <p:nvPr/>
            </p:nvSpPr>
            <p:spPr bwMode="auto">
              <a:xfrm flipH="1">
                <a:off x="5218" y="2988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Line 274"/>
              <p:cNvSpPr>
                <a:spLocks noChangeShapeType="1"/>
              </p:cNvSpPr>
              <p:nvPr/>
            </p:nvSpPr>
            <p:spPr bwMode="auto">
              <a:xfrm flipH="1">
                <a:off x="5218" y="2782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Line 275"/>
              <p:cNvSpPr>
                <a:spLocks noChangeShapeType="1"/>
              </p:cNvSpPr>
              <p:nvPr/>
            </p:nvSpPr>
            <p:spPr bwMode="auto">
              <a:xfrm flipH="1">
                <a:off x="5218" y="257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Line 276"/>
              <p:cNvSpPr>
                <a:spLocks noChangeShapeType="1"/>
              </p:cNvSpPr>
              <p:nvPr/>
            </p:nvSpPr>
            <p:spPr bwMode="auto">
              <a:xfrm flipH="1">
                <a:off x="5218" y="23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Rectangle 277"/>
              <p:cNvSpPr>
                <a:spLocks noChangeArrowheads="1"/>
              </p:cNvSpPr>
              <p:nvPr/>
            </p:nvSpPr>
            <p:spPr bwMode="auto">
              <a:xfrm>
                <a:off x="3089" y="3995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278"/>
              <p:cNvSpPr>
                <a:spLocks noChangeArrowheads="1"/>
              </p:cNvSpPr>
              <p:nvPr/>
            </p:nvSpPr>
            <p:spPr bwMode="auto">
              <a:xfrm>
                <a:off x="3036" y="3788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0.5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279"/>
              <p:cNvSpPr>
                <a:spLocks noChangeArrowheads="1"/>
              </p:cNvSpPr>
              <p:nvPr/>
            </p:nvSpPr>
            <p:spPr bwMode="auto">
              <a:xfrm>
                <a:off x="3089" y="3581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70" name="Rectangle 280"/>
              <p:cNvSpPr>
                <a:spLocks noChangeArrowheads="1"/>
              </p:cNvSpPr>
              <p:nvPr/>
            </p:nvSpPr>
            <p:spPr bwMode="auto">
              <a:xfrm>
                <a:off x="3036" y="3375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1.5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281"/>
              <p:cNvSpPr>
                <a:spLocks noChangeArrowheads="1"/>
              </p:cNvSpPr>
              <p:nvPr/>
            </p:nvSpPr>
            <p:spPr bwMode="auto">
              <a:xfrm>
                <a:off x="3089" y="3172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72" name="Rectangle 282"/>
              <p:cNvSpPr>
                <a:spLocks noChangeArrowheads="1"/>
              </p:cNvSpPr>
              <p:nvPr/>
            </p:nvSpPr>
            <p:spPr bwMode="auto">
              <a:xfrm>
                <a:off x="3036" y="2966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2.5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73" name="Rectangle 283"/>
              <p:cNvSpPr>
                <a:spLocks noChangeArrowheads="1"/>
              </p:cNvSpPr>
              <p:nvPr/>
            </p:nvSpPr>
            <p:spPr bwMode="auto">
              <a:xfrm>
                <a:off x="3089" y="2759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3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74" name="Rectangle 284"/>
              <p:cNvSpPr>
                <a:spLocks noChangeArrowheads="1"/>
              </p:cNvSpPr>
              <p:nvPr/>
            </p:nvSpPr>
            <p:spPr bwMode="auto">
              <a:xfrm>
                <a:off x="3036" y="2552"/>
                <a:ext cx="20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3.5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285"/>
              <p:cNvSpPr>
                <a:spLocks noChangeArrowheads="1"/>
              </p:cNvSpPr>
              <p:nvPr/>
            </p:nvSpPr>
            <p:spPr bwMode="auto">
              <a:xfrm>
                <a:off x="3089" y="2345"/>
                <a:ext cx="81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6" name="Freeform 275"/>
            <p:cNvSpPr/>
            <p:nvPr/>
          </p:nvSpPr>
          <p:spPr bwMode="auto">
            <a:xfrm>
              <a:off x="635541" y="2033588"/>
              <a:ext cx="1653702" cy="1312727"/>
            </a:xfrm>
            <a:custGeom>
              <a:avLst/>
              <a:gdLst>
                <a:gd name="connsiteX0" fmla="*/ 1653702 w 1653702"/>
                <a:gd name="connsiteY0" fmla="*/ 654995 h 654995"/>
                <a:gd name="connsiteX1" fmla="*/ 1653702 w 1653702"/>
                <a:gd name="connsiteY1" fmla="*/ 0 h 654995"/>
                <a:gd name="connsiteX2" fmla="*/ 0 w 1653702"/>
                <a:gd name="connsiteY2" fmla="*/ 0 h 65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702" h="654995">
                  <a:moveTo>
                    <a:pt x="1653702" y="654995"/>
                  </a:moveTo>
                  <a:lnTo>
                    <a:pt x="1653702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5311773" y="732702"/>
              <a:ext cx="2658791" cy="42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Constant displacement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1057030" y="3795041"/>
              <a:ext cx="2377172" cy="42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Linear displacement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265735" y="3753665"/>
              <a:ext cx="2735117" cy="42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Quadratic displacement</a:t>
              </a:r>
            </a:p>
          </p:txBody>
        </p:sp>
        <p:graphicFrame>
          <p:nvGraphicFramePr>
            <p:cNvPr id="280" name="Object 2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439073"/>
                </p:ext>
              </p:extLst>
            </p:nvPr>
          </p:nvGraphicFramePr>
          <p:xfrm>
            <a:off x="5713631" y="1259782"/>
            <a:ext cx="3556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" name="Equation" r:id="rId3" imgW="355320" imgH="596880" progId="Equation.DSMT4">
                    <p:embed/>
                  </p:oleObj>
                </mc:Choice>
                <mc:Fallback>
                  <p:oleObj name="Equation" r:id="rId3" imgW="355320" imgH="596880" progId="Equation.DSMT4">
                    <p:embed/>
                    <p:pic>
                      <p:nvPicPr>
                        <p:cNvPr id="296" name="Object 29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13631" y="1259782"/>
                          <a:ext cx="3556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" name="Object 2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782063"/>
                </p:ext>
              </p:extLst>
            </p:nvPr>
          </p:nvGraphicFramePr>
          <p:xfrm>
            <a:off x="5616000" y="2239965"/>
            <a:ext cx="3556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" name="Equation" r:id="rId5" imgW="355320" imgH="596880" progId="Equation.DSMT4">
                    <p:embed/>
                  </p:oleObj>
                </mc:Choice>
                <mc:Fallback>
                  <p:oleObj name="Equation" r:id="rId5" imgW="355320" imgH="596880" progId="Equation.DSMT4">
                    <p:embed/>
                    <p:pic>
                      <p:nvPicPr>
                        <p:cNvPr id="297" name="Object 2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16000" y="2239965"/>
                          <a:ext cx="3556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" name="Object 2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333491"/>
                </p:ext>
              </p:extLst>
            </p:nvPr>
          </p:nvGraphicFramePr>
          <p:xfrm>
            <a:off x="7052046" y="5230872"/>
            <a:ext cx="3556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4" name="Equation" r:id="rId7" imgW="355320" imgH="596880" progId="Equation.DSMT4">
                    <p:embed/>
                  </p:oleObj>
                </mc:Choice>
                <mc:Fallback>
                  <p:oleObj name="Equation" r:id="rId7" imgW="355320" imgH="596880" progId="Equation.DSMT4">
                    <p:embed/>
                    <p:pic>
                      <p:nvPicPr>
                        <p:cNvPr id="298" name="Object 29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52046" y="5230872"/>
                          <a:ext cx="3556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3" name="Object 2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288319"/>
                </p:ext>
              </p:extLst>
            </p:nvPr>
          </p:nvGraphicFramePr>
          <p:xfrm>
            <a:off x="3231441" y="5329239"/>
            <a:ext cx="3556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" name="Equation" r:id="rId8" imgW="355320" imgH="596880" progId="Equation.DSMT4">
                    <p:embed/>
                  </p:oleObj>
                </mc:Choice>
                <mc:Fallback>
                  <p:oleObj name="Equation" r:id="rId8" imgW="355320" imgH="596880" progId="Equation.DSMT4">
                    <p:embed/>
                    <p:pic>
                      <p:nvPicPr>
                        <p:cNvPr id="299" name="Object 29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31441" y="5329239"/>
                          <a:ext cx="3556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4" name="Object 2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94372"/>
                </p:ext>
              </p:extLst>
            </p:nvPr>
          </p:nvGraphicFramePr>
          <p:xfrm>
            <a:off x="5729726" y="4465099"/>
            <a:ext cx="3556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" name="Equation" r:id="rId9" imgW="355320" imgH="596880" progId="Equation.DSMT4">
                    <p:embed/>
                  </p:oleObj>
                </mc:Choice>
                <mc:Fallback>
                  <p:oleObj name="Equation" r:id="rId9" imgW="355320" imgH="596880" progId="Equation.DSMT4">
                    <p:embed/>
                    <p:pic>
                      <p:nvPicPr>
                        <p:cNvPr id="300" name="Object 29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29726" y="4465099"/>
                          <a:ext cx="3556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5" name="Object 2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010912"/>
                </p:ext>
              </p:extLst>
            </p:nvPr>
          </p:nvGraphicFramePr>
          <p:xfrm>
            <a:off x="1892749" y="4224822"/>
            <a:ext cx="3556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" name="Equation" r:id="rId10" imgW="355320" imgH="596880" progId="Equation.DSMT4">
                    <p:embed/>
                  </p:oleObj>
                </mc:Choice>
                <mc:Fallback>
                  <p:oleObj name="Equation" r:id="rId10" imgW="355320" imgH="596880" progId="Equation.DSMT4">
                    <p:embed/>
                    <p:pic>
                      <p:nvPicPr>
                        <p:cNvPr id="301" name="Object 30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92749" y="4224822"/>
                          <a:ext cx="3556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" name="TextBox 285"/>
            <p:cNvSpPr txBox="1"/>
            <p:nvPr/>
          </p:nvSpPr>
          <p:spPr>
            <a:xfrm>
              <a:off x="1052707" y="769146"/>
              <a:ext cx="2403491" cy="42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Mapping &amp; Jacobian</a:t>
              </a:r>
            </a:p>
          </p:txBody>
        </p:sp>
        <p:graphicFrame>
          <p:nvGraphicFramePr>
            <p:cNvPr id="287" name="Object 2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095372"/>
                </p:ext>
              </p:extLst>
            </p:nvPr>
          </p:nvGraphicFramePr>
          <p:xfrm>
            <a:off x="1264733" y="1267613"/>
            <a:ext cx="342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" name="Equation" r:id="rId11" imgW="342720" imgH="596880" progId="Equation.DSMT4">
                    <p:embed/>
                  </p:oleObj>
                </mc:Choice>
                <mc:Fallback>
                  <p:oleObj name="Equation" r:id="rId11" imgW="342720" imgH="596880" progId="Equation.DSMT4">
                    <p:embed/>
                    <p:pic>
                      <p:nvPicPr>
                        <p:cNvPr id="303" name="Object 30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64733" y="1267613"/>
                          <a:ext cx="342900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8" name="Object 2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5731919"/>
                </p:ext>
              </p:extLst>
            </p:nvPr>
          </p:nvGraphicFramePr>
          <p:xfrm>
            <a:off x="3347750" y="1660067"/>
            <a:ext cx="4953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" name="Equation" r:id="rId13" imgW="495000" imgH="304560" progId="Equation.DSMT4">
                    <p:embed/>
                  </p:oleObj>
                </mc:Choice>
                <mc:Fallback>
                  <p:oleObj name="Equation" r:id="rId13" imgW="495000" imgH="304560" progId="Equation.DSMT4">
                    <p:embed/>
                    <p:pic>
                      <p:nvPicPr>
                        <p:cNvPr id="304" name="Object 30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347750" y="1660067"/>
                          <a:ext cx="4953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9" name="Straight Arrow Connector 288"/>
            <p:cNvCxnSpPr/>
            <p:nvPr/>
          </p:nvCxnSpPr>
          <p:spPr bwMode="auto">
            <a:xfrm flipH="1" flipV="1">
              <a:off x="3169373" y="1328951"/>
              <a:ext cx="296863" cy="336551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0" name="Straight Arrow Connector 289"/>
            <p:cNvCxnSpPr/>
            <p:nvPr/>
          </p:nvCxnSpPr>
          <p:spPr bwMode="auto">
            <a:xfrm flipH="1">
              <a:off x="5526307" y="1736729"/>
              <a:ext cx="199805" cy="295957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1" name="Straight Arrow Connector 290"/>
            <p:cNvCxnSpPr>
              <a:endCxn id="149" idx="5"/>
            </p:cNvCxnSpPr>
            <p:nvPr/>
          </p:nvCxnSpPr>
          <p:spPr bwMode="auto">
            <a:xfrm>
              <a:off x="2228557" y="4717955"/>
              <a:ext cx="63794" cy="352521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2" name="Straight Arrow Connector 291"/>
            <p:cNvCxnSpPr/>
            <p:nvPr/>
          </p:nvCxnSpPr>
          <p:spPr bwMode="auto">
            <a:xfrm>
              <a:off x="6095998" y="5027547"/>
              <a:ext cx="131763" cy="378542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3" name="Straight Arrow Connector 292"/>
            <p:cNvCxnSpPr/>
            <p:nvPr/>
          </p:nvCxnSpPr>
          <p:spPr bwMode="auto">
            <a:xfrm>
              <a:off x="1586201" y="1701686"/>
              <a:ext cx="218066" cy="339955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4" name="Straight Arrow Connector 293"/>
            <p:cNvCxnSpPr/>
            <p:nvPr/>
          </p:nvCxnSpPr>
          <p:spPr bwMode="auto">
            <a:xfrm flipV="1">
              <a:off x="5963765" y="2066701"/>
              <a:ext cx="352226" cy="399053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5" name="Straight Arrow Connector 294"/>
            <p:cNvCxnSpPr/>
            <p:nvPr/>
          </p:nvCxnSpPr>
          <p:spPr bwMode="auto">
            <a:xfrm flipH="1" flipV="1">
              <a:off x="2970358" y="5053128"/>
              <a:ext cx="264824" cy="380524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6" name="Straight Arrow Connector 295"/>
            <p:cNvCxnSpPr/>
            <p:nvPr/>
          </p:nvCxnSpPr>
          <p:spPr bwMode="auto">
            <a:xfrm flipH="1" flipV="1">
              <a:off x="6878230" y="4903306"/>
              <a:ext cx="165894" cy="450590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600" name="Group 599"/>
          <p:cNvGrpSpPr>
            <a:grpSpLocks noChangeAspect="1"/>
          </p:cNvGrpSpPr>
          <p:nvPr/>
        </p:nvGrpSpPr>
        <p:grpSpPr>
          <a:xfrm>
            <a:off x="519015" y="4644414"/>
            <a:ext cx="4572000" cy="3533270"/>
            <a:chOff x="362169" y="4599475"/>
            <a:chExt cx="4767047" cy="3684004"/>
          </a:xfrm>
        </p:grpSpPr>
        <p:grpSp>
          <p:nvGrpSpPr>
            <p:cNvPr id="298" name="Group 4"/>
            <p:cNvGrpSpPr>
              <a:grpSpLocks noChangeAspect="1"/>
            </p:cNvGrpSpPr>
            <p:nvPr/>
          </p:nvGrpSpPr>
          <p:grpSpPr bwMode="auto">
            <a:xfrm>
              <a:off x="362169" y="4599475"/>
              <a:ext cx="2182471" cy="1819368"/>
              <a:chOff x="310" y="450"/>
              <a:chExt cx="2266" cy="1889"/>
            </a:xfrm>
          </p:grpSpPr>
          <p:sp>
            <p:nvSpPr>
              <p:cNvPr id="299" name="Line 6"/>
              <p:cNvSpPr>
                <a:spLocks noChangeShapeType="1"/>
              </p:cNvSpPr>
              <p:nvPr/>
            </p:nvSpPr>
            <p:spPr bwMode="auto">
              <a:xfrm>
                <a:off x="425" y="2125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Line 7"/>
              <p:cNvSpPr>
                <a:spLocks noChangeShapeType="1"/>
              </p:cNvSpPr>
              <p:nvPr/>
            </p:nvSpPr>
            <p:spPr bwMode="auto">
              <a:xfrm>
                <a:off x="425" y="474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Line 8"/>
              <p:cNvSpPr>
                <a:spLocks noChangeShapeType="1"/>
              </p:cNvSpPr>
              <p:nvPr/>
            </p:nvSpPr>
            <p:spPr bwMode="auto">
              <a:xfrm flipV="1">
                <a:off x="425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Line 9"/>
              <p:cNvSpPr>
                <a:spLocks noChangeShapeType="1"/>
              </p:cNvSpPr>
              <p:nvPr/>
            </p:nvSpPr>
            <p:spPr bwMode="auto">
              <a:xfrm flipV="1">
                <a:off x="634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Line 10"/>
              <p:cNvSpPr>
                <a:spLocks noChangeShapeType="1"/>
              </p:cNvSpPr>
              <p:nvPr/>
            </p:nvSpPr>
            <p:spPr bwMode="auto">
              <a:xfrm flipV="1">
                <a:off x="843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Line 11"/>
              <p:cNvSpPr>
                <a:spLocks noChangeShapeType="1"/>
              </p:cNvSpPr>
              <p:nvPr/>
            </p:nvSpPr>
            <p:spPr bwMode="auto">
              <a:xfrm flipV="1">
                <a:off x="1052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Line 12"/>
              <p:cNvSpPr>
                <a:spLocks noChangeShapeType="1"/>
              </p:cNvSpPr>
              <p:nvPr/>
            </p:nvSpPr>
            <p:spPr bwMode="auto">
              <a:xfrm flipV="1">
                <a:off x="1260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Line 13"/>
              <p:cNvSpPr>
                <a:spLocks noChangeShapeType="1"/>
              </p:cNvSpPr>
              <p:nvPr/>
            </p:nvSpPr>
            <p:spPr bwMode="auto">
              <a:xfrm flipV="1">
                <a:off x="1469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Line 14"/>
              <p:cNvSpPr>
                <a:spLocks noChangeShapeType="1"/>
              </p:cNvSpPr>
              <p:nvPr/>
            </p:nvSpPr>
            <p:spPr bwMode="auto">
              <a:xfrm flipV="1">
                <a:off x="1678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Line 15"/>
              <p:cNvSpPr>
                <a:spLocks noChangeShapeType="1"/>
              </p:cNvSpPr>
              <p:nvPr/>
            </p:nvSpPr>
            <p:spPr bwMode="auto">
              <a:xfrm flipV="1">
                <a:off x="1887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Line 16"/>
              <p:cNvSpPr>
                <a:spLocks noChangeShapeType="1"/>
              </p:cNvSpPr>
              <p:nvPr/>
            </p:nvSpPr>
            <p:spPr bwMode="auto">
              <a:xfrm flipV="1">
                <a:off x="2096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Line 17"/>
              <p:cNvSpPr>
                <a:spLocks noChangeShapeType="1"/>
              </p:cNvSpPr>
              <p:nvPr/>
            </p:nvSpPr>
            <p:spPr bwMode="auto">
              <a:xfrm flipV="1">
                <a:off x="2304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Line 18"/>
              <p:cNvSpPr>
                <a:spLocks noChangeShapeType="1"/>
              </p:cNvSpPr>
              <p:nvPr/>
            </p:nvSpPr>
            <p:spPr bwMode="auto">
              <a:xfrm flipV="1">
                <a:off x="2513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Line 19"/>
              <p:cNvSpPr>
                <a:spLocks noChangeShapeType="1"/>
              </p:cNvSpPr>
              <p:nvPr/>
            </p:nvSpPr>
            <p:spPr bwMode="auto">
              <a:xfrm>
                <a:off x="425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Line 20"/>
              <p:cNvSpPr>
                <a:spLocks noChangeShapeType="1"/>
              </p:cNvSpPr>
              <p:nvPr/>
            </p:nvSpPr>
            <p:spPr bwMode="auto">
              <a:xfrm>
                <a:off x="634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Line 21"/>
              <p:cNvSpPr>
                <a:spLocks noChangeShapeType="1"/>
              </p:cNvSpPr>
              <p:nvPr/>
            </p:nvSpPr>
            <p:spPr bwMode="auto">
              <a:xfrm>
                <a:off x="843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Line 22"/>
              <p:cNvSpPr>
                <a:spLocks noChangeShapeType="1"/>
              </p:cNvSpPr>
              <p:nvPr/>
            </p:nvSpPr>
            <p:spPr bwMode="auto">
              <a:xfrm>
                <a:off x="1052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Line 23"/>
              <p:cNvSpPr>
                <a:spLocks noChangeShapeType="1"/>
              </p:cNvSpPr>
              <p:nvPr/>
            </p:nvSpPr>
            <p:spPr bwMode="auto">
              <a:xfrm>
                <a:off x="1260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24"/>
              <p:cNvSpPr>
                <a:spLocks noChangeShapeType="1"/>
              </p:cNvSpPr>
              <p:nvPr/>
            </p:nvSpPr>
            <p:spPr bwMode="auto">
              <a:xfrm>
                <a:off x="1469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Line 25"/>
              <p:cNvSpPr>
                <a:spLocks noChangeShapeType="1"/>
              </p:cNvSpPr>
              <p:nvPr/>
            </p:nvSpPr>
            <p:spPr bwMode="auto">
              <a:xfrm>
                <a:off x="1678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Line 26"/>
              <p:cNvSpPr>
                <a:spLocks noChangeShapeType="1"/>
              </p:cNvSpPr>
              <p:nvPr/>
            </p:nvSpPr>
            <p:spPr bwMode="auto">
              <a:xfrm>
                <a:off x="1887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Line 27"/>
              <p:cNvSpPr>
                <a:spLocks noChangeShapeType="1"/>
              </p:cNvSpPr>
              <p:nvPr/>
            </p:nvSpPr>
            <p:spPr bwMode="auto">
              <a:xfrm>
                <a:off x="2096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Line 28"/>
              <p:cNvSpPr>
                <a:spLocks noChangeShapeType="1"/>
              </p:cNvSpPr>
              <p:nvPr/>
            </p:nvSpPr>
            <p:spPr bwMode="auto">
              <a:xfrm>
                <a:off x="2304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Line 29"/>
              <p:cNvSpPr>
                <a:spLocks noChangeShapeType="1"/>
              </p:cNvSpPr>
              <p:nvPr/>
            </p:nvSpPr>
            <p:spPr bwMode="auto">
              <a:xfrm>
                <a:off x="2513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Rectangle 30"/>
              <p:cNvSpPr>
                <a:spLocks noChangeArrowheads="1"/>
              </p:cNvSpPr>
              <p:nvPr/>
            </p:nvSpPr>
            <p:spPr bwMode="auto">
              <a:xfrm>
                <a:off x="396" y="2163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4" name="Rectangle 31"/>
              <p:cNvSpPr>
                <a:spLocks noChangeArrowheads="1"/>
              </p:cNvSpPr>
              <p:nvPr/>
            </p:nvSpPr>
            <p:spPr bwMode="auto">
              <a:xfrm>
                <a:off x="579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5" name="Rectangle 32"/>
              <p:cNvSpPr>
                <a:spLocks noChangeArrowheads="1"/>
              </p:cNvSpPr>
              <p:nvPr/>
            </p:nvSpPr>
            <p:spPr bwMode="auto">
              <a:xfrm>
                <a:off x="791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6" name="Rectangle 33"/>
              <p:cNvSpPr>
                <a:spLocks noChangeArrowheads="1"/>
              </p:cNvSpPr>
              <p:nvPr/>
            </p:nvSpPr>
            <p:spPr bwMode="auto">
              <a:xfrm>
                <a:off x="998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7" name="Rectangle 34"/>
              <p:cNvSpPr>
                <a:spLocks noChangeArrowheads="1"/>
              </p:cNvSpPr>
              <p:nvPr/>
            </p:nvSpPr>
            <p:spPr bwMode="auto">
              <a:xfrm>
                <a:off x="1209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8" name="Rectangle 35"/>
              <p:cNvSpPr>
                <a:spLocks noChangeArrowheads="1"/>
              </p:cNvSpPr>
              <p:nvPr/>
            </p:nvSpPr>
            <p:spPr bwMode="auto">
              <a:xfrm>
                <a:off x="1450" y="2163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29" name="Rectangle 36"/>
              <p:cNvSpPr>
                <a:spLocks noChangeArrowheads="1"/>
              </p:cNvSpPr>
              <p:nvPr/>
            </p:nvSpPr>
            <p:spPr bwMode="auto">
              <a:xfrm>
                <a:off x="1633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30" name="Rectangle 37"/>
              <p:cNvSpPr>
                <a:spLocks noChangeArrowheads="1"/>
              </p:cNvSpPr>
              <p:nvPr/>
            </p:nvSpPr>
            <p:spPr bwMode="auto">
              <a:xfrm>
                <a:off x="1844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31" name="Rectangle 38"/>
              <p:cNvSpPr>
                <a:spLocks noChangeArrowheads="1"/>
              </p:cNvSpPr>
              <p:nvPr/>
            </p:nvSpPr>
            <p:spPr bwMode="auto">
              <a:xfrm>
                <a:off x="2051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32" name="Rectangle 39"/>
              <p:cNvSpPr>
                <a:spLocks noChangeArrowheads="1"/>
              </p:cNvSpPr>
              <p:nvPr/>
            </p:nvSpPr>
            <p:spPr bwMode="auto">
              <a:xfrm>
                <a:off x="2263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33" name="Rectangle 40"/>
              <p:cNvSpPr>
                <a:spLocks noChangeArrowheads="1"/>
              </p:cNvSpPr>
              <p:nvPr/>
            </p:nvSpPr>
            <p:spPr bwMode="auto">
              <a:xfrm>
                <a:off x="2494" y="2163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34" name="Line 41"/>
              <p:cNvSpPr>
                <a:spLocks noChangeShapeType="1"/>
              </p:cNvSpPr>
              <p:nvPr/>
            </p:nvSpPr>
            <p:spPr bwMode="auto">
              <a:xfrm flipV="1">
                <a:off x="425" y="474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Line 42"/>
              <p:cNvSpPr>
                <a:spLocks noChangeShapeType="1"/>
              </p:cNvSpPr>
              <p:nvPr/>
            </p:nvSpPr>
            <p:spPr bwMode="auto">
              <a:xfrm flipV="1">
                <a:off x="2513" y="474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Line 43"/>
              <p:cNvSpPr>
                <a:spLocks noChangeShapeType="1"/>
              </p:cNvSpPr>
              <p:nvPr/>
            </p:nvSpPr>
            <p:spPr bwMode="auto">
              <a:xfrm>
                <a:off x="425" y="212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Line 44"/>
              <p:cNvSpPr>
                <a:spLocks noChangeShapeType="1"/>
              </p:cNvSpPr>
              <p:nvPr/>
            </p:nvSpPr>
            <p:spPr bwMode="auto">
              <a:xfrm>
                <a:off x="425" y="196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Line 45"/>
              <p:cNvSpPr>
                <a:spLocks noChangeShapeType="1"/>
              </p:cNvSpPr>
              <p:nvPr/>
            </p:nvSpPr>
            <p:spPr bwMode="auto">
              <a:xfrm>
                <a:off x="425" y="179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Line 46"/>
              <p:cNvSpPr>
                <a:spLocks noChangeShapeType="1"/>
              </p:cNvSpPr>
              <p:nvPr/>
            </p:nvSpPr>
            <p:spPr bwMode="auto">
              <a:xfrm>
                <a:off x="425" y="163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Line 47"/>
              <p:cNvSpPr>
                <a:spLocks noChangeShapeType="1"/>
              </p:cNvSpPr>
              <p:nvPr/>
            </p:nvSpPr>
            <p:spPr bwMode="auto">
              <a:xfrm>
                <a:off x="425" y="146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Line 48"/>
              <p:cNvSpPr>
                <a:spLocks noChangeShapeType="1"/>
              </p:cNvSpPr>
              <p:nvPr/>
            </p:nvSpPr>
            <p:spPr bwMode="auto">
              <a:xfrm>
                <a:off x="425" y="129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Line 49"/>
              <p:cNvSpPr>
                <a:spLocks noChangeShapeType="1"/>
              </p:cNvSpPr>
              <p:nvPr/>
            </p:nvSpPr>
            <p:spPr bwMode="auto">
              <a:xfrm>
                <a:off x="425" y="11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Line 50"/>
              <p:cNvSpPr>
                <a:spLocks noChangeShapeType="1"/>
              </p:cNvSpPr>
              <p:nvPr/>
            </p:nvSpPr>
            <p:spPr bwMode="auto">
              <a:xfrm>
                <a:off x="425" y="9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Line 51"/>
              <p:cNvSpPr>
                <a:spLocks noChangeShapeType="1"/>
              </p:cNvSpPr>
              <p:nvPr/>
            </p:nvSpPr>
            <p:spPr bwMode="auto">
              <a:xfrm>
                <a:off x="425" y="80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Line 52"/>
              <p:cNvSpPr>
                <a:spLocks noChangeShapeType="1"/>
              </p:cNvSpPr>
              <p:nvPr/>
            </p:nvSpPr>
            <p:spPr bwMode="auto">
              <a:xfrm>
                <a:off x="425" y="63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Line 53"/>
              <p:cNvSpPr>
                <a:spLocks noChangeShapeType="1"/>
              </p:cNvSpPr>
              <p:nvPr/>
            </p:nvSpPr>
            <p:spPr bwMode="auto">
              <a:xfrm>
                <a:off x="425" y="47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Line 54"/>
              <p:cNvSpPr>
                <a:spLocks noChangeShapeType="1"/>
              </p:cNvSpPr>
              <p:nvPr/>
            </p:nvSpPr>
            <p:spPr bwMode="auto">
              <a:xfrm flipH="1">
                <a:off x="2492" y="212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Line 55"/>
              <p:cNvSpPr>
                <a:spLocks noChangeShapeType="1"/>
              </p:cNvSpPr>
              <p:nvPr/>
            </p:nvSpPr>
            <p:spPr bwMode="auto">
              <a:xfrm flipH="1">
                <a:off x="2492" y="196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Line 56"/>
              <p:cNvSpPr>
                <a:spLocks noChangeShapeType="1"/>
              </p:cNvSpPr>
              <p:nvPr/>
            </p:nvSpPr>
            <p:spPr bwMode="auto">
              <a:xfrm flipH="1">
                <a:off x="2492" y="179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Line 57"/>
              <p:cNvSpPr>
                <a:spLocks noChangeShapeType="1"/>
              </p:cNvSpPr>
              <p:nvPr/>
            </p:nvSpPr>
            <p:spPr bwMode="auto">
              <a:xfrm flipH="1">
                <a:off x="2492" y="163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Line 58"/>
              <p:cNvSpPr>
                <a:spLocks noChangeShapeType="1"/>
              </p:cNvSpPr>
              <p:nvPr/>
            </p:nvSpPr>
            <p:spPr bwMode="auto">
              <a:xfrm flipH="1">
                <a:off x="2492" y="146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Line 59"/>
              <p:cNvSpPr>
                <a:spLocks noChangeShapeType="1"/>
              </p:cNvSpPr>
              <p:nvPr/>
            </p:nvSpPr>
            <p:spPr bwMode="auto">
              <a:xfrm flipH="1">
                <a:off x="2492" y="129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Line 60"/>
              <p:cNvSpPr>
                <a:spLocks noChangeShapeType="1"/>
              </p:cNvSpPr>
              <p:nvPr/>
            </p:nvSpPr>
            <p:spPr bwMode="auto">
              <a:xfrm flipH="1">
                <a:off x="2492" y="11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Line 61"/>
              <p:cNvSpPr>
                <a:spLocks noChangeShapeType="1"/>
              </p:cNvSpPr>
              <p:nvPr/>
            </p:nvSpPr>
            <p:spPr bwMode="auto">
              <a:xfrm flipH="1">
                <a:off x="2492" y="9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Line 62"/>
              <p:cNvSpPr>
                <a:spLocks noChangeShapeType="1"/>
              </p:cNvSpPr>
              <p:nvPr/>
            </p:nvSpPr>
            <p:spPr bwMode="auto">
              <a:xfrm flipH="1">
                <a:off x="2492" y="80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Line 63"/>
              <p:cNvSpPr>
                <a:spLocks noChangeShapeType="1"/>
              </p:cNvSpPr>
              <p:nvPr/>
            </p:nvSpPr>
            <p:spPr bwMode="auto">
              <a:xfrm flipH="1">
                <a:off x="2492" y="63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Line 64"/>
              <p:cNvSpPr>
                <a:spLocks noChangeShapeType="1"/>
              </p:cNvSpPr>
              <p:nvPr/>
            </p:nvSpPr>
            <p:spPr bwMode="auto">
              <a:xfrm flipH="1">
                <a:off x="2492" y="47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Rectangle 65"/>
              <p:cNvSpPr>
                <a:spLocks noChangeArrowheads="1"/>
              </p:cNvSpPr>
              <p:nvPr/>
            </p:nvSpPr>
            <p:spPr bwMode="auto">
              <a:xfrm>
                <a:off x="363" y="2100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59" name="Rectangle 66"/>
              <p:cNvSpPr>
                <a:spLocks noChangeArrowheads="1"/>
              </p:cNvSpPr>
              <p:nvPr/>
            </p:nvSpPr>
            <p:spPr bwMode="auto">
              <a:xfrm>
                <a:off x="310" y="1937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0" name="Rectangle 67"/>
              <p:cNvSpPr>
                <a:spLocks noChangeArrowheads="1"/>
              </p:cNvSpPr>
              <p:nvPr/>
            </p:nvSpPr>
            <p:spPr bwMode="auto">
              <a:xfrm>
                <a:off x="310" y="1768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1" name="Rectangle 68"/>
              <p:cNvSpPr>
                <a:spLocks noChangeArrowheads="1"/>
              </p:cNvSpPr>
              <p:nvPr/>
            </p:nvSpPr>
            <p:spPr bwMode="auto">
              <a:xfrm>
                <a:off x="310" y="1605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2" name="Rectangle 69"/>
              <p:cNvSpPr>
                <a:spLocks noChangeArrowheads="1"/>
              </p:cNvSpPr>
              <p:nvPr/>
            </p:nvSpPr>
            <p:spPr bwMode="auto">
              <a:xfrm>
                <a:off x="310" y="1441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3" name="Rectangle 70"/>
              <p:cNvSpPr>
                <a:spLocks noChangeArrowheads="1"/>
              </p:cNvSpPr>
              <p:nvPr/>
            </p:nvSpPr>
            <p:spPr bwMode="auto">
              <a:xfrm>
                <a:off x="363" y="1277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4" name="Rectangle 71"/>
              <p:cNvSpPr>
                <a:spLocks noChangeArrowheads="1"/>
              </p:cNvSpPr>
              <p:nvPr/>
            </p:nvSpPr>
            <p:spPr bwMode="auto">
              <a:xfrm>
                <a:off x="310" y="110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5" name="Rectangle 72"/>
              <p:cNvSpPr>
                <a:spLocks noChangeArrowheads="1"/>
              </p:cNvSpPr>
              <p:nvPr/>
            </p:nvSpPr>
            <p:spPr bwMode="auto">
              <a:xfrm>
                <a:off x="310" y="945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6" name="Rectangle 73"/>
              <p:cNvSpPr>
                <a:spLocks noChangeArrowheads="1"/>
              </p:cNvSpPr>
              <p:nvPr/>
            </p:nvSpPr>
            <p:spPr bwMode="auto">
              <a:xfrm>
                <a:off x="310" y="782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7" name="Rectangle 74"/>
              <p:cNvSpPr>
                <a:spLocks noChangeArrowheads="1"/>
              </p:cNvSpPr>
              <p:nvPr/>
            </p:nvSpPr>
            <p:spPr bwMode="auto">
              <a:xfrm>
                <a:off x="310" y="61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8" name="Rectangle 75"/>
              <p:cNvSpPr>
                <a:spLocks noChangeArrowheads="1"/>
              </p:cNvSpPr>
              <p:nvPr/>
            </p:nvSpPr>
            <p:spPr bwMode="auto">
              <a:xfrm>
                <a:off x="363" y="450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76"/>
              <p:cNvSpPr>
                <a:spLocks/>
              </p:cNvSpPr>
              <p:nvPr/>
            </p:nvSpPr>
            <p:spPr bwMode="auto">
              <a:xfrm>
                <a:off x="425" y="474"/>
                <a:ext cx="2088" cy="1651"/>
              </a:xfrm>
              <a:custGeom>
                <a:avLst/>
                <a:gdLst>
                  <a:gd name="T0" fmla="*/ 0 w 2088"/>
                  <a:gd name="T1" fmla="*/ 1651 h 1651"/>
                  <a:gd name="T2" fmla="*/ 209 w 2088"/>
                  <a:gd name="T3" fmla="*/ 1634 h 1651"/>
                  <a:gd name="T4" fmla="*/ 418 w 2088"/>
                  <a:gd name="T5" fmla="*/ 1585 h 1651"/>
                  <a:gd name="T6" fmla="*/ 627 w 2088"/>
                  <a:gd name="T7" fmla="*/ 1502 h 1651"/>
                  <a:gd name="T8" fmla="*/ 835 w 2088"/>
                  <a:gd name="T9" fmla="*/ 1386 h 1651"/>
                  <a:gd name="T10" fmla="*/ 1044 w 2088"/>
                  <a:gd name="T11" fmla="*/ 1238 h 1651"/>
                  <a:gd name="T12" fmla="*/ 1253 w 2088"/>
                  <a:gd name="T13" fmla="*/ 1057 h 1651"/>
                  <a:gd name="T14" fmla="*/ 1462 w 2088"/>
                  <a:gd name="T15" fmla="*/ 842 h 1651"/>
                  <a:gd name="T16" fmla="*/ 1671 w 2088"/>
                  <a:gd name="T17" fmla="*/ 594 h 1651"/>
                  <a:gd name="T18" fmla="*/ 1879 w 2088"/>
                  <a:gd name="T19" fmla="*/ 314 h 1651"/>
                  <a:gd name="T20" fmla="*/ 2088 w 2088"/>
                  <a:gd name="T21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651">
                    <a:moveTo>
                      <a:pt x="0" y="1651"/>
                    </a:moveTo>
                    <a:lnTo>
                      <a:pt x="209" y="1634"/>
                    </a:lnTo>
                    <a:lnTo>
                      <a:pt x="418" y="1585"/>
                    </a:lnTo>
                    <a:lnTo>
                      <a:pt x="627" y="1502"/>
                    </a:lnTo>
                    <a:lnTo>
                      <a:pt x="835" y="1386"/>
                    </a:lnTo>
                    <a:lnTo>
                      <a:pt x="1044" y="1238"/>
                    </a:lnTo>
                    <a:lnTo>
                      <a:pt x="1253" y="1057"/>
                    </a:lnTo>
                    <a:lnTo>
                      <a:pt x="1462" y="842"/>
                    </a:lnTo>
                    <a:lnTo>
                      <a:pt x="1671" y="594"/>
                    </a:lnTo>
                    <a:lnTo>
                      <a:pt x="1879" y="314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77"/>
              <p:cNvSpPr>
                <a:spLocks/>
              </p:cNvSpPr>
              <p:nvPr/>
            </p:nvSpPr>
            <p:spPr bwMode="auto">
              <a:xfrm>
                <a:off x="425" y="474"/>
                <a:ext cx="2088" cy="1651"/>
              </a:xfrm>
              <a:custGeom>
                <a:avLst/>
                <a:gdLst>
                  <a:gd name="T0" fmla="*/ 0 w 2088"/>
                  <a:gd name="T1" fmla="*/ 1651 h 1651"/>
                  <a:gd name="T2" fmla="*/ 209 w 2088"/>
                  <a:gd name="T3" fmla="*/ 1486 h 1651"/>
                  <a:gd name="T4" fmla="*/ 418 w 2088"/>
                  <a:gd name="T5" fmla="*/ 1321 h 1651"/>
                  <a:gd name="T6" fmla="*/ 627 w 2088"/>
                  <a:gd name="T7" fmla="*/ 1156 h 1651"/>
                  <a:gd name="T8" fmla="*/ 835 w 2088"/>
                  <a:gd name="T9" fmla="*/ 990 h 1651"/>
                  <a:gd name="T10" fmla="*/ 1044 w 2088"/>
                  <a:gd name="T11" fmla="*/ 825 h 1651"/>
                  <a:gd name="T12" fmla="*/ 1253 w 2088"/>
                  <a:gd name="T13" fmla="*/ 661 h 1651"/>
                  <a:gd name="T14" fmla="*/ 1462 w 2088"/>
                  <a:gd name="T15" fmla="*/ 495 h 1651"/>
                  <a:gd name="T16" fmla="*/ 1671 w 2088"/>
                  <a:gd name="T17" fmla="*/ 330 h 1651"/>
                  <a:gd name="T18" fmla="*/ 1879 w 2088"/>
                  <a:gd name="T19" fmla="*/ 165 h 1651"/>
                  <a:gd name="T20" fmla="*/ 2088 w 2088"/>
                  <a:gd name="T21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651">
                    <a:moveTo>
                      <a:pt x="0" y="1651"/>
                    </a:moveTo>
                    <a:lnTo>
                      <a:pt x="209" y="1486"/>
                    </a:lnTo>
                    <a:lnTo>
                      <a:pt x="418" y="1321"/>
                    </a:lnTo>
                    <a:lnTo>
                      <a:pt x="627" y="1156"/>
                    </a:lnTo>
                    <a:lnTo>
                      <a:pt x="835" y="990"/>
                    </a:lnTo>
                    <a:lnTo>
                      <a:pt x="1044" y="825"/>
                    </a:lnTo>
                    <a:lnTo>
                      <a:pt x="1253" y="661"/>
                    </a:lnTo>
                    <a:lnTo>
                      <a:pt x="1462" y="495"/>
                    </a:lnTo>
                    <a:lnTo>
                      <a:pt x="1671" y="330"/>
                    </a:lnTo>
                    <a:lnTo>
                      <a:pt x="1879" y="165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1" name="Group 80"/>
            <p:cNvGrpSpPr>
              <a:grpSpLocks noChangeAspect="1"/>
            </p:cNvGrpSpPr>
            <p:nvPr/>
          </p:nvGrpSpPr>
          <p:grpSpPr bwMode="auto">
            <a:xfrm>
              <a:off x="2927481" y="4599475"/>
              <a:ext cx="2201734" cy="1819368"/>
              <a:chOff x="3242" y="450"/>
              <a:chExt cx="2286" cy="1889"/>
            </a:xfrm>
          </p:grpSpPr>
          <p:sp>
            <p:nvSpPr>
              <p:cNvPr id="372" name="Freeform 152"/>
              <p:cNvSpPr>
                <a:spLocks/>
              </p:cNvSpPr>
              <p:nvPr/>
            </p:nvSpPr>
            <p:spPr bwMode="auto">
              <a:xfrm>
                <a:off x="3377" y="1299"/>
                <a:ext cx="2088" cy="0"/>
              </a:xfrm>
              <a:custGeom>
                <a:avLst/>
                <a:gdLst>
                  <a:gd name="T0" fmla="*/ 0 w 2088"/>
                  <a:gd name="T1" fmla="*/ 209 w 2088"/>
                  <a:gd name="T2" fmla="*/ 418 w 2088"/>
                  <a:gd name="T3" fmla="*/ 627 w 2088"/>
                  <a:gd name="T4" fmla="*/ 835 w 2088"/>
                  <a:gd name="T5" fmla="*/ 1044 w 2088"/>
                  <a:gd name="T6" fmla="*/ 1253 w 2088"/>
                  <a:gd name="T7" fmla="*/ 1462 w 2088"/>
                  <a:gd name="T8" fmla="*/ 1671 w 2088"/>
                  <a:gd name="T9" fmla="*/ 1879 w 2088"/>
                  <a:gd name="T10" fmla="*/ 2088 w 208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2088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7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1" y="0"/>
                    </a:lnTo>
                    <a:lnTo>
                      <a:pt x="1879" y="0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Line 82"/>
              <p:cNvSpPr>
                <a:spLocks noChangeShapeType="1"/>
              </p:cNvSpPr>
              <p:nvPr/>
            </p:nvSpPr>
            <p:spPr bwMode="auto">
              <a:xfrm>
                <a:off x="3377" y="2125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Line 83"/>
              <p:cNvSpPr>
                <a:spLocks noChangeShapeType="1"/>
              </p:cNvSpPr>
              <p:nvPr/>
            </p:nvSpPr>
            <p:spPr bwMode="auto">
              <a:xfrm>
                <a:off x="3377" y="474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Line 84"/>
              <p:cNvSpPr>
                <a:spLocks noChangeShapeType="1"/>
              </p:cNvSpPr>
              <p:nvPr/>
            </p:nvSpPr>
            <p:spPr bwMode="auto">
              <a:xfrm flipV="1">
                <a:off x="3377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Line 85"/>
              <p:cNvSpPr>
                <a:spLocks noChangeShapeType="1"/>
              </p:cNvSpPr>
              <p:nvPr/>
            </p:nvSpPr>
            <p:spPr bwMode="auto">
              <a:xfrm flipV="1">
                <a:off x="3586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86"/>
              <p:cNvSpPr>
                <a:spLocks noChangeShapeType="1"/>
              </p:cNvSpPr>
              <p:nvPr/>
            </p:nvSpPr>
            <p:spPr bwMode="auto">
              <a:xfrm flipV="1">
                <a:off x="3795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Line 87"/>
              <p:cNvSpPr>
                <a:spLocks noChangeShapeType="1"/>
              </p:cNvSpPr>
              <p:nvPr/>
            </p:nvSpPr>
            <p:spPr bwMode="auto">
              <a:xfrm flipV="1">
                <a:off x="4004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Line 88"/>
              <p:cNvSpPr>
                <a:spLocks noChangeShapeType="1"/>
              </p:cNvSpPr>
              <p:nvPr/>
            </p:nvSpPr>
            <p:spPr bwMode="auto">
              <a:xfrm flipV="1">
                <a:off x="4212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Line 89"/>
              <p:cNvSpPr>
                <a:spLocks noChangeShapeType="1"/>
              </p:cNvSpPr>
              <p:nvPr/>
            </p:nvSpPr>
            <p:spPr bwMode="auto">
              <a:xfrm flipV="1">
                <a:off x="4421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Line 90"/>
              <p:cNvSpPr>
                <a:spLocks noChangeShapeType="1"/>
              </p:cNvSpPr>
              <p:nvPr/>
            </p:nvSpPr>
            <p:spPr bwMode="auto">
              <a:xfrm flipV="1">
                <a:off x="4630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Line 91"/>
              <p:cNvSpPr>
                <a:spLocks noChangeShapeType="1"/>
              </p:cNvSpPr>
              <p:nvPr/>
            </p:nvSpPr>
            <p:spPr bwMode="auto">
              <a:xfrm flipV="1">
                <a:off x="4839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Line 92"/>
              <p:cNvSpPr>
                <a:spLocks noChangeShapeType="1"/>
              </p:cNvSpPr>
              <p:nvPr/>
            </p:nvSpPr>
            <p:spPr bwMode="auto">
              <a:xfrm flipV="1">
                <a:off x="5048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Line 93"/>
              <p:cNvSpPr>
                <a:spLocks noChangeShapeType="1"/>
              </p:cNvSpPr>
              <p:nvPr/>
            </p:nvSpPr>
            <p:spPr bwMode="auto">
              <a:xfrm flipV="1">
                <a:off x="5256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Line 94"/>
              <p:cNvSpPr>
                <a:spLocks noChangeShapeType="1"/>
              </p:cNvSpPr>
              <p:nvPr/>
            </p:nvSpPr>
            <p:spPr bwMode="auto">
              <a:xfrm flipV="1">
                <a:off x="5465" y="210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Line 95"/>
              <p:cNvSpPr>
                <a:spLocks noChangeShapeType="1"/>
              </p:cNvSpPr>
              <p:nvPr/>
            </p:nvSpPr>
            <p:spPr bwMode="auto">
              <a:xfrm>
                <a:off x="3377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Line 96"/>
              <p:cNvSpPr>
                <a:spLocks noChangeShapeType="1"/>
              </p:cNvSpPr>
              <p:nvPr/>
            </p:nvSpPr>
            <p:spPr bwMode="auto">
              <a:xfrm>
                <a:off x="3586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Line 97"/>
              <p:cNvSpPr>
                <a:spLocks noChangeShapeType="1"/>
              </p:cNvSpPr>
              <p:nvPr/>
            </p:nvSpPr>
            <p:spPr bwMode="auto">
              <a:xfrm>
                <a:off x="3795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Line 98"/>
              <p:cNvSpPr>
                <a:spLocks noChangeShapeType="1"/>
              </p:cNvSpPr>
              <p:nvPr/>
            </p:nvSpPr>
            <p:spPr bwMode="auto">
              <a:xfrm>
                <a:off x="4004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Line 99"/>
              <p:cNvSpPr>
                <a:spLocks noChangeShapeType="1"/>
              </p:cNvSpPr>
              <p:nvPr/>
            </p:nvSpPr>
            <p:spPr bwMode="auto">
              <a:xfrm>
                <a:off x="4212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Line 100"/>
              <p:cNvSpPr>
                <a:spLocks noChangeShapeType="1"/>
              </p:cNvSpPr>
              <p:nvPr/>
            </p:nvSpPr>
            <p:spPr bwMode="auto">
              <a:xfrm>
                <a:off x="4421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Line 101"/>
              <p:cNvSpPr>
                <a:spLocks noChangeShapeType="1"/>
              </p:cNvSpPr>
              <p:nvPr/>
            </p:nvSpPr>
            <p:spPr bwMode="auto">
              <a:xfrm>
                <a:off x="4630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Line 102"/>
              <p:cNvSpPr>
                <a:spLocks noChangeShapeType="1"/>
              </p:cNvSpPr>
              <p:nvPr/>
            </p:nvSpPr>
            <p:spPr bwMode="auto">
              <a:xfrm>
                <a:off x="4839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Line 103"/>
              <p:cNvSpPr>
                <a:spLocks noChangeShapeType="1"/>
              </p:cNvSpPr>
              <p:nvPr/>
            </p:nvSpPr>
            <p:spPr bwMode="auto">
              <a:xfrm>
                <a:off x="5048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Line 104"/>
              <p:cNvSpPr>
                <a:spLocks noChangeShapeType="1"/>
              </p:cNvSpPr>
              <p:nvPr/>
            </p:nvSpPr>
            <p:spPr bwMode="auto">
              <a:xfrm>
                <a:off x="5256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Line 105"/>
              <p:cNvSpPr>
                <a:spLocks noChangeShapeType="1"/>
              </p:cNvSpPr>
              <p:nvPr/>
            </p:nvSpPr>
            <p:spPr bwMode="auto">
              <a:xfrm>
                <a:off x="5465" y="474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Rectangle 106"/>
              <p:cNvSpPr>
                <a:spLocks noChangeArrowheads="1"/>
              </p:cNvSpPr>
              <p:nvPr/>
            </p:nvSpPr>
            <p:spPr bwMode="auto">
              <a:xfrm>
                <a:off x="3348" y="2163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98" name="Rectangle 107"/>
              <p:cNvSpPr>
                <a:spLocks noChangeArrowheads="1"/>
              </p:cNvSpPr>
              <p:nvPr/>
            </p:nvSpPr>
            <p:spPr bwMode="auto">
              <a:xfrm>
                <a:off x="3531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399" name="Rectangle 108"/>
              <p:cNvSpPr>
                <a:spLocks noChangeArrowheads="1"/>
              </p:cNvSpPr>
              <p:nvPr/>
            </p:nvSpPr>
            <p:spPr bwMode="auto">
              <a:xfrm>
                <a:off x="3743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0" name="Rectangle 109"/>
              <p:cNvSpPr>
                <a:spLocks noChangeArrowheads="1"/>
              </p:cNvSpPr>
              <p:nvPr/>
            </p:nvSpPr>
            <p:spPr bwMode="auto">
              <a:xfrm>
                <a:off x="3950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1" name="Rectangle 110"/>
              <p:cNvSpPr>
                <a:spLocks noChangeArrowheads="1"/>
              </p:cNvSpPr>
              <p:nvPr/>
            </p:nvSpPr>
            <p:spPr bwMode="auto">
              <a:xfrm>
                <a:off x="4161" y="2163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2" name="Rectangle 111"/>
              <p:cNvSpPr>
                <a:spLocks noChangeArrowheads="1"/>
              </p:cNvSpPr>
              <p:nvPr/>
            </p:nvSpPr>
            <p:spPr bwMode="auto">
              <a:xfrm>
                <a:off x="4402" y="2163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3" name="Rectangle 112"/>
              <p:cNvSpPr>
                <a:spLocks noChangeArrowheads="1"/>
              </p:cNvSpPr>
              <p:nvPr/>
            </p:nvSpPr>
            <p:spPr bwMode="auto">
              <a:xfrm>
                <a:off x="4585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4" name="Rectangle 113"/>
              <p:cNvSpPr>
                <a:spLocks noChangeArrowheads="1"/>
              </p:cNvSpPr>
              <p:nvPr/>
            </p:nvSpPr>
            <p:spPr bwMode="auto">
              <a:xfrm>
                <a:off x="4796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5" name="Rectangle 114"/>
              <p:cNvSpPr>
                <a:spLocks noChangeArrowheads="1"/>
              </p:cNvSpPr>
              <p:nvPr/>
            </p:nvSpPr>
            <p:spPr bwMode="auto">
              <a:xfrm>
                <a:off x="5003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6" name="Rectangle 115"/>
              <p:cNvSpPr>
                <a:spLocks noChangeArrowheads="1"/>
              </p:cNvSpPr>
              <p:nvPr/>
            </p:nvSpPr>
            <p:spPr bwMode="auto">
              <a:xfrm>
                <a:off x="5215" y="216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7" name="Rectangle 116"/>
              <p:cNvSpPr>
                <a:spLocks noChangeArrowheads="1"/>
              </p:cNvSpPr>
              <p:nvPr/>
            </p:nvSpPr>
            <p:spPr bwMode="auto">
              <a:xfrm>
                <a:off x="5446" y="2163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08" name="Line 117"/>
              <p:cNvSpPr>
                <a:spLocks noChangeShapeType="1"/>
              </p:cNvSpPr>
              <p:nvPr/>
            </p:nvSpPr>
            <p:spPr bwMode="auto">
              <a:xfrm flipV="1">
                <a:off x="3377" y="474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Line 118"/>
              <p:cNvSpPr>
                <a:spLocks noChangeShapeType="1"/>
              </p:cNvSpPr>
              <p:nvPr/>
            </p:nvSpPr>
            <p:spPr bwMode="auto">
              <a:xfrm flipV="1">
                <a:off x="5465" y="474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Line 119"/>
              <p:cNvSpPr>
                <a:spLocks noChangeShapeType="1"/>
              </p:cNvSpPr>
              <p:nvPr/>
            </p:nvSpPr>
            <p:spPr bwMode="auto">
              <a:xfrm>
                <a:off x="3377" y="212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Line 120"/>
              <p:cNvSpPr>
                <a:spLocks noChangeShapeType="1"/>
              </p:cNvSpPr>
              <p:nvPr/>
            </p:nvSpPr>
            <p:spPr bwMode="auto">
              <a:xfrm>
                <a:off x="3377" y="196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Line 121"/>
              <p:cNvSpPr>
                <a:spLocks noChangeShapeType="1"/>
              </p:cNvSpPr>
              <p:nvPr/>
            </p:nvSpPr>
            <p:spPr bwMode="auto">
              <a:xfrm>
                <a:off x="3377" y="179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Line 122"/>
              <p:cNvSpPr>
                <a:spLocks noChangeShapeType="1"/>
              </p:cNvSpPr>
              <p:nvPr/>
            </p:nvSpPr>
            <p:spPr bwMode="auto">
              <a:xfrm>
                <a:off x="3377" y="163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Line 123"/>
              <p:cNvSpPr>
                <a:spLocks noChangeShapeType="1"/>
              </p:cNvSpPr>
              <p:nvPr/>
            </p:nvSpPr>
            <p:spPr bwMode="auto">
              <a:xfrm>
                <a:off x="3377" y="146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Line 124"/>
              <p:cNvSpPr>
                <a:spLocks noChangeShapeType="1"/>
              </p:cNvSpPr>
              <p:nvPr/>
            </p:nvSpPr>
            <p:spPr bwMode="auto">
              <a:xfrm>
                <a:off x="3377" y="129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Line 125"/>
              <p:cNvSpPr>
                <a:spLocks noChangeShapeType="1"/>
              </p:cNvSpPr>
              <p:nvPr/>
            </p:nvSpPr>
            <p:spPr bwMode="auto">
              <a:xfrm>
                <a:off x="3377" y="11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Line 126"/>
              <p:cNvSpPr>
                <a:spLocks noChangeShapeType="1"/>
              </p:cNvSpPr>
              <p:nvPr/>
            </p:nvSpPr>
            <p:spPr bwMode="auto">
              <a:xfrm>
                <a:off x="3377" y="9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Line 127"/>
              <p:cNvSpPr>
                <a:spLocks noChangeShapeType="1"/>
              </p:cNvSpPr>
              <p:nvPr/>
            </p:nvSpPr>
            <p:spPr bwMode="auto">
              <a:xfrm>
                <a:off x="3377" y="80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Line 128"/>
              <p:cNvSpPr>
                <a:spLocks noChangeShapeType="1"/>
              </p:cNvSpPr>
              <p:nvPr/>
            </p:nvSpPr>
            <p:spPr bwMode="auto">
              <a:xfrm>
                <a:off x="3377" y="63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Line 129"/>
              <p:cNvSpPr>
                <a:spLocks noChangeShapeType="1"/>
              </p:cNvSpPr>
              <p:nvPr/>
            </p:nvSpPr>
            <p:spPr bwMode="auto">
              <a:xfrm>
                <a:off x="3377" y="47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Line 130"/>
              <p:cNvSpPr>
                <a:spLocks noChangeShapeType="1"/>
              </p:cNvSpPr>
              <p:nvPr/>
            </p:nvSpPr>
            <p:spPr bwMode="auto">
              <a:xfrm flipH="1">
                <a:off x="5444" y="212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Line 131"/>
              <p:cNvSpPr>
                <a:spLocks noChangeShapeType="1"/>
              </p:cNvSpPr>
              <p:nvPr/>
            </p:nvSpPr>
            <p:spPr bwMode="auto">
              <a:xfrm flipH="1">
                <a:off x="5444" y="196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Line 132"/>
              <p:cNvSpPr>
                <a:spLocks noChangeShapeType="1"/>
              </p:cNvSpPr>
              <p:nvPr/>
            </p:nvSpPr>
            <p:spPr bwMode="auto">
              <a:xfrm flipH="1">
                <a:off x="5444" y="179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Line 133"/>
              <p:cNvSpPr>
                <a:spLocks noChangeShapeType="1"/>
              </p:cNvSpPr>
              <p:nvPr/>
            </p:nvSpPr>
            <p:spPr bwMode="auto">
              <a:xfrm flipH="1">
                <a:off x="5444" y="163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Line 134"/>
              <p:cNvSpPr>
                <a:spLocks noChangeShapeType="1"/>
              </p:cNvSpPr>
              <p:nvPr/>
            </p:nvSpPr>
            <p:spPr bwMode="auto">
              <a:xfrm flipH="1">
                <a:off x="5444" y="146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Line 135"/>
              <p:cNvSpPr>
                <a:spLocks noChangeShapeType="1"/>
              </p:cNvSpPr>
              <p:nvPr/>
            </p:nvSpPr>
            <p:spPr bwMode="auto">
              <a:xfrm flipH="1">
                <a:off x="5444" y="129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Line 136"/>
              <p:cNvSpPr>
                <a:spLocks noChangeShapeType="1"/>
              </p:cNvSpPr>
              <p:nvPr/>
            </p:nvSpPr>
            <p:spPr bwMode="auto">
              <a:xfrm flipH="1">
                <a:off x="5444" y="11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8" name="Line 137"/>
              <p:cNvSpPr>
                <a:spLocks noChangeShapeType="1"/>
              </p:cNvSpPr>
              <p:nvPr/>
            </p:nvSpPr>
            <p:spPr bwMode="auto">
              <a:xfrm flipH="1">
                <a:off x="5444" y="96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9" name="Line 138"/>
              <p:cNvSpPr>
                <a:spLocks noChangeShapeType="1"/>
              </p:cNvSpPr>
              <p:nvPr/>
            </p:nvSpPr>
            <p:spPr bwMode="auto">
              <a:xfrm flipH="1">
                <a:off x="5444" y="80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Line 139"/>
              <p:cNvSpPr>
                <a:spLocks noChangeShapeType="1"/>
              </p:cNvSpPr>
              <p:nvPr/>
            </p:nvSpPr>
            <p:spPr bwMode="auto">
              <a:xfrm flipH="1">
                <a:off x="5444" y="639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Line 140"/>
              <p:cNvSpPr>
                <a:spLocks noChangeShapeType="1"/>
              </p:cNvSpPr>
              <p:nvPr/>
            </p:nvSpPr>
            <p:spPr bwMode="auto">
              <a:xfrm flipH="1">
                <a:off x="5444" y="474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Rectangle 141"/>
              <p:cNvSpPr>
                <a:spLocks noChangeArrowheads="1"/>
              </p:cNvSpPr>
              <p:nvPr/>
            </p:nvSpPr>
            <p:spPr bwMode="auto">
              <a:xfrm>
                <a:off x="3295" y="2100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3" name="Rectangle 142"/>
              <p:cNvSpPr>
                <a:spLocks noChangeArrowheads="1"/>
              </p:cNvSpPr>
              <p:nvPr/>
            </p:nvSpPr>
            <p:spPr bwMode="auto">
              <a:xfrm>
                <a:off x="3242" y="1937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4" name="Rectangle 143"/>
              <p:cNvSpPr>
                <a:spLocks noChangeArrowheads="1"/>
              </p:cNvSpPr>
              <p:nvPr/>
            </p:nvSpPr>
            <p:spPr bwMode="auto">
              <a:xfrm>
                <a:off x="3242" y="1768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5" name="Rectangle 144"/>
              <p:cNvSpPr>
                <a:spLocks noChangeArrowheads="1"/>
              </p:cNvSpPr>
              <p:nvPr/>
            </p:nvSpPr>
            <p:spPr bwMode="auto">
              <a:xfrm>
                <a:off x="3242" y="1605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6" name="Rectangle 145"/>
              <p:cNvSpPr>
                <a:spLocks noChangeArrowheads="1"/>
              </p:cNvSpPr>
              <p:nvPr/>
            </p:nvSpPr>
            <p:spPr bwMode="auto">
              <a:xfrm>
                <a:off x="3242" y="1441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7" name="Rectangle 146"/>
              <p:cNvSpPr>
                <a:spLocks noChangeArrowheads="1"/>
              </p:cNvSpPr>
              <p:nvPr/>
            </p:nvSpPr>
            <p:spPr bwMode="auto">
              <a:xfrm>
                <a:off x="3315" y="1277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8" name="Rectangle 147"/>
              <p:cNvSpPr>
                <a:spLocks noChangeArrowheads="1"/>
              </p:cNvSpPr>
              <p:nvPr/>
            </p:nvSpPr>
            <p:spPr bwMode="auto">
              <a:xfrm>
                <a:off x="3262" y="110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148"/>
              <p:cNvSpPr>
                <a:spLocks noChangeArrowheads="1"/>
              </p:cNvSpPr>
              <p:nvPr/>
            </p:nvSpPr>
            <p:spPr bwMode="auto">
              <a:xfrm>
                <a:off x="3262" y="945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40" name="Rectangle 149"/>
              <p:cNvSpPr>
                <a:spLocks noChangeArrowheads="1"/>
              </p:cNvSpPr>
              <p:nvPr/>
            </p:nvSpPr>
            <p:spPr bwMode="auto">
              <a:xfrm>
                <a:off x="3262" y="782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tangle 150"/>
              <p:cNvSpPr>
                <a:spLocks noChangeArrowheads="1"/>
              </p:cNvSpPr>
              <p:nvPr/>
            </p:nvSpPr>
            <p:spPr bwMode="auto">
              <a:xfrm>
                <a:off x="3262" y="61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151"/>
              <p:cNvSpPr>
                <a:spLocks noChangeArrowheads="1"/>
              </p:cNvSpPr>
              <p:nvPr/>
            </p:nvSpPr>
            <p:spPr bwMode="auto">
              <a:xfrm>
                <a:off x="3315" y="450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53"/>
              <p:cNvSpPr>
                <a:spLocks/>
              </p:cNvSpPr>
              <p:nvPr/>
            </p:nvSpPr>
            <p:spPr bwMode="auto">
              <a:xfrm>
                <a:off x="3586" y="1299"/>
                <a:ext cx="1879" cy="0"/>
              </a:xfrm>
              <a:custGeom>
                <a:avLst/>
                <a:gdLst>
                  <a:gd name="T0" fmla="*/ 0 w 1879"/>
                  <a:gd name="T1" fmla="*/ 209 w 1879"/>
                  <a:gd name="T2" fmla="*/ 418 w 1879"/>
                  <a:gd name="T3" fmla="*/ 626 w 1879"/>
                  <a:gd name="T4" fmla="*/ 835 w 1879"/>
                  <a:gd name="T5" fmla="*/ 1044 w 1879"/>
                  <a:gd name="T6" fmla="*/ 1253 w 1879"/>
                  <a:gd name="T7" fmla="*/ 1462 w 1879"/>
                  <a:gd name="T8" fmla="*/ 1670 w 1879"/>
                  <a:gd name="T9" fmla="*/ 1879 w 18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879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6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0" y="0"/>
                    </a:lnTo>
                    <a:lnTo>
                      <a:pt x="1879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4" name="Group 156"/>
            <p:cNvGrpSpPr>
              <a:grpSpLocks noChangeAspect="1"/>
            </p:cNvGrpSpPr>
            <p:nvPr/>
          </p:nvGrpSpPr>
          <p:grpSpPr bwMode="auto">
            <a:xfrm>
              <a:off x="362169" y="6464111"/>
              <a:ext cx="2182471" cy="1819368"/>
              <a:chOff x="310" y="2386"/>
              <a:chExt cx="2266" cy="1889"/>
            </a:xfrm>
          </p:grpSpPr>
          <p:sp>
            <p:nvSpPr>
              <p:cNvPr id="445" name="Line 158"/>
              <p:cNvSpPr>
                <a:spLocks noChangeShapeType="1"/>
              </p:cNvSpPr>
              <p:nvPr/>
            </p:nvSpPr>
            <p:spPr bwMode="auto">
              <a:xfrm>
                <a:off x="425" y="4061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Line 159"/>
              <p:cNvSpPr>
                <a:spLocks noChangeShapeType="1"/>
              </p:cNvSpPr>
              <p:nvPr/>
            </p:nvSpPr>
            <p:spPr bwMode="auto">
              <a:xfrm>
                <a:off x="425" y="2410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Line 160"/>
              <p:cNvSpPr>
                <a:spLocks noChangeShapeType="1"/>
              </p:cNvSpPr>
              <p:nvPr/>
            </p:nvSpPr>
            <p:spPr bwMode="auto">
              <a:xfrm flipV="1">
                <a:off x="425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Line 161"/>
              <p:cNvSpPr>
                <a:spLocks noChangeShapeType="1"/>
              </p:cNvSpPr>
              <p:nvPr/>
            </p:nvSpPr>
            <p:spPr bwMode="auto">
              <a:xfrm flipV="1">
                <a:off x="634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Line 162"/>
              <p:cNvSpPr>
                <a:spLocks noChangeShapeType="1"/>
              </p:cNvSpPr>
              <p:nvPr/>
            </p:nvSpPr>
            <p:spPr bwMode="auto">
              <a:xfrm flipV="1">
                <a:off x="843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Line 163"/>
              <p:cNvSpPr>
                <a:spLocks noChangeShapeType="1"/>
              </p:cNvSpPr>
              <p:nvPr/>
            </p:nvSpPr>
            <p:spPr bwMode="auto">
              <a:xfrm flipV="1">
                <a:off x="1052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Line 164"/>
              <p:cNvSpPr>
                <a:spLocks noChangeShapeType="1"/>
              </p:cNvSpPr>
              <p:nvPr/>
            </p:nvSpPr>
            <p:spPr bwMode="auto">
              <a:xfrm flipV="1">
                <a:off x="1260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" name="Line 165"/>
              <p:cNvSpPr>
                <a:spLocks noChangeShapeType="1"/>
              </p:cNvSpPr>
              <p:nvPr/>
            </p:nvSpPr>
            <p:spPr bwMode="auto">
              <a:xfrm flipV="1">
                <a:off x="1469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" name="Line 166"/>
              <p:cNvSpPr>
                <a:spLocks noChangeShapeType="1"/>
              </p:cNvSpPr>
              <p:nvPr/>
            </p:nvSpPr>
            <p:spPr bwMode="auto">
              <a:xfrm flipV="1">
                <a:off x="1678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Line 167"/>
              <p:cNvSpPr>
                <a:spLocks noChangeShapeType="1"/>
              </p:cNvSpPr>
              <p:nvPr/>
            </p:nvSpPr>
            <p:spPr bwMode="auto">
              <a:xfrm flipV="1">
                <a:off x="1887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Line 168"/>
              <p:cNvSpPr>
                <a:spLocks noChangeShapeType="1"/>
              </p:cNvSpPr>
              <p:nvPr/>
            </p:nvSpPr>
            <p:spPr bwMode="auto">
              <a:xfrm flipV="1">
                <a:off x="2096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Line 169"/>
              <p:cNvSpPr>
                <a:spLocks noChangeShapeType="1"/>
              </p:cNvSpPr>
              <p:nvPr/>
            </p:nvSpPr>
            <p:spPr bwMode="auto">
              <a:xfrm flipV="1">
                <a:off x="2304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Line 170"/>
              <p:cNvSpPr>
                <a:spLocks noChangeShapeType="1"/>
              </p:cNvSpPr>
              <p:nvPr/>
            </p:nvSpPr>
            <p:spPr bwMode="auto">
              <a:xfrm flipV="1">
                <a:off x="2513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Line 171"/>
              <p:cNvSpPr>
                <a:spLocks noChangeShapeType="1"/>
              </p:cNvSpPr>
              <p:nvPr/>
            </p:nvSpPr>
            <p:spPr bwMode="auto">
              <a:xfrm>
                <a:off x="425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Line 172"/>
              <p:cNvSpPr>
                <a:spLocks noChangeShapeType="1"/>
              </p:cNvSpPr>
              <p:nvPr/>
            </p:nvSpPr>
            <p:spPr bwMode="auto">
              <a:xfrm>
                <a:off x="634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Line 173"/>
              <p:cNvSpPr>
                <a:spLocks noChangeShapeType="1"/>
              </p:cNvSpPr>
              <p:nvPr/>
            </p:nvSpPr>
            <p:spPr bwMode="auto">
              <a:xfrm>
                <a:off x="843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Line 174"/>
              <p:cNvSpPr>
                <a:spLocks noChangeShapeType="1"/>
              </p:cNvSpPr>
              <p:nvPr/>
            </p:nvSpPr>
            <p:spPr bwMode="auto">
              <a:xfrm>
                <a:off x="1052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Line 175"/>
              <p:cNvSpPr>
                <a:spLocks noChangeShapeType="1"/>
              </p:cNvSpPr>
              <p:nvPr/>
            </p:nvSpPr>
            <p:spPr bwMode="auto">
              <a:xfrm>
                <a:off x="1260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Line 176"/>
              <p:cNvSpPr>
                <a:spLocks noChangeShapeType="1"/>
              </p:cNvSpPr>
              <p:nvPr/>
            </p:nvSpPr>
            <p:spPr bwMode="auto">
              <a:xfrm>
                <a:off x="1469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4" name="Line 177"/>
              <p:cNvSpPr>
                <a:spLocks noChangeShapeType="1"/>
              </p:cNvSpPr>
              <p:nvPr/>
            </p:nvSpPr>
            <p:spPr bwMode="auto">
              <a:xfrm>
                <a:off x="1678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5" name="Line 178"/>
              <p:cNvSpPr>
                <a:spLocks noChangeShapeType="1"/>
              </p:cNvSpPr>
              <p:nvPr/>
            </p:nvSpPr>
            <p:spPr bwMode="auto">
              <a:xfrm>
                <a:off x="1887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Line 179"/>
              <p:cNvSpPr>
                <a:spLocks noChangeShapeType="1"/>
              </p:cNvSpPr>
              <p:nvPr/>
            </p:nvSpPr>
            <p:spPr bwMode="auto">
              <a:xfrm>
                <a:off x="2096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Line 180"/>
              <p:cNvSpPr>
                <a:spLocks noChangeShapeType="1"/>
              </p:cNvSpPr>
              <p:nvPr/>
            </p:nvSpPr>
            <p:spPr bwMode="auto">
              <a:xfrm>
                <a:off x="2304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Line 181"/>
              <p:cNvSpPr>
                <a:spLocks noChangeShapeType="1"/>
              </p:cNvSpPr>
              <p:nvPr/>
            </p:nvSpPr>
            <p:spPr bwMode="auto">
              <a:xfrm>
                <a:off x="2513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Rectangle 182"/>
              <p:cNvSpPr>
                <a:spLocks noChangeArrowheads="1"/>
              </p:cNvSpPr>
              <p:nvPr/>
            </p:nvSpPr>
            <p:spPr bwMode="auto">
              <a:xfrm>
                <a:off x="396" y="4099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0" name="Rectangle 183"/>
              <p:cNvSpPr>
                <a:spLocks noChangeArrowheads="1"/>
              </p:cNvSpPr>
              <p:nvPr/>
            </p:nvSpPr>
            <p:spPr bwMode="auto">
              <a:xfrm>
                <a:off x="579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1" name="Rectangle 184"/>
              <p:cNvSpPr>
                <a:spLocks noChangeArrowheads="1"/>
              </p:cNvSpPr>
              <p:nvPr/>
            </p:nvSpPr>
            <p:spPr bwMode="auto">
              <a:xfrm>
                <a:off x="791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2" name="Rectangle 185"/>
              <p:cNvSpPr>
                <a:spLocks noChangeArrowheads="1"/>
              </p:cNvSpPr>
              <p:nvPr/>
            </p:nvSpPr>
            <p:spPr bwMode="auto">
              <a:xfrm>
                <a:off x="998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3" name="Rectangle 186"/>
              <p:cNvSpPr>
                <a:spLocks noChangeArrowheads="1"/>
              </p:cNvSpPr>
              <p:nvPr/>
            </p:nvSpPr>
            <p:spPr bwMode="auto">
              <a:xfrm>
                <a:off x="1209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4" name="Rectangle 187"/>
              <p:cNvSpPr>
                <a:spLocks noChangeArrowheads="1"/>
              </p:cNvSpPr>
              <p:nvPr/>
            </p:nvSpPr>
            <p:spPr bwMode="auto">
              <a:xfrm>
                <a:off x="1450" y="4099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5" name="Rectangle 188"/>
              <p:cNvSpPr>
                <a:spLocks noChangeArrowheads="1"/>
              </p:cNvSpPr>
              <p:nvPr/>
            </p:nvSpPr>
            <p:spPr bwMode="auto">
              <a:xfrm>
                <a:off x="1633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6" name="Rectangle 189"/>
              <p:cNvSpPr>
                <a:spLocks noChangeArrowheads="1"/>
              </p:cNvSpPr>
              <p:nvPr/>
            </p:nvSpPr>
            <p:spPr bwMode="auto">
              <a:xfrm>
                <a:off x="1844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7" name="Rectangle 190"/>
              <p:cNvSpPr>
                <a:spLocks noChangeArrowheads="1"/>
              </p:cNvSpPr>
              <p:nvPr/>
            </p:nvSpPr>
            <p:spPr bwMode="auto">
              <a:xfrm>
                <a:off x="2051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8" name="Rectangle 191"/>
              <p:cNvSpPr>
                <a:spLocks noChangeArrowheads="1"/>
              </p:cNvSpPr>
              <p:nvPr/>
            </p:nvSpPr>
            <p:spPr bwMode="auto">
              <a:xfrm>
                <a:off x="2263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79" name="Rectangle 192"/>
              <p:cNvSpPr>
                <a:spLocks noChangeArrowheads="1"/>
              </p:cNvSpPr>
              <p:nvPr/>
            </p:nvSpPr>
            <p:spPr bwMode="auto">
              <a:xfrm>
                <a:off x="2494" y="4099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480" name="Line 193"/>
              <p:cNvSpPr>
                <a:spLocks noChangeShapeType="1"/>
              </p:cNvSpPr>
              <p:nvPr/>
            </p:nvSpPr>
            <p:spPr bwMode="auto">
              <a:xfrm flipV="1">
                <a:off x="425" y="2410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Line 194"/>
              <p:cNvSpPr>
                <a:spLocks noChangeShapeType="1"/>
              </p:cNvSpPr>
              <p:nvPr/>
            </p:nvSpPr>
            <p:spPr bwMode="auto">
              <a:xfrm flipV="1">
                <a:off x="2513" y="2410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Line 195"/>
              <p:cNvSpPr>
                <a:spLocks noChangeShapeType="1"/>
              </p:cNvSpPr>
              <p:nvPr/>
            </p:nvSpPr>
            <p:spPr bwMode="auto">
              <a:xfrm>
                <a:off x="425" y="406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Line 196"/>
              <p:cNvSpPr>
                <a:spLocks noChangeShapeType="1"/>
              </p:cNvSpPr>
              <p:nvPr/>
            </p:nvSpPr>
            <p:spPr bwMode="auto">
              <a:xfrm>
                <a:off x="425" y="3896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Line 197"/>
              <p:cNvSpPr>
                <a:spLocks noChangeShapeType="1"/>
              </p:cNvSpPr>
              <p:nvPr/>
            </p:nvSpPr>
            <p:spPr bwMode="auto">
              <a:xfrm>
                <a:off x="425" y="373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Line 198"/>
              <p:cNvSpPr>
                <a:spLocks noChangeShapeType="1"/>
              </p:cNvSpPr>
              <p:nvPr/>
            </p:nvSpPr>
            <p:spPr bwMode="auto">
              <a:xfrm>
                <a:off x="425" y="3566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Line 199"/>
              <p:cNvSpPr>
                <a:spLocks noChangeShapeType="1"/>
              </p:cNvSpPr>
              <p:nvPr/>
            </p:nvSpPr>
            <p:spPr bwMode="auto">
              <a:xfrm>
                <a:off x="425" y="340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Line 200"/>
              <p:cNvSpPr>
                <a:spLocks noChangeShapeType="1"/>
              </p:cNvSpPr>
              <p:nvPr/>
            </p:nvSpPr>
            <p:spPr bwMode="auto">
              <a:xfrm>
                <a:off x="425" y="32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8" name="Line 201"/>
              <p:cNvSpPr>
                <a:spLocks noChangeShapeType="1"/>
              </p:cNvSpPr>
              <p:nvPr/>
            </p:nvSpPr>
            <p:spPr bwMode="auto">
              <a:xfrm>
                <a:off x="425" y="307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9" name="Line 202"/>
              <p:cNvSpPr>
                <a:spLocks noChangeShapeType="1"/>
              </p:cNvSpPr>
              <p:nvPr/>
            </p:nvSpPr>
            <p:spPr bwMode="auto">
              <a:xfrm>
                <a:off x="425" y="290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Line 203"/>
              <p:cNvSpPr>
                <a:spLocks noChangeShapeType="1"/>
              </p:cNvSpPr>
              <p:nvPr/>
            </p:nvSpPr>
            <p:spPr bwMode="auto">
              <a:xfrm>
                <a:off x="425" y="274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Line 204"/>
              <p:cNvSpPr>
                <a:spLocks noChangeShapeType="1"/>
              </p:cNvSpPr>
              <p:nvPr/>
            </p:nvSpPr>
            <p:spPr bwMode="auto">
              <a:xfrm>
                <a:off x="425" y="257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Line 205"/>
              <p:cNvSpPr>
                <a:spLocks noChangeShapeType="1"/>
              </p:cNvSpPr>
              <p:nvPr/>
            </p:nvSpPr>
            <p:spPr bwMode="auto">
              <a:xfrm>
                <a:off x="425" y="241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Line 206"/>
              <p:cNvSpPr>
                <a:spLocks noChangeShapeType="1"/>
              </p:cNvSpPr>
              <p:nvPr/>
            </p:nvSpPr>
            <p:spPr bwMode="auto">
              <a:xfrm flipH="1">
                <a:off x="2492" y="406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Line 207"/>
              <p:cNvSpPr>
                <a:spLocks noChangeShapeType="1"/>
              </p:cNvSpPr>
              <p:nvPr/>
            </p:nvSpPr>
            <p:spPr bwMode="auto">
              <a:xfrm flipH="1">
                <a:off x="2492" y="3896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Line 208"/>
              <p:cNvSpPr>
                <a:spLocks noChangeShapeType="1"/>
              </p:cNvSpPr>
              <p:nvPr/>
            </p:nvSpPr>
            <p:spPr bwMode="auto">
              <a:xfrm flipH="1">
                <a:off x="2492" y="373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Line 209"/>
              <p:cNvSpPr>
                <a:spLocks noChangeShapeType="1"/>
              </p:cNvSpPr>
              <p:nvPr/>
            </p:nvSpPr>
            <p:spPr bwMode="auto">
              <a:xfrm flipH="1">
                <a:off x="2492" y="3566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Line 210"/>
              <p:cNvSpPr>
                <a:spLocks noChangeShapeType="1"/>
              </p:cNvSpPr>
              <p:nvPr/>
            </p:nvSpPr>
            <p:spPr bwMode="auto">
              <a:xfrm flipH="1">
                <a:off x="2492" y="340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Line 211"/>
              <p:cNvSpPr>
                <a:spLocks noChangeShapeType="1"/>
              </p:cNvSpPr>
              <p:nvPr/>
            </p:nvSpPr>
            <p:spPr bwMode="auto">
              <a:xfrm flipH="1">
                <a:off x="2492" y="32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Line 212"/>
              <p:cNvSpPr>
                <a:spLocks noChangeShapeType="1"/>
              </p:cNvSpPr>
              <p:nvPr/>
            </p:nvSpPr>
            <p:spPr bwMode="auto">
              <a:xfrm flipH="1">
                <a:off x="2492" y="307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0" name="Line 213"/>
              <p:cNvSpPr>
                <a:spLocks noChangeShapeType="1"/>
              </p:cNvSpPr>
              <p:nvPr/>
            </p:nvSpPr>
            <p:spPr bwMode="auto">
              <a:xfrm flipH="1">
                <a:off x="2492" y="290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1" name="Line 214"/>
              <p:cNvSpPr>
                <a:spLocks noChangeShapeType="1"/>
              </p:cNvSpPr>
              <p:nvPr/>
            </p:nvSpPr>
            <p:spPr bwMode="auto">
              <a:xfrm flipH="1">
                <a:off x="2492" y="274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Line 215"/>
              <p:cNvSpPr>
                <a:spLocks noChangeShapeType="1"/>
              </p:cNvSpPr>
              <p:nvPr/>
            </p:nvSpPr>
            <p:spPr bwMode="auto">
              <a:xfrm flipH="1">
                <a:off x="2492" y="257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Line 216"/>
              <p:cNvSpPr>
                <a:spLocks noChangeShapeType="1"/>
              </p:cNvSpPr>
              <p:nvPr/>
            </p:nvSpPr>
            <p:spPr bwMode="auto">
              <a:xfrm flipH="1">
                <a:off x="2492" y="241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Rectangle 217"/>
              <p:cNvSpPr>
                <a:spLocks noChangeArrowheads="1"/>
              </p:cNvSpPr>
              <p:nvPr/>
            </p:nvSpPr>
            <p:spPr bwMode="auto">
              <a:xfrm>
                <a:off x="363" y="4036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05" name="Rectangle 218"/>
              <p:cNvSpPr>
                <a:spLocks noChangeArrowheads="1"/>
              </p:cNvSpPr>
              <p:nvPr/>
            </p:nvSpPr>
            <p:spPr bwMode="auto">
              <a:xfrm>
                <a:off x="310" y="3873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06" name="Rectangle 219"/>
              <p:cNvSpPr>
                <a:spLocks noChangeArrowheads="1"/>
              </p:cNvSpPr>
              <p:nvPr/>
            </p:nvSpPr>
            <p:spPr bwMode="auto">
              <a:xfrm>
                <a:off x="310" y="3704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07" name="Rectangle 220"/>
              <p:cNvSpPr>
                <a:spLocks noChangeArrowheads="1"/>
              </p:cNvSpPr>
              <p:nvPr/>
            </p:nvSpPr>
            <p:spPr bwMode="auto">
              <a:xfrm>
                <a:off x="310" y="3541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08" name="Rectangle 221"/>
              <p:cNvSpPr>
                <a:spLocks noChangeArrowheads="1"/>
              </p:cNvSpPr>
              <p:nvPr/>
            </p:nvSpPr>
            <p:spPr bwMode="auto">
              <a:xfrm>
                <a:off x="310" y="3377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09" name="Rectangle 222"/>
              <p:cNvSpPr>
                <a:spLocks noChangeArrowheads="1"/>
              </p:cNvSpPr>
              <p:nvPr/>
            </p:nvSpPr>
            <p:spPr bwMode="auto">
              <a:xfrm>
                <a:off x="363" y="3213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0" name="Rectangle 223"/>
              <p:cNvSpPr>
                <a:spLocks noChangeArrowheads="1"/>
              </p:cNvSpPr>
              <p:nvPr/>
            </p:nvSpPr>
            <p:spPr bwMode="auto">
              <a:xfrm>
                <a:off x="310" y="3045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1" name="Rectangle 224"/>
              <p:cNvSpPr>
                <a:spLocks noChangeArrowheads="1"/>
              </p:cNvSpPr>
              <p:nvPr/>
            </p:nvSpPr>
            <p:spPr bwMode="auto">
              <a:xfrm>
                <a:off x="310" y="2881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2" name="Rectangle 225"/>
              <p:cNvSpPr>
                <a:spLocks noChangeArrowheads="1"/>
              </p:cNvSpPr>
              <p:nvPr/>
            </p:nvSpPr>
            <p:spPr bwMode="auto">
              <a:xfrm>
                <a:off x="310" y="2718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3" name="Rectangle 226"/>
              <p:cNvSpPr>
                <a:spLocks noChangeArrowheads="1"/>
              </p:cNvSpPr>
              <p:nvPr/>
            </p:nvSpPr>
            <p:spPr bwMode="auto">
              <a:xfrm>
                <a:off x="310" y="254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4" name="Rectangle 227"/>
              <p:cNvSpPr>
                <a:spLocks noChangeArrowheads="1"/>
              </p:cNvSpPr>
              <p:nvPr/>
            </p:nvSpPr>
            <p:spPr bwMode="auto">
              <a:xfrm>
                <a:off x="363" y="2386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228"/>
              <p:cNvSpPr>
                <a:spLocks/>
              </p:cNvSpPr>
              <p:nvPr/>
            </p:nvSpPr>
            <p:spPr bwMode="auto">
              <a:xfrm>
                <a:off x="425" y="2410"/>
                <a:ext cx="2088" cy="1651"/>
              </a:xfrm>
              <a:custGeom>
                <a:avLst/>
                <a:gdLst>
                  <a:gd name="T0" fmla="*/ 0 w 2088"/>
                  <a:gd name="T1" fmla="*/ 1651 h 1651"/>
                  <a:gd name="T2" fmla="*/ 209 w 2088"/>
                  <a:gd name="T3" fmla="*/ 1486 h 1651"/>
                  <a:gd name="T4" fmla="*/ 418 w 2088"/>
                  <a:gd name="T5" fmla="*/ 1321 h 1651"/>
                  <a:gd name="T6" fmla="*/ 627 w 2088"/>
                  <a:gd name="T7" fmla="*/ 1156 h 1651"/>
                  <a:gd name="T8" fmla="*/ 835 w 2088"/>
                  <a:gd name="T9" fmla="*/ 990 h 1651"/>
                  <a:gd name="T10" fmla="*/ 1044 w 2088"/>
                  <a:gd name="T11" fmla="*/ 825 h 1651"/>
                  <a:gd name="T12" fmla="*/ 1253 w 2088"/>
                  <a:gd name="T13" fmla="*/ 661 h 1651"/>
                  <a:gd name="T14" fmla="*/ 1462 w 2088"/>
                  <a:gd name="T15" fmla="*/ 495 h 1651"/>
                  <a:gd name="T16" fmla="*/ 1671 w 2088"/>
                  <a:gd name="T17" fmla="*/ 330 h 1651"/>
                  <a:gd name="T18" fmla="*/ 1879 w 2088"/>
                  <a:gd name="T19" fmla="*/ 165 h 1651"/>
                  <a:gd name="T20" fmla="*/ 2088 w 2088"/>
                  <a:gd name="T21" fmla="*/ 0 h 1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651">
                    <a:moveTo>
                      <a:pt x="0" y="1651"/>
                    </a:moveTo>
                    <a:lnTo>
                      <a:pt x="209" y="1486"/>
                    </a:lnTo>
                    <a:lnTo>
                      <a:pt x="418" y="1321"/>
                    </a:lnTo>
                    <a:lnTo>
                      <a:pt x="627" y="1156"/>
                    </a:lnTo>
                    <a:lnTo>
                      <a:pt x="835" y="990"/>
                    </a:lnTo>
                    <a:lnTo>
                      <a:pt x="1044" y="825"/>
                    </a:lnTo>
                    <a:lnTo>
                      <a:pt x="1253" y="661"/>
                    </a:lnTo>
                    <a:lnTo>
                      <a:pt x="1462" y="495"/>
                    </a:lnTo>
                    <a:lnTo>
                      <a:pt x="1671" y="330"/>
                    </a:lnTo>
                    <a:lnTo>
                      <a:pt x="1879" y="165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29"/>
              <p:cNvSpPr>
                <a:spLocks/>
              </p:cNvSpPr>
              <p:nvPr/>
            </p:nvSpPr>
            <p:spPr bwMode="auto">
              <a:xfrm>
                <a:off x="634" y="3235"/>
                <a:ext cx="1879" cy="0"/>
              </a:xfrm>
              <a:custGeom>
                <a:avLst/>
                <a:gdLst>
                  <a:gd name="T0" fmla="*/ 0 w 1879"/>
                  <a:gd name="T1" fmla="*/ 209 w 1879"/>
                  <a:gd name="T2" fmla="*/ 418 w 1879"/>
                  <a:gd name="T3" fmla="*/ 626 w 1879"/>
                  <a:gd name="T4" fmla="*/ 835 w 1879"/>
                  <a:gd name="T5" fmla="*/ 1044 w 1879"/>
                  <a:gd name="T6" fmla="*/ 1253 w 1879"/>
                  <a:gd name="T7" fmla="*/ 1462 w 1879"/>
                  <a:gd name="T8" fmla="*/ 1670 w 1879"/>
                  <a:gd name="T9" fmla="*/ 1879 w 187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879">
                    <a:moveTo>
                      <a:pt x="0" y="0"/>
                    </a:moveTo>
                    <a:lnTo>
                      <a:pt x="209" y="0"/>
                    </a:lnTo>
                    <a:lnTo>
                      <a:pt x="418" y="0"/>
                    </a:lnTo>
                    <a:lnTo>
                      <a:pt x="626" y="0"/>
                    </a:lnTo>
                    <a:lnTo>
                      <a:pt x="835" y="0"/>
                    </a:lnTo>
                    <a:lnTo>
                      <a:pt x="1044" y="0"/>
                    </a:lnTo>
                    <a:lnTo>
                      <a:pt x="1253" y="0"/>
                    </a:lnTo>
                    <a:lnTo>
                      <a:pt x="1462" y="0"/>
                    </a:lnTo>
                    <a:lnTo>
                      <a:pt x="1670" y="0"/>
                    </a:lnTo>
                    <a:lnTo>
                      <a:pt x="1879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7" name="Group 516"/>
            <p:cNvGrpSpPr>
              <a:grpSpLocks noChangeAspect="1"/>
            </p:cNvGrpSpPr>
            <p:nvPr/>
          </p:nvGrpSpPr>
          <p:grpSpPr bwMode="auto">
            <a:xfrm>
              <a:off x="2978528" y="6464111"/>
              <a:ext cx="2150688" cy="1819368"/>
              <a:chOff x="3295" y="2386"/>
              <a:chExt cx="2233" cy="1889"/>
            </a:xfrm>
          </p:grpSpPr>
          <p:sp>
            <p:nvSpPr>
              <p:cNvPr id="518" name="Line 234"/>
              <p:cNvSpPr>
                <a:spLocks noChangeShapeType="1"/>
              </p:cNvSpPr>
              <p:nvPr/>
            </p:nvSpPr>
            <p:spPr bwMode="auto">
              <a:xfrm>
                <a:off x="3377" y="4061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Line 235"/>
              <p:cNvSpPr>
                <a:spLocks noChangeShapeType="1"/>
              </p:cNvSpPr>
              <p:nvPr/>
            </p:nvSpPr>
            <p:spPr bwMode="auto">
              <a:xfrm>
                <a:off x="3377" y="2410"/>
                <a:ext cx="2088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Line 236"/>
              <p:cNvSpPr>
                <a:spLocks noChangeShapeType="1"/>
              </p:cNvSpPr>
              <p:nvPr/>
            </p:nvSpPr>
            <p:spPr bwMode="auto">
              <a:xfrm flipV="1">
                <a:off x="3377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Line 237"/>
              <p:cNvSpPr>
                <a:spLocks noChangeShapeType="1"/>
              </p:cNvSpPr>
              <p:nvPr/>
            </p:nvSpPr>
            <p:spPr bwMode="auto">
              <a:xfrm flipV="1">
                <a:off x="3586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Line 238"/>
              <p:cNvSpPr>
                <a:spLocks noChangeShapeType="1"/>
              </p:cNvSpPr>
              <p:nvPr/>
            </p:nvSpPr>
            <p:spPr bwMode="auto">
              <a:xfrm flipV="1">
                <a:off x="3795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Line 239"/>
              <p:cNvSpPr>
                <a:spLocks noChangeShapeType="1"/>
              </p:cNvSpPr>
              <p:nvPr/>
            </p:nvSpPr>
            <p:spPr bwMode="auto">
              <a:xfrm flipV="1">
                <a:off x="4004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4" name="Line 240"/>
              <p:cNvSpPr>
                <a:spLocks noChangeShapeType="1"/>
              </p:cNvSpPr>
              <p:nvPr/>
            </p:nvSpPr>
            <p:spPr bwMode="auto">
              <a:xfrm flipV="1">
                <a:off x="4212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5" name="Line 241"/>
              <p:cNvSpPr>
                <a:spLocks noChangeShapeType="1"/>
              </p:cNvSpPr>
              <p:nvPr/>
            </p:nvSpPr>
            <p:spPr bwMode="auto">
              <a:xfrm flipV="1">
                <a:off x="4421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Line 242"/>
              <p:cNvSpPr>
                <a:spLocks noChangeShapeType="1"/>
              </p:cNvSpPr>
              <p:nvPr/>
            </p:nvSpPr>
            <p:spPr bwMode="auto">
              <a:xfrm flipV="1">
                <a:off x="4630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Line 243"/>
              <p:cNvSpPr>
                <a:spLocks noChangeShapeType="1"/>
              </p:cNvSpPr>
              <p:nvPr/>
            </p:nvSpPr>
            <p:spPr bwMode="auto">
              <a:xfrm flipV="1">
                <a:off x="4839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Line 244"/>
              <p:cNvSpPr>
                <a:spLocks noChangeShapeType="1"/>
              </p:cNvSpPr>
              <p:nvPr/>
            </p:nvSpPr>
            <p:spPr bwMode="auto">
              <a:xfrm flipV="1">
                <a:off x="5048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Line 245"/>
              <p:cNvSpPr>
                <a:spLocks noChangeShapeType="1"/>
              </p:cNvSpPr>
              <p:nvPr/>
            </p:nvSpPr>
            <p:spPr bwMode="auto">
              <a:xfrm flipV="1">
                <a:off x="5256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Line 246"/>
              <p:cNvSpPr>
                <a:spLocks noChangeShapeType="1"/>
              </p:cNvSpPr>
              <p:nvPr/>
            </p:nvSpPr>
            <p:spPr bwMode="auto">
              <a:xfrm flipV="1">
                <a:off x="5465" y="404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Line 247"/>
              <p:cNvSpPr>
                <a:spLocks noChangeShapeType="1"/>
              </p:cNvSpPr>
              <p:nvPr/>
            </p:nvSpPr>
            <p:spPr bwMode="auto">
              <a:xfrm>
                <a:off x="3377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Line 248"/>
              <p:cNvSpPr>
                <a:spLocks noChangeShapeType="1"/>
              </p:cNvSpPr>
              <p:nvPr/>
            </p:nvSpPr>
            <p:spPr bwMode="auto">
              <a:xfrm>
                <a:off x="3586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Line 249"/>
              <p:cNvSpPr>
                <a:spLocks noChangeShapeType="1"/>
              </p:cNvSpPr>
              <p:nvPr/>
            </p:nvSpPr>
            <p:spPr bwMode="auto">
              <a:xfrm>
                <a:off x="3795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Line 250"/>
              <p:cNvSpPr>
                <a:spLocks noChangeShapeType="1"/>
              </p:cNvSpPr>
              <p:nvPr/>
            </p:nvSpPr>
            <p:spPr bwMode="auto">
              <a:xfrm>
                <a:off x="4004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Line 251"/>
              <p:cNvSpPr>
                <a:spLocks noChangeShapeType="1"/>
              </p:cNvSpPr>
              <p:nvPr/>
            </p:nvSpPr>
            <p:spPr bwMode="auto">
              <a:xfrm>
                <a:off x="4212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6" name="Line 252"/>
              <p:cNvSpPr>
                <a:spLocks noChangeShapeType="1"/>
              </p:cNvSpPr>
              <p:nvPr/>
            </p:nvSpPr>
            <p:spPr bwMode="auto">
              <a:xfrm>
                <a:off x="4421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7" name="Line 253"/>
              <p:cNvSpPr>
                <a:spLocks noChangeShapeType="1"/>
              </p:cNvSpPr>
              <p:nvPr/>
            </p:nvSpPr>
            <p:spPr bwMode="auto">
              <a:xfrm>
                <a:off x="4630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8" name="Line 254"/>
              <p:cNvSpPr>
                <a:spLocks noChangeShapeType="1"/>
              </p:cNvSpPr>
              <p:nvPr/>
            </p:nvSpPr>
            <p:spPr bwMode="auto">
              <a:xfrm>
                <a:off x="4839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9" name="Line 255"/>
              <p:cNvSpPr>
                <a:spLocks noChangeShapeType="1"/>
              </p:cNvSpPr>
              <p:nvPr/>
            </p:nvSpPr>
            <p:spPr bwMode="auto">
              <a:xfrm>
                <a:off x="5048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0" name="Line 256"/>
              <p:cNvSpPr>
                <a:spLocks noChangeShapeType="1"/>
              </p:cNvSpPr>
              <p:nvPr/>
            </p:nvSpPr>
            <p:spPr bwMode="auto">
              <a:xfrm>
                <a:off x="5256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1" name="Line 257"/>
              <p:cNvSpPr>
                <a:spLocks noChangeShapeType="1"/>
              </p:cNvSpPr>
              <p:nvPr/>
            </p:nvSpPr>
            <p:spPr bwMode="auto">
              <a:xfrm>
                <a:off x="5465" y="2410"/>
                <a:ext cx="0" cy="2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2" name="Rectangle 258"/>
              <p:cNvSpPr>
                <a:spLocks noChangeArrowheads="1"/>
              </p:cNvSpPr>
              <p:nvPr/>
            </p:nvSpPr>
            <p:spPr bwMode="auto">
              <a:xfrm>
                <a:off x="3348" y="4099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3" name="Rectangle 259"/>
              <p:cNvSpPr>
                <a:spLocks noChangeArrowheads="1"/>
              </p:cNvSpPr>
              <p:nvPr/>
            </p:nvSpPr>
            <p:spPr bwMode="auto">
              <a:xfrm>
                <a:off x="3531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4" name="Rectangle 260"/>
              <p:cNvSpPr>
                <a:spLocks noChangeArrowheads="1"/>
              </p:cNvSpPr>
              <p:nvPr/>
            </p:nvSpPr>
            <p:spPr bwMode="auto">
              <a:xfrm>
                <a:off x="3743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5" name="Rectangle 261"/>
              <p:cNvSpPr>
                <a:spLocks noChangeArrowheads="1"/>
              </p:cNvSpPr>
              <p:nvPr/>
            </p:nvSpPr>
            <p:spPr bwMode="auto">
              <a:xfrm>
                <a:off x="3950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6" name="Rectangle 262"/>
              <p:cNvSpPr>
                <a:spLocks noChangeArrowheads="1"/>
              </p:cNvSpPr>
              <p:nvPr/>
            </p:nvSpPr>
            <p:spPr bwMode="auto">
              <a:xfrm>
                <a:off x="4161" y="4099"/>
                <a:ext cx="251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7" name="Rectangle 263"/>
              <p:cNvSpPr>
                <a:spLocks noChangeArrowheads="1"/>
              </p:cNvSpPr>
              <p:nvPr/>
            </p:nvSpPr>
            <p:spPr bwMode="auto">
              <a:xfrm>
                <a:off x="4402" y="4099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8" name="Rectangle 264"/>
              <p:cNvSpPr>
                <a:spLocks noChangeArrowheads="1"/>
              </p:cNvSpPr>
              <p:nvPr/>
            </p:nvSpPr>
            <p:spPr bwMode="auto">
              <a:xfrm>
                <a:off x="4585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49" name="Rectangle 265"/>
              <p:cNvSpPr>
                <a:spLocks noChangeArrowheads="1"/>
              </p:cNvSpPr>
              <p:nvPr/>
            </p:nvSpPr>
            <p:spPr bwMode="auto">
              <a:xfrm>
                <a:off x="4796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50" name="Rectangle 266"/>
              <p:cNvSpPr>
                <a:spLocks noChangeArrowheads="1"/>
              </p:cNvSpPr>
              <p:nvPr/>
            </p:nvSpPr>
            <p:spPr bwMode="auto">
              <a:xfrm>
                <a:off x="5003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51" name="Rectangle 267"/>
              <p:cNvSpPr>
                <a:spLocks noChangeArrowheads="1"/>
              </p:cNvSpPr>
              <p:nvPr/>
            </p:nvSpPr>
            <p:spPr bwMode="auto">
              <a:xfrm>
                <a:off x="5215" y="4099"/>
                <a:ext cx="203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0.8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52" name="Rectangle 268"/>
              <p:cNvSpPr>
                <a:spLocks noChangeArrowheads="1"/>
              </p:cNvSpPr>
              <p:nvPr/>
            </p:nvSpPr>
            <p:spPr bwMode="auto">
              <a:xfrm>
                <a:off x="5446" y="4099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1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53" name="Line 269"/>
              <p:cNvSpPr>
                <a:spLocks noChangeShapeType="1"/>
              </p:cNvSpPr>
              <p:nvPr/>
            </p:nvSpPr>
            <p:spPr bwMode="auto">
              <a:xfrm flipV="1">
                <a:off x="3377" y="2410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4" name="Line 270"/>
              <p:cNvSpPr>
                <a:spLocks noChangeShapeType="1"/>
              </p:cNvSpPr>
              <p:nvPr/>
            </p:nvSpPr>
            <p:spPr bwMode="auto">
              <a:xfrm flipV="1">
                <a:off x="5465" y="2410"/>
                <a:ext cx="0" cy="1651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5" name="Line 271"/>
              <p:cNvSpPr>
                <a:spLocks noChangeShapeType="1"/>
              </p:cNvSpPr>
              <p:nvPr/>
            </p:nvSpPr>
            <p:spPr bwMode="auto">
              <a:xfrm>
                <a:off x="3377" y="406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6" name="Line 272"/>
              <p:cNvSpPr>
                <a:spLocks noChangeShapeType="1"/>
              </p:cNvSpPr>
              <p:nvPr/>
            </p:nvSpPr>
            <p:spPr bwMode="auto">
              <a:xfrm>
                <a:off x="3377" y="3786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7" name="Line 273"/>
              <p:cNvSpPr>
                <a:spLocks noChangeShapeType="1"/>
              </p:cNvSpPr>
              <p:nvPr/>
            </p:nvSpPr>
            <p:spPr bwMode="auto">
              <a:xfrm>
                <a:off x="3377" y="351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8" name="Line 274"/>
              <p:cNvSpPr>
                <a:spLocks noChangeShapeType="1"/>
              </p:cNvSpPr>
              <p:nvPr/>
            </p:nvSpPr>
            <p:spPr bwMode="auto">
              <a:xfrm>
                <a:off x="3377" y="32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9" name="Line 275"/>
              <p:cNvSpPr>
                <a:spLocks noChangeShapeType="1"/>
              </p:cNvSpPr>
              <p:nvPr/>
            </p:nvSpPr>
            <p:spPr bwMode="auto">
              <a:xfrm>
                <a:off x="3377" y="296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0" name="Line 276"/>
              <p:cNvSpPr>
                <a:spLocks noChangeShapeType="1"/>
              </p:cNvSpPr>
              <p:nvPr/>
            </p:nvSpPr>
            <p:spPr bwMode="auto">
              <a:xfrm>
                <a:off x="3377" y="268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1" name="Line 277"/>
              <p:cNvSpPr>
                <a:spLocks noChangeShapeType="1"/>
              </p:cNvSpPr>
              <p:nvPr/>
            </p:nvSpPr>
            <p:spPr bwMode="auto">
              <a:xfrm>
                <a:off x="3377" y="241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2" name="Line 278"/>
              <p:cNvSpPr>
                <a:spLocks noChangeShapeType="1"/>
              </p:cNvSpPr>
              <p:nvPr/>
            </p:nvSpPr>
            <p:spPr bwMode="auto">
              <a:xfrm flipH="1">
                <a:off x="5444" y="406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3" name="Line 279"/>
              <p:cNvSpPr>
                <a:spLocks noChangeShapeType="1"/>
              </p:cNvSpPr>
              <p:nvPr/>
            </p:nvSpPr>
            <p:spPr bwMode="auto">
              <a:xfrm flipH="1">
                <a:off x="5444" y="3786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4" name="Line 280"/>
              <p:cNvSpPr>
                <a:spLocks noChangeShapeType="1"/>
              </p:cNvSpPr>
              <p:nvPr/>
            </p:nvSpPr>
            <p:spPr bwMode="auto">
              <a:xfrm flipH="1">
                <a:off x="5444" y="3511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5" name="Line 281"/>
              <p:cNvSpPr>
                <a:spLocks noChangeShapeType="1"/>
              </p:cNvSpPr>
              <p:nvPr/>
            </p:nvSpPr>
            <p:spPr bwMode="auto">
              <a:xfrm flipH="1">
                <a:off x="5444" y="323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6" name="Line 282"/>
              <p:cNvSpPr>
                <a:spLocks noChangeShapeType="1"/>
              </p:cNvSpPr>
              <p:nvPr/>
            </p:nvSpPr>
            <p:spPr bwMode="auto">
              <a:xfrm flipH="1">
                <a:off x="5444" y="296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7" name="Line 283"/>
              <p:cNvSpPr>
                <a:spLocks noChangeShapeType="1"/>
              </p:cNvSpPr>
              <p:nvPr/>
            </p:nvSpPr>
            <p:spPr bwMode="auto">
              <a:xfrm flipH="1">
                <a:off x="5444" y="2685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8" name="Line 284"/>
              <p:cNvSpPr>
                <a:spLocks noChangeShapeType="1"/>
              </p:cNvSpPr>
              <p:nvPr/>
            </p:nvSpPr>
            <p:spPr bwMode="auto">
              <a:xfrm flipH="1">
                <a:off x="5444" y="2410"/>
                <a:ext cx="21" cy="0"/>
              </a:xfrm>
              <a:prstGeom prst="line">
                <a:avLst/>
              </a:prstGeom>
              <a:noFill/>
              <a:ln w="7938" cap="flat">
                <a:solidFill>
                  <a:srgbClr val="26262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9" name="Rectangle 285"/>
              <p:cNvSpPr>
                <a:spLocks noChangeArrowheads="1"/>
              </p:cNvSpPr>
              <p:nvPr/>
            </p:nvSpPr>
            <p:spPr bwMode="auto">
              <a:xfrm>
                <a:off x="3295" y="4036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0" name="Rectangle 286"/>
              <p:cNvSpPr>
                <a:spLocks noChangeArrowheads="1"/>
              </p:cNvSpPr>
              <p:nvPr/>
            </p:nvSpPr>
            <p:spPr bwMode="auto">
              <a:xfrm>
                <a:off x="3295" y="3762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1" name="Rectangle 287"/>
              <p:cNvSpPr>
                <a:spLocks noChangeArrowheads="1"/>
              </p:cNvSpPr>
              <p:nvPr/>
            </p:nvSpPr>
            <p:spPr bwMode="auto">
              <a:xfrm>
                <a:off x="3295" y="3488"/>
                <a:ext cx="130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-2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2" name="Rectangle 288"/>
              <p:cNvSpPr>
                <a:spLocks noChangeArrowheads="1"/>
              </p:cNvSpPr>
              <p:nvPr/>
            </p:nvSpPr>
            <p:spPr bwMode="auto">
              <a:xfrm>
                <a:off x="3315" y="3213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0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3" name="Rectangle 289"/>
              <p:cNvSpPr>
                <a:spLocks noChangeArrowheads="1"/>
              </p:cNvSpPr>
              <p:nvPr/>
            </p:nvSpPr>
            <p:spPr bwMode="auto">
              <a:xfrm>
                <a:off x="3315" y="2934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2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4" name="Rectangle 290"/>
              <p:cNvSpPr>
                <a:spLocks noChangeArrowheads="1"/>
              </p:cNvSpPr>
              <p:nvPr/>
            </p:nvSpPr>
            <p:spPr bwMode="auto">
              <a:xfrm>
                <a:off x="3315" y="2660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4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5" name="Rectangle 291"/>
              <p:cNvSpPr>
                <a:spLocks noChangeArrowheads="1"/>
              </p:cNvSpPr>
              <p:nvPr/>
            </p:nvSpPr>
            <p:spPr bwMode="auto">
              <a:xfrm>
                <a:off x="3315" y="2386"/>
                <a:ext cx="8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262626"/>
                    </a:solidFill>
                    <a:effectLst/>
                    <a:cs typeface="Arial" panose="020B0604020202020204" pitchFamily="34" charset="0"/>
                  </a:rPr>
                  <a:t>6</a:t>
                </a:r>
                <a:endParaRPr kumimoji="0" lang="en-US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292"/>
              <p:cNvSpPr>
                <a:spLocks/>
              </p:cNvSpPr>
              <p:nvPr/>
            </p:nvSpPr>
            <p:spPr bwMode="auto">
              <a:xfrm>
                <a:off x="3377" y="2445"/>
                <a:ext cx="2088" cy="1031"/>
              </a:xfrm>
              <a:custGeom>
                <a:avLst/>
                <a:gdLst>
                  <a:gd name="T0" fmla="*/ 0 w 2088"/>
                  <a:gd name="T1" fmla="*/ 1031 h 1031"/>
                  <a:gd name="T2" fmla="*/ 209 w 2088"/>
                  <a:gd name="T3" fmla="*/ 928 h 1031"/>
                  <a:gd name="T4" fmla="*/ 418 w 2088"/>
                  <a:gd name="T5" fmla="*/ 825 h 1031"/>
                  <a:gd name="T6" fmla="*/ 627 w 2088"/>
                  <a:gd name="T7" fmla="*/ 722 h 1031"/>
                  <a:gd name="T8" fmla="*/ 835 w 2088"/>
                  <a:gd name="T9" fmla="*/ 619 h 1031"/>
                  <a:gd name="T10" fmla="*/ 1044 w 2088"/>
                  <a:gd name="T11" fmla="*/ 515 h 1031"/>
                  <a:gd name="T12" fmla="*/ 1253 w 2088"/>
                  <a:gd name="T13" fmla="*/ 412 h 1031"/>
                  <a:gd name="T14" fmla="*/ 1462 w 2088"/>
                  <a:gd name="T15" fmla="*/ 309 h 1031"/>
                  <a:gd name="T16" fmla="*/ 1671 w 2088"/>
                  <a:gd name="T17" fmla="*/ 206 h 1031"/>
                  <a:gd name="T18" fmla="*/ 1879 w 2088"/>
                  <a:gd name="T19" fmla="*/ 103 h 1031"/>
                  <a:gd name="T20" fmla="*/ 2088 w 2088"/>
                  <a:gd name="T21" fmla="*/ 0 h 1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8" h="1031">
                    <a:moveTo>
                      <a:pt x="0" y="1031"/>
                    </a:moveTo>
                    <a:lnTo>
                      <a:pt x="209" y="928"/>
                    </a:lnTo>
                    <a:lnTo>
                      <a:pt x="418" y="825"/>
                    </a:lnTo>
                    <a:lnTo>
                      <a:pt x="627" y="722"/>
                    </a:lnTo>
                    <a:lnTo>
                      <a:pt x="835" y="619"/>
                    </a:lnTo>
                    <a:lnTo>
                      <a:pt x="1044" y="515"/>
                    </a:lnTo>
                    <a:lnTo>
                      <a:pt x="1253" y="412"/>
                    </a:lnTo>
                    <a:lnTo>
                      <a:pt x="1462" y="309"/>
                    </a:lnTo>
                    <a:lnTo>
                      <a:pt x="1671" y="206"/>
                    </a:lnTo>
                    <a:lnTo>
                      <a:pt x="1879" y="103"/>
                    </a:lnTo>
                    <a:lnTo>
                      <a:pt x="2088" y="0"/>
                    </a:lnTo>
                  </a:path>
                </a:pathLst>
              </a:custGeom>
              <a:noFill/>
              <a:ln w="28575" cap="flat">
                <a:solidFill>
                  <a:srgbClr val="0072B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293"/>
              <p:cNvSpPr>
                <a:spLocks/>
              </p:cNvSpPr>
              <p:nvPr/>
            </p:nvSpPr>
            <p:spPr bwMode="auto">
              <a:xfrm>
                <a:off x="3586" y="2840"/>
                <a:ext cx="1879" cy="1083"/>
              </a:xfrm>
              <a:custGeom>
                <a:avLst/>
                <a:gdLst>
                  <a:gd name="T0" fmla="*/ 0 w 1879"/>
                  <a:gd name="T1" fmla="*/ 1083 h 1083"/>
                  <a:gd name="T2" fmla="*/ 209 w 1879"/>
                  <a:gd name="T3" fmla="*/ 481 h 1083"/>
                  <a:gd name="T4" fmla="*/ 418 w 1879"/>
                  <a:gd name="T5" fmla="*/ 281 h 1083"/>
                  <a:gd name="T6" fmla="*/ 626 w 1879"/>
                  <a:gd name="T7" fmla="*/ 181 h 1083"/>
                  <a:gd name="T8" fmla="*/ 835 w 1879"/>
                  <a:gd name="T9" fmla="*/ 120 h 1083"/>
                  <a:gd name="T10" fmla="*/ 1044 w 1879"/>
                  <a:gd name="T11" fmla="*/ 80 h 1083"/>
                  <a:gd name="T12" fmla="*/ 1253 w 1879"/>
                  <a:gd name="T13" fmla="*/ 52 h 1083"/>
                  <a:gd name="T14" fmla="*/ 1462 w 1879"/>
                  <a:gd name="T15" fmla="*/ 30 h 1083"/>
                  <a:gd name="T16" fmla="*/ 1670 w 1879"/>
                  <a:gd name="T17" fmla="*/ 13 h 1083"/>
                  <a:gd name="T18" fmla="*/ 1879 w 1879"/>
                  <a:gd name="T19" fmla="*/ 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9" h="1083">
                    <a:moveTo>
                      <a:pt x="0" y="1083"/>
                    </a:moveTo>
                    <a:lnTo>
                      <a:pt x="209" y="481"/>
                    </a:lnTo>
                    <a:lnTo>
                      <a:pt x="418" y="281"/>
                    </a:lnTo>
                    <a:lnTo>
                      <a:pt x="626" y="181"/>
                    </a:lnTo>
                    <a:lnTo>
                      <a:pt x="835" y="120"/>
                    </a:lnTo>
                    <a:lnTo>
                      <a:pt x="1044" y="80"/>
                    </a:lnTo>
                    <a:lnTo>
                      <a:pt x="1253" y="52"/>
                    </a:lnTo>
                    <a:lnTo>
                      <a:pt x="1462" y="30"/>
                    </a:lnTo>
                    <a:lnTo>
                      <a:pt x="1670" y="13"/>
                    </a:lnTo>
                    <a:lnTo>
                      <a:pt x="1879" y="0"/>
                    </a:lnTo>
                  </a:path>
                </a:pathLst>
              </a:custGeom>
              <a:noFill/>
              <a:ln w="28575" cap="flat">
                <a:solidFill>
                  <a:srgbClr val="D9531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8" name="Freeform 577"/>
            <p:cNvSpPr/>
            <p:nvPr/>
          </p:nvSpPr>
          <p:spPr bwMode="auto">
            <a:xfrm>
              <a:off x="476721" y="5814627"/>
              <a:ext cx="1003303" cy="397386"/>
            </a:xfrm>
            <a:custGeom>
              <a:avLst/>
              <a:gdLst>
                <a:gd name="connsiteX0" fmla="*/ 1653702 w 1653702"/>
                <a:gd name="connsiteY0" fmla="*/ 654995 h 654995"/>
                <a:gd name="connsiteX1" fmla="*/ 1653702 w 1653702"/>
                <a:gd name="connsiteY1" fmla="*/ 0 h 654995"/>
                <a:gd name="connsiteX2" fmla="*/ 0 w 1653702"/>
                <a:gd name="connsiteY2" fmla="*/ 0 h 65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702" h="654995">
                  <a:moveTo>
                    <a:pt x="1653702" y="654995"/>
                  </a:moveTo>
                  <a:lnTo>
                    <a:pt x="1653702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TextBox 578"/>
            <p:cNvSpPr txBox="1"/>
            <p:nvPr/>
          </p:nvSpPr>
          <p:spPr>
            <a:xfrm>
              <a:off x="3231482" y="4610978"/>
              <a:ext cx="16193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Constant displacement</a:t>
              </a:r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704897" y="6468518"/>
              <a:ext cx="14478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Linear displacement</a:t>
              </a:r>
            </a:p>
          </p:txBody>
        </p:sp>
        <p:sp>
          <p:nvSpPr>
            <p:cNvPr id="581" name="TextBox 580"/>
            <p:cNvSpPr txBox="1"/>
            <p:nvPr/>
          </p:nvSpPr>
          <p:spPr>
            <a:xfrm>
              <a:off x="3237640" y="6482410"/>
              <a:ext cx="16658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Quadratic displacement</a:t>
              </a:r>
            </a:p>
          </p:txBody>
        </p:sp>
        <p:graphicFrame>
          <p:nvGraphicFramePr>
            <p:cNvPr id="582" name="Object 5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337162"/>
                </p:ext>
              </p:extLst>
            </p:nvPr>
          </p:nvGraphicFramePr>
          <p:xfrm>
            <a:off x="3271453" y="4930373"/>
            <a:ext cx="215743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0" name="Equation" r:id="rId15" imgW="355320" imgH="596880" progId="Equation.DSMT4">
                    <p:embed/>
                  </p:oleObj>
                </mc:Choice>
                <mc:Fallback>
                  <p:oleObj name="Equation" r:id="rId15" imgW="355320" imgH="596880" progId="Equation.DSMT4">
                    <p:embed/>
                    <p:pic>
                      <p:nvPicPr>
                        <p:cNvPr id="300" name="Object 29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71453" y="4930373"/>
                          <a:ext cx="215743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" name="Object 5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843585"/>
                </p:ext>
              </p:extLst>
            </p:nvPr>
          </p:nvGraphicFramePr>
          <p:xfrm>
            <a:off x="3212220" y="5525052"/>
            <a:ext cx="215743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1" name="Equation" r:id="rId16" imgW="355320" imgH="596880" progId="Equation.DSMT4">
                    <p:embed/>
                  </p:oleObj>
                </mc:Choice>
                <mc:Fallback>
                  <p:oleObj name="Equation" r:id="rId16" imgW="355320" imgH="596880" progId="Equation.DSMT4">
                    <p:embed/>
                    <p:pic>
                      <p:nvPicPr>
                        <p:cNvPr id="301" name="Object 30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12220" y="5525052"/>
                          <a:ext cx="215743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4" name="Object 5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7228310"/>
                </p:ext>
              </p:extLst>
            </p:nvPr>
          </p:nvGraphicFramePr>
          <p:xfrm>
            <a:off x="4752146" y="7214395"/>
            <a:ext cx="215743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" name="Equation" r:id="rId17" imgW="355320" imgH="596880" progId="Equation.DSMT4">
                    <p:embed/>
                  </p:oleObj>
                </mc:Choice>
                <mc:Fallback>
                  <p:oleObj name="Equation" r:id="rId17" imgW="355320" imgH="596880" progId="Equation.DSMT4">
                    <p:embed/>
                    <p:pic>
                      <p:nvPicPr>
                        <p:cNvPr id="302" name="Object 30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52146" y="7214395"/>
                          <a:ext cx="215743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5" name="Object 5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078132"/>
                </p:ext>
              </p:extLst>
            </p:nvPr>
          </p:nvGraphicFramePr>
          <p:xfrm>
            <a:off x="2024115" y="7399318"/>
            <a:ext cx="215743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" name="Equation" r:id="rId18" imgW="355320" imgH="596880" progId="Equation.DSMT4">
                    <p:embed/>
                  </p:oleObj>
                </mc:Choice>
                <mc:Fallback>
                  <p:oleObj name="Equation" r:id="rId18" imgW="355320" imgH="596880" progId="Equation.DSMT4">
                    <p:embed/>
                    <p:pic>
                      <p:nvPicPr>
                        <p:cNvPr id="303" name="Object 30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24115" y="7399318"/>
                          <a:ext cx="215743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6" name="Object 5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650013"/>
                </p:ext>
              </p:extLst>
            </p:nvPr>
          </p:nvGraphicFramePr>
          <p:xfrm>
            <a:off x="3158152" y="6738641"/>
            <a:ext cx="215743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" name="Equation" r:id="rId19" imgW="355320" imgH="596880" progId="Equation.DSMT4">
                    <p:embed/>
                  </p:oleObj>
                </mc:Choice>
                <mc:Fallback>
                  <p:oleObj name="Equation" r:id="rId19" imgW="355320" imgH="596880" progId="Equation.DSMT4">
                    <p:embed/>
                    <p:pic>
                      <p:nvPicPr>
                        <p:cNvPr id="304" name="Object 3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58152" y="6738641"/>
                          <a:ext cx="215743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7" name="Object 5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667413"/>
                </p:ext>
              </p:extLst>
            </p:nvPr>
          </p:nvGraphicFramePr>
          <p:xfrm>
            <a:off x="1211929" y="6729267"/>
            <a:ext cx="215743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5" name="Equation" r:id="rId20" imgW="355320" imgH="596880" progId="Equation.DSMT4">
                    <p:embed/>
                  </p:oleObj>
                </mc:Choice>
                <mc:Fallback>
                  <p:oleObj name="Equation" r:id="rId20" imgW="355320" imgH="596880" progId="Equation.DSMT4">
                    <p:embed/>
                    <p:pic>
                      <p:nvPicPr>
                        <p:cNvPr id="305" name="Object 30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1929" y="6729267"/>
                          <a:ext cx="215743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8" name="TextBox 587"/>
            <p:cNvSpPr txBox="1"/>
            <p:nvPr/>
          </p:nvSpPr>
          <p:spPr>
            <a:xfrm>
              <a:off x="702275" y="4632703"/>
              <a:ext cx="14638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Mapping &amp; Jacobian</a:t>
              </a:r>
            </a:p>
          </p:txBody>
        </p:sp>
        <p:graphicFrame>
          <p:nvGraphicFramePr>
            <p:cNvPr id="589" name="Object 5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364232"/>
                </p:ext>
              </p:extLst>
            </p:nvPr>
          </p:nvGraphicFramePr>
          <p:xfrm>
            <a:off x="878411" y="5135943"/>
            <a:ext cx="208038" cy="36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" name="Equation" r:id="rId21" imgW="342720" imgH="596880" progId="Equation.DSMT4">
                    <p:embed/>
                  </p:oleObj>
                </mc:Choice>
                <mc:Fallback>
                  <p:oleObj name="Equation" r:id="rId21" imgW="342720" imgH="596880" progId="Equation.DSMT4">
                    <p:embed/>
                    <p:pic>
                      <p:nvPicPr>
                        <p:cNvPr id="307" name="Object 30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78411" y="5135943"/>
                          <a:ext cx="208038" cy="36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0" name="Object 5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4294483"/>
                </p:ext>
              </p:extLst>
            </p:nvPr>
          </p:nvGraphicFramePr>
          <p:xfrm>
            <a:off x="1989259" y="5634441"/>
            <a:ext cx="300499" cy="184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7" name="Equation" r:id="rId22" imgW="495000" imgH="304560" progId="Equation.DSMT4">
                    <p:embed/>
                  </p:oleObj>
                </mc:Choice>
                <mc:Fallback>
                  <p:oleObj name="Equation" r:id="rId22" imgW="495000" imgH="304560" progId="Equation.DSMT4">
                    <p:embed/>
                    <p:pic>
                      <p:nvPicPr>
                        <p:cNvPr id="309" name="Object 30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989259" y="5634441"/>
                          <a:ext cx="300499" cy="1849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1" name="Straight Arrow Connector 590"/>
            <p:cNvCxnSpPr>
              <a:endCxn id="369" idx="7"/>
            </p:cNvCxnSpPr>
            <p:nvPr/>
          </p:nvCxnSpPr>
          <p:spPr bwMode="auto">
            <a:xfrm flipH="1" flipV="1">
              <a:off x="1881038" y="5433553"/>
              <a:ext cx="180107" cy="204186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2" name="Straight Arrow Connector 591"/>
            <p:cNvCxnSpPr/>
            <p:nvPr/>
          </p:nvCxnSpPr>
          <p:spPr bwMode="auto">
            <a:xfrm flipH="1">
              <a:off x="3157803" y="5219738"/>
              <a:ext cx="121222" cy="179557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3" name="Straight Arrow Connector 592"/>
            <p:cNvCxnSpPr>
              <a:stCxn id="587" idx="3"/>
            </p:cNvCxnSpPr>
            <p:nvPr/>
          </p:nvCxnSpPr>
          <p:spPr bwMode="auto">
            <a:xfrm>
              <a:off x="1427672" y="6910337"/>
              <a:ext cx="303118" cy="144659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4" name="Straight Arrow Connector 593"/>
            <p:cNvCxnSpPr/>
            <p:nvPr/>
          </p:nvCxnSpPr>
          <p:spPr bwMode="auto">
            <a:xfrm>
              <a:off x="3279025" y="7114265"/>
              <a:ext cx="79941" cy="229662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5" name="Straight Arrow Connector 594"/>
            <p:cNvCxnSpPr/>
            <p:nvPr/>
          </p:nvCxnSpPr>
          <p:spPr bwMode="auto">
            <a:xfrm>
              <a:off x="1073446" y="5399295"/>
              <a:ext cx="132301" cy="206251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6" name="Straight Arrow Connector 595"/>
            <p:cNvCxnSpPr/>
            <p:nvPr/>
          </p:nvCxnSpPr>
          <p:spPr bwMode="auto">
            <a:xfrm flipV="1">
              <a:off x="3423210" y="5419932"/>
              <a:ext cx="213696" cy="242106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7" name="Straight Arrow Connector 596"/>
            <p:cNvCxnSpPr/>
            <p:nvPr/>
          </p:nvCxnSpPr>
          <p:spPr bwMode="auto">
            <a:xfrm flipH="1" flipV="1">
              <a:off x="1860330" y="7285147"/>
              <a:ext cx="160669" cy="230864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8" name="Straight Arrow Connector 597"/>
            <p:cNvCxnSpPr/>
            <p:nvPr/>
          </p:nvCxnSpPr>
          <p:spPr bwMode="auto">
            <a:xfrm flipH="1" flipV="1">
              <a:off x="4666427" y="6933153"/>
              <a:ext cx="100648" cy="273373"/>
            </a:xfrm>
            <a:prstGeom prst="straightConnector1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573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363662" y="399669"/>
            <a:ext cx="4343400" cy="1338263"/>
            <a:chOff x="1319213" y="247650"/>
            <a:chExt cx="4343400" cy="1338263"/>
          </a:xfrm>
        </p:grpSpPr>
        <p:grpSp>
          <p:nvGrpSpPr>
            <p:cNvPr id="106" name="Group 105"/>
            <p:cNvGrpSpPr/>
            <p:nvPr/>
          </p:nvGrpSpPr>
          <p:grpSpPr>
            <a:xfrm>
              <a:off x="1409063" y="379095"/>
              <a:ext cx="4120200" cy="1159510"/>
              <a:chOff x="1409063" y="379095"/>
              <a:chExt cx="4120200" cy="1159510"/>
            </a:xfrm>
          </p:grpSpPr>
          <p:grpSp>
            <p:nvGrpSpPr>
              <p:cNvPr id="108" name="Group 107"/>
              <p:cNvGrpSpPr>
                <a:grpSpLocks/>
              </p:cNvGrpSpPr>
              <p:nvPr/>
            </p:nvGrpSpPr>
            <p:grpSpPr bwMode="auto">
              <a:xfrm>
                <a:off x="1446848" y="379095"/>
                <a:ext cx="4082415" cy="1159510"/>
                <a:chOff x="2996" y="11600"/>
                <a:chExt cx="6429" cy="1826"/>
              </a:xfrm>
            </p:grpSpPr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810" y="11740"/>
                  <a:ext cx="1000" cy="156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6320" y="12080"/>
                  <a:ext cx="2460" cy="1080"/>
                </a:xfrm>
                <a:custGeom>
                  <a:avLst/>
                  <a:gdLst>
                    <a:gd name="T0" fmla="*/ 0 w 2460"/>
                    <a:gd name="T1" fmla="*/ 1080 h 1080"/>
                    <a:gd name="T2" fmla="*/ 0 w 2460"/>
                    <a:gd name="T3" fmla="*/ 0 h 1080"/>
                    <a:gd name="T4" fmla="*/ 1380 w 2460"/>
                    <a:gd name="T5" fmla="*/ 0 h 1080"/>
                    <a:gd name="T6" fmla="*/ 2460 w 2460"/>
                    <a:gd name="T7" fmla="*/ 1080 h 1080"/>
                    <a:gd name="T8" fmla="*/ 0 w 2460"/>
                    <a:gd name="T9" fmla="*/ 1080 h 10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60" h="1080">
                      <a:moveTo>
                        <a:pt x="0" y="1080"/>
                      </a:moveTo>
                      <a:lnTo>
                        <a:pt x="0" y="0"/>
                      </a:lnTo>
                      <a:lnTo>
                        <a:pt x="1380" y="0"/>
                      </a:lnTo>
                      <a:lnTo>
                        <a:pt x="2460" y="1080"/>
                      </a:lnTo>
                      <a:lnTo>
                        <a:pt x="0" y="108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Text Box 7931"/>
                <p:cNvSpPr txBox="1">
                  <a:spLocks noChangeArrowheads="1"/>
                </p:cNvSpPr>
                <p:nvPr/>
              </p:nvSpPr>
              <p:spPr bwMode="auto">
                <a:xfrm>
                  <a:off x="7820" y="11930"/>
                  <a:ext cx="48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1 (8,4)</a:t>
                  </a:r>
                </a:p>
              </p:txBody>
            </p:sp>
            <p:sp>
              <p:nvSpPr>
                <p:cNvPr id="120" name="Text Box 7932"/>
                <p:cNvSpPr txBox="1">
                  <a:spLocks noChangeArrowheads="1"/>
                </p:cNvSpPr>
                <p:nvPr/>
              </p:nvSpPr>
              <p:spPr bwMode="auto">
                <a:xfrm>
                  <a:off x="8855" y="13017"/>
                  <a:ext cx="570" cy="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4 (18,0)</a:t>
                  </a:r>
                </a:p>
              </p:txBody>
            </p:sp>
            <p:sp>
              <p:nvSpPr>
                <p:cNvPr id="121" name="Text Box 7933"/>
                <p:cNvSpPr txBox="1">
                  <a:spLocks noChangeArrowheads="1"/>
                </p:cNvSpPr>
                <p:nvPr/>
              </p:nvSpPr>
              <p:spPr bwMode="auto">
                <a:xfrm>
                  <a:off x="5650" y="12986"/>
                  <a:ext cx="480" cy="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3 (0,0)</a:t>
                  </a:r>
                </a:p>
              </p:txBody>
            </p:sp>
            <p:sp>
              <p:nvSpPr>
                <p:cNvPr id="122" name="Text Box 7934"/>
                <p:cNvSpPr txBox="1">
                  <a:spLocks noChangeArrowheads="1"/>
                </p:cNvSpPr>
                <p:nvPr/>
              </p:nvSpPr>
              <p:spPr bwMode="auto">
                <a:xfrm>
                  <a:off x="5652" y="11934"/>
                  <a:ext cx="480" cy="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2 (0,4)</a:t>
                  </a:r>
                </a:p>
              </p:txBody>
            </p:sp>
            <p:sp>
              <p:nvSpPr>
                <p:cNvPr id="123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6300" y="1204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6290" y="1311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0" y="1205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8730" y="1312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1171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4770" y="1171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1325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4770" y="13260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Text Box 7943"/>
                <p:cNvSpPr txBox="1">
                  <a:spLocks noChangeArrowheads="1"/>
                </p:cNvSpPr>
                <p:nvPr/>
              </p:nvSpPr>
              <p:spPr bwMode="auto">
                <a:xfrm>
                  <a:off x="4902" y="11620"/>
                  <a:ext cx="762" cy="26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1 (2,12)</a:t>
                  </a:r>
                </a:p>
              </p:txBody>
            </p:sp>
            <p:sp>
              <p:nvSpPr>
                <p:cNvPr id="132" name="Text Box 7944"/>
                <p:cNvSpPr txBox="1">
                  <a:spLocks noChangeArrowheads="1"/>
                </p:cNvSpPr>
                <p:nvPr/>
              </p:nvSpPr>
              <p:spPr bwMode="auto">
                <a:xfrm>
                  <a:off x="4900" y="13150"/>
                  <a:ext cx="480" cy="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4 (2,1)</a:t>
                  </a:r>
                </a:p>
              </p:txBody>
            </p:sp>
            <p:sp>
              <p:nvSpPr>
                <p:cNvPr id="133" name="Text Box 7945"/>
                <p:cNvSpPr txBox="1">
                  <a:spLocks noChangeArrowheads="1"/>
                </p:cNvSpPr>
                <p:nvPr/>
              </p:nvSpPr>
              <p:spPr bwMode="auto">
                <a:xfrm>
                  <a:off x="3132" y="13122"/>
                  <a:ext cx="480" cy="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3 (1,1)</a:t>
                  </a:r>
                </a:p>
              </p:txBody>
            </p:sp>
            <p:sp>
              <p:nvSpPr>
                <p:cNvPr id="134" name="Text Box 7946"/>
                <p:cNvSpPr txBox="1">
                  <a:spLocks noChangeArrowheads="1"/>
                </p:cNvSpPr>
                <p:nvPr/>
              </p:nvSpPr>
              <p:spPr bwMode="auto">
                <a:xfrm>
                  <a:off x="2996" y="11600"/>
                  <a:ext cx="570" cy="2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2 (1,12)</a:t>
                  </a:r>
                </a:p>
              </p:txBody>
            </p:sp>
          </p:grp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1409063" y="398147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1500506" y="1358265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628901" y="407987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>
                <a:off x="2628901" y="1379538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3098165" y="608013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3094990" y="1269365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484054" y="607378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5141596" y="1296035"/>
                <a:ext cx="137160" cy="1371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1319213" y="247650"/>
              <a:ext cx="4343400" cy="13382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496184" y="2138363"/>
            <a:ext cx="1950403" cy="1695450"/>
            <a:chOff x="2543809" y="6024563"/>
            <a:chExt cx="1950403" cy="1695450"/>
          </a:xfrm>
        </p:grpSpPr>
        <p:sp>
          <p:nvSpPr>
            <p:cNvPr id="135" name="Rectangle 134"/>
            <p:cNvSpPr/>
            <p:nvPr/>
          </p:nvSpPr>
          <p:spPr>
            <a:xfrm>
              <a:off x="2773997" y="6510338"/>
              <a:ext cx="1093470" cy="10934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772726" y="6119747"/>
              <a:ext cx="1600200" cy="938213"/>
            </a:xfrm>
            <a:custGeom>
              <a:avLst/>
              <a:gdLst>
                <a:gd name="connsiteX0" fmla="*/ 0 w 1600200"/>
                <a:gd name="connsiteY0" fmla="*/ 0 h 938213"/>
                <a:gd name="connsiteX1" fmla="*/ 0 w 1600200"/>
                <a:gd name="connsiteY1" fmla="*/ 938213 h 938213"/>
                <a:gd name="connsiteX2" fmla="*/ 1600200 w 1600200"/>
                <a:gd name="connsiteY2" fmla="*/ 938213 h 93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938213">
                  <a:moveTo>
                    <a:pt x="0" y="0"/>
                  </a:moveTo>
                  <a:lnTo>
                    <a:pt x="0" y="938213"/>
                  </a:lnTo>
                  <a:lnTo>
                    <a:pt x="1600200" y="93821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272867" y="6845306"/>
              <a:ext cx="7053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653617" y="6078543"/>
              <a:ext cx="7053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2772726" y="6310313"/>
              <a:ext cx="1094741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3867467" y="6210300"/>
              <a:ext cx="0" cy="266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6200000" flipV="1">
              <a:off x="4030978" y="6376988"/>
              <a:ext cx="0" cy="266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V="1">
              <a:off x="4025580" y="7460933"/>
              <a:ext cx="0" cy="266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012247" y="6510338"/>
              <a:ext cx="0" cy="54673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4013514" y="7057073"/>
              <a:ext cx="0" cy="54673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3261677" y="6138164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037328" y="6693862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020692" y="7240903"/>
              <a:ext cx="7854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543809" y="6024563"/>
              <a:ext cx="1950403" cy="1695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401887" y="4224403"/>
            <a:ext cx="2286000" cy="1416167"/>
            <a:chOff x="2052638" y="1884246"/>
            <a:chExt cx="2286000" cy="1416167"/>
          </a:xfrm>
        </p:grpSpPr>
        <p:grpSp>
          <p:nvGrpSpPr>
            <p:cNvPr id="140" name="Group 139"/>
            <p:cNvGrpSpPr>
              <a:grpSpLocks/>
            </p:cNvGrpSpPr>
            <p:nvPr/>
          </p:nvGrpSpPr>
          <p:grpSpPr bwMode="auto">
            <a:xfrm>
              <a:off x="2139949" y="1884246"/>
              <a:ext cx="2081877" cy="1339962"/>
              <a:chOff x="2652" y="7828"/>
              <a:chExt cx="2952" cy="1900"/>
            </a:xfrm>
          </p:grpSpPr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2940" y="8402"/>
                <a:ext cx="2010" cy="118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Oval 159"/>
              <p:cNvSpPr>
                <a:spLocks noChangeAspect="1" noChangeArrowheads="1"/>
              </p:cNvSpPr>
              <p:nvPr/>
            </p:nvSpPr>
            <p:spPr bwMode="auto">
              <a:xfrm>
                <a:off x="2910" y="837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Oval 160"/>
              <p:cNvSpPr>
                <a:spLocks noChangeAspect="1" noChangeArrowheads="1"/>
              </p:cNvSpPr>
              <p:nvPr/>
            </p:nvSpPr>
            <p:spPr bwMode="auto">
              <a:xfrm>
                <a:off x="2910" y="954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Oval 161"/>
              <p:cNvSpPr>
                <a:spLocks noChangeAspect="1" noChangeArrowheads="1"/>
              </p:cNvSpPr>
              <p:nvPr/>
            </p:nvSpPr>
            <p:spPr bwMode="auto">
              <a:xfrm>
                <a:off x="4910" y="837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l 162"/>
              <p:cNvSpPr>
                <a:spLocks noChangeAspect="1" noChangeArrowheads="1"/>
              </p:cNvSpPr>
              <p:nvPr/>
            </p:nvSpPr>
            <p:spPr bwMode="auto">
              <a:xfrm>
                <a:off x="4910" y="955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Oval 163"/>
              <p:cNvSpPr>
                <a:spLocks noChangeAspect="1" noChangeArrowheads="1"/>
              </p:cNvSpPr>
              <p:nvPr/>
            </p:nvSpPr>
            <p:spPr bwMode="auto">
              <a:xfrm>
                <a:off x="3830" y="837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Oval 164"/>
              <p:cNvSpPr>
                <a:spLocks noChangeAspect="1" noChangeArrowheads="1"/>
              </p:cNvSpPr>
              <p:nvPr/>
            </p:nvSpPr>
            <p:spPr bwMode="auto">
              <a:xfrm>
                <a:off x="3850" y="9552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Text Box 7902"/>
              <p:cNvSpPr txBox="1">
                <a:spLocks noChangeArrowheads="1"/>
              </p:cNvSpPr>
              <p:nvPr/>
            </p:nvSpPr>
            <p:spPr bwMode="auto">
              <a:xfrm>
                <a:off x="3005" y="9334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7" name="Text Box 7903"/>
              <p:cNvSpPr txBox="1">
                <a:spLocks noChangeArrowheads="1"/>
              </p:cNvSpPr>
              <p:nvPr/>
            </p:nvSpPr>
            <p:spPr bwMode="auto">
              <a:xfrm>
                <a:off x="4781" y="9334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68" name="Text Box 7904"/>
              <p:cNvSpPr txBox="1">
                <a:spLocks noChangeArrowheads="1"/>
              </p:cNvSpPr>
              <p:nvPr/>
            </p:nvSpPr>
            <p:spPr bwMode="auto">
              <a:xfrm>
                <a:off x="4773" y="8432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69" name="Text Box 7905"/>
              <p:cNvSpPr txBox="1">
                <a:spLocks noChangeArrowheads="1"/>
              </p:cNvSpPr>
              <p:nvPr/>
            </p:nvSpPr>
            <p:spPr bwMode="auto">
              <a:xfrm>
                <a:off x="2999" y="8432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70" name="Text Box 7906"/>
              <p:cNvSpPr txBox="1">
                <a:spLocks noChangeArrowheads="1"/>
              </p:cNvSpPr>
              <p:nvPr/>
            </p:nvSpPr>
            <p:spPr bwMode="auto">
              <a:xfrm>
                <a:off x="3815" y="9341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71" name="Text Box 7907"/>
              <p:cNvSpPr txBox="1">
                <a:spLocks noChangeArrowheads="1"/>
              </p:cNvSpPr>
              <p:nvPr/>
            </p:nvSpPr>
            <p:spPr bwMode="auto">
              <a:xfrm>
                <a:off x="3810" y="8432"/>
                <a:ext cx="11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6</a:t>
                </a:r>
              </a:p>
            </p:txBody>
          </p:sp>
          <p:grpSp>
            <p:nvGrpSpPr>
              <p:cNvPr id="172" name="Group 171"/>
              <p:cNvGrpSpPr>
                <a:grpSpLocks noChangeAspect="1"/>
              </p:cNvGrpSpPr>
              <p:nvPr/>
            </p:nvGrpSpPr>
            <p:grpSpPr bwMode="auto">
              <a:xfrm>
                <a:off x="2652" y="8233"/>
                <a:ext cx="303" cy="343"/>
                <a:chOff x="1910" y="9791"/>
                <a:chExt cx="592" cy="670"/>
              </a:xfrm>
            </p:grpSpPr>
            <p:sp>
              <p:nvSpPr>
                <p:cNvPr id="182" name="Rectangle 181" descr="Dark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1910" y="9791"/>
                  <a:ext cx="143" cy="670"/>
                </a:xfrm>
                <a:prstGeom prst="rect">
                  <a:avLst/>
                </a:prstGeom>
                <a:pattFill prst="dk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up 18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973" y="9917"/>
                  <a:ext cx="613" cy="444"/>
                  <a:chOff x="3637" y="6692"/>
                  <a:chExt cx="613" cy="444"/>
                </a:xfrm>
              </p:grpSpPr>
              <p:sp>
                <p:nvSpPr>
                  <p:cNvPr id="184" name="AutoShape 7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5" y="6713"/>
                    <a:ext cx="240" cy="32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85" name="Line 79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46" y="7035"/>
                    <a:ext cx="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86" name="Oval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4" y="6692"/>
                    <a:ext cx="101" cy="10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Oval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7" y="7035"/>
                    <a:ext cx="101" cy="10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8" name="Oval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5" y="7035"/>
                    <a:ext cx="101" cy="10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Oval 1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3" y="7035"/>
                    <a:ext cx="101" cy="10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Oval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21" y="7035"/>
                    <a:ext cx="101" cy="10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1" name="Oval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49" y="7035"/>
                    <a:ext cx="101" cy="101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00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 sz="11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73" name="Group 172"/>
              <p:cNvGrpSpPr>
                <a:grpSpLocks noChangeAspect="1"/>
              </p:cNvGrpSpPr>
              <p:nvPr/>
            </p:nvGrpSpPr>
            <p:grpSpPr bwMode="auto">
              <a:xfrm>
                <a:off x="2706" y="9426"/>
                <a:ext cx="245" cy="302"/>
                <a:chOff x="3666" y="5537"/>
                <a:chExt cx="486" cy="600"/>
              </a:xfrm>
            </p:grpSpPr>
            <p:sp>
              <p:nvSpPr>
                <p:cNvPr id="178" name="Rectangle 177" descr="Dark upward diagonal"/>
                <p:cNvSpPr>
                  <a:spLocks noChangeAspect="1" noChangeArrowheads="1"/>
                </p:cNvSpPr>
                <p:nvPr/>
              </p:nvSpPr>
              <p:spPr bwMode="auto">
                <a:xfrm>
                  <a:off x="3666" y="5543"/>
                  <a:ext cx="143" cy="585"/>
                </a:xfrm>
                <a:prstGeom prst="rect">
                  <a:avLst/>
                </a:prstGeom>
                <a:pattFill prst="dk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AutoShape 79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51" y="5675"/>
                  <a:ext cx="240" cy="32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80" name="Line 792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10" y="5837"/>
                  <a:ext cx="6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1" name="Oval 18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051" y="5785"/>
                  <a:ext cx="101" cy="10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74" name="Line 7924"/>
              <p:cNvCxnSpPr>
                <a:cxnSpLocks noChangeShapeType="1"/>
              </p:cNvCxnSpPr>
              <p:nvPr/>
            </p:nvCxnSpPr>
            <p:spPr bwMode="auto">
              <a:xfrm>
                <a:off x="5044" y="9587"/>
                <a:ext cx="4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" name="Line 7925"/>
              <p:cNvCxnSpPr>
                <a:cxnSpLocks noChangeShapeType="1"/>
              </p:cNvCxnSpPr>
              <p:nvPr/>
            </p:nvCxnSpPr>
            <p:spPr bwMode="auto">
              <a:xfrm flipV="1">
                <a:off x="2940" y="7868"/>
                <a:ext cx="0" cy="4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6" name="Text Box 7926"/>
              <p:cNvSpPr txBox="1">
                <a:spLocks noChangeArrowheads="1"/>
              </p:cNvSpPr>
              <p:nvPr/>
            </p:nvSpPr>
            <p:spPr bwMode="auto">
              <a:xfrm>
                <a:off x="5524" y="9397"/>
                <a:ext cx="8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x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77" name="Text Box 7927"/>
              <p:cNvSpPr txBox="1">
                <a:spLocks noChangeArrowheads="1"/>
              </p:cNvSpPr>
              <p:nvPr/>
            </p:nvSpPr>
            <p:spPr bwMode="auto">
              <a:xfrm>
                <a:off x="2770" y="7828"/>
                <a:ext cx="8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y</a:t>
                </a:r>
                <a:endPara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2357691" y="2324506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927182" y="2324506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3606685" y="2324506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2357691" y="2964512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2927182" y="2964512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3606685" y="2964512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052638" y="1884246"/>
              <a:ext cx="2286000" cy="141616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287587" y="5926320"/>
            <a:ext cx="2876550" cy="1393566"/>
            <a:chOff x="1938338" y="3586163"/>
            <a:chExt cx="2876550" cy="1393566"/>
          </a:xfrm>
        </p:grpSpPr>
        <p:grpSp>
          <p:nvGrpSpPr>
            <p:cNvPr id="193" name="Group 192"/>
            <p:cNvGrpSpPr>
              <a:grpSpLocks/>
            </p:cNvGrpSpPr>
            <p:nvPr/>
          </p:nvGrpSpPr>
          <p:grpSpPr bwMode="auto">
            <a:xfrm>
              <a:off x="2047855" y="3678144"/>
              <a:ext cx="2748411" cy="1301585"/>
              <a:chOff x="6910" y="10281"/>
              <a:chExt cx="2952" cy="1398"/>
            </a:xfrm>
          </p:grpSpPr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7392" y="10439"/>
                <a:ext cx="1988" cy="1080"/>
              </a:xfrm>
              <a:custGeom>
                <a:avLst/>
                <a:gdLst>
                  <a:gd name="T0" fmla="*/ 0 w 2460"/>
                  <a:gd name="T1" fmla="*/ 1080 h 1080"/>
                  <a:gd name="T2" fmla="*/ 0 w 2460"/>
                  <a:gd name="T3" fmla="*/ 0 h 1080"/>
                  <a:gd name="T4" fmla="*/ 901 w 2460"/>
                  <a:gd name="T5" fmla="*/ 0 h 1080"/>
                  <a:gd name="T6" fmla="*/ 1607 w 2460"/>
                  <a:gd name="T7" fmla="*/ 1080 h 1080"/>
                  <a:gd name="T8" fmla="*/ 0 w 2460"/>
                  <a:gd name="T9" fmla="*/ 1080 h 1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60" h="1080">
                    <a:moveTo>
                      <a:pt x="0" y="1080"/>
                    </a:moveTo>
                    <a:lnTo>
                      <a:pt x="0" y="0"/>
                    </a:lnTo>
                    <a:lnTo>
                      <a:pt x="1380" y="0"/>
                    </a:lnTo>
                    <a:lnTo>
                      <a:pt x="2460" y="1080"/>
                    </a:lnTo>
                    <a:lnTo>
                      <a:pt x="0" y="108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Text Box 7883"/>
              <p:cNvSpPr txBox="1">
                <a:spLocks noChangeArrowheads="1"/>
              </p:cNvSpPr>
              <p:nvPr/>
            </p:nvSpPr>
            <p:spPr bwMode="auto">
              <a:xfrm>
                <a:off x="8616" y="10281"/>
                <a:ext cx="480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 (4,4)</a:t>
                </a:r>
              </a:p>
            </p:txBody>
          </p:sp>
          <p:sp>
            <p:nvSpPr>
              <p:cNvPr id="201" name="Text Box 7884"/>
              <p:cNvSpPr txBox="1">
                <a:spLocks noChangeArrowheads="1"/>
              </p:cNvSpPr>
              <p:nvPr/>
            </p:nvSpPr>
            <p:spPr bwMode="auto">
              <a:xfrm>
                <a:off x="9382" y="11299"/>
                <a:ext cx="480" cy="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 (6,0)</a:t>
                </a:r>
              </a:p>
            </p:txBody>
          </p:sp>
          <p:sp>
            <p:nvSpPr>
              <p:cNvPr id="202" name="Text Box 7885"/>
              <p:cNvSpPr txBox="1">
                <a:spLocks noChangeArrowheads="1"/>
              </p:cNvSpPr>
              <p:nvPr/>
            </p:nvSpPr>
            <p:spPr bwMode="auto">
              <a:xfrm>
                <a:off x="6913" y="11403"/>
                <a:ext cx="480" cy="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 (0,0)</a:t>
                </a:r>
              </a:p>
            </p:txBody>
          </p:sp>
          <p:sp>
            <p:nvSpPr>
              <p:cNvPr id="203" name="Text Box 7886"/>
              <p:cNvSpPr txBox="1">
                <a:spLocks noChangeArrowheads="1"/>
              </p:cNvSpPr>
              <p:nvPr/>
            </p:nvSpPr>
            <p:spPr bwMode="auto">
              <a:xfrm>
                <a:off x="6910" y="10319"/>
                <a:ext cx="480" cy="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 (0,4)</a:t>
                </a:r>
              </a:p>
            </p:txBody>
          </p:sp>
          <p:sp>
            <p:nvSpPr>
              <p:cNvPr id="204" name="Oval 203"/>
              <p:cNvSpPr>
                <a:spLocks noChangeAspect="1" noChangeArrowheads="1"/>
              </p:cNvSpPr>
              <p:nvPr/>
            </p:nvSpPr>
            <p:spPr bwMode="auto">
              <a:xfrm>
                <a:off x="7372" y="10399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Oval 204"/>
              <p:cNvSpPr>
                <a:spLocks noChangeAspect="1" noChangeArrowheads="1"/>
              </p:cNvSpPr>
              <p:nvPr/>
            </p:nvSpPr>
            <p:spPr bwMode="auto">
              <a:xfrm>
                <a:off x="7362" y="11469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Oval 205"/>
              <p:cNvSpPr>
                <a:spLocks noChangeAspect="1" noChangeArrowheads="1"/>
              </p:cNvSpPr>
              <p:nvPr/>
            </p:nvSpPr>
            <p:spPr bwMode="auto">
              <a:xfrm>
                <a:off x="8490" y="10409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Oval 206"/>
              <p:cNvSpPr>
                <a:spLocks noChangeAspect="1" noChangeArrowheads="1"/>
              </p:cNvSpPr>
              <p:nvPr/>
            </p:nvSpPr>
            <p:spPr bwMode="auto">
              <a:xfrm>
                <a:off x="9362" y="11479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8" name="Group 207"/>
              <p:cNvGrpSpPr>
                <a:grpSpLocks/>
              </p:cNvGrpSpPr>
              <p:nvPr/>
            </p:nvGrpSpPr>
            <p:grpSpPr bwMode="auto">
              <a:xfrm>
                <a:off x="7410" y="10439"/>
                <a:ext cx="1140" cy="1073"/>
                <a:chOff x="2513" y="5745"/>
                <a:chExt cx="1140" cy="1073"/>
              </a:xfrm>
            </p:grpSpPr>
            <p:cxnSp>
              <p:nvCxnSpPr>
                <p:cNvPr id="209" name="Line 78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3" y="5745"/>
                  <a:ext cx="1140" cy="107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0" name="Text Box 7893"/>
                <p:cNvSpPr txBox="1">
                  <a:spLocks noChangeArrowheads="1"/>
                </p:cNvSpPr>
                <p:nvPr/>
              </p:nvSpPr>
              <p:spPr bwMode="auto">
                <a:xfrm>
                  <a:off x="2813" y="6531"/>
                  <a:ext cx="100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Euclid Symbol" panose="05050102010706020507" pitchFamily="18" charset="2"/>
                      <a:ea typeface="Batang" panose="02030600000101010101" pitchFamily="18" charset="-127"/>
                      <a:cs typeface="Arial" panose="020B0604020202020204" pitchFamily="34" charset="0"/>
                    </a:rPr>
                    <a:t>x</a:t>
                  </a:r>
                </a:p>
              </p:txBody>
            </p:sp>
          </p:grpSp>
        </p:grp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2009997" y="3734648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2009997" y="4741196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3606276" y="3691923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4316170" y="4637744"/>
              <a:ext cx="137160" cy="137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938338" y="3586163"/>
              <a:ext cx="2876550" cy="13935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49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23870" y="252959"/>
            <a:ext cx="3129280" cy="2000250"/>
            <a:chOff x="1685770" y="5329784"/>
            <a:chExt cx="3129280" cy="2000250"/>
          </a:xfrm>
        </p:grpSpPr>
        <p:sp>
          <p:nvSpPr>
            <p:cNvPr id="94" name="Freeform 93"/>
            <p:cNvSpPr/>
            <p:nvPr/>
          </p:nvSpPr>
          <p:spPr>
            <a:xfrm>
              <a:off x="2181225" y="6019800"/>
              <a:ext cx="2105025" cy="1114425"/>
            </a:xfrm>
            <a:custGeom>
              <a:avLst/>
              <a:gdLst>
                <a:gd name="connsiteX0" fmla="*/ 0 w 2105025"/>
                <a:gd name="connsiteY0" fmla="*/ 1109663 h 1114425"/>
                <a:gd name="connsiteX1" fmla="*/ 0 w 2105025"/>
                <a:gd name="connsiteY1" fmla="*/ 0 h 1114425"/>
                <a:gd name="connsiteX2" fmla="*/ 1371600 w 2105025"/>
                <a:gd name="connsiteY2" fmla="*/ 0 h 1114425"/>
                <a:gd name="connsiteX3" fmla="*/ 2105025 w 2105025"/>
                <a:gd name="connsiteY3" fmla="*/ 1114425 h 1114425"/>
                <a:gd name="connsiteX4" fmla="*/ 0 w 2105025"/>
                <a:gd name="connsiteY4" fmla="*/ 1109663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025" h="1114425">
                  <a:moveTo>
                    <a:pt x="0" y="1109663"/>
                  </a:moveTo>
                  <a:lnTo>
                    <a:pt x="0" y="0"/>
                  </a:lnTo>
                  <a:lnTo>
                    <a:pt x="1371600" y="0"/>
                  </a:lnTo>
                  <a:lnTo>
                    <a:pt x="2105025" y="1114425"/>
                  </a:lnTo>
                  <a:lnTo>
                    <a:pt x="0" y="1109663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H="1" flipV="1">
              <a:off x="2178032" y="5711519"/>
              <a:ext cx="3193" cy="3082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2628901" y="5711519"/>
              <a:ext cx="3193" cy="3082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 flipV="1">
              <a:off x="3099661" y="5711519"/>
              <a:ext cx="3193" cy="3082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 flipV="1">
              <a:off x="3559801" y="5711519"/>
              <a:ext cx="3193" cy="3082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165757" y="5711521"/>
              <a:ext cx="14019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330749" y="7134225"/>
              <a:ext cx="4174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2178032" y="5372100"/>
              <a:ext cx="0" cy="2762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4103732" y="7134225"/>
              <a:ext cx="40556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(0.8,0)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598356" y="5915934"/>
              <a:ext cx="52257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(0.5,0.4)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755774" y="5924387"/>
              <a:ext cx="40556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(0,0.4)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047855" y="5329784"/>
              <a:ext cx="7053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634476" y="6905546"/>
              <a:ext cx="70532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522940" y="5509382"/>
              <a:ext cx="755015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100" i="1" baseline="-2500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= 20 kPa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2203452" y="6933037"/>
              <a:ext cx="171450" cy="1714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4261783" y="6933037"/>
              <a:ext cx="171450" cy="1714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3395499" y="6052660"/>
              <a:ext cx="171450" cy="1714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193862" y="6052660"/>
              <a:ext cx="171450" cy="1714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685770" y="5329784"/>
              <a:ext cx="3129280" cy="200025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54620" y="2518735"/>
            <a:ext cx="4286250" cy="1866900"/>
            <a:chOff x="1754620" y="2518735"/>
            <a:chExt cx="4286250" cy="1866900"/>
          </a:xfrm>
        </p:grpSpPr>
        <p:sp>
          <p:nvSpPr>
            <p:cNvPr id="93" name="AutoShape 9209"/>
            <p:cNvSpPr>
              <a:spLocks noChangeArrowheads="1"/>
            </p:cNvSpPr>
            <p:nvPr/>
          </p:nvSpPr>
          <p:spPr bwMode="auto">
            <a:xfrm flipV="1">
              <a:off x="2190746" y="2941427"/>
              <a:ext cx="1287531" cy="10011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473885" y="295401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0" name="Oval 99"/>
            <p:cNvSpPr/>
            <p:nvPr/>
          </p:nvSpPr>
          <p:spPr>
            <a:xfrm>
              <a:off x="2380749" y="382112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829576" y="2628132"/>
              <a:ext cx="1228725" cy="1314450"/>
            </a:xfrm>
            <a:custGeom>
              <a:avLst/>
              <a:gdLst>
                <a:gd name="connsiteX0" fmla="*/ 0 w 1228725"/>
                <a:gd name="connsiteY0" fmla="*/ 0 h 1314450"/>
                <a:gd name="connsiteX1" fmla="*/ 0 w 1228725"/>
                <a:gd name="connsiteY1" fmla="*/ 1314450 h 1314450"/>
                <a:gd name="connsiteX2" fmla="*/ 1228725 w 1228725"/>
                <a:gd name="connsiteY2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725" h="1314450">
                  <a:moveTo>
                    <a:pt x="0" y="0"/>
                  </a:moveTo>
                  <a:lnTo>
                    <a:pt x="0" y="1314450"/>
                  </a:lnTo>
                  <a:lnTo>
                    <a:pt x="1228725" y="131445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014368" y="295401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 Box 8747"/>
            <p:cNvSpPr txBox="1">
              <a:spLocks noChangeArrowheads="1"/>
            </p:cNvSpPr>
            <p:nvPr/>
          </p:nvSpPr>
          <p:spPr bwMode="auto">
            <a:xfrm>
              <a:off x="1925627" y="2727217"/>
              <a:ext cx="411480" cy="140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110" name="Text Box 8748"/>
            <p:cNvSpPr txBox="1">
              <a:spLocks noChangeArrowheads="1"/>
            </p:cNvSpPr>
            <p:nvPr/>
          </p:nvSpPr>
          <p:spPr bwMode="auto">
            <a:xfrm>
              <a:off x="2659918" y="3959981"/>
              <a:ext cx="339316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114" name="Text Box 8750"/>
            <p:cNvSpPr txBox="1">
              <a:spLocks noChangeArrowheads="1"/>
            </p:cNvSpPr>
            <p:nvPr/>
          </p:nvSpPr>
          <p:spPr bwMode="auto">
            <a:xfrm>
              <a:off x="3277732" y="2745775"/>
              <a:ext cx="40767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59202" y="3682335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98456" y="2547457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Line 12102"/>
            <p:cNvCxnSpPr>
              <a:cxnSpLocks noChangeShapeType="1"/>
            </p:cNvCxnSpPr>
            <p:nvPr/>
          </p:nvCxnSpPr>
          <p:spPr bwMode="auto">
            <a:xfrm>
              <a:off x="4458554" y="3384141"/>
              <a:ext cx="1385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Line 12103"/>
            <p:cNvCxnSpPr>
              <a:cxnSpLocks noChangeShapeType="1"/>
            </p:cNvCxnSpPr>
            <p:nvPr/>
          </p:nvCxnSpPr>
          <p:spPr bwMode="auto">
            <a:xfrm>
              <a:off x="5151141" y="2704093"/>
              <a:ext cx="0" cy="13600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4718274" y="2959111"/>
              <a:ext cx="865735" cy="850060"/>
            </a:xfrm>
            <a:custGeom>
              <a:avLst/>
              <a:gdLst>
                <a:gd name="T0" fmla="*/ 0 w 1010"/>
                <a:gd name="T1" fmla="*/ 1010 h 1010"/>
                <a:gd name="T2" fmla="*/ 0 w 1010"/>
                <a:gd name="T3" fmla="*/ 0 h 1010"/>
                <a:gd name="T4" fmla="*/ 1010 w 1010"/>
                <a:gd name="T5" fmla="*/ 0 h 1010"/>
                <a:gd name="T6" fmla="*/ 1010 w 1010"/>
                <a:gd name="T7" fmla="*/ 1010 h 1010"/>
                <a:gd name="T8" fmla="*/ 0 w 1010"/>
                <a:gd name="T9" fmla="*/ 1010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0" h="1010">
                  <a:moveTo>
                    <a:pt x="0" y="1010"/>
                  </a:moveTo>
                  <a:lnTo>
                    <a:pt x="0" y="0"/>
                  </a:lnTo>
                  <a:lnTo>
                    <a:pt x="1010" y="0"/>
                  </a:lnTo>
                  <a:lnTo>
                    <a:pt x="1010" y="1010"/>
                  </a:lnTo>
                  <a:lnTo>
                    <a:pt x="0" y="101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 Box 12109"/>
            <p:cNvSpPr txBox="1">
              <a:spLocks noChangeArrowheads="1"/>
            </p:cNvSpPr>
            <p:nvPr/>
          </p:nvSpPr>
          <p:spPr bwMode="auto">
            <a:xfrm>
              <a:off x="5147934" y="3845906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128" name="Text Box 12110"/>
            <p:cNvSpPr txBox="1">
              <a:spLocks noChangeArrowheads="1"/>
            </p:cNvSpPr>
            <p:nvPr/>
          </p:nvSpPr>
          <p:spPr bwMode="auto">
            <a:xfrm>
              <a:off x="4540328" y="3222865"/>
              <a:ext cx="185975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−1</a:t>
              </a:r>
            </a:p>
          </p:txBody>
        </p:sp>
        <p:sp>
          <p:nvSpPr>
            <p:cNvPr id="129" name="Text Box 12111"/>
            <p:cNvSpPr txBox="1">
              <a:spLocks noChangeArrowheads="1"/>
            </p:cNvSpPr>
            <p:nvPr/>
          </p:nvSpPr>
          <p:spPr bwMode="auto">
            <a:xfrm>
              <a:off x="5574295" y="322286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0" name="Text Box 12112"/>
            <p:cNvSpPr txBox="1">
              <a:spLocks noChangeArrowheads="1"/>
            </p:cNvSpPr>
            <p:nvPr/>
          </p:nvSpPr>
          <p:spPr bwMode="auto">
            <a:xfrm>
              <a:off x="5137114" y="2788881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3" name="Text Box 12115"/>
            <p:cNvSpPr txBox="1">
              <a:spLocks noChangeArrowheads="1"/>
            </p:cNvSpPr>
            <p:nvPr/>
          </p:nvSpPr>
          <p:spPr bwMode="auto">
            <a:xfrm>
              <a:off x="5837992" y="3272555"/>
              <a:ext cx="133930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34" name="Text Box 12116"/>
            <p:cNvSpPr txBox="1">
              <a:spLocks noChangeArrowheads="1"/>
            </p:cNvSpPr>
            <p:nvPr/>
          </p:nvSpPr>
          <p:spPr bwMode="auto">
            <a:xfrm>
              <a:off x="4999788" y="2659058"/>
              <a:ext cx="144339" cy="15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36" name="Group 135"/>
            <p:cNvGrpSpPr>
              <a:grpSpLocks/>
            </p:cNvGrpSpPr>
            <p:nvPr/>
          </p:nvGrpSpPr>
          <p:grpSpPr bwMode="auto">
            <a:xfrm>
              <a:off x="4572943" y="3846670"/>
              <a:ext cx="145727" cy="146304"/>
              <a:chOff x="9480" y="10515"/>
              <a:chExt cx="210" cy="210"/>
            </a:xfrm>
          </p:grpSpPr>
          <p:sp>
            <p:nvSpPr>
              <p:cNvPr id="165" name="Text Box 12134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6" name="Oval 165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>
              <a:grpSpLocks/>
            </p:cNvGrpSpPr>
            <p:nvPr/>
          </p:nvGrpSpPr>
          <p:grpSpPr bwMode="auto">
            <a:xfrm>
              <a:off x="5565274" y="3842848"/>
              <a:ext cx="145727" cy="146304"/>
              <a:chOff x="9480" y="10515"/>
              <a:chExt cx="210" cy="210"/>
            </a:xfrm>
          </p:grpSpPr>
          <p:sp>
            <p:nvSpPr>
              <p:cNvPr id="163" name="Text Box 12137"/>
              <p:cNvSpPr txBox="1">
                <a:spLocks noChangeArrowheads="1"/>
              </p:cNvSpPr>
              <p:nvPr/>
            </p:nvSpPr>
            <p:spPr bwMode="auto">
              <a:xfrm>
                <a:off x="9505" y="10532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" name="Group 137"/>
            <p:cNvGrpSpPr>
              <a:grpSpLocks/>
            </p:cNvGrpSpPr>
            <p:nvPr/>
          </p:nvGrpSpPr>
          <p:grpSpPr bwMode="auto">
            <a:xfrm>
              <a:off x="5565274" y="2805953"/>
              <a:ext cx="145727" cy="146304"/>
              <a:chOff x="9480" y="10515"/>
              <a:chExt cx="210" cy="210"/>
            </a:xfrm>
          </p:grpSpPr>
          <p:sp>
            <p:nvSpPr>
              <p:cNvPr id="161" name="Text Box 12140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9" name="Group 138"/>
            <p:cNvGrpSpPr>
              <a:grpSpLocks/>
            </p:cNvGrpSpPr>
            <p:nvPr/>
          </p:nvGrpSpPr>
          <p:grpSpPr bwMode="auto">
            <a:xfrm>
              <a:off x="4569473" y="2815401"/>
              <a:ext cx="145727" cy="146304"/>
              <a:chOff x="9480" y="10515"/>
              <a:chExt cx="210" cy="210"/>
            </a:xfrm>
          </p:grpSpPr>
          <p:sp>
            <p:nvSpPr>
              <p:cNvPr id="159" name="Text Box 12143"/>
              <p:cNvSpPr txBox="1">
                <a:spLocks noChangeArrowheads="1"/>
              </p:cNvSpPr>
              <p:nvPr/>
            </p:nvSpPr>
            <p:spPr bwMode="auto">
              <a:xfrm>
                <a:off x="9498" y="10539"/>
                <a:ext cx="16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60" name="Oval 159"/>
              <p:cNvSpPr>
                <a:spLocks noChangeArrowheads="1"/>
              </p:cNvSpPr>
              <p:nvPr/>
            </p:nvSpPr>
            <p:spPr bwMode="auto">
              <a:xfrm>
                <a:off x="9480" y="10515"/>
                <a:ext cx="210" cy="21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AutoShape 12145"/>
            <p:cNvSpPr>
              <a:spLocks noChangeArrowheads="1"/>
            </p:cNvSpPr>
            <p:nvPr/>
          </p:nvSpPr>
          <p:spPr bwMode="auto">
            <a:xfrm>
              <a:off x="4205156" y="3315366"/>
              <a:ext cx="187363" cy="133782"/>
            </a:xfrm>
            <a:prstGeom prst="rightArrow">
              <a:avLst>
                <a:gd name="adj1" fmla="val 50000"/>
                <a:gd name="adj2" fmla="val 385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 Box 12146"/>
            <p:cNvSpPr txBox="1">
              <a:spLocks noChangeArrowheads="1"/>
            </p:cNvSpPr>
            <p:nvPr/>
          </p:nvSpPr>
          <p:spPr bwMode="auto">
            <a:xfrm>
              <a:off x="2316827" y="4134268"/>
              <a:ext cx="1328892" cy="19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Physical element</a:t>
              </a:r>
            </a:p>
          </p:txBody>
        </p:sp>
        <p:sp>
          <p:nvSpPr>
            <p:cNvPr id="142" name="Text Box 12147"/>
            <p:cNvSpPr txBox="1">
              <a:spLocks noChangeArrowheads="1"/>
            </p:cNvSpPr>
            <p:nvPr/>
          </p:nvSpPr>
          <p:spPr bwMode="auto">
            <a:xfrm>
              <a:off x="4472322" y="4137168"/>
              <a:ext cx="1328892" cy="19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Reference element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754620" y="2518735"/>
              <a:ext cx="4286250" cy="1866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2583969" y="381881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828983" y="4844257"/>
            <a:ext cx="2145544" cy="2076522"/>
            <a:chOff x="1216120" y="2410616"/>
            <a:chExt cx="2145544" cy="2076522"/>
          </a:xfrm>
        </p:grpSpPr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1413431" y="2914399"/>
              <a:ext cx="1371600" cy="13716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5" name="Line 8745"/>
            <p:cNvCxnSpPr>
              <a:cxnSpLocks noChangeShapeType="1"/>
            </p:cNvCxnSpPr>
            <p:nvPr/>
          </p:nvCxnSpPr>
          <p:spPr bwMode="auto">
            <a:xfrm>
              <a:off x="1757029" y="3590599"/>
              <a:ext cx="15917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Line 8746"/>
            <p:cNvCxnSpPr>
              <a:cxnSpLocks noChangeShapeType="1"/>
            </p:cNvCxnSpPr>
            <p:nvPr/>
          </p:nvCxnSpPr>
          <p:spPr bwMode="auto">
            <a:xfrm rot="16200000">
              <a:off x="1325204" y="3188444"/>
              <a:ext cx="15472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7" name="Text Box 8747"/>
            <p:cNvSpPr txBox="1">
              <a:spLocks noChangeArrowheads="1"/>
            </p:cNvSpPr>
            <p:nvPr/>
          </p:nvSpPr>
          <p:spPr bwMode="auto">
            <a:xfrm>
              <a:off x="1412650" y="2906195"/>
              <a:ext cx="402229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178" name="Text Box 8748"/>
            <p:cNvSpPr txBox="1">
              <a:spLocks noChangeArrowheads="1"/>
            </p:cNvSpPr>
            <p:nvPr/>
          </p:nvSpPr>
          <p:spPr bwMode="auto">
            <a:xfrm>
              <a:off x="1413431" y="4087636"/>
              <a:ext cx="487105" cy="19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(−1,−1)</a:t>
              </a:r>
            </a:p>
          </p:txBody>
        </p:sp>
        <p:sp>
          <p:nvSpPr>
            <p:cNvPr id="179" name="Text Box 8749"/>
            <p:cNvSpPr txBox="1">
              <a:spLocks noChangeArrowheads="1"/>
            </p:cNvSpPr>
            <p:nvPr/>
          </p:nvSpPr>
          <p:spPr bwMode="auto">
            <a:xfrm>
              <a:off x="2394820" y="4091260"/>
              <a:ext cx="390211" cy="16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(1,−1)</a:t>
              </a:r>
            </a:p>
          </p:txBody>
        </p:sp>
        <p:sp>
          <p:nvSpPr>
            <p:cNvPr id="180" name="Text Box 8750"/>
            <p:cNvSpPr txBox="1">
              <a:spLocks noChangeArrowheads="1"/>
            </p:cNvSpPr>
            <p:nvPr/>
          </p:nvSpPr>
          <p:spPr bwMode="auto">
            <a:xfrm>
              <a:off x="2454874" y="2923196"/>
              <a:ext cx="329376" cy="15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181" name="Text Box 8751"/>
            <p:cNvSpPr txBox="1">
              <a:spLocks noChangeArrowheads="1"/>
            </p:cNvSpPr>
            <p:nvPr/>
          </p:nvSpPr>
          <p:spPr bwMode="auto">
            <a:xfrm>
              <a:off x="3191042" y="3370061"/>
              <a:ext cx="170622" cy="17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82" name="Text Box 8752"/>
            <p:cNvSpPr txBox="1">
              <a:spLocks noChangeArrowheads="1"/>
            </p:cNvSpPr>
            <p:nvPr/>
          </p:nvSpPr>
          <p:spPr bwMode="auto">
            <a:xfrm>
              <a:off x="2138728" y="2410616"/>
              <a:ext cx="171086" cy="17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216120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4" name="Oval 183"/>
            <p:cNvSpPr/>
            <p:nvPr/>
          </p:nvSpPr>
          <p:spPr>
            <a:xfrm>
              <a:off x="2816541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2816541" y="27138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216120" y="27138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2011042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816541" y="3504807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011042" y="2713813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1216120" y="350480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2632039" y="4724403"/>
            <a:ext cx="2505075" cy="2324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38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96FE858E-4CD9-4987-AC3C-A7743A7FA62B}"/>
              </a:ext>
            </a:extLst>
          </p:cNvPr>
          <p:cNvGrpSpPr/>
          <p:nvPr/>
        </p:nvGrpSpPr>
        <p:grpSpPr>
          <a:xfrm>
            <a:off x="1564950" y="2217960"/>
            <a:ext cx="1864050" cy="1777553"/>
            <a:chOff x="1564950" y="2217960"/>
            <a:chExt cx="1864050" cy="17775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76F018-C959-41E4-9112-05A03BCA40C2}"/>
                </a:ext>
              </a:extLst>
            </p:cNvPr>
            <p:cNvGrpSpPr/>
            <p:nvPr/>
          </p:nvGrpSpPr>
          <p:grpSpPr>
            <a:xfrm>
              <a:off x="1666497" y="2217960"/>
              <a:ext cx="1762503" cy="1777553"/>
              <a:chOff x="1666497" y="2217960"/>
              <a:chExt cx="1495945" cy="1508719"/>
            </a:xfrm>
          </p:grpSpPr>
          <p:cxnSp>
            <p:nvCxnSpPr>
              <p:cNvPr id="3" name="Line 12099">
                <a:extLst>
                  <a:ext uri="{FF2B5EF4-FFF2-40B4-BE49-F238E27FC236}">
                    <a16:creationId xmlns:a16="http://schemas.microsoft.com/office/drawing/2014/main" id="{98961CF4-C0F1-4A2C-B397-1710178DC3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666497" y="3046631"/>
                <a:ext cx="13851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" name="Line 12100">
                <a:extLst>
                  <a:ext uri="{FF2B5EF4-FFF2-40B4-BE49-F238E27FC236}">
                    <a16:creationId xmlns:a16="http://schemas.microsoft.com/office/drawing/2014/main" id="{DD055F1E-98B0-4C72-8E14-879D72ACC00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59085" y="2366583"/>
                <a:ext cx="0" cy="13600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" name="Freeform 22">
                <a:extLst>
                  <a:ext uri="{FF2B5EF4-FFF2-40B4-BE49-F238E27FC236}">
                    <a16:creationId xmlns:a16="http://schemas.microsoft.com/office/drawing/2014/main" id="{A276FB6E-D046-4707-B40C-5F12138C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644" y="2536595"/>
                <a:ext cx="1038882" cy="1020072"/>
              </a:xfrm>
              <a:custGeom>
                <a:avLst/>
                <a:gdLst>
                  <a:gd name="T0" fmla="*/ 606 w 1212"/>
                  <a:gd name="T1" fmla="*/ 0 h 1212"/>
                  <a:gd name="T2" fmla="*/ 0 w 1212"/>
                  <a:gd name="T3" fmla="*/ 606 h 1212"/>
                  <a:gd name="T4" fmla="*/ 606 w 1212"/>
                  <a:gd name="T5" fmla="*/ 1212 h 1212"/>
                  <a:gd name="T6" fmla="*/ 1212 w 1212"/>
                  <a:gd name="T7" fmla="*/ 606 h 1212"/>
                  <a:gd name="T8" fmla="*/ 606 w 1212"/>
                  <a:gd name="T9" fmla="*/ 0 h 1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2" h="1212">
                    <a:moveTo>
                      <a:pt x="606" y="0"/>
                    </a:moveTo>
                    <a:lnTo>
                      <a:pt x="0" y="606"/>
                    </a:lnTo>
                    <a:lnTo>
                      <a:pt x="606" y="1212"/>
                    </a:lnTo>
                    <a:lnTo>
                      <a:pt x="1212" y="606"/>
                    </a:lnTo>
                    <a:lnTo>
                      <a:pt x="606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non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12113">
                <a:extLst>
                  <a:ext uri="{FF2B5EF4-FFF2-40B4-BE49-F238E27FC236}">
                    <a16:creationId xmlns:a16="http://schemas.microsoft.com/office/drawing/2014/main" id="{79F1B37B-FF1B-4829-B2A2-B0F7EF4005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5395" y="2217960"/>
                <a:ext cx="133930" cy="188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 dirty="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y</a:t>
                </a:r>
                <a:endPara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12114">
                <a:extLst>
                  <a:ext uri="{FF2B5EF4-FFF2-40B4-BE49-F238E27FC236}">
                    <a16:creationId xmlns:a16="http://schemas.microsoft.com/office/drawing/2014/main" id="{6CC9B05E-57FD-4594-AAA2-01F9487C06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8512" y="2935045"/>
                <a:ext cx="133930" cy="154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non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x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4353F20-378F-4EA7-A7E4-7F5F7C893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7947" y="2863186"/>
                <a:ext cx="145727" cy="146304"/>
                <a:chOff x="9480" y="10515"/>
                <a:chExt cx="210" cy="210"/>
              </a:xfrm>
            </p:grpSpPr>
            <p:sp>
              <p:nvSpPr>
                <p:cNvPr id="51" name="Text Box 12122">
                  <a:extLst>
                    <a:ext uri="{FF2B5EF4-FFF2-40B4-BE49-F238E27FC236}">
                      <a16:creationId xmlns:a16="http://schemas.microsoft.com/office/drawing/2014/main" id="{377F5A11-2CC0-4C5F-936E-EA8B550F1B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498" y="10539"/>
                  <a:ext cx="168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3693C48-C2F2-4479-B1E5-339C65A57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80" y="10515"/>
                  <a:ext cx="210" cy="21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DFDAC1BD-5095-4A69-9527-24C9CACB4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9775" y="3574140"/>
                <a:ext cx="145727" cy="146304"/>
                <a:chOff x="9480" y="10515"/>
                <a:chExt cx="210" cy="210"/>
              </a:xfrm>
            </p:grpSpPr>
            <p:sp>
              <p:nvSpPr>
                <p:cNvPr id="49" name="Text Box 12125">
                  <a:extLst>
                    <a:ext uri="{FF2B5EF4-FFF2-40B4-BE49-F238E27FC236}">
                      <a16:creationId xmlns:a16="http://schemas.microsoft.com/office/drawing/2014/main" id="{EBF2B234-44CD-40B1-87AE-3BEF026D7D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05" y="10532"/>
                  <a:ext cx="168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C136D1E-E246-4150-BFC6-C1528AAD72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80" y="10515"/>
                  <a:ext cx="210" cy="21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27B060F-96BD-4C8C-9D14-A747CF28F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6890" y="3064769"/>
                <a:ext cx="145727" cy="146304"/>
                <a:chOff x="9480" y="10515"/>
                <a:chExt cx="210" cy="210"/>
              </a:xfrm>
            </p:grpSpPr>
            <p:sp>
              <p:nvSpPr>
                <p:cNvPr id="47" name="Text Box 12128">
                  <a:extLst>
                    <a:ext uri="{FF2B5EF4-FFF2-40B4-BE49-F238E27FC236}">
                      <a16:creationId xmlns:a16="http://schemas.microsoft.com/office/drawing/2014/main" id="{C673DA46-95BB-4DE9-8728-5D93B42DF1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06" y="10523"/>
                  <a:ext cx="168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16F67675-0548-4C4E-829E-8E857B053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80" y="10515"/>
                  <a:ext cx="210" cy="21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t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74E4244-8A9F-4769-812A-FCB3B8C2B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3704" y="2410443"/>
                <a:ext cx="145727" cy="146304"/>
                <a:chOff x="9480" y="10515"/>
                <a:chExt cx="210" cy="210"/>
              </a:xfrm>
            </p:grpSpPr>
            <p:sp>
              <p:nvSpPr>
                <p:cNvPr id="45" name="Text Box 12131">
                  <a:extLst>
                    <a:ext uri="{FF2B5EF4-FFF2-40B4-BE49-F238E27FC236}">
                      <a16:creationId xmlns:a16="http://schemas.microsoft.com/office/drawing/2014/main" id="{79AD9926-E3BE-40BA-BA19-34179AA9C0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06" y="10539"/>
                  <a:ext cx="168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Arial" panose="020B0604020202020204" pitchFamily="34" charset="0"/>
                      <a:ea typeface="Batang" panose="02030600000101010101" pitchFamily="18" charset="-127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1240B41-C959-4A62-BB57-868D6DA8E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80" y="10515"/>
                  <a:ext cx="210" cy="21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none" lIns="91440" tIns="45720" rIns="91440" bIns="45720" anchor="ctr" anchorCtr="0" upright="1">
                  <a:noAutofit/>
                </a:bodyPr>
                <a:lstStyle/>
                <a:p>
                  <a:endParaRPr lang="en-US" sz="11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E336E238-4BB8-45BA-9085-4C5C17C1CC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1639486"/>
                </p:ext>
              </p:extLst>
            </p:nvPr>
          </p:nvGraphicFramePr>
          <p:xfrm>
            <a:off x="3010636" y="2941861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3" imgW="241200" imgH="215640" progId="Equation.DSMT4">
                    <p:embed/>
                  </p:oleObj>
                </mc:Choice>
                <mc:Fallback>
                  <p:oleObj name="Equation" r:id="rId3" imgW="2412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10636" y="2941861"/>
                          <a:ext cx="241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1ED1BA14-D3FA-45EA-A10A-E4D33A95EF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2602145"/>
                </p:ext>
              </p:extLst>
            </p:nvPr>
          </p:nvGraphicFramePr>
          <p:xfrm>
            <a:off x="2491893" y="2432632"/>
            <a:ext cx="241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Equation" r:id="rId5" imgW="241200" imgH="215640" progId="Equation.DSMT4">
                    <p:embed/>
                  </p:oleObj>
                </mc:Choice>
                <mc:Fallback>
                  <p:oleObj name="Equation" r:id="rId5" imgW="241200" imgH="21564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E336E238-4BB8-45BA-9085-4C5C17C1CC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91893" y="2432632"/>
                          <a:ext cx="241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>
              <a:extLst>
                <a:ext uri="{FF2B5EF4-FFF2-40B4-BE49-F238E27FC236}">
                  <a16:creationId xmlns:a16="http://schemas.microsoft.com/office/drawing/2014/main" id="{0B600311-3668-4579-BE14-8D15A52268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8141659"/>
                </p:ext>
              </p:extLst>
            </p:nvPr>
          </p:nvGraphicFramePr>
          <p:xfrm>
            <a:off x="1564950" y="3197704"/>
            <a:ext cx="330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6" imgW="330120" imgH="215640" progId="Equation.DSMT4">
                    <p:embed/>
                  </p:oleObj>
                </mc:Choice>
                <mc:Fallback>
                  <p:oleObj name="Equation" r:id="rId6" imgW="330120" imgH="215640" progId="Equation.DSMT4">
                    <p:embed/>
                    <p:pic>
                      <p:nvPicPr>
                        <p:cNvPr id="53" name="Object 52">
                          <a:extLst>
                            <a:ext uri="{FF2B5EF4-FFF2-40B4-BE49-F238E27FC236}">
                              <a16:creationId xmlns:a16="http://schemas.microsoft.com/office/drawing/2014/main" id="{E336E238-4BB8-45BA-9085-4C5C17C1CCE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64950" y="3197704"/>
                          <a:ext cx="330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>
              <a:extLst>
                <a:ext uri="{FF2B5EF4-FFF2-40B4-BE49-F238E27FC236}">
                  <a16:creationId xmlns:a16="http://schemas.microsoft.com/office/drawing/2014/main" id="{3941CBD8-147E-4CD3-9D06-EB35DC8FE7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9956533"/>
                </p:ext>
              </p:extLst>
            </p:nvPr>
          </p:nvGraphicFramePr>
          <p:xfrm>
            <a:off x="2114388" y="3712491"/>
            <a:ext cx="3302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8" imgW="330120" imgH="215640" progId="Equation.DSMT4">
                    <p:embed/>
                  </p:oleObj>
                </mc:Choice>
                <mc:Fallback>
                  <p:oleObj name="Equation" r:id="rId8" imgW="330120" imgH="215640" progId="Equation.DSMT4">
                    <p:embed/>
                    <p:pic>
                      <p:nvPicPr>
                        <p:cNvPr id="56" name="Object 55">
                          <a:extLst>
                            <a:ext uri="{FF2B5EF4-FFF2-40B4-BE49-F238E27FC236}">
                              <a16:creationId xmlns:a16="http://schemas.microsoft.com/office/drawing/2014/main" id="{0B600311-3668-4579-BE14-8D15A52268B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14388" y="3712491"/>
                          <a:ext cx="3302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2C255CA-E1AC-424E-A6A5-298A0476B6DC}"/>
              </a:ext>
            </a:extLst>
          </p:cNvPr>
          <p:cNvSpPr/>
          <p:nvPr/>
        </p:nvSpPr>
        <p:spPr>
          <a:xfrm>
            <a:off x="4446489" y="2762983"/>
            <a:ext cx="1093470" cy="109347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136">
            <a:extLst>
              <a:ext uri="{FF2B5EF4-FFF2-40B4-BE49-F238E27FC236}">
                <a16:creationId xmlns:a16="http://schemas.microsoft.com/office/drawing/2014/main" id="{A4C9A6B5-62BD-4998-822A-8CFB42C15A65}"/>
              </a:ext>
            </a:extLst>
          </p:cNvPr>
          <p:cNvSpPr/>
          <p:nvPr/>
        </p:nvSpPr>
        <p:spPr>
          <a:xfrm>
            <a:off x="4445218" y="2372392"/>
            <a:ext cx="1600200" cy="1484061"/>
          </a:xfrm>
          <a:custGeom>
            <a:avLst/>
            <a:gdLst>
              <a:gd name="connsiteX0" fmla="*/ 0 w 1600200"/>
              <a:gd name="connsiteY0" fmla="*/ 0 h 938213"/>
              <a:gd name="connsiteX1" fmla="*/ 0 w 1600200"/>
              <a:gd name="connsiteY1" fmla="*/ 938213 h 938213"/>
              <a:gd name="connsiteX2" fmla="*/ 1600200 w 1600200"/>
              <a:gd name="connsiteY2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938213">
                <a:moveTo>
                  <a:pt x="0" y="0"/>
                </a:moveTo>
                <a:lnTo>
                  <a:pt x="0" y="938213"/>
                </a:lnTo>
                <a:lnTo>
                  <a:pt x="1600200" y="938213"/>
                </a:lnTo>
              </a:path>
            </a:pathLst>
          </a:custGeom>
          <a:noFill/>
          <a:ln w="1270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3B7233-8836-4C6F-B1B1-650673AFA041}"/>
              </a:ext>
            </a:extLst>
          </p:cNvPr>
          <p:cNvSpPr txBox="1"/>
          <p:nvPr/>
        </p:nvSpPr>
        <p:spPr>
          <a:xfrm>
            <a:off x="5945359" y="3647278"/>
            <a:ext cx="705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8149E4-73A4-472A-BD90-8046274700A5}"/>
              </a:ext>
            </a:extLst>
          </p:cNvPr>
          <p:cNvSpPr txBox="1"/>
          <p:nvPr/>
        </p:nvSpPr>
        <p:spPr>
          <a:xfrm>
            <a:off x="4326109" y="2331188"/>
            <a:ext cx="705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i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A70F60-E737-49BA-9D02-0C96E71514BA}"/>
              </a:ext>
            </a:extLst>
          </p:cNvPr>
          <p:cNvCxnSpPr/>
          <p:nvPr/>
        </p:nvCxnSpPr>
        <p:spPr>
          <a:xfrm>
            <a:off x="4445218" y="2562958"/>
            <a:ext cx="1094741" cy="0"/>
          </a:xfrm>
          <a:prstGeom prst="line">
            <a:avLst/>
          </a:prstGeom>
          <a:ln w="1270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4D5879F-E813-435C-9231-C208C1A871A5}"/>
              </a:ext>
            </a:extLst>
          </p:cNvPr>
          <p:cNvCxnSpPr/>
          <p:nvPr/>
        </p:nvCxnSpPr>
        <p:spPr>
          <a:xfrm flipV="1">
            <a:off x="5539959" y="2462945"/>
            <a:ext cx="0" cy="266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098C7A3-8D63-49C7-8A28-F2A44C910A18}"/>
              </a:ext>
            </a:extLst>
          </p:cNvPr>
          <p:cNvCxnSpPr/>
          <p:nvPr/>
        </p:nvCxnSpPr>
        <p:spPr>
          <a:xfrm rot="16200000" flipV="1">
            <a:off x="5703470" y="2629633"/>
            <a:ext cx="0" cy="266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82D1C99-486E-4AAE-96EC-782B8F037E0C}"/>
              </a:ext>
            </a:extLst>
          </p:cNvPr>
          <p:cNvCxnSpPr>
            <a:cxnSpLocks/>
          </p:cNvCxnSpPr>
          <p:nvPr/>
        </p:nvCxnSpPr>
        <p:spPr>
          <a:xfrm>
            <a:off x="5684739" y="2762983"/>
            <a:ext cx="0" cy="1093470"/>
          </a:xfrm>
          <a:prstGeom prst="line">
            <a:avLst/>
          </a:prstGeom>
          <a:ln w="1270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B7FA72A-0169-42B0-8DF0-1E727AB22E0E}"/>
              </a:ext>
            </a:extLst>
          </p:cNvPr>
          <p:cNvSpPr txBox="1"/>
          <p:nvPr/>
        </p:nvSpPr>
        <p:spPr>
          <a:xfrm>
            <a:off x="4934169" y="2390809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3D0861-3370-432A-AF4C-24B51C77401F}"/>
              </a:ext>
            </a:extLst>
          </p:cNvPr>
          <p:cNvSpPr txBox="1"/>
          <p:nvPr/>
        </p:nvSpPr>
        <p:spPr>
          <a:xfrm>
            <a:off x="5720811" y="3244758"/>
            <a:ext cx="785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219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473" y="3592946"/>
            <a:ext cx="5029200" cy="2032000"/>
          </a:xfrm>
          <a:prstGeom prst="rect">
            <a:avLst/>
          </a:prstGeom>
          <a:noFill/>
        </p:spPr>
      </p:sp>
      <p:grpSp>
        <p:nvGrpSpPr>
          <p:cNvPr id="41" name="Group 40"/>
          <p:cNvGrpSpPr/>
          <p:nvPr/>
        </p:nvGrpSpPr>
        <p:grpSpPr>
          <a:xfrm>
            <a:off x="1227543" y="267149"/>
            <a:ext cx="2909237" cy="1960880"/>
            <a:chOff x="1227543" y="267149"/>
            <a:chExt cx="2909237" cy="1960880"/>
          </a:xfrm>
        </p:grpSpPr>
        <p:sp>
          <p:nvSpPr>
            <p:cNvPr id="4" name="Rectangle 3" descr="Wide upward diagonal"/>
            <p:cNvSpPr>
              <a:spLocks noChangeArrowheads="1"/>
            </p:cNvSpPr>
            <p:nvPr/>
          </p:nvSpPr>
          <p:spPr bwMode="auto">
            <a:xfrm>
              <a:off x="2172423" y="383989"/>
              <a:ext cx="1899920" cy="12763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 descr="Wide upward diagonal"/>
            <p:cNvSpPr>
              <a:spLocks noChangeArrowheads="1"/>
            </p:cNvSpPr>
            <p:nvPr/>
          </p:nvSpPr>
          <p:spPr bwMode="auto">
            <a:xfrm>
              <a:off x="2172423" y="1252669"/>
              <a:ext cx="1899920" cy="12763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82583" y="516069"/>
              <a:ext cx="1884680" cy="7416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776183" y="472889"/>
              <a:ext cx="381000" cy="3086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8856"/>
            <p:cNvSpPr txBox="1">
              <a:spLocks noChangeArrowheads="1"/>
            </p:cNvSpPr>
            <p:nvPr/>
          </p:nvSpPr>
          <p:spPr bwMode="auto">
            <a:xfrm>
              <a:off x="1227543" y="267149"/>
              <a:ext cx="807720" cy="248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T=100</a:t>
              </a:r>
              <a:r>
                <a:rPr lang="en-US" sz="1100" baseline="30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o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3" name="Oval 12"/>
            <p:cNvSpPr>
              <a:spLocks noChangeAspect="1" noChangeArrowheads="1"/>
            </p:cNvSpPr>
            <p:nvPr/>
          </p:nvSpPr>
          <p:spPr bwMode="auto">
            <a:xfrm>
              <a:off x="2138130" y="1728281"/>
              <a:ext cx="73152" cy="7315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2609935" y="1732091"/>
              <a:ext cx="73152" cy="7315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3072215" y="1732091"/>
              <a:ext cx="73152" cy="7315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3544655" y="1732091"/>
              <a:ext cx="73152" cy="7315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spect="1" noChangeArrowheads="1"/>
            </p:cNvSpPr>
            <p:nvPr/>
          </p:nvSpPr>
          <p:spPr bwMode="auto">
            <a:xfrm>
              <a:off x="4012015" y="1732091"/>
              <a:ext cx="73152" cy="73152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8882"/>
            <p:cNvSpPr>
              <a:spLocks/>
            </p:cNvSpPr>
            <p:nvPr/>
          </p:nvSpPr>
          <p:spPr bwMode="auto">
            <a:xfrm rot="16200000">
              <a:off x="2601048" y="1450154"/>
              <a:ext cx="80645" cy="944880"/>
            </a:xfrm>
            <a:prstGeom prst="leftBrace">
              <a:avLst>
                <a:gd name="adj1" fmla="val 97638"/>
                <a:gd name="adj2" fmla="val 4952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8883"/>
            <p:cNvSpPr>
              <a:spLocks/>
            </p:cNvSpPr>
            <p:nvPr/>
          </p:nvSpPr>
          <p:spPr bwMode="auto">
            <a:xfrm rot="16200000">
              <a:off x="3545928" y="1460314"/>
              <a:ext cx="80645" cy="944880"/>
            </a:xfrm>
            <a:prstGeom prst="leftBrace">
              <a:avLst>
                <a:gd name="adj1" fmla="val 97638"/>
                <a:gd name="adj2" fmla="val 4952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8884"/>
            <p:cNvSpPr txBox="1">
              <a:spLocks noChangeArrowheads="1"/>
            </p:cNvSpPr>
            <p:nvPr/>
          </p:nvSpPr>
          <p:spPr bwMode="auto">
            <a:xfrm>
              <a:off x="2274023" y="1904814"/>
              <a:ext cx="878840" cy="31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Element 1</a:t>
              </a:r>
            </a:p>
          </p:txBody>
        </p:sp>
        <p:sp>
          <p:nvSpPr>
            <p:cNvPr id="23" name="Text Box 8885"/>
            <p:cNvSpPr txBox="1">
              <a:spLocks noChangeArrowheads="1"/>
            </p:cNvSpPr>
            <p:nvPr/>
          </p:nvSpPr>
          <p:spPr bwMode="auto">
            <a:xfrm>
              <a:off x="3229063" y="1913069"/>
              <a:ext cx="878840" cy="31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Element 2</a:t>
              </a:r>
            </a:p>
          </p:txBody>
        </p:sp>
        <p:cxnSp>
          <p:nvCxnSpPr>
            <p:cNvPr id="24" name="AutoShape 10625"/>
            <p:cNvCxnSpPr>
              <a:cxnSpLocks noChangeShapeType="1"/>
              <a:stCxn id="7" idx="1"/>
              <a:endCxn id="7" idx="1"/>
            </p:cNvCxnSpPr>
            <p:nvPr/>
          </p:nvCxnSpPr>
          <p:spPr bwMode="auto">
            <a:xfrm>
              <a:off x="2157183" y="781499"/>
              <a:ext cx="635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0626"/>
            <p:cNvCxnSpPr>
              <a:cxnSpLocks noChangeShapeType="1"/>
            </p:cNvCxnSpPr>
            <p:nvPr/>
          </p:nvCxnSpPr>
          <p:spPr bwMode="auto">
            <a:xfrm flipV="1">
              <a:off x="2182583" y="609414"/>
              <a:ext cx="0" cy="2889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0627"/>
            <p:cNvCxnSpPr>
              <a:cxnSpLocks noChangeShapeType="1"/>
            </p:cNvCxnSpPr>
            <p:nvPr/>
          </p:nvCxnSpPr>
          <p:spPr bwMode="auto">
            <a:xfrm>
              <a:off x="2191473" y="891354"/>
              <a:ext cx="296545" cy="6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8856"/>
            <p:cNvSpPr txBox="1">
              <a:spLocks noChangeArrowheads="1"/>
            </p:cNvSpPr>
            <p:nvPr/>
          </p:nvSpPr>
          <p:spPr bwMode="auto">
            <a:xfrm>
              <a:off x="2409913" y="781499"/>
              <a:ext cx="219075" cy="24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175856" y="1765373"/>
              <a:ext cx="18846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080741" y="152317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53181" y="151868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007865" y="152546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493042" y="152317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60402" y="152766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45899" y="2532246"/>
            <a:ext cx="3909060" cy="1594106"/>
            <a:chOff x="1317308" y="2532246"/>
            <a:chExt cx="3909060" cy="1594106"/>
          </a:xfrm>
        </p:grpSpPr>
        <p:cxnSp>
          <p:nvCxnSpPr>
            <p:cNvPr id="43" name="Line 8718"/>
            <p:cNvCxnSpPr>
              <a:cxnSpLocks noChangeShapeType="1"/>
            </p:cNvCxnSpPr>
            <p:nvPr/>
          </p:nvCxnSpPr>
          <p:spPr bwMode="auto">
            <a:xfrm>
              <a:off x="3012758" y="3850690"/>
              <a:ext cx="2743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8719"/>
            <p:cNvCxnSpPr>
              <a:cxnSpLocks noChangeShapeType="1"/>
            </p:cNvCxnSpPr>
            <p:nvPr/>
          </p:nvCxnSpPr>
          <p:spPr bwMode="auto">
            <a:xfrm flipV="1">
              <a:off x="3012758" y="3580335"/>
              <a:ext cx="0" cy="270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8720"/>
            <p:cNvCxnSpPr>
              <a:cxnSpLocks noChangeShapeType="1"/>
            </p:cNvCxnSpPr>
            <p:nvPr/>
          </p:nvCxnSpPr>
          <p:spPr bwMode="auto">
            <a:xfrm>
              <a:off x="2037398" y="2932223"/>
              <a:ext cx="2743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8721"/>
            <p:cNvCxnSpPr>
              <a:cxnSpLocks noChangeShapeType="1"/>
            </p:cNvCxnSpPr>
            <p:nvPr/>
          </p:nvCxnSpPr>
          <p:spPr bwMode="auto">
            <a:xfrm flipV="1">
              <a:off x="2037398" y="2661868"/>
              <a:ext cx="0" cy="270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8722"/>
            <p:cNvCxnSpPr>
              <a:cxnSpLocks noChangeShapeType="1"/>
            </p:cNvCxnSpPr>
            <p:nvPr/>
          </p:nvCxnSpPr>
          <p:spPr bwMode="auto">
            <a:xfrm>
              <a:off x="1702118" y="3521079"/>
              <a:ext cx="2743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8723"/>
            <p:cNvCxnSpPr>
              <a:cxnSpLocks noChangeShapeType="1"/>
            </p:cNvCxnSpPr>
            <p:nvPr/>
          </p:nvCxnSpPr>
          <p:spPr bwMode="auto">
            <a:xfrm flipV="1">
              <a:off x="1702118" y="3250724"/>
              <a:ext cx="0" cy="270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8724"/>
            <p:cNvSpPr txBox="1">
              <a:spLocks noChangeArrowheads="1"/>
            </p:cNvSpPr>
            <p:nvPr/>
          </p:nvSpPr>
          <p:spPr bwMode="auto">
            <a:xfrm>
              <a:off x="1961198" y="3435899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u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0" name="Text Box 8725"/>
            <p:cNvSpPr txBox="1">
              <a:spLocks noChangeArrowheads="1"/>
            </p:cNvSpPr>
            <p:nvPr/>
          </p:nvSpPr>
          <p:spPr bwMode="auto">
            <a:xfrm>
              <a:off x="1629728" y="3117398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v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1" name="Text Box 8726"/>
            <p:cNvSpPr txBox="1">
              <a:spLocks noChangeArrowheads="1"/>
            </p:cNvSpPr>
            <p:nvPr/>
          </p:nvSpPr>
          <p:spPr bwMode="auto">
            <a:xfrm>
              <a:off x="3268028" y="3761806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u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2" name="Text Box 8727"/>
            <p:cNvSpPr txBox="1">
              <a:spLocks noChangeArrowheads="1"/>
            </p:cNvSpPr>
            <p:nvPr/>
          </p:nvSpPr>
          <p:spPr bwMode="auto">
            <a:xfrm>
              <a:off x="3000058" y="3461823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v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3" name="Text Box 8728"/>
            <p:cNvSpPr txBox="1">
              <a:spLocks noChangeArrowheads="1"/>
            </p:cNvSpPr>
            <p:nvPr/>
          </p:nvSpPr>
          <p:spPr bwMode="auto">
            <a:xfrm>
              <a:off x="2296478" y="2847043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u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4" name="Text Box 8729"/>
            <p:cNvSpPr txBox="1">
              <a:spLocks noChangeArrowheads="1"/>
            </p:cNvSpPr>
            <p:nvPr/>
          </p:nvSpPr>
          <p:spPr bwMode="auto">
            <a:xfrm>
              <a:off x="2029778" y="2610019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v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58" name="Line 8733"/>
            <p:cNvCxnSpPr>
              <a:cxnSpLocks noChangeShapeType="1"/>
            </p:cNvCxnSpPr>
            <p:nvPr/>
          </p:nvCxnSpPr>
          <p:spPr bwMode="auto">
            <a:xfrm>
              <a:off x="1469708" y="4055986"/>
              <a:ext cx="20231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8734"/>
            <p:cNvCxnSpPr>
              <a:cxnSpLocks noChangeShapeType="1"/>
            </p:cNvCxnSpPr>
            <p:nvPr/>
          </p:nvCxnSpPr>
          <p:spPr bwMode="auto">
            <a:xfrm flipV="1">
              <a:off x="1469708" y="2726431"/>
              <a:ext cx="0" cy="1329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8735"/>
            <p:cNvSpPr txBox="1">
              <a:spLocks noChangeArrowheads="1"/>
            </p:cNvSpPr>
            <p:nvPr/>
          </p:nvSpPr>
          <p:spPr bwMode="auto">
            <a:xfrm>
              <a:off x="3473768" y="3959695"/>
              <a:ext cx="175260" cy="1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61" name="Text Box 8736"/>
            <p:cNvSpPr txBox="1">
              <a:spLocks noChangeArrowheads="1"/>
            </p:cNvSpPr>
            <p:nvPr/>
          </p:nvSpPr>
          <p:spPr bwMode="auto">
            <a:xfrm>
              <a:off x="1317308" y="2667175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702118" y="2850746"/>
              <a:ext cx="1310640" cy="996240"/>
            </a:xfrm>
            <a:custGeom>
              <a:avLst/>
              <a:gdLst>
                <a:gd name="T0" fmla="*/ 0 w 2064"/>
                <a:gd name="T1" fmla="*/ 1080 h 1614"/>
                <a:gd name="T2" fmla="*/ 2064 w 2064"/>
                <a:gd name="T3" fmla="*/ 1614 h 1614"/>
                <a:gd name="T4" fmla="*/ 2052 w 2064"/>
                <a:gd name="T5" fmla="*/ 0 h 1614"/>
                <a:gd name="T6" fmla="*/ 528 w 2064"/>
                <a:gd name="T7" fmla="*/ 132 h 1614"/>
                <a:gd name="T8" fmla="*/ 0 w 2064"/>
                <a:gd name="T9" fmla="*/ 1080 h 16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4" h="1614">
                  <a:moveTo>
                    <a:pt x="0" y="1080"/>
                  </a:moveTo>
                  <a:lnTo>
                    <a:pt x="2064" y="1614"/>
                  </a:lnTo>
                  <a:lnTo>
                    <a:pt x="2052" y="0"/>
                  </a:lnTo>
                  <a:lnTo>
                    <a:pt x="528" y="132"/>
                  </a:lnTo>
                  <a:lnTo>
                    <a:pt x="0" y="108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Line 8738"/>
            <p:cNvCxnSpPr>
              <a:cxnSpLocks noChangeShapeType="1"/>
            </p:cNvCxnSpPr>
            <p:nvPr/>
          </p:nvCxnSpPr>
          <p:spPr bwMode="auto">
            <a:xfrm>
              <a:off x="3001328" y="2854450"/>
              <a:ext cx="2743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8739"/>
            <p:cNvCxnSpPr>
              <a:cxnSpLocks noChangeShapeType="1"/>
            </p:cNvCxnSpPr>
            <p:nvPr/>
          </p:nvCxnSpPr>
          <p:spPr bwMode="auto">
            <a:xfrm flipV="1">
              <a:off x="3001328" y="2584095"/>
              <a:ext cx="0" cy="270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8740"/>
            <p:cNvSpPr txBox="1">
              <a:spLocks noChangeArrowheads="1"/>
            </p:cNvSpPr>
            <p:nvPr/>
          </p:nvSpPr>
          <p:spPr bwMode="auto">
            <a:xfrm>
              <a:off x="3260408" y="2769270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u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3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66" name="Text Box 8741"/>
            <p:cNvSpPr txBox="1">
              <a:spLocks noChangeArrowheads="1"/>
            </p:cNvSpPr>
            <p:nvPr/>
          </p:nvSpPr>
          <p:spPr bwMode="auto">
            <a:xfrm>
              <a:off x="2993708" y="2532246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v</a:t>
              </a:r>
              <a:r>
                <a:rPr lang="en-US" sz="1100" baseline="-250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3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68" name="AutoShape 8743"/>
            <p:cNvSpPr>
              <a:spLocks noChangeArrowheads="1"/>
            </p:cNvSpPr>
            <p:nvPr/>
          </p:nvSpPr>
          <p:spPr bwMode="auto">
            <a:xfrm>
              <a:off x="3309938" y="3202578"/>
              <a:ext cx="373380" cy="144436"/>
            </a:xfrm>
            <a:prstGeom prst="leftRightArrow">
              <a:avLst>
                <a:gd name="adj1" fmla="val 50000"/>
                <a:gd name="adj2" fmla="val 50256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014788" y="2947037"/>
              <a:ext cx="777240" cy="7555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Line 8745"/>
            <p:cNvCxnSpPr>
              <a:cxnSpLocks noChangeShapeType="1"/>
            </p:cNvCxnSpPr>
            <p:nvPr/>
          </p:nvCxnSpPr>
          <p:spPr bwMode="auto">
            <a:xfrm>
              <a:off x="4201478" y="3324794"/>
              <a:ext cx="8648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Line 8746"/>
            <p:cNvCxnSpPr>
              <a:cxnSpLocks noChangeShapeType="1"/>
            </p:cNvCxnSpPr>
            <p:nvPr/>
          </p:nvCxnSpPr>
          <p:spPr bwMode="auto">
            <a:xfrm rot="16200000">
              <a:off x="3984966" y="3106288"/>
              <a:ext cx="8406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 Box 8747"/>
            <p:cNvSpPr txBox="1">
              <a:spLocks noChangeArrowheads="1"/>
            </p:cNvSpPr>
            <p:nvPr/>
          </p:nvSpPr>
          <p:spPr bwMode="auto">
            <a:xfrm>
              <a:off x="3817292" y="2759044"/>
              <a:ext cx="41148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73" name="Text Box 8748"/>
            <p:cNvSpPr txBox="1">
              <a:spLocks noChangeArrowheads="1"/>
            </p:cNvSpPr>
            <p:nvPr/>
          </p:nvSpPr>
          <p:spPr bwMode="auto">
            <a:xfrm>
              <a:off x="3754306" y="3698494"/>
              <a:ext cx="525145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(−1,−1)</a:t>
              </a:r>
            </a:p>
          </p:txBody>
        </p:sp>
        <p:sp>
          <p:nvSpPr>
            <p:cNvPr id="74" name="Text Box 8749"/>
            <p:cNvSpPr txBox="1">
              <a:spLocks noChangeArrowheads="1"/>
            </p:cNvSpPr>
            <p:nvPr/>
          </p:nvSpPr>
          <p:spPr bwMode="auto">
            <a:xfrm>
              <a:off x="4579627" y="3706253"/>
              <a:ext cx="42291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(1,−1)</a:t>
              </a:r>
            </a:p>
          </p:txBody>
        </p:sp>
        <p:sp>
          <p:nvSpPr>
            <p:cNvPr id="75" name="Text Box 8750"/>
            <p:cNvSpPr txBox="1">
              <a:spLocks noChangeArrowheads="1"/>
            </p:cNvSpPr>
            <p:nvPr/>
          </p:nvSpPr>
          <p:spPr bwMode="auto">
            <a:xfrm>
              <a:off x="4589147" y="2769254"/>
              <a:ext cx="40767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76" name="Text Box 8751"/>
            <p:cNvSpPr txBox="1">
              <a:spLocks noChangeArrowheads="1"/>
            </p:cNvSpPr>
            <p:nvPr/>
          </p:nvSpPr>
          <p:spPr bwMode="auto">
            <a:xfrm>
              <a:off x="5051108" y="3228503"/>
              <a:ext cx="175260" cy="1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7" name="Text Box 8752"/>
            <p:cNvSpPr txBox="1">
              <a:spLocks noChangeArrowheads="1"/>
            </p:cNvSpPr>
            <p:nvPr/>
          </p:nvSpPr>
          <p:spPr bwMode="auto">
            <a:xfrm>
              <a:off x="4388168" y="2621130"/>
              <a:ext cx="175260" cy="17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525739" y="350806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864695" y="385885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803602" y="265253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838161" y="276927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034943" y="3501111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4595407" y="351595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592232" y="296851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034626" y="296830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376363" y="4481513"/>
            <a:ext cx="3790636" cy="1566862"/>
            <a:chOff x="1376363" y="4481513"/>
            <a:chExt cx="3790636" cy="1566862"/>
          </a:xfrm>
        </p:grpSpPr>
        <p:cxnSp>
          <p:nvCxnSpPr>
            <p:cNvPr id="88" name="Line 8686"/>
            <p:cNvCxnSpPr>
              <a:cxnSpLocks noChangeShapeType="1"/>
            </p:cNvCxnSpPr>
            <p:nvPr/>
          </p:nvCxnSpPr>
          <p:spPr bwMode="auto">
            <a:xfrm>
              <a:off x="3005459" y="5765418"/>
              <a:ext cx="381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8687"/>
            <p:cNvCxnSpPr>
              <a:cxnSpLocks noChangeShapeType="1"/>
            </p:cNvCxnSpPr>
            <p:nvPr/>
          </p:nvCxnSpPr>
          <p:spPr bwMode="auto">
            <a:xfrm flipV="1">
              <a:off x="1689739" y="4804548"/>
              <a:ext cx="0" cy="9468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Text Box 8688"/>
            <p:cNvSpPr txBox="1">
              <a:spLocks noChangeArrowheads="1"/>
            </p:cNvSpPr>
            <p:nvPr/>
          </p:nvSpPr>
          <p:spPr bwMode="auto">
            <a:xfrm>
              <a:off x="3387729" y="5662331"/>
              <a:ext cx="19050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1" name="Text Box 8689"/>
            <p:cNvSpPr txBox="1">
              <a:spLocks noChangeArrowheads="1"/>
            </p:cNvSpPr>
            <p:nvPr/>
          </p:nvSpPr>
          <p:spPr bwMode="auto">
            <a:xfrm>
              <a:off x="1598299" y="4597102"/>
              <a:ext cx="19050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2" name="Text Box 8690"/>
            <p:cNvSpPr txBox="1">
              <a:spLocks noChangeArrowheads="1"/>
            </p:cNvSpPr>
            <p:nvPr/>
          </p:nvSpPr>
          <p:spPr bwMode="auto">
            <a:xfrm>
              <a:off x="1671878" y="5777201"/>
              <a:ext cx="41148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93" name="Text Box 8691"/>
            <p:cNvSpPr txBox="1">
              <a:spLocks noChangeArrowheads="1"/>
            </p:cNvSpPr>
            <p:nvPr/>
          </p:nvSpPr>
          <p:spPr bwMode="auto">
            <a:xfrm>
              <a:off x="2979826" y="5777201"/>
              <a:ext cx="41148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(6,0)</a:t>
              </a:r>
            </a:p>
          </p:txBody>
        </p:sp>
        <p:sp>
          <p:nvSpPr>
            <p:cNvPr id="94" name="Text Box 8692"/>
            <p:cNvSpPr txBox="1">
              <a:spLocks noChangeArrowheads="1"/>
            </p:cNvSpPr>
            <p:nvPr/>
          </p:nvSpPr>
          <p:spPr bwMode="auto">
            <a:xfrm>
              <a:off x="2709549" y="4775729"/>
              <a:ext cx="46101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(4,4)</a:t>
              </a:r>
            </a:p>
          </p:txBody>
        </p:sp>
        <p:sp>
          <p:nvSpPr>
            <p:cNvPr id="95" name="Text Box 8693"/>
            <p:cNvSpPr txBox="1">
              <a:spLocks noChangeArrowheads="1"/>
            </p:cNvSpPr>
            <p:nvPr/>
          </p:nvSpPr>
          <p:spPr bwMode="auto">
            <a:xfrm>
              <a:off x="2002479" y="4775729"/>
              <a:ext cx="44958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(2,4)</a:t>
              </a:r>
            </a:p>
          </p:txBody>
        </p:sp>
        <p:sp>
          <p:nvSpPr>
            <p:cNvPr id="100" name="AutoShape 8698"/>
            <p:cNvSpPr>
              <a:spLocks noChangeArrowheads="1"/>
            </p:cNvSpPr>
            <p:nvPr/>
          </p:nvSpPr>
          <p:spPr bwMode="auto">
            <a:xfrm flipV="1">
              <a:off x="1689739" y="4982086"/>
              <a:ext cx="1276350" cy="782695"/>
            </a:xfrm>
            <a:custGeom>
              <a:avLst/>
              <a:gdLst>
                <a:gd name="T0" fmla="*/ 164 w 21600"/>
                <a:gd name="T1" fmla="*/ 35 h 21600"/>
                <a:gd name="T2" fmla="*/ 94 w 21600"/>
                <a:gd name="T3" fmla="*/ 70 h 21600"/>
                <a:gd name="T4" fmla="*/ 23 w 21600"/>
                <a:gd name="T5" fmla="*/ 35 h 21600"/>
                <a:gd name="T6" fmla="*/ 9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6 h 21600"/>
                <a:gd name="T14" fmla="*/ 17097 w 21600"/>
                <a:gd name="T15" fmla="*/ 171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 Box 8699"/>
            <p:cNvSpPr txBox="1">
              <a:spLocks noChangeArrowheads="1"/>
            </p:cNvSpPr>
            <p:nvPr/>
          </p:nvSpPr>
          <p:spPr bwMode="auto">
            <a:xfrm>
              <a:off x="1877699" y="5277347"/>
              <a:ext cx="461010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B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 (1,2)</a:t>
              </a:r>
            </a:p>
          </p:txBody>
        </p:sp>
        <p:sp>
          <p:nvSpPr>
            <p:cNvPr id="102" name="Oval 101"/>
            <p:cNvSpPr>
              <a:spLocks noChangeAspect="1" noChangeArrowheads="1"/>
            </p:cNvSpPr>
            <p:nvPr/>
          </p:nvSpPr>
          <p:spPr bwMode="auto">
            <a:xfrm>
              <a:off x="1829439" y="5325708"/>
              <a:ext cx="64135" cy="6427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AutoShape 8701"/>
            <p:cNvSpPr>
              <a:spLocks noChangeArrowheads="1"/>
            </p:cNvSpPr>
            <p:nvPr/>
          </p:nvSpPr>
          <p:spPr bwMode="auto">
            <a:xfrm>
              <a:off x="3364869" y="5254439"/>
              <a:ext cx="373380" cy="148902"/>
            </a:xfrm>
            <a:prstGeom prst="leftRightArrow">
              <a:avLst>
                <a:gd name="adj1" fmla="val 50000"/>
                <a:gd name="adj2" fmla="val 50256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923669" y="4940088"/>
              <a:ext cx="777240" cy="778877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5" name="Line 8703"/>
            <p:cNvCxnSpPr>
              <a:cxnSpLocks noChangeShapeType="1"/>
            </p:cNvCxnSpPr>
            <p:nvPr/>
          </p:nvCxnSpPr>
          <p:spPr bwMode="auto">
            <a:xfrm>
              <a:off x="4110359" y="5329526"/>
              <a:ext cx="8648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Line 8704"/>
            <p:cNvCxnSpPr>
              <a:cxnSpLocks noChangeShapeType="1"/>
            </p:cNvCxnSpPr>
            <p:nvPr/>
          </p:nvCxnSpPr>
          <p:spPr bwMode="auto">
            <a:xfrm rot="16200000">
              <a:off x="3880848" y="5104263"/>
              <a:ext cx="8666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" name="Text Box 8709"/>
            <p:cNvSpPr txBox="1">
              <a:spLocks noChangeArrowheads="1"/>
            </p:cNvSpPr>
            <p:nvPr/>
          </p:nvSpPr>
          <p:spPr bwMode="auto">
            <a:xfrm>
              <a:off x="4959354" y="5230258"/>
              <a:ext cx="207645" cy="17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12" name="Text Box 8710"/>
            <p:cNvSpPr txBox="1">
              <a:spLocks noChangeArrowheads="1"/>
            </p:cNvSpPr>
            <p:nvPr/>
          </p:nvSpPr>
          <p:spPr bwMode="auto">
            <a:xfrm>
              <a:off x="4296414" y="4604102"/>
              <a:ext cx="207645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17" name="Text Box 8715"/>
            <p:cNvSpPr txBox="1">
              <a:spLocks noChangeArrowheads="1"/>
            </p:cNvSpPr>
            <p:nvPr/>
          </p:nvSpPr>
          <p:spPr bwMode="auto">
            <a:xfrm>
              <a:off x="4563748" y="5059083"/>
              <a:ext cx="527685" cy="18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A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 (.5,.5)</a:t>
              </a:r>
            </a:p>
          </p:txBody>
        </p:sp>
        <p:sp>
          <p:nvSpPr>
            <p:cNvPr id="118" name="Oval 117"/>
            <p:cNvSpPr>
              <a:spLocks noChangeAspect="1" noChangeArrowheads="1"/>
            </p:cNvSpPr>
            <p:nvPr/>
          </p:nvSpPr>
          <p:spPr bwMode="auto">
            <a:xfrm>
              <a:off x="4490089" y="5113808"/>
              <a:ext cx="64135" cy="6427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859487" y="578064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2600329" y="477917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874920" y="477917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524909" y="578064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376363" y="4481513"/>
              <a:ext cx="3790636" cy="156686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519367" y="6363442"/>
            <a:ext cx="3606042" cy="2037216"/>
            <a:chOff x="1742519" y="6489510"/>
            <a:chExt cx="3382889" cy="1911147"/>
          </a:xfrm>
        </p:grpSpPr>
        <p:sp>
          <p:nvSpPr>
            <p:cNvPr id="127" name="Freeform 126"/>
            <p:cNvSpPr>
              <a:spLocks noChangeAspect="1"/>
            </p:cNvSpPr>
            <p:nvPr/>
          </p:nvSpPr>
          <p:spPr bwMode="auto">
            <a:xfrm>
              <a:off x="3537329" y="7043230"/>
              <a:ext cx="1077595" cy="1077595"/>
            </a:xfrm>
            <a:custGeom>
              <a:avLst/>
              <a:gdLst>
                <a:gd name="T0" fmla="*/ 0 w 1697"/>
                <a:gd name="T1" fmla="*/ 1697 h 1697"/>
                <a:gd name="T2" fmla="*/ 0 w 1697"/>
                <a:gd name="T3" fmla="*/ 0 h 1697"/>
                <a:gd name="T4" fmla="*/ 1697 w 1697"/>
                <a:gd name="T5" fmla="*/ 0 h 1697"/>
                <a:gd name="T6" fmla="*/ 324 w 1697"/>
                <a:gd name="T7" fmla="*/ 401 h 1697"/>
                <a:gd name="T8" fmla="*/ 0 w 1697"/>
                <a:gd name="T9" fmla="*/ 1697 h 1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7" h="1697">
                  <a:moveTo>
                    <a:pt x="0" y="1697"/>
                  </a:moveTo>
                  <a:lnTo>
                    <a:pt x="0" y="0"/>
                  </a:lnTo>
                  <a:lnTo>
                    <a:pt x="1697" y="0"/>
                  </a:lnTo>
                  <a:lnTo>
                    <a:pt x="324" y="401"/>
                  </a:lnTo>
                  <a:lnTo>
                    <a:pt x="0" y="1697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8" name="Line 8658"/>
            <p:cNvCxnSpPr>
              <a:cxnSpLocks noChangeShapeType="1"/>
            </p:cNvCxnSpPr>
            <p:nvPr/>
          </p:nvCxnSpPr>
          <p:spPr bwMode="auto">
            <a:xfrm flipV="1">
              <a:off x="3537329" y="6672390"/>
              <a:ext cx="0" cy="3225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Line 8659"/>
            <p:cNvCxnSpPr>
              <a:cxnSpLocks noChangeShapeType="1"/>
            </p:cNvCxnSpPr>
            <p:nvPr/>
          </p:nvCxnSpPr>
          <p:spPr bwMode="auto">
            <a:xfrm>
              <a:off x="3530979" y="8124000"/>
              <a:ext cx="14198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8660"/>
            <p:cNvSpPr txBox="1">
              <a:spLocks noChangeArrowheads="1"/>
            </p:cNvSpPr>
            <p:nvPr/>
          </p:nvSpPr>
          <p:spPr bwMode="auto">
            <a:xfrm>
              <a:off x="3694497" y="7931594"/>
              <a:ext cx="51435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(0, 0)</a:t>
              </a:r>
            </a:p>
          </p:txBody>
        </p:sp>
        <p:sp>
          <p:nvSpPr>
            <p:cNvPr id="131" name="Text Box 8661"/>
            <p:cNvSpPr txBox="1">
              <a:spLocks noChangeArrowheads="1"/>
            </p:cNvSpPr>
            <p:nvPr/>
          </p:nvSpPr>
          <p:spPr bwMode="auto">
            <a:xfrm>
              <a:off x="3855470" y="7300723"/>
              <a:ext cx="52705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(1, 4)</a:t>
              </a:r>
            </a:p>
          </p:txBody>
        </p:sp>
        <p:sp>
          <p:nvSpPr>
            <p:cNvPr id="132" name="Text Box 8662"/>
            <p:cNvSpPr txBox="1">
              <a:spLocks noChangeArrowheads="1"/>
            </p:cNvSpPr>
            <p:nvPr/>
          </p:nvSpPr>
          <p:spPr bwMode="auto">
            <a:xfrm>
              <a:off x="4561270" y="6846436"/>
              <a:ext cx="52070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(5, 5)</a:t>
              </a:r>
            </a:p>
          </p:txBody>
        </p:sp>
        <p:sp>
          <p:nvSpPr>
            <p:cNvPr id="133" name="Text Box 8663"/>
            <p:cNvSpPr txBox="1">
              <a:spLocks noChangeArrowheads="1"/>
            </p:cNvSpPr>
            <p:nvPr/>
          </p:nvSpPr>
          <p:spPr bwMode="auto">
            <a:xfrm>
              <a:off x="3674499" y="6846436"/>
              <a:ext cx="47625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(0, 5)</a:t>
              </a:r>
            </a:p>
          </p:txBody>
        </p:sp>
        <p:sp>
          <p:nvSpPr>
            <p:cNvPr id="134" name="Text Box 8664"/>
            <p:cNvSpPr txBox="1">
              <a:spLocks noChangeArrowheads="1"/>
            </p:cNvSpPr>
            <p:nvPr/>
          </p:nvSpPr>
          <p:spPr bwMode="auto">
            <a:xfrm>
              <a:off x="4931789" y="8021130"/>
              <a:ext cx="18288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35" name="Text Box 8665"/>
            <p:cNvSpPr txBox="1">
              <a:spLocks noChangeArrowheads="1"/>
            </p:cNvSpPr>
            <p:nvPr/>
          </p:nvSpPr>
          <p:spPr bwMode="auto">
            <a:xfrm>
              <a:off x="3461129" y="6489510"/>
              <a:ext cx="18288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36" name="Freeform 135"/>
            <p:cNvSpPr>
              <a:spLocks noChangeAspect="1"/>
            </p:cNvSpPr>
            <p:nvPr/>
          </p:nvSpPr>
          <p:spPr bwMode="auto">
            <a:xfrm>
              <a:off x="1845054" y="7041960"/>
              <a:ext cx="1265555" cy="1068705"/>
            </a:xfrm>
            <a:custGeom>
              <a:avLst/>
              <a:gdLst>
                <a:gd name="T0" fmla="*/ 0 w 1116"/>
                <a:gd name="T1" fmla="*/ 1149 h 942"/>
                <a:gd name="T2" fmla="*/ 0 w 1116"/>
                <a:gd name="T3" fmla="*/ 3007 h 942"/>
                <a:gd name="T4" fmla="*/ 2163 w 1116"/>
                <a:gd name="T5" fmla="*/ 3007 h 942"/>
                <a:gd name="T6" fmla="*/ 3559 w 1116"/>
                <a:gd name="T7" fmla="*/ 0 h 942"/>
                <a:gd name="T8" fmla="*/ 0 w 1116"/>
                <a:gd name="T9" fmla="*/ 1149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6" h="942">
                  <a:moveTo>
                    <a:pt x="0" y="360"/>
                  </a:moveTo>
                  <a:lnTo>
                    <a:pt x="0" y="942"/>
                  </a:lnTo>
                  <a:lnTo>
                    <a:pt x="678" y="942"/>
                  </a:lnTo>
                  <a:lnTo>
                    <a:pt x="1116" y="0"/>
                  </a:lnTo>
                  <a:lnTo>
                    <a:pt x="0" y="36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37" name="Line 8667"/>
            <p:cNvCxnSpPr>
              <a:cxnSpLocks noChangeShapeType="1"/>
            </p:cNvCxnSpPr>
            <p:nvPr/>
          </p:nvCxnSpPr>
          <p:spPr bwMode="auto">
            <a:xfrm>
              <a:off x="2449574" y="8110665"/>
              <a:ext cx="6845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8668"/>
            <p:cNvCxnSpPr>
              <a:cxnSpLocks noChangeShapeType="1"/>
            </p:cNvCxnSpPr>
            <p:nvPr/>
          </p:nvCxnSpPr>
          <p:spPr bwMode="auto">
            <a:xfrm flipV="1">
              <a:off x="1845054" y="6874320"/>
              <a:ext cx="0" cy="5403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" name="Text Box 8669"/>
            <p:cNvSpPr txBox="1">
              <a:spLocks noChangeArrowheads="1"/>
            </p:cNvSpPr>
            <p:nvPr/>
          </p:nvSpPr>
          <p:spPr bwMode="auto">
            <a:xfrm>
              <a:off x="1980632" y="7927227"/>
              <a:ext cx="46609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(0, 0)</a:t>
              </a:r>
            </a:p>
          </p:txBody>
        </p:sp>
        <p:sp>
          <p:nvSpPr>
            <p:cNvPr id="140" name="Text Box 8670"/>
            <p:cNvSpPr txBox="1">
              <a:spLocks noChangeArrowheads="1"/>
            </p:cNvSpPr>
            <p:nvPr/>
          </p:nvSpPr>
          <p:spPr bwMode="auto">
            <a:xfrm>
              <a:off x="2809625" y="7927227"/>
              <a:ext cx="50419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(1, 0)</a:t>
              </a:r>
            </a:p>
          </p:txBody>
        </p:sp>
        <p:sp>
          <p:nvSpPr>
            <p:cNvPr id="141" name="Text Box 8671"/>
            <p:cNvSpPr txBox="1">
              <a:spLocks noChangeArrowheads="1"/>
            </p:cNvSpPr>
            <p:nvPr/>
          </p:nvSpPr>
          <p:spPr bwMode="auto">
            <a:xfrm>
              <a:off x="3000754" y="6851460"/>
              <a:ext cx="45974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(2, 2)</a:t>
              </a:r>
            </a:p>
          </p:txBody>
        </p:sp>
        <p:sp>
          <p:nvSpPr>
            <p:cNvPr id="142" name="Text Box 8672"/>
            <p:cNvSpPr txBox="1">
              <a:spLocks noChangeArrowheads="1"/>
            </p:cNvSpPr>
            <p:nvPr/>
          </p:nvSpPr>
          <p:spPr bwMode="auto">
            <a:xfrm>
              <a:off x="1970155" y="7441055"/>
              <a:ext cx="52324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(0, 1)</a:t>
              </a:r>
            </a:p>
          </p:txBody>
        </p:sp>
        <p:sp>
          <p:nvSpPr>
            <p:cNvPr id="143" name="Text Box 8673"/>
            <p:cNvSpPr txBox="1">
              <a:spLocks noChangeArrowheads="1"/>
            </p:cNvSpPr>
            <p:nvPr/>
          </p:nvSpPr>
          <p:spPr bwMode="auto">
            <a:xfrm>
              <a:off x="3102354" y="8017320"/>
              <a:ext cx="16764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44" name="Text Box 8674"/>
            <p:cNvSpPr txBox="1">
              <a:spLocks noChangeArrowheads="1"/>
            </p:cNvSpPr>
            <p:nvPr/>
          </p:nvSpPr>
          <p:spPr bwMode="auto">
            <a:xfrm>
              <a:off x="1763774" y="6699060"/>
              <a:ext cx="167640" cy="17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862439" y="791523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2709549" y="791523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881622" y="685181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874614" y="743729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3596478" y="793429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3763465" y="730177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462860" y="684587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555820" y="684587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07935" y="8139047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012661" y="8139047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742519" y="6489510"/>
              <a:ext cx="3382889" cy="19111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4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790115" y="223838"/>
            <a:ext cx="2901926" cy="1952625"/>
            <a:chOff x="1790115" y="223838"/>
            <a:chExt cx="2901926" cy="1952625"/>
          </a:xfrm>
        </p:grpSpPr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1790115" y="306388"/>
              <a:ext cx="2734259" cy="1776074"/>
              <a:chOff x="3716" y="7460"/>
              <a:chExt cx="3664" cy="2380"/>
            </a:xfrm>
          </p:grpSpPr>
          <p:sp>
            <p:nvSpPr>
              <p:cNvPr id="3" name="Freeform 2"/>
              <p:cNvSpPr>
                <a:spLocks/>
              </p:cNvSpPr>
              <p:nvPr/>
            </p:nvSpPr>
            <p:spPr bwMode="auto">
              <a:xfrm>
                <a:off x="5000" y="7460"/>
                <a:ext cx="2380" cy="2380"/>
              </a:xfrm>
              <a:custGeom>
                <a:avLst/>
                <a:gdLst>
                  <a:gd name="T0" fmla="*/ 0 w 2380"/>
                  <a:gd name="T1" fmla="*/ 2380 h 2380"/>
                  <a:gd name="T2" fmla="*/ 0 w 2380"/>
                  <a:gd name="T3" fmla="*/ 1190 h 2380"/>
                  <a:gd name="T4" fmla="*/ 2380 w 2380"/>
                  <a:gd name="T5" fmla="*/ 0 h 2380"/>
                  <a:gd name="T6" fmla="*/ 1180 w 2380"/>
                  <a:gd name="T7" fmla="*/ 2380 h 2380"/>
                  <a:gd name="T8" fmla="*/ 0 w 2380"/>
                  <a:gd name="T9" fmla="*/ 2380 h 2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0" h="2380">
                    <a:moveTo>
                      <a:pt x="0" y="2380"/>
                    </a:moveTo>
                    <a:lnTo>
                      <a:pt x="0" y="1190"/>
                    </a:lnTo>
                    <a:lnTo>
                      <a:pt x="2380" y="0"/>
                    </a:lnTo>
                    <a:lnTo>
                      <a:pt x="1180" y="2380"/>
                    </a:lnTo>
                    <a:lnTo>
                      <a:pt x="0" y="238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" name="Line 8637"/>
              <p:cNvCxnSpPr>
                <a:cxnSpLocks noChangeShapeType="1"/>
              </p:cNvCxnSpPr>
              <p:nvPr/>
            </p:nvCxnSpPr>
            <p:spPr bwMode="auto">
              <a:xfrm flipV="1">
                <a:off x="5000" y="7760"/>
                <a:ext cx="2240" cy="10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" name="Line 8638"/>
              <p:cNvCxnSpPr>
                <a:cxnSpLocks noChangeShapeType="1"/>
              </p:cNvCxnSpPr>
              <p:nvPr/>
            </p:nvCxnSpPr>
            <p:spPr bwMode="auto">
              <a:xfrm flipV="1">
                <a:off x="5000" y="8070"/>
                <a:ext cx="2080" cy="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Line 8639"/>
              <p:cNvCxnSpPr>
                <a:cxnSpLocks noChangeShapeType="1"/>
              </p:cNvCxnSpPr>
              <p:nvPr/>
            </p:nvCxnSpPr>
            <p:spPr bwMode="auto">
              <a:xfrm flipV="1">
                <a:off x="5000" y="8347"/>
                <a:ext cx="1930" cy="7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Line 8640"/>
              <p:cNvCxnSpPr>
                <a:cxnSpLocks noChangeShapeType="1"/>
              </p:cNvCxnSpPr>
              <p:nvPr/>
            </p:nvCxnSpPr>
            <p:spPr bwMode="auto">
              <a:xfrm flipV="1">
                <a:off x="5000" y="8647"/>
                <a:ext cx="1786" cy="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Line 8641"/>
              <p:cNvCxnSpPr>
                <a:cxnSpLocks noChangeShapeType="1"/>
              </p:cNvCxnSpPr>
              <p:nvPr/>
            </p:nvCxnSpPr>
            <p:spPr bwMode="auto">
              <a:xfrm flipV="1">
                <a:off x="5010" y="8947"/>
                <a:ext cx="1610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Line 8642"/>
              <p:cNvCxnSpPr>
                <a:cxnSpLocks noChangeShapeType="1"/>
              </p:cNvCxnSpPr>
              <p:nvPr/>
            </p:nvCxnSpPr>
            <p:spPr bwMode="auto">
              <a:xfrm flipV="1">
                <a:off x="5000" y="9247"/>
                <a:ext cx="1490" cy="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8643"/>
              <p:cNvCxnSpPr>
                <a:cxnSpLocks noChangeShapeType="1"/>
              </p:cNvCxnSpPr>
              <p:nvPr/>
            </p:nvCxnSpPr>
            <p:spPr bwMode="auto">
              <a:xfrm flipV="1">
                <a:off x="5000" y="9537"/>
                <a:ext cx="1320" cy="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8644"/>
              <p:cNvCxnSpPr>
                <a:cxnSpLocks noChangeShapeType="1"/>
              </p:cNvCxnSpPr>
              <p:nvPr/>
            </p:nvCxnSpPr>
            <p:spPr bwMode="auto">
              <a:xfrm flipV="1">
                <a:off x="5150" y="8500"/>
                <a:ext cx="150" cy="1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8645"/>
              <p:cNvCxnSpPr>
                <a:cxnSpLocks noChangeShapeType="1"/>
              </p:cNvCxnSpPr>
              <p:nvPr/>
            </p:nvCxnSpPr>
            <p:spPr bwMode="auto">
              <a:xfrm flipV="1">
                <a:off x="5310" y="8344"/>
                <a:ext cx="284" cy="14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8646"/>
              <p:cNvCxnSpPr>
                <a:cxnSpLocks noChangeShapeType="1"/>
              </p:cNvCxnSpPr>
              <p:nvPr/>
            </p:nvCxnSpPr>
            <p:spPr bwMode="auto">
              <a:xfrm flipV="1">
                <a:off x="5450" y="8187"/>
                <a:ext cx="457" cy="16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8647"/>
              <p:cNvCxnSpPr>
                <a:cxnSpLocks noChangeShapeType="1"/>
              </p:cNvCxnSpPr>
              <p:nvPr/>
            </p:nvCxnSpPr>
            <p:spPr bwMode="auto">
              <a:xfrm flipV="1">
                <a:off x="5600" y="8057"/>
                <a:ext cx="600" cy="17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8648"/>
              <p:cNvCxnSpPr>
                <a:cxnSpLocks noChangeShapeType="1"/>
              </p:cNvCxnSpPr>
              <p:nvPr/>
            </p:nvCxnSpPr>
            <p:spPr bwMode="auto">
              <a:xfrm flipV="1">
                <a:off x="5750" y="7894"/>
                <a:ext cx="742" cy="19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8649"/>
              <p:cNvCxnSpPr>
                <a:cxnSpLocks noChangeShapeType="1"/>
              </p:cNvCxnSpPr>
              <p:nvPr/>
            </p:nvCxnSpPr>
            <p:spPr bwMode="auto">
              <a:xfrm flipV="1">
                <a:off x="5897" y="7745"/>
                <a:ext cx="893" cy="20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Line 8650"/>
              <p:cNvCxnSpPr>
                <a:cxnSpLocks noChangeShapeType="1"/>
              </p:cNvCxnSpPr>
              <p:nvPr/>
            </p:nvCxnSpPr>
            <p:spPr bwMode="auto">
              <a:xfrm flipV="1">
                <a:off x="6050" y="7612"/>
                <a:ext cx="1035" cy="2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8651"/>
              <p:cNvSpPr txBox="1">
                <a:spLocks noChangeArrowheads="1"/>
              </p:cNvSpPr>
              <p:nvPr/>
            </p:nvSpPr>
            <p:spPr bwMode="auto">
              <a:xfrm>
                <a:off x="3716" y="9102"/>
                <a:ext cx="1133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Constant </a:t>
                </a: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t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8652"/>
              <p:cNvSpPr txBox="1">
                <a:spLocks noChangeArrowheads="1"/>
              </p:cNvSpPr>
              <p:nvPr/>
            </p:nvSpPr>
            <p:spPr bwMode="auto">
              <a:xfrm>
                <a:off x="5251" y="7636"/>
                <a:ext cx="1133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Constant </a:t>
                </a:r>
                <a:r>
                  <a:rPr lang="en-US" sz="1100" i="1">
                    <a:effectLst/>
                    <a:latin typeface="Arial" panose="020B0604020202020204" pitchFamily="34" charset="0"/>
                    <a:ea typeface="Batang" panose="02030600000101010101" pitchFamily="18" charset="-127"/>
                    <a:cs typeface="Arial" panose="020B0604020202020204" pitchFamily="34" charset="0"/>
                  </a:rPr>
                  <a:t>s</a:t>
                </a:r>
                <a:endPara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Line 8653"/>
              <p:cNvCxnSpPr>
                <a:cxnSpLocks noChangeShapeType="1"/>
              </p:cNvCxnSpPr>
              <p:nvPr/>
            </p:nvCxnSpPr>
            <p:spPr bwMode="auto">
              <a:xfrm>
                <a:off x="5970" y="7868"/>
                <a:ext cx="368" cy="4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8654"/>
              <p:cNvCxnSpPr>
                <a:cxnSpLocks noChangeShapeType="1"/>
              </p:cNvCxnSpPr>
              <p:nvPr/>
            </p:nvCxnSpPr>
            <p:spPr bwMode="auto">
              <a:xfrm>
                <a:off x="5970" y="7878"/>
                <a:ext cx="113" cy="5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778" y="8873"/>
                <a:ext cx="390" cy="645"/>
              </a:xfrm>
              <a:custGeom>
                <a:avLst/>
                <a:gdLst>
                  <a:gd name="T0" fmla="*/ 390 w 390"/>
                  <a:gd name="T1" fmla="*/ 0 h 645"/>
                  <a:gd name="T2" fmla="*/ 0 w 390"/>
                  <a:gd name="T3" fmla="*/ 360 h 645"/>
                  <a:gd name="T4" fmla="*/ 315 w 390"/>
                  <a:gd name="T5" fmla="*/ 645 h 6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0" h="645">
                    <a:moveTo>
                      <a:pt x="390" y="0"/>
                    </a:moveTo>
                    <a:lnTo>
                      <a:pt x="0" y="360"/>
                    </a:lnTo>
                    <a:lnTo>
                      <a:pt x="315" y="6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852613" y="223838"/>
              <a:ext cx="2839428" cy="1952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52613" y="2441409"/>
            <a:ext cx="2869828" cy="2330616"/>
            <a:chOff x="1852613" y="2441409"/>
            <a:chExt cx="2869828" cy="2330616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791562" y="2815703"/>
              <a:ext cx="1896024" cy="1896024"/>
            </a:xfrm>
            <a:custGeom>
              <a:avLst/>
              <a:gdLst>
                <a:gd name="T0" fmla="*/ 0 w 2615"/>
                <a:gd name="T1" fmla="*/ 2615 h 2615"/>
                <a:gd name="T2" fmla="*/ 0 w 2615"/>
                <a:gd name="T3" fmla="*/ 0 h 2615"/>
                <a:gd name="T4" fmla="*/ 2615 w 2615"/>
                <a:gd name="T5" fmla="*/ 0 h 2615"/>
                <a:gd name="T6" fmla="*/ 435 w 2615"/>
                <a:gd name="T7" fmla="*/ 435 h 2615"/>
                <a:gd name="T8" fmla="*/ 0 w 2615"/>
                <a:gd name="T9" fmla="*/ 2615 h 2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5" h="2615">
                  <a:moveTo>
                    <a:pt x="0" y="2615"/>
                  </a:moveTo>
                  <a:lnTo>
                    <a:pt x="0" y="0"/>
                  </a:lnTo>
                  <a:lnTo>
                    <a:pt x="2615" y="0"/>
                  </a:lnTo>
                  <a:lnTo>
                    <a:pt x="435" y="435"/>
                  </a:lnTo>
                  <a:lnTo>
                    <a:pt x="0" y="261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Line 8615"/>
            <p:cNvCxnSpPr>
              <a:cxnSpLocks noChangeShapeType="1"/>
            </p:cNvCxnSpPr>
            <p:nvPr/>
          </p:nvCxnSpPr>
          <p:spPr bwMode="auto">
            <a:xfrm flipH="1">
              <a:off x="2824189" y="2808452"/>
              <a:ext cx="206641" cy="17292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8616"/>
            <p:cNvCxnSpPr>
              <a:cxnSpLocks noChangeShapeType="1"/>
            </p:cNvCxnSpPr>
            <p:nvPr/>
          </p:nvCxnSpPr>
          <p:spPr bwMode="auto">
            <a:xfrm flipH="1">
              <a:off x="2889445" y="2812078"/>
              <a:ext cx="377030" cy="1413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8617"/>
            <p:cNvCxnSpPr>
              <a:cxnSpLocks noChangeShapeType="1"/>
            </p:cNvCxnSpPr>
            <p:nvPr/>
          </p:nvCxnSpPr>
          <p:spPr bwMode="auto">
            <a:xfrm flipH="1">
              <a:off x="2896695" y="2812078"/>
              <a:ext cx="609048" cy="13486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8618"/>
            <p:cNvCxnSpPr>
              <a:cxnSpLocks noChangeShapeType="1"/>
            </p:cNvCxnSpPr>
            <p:nvPr/>
          </p:nvCxnSpPr>
          <p:spPr bwMode="auto">
            <a:xfrm flipH="1">
              <a:off x="2947449" y="2812078"/>
              <a:ext cx="801188" cy="11129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8619"/>
            <p:cNvCxnSpPr>
              <a:cxnSpLocks noChangeShapeType="1"/>
            </p:cNvCxnSpPr>
            <p:nvPr/>
          </p:nvCxnSpPr>
          <p:spPr bwMode="auto">
            <a:xfrm flipH="1">
              <a:off x="2983702" y="2808452"/>
              <a:ext cx="1000579" cy="917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8620"/>
            <p:cNvCxnSpPr>
              <a:cxnSpLocks noChangeShapeType="1"/>
            </p:cNvCxnSpPr>
            <p:nvPr/>
          </p:nvCxnSpPr>
          <p:spPr bwMode="auto">
            <a:xfrm flipH="1">
              <a:off x="3027205" y="2812078"/>
              <a:ext cx="1189094" cy="714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8621"/>
            <p:cNvCxnSpPr>
              <a:cxnSpLocks noChangeShapeType="1"/>
            </p:cNvCxnSpPr>
            <p:nvPr/>
          </p:nvCxnSpPr>
          <p:spPr bwMode="auto">
            <a:xfrm flipH="1">
              <a:off x="3067084" y="2815703"/>
              <a:ext cx="1381234" cy="511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8622"/>
            <p:cNvCxnSpPr>
              <a:cxnSpLocks noChangeShapeType="1"/>
            </p:cNvCxnSpPr>
            <p:nvPr/>
          </p:nvCxnSpPr>
          <p:spPr bwMode="auto">
            <a:xfrm flipV="1">
              <a:off x="2791562" y="2866457"/>
              <a:ext cx="1653130" cy="188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8623"/>
            <p:cNvCxnSpPr>
              <a:cxnSpLocks noChangeShapeType="1"/>
            </p:cNvCxnSpPr>
            <p:nvPr/>
          </p:nvCxnSpPr>
          <p:spPr bwMode="auto">
            <a:xfrm flipV="1">
              <a:off x="2791562" y="2917211"/>
              <a:ext cx="1377608" cy="373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8624"/>
            <p:cNvCxnSpPr>
              <a:cxnSpLocks noChangeShapeType="1"/>
            </p:cNvCxnSpPr>
            <p:nvPr/>
          </p:nvCxnSpPr>
          <p:spPr bwMode="auto">
            <a:xfrm flipV="1">
              <a:off x="2787937" y="2928087"/>
              <a:ext cx="1330480" cy="6017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8625"/>
            <p:cNvCxnSpPr>
              <a:cxnSpLocks noChangeShapeType="1"/>
            </p:cNvCxnSpPr>
            <p:nvPr/>
          </p:nvCxnSpPr>
          <p:spPr bwMode="auto">
            <a:xfrm flipV="1">
              <a:off x="2787937" y="2960714"/>
              <a:ext cx="1149215" cy="804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8626"/>
            <p:cNvCxnSpPr>
              <a:cxnSpLocks noChangeShapeType="1"/>
            </p:cNvCxnSpPr>
            <p:nvPr/>
          </p:nvCxnSpPr>
          <p:spPr bwMode="auto">
            <a:xfrm flipV="1">
              <a:off x="2787937" y="3007843"/>
              <a:ext cx="913572" cy="993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8627"/>
            <p:cNvCxnSpPr>
              <a:cxnSpLocks noChangeShapeType="1"/>
            </p:cNvCxnSpPr>
            <p:nvPr/>
          </p:nvCxnSpPr>
          <p:spPr bwMode="auto">
            <a:xfrm flipV="1">
              <a:off x="2791562" y="3051346"/>
              <a:ext cx="714181" cy="1185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8628"/>
            <p:cNvCxnSpPr>
              <a:cxnSpLocks noChangeShapeType="1"/>
            </p:cNvCxnSpPr>
            <p:nvPr/>
          </p:nvCxnSpPr>
          <p:spPr bwMode="auto">
            <a:xfrm flipV="1">
              <a:off x="2787937" y="3087599"/>
              <a:ext cx="514790" cy="138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 Box 8629"/>
            <p:cNvSpPr txBox="1">
              <a:spLocks noChangeArrowheads="1"/>
            </p:cNvSpPr>
            <p:nvPr/>
          </p:nvSpPr>
          <p:spPr bwMode="auto">
            <a:xfrm>
              <a:off x="1852613" y="3189107"/>
              <a:ext cx="804813" cy="18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Constant </a:t>
              </a: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32049" y="3040471"/>
              <a:ext cx="268271" cy="659802"/>
            </a:xfrm>
            <a:custGeom>
              <a:avLst/>
              <a:gdLst>
                <a:gd name="T0" fmla="*/ 370 w 370"/>
                <a:gd name="T1" fmla="*/ 0 h 910"/>
                <a:gd name="T2" fmla="*/ 0 w 370"/>
                <a:gd name="T3" fmla="*/ 335 h 910"/>
                <a:gd name="T4" fmla="*/ 340 w 370"/>
                <a:gd name="T5" fmla="*/ 91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0" h="910">
                  <a:moveTo>
                    <a:pt x="370" y="0"/>
                  </a:moveTo>
                  <a:lnTo>
                    <a:pt x="0" y="335"/>
                  </a:lnTo>
                  <a:lnTo>
                    <a:pt x="340" y="9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631"/>
            <p:cNvSpPr txBox="1">
              <a:spLocks noChangeArrowheads="1"/>
            </p:cNvSpPr>
            <p:nvPr/>
          </p:nvSpPr>
          <p:spPr bwMode="auto">
            <a:xfrm>
              <a:off x="3096086" y="2472751"/>
              <a:ext cx="804813" cy="18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Constant </a:t>
              </a: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016330" y="2645315"/>
              <a:ext cx="670678" cy="286398"/>
            </a:xfrm>
            <a:custGeom>
              <a:avLst/>
              <a:gdLst>
                <a:gd name="T0" fmla="*/ 0 w 925"/>
                <a:gd name="T1" fmla="*/ 395 h 395"/>
                <a:gd name="T2" fmla="*/ 585 w 925"/>
                <a:gd name="T3" fmla="*/ 0 h 395"/>
                <a:gd name="T4" fmla="*/ 925 w 925"/>
                <a:gd name="T5" fmla="*/ 340 h 3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5" h="395">
                  <a:moveTo>
                    <a:pt x="0" y="395"/>
                  </a:moveTo>
                  <a:lnTo>
                    <a:pt x="585" y="0"/>
                  </a:lnTo>
                  <a:lnTo>
                    <a:pt x="925" y="3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8633"/>
            <p:cNvSpPr txBox="1">
              <a:spLocks noChangeArrowheads="1"/>
            </p:cNvSpPr>
            <p:nvPr/>
          </p:nvSpPr>
          <p:spPr bwMode="auto">
            <a:xfrm>
              <a:off x="3434687" y="3777854"/>
              <a:ext cx="1081785" cy="184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Invalid mapping</a:t>
              </a:r>
            </a:p>
          </p:txBody>
        </p:sp>
        <p:cxnSp>
          <p:nvCxnSpPr>
            <p:cNvPr id="45" name="Line 8634"/>
            <p:cNvCxnSpPr>
              <a:cxnSpLocks noChangeShapeType="1"/>
            </p:cNvCxnSpPr>
            <p:nvPr/>
          </p:nvCxnSpPr>
          <p:spPr bwMode="auto">
            <a:xfrm flipH="1" flipV="1">
              <a:off x="3262849" y="3274664"/>
              <a:ext cx="271896" cy="5220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Rectangle 45"/>
            <p:cNvSpPr/>
            <p:nvPr/>
          </p:nvSpPr>
          <p:spPr>
            <a:xfrm>
              <a:off x="1883013" y="2441409"/>
              <a:ext cx="2839428" cy="233061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AutoShape 8604"/>
          <p:cNvSpPr>
            <a:spLocks noChangeArrowheads="1"/>
          </p:cNvSpPr>
          <p:nvPr/>
        </p:nvSpPr>
        <p:spPr bwMode="auto">
          <a:xfrm rot="19163923">
            <a:off x="2646799" y="5555511"/>
            <a:ext cx="1518908" cy="422174"/>
          </a:xfrm>
          <a:prstGeom prst="parallelogram">
            <a:avLst>
              <a:gd name="adj" fmla="val 89946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rc 8605"/>
          <p:cNvSpPr>
            <a:spLocks/>
          </p:cNvSpPr>
          <p:nvPr/>
        </p:nvSpPr>
        <p:spPr bwMode="auto">
          <a:xfrm rot="9512802">
            <a:off x="3711411" y="5215936"/>
            <a:ext cx="109368" cy="109368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1 h 21600"/>
              <a:gd name="T4" fmla="*/ 0 w 21600"/>
              <a:gd name="T5" fmla="*/ 1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rc 8606"/>
          <p:cNvSpPr>
            <a:spLocks/>
          </p:cNvSpPr>
          <p:nvPr/>
        </p:nvSpPr>
        <p:spPr bwMode="auto">
          <a:xfrm rot="14920719">
            <a:off x="3712941" y="5570807"/>
            <a:ext cx="153726" cy="153726"/>
          </a:xfrm>
          <a:custGeom>
            <a:avLst/>
            <a:gdLst>
              <a:gd name="T0" fmla="*/ 0 w 21600"/>
              <a:gd name="T1" fmla="*/ 0 h 21600"/>
              <a:gd name="T2" fmla="*/ 2 w 21600"/>
              <a:gd name="T3" fmla="*/ 2 h 21600"/>
              <a:gd name="T4" fmla="*/ 0 w 21600"/>
              <a:gd name="T5" fmla="*/ 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8607"/>
          <p:cNvSpPr txBox="1">
            <a:spLocks noChangeArrowheads="1"/>
          </p:cNvSpPr>
          <p:nvPr/>
        </p:nvSpPr>
        <p:spPr bwMode="auto">
          <a:xfrm>
            <a:off x="2883215" y="5170048"/>
            <a:ext cx="472940" cy="20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Symbol" panose="05050102010706020507" pitchFamily="18" charset="2"/>
                <a:ea typeface="Batang" panose="02030600000101010101" pitchFamily="18" charset="-127"/>
                <a:cs typeface="Arial" panose="020B0604020202020204" pitchFamily="34" charset="0"/>
              </a:rPr>
              <a:t>q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&gt; 15</a:t>
            </a:r>
            <a:r>
              <a:rPr lang="en-US" sz="1100" baseline="30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endParaRPr lang="en-US" sz="110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4" name="Text Box 8608"/>
          <p:cNvSpPr txBox="1">
            <a:spLocks noChangeArrowheads="1"/>
          </p:cNvSpPr>
          <p:nvPr/>
        </p:nvSpPr>
        <p:spPr bwMode="auto">
          <a:xfrm>
            <a:off x="2575702" y="5523389"/>
            <a:ext cx="553951" cy="20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/>
            <a:r>
              <a:rPr lang="en-US" sz="1100">
                <a:latin typeface="Symbol" panose="05050102010706020507" pitchFamily="18" charset="2"/>
                <a:ea typeface="Batang" panose="02030600000101010101" pitchFamily="18" charset="-127"/>
                <a:cs typeface="Arial" panose="020B0604020202020204" pitchFamily="34" charset="0"/>
              </a:rPr>
              <a:t>q</a:t>
            </a:r>
            <a:r>
              <a:rPr lang="en-US" sz="110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&lt; 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165</a:t>
            </a:r>
            <a:r>
              <a:rPr lang="en-US" sz="1100" baseline="30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</a:t>
            </a:r>
            <a:endParaRPr lang="en-US" sz="1100">
              <a:effectLst/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cxnSp>
        <p:nvCxnSpPr>
          <p:cNvPr id="55" name="Line 8609"/>
          <p:cNvCxnSpPr>
            <a:cxnSpLocks noChangeShapeType="1"/>
          </p:cNvCxnSpPr>
          <p:nvPr/>
        </p:nvCxnSpPr>
        <p:spPr bwMode="auto">
          <a:xfrm>
            <a:off x="3367248" y="5284769"/>
            <a:ext cx="348752" cy="1376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610"/>
          <p:cNvCxnSpPr>
            <a:cxnSpLocks noChangeShapeType="1"/>
          </p:cNvCxnSpPr>
          <p:nvPr/>
        </p:nvCxnSpPr>
        <p:spPr bwMode="auto">
          <a:xfrm>
            <a:off x="3128628" y="5638110"/>
            <a:ext cx="591961" cy="275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8611"/>
          <p:cNvCxnSpPr>
            <a:cxnSpLocks noChangeShapeType="1"/>
          </p:cNvCxnSpPr>
          <p:nvPr/>
        </p:nvCxnSpPr>
        <p:spPr bwMode="auto">
          <a:xfrm>
            <a:off x="2534057" y="6500813"/>
            <a:ext cx="142713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612"/>
          <p:cNvCxnSpPr>
            <a:cxnSpLocks noChangeShapeType="1"/>
          </p:cNvCxnSpPr>
          <p:nvPr/>
        </p:nvCxnSpPr>
        <p:spPr bwMode="auto">
          <a:xfrm flipV="1">
            <a:off x="2538646" y="5036971"/>
            <a:ext cx="0" cy="146384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/>
          <p:cNvSpPr/>
          <p:nvPr/>
        </p:nvSpPr>
        <p:spPr>
          <a:xfrm>
            <a:off x="2433630" y="4976813"/>
            <a:ext cx="1664095" cy="16192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529133" y="7237732"/>
            <a:ext cx="3790950" cy="1237541"/>
            <a:chOff x="1529133" y="7237732"/>
            <a:chExt cx="3790950" cy="1237541"/>
          </a:xfrm>
        </p:grpSpPr>
        <p:sp>
          <p:nvSpPr>
            <p:cNvPr id="61" name="Rectangle 60" descr="25%"/>
            <p:cNvSpPr>
              <a:spLocks noChangeArrowheads="1"/>
            </p:cNvSpPr>
            <p:nvPr/>
          </p:nvSpPr>
          <p:spPr bwMode="auto">
            <a:xfrm>
              <a:off x="1700583" y="7534912"/>
              <a:ext cx="1280160" cy="735330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Line 8585"/>
            <p:cNvCxnSpPr>
              <a:cxnSpLocks noChangeShapeType="1"/>
            </p:cNvCxnSpPr>
            <p:nvPr/>
          </p:nvCxnSpPr>
          <p:spPr bwMode="auto">
            <a:xfrm>
              <a:off x="2095859" y="8266432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8586"/>
            <p:cNvCxnSpPr>
              <a:cxnSpLocks noChangeShapeType="1"/>
            </p:cNvCxnSpPr>
            <p:nvPr/>
          </p:nvCxnSpPr>
          <p:spPr bwMode="auto">
            <a:xfrm flipV="1">
              <a:off x="1700583" y="7633023"/>
              <a:ext cx="0" cy="240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8587"/>
            <p:cNvSpPr txBox="1">
              <a:spLocks noChangeArrowheads="1"/>
            </p:cNvSpPr>
            <p:nvPr/>
          </p:nvSpPr>
          <p:spPr bwMode="auto">
            <a:xfrm>
              <a:off x="2332075" y="8258816"/>
              <a:ext cx="1905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65" name="Text Box 8588"/>
            <p:cNvSpPr txBox="1">
              <a:spLocks noChangeArrowheads="1"/>
            </p:cNvSpPr>
            <p:nvPr/>
          </p:nvSpPr>
          <p:spPr bwMode="auto">
            <a:xfrm>
              <a:off x="1529133" y="7600638"/>
              <a:ext cx="18034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66" name="Text Box 8589"/>
            <p:cNvSpPr txBox="1">
              <a:spLocks noChangeArrowheads="1"/>
            </p:cNvSpPr>
            <p:nvPr/>
          </p:nvSpPr>
          <p:spPr bwMode="auto">
            <a:xfrm>
              <a:off x="1748205" y="8292393"/>
              <a:ext cx="41148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67" name="Text Box 8590"/>
            <p:cNvSpPr txBox="1">
              <a:spLocks noChangeArrowheads="1"/>
            </p:cNvSpPr>
            <p:nvPr/>
          </p:nvSpPr>
          <p:spPr bwMode="auto">
            <a:xfrm>
              <a:off x="3018843" y="8292393"/>
              <a:ext cx="41148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(3,0)</a:t>
              </a:r>
            </a:p>
          </p:txBody>
        </p:sp>
        <p:sp>
          <p:nvSpPr>
            <p:cNvPr id="68" name="Text Box 8591"/>
            <p:cNvSpPr txBox="1">
              <a:spLocks noChangeArrowheads="1"/>
            </p:cNvSpPr>
            <p:nvPr/>
          </p:nvSpPr>
          <p:spPr bwMode="auto">
            <a:xfrm>
              <a:off x="3027733" y="7330759"/>
              <a:ext cx="40005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(3,2)</a:t>
              </a:r>
            </a:p>
          </p:txBody>
        </p:sp>
        <p:sp>
          <p:nvSpPr>
            <p:cNvPr id="69" name="Text Box 8592"/>
            <p:cNvSpPr txBox="1">
              <a:spLocks noChangeArrowheads="1"/>
            </p:cNvSpPr>
            <p:nvPr/>
          </p:nvSpPr>
          <p:spPr bwMode="auto">
            <a:xfrm>
              <a:off x="1720903" y="7330759"/>
              <a:ext cx="44958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(0,2)</a:t>
              </a:r>
            </a:p>
          </p:txBody>
        </p:sp>
        <p:sp>
          <p:nvSpPr>
            <p:cNvPr id="70" name="Rectangle 69" descr="25%"/>
            <p:cNvSpPr>
              <a:spLocks noChangeArrowheads="1"/>
            </p:cNvSpPr>
            <p:nvPr/>
          </p:nvSpPr>
          <p:spPr bwMode="auto">
            <a:xfrm>
              <a:off x="4196133" y="7515862"/>
              <a:ext cx="731520" cy="731520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Line 8594"/>
            <p:cNvCxnSpPr>
              <a:cxnSpLocks noChangeShapeType="1"/>
            </p:cNvCxnSpPr>
            <p:nvPr/>
          </p:nvCxnSpPr>
          <p:spPr bwMode="auto">
            <a:xfrm>
              <a:off x="3891333" y="7881622"/>
              <a:ext cx="13754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Line 8595"/>
            <p:cNvCxnSpPr>
              <a:cxnSpLocks noChangeShapeType="1"/>
            </p:cNvCxnSpPr>
            <p:nvPr/>
          </p:nvCxnSpPr>
          <p:spPr bwMode="auto">
            <a:xfrm flipV="1">
              <a:off x="4558083" y="7237732"/>
              <a:ext cx="0" cy="1158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Text Box 8596"/>
            <p:cNvSpPr txBox="1">
              <a:spLocks noChangeArrowheads="1"/>
            </p:cNvSpPr>
            <p:nvPr/>
          </p:nvSpPr>
          <p:spPr bwMode="auto">
            <a:xfrm>
              <a:off x="5129583" y="7942582"/>
              <a:ext cx="1905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4" name="Text Box 8597"/>
            <p:cNvSpPr txBox="1">
              <a:spLocks noChangeArrowheads="1"/>
            </p:cNvSpPr>
            <p:nvPr/>
          </p:nvSpPr>
          <p:spPr bwMode="auto">
            <a:xfrm>
              <a:off x="4588563" y="7237732"/>
              <a:ext cx="1905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9" name="AutoShape 8602"/>
            <p:cNvSpPr>
              <a:spLocks noChangeArrowheads="1"/>
            </p:cNvSpPr>
            <p:nvPr/>
          </p:nvSpPr>
          <p:spPr bwMode="auto">
            <a:xfrm>
              <a:off x="3396033" y="7706362"/>
              <a:ext cx="289560" cy="205740"/>
            </a:xfrm>
            <a:prstGeom prst="rightArrow">
              <a:avLst>
                <a:gd name="adj1" fmla="val 50000"/>
                <a:gd name="adj2" fmla="val 3518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613737" y="829564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89044" y="829564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891448" y="733401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608785" y="733401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020798" y="823614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924380" y="824826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918438" y="733242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020798" y="732917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1443038" y="7129463"/>
            <a:ext cx="3938587" cy="1485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4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4437" y="176212"/>
            <a:ext cx="4219575" cy="1419225"/>
            <a:chOff x="1770" y="1680"/>
            <a:chExt cx="6645" cy="2235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4215" y="2385"/>
              <a:ext cx="1140" cy="11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785" y="1800"/>
              <a:ext cx="1140" cy="1155"/>
            </a:xfrm>
            <a:custGeom>
              <a:avLst/>
              <a:gdLst>
                <a:gd name="T0" fmla="*/ 0 w 1230"/>
                <a:gd name="T1" fmla="*/ 0 h 1185"/>
                <a:gd name="T2" fmla="*/ 0 w 1230"/>
                <a:gd name="T3" fmla="*/ 1126 h 1185"/>
                <a:gd name="T4" fmla="*/ 1057 w 1230"/>
                <a:gd name="T5" fmla="*/ 1126 h 1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 Box 8528"/>
            <p:cNvSpPr txBox="1">
              <a:spLocks noChangeArrowheads="1"/>
            </p:cNvSpPr>
            <p:nvPr/>
          </p:nvSpPr>
          <p:spPr bwMode="auto">
            <a:xfrm>
              <a:off x="5760" y="3000"/>
              <a:ext cx="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6" name="Text Box 8529"/>
            <p:cNvSpPr txBox="1">
              <a:spLocks noChangeArrowheads="1"/>
            </p:cNvSpPr>
            <p:nvPr/>
          </p:nvSpPr>
          <p:spPr bwMode="auto">
            <a:xfrm>
              <a:off x="4500" y="1680"/>
              <a:ext cx="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770" y="2385"/>
              <a:ext cx="1140" cy="11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40" y="1800"/>
              <a:ext cx="1140" cy="1155"/>
            </a:xfrm>
            <a:custGeom>
              <a:avLst/>
              <a:gdLst>
                <a:gd name="T0" fmla="*/ 0 w 1230"/>
                <a:gd name="T1" fmla="*/ 0 h 1185"/>
                <a:gd name="T2" fmla="*/ 0 w 1230"/>
                <a:gd name="T3" fmla="*/ 1126 h 1185"/>
                <a:gd name="T4" fmla="*/ 1057 w 1230"/>
                <a:gd name="T5" fmla="*/ 1126 h 1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8532"/>
            <p:cNvSpPr txBox="1">
              <a:spLocks noChangeArrowheads="1"/>
            </p:cNvSpPr>
            <p:nvPr/>
          </p:nvSpPr>
          <p:spPr bwMode="auto">
            <a:xfrm>
              <a:off x="3315" y="3000"/>
              <a:ext cx="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 Box 8533"/>
            <p:cNvSpPr txBox="1">
              <a:spLocks noChangeArrowheads="1"/>
            </p:cNvSpPr>
            <p:nvPr/>
          </p:nvSpPr>
          <p:spPr bwMode="auto">
            <a:xfrm>
              <a:off x="2055" y="1680"/>
              <a:ext cx="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660" y="2385"/>
              <a:ext cx="1140" cy="114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230" y="1800"/>
              <a:ext cx="1140" cy="1155"/>
            </a:xfrm>
            <a:custGeom>
              <a:avLst/>
              <a:gdLst>
                <a:gd name="T0" fmla="*/ 0 w 1230"/>
                <a:gd name="T1" fmla="*/ 0 h 1185"/>
                <a:gd name="T2" fmla="*/ 0 w 1230"/>
                <a:gd name="T3" fmla="*/ 1126 h 1185"/>
                <a:gd name="T4" fmla="*/ 1057 w 1230"/>
                <a:gd name="T5" fmla="*/ 1126 h 1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30" h="1185">
                  <a:moveTo>
                    <a:pt x="0" y="0"/>
                  </a:moveTo>
                  <a:lnTo>
                    <a:pt x="0" y="1185"/>
                  </a:lnTo>
                  <a:lnTo>
                    <a:pt x="1230" y="11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8536"/>
            <p:cNvSpPr txBox="1">
              <a:spLocks noChangeArrowheads="1"/>
            </p:cNvSpPr>
            <p:nvPr/>
          </p:nvSpPr>
          <p:spPr bwMode="auto">
            <a:xfrm>
              <a:off x="8205" y="3000"/>
              <a:ext cx="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4" name="Text Box 8537"/>
            <p:cNvSpPr txBox="1">
              <a:spLocks noChangeArrowheads="1"/>
            </p:cNvSpPr>
            <p:nvPr/>
          </p:nvSpPr>
          <p:spPr bwMode="auto">
            <a:xfrm>
              <a:off x="6945" y="1680"/>
              <a:ext cx="21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 </a:t>
              </a: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 rot="-2700000">
              <a:off x="4457" y="3175"/>
              <a:ext cx="135" cy="135"/>
              <a:chOff x="3480" y="5380"/>
              <a:chExt cx="135" cy="135"/>
            </a:xfrm>
          </p:grpSpPr>
          <p:cxnSp>
            <p:nvCxnSpPr>
              <p:cNvPr id="58" name="Line 8539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8540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 rot="-2700000">
              <a:off x="2280" y="2890"/>
              <a:ext cx="135" cy="135"/>
              <a:chOff x="3480" y="5380"/>
              <a:chExt cx="135" cy="135"/>
            </a:xfrm>
          </p:grpSpPr>
          <p:cxnSp>
            <p:nvCxnSpPr>
              <p:cNvPr id="56" name="Line 8542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8543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 rot="-2700000">
              <a:off x="5001" y="3175"/>
              <a:ext cx="135" cy="135"/>
              <a:chOff x="3480" y="5380"/>
              <a:chExt cx="135" cy="135"/>
            </a:xfrm>
          </p:grpSpPr>
          <p:cxnSp>
            <p:nvCxnSpPr>
              <p:cNvPr id="54" name="Line 8545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Line 8546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 rot="-2700000">
              <a:off x="4456" y="2650"/>
              <a:ext cx="135" cy="135"/>
              <a:chOff x="3480" y="5380"/>
              <a:chExt cx="135" cy="135"/>
            </a:xfrm>
          </p:grpSpPr>
          <p:cxnSp>
            <p:nvCxnSpPr>
              <p:cNvPr id="52" name="Line 8548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8549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 rot="-2700000">
              <a:off x="5002" y="2650"/>
              <a:ext cx="135" cy="135"/>
              <a:chOff x="3480" y="5380"/>
              <a:chExt cx="135" cy="135"/>
            </a:xfrm>
          </p:grpSpPr>
          <p:cxnSp>
            <p:nvCxnSpPr>
              <p:cNvPr id="50" name="Line 8551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8552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 rot="-2700000">
              <a:off x="6841" y="2535"/>
              <a:ext cx="135" cy="135"/>
              <a:chOff x="3480" y="5380"/>
              <a:chExt cx="135" cy="135"/>
            </a:xfrm>
          </p:grpSpPr>
          <p:cxnSp>
            <p:nvCxnSpPr>
              <p:cNvPr id="48" name="Line 8554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8555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-2700000">
              <a:off x="7499" y="2535"/>
              <a:ext cx="135" cy="135"/>
              <a:chOff x="3480" y="5380"/>
              <a:chExt cx="135" cy="135"/>
            </a:xfrm>
          </p:grpSpPr>
          <p:cxnSp>
            <p:nvCxnSpPr>
              <p:cNvPr id="46" name="Line 8557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8558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 rot="-2700000">
              <a:off x="7165" y="2534"/>
              <a:ext cx="135" cy="135"/>
              <a:chOff x="3480" y="5380"/>
              <a:chExt cx="135" cy="135"/>
            </a:xfrm>
          </p:grpSpPr>
          <p:cxnSp>
            <p:nvCxnSpPr>
              <p:cNvPr id="44" name="Line 8560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Line 8561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 rot="-2700000">
              <a:off x="6841" y="2887"/>
              <a:ext cx="135" cy="135"/>
              <a:chOff x="3480" y="5380"/>
              <a:chExt cx="135" cy="135"/>
            </a:xfrm>
          </p:grpSpPr>
          <p:cxnSp>
            <p:nvCxnSpPr>
              <p:cNvPr id="42" name="Line 8563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Line 8564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 rot="-2700000">
              <a:off x="7499" y="2887"/>
              <a:ext cx="135" cy="135"/>
              <a:chOff x="3480" y="5380"/>
              <a:chExt cx="135" cy="135"/>
            </a:xfrm>
          </p:grpSpPr>
          <p:cxnSp>
            <p:nvCxnSpPr>
              <p:cNvPr id="40" name="Line 8566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Line 8567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 rot="-2700000">
              <a:off x="7165" y="2886"/>
              <a:ext cx="135" cy="135"/>
              <a:chOff x="3480" y="5380"/>
              <a:chExt cx="135" cy="135"/>
            </a:xfrm>
          </p:grpSpPr>
          <p:cxnSp>
            <p:nvCxnSpPr>
              <p:cNvPr id="38" name="Line 8569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8570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 rot="-2700000">
              <a:off x="6841" y="3215"/>
              <a:ext cx="135" cy="135"/>
              <a:chOff x="3480" y="5380"/>
              <a:chExt cx="135" cy="135"/>
            </a:xfrm>
          </p:grpSpPr>
          <p:cxnSp>
            <p:nvCxnSpPr>
              <p:cNvPr id="36" name="Line 8572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8573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 rot="-2700000">
              <a:off x="7499" y="3215"/>
              <a:ext cx="135" cy="135"/>
              <a:chOff x="3480" y="5380"/>
              <a:chExt cx="135" cy="135"/>
            </a:xfrm>
          </p:grpSpPr>
          <p:cxnSp>
            <p:nvCxnSpPr>
              <p:cNvPr id="34" name="Line 8575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Line 8576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 rot="-2700000">
              <a:off x="7165" y="3214"/>
              <a:ext cx="135" cy="135"/>
              <a:chOff x="3480" y="5380"/>
              <a:chExt cx="135" cy="135"/>
            </a:xfrm>
          </p:grpSpPr>
          <p:cxnSp>
            <p:nvCxnSpPr>
              <p:cNvPr id="32" name="Line 8578"/>
              <p:cNvCxnSpPr>
                <a:cxnSpLocks noChangeShapeType="1"/>
              </p:cNvCxnSpPr>
              <p:nvPr/>
            </p:nvCxnSpPr>
            <p:spPr bwMode="auto">
              <a:xfrm>
                <a:off x="3480" y="5445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8579"/>
              <p:cNvCxnSpPr>
                <a:cxnSpLocks noChangeShapeType="1"/>
              </p:cNvCxnSpPr>
              <p:nvPr/>
            </p:nvCxnSpPr>
            <p:spPr bwMode="auto">
              <a:xfrm rot="-5400000">
                <a:off x="3477" y="5448"/>
                <a:ext cx="1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" name="Text Box 8580"/>
            <p:cNvSpPr txBox="1">
              <a:spLocks noChangeArrowheads="1"/>
            </p:cNvSpPr>
            <p:nvPr/>
          </p:nvSpPr>
          <p:spPr bwMode="auto">
            <a:xfrm>
              <a:off x="1845" y="3615"/>
              <a:ext cx="93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(a) 1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Symbol" panose="05050102010706020507" pitchFamily="18" charset="2"/>
                </a:rPr>
                <a:t>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0" name="Text Box 8581"/>
            <p:cNvSpPr txBox="1">
              <a:spLocks noChangeArrowheads="1"/>
            </p:cNvSpPr>
            <p:nvPr/>
          </p:nvSpPr>
          <p:spPr bwMode="auto">
            <a:xfrm>
              <a:off x="4290" y="3615"/>
              <a:ext cx="93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(b) 2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Symbol" panose="05050102010706020507" pitchFamily="18" charset="2"/>
                </a:rPr>
                <a:t>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" name="Text Box 8582"/>
            <p:cNvSpPr txBox="1">
              <a:spLocks noChangeArrowheads="1"/>
            </p:cNvSpPr>
            <p:nvPr/>
          </p:nvSpPr>
          <p:spPr bwMode="auto">
            <a:xfrm>
              <a:off x="6765" y="3615"/>
              <a:ext cx="93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(c) 3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  <a:sym typeface="Symbol" panose="05050102010706020507" pitchFamily="18" charset="2"/>
                </a:rPr>
                <a:t>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28700" y="119063"/>
            <a:ext cx="4491038" cy="15097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2098503" y="1759560"/>
            <a:ext cx="2418715" cy="1784985"/>
            <a:chOff x="4245" y="5298"/>
            <a:chExt cx="3809" cy="2811"/>
          </a:xfrm>
        </p:grpSpPr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5127" y="6107"/>
              <a:ext cx="1827" cy="18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Line 8507"/>
            <p:cNvCxnSpPr>
              <a:cxnSpLocks noChangeShapeType="1"/>
            </p:cNvCxnSpPr>
            <p:nvPr/>
          </p:nvCxnSpPr>
          <p:spPr bwMode="auto">
            <a:xfrm>
              <a:off x="4486" y="7942"/>
              <a:ext cx="33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8508"/>
            <p:cNvSpPr txBox="1">
              <a:spLocks noChangeArrowheads="1"/>
            </p:cNvSpPr>
            <p:nvPr/>
          </p:nvSpPr>
          <p:spPr bwMode="auto">
            <a:xfrm>
              <a:off x="5176" y="7601"/>
              <a:ext cx="31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5" name="Text Box 8509"/>
            <p:cNvSpPr txBox="1">
              <a:spLocks noChangeArrowheads="1"/>
            </p:cNvSpPr>
            <p:nvPr/>
          </p:nvSpPr>
          <p:spPr bwMode="auto">
            <a:xfrm>
              <a:off x="6604" y="7598"/>
              <a:ext cx="31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6" name="Text Box 8510"/>
            <p:cNvSpPr txBox="1">
              <a:spLocks noChangeArrowheads="1"/>
            </p:cNvSpPr>
            <p:nvPr/>
          </p:nvSpPr>
          <p:spPr bwMode="auto">
            <a:xfrm>
              <a:off x="6614" y="6179"/>
              <a:ext cx="31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Text Box 8511"/>
            <p:cNvSpPr txBox="1">
              <a:spLocks noChangeArrowheads="1"/>
            </p:cNvSpPr>
            <p:nvPr/>
          </p:nvSpPr>
          <p:spPr bwMode="auto">
            <a:xfrm>
              <a:off x="5171" y="6177"/>
              <a:ext cx="31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163" y="7570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6603" y="7566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6603" y="6139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5163" y="6147"/>
              <a:ext cx="315" cy="3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Line 8516"/>
            <p:cNvCxnSpPr>
              <a:cxnSpLocks noChangeShapeType="1"/>
            </p:cNvCxnSpPr>
            <p:nvPr/>
          </p:nvCxnSpPr>
          <p:spPr bwMode="auto">
            <a:xfrm flipV="1">
              <a:off x="5115" y="5385"/>
              <a:ext cx="0" cy="6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Text Box 8517"/>
            <p:cNvSpPr txBox="1">
              <a:spLocks noChangeArrowheads="1"/>
            </p:cNvSpPr>
            <p:nvPr/>
          </p:nvSpPr>
          <p:spPr bwMode="auto">
            <a:xfrm>
              <a:off x="7740" y="7795"/>
              <a:ext cx="31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4" name="Text Box 8518"/>
            <p:cNvSpPr txBox="1">
              <a:spLocks noChangeArrowheads="1"/>
            </p:cNvSpPr>
            <p:nvPr/>
          </p:nvSpPr>
          <p:spPr bwMode="auto">
            <a:xfrm>
              <a:off x="5126" y="5298"/>
              <a:ext cx="31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75" name="Line 8519"/>
            <p:cNvCxnSpPr>
              <a:cxnSpLocks noChangeShapeType="1"/>
            </p:cNvCxnSpPr>
            <p:nvPr/>
          </p:nvCxnSpPr>
          <p:spPr bwMode="auto">
            <a:xfrm>
              <a:off x="5115" y="5811"/>
              <a:ext cx="18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 Box 8520"/>
            <p:cNvSpPr txBox="1">
              <a:spLocks noChangeArrowheads="1"/>
            </p:cNvSpPr>
            <p:nvPr/>
          </p:nvSpPr>
          <p:spPr bwMode="auto">
            <a:xfrm>
              <a:off x="5794" y="5570"/>
              <a:ext cx="52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 m</a:t>
              </a:r>
            </a:p>
          </p:txBody>
        </p:sp>
        <p:cxnSp>
          <p:nvCxnSpPr>
            <p:cNvPr id="77" name="Line 8521"/>
            <p:cNvCxnSpPr>
              <a:cxnSpLocks noChangeShapeType="1"/>
            </p:cNvCxnSpPr>
            <p:nvPr/>
          </p:nvCxnSpPr>
          <p:spPr bwMode="auto">
            <a:xfrm flipH="1">
              <a:off x="4457" y="6107"/>
              <a:ext cx="6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8522"/>
            <p:cNvCxnSpPr>
              <a:cxnSpLocks noChangeShapeType="1"/>
            </p:cNvCxnSpPr>
            <p:nvPr/>
          </p:nvCxnSpPr>
          <p:spPr bwMode="auto">
            <a:xfrm>
              <a:off x="4751" y="6107"/>
              <a:ext cx="0" cy="18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 Box 8523"/>
            <p:cNvSpPr txBox="1">
              <a:spLocks noChangeArrowheads="1"/>
            </p:cNvSpPr>
            <p:nvPr/>
          </p:nvSpPr>
          <p:spPr bwMode="auto">
            <a:xfrm>
              <a:off x="4245" y="6854"/>
              <a:ext cx="520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2 m</a:t>
              </a:r>
            </a:p>
          </p:txBody>
        </p:sp>
        <p:cxnSp>
          <p:nvCxnSpPr>
            <p:cNvPr id="80" name="Line 8524"/>
            <p:cNvCxnSpPr>
              <a:cxnSpLocks noChangeShapeType="1"/>
            </p:cNvCxnSpPr>
            <p:nvPr/>
          </p:nvCxnSpPr>
          <p:spPr bwMode="auto">
            <a:xfrm flipV="1">
              <a:off x="6950" y="5620"/>
              <a:ext cx="0" cy="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" name="Rectangle 80"/>
          <p:cNvSpPr/>
          <p:nvPr/>
        </p:nvSpPr>
        <p:spPr>
          <a:xfrm>
            <a:off x="2043113" y="1759560"/>
            <a:ext cx="2524124" cy="18266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528024" y="4009217"/>
            <a:ext cx="3620291" cy="1150913"/>
            <a:chOff x="3175" y="9031"/>
            <a:chExt cx="4948" cy="1573"/>
          </a:xfrm>
        </p:grpSpPr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086" y="9221"/>
              <a:ext cx="771" cy="77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5474" y="9031"/>
              <a:ext cx="771" cy="77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 rot="-1390016">
              <a:off x="7013" y="9174"/>
              <a:ext cx="771" cy="771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8496"/>
            <p:cNvSpPr txBox="1">
              <a:spLocks noChangeArrowheads="1"/>
            </p:cNvSpPr>
            <p:nvPr/>
          </p:nvSpPr>
          <p:spPr bwMode="auto">
            <a:xfrm>
              <a:off x="3620" y="10208"/>
              <a:ext cx="144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-translation</a:t>
              </a:r>
            </a:p>
          </p:txBody>
        </p:sp>
        <p:sp>
          <p:nvSpPr>
            <p:cNvPr id="87" name="Text Box 8497"/>
            <p:cNvSpPr txBox="1">
              <a:spLocks noChangeArrowheads="1"/>
            </p:cNvSpPr>
            <p:nvPr/>
          </p:nvSpPr>
          <p:spPr bwMode="auto">
            <a:xfrm>
              <a:off x="5151" y="10209"/>
              <a:ext cx="144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-translation</a:t>
              </a:r>
            </a:p>
          </p:txBody>
        </p:sp>
        <p:sp>
          <p:nvSpPr>
            <p:cNvPr id="88" name="Text Box 8498"/>
            <p:cNvSpPr txBox="1">
              <a:spLocks noChangeArrowheads="1"/>
            </p:cNvSpPr>
            <p:nvPr/>
          </p:nvSpPr>
          <p:spPr bwMode="auto">
            <a:xfrm>
              <a:off x="6683" y="10209"/>
              <a:ext cx="144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z</a:t>
              </a: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-rotation</a:t>
              </a:r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3813" y="9220"/>
              <a:ext cx="771" cy="77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5475" y="9263"/>
              <a:ext cx="771" cy="77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7012" y="9173"/>
              <a:ext cx="771" cy="77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346" y="9806"/>
              <a:ext cx="396" cy="396"/>
            </a:xfrm>
            <a:custGeom>
              <a:avLst/>
              <a:gdLst>
                <a:gd name="T0" fmla="*/ 0 w 396"/>
                <a:gd name="T1" fmla="*/ 0 h 396"/>
                <a:gd name="T2" fmla="*/ 0 w 396"/>
                <a:gd name="T3" fmla="*/ 396 h 396"/>
                <a:gd name="T4" fmla="*/ 396 w 396"/>
                <a:gd name="T5" fmla="*/ 396 h 3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6" h="396">
                  <a:moveTo>
                    <a:pt x="0" y="0"/>
                  </a:moveTo>
                  <a:lnTo>
                    <a:pt x="0" y="396"/>
                  </a:lnTo>
                  <a:lnTo>
                    <a:pt x="396" y="3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 Box 8503"/>
            <p:cNvSpPr txBox="1">
              <a:spLocks noChangeArrowheads="1"/>
            </p:cNvSpPr>
            <p:nvPr/>
          </p:nvSpPr>
          <p:spPr bwMode="auto">
            <a:xfrm>
              <a:off x="3641" y="9988"/>
              <a:ext cx="32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4" name="Text Box 8504"/>
            <p:cNvSpPr txBox="1">
              <a:spLocks noChangeArrowheads="1"/>
            </p:cNvSpPr>
            <p:nvPr/>
          </p:nvSpPr>
          <p:spPr bwMode="auto">
            <a:xfrm>
              <a:off x="3175" y="9444"/>
              <a:ext cx="32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462087" y="3947135"/>
            <a:ext cx="3743326" cy="12763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1959948" y="5560353"/>
            <a:ext cx="2396615" cy="990682"/>
            <a:chOff x="3646" y="2770"/>
            <a:chExt cx="3157" cy="1305"/>
          </a:xfrm>
        </p:grpSpPr>
        <p:grpSp>
          <p:nvGrpSpPr>
            <p:cNvPr id="97" name="Group 96"/>
            <p:cNvGrpSpPr>
              <a:grpSpLocks/>
            </p:cNvGrpSpPr>
            <p:nvPr/>
          </p:nvGrpSpPr>
          <p:grpSpPr bwMode="auto">
            <a:xfrm>
              <a:off x="4297" y="2882"/>
              <a:ext cx="1015" cy="791"/>
              <a:chOff x="4137" y="2900"/>
              <a:chExt cx="1015" cy="791"/>
            </a:xfrm>
          </p:grpSpPr>
          <p:sp>
            <p:nvSpPr>
              <p:cNvPr id="104" name="AutoShape 8484"/>
              <p:cNvSpPr>
                <a:spLocks noChangeArrowheads="1"/>
              </p:cNvSpPr>
              <p:nvPr/>
            </p:nvSpPr>
            <p:spPr bwMode="auto">
              <a:xfrm>
                <a:off x="4137" y="2900"/>
                <a:ext cx="1015" cy="791"/>
              </a:xfrm>
              <a:custGeom>
                <a:avLst/>
                <a:gdLst>
                  <a:gd name="T0" fmla="*/ 42 w 21600"/>
                  <a:gd name="T1" fmla="*/ 15 h 21600"/>
                  <a:gd name="T2" fmla="*/ 24 w 21600"/>
                  <a:gd name="T3" fmla="*/ 29 h 21600"/>
                  <a:gd name="T4" fmla="*/ 6 w 21600"/>
                  <a:gd name="T5" fmla="*/ 15 h 21600"/>
                  <a:gd name="T6" fmla="*/ 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0 w 21600"/>
                  <a:gd name="T13" fmla="*/ 4506 h 21600"/>
                  <a:gd name="T14" fmla="*/ 17110 w 21600"/>
                  <a:gd name="T15" fmla="*/ 17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905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4259" y="2910"/>
                <a:ext cx="771" cy="77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817" y="3498"/>
              <a:ext cx="396" cy="396"/>
            </a:xfrm>
            <a:custGeom>
              <a:avLst/>
              <a:gdLst>
                <a:gd name="T0" fmla="*/ 0 w 396"/>
                <a:gd name="T1" fmla="*/ 0 h 396"/>
                <a:gd name="T2" fmla="*/ 0 w 396"/>
                <a:gd name="T3" fmla="*/ 396 h 396"/>
                <a:gd name="T4" fmla="*/ 396 w 396"/>
                <a:gd name="T5" fmla="*/ 396 h 3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6" h="396">
                  <a:moveTo>
                    <a:pt x="0" y="0"/>
                  </a:moveTo>
                  <a:lnTo>
                    <a:pt x="0" y="396"/>
                  </a:lnTo>
                  <a:lnTo>
                    <a:pt x="396" y="3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 Box 8487"/>
            <p:cNvSpPr txBox="1">
              <a:spLocks noChangeArrowheads="1"/>
            </p:cNvSpPr>
            <p:nvPr/>
          </p:nvSpPr>
          <p:spPr bwMode="auto">
            <a:xfrm>
              <a:off x="4112" y="3680"/>
              <a:ext cx="32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00" name="Text Box 8488"/>
            <p:cNvSpPr txBox="1">
              <a:spLocks noChangeArrowheads="1"/>
            </p:cNvSpPr>
            <p:nvPr/>
          </p:nvSpPr>
          <p:spPr bwMode="auto">
            <a:xfrm>
              <a:off x="3646" y="3136"/>
              <a:ext cx="32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01" name="Group 100"/>
            <p:cNvGrpSpPr>
              <a:grpSpLocks/>
            </p:cNvGrpSpPr>
            <p:nvPr/>
          </p:nvGrpSpPr>
          <p:grpSpPr bwMode="auto">
            <a:xfrm rot="5400000">
              <a:off x="5900" y="2882"/>
              <a:ext cx="1015" cy="791"/>
              <a:chOff x="4137" y="1057"/>
              <a:chExt cx="1015" cy="791"/>
            </a:xfrm>
          </p:grpSpPr>
          <p:sp>
            <p:nvSpPr>
              <p:cNvPr id="102" name="AutoShape 8490"/>
              <p:cNvSpPr>
                <a:spLocks noChangeArrowheads="1"/>
              </p:cNvSpPr>
              <p:nvPr/>
            </p:nvSpPr>
            <p:spPr bwMode="auto">
              <a:xfrm>
                <a:off x="4137" y="1057"/>
                <a:ext cx="1015" cy="791"/>
              </a:xfrm>
              <a:custGeom>
                <a:avLst/>
                <a:gdLst>
                  <a:gd name="T0" fmla="*/ 42 w 21600"/>
                  <a:gd name="T1" fmla="*/ 15 h 21600"/>
                  <a:gd name="T2" fmla="*/ 24 w 21600"/>
                  <a:gd name="T3" fmla="*/ 29 h 21600"/>
                  <a:gd name="T4" fmla="*/ 6 w 21600"/>
                  <a:gd name="T5" fmla="*/ 15 h 21600"/>
                  <a:gd name="T6" fmla="*/ 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0 w 21600"/>
                  <a:gd name="T13" fmla="*/ 4506 h 21600"/>
                  <a:gd name="T14" fmla="*/ 17110 w 21600"/>
                  <a:gd name="T15" fmla="*/ 1709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905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4259" y="1067"/>
                <a:ext cx="771" cy="77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1994828" y="5462588"/>
            <a:ext cx="2522390" cy="10144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247640" y="6860889"/>
            <a:ext cx="1852870" cy="1361911"/>
            <a:chOff x="2247640" y="6860889"/>
            <a:chExt cx="1852870" cy="1361911"/>
          </a:xfrm>
        </p:grpSpPr>
        <p:sp>
          <p:nvSpPr>
            <p:cNvPr id="107" name="TextBox 106"/>
            <p:cNvSpPr txBox="1"/>
            <p:nvPr/>
          </p:nvSpPr>
          <p:spPr>
            <a:xfrm>
              <a:off x="2327650" y="6860889"/>
              <a:ext cx="1681872" cy="1361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x    y</a:t>
              </a:r>
            </a:p>
            <a:p>
              <a:pPr algn="ctr">
                <a:lnSpc>
                  <a:spcPct val="150000"/>
                </a:lnSpc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xy    y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lnSpc>
                  <a:spcPct val="150000"/>
                </a:lnSpc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x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y    xy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y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>
                <a:lnSpc>
                  <a:spcPct val="150000"/>
                </a:lnSpc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x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y    x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xy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    y</a:t>
              </a:r>
              <a:r>
                <a:rPr lang="en-US" sz="1100" baseline="30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2247640" y="6860889"/>
              <a:ext cx="1852870" cy="1321086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2952743" y="7177091"/>
              <a:ext cx="4524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781296" y="7419978"/>
              <a:ext cx="7881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593483" y="7686675"/>
              <a:ext cx="11569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412531" y="7939089"/>
              <a:ext cx="15117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42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2563907" y="500854"/>
            <a:ext cx="2145544" cy="2076522"/>
            <a:chOff x="1216120" y="2410616"/>
            <a:chExt cx="2145544" cy="2076522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413431" y="2914399"/>
              <a:ext cx="1371600" cy="13716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Line 8745"/>
            <p:cNvCxnSpPr>
              <a:cxnSpLocks noChangeShapeType="1"/>
            </p:cNvCxnSpPr>
            <p:nvPr/>
          </p:nvCxnSpPr>
          <p:spPr bwMode="auto">
            <a:xfrm>
              <a:off x="1757029" y="3590599"/>
              <a:ext cx="15917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8746"/>
            <p:cNvCxnSpPr>
              <a:cxnSpLocks noChangeShapeType="1"/>
            </p:cNvCxnSpPr>
            <p:nvPr/>
          </p:nvCxnSpPr>
          <p:spPr bwMode="auto">
            <a:xfrm rot="16200000">
              <a:off x="1325204" y="3188444"/>
              <a:ext cx="15472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 Box 8747"/>
            <p:cNvSpPr txBox="1">
              <a:spLocks noChangeArrowheads="1"/>
            </p:cNvSpPr>
            <p:nvPr/>
          </p:nvSpPr>
          <p:spPr bwMode="auto">
            <a:xfrm>
              <a:off x="1412650" y="2906195"/>
              <a:ext cx="402229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45" name="Text Box 8748"/>
            <p:cNvSpPr txBox="1">
              <a:spLocks noChangeArrowheads="1"/>
            </p:cNvSpPr>
            <p:nvPr/>
          </p:nvSpPr>
          <p:spPr bwMode="auto">
            <a:xfrm>
              <a:off x="1413431" y="4087636"/>
              <a:ext cx="487105" cy="19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(−1,−1)</a:t>
              </a:r>
            </a:p>
          </p:txBody>
        </p:sp>
        <p:sp>
          <p:nvSpPr>
            <p:cNvPr id="46" name="Text Box 8749"/>
            <p:cNvSpPr txBox="1">
              <a:spLocks noChangeArrowheads="1"/>
            </p:cNvSpPr>
            <p:nvPr/>
          </p:nvSpPr>
          <p:spPr bwMode="auto">
            <a:xfrm>
              <a:off x="2394820" y="4091260"/>
              <a:ext cx="390211" cy="16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(1,−1)</a:t>
              </a:r>
            </a:p>
          </p:txBody>
        </p:sp>
        <p:sp>
          <p:nvSpPr>
            <p:cNvPr id="47" name="Text Box 8750"/>
            <p:cNvSpPr txBox="1">
              <a:spLocks noChangeArrowheads="1"/>
            </p:cNvSpPr>
            <p:nvPr/>
          </p:nvSpPr>
          <p:spPr bwMode="auto">
            <a:xfrm>
              <a:off x="2454874" y="2923196"/>
              <a:ext cx="329376" cy="15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48" name="Text Box 8751"/>
            <p:cNvSpPr txBox="1">
              <a:spLocks noChangeArrowheads="1"/>
            </p:cNvSpPr>
            <p:nvPr/>
          </p:nvSpPr>
          <p:spPr bwMode="auto">
            <a:xfrm>
              <a:off x="3191042" y="3370061"/>
              <a:ext cx="170622" cy="17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9" name="Text Box 8752"/>
            <p:cNvSpPr txBox="1">
              <a:spLocks noChangeArrowheads="1"/>
            </p:cNvSpPr>
            <p:nvPr/>
          </p:nvSpPr>
          <p:spPr bwMode="auto">
            <a:xfrm>
              <a:off x="2138728" y="2410616"/>
              <a:ext cx="171086" cy="17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216120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816541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816541" y="27138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216120" y="27138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011042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816541" y="3504807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011042" y="2713813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216120" y="350480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011042" y="3504807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366963" y="381000"/>
            <a:ext cx="2505075" cy="2324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563907" y="3057211"/>
            <a:ext cx="2145544" cy="2076522"/>
            <a:chOff x="1216120" y="2410616"/>
            <a:chExt cx="2145544" cy="2076522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413431" y="2914399"/>
              <a:ext cx="1371600" cy="13716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Line 8745"/>
            <p:cNvCxnSpPr>
              <a:cxnSpLocks noChangeShapeType="1"/>
            </p:cNvCxnSpPr>
            <p:nvPr/>
          </p:nvCxnSpPr>
          <p:spPr bwMode="auto">
            <a:xfrm>
              <a:off x="1757029" y="3590599"/>
              <a:ext cx="159177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8746"/>
            <p:cNvCxnSpPr>
              <a:cxnSpLocks noChangeShapeType="1"/>
            </p:cNvCxnSpPr>
            <p:nvPr/>
          </p:nvCxnSpPr>
          <p:spPr bwMode="auto">
            <a:xfrm rot="16200000">
              <a:off x="1325204" y="3188444"/>
              <a:ext cx="15472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8747"/>
            <p:cNvSpPr txBox="1">
              <a:spLocks noChangeArrowheads="1"/>
            </p:cNvSpPr>
            <p:nvPr/>
          </p:nvSpPr>
          <p:spPr bwMode="auto">
            <a:xfrm>
              <a:off x="1412650" y="2906195"/>
              <a:ext cx="402229" cy="18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71" name="Text Box 8748"/>
            <p:cNvSpPr txBox="1">
              <a:spLocks noChangeArrowheads="1"/>
            </p:cNvSpPr>
            <p:nvPr/>
          </p:nvSpPr>
          <p:spPr bwMode="auto">
            <a:xfrm>
              <a:off x="1413431" y="4087636"/>
              <a:ext cx="487105" cy="19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(−1,−1)</a:t>
              </a:r>
            </a:p>
          </p:txBody>
        </p:sp>
        <p:sp>
          <p:nvSpPr>
            <p:cNvPr id="72" name="Text Box 8749"/>
            <p:cNvSpPr txBox="1">
              <a:spLocks noChangeArrowheads="1"/>
            </p:cNvSpPr>
            <p:nvPr/>
          </p:nvSpPr>
          <p:spPr bwMode="auto">
            <a:xfrm>
              <a:off x="2394820" y="4091260"/>
              <a:ext cx="390211" cy="16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(1,−1)</a:t>
              </a:r>
            </a:p>
          </p:txBody>
        </p:sp>
        <p:sp>
          <p:nvSpPr>
            <p:cNvPr id="73" name="Text Box 8750"/>
            <p:cNvSpPr txBox="1">
              <a:spLocks noChangeArrowheads="1"/>
            </p:cNvSpPr>
            <p:nvPr/>
          </p:nvSpPr>
          <p:spPr bwMode="auto">
            <a:xfrm>
              <a:off x="2454874" y="2923196"/>
              <a:ext cx="329376" cy="15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74" name="Text Box 8751"/>
            <p:cNvSpPr txBox="1">
              <a:spLocks noChangeArrowheads="1"/>
            </p:cNvSpPr>
            <p:nvPr/>
          </p:nvSpPr>
          <p:spPr bwMode="auto">
            <a:xfrm>
              <a:off x="3191042" y="3370061"/>
              <a:ext cx="170622" cy="177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5" name="Text Box 8752"/>
            <p:cNvSpPr txBox="1">
              <a:spLocks noChangeArrowheads="1"/>
            </p:cNvSpPr>
            <p:nvPr/>
          </p:nvSpPr>
          <p:spPr bwMode="auto">
            <a:xfrm>
              <a:off x="2138728" y="2410616"/>
              <a:ext cx="171086" cy="17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216120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816541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816541" y="27138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216120" y="27138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011042" y="43107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816541" y="3504807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011042" y="2713813"/>
              <a:ext cx="176378" cy="1763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216120" y="350480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66963" y="2937357"/>
            <a:ext cx="2505075" cy="2324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481926" y="5672089"/>
            <a:ext cx="2390112" cy="1500186"/>
            <a:chOff x="2319338" y="6119813"/>
            <a:chExt cx="2390112" cy="1500186"/>
          </a:xfrm>
        </p:grpSpPr>
        <p:cxnSp>
          <p:nvCxnSpPr>
            <p:cNvPr id="102" name="Line 9254"/>
            <p:cNvCxnSpPr>
              <a:cxnSpLocks noChangeShapeType="1"/>
            </p:cNvCxnSpPr>
            <p:nvPr/>
          </p:nvCxnSpPr>
          <p:spPr bwMode="auto">
            <a:xfrm flipV="1">
              <a:off x="2626732" y="6693035"/>
              <a:ext cx="0" cy="62923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" name="Oval 110"/>
            <p:cNvSpPr/>
            <p:nvPr/>
          </p:nvSpPr>
          <p:spPr>
            <a:xfrm>
              <a:off x="2450354" y="734091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3849523" y="734091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337043" y="622922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036673" y="622922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079311" y="734297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450354" y="6534957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Parallelogram 116"/>
            <p:cNvSpPr/>
            <p:nvPr/>
          </p:nvSpPr>
          <p:spPr>
            <a:xfrm>
              <a:off x="2630446" y="6443789"/>
              <a:ext cx="1762140" cy="876381"/>
            </a:xfrm>
            <a:prstGeom prst="parallelogram">
              <a:avLst>
                <a:gd name="adj" fmla="val 56519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624138" y="6438900"/>
              <a:ext cx="1266825" cy="876300"/>
            </a:xfrm>
            <a:custGeom>
              <a:avLst/>
              <a:gdLst>
                <a:gd name="connsiteX0" fmla="*/ 490537 w 1266825"/>
                <a:gd name="connsiteY0" fmla="*/ 0 h 876300"/>
                <a:gd name="connsiteX1" fmla="*/ 0 w 1266825"/>
                <a:gd name="connsiteY1" fmla="*/ 252413 h 876300"/>
                <a:gd name="connsiteX2" fmla="*/ 1266825 w 1266825"/>
                <a:gd name="connsiteY2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6825" h="876300">
                  <a:moveTo>
                    <a:pt x="490537" y="0"/>
                  </a:moveTo>
                  <a:lnTo>
                    <a:pt x="0" y="252413"/>
                  </a:lnTo>
                  <a:lnTo>
                    <a:pt x="1266825" y="876300"/>
                  </a:lnTo>
                </a:path>
              </a:pathLst>
            </a:cu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173275" y="6949491"/>
              <a:ext cx="0" cy="365709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838450" y="6571952"/>
              <a:ext cx="0" cy="377539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Freeform 124"/>
            <p:cNvSpPr/>
            <p:nvPr/>
          </p:nvSpPr>
          <p:spPr>
            <a:xfrm>
              <a:off x="2825683" y="6659028"/>
              <a:ext cx="638175" cy="447675"/>
            </a:xfrm>
            <a:custGeom>
              <a:avLst/>
              <a:gdLst>
                <a:gd name="connsiteX0" fmla="*/ 0 w 638175"/>
                <a:gd name="connsiteY0" fmla="*/ 0 h 447675"/>
                <a:gd name="connsiteX1" fmla="*/ 638175 w 638175"/>
                <a:gd name="connsiteY1" fmla="*/ 4763 h 447675"/>
                <a:gd name="connsiteX2" fmla="*/ 338138 w 638175"/>
                <a:gd name="connsiteY2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447675">
                  <a:moveTo>
                    <a:pt x="0" y="0"/>
                  </a:moveTo>
                  <a:lnTo>
                    <a:pt x="638175" y="4763"/>
                  </a:lnTo>
                  <a:lnTo>
                    <a:pt x="338138" y="44767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7885014"/>
                </p:ext>
              </p:extLst>
            </p:nvPr>
          </p:nvGraphicFramePr>
          <p:xfrm>
            <a:off x="3463858" y="6462133"/>
            <a:ext cx="139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3" imgW="139680" imgH="355320" progId="Equation.DSMT4">
                    <p:embed/>
                  </p:oleObj>
                </mc:Choice>
                <mc:Fallback>
                  <p:oleObj name="Equation" r:id="rId3" imgW="13968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63858" y="6462133"/>
                          <a:ext cx="1397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" name="Rectangle 126"/>
            <p:cNvSpPr/>
            <p:nvPr/>
          </p:nvSpPr>
          <p:spPr>
            <a:xfrm>
              <a:off x="2319338" y="6119813"/>
              <a:ext cx="2390112" cy="15001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8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39900" y="352425"/>
            <a:ext cx="3585177" cy="1219201"/>
            <a:chOff x="1739900" y="352425"/>
            <a:chExt cx="3585177" cy="121920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779148" y="389945"/>
              <a:ext cx="3504953" cy="1148083"/>
              <a:chOff x="3855" y="4714"/>
              <a:chExt cx="4619" cy="1513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855" y="4714"/>
                <a:ext cx="4619" cy="150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AutoShape 11627"/>
              <p:cNvCxnSpPr>
                <a:cxnSpLocks noChangeShapeType="1"/>
              </p:cNvCxnSpPr>
              <p:nvPr/>
            </p:nvCxnSpPr>
            <p:spPr bwMode="auto">
              <a:xfrm>
                <a:off x="5402" y="4722"/>
                <a:ext cx="1" cy="15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11628"/>
              <p:cNvCxnSpPr>
                <a:cxnSpLocks noChangeShapeType="1"/>
              </p:cNvCxnSpPr>
              <p:nvPr/>
            </p:nvCxnSpPr>
            <p:spPr bwMode="auto">
              <a:xfrm>
                <a:off x="6962" y="4722"/>
                <a:ext cx="1" cy="15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39900" y="1492161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741207" y="353522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915090" y="1494437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910957" y="352425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102502" y="1489884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100354" y="356558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5241059" y="355250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248437" y="1491741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741966" y="914285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302016" y="1498780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308846" y="354620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911296" y="888485"/>
              <a:ext cx="76640" cy="72846"/>
            </a:xfrm>
            <a:prstGeom prst="ellipse">
              <a:avLst/>
            </a:prstGeom>
            <a:solidFill>
              <a:schemeClr val="tx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1641"/>
            <p:cNvSpPr txBox="1">
              <a:spLocks noChangeArrowheads="1"/>
            </p:cNvSpPr>
            <p:nvPr/>
          </p:nvSpPr>
          <p:spPr bwMode="auto">
            <a:xfrm>
              <a:off x="2056873" y="761249"/>
              <a:ext cx="688243" cy="397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8-node element</a:t>
              </a:r>
            </a:p>
          </p:txBody>
        </p:sp>
        <p:sp>
          <p:nvSpPr>
            <p:cNvPr id="19" name="Text Box 11642"/>
            <p:cNvSpPr txBox="1">
              <a:spLocks noChangeArrowheads="1"/>
            </p:cNvSpPr>
            <p:nvPr/>
          </p:nvSpPr>
          <p:spPr bwMode="auto">
            <a:xfrm>
              <a:off x="3237585" y="761249"/>
              <a:ext cx="688243" cy="397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5-node element</a:t>
              </a:r>
            </a:p>
          </p:txBody>
        </p:sp>
        <p:sp>
          <p:nvSpPr>
            <p:cNvPr id="20" name="Text Box 11643"/>
            <p:cNvSpPr txBox="1">
              <a:spLocks noChangeArrowheads="1"/>
            </p:cNvSpPr>
            <p:nvPr/>
          </p:nvSpPr>
          <p:spPr bwMode="auto">
            <a:xfrm>
              <a:off x="4361386" y="761249"/>
              <a:ext cx="688243" cy="397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4-node element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33636" y="4295388"/>
            <a:ext cx="2188773" cy="1534205"/>
            <a:chOff x="2333636" y="4295388"/>
            <a:chExt cx="2188773" cy="1534205"/>
          </a:xfrm>
        </p:grpSpPr>
        <p:sp>
          <p:nvSpPr>
            <p:cNvPr id="75" name="AutoShape 9209"/>
            <p:cNvSpPr>
              <a:spLocks noChangeArrowheads="1"/>
            </p:cNvSpPr>
            <p:nvPr/>
          </p:nvSpPr>
          <p:spPr bwMode="auto">
            <a:xfrm flipV="1">
              <a:off x="2598755" y="4689358"/>
              <a:ext cx="1287531" cy="10011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881894" y="470194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979680" y="554271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3237585" y="4371300"/>
              <a:ext cx="1228725" cy="1314450"/>
            </a:xfrm>
            <a:custGeom>
              <a:avLst/>
              <a:gdLst>
                <a:gd name="connsiteX0" fmla="*/ 0 w 1228725"/>
                <a:gd name="connsiteY0" fmla="*/ 0 h 1314450"/>
                <a:gd name="connsiteX1" fmla="*/ 0 w 1228725"/>
                <a:gd name="connsiteY1" fmla="*/ 1314450 h 1314450"/>
                <a:gd name="connsiteX2" fmla="*/ 1228725 w 1228725"/>
                <a:gd name="connsiteY2" fmla="*/ 131445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8725" h="1314450">
                  <a:moveTo>
                    <a:pt x="0" y="0"/>
                  </a:moveTo>
                  <a:lnTo>
                    <a:pt x="0" y="1314450"/>
                  </a:lnTo>
                  <a:lnTo>
                    <a:pt x="1228725" y="131445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triangle" w="sm" len="med"/>
              <a:tailEnd type="triangle" w="sm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422377" y="470194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 Box 8747"/>
            <p:cNvSpPr txBox="1">
              <a:spLocks noChangeArrowheads="1"/>
            </p:cNvSpPr>
            <p:nvPr/>
          </p:nvSpPr>
          <p:spPr bwMode="auto">
            <a:xfrm>
              <a:off x="2333636" y="4475148"/>
              <a:ext cx="411480" cy="140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82" name="Text Box 8748"/>
            <p:cNvSpPr txBox="1">
              <a:spLocks noChangeArrowheads="1"/>
            </p:cNvSpPr>
            <p:nvPr/>
          </p:nvSpPr>
          <p:spPr bwMode="auto">
            <a:xfrm>
              <a:off x="3067927" y="5688860"/>
              <a:ext cx="339316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83" name="Text Box 8750"/>
            <p:cNvSpPr txBox="1">
              <a:spLocks noChangeArrowheads="1"/>
            </p:cNvSpPr>
            <p:nvPr/>
          </p:nvSpPr>
          <p:spPr bwMode="auto">
            <a:xfrm>
              <a:off x="3685741" y="4493706"/>
              <a:ext cx="40767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267211" y="5430266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06465" y="4295388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245498" y="4248150"/>
            <a:ext cx="2276911" cy="16525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Line 9095"/>
          <p:cNvCxnSpPr>
            <a:cxnSpLocks noChangeShapeType="1"/>
          </p:cNvCxnSpPr>
          <p:nvPr/>
        </p:nvCxnSpPr>
        <p:spPr bwMode="auto">
          <a:xfrm flipV="1">
            <a:off x="1534914" y="6293746"/>
            <a:ext cx="0" cy="1371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Line 9096"/>
          <p:cNvCxnSpPr>
            <a:cxnSpLocks noChangeShapeType="1"/>
          </p:cNvCxnSpPr>
          <p:nvPr/>
        </p:nvCxnSpPr>
        <p:spPr bwMode="auto">
          <a:xfrm>
            <a:off x="1192014" y="7665384"/>
            <a:ext cx="1714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Line 9097"/>
          <p:cNvCxnSpPr>
            <a:cxnSpLocks noChangeShapeType="1"/>
          </p:cNvCxnSpPr>
          <p:nvPr/>
        </p:nvCxnSpPr>
        <p:spPr bwMode="auto">
          <a:xfrm flipH="1" flipV="1">
            <a:off x="1534914" y="6796660"/>
            <a:ext cx="906700" cy="86872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9098"/>
          <p:cNvSpPr txBox="1">
            <a:spLocks noChangeArrowheads="1"/>
          </p:cNvSpPr>
          <p:nvPr/>
        </p:nvSpPr>
        <p:spPr bwMode="auto">
          <a:xfrm>
            <a:off x="1301928" y="7633629"/>
            <a:ext cx="472834" cy="24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(0,0)</a:t>
            </a:r>
          </a:p>
        </p:txBody>
      </p:sp>
      <p:sp>
        <p:nvSpPr>
          <p:cNvPr id="94" name="Text Box 9099"/>
          <p:cNvSpPr txBox="1">
            <a:spLocks noChangeArrowheads="1"/>
          </p:cNvSpPr>
          <p:nvPr/>
        </p:nvSpPr>
        <p:spPr bwMode="auto">
          <a:xfrm>
            <a:off x="2221952" y="7628202"/>
            <a:ext cx="477129" cy="2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(1,0)</a:t>
            </a:r>
          </a:p>
        </p:txBody>
      </p:sp>
      <p:sp>
        <p:nvSpPr>
          <p:cNvPr id="95" name="Text Box 9100"/>
          <p:cNvSpPr txBox="1">
            <a:spLocks noChangeArrowheads="1"/>
          </p:cNvSpPr>
          <p:nvPr/>
        </p:nvSpPr>
        <p:spPr bwMode="auto">
          <a:xfrm>
            <a:off x="1105922" y="6631555"/>
            <a:ext cx="508350" cy="26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(0,1)</a:t>
            </a:r>
          </a:p>
        </p:txBody>
      </p:sp>
      <p:sp>
        <p:nvSpPr>
          <p:cNvPr id="96" name="Text Box 9101"/>
          <p:cNvSpPr txBox="1">
            <a:spLocks noChangeArrowheads="1"/>
          </p:cNvSpPr>
          <p:nvPr/>
        </p:nvSpPr>
        <p:spPr bwMode="auto">
          <a:xfrm>
            <a:off x="2906514" y="7551081"/>
            <a:ext cx="685800" cy="34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r</a:t>
            </a:r>
          </a:p>
        </p:txBody>
      </p:sp>
      <p:sp>
        <p:nvSpPr>
          <p:cNvPr id="97" name="Text Box 9102"/>
          <p:cNvSpPr txBox="1">
            <a:spLocks noChangeArrowheads="1"/>
          </p:cNvSpPr>
          <p:nvPr/>
        </p:nvSpPr>
        <p:spPr bwMode="auto">
          <a:xfrm>
            <a:off x="1512014" y="6169343"/>
            <a:ext cx="685800" cy="34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8" name="AutoShape 9103"/>
          <p:cNvSpPr>
            <a:spLocks noChangeArrowheads="1"/>
          </p:cNvSpPr>
          <p:nvPr/>
        </p:nvSpPr>
        <p:spPr bwMode="auto">
          <a:xfrm rot="19882993">
            <a:off x="3337965" y="6293746"/>
            <a:ext cx="1051500" cy="9195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2" name="Text Box 9107"/>
          <p:cNvSpPr txBox="1">
            <a:spLocks noChangeArrowheads="1"/>
          </p:cNvSpPr>
          <p:nvPr/>
        </p:nvSpPr>
        <p:spPr bwMode="auto">
          <a:xfrm>
            <a:off x="3341795" y="7381410"/>
            <a:ext cx="564382" cy="28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(x</a:t>
            </a:r>
            <a:r>
              <a:rPr lang="en-US" sz="1100" baseline="-25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,y</a:t>
            </a:r>
            <a:r>
              <a:rPr lang="en-US" sz="1100" baseline="-25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3" name="Text Box 9108"/>
          <p:cNvSpPr txBox="1">
            <a:spLocks noChangeArrowheads="1"/>
          </p:cNvSpPr>
          <p:nvPr/>
        </p:nvSpPr>
        <p:spPr bwMode="auto">
          <a:xfrm>
            <a:off x="4490868" y="6764959"/>
            <a:ext cx="558761" cy="2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(x</a:t>
            </a:r>
            <a:r>
              <a:rPr lang="en-US" sz="1100" baseline="-25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,y</a:t>
            </a:r>
            <a:r>
              <a:rPr lang="en-US" sz="1100" baseline="-25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" name="Text Box 9109"/>
          <p:cNvSpPr txBox="1">
            <a:spLocks noChangeArrowheads="1"/>
          </p:cNvSpPr>
          <p:nvPr/>
        </p:nvSpPr>
        <p:spPr bwMode="auto">
          <a:xfrm>
            <a:off x="3368202" y="6091975"/>
            <a:ext cx="562523" cy="27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(x</a:t>
            </a:r>
            <a:r>
              <a:rPr lang="en-US" sz="1100" baseline="-25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,y</a:t>
            </a:r>
            <a:r>
              <a:rPr lang="en-US" sz="1100" baseline="-250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3</a:t>
            </a: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5" name="Text Box 9110"/>
          <p:cNvSpPr txBox="1">
            <a:spLocks noChangeArrowheads="1"/>
          </p:cNvSpPr>
          <p:nvPr/>
        </p:nvSpPr>
        <p:spPr bwMode="auto">
          <a:xfrm>
            <a:off x="1417969" y="7895262"/>
            <a:ext cx="1371600" cy="292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Parametric Space</a:t>
            </a:r>
          </a:p>
        </p:txBody>
      </p:sp>
      <p:sp>
        <p:nvSpPr>
          <p:cNvPr id="106" name="Text Box 9111"/>
          <p:cNvSpPr txBox="1">
            <a:spLocks noChangeArrowheads="1"/>
          </p:cNvSpPr>
          <p:nvPr/>
        </p:nvSpPr>
        <p:spPr bwMode="auto">
          <a:xfrm>
            <a:off x="3442733" y="7868590"/>
            <a:ext cx="1371600" cy="292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Physical Space</a:t>
            </a:r>
          </a:p>
        </p:txBody>
      </p:sp>
      <p:sp>
        <p:nvSpPr>
          <p:cNvPr id="107" name="Arc 9112"/>
          <p:cNvSpPr>
            <a:spLocks/>
          </p:cNvSpPr>
          <p:nvPr/>
        </p:nvSpPr>
        <p:spPr bwMode="auto">
          <a:xfrm rot="10800000" flipV="1">
            <a:off x="2441613" y="7397075"/>
            <a:ext cx="1201151" cy="497515"/>
          </a:xfrm>
          <a:custGeom>
            <a:avLst/>
            <a:gdLst>
              <a:gd name="T0" fmla="*/ 14932 w 19307"/>
              <a:gd name="T1" fmla="*/ 0 h 21599"/>
              <a:gd name="T2" fmla="*/ 1871980 w 19307"/>
              <a:gd name="T3" fmla="*/ 284042 h 21599"/>
              <a:gd name="T4" fmla="*/ 0 w 19307"/>
              <a:gd name="T5" fmla="*/ 514985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07" h="21599" fill="none" extrusionOk="0">
                <a:moveTo>
                  <a:pt x="154" y="-1"/>
                </a:moveTo>
                <a:cubicBezTo>
                  <a:pt x="8269" y="57"/>
                  <a:pt x="15667" y="4659"/>
                  <a:pt x="19306" y="11913"/>
                </a:cubicBezTo>
              </a:path>
              <a:path w="19307" h="21599" stroke="0" extrusionOk="0">
                <a:moveTo>
                  <a:pt x="154" y="-1"/>
                </a:moveTo>
                <a:cubicBezTo>
                  <a:pt x="8269" y="57"/>
                  <a:pt x="15667" y="4659"/>
                  <a:pt x="19306" y="11913"/>
                </a:cubicBezTo>
                <a:lnTo>
                  <a:pt x="0" y="21599"/>
                </a:lnTo>
                <a:lnTo>
                  <a:pt x="154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08" name="Line 9113"/>
          <p:cNvCxnSpPr>
            <a:cxnSpLocks noChangeShapeType="1"/>
          </p:cNvCxnSpPr>
          <p:nvPr/>
        </p:nvCxnSpPr>
        <p:spPr bwMode="auto">
          <a:xfrm flipV="1">
            <a:off x="1534914" y="6796660"/>
            <a:ext cx="600" cy="86872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Line 9114"/>
          <p:cNvCxnSpPr>
            <a:cxnSpLocks noChangeShapeType="1"/>
          </p:cNvCxnSpPr>
          <p:nvPr/>
        </p:nvCxnSpPr>
        <p:spPr bwMode="auto">
          <a:xfrm flipV="1">
            <a:off x="1535514" y="7665384"/>
            <a:ext cx="906100" cy="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Arc 9115"/>
          <p:cNvSpPr>
            <a:spLocks/>
          </p:cNvSpPr>
          <p:nvPr/>
        </p:nvSpPr>
        <p:spPr bwMode="auto">
          <a:xfrm rot="10995440" flipV="1">
            <a:off x="1536532" y="6816167"/>
            <a:ext cx="3046211" cy="222737"/>
          </a:xfrm>
          <a:custGeom>
            <a:avLst/>
            <a:gdLst>
              <a:gd name="T0" fmla="*/ 37357 w 15196"/>
              <a:gd name="T1" fmla="*/ 0 h 21599"/>
              <a:gd name="T2" fmla="*/ 3686175 w 15196"/>
              <a:gd name="T3" fmla="*/ 103066 h 21599"/>
              <a:gd name="T4" fmla="*/ 0 w 15196"/>
              <a:gd name="T5" fmla="*/ 356235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96" h="21599" fill="none" extrusionOk="0">
                <a:moveTo>
                  <a:pt x="154" y="-1"/>
                </a:moveTo>
                <a:cubicBezTo>
                  <a:pt x="5791" y="39"/>
                  <a:pt x="11189" y="2282"/>
                  <a:pt x="15196" y="6248"/>
                </a:cubicBezTo>
              </a:path>
              <a:path w="15196" h="21599" stroke="0" extrusionOk="0">
                <a:moveTo>
                  <a:pt x="154" y="-1"/>
                </a:moveTo>
                <a:cubicBezTo>
                  <a:pt x="5791" y="39"/>
                  <a:pt x="11189" y="2282"/>
                  <a:pt x="15196" y="6248"/>
                </a:cubicBezTo>
                <a:lnTo>
                  <a:pt x="0" y="21599"/>
                </a:lnTo>
                <a:lnTo>
                  <a:pt x="154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1" name="Arc 9116"/>
          <p:cNvSpPr>
            <a:spLocks/>
          </p:cNvSpPr>
          <p:nvPr/>
        </p:nvSpPr>
        <p:spPr bwMode="auto">
          <a:xfrm rot="9777477" flipV="1">
            <a:off x="1515346" y="6664566"/>
            <a:ext cx="2401736" cy="1419297"/>
          </a:xfrm>
          <a:custGeom>
            <a:avLst/>
            <a:gdLst>
              <a:gd name="T0" fmla="*/ 26269 w 17947"/>
              <a:gd name="T1" fmla="*/ 0 h 21599"/>
              <a:gd name="T2" fmla="*/ 3061335 w 17947"/>
              <a:gd name="T3" fmla="*/ 410078 h 21599"/>
              <a:gd name="T4" fmla="*/ 0 w 17947"/>
              <a:gd name="T5" fmla="*/ 924560 h 215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947" h="21599" fill="none" extrusionOk="0">
                <a:moveTo>
                  <a:pt x="154" y="-1"/>
                </a:moveTo>
                <a:cubicBezTo>
                  <a:pt x="7305" y="50"/>
                  <a:pt x="13967" y="3637"/>
                  <a:pt x="17947" y="9579"/>
                </a:cubicBezTo>
              </a:path>
              <a:path w="17947" h="21599" stroke="0" extrusionOk="0">
                <a:moveTo>
                  <a:pt x="154" y="-1"/>
                </a:moveTo>
                <a:cubicBezTo>
                  <a:pt x="7305" y="50"/>
                  <a:pt x="13967" y="3637"/>
                  <a:pt x="17947" y="9579"/>
                </a:cubicBezTo>
                <a:lnTo>
                  <a:pt x="0" y="21599"/>
                </a:lnTo>
                <a:lnTo>
                  <a:pt x="154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dashDot"/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373888" y="7427625"/>
            <a:ext cx="176378" cy="17637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3" name="Oval 112"/>
          <p:cNvSpPr/>
          <p:nvPr/>
        </p:nvSpPr>
        <p:spPr>
          <a:xfrm>
            <a:off x="1334432" y="7470876"/>
            <a:ext cx="176378" cy="17637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557815" y="6585864"/>
            <a:ext cx="176378" cy="17637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105922" y="6015038"/>
            <a:ext cx="3943707" cy="2145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946150" y="1909332"/>
            <a:ext cx="4413431" cy="2192768"/>
            <a:chOff x="946150" y="1909332"/>
            <a:chExt cx="4413431" cy="2192768"/>
          </a:xfrm>
        </p:grpSpPr>
        <p:sp>
          <p:nvSpPr>
            <p:cNvPr id="99" name="Text Box 9196"/>
            <p:cNvSpPr txBox="1">
              <a:spLocks noChangeArrowheads="1"/>
            </p:cNvSpPr>
            <p:nvPr/>
          </p:nvSpPr>
          <p:spPr bwMode="auto">
            <a:xfrm>
              <a:off x="1266830" y="3794438"/>
              <a:ext cx="1282520" cy="2626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Parametric space</a:t>
              </a:r>
            </a:p>
          </p:txBody>
        </p:sp>
        <p:sp>
          <p:nvSpPr>
            <p:cNvPr id="100" name="Text Box 9197"/>
            <p:cNvSpPr txBox="1">
              <a:spLocks noChangeArrowheads="1"/>
            </p:cNvSpPr>
            <p:nvPr/>
          </p:nvSpPr>
          <p:spPr bwMode="auto">
            <a:xfrm>
              <a:off x="3770320" y="3815709"/>
              <a:ext cx="1139751" cy="241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Physical space</a:t>
              </a:r>
            </a:p>
          </p:txBody>
        </p:sp>
        <p:cxnSp>
          <p:nvCxnSpPr>
            <p:cNvPr id="101" name="Line 9198"/>
            <p:cNvCxnSpPr>
              <a:cxnSpLocks noChangeShapeType="1"/>
            </p:cNvCxnSpPr>
            <p:nvPr/>
          </p:nvCxnSpPr>
          <p:spPr bwMode="auto">
            <a:xfrm flipV="1">
              <a:off x="3478014" y="3075801"/>
              <a:ext cx="0" cy="342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" name="Text Box 9199"/>
            <p:cNvSpPr txBox="1">
              <a:spLocks noChangeArrowheads="1"/>
            </p:cNvSpPr>
            <p:nvPr/>
          </p:nvSpPr>
          <p:spPr bwMode="auto">
            <a:xfrm>
              <a:off x="3363714" y="2847260"/>
              <a:ext cx="342900" cy="3428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y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1281113" y="2323582"/>
              <a:ext cx="1143000" cy="11427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18" name="Line 9205"/>
            <p:cNvCxnSpPr>
              <a:cxnSpLocks noChangeShapeType="1"/>
            </p:cNvCxnSpPr>
            <p:nvPr/>
          </p:nvCxnSpPr>
          <p:spPr bwMode="auto">
            <a:xfrm>
              <a:off x="1739900" y="2894935"/>
              <a:ext cx="11414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Line 9206"/>
            <p:cNvCxnSpPr>
              <a:cxnSpLocks noChangeShapeType="1"/>
            </p:cNvCxnSpPr>
            <p:nvPr/>
          </p:nvCxnSpPr>
          <p:spPr bwMode="auto">
            <a:xfrm flipV="1">
              <a:off x="1852613" y="2015756"/>
              <a:ext cx="0" cy="9693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Line 9207"/>
            <p:cNvCxnSpPr>
              <a:cxnSpLocks noChangeShapeType="1"/>
            </p:cNvCxnSpPr>
            <p:nvPr/>
          </p:nvCxnSpPr>
          <p:spPr bwMode="auto">
            <a:xfrm>
              <a:off x="3478014" y="3418612"/>
              <a:ext cx="3429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Text Box 9208"/>
            <p:cNvSpPr txBox="1">
              <a:spLocks noChangeArrowheads="1"/>
            </p:cNvSpPr>
            <p:nvPr/>
          </p:nvSpPr>
          <p:spPr bwMode="auto">
            <a:xfrm>
              <a:off x="3750511" y="3263704"/>
              <a:ext cx="342900" cy="3428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x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2" name="AutoShape 9209"/>
            <p:cNvSpPr>
              <a:spLocks noChangeArrowheads="1"/>
            </p:cNvSpPr>
            <p:nvPr/>
          </p:nvSpPr>
          <p:spPr bwMode="auto">
            <a:xfrm>
              <a:off x="3789363" y="2323582"/>
              <a:ext cx="1028700" cy="79989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E45</a:t>
              </a: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280124" y="3139556"/>
              <a:ext cx="2509239" cy="639833"/>
            </a:xfrm>
            <a:custGeom>
              <a:avLst/>
              <a:gdLst>
                <a:gd name="T0" fmla="*/ 0 w 5760"/>
                <a:gd name="T1" fmla="*/ 1800 h 2820"/>
                <a:gd name="T2" fmla="*/ 2700 w 5760"/>
                <a:gd name="T3" fmla="*/ 2520 h 2820"/>
                <a:gd name="T4" fmla="*/ 5760 w 5760"/>
                <a:gd name="T5" fmla="*/ 0 h 2820"/>
                <a:gd name="T6" fmla="*/ 0 60000 65536"/>
                <a:gd name="T7" fmla="*/ 0 60000 65536"/>
                <a:gd name="T8" fmla="*/ 0 60000 65536"/>
                <a:gd name="connsiteX0" fmla="*/ 0 w 10000"/>
                <a:gd name="connsiteY0" fmla="*/ 6383 h 8146"/>
                <a:gd name="connsiteX1" fmla="*/ 4727 w 10000"/>
                <a:gd name="connsiteY1" fmla="*/ 7579 h 8146"/>
                <a:gd name="connsiteX2" fmla="*/ 10000 w 10000"/>
                <a:gd name="connsiteY2" fmla="*/ 0 h 8146"/>
                <a:gd name="connsiteX0" fmla="*/ 0 w 9880"/>
                <a:gd name="connsiteY0" fmla="*/ 5122 h 9602"/>
                <a:gd name="connsiteX1" fmla="*/ 4607 w 9880"/>
                <a:gd name="connsiteY1" fmla="*/ 9304 h 9602"/>
                <a:gd name="connsiteX2" fmla="*/ 9880 w 9880"/>
                <a:gd name="connsiteY2" fmla="*/ 0 h 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80" h="9602">
                  <a:moveTo>
                    <a:pt x="0" y="5122"/>
                  </a:moveTo>
                  <a:cubicBezTo>
                    <a:pt x="1510" y="7341"/>
                    <a:pt x="2940" y="10610"/>
                    <a:pt x="4607" y="9304"/>
                  </a:cubicBezTo>
                  <a:cubicBezTo>
                    <a:pt x="6273" y="7998"/>
                    <a:pt x="9047" y="1436"/>
                    <a:pt x="988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1084672" y="349236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5" name="Oval 124"/>
            <p:cNvSpPr/>
            <p:nvPr/>
          </p:nvSpPr>
          <p:spPr>
            <a:xfrm>
              <a:off x="2449606" y="349691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2444844" y="212531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067255" y="212815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636345" y="314835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9" name="Oval 128"/>
            <p:cNvSpPr/>
            <p:nvPr/>
          </p:nvSpPr>
          <p:spPr>
            <a:xfrm>
              <a:off x="4814814" y="311555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4127335" y="213291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334587" y="2132918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 Box 8747"/>
            <p:cNvSpPr txBox="1">
              <a:spLocks noChangeArrowheads="1"/>
            </p:cNvSpPr>
            <p:nvPr/>
          </p:nvSpPr>
          <p:spPr bwMode="auto">
            <a:xfrm>
              <a:off x="1288546" y="2334474"/>
              <a:ext cx="411480" cy="140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(−1,1)</a:t>
              </a:r>
            </a:p>
          </p:txBody>
        </p:sp>
        <p:sp>
          <p:nvSpPr>
            <p:cNvPr id="133" name="Text Box 8748"/>
            <p:cNvSpPr txBox="1">
              <a:spLocks noChangeArrowheads="1"/>
            </p:cNvSpPr>
            <p:nvPr/>
          </p:nvSpPr>
          <p:spPr bwMode="auto">
            <a:xfrm>
              <a:off x="1247141" y="3277879"/>
              <a:ext cx="525145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(−1,−1)</a:t>
              </a:r>
            </a:p>
          </p:txBody>
        </p:sp>
        <p:sp>
          <p:nvSpPr>
            <p:cNvPr id="134" name="Text Box 8749"/>
            <p:cNvSpPr txBox="1">
              <a:spLocks noChangeArrowheads="1"/>
            </p:cNvSpPr>
            <p:nvPr/>
          </p:nvSpPr>
          <p:spPr bwMode="auto">
            <a:xfrm>
              <a:off x="2018031" y="3296987"/>
              <a:ext cx="42291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(1,−1)</a:t>
              </a:r>
            </a:p>
          </p:txBody>
        </p:sp>
        <p:sp>
          <p:nvSpPr>
            <p:cNvPr id="135" name="Text Box 8750"/>
            <p:cNvSpPr txBox="1">
              <a:spLocks noChangeArrowheads="1"/>
            </p:cNvSpPr>
            <p:nvPr/>
          </p:nvSpPr>
          <p:spPr bwMode="auto">
            <a:xfrm>
              <a:off x="2041663" y="2334474"/>
              <a:ext cx="407670" cy="140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(1,1)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752716" y="3105743"/>
              <a:ext cx="4347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(51)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924847" y="3072942"/>
              <a:ext cx="4347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(57)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48657" y="2090302"/>
              <a:ext cx="4347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(61)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46150" y="1909332"/>
              <a:ext cx="4413431" cy="2192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809220" y="2747193"/>
              <a:ext cx="207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852613" y="1942911"/>
              <a:ext cx="207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2435097" y="3132042"/>
              <a:ext cx="2379717" cy="639833"/>
            </a:xfrm>
            <a:custGeom>
              <a:avLst/>
              <a:gdLst>
                <a:gd name="T0" fmla="*/ 0 w 5760"/>
                <a:gd name="T1" fmla="*/ 1800 h 2820"/>
                <a:gd name="T2" fmla="*/ 2700 w 5760"/>
                <a:gd name="T3" fmla="*/ 2520 h 2820"/>
                <a:gd name="T4" fmla="*/ 5760 w 5760"/>
                <a:gd name="T5" fmla="*/ 0 h 2820"/>
                <a:gd name="T6" fmla="*/ 0 60000 65536"/>
                <a:gd name="T7" fmla="*/ 0 60000 65536"/>
                <a:gd name="T8" fmla="*/ 0 60000 65536"/>
                <a:gd name="connsiteX0" fmla="*/ 0 w 10000"/>
                <a:gd name="connsiteY0" fmla="*/ 6383 h 8146"/>
                <a:gd name="connsiteX1" fmla="*/ 4727 w 10000"/>
                <a:gd name="connsiteY1" fmla="*/ 7579 h 8146"/>
                <a:gd name="connsiteX2" fmla="*/ 10000 w 10000"/>
                <a:gd name="connsiteY2" fmla="*/ 0 h 8146"/>
                <a:gd name="connsiteX0" fmla="*/ 0 w 9880"/>
                <a:gd name="connsiteY0" fmla="*/ 5122 h 9602"/>
                <a:gd name="connsiteX1" fmla="*/ 4607 w 9880"/>
                <a:gd name="connsiteY1" fmla="*/ 9304 h 9602"/>
                <a:gd name="connsiteX2" fmla="*/ 9880 w 9880"/>
                <a:gd name="connsiteY2" fmla="*/ 0 h 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80" h="9602">
                  <a:moveTo>
                    <a:pt x="0" y="5122"/>
                  </a:moveTo>
                  <a:cubicBezTo>
                    <a:pt x="1510" y="7341"/>
                    <a:pt x="2940" y="10610"/>
                    <a:pt x="4607" y="9304"/>
                  </a:cubicBezTo>
                  <a:cubicBezTo>
                    <a:pt x="6273" y="7998"/>
                    <a:pt x="9047" y="1436"/>
                    <a:pt x="988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stealth" w="med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276141" y="2321169"/>
              <a:ext cx="3024554" cy="371835"/>
            </a:xfrm>
            <a:custGeom>
              <a:avLst/>
              <a:gdLst>
                <a:gd name="connsiteX0" fmla="*/ 0 w 3024554"/>
                <a:gd name="connsiteY0" fmla="*/ 0 h 371835"/>
                <a:gd name="connsiteX1" fmla="*/ 2029767 w 3024554"/>
                <a:gd name="connsiteY1" fmla="*/ 371789 h 371835"/>
                <a:gd name="connsiteX2" fmla="*/ 3024554 w 3024554"/>
                <a:gd name="connsiteY2" fmla="*/ 20097 h 37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4554" h="371835">
                  <a:moveTo>
                    <a:pt x="0" y="0"/>
                  </a:moveTo>
                  <a:cubicBezTo>
                    <a:pt x="762837" y="184220"/>
                    <a:pt x="1525675" y="368440"/>
                    <a:pt x="2029767" y="371789"/>
                  </a:cubicBezTo>
                  <a:cubicBezTo>
                    <a:pt x="2533859" y="375139"/>
                    <a:pt x="2779206" y="197618"/>
                    <a:pt x="3024554" y="2009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421653" y="2120202"/>
              <a:ext cx="1858945" cy="200967"/>
            </a:xfrm>
            <a:custGeom>
              <a:avLst/>
              <a:gdLst>
                <a:gd name="connsiteX0" fmla="*/ 0 w 1858945"/>
                <a:gd name="connsiteY0" fmla="*/ 200967 h 200967"/>
                <a:gd name="connsiteX1" fmla="*/ 783771 w 1858945"/>
                <a:gd name="connsiteY1" fmla="*/ 0 h 200967"/>
                <a:gd name="connsiteX2" fmla="*/ 1858945 w 1858945"/>
                <a:gd name="connsiteY2" fmla="*/ 200967 h 20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8945" h="200967">
                  <a:moveTo>
                    <a:pt x="0" y="200967"/>
                  </a:moveTo>
                  <a:cubicBezTo>
                    <a:pt x="236973" y="100483"/>
                    <a:pt x="473947" y="0"/>
                    <a:pt x="783771" y="0"/>
                  </a:cubicBezTo>
                  <a:cubicBezTo>
                    <a:pt x="1093595" y="0"/>
                    <a:pt x="1476270" y="100483"/>
                    <a:pt x="1858945" y="20096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609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27640" y="3225806"/>
            <a:ext cx="5747091" cy="2617781"/>
          </a:xfrm>
          <a:prstGeom prst="rect">
            <a:avLst/>
          </a:prstGeom>
          <a:noFill/>
        </p:spPr>
      </p:sp>
      <p:grpSp>
        <p:nvGrpSpPr>
          <p:cNvPr id="77" name="Group 76"/>
          <p:cNvGrpSpPr/>
          <p:nvPr/>
        </p:nvGrpSpPr>
        <p:grpSpPr>
          <a:xfrm>
            <a:off x="528638" y="3265094"/>
            <a:ext cx="4400550" cy="2578493"/>
            <a:chOff x="528638" y="3265094"/>
            <a:chExt cx="4400550" cy="2578493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 bwMode="auto">
            <a:xfrm rot="20089009">
              <a:off x="3232779" y="3342213"/>
              <a:ext cx="1529370" cy="1513145"/>
              <a:chOff x="7200" y="10260"/>
              <a:chExt cx="1620" cy="1800"/>
            </a:xfrm>
          </p:grpSpPr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7200" y="10260"/>
                <a:ext cx="900" cy="1800"/>
              </a:xfrm>
              <a:custGeom>
                <a:avLst/>
                <a:gdLst>
                  <a:gd name="T0" fmla="*/ 900 w 900"/>
                  <a:gd name="T1" fmla="*/ 0 h 1800"/>
                  <a:gd name="T2" fmla="*/ 0 w 900"/>
                  <a:gd name="T3" fmla="*/ 900 h 1800"/>
                  <a:gd name="T4" fmla="*/ 900 w 900"/>
                  <a:gd name="T5" fmla="*/ 1800 h 1800"/>
                  <a:gd name="T6" fmla="*/ 900 w 900"/>
                  <a:gd name="T7" fmla="*/ 0 h 18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0" h="1800">
                    <a:moveTo>
                      <a:pt x="900" y="0"/>
                    </a:moveTo>
                    <a:lnTo>
                      <a:pt x="0" y="900"/>
                    </a:lnTo>
                    <a:lnTo>
                      <a:pt x="900" y="1800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8100" y="10260"/>
                <a:ext cx="720" cy="1800"/>
              </a:xfrm>
              <a:custGeom>
                <a:avLst/>
                <a:gdLst>
                  <a:gd name="T0" fmla="*/ 0 w 720"/>
                  <a:gd name="T1" fmla="*/ 0 h 1800"/>
                  <a:gd name="T2" fmla="*/ 720 w 720"/>
                  <a:gd name="T3" fmla="*/ 1080 h 1800"/>
                  <a:gd name="T4" fmla="*/ 0 w 720"/>
                  <a:gd name="T5" fmla="*/ 1800 h 1800"/>
                  <a:gd name="T6" fmla="*/ 0 w 720"/>
                  <a:gd name="T7" fmla="*/ 0 h 18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1800">
                    <a:moveTo>
                      <a:pt x="0" y="0"/>
                    </a:moveTo>
                    <a:lnTo>
                      <a:pt x="720" y="1080"/>
                    </a:lnTo>
                    <a:lnTo>
                      <a:pt x="0" y="1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cxnSp>
          <p:nvCxnSpPr>
            <p:cNvPr id="34" name="Line 9122"/>
            <p:cNvCxnSpPr>
              <a:cxnSpLocks noChangeShapeType="1"/>
            </p:cNvCxnSpPr>
            <p:nvPr/>
          </p:nvCxnSpPr>
          <p:spPr bwMode="auto">
            <a:xfrm flipV="1">
              <a:off x="1590508" y="3538004"/>
              <a:ext cx="0" cy="224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9123"/>
            <p:cNvCxnSpPr>
              <a:cxnSpLocks noChangeShapeType="1"/>
            </p:cNvCxnSpPr>
            <p:nvPr/>
          </p:nvCxnSpPr>
          <p:spPr bwMode="auto">
            <a:xfrm>
              <a:off x="2678924" y="4818631"/>
              <a:ext cx="3563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9124"/>
            <p:cNvCxnSpPr>
              <a:cxnSpLocks noChangeShapeType="1"/>
            </p:cNvCxnSpPr>
            <p:nvPr/>
          </p:nvCxnSpPr>
          <p:spPr bwMode="auto">
            <a:xfrm flipH="1" flipV="1">
              <a:off x="1588222" y="3813783"/>
              <a:ext cx="1060188" cy="10156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 Box 9125"/>
            <p:cNvSpPr txBox="1">
              <a:spLocks noChangeArrowheads="1"/>
            </p:cNvSpPr>
            <p:nvPr/>
          </p:nvSpPr>
          <p:spPr bwMode="auto">
            <a:xfrm>
              <a:off x="1532727" y="4572514"/>
              <a:ext cx="478917" cy="26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38" name="Text Box 9126"/>
            <p:cNvSpPr txBox="1">
              <a:spLocks noChangeArrowheads="1"/>
            </p:cNvSpPr>
            <p:nvPr/>
          </p:nvSpPr>
          <p:spPr bwMode="auto">
            <a:xfrm>
              <a:off x="2446497" y="4829445"/>
              <a:ext cx="588770" cy="254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(1,0,0)</a:t>
              </a:r>
            </a:p>
          </p:txBody>
        </p:sp>
        <p:sp>
          <p:nvSpPr>
            <p:cNvPr id="39" name="Text Box 9127"/>
            <p:cNvSpPr txBox="1">
              <a:spLocks noChangeArrowheads="1"/>
            </p:cNvSpPr>
            <p:nvPr/>
          </p:nvSpPr>
          <p:spPr bwMode="auto">
            <a:xfrm>
              <a:off x="1054119" y="3604465"/>
              <a:ext cx="589490" cy="29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(0,1,0)</a:t>
              </a:r>
            </a:p>
          </p:txBody>
        </p:sp>
        <p:cxnSp>
          <p:nvCxnSpPr>
            <p:cNvPr id="44" name="Line 9132"/>
            <p:cNvCxnSpPr>
              <a:cxnSpLocks noChangeShapeType="1"/>
            </p:cNvCxnSpPr>
            <p:nvPr/>
          </p:nvCxnSpPr>
          <p:spPr bwMode="auto">
            <a:xfrm flipH="1">
              <a:off x="874781" y="5386990"/>
              <a:ext cx="203150" cy="2272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9133"/>
            <p:cNvCxnSpPr>
              <a:cxnSpLocks noChangeShapeType="1"/>
            </p:cNvCxnSpPr>
            <p:nvPr/>
          </p:nvCxnSpPr>
          <p:spPr bwMode="auto">
            <a:xfrm flipH="1">
              <a:off x="1105711" y="4830147"/>
              <a:ext cx="1542699" cy="5500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9134"/>
            <p:cNvCxnSpPr>
              <a:cxnSpLocks noChangeShapeType="1"/>
            </p:cNvCxnSpPr>
            <p:nvPr/>
          </p:nvCxnSpPr>
          <p:spPr bwMode="auto">
            <a:xfrm flipV="1">
              <a:off x="1105711" y="3813783"/>
              <a:ext cx="482510" cy="15664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 Box 9135"/>
            <p:cNvSpPr txBox="1">
              <a:spLocks noChangeArrowheads="1"/>
            </p:cNvSpPr>
            <p:nvPr/>
          </p:nvSpPr>
          <p:spPr bwMode="auto">
            <a:xfrm>
              <a:off x="562618" y="5184163"/>
              <a:ext cx="624326" cy="249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(0,0,1)</a:t>
              </a:r>
            </a:p>
          </p:txBody>
        </p:sp>
        <p:sp>
          <p:nvSpPr>
            <p:cNvPr id="48" name="Text Box 9136"/>
            <p:cNvSpPr txBox="1">
              <a:spLocks noChangeArrowheads="1"/>
            </p:cNvSpPr>
            <p:nvPr/>
          </p:nvSpPr>
          <p:spPr bwMode="auto">
            <a:xfrm>
              <a:off x="1237827" y="5502072"/>
              <a:ext cx="1383782" cy="341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Parametric Space</a:t>
              </a:r>
            </a:p>
          </p:txBody>
        </p:sp>
        <p:sp>
          <p:nvSpPr>
            <p:cNvPr id="49" name="Text Box 9137"/>
            <p:cNvSpPr txBox="1">
              <a:spLocks noChangeArrowheads="1"/>
            </p:cNvSpPr>
            <p:nvPr/>
          </p:nvSpPr>
          <p:spPr bwMode="auto">
            <a:xfrm>
              <a:off x="3476625" y="5502072"/>
              <a:ext cx="1162051" cy="3415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Physical Space</a:t>
              </a:r>
            </a:p>
          </p:txBody>
        </p:sp>
        <p:cxnSp>
          <p:nvCxnSpPr>
            <p:cNvPr id="50" name="Line 9138"/>
            <p:cNvCxnSpPr>
              <a:cxnSpLocks noChangeShapeType="1"/>
            </p:cNvCxnSpPr>
            <p:nvPr/>
          </p:nvCxnSpPr>
          <p:spPr bwMode="auto">
            <a:xfrm flipH="1">
              <a:off x="3303077" y="3915100"/>
              <a:ext cx="1455129" cy="5092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603046" y="4795189"/>
              <a:ext cx="52728" cy="527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566007" y="3784087"/>
              <a:ext cx="52611" cy="527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66007" y="4792266"/>
              <a:ext cx="52611" cy="527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090863" y="5334996"/>
              <a:ext cx="52611" cy="527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621608" y="462078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1085055" y="538772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623940" y="365007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56158" y="4708021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Connector 63"/>
            <p:cNvCxnSpPr>
              <a:stCxn id="54" idx="4"/>
              <a:endCxn id="55" idx="0"/>
            </p:cNvCxnSpPr>
            <p:nvPr/>
          </p:nvCxnSpPr>
          <p:spPr>
            <a:xfrm>
              <a:off x="1592313" y="3836817"/>
              <a:ext cx="0" cy="95544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5" idx="2"/>
              <a:endCxn id="53" idx="2"/>
            </p:cNvCxnSpPr>
            <p:nvPr/>
          </p:nvCxnSpPr>
          <p:spPr>
            <a:xfrm>
              <a:off x="1566007" y="4818631"/>
              <a:ext cx="1037039" cy="292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5" idx="2"/>
              <a:endCxn id="56" idx="3"/>
            </p:cNvCxnSpPr>
            <p:nvPr/>
          </p:nvCxnSpPr>
          <p:spPr>
            <a:xfrm flipH="1">
              <a:off x="1098568" y="4818631"/>
              <a:ext cx="467439" cy="56137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957996" y="4619646"/>
              <a:ext cx="4648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31425" y="3458527"/>
              <a:ext cx="7963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0187" y="5514109"/>
              <a:ext cx="7963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i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2621608" y="4000500"/>
              <a:ext cx="358011" cy="161925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8638" y="3265094"/>
              <a:ext cx="4400550" cy="25403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638" y="481013"/>
            <a:ext cx="4838700" cy="2363033"/>
            <a:chOff x="528638" y="481013"/>
            <a:chExt cx="4838700" cy="2363033"/>
          </a:xfrm>
        </p:grpSpPr>
        <p:sp>
          <p:nvSpPr>
            <p:cNvPr id="5" name="Text Box 9098"/>
            <p:cNvSpPr txBox="1">
              <a:spLocks noChangeArrowheads="1"/>
            </p:cNvSpPr>
            <p:nvPr/>
          </p:nvSpPr>
          <p:spPr bwMode="auto">
            <a:xfrm>
              <a:off x="867643" y="2269732"/>
              <a:ext cx="472834" cy="24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6" name="Text Box 9099"/>
            <p:cNvSpPr txBox="1">
              <a:spLocks noChangeArrowheads="1"/>
            </p:cNvSpPr>
            <p:nvPr/>
          </p:nvSpPr>
          <p:spPr bwMode="auto">
            <a:xfrm>
              <a:off x="2213950" y="2265539"/>
              <a:ext cx="477129" cy="2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(1,0)</a:t>
              </a:r>
            </a:p>
          </p:txBody>
        </p:sp>
        <p:sp>
          <p:nvSpPr>
            <p:cNvPr id="7" name="Text Box 9100"/>
            <p:cNvSpPr txBox="1">
              <a:spLocks noChangeArrowheads="1"/>
            </p:cNvSpPr>
            <p:nvPr/>
          </p:nvSpPr>
          <p:spPr bwMode="auto">
            <a:xfrm>
              <a:off x="901095" y="1002178"/>
              <a:ext cx="508350" cy="26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(0,1)</a:t>
              </a:r>
            </a:p>
          </p:txBody>
        </p:sp>
        <p:sp>
          <p:nvSpPr>
            <p:cNvPr id="8" name="Text Box 9101"/>
            <p:cNvSpPr txBox="1">
              <a:spLocks noChangeArrowheads="1"/>
            </p:cNvSpPr>
            <p:nvPr/>
          </p:nvSpPr>
          <p:spPr bwMode="auto">
            <a:xfrm>
              <a:off x="2652005" y="2280306"/>
              <a:ext cx="207663" cy="26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9" name="Text Box 9102"/>
            <p:cNvSpPr txBox="1">
              <a:spLocks noChangeArrowheads="1"/>
            </p:cNvSpPr>
            <p:nvPr/>
          </p:nvSpPr>
          <p:spPr bwMode="auto">
            <a:xfrm>
              <a:off x="912440" y="792316"/>
              <a:ext cx="198101" cy="22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</a:p>
          </p:txBody>
        </p:sp>
        <p:cxnSp>
          <p:nvCxnSpPr>
            <p:cNvPr id="2" name="Line 9095"/>
            <p:cNvCxnSpPr>
              <a:cxnSpLocks noChangeShapeType="1"/>
            </p:cNvCxnSpPr>
            <p:nvPr/>
          </p:nvCxnSpPr>
          <p:spPr bwMode="auto">
            <a:xfrm flipV="1">
              <a:off x="930751" y="891421"/>
              <a:ext cx="0" cy="16435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Line 9096"/>
            <p:cNvCxnSpPr>
              <a:cxnSpLocks noChangeShapeType="1"/>
            </p:cNvCxnSpPr>
            <p:nvPr/>
          </p:nvCxnSpPr>
          <p:spPr bwMode="auto">
            <a:xfrm>
              <a:off x="930751" y="2534962"/>
              <a:ext cx="18614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Line 9097"/>
            <p:cNvCxnSpPr>
              <a:cxnSpLocks noChangeShapeType="1"/>
            </p:cNvCxnSpPr>
            <p:nvPr/>
          </p:nvCxnSpPr>
          <p:spPr bwMode="auto">
            <a:xfrm flipH="1" flipV="1">
              <a:off x="930751" y="1169839"/>
              <a:ext cx="1424799" cy="13651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9113"/>
            <p:cNvCxnSpPr>
              <a:cxnSpLocks noChangeShapeType="1"/>
            </p:cNvCxnSpPr>
            <p:nvPr/>
          </p:nvCxnSpPr>
          <p:spPr bwMode="auto">
            <a:xfrm flipV="1">
              <a:off x="930751" y="1169839"/>
              <a:ext cx="943" cy="13651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9114"/>
            <p:cNvCxnSpPr>
              <a:cxnSpLocks noChangeShapeType="1"/>
            </p:cNvCxnSpPr>
            <p:nvPr/>
          </p:nvCxnSpPr>
          <p:spPr bwMode="auto">
            <a:xfrm flipV="1">
              <a:off x="931694" y="2534962"/>
              <a:ext cx="1423856" cy="9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12"/>
            <p:cNvSpPr/>
            <p:nvPr/>
          </p:nvSpPr>
          <p:spPr>
            <a:xfrm>
              <a:off x="2267361" y="2584241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27519" y="254137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98941" y="1075324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703368" y="173100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98941" y="177387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45435" y="2584241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892893" y="1138098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892893" y="1816843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92893" y="2495588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1598826" y="2495588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306038" y="2495588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1602754" y="1812178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8638" y="481013"/>
              <a:ext cx="4838700" cy="23630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67943" y="768964"/>
              <a:ext cx="590550" cy="1281113"/>
            </a:xfrm>
            <a:custGeom>
              <a:avLst/>
              <a:gdLst>
                <a:gd name="connsiteX0" fmla="*/ 590550 w 590550"/>
                <a:gd name="connsiteY0" fmla="*/ 0 h 1281113"/>
                <a:gd name="connsiteX1" fmla="*/ 419100 w 590550"/>
                <a:gd name="connsiteY1" fmla="*/ 733425 h 1281113"/>
                <a:gd name="connsiteX2" fmla="*/ 0 w 590550"/>
                <a:gd name="connsiteY2" fmla="*/ 1281113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0550" h="1281113">
                  <a:moveTo>
                    <a:pt x="590550" y="0"/>
                  </a:moveTo>
                  <a:cubicBezTo>
                    <a:pt x="554037" y="259953"/>
                    <a:pt x="517525" y="519906"/>
                    <a:pt x="419100" y="733425"/>
                  </a:cubicBezTo>
                  <a:cubicBezTo>
                    <a:pt x="320675" y="946944"/>
                    <a:pt x="160337" y="1114028"/>
                    <a:pt x="0" y="12811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263180" y="1816714"/>
              <a:ext cx="1843088" cy="468475"/>
            </a:xfrm>
            <a:custGeom>
              <a:avLst/>
              <a:gdLst>
                <a:gd name="connsiteX0" fmla="*/ 0 w 1843088"/>
                <a:gd name="connsiteY0" fmla="*/ 228600 h 468475"/>
                <a:gd name="connsiteX1" fmla="*/ 933450 w 1843088"/>
                <a:gd name="connsiteY1" fmla="*/ 461963 h 468475"/>
                <a:gd name="connsiteX2" fmla="*/ 1843088 w 1843088"/>
                <a:gd name="connsiteY2" fmla="*/ 0 h 46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3088" h="468475">
                  <a:moveTo>
                    <a:pt x="0" y="228600"/>
                  </a:moveTo>
                  <a:cubicBezTo>
                    <a:pt x="313134" y="364331"/>
                    <a:pt x="626269" y="500063"/>
                    <a:pt x="933450" y="461963"/>
                  </a:cubicBezTo>
                  <a:cubicBezTo>
                    <a:pt x="1240631" y="423863"/>
                    <a:pt x="1541859" y="211931"/>
                    <a:pt x="184308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48967" y="773727"/>
              <a:ext cx="1257300" cy="1042988"/>
            </a:xfrm>
            <a:custGeom>
              <a:avLst/>
              <a:gdLst>
                <a:gd name="connsiteX0" fmla="*/ 1257300 w 1257300"/>
                <a:gd name="connsiteY0" fmla="*/ 1042988 h 1042988"/>
                <a:gd name="connsiteX1" fmla="*/ 923925 w 1257300"/>
                <a:gd name="connsiteY1" fmla="*/ 442913 h 1042988"/>
                <a:gd name="connsiteX2" fmla="*/ 0 w 1257300"/>
                <a:gd name="connsiteY2" fmla="*/ 0 h 10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1042988">
                  <a:moveTo>
                    <a:pt x="1257300" y="1042988"/>
                  </a:moveTo>
                  <a:cubicBezTo>
                    <a:pt x="1195387" y="829866"/>
                    <a:pt x="1133475" y="616744"/>
                    <a:pt x="923925" y="442913"/>
                  </a:cubicBezTo>
                  <a:cubicBezTo>
                    <a:pt x="714375" y="269082"/>
                    <a:pt x="357187" y="134541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827536" y="754296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660840" y="1447330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227457" y="2007005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206431" y="2234680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54527" y="1774624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4594553" y="1085467"/>
              <a:ext cx="73152" cy="7315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141991" y="175911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3122423" y="210746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726183" y="565001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631129" y="90913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3482081" y="1315333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154818" y="234436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990975" y="1662113"/>
              <a:ext cx="60357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121477" y="1280674"/>
              <a:ext cx="0" cy="5074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9101"/>
            <p:cNvSpPr txBox="1">
              <a:spLocks noChangeArrowheads="1"/>
            </p:cNvSpPr>
            <p:nvPr/>
          </p:nvSpPr>
          <p:spPr bwMode="auto">
            <a:xfrm>
              <a:off x="4518398" y="1518639"/>
              <a:ext cx="207663" cy="26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85" name="Text Box 9102"/>
            <p:cNvSpPr txBox="1">
              <a:spLocks noChangeArrowheads="1"/>
            </p:cNvSpPr>
            <p:nvPr/>
          </p:nvSpPr>
          <p:spPr bwMode="auto">
            <a:xfrm>
              <a:off x="4103210" y="1182826"/>
              <a:ext cx="198101" cy="22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540088" y="1491711"/>
              <a:ext cx="356700" cy="176683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31278" y="6197603"/>
            <a:ext cx="4746411" cy="2628900"/>
            <a:chOff x="840002" y="6205538"/>
            <a:chExt cx="4746411" cy="2628900"/>
          </a:xfrm>
        </p:grpSpPr>
        <p:cxnSp>
          <p:nvCxnSpPr>
            <p:cNvPr id="88" name="Line 9058"/>
            <p:cNvCxnSpPr>
              <a:cxnSpLocks noChangeShapeType="1"/>
            </p:cNvCxnSpPr>
            <p:nvPr/>
          </p:nvCxnSpPr>
          <p:spPr bwMode="auto">
            <a:xfrm flipV="1">
              <a:off x="1875982" y="6389356"/>
              <a:ext cx="0" cy="3067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Line 9059"/>
            <p:cNvCxnSpPr>
              <a:cxnSpLocks noChangeShapeType="1"/>
            </p:cNvCxnSpPr>
            <p:nvPr/>
          </p:nvCxnSpPr>
          <p:spPr bwMode="auto">
            <a:xfrm>
              <a:off x="2970701" y="7761021"/>
              <a:ext cx="3406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9060"/>
            <p:cNvCxnSpPr>
              <a:cxnSpLocks noChangeShapeType="1"/>
            </p:cNvCxnSpPr>
            <p:nvPr/>
          </p:nvCxnSpPr>
          <p:spPr bwMode="auto">
            <a:xfrm flipH="1" flipV="1">
              <a:off x="1875982" y="6746820"/>
              <a:ext cx="1057910" cy="10134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Text Box 9061"/>
            <p:cNvSpPr txBox="1">
              <a:spLocks noChangeArrowheads="1"/>
            </p:cNvSpPr>
            <p:nvPr/>
          </p:nvSpPr>
          <p:spPr bwMode="auto">
            <a:xfrm>
              <a:off x="1797138" y="7766105"/>
              <a:ext cx="32484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(0,0)</a:t>
              </a:r>
            </a:p>
          </p:txBody>
        </p:sp>
        <p:sp>
          <p:nvSpPr>
            <p:cNvPr id="92" name="Text Box 9062"/>
            <p:cNvSpPr txBox="1">
              <a:spLocks noChangeArrowheads="1"/>
            </p:cNvSpPr>
            <p:nvPr/>
          </p:nvSpPr>
          <p:spPr bwMode="auto">
            <a:xfrm>
              <a:off x="2758173" y="7786317"/>
              <a:ext cx="46928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(1,0,0)</a:t>
              </a:r>
            </a:p>
          </p:txBody>
        </p:sp>
        <p:sp>
          <p:nvSpPr>
            <p:cNvPr id="93" name="Text Box 9063"/>
            <p:cNvSpPr txBox="1">
              <a:spLocks noChangeArrowheads="1"/>
            </p:cNvSpPr>
            <p:nvPr/>
          </p:nvSpPr>
          <p:spPr bwMode="auto">
            <a:xfrm>
              <a:off x="1421603" y="6640265"/>
              <a:ext cx="4543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(0,1,0)</a:t>
              </a:r>
            </a:p>
          </p:txBody>
        </p:sp>
        <p:sp>
          <p:nvSpPr>
            <p:cNvPr id="94" name="Text Box 9064"/>
            <p:cNvSpPr txBox="1">
              <a:spLocks noChangeArrowheads="1"/>
            </p:cNvSpPr>
            <p:nvPr/>
          </p:nvSpPr>
          <p:spPr bwMode="auto">
            <a:xfrm>
              <a:off x="3212039" y="7572294"/>
              <a:ext cx="15464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cxnSp>
          <p:nvCxnSpPr>
            <p:cNvPr id="98" name="Line 9068"/>
            <p:cNvCxnSpPr>
              <a:cxnSpLocks noChangeShapeType="1"/>
            </p:cNvCxnSpPr>
            <p:nvPr/>
          </p:nvCxnSpPr>
          <p:spPr bwMode="auto">
            <a:xfrm flipH="1">
              <a:off x="1150759" y="8341894"/>
              <a:ext cx="187847" cy="2101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Line 9069"/>
            <p:cNvCxnSpPr>
              <a:cxnSpLocks noChangeShapeType="1"/>
            </p:cNvCxnSpPr>
            <p:nvPr/>
          </p:nvCxnSpPr>
          <p:spPr bwMode="auto">
            <a:xfrm flipH="1">
              <a:off x="1394440" y="7761021"/>
              <a:ext cx="1539452" cy="5489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Line 9070"/>
            <p:cNvCxnSpPr>
              <a:cxnSpLocks noChangeShapeType="1"/>
            </p:cNvCxnSpPr>
            <p:nvPr/>
          </p:nvCxnSpPr>
          <p:spPr bwMode="auto">
            <a:xfrm flipV="1">
              <a:off x="1394440" y="6746820"/>
              <a:ext cx="481542" cy="1563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9071"/>
            <p:cNvSpPr txBox="1">
              <a:spLocks noChangeArrowheads="1"/>
            </p:cNvSpPr>
            <p:nvPr/>
          </p:nvSpPr>
          <p:spPr bwMode="auto">
            <a:xfrm>
              <a:off x="946951" y="8167854"/>
              <a:ext cx="4286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(0,0,1)</a:t>
              </a:r>
            </a:p>
          </p:txBody>
        </p:sp>
        <p:sp>
          <p:nvSpPr>
            <p:cNvPr id="102" name="Text Box 9072"/>
            <p:cNvSpPr txBox="1">
              <a:spLocks noChangeArrowheads="1"/>
            </p:cNvSpPr>
            <p:nvPr/>
          </p:nvSpPr>
          <p:spPr bwMode="auto">
            <a:xfrm>
              <a:off x="1503965" y="8568600"/>
              <a:ext cx="1179407" cy="169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Parametric Space</a:t>
              </a:r>
            </a:p>
          </p:txBody>
        </p:sp>
        <p:sp>
          <p:nvSpPr>
            <p:cNvPr id="103" name="Text Box 9073"/>
            <p:cNvSpPr txBox="1">
              <a:spLocks noChangeArrowheads="1"/>
            </p:cNvSpPr>
            <p:nvPr/>
          </p:nvSpPr>
          <p:spPr bwMode="auto">
            <a:xfrm>
              <a:off x="4075696" y="8522433"/>
              <a:ext cx="1021598" cy="26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Real Space</a:t>
              </a: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2881293" y="7730646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851639" y="6732003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2387157" y="7229102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616690" y="7471355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372215" y="8276641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2147868" y="8012163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659658" y="7949192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2297516" y="7735832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853757" y="7363193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 Box 9091"/>
            <p:cNvSpPr txBox="1">
              <a:spLocks noChangeArrowheads="1"/>
            </p:cNvSpPr>
            <p:nvPr/>
          </p:nvSpPr>
          <p:spPr bwMode="auto">
            <a:xfrm>
              <a:off x="1038031" y="8398519"/>
              <a:ext cx="10726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851111" y="7730646"/>
              <a:ext cx="52599" cy="525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 Box 9064"/>
            <p:cNvSpPr txBox="1">
              <a:spLocks noChangeArrowheads="1"/>
            </p:cNvSpPr>
            <p:nvPr/>
          </p:nvSpPr>
          <p:spPr bwMode="auto">
            <a:xfrm>
              <a:off x="1950861" y="6389356"/>
              <a:ext cx="1711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181330" y="6746820"/>
              <a:ext cx="349452" cy="173093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898766" y="755729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398" y="8338531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0" name="Oval 139"/>
            <p:cNvSpPr/>
            <p:nvPr/>
          </p:nvSpPr>
          <p:spPr>
            <a:xfrm>
              <a:off x="1901098" y="659135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1676183" y="762548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2451899" y="706545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3" name="Oval 142"/>
            <p:cNvSpPr/>
            <p:nvPr/>
          </p:nvSpPr>
          <p:spPr>
            <a:xfrm>
              <a:off x="2248355" y="753729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1415011" y="733791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2147248" y="807611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6" name="Oval 145"/>
            <p:cNvSpPr/>
            <p:nvPr/>
          </p:nvSpPr>
          <p:spPr>
            <a:xfrm>
              <a:off x="1715424" y="796106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47" name="Oval 146"/>
            <p:cNvSpPr/>
            <p:nvPr/>
          </p:nvSpPr>
          <p:spPr>
            <a:xfrm>
              <a:off x="1926755" y="729946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1884721" y="7751810"/>
              <a:ext cx="100584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1874202" y="6751207"/>
              <a:ext cx="0" cy="100584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Line 9068"/>
            <p:cNvCxnSpPr>
              <a:cxnSpLocks noChangeAspect="1" noChangeShapeType="1"/>
            </p:cNvCxnSpPr>
            <p:nvPr/>
          </p:nvCxnSpPr>
          <p:spPr bwMode="auto">
            <a:xfrm flipH="1">
              <a:off x="1389103" y="7749006"/>
              <a:ext cx="493776" cy="552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ash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2" name="Group 161"/>
            <p:cNvGrpSpPr/>
            <p:nvPr/>
          </p:nvGrpSpPr>
          <p:grpSpPr>
            <a:xfrm>
              <a:off x="3660479" y="6326501"/>
              <a:ext cx="1772930" cy="1664707"/>
              <a:chOff x="3660479" y="6326501"/>
              <a:chExt cx="1772930" cy="1664707"/>
            </a:xfrm>
          </p:grpSpPr>
          <p:sp>
            <p:nvSpPr>
              <p:cNvPr id="125" name="Oval 124"/>
              <p:cNvSpPr>
                <a:spLocks noChangeArrowheads="1"/>
              </p:cNvSpPr>
              <p:nvPr/>
            </p:nvSpPr>
            <p:spPr bwMode="auto">
              <a:xfrm>
                <a:off x="4196318" y="6326501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>
                <a:off x="4940837" y="7928738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>
                <a:off x="3660479" y="7546876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Oval 127"/>
              <p:cNvSpPr>
                <a:spLocks noChangeArrowheads="1"/>
              </p:cNvSpPr>
              <p:nvPr/>
            </p:nvSpPr>
            <p:spPr bwMode="auto">
              <a:xfrm>
                <a:off x="5370939" y="6955606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Oval 128"/>
              <p:cNvSpPr>
                <a:spLocks noChangeArrowheads="1"/>
              </p:cNvSpPr>
              <p:nvPr/>
            </p:nvSpPr>
            <p:spPr bwMode="auto">
              <a:xfrm>
                <a:off x="4243585" y="7885509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val 129"/>
              <p:cNvSpPr>
                <a:spLocks noChangeArrowheads="1"/>
              </p:cNvSpPr>
              <p:nvPr/>
            </p:nvSpPr>
            <p:spPr bwMode="auto">
              <a:xfrm>
                <a:off x="4022199" y="6960369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Oval 130"/>
              <p:cNvSpPr>
                <a:spLocks noChangeArrowheads="1"/>
              </p:cNvSpPr>
              <p:nvPr/>
            </p:nvSpPr>
            <p:spPr bwMode="auto">
              <a:xfrm>
                <a:off x="4611364" y="7341927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31"/>
              <p:cNvSpPr>
                <a:spLocks noChangeArrowheads="1"/>
              </p:cNvSpPr>
              <p:nvPr/>
            </p:nvSpPr>
            <p:spPr bwMode="auto">
              <a:xfrm>
                <a:off x="4944166" y="6564837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4721297" y="7136802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5305334" y="7461905"/>
                <a:ext cx="62470" cy="6247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681412" y="6343660"/>
                <a:ext cx="542925" cy="1238250"/>
              </a:xfrm>
              <a:custGeom>
                <a:avLst/>
                <a:gdLst>
                  <a:gd name="connsiteX0" fmla="*/ 542925 w 542925"/>
                  <a:gd name="connsiteY0" fmla="*/ 0 h 1238250"/>
                  <a:gd name="connsiteX1" fmla="*/ 361950 w 542925"/>
                  <a:gd name="connsiteY1" fmla="*/ 685800 h 1238250"/>
                  <a:gd name="connsiteX2" fmla="*/ 0 w 542925"/>
                  <a:gd name="connsiteY2" fmla="*/ 123825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925" h="1238250">
                    <a:moveTo>
                      <a:pt x="542925" y="0"/>
                    </a:moveTo>
                    <a:cubicBezTo>
                      <a:pt x="497681" y="239712"/>
                      <a:pt x="452438" y="479425"/>
                      <a:pt x="361950" y="685800"/>
                    </a:cubicBezTo>
                    <a:cubicBezTo>
                      <a:pt x="271462" y="892175"/>
                      <a:pt x="135731" y="1065212"/>
                      <a:pt x="0" y="12382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3676650" y="7586672"/>
                <a:ext cx="1300162" cy="385763"/>
              </a:xfrm>
              <a:custGeom>
                <a:avLst/>
                <a:gdLst>
                  <a:gd name="connsiteX0" fmla="*/ 0 w 1300162"/>
                  <a:gd name="connsiteY0" fmla="*/ 0 h 385763"/>
                  <a:gd name="connsiteX1" fmla="*/ 566737 w 1300162"/>
                  <a:gd name="connsiteY1" fmla="*/ 319088 h 385763"/>
                  <a:gd name="connsiteX2" fmla="*/ 1300162 w 1300162"/>
                  <a:gd name="connsiteY2" fmla="*/ 385763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0162" h="385763">
                    <a:moveTo>
                      <a:pt x="0" y="0"/>
                    </a:moveTo>
                    <a:cubicBezTo>
                      <a:pt x="175021" y="127397"/>
                      <a:pt x="350043" y="254794"/>
                      <a:pt x="566737" y="319088"/>
                    </a:cubicBezTo>
                    <a:cubicBezTo>
                      <a:pt x="783431" y="383382"/>
                      <a:pt x="1041796" y="384572"/>
                      <a:pt x="1300162" y="38576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4224337" y="6348422"/>
                <a:ext cx="752475" cy="1609725"/>
              </a:xfrm>
              <a:custGeom>
                <a:avLst/>
                <a:gdLst>
                  <a:gd name="connsiteX0" fmla="*/ 0 w 752475"/>
                  <a:gd name="connsiteY0" fmla="*/ 0 h 1609725"/>
                  <a:gd name="connsiteX1" fmla="*/ 504825 w 752475"/>
                  <a:gd name="connsiteY1" fmla="*/ 781050 h 1609725"/>
                  <a:gd name="connsiteX2" fmla="*/ 752475 w 752475"/>
                  <a:gd name="connsiteY2" fmla="*/ 1609725 h 160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2475" h="1609725">
                    <a:moveTo>
                      <a:pt x="0" y="0"/>
                    </a:moveTo>
                    <a:cubicBezTo>
                      <a:pt x="189706" y="256381"/>
                      <a:pt x="379413" y="512763"/>
                      <a:pt x="504825" y="781050"/>
                    </a:cubicBezTo>
                    <a:cubicBezTo>
                      <a:pt x="630237" y="1049337"/>
                      <a:pt x="691356" y="1329531"/>
                      <a:pt x="752475" y="160972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4219575" y="6343660"/>
                <a:ext cx="1185862" cy="638175"/>
              </a:xfrm>
              <a:custGeom>
                <a:avLst/>
                <a:gdLst>
                  <a:gd name="connsiteX0" fmla="*/ 0 w 1185862"/>
                  <a:gd name="connsiteY0" fmla="*/ 0 h 638175"/>
                  <a:gd name="connsiteX1" fmla="*/ 709612 w 1185862"/>
                  <a:gd name="connsiteY1" fmla="*/ 219075 h 638175"/>
                  <a:gd name="connsiteX2" fmla="*/ 1185862 w 1185862"/>
                  <a:gd name="connsiteY2" fmla="*/ 638175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5862" h="638175">
                    <a:moveTo>
                      <a:pt x="0" y="0"/>
                    </a:moveTo>
                    <a:cubicBezTo>
                      <a:pt x="255984" y="56356"/>
                      <a:pt x="511968" y="112713"/>
                      <a:pt x="709612" y="219075"/>
                    </a:cubicBezTo>
                    <a:cubicBezTo>
                      <a:pt x="907256" y="325438"/>
                      <a:pt x="1046559" y="481806"/>
                      <a:pt x="1185862" y="6381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4976812" y="6981835"/>
                <a:ext cx="428625" cy="976312"/>
              </a:xfrm>
              <a:custGeom>
                <a:avLst/>
                <a:gdLst>
                  <a:gd name="connsiteX0" fmla="*/ 428625 w 428625"/>
                  <a:gd name="connsiteY0" fmla="*/ 0 h 976312"/>
                  <a:gd name="connsiteX1" fmla="*/ 357188 w 428625"/>
                  <a:gd name="connsiteY1" fmla="*/ 523875 h 976312"/>
                  <a:gd name="connsiteX2" fmla="*/ 0 w 428625"/>
                  <a:gd name="connsiteY2" fmla="*/ 976312 h 97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5" h="976312">
                    <a:moveTo>
                      <a:pt x="428625" y="0"/>
                    </a:moveTo>
                    <a:cubicBezTo>
                      <a:pt x="428625" y="180578"/>
                      <a:pt x="428626" y="361156"/>
                      <a:pt x="357188" y="523875"/>
                    </a:cubicBezTo>
                    <a:cubicBezTo>
                      <a:pt x="285750" y="686594"/>
                      <a:pt x="142875" y="831453"/>
                      <a:pt x="0" y="9763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3681412" y="6981835"/>
                <a:ext cx="1719263" cy="595312"/>
              </a:xfrm>
              <a:custGeom>
                <a:avLst/>
                <a:gdLst>
                  <a:gd name="connsiteX0" fmla="*/ 0 w 1719263"/>
                  <a:gd name="connsiteY0" fmla="*/ 595312 h 595312"/>
                  <a:gd name="connsiteX1" fmla="*/ 895350 w 1719263"/>
                  <a:gd name="connsiteY1" fmla="*/ 414337 h 595312"/>
                  <a:gd name="connsiteX2" fmla="*/ 1719263 w 1719263"/>
                  <a:gd name="connsiteY2" fmla="*/ 0 h 59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9263" h="595312">
                    <a:moveTo>
                      <a:pt x="0" y="595312"/>
                    </a:moveTo>
                    <a:cubicBezTo>
                      <a:pt x="304403" y="554434"/>
                      <a:pt x="608806" y="513556"/>
                      <a:pt x="895350" y="414337"/>
                    </a:cubicBezTo>
                    <a:cubicBezTo>
                      <a:pt x="1181894" y="315118"/>
                      <a:pt x="1450578" y="157559"/>
                      <a:pt x="1719263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Rectangle 162"/>
            <p:cNvSpPr/>
            <p:nvPr/>
          </p:nvSpPr>
          <p:spPr>
            <a:xfrm>
              <a:off x="840002" y="6205538"/>
              <a:ext cx="4746411" cy="2628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3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881063" y="323850"/>
            <a:ext cx="4262437" cy="1947863"/>
            <a:chOff x="814388" y="2000250"/>
            <a:chExt cx="4262437" cy="1947863"/>
          </a:xfrm>
        </p:grpSpPr>
        <p:grpSp>
          <p:nvGrpSpPr>
            <p:cNvPr id="60" name="Group 59"/>
            <p:cNvGrpSpPr/>
            <p:nvPr/>
          </p:nvGrpSpPr>
          <p:grpSpPr>
            <a:xfrm>
              <a:off x="1601579" y="2652144"/>
              <a:ext cx="587035" cy="483533"/>
              <a:chOff x="1600492" y="2552134"/>
              <a:chExt cx="687749" cy="566490"/>
            </a:xfrm>
          </p:grpSpPr>
          <p:cxnSp>
            <p:nvCxnSpPr>
              <p:cNvPr id="5" name="Line 9031"/>
              <p:cNvCxnSpPr>
                <a:cxnSpLocks noChangeShapeType="1"/>
              </p:cNvCxnSpPr>
              <p:nvPr/>
            </p:nvCxnSpPr>
            <p:spPr bwMode="auto">
              <a:xfrm>
                <a:off x="1831041" y="2891314"/>
                <a:ext cx="457200" cy="6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Line 9032"/>
              <p:cNvCxnSpPr>
                <a:cxnSpLocks noChangeShapeType="1"/>
              </p:cNvCxnSpPr>
              <p:nvPr/>
            </p:nvCxnSpPr>
            <p:spPr bwMode="auto">
              <a:xfrm flipH="1">
                <a:off x="1600492" y="2890024"/>
                <a:ext cx="228600" cy="2286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Line 9033"/>
              <p:cNvCxnSpPr>
                <a:cxnSpLocks noChangeShapeType="1"/>
              </p:cNvCxnSpPr>
              <p:nvPr/>
            </p:nvCxnSpPr>
            <p:spPr bwMode="auto">
              <a:xfrm flipV="1">
                <a:off x="1831041" y="2552134"/>
                <a:ext cx="635" cy="3429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xt Box 9034"/>
            <p:cNvSpPr txBox="1">
              <a:spLocks noChangeArrowheads="1"/>
            </p:cNvSpPr>
            <p:nvPr/>
          </p:nvSpPr>
          <p:spPr bwMode="auto">
            <a:xfrm>
              <a:off x="2128065" y="2790853"/>
              <a:ext cx="1399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s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9" name="Text Box 9035"/>
            <p:cNvSpPr txBox="1">
              <a:spLocks noChangeArrowheads="1"/>
            </p:cNvSpPr>
            <p:nvPr/>
          </p:nvSpPr>
          <p:spPr bwMode="auto">
            <a:xfrm>
              <a:off x="1763355" y="2633813"/>
              <a:ext cx="182179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t</a:t>
              </a:r>
              <a:endParaRPr lang="en-US" sz="110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 rot="1041033">
              <a:off x="3171499" y="2371726"/>
              <a:ext cx="1688465" cy="972821"/>
              <a:chOff x="6300" y="2160"/>
              <a:chExt cx="2700" cy="2520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6300" y="2160"/>
                <a:ext cx="2700" cy="900"/>
              </a:xfrm>
              <a:custGeom>
                <a:avLst/>
                <a:gdLst>
                  <a:gd name="T0" fmla="*/ 1080 w 2700"/>
                  <a:gd name="T1" fmla="*/ 0 h 900"/>
                  <a:gd name="T2" fmla="*/ 0 w 2700"/>
                  <a:gd name="T3" fmla="*/ 720 h 900"/>
                  <a:gd name="T4" fmla="*/ 1620 w 2700"/>
                  <a:gd name="T5" fmla="*/ 900 h 900"/>
                  <a:gd name="T6" fmla="*/ 2700 w 2700"/>
                  <a:gd name="T7" fmla="*/ 180 h 900"/>
                  <a:gd name="T8" fmla="*/ 1080 w 2700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0" h="900">
                    <a:moveTo>
                      <a:pt x="1080" y="0"/>
                    </a:moveTo>
                    <a:lnTo>
                      <a:pt x="0" y="720"/>
                    </a:lnTo>
                    <a:lnTo>
                      <a:pt x="1620" y="900"/>
                    </a:lnTo>
                    <a:lnTo>
                      <a:pt x="2700" y="18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Line 9042"/>
              <p:cNvCxnSpPr>
                <a:cxnSpLocks noChangeShapeType="1"/>
              </p:cNvCxnSpPr>
              <p:nvPr/>
            </p:nvCxnSpPr>
            <p:spPr bwMode="auto">
              <a:xfrm>
                <a:off x="6300" y="2880"/>
                <a:ext cx="0" cy="16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9043"/>
              <p:cNvCxnSpPr>
                <a:cxnSpLocks noChangeShapeType="1"/>
              </p:cNvCxnSpPr>
              <p:nvPr/>
            </p:nvCxnSpPr>
            <p:spPr bwMode="auto">
              <a:xfrm>
                <a:off x="7920" y="3060"/>
                <a:ext cx="0" cy="16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9044"/>
              <p:cNvCxnSpPr>
                <a:cxnSpLocks noChangeShapeType="1"/>
              </p:cNvCxnSpPr>
              <p:nvPr/>
            </p:nvCxnSpPr>
            <p:spPr bwMode="auto">
              <a:xfrm>
                <a:off x="9000" y="2340"/>
                <a:ext cx="0" cy="16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Line 9045"/>
              <p:cNvCxnSpPr>
                <a:cxnSpLocks noChangeShapeType="1"/>
              </p:cNvCxnSpPr>
              <p:nvPr/>
            </p:nvCxnSpPr>
            <p:spPr bwMode="auto">
              <a:xfrm>
                <a:off x="6300" y="4500"/>
                <a:ext cx="162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Line 9046"/>
              <p:cNvCxnSpPr>
                <a:cxnSpLocks noChangeShapeType="1"/>
              </p:cNvCxnSpPr>
              <p:nvPr/>
            </p:nvCxnSpPr>
            <p:spPr bwMode="auto">
              <a:xfrm flipV="1">
                <a:off x="7920" y="3960"/>
                <a:ext cx="108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" name="Text Box 9047"/>
            <p:cNvSpPr txBox="1">
              <a:spLocks noChangeArrowheads="1"/>
            </p:cNvSpPr>
            <p:nvPr/>
          </p:nvSpPr>
          <p:spPr bwMode="auto">
            <a:xfrm>
              <a:off x="1544664" y="2919102"/>
              <a:ext cx="14592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i="1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r</a:t>
              </a:r>
              <a:endParaRPr lang="en-US" sz="1100" dirty="0"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16" name="Text Box 9048"/>
            <p:cNvSpPr txBox="1">
              <a:spLocks noChangeArrowheads="1"/>
            </p:cNvSpPr>
            <p:nvPr/>
          </p:nvSpPr>
          <p:spPr bwMode="auto">
            <a:xfrm>
              <a:off x="1169035" y="3619186"/>
              <a:ext cx="1281120" cy="26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Parametric space</a:t>
              </a:r>
            </a:p>
          </p:txBody>
        </p:sp>
        <p:sp>
          <p:nvSpPr>
            <p:cNvPr id="17" name="Text Box 9049"/>
            <p:cNvSpPr txBox="1">
              <a:spLocks noChangeArrowheads="1"/>
            </p:cNvSpPr>
            <p:nvPr/>
          </p:nvSpPr>
          <p:spPr bwMode="auto">
            <a:xfrm>
              <a:off x="3269289" y="3619186"/>
              <a:ext cx="1127232" cy="261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Physical space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252144" y="2386965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062914" y="2973070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4002079" y="3342005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995094" y="2324735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193214" y="2752090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919019" y="2686050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732964" y="3282315"/>
              <a:ext cx="45085" cy="4508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699705" y="2623823"/>
              <a:ext cx="334010" cy="13843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1317114" y="301815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2037323" y="346618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25716" y="3415220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383042" y="3141269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435471" y="2094216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361966" y="218240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1026452" y="2509672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1894934" y="2411525"/>
              <a:ext cx="176378" cy="17637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212405" y="2306997"/>
              <a:ext cx="1151066" cy="1159468"/>
              <a:chOff x="1406525" y="2502535"/>
              <a:chExt cx="956945" cy="963930"/>
            </a:xfrm>
          </p:grpSpPr>
          <p:sp>
            <p:nvSpPr>
              <p:cNvPr id="4" name="AutoShape 9030"/>
              <p:cNvSpPr>
                <a:spLocks noChangeArrowheads="1"/>
              </p:cNvSpPr>
              <p:nvPr/>
            </p:nvSpPr>
            <p:spPr bwMode="auto">
              <a:xfrm>
                <a:off x="1435735" y="2531110"/>
                <a:ext cx="914400" cy="914400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2318385" y="3199765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2317115" y="2514600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1647190" y="2502535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1418590" y="2733040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2092325" y="3415665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098040" y="2735580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1406525" y="3421380"/>
                <a:ext cx="45085" cy="450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666241" y="2523464"/>
                <a:ext cx="0" cy="69618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669732" y="3214885"/>
                <a:ext cx="65913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Line 9032"/>
              <p:cNvCxnSpPr>
                <a:cxnSpLocks noChangeShapeType="1"/>
              </p:cNvCxnSpPr>
              <p:nvPr/>
            </p:nvCxnSpPr>
            <p:spPr bwMode="auto">
              <a:xfrm flipH="1">
                <a:off x="1437321" y="3222307"/>
                <a:ext cx="227968" cy="2155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ash"/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" name="Rectangle 60"/>
            <p:cNvSpPr/>
            <p:nvPr/>
          </p:nvSpPr>
          <p:spPr>
            <a:xfrm>
              <a:off x="814388" y="2000250"/>
              <a:ext cx="4262437" cy="19478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62050" y="2610130"/>
            <a:ext cx="3301146" cy="2241145"/>
            <a:chOff x="1162050" y="2610130"/>
            <a:chExt cx="3301146" cy="2241145"/>
          </a:xfrm>
        </p:grpSpPr>
        <p:pic>
          <p:nvPicPr>
            <p:cNvPr id="63" name="Picture 6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050" y="2610130"/>
              <a:ext cx="3301146" cy="2241145"/>
            </a:xfrm>
            <a:prstGeom prst="rect">
              <a:avLst/>
            </a:prstGeom>
          </p:spPr>
        </p:pic>
        <p:cxnSp>
          <p:nvCxnSpPr>
            <p:cNvPr id="67" name="Straight Arrow Connector 66"/>
            <p:cNvCxnSpPr/>
            <p:nvPr/>
          </p:nvCxnSpPr>
          <p:spPr>
            <a:xfrm flipV="1">
              <a:off x="2531119" y="3000376"/>
              <a:ext cx="0" cy="3762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31119" y="4286251"/>
              <a:ext cx="0" cy="3762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401503" y="3204849"/>
              <a:ext cx="9457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96672" y="4262226"/>
              <a:ext cx="9457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pic>
        <p:nvPicPr>
          <p:cNvPr id="72" name="Picture 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1250" y="5143836"/>
            <a:ext cx="2367280" cy="1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1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 sz="11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8160</TotalTime>
  <Words>1259</Words>
  <Application>Microsoft Office PowerPoint</Application>
  <PresentationFormat>Letter Paper (8.5x11 in)</PresentationFormat>
  <Paragraphs>708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Euclid Symbol</vt:lpstr>
      <vt:lpstr>Symbol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Kim,Nam Ho</dc:creator>
  <cp:lastModifiedBy>Nam-ho Kim</cp:lastModifiedBy>
  <cp:revision>175</cp:revision>
  <dcterms:created xsi:type="dcterms:W3CDTF">2016-05-17T13:07:55Z</dcterms:created>
  <dcterms:modified xsi:type="dcterms:W3CDTF">2019-12-04T02:31:20Z</dcterms:modified>
</cp:coreProperties>
</file>