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83" r:id="rId2"/>
    <p:sldId id="284" r:id="rId3"/>
    <p:sldId id="287" r:id="rId4"/>
    <p:sldId id="285" r:id="rId5"/>
    <p:sldId id="288" r:id="rId6"/>
    <p:sldId id="292" r:id="rId7"/>
    <p:sldId id="293" r:id="rId8"/>
    <p:sldId id="295" r:id="rId9"/>
    <p:sldId id="296" r:id="rId10"/>
    <p:sldId id="289" r:id="rId11"/>
    <p:sldId id="290" r:id="rId12"/>
    <p:sldId id="291" r:id="rId13"/>
    <p:sldId id="294" r:id="rId14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7056" autoAdjust="0"/>
  </p:normalViewPr>
  <p:slideViewPr>
    <p:cSldViewPr snapToGrid="0">
      <p:cViewPr>
        <p:scale>
          <a:sx n="200" d="100"/>
          <a:sy n="200" d="100"/>
        </p:scale>
        <p:origin x="354" y="-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9.wmf"/><Relationship Id="rId7" Type="http://schemas.openxmlformats.org/officeDocument/2006/relationships/image" Target="../media/image18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72E33A-870E-43C2-A3A6-ECD244A4FC2B}" type="datetimeFigureOut">
              <a:rPr lang="en-US" smtClean="0"/>
              <a:t>8/17/2019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BBFEF-83F1-4514-9F6C-17BD63AC8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476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s=0:0.05:1;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v1=5.8*(3*s.^2 -2*s.^3);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v2=5.8*(1-3*s.^2 + 2*s.^3);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v_1=[v1 v2];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x=[s 1:0.05:2];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v1=36*(-s.^2 + s.^3);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v2=36*(s-2*s.^2 + s.^3);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v_2=[v1 v2];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plot(x,v_1,x,v_2)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BBFEF-83F1-4514-9F6C-17BD63AC88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22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%Analytical solution</a:t>
            </a:r>
          </a:p>
          <a:p>
            <a:r>
              <a:rPr lang="en-US"/>
              <a:t>E=100;rho=0.01;a=sqrt(E/rho);l=10;</a:t>
            </a:r>
          </a:p>
          <a:p>
            <a:r>
              <a:rPr lang="en-US"/>
              <a:t>v0=1;x=[0 5 10]; t=linspace(0,1,200);</a:t>
            </a:r>
          </a:p>
          <a:p>
            <a:r>
              <a:rPr lang="en-US"/>
              <a:t>u=zeros(size(x,2),size(t,2));</a:t>
            </a:r>
          </a:p>
          <a:p>
            <a:r>
              <a:rPr lang="en-US"/>
              <a:t>s=zeros(size(x,2),size(t,2));</a:t>
            </a:r>
          </a:p>
          <a:p>
            <a:r>
              <a:rPr lang="en-US"/>
              <a:t>for n=1:60</a:t>
            </a:r>
          </a:p>
          <a:p>
            <a:r>
              <a:rPr lang="en-US"/>
              <a:t> bu=(2*(-1)^(n+1)*v0*l)/((n-0.5)^2*pi^2*a);</a:t>
            </a:r>
          </a:p>
          <a:p>
            <a:r>
              <a:rPr lang="en-US"/>
              <a:t> bs=-(2*(-1)^(n+1)*v0)/((n-0.5)*pi*a);</a:t>
            </a:r>
          </a:p>
          <a:p>
            <a:r>
              <a:rPr lang="en-US"/>
              <a:t> u = u + bu*cos((n-0.5)*pi*x/l)'*sin((n-0.5)*pi*a*t/l);</a:t>
            </a:r>
          </a:p>
          <a:p>
            <a:r>
              <a:rPr lang="en-US"/>
              <a:t> s = s + bs*sin((n-0.5)*pi*x/l)'*sin((n-0.5)*pi*a*t/l);</a:t>
            </a:r>
          </a:p>
          <a:p>
            <a:r>
              <a:rPr lang="en-US"/>
              <a:t>end</a:t>
            </a:r>
          </a:p>
          <a:p>
            <a:r>
              <a:rPr lang="en-US"/>
              <a:t>plot(t,u(1,:),t,u(2,:),t,u(3,:))</a:t>
            </a:r>
          </a:p>
          <a:p>
            <a:r>
              <a:rPr lang="en-US"/>
              <a:t>plot(t,s(1,:),t,s(2,:),t,s(3,:))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BBFEF-83F1-4514-9F6C-17BD63AC886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78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8/17/2019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891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8/17/2019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6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8/17/2019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234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8/17/2019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662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8/17/2019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68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8/17/2019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131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8/17/2019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8/17/2019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5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8/17/2019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1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8/17/2019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485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8/17/2019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27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AB83E-5C95-440C-B566-7BAA9BCBD076}" type="datetimeFigureOut">
              <a:rPr lang="en-US" smtClean="0"/>
              <a:t>8/17/2019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38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9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9.wmf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8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36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8.bin"/><Relationship Id="rId21" Type="http://schemas.openxmlformats.org/officeDocument/2006/relationships/image" Target="../media/image22.png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8.wmf"/><Relationship Id="rId20" Type="http://schemas.openxmlformats.org/officeDocument/2006/relationships/image" Target="../media/image21.jpeg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6.bin"/><Relationship Id="rId23" Type="http://schemas.openxmlformats.org/officeDocument/2006/relationships/image" Target="../media/image24.png"/><Relationship Id="rId10" Type="http://schemas.openxmlformats.org/officeDocument/2006/relationships/image" Target="../media/image15.wmf"/><Relationship Id="rId19" Type="http://schemas.openxmlformats.org/officeDocument/2006/relationships/image" Target="../media/image20.jpeg"/><Relationship Id="rId4" Type="http://schemas.openxmlformats.org/officeDocument/2006/relationships/image" Target="../media/image7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7.wmf"/><Relationship Id="rId22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tiff"/><Relationship Id="rId2" Type="http://schemas.openxmlformats.org/officeDocument/2006/relationships/image" Target="../media/image33.tif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/>
          <p:cNvGrpSpPr/>
          <p:nvPr/>
        </p:nvGrpSpPr>
        <p:grpSpPr>
          <a:xfrm>
            <a:off x="2266367" y="2471806"/>
            <a:ext cx="2595706" cy="1682768"/>
            <a:chOff x="2127094" y="194522"/>
            <a:chExt cx="2595706" cy="1682768"/>
          </a:xfrm>
        </p:grpSpPr>
        <p:sp>
          <p:nvSpPr>
            <p:cNvPr id="47" name="Text Box 2297"/>
            <p:cNvSpPr txBox="1">
              <a:spLocks noChangeArrowheads="1"/>
            </p:cNvSpPr>
            <p:nvPr/>
          </p:nvSpPr>
          <p:spPr bwMode="auto">
            <a:xfrm>
              <a:off x="2992066" y="878345"/>
              <a:ext cx="199731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2231747" y="489589"/>
              <a:ext cx="1811616" cy="12799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50" name="Line 2304"/>
            <p:cNvCxnSpPr/>
            <p:nvPr/>
          </p:nvCxnSpPr>
          <p:spPr bwMode="auto">
            <a:xfrm>
              <a:off x="2236510" y="658631"/>
              <a:ext cx="0" cy="4315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Line 2307"/>
            <p:cNvCxnSpPr/>
            <p:nvPr/>
          </p:nvCxnSpPr>
          <p:spPr bwMode="auto">
            <a:xfrm>
              <a:off x="2231747" y="1032838"/>
              <a:ext cx="181120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57" name="Group 56"/>
            <p:cNvGrpSpPr/>
            <p:nvPr/>
          </p:nvGrpSpPr>
          <p:grpSpPr>
            <a:xfrm>
              <a:off x="2127094" y="195925"/>
              <a:ext cx="231113" cy="236775"/>
              <a:chOff x="2765714" y="3746296"/>
              <a:chExt cx="231113" cy="236775"/>
            </a:xfrm>
          </p:grpSpPr>
          <p:sp>
            <p:nvSpPr>
              <p:cNvPr id="73" name="Oval 11"/>
              <p:cNvSpPr>
                <a:spLocks noChangeArrowheads="1"/>
              </p:cNvSpPr>
              <p:nvPr/>
            </p:nvSpPr>
            <p:spPr bwMode="auto">
              <a:xfrm>
                <a:off x="2766422" y="3748405"/>
                <a:ext cx="224626" cy="23466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4" name="Text Box 10"/>
              <p:cNvSpPr txBox="1">
                <a:spLocks noChangeArrowheads="1"/>
              </p:cNvSpPr>
              <p:nvPr/>
            </p:nvSpPr>
            <p:spPr bwMode="auto">
              <a:xfrm>
                <a:off x="2765714" y="3746296"/>
                <a:ext cx="231113" cy="193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1219170">
                  <a:tabLst>
                    <a:tab pos="304792" algn="l"/>
                  </a:tabLst>
                </a:pPr>
                <a:r>
                  <a:rPr lang="en-US" altLang="en-US" sz="1467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3929933" y="194522"/>
              <a:ext cx="231113" cy="236775"/>
              <a:chOff x="2765714" y="3746296"/>
              <a:chExt cx="231113" cy="236775"/>
            </a:xfrm>
          </p:grpSpPr>
          <p:sp>
            <p:nvSpPr>
              <p:cNvPr id="71" name="Oval 11"/>
              <p:cNvSpPr>
                <a:spLocks noChangeArrowheads="1"/>
              </p:cNvSpPr>
              <p:nvPr/>
            </p:nvSpPr>
            <p:spPr bwMode="auto">
              <a:xfrm>
                <a:off x="2766422" y="3748405"/>
                <a:ext cx="224626" cy="23466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2" name="Text Box 10"/>
              <p:cNvSpPr txBox="1">
                <a:spLocks noChangeArrowheads="1"/>
              </p:cNvSpPr>
              <p:nvPr/>
            </p:nvSpPr>
            <p:spPr bwMode="auto">
              <a:xfrm>
                <a:off x="2765714" y="3746296"/>
                <a:ext cx="231113" cy="193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1219170">
                  <a:tabLst>
                    <a:tab pos="304792" algn="l"/>
                  </a:tabLst>
                </a:pPr>
                <a:r>
                  <a:rPr lang="en-US" altLang="en-US" sz="1467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65" name="Straight Arrow Connector 64"/>
            <p:cNvCxnSpPr/>
            <p:nvPr/>
          </p:nvCxnSpPr>
          <p:spPr>
            <a:xfrm>
              <a:off x="2233858" y="762904"/>
              <a:ext cx="2450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Line 2304"/>
            <p:cNvCxnSpPr/>
            <p:nvPr/>
          </p:nvCxnSpPr>
          <p:spPr bwMode="auto">
            <a:xfrm>
              <a:off x="4039102" y="658631"/>
              <a:ext cx="0" cy="4315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7" name="Straight Arrow Connector 76"/>
            <p:cNvCxnSpPr/>
            <p:nvPr/>
          </p:nvCxnSpPr>
          <p:spPr>
            <a:xfrm>
              <a:off x="4036450" y="762904"/>
              <a:ext cx="2450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Freeform 12"/>
            <p:cNvSpPr>
              <a:spLocks/>
            </p:cNvSpPr>
            <p:nvPr/>
          </p:nvSpPr>
          <p:spPr bwMode="auto">
            <a:xfrm>
              <a:off x="2250027" y="1199467"/>
              <a:ext cx="1775279" cy="185530"/>
            </a:xfrm>
            <a:custGeom>
              <a:avLst/>
              <a:gdLst>
                <a:gd name="T0" fmla="*/ 0 w 1365"/>
                <a:gd name="T1" fmla="*/ 144 h 219"/>
                <a:gd name="T2" fmla="*/ 337 w 1365"/>
                <a:gd name="T3" fmla="*/ 146 h 219"/>
                <a:gd name="T4" fmla="*/ 337 w 1365"/>
                <a:gd name="T5" fmla="*/ 0 h 219"/>
                <a:gd name="T6" fmla="*/ 478 w 1365"/>
                <a:gd name="T7" fmla="*/ 219 h 219"/>
                <a:gd name="T8" fmla="*/ 478 w 1365"/>
                <a:gd name="T9" fmla="*/ 0 h 219"/>
                <a:gd name="T10" fmla="*/ 602 w 1365"/>
                <a:gd name="T11" fmla="*/ 219 h 219"/>
                <a:gd name="T12" fmla="*/ 602 w 1365"/>
                <a:gd name="T13" fmla="*/ 0 h 219"/>
                <a:gd name="T14" fmla="*/ 720 w 1365"/>
                <a:gd name="T15" fmla="*/ 219 h 219"/>
                <a:gd name="T16" fmla="*/ 727 w 1365"/>
                <a:gd name="T17" fmla="*/ 0 h 219"/>
                <a:gd name="T18" fmla="*/ 851 w 1365"/>
                <a:gd name="T19" fmla="*/ 219 h 219"/>
                <a:gd name="T20" fmla="*/ 851 w 1365"/>
                <a:gd name="T21" fmla="*/ 0 h 219"/>
                <a:gd name="T22" fmla="*/ 975 w 1365"/>
                <a:gd name="T23" fmla="*/ 219 h 219"/>
                <a:gd name="T24" fmla="*/ 975 w 1365"/>
                <a:gd name="T25" fmla="*/ 9 h 219"/>
                <a:gd name="T26" fmla="*/ 1066 w 1365"/>
                <a:gd name="T27" fmla="*/ 154 h 219"/>
                <a:gd name="T28" fmla="*/ 1365 w 1365"/>
                <a:gd name="T29" fmla="*/ 15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65" h="219">
                  <a:moveTo>
                    <a:pt x="0" y="144"/>
                  </a:moveTo>
                  <a:lnTo>
                    <a:pt x="337" y="146"/>
                  </a:lnTo>
                  <a:lnTo>
                    <a:pt x="337" y="0"/>
                  </a:lnTo>
                  <a:lnTo>
                    <a:pt x="478" y="219"/>
                  </a:lnTo>
                  <a:lnTo>
                    <a:pt x="478" y="0"/>
                  </a:lnTo>
                  <a:lnTo>
                    <a:pt x="602" y="219"/>
                  </a:lnTo>
                  <a:lnTo>
                    <a:pt x="602" y="0"/>
                  </a:lnTo>
                  <a:lnTo>
                    <a:pt x="720" y="219"/>
                  </a:lnTo>
                  <a:lnTo>
                    <a:pt x="727" y="0"/>
                  </a:lnTo>
                  <a:lnTo>
                    <a:pt x="851" y="219"/>
                  </a:lnTo>
                  <a:lnTo>
                    <a:pt x="851" y="0"/>
                  </a:lnTo>
                  <a:lnTo>
                    <a:pt x="975" y="219"/>
                  </a:lnTo>
                  <a:lnTo>
                    <a:pt x="975" y="9"/>
                  </a:lnTo>
                  <a:lnTo>
                    <a:pt x="1066" y="154"/>
                  </a:lnTo>
                  <a:lnTo>
                    <a:pt x="1365" y="15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85" name="Object 8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89390704"/>
                </p:ext>
              </p:extLst>
            </p:nvPr>
          </p:nvGraphicFramePr>
          <p:xfrm>
            <a:off x="2460626" y="577851"/>
            <a:ext cx="420688" cy="320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9" name="Equation" r:id="rId3" imgW="330120" imgH="241200" progId="Equation.DSMT4">
                    <p:embed/>
                  </p:oleObj>
                </mc:Choice>
                <mc:Fallback>
                  <p:oleObj name="Equation" r:id="rId3" imgW="330120" imgH="241200" progId="Equation.DSMT4">
                    <p:embed/>
                    <p:pic>
                      <p:nvPicPr>
                        <p:cNvPr id="55" name="Object 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60626" y="577851"/>
                          <a:ext cx="420688" cy="3206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1" name="Oval 90"/>
            <p:cNvSpPr/>
            <p:nvPr/>
          </p:nvSpPr>
          <p:spPr>
            <a:xfrm>
              <a:off x="2145762" y="1228241"/>
              <a:ext cx="188705" cy="188705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3918600" y="1225731"/>
              <a:ext cx="188705" cy="188705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94" name="Object 9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13057723"/>
                </p:ext>
              </p:extLst>
            </p:nvPr>
          </p:nvGraphicFramePr>
          <p:xfrm>
            <a:off x="4270363" y="579438"/>
            <a:ext cx="452437" cy="320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60" name="Equation" r:id="rId5" imgW="355320" imgH="241200" progId="Equation.DSMT4">
                    <p:embed/>
                  </p:oleObj>
                </mc:Choice>
                <mc:Fallback>
                  <p:oleObj name="Equation" r:id="rId5" imgW="355320" imgH="241200" progId="Equation.DSMT4">
                    <p:embed/>
                    <p:pic>
                      <p:nvPicPr>
                        <p:cNvPr id="85" name="Object 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70363" y="579438"/>
                          <a:ext cx="452437" cy="3206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5" name="Object 9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02555499"/>
                </p:ext>
              </p:extLst>
            </p:nvPr>
          </p:nvGraphicFramePr>
          <p:xfrm>
            <a:off x="2131457" y="1355003"/>
            <a:ext cx="227013" cy="522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61" name="Equation" r:id="rId7" imgW="177480" imgH="393480" progId="Equation.DSMT4">
                    <p:embed/>
                  </p:oleObj>
                </mc:Choice>
                <mc:Fallback>
                  <p:oleObj name="Equation" r:id="rId7" imgW="177480" imgH="393480" progId="Equation.DSMT4">
                    <p:embed/>
                    <p:pic>
                      <p:nvPicPr>
                        <p:cNvPr id="85" name="Object 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1457" y="1355003"/>
                          <a:ext cx="227013" cy="5222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6" name="Object 9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73178513"/>
                </p:ext>
              </p:extLst>
            </p:nvPr>
          </p:nvGraphicFramePr>
          <p:xfrm>
            <a:off x="3911327" y="1355003"/>
            <a:ext cx="227013" cy="522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62" name="Equation" r:id="rId9" imgW="177480" imgH="393480" progId="Equation.DSMT4">
                    <p:embed/>
                  </p:oleObj>
                </mc:Choice>
                <mc:Fallback>
                  <p:oleObj name="Equation" r:id="rId9" imgW="177480" imgH="393480" progId="Equation.DSMT4">
                    <p:embed/>
                    <p:pic>
                      <p:nvPicPr>
                        <p:cNvPr id="95" name="Object 9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11327" y="1355003"/>
                          <a:ext cx="227013" cy="5222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0" name="Object 9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85464740"/>
                </p:ext>
              </p:extLst>
            </p:nvPr>
          </p:nvGraphicFramePr>
          <p:xfrm>
            <a:off x="2731673" y="1501072"/>
            <a:ext cx="806450" cy="254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63" name="Equation" r:id="rId10" imgW="634680" imgH="190440" progId="Equation.DSMT4">
                    <p:embed/>
                  </p:oleObj>
                </mc:Choice>
                <mc:Fallback>
                  <p:oleObj name="Equation" r:id="rId10" imgW="634680" imgH="190440" progId="Equation.DSMT4">
                    <p:embed/>
                    <p:pic>
                      <p:nvPicPr>
                        <p:cNvPr id="94" name="Object 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1673" y="1501072"/>
                          <a:ext cx="806450" cy="254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7" name="Group 136"/>
          <p:cNvGrpSpPr/>
          <p:nvPr/>
        </p:nvGrpSpPr>
        <p:grpSpPr>
          <a:xfrm>
            <a:off x="2266367" y="323101"/>
            <a:ext cx="2540583" cy="1249381"/>
            <a:chOff x="2266367" y="323101"/>
            <a:chExt cx="2540583" cy="1249381"/>
          </a:xfrm>
        </p:grpSpPr>
        <p:sp>
          <p:nvSpPr>
            <p:cNvPr id="104" name="Rectangle 103"/>
            <p:cNvSpPr>
              <a:spLocks noChangeArrowheads="1"/>
            </p:cNvSpPr>
            <p:nvPr/>
          </p:nvSpPr>
          <p:spPr bwMode="auto">
            <a:xfrm>
              <a:off x="2371020" y="618168"/>
              <a:ext cx="1811616" cy="69701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105" name="Line 2304"/>
            <p:cNvCxnSpPr/>
            <p:nvPr/>
          </p:nvCxnSpPr>
          <p:spPr bwMode="auto">
            <a:xfrm>
              <a:off x="2375783" y="787210"/>
              <a:ext cx="0" cy="7753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07" name="Group 106"/>
            <p:cNvGrpSpPr/>
            <p:nvPr/>
          </p:nvGrpSpPr>
          <p:grpSpPr>
            <a:xfrm>
              <a:off x="2266367" y="324504"/>
              <a:ext cx="231113" cy="236775"/>
              <a:chOff x="2765714" y="3746296"/>
              <a:chExt cx="231113" cy="236775"/>
            </a:xfrm>
          </p:grpSpPr>
          <p:sp>
            <p:nvSpPr>
              <p:cNvPr id="122" name="Oval 11"/>
              <p:cNvSpPr>
                <a:spLocks noChangeArrowheads="1"/>
              </p:cNvSpPr>
              <p:nvPr/>
            </p:nvSpPr>
            <p:spPr bwMode="auto">
              <a:xfrm>
                <a:off x="2766422" y="3748405"/>
                <a:ext cx="224626" cy="23466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3" name="Text Box 10"/>
              <p:cNvSpPr txBox="1">
                <a:spLocks noChangeArrowheads="1"/>
              </p:cNvSpPr>
              <p:nvPr/>
            </p:nvSpPr>
            <p:spPr bwMode="auto">
              <a:xfrm>
                <a:off x="2765714" y="3746296"/>
                <a:ext cx="231113" cy="193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1219170">
                  <a:tabLst>
                    <a:tab pos="304792" algn="l"/>
                  </a:tabLst>
                </a:pPr>
                <a:r>
                  <a:rPr lang="en-US" altLang="en-US" sz="1467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08" name="Group 107"/>
            <p:cNvGrpSpPr/>
            <p:nvPr/>
          </p:nvGrpSpPr>
          <p:grpSpPr>
            <a:xfrm>
              <a:off x="4069206" y="323101"/>
              <a:ext cx="231113" cy="236775"/>
              <a:chOff x="2765714" y="3746296"/>
              <a:chExt cx="231113" cy="236775"/>
            </a:xfrm>
          </p:grpSpPr>
          <p:sp>
            <p:nvSpPr>
              <p:cNvPr id="120" name="Oval 11"/>
              <p:cNvSpPr>
                <a:spLocks noChangeArrowheads="1"/>
              </p:cNvSpPr>
              <p:nvPr/>
            </p:nvSpPr>
            <p:spPr bwMode="auto">
              <a:xfrm>
                <a:off x="2766422" y="3748405"/>
                <a:ext cx="224626" cy="23466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1" name="Text Box 10"/>
              <p:cNvSpPr txBox="1">
                <a:spLocks noChangeArrowheads="1"/>
              </p:cNvSpPr>
              <p:nvPr/>
            </p:nvSpPr>
            <p:spPr bwMode="auto">
              <a:xfrm>
                <a:off x="2765714" y="3746296"/>
                <a:ext cx="231113" cy="193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1219170">
                  <a:tabLst>
                    <a:tab pos="304792" algn="l"/>
                  </a:tabLst>
                </a:pPr>
                <a:r>
                  <a:rPr lang="en-US" altLang="en-US" sz="1467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09" name="Straight Arrow Connector 108"/>
            <p:cNvCxnSpPr/>
            <p:nvPr/>
          </p:nvCxnSpPr>
          <p:spPr>
            <a:xfrm>
              <a:off x="2377894" y="891483"/>
              <a:ext cx="2450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13" name="Object 1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95434180"/>
                </p:ext>
              </p:extLst>
            </p:nvPr>
          </p:nvGraphicFramePr>
          <p:xfrm>
            <a:off x="2607010" y="710470"/>
            <a:ext cx="388938" cy="8620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64" name="Equation" r:id="rId12" imgW="304560" imgH="647640" progId="Equation.DSMT4">
                    <p:embed/>
                  </p:oleObj>
                </mc:Choice>
                <mc:Fallback>
                  <p:oleObj name="Equation" r:id="rId12" imgW="304560" imgH="647640" progId="Equation.DSMT4">
                    <p:embed/>
                    <p:pic>
                      <p:nvPicPr>
                        <p:cNvPr id="85" name="Object 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07010" y="710470"/>
                          <a:ext cx="388938" cy="8620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5" name="Oval 124"/>
            <p:cNvSpPr/>
            <p:nvPr/>
          </p:nvSpPr>
          <p:spPr>
            <a:xfrm>
              <a:off x="2304088" y="581849"/>
              <a:ext cx="139916" cy="13991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/>
            <p:cNvSpPr/>
            <p:nvPr/>
          </p:nvSpPr>
          <p:spPr>
            <a:xfrm>
              <a:off x="4105272" y="583273"/>
              <a:ext cx="139916" cy="13991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8" name="Straight Arrow Connector 127"/>
            <p:cNvCxnSpPr/>
            <p:nvPr/>
          </p:nvCxnSpPr>
          <p:spPr>
            <a:xfrm>
              <a:off x="2377894" y="1162955"/>
              <a:ext cx="2450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/>
            <p:nvPr/>
          </p:nvCxnSpPr>
          <p:spPr>
            <a:xfrm>
              <a:off x="2377894" y="1439168"/>
              <a:ext cx="2450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Line 2304"/>
            <p:cNvCxnSpPr/>
            <p:nvPr/>
          </p:nvCxnSpPr>
          <p:spPr bwMode="auto">
            <a:xfrm>
              <a:off x="4179571" y="780084"/>
              <a:ext cx="0" cy="7753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" name="Straight Arrow Connector 132"/>
            <p:cNvCxnSpPr/>
            <p:nvPr/>
          </p:nvCxnSpPr>
          <p:spPr>
            <a:xfrm>
              <a:off x="4181682" y="884357"/>
              <a:ext cx="2450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34" name="Object 1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76386058"/>
                </p:ext>
              </p:extLst>
            </p:nvPr>
          </p:nvGraphicFramePr>
          <p:xfrm>
            <a:off x="4402138" y="703263"/>
            <a:ext cx="404812" cy="8620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65" name="Equation" r:id="rId14" imgW="317160" imgH="647640" progId="Equation.DSMT4">
                    <p:embed/>
                  </p:oleObj>
                </mc:Choice>
                <mc:Fallback>
                  <p:oleObj name="Equation" r:id="rId14" imgW="317160" imgH="647640" progId="Equation.DSMT4">
                    <p:embed/>
                    <p:pic>
                      <p:nvPicPr>
                        <p:cNvPr id="113" name="Object 1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02138" y="703263"/>
                          <a:ext cx="404812" cy="8620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35" name="Straight Arrow Connector 134"/>
            <p:cNvCxnSpPr/>
            <p:nvPr/>
          </p:nvCxnSpPr>
          <p:spPr>
            <a:xfrm>
              <a:off x="4181682" y="1155829"/>
              <a:ext cx="2450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/>
            <p:nvPr/>
          </p:nvCxnSpPr>
          <p:spPr>
            <a:xfrm>
              <a:off x="4181682" y="1432042"/>
              <a:ext cx="2450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8" name="TextBox 137"/>
          <p:cNvSpPr txBox="1"/>
          <p:nvPr/>
        </p:nvSpPr>
        <p:spPr>
          <a:xfrm>
            <a:off x="109718" y="200150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8.1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109718" y="2526461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8.2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109718" y="4948441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8.3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109718" y="6977188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8.4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9" name="Group 168"/>
          <p:cNvGrpSpPr/>
          <p:nvPr/>
        </p:nvGrpSpPr>
        <p:grpSpPr>
          <a:xfrm>
            <a:off x="2227874" y="4849510"/>
            <a:ext cx="2519018" cy="710507"/>
            <a:chOff x="1892647" y="4502156"/>
            <a:chExt cx="2519018" cy="710507"/>
          </a:xfrm>
        </p:grpSpPr>
        <p:cxnSp>
          <p:nvCxnSpPr>
            <p:cNvPr id="145" name="Line 2304"/>
            <p:cNvCxnSpPr/>
            <p:nvPr/>
          </p:nvCxnSpPr>
          <p:spPr bwMode="auto">
            <a:xfrm>
              <a:off x="3684536" y="4519610"/>
              <a:ext cx="0" cy="2199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9" name="Straight Arrow Connector 148"/>
            <p:cNvCxnSpPr/>
            <p:nvPr/>
          </p:nvCxnSpPr>
          <p:spPr>
            <a:xfrm>
              <a:off x="3688227" y="4630039"/>
              <a:ext cx="2450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Freeform 12"/>
            <p:cNvSpPr>
              <a:spLocks/>
            </p:cNvSpPr>
            <p:nvPr/>
          </p:nvSpPr>
          <p:spPr bwMode="auto">
            <a:xfrm>
              <a:off x="2081213" y="4807513"/>
              <a:ext cx="1443037" cy="185530"/>
            </a:xfrm>
            <a:custGeom>
              <a:avLst/>
              <a:gdLst>
                <a:gd name="T0" fmla="*/ 0 w 1365"/>
                <a:gd name="T1" fmla="*/ 144 h 219"/>
                <a:gd name="T2" fmla="*/ 337 w 1365"/>
                <a:gd name="T3" fmla="*/ 146 h 219"/>
                <a:gd name="T4" fmla="*/ 337 w 1365"/>
                <a:gd name="T5" fmla="*/ 0 h 219"/>
                <a:gd name="T6" fmla="*/ 478 w 1365"/>
                <a:gd name="T7" fmla="*/ 219 h 219"/>
                <a:gd name="T8" fmla="*/ 478 w 1365"/>
                <a:gd name="T9" fmla="*/ 0 h 219"/>
                <a:gd name="T10" fmla="*/ 602 w 1365"/>
                <a:gd name="T11" fmla="*/ 219 h 219"/>
                <a:gd name="T12" fmla="*/ 602 w 1365"/>
                <a:gd name="T13" fmla="*/ 0 h 219"/>
                <a:gd name="T14" fmla="*/ 720 w 1365"/>
                <a:gd name="T15" fmla="*/ 219 h 219"/>
                <a:gd name="T16" fmla="*/ 727 w 1365"/>
                <a:gd name="T17" fmla="*/ 0 h 219"/>
                <a:gd name="T18" fmla="*/ 851 w 1365"/>
                <a:gd name="T19" fmla="*/ 219 h 219"/>
                <a:gd name="T20" fmla="*/ 851 w 1365"/>
                <a:gd name="T21" fmla="*/ 0 h 219"/>
                <a:gd name="T22" fmla="*/ 975 w 1365"/>
                <a:gd name="T23" fmla="*/ 219 h 219"/>
                <a:gd name="T24" fmla="*/ 975 w 1365"/>
                <a:gd name="T25" fmla="*/ 9 h 219"/>
                <a:gd name="T26" fmla="*/ 1066 w 1365"/>
                <a:gd name="T27" fmla="*/ 154 h 219"/>
                <a:gd name="T28" fmla="*/ 1365 w 1365"/>
                <a:gd name="T29" fmla="*/ 15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65" h="219">
                  <a:moveTo>
                    <a:pt x="0" y="144"/>
                  </a:moveTo>
                  <a:lnTo>
                    <a:pt x="337" y="146"/>
                  </a:lnTo>
                  <a:lnTo>
                    <a:pt x="337" y="0"/>
                  </a:lnTo>
                  <a:lnTo>
                    <a:pt x="478" y="219"/>
                  </a:lnTo>
                  <a:lnTo>
                    <a:pt x="478" y="0"/>
                  </a:lnTo>
                  <a:lnTo>
                    <a:pt x="602" y="219"/>
                  </a:lnTo>
                  <a:lnTo>
                    <a:pt x="602" y="0"/>
                  </a:lnTo>
                  <a:lnTo>
                    <a:pt x="720" y="219"/>
                  </a:lnTo>
                  <a:lnTo>
                    <a:pt x="727" y="0"/>
                  </a:lnTo>
                  <a:lnTo>
                    <a:pt x="851" y="219"/>
                  </a:lnTo>
                  <a:lnTo>
                    <a:pt x="851" y="0"/>
                  </a:lnTo>
                  <a:lnTo>
                    <a:pt x="975" y="219"/>
                  </a:lnTo>
                  <a:lnTo>
                    <a:pt x="975" y="9"/>
                  </a:lnTo>
                  <a:lnTo>
                    <a:pt x="1066" y="154"/>
                  </a:lnTo>
                  <a:lnTo>
                    <a:pt x="1365" y="15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53" name="Object 15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33785893"/>
                </p:ext>
              </p:extLst>
            </p:nvPr>
          </p:nvGraphicFramePr>
          <p:xfrm>
            <a:off x="3925890" y="4502156"/>
            <a:ext cx="485775" cy="254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66" name="Equation" r:id="rId16" imgW="380880" imgH="190440" progId="Equation.DSMT4">
                    <p:embed/>
                  </p:oleObj>
                </mc:Choice>
                <mc:Fallback>
                  <p:oleObj name="Equation" r:id="rId16" imgW="380880" imgH="190440" progId="Equation.DSMT4">
                    <p:embed/>
                    <p:pic>
                      <p:nvPicPr>
                        <p:cNvPr id="85" name="Object 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25890" y="4502156"/>
                          <a:ext cx="485775" cy="254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7" name="Object 15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17508256"/>
                </p:ext>
              </p:extLst>
            </p:nvPr>
          </p:nvGraphicFramePr>
          <p:xfrm>
            <a:off x="2716514" y="4547863"/>
            <a:ext cx="146050" cy="201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67" name="Equation" r:id="rId18" imgW="114120" imgH="152280" progId="Equation.DSMT4">
                    <p:embed/>
                  </p:oleObj>
                </mc:Choice>
                <mc:Fallback>
                  <p:oleObj name="Equation" r:id="rId18" imgW="114120" imgH="152280" progId="Equation.DSMT4">
                    <p:embed/>
                    <p:pic>
                      <p:nvPicPr>
                        <p:cNvPr id="95" name="Object 9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16514" y="4547863"/>
                          <a:ext cx="146050" cy="2016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4" name="Rectangle 163" descr="Dark upward diagonal"/>
            <p:cNvSpPr>
              <a:spLocks noChangeArrowheads="1"/>
            </p:cNvSpPr>
            <p:nvPr/>
          </p:nvSpPr>
          <p:spPr bwMode="auto">
            <a:xfrm>
              <a:off x="1892647" y="4638167"/>
              <a:ext cx="184703" cy="574496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166" name="Straight Connector 165"/>
            <p:cNvCxnSpPr/>
            <p:nvPr/>
          </p:nvCxnSpPr>
          <p:spPr>
            <a:xfrm>
              <a:off x="2070733" y="4638167"/>
              <a:ext cx="0" cy="57449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Rectangle 166"/>
            <p:cNvSpPr/>
            <p:nvPr/>
          </p:nvSpPr>
          <p:spPr>
            <a:xfrm>
              <a:off x="3523106" y="4763402"/>
              <a:ext cx="340034" cy="34003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159" name="Object 15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12415475"/>
                </p:ext>
              </p:extLst>
            </p:nvPr>
          </p:nvGraphicFramePr>
          <p:xfrm>
            <a:off x="3591788" y="4857913"/>
            <a:ext cx="209550" cy="152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68" name="Equation" r:id="rId20" imgW="164880" imgH="114120" progId="Equation.DSMT4">
                    <p:embed/>
                  </p:oleObj>
                </mc:Choice>
                <mc:Fallback>
                  <p:oleObj name="Equation" r:id="rId20" imgW="164880" imgH="114120" progId="Equation.DSMT4">
                    <p:embed/>
                    <p:pic>
                      <p:nvPicPr>
                        <p:cNvPr id="100" name="Object 9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91788" y="4857913"/>
                          <a:ext cx="209550" cy="152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4" name="Group 113"/>
          <p:cNvGrpSpPr/>
          <p:nvPr/>
        </p:nvGrpSpPr>
        <p:grpSpPr>
          <a:xfrm>
            <a:off x="2237002" y="6218839"/>
            <a:ext cx="2721535" cy="1725012"/>
            <a:chOff x="2237002" y="6218839"/>
            <a:chExt cx="2721535" cy="1725012"/>
          </a:xfrm>
        </p:grpSpPr>
        <p:sp>
          <p:nvSpPr>
            <p:cNvPr id="126" name="Freeform 338"/>
            <p:cNvSpPr>
              <a:spLocks/>
            </p:cNvSpPr>
            <p:nvPr/>
          </p:nvSpPr>
          <p:spPr bwMode="auto">
            <a:xfrm>
              <a:off x="2237002" y="6659416"/>
              <a:ext cx="2080053" cy="1093521"/>
            </a:xfrm>
            <a:custGeom>
              <a:avLst/>
              <a:gdLst>
                <a:gd name="T0" fmla="*/ 25 w 1604"/>
                <a:gd name="T1" fmla="*/ 547 h 1366"/>
                <a:gd name="T2" fmla="*/ 55 w 1604"/>
                <a:gd name="T3" fmla="*/ 386 h 1366"/>
                <a:gd name="T4" fmla="*/ 86 w 1604"/>
                <a:gd name="T5" fmla="*/ 243 h 1366"/>
                <a:gd name="T6" fmla="*/ 117 w 1604"/>
                <a:gd name="T7" fmla="*/ 127 h 1366"/>
                <a:gd name="T8" fmla="*/ 148 w 1604"/>
                <a:gd name="T9" fmla="*/ 46 h 1366"/>
                <a:gd name="T10" fmla="*/ 179 w 1604"/>
                <a:gd name="T11" fmla="*/ 4 h 1366"/>
                <a:gd name="T12" fmla="*/ 210 w 1604"/>
                <a:gd name="T13" fmla="*/ 5 h 1366"/>
                <a:gd name="T14" fmla="*/ 241 w 1604"/>
                <a:gd name="T15" fmla="*/ 48 h 1366"/>
                <a:gd name="T16" fmla="*/ 271 w 1604"/>
                <a:gd name="T17" fmla="*/ 130 h 1366"/>
                <a:gd name="T18" fmla="*/ 302 w 1604"/>
                <a:gd name="T19" fmla="*/ 247 h 1366"/>
                <a:gd name="T20" fmla="*/ 333 w 1604"/>
                <a:gd name="T21" fmla="*/ 391 h 1366"/>
                <a:gd name="T22" fmla="*/ 364 w 1604"/>
                <a:gd name="T23" fmla="*/ 553 h 1366"/>
                <a:gd name="T24" fmla="*/ 395 w 1604"/>
                <a:gd name="T25" fmla="*/ 723 h 1366"/>
                <a:gd name="T26" fmla="*/ 426 w 1604"/>
                <a:gd name="T27" fmla="*/ 890 h 1366"/>
                <a:gd name="T28" fmla="*/ 457 w 1604"/>
                <a:gd name="T29" fmla="*/ 1045 h 1366"/>
                <a:gd name="T30" fmla="*/ 488 w 1604"/>
                <a:gd name="T31" fmla="*/ 1177 h 1366"/>
                <a:gd name="T32" fmla="*/ 518 w 1604"/>
                <a:gd name="T33" fmla="*/ 1278 h 1366"/>
                <a:gd name="T34" fmla="*/ 549 w 1604"/>
                <a:gd name="T35" fmla="*/ 1343 h 1366"/>
                <a:gd name="T36" fmla="*/ 580 w 1604"/>
                <a:gd name="T37" fmla="*/ 1366 h 1366"/>
                <a:gd name="T38" fmla="*/ 611 w 1604"/>
                <a:gd name="T39" fmla="*/ 1347 h 1366"/>
                <a:gd name="T40" fmla="*/ 642 w 1604"/>
                <a:gd name="T41" fmla="*/ 1286 h 1366"/>
                <a:gd name="T42" fmla="*/ 673 w 1604"/>
                <a:gd name="T43" fmla="*/ 1188 h 1366"/>
                <a:gd name="T44" fmla="*/ 704 w 1604"/>
                <a:gd name="T45" fmla="*/ 1059 h 1366"/>
                <a:gd name="T46" fmla="*/ 734 w 1604"/>
                <a:gd name="T47" fmla="*/ 906 h 1366"/>
                <a:gd name="T48" fmla="*/ 765 w 1604"/>
                <a:gd name="T49" fmla="*/ 739 h 1366"/>
                <a:gd name="T50" fmla="*/ 796 w 1604"/>
                <a:gd name="T51" fmla="*/ 569 h 1366"/>
                <a:gd name="T52" fmla="*/ 827 w 1604"/>
                <a:gd name="T53" fmla="*/ 406 h 1366"/>
                <a:gd name="T54" fmla="*/ 858 w 1604"/>
                <a:gd name="T55" fmla="*/ 260 h 1366"/>
                <a:gd name="T56" fmla="*/ 889 w 1604"/>
                <a:gd name="T57" fmla="*/ 141 h 1366"/>
                <a:gd name="T58" fmla="*/ 920 w 1604"/>
                <a:gd name="T59" fmla="*/ 55 h 1366"/>
                <a:gd name="T60" fmla="*/ 950 w 1604"/>
                <a:gd name="T61" fmla="*/ 8 h 1366"/>
                <a:gd name="T62" fmla="*/ 981 w 1604"/>
                <a:gd name="T63" fmla="*/ 3 h 1366"/>
                <a:gd name="T64" fmla="*/ 1012 w 1604"/>
                <a:gd name="T65" fmla="*/ 40 h 1366"/>
                <a:gd name="T66" fmla="*/ 1043 w 1604"/>
                <a:gd name="T67" fmla="*/ 118 h 1366"/>
                <a:gd name="T68" fmla="*/ 1074 w 1604"/>
                <a:gd name="T69" fmla="*/ 230 h 1366"/>
                <a:gd name="T70" fmla="*/ 1105 w 1604"/>
                <a:gd name="T71" fmla="*/ 370 h 1366"/>
                <a:gd name="T72" fmla="*/ 1136 w 1604"/>
                <a:gd name="T73" fmla="*/ 531 h 1366"/>
                <a:gd name="T74" fmla="*/ 1166 w 1604"/>
                <a:gd name="T75" fmla="*/ 700 h 1366"/>
                <a:gd name="T76" fmla="*/ 1197 w 1604"/>
                <a:gd name="T77" fmla="*/ 868 h 1366"/>
                <a:gd name="T78" fmla="*/ 1228 w 1604"/>
                <a:gd name="T79" fmla="*/ 1025 h 1366"/>
                <a:gd name="T80" fmla="*/ 1259 w 1604"/>
                <a:gd name="T81" fmla="*/ 1161 h 1366"/>
                <a:gd name="T82" fmla="*/ 1290 w 1604"/>
                <a:gd name="T83" fmla="*/ 1267 h 1366"/>
                <a:gd name="T84" fmla="*/ 1321 w 1604"/>
                <a:gd name="T85" fmla="*/ 1336 h 1366"/>
                <a:gd name="T86" fmla="*/ 1352 w 1604"/>
                <a:gd name="T87" fmla="*/ 1365 h 1366"/>
                <a:gd name="T88" fmla="*/ 1382 w 1604"/>
                <a:gd name="T89" fmla="*/ 1352 h 1366"/>
                <a:gd name="T90" fmla="*/ 1413 w 1604"/>
                <a:gd name="T91" fmla="*/ 1297 h 1366"/>
                <a:gd name="T92" fmla="*/ 1444 w 1604"/>
                <a:gd name="T93" fmla="*/ 1203 h 1366"/>
                <a:gd name="T94" fmla="*/ 1475 w 1604"/>
                <a:gd name="T95" fmla="*/ 1078 h 1366"/>
                <a:gd name="T96" fmla="*/ 1506 w 1604"/>
                <a:gd name="T97" fmla="*/ 927 h 1366"/>
                <a:gd name="T98" fmla="*/ 1537 w 1604"/>
                <a:gd name="T99" fmla="*/ 762 h 1366"/>
                <a:gd name="T100" fmla="*/ 1568 w 1604"/>
                <a:gd name="T101" fmla="*/ 592 h 1366"/>
                <a:gd name="T102" fmla="*/ 1598 w 1604"/>
                <a:gd name="T103" fmla="*/ 427 h 1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604" h="1366">
                  <a:moveTo>
                    <a:pt x="0" y="683"/>
                  </a:moveTo>
                  <a:lnTo>
                    <a:pt x="6" y="649"/>
                  </a:lnTo>
                  <a:lnTo>
                    <a:pt x="12" y="615"/>
                  </a:lnTo>
                  <a:lnTo>
                    <a:pt x="18" y="581"/>
                  </a:lnTo>
                  <a:lnTo>
                    <a:pt x="25" y="547"/>
                  </a:lnTo>
                  <a:lnTo>
                    <a:pt x="31" y="514"/>
                  </a:lnTo>
                  <a:lnTo>
                    <a:pt x="37" y="481"/>
                  </a:lnTo>
                  <a:lnTo>
                    <a:pt x="43" y="449"/>
                  </a:lnTo>
                  <a:lnTo>
                    <a:pt x="49" y="417"/>
                  </a:lnTo>
                  <a:lnTo>
                    <a:pt x="55" y="386"/>
                  </a:lnTo>
                  <a:lnTo>
                    <a:pt x="61" y="355"/>
                  </a:lnTo>
                  <a:lnTo>
                    <a:pt x="68" y="326"/>
                  </a:lnTo>
                  <a:lnTo>
                    <a:pt x="74" y="297"/>
                  </a:lnTo>
                  <a:lnTo>
                    <a:pt x="80" y="269"/>
                  </a:lnTo>
                  <a:lnTo>
                    <a:pt x="86" y="243"/>
                  </a:lnTo>
                  <a:lnTo>
                    <a:pt x="92" y="217"/>
                  </a:lnTo>
                  <a:lnTo>
                    <a:pt x="99" y="193"/>
                  </a:lnTo>
                  <a:lnTo>
                    <a:pt x="105" y="170"/>
                  </a:lnTo>
                  <a:lnTo>
                    <a:pt x="111" y="148"/>
                  </a:lnTo>
                  <a:lnTo>
                    <a:pt x="117" y="127"/>
                  </a:lnTo>
                  <a:lnTo>
                    <a:pt x="123" y="108"/>
                  </a:lnTo>
                  <a:lnTo>
                    <a:pt x="129" y="90"/>
                  </a:lnTo>
                  <a:lnTo>
                    <a:pt x="136" y="74"/>
                  </a:lnTo>
                  <a:lnTo>
                    <a:pt x="142" y="59"/>
                  </a:lnTo>
                  <a:lnTo>
                    <a:pt x="148" y="46"/>
                  </a:lnTo>
                  <a:lnTo>
                    <a:pt x="154" y="34"/>
                  </a:lnTo>
                  <a:lnTo>
                    <a:pt x="160" y="24"/>
                  </a:lnTo>
                  <a:lnTo>
                    <a:pt x="166" y="16"/>
                  </a:lnTo>
                  <a:lnTo>
                    <a:pt x="173" y="9"/>
                  </a:lnTo>
                  <a:lnTo>
                    <a:pt x="179" y="4"/>
                  </a:lnTo>
                  <a:lnTo>
                    <a:pt x="185" y="1"/>
                  </a:lnTo>
                  <a:lnTo>
                    <a:pt x="191" y="0"/>
                  </a:lnTo>
                  <a:lnTo>
                    <a:pt x="197" y="0"/>
                  </a:lnTo>
                  <a:lnTo>
                    <a:pt x="204" y="2"/>
                  </a:lnTo>
                  <a:lnTo>
                    <a:pt x="210" y="5"/>
                  </a:lnTo>
                  <a:lnTo>
                    <a:pt x="216" y="10"/>
                  </a:lnTo>
                  <a:lnTo>
                    <a:pt x="222" y="17"/>
                  </a:lnTo>
                  <a:lnTo>
                    <a:pt x="228" y="26"/>
                  </a:lnTo>
                  <a:lnTo>
                    <a:pt x="234" y="36"/>
                  </a:lnTo>
                  <a:lnTo>
                    <a:pt x="241" y="48"/>
                  </a:lnTo>
                  <a:lnTo>
                    <a:pt x="247" y="62"/>
                  </a:lnTo>
                  <a:lnTo>
                    <a:pt x="253" y="77"/>
                  </a:lnTo>
                  <a:lnTo>
                    <a:pt x="259" y="93"/>
                  </a:lnTo>
                  <a:lnTo>
                    <a:pt x="265" y="111"/>
                  </a:lnTo>
                  <a:lnTo>
                    <a:pt x="271" y="130"/>
                  </a:lnTo>
                  <a:lnTo>
                    <a:pt x="277" y="151"/>
                  </a:lnTo>
                  <a:lnTo>
                    <a:pt x="284" y="173"/>
                  </a:lnTo>
                  <a:lnTo>
                    <a:pt x="290" y="197"/>
                  </a:lnTo>
                  <a:lnTo>
                    <a:pt x="296" y="221"/>
                  </a:lnTo>
                  <a:lnTo>
                    <a:pt x="302" y="247"/>
                  </a:lnTo>
                  <a:lnTo>
                    <a:pt x="308" y="274"/>
                  </a:lnTo>
                  <a:lnTo>
                    <a:pt x="315" y="302"/>
                  </a:lnTo>
                  <a:lnTo>
                    <a:pt x="321" y="331"/>
                  </a:lnTo>
                  <a:lnTo>
                    <a:pt x="327" y="360"/>
                  </a:lnTo>
                  <a:lnTo>
                    <a:pt x="333" y="391"/>
                  </a:lnTo>
                  <a:lnTo>
                    <a:pt x="339" y="422"/>
                  </a:lnTo>
                  <a:lnTo>
                    <a:pt x="345" y="454"/>
                  </a:lnTo>
                  <a:lnTo>
                    <a:pt x="352" y="486"/>
                  </a:lnTo>
                  <a:lnTo>
                    <a:pt x="358" y="519"/>
                  </a:lnTo>
                  <a:lnTo>
                    <a:pt x="364" y="553"/>
                  </a:lnTo>
                  <a:lnTo>
                    <a:pt x="370" y="586"/>
                  </a:lnTo>
                  <a:lnTo>
                    <a:pt x="376" y="620"/>
                  </a:lnTo>
                  <a:lnTo>
                    <a:pt x="382" y="654"/>
                  </a:lnTo>
                  <a:lnTo>
                    <a:pt x="389" y="689"/>
                  </a:lnTo>
                  <a:lnTo>
                    <a:pt x="395" y="723"/>
                  </a:lnTo>
                  <a:lnTo>
                    <a:pt x="401" y="757"/>
                  </a:lnTo>
                  <a:lnTo>
                    <a:pt x="407" y="790"/>
                  </a:lnTo>
                  <a:lnTo>
                    <a:pt x="413" y="824"/>
                  </a:lnTo>
                  <a:lnTo>
                    <a:pt x="420" y="857"/>
                  </a:lnTo>
                  <a:lnTo>
                    <a:pt x="426" y="890"/>
                  </a:lnTo>
                  <a:lnTo>
                    <a:pt x="432" y="922"/>
                  </a:lnTo>
                  <a:lnTo>
                    <a:pt x="438" y="954"/>
                  </a:lnTo>
                  <a:lnTo>
                    <a:pt x="444" y="985"/>
                  </a:lnTo>
                  <a:lnTo>
                    <a:pt x="450" y="1015"/>
                  </a:lnTo>
                  <a:lnTo>
                    <a:pt x="457" y="1045"/>
                  </a:lnTo>
                  <a:lnTo>
                    <a:pt x="463" y="1073"/>
                  </a:lnTo>
                  <a:lnTo>
                    <a:pt x="469" y="1101"/>
                  </a:lnTo>
                  <a:lnTo>
                    <a:pt x="475" y="1127"/>
                  </a:lnTo>
                  <a:lnTo>
                    <a:pt x="481" y="1153"/>
                  </a:lnTo>
                  <a:lnTo>
                    <a:pt x="488" y="1177"/>
                  </a:lnTo>
                  <a:lnTo>
                    <a:pt x="493" y="1200"/>
                  </a:lnTo>
                  <a:lnTo>
                    <a:pt x="500" y="1221"/>
                  </a:lnTo>
                  <a:lnTo>
                    <a:pt x="506" y="1242"/>
                  </a:lnTo>
                  <a:lnTo>
                    <a:pt x="512" y="1261"/>
                  </a:lnTo>
                  <a:lnTo>
                    <a:pt x="518" y="1278"/>
                  </a:lnTo>
                  <a:lnTo>
                    <a:pt x="524" y="1294"/>
                  </a:lnTo>
                  <a:lnTo>
                    <a:pt x="531" y="1309"/>
                  </a:lnTo>
                  <a:lnTo>
                    <a:pt x="537" y="1322"/>
                  </a:lnTo>
                  <a:lnTo>
                    <a:pt x="543" y="1333"/>
                  </a:lnTo>
                  <a:lnTo>
                    <a:pt x="549" y="1343"/>
                  </a:lnTo>
                  <a:lnTo>
                    <a:pt x="555" y="1351"/>
                  </a:lnTo>
                  <a:lnTo>
                    <a:pt x="561" y="1357"/>
                  </a:lnTo>
                  <a:lnTo>
                    <a:pt x="568" y="1362"/>
                  </a:lnTo>
                  <a:lnTo>
                    <a:pt x="574" y="1365"/>
                  </a:lnTo>
                  <a:lnTo>
                    <a:pt x="580" y="1366"/>
                  </a:lnTo>
                  <a:lnTo>
                    <a:pt x="586" y="1366"/>
                  </a:lnTo>
                  <a:lnTo>
                    <a:pt x="592" y="1363"/>
                  </a:lnTo>
                  <a:lnTo>
                    <a:pt x="599" y="1360"/>
                  </a:lnTo>
                  <a:lnTo>
                    <a:pt x="605" y="1354"/>
                  </a:lnTo>
                  <a:lnTo>
                    <a:pt x="611" y="1347"/>
                  </a:lnTo>
                  <a:lnTo>
                    <a:pt x="617" y="1338"/>
                  </a:lnTo>
                  <a:lnTo>
                    <a:pt x="623" y="1327"/>
                  </a:lnTo>
                  <a:lnTo>
                    <a:pt x="629" y="1315"/>
                  </a:lnTo>
                  <a:lnTo>
                    <a:pt x="636" y="1302"/>
                  </a:lnTo>
                  <a:lnTo>
                    <a:pt x="642" y="1286"/>
                  </a:lnTo>
                  <a:lnTo>
                    <a:pt x="648" y="1269"/>
                  </a:lnTo>
                  <a:lnTo>
                    <a:pt x="654" y="1251"/>
                  </a:lnTo>
                  <a:lnTo>
                    <a:pt x="660" y="1232"/>
                  </a:lnTo>
                  <a:lnTo>
                    <a:pt x="666" y="1211"/>
                  </a:lnTo>
                  <a:lnTo>
                    <a:pt x="673" y="1188"/>
                  </a:lnTo>
                  <a:lnTo>
                    <a:pt x="679" y="1165"/>
                  </a:lnTo>
                  <a:lnTo>
                    <a:pt x="685" y="1140"/>
                  </a:lnTo>
                  <a:lnTo>
                    <a:pt x="691" y="1114"/>
                  </a:lnTo>
                  <a:lnTo>
                    <a:pt x="697" y="1087"/>
                  </a:lnTo>
                  <a:lnTo>
                    <a:pt x="704" y="1059"/>
                  </a:lnTo>
                  <a:lnTo>
                    <a:pt x="710" y="1030"/>
                  </a:lnTo>
                  <a:lnTo>
                    <a:pt x="716" y="1000"/>
                  </a:lnTo>
                  <a:lnTo>
                    <a:pt x="722" y="969"/>
                  </a:lnTo>
                  <a:lnTo>
                    <a:pt x="728" y="938"/>
                  </a:lnTo>
                  <a:lnTo>
                    <a:pt x="734" y="906"/>
                  </a:lnTo>
                  <a:lnTo>
                    <a:pt x="740" y="874"/>
                  </a:lnTo>
                  <a:lnTo>
                    <a:pt x="747" y="841"/>
                  </a:lnTo>
                  <a:lnTo>
                    <a:pt x="753" y="807"/>
                  </a:lnTo>
                  <a:lnTo>
                    <a:pt x="759" y="774"/>
                  </a:lnTo>
                  <a:lnTo>
                    <a:pt x="765" y="739"/>
                  </a:lnTo>
                  <a:lnTo>
                    <a:pt x="771" y="706"/>
                  </a:lnTo>
                  <a:lnTo>
                    <a:pt x="777" y="671"/>
                  </a:lnTo>
                  <a:lnTo>
                    <a:pt x="784" y="637"/>
                  </a:lnTo>
                  <a:lnTo>
                    <a:pt x="790" y="603"/>
                  </a:lnTo>
                  <a:lnTo>
                    <a:pt x="796" y="569"/>
                  </a:lnTo>
                  <a:lnTo>
                    <a:pt x="802" y="536"/>
                  </a:lnTo>
                  <a:lnTo>
                    <a:pt x="808" y="503"/>
                  </a:lnTo>
                  <a:lnTo>
                    <a:pt x="815" y="470"/>
                  </a:lnTo>
                  <a:lnTo>
                    <a:pt x="821" y="438"/>
                  </a:lnTo>
                  <a:lnTo>
                    <a:pt x="827" y="406"/>
                  </a:lnTo>
                  <a:lnTo>
                    <a:pt x="833" y="375"/>
                  </a:lnTo>
                  <a:lnTo>
                    <a:pt x="839" y="345"/>
                  </a:lnTo>
                  <a:lnTo>
                    <a:pt x="845" y="316"/>
                  </a:lnTo>
                  <a:lnTo>
                    <a:pt x="852" y="288"/>
                  </a:lnTo>
                  <a:lnTo>
                    <a:pt x="858" y="260"/>
                  </a:lnTo>
                  <a:lnTo>
                    <a:pt x="864" y="234"/>
                  </a:lnTo>
                  <a:lnTo>
                    <a:pt x="870" y="209"/>
                  </a:lnTo>
                  <a:lnTo>
                    <a:pt x="876" y="185"/>
                  </a:lnTo>
                  <a:lnTo>
                    <a:pt x="882" y="162"/>
                  </a:lnTo>
                  <a:lnTo>
                    <a:pt x="889" y="141"/>
                  </a:lnTo>
                  <a:lnTo>
                    <a:pt x="895" y="121"/>
                  </a:lnTo>
                  <a:lnTo>
                    <a:pt x="901" y="102"/>
                  </a:lnTo>
                  <a:lnTo>
                    <a:pt x="907" y="85"/>
                  </a:lnTo>
                  <a:lnTo>
                    <a:pt x="913" y="69"/>
                  </a:lnTo>
                  <a:lnTo>
                    <a:pt x="920" y="55"/>
                  </a:lnTo>
                  <a:lnTo>
                    <a:pt x="926" y="42"/>
                  </a:lnTo>
                  <a:lnTo>
                    <a:pt x="932" y="31"/>
                  </a:lnTo>
                  <a:lnTo>
                    <a:pt x="938" y="21"/>
                  </a:lnTo>
                  <a:lnTo>
                    <a:pt x="944" y="14"/>
                  </a:lnTo>
                  <a:lnTo>
                    <a:pt x="950" y="8"/>
                  </a:lnTo>
                  <a:lnTo>
                    <a:pt x="956" y="3"/>
                  </a:lnTo>
                  <a:lnTo>
                    <a:pt x="963" y="1"/>
                  </a:lnTo>
                  <a:lnTo>
                    <a:pt x="969" y="0"/>
                  </a:lnTo>
                  <a:lnTo>
                    <a:pt x="975" y="0"/>
                  </a:lnTo>
                  <a:lnTo>
                    <a:pt x="981" y="3"/>
                  </a:lnTo>
                  <a:lnTo>
                    <a:pt x="987" y="7"/>
                  </a:lnTo>
                  <a:lnTo>
                    <a:pt x="993" y="13"/>
                  </a:lnTo>
                  <a:lnTo>
                    <a:pt x="1000" y="20"/>
                  </a:lnTo>
                  <a:lnTo>
                    <a:pt x="1006" y="29"/>
                  </a:lnTo>
                  <a:lnTo>
                    <a:pt x="1012" y="40"/>
                  </a:lnTo>
                  <a:lnTo>
                    <a:pt x="1018" y="53"/>
                  </a:lnTo>
                  <a:lnTo>
                    <a:pt x="1024" y="66"/>
                  </a:lnTo>
                  <a:lnTo>
                    <a:pt x="1031" y="82"/>
                  </a:lnTo>
                  <a:lnTo>
                    <a:pt x="1037" y="99"/>
                  </a:lnTo>
                  <a:lnTo>
                    <a:pt x="1043" y="118"/>
                  </a:lnTo>
                  <a:lnTo>
                    <a:pt x="1049" y="137"/>
                  </a:lnTo>
                  <a:lnTo>
                    <a:pt x="1055" y="159"/>
                  </a:lnTo>
                  <a:lnTo>
                    <a:pt x="1061" y="181"/>
                  </a:lnTo>
                  <a:lnTo>
                    <a:pt x="1068" y="205"/>
                  </a:lnTo>
                  <a:lnTo>
                    <a:pt x="1074" y="230"/>
                  </a:lnTo>
                  <a:lnTo>
                    <a:pt x="1080" y="256"/>
                  </a:lnTo>
                  <a:lnTo>
                    <a:pt x="1086" y="283"/>
                  </a:lnTo>
                  <a:lnTo>
                    <a:pt x="1092" y="311"/>
                  </a:lnTo>
                  <a:lnTo>
                    <a:pt x="1099" y="341"/>
                  </a:lnTo>
                  <a:lnTo>
                    <a:pt x="1105" y="370"/>
                  </a:lnTo>
                  <a:lnTo>
                    <a:pt x="1111" y="401"/>
                  </a:lnTo>
                  <a:lnTo>
                    <a:pt x="1117" y="433"/>
                  </a:lnTo>
                  <a:lnTo>
                    <a:pt x="1123" y="465"/>
                  </a:lnTo>
                  <a:lnTo>
                    <a:pt x="1129" y="497"/>
                  </a:lnTo>
                  <a:lnTo>
                    <a:pt x="1136" y="531"/>
                  </a:lnTo>
                  <a:lnTo>
                    <a:pt x="1142" y="564"/>
                  </a:lnTo>
                  <a:lnTo>
                    <a:pt x="1148" y="598"/>
                  </a:lnTo>
                  <a:lnTo>
                    <a:pt x="1154" y="632"/>
                  </a:lnTo>
                  <a:lnTo>
                    <a:pt x="1160" y="666"/>
                  </a:lnTo>
                  <a:lnTo>
                    <a:pt x="1166" y="700"/>
                  </a:lnTo>
                  <a:lnTo>
                    <a:pt x="1172" y="734"/>
                  </a:lnTo>
                  <a:lnTo>
                    <a:pt x="1179" y="768"/>
                  </a:lnTo>
                  <a:lnTo>
                    <a:pt x="1185" y="802"/>
                  </a:lnTo>
                  <a:lnTo>
                    <a:pt x="1191" y="835"/>
                  </a:lnTo>
                  <a:lnTo>
                    <a:pt x="1197" y="868"/>
                  </a:lnTo>
                  <a:lnTo>
                    <a:pt x="1203" y="901"/>
                  </a:lnTo>
                  <a:lnTo>
                    <a:pt x="1210" y="933"/>
                  </a:lnTo>
                  <a:lnTo>
                    <a:pt x="1216" y="964"/>
                  </a:lnTo>
                  <a:lnTo>
                    <a:pt x="1222" y="995"/>
                  </a:lnTo>
                  <a:lnTo>
                    <a:pt x="1228" y="1025"/>
                  </a:lnTo>
                  <a:lnTo>
                    <a:pt x="1234" y="1054"/>
                  </a:lnTo>
                  <a:lnTo>
                    <a:pt x="1240" y="1083"/>
                  </a:lnTo>
                  <a:lnTo>
                    <a:pt x="1247" y="1110"/>
                  </a:lnTo>
                  <a:lnTo>
                    <a:pt x="1253" y="1136"/>
                  </a:lnTo>
                  <a:lnTo>
                    <a:pt x="1259" y="1161"/>
                  </a:lnTo>
                  <a:lnTo>
                    <a:pt x="1265" y="1185"/>
                  </a:lnTo>
                  <a:lnTo>
                    <a:pt x="1271" y="1207"/>
                  </a:lnTo>
                  <a:lnTo>
                    <a:pt x="1277" y="1228"/>
                  </a:lnTo>
                  <a:lnTo>
                    <a:pt x="1284" y="1248"/>
                  </a:lnTo>
                  <a:lnTo>
                    <a:pt x="1290" y="1267"/>
                  </a:lnTo>
                  <a:lnTo>
                    <a:pt x="1296" y="1284"/>
                  </a:lnTo>
                  <a:lnTo>
                    <a:pt x="1302" y="1299"/>
                  </a:lnTo>
                  <a:lnTo>
                    <a:pt x="1308" y="1313"/>
                  </a:lnTo>
                  <a:lnTo>
                    <a:pt x="1315" y="1325"/>
                  </a:lnTo>
                  <a:lnTo>
                    <a:pt x="1321" y="1336"/>
                  </a:lnTo>
                  <a:lnTo>
                    <a:pt x="1327" y="1345"/>
                  </a:lnTo>
                  <a:lnTo>
                    <a:pt x="1333" y="1353"/>
                  </a:lnTo>
                  <a:lnTo>
                    <a:pt x="1339" y="1359"/>
                  </a:lnTo>
                  <a:lnTo>
                    <a:pt x="1345" y="1363"/>
                  </a:lnTo>
                  <a:lnTo>
                    <a:pt x="1352" y="1365"/>
                  </a:lnTo>
                  <a:lnTo>
                    <a:pt x="1358" y="1366"/>
                  </a:lnTo>
                  <a:lnTo>
                    <a:pt x="1364" y="1365"/>
                  </a:lnTo>
                  <a:lnTo>
                    <a:pt x="1370" y="1362"/>
                  </a:lnTo>
                  <a:lnTo>
                    <a:pt x="1376" y="1358"/>
                  </a:lnTo>
                  <a:lnTo>
                    <a:pt x="1382" y="1352"/>
                  </a:lnTo>
                  <a:lnTo>
                    <a:pt x="1388" y="1344"/>
                  </a:lnTo>
                  <a:lnTo>
                    <a:pt x="1395" y="1334"/>
                  </a:lnTo>
                  <a:lnTo>
                    <a:pt x="1401" y="1323"/>
                  </a:lnTo>
                  <a:lnTo>
                    <a:pt x="1407" y="1311"/>
                  </a:lnTo>
                  <a:lnTo>
                    <a:pt x="1413" y="1297"/>
                  </a:lnTo>
                  <a:lnTo>
                    <a:pt x="1419" y="1281"/>
                  </a:lnTo>
                  <a:lnTo>
                    <a:pt x="1426" y="1263"/>
                  </a:lnTo>
                  <a:lnTo>
                    <a:pt x="1432" y="1245"/>
                  </a:lnTo>
                  <a:lnTo>
                    <a:pt x="1438" y="1225"/>
                  </a:lnTo>
                  <a:lnTo>
                    <a:pt x="1444" y="1203"/>
                  </a:lnTo>
                  <a:lnTo>
                    <a:pt x="1450" y="1181"/>
                  </a:lnTo>
                  <a:lnTo>
                    <a:pt x="1456" y="1157"/>
                  </a:lnTo>
                  <a:lnTo>
                    <a:pt x="1463" y="1131"/>
                  </a:lnTo>
                  <a:lnTo>
                    <a:pt x="1469" y="1105"/>
                  </a:lnTo>
                  <a:lnTo>
                    <a:pt x="1475" y="1078"/>
                  </a:lnTo>
                  <a:lnTo>
                    <a:pt x="1481" y="1049"/>
                  </a:lnTo>
                  <a:lnTo>
                    <a:pt x="1487" y="1020"/>
                  </a:lnTo>
                  <a:lnTo>
                    <a:pt x="1493" y="990"/>
                  </a:lnTo>
                  <a:lnTo>
                    <a:pt x="1500" y="959"/>
                  </a:lnTo>
                  <a:lnTo>
                    <a:pt x="1506" y="927"/>
                  </a:lnTo>
                  <a:lnTo>
                    <a:pt x="1512" y="895"/>
                  </a:lnTo>
                  <a:lnTo>
                    <a:pt x="1518" y="863"/>
                  </a:lnTo>
                  <a:lnTo>
                    <a:pt x="1524" y="830"/>
                  </a:lnTo>
                  <a:lnTo>
                    <a:pt x="1531" y="796"/>
                  </a:lnTo>
                  <a:lnTo>
                    <a:pt x="1537" y="762"/>
                  </a:lnTo>
                  <a:lnTo>
                    <a:pt x="1543" y="728"/>
                  </a:lnTo>
                  <a:lnTo>
                    <a:pt x="1549" y="694"/>
                  </a:lnTo>
                  <a:lnTo>
                    <a:pt x="1555" y="660"/>
                  </a:lnTo>
                  <a:lnTo>
                    <a:pt x="1561" y="626"/>
                  </a:lnTo>
                  <a:lnTo>
                    <a:pt x="1568" y="592"/>
                  </a:lnTo>
                  <a:lnTo>
                    <a:pt x="1574" y="558"/>
                  </a:lnTo>
                  <a:lnTo>
                    <a:pt x="1580" y="525"/>
                  </a:lnTo>
                  <a:lnTo>
                    <a:pt x="1586" y="492"/>
                  </a:lnTo>
                  <a:lnTo>
                    <a:pt x="1592" y="459"/>
                  </a:lnTo>
                  <a:lnTo>
                    <a:pt x="1598" y="427"/>
                  </a:lnTo>
                  <a:lnTo>
                    <a:pt x="1604" y="396"/>
                  </a:lnTo>
                </a:path>
              </a:pathLst>
            </a:custGeom>
            <a:noFill/>
            <a:ln w="19050" cap="flat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83" name="Straight Arrow Connector 82"/>
            <p:cNvCxnSpPr/>
            <p:nvPr/>
          </p:nvCxnSpPr>
          <p:spPr>
            <a:xfrm>
              <a:off x="2237002" y="7202217"/>
              <a:ext cx="272153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/>
            <p:nvPr/>
          </p:nvCxnSpPr>
          <p:spPr>
            <a:xfrm flipV="1">
              <a:off x="2237002" y="6257925"/>
              <a:ext cx="0" cy="1685926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>
              <a:off x="2327791" y="6218839"/>
              <a:ext cx="78548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u</a:t>
              </a:r>
              <a:endParaRPr lang="en-US" sz="1100" i="1" dirty="0" err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4850241" y="6977188"/>
              <a:ext cx="38472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  <a:endParaRPr lang="en-US" sz="1100" i="1" dirty="0" err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90" name="Straight Connector 89"/>
            <p:cNvCxnSpPr/>
            <p:nvPr/>
          </p:nvCxnSpPr>
          <p:spPr>
            <a:xfrm>
              <a:off x="3242097" y="7202217"/>
              <a:ext cx="0" cy="74163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H="1">
              <a:off x="2237002" y="7834313"/>
              <a:ext cx="1001927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TextBox 141"/>
            <p:cNvSpPr txBox="1"/>
            <p:nvPr/>
          </p:nvSpPr>
          <p:spPr>
            <a:xfrm>
              <a:off x="2660912" y="7744911"/>
              <a:ext cx="129617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  <a:endParaRPr lang="en-US" sz="1100" i="1" dirty="0" err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6" name="Straight Connector 105"/>
            <p:cNvCxnSpPr/>
            <p:nvPr/>
          </p:nvCxnSpPr>
          <p:spPr>
            <a:xfrm>
              <a:off x="3576628" y="6654653"/>
              <a:ext cx="9845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4105272" y="7754377"/>
              <a:ext cx="45587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4439079" y="6654653"/>
              <a:ext cx="0" cy="547564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>
              <a:off x="4439079" y="7203621"/>
              <a:ext cx="0" cy="547564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7" name="TextBox 146"/>
            <p:cNvSpPr txBox="1"/>
            <p:nvPr/>
          </p:nvSpPr>
          <p:spPr>
            <a:xfrm>
              <a:off x="4372962" y="6843796"/>
              <a:ext cx="129617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1100" i="1" dirty="0" err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4372962" y="7403756"/>
              <a:ext cx="129617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1100" i="1" dirty="0" err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93223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/>
        </p:nvGrpSpPr>
        <p:grpSpPr>
          <a:xfrm>
            <a:off x="1349944" y="2368550"/>
            <a:ext cx="4122169" cy="3268664"/>
            <a:chOff x="1349944" y="396875"/>
            <a:chExt cx="4122169" cy="3268664"/>
          </a:xfrm>
        </p:grpSpPr>
        <p:grpSp>
          <p:nvGrpSpPr>
            <p:cNvPr id="4" name="Group 4"/>
            <p:cNvGrpSpPr>
              <a:grpSpLocks noChangeAspect="1"/>
            </p:cNvGrpSpPr>
            <p:nvPr/>
          </p:nvGrpSpPr>
          <p:grpSpPr bwMode="auto">
            <a:xfrm>
              <a:off x="1582738" y="396875"/>
              <a:ext cx="3889375" cy="3063875"/>
              <a:chOff x="997" y="250"/>
              <a:chExt cx="2450" cy="1930"/>
            </a:xfrm>
          </p:grpSpPr>
          <p:sp>
            <p:nvSpPr>
              <p:cNvPr id="6" name="Rectangle 5"/>
              <p:cNvSpPr>
                <a:spLocks noChangeArrowheads="1"/>
              </p:cNvSpPr>
              <p:nvPr/>
            </p:nvSpPr>
            <p:spPr bwMode="auto">
              <a:xfrm>
                <a:off x="1201" y="306"/>
                <a:ext cx="2236" cy="1768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Line 8"/>
              <p:cNvSpPr>
                <a:spLocks noChangeShapeType="1"/>
              </p:cNvSpPr>
              <p:nvPr/>
            </p:nvSpPr>
            <p:spPr bwMode="auto">
              <a:xfrm flipV="1">
                <a:off x="1201" y="2052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Line 9"/>
              <p:cNvSpPr>
                <a:spLocks noChangeShapeType="1"/>
              </p:cNvSpPr>
              <p:nvPr/>
            </p:nvSpPr>
            <p:spPr bwMode="auto">
              <a:xfrm flipV="1">
                <a:off x="1425" y="2052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Line 10"/>
              <p:cNvSpPr>
                <a:spLocks noChangeShapeType="1"/>
              </p:cNvSpPr>
              <p:nvPr/>
            </p:nvSpPr>
            <p:spPr bwMode="auto">
              <a:xfrm flipV="1">
                <a:off x="1648" y="2052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Line 11"/>
              <p:cNvSpPr>
                <a:spLocks noChangeShapeType="1"/>
              </p:cNvSpPr>
              <p:nvPr/>
            </p:nvSpPr>
            <p:spPr bwMode="auto">
              <a:xfrm flipV="1">
                <a:off x="1872" y="2052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Line 12"/>
              <p:cNvSpPr>
                <a:spLocks noChangeShapeType="1"/>
              </p:cNvSpPr>
              <p:nvPr/>
            </p:nvSpPr>
            <p:spPr bwMode="auto">
              <a:xfrm flipV="1">
                <a:off x="2096" y="2052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Line 13"/>
              <p:cNvSpPr>
                <a:spLocks noChangeShapeType="1"/>
              </p:cNvSpPr>
              <p:nvPr/>
            </p:nvSpPr>
            <p:spPr bwMode="auto">
              <a:xfrm flipV="1">
                <a:off x="2319" y="2052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Line 14"/>
              <p:cNvSpPr>
                <a:spLocks noChangeShapeType="1"/>
              </p:cNvSpPr>
              <p:nvPr/>
            </p:nvSpPr>
            <p:spPr bwMode="auto">
              <a:xfrm flipV="1">
                <a:off x="2543" y="2052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Line 15"/>
              <p:cNvSpPr>
                <a:spLocks noChangeShapeType="1"/>
              </p:cNvSpPr>
              <p:nvPr/>
            </p:nvSpPr>
            <p:spPr bwMode="auto">
              <a:xfrm flipV="1">
                <a:off x="2766" y="2052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Line 16"/>
              <p:cNvSpPr>
                <a:spLocks noChangeShapeType="1"/>
              </p:cNvSpPr>
              <p:nvPr/>
            </p:nvSpPr>
            <p:spPr bwMode="auto">
              <a:xfrm flipV="1">
                <a:off x="2990" y="2052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Line 17"/>
              <p:cNvSpPr>
                <a:spLocks noChangeShapeType="1"/>
              </p:cNvSpPr>
              <p:nvPr/>
            </p:nvSpPr>
            <p:spPr bwMode="auto">
              <a:xfrm flipV="1">
                <a:off x="3214" y="2052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Line 18"/>
              <p:cNvSpPr>
                <a:spLocks noChangeShapeType="1"/>
              </p:cNvSpPr>
              <p:nvPr/>
            </p:nvSpPr>
            <p:spPr bwMode="auto">
              <a:xfrm flipV="1">
                <a:off x="3437" y="2052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Line 19"/>
              <p:cNvSpPr>
                <a:spLocks noChangeShapeType="1"/>
              </p:cNvSpPr>
              <p:nvPr/>
            </p:nvSpPr>
            <p:spPr bwMode="auto">
              <a:xfrm>
                <a:off x="1201" y="306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Line 20"/>
              <p:cNvSpPr>
                <a:spLocks noChangeShapeType="1"/>
              </p:cNvSpPr>
              <p:nvPr/>
            </p:nvSpPr>
            <p:spPr bwMode="auto">
              <a:xfrm>
                <a:off x="1425" y="306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Line 21"/>
              <p:cNvSpPr>
                <a:spLocks noChangeShapeType="1"/>
              </p:cNvSpPr>
              <p:nvPr/>
            </p:nvSpPr>
            <p:spPr bwMode="auto">
              <a:xfrm>
                <a:off x="1648" y="306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Line 22"/>
              <p:cNvSpPr>
                <a:spLocks noChangeShapeType="1"/>
              </p:cNvSpPr>
              <p:nvPr/>
            </p:nvSpPr>
            <p:spPr bwMode="auto">
              <a:xfrm>
                <a:off x="1872" y="306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Line 23"/>
              <p:cNvSpPr>
                <a:spLocks noChangeShapeType="1"/>
              </p:cNvSpPr>
              <p:nvPr/>
            </p:nvSpPr>
            <p:spPr bwMode="auto">
              <a:xfrm>
                <a:off x="2096" y="306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Line 24"/>
              <p:cNvSpPr>
                <a:spLocks noChangeShapeType="1"/>
              </p:cNvSpPr>
              <p:nvPr/>
            </p:nvSpPr>
            <p:spPr bwMode="auto">
              <a:xfrm>
                <a:off x="2319" y="306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Line 25"/>
              <p:cNvSpPr>
                <a:spLocks noChangeShapeType="1"/>
              </p:cNvSpPr>
              <p:nvPr/>
            </p:nvSpPr>
            <p:spPr bwMode="auto">
              <a:xfrm>
                <a:off x="2543" y="306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Line 26"/>
              <p:cNvSpPr>
                <a:spLocks noChangeShapeType="1"/>
              </p:cNvSpPr>
              <p:nvPr/>
            </p:nvSpPr>
            <p:spPr bwMode="auto">
              <a:xfrm>
                <a:off x="2766" y="306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Line 27"/>
              <p:cNvSpPr>
                <a:spLocks noChangeShapeType="1"/>
              </p:cNvSpPr>
              <p:nvPr/>
            </p:nvSpPr>
            <p:spPr bwMode="auto">
              <a:xfrm>
                <a:off x="2990" y="306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Line 28"/>
              <p:cNvSpPr>
                <a:spLocks noChangeShapeType="1"/>
              </p:cNvSpPr>
              <p:nvPr/>
            </p:nvSpPr>
            <p:spPr bwMode="auto">
              <a:xfrm>
                <a:off x="3214" y="306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Line 29"/>
              <p:cNvSpPr>
                <a:spLocks noChangeShapeType="1"/>
              </p:cNvSpPr>
              <p:nvPr/>
            </p:nvSpPr>
            <p:spPr bwMode="auto">
              <a:xfrm>
                <a:off x="3437" y="306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Rectangle 30"/>
              <p:cNvSpPr>
                <a:spLocks noChangeArrowheads="1"/>
              </p:cNvSpPr>
              <p:nvPr/>
            </p:nvSpPr>
            <p:spPr bwMode="auto">
              <a:xfrm>
                <a:off x="1163" y="2073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32" name="Rectangle 31"/>
              <p:cNvSpPr>
                <a:spLocks noChangeArrowheads="1"/>
              </p:cNvSpPr>
              <p:nvPr/>
            </p:nvSpPr>
            <p:spPr bwMode="auto">
              <a:xfrm>
                <a:off x="1358" y="207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33" name="Rectangle 32"/>
              <p:cNvSpPr>
                <a:spLocks noChangeArrowheads="1"/>
              </p:cNvSpPr>
              <p:nvPr/>
            </p:nvSpPr>
            <p:spPr bwMode="auto">
              <a:xfrm>
                <a:off x="1585" y="207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34" name="Rectangle 33"/>
              <p:cNvSpPr>
                <a:spLocks noChangeArrowheads="1"/>
              </p:cNvSpPr>
              <p:nvPr/>
            </p:nvSpPr>
            <p:spPr bwMode="auto">
              <a:xfrm>
                <a:off x="1807" y="207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0.3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35" name="Rectangle 34"/>
              <p:cNvSpPr>
                <a:spLocks noChangeArrowheads="1"/>
              </p:cNvSpPr>
              <p:nvPr/>
            </p:nvSpPr>
            <p:spPr bwMode="auto">
              <a:xfrm>
                <a:off x="2033" y="207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0.4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36" name="Rectangle 35"/>
              <p:cNvSpPr>
                <a:spLocks noChangeArrowheads="1"/>
              </p:cNvSpPr>
              <p:nvPr/>
            </p:nvSpPr>
            <p:spPr bwMode="auto">
              <a:xfrm>
                <a:off x="2255" y="207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0.5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37" name="Rectangle 36"/>
              <p:cNvSpPr>
                <a:spLocks noChangeArrowheads="1"/>
              </p:cNvSpPr>
              <p:nvPr/>
            </p:nvSpPr>
            <p:spPr bwMode="auto">
              <a:xfrm>
                <a:off x="2476" y="207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0.6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38" name="Rectangle 37"/>
              <p:cNvSpPr>
                <a:spLocks noChangeArrowheads="1"/>
              </p:cNvSpPr>
              <p:nvPr/>
            </p:nvSpPr>
            <p:spPr bwMode="auto">
              <a:xfrm>
                <a:off x="2703" y="207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0.7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39" name="Rectangle 38"/>
              <p:cNvSpPr>
                <a:spLocks noChangeArrowheads="1"/>
              </p:cNvSpPr>
              <p:nvPr/>
            </p:nvSpPr>
            <p:spPr bwMode="auto">
              <a:xfrm>
                <a:off x="2924" y="207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0.8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40" name="Rectangle 39"/>
              <p:cNvSpPr>
                <a:spLocks noChangeArrowheads="1"/>
              </p:cNvSpPr>
              <p:nvPr/>
            </p:nvSpPr>
            <p:spPr bwMode="auto">
              <a:xfrm>
                <a:off x="3151" y="207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0.9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41" name="Rectangle 40"/>
              <p:cNvSpPr>
                <a:spLocks noChangeArrowheads="1"/>
              </p:cNvSpPr>
              <p:nvPr/>
            </p:nvSpPr>
            <p:spPr bwMode="auto">
              <a:xfrm>
                <a:off x="3398" y="2073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44" name="Line 43"/>
              <p:cNvSpPr>
                <a:spLocks noChangeShapeType="1"/>
              </p:cNvSpPr>
              <p:nvPr/>
            </p:nvSpPr>
            <p:spPr bwMode="auto">
              <a:xfrm>
                <a:off x="1201" y="2074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" name="Line 44"/>
              <p:cNvSpPr>
                <a:spLocks noChangeShapeType="1"/>
              </p:cNvSpPr>
              <p:nvPr/>
            </p:nvSpPr>
            <p:spPr bwMode="auto">
              <a:xfrm>
                <a:off x="1201" y="1898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" name="Line 45"/>
              <p:cNvSpPr>
                <a:spLocks noChangeShapeType="1"/>
              </p:cNvSpPr>
              <p:nvPr/>
            </p:nvSpPr>
            <p:spPr bwMode="auto">
              <a:xfrm>
                <a:off x="1201" y="1721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" name="Line 46"/>
              <p:cNvSpPr>
                <a:spLocks noChangeShapeType="1"/>
              </p:cNvSpPr>
              <p:nvPr/>
            </p:nvSpPr>
            <p:spPr bwMode="auto">
              <a:xfrm>
                <a:off x="1201" y="1544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" name="Line 47"/>
              <p:cNvSpPr>
                <a:spLocks noChangeShapeType="1"/>
              </p:cNvSpPr>
              <p:nvPr/>
            </p:nvSpPr>
            <p:spPr bwMode="auto">
              <a:xfrm>
                <a:off x="1201" y="1367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" name="Line 48"/>
              <p:cNvSpPr>
                <a:spLocks noChangeShapeType="1"/>
              </p:cNvSpPr>
              <p:nvPr/>
            </p:nvSpPr>
            <p:spPr bwMode="auto">
              <a:xfrm>
                <a:off x="1201" y="1190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" name="Line 49"/>
              <p:cNvSpPr>
                <a:spLocks noChangeShapeType="1"/>
              </p:cNvSpPr>
              <p:nvPr/>
            </p:nvSpPr>
            <p:spPr bwMode="auto">
              <a:xfrm>
                <a:off x="1201" y="1013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" name="Line 50"/>
              <p:cNvSpPr>
                <a:spLocks noChangeShapeType="1"/>
              </p:cNvSpPr>
              <p:nvPr/>
            </p:nvSpPr>
            <p:spPr bwMode="auto">
              <a:xfrm>
                <a:off x="1201" y="837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" name="Line 51"/>
              <p:cNvSpPr>
                <a:spLocks noChangeShapeType="1"/>
              </p:cNvSpPr>
              <p:nvPr/>
            </p:nvSpPr>
            <p:spPr bwMode="auto">
              <a:xfrm>
                <a:off x="1201" y="660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" name="Line 52"/>
              <p:cNvSpPr>
                <a:spLocks noChangeShapeType="1"/>
              </p:cNvSpPr>
              <p:nvPr/>
            </p:nvSpPr>
            <p:spPr bwMode="auto">
              <a:xfrm>
                <a:off x="1201" y="483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" name="Line 53"/>
              <p:cNvSpPr>
                <a:spLocks noChangeShapeType="1"/>
              </p:cNvSpPr>
              <p:nvPr/>
            </p:nvSpPr>
            <p:spPr bwMode="auto">
              <a:xfrm>
                <a:off x="1201" y="306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" name="Line 54"/>
              <p:cNvSpPr>
                <a:spLocks noChangeShapeType="1"/>
              </p:cNvSpPr>
              <p:nvPr/>
            </p:nvSpPr>
            <p:spPr bwMode="auto">
              <a:xfrm flipH="1">
                <a:off x="3415" y="2074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" name="Line 55"/>
              <p:cNvSpPr>
                <a:spLocks noChangeShapeType="1"/>
              </p:cNvSpPr>
              <p:nvPr/>
            </p:nvSpPr>
            <p:spPr bwMode="auto">
              <a:xfrm flipH="1">
                <a:off x="3415" y="1898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" name="Line 56"/>
              <p:cNvSpPr>
                <a:spLocks noChangeShapeType="1"/>
              </p:cNvSpPr>
              <p:nvPr/>
            </p:nvSpPr>
            <p:spPr bwMode="auto">
              <a:xfrm flipH="1">
                <a:off x="3415" y="1721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" name="Line 57"/>
              <p:cNvSpPr>
                <a:spLocks noChangeShapeType="1"/>
              </p:cNvSpPr>
              <p:nvPr/>
            </p:nvSpPr>
            <p:spPr bwMode="auto">
              <a:xfrm flipH="1">
                <a:off x="3415" y="1544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" name="Line 58"/>
              <p:cNvSpPr>
                <a:spLocks noChangeShapeType="1"/>
              </p:cNvSpPr>
              <p:nvPr/>
            </p:nvSpPr>
            <p:spPr bwMode="auto">
              <a:xfrm flipH="1">
                <a:off x="3415" y="1367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" name="Line 59"/>
              <p:cNvSpPr>
                <a:spLocks noChangeShapeType="1"/>
              </p:cNvSpPr>
              <p:nvPr/>
            </p:nvSpPr>
            <p:spPr bwMode="auto">
              <a:xfrm flipH="1">
                <a:off x="3415" y="1190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" name="Line 60"/>
              <p:cNvSpPr>
                <a:spLocks noChangeShapeType="1"/>
              </p:cNvSpPr>
              <p:nvPr/>
            </p:nvSpPr>
            <p:spPr bwMode="auto">
              <a:xfrm flipH="1">
                <a:off x="3415" y="1013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" name="Line 61"/>
              <p:cNvSpPr>
                <a:spLocks noChangeShapeType="1"/>
              </p:cNvSpPr>
              <p:nvPr/>
            </p:nvSpPr>
            <p:spPr bwMode="auto">
              <a:xfrm flipH="1">
                <a:off x="3415" y="837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" name="Line 62"/>
              <p:cNvSpPr>
                <a:spLocks noChangeShapeType="1"/>
              </p:cNvSpPr>
              <p:nvPr/>
            </p:nvSpPr>
            <p:spPr bwMode="auto">
              <a:xfrm flipH="1">
                <a:off x="3415" y="660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" name="Line 63"/>
              <p:cNvSpPr>
                <a:spLocks noChangeShapeType="1"/>
              </p:cNvSpPr>
              <p:nvPr/>
            </p:nvSpPr>
            <p:spPr bwMode="auto">
              <a:xfrm flipH="1">
                <a:off x="3415" y="483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" name="Line 64"/>
              <p:cNvSpPr>
                <a:spLocks noChangeShapeType="1"/>
              </p:cNvSpPr>
              <p:nvPr/>
            </p:nvSpPr>
            <p:spPr bwMode="auto">
              <a:xfrm flipH="1">
                <a:off x="3415" y="306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" name="Rectangle 65"/>
              <p:cNvSpPr>
                <a:spLocks noChangeArrowheads="1"/>
              </p:cNvSpPr>
              <p:nvPr/>
            </p:nvSpPr>
            <p:spPr bwMode="auto">
              <a:xfrm>
                <a:off x="1033" y="2018"/>
                <a:ext cx="152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-0.1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67" name="Rectangle 66"/>
              <p:cNvSpPr>
                <a:spLocks noChangeArrowheads="1"/>
              </p:cNvSpPr>
              <p:nvPr/>
            </p:nvSpPr>
            <p:spPr bwMode="auto">
              <a:xfrm>
                <a:off x="997" y="1843"/>
                <a:ext cx="202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-0.08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68" name="Rectangle 67"/>
              <p:cNvSpPr>
                <a:spLocks noChangeArrowheads="1"/>
              </p:cNvSpPr>
              <p:nvPr/>
            </p:nvSpPr>
            <p:spPr bwMode="auto">
              <a:xfrm>
                <a:off x="997" y="1662"/>
                <a:ext cx="202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-0.06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69" name="Rectangle 68"/>
              <p:cNvSpPr>
                <a:spLocks noChangeArrowheads="1"/>
              </p:cNvSpPr>
              <p:nvPr/>
            </p:nvSpPr>
            <p:spPr bwMode="auto">
              <a:xfrm>
                <a:off x="997" y="1487"/>
                <a:ext cx="202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-0.04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70" name="Rectangle 69"/>
              <p:cNvSpPr>
                <a:spLocks noChangeArrowheads="1"/>
              </p:cNvSpPr>
              <p:nvPr/>
            </p:nvSpPr>
            <p:spPr bwMode="auto">
              <a:xfrm>
                <a:off x="997" y="1312"/>
                <a:ext cx="202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-0.02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71" name="Rectangle 70"/>
              <p:cNvSpPr>
                <a:spLocks noChangeArrowheads="1"/>
              </p:cNvSpPr>
              <p:nvPr/>
            </p:nvSpPr>
            <p:spPr bwMode="auto">
              <a:xfrm>
                <a:off x="1110" y="1137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72" name="Rectangle 71"/>
              <p:cNvSpPr>
                <a:spLocks noChangeArrowheads="1"/>
              </p:cNvSpPr>
              <p:nvPr/>
            </p:nvSpPr>
            <p:spPr bwMode="auto">
              <a:xfrm>
                <a:off x="1017" y="956"/>
                <a:ext cx="17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0.02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73" name="Rectangle 72"/>
              <p:cNvSpPr>
                <a:spLocks noChangeArrowheads="1"/>
              </p:cNvSpPr>
              <p:nvPr/>
            </p:nvSpPr>
            <p:spPr bwMode="auto">
              <a:xfrm>
                <a:off x="1017" y="781"/>
                <a:ext cx="17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0.04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74" name="Rectangle 73"/>
              <p:cNvSpPr>
                <a:spLocks noChangeArrowheads="1"/>
              </p:cNvSpPr>
              <p:nvPr/>
            </p:nvSpPr>
            <p:spPr bwMode="auto">
              <a:xfrm>
                <a:off x="1017" y="606"/>
                <a:ext cx="17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0.06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75" name="Rectangle 74"/>
              <p:cNvSpPr>
                <a:spLocks noChangeArrowheads="1"/>
              </p:cNvSpPr>
              <p:nvPr/>
            </p:nvSpPr>
            <p:spPr bwMode="auto">
              <a:xfrm>
                <a:off x="1017" y="425"/>
                <a:ext cx="17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0.08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76" name="Rectangle 75"/>
              <p:cNvSpPr>
                <a:spLocks noChangeArrowheads="1"/>
              </p:cNvSpPr>
              <p:nvPr/>
            </p:nvSpPr>
            <p:spPr bwMode="auto">
              <a:xfrm>
                <a:off x="1053" y="250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77" name="Freeform 76"/>
              <p:cNvSpPr>
                <a:spLocks/>
              </p:cNvSpPr>
              <p:nvPr/>
            </p:nvSpPr>
            <p:spPr bwMode="auto">
              <a:xfrm>
                <a:off x="1201" y="310"/>
                <a:ext cx="2236" cy="1752"/>
              </a:xfrm>
              <a:custGeom>
                <a:avLst/>
                <a:gdLst>
                  <a:gd name="T0" fmla="*/ 34 w 2236"/>
                  <a:gd name="T1" fmla="*/ 747 h 1752"/>
                  <a:gd name="T2" fmla="*/ 79 w 2236"/>
                  <a:gd name="T3" fmla="*/ 569 h 1752"/>
                  <a:gd name="T4" fmla="*/ 124 w 2236"/>
                  <a:gd name="T5" fmla="*/ 392 h 1752"/>
                  <a:gd name="T6" fmla="*/ 169 w 2236"/>
                  <a:gd name="T7" fmla="*/ 214 h 1752"/>
                  <a:gd name="T8" fmla="*/ 214 w 2236"/>
                  <a:gd name="T9" fmla="*/ 36 h 1752"/>
                  <a:gd name="T10" fmla="*/ 259 w 2236"/>
                  <a:gd name="T11" fmla="*/ 134 h 1752"/>
                  <a:gd name="T12" fmla="*/ 304 w 2236"/>
                  <a:gd name="T13" fmla="*/ 312 h 1752"/>
                  <a:gd name="T14" fmla="*/ 349 w 2236"/>
                  <a:gd name="T15" fmla="*/ 489 h 1752"/>
                  <a:gd name="T16" fmla="*/ 394 w 2236"/>
                  <a:gd name="T17" fmla="*/ 667 h 1752"/>
                  <a:gd name="T18" fmla="*/ 438 w 2236"/>
                  <a:gd name="T19" fmla="*/ 845 h 1752"/>
                  <a:gd name="T20" fmla="*/ 483 w 2236"/>
                  <a:gd name="T21" fmla="*/ 1022 h 1752"/>
                  <a:gd name="T22" fmla="*/ 529 w 2236"/>
                  <a:gd name="T23" fmla="*/ 1200 h 1752"/>
                  <a:gd name="T24" fmla="*/ 573 w 2236"/>
                  <a:gd name="T25" fmla="*/ 1378 h 1752"/>
                  <a:gd name="T26" fmla="*/ 618 w 2236"/>
                  <a:gd name="T27" fmla="*/ 1555 h 1752"/>
                  <a:gd name="T28" fmla="*/ 663 w 2236"/>
                  <a:gd name="T29" fmla="*/ 1733 h 1752"/>
                  <a:gd name="T30" fmla="*/ 708 w 2236"/>
                  <a:gd name="T31" fmla="*/ 1617 h 1752"/>
                  <a:gd name="T32" fmla="*/ 753 w 2236"/>
                  <a:gd name="T33" fmla="*/ 1440 h 1752"/>
                  <a:gd name="T34" fmla="*/ 798 w 2236"/>
                  <a:gd name="T35" fmla="*/ 1262 h 1752"/>
                  <a:gd name="T36" fmla="*/ 843 w 2236"/>
                  <a:gd name="T37" fmla="*/ 1085 h 1752"/>
                  <a:gd name="T38" fmla="*/ 888 w 2236"/>
                  <a:gd name="T39" fmla="*/ 907 h 1752"/>
                  <a:gd name="T40" fmla="*/ 933 w 2236"/>
                  <a:gd name="T41" fmla="*/ 729 h 1752"/>
                  <a:gd name="T42" fmla="*/ 978 w 2236"/>
                  <a:gd name="T43" fmla="*/ 551 h 1752"/>
                  <a:gd name="T44" fmla="*/ 1023 w 2236"/>
                  <a:gd name="T45" fmla="*/ 374 h 1752"/>
                  <a:gd name="T46" fmla="*/ 1068 w 2236"/>
                  <a:gd name="T47" fmla="*/ 196 h 1752"/>
                  <a:gd name="T48" fmla="*/ 1113 w 2236"/>
                  <a:gd name="T49" fmla="*/ 19 h 1752"/>
                  <a:gd name="T50" fmla="*/ 1158 w 2236"/>
                  <a:gd name="T51" fmla="*/ 151 h 1752"/>
                  <a:gd name="T52" fmla="*/ 1202 w 2236"/>
                  <a:gd name="T53" fmla="*/ 329 h 1752"/>
                  <a:gd name="T54" fmla="*/ 1248 w 2236"/>
                  <a:gd name="T55" fmla="*/ 507 h 1752"/>
                  <a:gd name="T56" fmla="*/ 1292 w 2236"/>
                  <a:gd name="T57" fmla="*/ 685 h 1752"/>
                  <a:gd name="T58" fmla="*/ 1337 w 2236"/>
                  <a:gd name="T59" fmla="*/ 862 h 1752"/>
                  <a:gd name="T60" fmla="*/ 1382 w 2236"/>
                  <a:gd name="T61" fmla="*/ 1040 h 1752"/>
                  <a:gd name="T62" fmla="*/ 1427 w 2236"/>
                  <a:gd name="T63" fmla="*/ 1218 h 1752"/>
                  <a:gd name="T64" fmla="*/ 1472 w 2236"/>
                  <a:gd name="T65" fmla="*/ 1395 h 1752"/>
                  <a:gd name="T66" fmla="*/ 1517 w 2236"/>
                  <a:gd name="T67" fmla="*/ 1573 h 1752"/>
                  <a:gd name="T68" fmla="*/ 1562 w 2236"/>
                  <a:gd name="T69" fmla="*/ 1752 h 1752"/>
                  <a:gd name="T70" fmla="*/ 1607 w 2236"/>
                  <a:gd name="T71" fmla="*/ 1600 h 1752"/>
                  <a:gd name="T72" fmla="*/ 1652 w 2236"/>
                  <a:gd name="T73" fmla="*/ 1422 h 1752"/>
                  <a:gd name="T74" fmla="*/ 1697 w 2236"/>
                  <a:gd name="T75" fmla="*/ 1244 h 1752"/>
                  <a:gd name="T76" fmla="*/ 1742 w 2236"/>
                  <a:gd name="T77" fmla="*/ 1067 h 1752"/>
                  <a:gd name="T78" fmla="*/ 1787 w 2236"/>
                  <a:gd name="T79" fmla="*/ 889 h 1752"/>
                  <a:gd name="T80" fmla="*/ 1832 w 2236"/>
                  <a:gd name="T81" fmla="*/ 711 h 1752"/>
                  <a:gd name="T82" fmla="*/ 1877 w 2236"/>
                  <a:gd name="T83" fmla="*/ 534 h 1752"/>
                  <a:gd name="T84" fmla="*/ 1921 w 2236"/>
                  <a:gd name="T85" fmla="*/ 356 h 1752"/>
                  <a:gd name="T86" fmla="*/ 1967 w 2236"/>
                  <a:gd name="T87" fmla="*/ 178 h 1752"/>
                  <a:gd name="T88" fmla="*/ 2012 w 2236"/>
                  <a:gd name="T89" fmla="*/ 0 h 1752"/>
                  <a:gd name="T90" fmla="*/ 2056 w 2236"/>
                  <a:gd name="T91" fmla="*/ 169 h 1752"/>
                  <a:gd name="T92" fmla="*/ 2101 w 2236"/>
                  <a:gd name="T93" fmla="*/ 347 h 1752"/>
                  <a:gd name="T94" fmla="*/ 2146 w 2236"/>
                  <a:gd name="T95" fmla="*/ 525 h 1752"/>
                  <a:gd name="T96" fmla="*/ 2191 w 2236"/>
                  <a:gd name="T97" fmla="*/ 702 h 1752"/>
                  <a:gd name="T98" fmla="*/ 2236 w 2236"/>
                  <a:gd name="T99" fmla="*/ 880 h 17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236" h="1752">
                    <a:moveTo>
                      <a:pt x="0" y="880"/>
                    </a:moveTo>
                    <a:lnTo>
                      <a:pt x="11" y="836"/>
                    </a:lnTo>
                    <a:lnTo>
                      <a:pt x="23" y="791"/>
                    </a:lnTo>
                    <a:lnTo>
                      <a:pt x="34" y="747"/>
                    </a:lnTo>
                    <a:lnTo>
                      <a:pt x="45" y="702"/>
                    </a:lnTo>
                    <a:lnTo>
                      <a:pt x="56" y="658"/>
                    </a:lnTo>
                    <a:lnTo>
                      <a:pt x="68" y="614"/>
                    </a:lnTo>
                    <a:lnTo>
                      <a:pt x="79" y="569"/>
                    </a:lnTo>
                    <a:lnTo>
                      <a:pt x="90" y="525"/>
                    </a:lnTo>
                    <a:lnTo>
                      <a:pt x="102" y="480"/>
                    </a:lnTo>
                    <a:lnTo>
                      <a:pt x="112" y="436"/>
                    </a:lnTo>
                    <a:lnTo>
                      <a:pt x="124" y="392"/>
                    </a:lnTo>
                    <a:lnTo>
                      <a:pt x="135" y="347"/>
                    </a:lnTo>
                    <a:lnTo>
                      <a:pt x="146" y="303"/>
                    </a:lnTo>
                    <a:lnTo>
                      <a:pt x="158" y="258"/>
                    </a:lnTo>
                    <a:lnTo>
                      <a:pt x="169" y="214"/>
                    </a:lnTo>
                    <a:lnTo>
                      <a:pt x="180" y="169"/>
                    </a:lnTo>
                    <a:lnTo>
                      <a:pt x="191" y="125"/>
                    </a:lnTo>
                    <a:lnTo>
                      <a:pt x="203" y="81"/>
                    </a:lnTo>
                    <a:lnTo>
                      <a:pt x="214" y="36"/>
                    </a:lnTo>
                    <a:lnTo>
                      <a:pt x="225" y="0"/>
                    </a:lnTo>
                    <a:lnTo>
                      <a:pt x="236" y="45"/>
                    </a:lnTo>
                    <a:lnTo>
                      <a:pt x="247" y="89"/>
                    </a:lnTo>
                    <a:lnTo>
                      <a:pt x="259" y="134"/>
                    </a:lnTo>
                    <a:lnTo>
                      <a:pt x="270" y="178"/>
                    </a:lnTo>
                    <a:lnTo>
                      <a:pt x="281" y="223"/>
                    </a:lnTo>
                    <a:lnTo>
                      <a:pt x="292" y="267"/>
                    </a:lnTo>
                    <a:lnTo>
                      <a:pt x="304" y="312"/>
                    </a:lnTo>
                    <a:lnTo>
                      <a:pt x="315" y="356"/>
                    </a:lnTo>
                    <a:lnTo>
                      <a:pt x="326" y="400"/>
                    </a:lnTo>
                    <a:lnTo>
                      <a:pt x="337" y="445"/>
                    </a:lnTo>
                    <a:lnTo>
                      <a:pt x="349" y="489"/>
                    </a:lnTo>
                    <a:lnTo>
                      <a:pt x="360" y="534"/>
                    </a:lnTo>
                    <a:lnTo>
                      <a:pt x="371" y="578"/>
                    </a:lnTo>
                    <a:lnTo>
                      <a:pt x="382" y="623"/>
                    </a:lnTo>
                    <a:lnTo>
                      <a:pt x="394" y="667"/>
                    </a:lnTo>
                    <a:lnTo>
                      <a:pt x="405" y="711"/>
                    </a:lnTo>
                    <a:lnTo>
                      <a:pt x="416" y="756"/>
                    </a:lnTo>
                    <a:lnTo>
                      <a:pt x="427" y="800"/>
                    </a:lnTo>
                    <a:lnTo>
                      <a:pt x="438" y="845"/>
                    </a:lnTo>
                    <a:lnTo>
                      <a:pt x="450" y="889"/>
                    </a:lnTo>
                    <a:lnTo>
                      <a:pt x="461" y="933"/>
                    </a:lnTo>
                    <a:lnTo>
                      <a:pt x="472" y="978"/>
                    </a:lnTo>
                    <a:lnTo>
                      <a:pt x="483" y="1022"/>
                    </a:lnTo>
                    <a:lnTo>
                      <a:pt x="495" y="1067"/>
                    </a:lnTo>
                    <a:lnTo>
                      <a:pt x="506" y="1111"/>
                    </a:lnTo>
                    <a:lnTo>
                      <a:pt x="517" y="1155"/>
                    </a:lnTo>
                    <a:lnTo>
                      <a:pt x="529" y="1200"/>
                    </a:lnTo>
                    <a:lnTo>
                      <a:pt x="539" y="1244"/>
                    </a:lnTo>
                    <a:lnTo>
                      <a:pt x="551" y="1289"/>
                    </a:lnTo>
                    <a:lnTo>
                      <a:pt x="562" y="1333"/>
                    </a:lnTo>
                    <a:lnTo>
                      <a:pt x="573" y="1378"/>
                    </a:lnTo>
                    <a:lnTo>
                      <a:pt x="585" y="1422"/>
                    </a:lnTo>
                    <a:lnTo>
                      <a:pt x="596" y="1467"/>
                    </a:lnTo>
                    <a:lnTo>
                      <a:pt x="607" y="1511"/>
                    </a:lnTo>
                    <a:lnTo>
                      <a:pt x="618" y="1555"/>
                    </a:lnTo>
                    <a:lnTo>
                      <a:pt x="630" y="1600"/>
                    </a:lnTo>
                    <a:lnTo>
                      <a:pt x="641" y="1644"/>
                    </a:lnTo>
                    <a:lnTo>
                      <a:pt x="652" y="1689"/>
                    </a:lnTo>
                    <a:lnTo>
                      <a:pt x="663" y="1733"/>
                    </a:lnTo>
                    <a:lnTo>
                      <a:pt x="674" y="1752"/>
                    </a:lnTo>
                    <a:lnTo>
                      <a:pt x="686" y="1706"/>
                    </a:lnTo>
                    <a:lnTo>
                      <a:pt x="697" y="1662"/>
                    </a:lnTo>
                    <a:lnTo>
                      <a:pt x="708" y="1617"/>
                    </a:lnTo>
                    <a:lnTo>
                      <a:pt x="719" y="1573"/>
                    </a:lnTo>
                    <a:lnTo>
                      <a:pt x="731" y="1529"/>
                    </a:lnTo>
                    <a:lnTo>
                      <a:pt x="742" y="1484"/>
                    </a:lnTo>
                    <a:lnTo>
                      <a:pt x="753" y="1440"/>
                    </a:lnTo>
                    <a:lnTo>
                      <a:pt x="764" y="1395"/>
                    </a:lnTo>
                    <a:lnTo>
                      <a:pt x="775" y="1351"/>
                    </a:lnTo>
                    <a:lnTo>
                      <a:pt x="787" y="1307"/>
                    </a:lnTo>
                    <a:lnTo>
                      <a:pt x="798" y="1262"/>
                    </a:lnTo>
                    <a:lnTo>
                      <a:pt x="809" y="1218"/>
                    </a:lnTo>
                    <a:lnTo>
                      <a:pt x="821" y="1174"/>
                    </a:lnTo>
                    <a:lnTo>
                      <a:pt x="832" y="1129"/>
                    </a:lnTo>
                    <a:lnTo>
                      <a:pt x="843" y="1085"/>
                    </a:lnTo>
                    <a:lnTo>
                      <a:pt x="854" y="1040"/>
                    </a:lnTo>
                    <a:lnTo>
                      <a:pt x="865" y="996"/>
                    </a:lnTo>
                    <a:lnTo>
                      <a:pt x="877" y="951"/>
                    </a:lnTo>
                    <a:lnTo>
                      <a:pt x="888" y="907"/>
                    </a:lnTo>
                    <a:lnTo>
                      <a:pt x="899" y="862"/>
                    </a:lnTo>
                    <a:lnTo>
                      <a:pt x="910" y="818"/>
                    </a:lnTo>
                    <a:lnTo>
                      <a:pt x="922" y="773"/>
                    </a:lnTo>
                    <a:lnTo>
                      <a:pt x="933" y="729"/>
                    </a:lnTo>
                    <a:lnTo>
                      <a:pt x="944" y="685"/>
                    </a:lnTo>
                    <a:lnTo>
                      <a:pt x="955" y="640"/>
                    </a:lnTo>
                    <a:lnTo>
                      <a:pt x="966" y="596"/>
                    </a:lnTo>
                    <a:lnTo>
                      <a:pt x="978" y="551"/>
                    </a:lnTo>
                    <a:lnTo>
                      <a:pt x="989" y="507"/>
                    </a:lnTo>
                    <a:lnTo>
                      <a:pt x="1000" y="462"/>
                    </a:lnTo>
                    <a:lnTo>
                      <a:pt x="1012" y="418"/>
                    </a:lnTo>
                    <a:lnTo>
                      <a:pt x="1023" y="374"/>
                    </a:lnTo>
                    <a:lnTo>
                      <a:pt x="1034" y="329"/>
                    </a:lnTo>
                    <a:lnTo>
                      <a:pt x="1045" y="285"/>
                    </a:lnTo>
                    <a:lnTo>
                      <a:pt x="1057" y="240"/>
                    </a:lnTo>
                    <a:lnTo>
                      <a:pt x="1068" y="196"/>
                    </a:lnTo>
                    <a:lnTo>
                      <a:pt x="1079" y="151"/>
                    </a:lnTo>
                    <a:lnTo>
                      <a:pt x="1090" y="107"/>
                    </a:lnTo>
                    <a:lnTo>
                      <a:pt x="1101" y="63"/>
                    </a:lnTo>
                    <a:lnTo>
                      <a:pt x="1113" y="19"/>
                    </a:lnTo>
                    <a:lnTo>
                      <a:pt x="1124" y="19"/>
                    </a:lnTo>
                    <a:lnTo>
                      <a:pt x="1135" y="63"/>
                    </a:lnTo>
                    <a:lnTo>
                      <a:pt x="1146" y="107"/>
                    </a:lnTo>
                    <a:lnTo>
                      <a:pt x="1158" y="151"/>
                    </a:lnTo>
                    <a:lnTo>
                      <a:pt x="1169" y="196"/>
                    </a:lnTo>
                    <a:lnTo>
                      <a:pt x="1180" y="240"/>
                    </a:lnTo>
                    <a:lnTo>
                      <a:pt x="1191" y="285"/>
                    </a:lnTo>
                    <a:lnTo>
                      <a:pt x="1202" y="329"/>
                    </a:lnTo>
                    <a:lnTo>
                      <a:pt x="1214" y="374"/>
                    </a:lnTo>
                    <a:lnTo>
                      <a:pt x="1225" y="418"/>
                    </a:lnTo>
                    <a:lnTo>
                      <a:pt x="1236" y="462"/>
                    </a:lnTo>
                    <a:lnTo>
                      <a:pt x="1248" y="507"/>
                    </a:lnTo>
                    <a:lnTo>
                      <a:pt x="1259" y="551"/>
                    </a:lnTo>
                    <a:lnTo>
                      <a:pt x="1270" y="596"/>
                    </a:lnTo>
                    <a:lnTo>
                      <a:pt x="1281" y="640"/>
                    </a:lnTo>
                    <a:lnTo>
                      <a:pt x="1292" y="685"/>
                    </a:lnTo>
                    <a:lnTo>
                      <a:pt x="1304" y="729"/>
                    </a:lnTo>
                    <a:lnTo>
                      <a:pt x="1315" y="773"/>
                    </a:lnTo>
                    <a:lnTo>
                      <a:pt x="1326" y="818"/>
                    </a:lnTo>
                    <a:lnTo>
                      <a:pt x="1337" y="862"/>
                    </a:lnTo>
                    <a:lnTo>
                      <a:pt x="1349" y="907"/>
                    </a:lnTo>
                    <a:lnTo>
                      <a:pt x="1360" y="951"/>
                    </a:lnTo>
                    <a:lnTo>
                      <a:pt x="1371" y="996"/>
                    </a:lnTo>
                    <a:lnTo>
                      <a:pt x="1382" y="1040"/>
                    </a:lnTo>
                    <a:lnTo>
                      <a:pt x="1393" y="1085"/>
                    </a:lnTo>
                    <a:lnTo>
                      <a:pt x="1405" y="1129"/>
                    </a:lnTo>
                    <a:lnTo>
                      <a:pt x="1416" y="1174"/>
                    </a:lnTo>
                    <a:lnTo>
                      <a:pt x="1427" y="1218"/>
                    </a:lnTo>
                    <a:lnTo>
                      <a:pt x="1438" y="1262"/>
                    </a:lnTo>
                    <a:lnTo>
                      <a:pt x="1450" y="1307"/>
                    </a:lnTo>
                    <a:lnTo>
                      <a:pt x="1461" y="1351"/>
                    </a:lnTo>
                    <a:lnTo>
                      <a:pt x="1472" y="1395"/>
                    </a:lnTo>
                    <a:lnTo>
                      <a:pt x="1484" y="1440"/>
                    </a:lnTo>
                    <a:lnTo>
                      <a:pt x="1495" y="1484"/>
                    </a:lnTo>
                    <a:lnTo>
                      <a:pt x="1506" y="1529"/>
                    </a:lnTo>
                    <a:lnTo>
                      <a:pt x="1517" y="1573"/>
                    </a:lnTo>
                    <a:lnTo>
                      <a:pt x="1528" y="1617"/>
                    </a:lnTo>
                    <a:lnTo>
                      <a:pt x="1540" y="1662"/>
                    </a:lnTo>
                    <a:lnTo>
                      <a:pt x="1551" y="1706"/>
                    </a:lnTo>
                    <a:lnTo>
                      <a:pt x="1562" y="1752"/>
                    </a:lnTo>
                    <a:lnTo>
                      <a:pt x="1573" y="1733"/>
                    </a:lnTo>
                    <a:lnTo>
                      <a:pt x="1585" y="1689"/>
                    </a:lnTo>
                    <a:lnTo>
                      <a:pt x="1596" y="1644"/>
                    </a:lnTo>
                    <a:lnTo>
                      <a:pt x="1607" y="1600"/>
                    </a:lnTo>
                    <a:lnTo>
                      <a:pt x="1618" y="1555"/>
                    </a:lnTo>
                    <a:lnTo>
                      <a:pt x="1629" y="1511"/>
                    </a:lnTo>
                    <a:lnTo>
                      <a:pt x="1641" y="1467"/>
                    </a:lnTo>
                    <a:lnTo>
                      <a:pt x="1652" y="1422"/>
                    </a:lnTo>
                    <a:lnTo>
                      <a:pt x="1663" y="1378"/>
                    </a:lnTo>
                    <a:lnTo>
                      <a:pt x="1674" y="1333"/>
                    </a:lnTo>
                    <a:lnTo>
                      <a:pt x="1686" y="1289"/>
                    </a:lnTo>
                    <a:lnTo>
                      <a:pt x="1697" y="1244"/>
                    </a:lnTo>
                    <a:lnTo>
                      <a:pt x="1708" y="1200"/>
                    </a:lnTo>
                    <a:lnTo>
                      <a:pt x="1719" y="1155"/>
                    </a:lnTo>
                    <a:lnTo>
                      <a:pt x="1731" y="1111"/>
                    </a:lnTo>
                    <a:lnTo>
                      <a:pt x="1742" y="1067"/>
                    </a:lnTo>
                    <a:lnTo>
                      <a:pt x="1753" y="1022"/>
                    </a:lnTo>
                    <a:lnTo>
                      <a:pt x="1764" y="978"/>
                    </a:lnTo>
                    <a:lnTo>
                      <a:pt x="1776" y="933"/>
                    </a:lnTo>
                    <a:lnTo>
                      <a:pt x="1787" y="889"/>
                    </a:lnTo>
                    <a:lnTo>
                      <a:pt x="1798" y="845"/>
                    </a:lnTo>
                    <a:lnTo>
                      <a:pt x="1809" y="800"/>
                    </a:lnTo>
                    <a:lnTo>
                      <a:pt x="1820" y="756"/>
                    </a:lnTo>
                    <a:lnTo>
                      <a:pt x="1832" y="711"/>
                    </a:lnTo>
                    <a:lnTo>
                      <a:pt x="1843" y="667"/>
                    </a:lnTo>
                    <a:lnTo>
                      <a:pt x="1854" y="623"/>
                    </a:lnTo>
                    <a:lnTo>
                      <a:pt x="1865" y="578"/>
                    </a:lnTo>
                    <a:lnTo>
                      <a:pt x="1877" y="534"/>
                    </a:lnTo>
                    <a:lnTo>
                      <a:pt x="1888" y="489"/>
                    </a:lnTo>
                    <a:lnTo>
                      <a:pt x="1899" y="445"/>
                    </a:lnTo>
                    <a:lnTo>
                      <a:pt x="1911" y="400"/>
                    </a:lnTo>
                    <a:lnTo>
                      <a:pt x="1921" y="356"/>
                    </a:lnTo>
                    <a:lnTo>
                      <a:pt x="1933" y="312"/>
                    </a:lnTo>
                    <a:lnTo>
                      <a:pt x="1944" y="267"/>
                    </a:lnTo>
                    <a:lnTo>
                      <a:pt x="1955" y="223"/>
                    </a:lnTo>
                    <a:lnTo>
                      <a:pt x="1967" y="178"/>
                    </a:lnTo>
                    <a:lnTo>
                      <a:pt x="1978" y="134"/>
                    </a:lnTo>
                    <a:lnTo>
                      <a:pt x="1989" y="89"/>
                    </a:lnTo>
                    <a:lnTo>
                      <a:pt x="2000" y="45"/>
                    </a:lnTo>
                    <a:lnTo>
                      <a:pt x="2012" y="0"/>
                    </a:lnTo>
                    <a:lnTo>
                      <a:pt x="2023" y="36"/>
                    </a:lnTo>
                    <a:lnTo>
                      <a:pt x="2034" y="81"/>
                    </a:lnTo>
                    <a:lnTo>
                      <a:pt x="2045" y="125"/>
                    </a:lnTo>
                    <a:lnTo>
                      <a:pt x="2056" y="169"/>
                    </a:lnTo>
                    <a:lnTo>
                      <a:pt x="2068" y="214"/>
                    </a:lnTo>
                    <a:lnTo>
                      <a:pt x="2079" y="258"/>
                    </a:lnTo>
                    <a:lnTo>
                      <a:pt x="2090" y="303"/>
                    </a:lnTo>
                    <a:lnTo>
                      <a:pt x="2101" y="347"/>
                    </a:lnTo>
                    <a:lnTo>
                      <a:pt x="2113" y="392"/>
                    </a:lnTo>
                    <a:lnTo>
                      <a:pt x="2124" y="436"/>
                    </a:lnTo>
                    <a:lnTo>
                      <a:pt x="2135" y="480"/>
                    </a:lnTo>
                    <a:lnTo>
                      <a:pt x="2146" y="525"/>
                    </a:lnTo>
                    <a:lnTo>
                      <a:pt x="2157" y="569"/>
                    </a:lnTo>
                    <a:lnTo>
                      <a:pt x="2169" y="614"/>
                    </a:lnTo>
                    <a:lnTo>
                      <a:pt x="2180" y="658"/>
                    </a:lnTo>
                    <a:lnTo>
                      <a:pt x="2191" y="702"/>
                    </a:lnTo>
                    <a:lnTo>
                      <a:pt x="2203" y="747"/>
                    </a:lnTo>
                    <a:lnTo>
                      <a:pt x="2214" y="791"/>
                    </a:lnTo>
                    <a:lnTo>
                      <a:pt x="2225" y="836"/>
                    </a:lnTo>
                    <a:lnTo>
                      <a:pt x="2236" y="880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" name="Freeform 77"/>
              <p:cNvSpPr>
                <a:spLocks/>
              </p:cNvSpPr>
              <p:nvPr/>
            </p:nvSpPr>
            <p:spPr bwMode="auto">
              <a:xfrm>
                <a:off x="1201" y="748"/>
                <a:ext cx="2236" cy="885"/>
              </a:xfrm>
              <a:custGeom>
                <a:avLst/>
                <a:gdLst>
                  <a:gd name="T0" fmla="*/ 34 w 2236"/>
                  <a:gd name="T1" fmla="*/ 309 h 885"/>
                  <a:gd name="T2" fmla="*/ 79 w 2236"/>
                  <a:gd name="T3" fmla="*/ 131 h 885"/>
                  <a:gd name="T4" fmla="*/ 124 w 2236"/>
                  <a:gd name="T5" fmla="*/ 0 h 885"/>
                  <a:gd name="T6" fmla="*/ 169 w 2236"/>
                  <a:gd name="T7" fmla="*/ 0 h 885"/>
                  <a:gd name="T8" fmla="*/ 214 w 2236"/>
                  <a:gd name="T9" fmla="*/ 0 h 885"/>
                  <a:gd name="T10" fmla="*/ 259 w 2236"/>
                  <a:gd name="T11" fmla="*/ 0 h 885"/>
                  <a:gd name="T12" fmla="*/ 304 w 2236"/>
                  <a:gd name="T13" fmla="*/ 0 h 885"/>
                  <a:gd name="T14" fmla="*/ 349 w 2236"/>
                  <a:gd name="T15" fmla="*/ 51 h 885"/>
                  <a:gd name="T16" fmla="*/ 394 w 2236"/>
                  <a:gd name="T17" fmla="*/ 229 h 885"/>
                  <a:gd name="T18" fmla="*/ 438 w 2236"/>
                  <a:gd name="T19" fmla="*/ 407 h 885"/>
                  <a:gd name="T20" fmla="*/ 483 w 2236"/>
                  <a:gd name="T21" fmla="*/ 584 h 885"/>
                  <a:gd name="T22" fmla="*/ 529 w 2236"/>
                  <a:gd name="T23" fmla="*/ 762 h 885"/>
                  <a:gd name="T24" fmla="*/ 573 w 2236"/>
                  <a:gd name="T25" fmla="*/ 884 h 885"/>
                  <a:gd name="T26" fmla="*/ 618 w 2236"/>
                  <a:gd name="T27" fmla="*/ 884 h 885"/>
                  <a:gd name="T28" fmla="*/ 663 w 2236"/>
                  <a:gd name="T29" fmla="*/ 884 h 885"/>
                  <a:gd name="T30" fmla="*/ 708 w 2236"/>
                  <a:gd name="T31" fmla="*/ 884 h 885"/>
                  <a:gd name="T32" fmla="*/ 753 w 2236"/>
                  <a:gd name="T33" fmla="*/ 884 h 885"/>
                  <a:gd name="T34" fmla="*/ 798 w 2236"/>
                  <a:gd name="T35" fmla="*/ 824 h 885"/>
                  <a:gd name="T36" fmla="*/ 843 w 2236"/>
                  <a:gd name="T37" fmla="*/ 647 h 885"/>
                  <a:gd name="T38" fmla="*/ 888 w 2236"/>
                  <a:gd name="T39" fmla="*/ 469 h 885"/>
                  <a:gd name="T40" fmla="*/ 933 w 2236"/>
                  <a:gd name="T41" fmla="*/ 291 h 885"/>
                  <a:gd name="T42" fmla="*/ 978 w 2236"/>
                  <a:gd name="T43" fmla="*/ 113 h 885"/>
                  <a:gd name="T44" fmla="*/ 1023 w 2236"/>
                  <a:gd name="T45" fmla="*/ 0 h 885"/>
                  <a:gd name="T46" fmla="*/ 1068 w 2236"/>
                  <a:gd name="T47" fmla="*/ 0 h 885"/>
                  <a:gd name="T48" fmla="*/ 1113 w 2236"/>
                  <a:gd name="T49" fmla="*/ 0 h 885"/>
                  <a:gd name="T50" fmla="*/ 1158 w 2236"/>
                  <a:gd name="T51" fmla="*/ 0 h 885"/>
                  <a:gd name="T52" fmla="*/ 1202 w 2236"/>
                  <a:gd name="T53" fmla="*/ 0 h 885"/>
                  <a:gd name="T54" fmla="*/ 1248 w 2236"/>
                  <a:gd name="T55" fmla="*/ 69 h 885"/>
                  <a:gd name="T56" fmla="*/ 1292 w 2236"/>
                  <a:gd name="T57" fmla="*/ 247 h 885"/>
                  <a:gd name="T58" fmla="*/ 1337 w 2236"/>
                  <a:gd name="T59" fmla="*/ 424 h 885"/>
                  <a:gd name="T60" fmla="*/ 1382 w 2236"/>
                  <a:gd name="T61" fmla="*/ 602 h 885"/>
                  <a:gd name="T62" fmla="*/ 1427 w 2236"/>
                  <a:gd name="T63" fmla="*/ 780 h 885"/>
                  <a:gd name="T64" fmla="*/ 1472 w 2236"/>
                  <a:gd name="T65" fmla="*/ 884 h 885"/>
                  <a:gd name="T66" fmla="*/ 1517 w 2236"/>
                  <a:gd name="T67" fmla="*/ 884 h 885"/>
                  <a:gd name="T68" fmla="*/ 1562 w 2236"/>
                  <a:gd name="T69" fmla="*/ 884 h 885"/>
                  <a:gd name="T70" fmla="*/ 1607 w 2236"/>
                  <a:gd name="T71" fmla="*/ 884 h 885"/>
                  <a:gd name="T72" fmla="*/ 1652 w 2236"/>
                  <a:gd name="T73" fmla="*/ 884 h 885"/>
                  <a:gd name="T74" fmla="*/ 1697 w 2236"/>
                  <a:gd name="T75" fmla="*/ 806 h 885"/>
                  <a:gd name="T76" fmla="*/ 1742 w 2236"/>
                  <a:gd name="T77" fmla="*/ 629 h 885"/>
                  <a:gd name="T78" fmla="*/ 1787 w 2236"/>
                  <a:gd name="T79" fmla="*/ 451 h 885"/>
                  <a:gd name="T80" fmla="*/ 1832 w 2236"/>
                  <a:gd name="T81" fmla="*/ 273 h 885"/>
                  <a:gd name="T82" fmla="*/ 1877 w 2236"/>
                  <a:gd name="T83" fmla="*/ 96 h 885"/>
                  <a:gd name="T84" fmla="*/ 1921 w 2236"/>
                  <a:gd name="T85" fmla="*/ 0 h 885"/>
                  <a:gd name="T86" fmla="*/ 1967 w 2236"/>
                  <a:gd name="T87" fmla="*/ 0 h 885"/>
                  <a:gd name="T88" fmla="*/ 2012 w 2236"/>
                  <a:gd name="T89" fmla="*/ 0 h 885"/>
                  <a:gd name="T90" fmla="*/ 2056 w 2236"/>
                  <a:gd name="T91" fmla="*/ 0 h 885"/>
                  <a:gd name="T92" fmla="*/ 2101 w 2236"/>
                  <a:gd name="T93" fmla="*/ 0 h 885"/>
                  <a:gd name="T94" fmla="*/ 2146 w 2236"/>
                  <a:gd name="T95" fmla="*/ 87 h 885"/>
                  <a:gd name="T96" fmla="*/ 2191 w 2236"/>
                  <a:gd name="T97" fmla="*/ 264 h 885"/>
                  <a:gd name="T98" fmla="*/ 2236 w 2236"/>
                  <a:gd name="T99" fmla="*/ 442 h 8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236" h="885">
                    <a:moveTo>
                      <a:pt x="0" y="442"/>
                    </a:moveTo>
                    <a:lnTo>
                      <a:pt x="11" y="398"/>
                    </a:lnTo>
                    <a:lnTo>
                      <a:pt x="23" y="353"/>
                    </a:lnTo>
                    <a:lnTo>
                      <a:pt x="34" y="309"/>
                    </a:lnTo>
                    <a:lnTo>
                      <a:pt x="45" y="264"/>
                    </a:lnTo>
                    <a:lnTo>
                      <a:pt x="56" y="220"/>
                    </a:lnTo>
                    <a:lnTo>
                      <a:pt x="68" y="176"/>
                    </a:lnTo>
                    <a:lnTo>
                      <a:pt x="79" y="131"/>
                    </a:lnTo>
                    <a:lnTo>
                      <a:pt x="90" y="87"/>
                    </a:lnTo>
                    <a:lnTo>
                      <a:pt x="102" y="42"/>
                    </a:lnTo>
                    <a:lnTo>
                      <a:pt x="112" y="1"/>
                    </a:lnTo>
                    <a:lnTo>
                      <a:pt x="124" y="0"/>
                    </a:lnTo>
                    <a:lnTo>
                      <a:pt x="135" y="0"/>
                    </a:lnTo>
                    <a:lnTo>
                      <a:pt x="146" y="0"/>
                    </a:lnTo>
                    <a:lnTo>
                      <a:pt x="158" y="0"/>
                    </a:lnTo>
                    <a:lnTo>
                      <a:pt x="169" y="0"/>
                    </a:lnTo>
                    <a:lnTo>
                      <a:pt x="180" y="0"/>
                    </a:lnTo>
                    <a:lnTo>
                      <a:pt x="191" y="0"/>
                    </a:lnTo>
                    <a:lnTo>
                      <a:pt x="203" y="0"/>
                    </a:lnTo>
                    <a:lnTo>
                      <a:pt x="214" y="0"/>
                    </a:lnTo>
                    <a:lnTo>
                      <a:pt x="225" y="0"/>
                    </a:lnTo>
                    <a:lnTo>
                      <a:pt x="236" y="0"/>
                    </a:lnTo>
                    <a:lnTo>
                      <a:pt x="247" y="0"/>
                    </a:lnTo>
                    <a:lnTo>
                      <a:pt x="259" y="0"/>
                    </a:lnTo>
                    <a:lnTo>
                      <a:pt x="270" y="0"/>
                    </a:lnTo>
                    <a:lnTo>
                      <a:pt x="281" y="0"/>
                    </a:lnTo>
                    <a:lnTo>
                      <a:pt x="292" y="0"/>
                    </a:lnTo>
                    <a:lnTo>
                      <a:pt x="304" y="0"/>
                    </a:lnTo>
                    <a:lnTo>
                      <a:pt x="315" y="0"/>
                    </a:lnTo>
                    <a:lnTo>
                      <a:pt x="326" y="0"/>
                    </a:lnTo>
                    <a:lnTo>
                      <a:pt x="337" y="6"/>
                    </a:lnTo>
                    <a:lnTo>
                      <a:pt x="349" y="51"/>
                    </a:lnTo>
                    <a:lnTo>
                      <a:pt x="360" y="96"/>
                    </a:lnTo>
                    <a:lnTo>
                      <a:pt x="371" y="140"/>
                    </a:lnTo>
                    <a:lnTo>
                      <a:pt x="382" y="185"/>
                    </a:lnTo>
                    <a:lnTo>
                      <a:pt x="394" y="229"/>
                    </a:lnTo>
                    <a:lnTo>
                      <a:pt x="405" y="273"/>
                    </a:lnTo>
                    <a:lnTo>
                      <a:pt x="416" y="318"/>
                    </a:lnTo>
                    <a:lnTo>
                      <a:pt x="427" y="362"/>
                    </a:lnTo>
                    <a:lnTo>
                      <a:pt x="438" y="407"/>
                    </a:lnTo>
                    <a:lnTo>
                      <a:pt x="450" y="451"/>
                    </a:lnTo>
                    <a:lnTo>
                      <a:pt x="461" y="495"/>
                    </a:lnTo>
                    <a:lnTo>
                      <a:pt x="472" y="540"/>
                    </a:lnTo>
                    <a:lnTo>
                      <a:pt x="483" y="584"/>
                    </a:lnTo>
                    <a:lnTo>
                      <a:pt x="495" y="629"/>
                    </a:lnTo>
                    <a:lnTo>
                      <a:pt x="506" y="673"/>
                    </a:lnTo>
                    <a:lnTo>
                      <a:pt x="517" y="717"/>
                    </a:lnTo>
                    <a:lnTo>
                      <a:pt x="529" y="762"/>
                    </a:lnTo>
                    <a:lnTo>
                      <a:pt x="539" y="806"/>
                    </a:lnTo>
                    <a:lnTo>
                      <a:pt x="551" y="851"/>
                    </a:lnTo>
                    <a:lnTo>
                      <a:pt x="562" y="885"/>
                    </a:lnTo>
                    <a:lnTo>
                      <a:pt x="573" y="884"/>
                    </a:lnTo>
                    <a:lnTo>
                      <a:pt x="585" y="884"/>
                    </a:lnTo>
                    <a:lnTo>
                      <a:pt x="596" y="884"/>
                    </a:lnTo>
                    <a:lnTo>
                      <a:pt x="607" y="884"/>
                    </a:lnTo>
                    <a:lnTo>
                      <a:pt x="618" y="884"/>
                    </a:lnTo>
                    <a:lnTo>
                      <a:pt x="630" y="884"/>
                    </a:lnTo>
                    <a:lnTo>
                      <a:pt x="641" y="884"/>
                    </a:lnTo>
                    <a:lnTo>
                      <a:pt x="652" y="884"/>
                    </a:lnTo>
                    <a:lnTo>
                      <a:pt x="663" y="884"/>
                    </a:lnTo>
                    <a:lnTo>
                      <a:pt x="674" y="884"/>
                    </a:lnTo>
                    <a:lnTo>
                      <a:pt x="686" y="884"/>
                    </a:lnTo>
                    <a:lnTo>
                      <a:pt x="697" y="884"/>
                    </a:lnTo>
                    <a:lnTo>
                      <a:pt x="708" y="884"/>
                    </a:lnTo>
                    <a:lnTo>
                      <a:pt x="719" y="884"/>
                    </a:lnTo>
                    <a:lnTo>
                      <a:pt x="731" y="884"/>
                    </a:lnTo>
                    <a:lnTo>
                      <a:pt x="742" y="884"/>
                    </a:lnTo>
                    <a:lnTo>
                      <a:pt x="753" y="884"/>
                    </a:lnTo>
                    <a:lnTo>
                      <a:pt x="764" y="884"/>
                    </a:lnTo>
                    <a:lnTo>
                      <a:pt x="775" y="884"/>
                    </a:lnTo>
                    <a:lnTo>
                      <a:pt x="787" y="869"/>
                    </a:lnTo>
                    <a:lnTo>
                      <a:pt x="798" y="824"/>
                    </a:lnTo>
                    <a:lnTo>
                      <a:pt x="809" y="780"/>
                    </a:lnTo>
                    <a:lnTo>
                      <a:pt x="821" y="736"/>
                    </a:lnTo>
                    <a:lnTo>
                      <a:pt x="832" y="691"/>
                    </a:lnTo>
                    <a:lnTo>
                      <a:pt x="843" y="647"/>
                    </a:lnTo>
                    <a:lnTo>
                      <a:pt x="854" y="602"/>
                    </a:lnTo>
                    <a:lnTo>
                      <a:pt x="865" y="558"/>
                    </a:lnTo>
                    <a:lnTo>
                      <a:pt x="877" y="513"/>
                    </a:lnTo>
                    <a:lnTo>
                      <a:pt x="888" y="469"/>
                    </a:lnTo>
                    <a:lnTo>
                      <a:pt x="899" y="424"/>
                    </a:lnTo>
                    <a:lnTo>
                      <a:pt x="910" y="380"/>
                    </a:lnTo>
                    <a:lnTo>
                      <a:pt x="922" y="335"/>
                    </a:lnTo>
                    <a:lnTo>
                      <a:pt x="933" y="291"/>
                    </a:lnTo>
                    <a:lnTo>
                      <a:pt x="944" y="247"/>
                    </a:lnTo>
                    <a:lnTo>
                      <a:pt x="955" y="202"/>
                    </a:lnTo>
                    <a:lnTo>
                      <a:pt x="966" y="158"/>
                    </a:lnTo>
                    <a:lnTo>
                      <a:pt x="978" y="113"/>
                    </a:lnTo>
                    <a:lnTo>
                      <a:pt x="989" y="69"/>
                    </a:lnTo>
                    <a:lnTo>
                      <a:pt x="1000" y="25"/>
                    </a:lnTo>
                    <a:lnTo>
                      <a:pt x="1012" y="0"/>
                    </a:lnTo>
                    <a:lnTo>
                      <a:pt x="1023" y="0"/>
                    </a:lnTo>
                    <a:lnTo>
                      <a:pt x="1034" y="0"/>
                    </a:lnTo>
                    <a:lnTo>
                      <a:pt x="1045" y="0"/>
                    </a:lnTo>
                    <a:lnTo>
                      <a:pt x="1057" y="0"/>
                    </a:lnTo>
                    <a:lnTo>
                      <a:pt x="1068" y="0"/>
                    </a:lnTo>
                    <a:lnTo>
                      <a:pt x="1079" y="0"/>
                    </a:lnTo>
                    <a:lnTo>
                      <a:pt x="1090" y="0"/>
                    </a:lnTo>
                    <a:lnTo>
                      <a:pt x="1101" y="0"/>
                    </a:lnTo>
                    <a:lnTo>
                      <a:pt x="1113" y="0"/>
                    </a:lnTo>
                    <a:lnTo>
                      <a:pt x="1124" y="0"/>
                    </a:lnTo>
                    <a:lnTo>
                      <a:pt x="1135" y="0"/>
                    </a:lnTo>
                    <a:lnTo>
                      <a:pt x="1146" y="0"/>
                    </a:lnTo>
                    <a:lnTo>
                      <a:pt x="1158" y="0"/>
                    </a:lnTo>
                    <a:lnTo>
                      <a:pt x="1169" y="0"/>
                    </a:lnTo>
                    <a:lnTo>
                      <a:pt x="1180" y="0"/>
                    </a:lnTo>
                    <a:lnTo>
                      <a:pt x="1191" y="0"/>
                    </a:lnTo>
                    <a:lnTo>
                      <a:pt x="1202" y="0"/>
                    </a:lnTo>
                    <a:lnTo>
                      <a:pt x="1214" y="0"/>
                    </a:lnTo>
                    <a:lnTo>
                      <a:pt x="1225" y="0"/>
                    </a:lnTo>
                    <a:lnTo>
                      <a:pt x="1236" y="25"/>
                    </a:lnTo>
                    <a:lnTo>
                      <a:pt x="1248" y="69"/>
                    </a:lnTo>
                    <a:lnTo>
                      <a:pt x="1259" y="113"/>
                    </a:lnTo>
                    <a:lnTo>
                      <a:pt x="1270" y="158"/>
                    </a:lnTo>
                    <a:lnTo>
                      <a:pt x="1281" y="202"/>
                    </a:lnTo>
                    <a:lnTo>
                      <a:pt x="1292" y="247"/>
                    </a:lnTo>
                    <a:lnTo>
                      <a:pt x="1304" y="291"/>
                    </a:lnTo>
                    <a:lnTo>
                      <a:pt x="1315" y="335"/>
                    </a:lnTo>
                    <a:lnTo>
                      <a:pt x="1326" y="380"/>
                    </a:lnTo>
                    <a:lnTo>
                      <a:pt x="1337" y="424"/>
                    </a:lnTo>
                    <a:lnTo>
                      <a:pt x="1349" y="469"/>
                    </a:lnTo>
                    <a:lnTo>
                      <a:pt x="1360" y="513"/>
                    </a:lnTo>
                    <a:lnTo>
                      <a:pt x="1371" y="558"/>
                    </a:lnTo>
                    <a:lnTo>
                      <a:pt x="1382" y="602"/>
                    </a:lnTo>
                    <a:lnTo>
                      <a:pt x="1393" y="647"/>
                    </a:lnTo>
                    <a:lnTo>
                      <a:pt x="1405" y="691"/>
                    </a:lnTo>
                    <a:lnTo>
                      <a:pt x="1416" y="736"/>
                    </a:lnTo>
                    <a:lnTo>
                      <a:pt x="1427" y="780"/>
                    </a:lnTo>
                    <a:lnTo>
                      <a:pt x="1438" y="824"/>
                    </a:lnTo>
                    <a:lnTo>
                      <a:pt x="1450" y="869"/>
                    </a:lnTo>
                    <a:lnTo>
                      <a:pt x="1461" y="884"/>
                    </a:lnTo>
                    <a:lnTo>
                      <a:pt x="1472" y="884"/>
                    </a:lnTo>
                    <a:lnTo>
                      <a:pt x="1484" y="884"/>
                    </a:lnTo>
                    <a:lnTo>
                      <a:pt x="1495" y="884"/>
                    </a:lnTo>
                    <a:lnTo>
                      <a:pt x="1506" y="884"/>
                    </a:lnTo>
                    <a:lnTo>
                      <a:pt x="1517" y="884"/>
                    </a:lnTo>
                    <a:lnTo>
                      <a:pt x="1528" y="884"/>
                    </a:lnTo>
                    <a:lnTo>
                      <a:pt x="1540" y="884"/>
                    </a:lnTo>
                    <a:lnTo>
                      <a:pt x="1551" y="884"/>
                    </a:lnTo>
                    <a:lnTo>
                      <a:pt x="1562" y="884"/>
                    </a:lnTo>
                    <a:lnTo>
                      <a:pt x="1573" y="884"/>
                    </a:lnTo>
                    <a:lnTo>
                      <a:pt x="1585" y="884"/>
                    </a:lnTo>
                    <a:lnTo>
                      <a:pt x="1596" y="884"/>
                    </a:lnTo>
                    <a:lnTo>
                      <a:pt x="1607" y="884"/>
                    </a:lnTo>
                    <a:lnTo>
                      <a:pt x="1618" y="884"/>
                    </a:lnTo>
                    <a:lnTo>
                      <a:pt x="1629" y="884"/>
                    </a:lnTo>
                    <a:lnTo>
                      <a:pt x="1641" y="884"/>
                    </a:lnTo>
                    <a:lnTo>
                      <a:pt x="1652" y="884"/>
                    </a:lnTo>
                    <a:lnTo>
                      <a:pt x="1663" y="884"/>
                    </a:lnTo>
                    <a:lnTo>
                      <a:pt x="1674" y="885"/>
                    </a:lnTo>
                    <a:lnTo>
                      <a:pt x="1686" y="851"/>
                    </a:lnTo>
                    <a:lnTo>
                      <a:pt x="1697" y="806"/>
                    </a:lnTo>
                    <a:lnTo>
                      <a:pt x="1708" y="762"/>
                    </a:lnTo>
                    <a:lnTo>
                      <a:pt x="1719" y="717"/>
                    </a:lnTo>
                    <a:lnTo>
                      <a:pt x="1731" y="673"/>
                    </a:lnTo>
                    <a:lnTo>
                      <a:pt x="1742" y="629"/>
                    </a:lnTo>
                    <a:lnTo>
                      <a:pt x="1753" y="584"/>
                    </a:lnTo>
                    <a:lnTo>
                      <a:pt x="1764" y="540"/>
                    </a:lnTo>
                    <a:lnTo>
                      <a:pt x="1776" y="495"/>
                    </a:lnTo>
                    <a:lnTo>
                      <a:pt x="1787" y="451"/>
                    </a:lnTo>
                    <a:lnTo>
                      <a:pt x="1798" y="407"/>
                    </a:lnTo>
                    <a:lnTo>
                      <a:pt x="1809" y="362"/>
                    </a:lnTo>
                    <a:lnTo>
                      <a:pt x="1820" y="318"/>
                    </a:lnTo>
                    <a:lnTo>
                      <a:pt x="1832" y="273"/>
                    </a:lnTo>
                    <a:lnTo>
                      <a:pt x="1843" y="229"/>
                    </a:lnTo>
                    <a:lnTo>
                      <a:pt x="1854" y="185"/>
                    </a:lnTo>
                    <a:lnTo>
                      <a:pt x="1865" y="140"/>
                    </a:lnTo>
                    <a:lnTo>
                      <a:pt x="1877" y="96"/>
                    </a:lnTo>
                    <a:lnTo>
                      <a:pt x="1888" y="51"/>
                    </a:lnTo>
                    <a:lnTo>
                      <a:pt x="1899" y="6"/>
                    </a:lnTo>
                    <a:lnTo>
                      <a:pt x="1911" y="0"/>
                    </a:lnTo>
                    <a:lnTo>
                      <a:pt x="1921" y="0"/>
                    </a:lnTo>
                    <a:lnTo>
                      <a:pt x="1933" y="0"/>
                    </a:lnTo>
                    <a:lnTo>
                      <a:pt x="1944" y="0"/>
                    </a:lnTo>
                    <a:lnTo>
                      <a:pt x="1955" y="0"/>
                    </a:lnTo>
                    <a:lnTo>
                      <a:pt x="1967" y="0"/>
                    </a:lnTo>
                    <a:lnTo>
                      <a:pt x="1978" y="0"/>
                    </a:lnTo>
                    <a:lnTo>
                      <a:pt x="1989" y="0"/>
                    </a:lnTo>
                    <a:lnTo>
                      <a:pt x="2000" y="0"/>
                    </a:lnTo>
                    <a:lnTo>
                      <a:pt x="2012" y="0"/>
                    </a:lnTo>
                    <a:lnTo>
                      <a:pt x="2023" y="0"/>
                    </a:lnTo>
                    <a:lnTo>
                      <a:pt x="2034" y="0"/>
                    </a:lnTo>
                    <a:lnTo>
                      <a:pt x="2045" y="0"/>
                    </a:lnTo>
                    <a:lnTo>
                      <a:pt x="2056" y="0"/>
                    </a:lnTo>
                    <a:lnTo>
                      <a:pt x="2068" y="0"/>
                    </a:lnTo>
                    <a:lnTo>
                      <a:pt x="2079" y="0"/>
                    </a:lnTo>
                    <a:lnTo>
                      <a:pt x="2090" y="0"/>
                    </a:lnTo>
                    <a:lnTo>
                      <a:pt x="2101" y="0"/>
                    </a:lnTo>
                    <a:lnTo>
                      <a:pt x="2113" y="0"/>
                    </a:lnTo>
                    <a:lnTo>
                      <a:pt x="2124" y="1"/>
                    </a:lnTo>
                    <a:lnTo>
                      <a:pt x="2135" y="42"/>
                    </a:lnTo>
                    <a:lnTo>
                      <a:pt x="2146" y="87"/>
                    </a:lnTo>
                    <a:lnTo>
                      <a:pt x="2157" y="131"/>
                    </a:lnTo>
                    <a:lnTo>
                      <a:pt x="2169" y="176"/>
                    </a:lnTo>
                    <a:lnTo>
                      <a:pt x="2180" y="220"/>
                    </a:lnTo>
                    <a:lnTo>
                      <a:pt x="2191" y="264"/>
                    </a:lnTo>
                    <a:lnTo>
                      <a:pt x="2203" y="309"/>
                    </a:lnTo>
                    <a:lnTo>
                      <a:pt x="2214" y="353"/>
                    </a:lnTo>
                    <a:lnTo>
                      <a:pt x="2225" y="398"/>
                    </a:lnTo>
                    <a:lnTo>
                      <a:pt x="2236" y="442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" name="Freeform 78"/>
              <p:cNvSpPr>
                <a:spLocks/>
              </p:cNvSpPr>
              <p:nvPr/>
            </p:nvSpPr>
            <p:spPr bwMode="auto">
              <a:xfrm>
                <a:off x="1201" y="1190"/>
                <a:ext cx="2236" cy="0"/>
              </a:xfrm>
              <a:custGeom>
                <a:avLst/>
                <a:gdLst>
                  <a:gd name="T0" fmla="*/ 34 w 2236"/>
                  <a:gd name="T1" fmla="*/ 79 w 2236"/>
                  <a:gd name="T2" fmla="*/ 124 w 2236"/>
                  <a:gd name="T3" fmla="*/ 169 w 2236"/>
                  <a:gd name="T4" fmla="*/ 214 w 2236"/>
                  <a:gd name="T5" fmla="*/ 259 w 2236"/>
                  <a:gd name="T6" fmla="*/ 304 w 2236"/>
                  <a:gd name="T7" fmla="*/ 349 w 2236"/>
                  <a:gd name="T8" fmla="*/ 394 w 2236"/>
                  <a:gd name="T9" fmla="*/ 438 w 2236"/>
                  <a:gd name="T10" fmla="*/ 483 w 2236"/>
                  <a:gd name="T11" fmla="*/ 529 w 2236"/>
                  <a:gd name="T12" fmla="*/ 573 w 2236"/>
                  <a:gd name="T13" fmla="*/ 618 w 2236"/>
                  <a:gd name="T14" fmla="*/ 663 w 2236"/>
                  <a:gd name="T15" fmla="*/ 708 w 2236"/>
                  <a:gd name="T16" fmla="*/ 753 w 2236"/>
                  <a:gd name="T17" fmla="*/ 798 w 2236"/>
                  <a:gd name="T18" fmla="*/ 843 w 2236"/>
                  <a:gd name="T19" fmla="*/ 888 w 2236"/>
                  <a:gd name="T20" fmla="*/ 933 w 2236"/>
                  <a:gd name="T21" fmla="*/ 978 w 2236"/>
                  <a:gd name="T22" fmla="*/ 1023 w 2236"/>
                  <a:gd name="T23" fmla="*/ 1068 w 2236"/>
                  <a:gd name="T24" fmla="*/ 1113 w 2236"/>
                  <a:gd name="T25" fmla="*/ 1158 w 2236"/>
                  <a:gd name="T26" fmla="*/ 1202 w 2236"/>
                  <a:gd name="T27" fmla="*/ 1248 w 2236"/>
                  <a:gd name="T28" fmla="*/ 1292 w 2236"/>
                  <a:gd name="T29" fmla="*/ 1337 w 2236"/>
                  <a:gd name="T30" fmla="*/ 1382 w 2236"/>
                  <a:gd name="T31" fmla="*/ 1427 w 2236"/>
                  <a:gd name="T32" fmla="*/ 1472 w 2236"/>
                  <a:gd name="T33" fmla="*/ 1517 w 2236"/>
                  <a:gd name="T34" fmla="*/ 1562 w 2236"/>
                  <a:gd name="T35" fmla="*/ 1607 w 2236"/>
                  <a:gd name="T36" fmla="*/ 1652 w 2236"/>
                  <a:gd name="T37" fmla="*/ 1697 w 2236"/>
                  <a:gd name="T38" fmla="*/ 1742 w 2236"/>
                  <a:gd name="T39" fmla="*/ 1787 w 2236"/>
                  <a:gd name="T40" fmla="*/ 1832 w 2236"/>
                  <a:gd name="T41" fmla="*/ 1877 w 2236"/>
                  <a:gd name="T42" fmla="*/ 1921 w 2236"/>
                  <a:gd name="T43" fmla="*/ 1967 w 2236"/>
                  <a:gd name="T44" fmla="*/ 2012 w 2236"/>
                  <a:gd name="T45" fmla="*/ 2056 w 2236"/>
                  <a:gd name="T46" fmla="*/ 2101 w 2236"/>
                  <a:gd name="T47" fmla="*/ 2146 w 2236"/>
                  <a:gd name="T48" fmla="*/ 2191 w 2236"/>
                  <a:gd name="T49" fmla="*/ 2236 w 223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  <a:cxn ang="0">
                    <a:pos x="T46" y="0"/>
                  </a:cxn>
                  <a:cxn ang="0">
                    <a:pos x="T47" y="0"/>
                  </a:cxn>
                  <a:cxn ang="0">
                    <a:pos x="T48" y="0"/>
                  </a:cxn>
                  <a:cxn ang="0">
                    <a:pos x="T49" y="0"/>
                  </a:cxn>
                </a:cxnLst>
                <a:rect l="0" t="0" r="r" b="b"/>
                <a:pathLst>
                  <a:path w="2236">
                    <a:moveTo>
                      <a:pt x="0" y="0"/>
                    </a:moveTo>
                    <a:lnTo>
                      <a:pt x="11" y="0"/>
                    </a:lnTo>
                    <a:lnTo>
                      <a:pt x="23" y="0"/>
                    </a:lnTo>
                    <a:lnTo>
                      <a:pt x="34" y="0"/>
                    </a:lnTo>
                    <a:lnTo>
                      <a:pt x="45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79" y="0"/>
                    </a:lnTo>
                    <a:lnTo>
                      <a:pt x="90" y="0"/>
                    </a:lnTo>
                    <a:lnTo>
                      <a:pt x="102" y="0"/>
                    </a:lnTo>
                    <a:lnTo>
                      <a:pt x="112" y="0"/>
                    </a:lnTo>
                    <a:lnTo>
                      <a:pt x="124" y="0"/>
                    </a:lnTo>
                    <a:lnTo>
                      <a:pt x="135" y="0"/>
                    </a:lnTo>
                    <a:lnTo>
                      <a:pt x="146" y="0"/>
                    </a:lnTo>
                    <a:lnTo>
                      <a:pt x="158" y="0"/>
                    </a:lnTo>
                    <a:lnTo>
                      <a:pt x="169" y="0"/>
                    </a:lnTo>
                    <a:lnTo>
                      <a:pt x="180" y="0"/>
                    </a:lnTo>
                    <a:lnTo>
                      <a:pt x="191" y="0"/>
                    </a:lnTo>
                    <a:lnTo>
                      <a:pt x="203" y="0"/>
                    </a:lnTo>
                    <a:lnTo>
                      <a:pt x="214" y="0"/>
                    </a:lnTo>
                    <a:lnTo>
                      <a:pt x="225" y="0"/>
                    </a:lnTo>
                    <a:lnTo>
                      <a:pt x="236" y="0"/>
                    </a:lnTo>
                    <a:lnTo>
                      <a:pt x="247" y="0"/>
                    </a:lnTo>
                    <a:lnTo>
                      <a:pt x="259" y="0"/>
                    </a:lnTo>
                    <a:lnTo>
                      <a:pt x="270" y="0"/>
                    </a:lnTo>
                    <a:lnTo>
                      <a:pt x="281" y="0"/>
                    </a:lnTo>
                    <a:lnTo>
                      <a:pt x="292" y="0"/>
                    </a:lnTo>
                    <a:lnTo>
                      <a:pt x="304" y="0"/>
                    </a:lnTo>
                    <a:lnTo>
                      <a:pt x="315" y="0"/>
                    </a:lnTo>
                    <a:lnTo>
                      <a:pt x="326" y="0"/>
                    </a:lnTo>
                    <a:lnTo>
                      <a:pt x="337" y="0"/>
                    </a:lnTo>
                    <a:lnTo>
                      <a:pt x="349" y="0"/>
                    </a:lnTo>
                    <a:lnTo>
                      <a:pt x="360" y="0"/>
                    </a:lnTo>
                    <a:lnTo>
                      <a:pt x="371" y="0"/>
                    </a:lnTo>
                    <a:lnTo>
                      <a:pt x="382" y="0"/>
                    </a:lnTo>
                    <a:lnTo>
                      <a:pt x="394" y="0"/>
                    </a:lnTo>
                    <a:lnTo>
                      <a:pt x="405" y="0"/>
                    </a:lnTo>
                    <a:lnTo>
                      <a:pt x="416" y="0"/>
                    </a:lnTo>
                    <a:lnTo>
                      <a:pt x="427" y="0"/>
                    </a:lnTo>
                    <a:lnTo>
                      <a:pt x="438" y="0"/>
                    </a:lnTo>
                    <a:lnTo>
                      <a:pt x="450" y="0"/>
                    </a:lnTo>
                    <a:lnTo>
                      <a:pt x="461" y="0"/>
                    </a:lnTo>
                    <a:lnTo>
                      <a:pt x="472" y="0"/>
                    </a:lnTo>
                    <a:lnTo>
                      <a:pt x="483" y="0"/>
                    </a:lnTo>
                    <a:lnTo>
                      <a:pt x="495" y="0"/>
                    </a:lnTo>
                    <a:lnTo>
                      <a:pt x="506" y="0"/>
                    </a:lnTo>
                    <a:lnTo>
                      <a:pt x="517" y="0"/>
                    </a:lnTo>
                    <a:lnTo>
                      <a:pt x="529" y="0"/>
                    </a:lnTo>
                    <a:lnTo>
                      <a:pt x="539" y="0"/>
                    </a:lnTo>
                    <a:lnTo>
                      <a:pt x="551" y="0"/>
                    </a:lnTo>
                    <a:lnTo>
                      <a:pt x="562" y="0"/>
                    </a:lnTo>
                    <a:lnTo>
                      <a:pt x="573" y="0"/>
                    </a:lnTo>
                    <a:lnTo>
                      <a:pt x="585" y="0"/>
                    </a:lnTo>
                    <a:lnTo>
                      <a:pt x="596" y="0"/>
                    </a:lnTo>
                    <a:lnTo>
                      <a:pt x="607" y="0"/>
                    </a:lnTo>
                    <a:lnTo>
                      <a:pt x="618" y="0"/>
                    </a:lnTo>
                    <a:lnTo>
                      <a:pt x="630" y="0"/>
                    </a:lnTo>
                    <a:lnTo>
                      <a:pt x="641" y="0"/>
                    </a:lnTo>
                    <a:lnTo>
                      <a:pt x="652" y="0"/>
                    </a:lnTo>
                    <a:lnTo>
                      <a:pt x="663" y="0"/>
                    </a:lnTo>
                    <a:lnTo>
                      <a:pt x="674" y="0"/>
                    </a:lnTo>
                    <a:lnTo>
                      <a:pt x="686" y="0"/>
                    </a:lnTo>
                    <a:lnTo>
                      <a:pt x="697" y="0"/>
                    </a:lnTo>
                    <a:lnTo>
                      <a:pt x="708" y="0"/>
                    </a:lnTo>
                    <a:lnTo>
                      <a:pt x="719" y="0"/>
                    </a:lnTo>
                    <a:lnTo>
                      <a:pt x="731" y="0"/>
                    </a:lnTo>
                    <a:lnTo>
                      <a:pt x="742" y="0"/>
                    </a:lnTo>
                    <a:lnTo>
                      <a:pt x="753" y="0"/>
                    </a:lnTo>
                    <a:lnTo>
                      <a:pt x="764" y="0"/>
                    </a:lnTo>
                    <a:lnTo>
                      <a:pt x="775" y="0"/>
                    </a:lnTo>
                    <a:lnTo>
                      <a:pt x="787" y="0"/>
                    </a:lnTo>
                    <a:lnTo>
                      <a:pt x="798" y="0"/>
                    </a:lnTo>
                    <a:lnTo>
                      <a:pt x="809" y="0"/>
                    </a:lnTo>
                    <a:lnTo>
                      <a:pt x="821" y="0"/>
                    </a:lnTo>
                    <a:lnTo>
                      <a:pt x="832" y="0"/>
                    </a:lnTo>
                    <a:lnTo>
                      <a:pt x="843" y="0"/>
                    </a:lnTo>
                    <a:lnTo>
                      <a:pt x="854" y="0"/>
                    </a:lnTo>
                    <a:lnTo>
                      <a:pt x="865" y="0"/>
                    </a:lnTo>
                    <a:lnTo>
                      <a:pt x="877" y="0"/>
                    </a:lnTo>
                    <a:lnTo>
                      <a:pt x="888" y="0"/>
                    </a:lnTo>
                    <a:lnTo>
                      <a:pt x="899" y="0"/>
                    </a:lnTo>
                    <a:lnTo>
                      <a:pt x="910" y="0"/>
                    </a:lnTo>
                    <a:lnTo>
                      <a:pt x="922" y="0"/>
                    </a:lnTo>
                    <a:lnTo>
                      <a:pt x="933" y="0"/>
                    </a:lnTo>
                    <a:lnTo>
                      <a:pt x="944" y="0"/>
                    </a:lnTo>
                    <a:lnTo>
                      <a:pt x="955" y="0"/>
                    </a:lnTo>
                    <a:lnTo>
                      <a:pt x="966" y="0"/>
                    </a:lnTo>
                    <a:lnTo>
                      <a:pt x="978" y="0"/>
                    </a:lnTo>
                    <a:lnTo>
                      <a:pt x="989" y="0"/>
                    </a:lnTo>
                    <a:lnTo>
                      <a:pt x="1000" y="0"/>
                    </a:lnTo>
                    <a:lnTo>
                      <a:pt x="1012" y="0"/>
                    </a:lnTo>
                    <a:lnTo>
                      <a:pt x="1023" y="0"/>
                    </a:lnTo>
                    <a:lnTo>
                      <a:pt x="1034" y="0"/>
                    </a:lnTo>
                    <a:lnTo>
                      <a:pt x="1045" y="0"/>
                    </a:lnTo>
                    <a:lnTo>
                      <a:pt x="1057" y="0"/>
                    </a:lnTo>
                    <a:lnTo>
                      <a:pt x="1068" y="0"/>
                    </a:lnTo>
                    <a:lnTo>
                      <a:pt x="1079" y="0"/>
                    </a:lnTo>
                    <a:lnTo>
                      <a:pt x="1090" y="0"/>
                    </a:lnTo>
                    <a:lnTo>
                      <a:pt x="1101" y="0"/>
                    </a:lnTo>
                    <a:lnTo>
                      <a:pt x="1113" y="0"/>
                    </a:lnTo>
                    <a:lnTo>
                      <a:pt x="1124" y="0"/>
                    </a:lnTo>
                    <a:lnTo>
                      <a:pt x="1135" y="0"/>
                    </a:lnTo>
                    <a:lnTo>
                      <a:pt x="1146" y="0"/>
                    </a:lnTo>
                    <a:lnTo>
                      <a:pt x="1158" y="0"/>
                    </a:lnTo>
                    <a:lnTo>
                      <a:pt x="1169" y="0"/>
                    </a:lnTo>
                    <a:lnTo>
                      <a:pt x="1180" y="0"/>
                    </a:lnTo>
                    <a:lnTo>
                      <a:pt x="1191" y="0"/>
                    </a:lnTo>
                    <a:lnTo>
                      <a:pt x="1202" y="0"/>
                    </a:lnTo>
                    <a:lnTo>
                      <a:pt x="1214" y="0"/>
                    </a:lnTo>
                    <a:lnTo>
                      <a:pt x="1225" y="0"/>
                    </a:lnTo>
                    <a:lnTo>
                      <a:pt x="1236" y="0"/>
                    </a:lnTo>
                    <a:lnTo>
                      <a:pt x="1248" y="0"/>
                    </a:lnTo>
                    <a:lnTo>
                      <a:pt x="1259" y="0"/>
                    </a:lnTo>
                    <a:lnTo>
                      <a:pt x="1270" y="0"/>
                    </a:lnTo>
                    <a:lnTo>
                      <a:pt x="1281" y="0"/>
                    </a:lnTo>
                    <a:lnTo>
                      <a:pt x="1292" y="0"/>
                    </a:lnTo>
                    <a:lnTo>
                      <a:pt x="1304" y="0"/>
                    </a:lnTo>
                    <a:lnTo>
                      <a:pt x="1315" y="0"/>
                    </a:lnTo>
                    <a:lnTo>
                      <a:pt x="1326" y="0"/>
                    </a:lnTo>
                    <a:lnTo>
                      <a:pt x="1337" y="0"/>
                    </a:lnTo>
                    <a:lnTo>
                      <a:pt x="1349" y="0"/>
                    </a:lnTo>
                    <a:lnTo>
                      <a:pt x="1360" y="0"/>
                    </a:lnTo>
                    <a:lnTo>
                      <a:pt x="1371" y="0"/>
                    </a:lnTo>
                    <a:lnTo>
                      <a:pt x="1382" y="0"/>
                    </a:lnTo>
                    <a:lnTo>
                      <a:pt x="1393" y="0"/>
                    </a:lnTo>
                    <a:lnTo>
                      <a:pt x="1405" y="0"/>
                    </a:lnTo>
                    <a:lnTo>
                      <a:pt x="1416" y="0"/>
                    </a:lnTo>
                    <a:lnTo>
                      <a:pt x="1427" y="0"/>
                    </a:lnTo>
                    <a:lnTo>
                      <a:pt x="1438" y="0"/>
                    </a:lnTo>
                    <a:lnTo>
                      <a:pt x="1450" y="0"/>
                    </a:lnTo>
                    <a:lnTo>
                      <a:pt x="1461" y="0"/>
                    </a:lnTo>
                    <a:lnTo>
                      <a:pt x="1472" y="0"/>
                    </a:lnTo>
                    <a:lnTo>
                      <a:pt x="1484" y="0"/>
                    </a:lnTo>
                    <a:lnTo>
                      <a:pt x="1495" y="0"/>
                    </a:lnTo>
                    <a:lnTo>
                      <a:pt x="1506" y="0"/>
                    </a:lnTo>
                    <a:lnTo>
                      <a:pt x="1517" y="0"/>
                    </a:lnTo>
                    <a:lnTo>
                      <a:pt x="1528" y="0"/>
                    </a:lnTo>
                    <a:lnTo>
                      <a:pt x="1540" y="0"/>
                    </a:lnTo>
                    <a:lnTo>
                      <a:pt x="1551" y="0"/>
                    </a:lnTo>
                    <a:lnTo>
                      <a:pt x="1562" y="0"/>
                    </a:lnTo>
                    <a:lnTo>
                      <a:pt x="1573" y="0"/>
                    </a:lnTo>
                    <a:lnTo>
                      <a:pt x="1585" y="0"/>
                    </a:lnTo>
                    <a:lnTo>
                      <a:pt x="1596" y="0"/>
                    </a:lnTo>
                    <a:lnTo>
                      <a:pt x="1607" y="0"/>
                    </a:lnTo>
                    <a:lnTo>
                      <a:pt x="1618" y="0"/>
                    </a:lnTo>
                    <a:lnTo>
                      <a:pt x="1629" y="0"/>
                    </a:lnTo>
                    <a:lnTo>
                      <a:pt x="1641" y="0"/>
                    </a:lnTo>
                    <a:lnTo>
                      <a:pt x="1652" y="0"/>
                    </a:lnTo>
                    <a:lnTo>
                      <a:pt x="1663" y="0"/>
                    </a:lnTo>
                    <a:lnTo>
                      <a:pt x="1674" y="0"/>
                    </a:lnTo>
                    <a:lnTo>
                      <a:pt x="1686" y="0"/>
                    </a:lnTo>
                    <a:lnTo>
                      <a:pt x="1697" y="0"/>
                    </a:lnTo>
                    <a:lnTo>
                      <a:pt x="1708" y="0"/>
                    </a:lnTo>
                    <a:lnTo>
                      <a:pt x="1719" y="0"/>
                    </a:lnTo>
                    <a:lnTo>
                      <a:pt x="1731" y="0"/>
                    </a:lnTo>
                    <a:lnTo>
                      <a:pt x="1742" y="0"/>
                    </a:lnTo>
                    <a:lnTo>
                      <a:pt x="1753" y="0"/>
                    </a:lnTo>
                    <a:lnTo>
                      <a:pt x="1764" y="0"/>
                    </a:lnTo>
                    <a:lnTo>
                      <a:pt x="1776" y="0"/>
                    </a:lnTo>
                    <a:lnTo>
                      <a:pt x="1787" y="0"/>
                    </a:lnTo>
                    <a:lnTo>
                      <a:pt x="1798" y="0"/>
                    </a:lnTo>
                    <a:lnTo>
                      <a:pt x="1809" y="0"/>
                    </a:lnTo>
                    <a:lnTo>
                      <a:pt x="1820" y="0"/>
                    </a:lnTo>
                    <a:lnTo>
                      <a:pt x="1832" y="0"/>
                    </a:lnTo>
                    <a:lnTo>
                      <a:pt x="1843" y="0"/>
                    </a:lnTo>
                    <a:lnTo>
                      <a:pt x="1854" y="0"/>
                    </a:lnTo>
                    <a:lnTo>
                      <a:pt x="1865" y="0"/>
                    </a:lnTo>
                    <a:lnTo>
                      <a:pt x="1877" y="0"/>
                    </a:lnTo>
                    <a:lnTo>
                      <a:pt x="1888" y="0"/>
                    </a:lnTo>
                    <a:lnTo>
                      <a:pt x="1899" y="0"/>
                    </a:lnTo>
                    <a:lnTo>
                      <a:pt x="1911" y="0"/>
                    </a:lnTo>
                    <a:lnTo>
                      <a:pt x="1921" y="0"/>
                    </a:lnTo>
                    <a:lnTo>
                      <a:pt x="1933" y="0"/>
                    </a:lnTo>
                    <a:lnTo>
                      <a:pt x="1944" y="0"/>
                    </a:lnTo>
                    <a:lnTo>
                      <a:pt x="1955" y="0"/>
                    </a:lnTo>
                    <a:lnTo>
                      <a:pt x="1967" y="0"/>
                    </a:lnTo>
                    <a:lnTo>
                      <a:pt x="1978" y="0"/>
                    </a:lnTo>
                    <a:lnTo>
                      <a:pt x="1989" y="0"/>
                    </a:lnTo>
                    <a:lnTo>
                      <a:pt x="2000" y="0"/>
                    </a:lnTo>
                    <a:lnTo>
                      <a:pt x="2012" y="0"/>
                    </a:lnTo>
                    <a:lnTo>
                      <a:pt x="2023" y="0"/>
                    </a:lnTo>
                    <a:lnTo>
                      <a:pt x="2034" y="0"/>
                    </a:lnTo>
                    <a:lnTo>
                      <a:pt x="2045" y="0"/>
                    </a:lnTo>
                    <a:lnTo>
                      <a:pt x="2056" y="0"/>
                    </a:lnTo>
                    <a:lnTo>
                      <a:pt x="2068" y="0"/>
                    </a:lnTo>
                    <a:lnTo>
                      <a:pt x="2079" y="0"/>
                    </a:lnTo>
                    <a:lnTo>
                      <a:pt x="2090" y="0"/>
                    </a:lnTo>
                    <a:lnTo>
                      <a:pt x="2101" y="0"/>
                    </a:lnTo>
                    <a:lnTo>
                      <a:pt x="2113" y="0"/>
                    </a:lnTo>
                    <a:lnTo>
                      <a:pt x="2124" y="0"/>
                    </a:lnTo>
                    <a:lnTo>
                      <a:pt x="2135" y="0"/>
                    </a:lnTo>
                    <a:lnTo>
                      <a:pt x="2146" y="0"/>
                    </a:lnTo>
                    <a:lnTo>
                      <a:pt x="2157" y="0"/>
                    </a:lnTo>
                    <a:lnTo>
                      <a:pt x="2169" y="0"/>
                    </a:lnTo>
                    <a:lnTo>
                      <a:pt x="2180" y="0"/>
                    </a:lnTo>
                    <a:lnTo>
                      <a:pt x="2191" y="0"/>
                    </a:lnTo>
                    <a:lnTo>
                      <a:pt x="2203" y="0"/>
                    </a:lnTo>
                    <a:lnTo>
                      <a:pt x="2214" y="0"/>
                    </a:lnTo>
                    <a:lnTo>
                      <a:pt x="2225" y="0"/>
                    </a:lnTo>
                    <a:lnTo>
                      <a:pt x="2236" y="0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4" name="TextBox 143"/>
            <p:cNvSpPr txBox="1"/>
            <p:nvPr/>
          </p:nvSpPr>
          <p:spPr>
            <a:xfrm>
              <a:off x="3444812" y="3403929"/>
              <a:ext cx="49885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Time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 rot="16200000">
              <a:off x="960414" y="1746616"/>
              <a:ext cx="104067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Displacement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54" name="Group 153"/>
            <p:cNvGrpSpPr/>
            <p:nvPr/>
          </p:nvGrpSpPr>
          <p:grpSpPr>
            <a:xfrm>
              <a:off x="3853374" y="522289"/>
              <a:ext cx="1069754" cy="600164"/>
              <a:chOff x="0" y="3460751"/>
              <a:chExt cx="1069754" cy="600164"/>
            </a:xfrm>
          </p:grpSpPr>
          <p:sp>
            <p:nvSpPr>
              <p:cNvPr id="148" name="TextBox 147"/>
              <p:cNvSpPr txBox="1"/>
              <p:nvPr/>
            </p:nvSpPr>
            <p:spPr>
              <a:xfrm>
                <a:off x="498764" y="3460751"/>
                <a:ext cx="570990" cy="6001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>
                    <a:latin typeface="Arial" panose="020B0604020202020204" pitchFamily="34" charset="0"/>
                    <a:cs typeface="Arial" panose="020B0604020202020204" pitchFamily="34" charset="0"/>
                  </a:rPr>
                  <a:t>x = 0</a:t>
                </a:r>
              </a:p>
              <a:p>
                <a:r>
                  <a:rPr lang="en-US" sz="1100">
                    <a:latin typeface="Arial" panose="020B0604020202020204" pitchFamily="34" charset="0"/>
                    <a:cs typeface="Arial" panose="020B0604020202020204" pitchFamily="34" charset="0"/>
                  </a:rPr>
                  <a:t>x = 5</a:t>
                </a:r>
              </a:p>
              <a:p>
                <a:r>
                  <a:rPr lang="en-US" sz="1100">
                    <a:latin typeface="Arial" panose="020B0604020202020204" pitchFamily="34" charset="0"/>
                    <a:cs typeface="Arial" panose="020B0604020202020204" pitchFamily="34" charset="0"/>
                  </a:rPr>
                  <a:t>x = 10</a:t>
                </a:r>
                <a:endParaRPr lang="en-US" sz="1100" dirty="0" err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50" name="Straight Connector 149"/>
              <p:cNvCxnSpPr/>
              <p:nvPr/>
            </p:nvCxnSpPr>
            <p:spPr>
              <a:xfrm>
                <a:off x="129309" y="3602179"/>
                <a:ext cx="36945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/>
              <p:cNvCxnSpPr/>
              <p:nvPr/>
            </p:nvCxnSpPr>
            <p:spPr>
              <a:xfrm>
                <a:off x="129309" y="3773051"/>
                <a:ext cx="369455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/>
              <p:cNvCxnSpPr/>
              <p:nvPr/>
            </p:nvCxnSpPr>
            <p:spPr>
              <a:xfrm>
                <a:off x="129309" y="3943923"/>
                <a:ext cx="369455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" name="Rectangle 152"/>
              <p:cNvSpPr/>
              <p:nvPr/>
            </p:nvSpPr>
            <p:spPr>
              <a:xfrm>
                <a:off x="0" y="3460751"/>
                <a:ext cx="1069754" cy="600164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2" name="Group 161"/>
          <p:cNvGrpSpPr/>
          <p:nvPr/>
        </p:nvGrpSpPr>
        <p:grpSpPr>
          <a:xfrm>
            <a:off x="1429339" y="5802313"/>
            <a:ext cx="4138024" cy="3254663"/>
            <a:chOff x="1429339" y="4135438"/>
            <a:chExt cx="4138024" cy="3254663"/>
          </a:xfrm>
        </p:grpSpPr>
        <p:grpSp>
          <p:nvGrpSpPr>
            <p:cNvPr id="80" name="Group 81"/>
            <p:cNvGrpSpPr>
              <a:grpSpLocks noChangeAspect="1"/>
            </p:cNvGrpSpPr>
            <p:nvPr/>
          </p:nvGrpSpPr>
          <p:grpSpPr bwMode="auto">
            <a:xfrm>
              <a:off x="1563688" y="4135438"/>
              <a:ext cx="4003675" cy="3052762"/>
              <a:chOff x="985" y="2605"/>
              <a:chExt cx="2522" cy="1923"/>
            </a:xfrm>
          </p:grpSpPr>
          <p:sp>
            <p:nvSpPr>
              <p:cNvPr id="82" name="Rectangle 82"/>
              <p:cNvSpPr>
                <a:spLocks noChangeArrowheads="1"/>
              </p:cNvSpPr>
              <p:nvPr/>
            </p:nvSpPr>
            <p:spPr bwMode="auto">
              <a:xfrm>
                <a:off x="1255" y="2655"/>
                <a:ext cx="2236" cy="1767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5" name="Line 85"/>
              <p:cNvSpPr>
                <a:spLocks noChangeShapeType="1"/>
              </p:cNvSpPr>
              <p:nvPr/>
            </p:nvSpPr>
            <p:spPr bwMode="auto">
              <a:xfrm flipV="1">
                <a:off x="1255" y="440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" name="Line 86"/>
              <p:cNvSpPr>
                <a:spLocks noChangeShapeType="1"/>
              </p:cNvSpPr>
              <p:nvPr/>
            </p:nvSpPr>
            <p:spPr bwMode="auto">
              <a:xfrm flipV="1">
                <a:off x="1479" y="440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" name="Line 87"/>
              <p:cNvSpPr>
                <a:spLocks noChangeShapeType="1"/>
              </p:cNvSpPr>
              <p:nvPr/>
            </p:nvSpPr>
            <p:spPr bwMode="auto">
              <a:xfrm flipV="1">
                <a:off x="1702" y="440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" name="Line 88"/>
              <p:cNvSpPr>
                <a:spLocks noChangeShapeType="1"/>
              </p:cNvSpPr>
              <p:nvPr/>
            </p:nvSpPr>
            <p:spPr bwMode="auto">
              <a:xfrm flipV="1">
                <a:off x="1926" y="440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" name="Line 89"/>
              <p:cNvSpPr>
                <a:spLocks noChangeShapeType="1"/>
              </p:cNvSpPr>
              <p:nvPr/>
            </p:nvSpPr>
            <p:spPr bwMode="auto">
              <a:xfrm flipV="1">
                <a:off x="2150" y="440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" name="Line 90"/>
              <p:cNvSpPr>
                <a:spLocks noChangeShapeType="1"/>
              </p:cNvSpPr>
              <p:nvPr/>
            </p:nvSpPr>
            <p:spPr bwMode="auto">
              <a:xfrm flipV="1">
                <a:off x="2373" y="440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" name="Line 91"/>
              <p:cNvSpPr>
                <a:spLocks noChangeShapeType="1"/>
              </p:cNvSpPr>
              <p:nvPr/>
            </p:nvSpPr>
            <p:spPr bwMode="auto">
              <a:xfrm flipV="1">
                <a:off x="2597" y="440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2" name="Line 92"/>
              <p:cNvSpPr>
                <a:spLocks noChangeShapeType="1"/>
              </p:cNvSpPr>
              <p:nvPr/>
            </p:nvSpPr>
            <p:spPr bwMode="auto">
              <a:xfrm flipV="1">
                <a:off x="2820" y="440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3" name="Line 93"/>
              <p:cNvSpPr>
                <a:spLocks noChangeShapeType="1"/>
              </p:cNvSpPr>
              <p:nvPr/>
            </p:nvSpPr>
            <p:spPr bwMode="auto">
              <a:xfrm flipV="1">
                <a:off x="3044" y="440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4" name="Line 94"/>
              <p:cNvSpPr>
                <a:spLocks noChangeShapeType="1"/>
              </p:cNvSpPr>
              <p:nvPr/>
            </p:nvSpPr>
            <p:spPr bwMode="auto">
              <a:xfrm flipV="1">
                <a:off x="3268" y="440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5" name="Line 95"/>
              <p:cNvSpPr>
                <a:spLocks noChangeShapeType="1"/>
              </p:cNvSpPr>
              <p:nvPr/>
            </p:nvSpPr>
            <p:spPr bwMode="auto">
              <a:xfrm flipV="1">
                <a:off x="3491" y="440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" name="Line 96"/>
              <p:cNvSpPr>
                <a:spLocks noChangeShapeType="1"/>
              </p:cNvSpPr>
              <p:nvPr/>
            </p:nvSpPr>
            <p:spPr bwMode="auto">
              <a:xfrm>
                <a:off x="1255" y="2655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7" name="Line 97"/>
              <p:cNvSpPr>
                <a:spLocks noChangeShapeType="1"/>
              </p:cNvSpPr>
              <p:nvPr/>
            </p:nvSpPr>
            <p:spPr bwMode="auto">
              <a:xfrm>
                <a:off x="1479" y="2655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8" name="Line 98"/>
              <p:cNvSpPr>
                <a:spLocks noChangeShapeType="1"/>
              </p:cNvSpPr>
              <p:nvPr/>
            </p:nvSpPr>
            <p:spPr bwMode="auto">
              <a:xfrm>
                <a:off x="1702" y="2655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9" name="Line 99"/>
              <p:cNvSpPr>
                <a:spLocks noChangeShapeType="1"/>
              </p:cNvSpPr>
              <p:nvPr/>
            </p:nvSpPr>
            <p:spPr bwMode="auto">
              <a:xfrm>
                <a:off x="1926" y="2655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0" name="Line 100"/>
              <p:cNvSpPr>
                <a:spLocks noChangeShapeType="1"/>
              </p:cNvSpPr>
              <p:nvPr/>
            </p:nvSpPr>
            <p:spPr bwMode="auto">
              <a:xfrm>
                <a:off x="2150" y="2655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1" name="Line 101"/>
              <p:cNvSpPr>
                <a:spLocks noChangeShapeType="1"/>
              </p:cNvSpPr>
              <p:nvPr/>
            </p:nvSpPr>
            <p:spPr bwMode="auto">
              <a:xfrm>
                <a:off x="2373" y="2655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2" name="Line 102"/>
              <p:cNvSpPr>
                <a:spLocks noChangeShapeType="1"/>
              </p:cNvSpPr>
              <p:nvPr/>
            </p:nvSpPr>
            <p:spPr bwMode="auto">
              <a:xfrm>
                <a:off x="2597" y="2655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3" name="Line 103"/>
              <p:cNvSpPr>
                <a:spLocks noChangeShapeType="1"/>
              </p:cNvSpPr>
              <p:nvPr/>
            </p:nvSpPr>
            <p:spPr bwMode="auto">
              <a:xfrm>
                <a:off x="2820" y="2655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4" name="Line 104"/>
              <p:cNvSpPr>
                <a:spLocks noChangeShapeType="1"/>
              </p:cNvSpPr>
              <p:nvPr/>
            </p:nvSpPr>
            <p:spPr bwMode="auto">
              <a:xfrm>
                <a:off x="3044" y="2655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5" name="Line 105"/>
              <p:cNvSpPr>
                <a:spLocks noChangeShapeType="1"/>
              </p:cNvSpPr>
              <p:nvPr/>
            </p:nvSpPr>
            <p:spPr bwMode="auto">
              <a:xfrm>
                <a:off x="3268" y="2655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6" name="Line 106"/>
              <p:cNvSpPr>
                <a:spLocks noChangeShapeType="1"/>
              </p:cNvSpPr>
              <p:nvPr/>
            </p:nvSpPr>
            <p:spPr bwMode="auto">
              <a:xfrm>
                <a:off x="3491" y="2655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7" name="Rectangle 107"/>
              <p:cNvSpPr>
                <a:spLocks noChangeArrowheads="1"/>
              </p:cNvSpPr>
              <p:nvPr/>
            </p:nvSpPr>
            <p:spPr bwMode="auto">
              <a:xfrm>
                <a:off x="1223" y="4421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08" name="Rectangle 108"/>
              <p:cNvSpPr>
                <a:spLocks noChangeArrowheads="1"/>
              </p:cNvSpPr>
              <p:nvPr/>
            </p:nvSpPr>
            <p:spPr bwMode="auto">
              <a:xfrm>
                <a:off x="1418" y="4421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09" name="Rectangle 109"/>
              <p:cNvSpPr>
                <a:spLocks noChangeArrowheads="1"/>
              </p:cNvSpPr>
              <p:nvPr/>
            </p:nvSpPr>
            <p:spPr bwMode="auto">
              <a:xfrm>
                <a:off x="1645" y="4421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10" name="Rectangle 110"/>
              <p:cNvSpPr>
                <a:spLocks noChangeArrowheads="1"/>
              </p:cNvSpPr>
              <p:nvPr/>
            </p:nvSpPr>
            <p:spPr bwMode="auto">
              <a:xfrm>
                <a:off x="1867" y="4421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0.3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11" name="Rectangle 111"/>
              <p:cNvSpPr>
                <a:spLocks noChangeArrowheads="1"/>
              </p:cNvSpPr>
              <p:nvPr/>
            </p:nvSpPr>
            <p:spPr bwMode="auto">
              <a:xfrm>
                <a:off x="2093" y="4421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0.4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12" name="Rectangle 112"/>
              <p:cNvSpPr>
                <a:spLocks noChangeArrowheads="1"/>
              </p:cNvSpPr>
              <p:nvPr/>
            </p:nvSpPr>
            <p:spPr bwMode="auto">
              <a:xfrm>
                <a:off x="2315" y="4421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0.5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13" name="Rectangle 113"/>
              <p:cNvSpPr>
                <a:spLocks noChangeArrowheads="1"/>
              </p:cNvSpPr>
              <p:nvPr/>
            </p:nvSpPr>
            <p:spPr bwMode="auto">
              <a:xfrm>
                <a:off x="2536" y="4421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0.6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14" name="Rectangle 114"/>
              <p:cNvSpPr>
                <a:spLocks noChangeArrowheads="1"/>
              </p:cNvSpPr>
              <p:nvPr/>
            </p:nvSpPr>
            <p:spPr bwMode="auto">
              <a:xfrm>
                <a:off x="2763" y="4421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0.7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15" name="Rectangle 115"/>
              <p:cNvSpPr>
                <a:spLocks noChangeArrowheads="1"/>
              </p:cNvSpPr>
              <p:nvPr/>
            </p:nvSpPr>
            <p:spPr bwMode="auto">
              <a:xfrm>
                <a:off x="2984" y="4421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0.8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16" name="Rectangle 116"/>
              <p:cNvSpPr>
                <a:spLocks noChangeArrowheads="1"/>
              </p:cNvSpPr>
              <p:nvPr/>
            </p:nvSpPr>
            <p:spPr bwMode="auto">
              <a:xfrm>
                <a:off x="3211" y="4421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0.9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17" name="Rectangle 117"/>
              <p:cNvSpPr>
                <a:spLocks noChangeArrowheads="1"/>
              </p:cNvSpPr>
              <p:nvPr/>
            </p:nvSpPr>
            <p:spPr bwMode="auto">
              <a:xfrm>
                <a:off x="3458" y="4421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20" name="Line 120"/>
              <p:cNvSpPr>
                <a:spLocks noChangeShapeType="1"/>
              </p:cNvSpPr>
              <p:nvPr/>
            </p:nvSpPr>
            <p:spPr bwMode="auto">
              <a:xfrm>
                <a:off x="1255" y="4422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1" name="Line 121"/>
              <p:cNvSpPr>
                <a:spLocks noChangeShapeType="1"/>
              </p:cNvSpPr>
              <p:nvPr/>
            </p:nvSpPr>
            <p:spPr bwMode="auto">
              <a:xfrm>
                <a:off x="1255" y="4128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2" name="Line 122"/>
              <p:cNvSpPr>
                <a:spLocks noChangeShapeType="1"/>
              </p:cNvSpPr>
              <p:nvPr/>
            </p:nvSpPr>
            <p:spPr bwMode="auto">
              <a:xfrm>
                <a:off x="1255" y="3833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3" name="Line 123"/>
              <p:cNvSpPr>
                <a:spLocks noChangeShapeType="1"/>
              </p:cNvSpPr>
              <p:nvPr/>
            </p:nvSpPr>
            <p:spPr bwMode="auto">
              <a:xfrm>
                <a:off x="1255" y="3538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4" name="Line 124"/>
              <p:cNvSpPr>
                <a:spLocks noChangeShapeType="1"/>
              </p:cNvSpPr>
              <p:nvPr/>
            </p:nvSpPr>
            <p:spPr bwMode="auto">
              <a:xfrm>
                <a:off x="1255" y="3244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5" name="Line 125"/>
              <p:cNvSpPr>
                <a:spLocks noChangeShapeType="1"/>
              </p:cNvSpPr>
              <p:nvPr/>
            </p:nvSpPr>
            <p:spPr bwMode="auto">
              <a:xfrm>
                <a:off x="1255" y="2949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6" name="Line 126"/>
              <p:cNvSpPr>
                <a:spLocks noChangeShapeType="1"/>
              </p:cNvSpPr>
              <p:nvPr/>
            </p:nvSpPr>
            <p:spPr bwMode="auto">
              <a:xfrm>
                <a:off x="1255" y="2655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7" name="Line 127"/>
              <p:cNvSpPr>
                <a:spLocks noChangeShapeType="1"/>
              </p:cNvSpPr>
              <p:nvPr/>
            </p:nvSpPr>
            <p:spPr bwMode="auto">
              <a:xfrm flipH="1">
                <a:off x="3469" y="4422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8" name="Line 128"/>
              <p:cNvSpPr>
                <a:spLocks noChangeShapeType="1"/>
              </p:cNvSpPr>
              <p:nvPr/>
            </p:nvSpPr>
            <p:spPr bwMode="auto">
              <a:xfrm flipH="1">
                <a:off x="3469" y="4128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9" name="Line 129"/>
              <p:cNvSpPr>
                <a:spLocks noChangeShapeType="1"/>
              </p:cNvSpPr>
              <p:nvPr/>
            </p:nvSpPr>
            <p:spPr bwMode="auto">
              <a:xfrm flipH="1">
                <a:off x="3469" y="3833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0" name="Line 130"/>
              <p:cNvSpPr>
                <a:spLocks noChangeShapeType="1"/>
              </p:cNvSpPr>
              <p:nvPr/>
            </p:nvSpPr>
            <p:spPr bwMode="auto">
              <a:xfrm flipH="1">
                <a:off x="3469" y="3538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1" name="Line 131"/>
              <p:cNvSpPr>
                <a:spLocks noChangeShapeType="1"/>
              </p:cNvSpPr>
              <p:nvPr/>
            </p:nvSpPr>
            <p:spPr bwMode="auto">
              <a:xfrm flipH="1">
                <a:off x="3469" y="3244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2" name="Line 132"/>
              <p:cNvSpPr>
                <a:spLocks noChangeShapeType="1"/>
              </p:cNvSpPr>
              <p:nvPr/>
            </p:nvSpPr>
            <p:spPr bwMode="auto">
              <a:xfrm flipH="1">
                <a:off x="3469" y="2949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3" name="Line 133"/>
              <p:cNvSpPr>
                <a:spLocks noChangeShapeType="1"/>
              </p:cNvSpPr>
              <p:nvPr/>
            </p:nvSpPr>
            <p:spPr bwMode="auto">
              <a:xfrm flipH="1">
                <a:off x="3469" y="2655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4" name="Rectangle 134"/>
              <p:cNvSpPr>
                <a:spLocks noChangeArrowheads="1"/>
              </p:cNvSpPr>
              <p:nvPr/>
            </p:nvSpPr>
            <p:spPr bwMode="auto">
              <a:xfrm>
                <a:off x="985" y="4372"/>
                <a:ext cx="25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-0.015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35" name="Rectangle 135"/>
              <p:cNvSpPr>
                <a:spLocks noChangeArrowheads="1"/>
              </p:cNvSpPr>
              <p:nvPr/>
            </p:nvSpPr>
            <p:spPr bwMode="auto">
              <a:xfrm>
                <a:off x="1021" y="4079"/>
                <a:ext cx="202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-0.01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36" name="Rectangle 136"/>
              <p:cNvSpPr>
                <a:spLocks noChangeArrowheads="1"/>
              </p:cNvSpPr>
              <p:nvPr/>
            </p:nvSpPr>
            <p:spPr bwMode="auto">
              <a:xfrm>
                <a:off x="985" y="3785"/>
                <a:ext cx="25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-0.005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37" name="Rectangle 137"/>
              <p:cNvSpPr>
                <a:spLocks noChangeArrowheads="1"/>
              </p:cNvSpPr>
              <p:nvPr/>
            </p:nvSpPr>
            <p:spPr bwMode="auto">
              <a:xfrm>
                <a:off x="1134" y="3491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38" name="Rectangle 138"/>
              <p:cNvSpPr>
                <a:spLocks noChangeArrowheads="1"/>
              </p:cNvSpPr>
              <p:nvPr/>
            </p:nvSpPr>
            <p:spPr bwMode="auto">
              <a:xfrm>
                <a:off x="1005" y="3192"/>
                <a:ext cx="222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0.005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39" name="Rectangle 139"/>
              <p:cNvSpPr>
                <a:spLocks noChangeArrowheads="1"/>
              </p:cNvSpPr>
              <p:nvPr/>
            </p:nvSpPr>
            <p:spPr bwMode="auto">
              <a:xfrm>
                <a:off x="1041" y="2899"/>
                <a:ext cx="17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0.01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40" name="Rectangle 140"/>
              <p:cNvSpPr>
                <a:spLocks noChangeArrowheads="1"/>
              </p:cNvSpPr>
              <p:nvPr/>
            </p:nvSpPr>
            <p:spPr bwMode="auto">
              <a:xfrm>
                <a:off x="1005" y="2605"/>
                <a:ext cx="222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0.015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41" name="Freeform 141"/>
              <p:cNvSpPr>
                <a:spLocks/>
              </p:cNvSpPr>
              <p:nvPr/>
            </p:nvSpPr>
            <p:spPr bwMode="auto">
              <a:xfrm>
                <a:off x="1255" y="3538"/>
                <a:ext cx="2236" cy="0"/>
              </a:xfrm>
              <a:custGeom>
                <a:avLst/>
                <a:gdLst>
                  <a:gd name="T0" fmla="*/ 34 w 2236"/>
                  <a:gd name="T1" fmla="*/ 79 w 2236"/>
                  <a:gd name="T2" fmla="*/ 124 w 2236"/>
                  <a:gd name="T3" fmla="*/ 169 w 2236"/>
                  <a:gd name="T4" fmla="*/ 214 w 2236"/>
                  <a:gd name="T5" fmla="*/ 259 w 2236"/>
                  <a:gd name="T6" fmla="*/ 304 w 2236"/>
                  <a:gd name="T7" fmla="*/ 349 w 2236"/>
                  <a:gd name="T8" fmla="*/ 394 w 2236"/>
                  <a:gd name="T9" fmla="*/ 438 w 2236"/>
                  <a:gd name="T10" fmla="*/ 483 w 2236"/>
                  <a:gd name="T11" fmla="*/ 529 w 2236"/>
                  <a:gd name="T12" fmla="*/ 573 w 2236"/>
                  <a:gd name="T13" fmla="*/ 618 w 2236"/>
                  <a:gd name="T14" fmla="*/ 663 w 2236"/>
                  <a:gd name="T15" fmla="*/ 708 w 2236"/>
                  <a:gd name="T16" fmla="*/ 753 w 2236"/>
                  <a:gd name="T17" fmla="*/ 798 w 2236"/>
                  <a:gd name="T18" fmla="*/ 843 w 2236"/>
                  <a:gd name="T19" fmla="*/ 888 w 2236"/>
                  <a:gd name="T20" fmla="*/ 933 w 2236"/>
                  <a:gd name="T21" fmla="*/ 978 w 2236"/>
                  <a:gd name="T22" fmla="*/ 1023 w 2236"/>
                  <a:gd name="T23" fmla="*/ 1068 w 2236"/>
                  <a:gd name="T24" fmla="*/ 1113 w 2236"/>
                  <a:gd name="T25" fmla="*/ 1158 w 2236"/>
                  <a:gd name="T26" fmla="*/ 1202 w 2236"/>
                  <a:gd name="T27" fmla="*/ 1248 w 2236"/>
                  <a:gd name="T28" fmla="*/ 1292 w 2236"/>
                  <a:gd name="T29" fmla="*/ 1337 w 2236"/>
                  <a:gd name="T30" fmla="*/ 1382 w 2236"/>
                  <a:gd name="T31" fmla="*/ 1427 w 2236"/>
                  <a:gd name="T32" fmla="*/ 1472 w 2236"/>
                  <a:gd name="T33" fmla="*/ 1517 w 2236"/>
                  <a:gd name="T34" fmla="*/ 1562 w 2236"/>
                  <a:gd name="T35" fmla="*/ 1607 w 2236"/>
                  <a:gd name="T36" fmla="*/ 1652 w 2236"/>
                  <a:gd name="T37" fmla="*/ 1697 w 2236"/>
                  <a:gd name="T38" fmla="*/ 1742 w 2236"/>
                  <a:gd name="T39" fmla="*/ 1787 w 2236"/>
                  <a:gd name="T40" fmla="*/ 1832 w 2236"/>
                  <a:gd name="T41" fmla="*/ 1877 w 2236"/>
                  <a:gd name="T42" fmla="*/ 1921 w 2236"/>
                  <a:gd name="T43" fmla="*/ 1967 w 2236"/>
                  <a:gd name="T44" fmla="*/ 2012 w 2236"/>
                  <a:gd name="T45" fmla="*/ 2056 w 2236"/>
                  <a:gd name="T46" fmla="*/ 2101 w 2236"/>
                  <a:gd name="T47" fmla="*/ 2146 w 2236"/>
                  <a:gd name="T48" fmla="*/ 2191 w 2236"/>
                  <a:gd name="T49" fmla="*/ 2236 w 223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  <a:cxn ang="0">
                    <a:pos x="T46" y="0"/>
                  </a:cxn>
                  <a:cxn ang="0">
                    <a:pos x="T47" y="0"/>
                  </a:cxn>
                  <a:cxn ang="0">
                    <a:pos x="T48" y="0"/>
                  </a:cxn>
                  <a:cxn ang="0">
                    <a:pos x="T49" y="0"/>
                  </a:cxn>
                </a:cxnLst>
                <a:rect l="0" t="0" r="r" b="b"/>
                <a:pathLst>
                  <a:path w="2236">
                    <a:moveTo>
                      <a:pt x="0" y="0"/>
                    </a:moveTo>
                    <a:lnTo>
                      <a:pt x="11" y="0"/>
                    </a:lnTo>
                    <a:lnTo>
                      <a:pt x="23" y="0"/>
                    </a:lnTo>
                    <a:lnTo>
                      <a:pt x="34" y="0"/>
                    </a:lnTo>
                    <a:lnTo>
                      <a:pt x="45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79" y="0"/>
                    </a:lnTo>
                    <a:lnTo>
                      <a:pt x="90" y="0"/>
                    </a:lnTo>
                    <a:lnTo>
                      <a:pt x="102" y="0"/>
                    </a:lnTo>
                    <a:lnTo>
                      <a:pt x="112" y="0"/>
                    </a:lnTo>
                    <a:lnTo>
                      <a:pt x="124" y="0"/>
                    </a:lnTo>
                    <a:lnTo>
                      <a:pt x="135" y="0"/>
                    </a:lnTo>
                    <a:lnTo>
                      <a:pt x="146" y="0"/>
                    </a:lnTo>
                    <a:lnTo>
                      <a:pt x="158" y="0"/>
                    </a:lnTo>
                    <a:lnTo>
                      <a:pt x="169" y="0"/>
                    </a:lnTo>
                    <a:lnTo>
                      <a:pt x="180" y="0"/>
                    </a:lnTo>
                    <a:lnTo>
                      <a:pt x="191" y="0"/>
                    </a:lnTo>
                    <a:lnTo>
                      <a:pt x="203" y="0"/>
                    </a:lnTo>
                    <a:lnTo>
                      <a:pt x="214" y="0"/>
                    </a:lnTo>
                    <a:lnTo>
                      <a:pt x="225" y="0"/>
                    </a:lnTo>
                    <a:lnTo>
                      <a:pt x="236" y="0"/>
                    </a:lnTo>
                    <a:lnTo>
                      <a:pt x="247" y="0"/>
                    </a:lnTo>
                    <a:lnTo>
                      <a:pt x="259" y="0"/>
                    </a:lnTo>
                    <a:lnTo>
                      <a:pt x="270" y="0"/>
                    </a:lnTo>
                    <a:lnTo>
                      <a:pt x="281" y="0"/>
                    </a:lnTo>
                    <a:lnTo>
                      <a:pt x="292" y="0"/>
                    </a:lnTo>
                    <a:lnTo>
                      <a:pt x="304" y="0"/>
                    </a:lnTo>
                    <a:lnTo>
                      <a:pt x="315" y="0"/>
                    </a:lnTo>
                    <a:lnTo>
                      <a:pt x="326" y="0"/>
                    </a:lnTo>
                    <a:lnTo>
                      <a:pt x="337" y="0"/>
                    </a:lnTo>
                    <a:lnTo>
                      <a:pt x="349" y="0"/>
                    </a:lnTo>
                    <a:lnTo>
                      <a:pt x="360" y="0"/>
                    </a:lnTo>
                    <a:lnTo>
                      <a:pt x="371" y="0"/>
                    </a:lnTo>
                    <a:lnTo>
                      <a:pt x="382" y="0"/>
                    </a:lnTo>
                    <a:lnTo>
                      <a:pt x="394" y="0"/>
                    </a:lnTo>
                    <a:lnTo>
                      <a:pt x="405" y="0"/>
                    </a:lnTo>
                    <a:lnTo>
                      <a:pt x="416" y="0"/>
                    </a:lnTo>
                    <a:lnTo>
                      <a:pt x="427" y="0"/>
                    </a:lnTo>
                    <a:lnTo>
                      <a:pt x="438" y="0"/>
                    </a:lnTo>
                    <a:lnTo>
                      <a:pt x="450" y="0"/>
                    </a:lnTo>
                    <a:lnTo>
                      <a:pt x="461" y="0"/>
                    </a:lnTo>
                    <a:lnTo>
                      <a:pt x="472" y="0"/>
                    </a:lnTo>
                    <a:lnTo>
                      <a:pt x="483" y="0"/>
                    </a:lnTo>
                    <a:lnTo>
                      <a:pt x="495" y="0"/>
                    </a:lnTo>
                    <a:lnTo>
                      <a:pt x="506" y="0"/>
                    </a:lnTo>
                    <a:lnTo>
                      <a:pt x="517" y="0"/>
                    </a:lnTo>
                    <a:lnTo>
                      <a:pt x="529" y="0"/>
                    </a:lnTo>
                    <a:lnTo>
                      <a:pt x="539" y="0"/>
                    </a:lnTo>
                    <a:lnTo>
                      <a:pt x="551" y="0"/>
                    </a:lnTo>
                    <a:lnTo>
                      <a:pt x="562" y="0"/>
                    </a:lnTo>
                    <a:lnTo>
                      <a:pt x="573" y="0"/>
                    </a:lnTo>
                    <a:lnTo>
                      <a:pt x="585" y="0"/>
                    </a:lnTo>
                    <a:lnTo>
                      <a:pt x="596" y="0"/>
                    </a:lnTo>
                    <a:lnTo>
                      <a:pt x="607" y="0"/>
                    </a:lnTo>
                    <a:lnTo>
                      <a:pt x="618" y="0"/>
                    </a:lnTo>
                    <a:lnTo>
                      <a:pt x="630" y="0"/>
                    </a:lnTo>
                    <a:lnTo>
                      <a:pt x="641" y="0"/>
                    </a:lnTo>
                    <a:lnTo>
                      <a:pt x="652" y="0"/>
                    </a:lnTo>
                    <a:lnTo>
                      <a:pt x="663" y="0"/>
                    </a:lnTo>
                    <a:lnTo>
                      <a:pt x="674" y="0"/>
                    </a:lnTo>
                    <a:lnTo>
                      <a:pt x="686" y="0"/>
                    </a:lnTo>
                    <a:lnTo>
                      <a:pt x="697" y="0"/>
                    </a:lnTo>
                    <a:lnTo>
                      <a:pt x="708" y="0"/>
                    </a:lnTo>
                    <a:lnTo>
                      <a:pt x="719" y="0"/>
                    </a:lnTo>
                    <a:lnTo>
                      <a:pt x="731" y="0"/>
                    </a:lnTo>
                    <a:lnTo>
                      <a:pt x="742" y="0"/>
                    </a:lnTo>
                    <a:lnTo>
                      <a:pt x="753" y="0"/>
                    </a:lnTo>
                    <a:lnTo>
                      <a:pt x="764" y="0"/>
                    </a:lnTo>
                    <a:lnTo>
                      <a:pt x="775" y="0"/>
                    </a:lnTo>
                    <a:lnTo>
                      <a:pt x="787" y="0"/>
                    </a:lnTo>
                    <a:lnTo>
                      <a:pt x="798" y="0"/>
                    </a:lnTo>
                    <a:lnTo>
                      <a:pt x="809" y="0"/>
                    </a:lnTo>
                    <a:lnTo>
                      <a:pt x="821" y="0"/>
                    </a:lnTo>
                    <a:lnTo>
                      <a:pt x="832" y="0"/>
                    </a:lnTo>
                    <a:lnTo>
                      <a:pt x="843" y="0"/>
                    </a:lnTo>
                    <a:lnTo>
                      <a:pt x="854" y="0"/>
                    </a:lnTo>
                    <a:lnTo>
                      <a:pt x="865" y="0"/>
                    </a:lnTo>
                    <a:lnTo>
                      <a:pt x="877" y="0"/>
                    </a:lnTo>
                    <a:lnTo>
                      <a:pt x="888" y="0"/>
                    </a:lnTo>
                    <a:lnTo>
                      <a:pt x="899" y="0"/>
                    </a:lnTo>
                    <a:lnTo>
                      <a:pt x="910" y="0"/>
                    </a:lnTo>
                    <a:lnTo>
                      <a:pt x="922" y="0"/>
                    </a:lnTo>
                    <a:lnTo>
                      <a:pt x="933" y="0"/>
                    </a:lnTo>
                    <a:lnTo>
                      <a:pt x="944" y="0"/>
                    </a:lnTo>
                    <a:lnTo>
                      <a:pt x="955" y="0"/>
                    </a:lnTo>
                    <a:lnTo>
                      <a:pt x="966" y="0"/>
                    </a:lnTo>
                    <a:lnTo>
                      <a:pt x="978" y="0"/>
                    </a:lnTo>
                    <a:lnTo>
                      <a:pt x="989" y="0"/>
                    </a:lnTo>
                    <a:lnTo>
                      <a:pt x="1000" y="0"/>
                    </a:lnTo>
                    <a:lnTo>
                      <a:pt x="1012" y="0"/>
                    </a:lnTo>
                    <a:lnTo>
                      <a:pt x="1023" y="0"/>
                    </a:lnTo>
                    <a:lnTo>
                      <a:pt x="1034" y="0"/>
                    </a:lnTo>
                    <a:lnTo>
                      <a:pt x="1045" y="0"/>
                    </a:lnTo>
                    <a:lnTo>
                      <a:pt x="1057" y="0"/>
                    </a:lnTo>
                    <a:lnTo>
                      <a:pt x="1068" y="0"/>
                    </a:lnTo>
                    <a:lnTo>
                      <a:pt x="1079" y="0"/>
                    </a:lnTo>
                    <a:lnTo>
                      <a:pt x="1090" y="0"/>
                    </a:lnTo>
                    <a:lnTo>
                      <a:pt x="1101" y="0"/>
                    </a:lnTo>
                    <a:lnTo>
                      <a:pt x="1113" y="0"/>
                    </a:lnTo>
                    <a:lnTo>
                      <a:pt x="1124" y="0"/>
                    </a:lnTo>
                    <a:lnTo>
                      <a:pt x="1135" y="0"/>
                    </a:lnTo>
                    <a:lnTo>
                      <a:pt x="1146" y="0"/>
                    </a:lnTo>
                    <a:lnTo>
                      <a:pt x="1158" y="0"/>
                    </a:lnTo>
                    <a:lnTo>
                      <a:pt x="1169" y="0"/>
                    </a:lnTo>
                    <a:lnTo>
                      <a:pt x="1180" y="0"/>
                    </a:lnTo>
                    <a:lnTo>
                      <a:pt x="1191" y="0"/>
                    </a:lnTo>
                    <a:lnTo>
                      <a:pt x="1202" y="0"/>
                    </a:lnTo>
                    <a:lnTo>
                      <a:pt x="1214" y="0"/>
                    </a:lnTo>
                    <a:lnTo>
                      <a:pt x="1225" y="0"/>
                    </a:lnTo>
                    <a:lnTo>
                      <a:pt x="1236" y="0"/>
                    </a:lnTo>
                    <a:lnTo>
                      <a:pt x="1248" y="0"/>
                    </a:lnTo>
                    <a:lnTo>
                      <a:pt x="1259" y="0"/>
                    </a:lnTo>
                    <a:lnTo>
                      <a:pt x="1270" y="0"/>
                    </a:lnTo>
                    <a:lnTo>
                      <a:pt x="1281" y="0"/>
                    </a:lnTo>
                    <a:lnTo>
                      <a:pt x="1292" y="0"/>
                    </a:lnTo>
                    <a:lnTo>
                      <a:pt x="1304" y="0"/>
                    </a:lnTo>
                    <a:lnTo>
                      <a:pt x="1315" y="0"/>
                    </a:lnTo>
                    <a:lnTo>
                      <a:pt x="1326" y="0"/>
                    </a:lnTo>
                    <a:lnTo>
                      <a:pt x="1337" y="0"/>
                    </a:lnTo>
                    <a:lnTo>
                      <a:pt x="1349" y="0"/>
                    </a:lnTo>
                    <a:lnTo>
                      <a:pt x="1360" y="0"/>
                    </a:lnTo>
                    <a:lnTo>
                      <a:pt x="1371" y="0"/>
                    </a:lnTo>
                    <a:lnTo>
                      <a:pt x="1382" y="0"/>
                    </a:lnTo>
                    <a:lnTo>
                      <a:pt x="1393" y="0"/>
                    </a:lnTo>
                    <a:lnTo>
                      <a:pt x="1405" y="0"/>
                    </a:lnTo>
                    <a:lnTo>
                      <a:pt x="1416" y="0"/>
                    </a:lnTo>
                    <a:lnTo>
                      <a:pt x="1427" y="0"/>
                    </a:lnTo>
                    <a:lnTo>
                      <a:pt x="1438" y="0"/>
                    </a:lnTo>
                    <a:lnTo>
                      <a:pt x="1450" y="0"/>
                    </a:lnTo>
                    <a:lnTo>
                      <a:pt x="1461" y="0"/>
                    </a:lnTo>
                    <a:lnTo>
                      <a:pt x="1472" y="0"/>
                    </a:lnTo>
                    <a:lnTo>
                      <a:pt x="1484" y="0"/>
                    </a:lnTo>
                    <a:lnTo>
                      <a:pt x="1495" y="0"/>
                    </a:lnTo>
                    <a:lnTo>
                      <a:pt x="1506" y="0"/>
                    </a:lnTo>
                    <a:lnTo>
                      <a:pt x="1517" y="0"/>
                    </a:lnTo>
                    <a:lnTo>
                      <a:pt x="1528" y="0"/>
                    </a:lnTo>
                    <a:lnTo>
                      <a:pt x="1540" y="0"/>
                    </a:lnTo>
                    <a:lnTo>
                      <a:pt x="1551" y="0"/>
                    </a:lnTo>
                    <a:lnTo>
                      <a:pt x="1562" y="0"/>
                    </a:lnTo>
                    <a:lnTo>
                      <a:pt x="1573" y="0"/>
                    </a:lnTo>
                    <a:lnTo>
                      <a:pt x="1585" y="0"/>
                    </a:lnTo>
                    <a:lnTo>
                      <a:pt x="1596" y="0"/>
                    </a:lnTo>
                    <a:lnTo>
                      <a:pt x="1607" y="0"/>
                    </a:lnTo>
                    <a:lnTo>
                      <a:pt x="1618" y="0"/>
                    </a:lnTo>
                    <a:lnTo>
                      <a:pt x="1629" y="0"/>
                    </a:lnTo>
                    <a:lnTo>
                      <a:pt x="1641" y="0"/>
                    </a:lnTo>
                    <a:lnTo>
                      <a:pt x="1652" y="0"/>
                    </a:lnTo>
                    <a:lnTo>
                      <a:pt x="1663" y="0"/>
                    </a:lnTo>
                    <a:lnTo>
                      <a:pt x="1674" y="0"/>
                    </a:lnTo>
                    <a:lnTo>
                      <a:pt x="1686" y="0"/>
                    </a:lnTo>
                    <a:lnTo>
                      <a:pt x="1697" y="0"/>
                    </a:lnTo>
                    <a:lnTo>
                      <a:pt x="1708" y="0"/>
                    </a:lnTo>
                    <a:lnTo>
                      <a:pt x="1719" y="0"/>
                    </a:lnTo>
                    <a:lnTo>
                      <a:pt x="1731" y="0"/>
                    </a:lnTo>
                    <a:lnTo>
                      <a:pt x="1742" y="0"/>
                    </a:lnTo>
                    <a:lnTo>
                      <a:pt x="1753" y="0"/>
                    </a:lnTo>
                    <a:lnTo>
                      <a:pt x="1764" y="0"/>
                    </a:lnTo>
                    <a:lnTo>
                      <a:pt x="1776" y="0"/>
                    </a:lnTo>
                    <a:lnTo>
                      <a:pt x="1787" y="0"/>
                    </a:lnTo>
                    <a:lnTo>
                      <a:pt x="1798" y="0"/>
                    </a:lnTo>
                    <a:lnTo>
                      <a:pt x="1809" y="0"/>
                    </a:lnTo>
                    <a:lnTo>
                      <a:pt x="1820" y="0"/>
                    </a:lnTo>
                    <a:lnTo>
                      <a:pt x="1832" y="0"/>
                    </a:lnTo>
                    <a:lnTo>
                      <a:pt x="1843" y="0"/>
                    </a:lnTo>
                    <a:lnTo>
                      <a:pt x="1854" y="0"/>
                    </a:lnTo>
                    <a:lnTo>
                      <a:pt x="1865" y="0"/>
                    </a:lnTo>
                    <a:lnTo>
                      <a:pt x="1877" y="0"/>
                    </a:lnTo>
                    <a:lnTo>
                      <a:pt x="1888" y="0"/>
                    </a:lnTo>
                    <a:lnTo>
                      <a:pt x="1899" y="0"/>
                    </a:lnTo>
                    <a:lnTo>
                      <a:pt x="1911" y="0"/>
                    </a:lnTo>
                    <a:lnTo>
                      <a:pt x="1921" y="0"/>
                    </a:lnTo>
                    <a:lnTo>
                      <a:pt x="1933" y="0"/>
                    </a:lnTo>
                    <a:lnTo>
                      <a:pt x="1944" y="0"/>
                    </a:lnTo>
                    <a:lnTo>
                      <a:pt x="1955" y="0"/>
                    </a:lnTo>
                    <a:lnTo>
                      <a:pt x="1967" y="0"/>
                    </a:lnTo>
                    <a:lnTo>
                      <a:pt x="1978" y="0"/>
                    </a:lnTo>
                    <a:lnTo>
                      <a:pt x="1989" y="0"/>
                    </a:lnTo>
                    <a:lnTo>
                      <a:pt x="2000" y="0"/>
                    </a:lnTo>
                    <a:lnTo>
                      <a:pt x="2012" y="0"/>
                    </a:lnTo>
                    <a:lnTo>
                      <a:pt x="2023" y="0"/>
                    </a:lnTo>
                    <a:lnTo>
                      <a:pt x="2034" y="0"/>
                    </a:lnTo>
                    <a:lnTo>
                      <a:pt x="2045" y="0"/>
                    </a:lnTo>
                    <a:lnTo>
                      <a:pt x="2056" y="0"/>
                    </a:lnTo>
                    <a:lnTo>
                      <a:pt x="2068" y="0"/>
                    </a:lnTo>
                    <a:lnTo>
                      <a:pt x="2079" y="0"/>
                    </a:lnTo>
                    <a:lnTo>
                      <a:pt x="2090" y="0"/>
                    </a:lnTo>
                    <a:lnTo>
                      <a:pt x="2101" y="0"/>
                    </a:lnTo>
                    <a:lnTo>
                      <a:pt x="2113" y="0"/>
                    </a:lnTo>
                    <a:lnTo>
                      <a:pt x="2124" y="0"/>
                    </a:lnTo>
                    <a:lnTo>
                      <a:pt x="2135" y="0"/>
                    </a:lnTo>
                    <a:lnTo>
                      <a:pt x="2146" y="0"/>
                    </a:lnTo>
                    <a:lnTo>
                      <a:pt x="2157" y="0"/>
                    </a:lnTo>
                    <a:lnTo>
                      <a:pt x="2169" y="0"/>
                    </a:lnTo>
                    <a:lnTo>
                      <a:pt x="2180" y="0"/>
                    </a:lnTo>
                    <a:lnTo>
                      <a:pt x="2191" y="0"/>
                    </a:lnTo>
                    <a:lnTo>
                      <a:pt x="2203" y="0"/>
                    </a:lnTo>
                    <a:lnTo>
                      <a:pt x="2214" y="0"/>
                    </a:lnTo>
                    <a:lnTo>
                      <a:pt x="2225" y="0"/>
                    </a:lnTo>
                    <a:lnTo>
                      <a:pt x="2236" y="0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2" name="Freeform 142"/>
              <p:cNvSpPr>
                <a:spLocks/>
              </p:cNvSpPr>
              <p:nvPr/>
            </p:nvSpPr>
            <p:spPr bwMode="auto">
              <a:xfrm>
                <a:off x="1255" y="2916"/>
                <a:ext cx="2236" cy="1238"/>
              </a:xfrm>
              <a:custGeom>
                <a:avLst/>
                <a:gdLst>
                  <a:gd name="T0" fmla="*/ 34 w 2236"/>
                  <a:gd name="T1" fmla="*/ 622 h 1238"/>
                  <a:gd name="T2" fmla="*/ 79 w 2236"/>
                  <a:gd name="T3" fmla="*/ 618 h 1238"/>
                  <a:gd name="T4" fmla="*/ 124 w 2236"/>
                  <a:gd name="T5" fmla="*/ 1230 h 1238"/>
                  <a:gd name="T6" fmla="*/ 169 w 2236"/>
                  <a:gd name="T7" fmla="*/ 1216 h 1238"/>
                  <a:gd name="T8" fmla="*/ 214 w 2236"/>
                  <a:gd name="T9" fmla="*/ 1214 h 1238"/>
                  <a:gd name="T10" fmla="*/ 259 w 2236"/>
                  <a:gd name="T11" fmla="*/ 1214 h 1238"/>
                  <a:gd name="T12" fmla="*/ 304 w 2236"/>
                  <a:gd name="T13" fmla="*/ 1214 h 1238"/>
                  <a:gd name="T14" fmla="*/ 349 w 2236"/>
                  <a:gd name="T15" fmla="*/ 620 h 1238"/>
                  <a:gd name="T16" fmla="*/ 394 w 2236"/>
                  <a:gd name="T17" fmla="*/ 623 h 1238"/>
                  <a:gd name="T18" fmla="*/ 438 w 2236"/>
                  <a:gd name="T19" fmla="*/ 623 h 1238"/>
                  <a:gd name="T20" fmla="*/ 483 w 2236"/>
                  <a:gd name="T21" fmla="*/ 622 h 1238"/>
                  <a:gd name="T22" fmla="*/ 529 w 2236"/>
                  <a:gd name="T23" fmla="*/ 619 h 1238"/>
                  <a:gd name="T24" fmla="*/ 573 w 2236"/>
                  <a:gd name="T25" fmla="*/ 45 h 1238"/>
                  <a:gd name="T26" fmla="*/ 618 w 2236"/>
                  <a:gd name="T27" fmla="*/ 38 h 1238"/>
                  <a:gd name="T28" fmla="*/ 663 w 2236"/>
                  <a:gd name="T29" fmla="*/ 38 h 1238"/>
                  <a:gd name="T30" fmla="*/ 708 w 2236"/>
                  <a:gd name="T31" fmla="*/ 38 h 1238"/>
                  <a:gd name="T32" fmla="*/ 753 w 2236"/>
                  <a:gd name="T33" fmla="*/ 42 h 1238"/>
                  <a:gd name="T34" fmla="*/ 798 w 2236"/>
                  <a:gd name="T35" fmla="*/ 610 h 1238"/>
                  <a:gd name="T36" fmla="*/ 843 w 2236"/>
                  <a:gd name="T37" fmla="*/ 621 h 1238"/>
                  <a:gd name="T38" fmla="*/ 888 w 2236"/>
                  <a:gd name="T39" fmla="*/ 622 h 1238"/>
                  <a:gd name="T40" fmla="*/ 933 w 2236"/>
                  <a:gd name="T41" fmla="*/ 623 h 1238"/>
                  <a:gd name="T42" fmla="*/ 978 w 2236"/>
                  <a:gd name="T43" fmla="*/ 626 h 1238"/>
                  <a:gd name="T44" fmla="*/ 1023 w 2236"/>
                  <a:gd name="T45" fmla="*/ 1205 h 1238"/>
                  <a:gd name="T46" fmla="*/ 1068 w 2236"/>
                  <a:gd name="T47" fmla="*/ 1211 h 1238"/>
                  <a:gd name="T48" fmla="*/ 1113 w 2236"/>
                  <a:gd name="T49" fmla="*/ 1212 h 1238"/>
                  <a:gd name="T50" fmla="*/ 1158 w 2236"/>
                  <a:gd name="T51" fmla="*/ 1212 h 1238"/>
                  <a:gd name="T52" fmla="*/ 1202 w 2236"/>
                  <a:gd name="T53" fmla="*/ 1215 h 1238"/>
                  <a:gd name="T54" fmla="*/ 1248 w 2236"/>
                  <a:gd name="T55" fmla="*/ 618 h 1238"/>
                  <a:gd name="T56" fmla="*/ 1292 w 2236"/>
                  <a:gd name="T57" fmla="*/ 622 h 1238"/>
                  <a:gd name="T58" fmla="*/ 1337 w 2236"/>
                  <a:gd name="T59" fmla="*/ 622 h 1238"/>
                  <a:gd name="T60" fmla="*/ 1382 w 2236"/>
                  <a:gd name="T61" fmla="*/ 624 h 1238"/>
                  <a:gd name="T62" fmla="*/ 1427 w 2236"/>
                  <a:gd name="T63" fmla="*/ 629 h 1238"/>
                  <a:gd name="T64" fmla="*/ 1472 w 2236"/>
                  <a:gd name="T65" fmla="*/ 20 h 1238"/>
                  <a:gd name="T66" fmla="*/ 1517 w 2236"/>
                  <a:gd name="T67" fmla="*/ 28 h 1238"/>
                  <a:gd name="T68" fmla="*/ 1562 w 2236"/>
                  <a:gd name="T69" fmla="*/ 29 h 1238"/>
                  <a:gd name="T70" fmla="*/ 1607 w 2236"/>
                  <a:gd name="T71" fmla="*/ 29 h 1238"/>
                  <a:gd name="T72" fmla="*/ 1652 w 2236"/>
                  <a:gd name="T73" fmla="*/ 26 h 1238"/>
                  <a:gd name="T74" fmla="*/ 1697 w 2236"/>
                  <a:gd name="T75" fmla="*/ 629 h 1238"/>
                  <a:gd name="T76" fmla="*/ 1742 w 2236"/>
                  <a:gd name="T77" fmla="*/ 623 h 1238"/>
                  <a:gd name="T78" fmla="*/ 1787 w 2236"/>
                  <a:gd name="T79" fmla="*/ 623 h 1238"/>
                  <a:gd name="T80" fmla="*/ 1832 w 2236"/>
                  <a:gd name="T81" fmla="*/ 622 h 1238"/>
                  <a:gd name="T82" fmla="*/ 1877 w 2236"/>
                  <a:gd name="T83" fmla="*/ 623 h 1238"/>
                  <a:gd name="T84" fmla="*/ 1921 w 2236"/>
                  <a:gd name="T85" fmla="*/ 1209 h 1238"/>
                  <a:gd name="T86" fmla="*/ 1967 w 2236"/>
                  <a:gd name="T87" fmla="*/ 1210 h 1238"/>
                  <a:gd name="T88" fmla="*/ 2012 w 2236"/>
                  <a:gd name="T89" fmla="*/ 1209 h 1238"/>
                  <a:gd name="T90" fmla="*/ 2056 w 2236"/>
                  <a:gd name="T91" fmla="*/ 1208 h 1238"/>
                  <a:gd name="T92" fmla="*/ 2101 w 2236"/>
                  <a:gd name="T93" fmla="*/ 1202 h 1238"/>
                  <a:gd name="T94" fmla="*/ 2146 w 2236"/>
                  <a:gd name="T95" fmla="*/ 631 h 1238"/>
                  <a:gd name="T96" fmla="*/ 2191 w 2236"/>
                  <a:gd name="T97" fmla="*/ 624 h 1238"/>
                  <a:gd name="T98" fmla="*/ 2236 w 2236"/>
                  <a:gd name="T99" fmla="*/ 622 h 1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236" h="1238">
                    <a:moveTo>
                      <a:pt x="0" y="622"/>
                    </a:moveTo>
                    <a:lnTo>
                      <a:pt x="11" y="622"/>
                    </a:lnTo>
                    <a:lnTo>
                      <a:pt x="23" y="623"/>
                    </a:lnTo>
                    <a:lnTo>
                      <a:pt x="34" y="622"/>
                    </a:lnTo>
                    <a:lnTo>
                      <a:pt x="45" y="624"/>
                    </a:lnTo>
                    <a:lnTo>
                      <a:pt x="56" y="620"/>
                    </a:lnTo>
                    <a:lnTo>
                      <a:pt x="68" y="626"/>
                    </a:lnTo>
                    <a:lnTo>
                      <a:pt x="79" y="618"/>
                    </a:lnTo>
                    <a:lnTo>
                      <a:pt x="90" y="631"/>
                    </a:lnTo>
                    <a:lnTo>
                      <a:pt x="102" y="606"/>
                    </a:lnTo>
                    <a:lnTo>
                      <a:pt x="112" y="1003"/>
                    </a:lnTo>
                    <a:lnTo>
                      <a:pt x="124" y="1230"/>
                    </a:lnTo>
                    <a:lnTo>
                      <a:pt x="135" y="1202"/>
                    </a:lnTo>
                    <a:lnTo>
                      <a:pt x="146" y="1219"/>
                    </a:lnTo>
                    <a:lnTo>
                      <a:pt x="158" y="1206"/>
                    </a:lnTo>
                    <a:lnTo>
                      <a:pt x="169" y="1216"/>
                    </a:lnTo>
                    <a:lnTo>
                      <a:pt x="180" y="1208"/>
                    </a:lnTo>
                    <a:lnTo>
                      <a:pt x="191" y="1215"/>
                    </a:lnTo>
                    <a:lnTo>
                      <a:pt x="203" y="1209"/>
                    </a:lnTo>
                    <a:lnTo>
                      <a:pt x="214" y="1214"/>
                    </a:lnTo>
                    <a:lnTo>
                      <a:pt x="225" y="1209"/>
                    </a:lnTo>
                    <a:lnTo>
                      <a:pt x="236" y="1214"/>
                    </a:lnTo>
                    <a:lnTo>
                      <a:pt x="247" y="1210"/>
                    </a:lnTo>
                    <a:lnTo>
                      <a:pt x="259" y="1214"/>
                    </a:lnTo>
                    <a:lnTo>
                      <a:pt x="270" y="1210"/>
                    </a:lnTo>
                    <a:lnTo>
                      <a:pt x="281" y="1214"/>
                    </a:lnTo>
                    <a:lnTo>
                      <a:pt x="292" y="1210"/>
                    </a:lnTo>
                    <a:lnTo>
                      <a:pt x="304" y="1214"/>
                    </a:lnTo>
                    <a:lnTo>
                      <a:pt x="315" y="1209"/>
                    </a:lnTo>
                    <a:lnTo>
                      <a:pt x="326" y="1214"/>
                    </a:lnTo>
                    <a:lnTo>
                      <a:pt x="337" y="679"/>
                    </a:lnTo>
                    <a:lnTo>
                      <a:pt x="349" y="620"/>
                    </a:lnTo>
                    <a:lnTo>
                      <a:pt x="360" y="623"/>
                    </a:lnTo>
                    <a:lnTo>
                      <a:pt x="371" y="622"/>
                    </a:lnTo>
                    <a:lnTo>
                      <a:pt x="382" y="622"/>
                    </a:lnTo>
                    <a:lnTo>
                      <a:pt x="394" y="623"/>
                    </a:lnTo>
                    <a:lnTo>
                      <a:pt x="405" y="622"/>
                    </a:lnTo>
                    <a:lnTo>
                      <a:pt x="416" y="623"/>
                    </a:lnTo>
                    <a:lnTo>
                      <a:pt x="427" y="622"/>
                    </a:lnTo>
                    <a:lnTo>
                      <a:pt x="438" y="623"/>
                    </a:lnTo>
                    <a:lnTo>
                      <a:pt x="450" y="623"/>
                    </a:lnTo>
                    <a:lnTo>
                      <a:pt x="461" y="622"/>
                    </a:lnTo>
                    <a:lnTo>
                      <a:pt x="472" y="623"/>
                    </a:lnTo>
                    <a:lnTo>
                      <a:pt x="483" y="622"/>
                    </a:lnTo>
                    <a:lnTo>
                      <a:pt x="495" y="623"/>
                    </a:lnTo>
                    <a:lnTo>
                      <a:pt x="506" y="621"/>
                    </a:lnTo>
                    <a:lnTo>
                      <a:pt x="517" y="625"/>
                    </a:lnTo>
                    <a:lnTo>
                      <a:pt x="529" y="619"/>
                    </a:lnTo>
                    <a:lnTo>
                      <a:pt x="539" y="629"/>
                    </a:lnTo>
                    <a:lnTo>
                      <a:pt x="551" y="604"/>
                    </a:lnTo>
                    <a:lnTo>
                      <a:pt x="562" y="0"/>
                    </a:lnTo>
                    <a:lnTo>
                      <a:pt x="573" y="45"/>
                    </a:lnTo>
                    <a:lnTo>
                      <a:pt x="585" y="26"/>
                    </a:lnTo>
                    <a:lnTo>
                      <a:pt x="596" y="40"/>
                    </a:lnTo>
                    <a:lnTo>
                      <a:pt x="607" y="28"/>
                    </a:lnTo>
                    <a:lnTo>
                      <a:pt x="618" y="38"/>
                    </a:lnTo>
                    <a:lnTo>
                      <a:pt x="630" y="29"/>
                    </a:lnTo>
                    <a:lnTo>
                      <a:pt x="641" y="38"/>
                    </a:lnTo>
                    <a:lnTo>
                      <a:pt x="652" y="29"/>
                    </a:lnTo>
                    <a:lnTo>
                      <a:pt x="663" y="38"/>
                    </a:lnTo>
                    <a:lnTo>
                      <a:pt x="674" y="29"/>
                    </a:lnTo>
                    <a:lnTo>
                      <a:pt x="686" y="38"/>
                    </a:lnTo>
                    <a:lnTo>
                      <a:pt x="697" y="29"/>
                    </a:lnTo>
                    <a:lnTo>
                      <a:pt x="708" y="38"/>
                    </a:lnTo>
                    <a:lnTo>
                      <a:pt x="719" y="28"/>
                    </a:lnTo>
                    <a:lnTo>
                      <a:pt x="731" y="40"/>
                    </a:lnTo>
                    <a:lnTo>
                      <a:pt x="742" y="26"/>
                    </a:lnTo>
                    <a:lnTo>
                      <a:pt x="753" y="42"/>
                    </a:lnTo>
                    <a:lnTo>
                      <a:pt x="764" y="20"/>
                    </a:lnTo>
                    <a:lnTo>
                      <a:pt x="775" y="63"/>
                    </a:lnTo>
                    <a:lnTo>
                      <a:pt x="787" y="673"/>
                    </a:lnTo>
                    <a:lnTo>
                      <a:pt x="798" y="610"/>
                    </a:lnTo>
                    <a:lnTo>
                      <a:pt x="809" y="629"/>
                    </a:lnTo>
                    <a:lnTo>
                      <a:pt x="821" y="618"/>
                    </a:lnTo>
                    <a:lnTo>
                      <a:pt x="832" y="625"/>
                    </a:lnTo>
                    <a:lnTo>
                      <a:pt x="843" y="621"/>
                    </a:lnTo>
                    <a:lnTo>
                      <a:pt x="854" y="624"/>
                    </a:lnTo>
                    <a:lnTo>
                      <a:pt x="865" y="622"/>
                    </a:lnTo>
                    <a:lnTo>
                      <a:pt x="877" y="623"/>
                    </a:lnTo>
                    <a:lnTo>
                      <a:pt x="888" y="622"/>
                    </a:lnTo>
                    <a:lnTo>
                      <a:pt x="899" y="622"/>
                    </a:lnTo>
                    <a:lnTo>
                      <a:pt x="910" y="623"/>
                    </a:lnTo>
                    <a:lnTo>
                      <a:pt x="922" y="622"/>
                    </a:lnTo>
                    <a:lnTo>
                      <a:pt x="933" y="623"/>
                    </a:lnTo>
                    <a:lnTo>
                      <a:pt x="944" y="622"/>
                    </a:lnTo>
                    <a:lnTo>
                      <a:pt x="955" y="624"/>
                    </a:lnTo>
                    <a:lnTo>
                      <a:pt x="966" y="620"/>
                    </a:lnTo>
                    <a:lnTo>
                      <a:pt x="978" y="626"/>
                    </a:lnTo>
                    <a:lnTo>
                      <a:pt x="989" y="618"/>
                    </a:lnTo>
                    <a:lnTo>
                      <a:pt x="1000" y="633"/>
                    </a:lnTo>
                    <a:lnTo>
                      <a:pt x="1012" y="1238"/>
                    </a:lnTo>
                    <a:lnTo>
                      <a:pt x="1023" y="1205"/>
                    </a:lnTo>
                    <a:lnTo>
                      <a:pt x="1034" y="1215"/>
                    </a:lnTo>
                    <a:lnTo>
                      <a:pt x="1045" y="1209"/>
                    </a:lnTo>
                    <a:lnTo>
                      <a:pt x="1057" y="1213"/>
                    </a:lnTo>
                    <a:lnTo>
                      <a:pt x="1068" y="1211"/>
                    </a:lnTo>
                    <a:lnTo>
                      <a:pt x="1079" y="1212"/>
                    </a:lnTo>
                    <a:lnTo>
                      <a:pt x="1090" y="1211"/>
                    </a:lnTo>
                    <a:lnTo>
                      <a:pt x="1101" y="1212"/>
                    </a:lnTo>
                    <a:lnTo>
                      <a:pt x="1113" y="1212"/>
                    </a:lnTo>
                    <a:lnTo>
                      <a:pt x="1124" y="1212"/>
                    </a:lnTo>
                    <a:lnTo>
                      <a:pt x="1135" y="1212"/>
                    </a:lnTo>
                    <a:lnTo>
                      <a:pt x="1146" y="1211"/>
                    </a:lnTo>
                    <a:lnTo>
                      <a:pt x="1158" y="1212"/>
                    </a:lnTo>
                    <a:lnTo>
                      <a:pt x="1169" y="1211"/>
                    </a:lnTo>
                    <a:lnTo>
                      <a:pt x="1180" y="1213"/>
                    </a:lnTo>
                    <a:lnTo>
                      <a:pt x="1191" y="1209"/>
                    </a:lnTo>
                    <a:lnTo>
                      <a:pt x="1202" y="1215"/>
                    </a:lnTo>
                    <a:lnTo>
                      <a:pt x="1214" y="1205"/>
                    </a:lnTo>
                    <a:lnTo>
                      <a:pt x="1225" y="1238"/>
                    </a:lnTo>
                    <a:lnTo>
                      <a:pt x="1236" y="633"/>
                    </a:lnTo>
                    <a:lnTo>
                      <a:pt x="1248" y="618"/>
                    </a:lnTo>
                    <a:lnTo>
                      <a:pt x="1259" y="626"/>
                    </a:lnTo>
                    <a:lnTo>
                      <a:pt x="1270" y="620"/>
                    </a:lnTo>
                    <a:lnTo>
                      <a:pt x="1281" y="624"/>
                    </a:lnTo>
                    <a:lnTo>
                      <a:pt x="1292" y="622"/>
                    </a:lnTo>
                    <a:lnTo>
                      <a:pt x="1304" y="623"/>
                    </a:lnTo>
                    <a:lnTo>
                      <a:pt x="1315" y="622"/>
                    </a:lnTo>
                    <a:lnTo>
                      <a:pt x="1326" y="623"/>
                    </a:lnTo>
                    <a:lnTo>
                      <a:pt x="1337" y="622"/>
                    </a:lnTo>
                    <a:lnTo>
                      <a:pt x="1349" y="622"/>
                    </a:lnTo>
                    <a:lnTo>
                      <a:pt x="1360" y="623"/>
                    </a:lnTo>
                    <a:lnTo>
                      <a:pt x="1371" y="622"/>
                    </a:lnTo>
                    <a:lnTo>
                      <a:pt x="1382" y="624"/>
                    </a:lnTo>
                    <a:lnTo>
                      <a:pt x="1393" y="621"/>
                    </a:lnTo>
                    <a:lnTo>
                      <a:pt x="1405" y="625"/>
                    </a:lnTo>
                    <a:lnTo>
                      <a:pt x="1416" y="618"/>
                    </a:lnTo>
                    <a:lnTo>
                      <a:pt x="1427" y="629"/>
                    </a:lnTo>
                    <a:lnTo>
                      <a:pt x="1438" y="610"/>
                    </a:lnTo>
                    <a:lnTo>
                      <a:pt x="1450" y="673"/>
                    </a:lnTo>
                    <a:lnTo>
                      <a:pt x="1461" y="63"/>
                    </a:lnTo>
                    <a:lnTo>
                      <a:pt x="1472" y="20"/>
                    </a:lnTo>
                    <a:lnTo>
                      <a:pt x="1484" y="42"/>
                    </a:lnTo>
                    <a:lnTo>
                      <a:pt x="1495" y="26"/>
                    </a:lnTo>
                    <a:lnTo>
                      <a:pt x="1506" y="40"/>
                    </a:lnTo>
                    <a:lnTo>
                      <a:pt x="1517" y="28"/>
                    </a:lnTo>
                    <a:lnTo>
                      <a:pt x="1528" y="38"/>
                    </a:lnTo>
                    <a:lnTo>
                      <a:pt x="1540" y="29"/>
                    </a:lnTo>
                    <a:lnTo>
                      <a:pt x="1551" y="38"/>
                    </a:lnTo>
                    <a:lnTo>
                      <a:pt x="1562" y="29"/>
                    </a:lnTo>
                    <a:lnTo>
                      <a:pt x="1573" y="38"/>
                    </a:lnTo>
                    <a:lnTo>
                      <a:pt x="1585" y="29"/>
                    </a:lnTo>
                    <a:lnTo>
                      <a:pt x="1596" y="38"/>
                    </a:lnTo>
                    <a:lnTo>
                      <a:pt x="1607" y="29"/>
                    </a:lnTo>
                    <a:lnTo>
                      <a:pt x="1618" y="38"/>
                    </a:lnTo>
                    <a:lnTo>
                      <a:pt x="1629" y="28"/>
                    </a:lnTo>
                    <a:lnTo>
                      <a:pt x="1641" y="40"/>
                    </a:lnTo>
                    <a:lnTo>
                      <a:pt x="1652" y="26"/>
                    </a:lnTo>
                    <a:lnTo>
                      <a:pt x="1663" y="45"/>
                    </a:lnTo>
                    <a:lnTo>
                      <a:pt x="1674" y="0"/>
                    </a:lnTo>
                    <a:lnTo>
                      <a:pt x="1686" y="604"/>
                    </a:lnTo>
                    <a:lnTo>
                      <a:pt x="1697" y="629"/>
                    </a:lnTo>
                    <a:lnTo>
                      <a:pt x="1708" y="619"/>
                    </a:lnTo>
                    <a:lnTo>
                      <a:pt x="1719" y="625"/>
                    </a:lnTo>
                    <a:lnTo>
                      <a:pt x="1731" y="621"/>
                    </a:lnTo>
                    <a:lnTo>
                      <a:pt x="1742" y="623"/>
                    </a:lnTo>
                    <a:lnTo>
                      <a:pt x="1753" y="622"/>
                    </a:lnTo>
                    <a:lnTo>
                      <a:pt x="1764" y="623"/>
                    </a:lnTo>
                    <a:lnTo>
                      <a:pt x="1776" y="622"/>
                    </a:lnTo>
                    <a:lnTo>
                      <a:pt x="1787" y="623"/>
                    </a:lnTo>
                    <a:lnTo>
                      <a:pt x="1798" y="623"/>
                    </a:lnTo>
                    <a:lnTo>
                      <a:pt x="1809" y="622"/>
                    </a:lnTo>
                    <a:lnTo>
                      <a:pt x="1820" y="623"/>
                    </a:lnTo>
                    <a:lnTo>
                      <a:pt x="1832" y="622"/>
                    </a:lnTo>
                    <a:lnTo>
                      <a:pt x="1843" y="623"/>
                    </a:lnTo>
                    <a:lnTo>
                      <a:pt x="1854" y="622"/>
                    </a:lnTo>
                    <a:lnTo>
                      <a:pt x="1865" y="622"/>
                    </a:lnTo>
                    <a:lnTo>
                      <a:pt x="1877" y="623"/>
                    </a:lnTo>
                    <a:lnTo>
                      <a:pt x="1888" y="620"/>
                    </a:lnTo>
                    <a:lnTo>
                      <a:pt x="1899" y="679"/>
                    </a:lnTo>
                    <a:lnTo>
                      <a:pt x="1911" y="1214"/>
                    </a:lnTo>
                    <a:lnTo>
                      <a:pt x="1921" y="1209"/>
                    </a:lnTo>
                    <a:lnTo>
                      <a:pt x="1933" y="1214"/>
                    </a:lnTo>
                    <a:lnTo>
                      <a:pt x="1944" y="1210"/>
                    </a:lnTo>
                    <a:lnTo>
                      <a:pt x="1955" y="1214"/>
                    </a:lnTo>
                    <a:lnTo>
                      <a:pt x="1967" y="1210"/>
                    </a:lnTo>
                    <a:lnTo>
                      <a:pt x="1978" y="1214"/>
                    </a:lnTo>
                    <a:lnTo>
                      <a:pt x="1989" y="1210"/>
                    </a:lnTo>
                    <a:lnTo>
                      <a:pt x="2000" y="1214"/>
                    </a:lnTo>
                    <a:lnTo>
                      <a:pt x="2012" y="1209"/>
                    </a:lnTo>
                    <a:lnTo>
                      <a:pt x="2023" y="1214"/>
                    </a:lnTo>
                    <a:lnTo>
                      <a:pt x="2034" y="1209"/>
                    </a:lnTo>
                    <a:lnTo>
                      <a:pt x="2045" y="1215"/>
                    </a:lnTo>
                    <a:lnTo>
                      <a:pt x="2056" y="1208"/>
                    </a:lnTo>
                    <a:lnTo>
                      <a:pt x="2068" y="1216"/>
                    </a:lnTo>
                    <a:lnTo>
                      <a:pt x="2079" y="1206"/>
                    </a:lnTo>
                    <a:lnTo>
                      <a:pt x="2090" y="1219"/>
                    </a:lnTo>
                    <a:lnTo>
                      <a:pt x="2101" y="1202"/>
                    </a:lnTo>
                    <a:lnTo>
                      <a:pt x="2113" y="1230"/>
                    </a:lnTo>
                    <a:lnTo>
                      <a:pt x="2124" y="1003"/>
                    </a:lnTo>
                    <a:lnTo>
                      <a:pt x="2135" y="606"/>
                    </a:lnTo>
                    <a:lnTo>
                      <a:pt x="2146" y="631"/>
                    </a:lnTo>
                    <a:lnTo>
                      <a:pt x="2157" y="618"/>
                    </a:lnTo>
                    <a:lnTo>
                      <a:pt x="2169" y="626"/>
                    </a:lnTo>
                    <a:lnTo>
                      <a:pt x="2180" y="620"/>
                    </a:lnTo>
                    <a:lnTo>
                      <a:pt x="2191" y="624"/>
                    </a:lnTo>
                    <a:lnTo>
                      <a:pt x="2203" y="622"/>
                    </a:lnTo>
                    <a:lnTo>
                      <a:pt x="2214" y="623"/>
                    </a:lnTo>
                    <a:lnTo>
                      <a:pt x="2225" y="622"/>
                    </a:lnTo>
                    <a:lnTo>
                      <a:pt x="2236" y="622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3" name="Freeform 143"/>
              <p:cNvSpPr>
                <a:spLocks/>
              </p:cNvSpPr>
              <p:nvPr/>
            </p:nvSpPr>
            <p:spPr bwMode="auto">
              <a:xfrm>
                <a:off x="1255" y="2929"/>
                <a:ext cx="2236" cy="1283"/>
              </a:xfrm>
              <a:custGeom>
                <a:avLst/>
                <a:gdLst>
                  <a:gd name="T0" fmla="*/ 34 w 2236"/>
                  <a:gd name="T1" fmla="*/ 1212 h 1283"/>
                  <a:gd name="T2" fmla="*/ 79 w 2236"/>
                  <a:gd name="T3" fmla="*/ 1204 h 1283"/>
                  <a:gd name="T4" fmla="*/ 124 w 2236"/>
                  <a:gd name="T5" fmla="*/ 1202 h 1283"/>
                  <a:gd name="T6" fmla="*/ 169 w 2236"/>
                  <a:gd name="T7" fmla="*/ 1201 h 1283"/>
                  <a:gd name="T8" fmla="*/ 214 w 2236"/>
                  <a:gd name="T9" fmla="*/ 1201 h 1283"/>
                  <a:gd name="T10" fmla="*/ 259 w 2236"/>
                  <a:gd name="T11" fmla="*/ 1200 h 1283"/>
                  <a:gd name="T12" fmla="*/ 304 w 2236"/>
                  <a:gd name="T13" fmla="*/ 1200 h 1283"/>
                  <a:gd name="T14" fmla="*/ 349 w 2236"/>
                  <a:gd name="T15" fmla="*/ 1199 h 1283"/>
                  <a:gd name="T16" fmla="*/ 394 w 2236"/>
                  <a:gd name="T17" fmla="*/ 1198 h 1283"/>
                  <a:gd name="T18" fmla="*/ 438 w 2236"/>
                  <a:gd name="T19" fmla="*/ 1180 h 1283"/>
                  <a:gd name="T20" fmla="*/ 483 w 2236"/>
                  <a:gd name="T21" fmla="*/ 26 h 1283"/>
                  <a:gd name="T22" fmla="*/ 529 w 2236"/>
                  <a:gd name="T23" fmla="*/ 24 h 1283"/>
                  <a:gd name="T24" fmla="*/ 573 w 2236"/>
                  <a:gd name="T25" fmla="*/ 23 h 1283"/>
                  <a:gd name="T26" fmla="*/ 618 w 2236"/>
                  <a:gd name="T27" fmla="*/ 23 h 1283"/>
                  <a:gd name="T28" fmla="*/ 663 w 2236"/>
                  <a:gd name="T29" fmla="*/ 23 h 1283"/>
                  <a:gd name="T30" fmla="*/ 708 w 2236"/>
                  <a:gd name="T31" fmla="*/ 24 h 1283"/>
                  <a:gd name="T32" fmla="*/ 753 w 2236"/>
                  <a:gd name="T33" fmla="*/ 24 h 1283"/>
                  <a:gd name="T34" fmla="*/ 798 w 2236"/>
                  <a:gd name="T35" fmla="*/ 25 h 1283"/>
                  <a:gd name="T36" fmla="*/ 843 w 2236"/>
                  <a:gd name="T37" fmla="*/ 29 h 1283"/>
                  <a:gd name="T38" fmla="*/ 888 w 2236"/>
                  <a:gd name="T39" fmla="*/ 67 h 1283"/>
                  <a:gd name="T40" fmla="*/ 933 w 2236"/>
                  <a:gd name="T41" fmla="*/ 1190 h 1283"/>
                  <a:gd name="T42" fmla="*/ 978 w 2236"/>
                  <a:gd name="T43" fmla="*/ 1196 h 1283"/>
                  <a:gd name="T44" fmla="*/ 1023 w 2236"/>
                  <a:gd name="T45" fmla="*/ 1197 h 1283"/>
                  <a:gd name="T46" fmla="*/ 1068 w 2236"/>
                  <a:gd name="T47" fmla="*/ 1198 h 1283"/>
                  <a:gd name="T48" fmla="*/ 1113 w 2236"/>
                  <a:gd name="T49" fmla="*/ 1199 h 1283"/>
                  <a:gd name="T50" fmla="*/ 1158 w 2236"/>
                  <a:gd name="T51" fmla="*/ 1199 h 1283"/>
                  <a:gd name="T52" fmla="*/ 1202 w 2236"/>
                  <a:gd name="T53" fmla="*/ 1200 h 1283"/>
                  <a:gd name="T54" fmla="*/ 1248 w 2236"/>
                  <a:gd name="T55" fmla="*/ 1201 h 1283"/>
                  <a:gd name="T56" fmla="*/ 1292 w 2236"/>
                  <a:gd name="T57" fmla="*/ 1205 h 1283"/>
                  <a:gd name="T58" fmla="*/ 1337 w 2236"/>
                  <a:gd name="T59" fmla="*/ 1283 h 1283"/>
                  <a:gd name="T60" fmla="*/ 1382 w 2236"/>
                  <a:gd name="T61" fmla="*/ 11 h 1283"/>
                  <a:gd name="T62" fmla="*/ 1427 w 2236"/>
                  <a:gd name="T63" fmla="*/ 15 h 1283"/>
                  <a:gd name="T64" fmla="*/ 1472 w 2236"/>
                  <a:gd name="T65" fmla="*/ 17 h 1283"/>
                  <a:gd name="T66" fmla="*/ 1517 w 2236"/>
                  <a:gd name="T67" fmla="*/ 17 h 1283"/>
                  <a:gd name="T68" fmla="*/ 1562 w 2236"/>
                  <a:gd name="T69" fmla="*/ 18 h 1283"/>
                  <a:gd name="T70" fmla="*/ 1607 w 2236"/>
                  <a:gd name="T71" fmla="*/ 18 h 1283"/>
                  <a:gd name="T72" fmla="*/ 1652 w 2236"/>
                  <a:gd name="T73" fmla="*/ 18 h 1283"/>
                  <a:gd name="T74" fmla="*/ 1697 w 2236"/>
                  <a:gd name="T75" fmla="*/ 17 h 1283"/>
                  <a:gd name="T76" fmla="*/ 1742 w 2236"/>
                  <a:gd name="T77" fmla="*/ 16 h 1283"/>
                  <a:gd name="T78" fmla="*/ 1787 w 2236"/>
                  <a:gd name="T79" fmla="*/ 27 h 1283"/>
                  <a:gd name="T80" fmla="*/ 1832 w 2236"/>
                  <a:gd name="T81" fmla="*/ 1200 h 1283"/>
                  <a:gd name="T82" fmla="*/ 1877 w 2236"/>
                  <a:gd name="T83" fmla="*/ 1199 h 1283"/>
                  <a:gd name="T84" fmla="*/ 1921 w 2236"/>
                  <a:gd name="T85" fmla="*/ 1198 h 1283"/>
                  <a:gd name="T86" fmla="*/ 1967 w 2236"/>
                  <a:gd name="T87" fmla="*/ 1198 h 1283"/>
                  <a:gd name="T88" fmla="*/ 2012 w 2236"/>
                  <a:gd name="T89" fmla="*/ 1197 h 1283"/>
                  <a:gd name="T90" fmla="*/ 2056 w 2236"/>
                  <a:gd name="T91" fmla="*/ 1196 h 1283"/>
                  <a:gd name="T92" fmla="*/ 2101 w 2236"/>
                  <a:gd name="T93" fmla="*/ 1196 h 1283"/>
                  <a:gd name="T94" fmla="*/ 2146 w 2236"/>
                  <a:gd name="T95" fmla="*/ 1194 h 1283"/>
                  <a:gd name="T96" fmla="*/ 2191 w 2236"/>
                  <a:gd name="T97" fmla="*/ 1189 h 1283"/>
                  <a:gd name="T98" fmla="*/ 2236 w 2236"/>
                  <a:gd name="T99" fmla="*/ 609 h 1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236" h="1283">
                    <a:moveTo>
                      <a:pt x="0" y="609"/>
                    </a:moveTo>
                    <a:lnTo>
                      <a:pt x="11" y="1238"/>
                    </a:lnTo>
                    <a:lnTo>
                      <a:pt x="23" y="1179"/>
                    </a:lnTo>
                    <a:lnTo>
                      <a:pt x="34" y="1212"/>
                    </a:lnTo>
                    <a:lnTo>
                      <a:pt x="45" y="1189"/>
                    </a:lnTo>
                    <a:lnTo>
                      <a:pt x="56" y="1207"/>
                    </a:lnTo>
                    <a:lnTo>
                      <a:pt x="68" y="1192"/>
                    </a:lnTo>
                    <a:lnTo>
                      <a:pt x="79" y="1204"/>
                    </a:lnTo>
                    <a:lnTo>
                      <a:pt x="90" y="1194"/>
                    </a:lnTo>
                    <a:lnTo>
                      <a:pt x="102" y="1203"/>
                    </a:lnTo>
                    <a:lnTo>
                      <a:pt x="112" y="1195"/>
                    </a:lnTo>
                    <a:lnTo>
                      <a:pt x="124" y="1202"/>
                    </a:lnTo>
                    <a:lnTo>
                      <a:pt x="135" y="1196"/>
                    </a:lnTo>
                    <a:lnTo>
                      <a:pt x="146" y="1202"/>
                    </a:lnTo>
                    <a:lnTo>
                      <a:pt x="158" y="1196"/>
                    </a:lnTo>
                    <a:lnTo>
                      <a:pt x="169" y="1201"/>
                    </a:lnTo>
                    <a:lnTo>
                      <a:pt x="180" y="1196"/>
                    </a:lnTo>
                    <a:lnTo>
                      <a:pt x="191" y="1201"/>
                    </a:lnTo>
                    <a:lnTo>
                      <a:pt x="203" y="1197"/>
                    </a:lnTo>
                    <a:lnTo>
                      <a:pt x="214" y="1201"/>
                    </a:lnTo>
                    <a:lnTo>
                      <a:pt x="225" y="1197"/>
                    </a:lnTo>
                    <a:lnTo>
                      <a:pt x="236" y="1200"/>
                    </a:lnTo>
                    <a:lnTo>
                      <a:pt x="247" y="1197"/>
                    </a:lnTo>
                    <a:lnTo>
                      <a:pt x="259" y="1200"/>
                    </a:lnTo>
                    <a:lnTo>
                      <a:pt x="270" y="1198"/>
                    </a:lnTo>
                    <a:lnTo>
                      <a:pt x="281" y="1200"/>
                    </a:lnTo>
                    <a:lnTo>
                      <a:pt x="292" y="1198"/>
                    </a:lnTo>
                    <a:lnTo>
                      <a:pt x="304" y="1200"/>
                    </a:lnTo>
                    <a:lnTo>
                      <a:pt x="315" y="1198"/>
                    </a:lnTo>
                    <a:lnTo>
                      <a:pt x="326" y="1199"/>
                    </a:lnTo>
                    <a:lnTo>
                      <a:pt x="337" y="1198"/>
                    </a:lnTo>
                    <a:lnTo>
                      <a:pt x="349" y="1199"/>
                    </a:lnTo>
                    <a:lnTo>
                      <a:pt x="360" y="1199"/>
                    </a:lnTo>
                    <a:lnTo>
                      <a:pt x="371" y="1199"/>
                    </a:lnTo>
                    <a:lnTo>
                      <a:pt x="382" y="1199"/>
                    </a:lnTo>
                    <a:lnTo>
                      <a:pt x="394" y="1198"/>
                    </a:lnTo>
                    <a:lnTo>
                      <a:pt x="405" y="1200"/>
                    </a:lnTo>
                    <a:lnTo>
                      <a:pt x="416" y="1196"/>
                    </a:lnTo>
                    <a:lnTo>
                      <a:pt x="427" y="1205"/>
                    </a:lnTo>
                    <a:lnTo>
                      <a:pt x="438" y="1180"/>
                    </a:lnTo>
                    <a:lnTo>
                      <a:pt x="450" y="27"/>
                    </a:lnTo>
                    <a:lnTo>
                      <a:pt x="461" y="30"/>
                    </a:lnTo>
                    <a:lnTo>
                      <a:pt x="472" y="14"/>
                    </a:lnTo>
                    <a:lnTo>
                      <a:pt x="483" y="26"/>
                    </a:lnTo>
                    <a:lnTo>
                      <a:pt x="495" y="16"/>
                    </a:lnTo>
                    <a:lnTo>
                      <a:pt x="506" y="25"/>
                    </a:lnTo>
                    <a:lnTo>
                      <a:pt x="517" y="17"/>
                    </a:lnTo>
                    <a:lnTo>
                      <a:pt x="529" y="24"/>
                    </a:lnTo>
                    <a:lnTo>
                      <a:pt x="539" y="17"/>
                    </a:lnTo>
                    <a:lnTo>
                      <a:pt x="551" y="24"/>
                    </a:lnTo>
                    <a:lnTo>
                      <a:pt x="562" y="18"/>
                    </a:lnTo>
                    <a:lnTo>
                      <a:pt x="573" y="23"/>
                    </a:lnTo>
                    <a:lnTo>
                      <a:pt x="585" y="18"/>
                    </a:lnTo>
                    <a:lnTo>
                      <a:pt x="596" y="23"/>
                    </a:lnTo>
                    <a:lnTo>
                      <a:pt x="607" y="18"/>
                    </a:lnTo>
                    <a:lnTo>
                      <a:pt x="618" y="23"/>
                    </a:lnTo>
                    <a:lnTo>
                      <a:pt x="630" y="18"/>
                    </a:lnTo>
                    <a:lnTo>
                      <a:pt x="641" y="23"/>
                    </a:lnTo>
                    <a:lnTo>
                      <a:pt x="652" y="18"/>
                    </a:lnTo>
                    <a:lnTo>
                      <a:pt x="663" y="23"/>
                    </a:lnTo>
                    <a:lnTo>
                      <a:pt x="674" y="18"/>
                    </a:lnTo>
                    <a:lnTo>
                      <a:pt x="686" y="24"/>
                    </a:lnTo>
                    <a:lnTo>
                      <a:pt x="697" y="17"/>
                    </a:lnTo>
                    <a:lnTo>
                      <a:pt x="708" y="24"/>
                    </a:lnTo>
                    <a:lnTo>
                      <a:pt x="719" y="17"/>
                    </a:lnTo>
                    <a:lnTo>
                      <a:pt x="731" y="24"/>
                    </a:lnTo>
                    <a:lnTo>
                      <a:pt x="742" y="17"/>
                    </a:lnTo>
                    <a:lnTo>
                      <a:pt x="753" y="24"/>
                    </a:lnTo>
                    <a:lnTo>
                      <a:pt x="764" y="17"/>
                    </a:lnTo>
                    <a:lnTo>
                      <a:pt x="775" y="25"/>
                    </a:lnTo>
                    <a:lnTo>
                      <a:pt x="787" y="16"/>
                    </a:lnTo>
                    <a:lnTo>
                      <a:pt x="798" y="25"/>
                    </a:lnTo>
                    <a:lnTo>
                      <a:pt x="809" y="15"/>
                    </a:lnTo>
                    <a:lnTo>
                      <a:pt x="821" y="27"/>
                    </a:lnTo>
                    <a:lnTo>
                      <a:pt x="832" y="14"/>
                    </a:lnTo>
                    <a:lnTo>
                      <a:pt x="843" y="29"/>
                    </a:lnTo>
                    <a:lnTo>
                      <a:pt x="854" y="11"/>
                    </a:lnTo>
                    <a:lnTo>
                      <a:pt x="865" y="34"/>
                    </a:lnTo>
                    <a:lnTo>
                      <a:pt x="877" y="0"/>
                    </a:lnTo>
                    <a:lnTo>
                      <a:pt x="888" y="67"/>
                    </a:lnTo>
                    <a:lnTo>
                      <a:pt x="899" y="1283"/>
                    </a:lnTo>
                    <a:lnTo>
                      <a:pt x="910" y="1176"/>
                    </a:lnTo>
                    <a:lnTo>
                      <a:pt x="922" y="1211"/>
                    </a:lnTo>
                    <a:lnTo>
                      <a:pt x="933" y="1190"/>
                    </a:lnTo>
                    <a:lnTo>
                      <a:pt x="944" y="1205"/>
                    </a:lnTo>
                    <a:lnTo>
                      <a:pt x="955" y="1194"/>
                    </a:lnTo>
                    <a:lnTo>
                      <a:pt x="966" y="1203"/>
                    </a:lnTo>
                    <a:lnTo>
                      <a:pt x="978" y="1196"/>
                    </a:lnTo>
                    <a:lnTo>
                      <a:pt x="989" y="1201"/>
                    </a:lnTo>
                    <a:lnTo>
                      <a:pt x="1000" y="1197"/>
                    </a:lnTo>
                    <a:lnTo>
                      <a:pt x="1012" y="1201"/>
                    </a:lnTo>
                    <a:lnTo>
                      <a:pt x="1023" y="1197"/>
                    </a:lnTo>
                    <a:lnTo>
                      <a:pt x="1034" y="1200"/>
                    </a:lnTo>
                    <a:lnTo>
                      <a:pt x="1045" y="1198"/>
                    </a:lnTo>
                    <a:lnTo>
                      <a:pt x="1057" y="1200"/>
                    </a:lnTo>
                    <a:lnTo>
                      <a:pt x="1068" y="1198"/>
                    </a:lnTo>
                    <a:lnTo>
                      <a:pt x="1079" y="1199"/>
                    </a:lnTo>
                    <a:lnTo>
                      <a:pt x="1090" y="1199"/>
                    </a:lnTo>
                    <a:lnTo>
                      <a:pt x="1101" y="1199"/>
                    </a:lnTo>
                    <a:lnTo>
                      <a:pt x="1113" y="1199"/>
                    </a:lnTo>
                    <a:lnTo>
                      <a:pt x="1124" y="1199"/>
                    </a:lnTo>
                    <a:lnTo>
                      <a:pt x="1135" y="1199"/>
                    </a:lnTo>
                    <a:lnTo>
                      <a:pt x="1146" y="1199"/>
                    </a:lnTo>
                    <a:lnTo>
                      <a:pt x="1158" y="1199"/>
                    </a:lnTo>
                    <a:lnTo>
                      <a:pt x="1169" y="1198"/>
                    </a:lnTo>
                    <a:lnTo>
                      <a:pt x="1180" y="1200"/>
                    </a:lnTo>
                    <a:lnTo>
                      <a:pt x="1191" y="1198"/>
                    </a:lnTo>
                    <a:lnTo>
                      <a:pt x="1202" y="1200"/>
                    </a:lnTo>
                    <a:lnTo>
                      <a:pt x="1214" y="1197"/>
                    </a:lnTo>
                    <a:lnTo>
                      <a:pt x="1225" y="1201"/>
                    </a:lnTo>
                    <a:lnTo>
                      <a:pt x="1236" y="1197"/>
                    </a:lnTo>
                    <a:lnTo>
                      <a:pt x="1248" y="1201"/>
                    </a:lnTo>
                    <a:lnTo>
                      <a:pt x="1259" y="1196"/>
                    </a:lnTo>
                    <a:lnTo>
                      <a:pt x="1270" y="1203"/>
                    </a:lnTo>
                    <a:lnTo>
                      <a:pt x="1281" y="1194"/>
                    </a:lnTo>
                    <a:lnTo>
                      <a:pt x="1292" y="1205"/>
                    </a:lnTo>
                    <a:lnTo>
                      <a:pt x="1304" y="1190"/>
                    </a:lnTo>
                    <a:lnTo>
                      <a:pt x="1315" y="1211"/>
                    </a:lnTo>
                    <a:lnTo>
                      <a:pt x="1326" y="1176"/>
                    </a:lnTo>
                    <a:lnTo>
                      <a:pt x="1337" y="1283"/>
                    </a:lnTo>
                    <a:lnTo>
                      <a:pt x="1349" y="67"/>
                    </a:lnTo>
                    <a:lnTo>
                      <a:pt x="1360" y="0"/>
                    </a:lnTo>
                    <a:lnTo>
                      <a:pt x="1371" y="34"/>
                    </a:lnTo>
                    <a:lnTo>
                      <a:pt x="1382" y="11"/>
                    </a:lnTo>
                    <a:lnTo>
                      <a:pt x="1393" y="29"/>
                    </a:lnTo>
                    <a:lnTo>
                      <a:pt x="1405" y="14"/>
                    </a:lnTo>
                    <a:lnTo>
                      <a:pt x="1416" y="27"/>
                    </a:lnTo>
                    <a:lnTo>
                      <a:pt x="1427" y="15"/>
                    </a:lnTo>
                    <a:lnTo>
                      <a:pt x="1438" y="25"/>
                    </a:lnTo>
                    <a:lnTo>
                      <a:pt x="1450" y="16"/>
                    </a:lnTo>
                    <a:lnTo>
                      <a:pt x="1461" y="25"/>
                    </a:lnTo>
                    <a:lnTo>
                      <a:pt x="1472" y="17"/>
                    </a:lnTo>
                    <a:lnTo>
                      <a:pt x="1484" y="24"/>
                    </a:lnTo>
                    <a:lnTo>
                      <a:pt x="1495" y="17"/>
                    </a:lnTo>
                    <a:lnTo>
                      <a:pt x="1506" y="24"/>
                    </a:lnTo>
                    <a:lnTo>
                      <a:pt x="1517" y="17"/>
                    </a:lnTo>
                    <a:lnTo>
                      <a:pt x="1528" y="24"/>
                    </a:lnTo>
                    <a:lnTo>
                      <a:pt x="1540" y="17"/>
                    </a:lnTo>
                    <a:lnTo>
                      <a:pt x="1551" y="24"/>
                    </a:lnTo>
                    <a:lnTo>
                      <a:pt x="1562" y="18"/>
                    </a:lnTo>
                    <a:lnTo>
                      <a:pt x="1573" y="23"/>
                    </a:lnTo>
                    <a:lnTo>
                      <a:pt x="1585" y="18"/>
                    </a:lnTo>
                    <a:lnTo>
                      <a:pt x="1596" y="23"/>
                    </a:lnTo>
                    <a:lnTo>
                      <a:pt x="1607" y="18"/>
                    </a:lnTo>
                    <a:lnTo>
                      <a:pt x="1618" y="23"/>
                    </a:lnTo>
                    <a:lnTo>
                      <a:pt x="1629" y="18"/>
                    </a:lnTo>
                    <a:lnTo>
                      <a:pt x="1641" y="23"/>
                    </a:lnTo>
                    <a:lnTo>
                      <a:pt x="1652" y="18"/>
                    </a:lnTo>
                    <a:lnTo>
                      <a:pt x="1663" y="23"/>
                    </a:lnTo>
                    <a:lnTo>
                      <a:pt x="1674" y="18"/>
                    </a:lnTo>
                    <a:lnTo>
                      <a:pt x="1686" y="24"/>
                    </a:lnTo>
                    <a:lnTo>
                      <a:pt x="1697" y="17"/>
                    </a:lnTo>
                    <a:lnTo>
                      <a:pt x="1708" y="24"/>
                    </a:lnTo>
                    <a:lnTo>
                      <a:pt x="1719" y="17"/>
                    </a:lnTo>
                    <a:lnTo>
                      <a:pt x="1731" y="25"/>
                    </a:lnTo>
                    <a:lnTo>
                      <a:pt x="1742" y="16"/>
                    </a:lnTo>
                    <a:lnTo>
                      <a:pt x="1753" y="26"/>
                    </a:lnTo>
                    <a:lnTo>
                      <a:pt x="1764" y="14"/>
                    </a:lnTo>
                    <a:lnTo>
                      <a:pt x="1776" y="30"/>
                    </a:lnTo>
                    <a:lnTo>
                      <a:pt x="1787" y="27"/>
                    </a:lnTo>
                    <a:lnTo>
                      <a:pt x="1798" y="1180"/>
                    </a:lnTo>
                    <a:lnTo>
                      <a:pt x="1809" y="1205"/>
                    </a:lnTo>
                    <a:lnTo>
                      <a:pt x="1820" y="1196"/>
                    </a:lnTo>
                    <a:lnTo>
                      <a:pt x="1832" y="1200"/>
                    </a:lnTo>
                    <a:lnTo>
                      <a:pt x="1843" y="1198"/>
                    </a:lnTo>
                    <a:lnTo>
                      <a:pt x="1854" y="1199"/>
                    </a:lnTo>
                    <a:lnTo>
                      <a:pt x="1865" y="1199"/>
                    </a:lnTo>
                    <a:lnTo>
                      <a:pt x="1877" y="1199"/>
                    </a:lnTo>
                    <a:lnTo>
                      <a:pt x="1888" y="1199"/>
                    </a:lnTo>
                    <a:lnTo>
                      <a:pt x="1899" y="1198"/>
                    </a:lnTo>
                    <a:lnTo>
                      <a:pt x="1911" y="1199"/>
                    </a:lnTo>
                    <a:lnTo>
                      <a:pt x="1921" y="1198"/>
                    </a:lnTo>
                    <a:lnTo>
                      <a:pt x="1933" y="1200"/>
                    </a:lnTo>
                    <a:lnTo>
                      <a:pt x="1944" y="1198"/>
                    </a:lnTo>
                    <a:lnTo>
                      <a:pt x="1955" y="1200"/>
                    </a:lnTo>
                    <a:lnTo>
                      <a:pt x="1967" y="1198"/>
                    </a:lnTo>
                    <a:lnTo>
                      <a:pt x="1978" y="1200"/>
                    </a:lnTo>
                    <a:lnTo>
                      <a:pt x="1989" y="1197"/>
                    </a:lnTo>
                    <a:lnTo>
                      <a:pt x="2000" y="1200"/>
                    </a:lnTo>
                    <a:lnTo>
                      <a:pt x="2012" y="1197"/>
                    </a:lnTo>
                    <a:lnTo>
                      <a:pt x="2023" y="1201"/>
                    </a:lnTo>
                    <a:lnTo>
                      <a:pt x="2034" y="1197"/>
                    </a:lnTo>
                    <a:lnTo>
                      <a:pt x="2045" y="1201"/>
                    </a:lnTo>
                    <a:lnTo>
                      <a:pt x="2056" y="1196"/>
                    </a:lnTo>
                    <a:lnTo>
                      <a:pt x="2068" y="1201"/>
                    </a:lnTo>
                    <a:lnTo>
                      <a:pt x="2079" y="1196"/>
                    </a:lnTo>
                    <a:lnTo>
                      <a:pt x="2090" y="1202"/>
                    </a:lnTo>
                    <a:lnTo>
                      <a:pt x="2101" y="1196"/>
                    </a:lnTo>
                    <a:lnTo>
                      <a:pt x="2113" y="1202"/>
                    </a:lnTo>
                    <a:lnTo>
                      <a:pt x="2124" y="1195"/>
                    </a:lnTo>
                    <a:lnTo>
                      <a:pt x="2135" y="1203"/>
                    </a:lnTo>
                    <a:lnTo>
                      <a:pt x="2146" y="1194"/>
                    </a:lnTo>
                    <a:lnTo>
                      <a:pt x="2157" y="1204"/>
                    </a:lnTo>
                    <a:lnTo>
                      <a:pt x="2169" y="1192"/>
                    </a:lnTo>
                    <a:lnTo>
                      <a:pt x="2180" y="1207"/>
                    </a:lnTo>
                    <a:lnTo>
                      <a:pt x="2191" y="1189"/>
                    </a:lnTo>
                    <a:lnTo>
                      <a:pt x="2203" y="1212"/>
                    </a:lnTo>
                    <a:lnTo>
                      <a:pt x="2214" y="1179"/>
                    </a:lnTo>
                    <a:lnTo>
                      <a:pt x="2225" y="1238"/>
                    </a:lnTo>
                    <a:lnTo>
                      <a:pt x="2236" y="609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6" name="TextBox 145"/>
            <p:cNvSpPr txBox="1"/>
            <p:nvPr/>
          </p:nvSpPr>
          <p:spPr>
            <a:xfrm>
              <a:off x="3524207" y="7128491"/>
              <a:ext cx="49885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Time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 rot="16200000">
              <a:off x="1268237" y="5471178"/>
              <a:ext cx="5838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Stress</a:t>
              </a:r>
            </a:p>
          </p:txBody>
        </p:sp>
        <p:grpSp>
          <p:nvGrpSpPr>
            <p:cNvPr id="155" name="Group 154"/>
            <p:cNvGrpSpPr/>
            <p:nvPr/>
          </p:nvGrpSpPr>
          <p:grpSpPr>
            <a:xfrm>
              <a:off x="4411884" y="4295775"/>
              <a:ext cx="1069754" cy="600164"/>
              <a:chOff x="0" y="3460751"/>
              <a:chExt cx="1069754" cy="600164"/>
            </a:xfrm>
          </p:grpSpPr>
          <p:sp>
            <p:nvSpPr>
              <p:cNvPr id="160" name="Rectangle 159"/>
              <p:cNvSpPr/>
              <p:nvPr/>
            </p:nvSpPr>
            <p:spPr>
              <a:xfrm>
                <a:off x="0" y="3460751"/>
                <a:ext cx="1069754" cy="60016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TextBox 155"/>
              <p:cNvSpPr txBox="1"/>
              <p:nvPr/>
            </p:nvSpPr>
            <p:spPr>
              <a:xfrm>
                <a:off x="498764" y="3460751"/>
                <a:ext cx="570990" cy="6001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>
                    <a:latin typeface="Arial" panose="020B0604020202020204" pitchFamily="34" charset="0"/>
                    <a:cs typeface="Arial" panose="020B0604020202020204" pitchFamily="34" charset="0"/>
                  </a:rPr>
                  <a:t>x = 0</a:t>
                </a:r>
              </a:p>
              <a:p>
                <a:r>
                  <a:rPr lang="en-US" sz="1100">
                    <a:latin typeface="Arial" panose="020B0604020202020204" pitchFamily="34" charset="0"/>
                    <a:cs typeface="Arial" panose="020B0604020202020204" pitchFamily="34" charset="0"/>
                  </a:rPr>
                  <a:t>x = 5</a:t>
                </a:r>
              </a:p>
              <a:p>
                <a:r>
                  <a:rPr lang="en-US" sz="1100">
                    <a:latin typeface="Arial" panose="020B0604020202020204" pitchFamily="34" charset="0"/>
                    <a:cs typeface="Arial" panose="020B0604020202020204" pitchFamily="34" charset="0"/>
                  </a:rPr>
                  <a:t>x = 10</a:t>
                </a:r>
                <a:endParaRPr lang="en-US" sz="1100" dirty="0" err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57" name="Straight Connector 156"/>
              <p:cNvCxnSpPr/>
              <p:nvPr/>
            </p:nvCxnSpPr>
            <p:spPr>
              <a:xfrm>
                <a:off x="129309" y="3602179"/>
                <a:ext cx="36945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/>
              <p:cNvCxnSpPr/>
              <p:nvPr/>
            </p:nvCxnSpPr>
            <p:spPr>
              <a:xfrm>
                <a:off x="129309" y="3773051"/>
                <a:ext cx="369455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/>
              <p:cNvCxnSpPr/>
              <p:nvPr/>
            </p:nvCxnSpPr>
            <p:spPr>
              <a:xfrm>
                <a:off x="129309" y="3943923"/>
                <a:ext cx="369455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773354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1112571" y="608015"/>
            <a:ext cx="4075381" cy="3276599"/>
            <a:chOff x="1112571" y="608015"/>
            <a:chExt cx="4075381" cy="3276599"/>
          </a:xfrm>
        </p:grpSpPr>
        <p:grpSp>
          <p:nvGrpSpPr>
            <p:cNvPr id="3" name="Group 4"/>
            <p:cNvGrpSpPr>
              <a:grpSpLocks noChangeAspect="1"/>
            </p:cNvGrpSpPr>
            <p:nvPr/>
          </p:nvGrpSpPr>
          <p:grpSpPr bwMode="auto">
            <a:xfrm>
              <a:off x="1365252" y="608015"/>
              <a:ext cx="3822700" cy="3059113"/>
              <a:chOff x="860" y="383"/>
              <a:chExt cx="2408" cy="1927"/>
            </a:xfrm>
          </p:grpSpPr>
          <p:sp>
            <p:nvSpPr>
              <p:cNvPr id="5" name="Rectangle 5"/>
              <p:cNvSpPr>
                <a:spLocks noChangeArrowheads="1"/>
              </p:cNvSpPr>
              <p:nvPr/>
            </p:nvSpPr>
            <p:spPr bwMode="auto">
              <a:xfrm>
                <a:off x="1024" y="434"/>
                <a:ext cx="2236" cy="1768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Line 8"/>
              <p:cNvSpPr>
                <a:spLocks noChangeShapeType="1"/>
              </p:cNvSpPr>
              <p:nvPr/>
            </p:nvSpPr>
            <p:spPr bwMode="auto">
              <a:xfrm flipV="1">
                <a:off x="1024" y="218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Line 9"/>
              <p:cNvSpPr>
                <a:spLocks noChangeShapeType="1"/>
              </p:cNvSpPr>
              <p:nvPr/>
            </p:nvSpPr>
            <p:spPr bwMode="auto">
              <a:xfrm flipV="1">
                <a:off x="1248" y="218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Line 10"/>
              <p:cNvSpPr>
                <a:spLocks noChangeShapeType="1"/>
              </p:cNvSpPr>
              <p:nvPr/>
            </p:nvSpPr>
            <p:spPr bwMode="auto">
              <a:xfrm flipV="1">
                <a:off x="1471" y="218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Line 11"/>
              <p:cNvSpPr>
                <a:spLocks noChangeShapeType="1"/>
              </p:cNvSpPr>
              <p:nvPr/>
            </p:nvSpPr>
            <p:spPr bwMode="auto">
              <a:xfrm flipV="1">
                <a:off x="1695" y="218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Line 12"/>
              <p:cNvSpPr>
                <a:spLocks noChangeShapeType="1"/>
              </p:cNvSpPr>
              <p:nvPr/>
            </p:nvSpPr>
            <p:spPr bwMode="auto">
              <a:xfrm flipV="1">
                <a:off x="1919" y="218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Line 13"/>
              <p:cNvSpPr>
                <a:spLocks noChangeShapeType="1"/>
              </p:cNvSpPr>
              <p:nvPr/>
            </p:nvSpPr>
            <p:spPr bwMode="auto">
              <a:xfrm flipV="1">
                <a:off x="2142" y="218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Line 14"/>
              <p:cNvSpPr>
                <a:spLocks noChangeShapeType="1"/>
              </p:cNvSpPr>
              <p:nvPr/>
            </p:nvSpPr>
            <p:spPr bwMode="auto">
              <a:xfrm flipV="1">
                <a:off x="2366" y="218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Line 15"/>
              <p:cNvSpPr>
                <a:spLocks noChangeShapeType="1"/>
              </p:cNvSpPr>
              <p:nvPr/>
            </p:nvSpPr>
            <p:spPr bwMode="auto">
              <a:xfrm flipV="1">
                <a:off x="2589" y="218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Line 16"/>
              <p:cNvSpPr>
                <a:spLocks noChangeShapeType="1"/>
              </p:cNvSpPr>
              <p:nvPr/>
            </p:nvSpPr>
            <p:spPr bwMode="auto">
              <a:xfrm flipV="1">
                <a:off x="2813" y="218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Line 17"/>
              <p:cNvSpPr>
                <a:spLocks noChangeShapeType="1"/>
              </p:cNvSpPr>
              <p:nvPr/>
            </p:nvSpPr>
            <p:spPr bwMode="auto">
              <a:xfrm flipV="1">
                <a:off x="3037" y="218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Line 18"/>
              <p:cNvSpPr>
                <a:spLocks noChangeShapeType="1"/>
              </p:cNvSpPr>
              <p:nvPr/>
            </p:nvSpPr>
            <p:spPr bwMode="auto">
              <a:xfrm flipV="1">
                <a:off x="3260" y="2180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Line 19"/>
              <p:cNvSpPr>
                <a:spLocks noChangeShapeType="1"/>
              </p:cNvSpPr>
              <p:nvPr/>
            </p:nvSpPr>
            <p:spPr bwMode="auto">
              <a:xfrm>
                <a:off x="1024" y="434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Line 20"/>
              <p:cNvSpPr>
                <a:spLocks noChangeShapeType="1"/>
              </p:cNvSpPr>
              <p:nvPr/>
            </p:nvSpPr>
            <p:spPr bwMode="auto">
              <a:xfrm>
                <a:off x="1248" y="434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Line 21"/>
              <p:cNvSpPr>
                <a:spLocks noChangeShapeType="1"/>
              </p:cNvSpPr>
              <p:nvPr/>
            </p:nvSpPr>
            <p:spPr bwMode="auto">
              <a:xfrm>
                <a:off x="1471" y="434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Line 22"/>
              <p:cNvSpPr>
                <a:spLocks noChangeShapeType="1"/>
              </p:cNvSpPr>
              <p:nvPr/>
            </p:nvSpPr>
            <p:spPr bwMode="auto">
              <a:xfrm>
                <a:off x="1695" y="434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Line 23"/>
              <p:cNvSpPr>
                <a:spLocks noChangeShapeType="1"/>
              </p:cNvSpPr>
              <p:nvPr/>
            </p:nvSpPr>
            <p:spPr bwMode="auto">
              <a:xfrm>
                <a:off x="1919" y="434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Line 24"/>
              <p:cNvSpPr>
                <a:spLocks noChangeShapeType="1"/>
              </p:cNvSpPr>
              <p:nvPr/>
            </p:nvSpPr>
            <p:spPr bwMode="auto">
              <a:xfrm>
                <a:off x="2142" y="434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Line 25"/>
              <p:cNvSpPr>
                <a:spLocks noChangeShapeType="1"/>
              </p:cNvSpPr>
              <p:nvPr/>
            </p:nvSpPr>
            <p:spPr bwMode="auto">
              <a:xfrm>
                <a:off x="2366" y="434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Line 26"/>
              <p:cNvSpPr>
                <a:spLocks noChangeShapeType="1"/>
              </p:cNvSpPr>
              <p:nvPr/>
            </p:nvSpPr>
            <p:spPr bwMode="auto">
              <a:xfrm>
                <a:off x="2589" y="434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Line 27"/>
              <p:cNvSpPr>
                <a:spLocks noChangeShapeType="1"/>
              </p:cNvSpPr>
              <p:nvPr/>
            </p:nvSpPr>
            <p:spPr bwMode="auto">
              <a:xfrm>
                <a:off x="2813" y="434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Line 28"/>
              <p:cNvSpPr>
                <a:spLocks noChangeShapeType="1"/>
              </p:cNvSpPr>
              <p:nvPr/>
            </p:nvSpPr>
            <p:spPr bwMode="auto">
              <a:xfrm>
                <a:off x="3037" y="434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Line 29"/>
              <p:cNvSpPr>
                <a:spLocks noChangeShapeType="1"/>
              </p:cNvSpPr>
              <p:nvPr/>
            </p:nvSpPr>
            <p:spPr bwMode="auto">
              <a:xfrm>
                <a:off x="3260" y="434"/>
                <a:ext cx="0" cy="22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Rectangle 30"/>
              <p:cNvSpPr>
                <a:spLocks noChangeArrowheads="1"/>
              </p:cNvSpPr>
              <p:nvPr/>
            </p:nvSpPr>
            <p:spPr bwMode="auto">
              <a:xfrm>
                <a:off x="984" y="2203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31" name="Rectangle 31"/>
              <p:cNvSpPr>
                <a:spLocks noChangeArrowheads="1"/>
              </p:cNvSpPr>
              <p:nvPr/>
            </p:nvSpPr>
            <p:spPr bwMode="auto">
              <a:xfrm>
                <a:off x="1179" y="220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32" name="Rectangle 32"/>
              <p:cNvSpPr>
                <a:spLocks noChangeArrowheads="1"/>
              </p:cNvSpPr>
              <p:nvPr/>
            </p:nvSpPr>
            <p:spPr bwMode="auto">
              <a:xfrm>
                <a:off x="1406" y="220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33" name="Rectangle 33"/>
              <p:cNvSpPr>
                <a:spLocks noChangeArrowheads="1"/>
              </p:cNvSpPr>
              <p:nvPr/>
            </p:nvSpPr>
            <p:spPr bwMode="auto">
              <a:xfrm>
                <a:off x="1628" y="220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0.3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34" name="Rectangle 34"/>
              <p:cNvSpPr>
                <a:spLocks noChangeArrowheads="1"/>
              </p:cNvSpPr>
              <p:nvPr/>
            </p:nvSpPr>
            <p:spPr bwMode="auto">
              <a:xfrm>
                <a:off x="1854" y="220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0.4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35" name="Rectangle 35"/>
              <p:cNvSpPr>
                <a:spLocks noChangeArrowheads="1"/>
              </p:cNvSpPr>
              <p:nvPr/>
            </p:nvSpPr>
            <p:spPr bwMode="auto">
              <a:xfrm>
                <a:off x="2076" y="220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0.5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36" name="Rectangle 36"/>
              <p:cNvSpPr>
                <a:spLocks noChangeArrowheads="1"/>
              </p:cNvSpPr>
              <p:nvPr/>
            </p:nvSpPr>
            <p:spPr bwMode="auto">
              <a:xfrm>
                <a:off x="2297" y="220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0.6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37" name="Rectangle 37"/>
              <p:cNvSpPr>
                <a:spLocks noChangeArrowheads="1"/>
              </p:cNvSpPr>
              <p:nvPr/>
            </p:nvSpPr>
            <p:spPr bwMode="auto">
              <a:xfrm>
                <a:off x="2524" y="220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0.7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38" name="Rectangle 38"/>
              <p:cNvSpPr>
                <a:spLocks noChangeArrowheads="1"/>
              </p:cNvSpPr>
              <p:nvPr/>
            </p:nvSpPr>
            <p:spPr bwMode="auto">
              <a:xfrm>
                <a:off x="2745" y="220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0.8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39" name="Rectangle 39"/>
              <p:cNvSpPr>
                <a:spLocks noChangeArrowheads="1"/>
              </p:cNvSpPr>
              <p:nvPr/>
            </p:nvSpPr>
            <p:spPr bwMode="auto">
              <a:xfrm>
                <a:off x="2972" y="220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0.9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40" name="Rectangle 40"/>
              <p:cNvSpPr>
                <a:spLocks noChangeArrowheads="1"/>
              </p:cNvSpPr>
              <p:nvPr/>
            </p:nvSpPr>
            <p:spPr bwMode="auto">
              <a:xfrm>
                <a:off x="3219" y="2203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43" name="Line 43"/>
              <p:cNvSpPr>
                <a:spLocks noChangeShapeType="1"/>
              </p:cNvSpPr>
              <p:nvPr/>
            </p:nvSpPr>
            <p:spPr bwMode="auto">
              <a:xfrm>
                <a:off x="1024" y="2202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" name="Line 44"/>
              <p:cNvSpPr>
                <a:spLocks noChangeShapeType="1"/>
              </p:cNvSpPr>
              <p:nvPr/>
            </p:nvSpPr>
            <p:spPr bwMode="auto">
              <a:xfrm>
                <a:off x="1024" y="1908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" name="Line 45"/>
              <p:cNvSpPr>
                <a:spLocks noChangeShapeType="1"/>
              </p:cNvSpPr>
              <p:nvPr/>
            </p:nvSpPr>
            <p:spPr bwMode="auto">
              <a:xfrm>
                <a:off x="1024" y="1613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" name="Line 46"/>
              <p:cNvSpPr>
                <a:spLocks noChangeShapeType="1"/>
              </p:cNvSpPr>
              <p:nvPr/>
            </p:nvSpPr>
            <p:spPr bwMode="auto">
              <a:xfrm>
                <a:off x="1024" y="1318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" name="Line 47"/>
              <p:cNvSpPr>
                <a:spLocks noChangeShapeType="1"/>
              </p:cNvSpPr>
              <p:nvPr/>
            </p:nvSpPr>
            <p:spPr bwMode="auto">
              <a:xfrm>
                <a:off x="1024" y="1023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" name="Line 48"/>
              <p:cNvSpPr>
                <a:spLocks noChangeShapeType="1"/>
              </p:cNvSpPr>
              <p:nvPr/>
            </p:nvSpPr>
            <p:spPr bwMode="auto">
              <a:xfrm>
                <a:off x="1024" y="729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" name="Line 49"/>
              <p:cNvSpPr>
                <a:spLocks noChangeShapeType="1"/>
              </p:cNvSpPr>
              <p:nvPr/>
            </p:nvSpPr>
            <p:spPr bwMode="auto">
              <a:xfrm>
                <a:off x="1024" y="434"/>
                <a:ext cx="2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" name="Line 50"/>
              <p:cNvSpPr>
                <a:spLocks noChangeShapeType="1"/>
              </p:cNvSpPr>
              <p:nvPr/>
            </p:nvSpPr>
            <p:spPr bwMode="auto">
              <a:xfrm flipH="1">
                <a:off x="3238" y="2202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" name="Line 51"/>
              <p:cNvSpPr>
                <a:spLocks noChangeShapeType="1"/>
              </p:cNvSpPr>
              <p:nvPr/>
            </p:nvSpPr>
            <p:spPr bwMode="auto">
              <a:xfrm flipH="1">
                <a:off x="3238" y="1908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" name="Line 52"/>
              <p:cNvSpPr>
                <a:spLocks noChangeShapeType="1"/>
              </p:cNvSpPr>
              <p:nvPr/>
            </p:nvSpPr>
            <p:spPr bwMode="auto">
              <a:xfrm flipH="1">
                <a:off x="3238" y="1613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" name="Line 53"/>
              <p:cNvSpPr>
                <a:spLocks noChangeShapeType="1"/>
              </p:cNvSpPr>
              <p:nvPr/>
            </p:nvSpPr>
            <p:spPr bwMode="auto">
              <a:xfrm flipH="1">
                <a:off x="3238" y="1318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" name="Line 54"/>
              <p:cNvSpPr>
                <a:spLocks noChangeShapeType="1"/>
              </p:cNvSpPr>
              <p:nvPr/>
            </p:nvSpPr>
            <p:spPr bwMode="auto">
              <a:xfrm flipH="1">
                <a:off x="3238" y="1023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" name="Line 55"/>
              <p:cNvSpPr>
                <a:spLocks noChangeShapeType="1"/>
              </p:cNvSpPr>
              <p:nvPr/>
            </p:nvSpPr>
            <p:spPr bwMode="auto">
              <a:xfrm flipH="1">
                <a:off x="3238" y="729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" name="Line 56"/>
              <p:cNvSpPr>
                <a:spLocks noChangeShapeType="1"/>
              </p:cNvSpPr>
              <p:nvPr/>
            </p:nvSpPr>
            <p:spPr bwMode="auto">
              <a:xfrm flipH="1">
                <a:off x="3238" y="434"/>
                <a:ext cx="22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" name="Rectangle 57"/>
              <p:cNvSpPr>
                <a:spLocks noChangeArrowheads="1"/>
              </p:cNvSpPr>
              <p:nvPr/>
            </p:nvSpPr>
            <p:spPr bwMode="auto">
              <a:xfrm>
                <a:off x="860" y="2151"/>
                <a:ext cx="152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-1.5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58" name="Rectangle 58"/>
              <p:cNvSpPr>
                <a:spLocks noChangeArrowheads="1"/>
              </p:cNvSpPr>
              <p:nvPr/>
            </p:nvSpPr>
            <p:spPr bwMode="auto">
              <a:xfrm>
                <a:off x="917" y="1857"/>
                <a:ext cx="7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-1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59" name="Rectangle 59"/>
              <p:cNvSpPr>
                <a:spLocks noChangeArrowheads="1"/>
              </p:cNvSpPr>
              <p:nvPr/>
            </p:nvSpPr>
            <p:spPr bwMode="auto">
              <a:xfrm>
                <a:off x="860" y="1563"/>
                <a:ext cx="152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-0.5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60" name="Rectangle 60"/>
              <p:cNvSpPr>
                <a:spLocks noChangeArrowheads="1"/>
              </p:cNvSpPr>
              <p:nvPr/>
            </p:nvSpPr>
            <p:spPr bwMode="auto">
              <a:xfrm>
                <a:off x="937" y="1270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61" name="Rectangle 61"/>
              <p:cNvSpPr>
                <a:spLocks noChangeArrowheads="1"/>
              </p:cNvSpPr>
              <p:nvPr/>
            </p:nvSpPr>
            <p:spPr bwMode="auto">
              <a:xfrm>
                <a:off x="880" y="971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0.5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62" name="Rectangle 62"/>
              <p:cNvSpPr>
                <a:spLocks noChangeArrowheads="1"/>
              </p:cNvSpPr>
              <p:nvPr/>
            </p:nvSpPr>
            <p:spPr bwMode="auto">
              <a:xfrm>
                <a:off x="937" y="677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63" name="Rectangle 63"/>
              <p:cNvSpPr>
                <a:spLocks noChangeArrowheads="1"/>
              </p:cNvSpPr>
              <p:nvPr/>
            </p:nvSpPr>
            <p:spPr bwMode="auto">
              <a:xfrm>
                <a:off x="880" y="38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1.5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64" name="Freeform 64"/>
              <p:cNvSpPr>
                <a:spLocks/>
              </p:cNvSpPr>
              <p:nvPr/>
            </p:nvSpPr>
            <p:spPr bwMode="auto">
              <a:xfrm>
                <a:off x="1024" y="729"/>
                <a:ext cx="2236" cy="1179"/>
              </a:xfrm>
              <a:custGeom>
                <a:avLst/>
                <a:gdLst>
                  <a:gd name="T0" fmla="*/ 23 w 2236"/>
                  <a:gd name="T1" fmla="*/ 589 h 1179"/>
                  <a:gd name="T2" fmla="*/ 67 w 2236"/>
                  <a:gd name="T3" fmla="*/ 589 h 1179"/>
                  <a:gd name="T4" fmla="*/ 112 w 2236"/>
                  <a:gd name="T5" fmla="*/ 589 h 1179"/>
                  <a:gd name="T6" fmla="*/ 157 w 2236"/>
                  <a:gd name="T7" fmla="*/ 589 h 1179"/>
                  <a:gd name="T8" fmla="*/ 201 w 2236"/>
                  <a:gd name="T9" fmla="*/ 589 h 1179"/>
                  <a:gd name="T10" fmla="*/ 246 w 2236"/>
                  <a:gd name="T11" fmla="*/ 589 h 1179"/>
                  <a:gd name="T12" fmla="*/ 291 w 2236"/>
                  <a:gd name="T13" fmla="*/ 589 h 1179"/>
                  <a:gd name="T14" fmla="*/ 336 w 2236"/>
                  <a:gd name="T15" fmla="*/ 589 h 1179"/>
                  <a:gd name="T16" fmla="*/ 380 w 2236"/>
                  <a:gd name="T17" fmla="*/ 589 h 1179"/>
                  <a:gd name="T18" fmla="*/ 425 w 2236"/>
                  <a:gd name="T19" fmla="*/ 589 h 1179"/>
                  <a:gd name="T20" fmla="*/ 470 w 2236"/>
                  <a:gd name="T21" fmla="*/ 589 h 1179"/>
                  <a:gd name="T22" fmla="*/ 515 w 2236"/>
                  <a:gd name="T23" fmla="*/ 589 h 1179"/>
                  <a:gd name="T24" fmla="*/ 559 w 2236"/>
                  <a:gd name="T25" fmla="*/ 589 h 1179"/>
                  <a:gd name="T26" fmla="*/ 604 w 2236"/>
                  <a:gd name="T27" fmla="*/ 589 h 1179"/>
                  <a:gd name="T28" fmla="*/ 649 w 2236"/>
                  <a:gd name="T29" fmla="*/ 589 h 1179"/>
                  <a:gd name="T30" fmla="*/ 693 w 2236"/>
                  <a:gd name="T31" fmla="*/ 589 h 1179"/>
                  <a:gd name="T32" fmla="*/ 738 w 2236"/>
                  <a:gd name="T33" fmla="*/ 589 h 1179"/>
                  <a:gd name="T34" fmla="*/ 783 w 2236"/>
                  <a:gd name="T35" fmla="*/ 589 h 1179"/>
                  <a:gd name="T36" fmla="*/ 828 w 2236"/>
                  <a:gd name="T37" fmla="*/ 589 h 1179"/>
                  <a:gd name="T38" fmla="*/ 872 w 2236"/>
                  <a:gd name="T39" fmla="*/ 589 h 1179"/>
                  <a:gd name="T40" fmla="*/ 917 w 2236"/>
                  <a:gd name="T41" fmla="*/ 589 h 1179"/>
                  <a:gd name="T42" fmla="*/ 962 w 2236"/>
                  <a:gd name="T43" fmla="*/ 589 h 1179"/>
                  <a:gd name="T44" fmla="*/ 1006 w 2236"/>
                  <a:gd name="T45" fmla="*/ 589 h 1179"/>
                  <a:gd name="T46" fmla="*/ 1051 w 2236"/>
                  <a:gd name="T47" fmla="*/ 589 h 1179"/>
                  <a:gd name="T48" fmla="*/ 1096 w 2236"/>
                  <a:gd name="T49" fmla="*/ 589 h 1179"/>
                  <a:gd name="T50" fmla="*/ 1141 w 2236"/>
                  <a:gd name="T51" fmla="*/ 589 h 1179"/>
                  <a:gd name="T52" fmla="*/ 1185 w 2236"/>
                  <a:gd name="T53" fmla="*/ 589 h 1179"/>
                  <a:gd name="T54" fmla="*/ 1230 w 2236"/>
                  <a:gd name="T55" fmla="*/ 589 h 1179"/>
                  <a:gd name="T56" fmla="*/ 1275 w 2236"/>
                  <a:gd name="T57" fmla="*/ 589 h 1179"/>
                  <a:gd name="T58" fmla="*/ 1319 w 2236"/>
                  <a:gd name="T59" fmla="*/ 589 h 1179"/>
                  <a:gd name="T60" fmla="*/ 1364 w 2236"/>
                  <a:gd name="T61" fmla="*/ 589 h 1179"/>
                  <a:gd name="T62" fmla="*/ 1409 w 2236"/>
                  <a:gd name="T63" fmla="*/ 589 h 1179"/>
                  <a:gd name="T64" fmla="*/ 1454 w 2236"/>
                  <a:gd name="T65" fmla="*/ 589 h 1179"/>
                  <a:gd name="T66" fmla="*/ 1498 w 2236"/>
                  <a:gd name="T67" fmla="*/ 589 h 1179"/>
                  <a:gd name="T68" fmla="*/ 1543 w 2236"/>
                  <a:gd name="T69" fmla="*/ 589 h 1179"/>
                  <a:gd name="T70" fmla="*/ 1588 w 2236"/>
                  <a:gd name="T71" fmla="*/ 589 h 1179"/>
                  <a:gd name="T72" fmla="*/ 1633 w 2236"/>
                  <a:gd name="T73" fmla="*/ 589 h 1179"/>
                  <a:gd name="T74" fmla="*/ 1677 w 2236"/>
                  <a:gd name="T75" fmla="*/ 589 h 1179"/>
                  <a:gd name="T76" fmla="*/ 1722 w 2236"/>
                  <a:gd name="T77" fmla="*/ 589 h 1179"/>
                  <a:gd name="T78" fmla="*/ 1767 w 2236"/>
                  <a:gd name="T79" fmla="*/ 589 h 1179"/>
                  <a:gd name="T80" fmla="*/ 1811 w 2236"/>
                  <a:gd name="T81" fmla="*/ 589 h 1179"/>
                  <a:gd name="T82" fmla="*/ 1856 w 2236"/>
                  <a:gd name="T83" fmla="*/ 589 h 1179"/>
                  <a:gd name="T84" fmla="*/ 1901 w 2236"/>
                  <a:gd name="T85" fmla="*/ 589 h 1179"/>
                  <a:gd name="T86" fmla="*/ 1946 w 2236"/>
                  <a:gd name="T87" fmla="*/ 589 h 1179"/>
                  <a:gd name="T88" fmla="*/ 1990 w 2236"/>
                  <a:gd name="T89" fmla="*/ 589 h 1179"/>
                  <a:gd name="T90" fmla="*/ 2035 w 2236"/>
                  <a:gd name="T91" fmla="*/ 589 h 1179"/>
                  <a:gd name="T92" fmla="*/ 2080 w 2236"/>
                  <a:gd name="T93" fmla="*/ 589 h 1179"/>
                  <a:gd name="T94" fmla="*/ 2124 w 2236"/>
                  <a:gd name="T95" fmla="*/ 589 h 1179"/>
                  <a:gd name="T96" fmla="*/ 2169 w 2236"/>
                  <a:gd name="T97" fmla="*/ 589 h 1179"/>
                  <a:gd name="T98" fmla="*/ 2214 w 2236"/>
                  <a:gd name="T99" fmla="*/ 589 h 1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236" h="1179">
                    <a:moveTo>
                      <a:pt x="0" y="589"/>
                    </a:moveTo>
                    <a:lnTo>
                      <a:pt x="23" y="589"/>
                    </a:lnTo>
                    <a:lnTo>
                      <a:pt x="45" y="589"/>
                    </a:lnTo>
                    <a:lnTo>
                      <a:pt x="67" y="589"/>
                    </a:lnTo>
                    <a:lnTo>
                      <a:pt x="90" y="589"/>
                    </a:lnTo>
                    <a:lnTo>
                      <a:pt x="112" y="589"/>
                    </a:lnTo>
                    <a:lnTo>
                      <a:pt x="134" y="589"/>
                    </a:lnTo>
                    <a:lnTo>
                      <a:pt x="157" y="589"/>
                    </a:lnTo>
                    <a:lnTo>
                      <a:pt x="179" y="589"/>
                    </a:lnTo>
                    <a:lnTo>
                      <a:pt x="201" y="589"/>
                    </a:lnTo>
                    <a:lnTo>
                      <a:pt x="224" y="1179"/>
                    </a:lnTo>
                    <a:lnTo>
                      <a:pt x="246" y="589"/>
                    </a:lnTo>
                    <a:lnTo>
                      <a:pt x="269" y="589"/>
                    </a:lnTo>
                    <a:lnTo>
                      <a:pt x="291" y="589"/>
                    </a:lnTo>
                    <a:lnTo>
                      <a:pt x="313" y="589"/>
                    </a:lnTo>
                    <a:lnTo>
                      <a:pt x="336" y="589"/>
                    </a:lnTo>
                    <a:lnTo>
                      <a:pt x="358" y="589"/>
                    </a:lnTo>
                    <a:lnTo>
                      <a:pt x="380" y="589"/>
                    </a:lnTo>
                    <a:lnTo>
                      <a:pt x="403" y="589"/>
                    </a:lnTo>
                    <a:lnTo>
                      <a:pt x="425" y="589"/>
                    </a:lnTo>
                    <a:lnTo>
                      <a:pt x="447" y="589"/>
                    </a:lnTo>
                    <a:lnTo>
                      <a:pt x="470" y="589"/>
                    </a:lnTo>
                    <a:lnTo>
                      <a:pt x="492" y="589"/>
                    </a:lnTo>
                    <a:lnTo>
                      <a:pt x="515" y="589"/>
                    </a:lnTo>
                    <a:lnTo>
                      <a:pt x="537" y="589"/>
                    </a:lnTo>
                    <a:lnTo>
                      <a:pt x="559" y="589"/>
                    </a:lnTo>
                    <a:lnTo>
                      <a:pt x="582" y="589"/>
                    </a:lnTo>
                    <a:lnTo>
                      <a:pt x="604" y="589"/>
                    </a:lnTo>
                    <a:lnTo>
                      <a:pt x="626" y="589"/>
                    </a:lnTo>
                    <a:lnTo>
                      <a:pt x="649" y="589"/>
                    </a:lnTo>
                    <a:lnTo>
                      <a:pt x="671" y="0"/>
                    </a:lnTo>
                    <a:lnTo>
                      <a:pt x="693" y="589"/>
                    </a:lnTo>
                    <a:lnTo>
                      <a:pt x="716" y="589"/>
                    </a:lnTo>
                    <a:lnTo>
                      <a:pt x="738" y="589"/>
                    </a:lnTo>
                    <a:lnTo>
                      <a:pt x="760" y="589"/>
                    </a:lnTo>
                    <a:lnTo>
                      <a:pt x="783" y="589"/>
                    </a:lnTo>
                    <a:lnTo>
                      <a:pt x="805" y="589"/>
                    </a:lnTo>
                    <a:lnTo>
                      <a:pt x="828" y="589"/>
                    </a:lnTo>
                    <a:lnTo>
                      <a:pt x="850" y="589"/>
                    </a:lnTo>
                    <a:lnTo>
                      <a:pt x="872" y="589"/>
                    </a:lnTo>
                    <a:lnTo>
                      <a:pt x="895" y="589"/>
                    </a:lnTo>
                    <a:lnTo>
                      <a:pt x="917" y="589"/>
                    </a:lnTo>
                    <a:lnTo>
                      <a:pt x="939" y="589"/>
                    </a:lnTo>
                    <a:lnTo>
                      <a:pt x="962" y="589"/>
                    </a:lnTo>
                    <a:lnTo>
                      <a:pt x="984" y="589"/>
                    </a:lnTo>
                    <a:lnTo>
                      <a:pt x="1006" y="589"/>
                    </a:lnTo>
                    <a:lnTo>
                      <a:pt x="1029" y="589"/>
                    </a:lnTo>
                    <a:lnTo>
                      <a:pt x="1051" y="589"/>
                    </a:lnTo>
                    <a:lnTo>
                      <a:pt x="1074" y="589"/>
                    </a:lnTo>
                    <a:lnTo>
                      <a:pt x="1096" y="589"/>
                    </a:lnTo>
                    <a:lnTo>
                      <a:pt x="1118" y="1179"/>
                    </a:lnTo>
                    <a:lnTo>
                      <a:pt x="1141" y="589"/>
                    </a:lnTo>
                    <a:lnTo>
                      <a:pt x="1163" y="589"/>
                    </a:lnTo>
                    <a:lnTo>
                      <a:pt x="1185" y="589"/>
                    </a:lnTo>
                    <a:lnTo>
                      <a:pt x="1208" y="589"/>
                    </a:lnTo>
                    <a:lnTo>
                      <a:pt x="1230" y="589"/>
                    </a:lnTo>
                    <a:lnTo>
                      <a:pt x="1252" y="589"/>
                    </a:lnTo>
                    <a:lnTo>
                      <a:pt x="1275" y="589"/>
                    </a:lnTo>
                    <a:lnTo>
                      <a:pt x="1297" y="589"/>
                    </a:lnTo>
                    <a:lnTo>
                      <a:pt x="1319" y="589"/>
                    </a:lnTo>
                    <a:lnTo>
                      <a:pt x="1342" y="589"/>
                    </a:lnTo>
                    <a:lnTo>
                      <a:pt x="1364" y="589"/>
                    </a:lnTo>
                    <a:lnTo>
                      <a:pt x="1387" y="589"/>
                    </a:lnTo>
                    <a:lnTo>
                      <a:pt x="1409" y="589"/>
                    </a:lnTo>
                    <a:lnTo>
                      <a:pt x="1431" y="589"/>
                    </a:lnTo>
                    <a:lnTo>
                      <a:pt x="1454" y="589"/>
                    </a:lnTo>
                    <a:lnTo>
                      <a:pt x="1476" y="589"/>
                    </a:lnTo>
                    <a:lnTo>
                      <a:pt x="1498" y="589"/>
                    </a:lnTo>
                    <a:lnTo>
                      <a:pt x="1521" y="589"/>
                    </a:lnTo>
                    <a:lnTo>
                      <a:pt x="1543" y="589"/>
                    </a:lnTo>
                    <a:lnTo>
                      <a:pt x="1565" y="0"/>
                    </a:lnTo>
                    <a:lnTo>
                      <a:pt x="1588" y="589"/>
                    </a:lnTo>
                    <a:lnTo>
                      <a:pt x="1610" y="589"/>
                    </a:lnTo>
                    <a:lnTo>
                      <a:pt x="1633" y="589"/>
                    </a:lnTo>
                    <a:lnTo>
                      <a:pt x="1655" y="589"/>
                    </a:lnTo>
                    <a:lnTo>
                      <a:pt x="1677" y="589"/>
                    </a:lnTo>
                    <a:lnTo>
                      <a:pt x="1700" y="589"/>
                    </a:lnTo>
                    <a:lnTo>
                      <a:pt x="1722" y="589"/>
                    </a:lnTo>
                    <a:lnTo>
                      <a:pt x="1744" y="589"/>
                    </a:lnTo>
                    <a:lnTo>
                      <a:pt x="1767" y="589"/>
                    </a:lnTo>
                    <a:lnTo>
                      <a:pt x="1789" y="589"/>
                    </a:lnTo>
                    <a:lnTo>
                      <a:pt x="1811" y="589"/>
                    </a:lnTo>
                    <a:lnTo>
                      <a:pt x="1834" y="589"/>
                    </a:lnTo>
                    <a:lnTo>
                      <a:pt x="1856" y="589"/>
                    </a:lnTo>
                    <a:lnTo>
                      <a:pt x="1878" y="589"/>
                    </a:lnTo>
                    <a:lnTo>
                      <a:pt x="1901" y="589"/>
                    </a:lnTo>
                    <a:lnTo>
                      <a:pt x="1923" y="589"/>
                    </a:lnTo>
                    <a:lnTo>
                      <a:pt x="1946" y="589"/>
                    </a:lnTo>
                    <a:lnTo>
                      <a:pt x="1968" y="589"/>
                    </a:lnTo>
                    <a:lnTo>
                      <a:pt x="1990" y="589"/>
                    </a:lnTo>
                    <a:lnTo>
                      <a:pt x="2013" y="1179"/>
                    </a:lnTo>
                    <a:lnTo>
                      <a:pt x="2035" y="589"/>
                    </a:lnTo>
                    <a:lnTo>
                      <a:pt x="2057" y="589"/>
                    </a:lnTo>
                    <a:lnTo>
                      <a:pt x="2080" y="589"/>
                    </a:lnTo>
                    <a:lnTo>
                      <a:pt x="2102" y="589"/>
                    </a:lnTo>
                    <a:lnTo>
                      <a:pt x="2124" y="589"/>
                    </a:lnTo>
                    <a:lnTo>
                      <a:pt x="2147" y="589"/>
                    </a:lnTo>
                    <a:lnTo>
                      <a:pt x="2169" y="589"/>
                    </a:lnTo>
                    <a:lnTo>
                      <a:pt x="2192" y="589"/>
                    </a:lnTo>
                    <a:lnTo>
                      <a:pt x="2214" y="589"/>
                    </a:lnTo>
                    <a:lnTo>
                      <a:pt x="2236" y="589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" name="Freeform 65"/>
              <p:cNvSpPr>
                <a:spLocks/>
              </p:cNvSpPr>
              <p:nvPr/>
            </p:nvSpPr>
            <p:spPr bwMode="auto">
              <a:xfrm>
                <a:off x="1024" y="729"/>
                <a:ext cx="2236" cy="1179"/>
              </a:xfrm>
              <a:custGeom>
                <a:avLst/>
                <a:gdLst>
                  <a:gd name="T0" fmla="*/ 23 w 2236"/>
                  <a:gd name="T1" fmla="*/ 589 h 1179"/>
                  <a:gd name="T2" fmla="*/ 67 w 2236"/>
                  <a:gd name="T3" fmla="*/ 589 h 1179"/>
                  <a:gd name="T4" fmla="*/ 112 w 2236"/>
                  <a:gd name="T5" fmla="*/ 589 h 1179"/>
                  <a:gd name="T6" fmla="*/ 157 w 2236"/>
                  <a:gd name="T7" fmla="*/ 1179 h 1179"/>
                  <a:gd name="T8" fmla="*/ 201 w 2236"/>
                  <a:gd name="T9" fmla="*/ 1179 h 1179"/>
                  <a:gd name="T10" fmla="*/ 246 w 2236"/>
                  <a:gd name="T11" fmla="*/ 1179 h 1179"/>
                  <a:gd name="T12" fmla="*/ 291 w 2236"/>
                  <a:gd name="T13" fmla="*/ 1179 h 1179"/>
                  <a:gd name="T14" fmla="*/ 336 w 2236"/>
                  <a:gd name="T15" fmla="*/ 589 h 1179"/>
                  <a:gd name="T16" fmla="*/ 380 w 2236"/>
                  <a:gd name="T17" fmla="*/ 589 h 1179"/>
                  <a:gd name="T18" fmla="*/ 425 w 2236"/>
                  <a:gd name="T19" fmla="*/ 589 h 1179"/>
                  <a:gd name="T20" fmla="*/ 470 w 2236"/>
                  <a:gd name="T21" fmla="*/ 589 h 1179"/>
                  <a:gd name="T22" fmla="*/ 515 w 2236"/>
                  <a:gd name="T23" fmla="*/ 589 h 1179"/>
                  <a:gd name="T24" fmla="*/ 559 w 2236"/>
                  <a:gd name="T25" fmla="*/ 589 h 1179"/>
                  <a:gd name="T26" fmla="*/ 604 w 2236"/>
                  <a:gd name="T27" fmla="*/ 0 h 1179"/>
                  <a:gd name="T28" fmla="*/ 649 w 2236"/>
                  <a:gd name="T29" fmla="*/ 0 h 1179"/>
                  <a:gd name="T30" fmla="*/ 693 w 2236"/>
                  <a:gd name="T31" fmla="*/ 0 h 1179"/>
                  <a:gd name="T32" fmla="*/ 738 w 2236"/>
                  <a:gd name="T33" fmla="*/ 0 h 1179"/>
                  <a:gd name="T34" fmla="*/ 783 w 2236"/>
                  <a:gd name="T35" fmla="*/ 589 h 1179"/>
                  <a:gd name="T36" fmla="*/ 828 w 2236"/>
                  <a:gd name="T37" fmla="*/ 589 h 1179"/>
                  <a:gd name="T38" fmla="*/ 872 w 2236"/>
                  <a:gd name="T39" fmla="*/ 589 h 1179"/>
                  <a:gd name="T40" fmla="*/ 917 w 2236"/>
                  <a:gd name="T41" fmla="*/ 589 h 1179"/>
                  <a:gd name="T42" fmla="*/ 962 w 2236"/>
                  <a:gd name="T43" fmla="*/ 589 h 1179"/>
                  <a:gd name="T44" fmla="*/ 1006 w 2236"/>
                  <a:gd name="T45" fmla="*/ 589 h 1179"/>
                  <a:gd name="T46" fmla="*/ 1051 w 2236"/>
                  <a:gd name="T47" fmla="*/ 1179 h 1179"/>
                  <a:gd name="T48" fmla="*/ 1096 w 2236"/>
                  <a:gd name="T49" fmla="*/ 1179 h 1179"/>
                  <a:gd name="T50" fmla="*/ 1141 w 2236"/>
                  <a:gd name="T51" fmla="*/ 1179 h 1179"/>
                  <a:gd name="T52" fmla="*/ 1185 w 2236"/>
                  <a:gd name="T53" fmla="*/ 1179 h 1179"/>
                  <a:gd name="T54" fmla="*/ 1230 w 2236"/>
                  <a:gd name="T55" fmla="*/ 589 h 1179"/>
                  <a:gd name="T56" fmla="*/ 1275 w 2236"/>
                  <a:gd name="T57" fmla="*/ 589 h 1179"/>
                  <a:gd name="T58" fmla="*/ 1319 w 2236"/>
                  <a:gd name="T59" fmla="*/ 589 h 1179"/>
                  <a:gd name="T60" fmla="*/ 1364 w 2236"/>
                  <a:gd name="T61" fmla="*/ 589 h 1179"/>
                  <a:gd name="T62" fmla="*/ 1409 w 2236"/>
                  <a:gd name="T63" fmla="*/ 589 h 1179"/>
                  <a:gd name="T64" fmla="*/ 1454 w 2236"/>
                  <a:gd name="T65" fmla="*/ 589 h 1179"/>
                  <a:gd name="T66" fmla="*/ 1498 w 2236"/>
                  <a:gd name="T67" fmla="*/ 0 h 1179"/>
                  <a:gd name="T68" fmla="*/ 1543 w 2236"/>
                  <a:gd name="T69" fmla="*/ 0 h 1179"/>
                  <a:gd name="T70" fmla="*/ 1588 w 2236"/>
                  <a:gd name="T71" fmla="*/ 0 h 1179"/>
                  <a:gd name="T72" fmla="*/ 1633 w 2236"/>
                  <a:gd name="T73" fmla="*/ 0 h 1179"/>
                  <a:gd name="T74" fmla="*/ 1677 w 2236"/>
                  <a:gd name="T75" fmla="*/ 589 h 1179"/>
                  <a:gd name="T76" fmla="*/ 1722 w 2236"/>
                  <a:gd name="T77" fmla="*/ 589 h 1179"/>
                  <a:gd name="T78" fmla="*/ 1767 w 2236"/>
                  <a:gd name="T79" fmla="*/ 589 h 1179"/>
                  <a:gd name="T80" fmla="*/ 1811 w 2236"/>
                  <a:gd name="T81" fmla="*/ 589 h 1179"/>
                  <a:gd name="T82" fmla="*/ 1856 w 2236"/>
                  <a:gd name="T83" fmla="*/ 589 h 1179"/>
                  <a:gd name="T84" fmla="*/ 1901 w 2236"/>
                  <a:gd name="T85" fmla="*/ 589 h 1179"/>
                  <a:gd name="T86" fmla="*/ 1946 w 2236"/>
                  <a:gd name="T87" fmla="*/ 1179 h 1179"/>
                  <a:gd name="T88" fmla="*/ 1990 w 2236"/>
                  <a:gd name="T89" fmla="*/ 1179 h 1179"/>
                  <a:gd name="T90" fmla="*/ 2035 w 2236"/>
                  <a:gd name="T91" fmla="*/ 1179 h 1179"/>
                  <a:gd name="T92" fmla="*/ 2080 w 2236"/>
                  <a:gd name="T93" fmla="*/ 1179 h 1179"/>
                  <a:gd name="T94" fmla="*/ 2124 w 2236"/>
                  <a:gd name="T95" fmla="*/ 589 h 1179"/>
                  <a:gd name="T96" fmla="*/ 2169 w 2236"/>
                  <a:gd name="T97" fmla="*/ 589 h 1179"/>
                  <a:gd name="T98" fmla="*/ 2214 w 2236"/>
                  <a:gd name="T99" fmla="*/ 589 h 1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236" h="1179">
                    <a:moveTo>
                      <a:pt x="0" y="589"/>
                    </a:moveTo>
                    <a:lnTo>
                      <a:pt x="23" y="589"/>
                    </a:lnTo>
                    <a:lnTo>
                      <a:pt x="45" y="589"/>
                    </a:lnTo>
                    <a:lnTo>
                      <a:pt x="67" y="589"/>
                    </a:lnTo>
                    <a:lnTo>
                      <a:pt x="90" y="589"/>
                    </a:lnTo>
                    <a:lnTo>
                      <a:pt x="112" y="589"/>
                    </a:lnTo>
                    <a:lnTo>
                      <a:pt x="134" y="1179"/>
                    </a:lnTo>
                    <a:lnTo>
                      <a:pt x="157" y="1179"/>
                    </a:lnTo>
                    <a:lnTo>
                      <a:pt x="179" y="1179"/>
                    </a:lnTo>
                    <a:lnTo>
                      <a:pt x="201" y="1179"/>
                    </a:lnTo>
                    <a:lnTo>
                      <a:pt x="224" y="1179"/>
                    </a:lnTo>
                    <a:lnTo>
                      <a:pt x="246" y="1179"/>
                    </a:lnTo>
                    <a:lnTo>
                      <a:pt x="269" y="1179"/>
                    </a:lnTo>
                    <a:lnTo>
                      <a:pt x="291" y="1179"/>
                    </a:lnTo>
                    <a:lnTo>
                      <a:pt x="313" y="1179"/>
                    </a:lnTo>
                    <a:lnTo>
                      <a:pt x="336" y="589"/>
                    </a:lnTo>
                    <a:lnTo>
                      <a:pt x="358" y="589"/>
                    </a:lnTo>
                    <a:lnTo>
                      <a:pt x="380" y="589"/>
                    </a:lnTo>
                    <a:lnTo>
                      <a:pt x="403" y="589"/>
                    </a:lnTo>
                    <a:lnTo>
                      <a:pt x="425" y="589"/>
                    </a:lnTo>
                    <a:lnTo>
                      <a:pt x="447" y="589"/>
                    </a:lnTo>
                    <a:lnTo>
                      <a:pt x="470" y="589"/>
                    </a:lnTo>
                    <a:lnTo>
                      <a:pt x="492" y="589"/>
                    </a:lnTo>
                    <a:lnTo>
                      <a:pt x="515" y="589"/>
                    </a:lnTo>
                    <a:lnTo>
                      <a:pt x="537" y="589"/>
                    </a:lnTo>
                    <a:lnTo>
                      <a:pt x="559" y="589"/>
                    </a:lnTo>
                    <a:lnTo>
                      <a:pt x="582" y="0"/>
                    </a:lnTo>
                    <a:lnTo>
                      <a:pt x="604" y="0"/>
                    </a:lnTo>
                    <a:lnTo>
                      <a:pt x="626" y="0"/>
                    </a:lnTo>
                    <a:lnTo>
                      <a:pt x="649" y="0"/>
                    </a:lnTo>
                    <a:lnTo>
                      <a:pt x="671" y="0"/>
                    </a:lnTo>
                    <a:lnTo>
                      <a:pt x="693" y="0"/>
                    </a:lnTo>
                    <a:lnTo>
                      <a:pt x="716" y="0"/>
                    </a:lnTo>
                    <a:lnTo>
                      <a:pt x="738" y="0"/>
                    </a:lnTo>
                    <a:lnTo>
                      <a:pt x="760" y="0"/>
                    </a:lnTo>
                    <a:lnTo>
                      <a:pt x="783" y="589"/>
                    </a:lnTo>
                    <a:lnTo>
                      <a:pt x="805" y="589"/>
                    </a:lnTo>
                    <a:lnTo>
                      <a:pt x="828" y="589"/>
                    </a:lnTo>
                    <a:lnTo>
                      <a:pt x="850" y="589"/>
                    </a:lnTo>
                    <a:lnTo>
                      <a:pt x="872" y="589"/>
                    </a:lnTo>
                    <a:lnTo>
                      <a:pt x="895" y="589"/>
                    </a:lnTo>
                    <a:lnTo>
                      <a:pt x="917" y="589"/>
                    </a:lnTo>
                    <a:lnTo>
                      <a:pt x="939" y="589"/>
                    </a:lnTo>
                    <a:lnTo>
                      <a:pt x="962" y="589"/>
                    </a:lnTo>
                    <a:lnTo>
                      <a:pt x="984" y="589"/>
                    </a:lnTo>
                    <a:lnTo>
                      <a:pt x="1006" y="589"/>
                    </a:lnTo>
                    <a:lnTo>
                      <a:pt x="1029" y="1179"/>
                    </a:lnTo>
                    <a:lnTo>
                      <a:pt x="1051" y="1179"/>
                    </a:lnTo>
                    <a:lnTo>
                      <a:pt x="1074" y="1179"/>
                    </a:lnTo>
                    <a:lnTo>
                      <a:pt x="1096" y="1179"/>
                    </a:lnTo>
                    <a:lnTo>
                      <a:pt x="1118" y="1179"/>
                    </a:lnTo>
                    <a:lnTo>
                      <a:pt x="1141" y="1179"/>
                    </a:lnTo>
                    <a:lnTo>
                      <a:pt x="1163" y="1179"/>
                    </a:lnTo>
                    <a:lnTo>
                      <a:pt x="1185" y="1179"/>
                    </a:lnTo>
                    <a:lnTo>
                      <a:pt x="1208" y="1179"/>
                    </a:lnTo>
                    <a:lnTo>
                      <a:pt x="1230" y="589"/>
                    </a:lnTo>
                    <a:lnTo>
                      <a:pt x="1252" y="589"/>
                    </a:lnTo>
                    <a:lnTo>
                      <a:pt x="1275" y="589"/>
                    </a:lnTo>
                    <a:lnTo>
                      <a:pt x="1297" y="589"/>
                    </a:lnTo>
                    <a:lnTo>
                      <a:pt x="1319" y="589"/>
                    </a:lnTo>
                    <a:lnTo>
                      <a:pt x="1342" y="589"/>
                    </a:lnTo>
                    <a:lnTo>
                      <a:pt x="1364" y="589"/>
                    </a:lnTo>
                    <a:lnTo>
                      <a:pt x="1387" y="589"/>
                    </a:lnTo>
                    <a:lnTo>
                      <a:pt x="1409" y="589"/>
                    </a:lnTo>
                    <a:lnTo>
                      <a:pt x="1431" y="589"/>
                    </a:lnTo>
                    <a:lnTo>
                      <a:pt x="1454" y="589"/>
                    </a:lnTo>
                    <a:lnTo>
                      <a:pt x="1476" y="0"/>
                    </a:lnTo>
                    <a:lnTo>
                      <a:pt x="1498" y="0"/>
                    </a:lnTo>
                    <a:lnTo>
                      <a:pt x="1521" y="0"/>
                    </a:lnTo>
                    <a:lnTo>
                      <a:pt x="1543" y="0"/>
                    </a:lnTo>
                    <a:lnTo>
                      <a:pt x="1565" y="0"/>
                    </a:lnTo>
                    <a:lnTo>
                      <a:pt x="1588" y="0"/>
                    </a:lnTo>
                    <a:lnTo>
                      <a:pt x="1610" y="0"/>
                    </a:lnTo>
                    <a:lnTo>
                      <a:pt x="1633" y="0"/>
                    </a:lnTo>
                    <a:lnTo>
                      <a:pt x="1655" y="0"/>
                    </a:lnTo>
                    <a:lnTo>
                      <a:pt x="1677" y="589"/>
                    </a:lnTo>
                    <a:lnTo>
                      <a:pt x="1700" y="589"/>
                    </a:lnTo>
                    <a:lnTo>
                      <a:pt x="1722" y="589"/>
                    </a:lnTo>
                    <a:lnTo>
                      <a:pt x="1744" y="589"/>
                    </a:lnTo>
                    <a:lnTo>
                      <a:pt x="1767" y="589"/>
                    </a:lnTo>
                    <a:lnTo>
                      <a:pt x="1789" y="589"/>
                    </a:lnTo>
                    <a:lnTo>
                      <a:pt x="1811" y="589"/>
                    </a:lnTo>
                    <a:lnTo>
                      <a:pt x="1834" y="589"/>
                    </a:lnTo>
                    <a:lnTo>
                      <a:pt x="1856" y="589"/>
                    </a:lnTo>
                    <a:lnTo>
                      <a:pt x="1878" y="589"/>
                    </a:lnTo>
                    <a:lnTo>
                      <a:pt x="1901" y="589"/>
                    </a:lnTo>
                    <a:lnTo>
                      <a:pt x="1923" y="1179"/>
                    </a:lnTo>
                    <a:lnTo>
                      <a:pt x="1946" y="1179"/>
                    </a:lnTo>
                    <a:lnTo>
                      <a:pt x="1968" y="1179"/>
                    </a:lnTo>
                    <a:lnTo>
                      <a:pt x="1990" y="1179"/>
                    </a:lnTo>
                    <a:lnTo>
                      <a:pt x="2013" y="1179"/>
                    </a:lnTo>
                    <a:lnTo>
                      <a:pt x="2035" y="1179"/>
                    </a:lnTo>
                    <a:lnTo>
                      <a:pt x="2057" y="1179"/>
                    </a:lnTo>
                    <a:lnTo>
                      <a:pt x="2080" y="1179"/>
                    </a:lnTo>
                    <a:lnTo>
                      <a:pt x="2102" y="1179"/>
                    </a:lnTo>
                    <a:lnTo>
                      <a:pt x="2124" y="589"/>
                    </a:lnTo>
                    <a:lnTo>
                      <a:pt x="2147" y="589"/>
                    </a:lnTo>
                    <a:lnTo>
                      <a:pt x="2169" y="589"/>
                    </a:lnTo>
                    <a:lnTo>
                      <a:pt x="2192" y="589"/>
                    </a:lnTo>
                    <a:lnTo>
                      <a:pt x="2214" y="589"/>
                    </a:lnTo>
                    <a:lnTo>
                      <a:pt x="2236" y="589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" name="Freeform 66"/>
              <p:cNvSpPr>
                <a:spLocks/>
              </p:cNvSpPr>
              <p:nvPr/>
            </p:nvSpPr>
            <p:spPr bwMode="auto">
              <a:xfrm>
                <a:off x="1024" y="729"/>
                <a:ext cx="2236" cy="1179"/>
              </a:xfrm>
              <a:custGeom>
                <a:avLst/>
                <a:gdLst>
                  <a:gd name="T0" fmla="*/ 23 w 2236"/>
                  <a:gd name="T1" fmla="*/ 1179 h 1179"/>
                  <a:gd name="T2" fmla="*/ 67 w 2236"/>
                  <a:gd name="T3" fmla="*/ 1179 h 1179"/>
                  <a:gd name="T4" fmla="*/ 112 w 2236"/>
                  <a:gd name="T5" fmla="*/ 1179 h 1179"/>
                  <a:gd name="T6" fmla="*/ 157 w 2236"/>
                  <a:gd name="T7" fmla="*/ 1179 h 1179"/>
                  <a:gd name="T8" fmla="*/ 201 w 2236"/>
                  <a:gd name="T9" fmla="*/ 1179 h 1179"/>
                  <a:gd name="T10" fmla="*/ 246 w 2236"/>
                  <a:gd name="T11" fmla="*/ 1179 h 1179"/>
                  <a:gd name="T12" fmla="*/ 291 w 2236"/>
                  <a:gd name="T13" fmla="*/ 1179 h 1179"/>
                  <a:gd name="T14" fmla="*/ 336 w 2236"/>
                  <a:gd name="T15" fmla="*/ 1179 h 1179"/>
                  <a:gd name="T16" fmla="*/ 380 w 2236"/>
                  <a:gd name="T17" fmla="*/ 1179 h 1179"/>
                  <a:gd name="T18" fmla="*/ 425 w 2236"/>
                  <a:gd name="T19" fmla="*/ 1179 h 1179"/>
                  <a:gd name="T20" fmla="*/ 470 w 2236"/>
                  <a:gd name="T21" fmla="*/ 0 h 1179"/>
                  <a:gd name="T22" fmla="*/ 515 w 2236"/>
                  <a:gd name="T23" fmla="*/ 0 h 1179"/>
                  <a:gd name="T24" fmla="*/ 559 w 2236"/>
                  <a:gd name="T25" fmla="*/ 0 h 1179"/>
                  <a:gd name="T26" fmla="*/ 604 w 2236"/>
                  <a:gd name="T27" fmla="*/ 0 h 1179"/>
                  <a:gd name="T28" fmla="*/ 649 w 2236"/>
                  <a:gd name="T29" fmla="*/ 0 h 1179"/>
                  <a:gd name="T30" fmla="*/ 693 w 2236"/>
                  <a:gd name="T31" fmla="*/ 0 h 1179"/>
                  <a:gd name="T32" fmla="*/ 738 w 2236"/>
                  <a:gd name="T33" fmla="*/ 0 h 1179"/>
                  <a:gd name="T34" fmla="*/ 783 w 2236"/>
                  <a:gd name="T35" fmla="*/ 0 h 1179"/>
                  <a:gd name="T36" fmla="*/ 828 w 2236"/>
                  <a:gd name="T37" fmla="*/ 0 h 1179"/>
                  <a:gd name="T38" fmla="*/ 872 w 2236"/>
                  <a:gd name="T39" fmla="*/ 0 h 1179"/>
                  <a:gd name="T40" fmla="*/ 917 w 2236"/>
                  <a:gd name="T41" fmla="*/ 1179 h 1179"/>
                  <a:gd name="T42" fmla="*/ 962 w 2236"/>
                  <a:gd name="T43" fmla="*/ 1179 h 1179"/>
                  <a:gd name="T44" fmla="*/ 1006 w 2236"/>
                  <a:gd name="T45" fmla="*/ 1179 h 1179"/>
                  <a:gd name="T46" fmla="*/ 1051 w 2236"/>
                  <a:gd name="T47" fmla="*/ 1179 h 1179"/>
                  <a:gd name="T48" fmla="*/ 1096 w 2236"/>
                  <a:gd name="T49" fmla="*/ 1179 h 1179"/>
                  <a:gd name="T50" fmla="*/ 1141 w 2236"/>
                  <a:gd name="T51" fmla="*/ 1179 h 1179"/>
                  <a:gd name="T52" fmla="*/ 1185 w 2236"/>
                  <a:gd name="T53" fmla="*/ 1179 h 1179"/>
                  <a:gd name="T54" fmla="*/ 1230 w 2236"/>
                  <a:gd name="T55" fmla="*/ 1179 h 1179"/>
                  <a:gd name="T56" fmla="*/ 1275 w 2236"/>
                  <a:gd name="T57" fmla="*/ 1179 h 1179"/>
                  <a:gd name="T58" fmla="*/ 1319 w 2236"/>
                  <a:gd name="T59" fmla="*/ 1179 h 1179"/>
                  <a:gd name="T60" fmla="*/ 1364 w 2236"/>
                  <a:gd name="T61" fmla="*/ 0 h 1179"/>
                  <a:gd name="T62" fmla="*/ 1409 w 2236"/>
                  <a:gd name="T63" fmla="*/ 0 h 1179"/>
                  <a:gd name="T64" fmla="*/ 1454 w 2236"/>
                  <a:gd name="T65" fmla="*/ 0 h 1179"/>
                  <a:gd name="T66" fmla="*/ 1498 w 2236"/>
                  <a:gd name="T67" fmla="*/ 0 h 1179"/>
                  <a:gd name="T68" fmla="*/ 1543 w 2236"/>
                  <a:gd name="T69" fmla="*/ 0 h 1179"/>
                  <a:gd name="T70" fmla="*/ 1588 w 2236"/>
                  <a:gd name="T71" fmla="*/ 0 h 1179"/>
                  <a:gd name="T72" fmla="*/ 1633 w 2236"/>
                  <a:gd name="T73" fmla="*/ 0 h 1179"/>
                  <a:gd name="T74" fmla="*/ 1677 w 2236"/>
                  <a:gd name="T75" fmla="*/ 0 h 1179"/>
                  <a:gd name="T76" fmla="*/ 1722 w 2236"/>
                  <a:gd name="T77" fmla="*/ 0 h 1179"/>
                  <a:gd name="T78" fmla="*/ 1767 w 2236"/>
                  <a:gd name="T79" fmla="*/ 0 h 1179"/>
                  <a:gd name="T80" fmla="*/ 1811 w 2236"/>
                  <a:gd name="T81" fmla="*/ 1179 h 1179"/>
                  <a:gd name="T82" fmla="*/ 1856 w 2236"/>
                  <a:gd name="T83" fmla="*/ 1179 h 1179"/>
                  <a:gd name="T84" fmla="*/ 1901 w 2236"/>
                  <a:gd name="T85" fmla="*/ 1179 h 1179"/>
                  <a:gd name="T86" fmla="*/ 1946 w 2236"/>
                  <a:gd name="T87" fmla="*/ 1179 h 1179"/>
                  <a:gd name="T88" fmla="*/ 1990 w 2236"/>
                  <a:gd name="T89" fmla="*/ 1179 h 1179"/>
                  <a:gd name="T90" fmla="*/ 2035 w 2236"/>
                  <a:gd name="T91" fmla="*/ 1179 h 1179"/>
                  <a:gd name="T92" fmla="*/ 2080 w 2236"/>
                  <a:gd name="T93" fmla="*/ 1179 h 1179"/>
                  <a:gd name="T94" fmla="*/ 2124 w 2236"/>
                  <a:gd name="T95" fmla="*/ 1179 h 1179"/>
                  <a:gd name="T96" fmla="*/ 2169 w 2236"/>
                  <a:gd name="T97" fmla="*/ 1179 h 1179"/>
                  <a:gd name="T98" fmla="*/ 2214 w 2236"/>
                  <a:gd name="T99" fmla="*/ 1179 h 1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236" h="1179">
                    <a:moveTo>
                      <a:pt x="0" y="589"/>
                    </a:moveTo>
                    <a:lnTo>
                      <a:pt x="23" y="1179"/>
                    </a:lnTo>
                    <a:lnTo>
                      <a:pt x="45" y="1179"/>
                    </a:lnTo>
                    <a:lnTo>
                      <a:pt x="67" y="1179"/>
                    </a:lnTo>
                    <a:lnTo>
                      <a:pt x="90" y="1179"/>
                    </a:lnTo>
                    <a:lnTo>
                      <a:pt x="112" y="1179"/>
                    </a:lnTo>
                    <a:lnTo>
                      <a:pt x="134" y="1179"/>
                    </a:lnTo>
                    <a:lnTo>
                      <a:pt x="157" y="1179"/>
                    </a:lnTo>
                    <a:lnTo>
                      <a:pt x="179" y="1179"/>
                    </a:lnTo>
                    <a:lnTo>
                      <a:pt x="201" y="1179"/>
                    </a:lnTo>
                    <a:lnTo>
                      <a:pt x="224" y="1179"/>
                    </a:lnTo>
                    <a:lnTo>
                      <a:pt x="246" y="1179"/>
                    </a:lnTo>
                    <a:lnTo>
                      <a:pt x="269" y="1179"/>
                    </a:lnTo>
                    <a:lnTo>
                      <a:pt x="291" y="1179"/>
                    </a:lnTo>
                    <a:lnTo>
                      <a:pt x="313" y="1179"/>
                    </a:lnTo>
                    <a:lnTo>
                      <a:pt x="336" y="1179"/>
                    </a:lnTo>
                    <a:lnTo>
                      <a:pt x="358" y="1179"/>
                    </a:lnTo>
                    <a:lnTo>
                      <a:pt x="380" y="1179"/>
                    </a:lnTo>
                    <a:lnTo>
                      <a:pt x="403" y="1179"/>
                    </a:lnTo>
                    <a:lnTo>
                      <a:pt x="425" y="1179"/>
                    </a:lnTo>
                    <a:lnTo>
                      <a:pt x="447" y="589"/>
                    </a:lnTo>
                    <a:lnTo>
                      <a:pt x="470" y="0"/>
                    </a:lnTo>
                    <a:lnTo>
                      <a:pt x="492" y="0"/>
                    </a:lnTo>
                    <a:lnTo>
                      <a:pt x="515" y="0"/>
                    </a:lnTo>
                    <a:lnTo>
                      <a:pt x="537" y="0"/>
                    </a:lnTo>
                    <a:lnTo>
                      <a:pt x="559" y="0"/>
                    </a:lnTo>
                    <a:lnTo>
                      <a:pt x="582" y="0"/>
                    </a:lnTo>
                    <a:lnTo>
                      <a:pt x="604" y="0"/>
                    </a:lnTo>
                    <a:lnTo>
                      <a:pt x="626" y="0"/>
                    </a:lnTo>
                    <a:lnTo>
                      <a:pt x="649" y="0"/>
                    </a:lnTo>
                    <a:lnTo>
                      <a:pt x="671" y="0"/>
                    </a:lnTo>
                    <a:lnTo>
                      <a:pt x="693" y="0"/>
                    </a:lnTo>
                    <a:lnTo>
                      <a:pt x="716" y="0"/>
                    </a:lnTo>
                    <a:lnTo>
                      <a:pt x="738" y="0"/>
                    </a:lnTo>
                    <a:lnTo>
                      <a:pt x="760" y="0"/>
                    </a:lnTo>
                    <a:lnTo>
                      <a:pt x="783" y="0"/>
                    </a:lnTo>
                    <a:lnTo>
                      <a:pt x="805" y="0"/>
                    </a:lnTo>
                    <a:lnTo>
                      <a:pt x="828" y="0"/>
                    </a:lnTo>
                    <a:lnTo>
                      <a:pt x="850" y="0"/>
                    </a:lnTo>
                    <a:lnTo>
                      <a:pt x="872" y="0"/>
                    </a:lnTo>
                    <a:lnTo>
                      <a:pt x="895" y="589"/>
                    </a:lnTo>
                    <a:lnTo>
                      <a:pt x="917" y="1179"/>
                    </a:lnTo>
                    <a:lnTo>
                      <a:pt x="939" y="1179"/>
                    </a:lnTo>
                    <a:lnTo>
                      <a:pt x="962" y="1179"/>
                    </a:lnTo>
                    <a:lnTo>
                      <a:pt x="984" y="1179"/>
                    </a:lnTo>
                    <a:lnTo>
                      <a:pt x="1006" y="1179"/>
                    </a:lnTo>
                    <a:lnTo>
                      <a:pt x="1029" y="1179"/>
                    </a:lnTo>
                    <a:lnTo>
                      <a:pt x="1051" y="1179"/>
                    </a:lnTo>
                    <a:lnTo>
                      <a:pt x="1074" y="1179"/>
                    </a:lnTo>
                    <a:lnTo>
                      <a:pt x="1096" y="1179"/>
                    </a:lnTo>
                    <a:lnTo>
                      <a:pt x="1118" y="1179"/>
                    </a:lnTo>
                    <a:lnTo>
                      <a:pt x="1141" y="1179"/>
                    </a:lnTo>
                    <a:lnTo>
                      <a:pt x="1163" y="1179"/>
                    </a:lnTo>
                    <a:lnTo>
                      <a:pt x="1185" y="1179"/>
                    </a:lnTo>
                    <a:lnTo>
                      <a:pt x="1208" y="1179"/>
                    </a:lnTo>
                    <a:lnTo>
                      <a:pt x="1230" y="1179"/>
                    </a:lnTo>
                    <a:lnTo>
                      <a:pt x="1252" y="1179"/>
                    </a:lnTo>
                    <a:lnTo>
                      <a:pt x="1275" y="1179"/>
                    </a:lnTo>
                    <a:lnTo>
                      <a:pt x="1297" y="1179"/>
                    </a:lnTo>
                    <a:lnTo>
                      <a:pt x="1319" y="1179"/>
                    </a:lnTo>
                    <a:lnTo>
                      <a:pt x="1342" y="589"/>
                    </a:lnTo>
                    <a:lnTo>
                      <a:pt x="1364" y="0"/>
                    </a:lnTo>
                    <a:lnTo>
                      <a:pt x="1387" y="0"/>
                    </a:lnTo>
                    <a:lnTo>
                      <a:pt x="1409" y="0"/>
                    </a:lnTo>
                    <a:lnTo>
                      <a:pt x="1431" y="0"/>
                    </a:lnTo>
                    <a:lnTo>
                      <a:pt x="1454" y="0"/>
                    </a:lnTo>
                    <a:lnTo>
                      <a:pt x="1476" y="0"/>
                    </a:lnTo>
                    <a:lnTo>
                      <a:pt x="1498" y="0"/>
                    </a:lnTo>
                    <a:lnTo>
                      <a:pt x="1521" y="0"/>
                    </a:lnTo>
                    <a:lnTo>
                      <a:pt x="1543" y="0"/>
                    </a:lnTo>
                    <a:lnTo>
                      <a:pt x="1565" y="0"/>
                    </a:lnTo>
                    <a:lnTo>
                      <a:pt x="1588" y="0"/>
                    </a:lnTo>
                    <a:lnTo>
                      <a:pt x="1610" y="0"/>
                    </a:lnTo>
                    <a:lnTo>
                      <a:pt x="1633" y="0"/>
                    </a:lnTo>
                    <a:lnTo>
                      <a:pt x="1655" y="0"/>
                    </a:lnTo>
                    <a:lnTo>
                      <a:pt x="1677" y="0"/>
                    </a:lnTo>
                    <a:lnTo>
                      <a:pt x="1700" y="0"/>
                    </a:lnTo>
                    <a:lnTo>
                      <a:pt x="1722" y="0"/>
                    </a:lnTo>
                    <a:lnTo>
                      <a:pt x="1744" y="0"/>
                    </a:lnTo>
                    <a:lnTo>
                      <a:pt x="1767" y="0"/>
                    </a:lnTo>
                    <a:lnTo>
                      <a:pt x="1789" y="589"/>
                    </a:lnTo>
                    <a:lnTo>
                      <a:pt x="1811" y="1179"/>
                    </a:lnTo>
                    <a:lnTo>
                      <a:pt x="1834" y="1179"/>
                    </a:lnTo>
                    <a:lnTo>
                      <a:pt x="1856" y="1179"/>
                    </a:lnTo>
                    <a:lnTo>
                      <a:pt x="1878" y="1179"/>
                    </a:lnTo>
                    <a:lnTo>
                      <a:pt x="1901" y="1179"/>
                    </a:lnTo>
                    <a:lnTo>
                      <a:pt x="1923" y="1179"/>
                    </a:lnTo>
                    <a:lnTo>
                      <a:pt x="1946" y="1179"/>
                    </a:lnTo>
                    <a:lnTo>
                      <a:pt x="1968" y="1179"/>
                    </a:lnTo>
                    <a:lnTo>
                      <a:pt x="1990" y="1179"/>
                    </a:lnTo>
                    <a:lnTo>
                      <a:pt x="2013" y="1179"/>
                    </a:lnTo>
                    <a:lnTo>
                      <a:pt x="2035" y="1179"/>
                    </a:lnTo>
                    <a:lnTo>
                      <a:pt x="2057" y="1179"/>
                    </a:lnTo>
                    <a:lnTo>
                      <a:pt x="2080" y="1179"/>
                    </a:lnTo>
                    <a:lnTo>
                      <a:pt x="2102" y="1179"/>
                    </a:lnTo>
                    <a:lnTo>
                      <a:pt x="2124" y="1179"/>
                    </a:lnTo>
                    <a:lnTo>
                      <a:pt x="2147" y="1179"/>
                    </a:lnTo>
                    <a:lnTo>
                      <a:pt x="2169" y="1179"/>
                    </a:lnTo>
                    <a:lnTo>
                      <a:pt x="2192" y="1179"/>
                    </a:lnTo>
                    <a:lnTo>
                      <a:pt x="2214" y="1179"/>
                    </a:lnTo>
                    <a:lnTo>
                      <a:pt x="2236" y="589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" name="TextBox 66"/>
            <p:cNvSpPr txBox="1"/>
            <p:nvPr/>
          </p:nvSpPr>
          <p:spPr>
            <a:xfrm>
              <a:off x="3144919" y="3623004"/>
              <a:ext cx="49885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Time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 rot="16200000">
              <a:off x="951469" y="1965691"/>
              <a:ext cx="5838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Stress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040411" y="774658"/>
              <a:ext cx="1069754" cy="60016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461025" y="774658"/>
              <a:ext cx="702436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Elem 1</a:t>
              </a:r>
            </a:p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Elem 5</a:t>
              </a:r>
            </a:p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Elem 10</a:t>
              </a:r>
            </a:p>
          </p:txBody>
        </p:sp>
        <p:cxnSp>
          <p:nvCxnSpPr>
            <p:cNvPr id="71" name="Straight Connector 70"/>
            <p:cNvCxnSpPr/>
            <p:nvPr/>
          </p:nvCxnSpPr>
          <p:spPr>
            <a:xfrm>
              <a:off x="4091570" y="916086"/>
              <a:ext cx="36945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4091570" y="1086958"/>
              <a:ext cx="369455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4091570" y="1257830"/>
              <a:ext cx="369455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9" name="Group 278"/>
          <p:cNvGrpSpPr/>
          <p:nvPr/>
        </p:nvGrpSpPr>
        <p:grpSpPr>
          <a:xfrm>
            <a:off x="1112572" y="4091790"/>
            <a:ext cx="4090420" cy="3276599"/>
            <a:chOff x="1112572" y="4091790"/>
            <a:chExt cx="4090420" cy="3276599"/>
          </a:xfrm>
        </p:grpSpPr>
        <p:sp>
          <p:nvSpPr>
            <p:cNvPr id="86" name="Rectangle 5"/>
            <p:cNvSpPr>
              <a:spLocks noChangeArrowheads="1"/>
            </p:cNvSpPr>
            <p:nvPr/>
          </p:nvSpPr>
          <p:spPr bwMode="auto">
            <a:xfrm>
              <a:off x="1625603" y="4172753"/>
              <a:ext cx="3549650" cy="280670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Line 8"/>
            <p:cNvSpPr>
              <a:spLocks noChangeShapeType="1"/>
            </p:cNvSpPr>
            <p:nvPr/>
          </p:nvSpPr>
          <p:spPr bwMode="auto">
            <a:xfrm flipV="1">
              <a:off x="1625603" y="6944528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Line 9"/>
            <p:cNvSpPr>
              <a:spLocks noChangeShapeType="1"/>
            </p:cNvSpPr>
            <p:nvPr/>
          </p:nvSpPr>
          <p:spPr bwMode="auto">
            <a:xfrm flipV="1">
              <a:off x="1981203" y="6944528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Line 10"/>
            <p:cNvSpPr>
              <a:spLocks noChangeShapeType="1"/>
            </p:cNvSpPr>
            <p:nvPr/>
          </p:nvSpPr>
          <p:spPr bwMode="auto">
            <a:xfrm flipV="1">
              <a:off x="2335216" y="6944528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Line 11"/>
            <p:cNvSpPr>
              <a:spLocks noChangeShapeType="1"/>
            </p:cNvSpPr>
            <p:nvPr/>
          </p:nvSpPr>
          <p:spPr bwMode="auto">
            <a:xfrm flipV="1">
              <a:off x="2690816" y="6944528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Line 12"/>
            <p:cNvSpPr>
              <a:spLocks noChangeShapeType="1"/>
            </p:cNvSpPr>
            <p:nvPr/>
          </p:nvSpPr>
          <p:spPr bwMode="auto">
            <a:xfrm flipV="1">
              <a:off x="3046416" y="6944528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Line 13"/>
            <p:cNvSpPr>
              <a:spLocks noChangeShapeType="1"/>
            </p:cNvSpPr>
            <p:nvPr/>
          </p:nvSpPr>
          <p:spPr bwMode="auto">
            <a:xfrm flipV="1">
              <a:off x="3400428" y="6944528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Line 14"/>
            <p:cNvSpPr>
              <a:spLocks noChangeShapeType="1"/>
            </p:cNvSpPr>
            <p:nvPr/>
          </p:nvSpPr>
          <p:spPr bwMode="auto">
            <a:xfrm flipV="1">
              <a:off x="3756028" y="6944528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Line 15"/>
            <p:cNvSpPr>
              <a:spLocks noChangeShapeType="1"/>
            </p:cNvSpPr>
            <p:nvPr/>
          </p:nvSpPr>
          <p:spPr bwMode="auto">
            <a:xfrm flipV="1">
              <a:off x="4110041" y="6944528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Line 16"/>
            <p:cNvSpPr>
              <a:spLocks noChangeShapeType="1"/>
            </p:cNvSpPr>
            <p:nvPr/>
          </p:nvSpPr>
          <p:spPr bwMode="auto">
            <a:xfrm flipV="1">
              <a:off x="4465641" y="6944528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Line 17"/>
            <p:cNvSpPr>
              <a:spLocks noChangeShapeType="1"/>
            </p:cNvSpPr>
            <p:nvPr/>
          </p:nvSpPr>
          <p:spPr bwMode="auto">
            <a:xfrm flipV="1">
              <a:off x="4821241" y="6944528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Line 18"/>
            <p:cNvSpPr>
              <a:spLocks noChangeShapeType="1"/>
            </p:cNvSpPr>
            <p:nvPr/>
          </p:nvSpPr>
          <p:spPr bwMode="auto">
            <a:xfrm flipV="1">
              <a:off x="5175253" y="6944528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Line 19"/>
            <p:cNvSpPr>
              <a:spLocks noChangeShapeType="1"/>
            </p:cNvSpPr>
            <p:nvPr/>
          </p:nvSpPr>
          <p:spPr bwMode="auto">
            <a:xfrm>
              <a:off x="1625603" y="4172753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Line 20"/>
            <p:cNvSpPr>
              <a:spLocks noChangeShapeType="1"/>
            </p:cNvSpPr>
            <p:nvPr/>
          </p:nvSpPr>
          <p:spPr bwMode="auto">
            <a:xfrm>
              <a:off x="1981203" y="4172753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Line 21"/>
            <p:cNvSpPr>
              <a:spLocks noChangeShapeType="1"/>
            </p:cNvSpPr>
            <p:nvPr/>
          </p:nvSpPr>
          <p:spPr bwMode="auto">
            <a:xfrm>
              <a:off x="2335216" y="4172753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Line 22"/>
            <p:cNvSpPr>
              <a:spLocks noChangeShapeType="1"/>
            </p:cNvSpPr>
            <p:nvPr/>
          </p:nvSpPr>
          <p:spPr bwMode="auto">
            <a:xfrm>
              <a:off x="2690816" y="4172753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Line 23"/>
            <p:cNvSpPr>
              <a:spLocks noChangeShapeType="1"/>
            </p:cNvSpPr>
            <p:nvPr/>
          </p:nvSpPr>
          <p:spPr bwMode="auto">
            <a:xfrm>
              <a:off x="3046416" y="4172753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Line 24"/>
            <p:cNvSpPr>
              <a:spLocks noChangeShapeType="1"/>
            </p:cNvSpPr>
            <p:nvPr/>
          </p:nvSpPr>
          <p:spPr bwMode="auto">
            <a:xfrm>
              <a:off x="3400428" y="4172753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Line 25"/>
            <p:cNvSpPr>
              <a:spLocks noChangeShapeType="1"/>
            </p:cNvSpPr>
            <p:nvPr/>
          </p:nvSpPr>
          <p:spPr bwMode="auto">
            <a:xfrm>
              <a:off x="3756028" y="4172753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Line 26"/>
            <p:cNvSpPr>
              <a:spLocks noChangeShapeType="1"/>
            </p:cNvSpPr>
            <p:nvPr/>
          </p:nvSpPr>
          <p:spPr bwMode="auto">
            <a:xfrm>
              <a:off x="4110041" y="4172753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Line 27"/>
            <p:cNvSpPr>
              <a:spLocks noChangeShapeType="1"/>
            </p:cNvSpPr>
            <p:nvPr/>
          </p:nvSpPr>
          <p:spPr bwMode="auto">
            <a:xfrm>
              <a:off x="4465641" y="4172753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Line 28"/>
            <p:cNvSpPr>
              <a:spLocks noChangeShapeType="1"/>
            </p:cNvSpPr>
            <p:nvPr/>
          </p:nvSpPr>
          <p:spPr bwMode="auto">
            <a:xfrm>
              <a:off x="4821241" y="4172753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Line 29"/>
            <p:cNvSpPr>
              <a:spLocks noChangeShapeType="1"/>
            </p:cNvSpPr>
            <p:nvPr/>
          </p:nvSpPr>
          <p:spPr bwMode="auto">
            <a:xfrm>
              <a:off x="5175253" y="4172753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Rectangle 30"/>
            <p:cNvSpPr>
              <a:spLocks noChangeArrowheads="1"/>
            </p:cNvSpPr>
            <p:nvPr/>
          </p:nvSpPr>
          <p:spPr bwMode="auto">
            <a:xfrm>
              <a:off x="1562103" y="6981040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10" name="Rectangle 31"/>
            <p:cNvSpPr>
              <a:spLocks noChangeArrowheads="1"/>
            </p:cNvSpPr>
            <p:nvPr/>
          </p:nvSpPr>
          <p:spPr bwMode="auto">
            <a:xfrm>
              <a:off x="1871666" y="698104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11" name="Rectangle 32"/>
            <p:cNvSpPr>
              <a:spLocks noChangeArrowheads="1"/>
            </p:cNvSpPr>
            <p:nvPr/>
          </p:nvSpPr>
          <p:spPr bwMode="auto">
            <a:xfrm>
              <a:off x="2232028" y="698104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12" name="Rectangle 33"/>
            <p:cNvSpPr>
              <a:spLocks noChangeArrowheads="1"/>
            </p:cNvSpPr>
            <p:nvPr/>
          </p:nvSpPr>
          <p:spPr bwMode="auto">
            <a:xfrm>
              <a:off x="2584453" y="698104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13" name="Rectangle 34"/>
            <p:cNvSpPr>
              <a:spLocks noChangeArrowheads="1"/>
            </p:cNvSpPr>
            <p:nvPr/>
          </p:nvSpPr>
          <p:spPr bwMode="auto">
            <a:xfrm>
              <a:off x="2943228" y="698104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14" name="Rectangle 35"/>
            <p:cNvSpPr>
              <a:spLocks noChangeArrowheads="1"/>
            </p:cNvSpPr>
            <p:nvPr/>
          </p:nvSpPr>
          <p:spPr bwMode="auto">
            <a:xfrm>
              <a:off x="3295653" y="698104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15" name="Rectangle 36"/>
            <p:cNvSpPr>
              <a:spLocks noChangeArrowheads="1"/>
            </p:cNvSpPr>
            <p:nvPr/>
          </p:nvSpPr>
          <p:spPr bwMode="auto">
            <a:xfrm>
              <a:off x="3646491" y="698104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16" name="Rectangle 37"/>
            <p:cNvSpPr>
              <a:spLocks noChangeArrowheads="1"/>
            </p:cNvSpPr>
            <p:nvPr/>
          </p:nvSpPr>
          <p:spPr bwMode="auto">
            <a:xfrm>
              <a:off x="4006853" y="698104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0.7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17" name="Rectangle 38"/>
            <p:cNvSpPr>
              <a:spLocks noChangeArrowheads="1"/>
            </p:cNvSpPr>
            <p:nvPr/>
          </p:nvSpPr>
          <p:spPr bwMode="auto">
            <a:xfrm>
              <a:off x="4357691" y="698104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18" name="Rectangle 39"/>
            <p:cNvSpPr>
              <a:spLocks noChangeArrowheads="1"/>
            </p:cNvSpPr>
            <p:nvPr/>
          </p:nvSpPr>
          <p:spPr bwMode="auto">
            <a:xfrm>
              <a:off x="4718053" y="698104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0.9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19" name="Rectangle 40"/>
            <p:cNvSpPr>
              <a:spLocks noChangeArrowheads="1"/>
            </p:cNvSpPr>
            <p:nvPr/>
          </p:nvSpPr>
          <p:spPr bwMode="auto">
            <a:xfrm>
              <a:off x="5110166" y="6981040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20" name="Line 43"/>
            <p:cNvSpPr>
              <a:spLocks noChangeShapeType="1"/>
            </p:cNvSpPr>
            <p:nvPr/>
          </p:nvSpPr>
          <p:spPr bwMode="auto">
            <a:xfrm>
              <a:off x="1625603" y="6979453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1" name="Line 44"/>
            <p:cNvSpPr>
              <a:spLocks noChangeShapeType="1"/>
            </p:cNvSpPr>
            <p:nvPr/>
          </p:nvSpPr>
          <p:spPr bwMode="auto">
            <a:xfrm>
              <a:off x="1625603" y="6512728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2" name="Line 45"/>
            <p:cNvSpPr>
              <a:spLocks noChangeShapeType="1"/>
            </p:cNvSpPr>
            <p:nvPr/>
          </p:nvSpPr>
          <p:spPr bwMode="auto">
            <a:xfrm>
              <a:off x="1625603" y="6044415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3" name="Line 46"/>
            <p:cNvSpPr>
              <a:spLocks noChangeShapeType="1"/>
            </p:cNvSpPr>
            <p:nvPr/>
          </p:nvSpPr>
          <p:spPr bwMode="auto">
            <a:xfrm>
              <a:off x="1625603" y="5576103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4" name="Line 47"/>
            <p:cNvSpPr>
              <a:spLocks noChangeShapeType="1"/>
            </p:cNvSpPr>
            <p:nvPr/>
          </p:nvSpPr>
          <p:spPr bwMode="auto">
            <a:xfrm>
              <a:off x="1625603" y="5107790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5" name="Line 48"/>
            <p:cNvSpPr>
              <a:spLocks noChangeShapeType="1"/>
            </p:cNvSpPr>
            <p:nvPr/>
          </p:nvSpPr>
          <p:spPr bwMode="auto">
            <a:xfrm>
              <a:off x="1625603" y="4641065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6" name="Line 49"/>
            <p:cNvSpPr>
              <a:spLocks noChangeShapeType="1"/>
            </p:cNvSpPr>
            <p:nvPr/>
          </p:nvSpPr>
          <p:spPr bwMode="auto">
            <a:xfrm>
              <a:off x="1625603" y="4172753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7" name="Line 50"/>
            <p:cNvSpPr>
              <a:spLocks noChangeShapeType="1"/>
            </p:cNvSpPr>
            <p:nvPr/>
          </p:nvSpPr>
          <p:spPr bwMode="auto">
            <a:xfrm flipH="1">
              <a:off x="5140328" y="6979453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8" name="Line 51"/>
            <p:cNvSpPr>
              <a:spLocks noChangeShapeType="1"/>
            </p:cNvSpPr>
            <p:nvPr/>
          </p:nvSpPr>
          <p:spPr bwMode="auto">
            <a:xfrm flipH="1">
              <a:off x="5140328" y="6512728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9" name="Line 52"/>
            <p:cNvSpPr>
              <a:spLocks noChangeShapeType="1"/>
            </p:cNvSpPr>
            <p:nvPr/>
          </p:nvSpPr>
          <p:spPr bwMode="auto">
            <a:xfrm flipH="1">
              <a:off x="5140328" y="6044415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0" name="Line 53"/>
            <p:cNvSpPr>
              <a:spLocks noChangeShapeType="1"/>
            </p:cNvSpPr>
            <p:nvPr/>
          </p:nvSpPr>
          <p:spPr bwMode="auto">
            <a:xfrm flipH="1">
              <a:off x="5140328" y="5576103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Line 54"/>
            <p:cNvSpPr>
              <a:spLocks noChangeShapeType="1"/>
            </p:cNvSpPr>
            <p:nvPr/>
          </p:nvSpPr>
          <p:spPr bwMode="auto">
            <a:xfrm flipH="1">
              <a:off x="5140328" y="5107790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2" name="Line 55"/>
            <p:cNvSpPr>
              <a:spLocks noChangeShapeType="1"/>
            </p:cNvSpPr>
            <p:nvPr/>
          </p:nvSpPr>
          <p:spPr bwMode="auto">
            <a:xfrm flipH="1">
              <a:off x="5140328" y="4641065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3" name="Line 56"/>
            <p:cNvSpPr>
              <a:spLocks noChangeShapeType="1"/>
            </p:cNvSpPr>
            <p:nvPr/>
          </p:nvSpPr>
          <p:spPr bwMode="auto">
            <a:xfrm flipH="1">
              <a:off x="5140328" y="4172753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4" name="Rectangle 57"/>
            <p:cNvSpPr>
              <a:spLocks noChangeArrowheads="1"/>
            </p:cNvSpPr>
            <p:nvPr/>
          </p:nvSpPr>
          <p:spPr bwMode="auto">
            <a:xfrm>
              <a:off x="1365253" y="6898490"/>
              <a:ext cx="24130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-1.5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35" name="Rectangle 58"/>
            <p:cNvSpPr>
              <a:spLocks noChangeArrowheads="1"/>
            </p:cNvSpPr>
            <p:nvPr/>
          </p:nvSpPr>
          <p:spPr bwMode="auto">
            <a:xfrm>
              <a:off x="1455741" y="6431765"/>
              <a:ext cx="12541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36" name="Rectangle 59"/>
            <p:cNvSpPr>
              <a:spLocks noChangeArrowheads="1"/>
            </p:cNvSpPr>
            <p:nvPr/>
          </p:nvSpPr>
          <p:spPr bwMode="auto">
            <a:xfrm>
              <a:off x="1365253" y="5965040"/>
              <a:ext cx="24130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-0.5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37" name="Rectangle 60"/>
            <p:cNvSpPr>
              <a:spLocks noChangeArrowheads="1"/>
            </p:cNvSpPr>
            <p:nvPr/>
          </p:nvSpPr>
          <p:spPr bwMode="auto">
            <a:xfrm>
              <a:off x="1487491" y="5499903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38" name="Rectangle 61"/>
            <p:cNvSpPr>
              <a:spLocks noChangeArrowheads="1"/>
            </p:cNvSpPr>
            <p:nvPr/>
          </p:nvSpPr>
          <p:spPr bwMode="auto">
            <a:xfrm>
              <a:off x="1397003" y="502524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39" name="Rectangle 62"/>
            <p:cNvSpPr>
              <a:spLocks noChangeArrowheads="1"/>
            </p:cNvSpPr>
            <p:nvPr/>
          </p:nvSpPr>
          <p:spPr bwMode="auto">
            <a:xfrm>
              <a:off x="1487491" y="4558515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40" name="Rectangle 63"/>
            <p:cNvSpPr>
              <a:spLocks noChangeArrowheads="1"/>
            </p:cNvSpPr>
            <p:nvPr/>
          </p:nvSpPr>
          <p:spPr bwMode="auto">
            <a:xfrm>
              <a:off x="1397003" y="409179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1.5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43" name="Freeform 66"/>
            <p:cNvSpPr>
              <a:spLocks/>
            </p:cNvSpPr>
            <p:nvPr/>
          </p:nvSpPr>
          <p:spPr bwMode="auto">
            <a:xfrm>
              <a:off x="1625603" y="4641065"/>
              <a:ext cx="3549650" cy="1871663"/>
            </a:xfrm>
            <a:custGeom>
              <a:avLst/>
              <a:gdLst>
                <a:gd name="T0" fmla="*/ 23 w 2236"/>
                <a:gd name="T1" fmla="*/ 1179 h 1179"/>
                <a:gd name="T2" fmla="*/ 67 w 2236"/>
                <a:gd name="T3" fmla="*/ 1179 h 1179"/>
                <a:gd name="T4" fmla="*/ 112 w 2236"/>
                <a:gd name="T5" fmla="*/ 1179 h 1179"/>
                <a:gd name="T6" fmla="*/ 157 w 2236"/>
                <a:gd name="T7" fmla="*/ 1179 h 1179"/>
                <a:gd name="T8" fmla="*/ 201 w 2236"/>
                <a:gd name="T9" fmla="*/ 1179 h 1179"/>
                <a:gd name="T10" fmla="*/ 246 w 2236"/>
                <a:gd name="T11" fmla="*/ 1179 h 1179"/>
                <a:gd name="T12" fmla="*/ 291 w 2236"/>
                <a:gd name="T13" fmla="*/ 1179 h 1179"/>
                <a:gd name="T14" fmla="*/ 336 w 2236"/>
                <a:gd name="T15" fmla="*/ 1179 h 1179"/>
                <a:gd name="T16" fmla="*/ 380 w 2236"/>
                <a:gd name="T17" fmla="*/ 1179 h 1179"/>
                <a:gd name="T18" fmla="*/ 425 w 2236"/>
                <a:gd name="T19" fmla="*/ 1179 h 1179"/>
                <a:gd name="T20" fmla="*/ 470 w 2236"/>
                <a:gd name="T21" fmla="*/ 0 h 1179"/>
                <a:gd name="T22" fmla="*/ 515 w 2236"/>
                <a:gd name="T23" fmla="*/ 0 h 1179"/>
                <a:gd name="T24" fmla="*/ 559 w 2236"/>
                <a:gd name="T25" fmla="*/ 0 h 1179"/>
                <a:gd name="T26" fmla="*/ 604 w 2236"/>
                <a:gd name="T27" fmla="*/ 0 h 1179"/>
                <a:gd name="T28" fmla="*/ 649 w 2236"/>
                <a:gd name="T29" fmla="*/ 0 h 1179"/>
                <a:gd name="T30" fmla="*/ 693 w 2236"/>
                <a:gd name="T31" fmla="*/ 0 h 1179"/>
                <a:gd name="T32" fmla="*/ 738 w 2236"/>
                <a:gd name="T33" fmla="*/ 0 h 1179"/>
                <a:gd name="T34" fmla="*/ 783 w 2236"/>
                <a:gd name="T35" fmla="*/ 0 h 1179"/>
                <a:gd name="T36" fmla="*/ 828 w 2236"/>
                <a:gd name="T37" fmla="*/ 0 h 1179"/>
                <a:gd name="T38" fmla="*/ 872 w 2236"/>
                <a:gd name="T39" fmla="*/ 0 h 1179"/>
                <a:gd name="T40" fmla="*/ 917 w 2236"/>
                <a:gd name="T41" fmla="*/ 1179 h 1179"/>
                <a:gd name="T42" fmla="*/ 962 w 2236"/>
                <a:gd name="T43" fmla="*/ 1179 h 1179"/>
                <a:gd name="T44" fmla="*/ 1006 w 2236"/>
                <a:gd name="T45" fmla="*/ 1179 h 1179"/>
                <a:gd name="T46" fmla="*/ 1051 w 2236"/>
                <a:gd name="T47" fmla="*/ 1179 h 1179"/>
                <a:gd name="T48" fmla="*/ 1096 w 2236"/>
                <a:gd name="T49" fmla="*/ 1179 h 1179"/>
                <a:gd name="T50" fmla="*/ 1141 w 2236"/>
                <a:gd name="T51" fmla="*/ 1179 h 1179"/>
                <a:gd name="T52" fmla="*/ 1185 w 2236"/>
                <a:gd name="T53" fmla="*/ 1179 h 1179"/>
                <a:gd name="T54" fmla="*/ 1230 w 2236"/>
                <a:gd name="T55" fmla="*/ 1179 h 1179"/>
                <a:gd name="T56" fmla="*/ 1275 w 2236"/>
                <a:gd name="T57" fmla="*/ 1179 h 1179"/>
                <a:gd name="T58" fmla="*/ 1319 w 2236"/>
                <a:gd name="T59" fmla="*/ 1179 h 1179"/>
                <a:gd name="T60" fmla="*/ 1364 w 2236"/>
                <a:gd name="T61" fmla="*/ 0 h 1179"/>
                <a:gd name="T62" fmla="*/ 1409 w 2236"/>
                <a:gd name="T63" fmla="*/ 0 h 1179"/>
                <a:gd name="T64" fmla="*/ 1454 w 2236"/>
                <a:gd name="T65" fmla="*/ 0 h 1179"/>
                <a:gd name="T66" fmla="*/ 1498 w 2236"/>
                <a:gd name="T67" fmla="*/ 0 h 1179"/>
                <a:gd name="T68" fmla="*/ 1543 w 2236"/>
                <a:gd name="T69" fmla="*/ 0 h 1179"/>
                <a:gd name="T70" fmla="*/ 1588 w 2236"/>
                <a:gd name="T71" fmla="*/ 0 h 1179"/>
                <a:gd name="T72" fmla="*/ 1633 w 2236"/>
                <a:gd name="T73" fmla="*/ 0 h 1179"/>
                <a:gd name="T74" fmla="*/ 1677 w 2236"/>
                <a:gd name="T75" fmla="*/ 0 h 1179"/>
                <a:gd name="T76" fmla="*/ 1722 w 2236"/>
                <a:gd name="T77" fmla="*/ 0 h 1179"/>
                <a:gd name="T78" fmla="*/ 1767 w 2236"/>
                <a:gd name="T79" fmla="*/ 0 h 1179"/>
                <a:gd name="T80" fmla="*/ 1811 w 2236"/>
                <a:gd name="T81" fmla="*/ 1179 h 1179"/>
                <a:gd name="T82" fmla="*/ 1856 w 2236"/>
                <a:gd name="T83" fmla="*/ 1179 h 1179"/>
                <a:gd name="T84" fmla="*/ 1901 w 2236"/>
                <a:gd name="T85" fmla="*/ 1179 h 1179"/>
                <a:gd name="T86" fmla="*/ 1946 w 2236"/>
                <a:gd name="T87" fmla="*/ 1179 h 1179"/>
                <a:gd name="T88" fmla="*/ 1990 w 2236"/>
                <a:gd name="T89" fmla="*/ 1179 h 1179"/>
                <a:gd name="T90" fmla="*/ 2035 w 2236"/>
                <a:gd name="T91" fmla="*/ 1179 h 1179"/>
                <a:gd name="T92" fmla="*/ 2080 w 2236"/>
                <a:gd name="T93" fmla="*/ 1179 h 1179"/>
                <a:gd name="T94" fmla="*/ 2124 w 2236"/>
                <a:gd name="T95" fmla="*/ 1179 h 1179"/>
                <a:gd name="T96" fmla="*/ 2169 w 2236"/>
                <a:gd name="T97" fmla="*/ 1179 h 1179"/>
                <a:gd name="T98" fmla="*/ 2214 w 2236"/>
                <a:gd name="T99" fmla="*/ 1179 h 1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236" h="1179">
                  <a:moveTo>
                    <a:pt x="0" y="589"/>
                  </a:moveTo>
                  <a:lnTo>
                    <a:pt x="23" y="1179"/>
                  </a:lnTo>
                  <a:lnTo>
                    <a:pt x="45" y="1179"/>
                  </a:lnTo>
                  <a:lnTo>
                    <a:pt x="67" y="1179"/>
                  </a:lnTo>
                  <a:lnTo>
                    <a:pt x="90" y="1179"/>
                  </a:lnTo>
                  <a:lnTo>
                    <a:pt x="112" y="1179"/>
                  </a:lnTo>
                  <a:lnTo>
                    <a:pt x="134" y="1179"/>
                  </a:lnTo>
                  <a:lnTo>
                    <a:pt x="157" y="1179"/>
                  </a:lnTo>
                  <a:lnTo>
                    <a:pt x="179" y="1179"/>
                  </a:lnTo>
                  <a:lnTo>
                    <a:pt x="201" y="1179"/>
                  </a:lnTo>
                  <a:lnTo>
                    <a:pt x="224" y="1179"/>
                  </a:lnTo>
                  <a:lnTo>
                    <a:pt x="246" y="1179"/>
                  </a:lnTo>
                  <a:lnTo>
                    <a:pt x="269" y="1179"/>
                  </a:lnTo>
                  <a:lnTo>
                    <a:pt x="291" y="1179"/>
                  </a:lnTo>
                  <a:lnTo>
                    <a:pt x="313" y="1179"/>
                  </a:lnTo>
                  <a:lnTo>
                    <a:pt x="336" y="1179"/>
                  </a:lnTo>
                  <a:lnTo>
                    <a:pt x="358" y="1179"/>
                  </a:lnTo>
                  <a:lnTo>
                    <a:pt x="380" y="1179"/>
                  </a:lnTo>
                  <a:lnTo>
                    <a:pt x="403" y="1179"/>
                  </a:lnTo>
                  <a:lnTo>
                    <a:pt x="425" y="1179"/>
                  </a:lnTo>
                  <a:lnTo>
                    <a:pt x="447" y="589"/>
                  </a:lnTo>
                  <a:lnTo>
                    <a:pt x="470" y="0"/>
                  </a:lnTo>
                  <a:lnTo>
                    <a:pt x="492" y="0"/>
                  </a:lnTo>
                  <a:lnTo>
                    <a:pt x="515" y="0"/>
                  </a:lnTo>
                  <a:lnTo>
                    <a:pt x="537" y="0"/>
                  </a:lnTo>
                  <a:lnTo>
                    <a:pt x="559" y="0"/>
                  </a:lnTo>
                  <a:lnTo>
                    <a:pt x="582" y="0"/>
                  </a:lnTo>
                  <a:lnTo>
                    <a:pt x="604" y="0"/>
                  </a:lnTo>
                  <a:lnTo>
                    <a:pt x="626" y="0"/>
                  </a:lnTo>
                  <a:lnTo>
                    <a:pt x="649" y="0"/>
                  </a:lnTo>
                  <a:lnTo>
                    <a:pt x="671" y="0"/>
                  </a:lnTo>
                  <a:lnTo>
                    <a:pt x="693" y="0"/>
                  </a:lnTo>
                  <a:lnTo>
                    <a:pt x="716" y="0"/>
                  </a:lnTo>
                  <a:lnTo>
                    <a:pt x="738" y="0"/>
                  </a:lnTo>
                  <a:lnTo>
                    <a:pt x="760" y="0"/>
                  </a:lnTo>
                  <a:lnTo>
                    <a:pt x="783" y="0"/>
                  </a:lnTo>
                  <a:lnTo>
                    <a:pt x="805" y="0"/>
                  </a:lnTo>
                  <a:lnTo>
                    <a:pt x="828" y="0"/>
                  </a:lnTo>
                  <a:lnTo>
                    <a:pt x="850" y="0"/>
                  </a:lnTo>
                  <a:lnTo>
                    <a:pt x="872" y="0"/>
                  </a:lnTo>
                  <a:lnTo>
                    <a:pt x="895" y="589"/>
                  </a:lnTo>
                  <a:lnTo>
                    <a:pt x="917" y="1179"/>
                  </a:lnTo>
                  <a:lnTo>
                    <a:pt x="939" y="1179"/>
                  </a:lnTo>
                  <a:lnTo>
                    <a:pt x="962" y="1179"/>
                  </a:lnTo>
                  <a:lnTo>
                    <a:pt x="984" y="1179"/>
                  </a:lnTo>
                  <a:lnTo>
                    <a:pt x="1006" y="1179"/>
                  </a:lnTo>
                  <a:lnTo>
                    <a:pt x="1029" y="1179"/>
                  </a:lnTo>
                  <a:lnTo>
                    <a:pt x="1051" y="1179"/>
                  </a:lnTo>
                  <a:lnTo>
                    <a:pt x="1074" y="1179"/>
                  </a:lnTo>
                  <a:lnTo>
                    <a:pt x="1096" y="1179"/>
                  </a:lnTo>
                  <a:lnTo>
                    <a:pt x="1118" y="1179"/>
                  </a:lnTo>
                  <a:lnTo>
                    <a:pt x="1141" y="1179"/>
                  </a:lnTo>
                  <a:lnTo>
                    <a:pt x="1163" y="1179"/>
                  </a:lnTo>
                  <a:lnTo>
                    <a:pt x="1185" y="1179"/>
                  </a:lnTo>
                  <a:lnTo>
                    <a:pt x="1208" y="1179"/>
                  </a:lnTo>
                  <a:lnTo>
                    <a:pt x="1230" y="1179"/>
                  </a:lnTo>
                  <a:lnTo>
                    <a:pt x="1252" y="1179"/>
                  </a:lnTo>
                  <a:lnTo>
                    <a:pt x="1275" y="1179"/>
                  </a:lnTo>
                  <a:lnTo>
                    <a:pt x="1297" y="1179"/>
                  </a:lnTo>
                  <a:lnTo>
                    <a:pt x="1319" y="1179"/>
                  </a:lnTo>
                  <a:lnTo>
                    <a:pt x="1342" y="589"/>
                  </a:lnTo>
                  <a:lnTo>
                    <a:pt x="1364" y="0"/>
                  </a:lnTo>
                  <a:lnTo>
                    <a:pt x="1387" y="0"/>
                  </a:lnTo>
                  <a:lnTo>
                    <a:pt x="1409" y="0"/>
                  </a:lnTo>
                  <a:lnTo>
                    <a:pt x="1431" y="0"/>
                  </a:lnTo>
                  <a:lnTo>
                    <a:pt x="1454" y="0"/>
                  </a:lnTo>
                  <a:lnTo>
                    <a:pt x="1476" y="0"/>
                  </a:lnTo>
                  <a:lnTo>
                    <a:pt x="1498" y="0"/>
                  </a:lnTo>
                  <a:lnTo>
                    <a:pt x="1521" y="0"/>
                  </a:lnTo>
                  <a:lnTo>
                    <a:pt x="1543" y="0"/>
                  </a:lnTo>
                  <a:lnTo>
                    <a:pt x="1565" y="0"/>
                  </a:lnTo>
                  <a:lnTo>
                    <a:pt x="1588" y="0"/>
                  </a:lnTo>
                  <a:lnTo>
                    <a:pt x="1610" y="0"/>
                  </a:lnTo>
                  <a:lnTo>
                    <a:pt x="1633" y="0"/>
                  </a:lnTo>
                  <a:lnTo>
                    <a:pt x="1655" y="0"/>
                  </a:lnTo>
                  <a:lnTo>
                    <a:pt x="1677" y="0"/>
                  </a:lnTo>
                  <a:lnTo>
                    <a:pt x="1700" y="0"/>
                  </a:lnTo>
                  <a:lnTo>
                    <a:pt x="1722" y="0"/>
                  </a:lnTo>
                  <a:lnTo>
                    <a:pt x="1744" y="0"/>
                  </a:lnTo>
                  <a:lnTo>
                    <a:pt x="1767" y="0"/>
                  </a:lnTo>
                  <a:lnTo>
                    <a:pt x="1789" y="589"/>
                  </a:lnTo>
                  <a:lnTo>
                    <a:pt x="1811" y="1179"/>
                  </a:lnTo>
                  <a:lnTo>
                    <a:pt x="1834" y="1179"/>
                  </a:lnTo>
                  <a:lnTo>
                    <a:pt x="1856" y="1179"/>
                  </a:lnTo>
                  <a:lnTo>
                    <a:pt x="1878" y="1179"/>
                  </a:lnTo>
                  <a:lnTo>
                    <a:pt x="1901" y="1179"/>
                  </a:lnTo>
                  <a:lnTo>
                    <a:pt x="1923" y="1179"/>
                  </a:lnTo>
                  <a:lnTo>
                    <a:pt x="1946" y="1179"/>
                  </a:lnTo>
                  <a:lnTo>
                    <a:pt x="1968" y="1179"/>
                  </a:lnTo>
                  <a:lnTo>
                    <a:pt x="1990" y="1179"/>
                  </a:lnTo>
                  <a:lnTo>
                    <a:pt x="2013" y="1179"/>
                  </a:lnTo>
                  <a:lnTo>
                    <a:pt x="2035" y="1179"/>
                  </a:lnTo>
                  <a:lnTo>
                    <a:pt x="2057" y="1179"/>
                  </a:lnTo>
                  <a:lnTo>
                    <a:pt x="2080" y="1179"/>
                  </a:lnTo>
                  <a:lnTo>
                    <a:pt x="2102" y="1179"/>
                  </a:lnTo>
                  <a:lnTo>
                    <a:pt x="2124" y="1179"/>
                  </a:lnTo>
                  <a:lnTo>
                    <a:pt x="2147" y="1179"/>
                  </a:lnTo>
                  <a:lnTo>
                    <a:pt x="2169" y="1179"/>
                  </a:lnTo>
                  <a:lnTo>
                    <a:pt x="2192" y="1179"/>
                  </a:lnTo>
                  <a:lnTo>
                    <a:pt x="2214" y="1179"/>
                  </a:lnTo>
                  <a:lnTo>
                    <a:pt x="2236" y="589"/>
                  </a:lnTo>
                </a:path>
              </a:pathLst>
            </a:custGeom>
            <a:noFill/>
            <a:ln w="1905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144920" y="7106779"/>
              <a:ext cx="49885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Time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 rot="16200000">
              <a:off x="951470" y="5449466"/>
              <a:ext cx="5838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Stress</a:t>
              </a:r>
            </a:p>
          </p:txBody>
        </p:sp>
        <p:sp>
          <p:nvSpPr>
            <p:cNvPr id="207" name="Freeform 129"/>
            <p:cNvSpPr>
              <a:spLocks/>
            </p:cNvSpPr>
            <p:nvPr/>
          </p:nvSpPr>
          <p:spPr bwMode="auto">
            <a:xfrm>
              <a:off x="1625599" y="4209264"/>
              <a:ext cx="3549650" cy="2711450"/>
            </a:xfrm>
            <a:custGeom>
              <a:avLst/>
              <a:gdLst>
                <a:gd name="T0" fmla="*/ 18 w 2236"/>
                <a:gd name="T1" fmla="*/ 1337 h 1708"/>
                <a:gd name="T2" fmla="*/ 54 w 2236"/>
                <a:gd name="T3" fmla="*/ 1459 h 1708"/>
                <a:gd name="T4" fmla="*/ 90 w 2236"/>
                <a:gd name="T5" fmla="*/ 1462 h 1708"/>
                <a:gd name="T6" fmla="*/ 125 w 2236"/>
                <a:gd name="T7" fmla="*/ 1446 h 1708"/>
                <a:gd name="T8" fmla="*/ 161 w 2236"/>
                <a:gd name="T9" fmla="*/ 1461 h 1708"/>
                <a:gd name="T10" fmla="*/ 197 w 2236"/>
                <a:gd name="T11" fmla="*/ 1451 h 1708"/>
                <a:gd name="T12" fmla="*/ 233 w 2236"/>
                <a:gd name="T13" fmla="*/ 1456 h 1708"/>
                <a:gd name="T14" fmla="*/ 269 w 2236"/>
                <a:gd name="T15" fmla="*/ 1456 h 1708"/>
                <a:gd name="T16" fmla="*/ 304 w 2236"/>
                <a:gd name="T17" fmla="*/ 1453 h 1708"/>
                <a:gd name="T18" fmla="*/ 340 w 2236"/>
                <a:gd name="T19" fmla="*/ 1457 h 1708"/>
                <a:gd name="T20" fmla="*/ 376 w 2236"/>
                <a:gd name="T21" fmla="*/ 1451 h 1708"/>
                <a:gd name="T22" fmla="*/ 412 w 2236"/>
                <a:gd name="T23" fmla="*/ 1401 h 1708"/>
                <a:gd name="T24" fmla="*/ 447 w 2236"/>
                <a:gd name="T25" fmla="*/ 1012 h 1708"/>
                <a:gd name="T26" fmla="*/ 483 w 2236"/>
                <a:gd name="T27" fmla="*/ 238 h 1708"/>
                <a:gd name="T28" fmla="*/ 519 w 2236"/>
                <a:gd name="T29" fmla="*/ 161 h 1708"/>
                <a:gd name="T30" fmla="*/ 555 w 2236"/>
                <a:gd name="T31" fmla="*/ 384 h 1708"/>
                <a:gd name="T32" fmla="*/ 591 w 2236"/>
                <a:gd name="T33" fmla="*/ 195 h 1708"/>
                <a:gd name="T34" fmla="*/ 626 w 2236"/>
                <a:gd name="T35" fmla="*/ 336 h 1708"/>
                <a:gd name="T36" fmla="*/ 662 w 2236"/>
                <a:gd name="T37" fmla="*/ 229 h 1708"/>
                <a:gd name="T38" fmla="*/ 698 w 2236"/>
                <a:gd name="T39" fmla="*/ 314 h 1708"/>
                <a:gd name="T40" fmla="*/ 734 w 2236"/>
                <a:gd name="T41" fmla="*/ 243 h 1708"/>
                <a:gd name="T42" fmla="*/ 769 w 2236"/>
                <a:gd name="T43" fmla="*/ 304 h 1708"/>
                <a:gd name="T44" fmla="*/ 805 w 2236"/>
                <a:gd name="T45" fmla="*/ 254 h 1708"/>
                <a:gd name="T46" fmla="*/ 841 w 2236"/>
                <a:gd name="T47" fmla="*/ 324 h 1708"/>
                <a:gd name="T48" fmla="*/ 877 w 2236"/>
                <a:gd name="T49" fmla="*/ 468 h 1708"/>
                <a:gd name="T50" fmla="*/ 913 w 2236"/>
                <a:gd name="T51" fmla="*/ 1028 h 1708"/>
                <a:gd name="T52" fmla="*/ 948 w 2236"/>
                <a:gd name="T53" fmla="*/ 1628 h 1708"/>
                <a:gd name="T54" fmla="*/ 984 w 2236"/>
                <a:gd name="T55" fmla="*/ 1557 h 1708"/>
                <a:gd name="T56" fmla="*/ 1020 w 2236"/>
                <a:gd name="T57" fmla="*/ 1313 h 1708"/>
                <a:gd name="T58" fmla="*/ 1056 w 2236"/>
                <a:gd name="T59" fmla="*/ 1538 h 1708"/>
                <a:gd name="T60" fmla="*/ 1091 w 2236"/>
                <a:gd name="T61" fmla="*/ 1432 h 1708"/>
                <a:gd name="T62" fmla="*/ 1127 w 2236"/>
                <a:gd name="T63" fmla="*/ 1438 h 1708"/>
                <a:gd name="T64" fmla="*/ 1163 w 2236"/>
                <a:gd name="T65" fmla="*/ 1490 h 1708"/>
                <a:gd name="T66" fmla="*/ 1199 w 2236"/>
                <a:gd name="T67" fmla="*/ 1413 h 1708"/>
                <a:gd name="T68" fmla="*/ 1235 w 2236"/>
                <a:gd name="T69" fmla="*/ 1494 h 1708"/>
                <a:gd name="T70" fmla="*/ 1270 w 2236"/>
                <a:gd name="T71" fmla="*/ 1402 h 1708"/>
                <a:gd name="T72" fmla="*/ 1306 w 2236"/>
                <a:gd name="T73" fmla="*/ 1382 h 1708"/>
                <a:gd name="T74" fmla="*/ 1342 w 2236"/>
                <a:gd name="T75" fmla="*/ 1010 h 1708"/>
                <a:gd name="T76" fmla="*/ 1378 w 2236"/>
                <a:gd name="T77" fmla="*/ 463 h 1708"/>
                <a:gd name="T78" fmla="*/ 1413 w 2236"/>
                <a:gd name="T79" fmla="*/ 0 h 1708"/>
                <a:gd name="T80" fmla="*/ 1449 w 2236"/>
                <a:gd name="T81" fmla="*/ 257 h 1708"/>
                <a:gd name="T82" fmla="*/ 1485 w 2236"/>
                <a:gd name="T83" fmla="*/ 411 h 1708"/>
                <a:gd name="T84" fmla="*/ 1521 w 2236"/>
                <a:gd name="T85" fmla="*/ 193 h 1708"/>
                <a:gd name="T86" fmla="*/ 1556 w 2236"/>
                <a:gd name="T87" fmla="*/ 270 h 1708"/>
                <a:gd name="T88" fmla="*/ 1592 w 2236"/>
                <a:gd name="T89" fmla="*/ 338 h 1708"/>
                <a:gd name="T90" fmla="*/ 1628 w 2236"/>
                <a:gd name="T91" fmla="*/ 197 h 1708"/>
                <a:gd name="T92" fmla="*/ 1664 w 2236"/>
                <a:gd name="T93" fmla="*/ 346 h 1708"/>
                <a:gd name="T94" fmla="*/ 1700 w 2236"/>
                <a:gd name="T95" fmla="*/ 236 h 1708"/>
                <a:gd name="T96" fmla="*/ 1735 w 2236"/>
                <a:gd name="T97" fmla="*/ 356 h 1708"/>
                <a:gd name="T98" fmla="*/ 1771 w 2236"/>
                <a:gd name="T99" fmla="*/ 502 h 1708"/>
                <a:gd name="T100" fmla="*/ 1807 w 2236"/>
                <a:gd name="T101" fmla="*/ 932 h 1708"/>
                <a:gd name="T102" fmla="*/ 1843 w 2236"/>
                <a:gd name="T103" fmla="*/ 1528 h 1708"/>
                <a:gd name="T104" fmla="*/ 1878 w 2236"/>
                <a:gd name="T105" fmla="*/ 1693 h 1708"/>
                <a:gd name="T106" fmla="*/ 1914 w 2236"/>
                <a:gd name="T107" fmla="*/ 1430 h 1708"/>
                <a:gd name="T108" fmla="*/ 1950 w 2236"/>
                <a:gd name="T109" fmla="*/ 1298 h 1708"/>
                <a:gd name="T110" fmla="*/ 1986 w 2236"/>
                <a:gd name="T111" fmla="*/ 1587 h 1708"/>
                <a:gd name="T112" fmla="*/ 2022 w 2236"/>
                <a:gd name="T113" fmla="*/ 1432 h 1708"/>
                <a:gd name="T114" fmla="*/ 2057 w 2236"/>
                <a:gd name="T115" fmla="*/ 1396 h 1708"/>
                <a:gd name="T116" fmla="*/ 2093 w 2236"/>
                <a:gd name="T117" fmla="*/ 1534 h 1708"/>
                <a:gd name="T118" fmla="*/ 2129 w 2236"/>
                <a:gd name="T119" fmla="*/ 1391 h 1708"/>
                <a:gd name="T120" fmla="*/ 2165 w 2236"/>
                <a:gd name="T121" fmla="*/ 1448 h 1708"/>
                <a:gd name="T122" fmla="*/ 2200 w 2236"/>
                <a:gd name="T123" fmla="*/ 1335 h 1708"/>
                <a:gd name="T124" fmla="*/ 2236 w 2236"/>
                <a:gd name="T125" fmla="*/ 1011 h 17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236" h="1708">
                  <a:moveTo>
                    <a:pt x="0" y="865"/>
                  </a:moveTo>
                  <a:lnTo>
                    <a:pt x="18" y="1337"/>
                  </a:lnTo>
                  <a:lnTo>
                    <a:pt x="36" y="1506"/>
                  </a:lnTo>
                  <a:lnTo>
                    <a:pt x="54" y="1459"/>
                  </a:lnTo>
                  <a:lnTo>
                    <a:pt x="72" y="1433"/>
                  </a:lnTo>
                  <a:lnTo>
                    <a:pt x="90" y="1462"/>
                  </a:lnTo>
                  <a:lnTo>
                    <a:pt x="108" y="1463"/>
                  </a:lnTo>
                  <a:lnTo>
                    <a:pt x="125" y="1446"/>
                  </a:lnTo>
                  <a:lnTo>
                    <a:pt x="143" y="1453"/>
                  </a:lnTo>
                  <a:lnTo>
                    <a:pt x="161" y="1461"/>
                  </a:lnTo>
                  <a:lnTo>
                    <a:pt x="179" y="1452"/>
                  </a:lnTo>
                  <a:lnTo>
                    <a:pt x="197" y="1451"/>
                  </a:lnTo>
                  <a:lnTo>
                    <a:pt x="215" y="1458"/>
                  </a:lnTo>
                  <a:lnTo>
                    <a:pt x="233" y="1456"/>
                  </a:lnTo>
                  <a:lnTo>
                    <a:pt x="251" y="1451"/>
                  </a:lnTo>
                  <a:lnTo>
                    <a:pt x="269" y="1456"/>
                  </a:lnTo>
                  <a:lnTo>
                    <a:pt x="286" y="1457"/>
                  </a:lnTo>
                  <a:lnTo>
                    <a:pt x="304" y="1453"/>
                  </a:lnTo>
                  <a:lnTo>
                    <a:pt x="322" y="1454"/>
                  </a:lnTo>
                  <a:lnTo>
                    <a:pt x="340" y="1457"/>
                  </a:lnTo>
                  <a:lnTo>
                    <a:pt x="358" y="1454"/>
                  </a:lnTo>
                  <a:lnTo>
                    <a:pt x="376" y="1451"/>
                  </a:lnTo>
                  <a:lnTo>
                    <a:pt x="394" y="1444"/>
                  </a:lnTo>
                  <a:lnTo>
                    <a:pt x="412" y="1401"/>
                  </a:lnTo>
                  <a:lnTo>
                    <a:pt x="430" y="1273"/>
                  </a:lnTo>
                  <a:lnTo>
                    <a:pt x="447" y="1012"/>
                  </a:lnTo>
                  <a:lnTo>
                    <a:pt x="465" y="622"/>
                  </a:lnTo>
                  <a:lnTo>
                    <a:pt x="483" y="238"/>
                  </a:lnTo>
                  <a:lnTo>
                    <a:pt x="501" y="64"/>
                  </a:lnTo>
                  <a:lnTo>
                    <a:pt x="519" y="161"/>
                  </a:lnTo>
                  <a:lnTo>
                    <a:pt x="537" y="347"/>
                  </a:lnTo>
                  <a:lnTo>
                    <a:pt x="555" y="384"/>
                  </a:lnTo>
                  <a:lnTo>
                    <a:pt x="573" y="266"/>
                  </a:lnTo>
                  <a:lnTo>
                    <a:pt x="591" y="195"/>
                  </a:lnTo>
                  <a:lnTo>
                    <a:pt x="608" y="264"/>
                  </a:lnTo>
                  <a:lnTo>
                    <a:pt x="626" y="336"/>
                  </a:lnTo>
                  <a:lnTo>
                    <a:pt x="644" y="292"/>
                  </a:lnTo>
                  <a:lnTo>
                    <a:pt x="662" y="229"/>
                  </a:lnTo>
                  <a:lnTo>
                    <a:pt x="680" y="262"/>
                  </a:lnTo>
                  <a:lnTo>
                    <a:pt x="698" y="314"/>
                  </a:lnTo>
                  <a:lnTo>
                    <a:pt x="716" y="285"/>
                  </a:lnTo>
                  <a:lnTo>
                    <a:pt x="734" y="243"/>
                  </a:lnTo>
                  <a:lnTo>
                    <a:pt x="752" y="271"/>
                  </a:lnTo>
                  <a:lnTo>
                    <a:pt x="769" y="304"/>
                  </a:lnTo>
                  <a:lnTo>
                    <a:pt x="787" y="275"/>
                  </a:lnTo>
                  <a:lnTo>
                    <a:pt x="805" y="254"/>
                  </a:lnTo>
                  <a:lnTo>
                    <a:pt x="823" y="290"/>
                  </a:lnTo>
                  <a:lnTo>
                    <a:pt x="841" y="324"/>
                  </a:lnTo>
                  <a:lnTo>
                    <a:pt x="859" y="351"/>
                  </a:lnTo>
                  <a:lnTo>
                    <a:pt x="877" y="468"/>
                  </a:lnTo>
                  <a:lnTo>
                    <a:pt x="895" y="713"/>
                  </a:lnTo>
                  <a:lnTo>
                    <a:pt x="913" y="1028"/>
                  </a:lnTo>
                  <a:lnTo>
                    <a:pt x="930" y="1357"/>
                  </a:lnTo>
                  <a:lnTo>
                    <a:pt x="948" y="1628"/>
                  </a:lnTo>
                  <a:lnTo>
                    <a:pt x="966" y="1708"/>
                  </a:lnTo>
                  <a:lnTo>
                    <a:pt x="984" y="1557"/>
                  </a:lnTo>
                  <a:lnTo>
                    <a:pt x="1002" y="1357"/>
                  </a:lnTo>
                  <a:lnTo>
                    <a:pt x="1020" y="1313"/>
                  </a:lnTo>
                  <a:lnTo>
                    <a:pt x="1038" y="1427"/>
                  </a:lnTo>
                  <a:lnTo>
                    <a:pt x="1056" y="1538"/>
                  </a:lnTo>
                  <a:lnTo>
                    <a:pt x="1074" y="1530"/>
                  </a:lnTo>
                  <a:lnTo>
                    <a:pt x="1091" y="1432"/>
                  </a:lnTo>
                  <a:lnTo>
                    <a:pt x="1109" y="1376"/>
                  </a:lnTo>
                  <a:lnTo>
                    <a:pt x="1127" y="1438"/>
                  </a:lnTo>
                  <a:lnTo>
                    <a:pt x="1145" y="1520"/>
                  </a:lnTo>
                  <a:lnTo>
                    <a:pt x="1163" y="1490"/>
                  </a:lnTo>
                  <a:lnTo>
                    <a:pt x="1181" y="1404"/>
                  </a:lnTo>
                  <a:lnTo>
                    <a:pt x="1199" y="1413"/>
                  </a:lnTo>
                  <a:lnTo>
                    <a:pt x="1217" y="1492"/>
                  </a:lnTo>
                  <a:lnTo>
                    <a:pt x="1235" y="1494"/>
                  </a:lnTo>
                  <a:lnTo>
                    <a:pt x="1252" y="1421"/>
                  </a:lnTo>
                  <a:lnTo>
                    <a:pt x="1270" y="1402"/>
                  </a:lnTo>
                  <a:lnTo>
                    <a:pt x="1288" y="1433"/>
                  </a:lnTo>
                  <a:lnTo>
                    <a:pt x="1306" y="1382"/>
                  </a:lnTo>
                  <a:lnTo>
                    <a:pt x="1324" y="1215"/>
                  </a:lnTo>
                  <a:lnTo>
                    <a:pt x="1342" y="1010"/>
                  </a:lnTo>
                  <a:lnTo>
                    <a:pt x="1360" y="773"/>
                  </a:lnTo>
                  <a:lnTo>
                    <a:pt x="1378" y="463"/>
                  </a:lnTo>
                  <a:lnTo>
                    <a:pt x="1396" y="150"/>
                  </a:lnTo>
                  <a:lnTo>
                    <a:pt x="1413" y="0"/>
                  </a:lnTo>
                  <a:lnTo>
                    <a:pt x="1431" y="74"/>
                  </a:lnTo>
                  <a:lnTo>
                    <a:pt x="1449" y="257"/>
                  </a:lnTo>
                  <a:lnTo>
                    <a:pt x="1467" y="394"/>
                  </a:lnTo>
                  <a:lnTo>
                    <a:pt x="1485" y="411"/>
                  </a:lnTo>
                  <a:lnTo>
                    <a:pt x="1503" y="318"/>
                  </a:lnTo>
                  <a:lnTo>
                    <a:pt x="1521" y="193"/>
                  </a:lnTo>
                  <a:lnTo>
                    <a:pt x="1539" y="162"/>
                  </a:lnTo>
                  <a:lnTo>
                    <a:pt x="1556" y="270"/>
                  </a:lnTo>
                  <a:lnTo>
                    <a:pt x="1574" y="380"/>
                  </a:lnTo>
                  <a:lnTo>
                    <a:pt x="1592" y="338"/>
                  </a:lnTo>
                  <a:lnTo>
                    <a:pt x="1610" y="213"/>
                  </a:lnTo>
                  <a:lnTo>
                    <a:pt x="1628" y="197"/>
                  </a:lnTo>
                  <a:lnTo>
                    <a:pt x="1646" y="298"/>
                  </a:lnTo>
                  <a:lnTo>
                    <a:pt x="1664" y="346"/>
                  </a:lnTo>
                  <a:lnTo>
                    <a:pt x="1682" y="286"/>
                  </a:lnTo>
                  <a:lnTo>
                    <a:pt x="1700" y="236"/>
                  </a:lnTo>
                  <a:lnTo>
                    <a:pt x="1717" y="274"/>
                  </a:lnTo>
                  <a:lnTo>
                    <a:pt x="1735" y="356"/>
                  </a:lnTo>
                  <a:lnTo>
                    <a:pt x="1753" y="426"/>
                  </a:lnTo>
                  <a:lnTo>
                    <a:pt x="1771" y="502"/>
                  </a:lnTo>
                  <a:lnTo>
                    <a:pt x="1789" y="655"/>
                  </a:lnTo>
                  <a:lnTo>
                    <a:pt x="1807" y="932"/>
                  </a:lnTo>
                  <a:lnTo>
                    <a:pt x="1825" y="1270"/>
                  </a:lnTo>
                  <a:lnTo>
                    <a:pt x="1843" y="1528"/>
                  </a:lnTo>
                  <a:lnTo>
                    <a:pt x="1861" y="1655"/>
                  </a:lnTo>
                  <a:lnTo>
                    <a:pt x="1878" y="1693"/>
                  </a:lnTo>
                  <a:lnTo>
                    <a:pt x="1896" y="1626"/>
                  </a:lnTo>
                  <a:lnTo>
                    <a:pt x="1914" y="1430"/>
                  </a:lnTo>
                  <a:lnTo>
                    <a:pt x="1932" y="1255"/>
                  </a:lnTo>
                  <a:lnTo>
                    <a:pt x="1950" y="1298"/>
                  </a:lnTo>
                  <a:lnTo>
                    <a:pt x="1968" y="1489"/>
                  </a:lnTo>
                  <a:lnTo>
                    <a:pt x="1986" y="1587"/>
                  </a:lnTo>
                  <a:lnTo>
                    <a:pt x="2004" y="1526"/>
                  </a:lnTo>
                  <a:lnTo>
                    <a:pt x="2022" y="1432"/>
                  </a:lnTo>
                  <a:lnTo>
                    <a:pt x="2039" y="1387"/>
                  </a:lnTo>
                  <a:lnTo>
                    <a:pt x="2057" y="1396"/>
                  </a:lnTo>
                  <a:lnTo>
                    <a:pt x="2075" y="1463"/>
                  </a:lnTo>
                  <a:lnTo>
                    <a:pt x="2093" y="1534"/>
                  </a:lnTo>
                  <a:lnTo>
                    <a:pt x="2111" y="1501"/>
                  </a:lnTo>
                  <a:lnTo>
                    <a:pt x="2129" y="1391"/>
                  </a:lnTo>
                  <a:lnTo>
                    <a:pt x="2147" y="1364"/>
                  </a:lnTo>
                  <a:lnTo>
                    <a:pt x="2165" y="1448"/>
                  </a:lnTo>
                  <a:lnTo>
                    <a:pt x="2183" y="1472"/>
                  </a:lnTo>
                  <a:lnTo>
                    <a:pt x="2200" y="1335"/>
                  </a:lnTo>
                  <a:lnTo>
                    <a:pt x="2218" y="1147"/>
                  </a:lnTo>
                  <a:lnTo>
                    <a:pt x="2236" y="1011"/>
                  </a:lnTo>
                </a:path>
              </a:pathLst>
            </a:custGeom>
            <a:noFill/>
            <a:ln w="19050" cap="flat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2" name="Freeform 192"/>
            <p:cNvSpPr>
              <a:spLocks/>
            </p:cNvSpPr>
            <p:nvPr/>
          </p:nvSpPr>
          <p:spPr bwMode="auto">
            <a:xfrm>
              <a:off x="1629570" y="4178309"/>
              <a:ext cx="2268538" cy="2779713"/>
            </a:xfrm>
            <a:custGeom>
              <a:avLst/>
              <a:gdLst>
                <a:gd name="T0" fmla="*/ 23 w 1429"/>
                <a:gd name="T1" fmla="*/ 1399 h 1751"/>
                <a:gd name="T2" fmla="*/ 56 w 1429"/>
                <a:gd name="T3" fmla="*/ 1489 h 1751"/>
                <a:gd name="T4" fmla="*/ 90 w 1429"/>
                <a:gd name="T5" fmla="*/ 1466 h 1751"/>
                <a:gd name="T6" fmla="*/ 123 w 1429"/>
                <a:gd name="T7" fmla="*/ 1477 h 1751"/>
                <a:gd name="T8" fmla="*/ 157 w 1429"/>
                <a:gd name="T9" fmla="*/ 1470 h 1751"/>
                <a:gd name="T10" fmla="*/ 190 w 1429"/>
                <a:gd name="T11" fmla="*/ 1475 h 1751"/>
                <a:gd name="T12" fmla="*/ 224 w 1429"/>
                <a:gd name="T13" fmla="*/ 1471 h 1751"/>
                <a:gd name="T14" fmla="*/ 257 w 1429"/>
                <a:gd name="T15" fmla="*/ 1474 h 1751"/>
                <a:gd name="T16" fmla="*/ 291 w 1429"/>
                <a:gd name="T17" fmla="*/ 1472 h 1751"/>
                <a:gd name="T18" fmla="*/ 324 w 1429"/>
                <a:gd name="T19" fmla="*/ 1473 h 1751"/>
                <a:gd name="T20" fmla="*/ 358 w 1429"/>
                <a:gd name="T21" fmla="*/ 1470 h 1751"/>
                <a:gd name="T22" fmla="*/ 392 w 1429"/>
                <a:gd name="T23" fmla="*/ 1446 h 1751"/>
                <a:gd name="T24" fmla="*/ 425 w 1429"/>
                <a:gd name="T25" fmla="*/ 1300 h 1751"/>
                <a:gd name="T26" fmla="*/ 459 w 1429"/>
                <a:gd name="T27" fmla="*/ 859 h 1751"/>
                <a:gd name="T28" fmla="*/ 492 w 1429"/>
                <a:gd name="T29" fmla="*/ 242 h 1751"/>
                <a:gd name="T30" fmla="*/ 526 w 1429"/>
                <a:gd name="T31" fmla="*/ 87 h 1751"/>
                <a:gd name="T32" fmla="*/ 559 w 1429"/>
                <a:gd name="T33" fmla="*/ 393 h 1751"/>
                <a:gd name="T34" fmla="*/ 593 w 1429"/>
                <a:gd name="T35" fmla="*/ 334 h 1751"/>
                <a:gd name="T36" fmla="*/ 626 w 1429"/>
                <a:gd name="T37" fmla="*/ 207 h 1751"/>
                <a:gd name="T38" fmla="*/ 660 w 1429"/>
                <a:gd name="T39" fmla="*/ 364 h 1751"/>
                <a:gd name="T40" fmla="*/ 693 w 1429"/>
                <a:gd name="T41" fmla="*/ 265 h 1751"/>
                <a:gd name="T42" fmla="*/ 727 w 1429"/>
                <a:gd name="T43" fmla="*/ 288 h 1751"/>
                <a:gd name="T44" fmla="*/ 760 w 1429"/>
                <a:gd name="T45" fmla="*/ 323 h 1751"/>
                <a:gd name="T46" fmla="*/ 794 w 1429"/>
                <a:gd name="T47" fmla="*/ 263 h 1751"/>
                <a:gd name="T48" fmla="*/ 828 w 1429"/>
                <a:gd name="T49" fmla="*/ 359 h 1751"/>
                <a:gd name="T50" fmla="*/ 861 w 1429"/>
                <a:gd name="T51" fmla="*/ 400 h 1751"/>
                <a:gd name="T52" fmla="*/ 895 w 1429"/>
                <a:gd name="T53" fmla="*/ 729 h 1751"/>
                <a:gd name="T54" fmla="*/ 928 w 1429"/>
                <a:gd name="T55" fmla="*/ 1198 h 1751"/>
                <a:gd name="T56" fmla="*/ 962 w 1429"/>
                <a:gd name="T57" fmla="*/ 1666 h 1751"/>
                <a:gd name="T58" fmla="*/ 995 w 1429"/>
                <a:gd name="T59" fmla="*/ 1681 h 1751"/>
                <a:gd name="T60" fmla="*/ 1029 w 1429"/>
                <a:gd name="T61" fmla="*/ 1361 h 1751"/>
                <a:gd name="T62" fmla="*/ 1062 w 1429"/>
                <a:gd name="T63" fmla="*/ 1378 h 1751"/>
                <a:gd name="T64" fmla="*/ 1096 w 1429"/>
                <a:gd name="T65" fmla="*/ 1573 h 1751"/>
                <a:gd name="T66" fmla="*/ 1129 w 1429"/>
                <a:gd name="T67" fmla="*/ 1490 h 1751"/>
                <a:gd name="T68" fmla="*/ 1163 w 1429"/>
                <a:gd name="T69" fmla="*/ 1378 h 1751"/>
                <a:gd name="T70" fmla="*/ 1197 w 1429"/>
                <a:gd name="T71" fmla="*/ 1555 h 1751"/>
                <a:gd name="T72" fmla="*/ 1230 w 1429"/>
                <a:gd name="T73" fmla="*/ 1444 h 1751"/>
                <a:gd name="T74" fmla="*/ 1264 w 1429"/>
                <a:gd name="T75" fmla="*/ 1414 h 1751"/>
                <a:gd name="T76" fmla="*/ 1297 w 1429"/>
                <a:gd name="T77" fmla="*/ 1418 h 1751"/>
                <a:gd name="T78" fmla="*/ 1331 w 1429"/>
                <a:gd name="T79" fmla="*/ 1133 h 1751"/>
                <a:gd name="T80" fmla="*/ 1364 w 1429"/>
                <a:gd name="T81" fmla="*/ 795 h 1751"/>
                <a:gd name="T82" fmla="*/ 1398 w 1429"/>
                <a:gd name="T83" fmla="*/ 331 h 1751"/>
                <a:gd name="T84" fmla="*/ 1429 w 1429"/>
                <a:gd name="T85" fmla="*/ 0 h 1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429" h="1751">
                  <a:moveTo>
                    <a:pt x="0" y="883"/>
                  </a:moveTo>
                  <a:lnTo>
                    <a:pt x="11" y="1178"/>
                  </a:lnTo>
                  <a:lnTo>
                    <a:pt x="23" y="1399"/>
                  </a:lnTo>
                  <a:lnTo>
                    <a:pt x="34" y="1510"/>
                  </a:lnTo>
                  <a:lnTo>
                    <a:pt x="45" y="1523"/>
                  </a:lnTo>
                  <a:lnTo>
                    <a:pt x="56" y="1489"/>
                  </a:lnTo>
                  <a:lnTo>
                    <a:pt x="67" y="1456"/>
                  </a:lnTo>
                  <a:lnTo>
                    <a:pt x="79" y="1450"/>
                  </a:lnTo>
                  <a:lnTo>
                    <a:pt x="90" y="1466"/>
                  </a:lnTo>
                  <a:lnTo>
                    <a:pt x="101" y="1483"/>
                  </a:lnTo>
                  <a:lnTo>
                    <a:pt x="112" y="1486"/>
                  </a:lnTo>
                  <a:lnTo>
                    <a:pt x="123" y="1477"/>
                  </a:lnTo>
                  <a:lnTo>
                    <a:pt x="134" y="1466"/>
                  </a:lnTo>
                  <a:lnTo>
                    <a:pt x="146" y="1464"/>
                  </a:lnTo>
                  <a:lnTo>
                    <a:pt x="157" y="1470"/>
                  </a:lnTo>
                  <a:lnTo>
                    <a:pt x="168" y="1478"/>
                  </a:lnTo>
                  <a:lnTo>
                    <a:pt x="179" y="1479"/>
                  </a:lnTo>
                  <a:lnTo>
                    <a:pt x="190" y="1475"/>
                  </a:lnTo>
                  <a:lnTo>
                    <a:pt x="201" y="1469"/>
                  </a:lnTo>
                  <a:lnTo>
                    <a:pt x="213" y="1468"/>
                  </a:lnTo>
                  <a:lnTo>
                    <a:pt x="224" y="1471"/>
                  </a:lnTo>
                  <a:lnTo>
                    <a:pt x="235" y="1476"/>
                  </a:lnTo>
                  <a:lnTo>
                    <a:pt x="246" y="1477"/>
                  </a:lnTo>
                  <a:lnTo>
                    <a:pt x="257" y="1474"/>
                  </a:lnTo>
                  <a:lnTo>
                    <a:pt x="269" y="1470"/>
                  </a:lnTo>
                  <a:lnTo>
                    <a:pt x="280" y="1469"/>
                  </a:lnTo>
                  <a:lnTo>
                    <a:pt x="291" y="1472"/>
                  </a:lnTo>
                  <a:lnTo>
                    <a:pt x="302" y="1475"/>
                  </a:lnTo>
                  <a:lnTo>
                    <a:pt x="313" y="1476"/>
                  </a:lnTo>
                  <a:lnTo>
                    <a:pt x="324" y="1473"/>
                  </a:lnTo>
                  <a:lnTo>
                    <a:pt x="336" y="1471"/>
                  </a:lnTo>
                  <a:lnTo>
                    <a:pt x="347" y="1470"/>
                  </a:lnTo>
                  <a:lnTo>
                    <a:pt x="358" y="1470"/>
                  </a:lnTo>
                  <a:lnTo>
                    <a:pt x="369" y="1469"/>
                  </a:lnTo>
                  <a:lnTo>
                    <a:pt x="380" y="1462"/>
                  </a:lnTo>
                  <a:lnTo>
                    <a:pt x="392" y="1446"/>
                  </a:lnTo>
                  <a:lnTo>
                    <a:pt x="403" y="1418"/>
                  </a:lnTo>
                  <a:lnTo>
                    <a:pt x="414" y="1372"/>
                  </a:lnTo>
                  <a:lnTo>
                    <a:pt x="425" y="1300"/>
                  </a:lnTo>
                  <a:lnTo>
                    <a:pt x="436" y="1193"/>
                  </a:lnTo>
                  <a:lnTo>
                    <a:pt x="447" y="1046"/>
                  </a:lnTo>
                  <a:lnTo>
                    <a:pt x="459" y="859"/>
                  </a:lnTo>
                  <a:lnTo>
                    <a:pt x="470" y="645"/>
                  </a:lnTo>
                  <a:lnTo>
                    <a:pt x="481" y="430"/>
                  </a:lnTo>
                  <a:lnTo>
                    <a:pt x="492" y="242"/>
                  </a:lnTo>
                  <a:lnTo>
                    <a:pt x="503" y="111"/>
                  </a:lnTo>
                  <a:lnTo>
                    <a:pt x="515" y="58"/>
                  </a:lnTo>
                  <a:lnTo>
                    <a:pt x="526" y="87"/>
                  </a:lnTo>
                  <a:lnTo>
                    <a:pt x="537" y="179"/>
                  </a:lnTo>
                  <a:lnTo>
                    <a:pt x="548" y="296"/>
                  </a:lnTo>
                  <a:lnTo>
                    <a:pt x="559" y="393"/>
                  </a:lnTo>
                  <a:lnTo>
                    <a:pt x="570" y="434"/>
                  </a:lnTo>
                  <a:lnTo>
                    <a:pt x="582" y="408"/>
                  </a:lnTo>
                  <a:lnTo>
                    <a:pt x="593" y="334"/>
                  </a:lnTo>
                  <a:lnTo>
                    <a:pt x="604" y="251"/>
                  </a:lnTo>
                  <a:lnTo>
                    <a:pt x="615" y="201"/>
                  </a:lnTo>
                  <a:lnTo>
                    <a:pt x="626" y="207"/>
                  </a:lnTo>
                  <a:lnTo>
                    <a:pt x="638" y="258"/>
                  </a:lnTo>
                  <a:lnTo>
                    <a:pt x="649" y="324"/>
                  </a:lnTo>
                  <a:lnTo>
                    <a:pt x="660" y="364"/>
                  </a:lnTo>
                  <a:lnTo>
                    <a:pt x="671" y="360"/>
                  </a:lnTo>
                  <a:lnTo>
                    <a:pt x="682" y="317"/>
                  </a:lnTo>
                  <a:lnTo>
                    <a:pt x="693" y="265"/>
                  </a:lnTo>
                  <a:lnTo>
                    <a:pt x="705" y="237"/>
                  </a:lnTo>
                  <a:lnTo>
                    <a:pt x="716" y="248"/>
                  </a:lnTo>
                  <a:lnTo>
                    <a:pt x="727" y="288"/>
                  </a:lnTo>
                  <a:lnTo>
                    <a:pt x="738" y="328"/>
                  </a:lnTo>
                  <a:lnTo>
                    <a:pt x="749" y="342"/>
                  </a:lnTo>
                  <a:lnTo>
                    <a:pt x="760" y="323"/>
                  </a:lnTo>
                  <a:lnTo>
                    <a:pt x="772" y="288"/>
                  </a:lnTo>
                  <a:lnTo>
                    <a:pt x="783" y="261"/>
                  </a:lnTo>
                  <a:lnTo>
                    <a:pt x="794" y="263"/>
                  </a:lnTo>
                  <a:lnTo>
                    <a:pt x="805" y="293"/>
                  </a:lnTo>
                  <a:lnTo>
                    <a:pt x="816" y="332"/>
                  </a:lnTo>
                  <a:lnTo>
                    <a:pt x="828" y="359"/>
                  </a:lnTo>
                  <a:lnTo>
                    <a:pt x="839" y="368"/>
                  </a:lnTo>
                  <a:lnTo>
                    <a:pt x="850" y="373"/>
                  </a:lnTo>
                  <a:lnTo>
                    <a:pt x="861" y="400"/>
                  </a:lnTo>
                  <a:lnTo>
                    <a:pt x="872" y="470"/>
                  </a:lnTo>
                  <a:lnTo>
                    <a:pt x="883" y="584"/>
                  </a:lnTo>
                  <a:lnTo>
                    <a:pt x="895" y="729"/>
                  </a:lnTo>
                  <a:lnTo>
                    <a:pt x="906" y="884"/>
                  </a:lnTo>
                  <a:lnTo>
                    <a:pt x="917" y="1040"/>
                  </a:lnTo>
                  <a:lnTo>
                    <a:pt x="928" y="1198"/>
                  </a:lnTo>
                  <a:lnTo>
                    <a:pt x="939" y="1364"/>
                  </a:lnTo>
                  <a:lnTo>
                    <a:pt x="951" y="1528"/>
                  </a:lnTo>
                  <a:lnTo>
                    <a:pt x="962" y="1666"/>
                  </a:lnTo>
                  <a:lnTo>
                    <a:pt x="973" y="1748"/>
                  </a:lnTo>
                  <a:lnTo>
                    <a:pt x="984" y="1751"/>
                  </a:lnTo>
                  <a:lnTo>
                    <a:pt x="995" y="1681"/>
                  </a:lnTo>
                  <a:lnTo>
                    <a:pt x="1006" y="1566"/>
                  </a:lnTo>
                  <a:lnTo>
                    <a:pt x="1018" y="1448"/>
                  </a:lnTo>
                  <a:lnTo>
                    <a:pt x="1029" y="1361"/>
                  </a:lnTo>
                  <a:lnTo>
                    <a:pt x="1040" y="1323"/>
                  </a:lnTo>
                  <a:lnTo>
                    <a:pt x="1051" y="1332"/>
                  </a:lnTo>
                  <a:lnTo>
                    <a:pt x="1062" y="1378"/>
                  </a:lnTo>
                  <a:lnTo>
                    <a:pt x="1074" y="1446"/>
                  </a:lnTo>
                  <a:lnTo>
                    <a:pt x="1085" y="1518"/>
                  </a:lnTo>
                  <a:lnTo>
                    <a:pt x="1096" y="1573"/>
                  </a:lnTo>
                  <a:lnTo>
                    <a:pt x="1107" y="1589"/>
                  </a:lnTo>
                  <a:lnTo>
                    <a:pt x="1118" y="1559"/>
                  </a:lnTo>
                  <a:lnTo>
                    <a:pt x="1129" y="1490"/>
                  </a:lnTo>
                  <a:lnTo>
                    <a:pt x="1141" y="1414"/>
                  </a:lnTo>
                  <a:lnTo>
                    <a:pt x="1152" y="1369"/>
                  </a:lnTo>
                  <a:lnTo>
                    <a:pt x="1163" y="1378"/>
                  </a:lnTo>
                  <a:lnTo>
                    <a:pt x="1174" y="1435"/>
                  </a:lnTo>
                  <a:lnTo>
                    <a:pt x="1185" y="1508"/>
                  </a:lnTo>
                  <a:lnTo>
                    <a:pt x="1197" y="1555"/>
                  </a:lnTo>
                  <a:lnTo>
                    <a:pt x="1208" y="1553"/>
                  </a:lnTo>
                  <a:lnTo>
                    <a:pt x="1219" y="1506"/>
                  </a:lnTo>
                  <a:lnTo>
                    <a:pt x="1230" y="1444"/>
                  </a:lnTo>
                  <a:lnTo>
                    <a:pt x="1241" y="1400"/>
                  </a:lnTo>
                  <a:lnTo>
                    <a:pt x="1252" y="1392"/>
                  </a:lnTo>
                  <a:lnTo>
                    <a:pt x="1264" y="1414"/>
                  </a:lnTo>
                  <a:lnTo>
                    <a:pt x="1275" y="1443"/>
                  </a:lnTo>
                  <a:lnTo>
                    <a:pt x="1286" y="1450"/>
                  </a:lnTo>
                  <a:lnTo>
                    <a:pt x="1297" y="1418"/>
                  </a:lnTo>
                  <a:lnTo>
                    <a:pt x="1308" y="1346"/>
                  </a:lnTo>
                  <a:lnTo>
                    <a:pt x="1319" y="1245"/>
                  </a:lnTo>
                  <a:lnTo>
                    <a:pt x="1331" y="1133"/>
                  </a:lnTo>
                  <a:lnTo>
                    <a:pt x="1342" y="1021"/>
                  </a:lnTo>
                  <a:lnTo>
                    <a:pt x="1353" y="911"/>
                  </a:lnTo>
                  <a:lnTo>
                    <a:pt x="1364" y="795"/>
                  </a:lnTo>
                  <a:lnTo>
                    <a:pt x="1375" y="662"/>
                  </a:lnTo>
                  <a:lnTo>
                    <a:pt x="1387" y="505"/>
                  </a:lnTo>
                  <a:lnTo>
                    <a:pt x="1398" y="331"/>
                  </a:lnTo>
                  <a:lnTo>
                    <a:pt x="1409" y="166"/>
                  </a:lnTo>
                  <a:lnTo>
                    <a:pt x="1420" y="42"/>
                  </a:lnTo>
                  <a:lnTo>
                    <a:pt x="1429" y="0"/>
                  </a:lnTo>
                </a:path>
              </a:pathLst>
            </a:custGeom>
            <a:noFill/>
            <a:ln w="19050" cap="flat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3" name="Freeform 193"/>
            <p:cNvSpPr>
              <a:spLocks/>
            </p:cNvSpPr>
            <p:nvPr/>
          </p:nvSpPr>
          <p:spPr bwMode="auto">
            <a:xfrm>
              <a:off x="3912396" y="4178309"/>
              <a:ext cx="1266825" cy="2752725"/>
            </a:xfrm>
            <a:custGeom>
              <a:avLst/>
              <a:gdLst>
                <a:gd name="T0" fmla="*/ 4 w 798"/>
                <a:gd name="T1" fmla="*/ 8 h 1734"/>
                <a:gd name="T2" fmla="*/ 27 w 798"/>
                <a:gd name="T3" fmla="*/ 190 h 1734"/>
                <a:gd name="T4" fmla="*/ 49 w 798"/>
                <a:gd name="T5" fmla="*/ 358 h 1734"/>
                <a:gd name="T6" fmla="*/ 72 w 798"/>
                <a:gd name="T7" fmla="*/ 434 h 1734"/>
                <a:gd name="T8" fmla="*/ 94 w 798"/>
                <a:gd name="T9" fmla="*/ 416 h 1734"/>
                <a:gd name="T10" fmla="*/ 116 w 798"/>
                <a:gd name="T11" fmla="*/ 267 h 1734"/>
                <a:gd name="T12" fmla="*/ 139 w 798"/>
                <a:gd name="T13" fmla="*/ 136 h 1734"/>
                <a:gd name="T14" fmla="*/ 161 w 798"/>
                <a:gd name="T15" fmla="*/ 236 h 1734"/>
                <a:gd name="T16" fmla="*/ 183 w 798"/>
                <a:gd name="T17" fmla="*/ 410 h 1734"/>
                <a:gd name="T18" fmla="*/ 206 w 798"/>
                <a:gd name="T19" fmla="*/ 382 h 1734"/>
                <a:gd name="T20" fmla="*/ 228 w 798"/>
                <a:gd name="T21" fmla="*/ 245 h 1734"/>
                <a:gd name="T22" fmla="*/ 250 w 798"/>
                <a:gd name="T23" fmla="*/ 235 h 1734"/>
                <a:gd name="T24" fmla="*/ 273 w 798"/>
                <a:gd name="T25" fmla="*/ 336 h 1734"/>
                <a:gd name="T26" fmla="*/ 295 w 798"/>
                <a:gd name="T27" fmla="*/ 432 h 1734"/>
                <a:gd name="T28" fmla="*/ 318 w 798"/>
                <a:gd name="T29" fmla="*/ 491 h 1734"/>
                <a:gd name="T30" fmla="*/ 340 w 798"/>
                <a:gd name="T31" fmla="*/ 565 h 1734"/>
                <a:gd name="T32" fmla="*/ 362 w 798"/>
                <a:gd name="T33" fmla="*/ 769 h 1734"/>
                <a:gd name="T34" fmla="*/ 385 w 798"/>
                <a:gd name="T35" fmla="*/ 1124 h 1734"/>
                <a:gd name="T36" fmla="*/ 407 w 798"/>
                <a:gd name="T37" fmla="*/ 1448 h 1734"/>
                <a:gd name="T38" fmla="*/ 429 w 798"/>
                <a:gd name="T39" fmla="*/ 1609 h 1734"/>
                <a:gd name="T40" fmla="*/ 452 w 798"/>
                <a:gd name="T41" fmla="*/ 1699 h 1734"/>
                <a:gd name="T42" fmla="*/ 474 w 798"/>
                <a:gd name="T43" fmla="*/ 1734 h 1734"/>
                <a:gd name="T44" fmla="*/ 496 w 798"/>
                <a:gd name="T45" fmla="*/ 1575 h 1734"/>
                <a:gd name="T46" fmla="*/ 519 w 798"/>
                <a:gd name="T47" fmla="*/ 1309 h 1734"/>
                <a:gd name="T48" fmla="*/ 541 w 798"/>
                <a:gd name="T49" fmla="*/ 1250 h 1734"/>
                <a:gd name="T50" fmla="*/ 563 w 798"/>
                <a:gd name="T51" fmla="*/ 1433 h 1734"/>
                <a:gd name="T52" fmla="*/ 586 w 798"/>
                <a:gd name="T53" fmla="*/ 1581 h 1734"/>
                <a:gd name="T54" fmla="*/ 608 w 798"/>
                <a:gd name="T55" fmla="*/ 1573 h 1734"/>
                <a:gd name="T56" fmla="*/ 631 w 798"/>
                <a:gd name="T57" fmla="*/ 1504 h 1734"/>
                <a:gd name="T58" fmla="*/ 653 w 798"/>
                <a:gd name="T59" fmla="*/ 1422 h 1734"/>
                <a:gd name="T60" fmla="*/ 675 w 798"/>
                <a:gd name="T61" fmla="*/ 1366 h 1734"/>
                <a:gd name="T62" fmla="*/ 698 w 798"/>
                <a:gd name="T63" fmla="*/ 1425 h 1734"/>
                <a:gd name="T64" fmla="*/ 720 w 798"/>
                <a:gd name="T65" fmla="*/ 1522 h 1734"/>
                <a:gd name="T66" fmla="*/ 742 w 798"/>
                <a:gd name="T67" fmla="*/ 1455 h 1734"/>
                <a:gd name="T68" fmla="*/ 765 w 798"/>
                <a:gd name="T69" fmla="*/ 1237 h 1734"/>
                <a:gd name="T70" fmla="*/ 787 w 798"/>
                <a:gd name="T71" fmla="*/ 1065 h 17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98" h="1734">
                  <a:moveTo>
                    <a:pt x="0" y="0"/>
                  </a:moveTo>
                  <a:lnTo>
                    <a:pt x="4" y="8"/>
                  </a:lnTo>
                  <a:lnTo>
                    <a:pt x="16" y="87"/>
                  </a:lnTo>
                  <a:lnTo>
                    <a:pt x="27" y="190"/>
                  </a:lnTo>
                  <a:lnTo>
                    <a:pt x="38" y="286"/>
                  </a:lnTo>
                  <a:lnTo>
                    <a:pt x="49" y="358"/>
                  </a:lnTo>
                  <a:lnTo>
                    <a:pt x="60" y="406"/>
                  </a:lnTo>
                  <a:lnTo>
                    <a:pt x="72" y="434"/>
                  </a:lnTo>
                  <a:lnTo>
                    <a:pt x="83" y="440"/>
                  </a:lnTo>
                  <a:lnTo>
                    <a:pt x="94" y="416"/>
                  </a:lnTo>
                  <a:lnTo>
                    <a:pt x="105" y="355"/>
                  </a:lnTo>
                  <a:lnTo>
                    <a:pt x="116" y="267"/>
                  </a:lnTo>
                  <a:lnTo>
                    <a:pt x="127" y="181"/>
                  </a:lnTo>
                  <a:lnTo>
                    <a:pt x="139" y="136"/>
                  </a:lnTo>
                  <a:lnTo>
                    <a:pt x="150" y="157"/>
                  </a:lnTo>
                  <a:lnTo>
                    <a:pt x="161" y="236"/>
                  </a:lnTo>
                  <a:lnTo>
                    <a:pt x="172" y="337"/>
                  </a:lnTo>
                  <a:lnTo>
                    <a:pt x="183" y="410"/>
                  </a:lnTo>
                  <a:lnTo>
                    <a:pt x="195" y="425"/>
                  </a:lnTo>
                  <a:lnTo>
                    <a:pt x="206" y="382"/>
                  </a:lnTo>
                  <a:lnTo>
                    <a:pt x="217" y="309"/>
                  </a:lnTo>
                  <a:lnTo>
                    <a:pt x="228" y="245"/>
                  </a:lnTo>
                  <a:lnTo>
                    <a:pt x="239" y="219"/>
                  </a:lnTo>
                  <a:lnTo>
                    <a:pt x="250" y="235"/>
                  </a:lnTo>
                  <a:lnTo>
                    <a:pt x="262" y="280"/>
                  </a:lnTo>
                  <a:lnTo>
                    <a:pt x="273" y="336"/>
                  </a:lnTo>
                  <a:lnTo>
                    <a:pt x="284" y="389"/>
                  </a:lnTo>
                  <a:lnTo>
                    <a:pt x="295" y="432"/>
                  </a:lnTo>
                  <a:lnTo>
                    <a:pt x="306" y="464"/>
                  </a:lnTo>
                  <a:lnTo>
                    <a:pt x="318" y="491"/>
                  </a:lnTo>
                  <a:lnTo>
                    <a:pt x="329" y="520"/>
                  </a:lnTo>
                  <a:lnTo>
                    <a:pt x="340" y="565"/>
                  </a:lnTo>
                  <a:lnTo>
                    <a:pt x="351" y="644"/>
                  </a:lnTo>
                  <a:lnTo>
                    <a:pt x="362" y="769"/>
                  </a:lnTo>
                  <a:lnTo>
                    <a:pt x="373" y="936"/>
                  </a:lnTo>
                  <a:lnTo>
                    <a:pt x="385" y="1124"/>
                  </a:lnTo>
                  <a:lnTo>
                    <a:pt x="396" y="1304"/>
                  </a:lnTo>
                  <a:lnTo>
                    <a:pt x="407" y="1448"/>
                  </a:lnTo>
                  <a:lnTo>
                    <a:pt x="418" y="1546"/>
                  </a:lnTo>
                  <a:lnTo>
                    <a:pt x="429" y="1609"/>
                  </a:lnTo>
                  <a:lnTo>
                    <a:pt x="440" y="1656"/>
                  </a:lnTo>
                  <a:lnTo>
                    <a:pt x="452" y="1699"/>
                  </a:lnTo>
                  <a:lnTo>
                    <a:pt x="463" y="1732"/>
                  </a:lnTo>
                  <a:lnTo>
                    <a:pt x="474" y="1734"/>
                  </a:lnTo>
                  <a:lnTo>
                    <a:pt x="485" y="1682"/>
                  </a:lnTo>
                  <a:lnTo>
                    <a:pt x="496" y="1575"/>
                  </a:lnTo>
                  <a:lnTo>
                    <a:pt x="508" y="1435"/>
                  </a:lnTo>
                  <a:lnTo>
                    <a:pt x="519" y="1309"/>
                  </a:lnTo>
                  <a:lnTo>
                    <a:pt x="530" y="1240"/>
                  </a:lnTo>
                  <a:lnTo>
                    <a:pt x="541" y="1250"/>
                  </a:lnTo>
                  <a:lnTo>
                    <a:pt x="552" y="1326"/>
                  </a:lnTo>
                  <a:lnTo>
                    <a:pt x="563" y="1433"/>
                  </a:lnTo>
                  <a:lnTo>
                    <a:pt x="575" y="1527"/>
                  </a:lnTo>
                  <a:lnTo>
                    <a:pt x="586" y="1581"/>
                  </a:lnTo>
                  <a:lnTo>
                    <a:pt x="597" y="1592"/>
                  </a:lnTo>
                  <a:lnTo>
                    <a:pt x="608" y="1573"/>
                  </a:lnTo>
                  <a:lnTo>
                    <a:pt x="619" y="1540"/>
                  </a:lnTo>
                  <a:lnTo>
                    <a:pt x="631" y="1504"/>
                  </a:lnTo>
                  <a:lnTo>
                    <a:pt x="642" y="1464"/>
                  </a:lnTo>
                  <a:lnTo>
                    <a:pt x="653" y="1422"/>
                  </a:lnTo>
                  <a:lnTo>
                    <a:pt x="664" y="1384"/>
                  </a:lnTo>
                  <a:lnTo>
                    <a:pt x="675" y="1366"/>
                  </a:lnTo>
                  <a:lnTo>
                    <a:pt x="686" y="1380"/>
                  </a:lnTo>
                  <a:lnTo>
                    <a:pt x="698" y="1425"/>
                  </a:lnTo>
                  <a:lnTo>
                    <a:pt x="709" y="1483"/>
                  </a:lnTo>
                  <a:lnTo>
                    <a:pt x="720" y="1522"/>
                  </a:lnTo>
                  <a:lnTo>
                    <a:pt x="731" y="1516"/>
                  </a:lnTo>
                  <a:lnTo>
                    <a:pt x="742" y="1455"/>
                  </a:lnTo>
                  <a:lnTo>
                    <a:pt x="754" y="1353"/>
                  </a:lnTo>
                  <a:lnTo>
                    <a:pt x="765" y="1237"/>
                  </a:lnTo>
                  <a:lnTo>
                    <a:pt x="776" y="1136"/>
                  </a:lnTo>
                  <a:lnTo>
                    <a:pt x="787" y="1065"/>
                  </a:lnTo>
                  <a:lnTo>
                    <a:pt x="798" y="1020"/>
                  </a:lnTo>
                </a:path>
              </a:pathLst>
            </a:custGeom>
            <a:noFill/>
            <a:ln w="19050" cap="flat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78" name="Group 277"/>
            <p:cNvGrpSpPr/>
            <p:nvPr/>
          </p:nvGrpSpPr>
          <p:grpSpPr>
            <a:xfrm>
              <a:off x="4040412" y="4258433"/>
              <a:ext cx="1162580" cy="600164"/>
              <a:chOff x="4040412" y="4258433"/>
              <a:chExt cx="1162580" cy="600164"/>
            </a:xfrm>
          </p:grpSpPr>
          <p:sp>
            <p:nvSpPr>
              <p:cNvPr id="81" name="Rectangle 80"/>
              <p:cNvSpPr/>
              <p:nvPr/>
            </p:nvSpPr>
            <p:spPr>
              <a:xfrm>
                <a:off x="4040412" y="4258433"/>
                <a:ext cx="1069754" cy="60016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77" name="Group 276"/>
              <p:cNvGrpSpPr/>
              <p:nvPr/>
            </p:nvGrpSpPr>
            <p:grpSpPr>
              <a:xfrm>
                <a:off x="4091572" y="4258433"/>
                <a:ext cx="1111420" cy="600164"/>
                <a:chOff x="4091572" y="4258433"/>
                <a:chExt cx="1111420" cy="600164"/>
              </a:xfrm>
            </p:grpSpPr>
            <p:sp>
              <p:nvSpPr>
                <p:cNvPr id="82" name="TextBox 81"/>
                <p:cNvSpPr txBox="1"/>
                <p:nvPr/>
              </p:nvSpPr>
              <p:spPr>
                <a:xfrm>
                  <a:off x="4351477" y="4258433"/>
                  <a:ext cx="851515" cy="60016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>
                      <a:latin typeface="Euclid Symbol" panose="05050102010706020507" pitchFamily="18" charset="2"/>
                      <a:cs typeface="Arial" panose="020B0604020202020204" pitchFamily="34" charset="0"/>
                    </a:rPr>
                    <a:t>D</a:t>
                  </a:r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 = 0.01</a:t>
                  </a:r>
                </a:p>
                <a:p>
                  <a:r>
                    <a:rPr lang="en-US" sz="1100" dirty="0">
                      <a:latin typeface="Euclid Symbol" panose="05050102010706020507" pitchFamily="18" charset="2"/>
                      <a:cs typeface="Arial" panose="020B0604020202020204" pitchFamily="34" charset="0"/>
                    </a:rPr>
                    <a:t>D</a:t>
                  </a:r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 = 0.008</a:t>
                  </a:r>
                </a:p>
                <a:p>
                  <a:r>
                    <a:rPr lang="en-US" sz="1100" dirty="0">
                      <a:latin typeface="Euclid Symbol" panose="05050102010706020507" pitchFamily="18" charset="2"/>
                      <a:cs typeface="Arial" panose="020B0604020202020204" pitchFamily="34" charset="0"/>
                    </a:rPr>
                    <a:t>D</a:t>
                  </a:r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 = 0.005</a:t>
                  </a:r>
                </a:p>
              </p:txBody>
            </p:sp>
            <p:grpSp>
              <p:nvGrpSpPr>
                <p:cNvPr id="276" name="Group 275"/>
                <p:cNvGrpSpPr/>
                <p:nvPr/>
              </p:nvGrpSpPr>
              <p:grpSpPr>
                <a:xfrm>
                  <a:off x="4091572" y="4399861"/>
                  <a:ext cx="313742" cy="341744"/>
                  <a:chOff x="4091571" y="4399861"/>
                  <a:chExt cx="369455" cy="341744"/>
                </a:xfrm>
              </p:grpSpPr>
              <p:cxnSp>
                <p:nvCxnSpPr>
                  <p:cNvPr id="83" name="Straight Connector 82"/>
                  <p:cNvCxnSpPr/>
                  <p:nvPr/>
                </p:nvCxnSpPr>
                <p:spPr>
                  <a:xfrm>
                    <a:off x="4091571" y="4399861"/>
                    <a:ext cx="36945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Straight Connector 83"/>
                  <p:cNvCxnSpPr/>
                  <p:nvPr/>
                </p:nvCxnSpPr>
                <p:spPr>
                  <a:xfrm>
                    <a:off x="4091571" y="4570733"/>
                    <a:ext cx="36945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Connector 84"/>
                  <p:cNvCxnSpPr/>
                  <p:nvPr/>
                </p:nvCxnSpPr>
                <p:spPr>
                  <a:xfrm>
                    <a:off x="4091571" y="4741605"/>
                    <a:ext cx="36945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</p:spTree>
    <p:extLst>
      <p:ext uri="{BB962C8B-B14F-4D97-AF65-F5344CB8AC3E}">
        <p14:creationId xmlns:p14="http://schemas.microsoft.com/office/powerpoint/2010/main" val="34625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5" name="Group 284"/>
          <p:cNvGrpSpPr/>
          <p:nvPr/>
        </p:nvGrpSpPr>
        <p:grpSpPr>
          <a:xfrm>
            <a:off x="1050659" y="400853"/>
            <a:ext cx="4090420" cy="3276599"/>
            <a:chOff x="1050659" y="400853"/>
            <a:chExt cx="4090420" cy="3276599"/>
          </a:xfrm>
        </p:grpSpPr>
        <p:grpSp>
          <p:nvGrpSpPr>
            <p:cNvPr id="284" name="Group 283"/>
            <p:cNvGrpSpPr/>
            <p:nvPr/>
          </p:nvGrpSpPr>
          <p:grpSpPr>
            <a:xfrm>
              <a:off x="1565503" y="488169"/>
              <a:ext cx="3549650" cy="2806700"/>
              <a:chOff x="1679575" y="4075113"/>
              <a:chExt cx="3549650" cy="2806700"/>
            </a:xfrm>
          </p:grpSpPr>
          <p:sp>
            <p:nvSpPr>
              <p:cNvPr id="280" name="Freeform 196"/>
              <p:cNvSpPr>
                <a:spLocks/>
              </p:cNvSpPr>
              <p:nvPr/>
            </p:nvSpPr>
            <p:spPr bwMode="auto">
              <a:xfrm>
                <a:off x="1679575" y="4122738"/>
                <a:ext cx="1570038" cy="2759075"/>
              </a:xfrm>
              <a:custGeom>
                <a:avLst/>
                <a:gdLst>
                  <a:gd name="T0" fmla="*/ 11 w 989"/>
                  <a:gd name="T1" fmla="*/ 1132 h 1738"/>
                  <a:gd name="T2" fmla="*/ 34 w 989"/>
                  <a:gd name="T3" fmla="*/ 1477 h 1738"/>
                  <a:gd name="T4" fmla="*/ 56 w 989"/>
                  <a:gd name="T5" fmla="*/ 1486 h 1738"/>
                  <a:gd name="T6" fmla="*/ 79 w 989"/>
                  <a:gd name="T7" fmla="*/ 1416 h 1738"/>
                  <a:gd name="T8" fmla="*/ 101 w 989"/>
                  <a:gd name="T9" fmla="*/ 1435 h 1738"/>
                  <a:gd name="T10" fmla="*/ 123 w 989"/>
                  <a:gd name="T11" fmla="*/ 1460 h 1738"/>
                  <a:gd name="T12" fmla="*/ 146 w 989"/>
                  <a:gd name="T13" fmla="*/ 1440 h 1738"/>
                  <a:gd name="T14" fmla="*/ 168 w 989"/>
                  <a:gd name="T15" fmla="*/ 1433 h 1738"/>
                  <a:gd name="T16" fmla="*/ 190 w 989"/>
                  <a:gd name="T17" fmla="*/ 1450 h 1738"/>
                  <a:gd name="T18" fmla="*/ 213 w 989"/>
                  <a:gd name="T19" fmla="*/ 1446 h 1738"/>
                  <a:gd name="T20" fmla="*/ 235 w 989"/>
                  <a:gd name="T21" fmla="*/ 1436 h 1738"/>
                  <a:gd name="T22" fmla="*/ 257 w 989"/>
                  <a:gd name="T23" fmla="*/ 1443 h 1738"/>
                  <a:gd name="T24" fmla="*/ 280 w 989"/>
                  <a:gd name="T25" fmla="*/ 1448 h 1738"/>
                  <a:gd name="T26" fmla="*/ 302 w 989"/>
                  <a:gd name="T27" fmla="*/ 1440 h 1738"/>
                  <a:gd name="T28" fmla="*/ 324 w 989"/>
                  <a:gd name="T29" fmla="*/ 1439 h 1738"/>
                  <a:gd name="T30" fmla="*/ 347 w 989"/>
                  <a:gd name="T31" fmla="*/ 1442 h 1738"/>
                  <a:gd name="T32" fmla="*/ 369 w 989"/>
                  <a:gd name="T33" fmla="*/ 1427 h 1738"/>
                  <a:gd name="T34" fmla="*/ 392 w 989"/>
                  <a:gd name="T35" fmla="*/ 1390 h 1738"/>
                  <a:gd name="T36" fmla="*/ 414 w 989"/>
                  <a:gd name="T37" fmla="*/ 1313 h 1738"/>
                  <a:gd name="T38" fmla="*/ 436 w 989"/>
                  <a:gd name="T39" fmla="*/ 1151 h 1738"/>
                  <a:gd name="T40" fmla="*/ 459 w 989"/>
                  <a:gd name="T41" fmla="*/ 879 h 1738"/>
                  <a:gd name="T42" fmla="*/ 481 w 989"/>
                  <a:gd name="T43" fmla="*/ 529 h 1738"/>
                  <a:gd name="T44" fmla="*/ 503 w 989"/>
                  <a:gd name="T45" fmla="*/ 193 h 1738"/>
                  <a:gd name="T46" fmla="*/ 526 w 989"/>
                  <a:gd name="T47" fmla="*/ 5 h 1738"/>
                  <a:gd name="T48" fmla="*/ 548 w 989"/>
                  <a:gd name="T49" fmla="*/ 54 h 1738"/>
                  <a:gd name="T50" fmla="*/ 570 w 989"/>
                  <a:gd name="T51" fmla="*/ 264 h 1738"/>
                  <a:gd name="T52" fmla="*/ 593 w 989"/>
                  <a:gd name="T53" fmla="*/ 421 h 1738"/>
                  <a:gd name="T54" fmla="*/ 615 w 989"/>
                  <a:gd name="T55" fmla="*/ 380 h 1738"/>
                  <a:gd name="T56" fmla="*/ 638 w 989"/>
                  <a:gd name="T57" fmla="*/ 219 h 1738"/>
                  <a:gd name="T58" fmla="*/ 660 w 989"/>
                  <a:gd name="T59" fmla="*/ 146 h 1738"/>
                  <a:gd name="T60" fmla="*/ 682 w 989"/>
                  <a:gd name="T61" fmla="*/ 239 h 1738"/>
                  <a:gd name="T62" fmla="*/ 705 w 989"/>
                  <a:gd name="T63" fmla="*/ 351 h 1738"/>
                  <a:gd name="T64" fmla="*/ 727 w 989"/>
                  <a:gd name="T65" fmla="*/ 321 h 1738"/>
                  <a:gd name="T66" fmla="*/ 749 w 989"/>
                  <a:gd name="T67" fmla="*/ 212 h 1738"/>
                  <a:gd name="T68" fmla="*/ 772 w 989"/>
                  <a:gd name="T69" fmla="*/ 207 h 1738"/>
                  <a:gd name="T70" fmla="*/ 794 w 989"/>
                  <a:gd name="T71" fmla="*/ 311 h 1738"/>
                  <a:gd name="T72" fmla="*/ 816 w 989"/>
                  <a:gd name="T73" fmla="*/ 360 h 1738"/>
                  <a:gd name="T74" fmla="*/ 839 w 989"/>
                  <a:gd name="T75" fmla="*/ 328 h 1738"/>
                  <a:gd name="T76" fmla="*/ 861 w 989"/>
                  <a:gd name="T77" fmla="*/ 377 h 1738"/>
                  <a:gd name="T78" fmla="*/ 883 w 989"/>
                  <a:gd name="T79" fmla="*/ 584 h 1738"/>
                  <a:gd name="T80" fmla="*/ 906 w 989"/>
                  <a:gd name="T81" fmla="*/ 833 h 1738"/>
                  <a:gd name="T82" fmla="*/ 928 w 989"/>
                  <a:gd name="T83" fmla="*/ 1055 h 1738"/>
                  <a:gd name="T84" fmla="*/ 951 w 989"/>
                  <a:gd name="T85" fmla="*/ 1321 h 1738"/>
                  <a:gd name="T86" fmla="*/ 973 w 989"/>
                  <a:gd name="T87" fmla="*/ 1616 h 1738"/>
                  <a:gd name="T88" fmla="*/ 989 w 989"/>
                  <a:gd name="T89" fmla="*/ 1738 h 1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989" h="1738">
                    <a:moveTo>
                      <a:pt x="0" y="853"/>
                    </a:moveTo>
                    <a:lnTo>
                      <a:pt x="11" y="1132"/>
                    </a:lnTo>
                    <a:lnTo>
                      <a:pt x="23" y="1351"/>
                    </a:lnTo>
                    <a:lnTo>
                      <a:pt x="34" y="1477"/>
                    </a:lnTo>
                    <a:lnTo>
                      <a:pt x="45" y="1511"/>
                    </a:lnTo>
                    <a:lnTo>
                      <a:pt x="56" y="1486"/>
                    </a:lnTo>
                    <a:lnTo>
                      <a:pt x="67" y="1443"/>
                    </a:lnTo>
                    <a:lnTo>
                      <a:pt x="79" y="1416"/>
                    </a:lnTo>
                    <a:lnTo>
                      <a:pt x="90" y="1416"/>
                    </a:lnTo>
                    <a:lnTo>
                      <a:pt x="101" y="1435"/>
                    </a:lnTo>
                    <a:lnTo>
                      <a:pt x="112" y="1454"/>
                    </a:lnTo>
                    <a:lnTo>
                      <a:pt x="123" y="1460"/>
                    </a:lnTo>
                    <a:lnTo>
                      <a:pt x="134" y="1453"/>
                    </a:lnTo>
                    <a:lnTo>
                      <a:pt x="146" y="1440"/>
                    </a:lnTo>
                    <a:lnTo>
                      <a:pt x="157" y="1431"/>
                    </a:lnTo>
                    <a:lnTo>
                      <a:pt x="168" y="1433"/>
                    </a:lnTo>
                    <a:lnTo>
                      <a:pt x="179" y="1442"/>
                    </a:lnTo>
                    <a:lnTo>
                      <a:pt x="190" y="1450"/>
                    </a:lnTo>
                    <a:lnTo>
                      <a:pt x="201" y="1451"/>
                    </a:lnTo>
                    <a:lnTo>
                      <a:pt x="213" y="1446"/>
                    </a:lnTo>
                    <a:lnTo>
                      <a:pt x="224" y="1440"/>
                    </a:lnTo>
                    <a:lnTo>
                      <a:pt x="235" y="1436"/>
                    </a:lnTo>
                    <a:lnTo>
                      <a:pt x="246" y="1438"/>
                    </a:lnTo>
                    <a:lnTo>
                      <a:pt x="257" y="1443"/>
                    </a:lnTo>
                    <a:lnTo>
                      <a:pt x="269" y="1448"/>
                    </a:lnTo>
                    <a:lnTo>
                      <a:pt x="280" y="1448"/>
                    </a:lnTo>
                    <a:lnTo>
                      <a:pt x="291" y="1444"/>
                    </a:lnTo>
                    <a:lnTo>
                      <a:pt x="302" y="1440"/>
                    </a:lnTo>
                    <a:lnTo>
                      <a:pt x="313" y="1438"/>
                    </a:lnTo>
                    <a:lnTo>
                      <a:pt x="324" y="1439"/>
                    </a:lnTo>
                    <a:lnTo>
                      <a:pt x="336" y="1442"/>
                    </a:lnTo>
                    <a:lnTo>
                      <a:pt x="347" y="1442"/>
                    </a:lnTo>
                    <a:lnTo>
                      <a:pt x="358" y="1437"/>
                    </a:lnTo>
                    <a:lnTo>
                      <a:pt x="369" y="1427"/>
                    </a:lnTo>
                    <a:lnTo>
                      <a:pt x="380" y="1411"/>
                    </a:lnTo>
                    <a:lnTo>
                      <a:pt x="392" y="1390"/>
                    </a:lnTo>
                    <a:lnTo>
                      <a:pt x="403" y="1359"/>
                    </a:lnTo>
                    <a:lnTo>
                      <a:pt x="414" y="1313"/>
                    </a:lnTo>
                    <a:lnTo>
                      <a:pt x="425" y="1246"/>
                    </a:lnTo>
                    <a:lnTo>
                      <a:pt x="436" y="1151"/>
                    </a:lnTo>
                    <a:lnTo>
                      <a:pt x="447" y="1028"/>
                    </a:lnTo>
                    <a:lnTo>
                      <a:pt x="459" y="879"/>
                    </a:lnTo>
                    <a:lnTo>
                      <a:pt x="470" y="709"/>
                    </a:lnTo>
                    <a:lnTo>
                      <a:pt x="481" y="529"/>
                    </a:lnTo>
                    <a:lnTo>
                      <a:pt x="492" y="351"/>
                    </a:lnTo>
                    <a:lnTo>
                      <a:pt x="503" y="193"/>
                    </a:lnTo>
                    <a:lnTo>
                      <a:pt x="515" y="72"/>
                    </a:lnTo>
                    <a:lnTo>
                      <a:pt x="526" y="5"/>
                    </a:lnTo>
                    <a:lnTo>
                      <a:pt x="537" y="0"/>
                    </a:lnTo>
                    <a:lnTo>
                      <a:pt x="548" y="54"/>
                    </a:lnTo>
                    <a:lnTo>
                      <a:pt x="559" y="150"/>
                    </a:lnTo>
                    <a:lnTo>
                      <a:pt x="570" y="264"/>
                    </a:lnTo>
                    <a:lnTo>
                      <a:pt x="582" y="362"/>
                    </a:lnTo>
                    <a:lnTo>
                      <a:pt x="593" y="421"/>
                    </a:lnTo>
                    <a:lnTo>
                      <a:pt x="604" y="426"/>
                    </a:lnTo>
                    <a:lnTo>
                      <a:pt x="615" y="380"/>
                    </a:lnTo>
                    <a:lnTo>
                      <a:pt x="626" y="301"/>
                    </a:lnTo>
                    <a:lnTo>
                      <a:pt x="638" y="219"/>
                    </a:lnTo>
                    <a:lnTo>
                      <a:pt x="649" y="161"/>
                    </a:lnTo>
                    <a:lnTo>
                      <a:pt x="660" y="146"/>
                    </a:lnTo>
                    <a:lnTo>
                      <a:pt x="671" y="177"/>
                    </a:lnTo>
                    <a:lnTo>
                      <a:pt x="682" y="239"/>
                    </a:lnTo>
                    <a:lnTo>
                      <a:pt x="693" y="306"/>
                    </a:lnTo>
                    <a:lnTo>
                      <a:pt x="705" y="351"/>
                    </a:lnTo>
                    <a:lnTo>
                      <a:pt x="716" y="356"/>
                    </a:lnTo>
                    <a:lnTo>
                      <a:pt x="727" y="321"/>
                    </a:lnTo>
                    <a:lnTo>
                      <a:pt x="738" y="264"/>
                    </a:lnTo>
                    <a:lnTo>
                      <a:pt x="749" y="212"/>
                    </a:lnTo>
                    <a:lnTo>
                      <a:pt x="760" y="190"/>
                    </a:lnTo>
                    <a:lnTo>
                      <a:pt x="772" y="207"/>
                    </a:lnTo>
                    <a:lnTo>
                      <a:pt x="783" y="255"/>
                    </a:lnTo>
                    <a:lnTo>
                      <a:pt x="794" y="311"/>
                    </a:lnTo>
                    <a:lnTo>
                      <a:pt x="805" y="350"/>
                    </a:lnTo>
                    <a:lnTo>
                      <a:pt x="816" y="360"/>
                    </a:lnTo>
                    <a:lnTo>
                      <a:pt x="828" y="346"/>
                    </a:lnTo>
                    <a:lnTo>
                      <a:pt x="839" y="328"/>
                    </a:lnTo>
                    <a:lnTo>
                      <a:pt x="850" y="332"/>
                    </a:lnTo>
                    <a:lnTo>
                      <a:pt x="861" y="377"/>
                    </a:lnTo>
                    <a:lnTo>
                      <a:pt x="872" y="465"/>
                    </a:lnTo>
                    <a:lnTo>
                      <a:pt x="883" y="584"/>
                    </a:lnTo>
                    <a:lnTo>
                      <a:pt x="895" y="711"/>
                    </a:lnTo>
                    <a:lnTo>
                      <a:pt x="906" y="833"/>
                    </a:lnTo>
                    <a:lnTo>
                      <a:pt x="917" y="945"/>
                    </a:lnTo>
                    <a:lnTo>
                      <a:pt x="928" y="1055"/>
                    </a:lnTo>
                    <a:lnTo>
                      <a:pt x="939" y="1179"/>
                    </a:lnTo>
                    <a:lnTo>
                      <a:pt x="951" y="1321"/>
                    </a:lnTo>
                    <a:lnTo>
                      <a:pt x="962" y="1474"/>
                    </a:lnTo>
                    <a:lnTo>
                      <a:pt x="973" y="1616"/>
                    </a:lnTo>
                    <a:lnTo>
                      <a:pt x="984" y="1720"/>
                    </a:lnTo>
                    <a:lnTo>
                      <a:pt x="989" y="1738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1" name="Freeform 197"/>
              <p:cNvSpPr>
                <a:spLocks/>
              </p:cNvSpPr>
              <p:nvPr/>
            </p:nvSpPr>
            <p:spPr bwMode="auto">
              <a:xfrm>
                <a:off x="3278188" y="4075113"/>
                <a:ext cx="685800" cy="2806700"/>
              </a:xfrm>
              <a:custGeom>
                <a:avLst/>
                <a:gdLst>
                  <a:gd name="T0" fmla="*/ 0 w 432"/>
                  <a:gd name="T1" fmla="*/ 1768 h 1768"/>
                  <a:gd name="T2" fmla="*/ 11 w 432"/>
                  <a:gd name="T3" fmla="*/ 1699 h 1768"/>
                  <a:gd name="T4" fmla="*/ 22 w 432"/>
                  <a:gd name="T5" fmla="*/ 1599 h 1768"/>
                  <a:gd name="T6" fmla="*/ 33 w 432"/>
                  <a:gd name="T7" fmla="*/ 1499 h 1768"/>
                  <a:gd name="T8" fmla="*/ 44 w 432"/>
                  <a:gd name="T9" fmla="*/ 1416 h 1768"/>
                  <a:gd name="T10" fmla="*/ 55 w 432"/>
                  <a:gd name="T11" fmla="*/ 1358 h 1768"/>
                  <a:gd name="T12" fmla="*/ 67 w 432"/>
                  <a:gd name="T13" fmla="*/ 1324 h 1768"/>
                  <a:gd name="T14" fmla="*/ 78 w 432"/>
                  <a:gd name="T15" fmla="*/ 1314 h 1768"/>
                  <a:gd name="T16" fmla="*/ 89 w 432"/>
                  <a:gd name="T17" fmla="*/ 1330 h 1768"/>
                  <a:gd name="T18" fmla="*/ 100 w 432"/>
                  <a:gd name="T19" fmla="*/ 1372 h 1768"/>
                  <a:gd name="T20" fmla="*/ 111 w 432"/>
                  <a:gd name="T21" fmla="*/ 1440 h 1768"/>
                  <a:gd name="T22" fmla="*/ 122 w 432"/>
                  <a:gd name="T23" fmla="*/ 1521 h 1768"/>
                  <a:gd name="T24" fmla="*/ 134 w 432"/>
                  <a:gd name="T25" fmla="*/ 1592 h 1768"/>
                  <a:gd name="T26" fmla="*/ 145 w 432"/>
                  <a:gd name="T27" fmla="*/ 1628 h 1768"/>
                  <a:gd name="T28" fmla="*/ 156 w 432"/>
                  <a:gd name="T29" fmla="*/ 1614 h 1768"/>
                  <a:gd name="T30" fmla="*/ 167 w 432"/>
                  <a:gd name="T31" fmla="*/ 1552 h 1768"/>
                  <a:gd name="T32" fmla="*/ 178 w 432"/>
                  <a:gd name="T33" fmla="*/ 1463 h 1768"/>
                  <a:gd name="T34" fmla="*/ 190 w 432"/>
                  <a:gd name="T35" fmla="*/ 1380 h 1768"/>
                  <a:gd name="T36" fmla="*/ 201 w 432"/>
                  <a:gd name="T37" fmla="*/ 1334 h 1768"/>
                  <a:gd name="T38" fmla="*/ 212 w 432"/>
                  <a:gd name="T39" fmla="*/ 1339 h 1768"/>
                  <a:gd name="T40" fmla="*/ 223 w 432"/>
                  <a:gd name="T41" fmla="*/ 1385 h 1768"/>
                  <a:gd name="T42" fmla="*/ 234 w 432"/>
                  <a:gd name="T43" fmla="*/ 1448 h 1768"/>
                  <a:gd name="T44" fmla="*/ 245 w 432"/>
                  <a:gd name="T45" fmla="*/ 1498 h 1768"/>
                  <a:gd name="T46" fmla="*/ 257 w 432"/>
                  <a:gd name="T47" fmla="*/ 1513 h 1768"/>
                  <a:gd name="T48" fmla="*/ 268 w 432"/>
                  <a:gd name="T49" fmla="*/ 1486 h 1768"/>
                  <a:gd name="T50" fmla="*/ 279 w 432"/>
                  <a:gd name="T51" fmla="*/ 1425 h 1768"/>
                  <a:gd name="T52" fmla="*/ 290 w 432"/>
                  <a:gd name="T53" fmla="*/ 1342 h 1768"/>
                  <a:gd name="T54" fmla="*/ 301 w 432"/>
                  <a:gd name="T55" fmla="*/ 1253 h 1768"/>
                  <a:gd name="T56" fmla="*/ 312 w 432"/>
                  <a:gd name="T57" fmla="*/ 1168 h 1768"/>
                  <a:gd name="T58" fmla="*/ 324 w 432"/>
                  <a:gd name="T59" fmla="*/ 1091 h 1768"/>
                  <a:gd name="T60" fmla="*/ 335 w 432"/>
                  <a:gd name="T61" fmla="*/ 1020 h 1768"/>
                  <a:gd name="T62" fmla="*/ 346 w 432"/>
                  <a:gd name="T63" fmla="*/ 951 h 1768"/>
                  <a:gd name="T64" fmla="*/ 357 w 432"/>
                  <a:gd name="T65" fmla="*/ 876 h 1768"/>
                  <a:gd name="T66" fmla="*/ 368 w 432"/>
                  <a:gd name="T67" fmla="*/ 784 h 1768"/>
                  <a:gd name="T68" fmla="*/ 380 w 432"/>
                  <a:gd name="T69" fmla="*/ 666 h 1768"/>
                  <a:gd name="T70" fmla="*/ 391 w 432"/>
                  <a:gd name="T71" fmla="*/ 519 h 1768"/>
                  <a:gd name="T72" fmla="*/ 402 w 432"/>
                  <a:gd name="T73" fmla="*/ 353 h 1768"/>
                  <a:gd name="T74" fmla="*/ 413 w 432"/>
                  <a:gd name="T75" fmla="*/ 189 h 1768"/>
                  <a:gd name="T76" fmla="*/ 424 w 432"/>
                  <a:gd name="T77" fmla="*/ 56 h 1768"/>
                  <a:gd name="T78" fmla="*/ 432 w 432"/>
                  <a:gd name="T79" fmla="*/ 0 h 1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32" h="1768">
                    <a:moveTo>
                      <a:pt x="0" y="1768"/>
                    </a:moveTo>
                    <a:lnTo>
                      <a:pt x="11" y="1699"/>
                    </a:lnTo>
                    <a:lnTo>
                      <a:pt x="22" y="1599"/>
                    </a:lnTo>
                    <a:lnTo>
                      <a:pt x="33" y="1499"/>
                    </a:lnTo>
                    <a:lnTo>
                      <a:pt x="44" y="1416"/>
                    </a:lnTo>
                    <a:lnTo>
                      <a:pt x="55" y="1358"/>
                    </a:lnTo>
                    <a:lnTo>
                      <a:pt x="67" y="1324"/>
                    </a:lnTo>
                    <a:lnTo>
                      <a:pt x="78" y="1314"/>
                    </a:lnTo>
                    <a:lnTo>
                      <a:pt x="89" y="1330"/>
                    </a:lnTo>
                    <a:lnTo>
                      <a:pt x="100" y="1372"/>
                    </a:lnTo>
                    <a:lnTo>
                      <a:pt x="111" y="1440"/>
                    </a:lnTo>
                    <a:lnTo>
                      <a:pt x="122" y="1521"/>
                    </a:lnTo>
                    <a:lnTo>
                      <a:pt x="134" y="1592"/>
                    </a:lnTo>
                    <a:lnTo>
                      <a:pt x="145" y="1628"/>
                    </a:lnTo>
                    <a:lnTo>
                      <a:pt x="156" y="1614"/>
                    </a:lnTo>
                    <a:lnTo>
                      <a:pt x="167" y="1552"/>
                    </a:lnTo>
                    <a:lnTo>
                      <a:pt x="178" y="1463"/>
                    </a:lnTo>
                    <a:lnTo>
                      <a:pt x="190" y="1380"/>
                    </a:lnTo>
                    <a:lnTo>
                      <a:pt x="201" y="1334"/>
                    </a:lnTo>
                    <a:lnTo>
                      <a:pt x="212" y="1339"/>
                    </a:lnTo>
                    <a:lnTo>
                      <a:pt x="223" y="1385"/>
                    </a:lnTo>
                    <a:lnTo>
                      <a:pt x="234" y="1448"/>
                    </a:lnTo>
                    <a:lnTo>
                      <a:pt x="245" y="1498"/>
                    </a:lnTo>
                    <a:lnTo>
                      <a:pt x="257" y="1513"/>
                    </a:lnTo>
                    <a:lnTo>
                      <a:pt x="268" y="1486"/>
                    </a:lnTo>
                    <a:lnTo>
                      <a:pt x="279" y="1425"/>
                    </a:lnTo>
                    <a:lnTo>
                      <a:pt x="290" y="1342"/>
                    </a:lnTo>
                    <a:lnTo>
                      <a:pt x="301" y="1253"/>
                    </a:lnTo>
                    <a:lnTo>
                      <a:pt x="312" y="1168"/>
                    </a:lnTo>
                    <a:lnTo>
                      <a:pt x="324" y="1091"/>
                    </a:lnTo>
                    <a:lnTo>
                      <a:pt x="335" y="1020"/>
                    </a:lnTo>
                    <a:lnTo>
                      <a:pt x="346" y="951"/>
                    </a:lnTo>
                    <a:lnTo>
                      <a:pt x="357" y="876"/>
                    </a:lnTo>
                    <a:lnTo>
                      <a:pt x="368" y="784"/>
                    </a:lnTo>
                    <a:lnTo>
                      <a:pt x="380" y="666"/>
                    </a:lnTo>
                    <a:lnTo>
                      <a:pt x="391" y="519"/>
                    </a:lnTo>
                    <a:lnTo>
                      <a:pt x="402" y="353"/>
                    </a:lnTo>
                    <a:lnTo>
                      <a:pt x="413" y="189"/>
                    </a:lnTo>
                    <a:lnTo>
                      <a:pt x="424" y="56"/>
                    </a:lnTo>
                    <a:lnTo>
                      <a:pt x="432" y="0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2" name="Freeform 198"/>
              <p:cNvSpPr>
                <a:spLocks/>
              </p:cNvSpPr>
              <p:nvPr/>
            </p:nvSpPr>
            <p:spPr bwMode="auto">
              <a:xfrm>
                <a:off x="4000500" y="4075113"/>
                <a:ext cx="727075" cy="2806700"/>
              </a:xfrm>
              <a:custGeom>
                <a:avLst/>
                <a:gdLst>
                  <a:gd name="T0" fmla="*/ 0 w 458"/>
                  <a:gd name="T1" fmla="*/ 0 h 1768"/>
                  <a:gd name="T2" fmla="*/ 3 w 458"/>
                  <a:gd name="T3" fmla="*/ 9 h 1768"/>
                  <a:gd name="T4" fmla="*/ 14 w 458"/>
                  <a:gd name="T5" fmla="*/ 82 h 1768"/>
                  <a:gd name="T6" fmla="*/ 25 w 458"/>
                  <a:gd name="T7" fmla="*/ 157 h 1768"/>
                  <a:gd name="T8" fmla="*/ 36 w 458"/>
                  <a:gd name="T9" fmla="*/ 218 h 1768"/>
                  <a:gd name="T10" fmla="*/ 48 w 458"/>
                  <a:gd name="T11" fmla="*/ 265 h 1768"/>
                  <a:gd name="T12" fmla="*/ 59 w 458"/>
                  <a:gd name="T13" fmla="*/ 309 h 1768"/>
                  <a:gd name="T14" fmla="*/ 70 w 458"/>
                  <a:gd name="T15" fmla="*/ 360 h 1768"/>
                  <a:gd name="T16" fmla="*/ 81 w 458"/>
                  <a:gd name="T17" fmla="*/ 420 h 1768"/>
                  <a:gd name="T18" fmla="*/ 92 w 458"/>
                  <a:gd name="T19" fmla="*/ 475 h 1768"/>
                  <a:gd name="T20" fmla="*/ 103 w 458"/>
                  <a:gd name="T21" fmla="*/ 500 h 1768"/>
                  <a:gd name="T22" fmla="*/ 115 w 458"/>
                  <a:gd name="T23" fmla="*/ 476 h 1768"/>
                  <a:gd name="T24" fmla="*/ 126 w 458"/>
                  <a:gd name="T25" fmla="*/ 401 h 1768"/>
                  <a:gd name="T26" fmla="*/ 137 w 458"/>
                  <a:gd name="T27" fmla="*/ 293 h 1768"/>
                  <a:gd name="T28" fmla="*/ 148 w 458"/>
                  <a:gd name="T29" fmla="*/ 187 h 1768"/>
                  <a:gd name="T30" fmla="*/ 159 w 458"/>
                  <a:gd name="T31" fmla="*/ 117 h 1768"/>
                  <a:gd name="T32" fmla="*/ 171 w 458"/>
                  <a:gd name="T33" fmla="*/ 105 h 1768"/>
                  <a:gd name="T34" fmla="*/ 182 w 458"/>
                  <a:gd name="T35" fmla="*/ 151 h 1768"/>
                  <a:gd name="T36" fmla="*/ 193 w 458"/>
                  <a:gd name="T37" fmla="*/ 236 h 1768"/>
                  <a:gd name="T38" fmla="*/ 204 w 458"/>
                  <a:gd name="T39" fmla="*/ 331 h 1768"/>
                  <a:gd name="T40" fmla="*/ 215 w 458"/>
                  <a:gd name="T41" fmla="*/ 409 h 1768"/>
                  <a:gd name="T42" fmla="*/ 226 w 458"/>
                  <a:gd name="T43" fmla="*/ 454 h 1768"/>
                  <a:gd name="T44" fmla="*/ 238 w 458"/>
                  <a:gd name="T45" fmla="*/ 464 h 1768"/>
                  <a:gd name="T46" fmla="*/ 249 w 458"/>
                  <a:gd name="T47" fmla="*/ 447 h 1768"/>
                  <a:gd name="T48" fmla="*/ 260 w 458"/>
                  <a:gd name="T49" fmla="*/ 420 h 1768"/>
                  <a:gd name="T50" fmla="*/ 271 w 458"/>
                  <a:gd name="T51" fmla="*/ 398 h 1768"/>
                  <a:gd name="T52" fmla="*/ 282 w 458"/>
                  <a:gd name="T53" fmla="*/ 395 h 1768"/>
                  <a:gd name="T54" fmla="*/ 294 w 458"/>
                  <a:gd name="T55" fmla="*/ 417 h 1768"/>
                  <a:gd name="T56" fmla="*/ 305 w 458"/>
                  <a:gd name="T57" fmla="*/ 470 h 1768"/>
                  <a:gd name="T58" fmla="*/ 316 w 458"/>
                  <a:gd name="T59" fmla="*/ 552 h 1768"/>
                  <a:gd name="T60" fmla="*/ 327 w 458"/>
                  <a:gd name="T61" fmla="*/ 660 h 1768"/>
                  <a:gd name="T62" fmla="*/ 338 w 458"/>
                  <a:gd name="T63" fmla="*/ 787 h 1768"/>
                  <a:gd name="T64" fmla="*/ 349 w 458"/>
                  <a:gd name="T65" fmla="*/ 925 h 1768"/>
                  <a:gd name="T66" fmla="*/ 361 w 458"/>
                  <a:gd name="T67" fmla="*/ 1063 h 1768"/>
                  <a:gd name="T68" fmla="*/ 372 w 458"/>
                  <a:gd name="T69" fmla="*/ 1193 h 1768"/>
                  <a:gd name="T70" fmla="*/ 383 w 458"/>
                  <a:gd name="T71" fmla="*/ 1305 h 1768"/>
                  <a:gd name="T72" fmla="*/ 394 w 458"/>
                  <a:gd name="T73" fmla="*/ 1395 h 1768"/>
                  <a:gd name="T74" fmla="*/ 405 w 458"/>
                  <a:gd name="T75" fmla="*/ 1465 h 1768"/>
                  <a:gd name="T76" fmla="*/ 416 w 458"/>
                  <a:gd name="T77" fmla="*/ 1523 h 1768"/>
                  <a:gd name="T78" fmla="*/ 428 w 458"/>
                  <a:gd name="T79" fmla="*/ 1581 h 1768"/>
                  <a:gd name="T80" fmla="*/ 439 w 458"/>
                  <a:gd name="T81" fmla="*/ 1647 h 1768"/>
                  <a:gd name="T82" fmla="*/ 450 w 458"/>
                  <a:gd name="T83" fmla="*/ 1720 h 1768"/>
                  <a:gd name="T84" fmla="*/ 458 w 458"/>
                  <a:gd name="T85" fmla="*/ 1768 h 1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58" h="1768">
                    <a:moveTo>
                      <a:pt x="0" y="0"/>
                    </a:moveTo>
                    <a:lnTo>
                      <a:pt x="3" y="9"/>
                    </a:lnTo>
                    <a:lnTo>
                      <a:pt x="14" y="82"/>
                    </a:lnTo>
                    <a:lnTo>
                      <a:pt x="25" y="157"/>
                    </a:lnTo>
                    <a:lnTo>
                      <a:pt x="36" y="218"/>
                    </a:lnTo>
                    <a:lnTo>
                      <a:pt x="48" y="265"/>
                    </a:lnTo>
                    <a:lnTo>
                      <a:pt x="59" y="309"/>
                    </a:lnTo>
                    <a:lnTo>
                      <a:pt x="70" y="360"/>
                    </a:lnTo>
                    <a:lnTo>
                      <a:pt x="81" y="420"/>
                    </a:lnTo>
                    <a:lnTo>
                      <a:pt x="92" y="475"/>
                    </a:lnTo>
                    <a:lnTo>
                      <a:pt x="103" y="500"/>
                    </a:lnTo>
                    <a:lnTo>
                      <a:pt x="115" y="476"/>
                    </a:lnTo>
                    <a:lnTo>
                      <a:pt x="126" y="401"/>
                    </a:lnTo>
                    <a:lnTo>
                      <a:pt x="137" y="293"/>
                    </a:lnTo>
                    <a:lnTo>
                      <a:pt x="148" y="187"/>
                    </a:lnTo>
                    <a:lnTo>
                      <a:pt x="159" y="117"/>
                    </a:lnTo>
                    <a:lnTo>
                      <a:pt x="171" y="105"/>
                    </a:lnTo>
                    <a:lnTo>
                      <a:pt x="182" y="151"/>
                    </a:lnTo>
                    <a:lnTo>
                      <a:pt x="193" y="236"/>
                    </a:lnTo>
                    <a:lnTo>
                      <a:pt x="204" y="331"/>
                    </a:lnTo>
                    <a:lnTo>
                      <a:pt x="215" y="409"/>
                    </a:lnTo>
                    <a:lnTo>
                      <a:pt x="226" y="454"/>
                    </a:lnTo>
                    <a:lnTo>
                      <a:pt x="238" y="464"/>
                    </a:lnTo>
                    <a:lnTo>
                      <a:pt x="249" y="447"/>
                    </a:lnTo>
                    <a:lnTo>
                      <a:pt x="260" y="420"/>
                    </a:lnTo>
                    <a:lnTo>
                      <a:pt x="271" y="398"/>
                    </a:lnTo>
                    <a:lnTo>
                      <a:pt x="282" y="395"/>
                    </a:lnTo>
                    <a:lnTo>
                      <a:pt x="294" y="417"/>
                    </a:lnTo>
                    <a:lnTo>
                      <a:pt x="305" y="470"/>
                    </a:lnTo>
                    <a:lnTo>
                      <a:pt x="316" y="552"/>
                    </a:lnTo>
                    <a:lnTo>
                      <a:pt x="327" y="660"/>
                    </a:lnTo>
                    <a:lnTo>
                      <a:pt x="338" y="787"/>
                    </a:lnTo>
                    <a:lnTo>
                      <a:pt x="349" y="925"/>
                    </a:lnTo>
                    <a:lnTo>
                      <a:pt x="361" y="1063"/>
                    </a:lnTo>
                    <a:lnTo>
                      <a:pt x="372" y="1193"/>
                    </a:lnTo>
                    <a:lnTo>
                      <a:pt x="383" y="1305"/>
                    </a:lnTo>
                    <a:lnTo>
                      <a:pt x="394" y="1395"/>
                    </a:lnTo>
                    <a:lnTo>
                      <a:pt x="405" y="1465"/>
                    </a:lnTo>
                    <a:lnTo>
                      <a:pt x="416" y="1523"/>
                    </a:lnTo>
                    <a:lnTo>
                      <a:pt x="428" y="1581"/>
                    </a:lnTo>
                    <a:lnTo>
                      <a:pt x="439" y="1647"/>
                    </a:lnTo>
                    <a:lnTo>
                      <a:pt x="450" y="1720"/>
                    </a:lnTo>
                    <a:lnTo>
                      <a:pt x="458" y="1768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3" name="Freeform 199"/>
              <p:cNvSpPr>
                <a:spLocks/>
              </p:cNvSpPr>
              <p:nvPr/>
            </p:nvSpPr>
            <p:spPr bwMode="auto">
              <a:xfrm>
                <a:off x="4775200" y="5908675"/>
                <a:ext cx="454025" cy="973137"/>
              </a:xfrm>
              <a:custGeom>
                <a:avLst/>
                <a:gdLst>
                  <a:gd name="T0" fmla="*/ 0 w 286"/>
                  <a:gd name="T1" fmla="*/ 613 h 613"/>
                  <a:gd name="T2" fmla="*/ 7 w 286"/>
                  <a:gd name="T3" fmla="*/ 559 h 613"/>
                  <a:gd name="T4" fmla="*/ 18 w 286"/>
                  <a:gd name="T5" fmla="*/ 423 h 613"/>
                  <a:gd name="T6" fmla="*/ 29 w 286"/>
                  <a:gd name="T7" fmla="*/ 270 h 613"/>
                  <a:gd name="T8" fmla="*/ 40 w 286"/>
                  <a:gd name="T9" fmla="*/ 139 h 613"/>
                  <a:gd name="T10" fmla="*/ 51 w 286"/>
                  <a:gd name="T11" fmla="*/ 67 h 613"/>
                  <a:gd name="T12" fmla="*/ 63 w 286"/>
                  <a:gd name="T13" fmla="*/ 64 h 613"/>
                  <a:gd name="T14" fmla="*/ 74 w 286"/>
                  <a:gd name="T15" fmla="*/ 117 h 613"/>
                  <a:gd name="T16" fmla="*/ 85 w 286"/>
                  <a:gd name="T17" fmla="*/ 196 h 613"/>
                  <a:gd name="T18" fmla="*/ 96 w 286"/>
                  <a:gd name="T19" fmla="*/ 271 h 613"/>
                  <a:gd name="T20" fmla="*/ 107 w 286"/>
                  <a:gd name="T21" fmla="*/ 322 h 613"/>
                  <a:gd name="T22" fmla="*/ 119 w 286"/>
                  <a:gd name="T23" fmla="*/ 350 h 613"/>
                  <a:gd name="T24" fmla="*/ 130 w 286"/>
                  <a:gd name="T25" fmla="*/ 366 h 613"/>
                  <a:gd name="T26" fmla="*/ 141 w 286"/>
                  <a:gd name="T27" fmla="*/ 381 h 613"/>
                  <a:gd name="T28" fmla="*/ 152 w 286"/>
                  <a:gd name="T29" fmla="*/ 398 h 613"/>
                  <a:gd name="T30" fmla="*/ 163 w 286"/>
                  <a:gd name="T31" fmla="*/ 410 h 613"/>
                  <a:gd name="T32" fmla="*/ 174 w 286"/>
                  <a:gd name="T33" fmla="*/ 401 h 613"/>
                  <a:gd name="T34" fmla="*/ 186 w 286"/>
                  <a:gd name="T35" fmla="*/ 361 h 613"/>
                  <a:gd name="T36" fmla="*/ 197 w 286"/>
                  <a:gd name="T37" fmla="*/ 291 h 613"/>
                  <a:gd name="T38" fmla="*/ 208 w 286"/>
                  <a:gd name="T39" fmla="*/ 205 h 613"/>
                  <a:gd name="T40" fmla="*/ 219 w 286"/>
                  <a:gd name="T41" fmla="*/ 122 h 613"/>
                  <a:gd name="T42" fmla="*/ 230 w 286"/>
                  <a:gd name="T43" fmla="*/ 58 h 613"/>
                  <a:gd name="T44" fmla="*/ 242 w 286"/>
                  <a:gd name="T45" fmla="*/ 21 h 613"/>
                  <a:gd name="T46" fmla="*/ 253 w 286"/>
                  <a:gd name="T47" fmla="*/ 9 h 613"/>
                  <a:gd name="T48" fmla="*/ 264 w 286"/>
                  <a:gd name="T49" fmla="*/ 11 h 613"/>
                  <a:gd name="T50" fmla="*/ 275 w 286"/>
                  <a:gd name="T51" fmla="*/ 13 h 613"/>
                  <a:gd name="T52" fmla="*/ 286 w 286"/>
                  <a:gd name="T53" fmla="*/ 0 h 6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6" h="613">
                    <a:moveTo>
                      <a:pt x="0" y="613"/>
                    </a:moveTo>
                    <a:lnTo>
                      <a:pt x="7" y="559"/>
                    </a:lnTo>
                    <a:lnTo>
                      <a:pt x="18" y="423"/>
                    </a:lnTo>
                    <a:lnTo>
                      <a:pt x="29" y="270"/>
                    </a:lnTo>
                    <a:lnTo>
                      <a:pt x="40" y="139"/>
                    </a:lnTo>
                    <a:lnTo>
                      <a:pt x="51" y="67"/>
                    </a:lnTo>
                    <a:lnTo>
                      <a:pt x="63" y="64"/>
                    </a:lnTo>
                    <a:lnTo>
                      <a:pt x="74" y="117"/>
                    </a:lnTo>
                    <a:lnTo>
                      <a:pt x="85" y="196"/>
                    </a:lnTo>
                    <a:lnTo>
                      <a:pt x="96" y="271"/>
                    </a:lnTo>
                    <a:lnTo>
                      <a:pt x="107" y="322"/>
                    </a:lnTo>
                    <a:lnTo>
                      <a:pt x="119" y="350"/>
                    </a:lnTo>
                    <a:lnTo>
                      <a:pt x="130" y="366"/>
                    </a:lnTo>
                    <a:lnTo>
                      <a:pt x="141" y="381"/>
                    </a:lnTo>
                    <a:lnTo>
                      <a:pt x="152" y="398"/>
                    </a:lnTo>
                    <a:lnTo>
                      <a:pt x="163" y="410"/>
                    </a:lnTo>
                    <a:lnTo>
                      <a:pt x="174" y="401"/>
                    </a:lnTo>
                    <a:lnTo>
                      <a:pt x="186" y="361"/>
                    </a:lnTo>
                    <a:lnTo>
                      <a:pt x="197" y="291"/>
                    </a:lnTo>
                    <a:lnTo>
                      <a:pt x="208" y="205"/>
                    </a:lnTo>
                    <a:lnTo>
                      <a:pt x="219" y="122"/>
                    </a:lnTo>
                    <a:lnTo>
                      <a:pt x="230" y="58"/>
                    </a:lnTo>
                    <a:lnTo>
                      <a:pt x="242" y="21"/>
                    </a:lnTo>
                    <a:lnTo>
                      <a:pt x="253" y="9"/>
                    </a:lnTo>
                    <a:lnTo>
                      <a:pt x="264" y="11"/>
                    </a:lnTo>
                    <a:lnTo>
                      <a:pt x="275" y="13"/>
                    </a:lnTo>
                    <a:lnTo>
                      <a:pt x="286" y="0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13" name="Group 212"/>
            <p:cNvGrpSpPr/>
            <p:nvPr/>
          </p:nvGrpSpPr>
          <p:grpSpPr>
            <a:xfrm>
              <a:off x="1568453" y="482214"/>
              <a:ext cx="3549650" cy="2806700"/>
              <a:chOff x="1801813" y="3973513"/>
              <a:chExt cx="3549650" cy="2806700"/>
            </a:xfrm>
          </p:grpSpPr>
          <p:sp>
            <p:nvSpPr>
              <p:cNvPr id="208" name="Freeform 129"/>
              <p:cNvSpPr>
                <a:spLocks/>
              </p:cNvSpPr>
              <p:nvPr/>
            </p:nvSpPr>
            <p:spPr bwMode="auto">
              <a:xfrm>
                <a:off x="1801813" y="3973513"/>
                <a:ext cx="884238" cy="2498725"/>
              </a:xfrm>
              <a:custGeom>
                <a:avLst/>
                <a:gdLst>
                  <a:gd name="T0" fmla="*/ 0 w 557"/>
                  <a:gd name="T1" fmla="*/ 883 h 1574"/>
                  <a:gd name="T2" fmla="*/ 23 w 557"/>
                  <a:gd name="T3" fmla="*/ 1372 h 1574"/>
                  <a:gd name="T4" fmla="*/ 45 w 557"/>
                  <a:gd name="T5" fmla="*/ 1574 h 1574"/>
                  <a:gd name="T6" fmla="*/ 67 w 557"/>
                  <a:gd name="T7" fmla="*/ 1515 h 1574"/>
                  <a:gd name="T8" fmla="*/ 90 w 557"/>
                  <a:gd name="T9" fmla="*/ 1431 h 1574"/>
                  <a:gd name="T10" fmla="*/ 112 w 557"/>
                  <a:gd name="T11" fmla="*/ 1449 h 1574"/>
                  <a:gd name="T12" fmla="*/ 134 w 557"/>
                  <a:gd name="T13" fmla="*/ 1496 h 1574"/>
                  <a:gd name="T14" fmla="*/ 157 w 557"/>
                  <a:gd name="T15" fmla="*/ 1488 h 1574"/>
                  <a:gd name="T16" fmla="*/ 179 w 557"/>
                  <a:gd name="T17" fmla="*/ 1457 h 1574"/>
                  <a:gd name="T18" fmla="*/ 201 w 557"/>
                  <a:gd name="T19" fmla="*/ 1462 h 1574"/>
                  <a:gd name="T20" fmla="*/ 224 w 557"/>
                  <a:gd name="T21" fmla="*/ 1484 h 1574"/>
                  <a:gd name="T22" fmla="*/ 246 w 557"/>
                  <a:gd name="T23" fmla="*/ 1481 h 1574"/>
                  <a:gd name="T24" fmla="*/ 269 w 557"/>
                  <a:gd name="T25" fmla="*/ 1464 h 1574"/>
                  <a:gd name="T26" fmla="*/ 291 w 557"/>
                  <a:gd name="T27" fmla="*/ 1465 h 1574"/>
                  <a:gd name="T28" fmla="*/ 313 w 557"/>
                  <a:gd name="T29" fmla="*/ 1477 h 1574"/>
                  <a:gd name="T30" fmla="*/ 336 w 557"/>
                  <a:gd name="T31" fmla="*/ 1470 h 1574"/>
                  <a:gd name="T32" fmla="*/ 358 w 557"/>
                  <a:gd name="T33" fmla="*/ 1446 h 1574"/>
                  <a:gd name="T34" fmla="*/ 380 w 557"/>
                  <a:gd name="T35" fmla="*/ 1417 h 1574"/>
                  <a:gd name="T36" fmla="*/ 403 w 557"/>
                  <a:gd name="T37" fmla="*/ 1365 h 1574"/>
                  <a:gd name="T38" fmla="*/ 425 w 557"/>
                  <a:gd name="T39" fmla="*/ 1254 h 1574"/>
                  <a:gd name="T40" fmla="*/ 447 w 557"/>
                  <a:gd name="T41" fmla="*/ 1068 h 1574"/>
                  <a:gd name="T42" fmla="*/ 470 w 557"/>
                  <a:gd name="T43" fmla="*/ 820 h 1574"/>
                  <a:gd name="T44" fmla="*/ 492 w 557"/>
                  <a:gd name="T45" fmla="*/ 529 h 1574"/>
                  <a:gd name="T46" fmla="*/ 515 w 557"/>
                  <a:gd name="T47" fmla="*/ 241 h 1574"/>
                  <a:gd name="T48" fmla="*/ 537 w 557"/>
                  <a:gd name="T49" fmla="*/ 37 h 1574"/>
                  <a:gd name="T50" fmla="*/ 557 w 557"/>
                  <a:gd name="T51" fmla="*/ 0 h 15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57" h="1574">
                    <a:moveTo>
                      <a:pt x="0" y="883"/>
                    </a:moveTo>
                    <a:lnTo>
                      <a:pt x="23" y="1372"/>
                    </a:lnTo>
                    <a:lnTo>
                      <a:pt x="45" y="1574"/>
                    </a:lnTo>
                    <a:lnTo>
                      <a:pt x="67" y="1515"/>
                    </a:lnTo>
                    <a:lnTo>
                      <a:pt x="90" y="1431"/>
                    </a:lnTo>
                    <a:lnTo>
                      <a:pt x="112" y="1449"/>
                    </a:lnTo>
                    <a:lnTo>
                      <a:pt x="134" y="1496"/>
                    </a:lnTo>
                    <a:lnTo>
                      <a:pt x="157" y="1488"/>
                    </a:lnTo>
                    <a:lnTo>
                      <a:pt x="179" y="1457"/>
                    </a:lnTo>
                    <a:lnTo>
                      <a:pt x="201" y="1462"/>
                    </a:lnTo>
                    <a:lnTo>
                      <a:pt x="224" y="1484"/>
                    </a:lnTo>
                    <a:lnTo>
                      <a:pt x="246" y="1481"/>
                    </a:lnTo>
                    <a:lnTo>
                      <a:pt x="269" y="1464"/>
                    </a:lnTo>
                    <a:lnTo>
                      <a:pt x="291" y="1465"/>
                    </a:lnTo>
                    <a:lnTo>
                      <a:pt x="313" y="1477"/>
                    </a:lnTo>
                    <a:lnTo>
                      <a:pt x="336" y="1470"/>
                    </a:lnTo>
                    <a:lnTo>
                      <a:pt x="358" y="1446"/>
                    </a:lnTo>
                    <a:lnTo>
                      <a:pt x="380" y="1417"/>
                    </a:lnTo>
                    <a:lnTo>
                      <a:pt x="403" y="1365"/>
                    </a:lnTo>
                    <a:lnTo>
                      <a:pt x="425" y="1254"/>
                    </a:lnTo>
                    <a:lnTo>
                      <a:pt x="447" y="1068"/>
                    </a:lnTo>
                    <a:lnTo>
                      <a:pt x="470" y="820"/>
                    </a:lnTo>
                    <a:lnTo>
                      <a:pt x="492" y="529"/>
                    </a:lnTo>
                    <a:lnTo>
                      <a:pt x="515" y="241"/>
                    </a:lnTo>
                    <a:lnTo>
                      <a:pt x="537" y="37"/>
                    </a:lnTo>
                    <a:lnTo>
                      <a:pt x="557" y="0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9" name="Freeform 130"/>
              <p:cNvSpPr>
                <a:spLocks/>
              </p:cNvSpPr>
              <p:nvPr/>
            </p:nvSpPr>
            <p:spPr bwMode="auto">
              <a:xfrm>
                <a:off x="2690813" y="3973513"/>
                <a:ext cx="703263" cy="2806700"/>
              </a:xfrm>
              <a:custGeom>
                <a:avLst/>
                <a:gdLst>
                  <a:gd name="T0" fmla="*/ 0 w 443"/>
                  <a:gd name="T1" fmla="*/ 0 h 1768"/>
                  <a:gd name="T2" fmla="*/ 22 w 443"/>
                  <a:gd name="T3" fmla="*/ 120 h 1768"/>
                  <a:gd name="T4" fmla="*/ 44 w 443"/>
                  <a:gd name="T5" fmla="*/ 321 h 1768"/>
                  <a:gd name="T6" fmla="*/ 66 w 443"/>
                  <a:gd name="T7" fmla="*/ 469 h 1768"/>
                  <a:gd name="T8" fmla="*/ 89 w 443"/>
                  <a:gd name="T9" fmla="*/ 473 h 1768"/>
                  <a:gd name="T10" fmla="*/ 111 w 443"/>
                  <a:gd name="T11" fmla="*/ 342 h 1768"/>
                  <a:gd name="T12" fmla="*/ 133 w 443"/>
                  <a:gd name="T13" fmla="*/ 189 h 1768"/>
                  <a:gd name="T14" fmla="*/ 156 w 443"/>
                  <a:gd name="T15" fmla="*/ 147 h 1768"/>
                  <a:gd name="T16" fmla="*/ 178 w 443"/>
                  <a:gd name="T17" fmla="*/ 252 h 1768"/>
                  <a:gd name="T18" fmla="*/ 200 w 443"/>
                  <a:gd name="T19" fmla="*/ 395 h 1768"/>
                  <a:gd name="T20" fmla="*/ 223 w 443"/>
                  <a:gd name="T21" fmla="*/ 436 h 1768"/>
                  <a:gd name="T22" fmla="*/ 245 w 443"/>
                  <a:gd name="T23" fmla="*/ 359 h 1768"/>
                  <a:gd name="T24" fmla="*/ 268 w 443"/>
                  <a:gd name="T25" fmla="*/ 289 h 1768"/>
                  <a:gd name="T26" fmla="*/ 290 w 443"/>
                  <a:gd name="T27" fmla="*/ 358 h 1768"/>
                  <a:gd name="T28" fmla="*/ 312 w 443"/>
                  <a:gd name="T29" fmla="*/ 560 h 1768"/>
                  <a:gd name="T30" fmla="*/ 335 w 443"/>
                  <a:gd name="T31" fmla="*/ 780 h 1768"/>
                  <a:gd name="T32" fmla="*/ 357 w 443"/>
                  <a:gd name="T33" fmla="*/ 933 h 1768"/>
                  <a:gd name="T34" fmla="*/ 379 w 443"/>
                  <a:gd name="T35" fmla="*/ 1070 h 1768"/>
                  <a:gd name="T36" fmla="*/ 402 w 443"/>
                  <a:gd name="T37" fmla="*/ 1286 h 1768"/>
                  <a:gd name="T38" fmla="*/ 424 w 443"/>
                  <a:gd name="T39" fmla="*/ 1578 h 1768"/>
                  <a:gd name="T40" fmla="*/ 443 w 443"/>
                  <a:gd name="T41" fmla="*/ 1768 h 1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43" h="1768">
                    <a:moveTo>
                      <a:pt x="0" y="0"/>
                    </a:moveTo>
                    <a:lnTo>
                      <a:pt x="22" y="120"/>
                    </a:lnTo>
                    <a:lnTo>
                      <a:pt x="44" y="321"/>
                    </a:lnTo>
                    <a:lnTo>
                      <a:pt x="66" y="469"/>
                    </a:lnTo>
                    <a:lnTo>
                      <a:pt x="89" y="473"/>
                    </a:lnTo>
                    <a:lnTo>
                      <a:pt x="111" y="342"/>
                    </a:lnTo>
                    <a:lnTo>
                      <a:pt x="133" y="189"/>
                    </a:lnTo>
                    <a:lnTo>
                      <a:pt x="156" y="147"/>
                    </a:lnTo>
                    <a:lnTo>
                      <a:pt x="178" y="252"/>
                    </a:lnTo>
                    <a:lnTo>
                      <a:pt x="200" y="395"/>
                    </a:lnTo>
                    <a:lnTo>
                      <a:pt x="223" y="436"/>
                    </a:lnTo>
                    <a:lnTo>
                      <a:pt x="245" y="359"/>
                    </a:lnTo>
                    <a:lnTo>
                      <a:pt x="268" y="289"/>
                    </a:lnTo>
                    <a:lnTo>
                      <a:pt x="290" y="358"/>
                    </a:lnTo>
                    <a:lnTo>
                      <a:pt x="312" y="560"/>
                    </a:lnTo>
                    <a:lnTo>
                      <a:pt x="335" y="780"/>
                    </a:lnTo>
                    <a:lnTo>
                      <a:pt x="357" y="933"/>
                    </a:lnTo>
                    <a:lnTo>
                      <a:pt x="379" y="1070"/>
                    </a:lnTo>
                    <a:lnTo>
                      <a:pt x="402" y="1286"/>
                    </a:lnTo>
                    <a:lnTo>
                      <a:pt x="424" y="1578"/>
                    </a:lnTo>
                    <a:lnTo>
                      <a:pt x="443" y="1768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0" name="Freeform 131"/>
              <p:cNvSpPr>
                <a:spLocks/>
              </p:cNvSpPr>
              <p:nvPr/>
            </p:nvSpPr>
            <p:spPr bwMode="auto">
              <a:xfrm>
                <a:off x="3449638" y="3973513"/>
                <a:ext cx="692150" cy="2806700"/>
              </a:xfrm>
              <a:custGeom>
                <a:avLst/>
                <a:gdLst>
                  <a:gd name="T0" fmla="*/ 0 w 436"/>
                  <a:gd name="T1" fmla="*/ 1768 h 1768"/>
                  <a:gd name="T2" fmla="*/ 13 w 436"/>
                  <a:gd name="T3" fmla="*/ 1678 h 1768"/>
                  <a:gd name="T4" fmla="*/ 36 w 436"/>
                  <a:gd name="T5" fmla="*/ 1501 h 1768"/>
                  <a:gd name="T6" fmla="*/ 58 w 436"/>
                  <a:gd name="T7" fmla="*/ 1392 h 1768"/>
                  <a:gd name="T8" fmla="*/ 80 w 436"/>
                  <a:gd name="T9" fmla="*/ 1334 h 1768"/>
                  <a:gd name="T10" fmla="*/ 103 w 436"/>
                  <a:gd name="T11" fmla="*/ 1301 h 1768"/>
                  <a:gd name="T12" fmla="*/ 125 w 436"/>
                  <a:gd name="T13" fmla="*/ 1338 h 1768"/>
                  <a:gd name="T14" fmla="*/ 147 w 436"/>
                  <a:gd name="T15" fmla="*/ 1481 h 1768"/>
                  <a:gd name="T16" fmla="*/ 170 w 436"/>
                  <a:gd name="T17" fmla="*/ 1631 h 1768"/>
                  <a:gd name="T18" fmla="*/ 192 w 436"/>
                  <a:gd name="T19" fmla="*/ 1627 h 1768"/>
                  <a:gd name="T20" fmla="*/ 214 w 436"/>
                  <a:gd name="T21" fmla="*/ 1442 h 1768"/>
                  <a:gd name="T22" fmla="*/ 237 w 436"/>
                  <a:gd name="T23" fmla="*/ 1230 h 1768"/>
                  <a:gd name="T24" fmla="*/ 259 w 436"/>
                  <a:gd name="T25" fmla="*/ 1147 h 1768"/>
                  <a:gd name="T26" fmla="*/ 281 w 436"/>
                  <a:gd name="T27" fmla="*/ 1170 h 1768"/>
                  <a:gd name="T28" fmla="*/ 304 w 436"/>
                  <a:gd name="T29" fmla="*/ 1154 h 1768"/>
                  <a:gd name="T30" fmla="*/ 326 w 436"/>
                  <a:gd name="T31" fmla="*/ 1007 h 1768"/>
                  <a:gd name="T32" fmla="*/ 349 w 436"/>
                  <a:gd name="T33" fmla="*/ 759 h 1768"/>
                  <a:gd name="T34" fmla="*/ 371 w 436"/>
                  <a:gd name="T35" fmla="*/ 478 h 1768"/>
                  <a:gd name="T36" fmla="*/ 393 w 436"/>
                  <a:gd name="T37" fmla="*/ 219 h 1768"/>
                  <a:gd name="T38" fmla="*/ 416 w 436"/>
                  <a:gd name="T39" fmla="*/ 40 h 1768"/>
                  <a:gd name="T40" fmla="*/ 436 w 436"/>
                  <a:gd name="T41" fmla="*/ 0 h 1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36" h="1768">
                    <a:moveTo>
                      <a:pt x="0" y="1768"/>
                    </a:moveTo>
                    <a:lnTo>
                      <a:pt x="13" y="1678"/>
                    </a:lnTo>
                    <a:lnTo>
                      <a:pt x="36" y="1501"/>
                    </a:lnTo>
                    <a:lnTo>
                      <a:pt x="58" y="1392"/>
                    </a:lnTo>
                    <a:lnTo>
                      <a:pt x="80" y="1334"/>
                    </a:lnTo>
                    <a:lnTo>
                      <a:pt x="103" y="1301"/>
                    </a:lnTo>
                    <a:lnTo>
                      <a:pt x="125" y="1338"/>
                    </a:lnTo>
                    <a:lnTo>
                      <a:pt x="147" y="1481"/>
                    </a:lnTo>
                    <a:lnTo>
                      <a:pt x="170" y="1631"/>
                    </a:lnTo>
                    <a:lnTo>
                      <a:pt x="192" y="1627"/>
                    </a:lnTo>
                    <a:lnTo>
                      <a:pt x="214" y="1442"/>
                    </a:lnTo>
                    <a:lnTo>
                      <a:pt x="237" y="1230"/>
                    </a:lnTo>
                    <a:lnTo>
                      <a:pt x="259" y="1147"/>
                    </a:lnTo>
                    <a:lnTo>
                      <a:pt x="281" y="1170"/>
                    </a:lnTo>
                    <a:lnTo>
                      <a:pt x="304" y="1154"/>
                    </a:lnTo>
                    <a:lnTo>
                      <a:pt x="326" y="1007"/>
                    </a:lnTo>
                    <a:lnTo>
                      <a:pt x="349" y="759"/>
                    </a:lnTo>
                    <a:lnTo>
                      <a:pt x="371" y="478"/>
                    </a:lnTo>
                    <a:lnTo>
                      <a:pt x="393" y="219"/>
                    </a:lnTo>
                    <a:lnTo>
                      <a:pt x="416" y="40"/>
                    </a:lnTo>
                    <a:lnTo>
                      <a:pt x="436" y="0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" name="Freeform 132"/>
              <p:cNvSpPr>
                <a:spLocks/>
              </p:cNvSpPr>
              <p:nvPr/>
            </p:nvSpPr>
            <p:spPr bwMode="auto">
              <a:xfrm>
                <a:off x="4146551" y="3973513"/>
                <a:ext cx="719138" cy="2806700"/>
              </a:xfrm>
              <a:custGeom>
                <a:avLst/>
                <a:gdLst>
                  <a:gd name="T0" fmla="*/ 0 w 453"/>
                  <a:gd name="T1" fmla="*/ 0 h 1768"/>
                  <a:gd name="T2" fmla="*/ 21 w 453"/>
                  <a:gd name="T3" fmla="*/ 63 h 1768"/>
                  <a:gd name="T4" fmla="*/ 44 w 453"/>
                  <a:gd name="T5" fmla="*/ 145 h 1768"/>
                  <a:gd name="T6" fmla="*/ 66 w 453"/>
                  <a:gd name="T7" fmla="*/ 186 h 1768"/>
                  <a:gd name="T8" fmla="*/ 88 w 453"/>
                  <a:gd name="T9" fmla="*/ 247 h 1768"/>
                  <a:gd name="T10" fmla="*/ 111 w 453"/>
                  <a:gd name="T11" fmla="*/ 400 h 1768"/>
                  <a:gd name="T12" fmla="*/ 133 w 453"/>
                  <a:gd name="T13" fmla="*/ 565 h 1768"/>
                  <a:gd name="T14" fmla="*/ 156 w 453"/>
                  <a:gd name="T15" fmla="*/ 572 h 1768"/>
                  <a:gd name="T16" fmla="*/ 178 w 453"/>
                  <a:gd name="T17" fmla="*/ 382 h 1768"/>
                  <a:gd name="T18" fmla="*/ 200 w 453"/>
                  <a:gd name="T19" fmla="*/ 169 h 1768"/>
                  <a:gd name="T20" fmla="*/ 223 w 453"/>
                  <a:gd name="T21" fmla="*/ 131 h 1768"/>
                  <a:gd name="T22" fmla="*/ 245 w 453"/>
                  <a:gd name="T23" fmla="*/ 292 h 1768"/>
                  <a:gd name="T24" fmla="*/ 267 w 453"/>
                  <a:gd name="T25" fmla="*/ 512 h 1768"/>
                  <a:gd name="T26" fmla="*/ 290 w 453"/>
                  <a:gd name="T27" fmla="*/ 681 h 1768"/>
                  <a:gd name="T28" fmla="*/ 312 w 453"/>
                  <a:gd name="T29" fmla="*/ 796 h 1768"/>
                  <a:gd name="T30" fmla="*/ 334 w 453"/>
                  <a:gd name="T31" fmla="*/ 901 h 1768"/>
                  <a:gd name="T32" fmla="*/ 357 w 453"/>
                  <a:gd name="T33" fmla="*/ 1016 h 1768"/>
                  <a:gd name="T34" fmla="*/ 379 w 453"/>
                  <a:gd name="T35" fmla="*/ 1150 h 1768"/>
                  <a:gd name="T36" fmla="*/ 401 w 453"/>
                  <a:gd name="T37" fmla="*/ 1319 h 1768"/>
                  <a:gd name="T38" fmla="*/ 424 w 453"/>
                  <a:gd name="T39" fmla="*/ 1521 h 1768"/>
                  <a:gd name="T40" fmla="*/ 446 w 453"/>
                  <a:gd name="T41" fmla="*/ 1722 h 1768"/>
                  <a:gd name="T42" fmla="*/ 453 w 453"/>
                  <a:gd name="T43" fmla="*/ 1768 h 1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53" h="1768">
                    <a:moveTo>
                      <a:pt x="0" y="0"/>
                    </a:moveTo>
                    <a:lnTo>
                      <a:pt x="21" y="63"/>
                    </a:lnTo>
                    <a:lnTo>
                      <a:pt x="44" y="145"/>
                    </a:lnTo>
                    <a:lnTo>
                      <a:pt x="66" y="186"/>
                    </a:lnTo>
                    <a:lnTo>
                      <a:pt x="88" y="247"/>
                    </a:lnTo>
                    <a:lnTo>
                      <a:pt x="111" y="400"/>
                    </a:lnTo>
                    <a:lnTo>
                      <a:pt x="133" y="565"/>
                    </a:lnTo>
                    <a:lnTo>
                      <a:pt x="156" y="572"/>
                    </a:lnTo>
                    <a:lnTo>
                      <a:pt x="178" y="382"/>
                    </a:lnTo>
                    <a:lnTo>
                      <a:pt x="200" y="169"/>
                    </a:lnTo>
                    <a:lnTo>
                      <a:pt x="223" y="131"/>
                    </a:lnTo>
                    <a:lnTo>
                      <a:pt x="245" y="292"/>
                    </a:lnTo>
                    <a:lnTo>
                      <a:pt x="267" y="512"/>
                    </a:lnTo>
                    <a:lnTo>
                      <a:pt x="290" y="681"/>
                    </a:lnTo>
                    <a:lnTo>
                      <a:pt x="312" y="796"/>
                    </a:lnTo>
                    <a:lnTo>
                      <a:pt x="334" y="901"/>
                    </a:lnTo>
                    <a:lnTo>
                      <a:pt x="357" y="1016"/>
                    </a:lnTo>
                    <a:lnTo>
                      <a:pt x="379" y="1150"/>
                    </a:lnTo>
                    <a:lnTo>
                      <a:pt x="401" y="1319"/>
                    </a:lnTo>
                    <a:lnTo>
                      <a:pt x="424" y="1521"/>
                    </a:lnTo>
                    <a:lnTo>
                      <a:pt x="446" y="1722"/>
                    </a:lnTo>
                    <a:lnTo>
                      <a:pt x="453" y="1768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" name="Freeform 133"/>
              <p:cNvSpPr>
                <a:spLocks/>
              </p:cNvSpPr>
              <p:nvPr/>
            </p:nvSpPr>
            <p:spPr bwMode="auto">
              <a:xfrm>
                <a:off x="4951413" y="5765800"/>
                <a:ext cx="400050" cy="1014412"/>
              </a:xfrm>
              <a:custGeom>
                <a:avLst/>
                <a:gdLst>
                  <a:gd name="T0" fmla="*/ 0 w 252"/>
                  <a:gd name="T1" fmla="*/ 639 h 639"/>
                  <a:gd name="T2" fmla="*/ 6 w 252"/>
                  <a:gd name="T3" fmla="*/ 600 h 639"/>
                  <a:gd name="T4" fmla="*/ 29 w 252"/>
                  <a:gd name="T5" fmla="*/ 348 h 639"/>
                  <a:gd name="T6" fmla="*/ 51 w 252"/>
                  <a:gd name="T7" fmla="*/ 140 h 639"/>
                  <a:gd name="T8" fmla="*/ 73 w 252"/>
                  <a:gd name="T9" fmla="*/ 106 h 639"/>
                  <a:gd name="T10" fmla="*/ 96 w 252"/>
                  <a:gd name="T11" fmla="*/ 206 h 639"/>
                  <a:gd name="T12" fmla="*/ 118 w 252"/>
                  <a:gd name="T13" fmla="*/ 275 h 639"/>
                  <a:gd name="T14" fmla="*/ 140 w 252"/>
                  <a:gd name="T15" fmla="*/ 237 h 639"/>
                  <a:gd name="T16" fmla="*/ 163 w 252"/>
                  <a:gd name="T17" fmla="*/ 193 h 639"/>
                  <a:gd name="T18" fmla="*/ 185 w 252"/>
                  <a:gd name="T19" fmla="*/ 252 h 639"/>
                  <a:gd name="T20" fmla="*/ 208 w 252"/>
                  <a:gd name="T21" fmla="*/ 336 h 639"/>
                  <a:gd name="T22" fmla="*/ 230 w 252"/>
                  <a:gd name="T23" fmla="*/ 267 h 639"/>
                  <a:gd name="T24" fmla="*/ 252 w 252"/>
                  <a:gd name="T25" fmla="*/ 0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52" h="639">
                    <a:moveTo>
                      <a:pt x="0" y="639"/>
                    </a:moveTo>
                    <a:lnTo>
                      <a:pt x="6" y="600"/>
                    </a:lnTo>
                    <a:lnTo>
                      <a:pt x="29" y="348"/>
                    </a:lnTo>
                    <a:lnTo>
                      <a:pt x="51" y="140"/>
                    </a:lnTo>
                    <a:lnTo>
                      <a:pt x="73" y="106"/>
                    </a:lnTo>
                    <a:lnTo>
                      <a:pt x="96" y="206"/>
                    </a:lnTo>
                    <a:lnTo>
                      <a:pt x="118" y="275"/>
                    </a:lnTo>
                    <a:lnTo>
                      <a:pt x="140" y="237"/>
                    </a:lnTo>
                    <a:lnTo>
                      <a:pt x="163" y="193"/>
                    </a:lnTo>
                    <a:lnTo>
                      <a:pt x="185" y="252"/>
                    </a:lnTo>
                    <a:lnTo>
                      <a:pt x="208" y="336"/>
                    </a:lnTo>
                    <a:lnTo>
                      <a:pt x="230" y="267"/>
                    </a:lnTo>
                    <a:lnTo>
                      <a:pt x="252" y="0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40" name="Group 139"/>
            <p:cNvGrpSpPr/>
            <p:nvPr/>
          </p:nvGrpSpPr>
          <p:grpSpPr>
            <a:xfrm>
              <a:off x="1568453" y="490546"/>
              <a:ext cx="3549650" cy="2806701"/>
              <a:chOff x="620712" y="2311400"/>
              <a:chExt cx="3549650" cy="2806701"/>
            </a:xfrm>
          </p:grpSpPr>
          <p:sp>
            <p:nvSpPr>
              <p:cNvPr id="137" name="Line 64"/>
              <p:cNvSpPr>
                <a:spLocks noChangeShapeType="1"/>
              </p:cNvSpPr>
              <p:nvPr/>
            </p:nvSpPr>
            <p:spPr bwMode="auto">
              <a:xfrm>
                <a:off x="620712" y="3713163"/>
                <a:ext cx="306388" cy="1404938"/>
              </a:xfrm>
              <a:prstGeom prst="line">
                <a:avLst/>
              </a:prstGeom>
              <a:noFill/>
              <a:ln w="19050" cap="flat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" name="Freeform 65"/>
              <p:cNvSpPr>
                <a:spLocks/>
              </p:cNvSpPr>
              <p:nvPr/>
            </p:nvSpPr>
            <p:spPr bwMode="auto">
              <a:xfrm>
                <a:off x="1019175" y="2311400"/>
                <a:ext cx="1019175" cy="2806700"/>
              </a:xfrm>
              <a:custGeom>
                <a:avLst/>
                <a:gdLst>
                  <a:gd name="T0" fmla="*/ 0 w 642"/>
                  <a:gd name="T1" fmla="*/ 1768 h 1768"/>
                  <a:gd name="T2" fmla="*/ 196 w 642"/>
                  <a:gd name="T3" fmla="*/ 761 h 1768"/>
                  <a:gd name="T4" fmla="*/ 420 w 642"/>
                  <a:gd name="T5" fmla="*/ 769 h 1768"/>
                  <a:gd name="T6" fmla="*/ 642 w 642"/>
                  <a:gd name="T7" fmla="*/ 0 h 1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42" h="1768">
                    <a:moveTo>
                      <a:pt x="0" y="1768"/>
                    </a:moveTo>
                    <a:lnTo>
                      <a:pt x="196" y="761"/>
                    </a:lnTo>
                    <a:lnTo>
                      <a:pt x="420" y="769"/>
                    </a:lnTo>
                    <a:lnTo>
                      <a:pt x="642" y="0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" name="Freeform 66"/>
              <p:cNvSpPr>
                <a:spLocks/>
              </p:cNvSpPr>
              <p:nvPr/>
            </p:nvSpPr>
            <p:spPr bwMode="auto">
              <a:xfrm>
                <a:off x="2043112" y="2311400"/>
                <a:ext cx="2127250" cy="2655888"/>
              </a:xfrm>
              <a:custGeom>
                <a:avLst/>
                <a:gdLst>
                  <a:gd name="T0" fmla="*/ 0 w 1340"/>
                  <a:gd name="T1" fmla="*/ 0 h 1673"/>
                  <a:gd name="T2" fmla="*/ 222 w 1340"/>
                  <a:gd name="T3" fmla="*/ 1228 h 1673"/>
                  <a:gd name="T4" fmla="*/ 446 w 1340"/>
                  <a:gd name="T5" fmla="*/ 1673 h 1673"/>
                  <a:gd name="T6" fmla="*/ 669 w 1340"/>
                  <a:gd name="T7" fmla="*/ 919 h 1673"/>
                  <a:gd name="T8" fmla="*/ 893 w 1340"/>
                  <a:gd name="T9" fmla="*/ 141 h 1673"/>
                  <a:gd name="T10" fmla="*/ 1117 w 1340"/>
                  <a:gd name="T11" fmla="*/ 588 h 1673"/>
                  <a:gd name="T12" fmla="*/ 1340 w 1340"/>
                  <a:gd name="T13" fmla="*/ 1279 h 16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40" h="1673">
                    <a:moveTo>
                      <a:pt x="0" y="0"/>
                    </a:moveTo>
                    <a:lnTo>
                      <a:pt x="222" y="1228"/>
                    </a:lnTo>
                    <a:lnTo>
                      <a:pt x="446" y="1673"/>
                    </a:lnTo>
                    <a:lnTo>
                      <a:pt x="669" y="919"/>
                    </a:lnTo>
                    <a:lnTo>
                      <a:pt x="893" y="141"/>
                    </a:lnTo>
                    <a:lnTo>
                      <a:pt x="1117" y="588"/>
                    </a:lnTo>
                    <a:lnTo>
                      <a:pt x="1340" y="1279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" name="Rectangle 5"/>
            <p:cNvSpPr>
              <a:spLocks noChangeArrowheads="1"/>
            </p:cNvSpPr>
            <p:nvPr/>
          </p:nvSpPr>
          <p:spPr bwMode="auto">
            <a:xfrm>
              <a:off x="1563690" y="481816"/>
              <a:ext cx="3549650" cy="280670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Line 8"/>
            <p:cNvSpPr>
              <a:spLocks noChangeShapeType="1"/>
            </p:cNvSpPr>
            <p:nvPr/>
          </p:nvSpPr>
          <p:spPr bwMode="auto">
            <a:xfrm flipV="1">
              <a:off x="1563690" y="3253591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Line 9"/>
            <p:cNvSpPr>
              <a:spLocks noChangeShapeType="1"/>
            </p:cNvSpPr>
            <p:nvPr/>
          </p:nvSpPr>
          <p:spPr bwMode="auto">
            <a:xfrm flipV="1">
              <a:off x="1919290" y="3253591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10"/>
            <p:cNvSpPr>
              <a:spLocks noChangeShapeType="1"/>
            </p:cNvSpPr>
            <p:nvPr/>
          </p:nvSpPr>
          <p:spPr bwMode="auto">
            <a:xfrm flipV="1">
              <a:off x="2273303" y="3253591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11"/>
            <p:cNvSpPr>
              <a:spLocks noChangeShapeType="1"/>
            </p:cNvSpPr>
            <p:nvPr/>
          </p:nvSpPr>
          <p:spPr bwMode="auto">
            <a:xfrm flipV="1">
              <a:off x="2628903" y="3253591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Line 12"/>
            <p:cNvSpPr>
              <a:spLocks noChangeShapeType="1"/>
            </p:cNvSpPr>
            <p:nvPr/>
          </p:nvSpPr>
          <p:spPr bwMode="auto">
            <a:xfrm flipV="1">
              <a:off x="2984503" y="3253591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Line 13"/>
            <p:cNvSpPr>
              <a:spLocks noChangeShapeType="1"/>
            </p:cNvSpPr>
            <p:nvPr/>
          </p:nvSpPr>
          <p:spPr bwMode="auto">
            <a:xfrm flipV="1">
              <a:off x="3338515" y="3253591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Line 14"/>
            <p:cNvSpPr>
              <a:spLocks noChangeShapeType="1"/>
            </p:cNvSpPr>
            <p:nvPr/>
          </p:nvSpPr>
          <p:spPr bwMode="auto">
            <a:xfrm flipV="1">
              <a:off x="3694115" y="3253591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Line 15"/>
            <p:cNvSpPr>
              <a:spLocks noChangeShapeType="1"/>
            </p:cNvSpPr>
            <p:nvPr/>
          </p:nvSpPr>
          <p:spPr bwMode="auto">
            <a:xfrm flipV="1">
              <a:off x="4048128" y="3253591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Line 16"/>
            <p:cNvSpPr>
              <a:spLocks noChangeShapeType="1"/>
            </p:cNvSpPr>
            <p:nvPr/>
          </p:nvSpPr>
          <p:spPr bwMode="auto">
            <a:xfrm flipV="1">
              <a:off x="4403728" y="3253591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Line 17"/>
            <p:cNvSpPr>
              <a:spLocks noChangeShapeType="1"/>
            </p:cNvSpPr>
            <p:nvPr/>
          </p:nvSpPr>
          <p:spPr bwMode="auto">
            <a:xfrm flipV="1">
              <a:off x="4759328" y="3253591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Line 18"/>
            <p:cNvSpPr>
              <a:spLocks noChangeShapeType="1"/>
            </p:cNvSpPr>
            <p:nvPr/>
          </p:nvSpPr>
          <p:spPr bwMode="auto">
            <a:xfrm flipV="1">
              <a:off x="5113340" y="3253591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Line 19"/>
            <p:cNvSpPr>
              <a:spLocks noChangeShapeType="1"/>
            </p:cNvSpPr>
            <p:nvPr/>
          </p:nvSpPr>
          <p:spPr bwMode="auto">
            <a:xfrm>
              <a:off x="1563690" y="48181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>
              <a:off x="1919290" y="48181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Line 21"/>
            <p:cNvSpPr>
              <a:spLocks noChangeShapeType="1"/>
            </p:cNvSpPr>
            <p:nvPr/>
          </p:nvSpPr>
          <p:spPr bwMode="auto">
            <a:xfrm>
              <a:off x="2273303" y="48181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>
              <a:off x="2628903" y="48181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Line 23"/>
            <p:cNvSpPr>
              <a:spLocks noChangeShapeType="1"/>
            </p:cNvSpPr>
            <p:nvPr/>
          </p:nvSpPr>
          <p:spPr bwMode="auto">
            <a:xfrm>
              <a:off x="2984503" y="48181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Line 24"/>
            <p:cNvSpPr>
              <a:spLocks noChangeShapeType="1"/>
            </p:cNvSpPr>
            <p:nvPr/>
          </p:nvSpPr>
          <p:spPr bwMode="auto">
            <a:xfrm>
              <a:off x="3338515" y="48181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Line 25"/>
            <p:cNvSpPr>
              <a:spLocks noChangeShapeType="1"/>
            </p:cNvSpPr>
            <p:nvPr/>
          </p:nvSpPr>
          <p:spPr bwMode="auto">
            <a:xfrm>
              <a:off x="3694115" y="48181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ine 26"/>
            <p:cNvSpPr>
              <a:spLocks noChangeShapeType="1"/>
            </p:cNvSpPr>
            <p:nvPr/>
          </p:nvSpPr>
          <p:spPr bwMode="auto">
            <a:xfrm>
              <a:off x="4048128" y="48181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Line 27"/>
            <p:cNvSpPr>
              <a:spLocks noChangeShapeType="1"/>
            </p:cNvSpPr>
            <p:nvPr/>
          </p:nvSpPr>
          <p:spPr bwMode="auto">
            <a:xfrm>
              <a:off x="4403728" y="48181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Line 28"/>
            <p:cNvSpPr>
              <a:spLocks noChangeShapeType="1"/>
            </p:cNvSpPr>
            <p:nvPr/>
          </p:nvSpPr>
          <p:spPr bwMode="auto">
            <a:xfrm>
              <a:off x="4759328" y="48181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Line 29"/>
            <p:cNvSpPr>
              <a:spLocks noChangeShapeType="1"/>
            </p:cNvSpPr>
            <p:nvPr/>
          </p:nvSpPr>
          <p:spPr bwMode="auto">
            <a:xfrm>
              <a:off x="5113340" y="48181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ectangle 30"/>
            <p:cNvSpPr>
              <a:spLocks noChangeArrowheads="1"/>
            </p:cNvSpPr>
            <p:nvPr/>
          </p:nvSpPr>
          <p:spPr bwMode="auto">
            <a:xfrm>
              <a:off x="1500190" y="3290103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7" name="Rectangle 31"/>
            <p:cNvSpPr>
              <a:spLocks noChangeArrowheads="1"/>
            </p:cNvSpPr>
            <p:nvPr/>
          </p:nvSpPr>
          <p:spPr bwMode="auto">
            <a:xfrm>
              <a:off x="1809753" y="329010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8" name="Rectangle 32"/>
            <p:cNvSpPr>
              <a:spLocks noChangeArrowheads="1"/>
            </p:cNvSpPr>
            <p:nvPr/>
          </p:nvSpPr>
          <p:spPr bwMode="auto">
            <a:xfrm>
              <a:off x="2170115" y="329010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9" name="Rectangle 33"/>
            <p:cNvSpPr>
              <a:spLocks noChangeArrowheads="1"/>
            </p:cNvSpPr>
            <p:nvPr/>
          </p:nvSpPr>
          <p:spPr bwMode="auto">
            <a:xfrm>
              <a:off x="2522540" y="329010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0" name="Rectangle 34"/>
            <p:cNvSpPr>
              <a:spLocks noChangeArrowheads="1"/>
            </p:cNvSpPr>
            <p:nvPr/>
          </p:nvSpPr>
          <p:spPr bwMode="auto">
            <a:xfrm>
              <a:off x="2881315" y="329010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1" name="Rectangle 35"/>
            <p:cNvSpPr>
              <a:spLocks noChangeArrowheads="1"/>
            </p:cNvSpPr>
            <p:nvPr/>
          </p:nvSpPr>
          <p:spPr bwMode="auto">
            <a:xfrm>
              <a:off x="3233740" y="329010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2" name="Rectangle 36"/>
            <p:cNvSpPr>
              <a:spLocks noChangeArrowheads="1"/>
            </p:cNvSpPr>
            <p:nvPr/>
          </p:nvSpPr>
          <p:spPr bwMode="auto">
            <a:xfrm>
              <a:off x="3584578" y="329010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3" name="Rectangle 37"/>
            <p:cNvSpPr>
              <a:spLocks noChangeArrowheads="1"/>
            </p:cNvSpPr>
            <p:nvPr/>
          </p:nvSpPr>
          <p:spPr bwMode="auto">
            <a:xfrm>
              <a:off x="3944940" y="329010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0.7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4" name="Rectangle 38"/>
            <p:cNvSpPr>
              <a:spLocks noChangeArrowheads="1"/>
            </p:cNvSpPr>
            <p:nvPr/>
          </p:nvSpPr>
          <p:spPr bwMode="auto">
            <a:xfrm>
              <a:off x="4295778" y="329010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5" name="Rectangle 39"/>
            <p:cNvSpPr>
              <a:spLocks noChangeArrowheads="1"/>
            </p:cNvSpPr>
            <p:nvPr/>
          </p:nvSpPr>
          <p:spPr bwMode="auto">
            <a:xfrm>
              <a:off x="4656140" y="329010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0.9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6" name="Rectangle 40"/>
            <p:cNvSpPr>
              <a:spLocks noChangeArrowheads="1"/>
            </p:cNvSpPr>
            <p:nvPr/>
          </p:nvSpPr>
          <p:spPr bwMode="auto">
            <a:xfrm>
              <a:off x="5048253" y="3290103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7" name="Line 43"/>
            <p:cNvSpPr>
              <a:spLocks noChangeShapeType="1"/>
            </p:cNvSpPr>
            <p:nvPr/>
          </p:nvSpPr>
          <p:spPr bwMode="auto">
            <a:xfrm>
              <a:off x="1563690" y="3288516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Line 44"/>
            <p:cNvSpPr>
              <a:spLocks noChangeShapeType="1"/>
            </p:cNvSpPr>
            <p:nvPr/>
          </p:nvSpPr>
          <p:spPr bwMode="auto">
            <a:xfrm>
              <a:off x="1563690" y="2821791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Line 45"/>
            <p:cNvSpPr>
              <a:spLocks noChangeShapeType="1"/>
            </p:cNvSpPr>
            <p:nvPr/>
          </p:nvSpPr>
          <p:spPr bwMode="auto">
            <a:xfrm>
              <a:off x="1563690" y="2353478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Line 46"/>
            <p:cNvSpPr>
              <a:spLocks noChangeShapeType="1"/>
            </p:cNvSpPr>
            <p:nvPr/>
          </p:nvSpPr>
          <p:spPr bwMode="auto">
            <a:xfrm>
              <a:off x="1563690" y="1885166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Line 47"/>
            <p:cNvSpPr>
              <a:spLocks noChangeShapeType="1"/>
            </p:cNvSpPr>
            <p:nvPr/>
          </p:nvSpPr>
          <p:spPr bwMode="auto">
            <a:xfrm>
              <a:off x="1563690" y="1416853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Line 48"/>
            <p:cNvSpPr>
              <a:spLocks noChangeShapeType="1"/>
            </p:cNvSpPr>
            <p:nvPr/>
          </p:nvSpPr>
          <p:spPr bwMode="auto">
            <a:xfrm>
              <a:off x="1563690" y="950128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Line 49"/>
            <p:cNvSpPr>
              <a:spLocks noChangeShapeType="1"/>
            </p:cNvSpPr>
            <p:nvPr/>
          </p:nvSpPr>
          <p:spPr bwMode="auto">
            <a:xfrm>
              <a:off x="1563690" y="481816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Line 50"/>
            <p:cNvSpPr>
              <a:spLocks noChangeShapeType="1"/>
            </p:cNvSpPr>
            <p:nvPr/>
          </p:nvSpPr>
          <p:spPr bwMode="auto">
            <a:xfrm flipH="1">
              <a:off x="5078415" y="3288516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Line 51"/>
            <p:cNvSpPr>
              <a:spLocks noChangeShapeType="1"/>
            </p:cNvSpPr>
            <p:nvPr/>
          </p:nvSpPr>
          <p:spPr bwMode="auto">
            <a:xfrm flipH="1">
              <a:off x="5078415" y="2821791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Line 52"/>
            <p:cNvSpPr>
              <a:spLocks noChangeShapeType="1"/>
            </p:cNvSpPr>
            <p:nvPr/>
          </p:nvSpPr>
          <p:spPr bwMode="auto">
            <a:xfrm flipH="1">
              <a:off x="5078415" y="2353478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Line 53"/>
            <p:cNvSpPr>
              <a:spLocks noChangeShapeType="1"/>
            </p:cNvSpPr>
            <p:nvPr/>
          </p:nvSpPr>
          <p:spPr bwMode="auto">
            <a:xfrm flipH="1">
              <a:off x="5078415" y="1885166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Line 54"/>
            <p:cNvSpPr>
              <a:spLocks noChangeShapeType="1"/>
            </p:cNvSpPr>
            <p:nvPr/>
          </p:nvSpPr>
          <p:spPr bwMode="auto">
            <a:xfrm flipH="1">
              <a:off x="5078415" y="1416853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Line 55"/>
            <p:cNvSpPr>
              <a:spLocks noChangeShapeType="1"/>
            </p:cNvSpPr>
            <p:nvPr/>
          </p:nvSpPr>
          <p:spPr bwMode="auto">
            <a:xfrm flipH="1">
              <a:off x="5078415" y="950128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Line 56"/>
            <p:cNvSpPr>
              <a:spLocks noChangeShapeType="1"/>
            </p:cNvSpPr>
            <p:nvPr/>
          </p:nvSpPr>
          <p:spPr bwMode="auto">
            <a:xfrm flipH="1">
              <a:off x="5078415" y="481816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57"/>
            <p:cNvSpPr>
              <a:spLocks noChangeArrowheads="1"/>
            </p:cNvSpPr>
            <p:nvPr/>
          </p:nvSpPr>
          <p:spPr bwMode="auto">
            <a:xfrm>
              <a:off x="1303340" y="3207553"/>
              <a:ext cx="24130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-1.5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2" name="Rectangle 58"/>
            <p:cNvSpPr>
              <a:spLocks noChangeArrowheads="1"/>
            </p:cNvSpPr>
            <p:nvPr/>
          </p:nvSpPr>
          <p:spPr bwMode="auto">
            <a:xfrm>
              <a:off x="1393828" y="2740828"/>
              <a:ext cx="12541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3" name="Rectangle 59"/>
            <p:cNvSpPr>
              <a:spLocks noChangeArrowheads="1"/>
            </p:cNvSpPr>
            <p:nvPr/>
          </p:nvSpPr>
          <p:spPr bwMode="auto">
            <a:xfrm>
              <a:off x="1303340" y="2274103"/>
              <a:ext cx="24130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-0.5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4" name="Rectangle 60"/>
            <p:cNvSpPr>
              <a:spLocks noChangeArrowheads="1"/>
            </p:cNvSpPr>
            <p:nvPr/>
          </p:nvSpPr>
          <p:spPr bwMode="auto">
            <a:xfrm>
              <a:off x="1425578" y="1808966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5" name="Rectangle 61"/>
            <p:cNvSpPr>
              <a:spLocks noChangeArrowheads="1"/>
            </p:cNvSpPr>
            <p:nvPr/>
          </p:nvSpPr>
          <p:spPr bwMode="auto">
            <a:xfrm>
              <a:off x="1335090" y="133430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6" name="Rectangle 62"/>
            <p:cNvSpPr>
              <a:spLocks noChangeArrowheads="1"/>
            </p:cNvSpPr>
            <p:nvPr/>
          </p:nvSpPr>
          <p:spPr bwMode="auto">
            <a:xfrm>
              <a:off x="1425578" y="867578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7" name="Rectangle 63"/>
            <p:cNvSpPr>
              <a:spLocks noChangeArrowheads="1"/>
            </p:cNvSpPr>
            <p:nvPr/>
          </p:nvSpPr>
          <p:spPr bwMode="auto">
            <a:xfrm>
              <a:off x="1335090" y="40085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1.5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8" name="Freeform 66"/>
            <p:cNvSpPr>
              <a:spLocks/>
            </p:cNvSpPr>
            <p:nvPr/>
          </p:nvSpPr>
          <p:spPr bwMode="auto">
            <a:xfrm>
              <a:off x="1563690" y="950128"/>
              <a:ext cx="3549650" cy="1871663"/>
            </a:xfrm>
            <a:custGeom>
              <a:avLst/>
              <a:gdLst>
                <a:gd name="T0" fmla="*/ 23 w 2236"/>
                <a:gd name="T1" fmla="*/ 1179 h 1179"/>
                <a:gd name="T2" fmla="*/ 67 w 2236"/>
                <a:gd name="T3" fmla="*/ 1179 h 1179"/>
                <a:gd name="T4" fmla="*/ 112 w 2236"/>
                <a:gd name="T5" fmla="*/ 1179 h 1179"/>
                <a:gd name="T6" fmla="*/ 157 w 2236"/>
                <a:gd name="T7" fmla="*/ 1179 h 1179"/>
                <a:gd name="T8" fmla="*/ 201 w 2236"/>
                <a:gd name="T9" fmla="*/ 1179 h 1179"/>
                <a:gd name="T10" fmla="*/ 246 w 2236"/>
                <a:gd name="T11" fmla="*/ 1179 h 1179"/>
                <a:gd name="T12" fmla="*/ 291 w 2236"/>
                <a:gd name="T13" fmla="*/ 1179 h 1179"/>
                <a:gd name="T14" fmla="*/ 336 w 2236"/>
                <a:gd name="T15" fmla="*/ 1179 h 1179"/>
                <a:gd name="T16" fmla="*/ 380 w 2236"/>
                <a:gd name="T17" fmla="*/ 1179 h 1179"/>
                <a:gd name="T18" fmla="*/ 425 w 2236"/>
                <a:gd name="T19" fmla="*/ 1179 h 1179"/>
                <a:gd name="T20" fmla="*/ 470 w 2236"/>
                <a:gd name="T21" fmla="*/ 0 h 1179"/>
                <a:gd name="T22" fmla="*/ 515 w 2236"/>
                <a:gd name="T23" fmla="*/ 0 h 1179"/>
                <a:gd name="T24" fmla="*/ 559 w 2236"/>
                <a:gd name="T25" fmla="*/ 0 h 1179"/>
                <a:gd name="T26" fmla="*/ 604 w 2236"/>
                <a:gd name="T27" fmla="*/ 0 h 1179"/>
                <a:gd name="T28" fmla="*/ 649 w 2236"/>
                <a:gd name="T29" fmla="*/ 0 h 1179"/>
                <a:gd name="T30" fmla="*/ 693 w 2236"/>
                <a:gd name="T31" fmla="*/ 0 h 1179"/>
                <a:gd name="T32" fmla="*/ 738 w 2236"/>
                <a:gd name="T33" fmla="*/ 0 h 1179"/>
                <a:gd name="T34" fmla="*/ 783 w 2236"/>
                <a:gd name="T35" fmla="*/ 0 h 1179"/>
                <a:gd name="T36" fmla="*/ 828 w 2236"/>
                <a:gd name="T37" fmla="*/ 0 h 1179"/>
                <a:gd name="T38" fmla="*/ 872 w 2236"/>
                <a:gd name="T39" fmla="*/ 0 h 1179"/>
                <a:gd name="T40" fmla="*/ 917 w 2236"/>
                <a:gd name="T41" fmla="*/ 1179 h 1179"/>
                <a:gd name="T42" fmla="*/ 962 w 2236"/>
                <a:gd name="T43" fmla="*/ 1179 h 1179"/>
                <a:gd name="T44" fmla="*/ 1006 w 2236"/>
                <a:gd name="T45" fmla="*/ 1179 h 1179"/>
                <a:gd name="T46" fmla="*/ 1051 w 2236"/>
                <a:gd name="T47" fmla="*/ 1179 h 1179"/>
                <a:gd name="T48" fmla="*/ 1096 w 2236"/>
                <a:gd name="T49" fmla="*/ 1179 h 1179"/>
                <a:gd name="T50" fmla="*/ 1141 w 2236"/>
                <a:gd name="T51" fmla="*/ 1179 h 1179"/>
                <a:gd name="T52" fmla="*/ 1185 w 2236"/>
                <a:gd name="T53" fmla="*/ 1179 h 1179"/>
                <a:gd name="T54" fmla="*/ 1230 w 2236"/>
                <a:gd name="T55" fmla="*/ 1179 h 1179"/>
                <a:gd name="T56" fmla="*/ 1275 w 2236"/>
                <a:gd name="T57" fmla="*/ 1179 h 1179"/>
                <a:gd name="T58" fmla="*/ 1319 w 2236"/>
                <a:gd name="T59" fmla="*/ 1179 h 1179"/>
                <a:gd name="T60" fmla="*/ 1364 w 2236"/>
                <a:gd name="T61" fmla="*/ 0 h 1179"/>
                <a:gd name="T62" fmla="*/ 1409 w 2236"/>
                <a:gd name="T63" fmla="*/ 0 h 1179"/>
                <a:gd name="T64" fmla="*/ 1454 w 2236"/>
                <a:gd name="T65" fmla="*/ 0 h 1179"/>
                <a:gd name="T66" fmla="*/ 1498 w 2236"/>
                <a:gd name="T67" fmla="*/ 0 h 1179"/>
                <a:gd name="T68" fmla="*/ 1543 w 2236"/>
                <a:gd name="T69" fmla="*/ 0 h 1179"/>
                <a:gd name="T70" fmla="*/ 1588 w 2236"/>
                <a:gd name="T71" fmla="*/ 0 h 1179"/>
                <a:gd name="T72" fmla="*/ 1633 w 2236"/>
                <a:gd name="T73" fmla="*/ 0 h 1179"/>
                <a:gd name="T74" fmla="*/ 1677 w 2236"/>
                <a:gd name="T75" fmla="*/ 0 h 1179"/>
                <a:gd name="T76" fmla="*/ 1722 w 2236"/>
                <a:gd name="T77" fmla="*/ 0 h 1179"/>
                <a:gd name="T78" fmla="*/ 1767 w 2236"/>
                <a:gd name="T79" fmla="*/ 0 h 1179"/>
                <a:gd name="T80" fmla="*/ 1811 w 2236"/>
                <a:gd name="T81" fmla="*/ 1179 h 1179"/>
                <a:gd name="T82" fmla="*/ 1856 w 2236"/>
                <a:gd name="T83" fmla="*/ 1179 h 1179"/>
                <a:gd name="T84" fmla="*/ 1901 w 2236"/>
                <a:gd name="T85" fmla="*/ 1179 h 1179"/>
                <a:gd name="T86" fmla="*/ 1946 w 2236"/>
                <a:gd name="T87" fmla="*/ 1179 h 1179"/>
                <a:gd name="T88" fmla="*/ 1990 w 2236"/>
                <a:gd name="T89" fmla="*/ 1179 h 1179"/>
                <a:gd name="T90" fmla="*/ 2035 w 2236"/>
                <a:gd name="T91" fmla="*/ 1179 h 1179"/>
                <a:gd name="T92" fmla="*/ 2080 w 2236"/>
                <a:gd name="T93" fmla="*/ 1179 h 1179"/>
                <a:gd name="T94" fmla="*/ 2124 w 2236"/>
                <a:gd name="T95" fmla="*/ 1179 h 1179"/>
                <a:gd name="T96" fmla="*/ 2169 w 2236"/>
                <a:gd name="T97" fmla="*/ 1179 h 1179"/>
                <a:gd name="T98" fmla="*/ 2214 w 2236"/>
                <a:gd name="T99" fmla="*/ 1179 h 1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236" h="1179">
                  <a:moveTo>
                    <a:pt x="0" y="589"/>
                  </a:moveTo>
                  <a:lnTo>
                    <a:pt x="23" y="1179"/>
                  </a:lnTo>
                  <a:lnTo>
                    <a:pt x="45" y="1179"/>
                  </a:lnTo>
                  <a:lnTo>
                    <a:pt x="67" y="1179"/>
                  </a:lnTo>
                  <a:lnTo>
                    <a:pt x="90" y="1179"/>
                  </a:lnTo>
                  <a:lnTo>
                    <a:pt x="112" y="1179"/>
                  </a:lnTo>
                  <a:lnTo>
                    <a:pt x="134" y="1179"/>
                  </a:lnTo>
                  <a:lnTo>
                    <a:pt x="157" y="1179"/>
                  </a:lnTo>
                  <a:lnTo>
                    <a:pt x="179" y="1179"/>
                  </a:lnTo>
                  <a:lnTo>
                    <a:pt x="201" y="1179"/>
                  </a:lnTo>
                  <a:lnTo>
                    <a:pt x="224" y="1179"/>
                  </a:lnTo>
                  <a:lnTo>
                    <a:pt x="246" y="1179"/>
                  </a:lnTo>
                  <a:lnTo>
                    <a:pt x="269" y="1179"/>
                  </a:lnTo>
                  <a:lnTo>
                    <a:pt x="291" y="1179"/>
                  </a:lnTo>
                  <a:lnTo>
                    <a:pt x="313" y="1179"/>
                  </a:lnTo>
                  <a:lnTo>
                    <a:pt x="336" y="1179"/>
                  </a:lnTo>
                  <a:lnTo>
                    <a:pt x="358" y="1179"/>
                  </a:lnTo>
                  <a:lnTo>
                    <a:pt x="380" y="1179"/>
                  </a:lnTo>
                  <a:lnTo>
                    <a:pt x="403" y="1179"/>
                  </a:lnTo>
                  <a:lnTo>
                    <a:pt x="425" y="1179"/>
                  </a:lnTo>
                  <a:lnTo>
                    <a:pt x="447" y="589"/>
                  </a:lnTo>
                  <a:lnTo>
                    <a:pt x="470" y="0"/>
                  </a:lnTo>
                  <a:lnTo>
                    <a:pt x="492" y="0"/>
                  </a:lnTo>
                  <a:lnTo>
                    <a:pt x="515" y="0"/>
                  </a:lnTo>
                  <a:lnTo>
                    <a:pt x="537" y="0"/>
                  </a:lnTo>
                  <a:lnTo>
                    <a:pt x="559" y="0"/>
                  </a:lnTo>
                  <a:lnTo>
                    <a:pt x="582" y="0"/>
                  </a:lnTo>
                  <a:lnTo>
                    <a:pt x="604" y="0"/>
                  </a:lnTo>
                  <a:lnTo>
                    <a:pt x="626" y="0"/>
                  </a:lnTo>
                  <a:lnTo>
                    <a:pt x="649" y="0"/>
                  </a:lnTo>
                  <a:lnTo>
                    <a:pt x="671" y="0"/>
                  </a:lnTo>
                  <a:lnTo>
                    <a:pt x="693" y="0"/>
                  </a:lnTo>
                  <a:lnTo>
                    <a:pt x="716" y="0"/>
                  </a:lnTo>
                  <a:lnTo>
                    <a:pt x="738" y="0"/>
                  </a:lnTo>
                  <a:lnTo>
                    <a:pt x="760" y="0"/>
                  </a:lnTo>
                  <a:lnTo>
                    <a:pt x="783" y="0"/>
                  </a:lnTo>
                  <a:lnTo>
                    <a:pt x="805" y="0"/>
                  </a:lnTo>
                  <a:lnTo>
                    <a:pt x="828" y="0"/>
                  </a:lnTo>
                  <a:lnTo>
                    <a:pt x="850" y="0"/>
                  </a:lnTo>
                  <a:lnTo>
                    <a:pt x="872" y="0"/>
                  </a:lnTo>
                  <a:lnTo>
                    <a:pt x="895" y="589"/>
                  </a:lnTo>
                  <a:lnTo>
                    <a:pt x="917" y="1179"/>
                  </a:lnTo>
                  <a:lnTo>
                    <a:pt x="939" y="1179"/>
                  </a:lnTo>
                  <a:lnTo>
                    <a:pt x="962" y="1179"/>
                  </a:lnTo>
                  <a:lnTo>
                    <a:pt x="984" y="1179"/>
                  </a:lnTo>
                  <a:lnTo>
                    <a:pt x="1006" y="1179"/>
                  </a:lnTo>
                  <a:lnTo>
                    <a:pt x="1029" y="1179"/>
                  </a:lnTo>
                  <a:lnTo>
                    <a:pt x="1051" y="1179"/>
                  </a:lnTo>
                  <a:lnTo>
                    <a:pt x="1074" y="1179"/>
                  </a:lnTo>
                  <a:lnTo>
                    <a:pt x="1096" y="1179"/>
                  </a:lnTo>
                  <a:lnTo>
                    <a:pt x="1118" y="1179"/>
                  </a:lnTo>
                  <a:lnTo>
                    <a:pt x="1141" y="1179"/>
                  </a:lnTo>
                  <a:lnTo>
                    <a:pt x="1163" y="1179"/>
                  </a:lnTo>
                  <a:lnTo>
                    <a:pt x="1185" y="1179"/>
                  </a:lnTo>
                  <a:lnTo>
                    <a:pt x="1208" y="1179"/>
                  </a:lnTo>
                  <a:lnTo>
                    <a:pt x="1230" y="1179"/>
                  </a:lnTo>
                  <a:lnTo>
                    <a:pt x="1252" y="1179"/>
                  </a:lnTo>
                  <a:lnTo>
                    <a:pt x="1275" y="1179"/>
                  </a:lnTo>
                  <a:lnTo>
                    <a:pt x="1297" y="1179"/>
                  </a:lnTo>
                  <a:lnTo>
                    <a:pt x="1319" y="1179"/>
                  </a:lnTo>
                  <a:lnTo>
                    <a:pt x="1342" y="589"/>
                  </a:lnTo>
                  <a:lnTo>
                    <a:pt x="1364" y="0"/>
                  </a:lnTo>
                  <a:lnTo>
                    <a:pt x="1387" y="0"/>
                  </a:lnTo>
                  <a:lnTo>
                    <a:pt x="1409" y="0"/>
                  </a:lnTo>
                  <a:lnTo>
                    <a:pt x="1431" y="0"/>
                  </a:lnTo>
                  <a:lnTo>
                    <a:pt x="1454" y="0"/>
                  </a:lnTo>
                  <a:lnTo>
                    <a:pt x="1476" y="0"/>
                  </a:lnTo>
                  <a:lnTo>
                    <a:pt x="1498" y="0"/>
                  </a:lnTo>
                  <a:lnTo>
                    <a:pt x="1521" y="0"/>
                  </a:lnTo>
                  <a:lnTo>
                    <a:pt x="1543" y="0"/>
                  </a:lnTo>
                  <a:lnTo>
                    <a:pt x="1565" y="0"/>
                  </a:lnTo>
                  <a:lnTo>
                    <a:pt x="1588" y="0"/>
                  </a:lnTo>
                  <a:lnTo>
                    <a:pt x="1610" y="0"/>
                  </a:lnTo>
                  <a:lnTo>
                    <a:pt x="1633" y="0"/>
                  </a:lnTo>
                  <a:lnTo>
                    <a:pt x="1655" y="0"/>
                  </a:lnTo>
                  <a:lnTo>
                    <a:pt x="1677" y="0"/>
                  </a:lnTo>
                  <a:lnTo>
                    <a:pt x="1700" y="0"/>
                  </a:lnTo>
                  <a:lnTo>
                    <a:pt x="1722" y="0"/>
                  </a:lnTo>
                  <a:lnTo>
                    <a:pt x="1744" y="0"/>
                  </a:lnTo>
                  <a:lnTo>
                    <a:pt x="1767" y="0"/>
                  </a:lnTo>
                  <a:lnTo>
                    <a:pt x="1789" y="589"/>
                  </a:lnTo>
                  <a:lnTo>
                    <a:pt x="1811" y="1179"/>
                  </a:lnTo>
                  <a:lnTo>
                    <a:pt x="1834" y="1179"/>
                  </a:lnTo>
                  <a:lnTo>
                    <a:pt x="1856" y="1179"/>
                  </a:lnTo>
                  <a:lnTo>
                    <a:pt x="1878" y="1179"/>
                  </a:lnTo>
                  <a:lnTo>
                    <a:pt x="1901" y="1179"/>
                  </a:lnTo>
                  <a:lnTo>
                    <a:pt x="1923" y="1179"/>
                  </a:lnTo>
                  <a:lnTo>
                    <a:pt x="1946" y="1179"/>
                  </a:lnTo>
                  <a:lnTo>
                    <a:pt x="1968" y="1179"/>
                  </a:lnTo>
                  <a:lnTo>
                    <a:pt x="1990" y="1179"/>
                  </a:lnTo>
                  <a:lnTo>
                    <a:pt x="2013" y="1179"/>
                  </a:lnTo>
                  <a:lnTo>
                    <a:pt x="2035" y="1179"/>
                  </a:lnTo>
                  <a:lnTo>
                    <a:pt x="2057" y="1179"/>
                  </a:lnTo>
                  <a:lnTo>
                    <a:pt x="2080" y="1179"/>
                  </a:lnTo>
                  <a:lnTo>
                    <a:pt x="2102" y="1179"/>
                  </a:lnTo>
                  <a:lnTo>
                    <a:pt x="2124" y="1179"/>
                  </a:lnTo>
                  <a:lnTo>
                    <a:pt x="2147" y="1179"/>
                  </a:lnTo>
                  <a:lnTo>
                    <a:pt x="2169" y="1179"/>
                  </a:lnTo>
                  <a:lnTo>
                    <a:pt x="2192" y="1179"/>
                  </a:lnTo>
                  <a:lnTo>
                    <a:pt x="2214" y="1179"/>
                  </a:lnTo>
                  <a:lnTo>
                    <a:pt x="2236" y="589"/>
                  </a:lnTo>
                </a:path>
              </a:pathLst>
            </a:custGeom>
            <a:noFill/>
            <a:ln w="12700" cap="flat">
              <a:solidFill>
                <a:schemeClr val="tx1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083007" y="3415842"/>
              <a:ext cx="49885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Time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 rot="16200000">
              <a:off x="889557" y="1758529"/>
              <a:ext cx="5838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Stress</a:t>
              </a:r>
            </a:p>
          </p:txBody>
        </p:sp>
        <p:grpSp>
          <p:nvGrpSpPr>
            <p:cNvPr id="64" name="Group 63"/>
            <p:cNvGrpSpPr/>
            <p:nvPr/>
          </p:nvGrpSpPr>
          <p:grpSpPr>
            <a:xfrm>
              <a:off x="3978499" y="567496"/>
              <a:ext cx="1162580" cy="600164"/>
              <a:chOff x="4040412" y="4258433"/>
              <a:chExt cx="1162580" cy="600164"/>
            </a:xfrm>
          </p:grpSpPr>
          <p:sp>
            <p:nvSpPr>
              <p:cNvPr id="65" name="Rectangle 64"/>
              <p:cNvSpPr/>
              <p:nvPr/>
            </p:nvSpPr>
            <p:spPr>
              <a:xfrm>
                <a:off x="4040412" y="4258433"/>
                <a:ext cx="1069754" cy="60016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6" name="Group 65"/>
              <p:cNvGrpSpPr/>
              <p:nvPr/>
            </p:nvGrpSpPr>
            <p:grpSpPr>
              <a:xfrm>
                <a:off x="4091572" y="4258433"/>
                <a:ext cx="1111420" cy="600164"/>
                <a:chOff x="4091572" y="4258433"/>
                <a:chExt cx="1111420" cy="600164"/>
              </a:xfrm>
            </p:grpSpPr>
            <p:sp>
              <p:nvSpPr>
                <p:cNvPr id="67" name="TextBox 66"/>
                <p:cNvSpPr txBox="1"/>
                <p:nvPr/>
              </p:nvSpPr>
              <p:spPr>
                <a:xfrm>
                  <a:off x="4351477" y="4258433"/>
                  <a:ext cx="851515" cy="60016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>
                      <a:latin typeface="Euclid Symbol" panose="05050102010706020507" pitchFamily="18" charset="2"/>
                      <a:cs typeface="Arial" panose="020B0604020202020204" pitchFamily="34" charset="0"/>
                    </a:rPr>
                    <a:t>D</a:t>
                  </a:r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 = 0.005</a:t>
                  </a:r>
                </a:p>
                <a:p>
                  <a:r>
                    <a:rPr lang="en-US" sz="1100" dirty="0">
                      <a:latin typeface="Euclid Symbol" panose="05050102010706020507" pitchFamily="18" charset="2"/>
                      <a:cs typeface="Arial" panose="020B0604020202020204" pitchFamily="34" charset="0"/>
                    </a:rPr>
                    <a:t>D</a:t>
                  </a:r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 = 0.01</a:t>
                  </a:r>
                </a:p>
                <a:p>
                  <a:r>
                    <a:rPr lang="en-US" sz="1100" dirty="0">
                      <a:latin typeface="Euclid Symbol" panose="05050102010706020507" pitchFamily="18" charset="2"/>
                      <a:cs typeface="Arial" panose="020B0604020202020204" pitchFamily="34" charset="0"/>
                    </a:rPr>
                    <a:t>D</a:t>
                  </a:r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 = 0.1</a:t>
                  </a:r>
                </a:p>
              </p:txBody>
            </p:sp>
            <p:grpSp>
              <p:nvGrpSpPr>
                <p:cNvPr id="68" name="Group 67"/>
                <p:cNvGrpSpPr/>
                <p:nvPr/>
              </p:nvGrpSpPr>
              <p:grpSpPr>
                <a:xfrm>
                  <a:off x="4091572" y="4399861"/>
                  <a:ext cx="313742" cy="341744"/>
                  <a:chOff x="4091571" y="4399861"/>
                  <a:chExt cx="369455" cy="341744"/>
                </a:xfrm>
              </p:grpSpPr>
              <p:cxnSp>
                <p:nvCxnSpPr>
                  <p:cNvPr id="69" name="Straight Connector 68"/>
                  <p:cNvCxnSpPr/>
                  <p:nvPr/>
                </p:nvCxnSpPr>
                <p:spPr>
                  <a:xfrm>
                    <a:off x="4091571" y="4399861"/>
                    <a:ext cx="36945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/>
                  <p:cNvCxnSpPr/>
                  <p:nvPr/>
                </p:nvCxnSpPr>
                <p:spPr>
                  <a:xfrm>
                    <a:off x="4091571" y="4570733"/>
                    <a:ext cx="36945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Straight Connector 70"/>
                  <p:cNvCxnSpPr/>
                  <p:nvPr/>
                </p:nvCxnSpPr>
                <p:spPr>
                  <a:xfrm>
                    <a:off x="4091571" y="4741605"/>
                    <a:ext cx="36945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sp>
        <p:nvSpPr>
          <p:cNvPr id="62" name="Rectangle 4"/>
          <p:cNvSpPr>
            <a:spLocks noChangeAspect="1" noChangeArrowheads="1"/>
          </p:cNvSpPr>
          <p:nvPr/>
        </p:nvSpPr>
        <p:spPr bwMode="auto">
          <a:xfrm>
            <a:off x="2349777" y="4592147"/>
            <a:ext cx="2044595" cy="133985"/>
          </a:xfrm>
          <a:prstGeom prst="rect">
            <a:avLst/>
          </a:prstGeom>
          <a:gradFill rotWithShape="1">
            <a:gsLst>
              <a:gs pos="0">
                <a:srgbClr val="767676"/>
              </a:gs>
              <a:gs pos="50000">
                <a:srgbClr val="FFFFFF"/>
              </a:gs>
              <a:gs pos="100000">
                <a:srgbClr val="767676"/>
              </a:gs>
            </a:gsLst>
            <a:lin ang="5400000" scaled="1"/>
          </a:gra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Rectangle 5" descr="Light upward diagonal"/>
          <p:cNvSpPr>
            <a:spLocks noChangeAspect="1" noChangeArrowheads="1"/>
          </p:cNvSpPr>
          <p:nvPr/>
        </p:nvSpPr>
        <p:spPr bwMode="auto">
          <a:xfrm>
            <a:off x="2162403" y="4218132"/>
            <a:ext cx="187374" cy="828675"/>
          </a:xfrm>
          <a:prstGeom prst="rect">
            <a:avLst/>
          </a:prstGeom>
          <a:pattFill prst="ltUpDiag">
            <a:fgClr>
              <a:srgbClr val="000000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Line 6"/>
          <p:cNvSpPr>
            <a:spLocks noChangeAspect="1" noChangeShapeType="1"/>
          </p:cNvSpPr>
          <p:nvPr/>
        </p:nvSpPr>
        <p:spPr bwMode="auto">
          <a:xfrm flipV="1">
            <a:off x="2349777" y="4211782"/>
            <a:ext cx="0" cy="8350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Text Box 9"/>
          <p:cNvSpPr txBox="1">
            <a:spLocks noChangeAspect="1" noChangeArrowheads="1"/>
          </p:cNvSpPr>
          <p:nvPr/>
        </p:nvSpPr>
        <p:spPr bwMode="auto">
          <a:xfrm>
            <a:off x="3068148" y="4449272"/>
            <a:ext cx="564661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E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, </a:t>
            </a:r>
            <a:r>
              <a: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I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, </a:t>
            </a:r>
            <a:r>
              <a: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L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Rectangle 10" descr="Light upward diagonal"/>
          <p:cNvSpPr>
            <a:spLocks noChangeAspect="1" noChangeArrowheads="1"/>
          </p:cNvSpPr>
          <p:nvPr/>
        </p:nvSpPr>
        <p:spPr bwMode="auto">
          <a:xfrm>
            <a:off x="4168888" y="5177617"/>
            <a:ext cx="444615" cy="116840"/>
          </a:xfrm>
          <a:prstGeom prst="rect">
            <a:avLst/>
          </a:prstGeom>
          <a:pattFill prst="ltUpDiag">
            <a:fgClr>
              <a:srgbClr val="000000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Line 11"/>
          <p:cNvSpPr>
            <a:spLocks noChangeAspect="1" noChangeShapeType="1"/>
          </p:cNvSpPr>
          <p:nvPr/>
        </p:nvSpPr>
        <p:spPr bwMode="auto">
          <a:xfrm>
            <a:off x="4168253" y="5177617"/>
            <a:ext cx="441439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Freeform 12"/>
          <p:cNvSpPr>
            <a:spLocks noChangeAspect="1"/>
          </p:cNvSpPr>
          <p:nvPr/>
        </p:nvSpPr>
        <p:spPr bwMode="auto">
          <a:xfrm>
            <a:off x="4323233" y="4726132"/>
            <a:ext cx="137831" cy="450215"/>
          </a:xfrm>
          <a:custGeom>
            <a:avLst/>
            <a:gdLst>
              <a:gd name="T0" fmla="*/ 107 w 309"/>
              <a:gd name="T1" fmla="*/ 0 h 1011"/>
              <a:gd name="T2" fmla="*/ 107 w 309"/>
              <a:gd name="T3" fmla="*/ 160 h 1011"/>
              <a:gd name="T4" fmla="*/ 4 w 309"/>
              <a:gd name="T5" fmla="*/ 202 h 1011"/>
              <a:gd name="T6" fmla="*/ 215 w 309"/>
              <a:gd name="T7" fmla="*/ 242 h 1011"/>
              <a:gd name="T8" fmla="*/ 2 w 309"/>
              <a:gd name="T9" fmla="*/ 292 h 1011"/>
              <a:gd name="T10" fmla="*/ 217 w 309"/>
              <a:gd name="T11" fmla="*/ 337 h 1011"/>
              <a:gd name="T12" fmla="*/ 0 w 309"/>
              <a:gd name="T13" fmla="*/ 385 h 1011"/>
              <a:gd name="T14" fmla="*/ 215 w 309"/>
              <a:gd name="T15" fmla="*/ 429 h 1011"/>
              <a:gd name="T16" fmla="*/ 0 w 309"/>
              <a:gd name="T17" fmla="*/ 478 h 1011"/>
              <a:gd name="T18" fmla="*/ 213 w 309"/>
              <a:gd name="T19" fmla="*/ 518 h 1011"/>
              <a:gd name="T20" fmla="*/ 107 w 309"/>
              <a:gd name="T21" fmla="*/ 547 h 1011"/>
              <a:gd name="T22" fmla="*/ 107 w 309"/>
              <a:gd name="T23" fmla="*/ 709 h 101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9"/>
              <a:gd name="T37" fmla="*/ 0 h 1011"/>
              <a:gd name="T38" fmla="*/ 309 w 309"/>
              <a:gd name="T39" fmla="*/ 1011 h 101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9" h="1011">
                <a:moveTo>
                  <a:pt x="153" y="0"/>
                </a:moveTo>
                <a:lnTo>
                  <a:pt x="153" y="228"/>
                </a:lnTo>
                <a:lnTo>
                  <a:pt x="6" y="288"/>
                </a:lnTo>
                <a:lnTo>
                  <a:pt x="306" y="345"/>
                </a:lnTo>
                <a:lnTo>
                  <a:pt x="3" y="417"/>
                </a:lnTo>
                <a:lnTo>
                  <a:pt x="309" y="480"/>
                </a:lnTo>
                <a:lnTo>
                  <a:pt x="0" y="549"/>
                </a:lnTo>
                <a:lnTo>
                  <a:pt x="306" y="612"/>
                </a:lnTo>
                <a:lnTo>
                  <a:pt x="0" y="681"/>
                </a:lnTo>
                <a:lnTo>
                  <a:pt x="303" y="738"/>
                </a:lnTo>
                <a:lnTo>
                  <a:pt x="153" y="780"/>
                </a:lnTo>
                <a:lnTo>
                  <a:pt x="153" y="1011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xt Box 13"/>
          <p:cNvSpPr txBox="1">
            <a:spLocks noChangeAspect="1" noChangeArrowheads="1"/>
          </p:cNvSpPr>
          <p:nvPr/>
        </p:nvSpPr>
        <p:spPr bwMode="auto">
          <a:xfrm>
            <a:off x="4461064" y="4902662"/>
            <a:ext cx="134020" cy="130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k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9" name="Group 88"/>
          <p:cNvGrpSpPr/>
          <p:nvPr/>
        </p:nvGrpSpPr>
        <p:grpSpPr>
          <a:xfrm>
            <a:off x="1425578" y="6153705"/>
            <a:ext cx="3751260" cy="1128068"/>
            <a:chOff x="1425578" y="6153705"/>
            <a:chExt cx="3751260" cy="1128068"/>
          </a:xfrm>
        </p:grpSpPr>
        <p:sp>
          <p:nvSpPr>
            <p:cNvPr id="95" name="Freeform 12"/>
            <p:cNvSpPr>
              <a:spLocks noChangeAspect="1"/>
            </p:cNvSpPr>
            <p:nvPr/>
          </p:nvSpPr>
          <p:spPr bwMode="auto">
            <a:xfrm rot="5400000">
              <a:off x="2040850" y="6260162"/>
              <a:ext cx="137831" cy="853732"/>
            </a:xfrm>
            <a:custGeom>
              <a:avLst/>
              <a:gdLst>
                <a:gd name="T0" fmla="*/ 107 w 309"/>
                <a:gd name="T1" fmla="*/ 0 h 1011"/>
                <a:gd name="T2" fmla="*/ 107 w 309"/>
                <a:gd name="T3" fmla="*/ 160 h 1011"/>
                <a:gd name="T4" fmla="*/ 4 w 309"/>
                <a:gd name="T5" fmla="*/ 202 h 1011"/>
                <a:gd name="T6" fmla="*/ 215 w 309"/>
                <a:gd name="T7" fmla="*/ 242 h 1011"/>
                <a:gd name="T8" fmla="*/ 2 w 309"/>
                <a:gd name="T9" fmla="*/ 292 h 1011"/>
                <a:gd name="T10" fmla="*/ 217 w 309"/>
                <a:gd name="T11" fmla="*/ 337 h 1011"/>
                <a:gd name="T12" fmla="*/ 0 w 309"/>
                <a:gd name="T13" fmla="*/ 385 h 1011"/>
                <a:gd name="T14" fmla="*/ 215 w 309"/>
                <a:gd name="T15" fmla="*/ 429 h 1011"/>
                <a:gd name="T16" fmla="*/ 0 w 309"/>
                <a:gd name="T17" fmla="*/ 478 h 1011"/>
                <a:gd name="T18" fmla="*/ 213 w 309"/>
                <a:gd name="T19" fmla="*/ 518 h 1011"/>
                <a:gd name="T20" fmla="*/ 107 w 309"/>
                <a:gd name="T21" fmla="*/ 547 h 1011"/>
                <a:gd name="T22" fmla="*/ 107 w 309"/>
                <a:gd name="T23" fmla="*/ 709 h 101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09"/>
                <a:gd name="T37" fmla="*/ 0 h 1011"/>
                <a:gd name="T38" fmla="*/ 309 w 309"/>
                <a:gd name="T39" fmla="*/ 1011 h 101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9" h="1011">
                  <a:moveTo>
                    <a:pt x="153" y="0"/>
                  </a:moveTo>
                  <a:lnTo>
                    <a:pt x="153" y="228"/>
                  </a:lnTo>
                  <a:lnTo>
                    <a:pt x="6" y="288"/>
                  </a:lnTo>
                  <a:lnTo>
                    <a:pt x="306" y="345"/>
                  </a:lnTo>
                  <a:lnTo>
                    <a:pt x="3" y="417"/>
                  </a:lnTo>
                  <a:lnTo>
                    <a:pt x="309" y="480"/>
                  </a:lnTo>
                  <a:lnTo>
                    <a:pt x="0" y="549"/>
                  </a:lnTo>
                  <a:lnTo>
                    <a:pt x="306" y="612"/>
                  </a:lnTo>
                  <a:lnTo>
                    <a:pt x="0" y="681"/>
                  </a:lnTo>
                  <a:lnTo>
                    <a:pt x="303" y="738"/>
                  </a:lnTo>
                  <a:lnTo>
                    <a:pt x="153" y="780"/>
                  </a:lnTo>
                  <a:lnTo>
                    <a:pt x="153" y="1011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Freeform 12"/>
            <p:cNvSpPr>
              <a:spLocks noChangeAspect="1"/>
            </p:cNvSpPr>
            <p:nvPr/>
          </p:nvSpPr>
          <p:spPr bwMode="auto">
            <a:xfrm rot="5400000">
              <a:off x="3238834" y="6260162"/>
              <a:ext cx="137831" cy="853732"/>
            </a:xfrm>
            <a:custGeom>
              <a:avLst/>
              <a:gdLst>
                <a:gd name="T0" fmla="*/ 107 w 309"/>
                <a:gd name="T1" fmla="*/ 0 h 1011"/>
                <a:gd name="T2" fmla="*/ 107 w 309"/>
                <a:gd name="T3" fmla="*/ 160 h 1011"/>
                <a:gd name="T4" fmla="*/ 4 w 309"/>
                <a:gd name="T5" fmla="*/ 202 h 1011"/>
                <a:gd name="T6" fmla="*/ 215 w 309"/>
                <a:gd name="T7" fmla="*/ 242 h 1011"/>
                <a:gd name="T8" fmla="*/ 2 w 309"/>
                <a:gd name="T9" fmla="*/ 292 h 1011"/>
                <a:gd name="T10" fmla="*/ 217 w 309"/>
                <a:gd name="T11" fmla="*/ 337 h 1011"/>
                <a:gd name="T12" fmla="*/ 0 w 309"/>
                <a:gd name="T13" fmla="*/ 385 h 1011"/>
                <a:gd name="T14" fmla="*/ 215 w 309"/>
                <a:gd name="T15" fmla="*/ 429 h 1011"/>
                <a:gd name="T16" fmla="*/ 0 w 309"/>
                <a:gd name="T17" fmla="*/ 478 h 1011"/>
                <a:gd name="T18" fmla="*/ 213 w 309"/>
                <a:gd name="T19" fmla="*/ 518 h 1011"/>
                <a:gd name="T20" fmla="*/ 107 w 309"/>
                <a:gd name="T21" fmla="*/ 547 h 1011"/>
                <a:gd name="T22" fmla="*/ 107 w 309"/>
                <a:gd name="T23" fmla="*/ 709 h 101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09"/>
                <a:gd name="T37" fmla="*/ 0 h 1011"/>
                <a:gd name="T38" fmla="*/ 309 w 309"/>
                <a:gd name="T39" fmla="*/ 1011 h 101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9" h="1011">
                  <a:moveTo>
                    <a:pt x="153" y="0"/>
                  </a:moveTo>
                  <a:lnTo>
                    <a:pt x="153" y="228"/>
                  </a:lnTo>
                  <a:lnTo>
                    <a:pt x="6" y="288"/>
                  </a:lnTo>
                  <a:lnTo>
                    <a:pt x="306" y="345"/>
                  </a:lnTo>
                  <a:lnTo>
                    <a:pt x="3" y="417"/>
                  </a:lnTo>
                  <a:lnTo>
                    <a:pt x="309" y="480"/>
                  </a:lnTo>
                  <a:lnTo>
                    <a:pt x="0" y="549"/>
                  </a:lnTo>
                  <a:lnTo>
                    <a:pt x="306" y="612"/>
                  </a:lnTo>
                  <a:lnTo>
                    <a:pt x="0" y="681"/>
                  </a:lnTo>
                  <a:lnTo>
                    <a:pt x="303" y="738"/>
                  </a:lnTo>
                  <a:lnTo>
                    <a:pt x="153" y="780"/>
                  </a:lnTo>
                  <a:lnTo>
                    <a:pt x="153" y="1011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Freeform 12"/>
            <p:cNvSpPr>
              <a:spLocks noChangeAspect="1"/>
            </p:cNvSpPr>
            <p:nvPr/>
          </p:nvSpPr>
          <p:spPr bwMode="auto">
            <a:xfrm rot="5400000">
              <a:off x="4423736" y="6260162"/>
              <a:ext cx="137831" cy="853732"/>
            </a:xfrm>
            <a:custGeom>
              <a:avLst/>
              <a:gdLst>
                <a:gd name="T0" fmla="*/ 107 w 309"/>
                <a:gd name="T1" fmla="*/ 0 h 1011"/>
                <a:gd name="T2" fmla="*/ 107 w 309"/>
                <a:gd name="T3" fmla="*/ 160 h 1011"/>
                <a:gd name="T4" fmla="*/ 4 w 309"/>
                <a:gd name="T5" fmla="*/ 202 h 1011"/>
                <a:gd name="T6" fmla="*/ 215 w 309"/>
                <a:gd name="T7" fmla="*/ 242 h 1011"/>
                <a:gd name="T8" fmla="*/ 2 w 309"/>
                <a:gd name="T9" fmla="*/ 292 h 1011"/>
                <a:gd name="T10" fmla="*/ 217 w 309"/>
                <a:gd name="T11" fmla="*/ 337 h 1011"/>
                <a:gd name="T12" fmla="*/ 0 w 309"/>
                <a:gd name="T13" fmla="*/ 385 h 1011"/>
                <a:gd name="T14" fmla="*/ 215 w 309"/>
                <a:gd name="T15" fmla="*/ 429 h 1011"/>
                <a:gd name="T16" fmla="*/ 0 w 309"/>
                <a:gd name="T17" fmla="*/ 478 h 1011"/>
                <a:gd name="T18" fmla="*/ 213 w 309"/>
                <a:gd name="T19" fmla="*/ 518 h 1011"/>
                <a:gd name="T20" fmla="*/ 107 w 309"/>
                <a:gd name="T21" fmla="*/ 547 h 1011"/>
                <a:gd name="T22" fmla="*/ 107 w 309"/>
                <a:gd name="T23" fmla="*/ 709 h 101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09"/>
                <a:gd name="T37" fmla="*/ 0 h 1011"/>
                <a:gd name="T38" fmla="*/ 309 w 309"/>
                <a:gd name="T39" fmla="*/ 1011 h 101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9" h="1011">
                  <a:moveTo>
                    <a:pt x="153" y="0"/>
                  </a:moveTo>
                  <a:lnTo>
                    <a:pt x="153" y="228"/>
                  </a:lnTo>
                  <a:lnTo>
                    <a:pt x="6" y="288"/>
                  </a:lnTo>
                  <a:lnTo>
                    <a:pt x="306" y="345"/>
                  </a:lnTo>
                  <a:lnTo>
                    <a:pt x="3" y="417"/>
                  </a:lnTo>
                  <a:lnTo>
                    <a:pt x="309" y="480"/>
                  </a:lnTo>
                  <a:lnTo>
                    <a:pt x="0" y="549"/>
                  </a:lnTo>
                  <a:lnTo>
                    <a:pt x="306" y="612"/>
                  </a:lnTo>
                  <a:lnTo>
                    <a:pt x="0" y="681"/>
                  </a:lnTo>
                  <a:lnTo>
                    <a:pt x="303" y="738"/>
                  </a:lnTo>
                  <a:lnTo>
                    <a:pt x="153" y="780"/>
                  </a:lnTo>
                  <a:lnTo>
                    <a:pt x="153" y="1011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Rectangle 5" descr="Light upward diagonal"/>
            <p:cNvSpPr>
              <a:spLocks noChangeAspect="1" noChangeArrowheads="1"/>
            </p:cNvSpPr>
            <p:nvPr/>
          </p:nvSpPr>
          <p:spPr bwMode="auto">
            <a:xfrm>
              <a:off x="1425578" y="6272691"/>
              <a:ext cx="257322" cy="82867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Line 6"/>
            <p:cNvSpPr>
              <a:spLocks noChangeAspect="1" noChangeShapeType="1"/>
            </p:cNvSpPr>
            <p:nvPr/>
          </p:nvSpPr>
          <p:spPr bwMode="auto">
            <a:xfrm flipV="1">
              <a:off x="1682900" y="6269516"/>
              <a:ext cx="0" cy="8350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Rectangle 5" descr="Light upward diagonal"/>
            <p:cNvSpPr>
              <a:spLocks noChangeAspect="1" noChangeArrowheads="1"/>
            </p:cNvSpPr>
            <p:nvPr/>
          </p:nvSpPr>
          <p:spPr bwMode="auto">
            <a:xfrm>
              <a:off x="4919516" y="6272691"/>
              <a:ext cx="257322" cy="82867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Line 6"/>
            <p:cNvSpPr>
              <a:spLocks noChangeAspect="1" noChangeShapeType="1"/>
            </p:cNvSpPr>
            <p:nvPr/>
          </p:nvSpPr>
          <p:spPr bwMode="auto">
            <a:xfrm flipV="1">
              <a:off x="4921756" y="6269516"/>
              <a:ext cx="0" cy="8350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2536632" y="6491766"/>
              <a:ext cx="344252" cy="39052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1100" baseline="-25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cxnSp>
          <p:nvCxnSpPr>
            <p:cNvPr id="80" name="Straight Connector 79"/>
            <p:cNvCxnSpPr/>
            <p:nvPr/>
          </p:nvCxnSpPr>
          <p:spPr>
            <a:xfrm>
              <a:off x="2720876" y="7012256"/>
              <a:ext cx="0" cy="26951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>
              <a:off x="2724850" y="7147014"/>
              <a:ext cx="35163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83" name="Object 8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89492043"/>
                </p:ext>
              </p:extLst>
            </p:nvPr>
          </p:nvGraphicFramePr>
          <p:xfrm>
            <a:off x="2835182" y="6916738"/>
            <a:ext cx="4826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61" name="Equation" r:id="rId3" imgW="482400" imgH="203040" progId="Equation.DSMT4">
                    <p:embed/>
                  </p:oleObj>
                </mc:Choice>
                <mc:Fallback>
                  <p:oleObj name="Equation" r:id="rId3" imgW="48240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835182" y="6916738"/>
                          <a:ext cx="482600" cy="203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9" name="Object 10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78257091"/>
                </p:ext>
              </p:extLst>
            </p:nvPr>
          </p:nvGraphicFramePr>
          <p:xfrm>
            <a:off x="4014802" y="6916738"/>
            <a:ext cx="5461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62" name="Equation" r:id="rId5" imgW="545760" imgH="203040" progId="Equation.DSMT4">
                    <p:embed/>
                  </p:oleObj>
                </mc:Choice>
                <mc:Fallback>
                  <p:oleObj name="Equation" r:id="rId5" imgW="545760" imgH="203040" progId="Equation.DSMT4">
                    <p:embed/>
                    <p:pic>
                      <p:nvPicPr>
                        <p:cNvPr id="83" name="Object 82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014802" y="6916738"/>
                          <a:ext cx="546100" cy="203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10" name="Straight Connector 109"/>
            <p:cNvCxnSpPr/>
            <p:nvPr/>
          </p:nvCxnSpPr>
          <p:spPr>
            <a:xfrm>
              <a:off x="3893975" y="7012256"/>
              <a:ext cx="0" cy="26951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/>
            <p:nvPr/>
          </p:nvCxnSpPr>
          <p:spPr>
            <a:xfrm>
              <a:off x="3897949" y="7147014"/>
              <a:ext cx="35163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Rectangle 112"/>
            <p:cNvSpPr/>
            <p:nvPr/>
          </p:nvSpPr>
          <p:spPr>
            <a:xfrm>
              <a:off x="3714302" y="6486991"/>
              <a:ext cx="344252" cy="39052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1100" baseline="-25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2044435" y="6425920"/>
              <a:ext cx="123432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 anchor="ctr" anchorCtr="0">
              <a:spAutoFit/>
            </a:bodyPr>
            <a:lstStyle/>
            <a:p>
              <a:pPr algn="ctr"/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k</a:t>
              </a:r>
              <a:r>
                <a:rPr lang="en-US" sz="1100" baseline="-2500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3199945" y="6425920"/>
              <a:ext cx="123432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 anchor="ctr" anchorCtr="0">
              <a:spAutoFit/>
            </a:bodyPr>
            <a:lstStyle/>
            <a:p>
              <a:pPr algn="ctr"/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k</a:t>
              </a:r>
              <a:r>
                <a:rPr lang="en-US" sz="1100" baseline="-2500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4396773" y="6425920"/>
              <a:ext cx="123432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 anchor="ctr" anchorCtr="0">
              <a:spAutoFit/>
            </a:bodyPr>
            <a:lstStyle/>
            <a:p>
              <a:pPr algn="ctr"/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k</a:t>
              </a:r>
              <a:r>
                <a:rPr lang="en-US" sz="1100" baseline="-2500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87" name="Freeform 86"/>
            <p:cNvSpPr/>
            <p:nvPr/>
          </p:nvSpPr>
          <p:spPr>
            <a:xfrm>
              <a:off x="2700338" y="6257925"/>
              <a:ext cx="314325" cy="233363"/>
            </a:xfrm>
            <a:custGeom>
              <a:avLst/>
              <a:gdLst>
                <a:gd name="connsiteX0" fmla="*/ 0 w 314325"/>
                <a:gd name="connsiteY0" fmla="*/ 233363 h 233363"/>
                <a:gd name="connsiteX1" fmla="*/ 0 w 314325"/>
                <a:gd name="connsiteY1" fmla="*/ 0 h 233363"/>
                <a:gd name="connsiteX2" fmla="*/ 314325 w 314325"/>
                <a:gd name="connsiteY2" fmla="*/ 0 h 233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4325" h="233363">
                  <a:moveTo>
                    <a:pt x="0" y="233363"/>
                  </a:moveTo>
                  <a:lnTo>
                    <a:pt x="0" y="0"/>
                  </a:lnTo>
                  <a:lnTo>
                    <a:pt x="314325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tailEnd type="triangle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>
              <a:off x="3882792" y="6248457"/>
              <a:ext cx="314325" cy="233363"/>
            </a:xfrm>
            <a:custGeom>
              <a:avLst/>
              <a:gdLst>
                <a:gd name="connsiteX0" fmla="*/ 0 w 314325"/>
                <a:gd name="connsiteY0" fmla="*/ 233363 h 233363"/>
                <a:gd name="connsiteX1" fmla="*/ 0 w 314325"/>
                <a:gd name="connsiteY1" fmla="*/ 0 h 233363"/>
                <a:gd name="connsiteX2" fmla="*/ 314325 w 314325"/>
                <a:gd name="connsiteY2" fmla="*/ 0 h 233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4325" h="233363">
                  <a:moveTo>
                    <a:pt x="0" y="233363"/>
                  </a:moveTo>
                  <a:lnTo>
                    <a:pt x="0" y="0"/>
                  </a:lnTo>
                  <a:lnTo>
                    <a:pt x="314325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tailEnd type="triangle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3052298" y="6173215"/>
              <a:ext cx="376705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 anchor="ctr" anchorCtr="0">
              <a:spAutoFit/>
            </a:bodyPr>
            <a:lstStyle/>
            <a:p>
              <a:pPr algn="ctr"/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F</a:t>
              </a:r>
              <a:r>
                <a:rPr lang="en-US" sz="1100" baseline="-2500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 = 0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4230673" y="6153705"/>
              <a:ext cx="455254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 anchor="ctr" anchorCtr="0">
              <a:spAutoFit/>
            </a:bodyPr>
            <a:lstStyle/>
            <a:p>
              <a:pPr algn="ctr"/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F</a:t>
              </a:r>
              <a:r>
                <a:rPr lang="en-US" sz="1100" baseline="-2500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 = 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94222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2009140" y="332739"/>
            <a:ext cx="2792095" cy="1191895"/>
            <a:chOff x="4082" y="10235"/>
            <a:chExt cx="4397" cy="1877"/>
          </a:xfrm>
        </p:grpSpPr>
        <p:sp>
          <p:nvSpPr>
            <p:cNvPr id="4" name="Rectangle 3" descr="Dark upward diagonal"/>
            <p:cNvSpPr>
              <a:spLocks noChangeArrowheads="1"/>
            </p:cNvSpPr>
            <p:nvPr/>
          </p:nvSpPr>
          <p:spPr bwMode="auto">
            <a:xfrm>
              <a:off x="8104" y="10235"/>
              <a:ext cx="375" cy="1621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5" name="Rectangle 4" descr="Dark upward diagonal"/>
            <p:cNvSpPr>
              <a:spLocks noChangeArrowheads="1"/>
            </p:cNvSpPr>
            <p:nvPr/>
          </p:nvSpPr>
          <p:spPr bwMode="auto">
            <a:xfrm>
              <a:off x="4082" y="10235"/>
              <a:ext cx="375" cy="1621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4449" y="10557"/>
              <a:ext cx="1083" cy="219"/>
            </a:xfrm>
            <a:custGeom>
              <a:avLst/>
              <a:gdLst>
                <a:gd name="T0" fmla="*/ 0 w 978"/>
                <a:gd name="T1" fmla="*/ 146 h 144"/>
                <a:gd name="T2" fmla="*/ 419 w 978"/>
                <a:gd name="T3" fmla="*/ 146 h 144"/>
                <a:gd name="T4" fmla="*/ 419 w 978"/>
                <a:gd name="T5" fmla="*/ 0 h 144"/>
                <a:gd name="T6" fmla="*/ 472 w 978"/>
                <a:gd name="T7" fmla="*/ 219 h 144"/>
                <a:gd name="T8" fmla="*/ 472 w 978"/>
                <a:gd name="T9" fmla="*/ 0 h 144"/>
                <a:gd name="T10" fmla="*/ 518 w 978"/>
                <a:gd name="T11" fmla="*/ 219 h 144"/>
                <a:gd name="T12" fmla="*/ 518 w 978"/>
                <a:gd name="T13" fmla="*/ 0 h 144"/>
                <a:gd name="T14" fmla="*/ 563 w 978"/>
                <a:gd name="T15" fmla="*/ 219 h 144"/>
                <a:gd name="T16" fmla="*/ 565 w 978"/>
                <a:gd name="T17" fmla="*/ 0 h 144"/>
                <a:gd name="T18" fmla="*/ 611 w 978"/>
                <a:gd name="T19" fmla="*/ 219 h 144"/>
                <a:gd name="T20" fmla="*/ 611 w 978"/>
                <a:gd name="T21" fmla="*/ 0 h 144"/>
                <a:gd name="T22" fmla="*/ 658 w 978"/>
                <a:gd name="T23" fmla="*/ 219 h 144"/>
                <a:gd name="T24" fmla="*/ 658 w 978"/>
                <a:gd name="T25" fmla="*/ 9 h 144"/>
                <a:gd name="T26" fmla="*/ 692 w 978"/>
                <a:gd name="T27" fmla="*/ 154 h 144"/>
                <a:gd name="T28" fmla="*/ 1083 w 978"/>
                <a:gd name="T29" fmla="*/ 154 h 14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78"/>
                <a:gd name="T46" fmla="*/ 0 h 144"/>
                <a:gd name="T47" fmla="*/ 978 w 978"/>
                <a:gd name="T48" fmla="*/ 144 h 14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78" h="144">
                  <a:moveTo>
                    <a:pt x="0" y="96"/>
                  </a:moveTo>
                  <a:lnTo>
                    <a:pt x="378" y="96"/>
                  </a:lnTo>
                  <a:lnTo>
                    <a:pt x="378" y="0"/>
                  </a:lnTo>
                  <a:lnTo>
                    <a:pt x="426" y="144"/>
                  </a:lnTo>
                  <a:lnTo>
                    <a:pt x="426" y="0"/>
                  </a:lnTo>
                  <a:lnTo>
                    <a:pt x="468" y="144"/>
                  </a:lnTo>
                  <a:lnTo>
                    <a:pt x="468" y="0"/>
                  </a:lnTo>
                  <a:lnTo>
                    <a:pt x="508" y="144"/>
                  </a:lnTo>
                  <a:lnTo>
                    <a:pt x="510" y="0"/>
                  </a:lnTo>
                  <a:lnTo>
                    <a:pt x="552" y="144"/>
                  </a:lnTo>
                  <a:lnTo>
                    <a:pt x="552" y="0"/>
                  </a:lnTo>
                  <a:lnTo>
                    <a:pt x="594" y="144"/>
                  </a:lnTo>
                  <a:lnTo>
                    <a:pt x="594" y="6"/>
                  </a:lnTo>
                  <a:lnTo>
                    <a:pt x="625" y="101"/>
                  </a:lnTo>
                  <a:lnTo>
                    <a:pt x="978" y="10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5534" y="10235"/>
              <a:ext cx="383" cy="982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6689" y="10824"/>
              <a:ext cx="398" cy="93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5914" y="10883"/>
              <a:ext cx="765" cy="219"/>
            </a:xfrm>
            <a:custGeom>
              <a:avLst/>
              <a:gdLst>
                <a:gd name="T0" fmla="*/ 0 w 765"/>
                <a:gd name="T1" fmla="*/ 142 h 219"/>
                <a:gd name="T2" fmla="*/ 267 w 765"/>
                <a:gd name="T3" fmla="*/ 146 h 219"/>
                <a:gd name="T4" fmla="*/ 267 w 765"/>
                <a:gd name="T5" fmla="*/ 0 h 219"/>
                <a:gd name="T6" fmla="*/ 320 w 765"/>
                <a:gd name="T7" fmla="*/ 219 h 219"/>
                <a:gd name="T8" fmla="*/ 320 w 765"/>
                <a:gd name="T9" fmla="*/ 0 h 219"/>
                <a:gd name="T10" fmla="*/ 366 w 765"/>
                <a:gd name="T11" fmla="*/ 219 h 219"/>
                <a:gd name="T12" fmla="*/ 366 w 765"/>
                <a:gd name="T13" fmla="*/ 0 h 219"/>
                <a:gd name="T14" fmla="*/ 411 w 765"/>
                <a:gd name="T15" fmla="*/ 219 h 219"/>
                <a:gd name="T16" fmla="*/ 413 w 765"/>
                <a:gd name="T17" fmla="*/ 0 h 219"/>
                <a:gd name="T18" fmla="*/ 459 w 765"/>
                <a:gd name="T19" fmla="*/ 219 h 219"/>
                <a:gd name="T20" fmla="*/ 459 w 765"/>
                <a:gd name="T21" fmla="*/ 0 h 219"/>
                <a:gd name="T22" fmla="*/ 506 w 765"/>
                <a:gd name="T23" fmla="*/ 219 h 219"/>
                <a:gd name="T24" fmla="*/ 506 w 765"/>
                <a:gd name="T25" fmla="*/ 9 h 219"/>
                <a:gd name="T26" fmla="*/ 540 w 765"/>
                <a:gd name="T27" fmla="*/ 154 h 219"/>
                <a:gd name="T28" fmla="*/ 765 w 765"/>
                <a:gd name="T29" fmla="*/ 157 h 21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5"/>
                <a:gd name="T46" fmla="*/ 0 h 219"/>
                <a:gd name="T47" fmla="*/ 765 w 765"/>
                <a:gd name="T48" fmla="*/ 219 h 21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5" h="219">
                  <a:moveTo>
                    <a:pt x="0" y="142"/>
                  </a:moveTo>
                  <a:lnTo>
                    <a:pt x="267" y="146"/>
                  </a:lnTo>
                  <a:lnTo>
                    <a:pt x="267" y="0"/>
                  </a:lnTo>
                  <a:lnTo>
                    <a:pt x="320" y="219"/>
                  </a:lnTo>
                  <a:lnTo>
                    <a:pt x="320" y="0"/>
                  </a:lnTo>
                  <a:lnTo>
                    <a:pt x="366" y="219"/>
                  </a:lnTo>
                  <a:lnTo>
                    <a:pt x="366" y="0"/>
                  </a:lnTo>
                  <a:lnTo>
                    <a:pt x="411" y="219"/>
                  </a:lnTo>
                  <a:lnTo>
                    <a:pt x="413" y="0"/>
                  </a:lnTo>
                  <a:lnTo>
                    <a:pt x="459" y="219"/>
                  </a:lnTo>
                  <a:lnTo>
                    <a:pt x="459" y="0"/>
                  </a:lnTo>
                  <a:lnTo>
                    <a:pt x="506" y="219"/>
                  </a:lnTo>
                  <a:lnTo>
                    <a:pt x="506" y="9"/>
                  </a:lnTo>
                  <a:lnTo>
                    <a:pt x="540" y="154"/>
                  </a:lnTo>
                  <a:lnTo>
                    <a:pt x="765" y="157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464" y="11418"/>
              <a:ext cx="2216" cy="219"/>
            </a:xfrm>
            <a:custGeom>
              <a:avLst/>
              <a:gdLst>
                <a:gd name="T0" fmla="*/ 0 w 978"/>
                <a:gd name="T1" fmla="*/ 146 h 144"/>
                <a:gd name="T2" fmla="*/ 856 w 978"/>
                <a:gd name="T3" fmla="*/ 146 h 144"/>
                <a:gd name="T4" fmla="*/ 856 w 978"/>
                <a:gd name="T5" fmla="*/ 0 h 144"/>
                <a:gd name="T6" fmla="*/ 965 w 978"/>
                <a:gd name="T7" fmla="*/ 219 h 144"/>
                <a:gd name="T8" fmla="*/ 965 w 978"/>
                <a:gd name="T9" fmla="*/ 0 h 144"/>
                <a:gd name="T10" fmla="*/ 1060 w 978"/>
                <a:gd name="T11" fmla="*/ 219 h 144"/>
                <a:gd name="T12" fmla="*/ 1060 w 978"/>
                <a:gd name="T13" fmla="*/ 0 h 144"/>
                <a:gd name="T14" fmla="*/ 1151 w 978"/>
                <a:gd name="T15" fmla="*/ 219 h 144"/>
                <a:gd name="T16" fmla="*/ 1156 w 978"/>
                <a:gd name="T17" fmla="*/ 0 h 144"/>
                <a:gd name="T18" fmla="*/ 1251 w 978"/>
                <a:gd name="T19" fmla="*/ 219 h 144"/>
                <a:gd name="T20" fmla="*/ 1251 w 978"/>
                <a:gd name="T21" fmla="*/ 0 h 144"/>
                <a:gd name="T22" fmla="*/ 1346 w 978"/>
                <a:gd name="T23" fmla="*/ 219 h 144"/>
                <a:gd name="T24" fmla="*/ 1346 w 978"/>
                <a:gd name="T25" fmla="*/ 9 h 144"/>
                <a:gd name="T26" fmla="*/ 1416 w 978"/>
                <a:gd name="T27" fmla="*/ 154 h 144"/>
                <a:gd name="T28" fmla="*/ 2216 w 978"/>
                <a:gd name="T29" fmla="*/ 154 h 14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78"/>
                <a:gd name="T46" fmla="*/ 0 h 144"/>
                <a:gd name="T47" fmla="*/ 978 w 978"/>
                <a:gd name="T48" fmla="*/ 144 h 14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78" h="144">
                  <a:moveTo>
                    <a:pt x="0" y="96"/>
                  </a:moveTo>
                  <a:lnTo>
                    <a:pt x="378" y="96"/>
                  </a:lnTo>
                  <a:lnTo>
                    <a:pt x="378" y="0"/>
                  </a:lnTo>
                  <a:lnTo>
                    <a:pt x="426" y="144"/>
                  </a:lnTo>
                  <a:lnTo>
                    <a:pt x="426" y="0"/>
                  </a:lnTo>
                  <a:lnTo>
                    <a:pt x="468" y="144"/>
                  </a:lnTo>
                  <a:lnTo>
                    <a:pt x="468" y="0"/>
                  </a:lnTo>
                  <a:lnTo>
                    <a:pt x="508" y="144"/>
                  </a:lnTo>
                  <a:lnTo>
                    <a:pt x="510" y="0"/>
                  </a:lnTo>
                  <a:lnTo>
                    <a:pt x="552" y="144"/>
                  </a:lnTo>
                  <a:lnTo>
                    <a:pt x="552" y="0"/>
                  </a:lnTo>
                  <a:lnTo>
                    <a:pt x="594" y="144"/>
                  </a:lnTo>
                  <a:lnTo>
                    <a:pt x="594" y="6"/>
                  </a:lnTo>
                  <a:lnTo>
                    <a:pt x="625" y="101"/>
                  </a:lnTo>
                  <a:lnTo>
                    <a:pt x="978" y="10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7081" y="11144"/>
              <a:ext cx="1023" cy="219"/>
            </a:xfrm>
            <a:custGeom>
              <a:avLst/>
              <a:gdLst>
                <a:gd name="T0" fmla="*/ 0 w 1023"/>
                <a:gd name="T1" fmla="*/ 146 h 219"/>
                <a:gd name="T2" fmla="*/ 419 w 1023"/>
                <a:gd name="T3" fmla="*/ 146 h 219"/>
                <a:gd name="T4" fmla="*/ 419 w 1023"/>
                <a:gd name="T5" fmla="*/ 0 h 219"/>
                <a:gd name="T6" fmla="*/ 472 w 1023"/>
                <a:gd name="T7" fmla="*/ 219 h 219"/>
                <a:gd name="T8" fmla="*/ 472 w 1023"/>
                <a:gd name="T9" fmla="*/ 0 h 219"/>
                <a:gd name="T10" fmla="*/ 518 w 1023"/>
                <a:gd name="T11" fmla="*/ 219 h 219"/>
                <a:gd name="T12" fmla="*/ 518 w 1023"/>
                <a:gd name="T13" fmla="*/ 0 h 219"/>
                <a:gd name="T14" fmla="*/ 563 w 1023"/>
                <a:gd name="T15" fmla="*/ 219 h 219"/>
                <a:gd name="T16" fmla="*/ 565 w 1023"/>
                <a:gd name="T17" fmla="*/ 0 h 219"/>
                <a:gd name="T18" fmla="*/ 611 w 1023"/>
                <a:gd name="T19" fmla="*/ 219 h 219"/>
                <a:gd name="T20" fmla="*/ 611 w 1023"/>
                <a:gd name="T21" fmla="*/ 0 h 219"/>
                <a:gd name="T22" fmla="*/ 658 w 1023"/>
                <a:gd name="T23" fmla="*/ 219 h 219"/>
                <a:gd name="T24" fmla="*/ 658 w 1023"/>
                <a:gd name="T25" fmla="*/ 9 h 219"/>
                <a:gd name="T26" fmla="*/ 692 w 1023"/>
                <a:gd name="T27" fmla="*/ 154 h 219"/>
                <a:gd name="T28" fmla="*/ 1023 w 1023"/>
                <a:gd name="T29" fmla="*/ 150 h 21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023"/>
                <a:gd name="T46" fmla="*/ 0 h 219"/>
                <a:gd name="T47" fmla="*/ 1023 w 1023"/>
                <a:gd name="T48" fmla="*/ 219 h 21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023" h="219">
                  <a:moveTo>
                    <a:pt x="0" y="146"/>
                  </a:moveTo>
                  <a:lnTo>
                    <a:pt x="419" y="146"/>
                  </a:lnTo>
                  <a:lnTo>
                    <a:pt x="419" y="0"/>
                  </a:lnTo>
                  <a:lnTo>
                    <a:pt x="472" y="219"/>
                  </a:lnTo>
                  <a:lnTo>
                    <a:pt x="472" y="0"/>
                  </a:lnTo>
                  <a:lnTo>
                    <a:pt x="518" y="219"/>
                  </a:lnTo>
                  <a:lnTo>
                    <a:pt x="518" y="0"/>
                  </a:lnTo>
                  <a:lnTo>
                    <a:pt x="563" y="219"/>
                  </a:lnTo>
                  <a:lnTo>
                    <a:pt x="565" y="0"/>
                  </a:lnTo>
                  <a:lnTo>
                    <a:pt x="611" y="219"/>
                  </a:lnTo>
                  <a:lnTo>
                    <a:pt x="611" y="0"/>
                  </a:lnTo>
                  <a:lnTo>
                    <a:pt x="658" y="219"/>
                  </a:lnTo>
                  <a:lnTo>
                    <a:pt x="658" y="9"/>
                  </a:lnTo>
                  <a:lnTo>
                    <a:pt x="692" y="154"/>
                  </a:lnTo>
                  <a:lnTo>
                    <a:pt x="1023" y="15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6137" y="1063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5424" y="11634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7467" y="11342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4</a:t>
              </a:r>
            </a:p>
          </p:txBody>
        </p:sp>
        <p:grpSp>
          <p:nvGrpSpPr>
            <p:cNvPr id="17" name="Group 16"/>
            <p:cNvGrpSpPr>
              <a:grpSpLocks/>
            </p:cNvGrpSpPr>
            <p:nvPr/>
          </p:nvGrpSpPr>
          <p:grpSpPr bwMode="auto">
            <a:xfrm>
              <a:off x="4141" y="10886"/>
              <a:ext cx="288" cy="277"/>
              <a:chOff x="5022" y="5002"/>
              <a:chExt cx="288" cy="277"/>
            </a:xfrm>
          </p:grpSpPr>
          <p:sp>
            <p:nvSpPr>
              <p:cNvPr id="31" name="Oval 30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 </a:t>
                </a:r>
              </a:p>
            </p:txBody>
          </p:sp>
          <p:sp>
            <p:nvSpPr>
              <p:cNvPr id="32" name="Text Box 18"/>
              <p:cNvSpPr txBox="1">
                <a:spLocks noChangeArrowheads="1"/>
              </p:cNvSpPr>
              <p:nvPr/>
            </p:nvSpPr>
            <p:spPr bwMode="auto">
              <a:xfrm>
                <a:off x="5022" y="5014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18" name="Group 17"/>
            <p:cNvGrpSpPr>
              <a:grpSpLocks/>
            </p:cNvGrpSpPr>
            <p:nvPr/>
          </p:nvGrpSpPr>
          <p:grpSpPr bwMode="auto">
            <a:xfrm>
              <a:off x="5566" y="10557"/>
              <a:ext cx="288" cy="277"/>
              <a:chOff x="5022" y="5002"/>
              <a:chExt cx="288" cy="277"/>
            </a:xfrm>
          </p:grpSpPr>
          <p:sp>
            <p:nvSpPr>
              <p:cNvPr id="29" name="Oval 28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 </a:t>
                </a:r>
              </a:p>
            </p:txBody>
          </p:sp>
          <p:sp>
            <p:nvSpPr>
              <p:cNvPr id="30" name="Text Box 21"/>
              <p:cNvSpPr txBox="1">
                <a:spLocks noChangeArrowheads="1"/>
              </p:cNvSpPr>
              <p:nvPr/>
            </p:nvSpPr>
            <p:spPr bwMode="auto">
              <a:xfrm>
                <a:off x="5022" y="5014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3</a:t>
                </a:r>
              </a:p>
            </p:txBody>
          </p:sp>
        </p:grpSp>
        <p:grpSp>
          <p:nvGrpSpPr>
            <p:cNvPr id="19" name="Group 18"/>
            <p:cNvGrpSpPr>
              <a:grpSpLocks/>
            </p:cNvGrpSpPr>
            <p:nvPr/>
          </p:nvGrpSpPr>
          <p:grpSpPr bwMode="auto">
            <a:xfrm>
              <a:off x="6728" y="11151"/>
              <a:ext cx="288" cy="277"/>
              <a:chOff x="5022" y="5002"/>
              <a:chExt cx="288" cy="277"/>
            </a:xfrm>
          </p:grpSpPr>
          <p:sp>
            <p:nvSpPr>
              <p:cNvPr id="27" name="Oval 26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 </a:t>
                </a:r>
              </a:p>
            </p:txBody>
          </p:sp>
          <p:sp>
            <p:nvSpPr>
              <p:cNvPr id="28" name="Text Box 24"/>
              <p:cNvSpPr txBox="1">
                <a:spLocks noChangeArrowheads="1"/>
              </p:cNvSpPr>
              <p:nvPr/>
            </p:nvSpPr>
            <p:spPr bwMode="auto">
              <a:xfrm>
                <a:off x="5022" y="5014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1</a:t>
                </a:r>
              </a:p>
            </p:txBody>
          </p:sp>
        </p:grpSp>
        <p:grpSp>
          <p:nvGrpSpPr>
            <p:cNvPr id="20" name="Group 19"/>
            <p:cNvGrpSpPr>
              <a:grpSpLocks/>
            </p:cNvGrpSpPr>
            <p:nvPr/>
          </p:nvGrpSpPr>
          <p:grpSpPr bwMode="auto">
            <a:xfrm>
              <a:off x="8138" y="10859"/>
              <a:ext cx="288" cy="277"/>
              <a:chOff x="5022" y="5002"/>
              <a:chExt cx="288" cy="277"/>
            </a:xfrm>
          </p:grpSpPr>
          <p:sp>
            <p:nvSpPr>
              <p:cNvPr id="25" name="Oval 24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 </a:t>
                </a:r>
              </a:p>
            </p:txBody>
          </p:sp>
          <p:sp>
            <p:nvSpPr>
              <p:cNvPr id="26" name="Text Box 27"/>
              <p:cNvSpPr txBox="1">
                <a:spLocks noChangeArrowheads="1"/>
              </p:cNvSpPr>
              <p:nvPr/>
            </p:nvSpPr>
            <p:spPr bwMode="auto">
              <a:xfrm>
                <a:off x="5022" y="5014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2</a:t>
                </a:r>
              </a:p>
            </p:txBody>
          </p:sp>
        </p:grpSp>
        <p:sp>
          <p:nvSpPr>
            <p:cNvPr id="21" name="Text Box 28"/>
            <p:cNvSpPr txBox="1">
              <a:spLocks noChangeArrowheads="1"/>
            </p:cNvSpPr>
            <p:nvPr/>
          </p:nvSpPr>
          <p:spPr bwMode="auto">
            <a:xfrm>
              <a:off x="4823" y="10314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</a:p>
          </p:txBody>
        </p:sp>
        <p:cxnSp>
          <p:nvCxnSpPr>
            <p:cNvPr id="22" name="Line 29"/>
            <p:cNvCxnSpPr>
              <a:cxnSpLocks noChangeShapeType="1"/>
            </p:cNvCxnSpPr>
            <p:nvPr/>
          </p:nvCxnSpPr>
          <p:spPr bwMode="auto">
            <a:xfrm>
              <a:off x="4447" y="11978"/>
              <a:ext cx="5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" name="Text Box 30"/>
            <p:cNvSpPr txBox="1">
              <a:spLocks noChangeArrowheads="1"/>
            </p:cNvSpPr>
            <p:nvPr/>
          </p:nvSpPr>
          <p:spPr bwMode="auto">
            <a:xfrm>
              <a:off x="4541" y="11709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</a:p>
          </p:txBody>
        </p:sp>
        <p:cxnSp>
          <p:nvCxnSpPr>
            <p:cNvPr id="24" name="Line 31"/>
            <p:cNvCxnSpPr>
              <a:cxnSpLocks noChangeShapeType="1"/>
            </p:cNvCxnSpPr>
            <p:nvPr/>
          </p:nvCxnSpPr>
          <p:spPr bwMode="auto">
            <a:xfrm>
              <a:off x="4447" y="10237"/>
              <a:ext cx="0" cy="1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4" name="Group 33"/>
          <p:cNvGrpSpPr/>
          <p:nvPr/>
        </p:nvGrpSpPr>
        <p:grpSpPr>
          <a:xfrm>
            <a:off x="1357947" y="1783079"/>
            <a:ext cx="4114800" cy="1559980"/>
            <a:chOff x="1341917" y="751299"/>
            <a:chExt cx="4114800" cy="1559980"/>
          </a:xfrm>
        </p:grpSpPr>
        <p:grpSp>
          <p:nvGrpSpPr>
            <p:cNvPr id="35" name="Group 34"/>
            <p:cNvGrpSpPr>
              <a:grpSpLocks noChangeAspect="1"/>
            </p:cNvGrpSpPr>
            <p:nvPr/>
          </p:nvGrpSpPr>
          <p:grpSpPr bwMode="auto">
            <a:xfrm>
              <a:off x="1341917" y="751299"/>
              <a:ext cx="4114800" cy="1559980"/>
              <a:chOff x="2130" y="5736"/>
              <a:chExt cx="5985" cy="2269"/>
            </a:xfrm>
          </p:grpSpPr>
          <p:sp>
            <p:nvSpPr>
              <p:cNvPr id="38" name="Freeform 37"/>
              <p:cNvSpPr>
                <a:spLocks/>
              </p:cNvSpPr>
              <p:nvPr/>
            </p:nvSpPr>
            <p:spPr bwMode="auto">
              <a:xfrm>
                <a:off x="2428" y="6368"/>
                <a:ext cx="1083" cy="219"/>
              </a:xfrm>
              <a:custGeom>
                <a:avLst/>
                <a:gdLst>
                  <a:gd name="T0" fmla="*/ 0 w 978"/>
                  <a:gd name="T1" fmla="*/ 96 h 144"/>
                  <a:gd name="T2" fmla="*/ 378 w 978"/>
                  <a:gd name="T3" fmla="*/ 96 h 144"/>
                  <a:gd name="T4" fmla="*/ 378 w 978"/>
                  <a:gd name="T5" fmla="*/ 0 h 144"/>
                  <a:gd name="T6" fmla="*/ 426 w 978"/>
                  <a:gd name="T7" fmla="*/ 144 h 144"/>
                  <a:gd name="T8" fmla="*/ 426 w 978"/>
                  <a:gd name="T9" fmla="*/ 0 h 144"/>
                  <a:gd name="T10" fmla="*/ 468 w 978"/>
                  <a:gd name="T11" fmla="*/ 144 h 144"/>
                  <a:gd name="T12" fmla="*/ 468 w 978"/>
                  <a:gd name="T13" fmla="*/ 0 h 144"/>
                  <a:gd name="T14" fmla="*/ 508 w 978"/>
                  <a:gd name="T15" fmla="*/ 144 h 144"/>
                  <a:gd name="T16" fmla="*/ 510 w 978"/>
                  <a:gd name="T17" fmla="*/ 0 h 144"/>
                  <a:gd name="T18" fmla="*/ 552 w 978"/>
                  <a:gd name="T19" fmla="*/ 144 h 144"/>
                  <a:gd name="T20" fmla="*/ 552 w 978"/>
                  <a:gd name="T21" fmla="*/ 0 h 144"/>
                  <a:gd name="T22" fmla="*/ 594 w 978"/>
                  <a:gd name="T23" fmla="*/ 144 h 144"/>
                  <a:gd name="T24" fmla="*/ 594 w 978"/>
                  <a:gd name="T25" fmla="*/ 6 h 144"/>
                  <a:gd name="T26" fmla="*/ 625 w 978"/>
                  <a:gd name="T27" fmla="*/ 101 h 144"/>
                  <a:gd name="T28" fmla="*/ 978 w 978"/>
                  <a:gd name="T29" fmla="*/ 101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78" h="144">
                    <a:moveTo>
                      <a:pt x="0" y="96"/>
                    </a:moveTo>
                    <a:lnTo>
                      <a:pt x="378" y="96"/>
                    </a:lnTo>
                    <a:lnTo>
                      <a:pt x="378" y="0"/>
                    </a:lnTo>
                    <a:lnTo>
                      <a:pt x="426" y="144"/>
                    </a:lnTo>
                    <a:lnTo>
                      <a:pt x="426" y="0"/>
                    </a:lnTo>
                    <a:lnTo>
                      <a:pt x="468" y="144"/>
                    </a:lnTo>
                    <a:lnTo>
                      <a:pt x="468" y="0"/>
                    </a:lnTo>
                    <a:lnTo>
                      <a:pt x="508" y="144"/>
                    </a:lnTo>
                    <a:lnTo>
                      <a:pt x="510" y="0"/>
                    </a:lnTo>
                    <a:lnTo>
                      <a:pt x="552" y="144"/>
                    </a:lnTo>
                    <a:lnTo>
                      <a:pt x="552" y="0"/>
                    </a:lnTo>
                    <a:lnTo>
                      <a:pt x="594" y="144"/>
                    </a:lnTo>
                    <a:lnTo>
                      <a:pt x="594" y="6"/>
                    </a:lnTo>
                    <a:lnTo>
                      <a:pt x="625" y="101"/>
                    </a:lnTo>
                    <a:lnTo>
                      <a:pt x="978" y="101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9" name="Rectangle 38"/>
              <p:cNvSpPr>
                <a:spLocks noChangeArrowheads="1"/>
              </p:cNvSpPr>
              <p:nvPr/>
            </p:nvSpPr>
            <p:spPr bwMode="auto">
              <a:xfrm>
                <a:off x="3513" y="5911"/>
                <a:ext cx="383" cy="1245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Rectangle 39" descr="Dark upward diagonal"/>
              <p:cNvSpPr>
                <a:spLocks noChangeArrowheads="1"/>
              </p:cNvSpPr>
              <p:nvPr/>
            </p:nvSpPr>
            <p:spPr bwMode="auto">
              <a:xfrm>
                <a:off x="2130" y="5911"/>
                <a:ext cx="308" cy="209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" name="Text Box 2428"/>
              <p:cNvSpPr txBox="1">
                <a:spLocks noChangeArrowheads="1"/>
              </p:cNvSpPr>
              <p:nvPr/>
            </p:nvSpPr>
            <p:spPr bwMode="auto">
              <a:xfrm>
                <a:off x="3972" y="5736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just">
                  <a:tabLst>
                    <a:tab pos="304792" algn="l"/>
                  </a:tabLst>
                </a:pPr>
                <a:r>
                  <a:rPr lang="en-US" sz="1100" i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1100" baseline="-250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11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2" name="Rectangle 41" descr="Dark upward diagonal"/>
              <p:cNvSpPr>
                <a:spLocks noChangeArrowheads="1"/>
              </p:cNvSpPr>
              <p:nvPr/>
            </p:nvSpPr>
            <p:spPr bwMode="auto">
              <a:xfrm>
                <a:off x="7740" y="5911"/>
                <a:ext cx="375" cy="209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" name="Rectangle 42"/>
              <p:cNvSpPr>
                <a:spLocks noChangeArrowheads="1"/>
              </p:cNvSpPr>
              <p:nvPr/>
            </p:nvSpPr>
            <p:spPr bwMode="auto">
              <a:xfrm>
                <a:off x="4668" y="6700"/>
                <a:ext cx="398" cy="1305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" name="Rectangle 43"/>
              <p:cNvSpPr>
                <a:spLocks noChangeArrowheads="1"/>
              </p:cNvSpPr>
              <p:nvPr/>
            </p:nvSpPr>
            <p:spPr bwMode="auto">
              <a:xfrm>
                <a:off x="6078" y="5860"/>
                <a:ext cx="443" cy="2145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5" name="Freeform 44"/>
              <p:cNvSpPr>
                <a:spLocks/>
              </p:cNvSpPr>
              <p:nvPr/>
            </p:nvSpPr>
            <p:spPr bwMode="auto">
              <a:xfrm>
                <a:off x="3893" y="6822"/>
                <a:ext cx="765" cy="219"/>
              </a:xfrm>
              <a:custGeom>
                <a:avLst/>
                <a:gdLst>
                  <a:gd name="T0" fmla="*/ 0 w 765"/>
                  <a:gd name="T1" fmla="*/ 142 h 219"/>
                  <a:gd name="T2" fmla="*/ 267 w 765"/>
                  <a:gd name="T3" fmla="*/ 146 h 219"/>
                  <a:gd name="T4" fmla="*/ 267 w 765"/>
                  <a:gd name="T5" fmla="*/ 0 h 219"/>
                  <a:gd name="T6" fmla="*/ 320 w 765"/>
                  <a:gd name="T7" fmla="*/ 219 h 219"/>
                  <a:gd name="T8" fmla="*/ 320 w 765"/>
                  <a:gd name="T9" fmla="*/ 0 h 219"/>
                  <a:gd name="T10" fmla="*/ 366 w 765"/>
                  <a:gd name="T11" fmla="*/ 219 h 219"/>
                  <a:gd name="T12" fmla="*/ 366 w 765"/>
                  <a:gd name="T13" fmla="*/ 0 h 219"/>
                  <a:gd name="T14" fmla="*/ 411 w 765"/>
                  <a:gd name="T15" fmla="*/ 219 h 219"/>
                  <a:gd name="T16" fmla="*/ 413 w 765"/>
                  <a:gd name="T17" fmla="*/ 0 h 219"/>
                  <a:gd name="T18" fmla="*/ 459 w 765"/>
                  <a:gd name="T19" fmla="*/ 219 h 219"/>
                  <a:gd name="T20" fmla="*/ 459 w 765"/>
                  <a:gd name="T21" fmla="*/ 0 h 219"/>
                  <a:gd name="T22" fmla="*/ 506 w 765"/>
                  <a:gd name="T23" fmla="*/ 219 h 219"/>
                  <a:gd name="T24" fmla="*/ 506 w 765"/>
                  <a:gd name="T25" fmla="*/ 9 h 219"/>
                  <a:gd name="T26" fmla="*/ 540 w 765"/>
                  <a:gd name="T27" fmla="*/ 154 h 219"/>
                  <a:gd name="T28" fmla="*/ 765 w 765"/>
                  <a:gd name="T29" fmla="*/ 157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65" h="219">
                    <a:moveTo>
                      <a:pt x="0" y="142"/>
                    </a:moveTo>
                    <a:lnTo>
                      <a:pt x="267" y="146"/>
                    </a:lnTo>
                    <a:lnTo>
                      <a:pt x="267" y="0"/>
                    </a:lnTo>
                    <a:lnTo>
                      <a:pt x="320" y="219"/>
                    </a:lnTo>
                    <a:lnTo>
                      <a:pt x="320" y="0"/>
                    </a:lnTo>
                    <a:lnTo>
                      <a:pt x="366" y="219"/>
                    </a:lnTo>
                    <a:lnTo>
                      <a:pt x="366" y="0"/>
                    </a:lnTo>
                    <a:lnTo>
                      <a:pt x="411" y="219"/>
                    </a:lnTo>
                    <a:lnTo>
                      <a:pt x="413" y="0"/>
                    </a:lnTo>
                    <a:lnTo>
                      <a:pt x="459" y="219"/>
                    </a:lnTo>
                    <a:lnTo>
                      <a:pt x="459" y="0"/>
                    </a:lnTo>
                    <a:lnTo>
                      <a:pt x="506" y="219"/>
                    </a:lnTo>
                    <a:lnTo>
                      <a:pt x="506" y="9"/>
                    </a:lnTo>
                    <a:lnTo>
                      <a:pt x="540" y="154"/>
                    </a:lnTo>
                    <a:lnTo>
                      <a:pt x="765" y="157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" name="Freeform 45"/>
              <p:cNvSpPr>
                <a:spLocks/>
              </p:cNvSpPr>
              <p:nvPr/>
            </p:nvSpPr>
            <p:spPr bwMode="auto">
              <a:xfrm>
                <a:off x="2443" y="7357"/>
                <a:ext cx="2216" cy="219"/>
              </a:xfrm>
              <a:custGeom>
                <a:avLst/>
                <a:gdLst>
                  <a:gd name="T0" fmla="*/ 0 w 978"/>
                  <a:gd name="T1" fmla="*/ 96 h 144"/>
                  <a:gd name="T2" fmla="*/ 378 w 978"/>
                  <a:gd name="T3" fmla="*/ 96 h 144"/>
                  <a:gd name="T4" fmla="*/ 378 w 978"/>
                  <a:gd name="T5" fmla="*/ 0 h 144"/>
                  <a:gd name="T6" fmla="*/ 426 w 978"/>
                  <a:gd name="T7" fmla="*/ 144 h 144"/>
                  <a:gd name="T8" fmla="*/ 426 w 978"/>
                  <a:gd name="T9" fmla="*/ 0 h 144"/>
                  <a:gd name="T10" fmla="*/ 468 w 978"/>
                  <a:gd name="T11" fmla="*/ 144 h 144"/>
                  <a:gd name="T12" fmla="*/ 468 w 978"/>
                  <a:gd name="T13" fmla="*/ 0 h 144"/>
                  <a:gd name="T14" fmla="*/ 508 w 978"/>
                  <a:gd name="T15" fmla="*/ 144 h 144"/>
                  <a:gd name="T16" fmla="*/ 510 w 978"/>
                  <a:gd name="T17" fmla="*/ 0 h 144"/>
                  <a:gd name="T18" fmla="*/ 552 w 978"/>
                  <a:gd name="T19" fmla="*/ 144 h 144"/>
                  <a:gd name="T20" fmla="*/ 552 w 978"/>
                  <a:gd name="T21" fmla="*/ 0 h 144"/>
                  <a:gd name="T22" fmla="*/ 594 w 978"/>
                  <a:gd name="T23" fmla="*/ 144 h 144"/>
                  <a:gd name="T24" fmla="*/ 594 w 978"/>
                  <a:gd name="T25" fmla="*/ 6 h 144"/>
                  <a:gd name="T26" fmla="*/ 625 w 978"/>
                  <a:gd name="T27" fmla="*/ 101 h 144"/>
                  <a:gd name="T28" fmla="*/ 978 w 978"/>
                  <a:gd name="T29" fmla="*/ 101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78" h="144">
                    <a:moveTo>
                      <a:pt x="0" y="96"/>
                    </a:moveTo>
                    <a:lnTo>
                      <a:pt x="378" y="96"/>
                    </a:lnTo>
                    <a:lnTo>
                      <a:pt x="378" y="0"/>
                    </a:lnTo>
                    <a:lnTo>
                      <a:pt x="426" y="144"/>
                    </a:lnTo>
                    <a:lnTo>
                      <a:pt x="426" y="0"/>
                    </a:lnTo>
                    <a:lnTo>
                      <a:pt x="468" y="144"/>
                    </a:lnTo>
                    <a:lnTo>
                      <a:pt x="468" y="0"/>
                    </a:lnTo>
                    <a:lnTo>
                      <a:pt x="508" y="144"/>
                    </a:lnTo>
                    <a:lnTo>
                      <a:pt x="510" y="0"/>
                    </a:lnTo>
                    <a:lnTo>
                      <a:pt x="552" y="144"/>
                    </a:lnTo>
                    <a:lnTo>
                      <a:pt x="552" y="0"/>
                    </a:lnTo>
                    <a:lnTo>
                      <a:pt x="594" y="144"/>
                    </a:lnTo>
                    <a:lnTo>
                      <a:pt x="594" y="6"/>
                    </a:lnTo>
                    <a:lnTo>
                      <a:pt x="625" y="101"/>
                    </a:lnTo>
                    <a:lnTo>
                      <a:pt x="978" y="101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" name="Freeform 46"/>
              <p:cNvSpPr>
                <a:spLocks/>
              </p:cNvSpPr>
              <p:nvPr/>
            </p:nvSpPr>
            <p:spPr bwMode="auto">
              <a:xfrm>
                <a:off x="5060" y="7155"/>
                <a:ext cx="1023" cy="219"/>
              </a:xfrm>
              <a:custGeom>
                <a:avLst/>
                <a:gdLst>
                  <a:gd name="T0" fmla="*/ 0 w 1023"/>
                  <a:gd name="T1" fmla="*/ 146 h 219"/>
                  <a:gd name="T2" fmla="*/ 419 w 1023"/>
                  <a:gd name="T3" fmla="*/ 146 h 219"/>
                  <a:gd name="T4" fmla="*/ 419 w 1023"/>
                  <a:gd name="T5" fmla="*/ 0 h 219"/>
                  <a:gd name="T6" fmla="*/ 472 w 1023"/>
                  <a:gd name="T7" fmla="*/ 219 h 219"/>
                  <a:gd name="T8" fmla="*/ 472 w 1023"/>
                  <a:gd name="T9" fmla="*/ 0 h 219"/>
                  <a:gd name="T10" fmla="*/ 518 w 1023"/>
                  <a:gd name="T11" fmla="*/ 219 h 219"/>
                  <a:gd name="T12" fmla="*/ 518 w 1023"/>
                  <a:gd name="T13" fmla="*/ 0 h 219"/>
                  <a:gd name="T14" fmla="*/ 563 w 1023"/>
                  <a:gd name="T15" fmla="*/ 219 h 219"/>
                  <a:gd name="T16" fmla="*/ 565 w 1023"/>
                  <a:gd name="T17" fmla="*/ 0 h 219"/>
                  <a:gd name="T18" fmla="*/ 611 w 1023"/>
                  <a:gd name="T19" fmla="*/ 219 h 219"/>
                  <a:gd name="T20" fmla="*/ 611 w 1023"/>
                  <a:gd name="T21" fmla="*/ 0 h 219"/>
                  <a:gd name="T22" fmla="*/ 658 w 1023"/>
                  <a:gd name="T23" fmla="*/ 219 h 219"/>
                  <a:gd name="T24" fmla="*/ 658 w 1023"/>
                  <a:gd name="T25" fmla="*/ 9 h 219"/>
                  <a:gd name="T26" fmla="*/ 692 w 1023"/>
                  <a:gd name="T27" fmla="*/ 154 h 219"/>
                  <a:gd name="T28" fmla="*/ 1023 w 1023"/>
                  <a:gd name="T29" fmla="*/ 150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23" h="219">
                    <a:moveTo>
                      <a:pt x="0" y="146"/>
                    </a:moveTo>
                    <a:lnTo>
                      <a:pt x="419" y="146"/>
                    </a:lnTo>
                    <a:lnTo>
                      <a:pt x="419" y="0"/>
                    </a:lnTo>
                    <a:lnTo>
                      <a:pt x="472" y="219"/>
                    </a:lnTo>
                    <a:lnTo>
                      <a:pt x="472" y="0"/>
                    </a:lnTo>
                    <a:lnTo>
                      <a:pt x="518" y="219"/>
                    </a:lnTo>
                    <a:lnTo>
                      <a:pt x="518" y="0"/>
                    </a:lnTo>
                    <a:lnTo>
                      <a:pt x="563" y="219"/>
                    </a:lnTo>
                    <a:lnTo>
                      <a:pt x="565" y="0"/>
                    </a:lnTo>
                    <a:lnTo>
                      <a:pt x="611" y="219"/>
                    </a:lnTo>
                    <a:lnTo>
                      <a:pt x="611" y="0"/>
                    </a:lnTo>
                    <a:lnTo>
                      <a:pt x="658" y="219"/>
                    </a:lnTo>
                    <a:lnTo>
                      <a:pt x="658" y="9"/>
                    </a:lnTo>
                    <a:lnTo>
                      <a:pt x="692" y="154"/>
                    </a:lnTo>
                    <a:lnTo>
                      <a:pt x="1023" y="15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8" name="Freeform 47"/>
              <p:cNvSpPr>
                <a:spLocks/>
              </p:cNvSpPr>
              <p:nvPr/>
            </p:nvSpPr>
            <p:spPr bwMode="auto">
              <a:xfrm>
                <a:off x="3890" y="6284"/>
                <a:ext cx="2186" cy="219"/>
              </a:xfrm>
              <a:custGeom>
                <a:avLst/>
                <a:gdLst>
                  <a:gd name="T0" fmla="*/ 0 w 978"/>
                  <a:gd name="T1" fmla="*/ 96 h 144"/>
                  <a:gd name="T2" fmla="*/ 378 w 978"/>
                  <a:gd name="T3" fmla="*/ 96 h 144"/>
                  <a:gd name="T4" fmla="*/ 378 w 978"/>
                  <a:gd name="T5" fmla="*/ 0 h 144"/>
                  <a:gd name="T6" fmla="*/ 426 w 978"/>
                  <a:gd name="T7" fmla="*/ 144 h 144"/>
                  <a:gd name="T8" fmla="*/ 426 w 978"/>
                  <a:gd name="T9" fmla="*/ 0 h 144"/>
                  <a:gd name="T10" fmla="*/ 468 w 978"/>
                  <a:gd name="T11" fmla="*/ 144 h 144"/>
                  <a:gd name="T12" fmla="*/ 468 w 978"/>
                  <a:gd name="T13" fmla="*/ 0 h 144"/>
                  <a:gd name="T14" fmla="*/ 508 w 978"/>
                  <a:gd name="T15" fmla="*/ 144 h 144"/>
                  <a:gd name="T16" fmla="*/ 510 w 978"/>
                  <a:gd name="T17" fmla="*/ 0 h 144"/>
                  <a:gd name="T18" fmla="*/ 552 w 978"/>
                  <a:gd name="T19" fmla="*/ 144 h 144"/>
                  <a:gd name="T20" fmla="*/ 552 w 978"/>
                  <a:gd name="T21" fmla="*/ 0 h 144"/>
                  <a:gd name="T22" fmla="*/ 594 w 978"/>
                  <a:gd name="T23" fmla="*/ 144 h 144"/>
                  <a:gd name="T24" fmla="*/ 594 w 978"/>
                  <a:gd name="T25" fmla="*/ 6 h 144"/>
                  <a:gd name="T26" fmla="*/ 625 w 978"/>
                  <a:gd name="T27" fmla="*/ 101 h 144"/>
                  <a:gd name="T28" fmla="*/ 978 w 978"/>
                  <a:gd name="T29" fmla="*/ 101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78" h="144">
                    <a:moveTo>
                      <a:pt x="0" y="96"/>
                    </a:moveTo>
                    <a:lnTo>
                      <a:pt x="378" y="96"/>
                    </a:lnTo>
                    <a:lnTo>
                      <a:pt x="378" y="0"/>
                    </a:lnTo>
                    <a:lnTo>
                      <a:pt x="426" y="144"/>
                    </a:lnTo>
                    <a:lnTo>
                      <a:pt x="426" y="0"/>
                    </a:lnTo>
                    <a:lnTo>
                      <a:pt x="468" y="144"/>
                    </a:lnTo>
                    <a:lnTo>
                      <a:pt x="468" y="0"/>
                    </a:lnTo>
                    <a:lnTo>
                      <a:pt x="508" y="144"/>
                    </a:lnTo>
                    <a:lnTo>
                      <a:pt x="510" y="0"/>
                    </a:lnTo>
                    <a:lnTo>
                      <a:pt x="552" y="144"/>
                    </a:lnTo>
                    <a:lnTo>
                      <a:pt x="552" y="0"/>
                    </a:lnTo>
                    <a:lnTo>
                      <a:pt x="594" y="144"/>
                    </a:lnTo>
                    <a:lnTo>
                      <a:pt x="594" y="6"/>
                    </a:lnTo>
                    <a:lnTo>
                      <a:pt x="625" y="101"/>
                    </a:lnTo>
                    <a:lnTo>
                      <a:pt x="978" y="101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9" name="Freeform 48"/>
              <p:cNvSpPr>
                <a:spLocks/>
              </p:cNvSpPr>
              <p:nvPr/>
            </p:nvSpPr>
            <p:spPr bwMode="auto">
              <a:xfrm>
                <a:off x="6523" y="6705"/>
                <a:ext cx="1226" cy="219"/>
              </a:xfrm>
              <a:custGeom>
                <a:avLst/>
                <a:gdLst>
                  <a:gd name="T0" fmla="*/ 0 w 1023"/>
                  <a:gd name="T1" fmla="*/ 146 h 219"/>
                  <a:gd name="T2" fmla="*/ 419 w 1023"/>
                  <a:gd name="T3" fmla="*/ 146 h 219"/>
                  <a:gd name="T4" fmla="*/ 419 w 1023"/>
                  <a:gd name="T5" fmla="*/ 0 h 219"/>
                  <a:gd name="T6" fmla="*/ 472 w 1023"/>
                  <a:gd name="T7" fmla="*/ 219 h 219"/>
                  <a:gd name="T8" fmla="*/ 472 w 1023"/>
                  <a:gd name="T9" fmla="*/ 0 h 219"/>
                  <a:gd name="T10" fmla="*/ 518 w 1023"/>
                  <a:gd name="T11" fmla="*/ 219 h 219"/>
                  <a:gd name="T12" fmla="*/ 518 w 1023"/>
                  <a:gd name="T13" fmla="*/ 0 h 219"/>
                  <a:gd name="T14" fmla="*/ 563 w 1023"/>
                  <a:gd name="T15" fmla="*/ 219 h 219"/>
                  <a:gd name="T16" fmla="*/ 565 w 1023"/>
                  <a:gd name="T17" fmla="*/ 0 h 219"/>
                  <a:gd name="T18" fmla="*/ 611 w 1023"/>
                  <a:gd name="T19" fmla="*/ 219 h 219"/>
                  <a:gd name="T20" fmla="*/ 611 w 1023"/>
                  <a:gd name="T21" fmla="*/ 0 h 219"/>
                  <a:gd name="T22" fmla="*/ 658 w 1023"/>
                  <a:gd name="T23" fmla="*/ 219 h 219"/>
                  <a:gd name="T24" fmla="*/ 658 w 1023"/>
                  <a:gd name="T25" fmla="*/ 9 h 219"/>
                  <a:gd name="T26" fmla="*/ 692 w 1023"/>
                  <a:gd name="T27" fmla="*/ 154 h 219"/>
                  <a:gd name="T28" fmla="*/ 1023 w 1023"/>
                  <a:gd name="T29" fmla="*/ 150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23" h="219">
                    <a:moveTo>
                      <a:pt x="0" y="146"/>
                    </a:moveTo>
                    <a:lnTo>
                      <a:pt x="419" y="146"/>
                    </a:lnTo>
                    <a:lnTo>
                      <a:pt x="419" y="0"/>
                    </a:lnTo>
                    <a:lnTo>
                      <a:pt x="472" y="219"/>
                    </a:lnTo>
                    <a:lnTo>
                      <a:pt x="472" y="0"/>
                    </a:lnTo>
                    <a:lnTo>
                      <a:pt x="518" y="219"/>
                    </a:lnTo>
                    <a:lnTo>
                      <a:pt x="518" y="0"/>
                    </a:lnTo>
                    <a:lnTo>
                      <a:pt x="563" y="219"/>
                    </a:lnTo>
                    <a:lnTo>
                      <a:pt x="565" y="0"/>
                    </a:lnTo>
                    <a:lnTo>
                      <a:pt x="611" y="219"/>
                    </a:lnTo>
                    <a:lnTo>
                      <a:pt x="611" y="0"/>
                    </a:lnTo>
                    <a:lnTo>
                      <a:pt x="658" y="219"/>
                    </a:lnTo>
                    <a:lnTo>
                      <a:pt x="658" y="9"/>
                    </a:lnTo>
                    <a:lnTo>
                      <a:pt x="692" y="154"/>
                    </a:lnTo>
                    <a:lnTo>
                      <a:pt x="1023" y="15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52" name="Line 2439"/>
              <p:cNvCxnSpPr/>
              <p:nvPr/>
            </p:nvCxnSpPr>
            <p:spPr bwMode="auto">
              <a:xfrm>
                <a:off x="3899" y="6023"/>
                <a:ext cx="53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5" name="Text Box 2442"/>
              <p:cNvSpPr txBox="1">
                <a:spLocks noChangeArrowheads="1"/>
              </p:cNvSpPr>
              <p:nvPr/>
            </p:nvSpPr>
            <p:spPr bwMode="auto">
              <a:xfrm>
                <a:off x="2818" y="6078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tabLst>
                    <a:tab pos="304792" algn="l"/>
                  </a:tabLst>
                </a:pPr>
                <a:r>
                  <a:rPr lang="en-US" sz="11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56" name="Text Box 2443"/>
              <p:cNvSpPr txBox="1">
                <a:spLocks noChangeArrowheads="1"/>
              </p:cNvSpPr>
              <p:nvPr/>
            </p:nvSpPr>
            <p:spPr bwMode="auto">
              <a:xfrm>
                <a:off x="4827" y="6024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tabLst>
                    <a:tab pos="304792" algn="l"/>
                  </a:tabLst>
                </a:pPr>
                <a:r>
                  <a:rPr lang="en-US" sz="11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57" name="Text Box 2444"/>
              <p:cNvSpPr txBox="1">
                <a:spLocks noChangeArrowheads="1"/>
              </p:cNvSpPr>
              <p:nvPr/>
            </p:nvSpPr>
            <p:spPr bwMode="auto">
              <a:xfrm>
                <a:off x="4116" y="6577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tabLst>
                    <a:tab pos="304792" algn="l"/>
                  </a:tabLst>
                </a:pPr>
                <a:r>
                  <a:rPr lang="en-US" sz="11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58" name="Text Box 2445"/>
              <p:cNvSpPr txBox="1">
                <a:spLocks noChangeArrowheads="1"/>
              </p:cNvSpPr>
              <p:nvPr/>
            </p:nvSpPr>
            <p:spPr bwMode="auto">
              <a:xfrm>
                <a:off x="3403" y="7573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tabLst>
                    <a:tab pos="304792" algn="l"/>
                  </a:tabLst>
                </a:pPr>
                <a:r>
                  <a:rPr lang="en-US" sz="11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</a:p>
            </p:txBody>
          </p:sp>
          <p:sp>
            <p:nvSpPr>
              <p:cNvPr id="59" name="Text Box 2446"/>
              <p:cNvSpPr txBox="1">
                <a:spLocks noChangeArrowheads="1"/>
              </p:cNvSpPr>
              <p:nvPr/>
            </p:nvSpPr>
            <p:spPr bwMode="auto">
              <a:xfrm>
                <a:off x="5421" y="6925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tabLst>
                    <a:tab pos="304792" algn="l"/>
                  </a:tabLst>
                </a:pPr>
                <a:r>
                  <a:rPr lang="en-US" sz="11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60" name="Text Box 2447"/>
              <p:cNvSpPr txBox="1">
                <a:spLocks noChangeArrowheads="1"/>
              </p:cNvSpPr>
              <p:nvPr/>
            </p:nvSpPr>
            <p:spPr bwMode="auto">
              <a:xfrm>
                <a:off x="6995" y="6458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tabLst>
                    <a:tab pos="304792" algn="l"/>
                  </a:tabLst>
                </a:pPr>
                <a:r>
                  <a:rPr lang="en-US" sz="11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</a:p>
            </p:txBody>
          </p:sp>
          <p:grpSp>
            <p:nvGrpSpPr>
              <p:cNvPr id="61" name="Group 60"/>
              <p:cNvGrpSpPr>
                <a:grpSpLocks/>
              </p:cNvGrpSpPr>
              <p:nvPr/>
            </p:nvGrpSpPr>
            <p:grpSpPr bwMode="auto">
              <a:xfrm>
                <a:off x="2131" y="6825"/>
                <a:ext cx="290" cy="277"/>
                <a:chOff x="5033" y="5002"/>
                <a:chExt cx="290" cy="277"/>
              </a:xfrm>
            </p:grpSpPr>
            <p:sp>
              <p:nvSpPr>
                <p:cNvPr id="74" name="Oval 73"/>
                <p:cNvSpPr>
                  <a:spLocks noChangeArrowheads="1"/>
                </p:cNvSpPr>
                <p:nvPr/>
              </p:nvSpPr>
              <p:spPr bwMode="auto">
                <a:xfrm>
                  <a:off x="5033" y="5002"/>
                  <a:ext cx="277" cy="27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121920" tIns="60960" rIns="121920" bIns="6096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5" name="Text Box 2450"/>
                <p:cNvSpPr txBox="1">
                  <a:spLocks noChangeArrowheads="1"/>
                </p:cNvSpPr>
                <p:nvPr/>
              </p:nvSpPr>
              <p:spPr bwMode="auto">
                <a:xfrm>
                  <a:off x="5038" y="5022"/>
                  <a:ext cx="285" cy="2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algn="ctr">
                    <a:tabLst>
                      <a:tab pos="304792" algn="l"/>
                    </a:tabLst>
                  </a:pPr>
                  <a:r>
                    <a:rPr lang="en-US" sz="110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</a:p>
              </p:txBody>
            </p:sp>
          </p:grpSp>
          <p:grpSp>
            <p:nvGrpSpPr>
              <p:cNvPr id="62" name="Group 61"/>
              <p:cNvGrpSpPr>
                <a:grpSpLocks/>
              </p:cNvGrpSpPr>
              <p:nvPr/>
            </p:nvGrpSpPr>
            <p:grpSpPr bwMode="auto">
              <a:xfrm>
                <a:off x="3556" y="6368"/>
                <a:ext cx="290" cy="277"/>
                <a:chOff x="5033" y="5002"/>
                <a:chExt cx="290" cy="277"/>
              </a:xfrm>
            </p:grpSpPr>
            <p:sp>
              <p:nvSpPr>
                <p:cNvPr id="72" name="Oval 71"/>
                <p:cNvSpPr>
                  <a:spLocks noChangeArrowheads="1"/>
                </p:cNvSpPr>
                <p:nvPr/>
              </p:nvSpPr>
              <p:spPr bwMode="auto">
                <a:xfrm>
                  <a:off x="5033" y="5002"/>
                  <a:ext cx="277" cy="27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121920" tIns="60960" rIns="121920" bIns="6096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3" name="Text Box 2453"/>
                <p:cNvSpPr txBox="1">
                  <a:spLocks noChangeArrowheads="1"/>
                </p:cNvSpPr>
                <p:nvPr/>
              </p:nvSpPr>
              <p:spPr bwMode="auto">
                <a:xfrm>
                  <a:off x="5038" y="5022"/>
                  <a:ext cx="285" cy="2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algn="ctr">
                    <a:tabLst>
                      <a:tab pos="304792" algn="l"/>
                    </a:tabLst>
                  </a:pPr>
                  <a:r>
                    <a:rPr lang="en-US" sz="110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</a:p>
              </p:txBody>
            </p:sp>
          </p:grpSp>
          <p:grpSp>
            <p:nvGrpSpPr>
              <p:cNvPr id="63" name="Group 62"/>
              <p:cNvGrpSpPr>
                <a:grpSpLocks/>
              </p:cNvGrpSpPr>
              <p:nvPr/>
            </p:nvGrpSpPr>
            <p:grpSpPr bwMode="auto">
              <a:xfrm>
                <a:off x="4718" y="7290"/>
                <a:ext cx="290" cy="277"/>
                <a:chOff x="5033" y="5002"/>
                <a:chExt cx="290" cy="277"/>
              </a:xfrm>
            </p:grpSpPr>
            <p:sp>
              <p:nvSpPr>
                <p:cNvPr id="70" name="Oval 69"/>
                <p:cNvSpPr>
                  <a:spLocks noChangeArrowheads="1"/>
                </p:cNvSpPr>
                <p:nvPr/>
              </p:nvSpPr>
              <p:spPr bwMode="auto">
                <a:xfrm>
                  <a:off x="5033" y="5002"/>
                  <a:ext cx="277" cy="27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121920" tIns="60960" rIns="121920" bIns="6096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1" name="Text Box 2456"/>
                <p:cNvSpPr txBox="1">
                  <a:spLocks noChangeArrowheads="1"/>
                </p:cNvSpPr>
                <p:nvPr/>
              </p:nvSpPr>
              <p:spPr bwMode="auto">
                <a:xfrm>
                  <a:off x="5038" y="5022"/>
                  <a:ext cx="285" cy="2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algn="ctr">
                    <a:tabLst>
                      <a:tab pos="304792" algn="l"/>
                    </a:tabLst>
                  </a:pPr>
                  <a:r>
                    <a:rPr lang="en-US" sz="110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</a:p>
              </p:txBody>
            </p:sp>
          </p:grpSp>
          <p:grpSp>
            <p:nvGrpSpPr>
              <p:cNvPr id="64" name="Group 63"/>
              <p:cNvGrpSpPr>
                <a:grpSpLocks/>
              </p:cNvGrpSpPr>
              <p:nvPr/>
            </p:nvGrpSpPr>
            <p:grpSpPr bwMode="auto">
              <a:xfrm>
                <a:off x="6143" y="6698"/>
                <a:ext cx="290" cy="277"/>
                <a:chOff x="5033" y="5002"/>
                <a:chExt cx="290" cy="277"/>
              </a:xfrm>
            </p:grpSpPr>
            <p:sp>
              <p:nvSpPr>
                <p:cNvPr id="68" name="Oval 67"/>
                <p:cNvSpPr>
                  <a:spLocks noChangeArrowheads="1"/>
                </p:cNvSpPr>
                <p:nvPr/>
              </p:nvSpPr>
              <p:spPr bwMode="auto">
                <a:xfrm>
                  <a:off x="5033" y="5002"/>
                  <a:ext cx="277" cy="27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121920" tIns="60960" rIns="121920" bIns="6096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9" name="Text Box 2459"/>
                <p:cNvSpPr txBox="1">
                  <a:spLocks noChangeArrowheads="1"/>
                </p:cNvSpPr>
                <p:nvPr/>
              </p:nvSpPr>
              <p:spPr bwMode="auto">
                <a:xfrm>
                  <a:off x="5038" y="5022"/>
                  <a:ext cx="285" cy="2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algn="ctr">
                    <a:tabLst>
                      <a:tab pos="304792" algn="l"/>
                    </a:tabLst>
                  </a:pPr>
                  <a:r>
                    <a:rPr lang="en-US" sz="110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</a:p>
              </p:txBody>
            </p:sp>
          </p:grpSp>
          <p:grpSp>
            <p:nvGrpSpPr>
              <p:cNvPr id="65" name="Group 64"/>
              <p:cNvGrpSpPr>
                <a:grpSpLocks/>
              </p:cNvGrpSpPr>
              <p:nvPr/>
            </p:nvGrpSpPr>
            <p:grpSpPr bwMode="auto">
              <a:xfrm>
                <a:off x="7794" y="6712"/>
                <a:ext cx="290" cy="277"/>
                <a:chOff x="5033" y="5002"/>
                <a:chExt cx="290" cy="277"/>
              </a:xfrm>
            </p:grpSpPr>
            <p:sp>
              <p:nvSpPr>
                <p:cNvPr id="66" name="Oval 65"/>
                <p:cNvSpPr>
                  <a:spLocks noChangeArrowheads="1"/>
                </p:cNvSpPr>
                <p:nvPr/>
              </p:nvSpPr>
              <p:spPr bwMode="auto">
                <a:xfrm>
                  <a:off x="5033" y="5002"/>
                  <a:ext cx="277" cy="27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121920" tIns="60960" rIns="121920" bIns="6096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7" name="Text Box 2462"/>
                <p:cNvSpPr txBox="1">
                  <a:spLocks noChangeArrowheads="1"/>
                </p:cNvSpPr>
                <p:nvPr/>
              </p:nvSpPr>
              <p:spPr bwMode="auto">
                <a:xfrm>
                  <a:off x="5038" y="5022"/>
                  <a:ext cx="285" cy="2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algn="ctr">
                    <a:tabLst>
                      <a:tab pos="304792" algn="l"/>
                    </a:tabLst>
                  </a:pPr>
                  <a:r>
                    <a:rPr lang="en-US" sz="110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5</a:t>
                  </a:r>
                </a:p>
              </p:txBody>
            </p:sp>
          </p:grpSp>
        </p:grpSp>
        <p:cxnSp>
          <p:nvCxnSpPr>
            <p:cNvPr id="36" name="Straight Connector 35"/>
            <p:cNvCxnSpPr/>
            <p:nvPr/>
          </p:nvCxnSpPr>
          <p:spPr>
            <a:xfrm>
              <a:off x="1553673" y="880304"/>
              <a:ext cx="0" cy="14309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5190959" y="871615"/>
              <a:ext cx="0" cy="143966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CD591D09-8316-4937-93A9-8D2070E9D86B}"/>
              </a:ext>
            </a:extLst>
          </p:cNvPr>
          <p:cNvGrpSpPr>
            <a:grpSpLocks/>
          </p:cNvGrpSpPr>
          <p:nvPr/>
        </p:nvGrpSpPr>
        <p:grpSpPr bwMode="auto">
          <a:xfrm>
            <a:off x="1818852" y="4484201"/>
            <a:ext cx="3281680" cy="824865"/>
            <a:chOff x="3602" y="1970"/>
            <a:chExt cx="5168" cy="1299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8301366A-872C-45F6-9172-29B4D53D8C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930" y="2124"/>
              <a:ext cx="840" cy="751"/>
              <a:chOff x="7930" y="2108"/>
              <a:chExt cx="840" cy="751"/>
            </a:xfrm>
          </p:grpSpPr>
          <p:sp>
            <p:nvSpPr>
              <p:cNvPr id="99" name="Oval 98">
                <a:extLst>
                  <a:ext uri="{FF2B5EF4-FFF2-40B4-BE49-F238E27FC236}">
                    <a16:creationId xmlns:a16="http://schemas.microsoft.com/office/drawing/2014/main" id="{C9954845-39F9-4B24-9519-603C64A2137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219" y="2308"/>
                <a:ext cx="86" cy="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0" name="AutoShape 5310">
                <a:extLst>
                  <a:ext uri="{FF2B5EF4-FFF2-40B4-BE49-F238E27FC236}">
                    <a16:creationId xmlns:a16="http://schemas.microsoft.com/office/drawing/2014/main" id="{D1837778-E1B0-48D8-A4BB-FB00E18C3E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08" y="2108"/>
                <a:ext cx="225" cy="195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37A7E230-36F5-47F6-97F6-294C6B5F52A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346" y="2308"/>
                <a:ext cx="86" cy="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2" name="Rectangle 101" descr="Dark upward diagonal">
                <a:extLst>
                  <a:ext uri="{FF2B5EF4-FFF2-40B4-BE49-F238E27FC236}">
                    <a16:creationId xmlns:a16="http://schemas.microsoft.com/office/drawing/2014/main" id="{DE195274-0196-4165-BA2E-190C2B661C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8249" y="2084"/>
                <a:ext cx="210" cy="83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03" name="Line 5313">
                <a:extLst>
                  <a:ext uri="{FF2B5EF4-FFF2-40B4-BE49-F238E27FC236}">
                    <a16:creationId xmlns:a16="http://schemas.microsoft.com/office/drawing/2014/main" id="{804A4820-3802-4DFB-91C4-53F756D46F1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-5400000">
                <a:off x="8346" y="1987"/>
                <a:ext cx="0" cy="83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4" name="Line 5314">
                <a:extLst>
                  <a:ext uri="{FF2B5EF4-FFF2-40B4-BE49-F238E27FC236}">
                    <a16:creationId xmlns:a16="http://schemas.microsoft.com/office/drawing/2014/main" id="{0194C516-2D5F-474C-AA33-5A53BC228BD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322" y="2195"/>
                <a:ext cx="0" cy="6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80" name="AutoShape 5323">
              <a:extLst>
                <a:ext uri="{FF2B5EF4-FFF2-40B4-BE49-F238E27FC236}">
                  <a16:creationId xmlns:a16="http://schemas.microsoft.com/office/drawing/2014/main" id="{2CEDC49F-9100-4343-94F9-7BCCE0B34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4" y="2113"/>
              <a:ext cx="225" cy="19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Rectangle 80" descr="Dark upward diagonal">
              <a:extLst>
                <a:ext uri="{FF2B5EF4-FFF2-40B4-BE49-F238E27FC236}">
                  <a16:creationId xmlns:a16="http://schemas.microsoft.com/office/drawing/2014/main" id="{084F1AD8-A69D-4C04-B2B5-477F1989B64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3921" y="1993"/>
              <a:ext cx="210" cy="83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82" name="Line 5325">
              <a:extLst>
                <a:ext uri="{FF2B5EF4-FFF2-40B4-BE49-F238E27FC236}">
                  <a16:creationId xmlns:a16="http://schemas.microsoft.com/office/drawing/2014/main" id="{8C202151-99B0-4F14-908A-B69E1B5A873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>
              <a:off x="4018" y="1896"/>
              <a:ext cx="0" cy="8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3" name="Line 5326">
              <a:extLst>
                <a:ext uri="{FF2B5EF4-FFF2-40B4-BE49-F238E27FC236}">
                  <a16:creationId xmlns:a16="http://schemas.microsoft.com/office/drawing/2014/main" id="{81AEC49D-6A62-4B99-80D1-623B344A801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018" y="2206"/>
              <a:ext cx="0" cy="6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4" name="Line 5327">
              <a:extLst>
                <a:ext uri="{FF2B5EF4-FFF2-40B4-BE49-F238E27FC236}">
                  <a16:creationId xmlns:a16="http://schemas.microsoft.com/office/drawing/2014/main" id="{26B51F9B-29E0-4C1F-B624-30306B74525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018" y="2699"/>
              <a:ext cx="21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5" name="Text Box 5328">
              <a:extLst>
                <a:ext uri="{FF2B5EF4-FFF2-40B4-BE49-F238E27FC236}">
                  <a16:creationId xmlns:a16="http://schemas.microsoft.com/office/drawing/2014/main" id="{4507A8BB-5311-4CE8-BF08-3484F20AE8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1" y="2572"/>
              <a:ext cx="461" cy="26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L/2</a:t>
              </a: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F09499D1-22A0-4C5D-B2F7-BD3A7B52E2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2" y="1970"/>
              <a:ext cx="4320" cy="169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87" name="Line 5330">
              <a:extLst>
                <a:ext uri="{FF2B5EF4-FFF2-40B4-BE49-F238E27FC236}">
                  <a16:creationId xmlns:a16="http://schemas.microsoft.com/office/drawing/2014/main" id="{8715A44B-354A-468A-A715-B6FF37352F7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178" y="2699"/>
              <a:ext cx="21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8" name="Text Box 5331">
              <a:extLst>
                <a:ext uri="{FF2B5EF4-FFF2-40B4-BE49-F238E27FC236}">
                  <a16:creationId xmlns:a16="http://schemas.microsoft.com/office/drawing/2014/main" id="{C952DE29-74AD-4610-A0CC-C82A79F9CA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53" y="2569"/>
              <a:ext cx="439" cy="2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L/2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DC39F72A-8ACB-4D08-8149-5D642023E7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2" y="2909"/>
              <a:ext cx="360" cy="36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9A91D21E-3A8C-43C3-B3E9-17A2883205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92" y="2909"/>
              <a:ext cx="360" cy="36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628EAC20-232D-4FF4-B422-08753DD45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36" y="2909"/>
              <a:ext cx="360" cy="36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3</a:t>
              </a:r>
            </a:p>
          </p:txBody>
        </p:sp>
        <p:cxnSp>
          <p:nvCxnSpPr>
            <p:cNvPr id="98" name="Line 5321">
              <a:extLst>
                <a:ext uri="{FF2B5EF4-FFF2-40B4-BE49-F238E27FC236}">
                  <a16:creationId xmlns:a16="http://schemas.microsoft.com/office/drawing/2014/main" id="{C97FB366-6001-468D-A55C-551205EB1492}"/>
                </a:ext>
              </a:extLst>
            </p:cNvPr>
            <p:cNvCxnSpPr>
              <a:cxnSpLocks noChangeShapeType="1"/>
              <a:stCxn id="86" idx="0"/>
            </p:cNvCxnSpPr>
            <p:nvPr/>
          </p:nvCxnSpPr>
          <p:spPr bwMode="auto">
            <a:xfrm>
              <a:off x="6172" y="1970"/>
              <a:ext cx="6" cy="90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8C1A7176-A7F5-4123-8D6C-1E8480E32042}"/>
              </a:ext>
            </a:extLst>
          </p:cNvPr>
          <p:cNvGrpSpPr/>
          <p:nvPr/>
        </p:nvGrpSpPr>
        <p:grpSpPr>
          <a:xfrm>
            <a:off x="2154024" y="5624970"/>
            <a:ext cx="2499054" cy="1099803"/>
            <a:chOff x="2227897" y="473667"/>
            <a:chExt cx="2499054" cy="1099803"/>
          </a:xfrm>
        </p:grpSpPr>
        <p:sp>
          <p:nvSpPr>
            <p:cNvPr id="106" name="Rectangle 105" descr="Dark upward diagonal">
              <a:extLst>
                <a:ext uri="{FF2B5EF4-FFF2-40B4-BE49-F238E27FC236}">
                  <a16:creationId xmlns:a16="http://schemas.microsoft.com/office/drawing/2014/main" id="{78EADB0D-BC24-4A7E-9331-149F8A9529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7897" y="712036"/>
              <a:ext cx="184703" cy="574496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107" name="Text Box 2297">
              <a:extLst>
                <a:ext uri="{FF2B5EF4-FFF2-40B4-BE49-F238E27FC236}">
                  <a16:creationId xmlns:a16="http://schemas.microsoft.com/office/drawing/2014/main" id="{076F7707-EEF4-4159-A06B-C12A5CF410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55891" y="1091776"/>
              <a:ext cx="748255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 m</a:t>
              </a: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1A38DC63-51DE-4AD2-AF4D-97DB8EA941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7364" y="931242"/>
              <a:ext cx="1062040" cy="12799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9704C635-1309-438A-B5CB-0E46535A00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2058" y="931978"/>
              <a:ext cx="1062040" cy="12799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110" name="Line 2304">
              <a:extLst>
                <a:ext uri="{FF2B5EF4-FFF2-40B4-BE49-F238E27FC236}">
                  <a16:creationId xmlns:a16="http://schemas.microsoft.com/office/drawing/2014/main" id="{71A37687-DCA4-48F8-BF44-B92F94FACDDC}"/>
                </a:ext>
              </a:extLst>
            </p:cNvPr>
            <p:cNvCxnSpPr/>
            <p:nvPr/>
          </p:nvCxnSpPr>
          <p:spPr bwMode="auto">
            <a:xfrm>
              <a:off x="2408968" y="712772"/>
              <a:ext cx="0" cy="6397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1" name="Line 2306">
              <a:extLst>
                <a:ext uri="{FF2B5EF4-FFF2-40B4-BE49-F238E27FC236}">
                  <a16:creationId xmlns:a16="http://schemas.microsoft.com/office/drawing/2014/main" id="{48C47051-3053-464A-9B9D-CD9778FCEA1E}"/>
                </a:ext>
              </a:extLst>
            </p:cNvPr>
            <p:cNvCxnSpPr/>
            <p:nvPr/>
          </p:nvCxnSpPr>
          <p:spPr bwMode="auto">
            <a:xfrm>
              <a:off x="3473188" y="1093808"/>
              <a:ext cx="0" cy="2587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" name="Line 2307">
              <a:extLst>
                <a:ext uri="{FF2B5EF4-FFF2-40B4-BE49-F238E27FC236}">
                  <a16:creationId xmlns:a16="http://schemas.microsoft.com/office/drawing/2014/main" id="{8B4FE39D-EF29-4F54-A90C-1B825AB4811B}"/>
                </a:ext>
              </a:extLst>
            </p:cNvPr>
            <p:cNvCxnSpPr/>
            <p:nvPr/>
          </p:nvCxnSpPr>
          <p:spPr bwMode="auto">
            <a:xfrm>
              <a:off x="2401622" y="1280087"/>
              <a:ext cx="106938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3" name="Line 2308">
              <a:extLst>
                <a:ext uri="{FF2B5EF4-FFF2-40B4-BE49-F238E27FC236}">
                  <a16:creationId xmlns:a16="http://schemas.microsoft.com/office/drawing/2014/main" id="{5C053C3A-074B-4FB8-8EE4-83E8A936D564}"/>
                </a:ext>
              </a:extLst>
            </p:cNvPr>
            <p:cNvCxnSpPr/>
            <p:nvPr/>
          </p:nvCxnSpPr>
          <p:spPr bwMode="auto">
            <a:xfrm>
              <a:off x="3458496" y="1279351"/>
              <a:ext cx="10777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4" name="Text Box 2309">
              <a:extLst>
                <a:ext uri="{FF2B5EF4-FFF2-40B4-BE49-F238E27FC236}">
                  <a16:creationId xmlns:a16="http://schemas.microsoft.com/office/drawing/2014/main" id="{D69F04EB-3092-45B4-A9D3-F168E8EBA3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10585" y="1091776"/>
              <a:ext cx="748255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 m</a:t>
              </a:r>
            </a:p>
          </p:txBody>
        </p: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00CE7544-8241-4956-BF87-F6CC6E1B4513}"/>
                </a:ext>
              </a:extLst>
            </p:cNvPr>
            <p:cNvGrpSpPr/>
            <p:nvPr/>
          </p:nvGrpSpPr>
          <p:grpSpPr>
            <a:xfrm>
              <a:off x="2293411" y="1336695"/>
              <a:ext cx="231113" cy="236775"/>
              <a:chOff x="2765714" y="3746296"/>
              <a:chExt cx="231113" cy="236775"/>
            </a:xfrm>
          </p:grpSpPr>
          <p:sp>
            <p:nvSpPr>
              <p:cNvPr id="132" name="Oval 11">
                <a:extLst>
                  <a:ext uri="{FF2B5EF4-FFF2-40B4-BE49-F238E27FC236}">
                    <a16:creationId xmlns:a16="http://schemas.microsoft.com/office/drawing/2014/main" id="{B0C6E8A2-AEAB-465A-A8E2-3C84F4A86D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6422" y="3748405"/>
                <a:ext cx="224626" cy="23466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3" name="Text Box 10">
                <a:extLst>
                  <a:ext uri="{FF2B5EF4-FFF2-40B4-BE49-F238E27FC236}">
                    <a16:creationId xmlns:a16="http://schemas.microsoft.com/office/drawing/2014/main" id="{3D79AC11-612F-4E3E-872D-DD7A784265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65714" y="3746296"/>
                <a:ext cx="231113" cy="193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1219170">
                  <a:tabLst>
                    <a:tab pos="304792" algn="l"/>
                  </a:tabLst>
                </a:pPr>
                <a:r>
                  <a:rPr lang="en-US" altLang="en-US" sz="1467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04133BA3-289C-43F7-941B-18D363D6648D}"/>
                </a:ext>
              </a:extLst>
            </p:cNvPr>
            <p:cNvGrpSpPr/>
            <p:nvPr/>
          </p:nvGrpSpPr>
          <p:grpSpPr>
            <a:xfrm>
              <a:off x="3363033" y="1336695"/>
              <a:ext cx="231113" cy="236775"/>
              <a:chOff x="2765714" y="3746296"/>
              <a:chExt cx="231113" cy="236775"/>
            </a:xfrm>
          </p:grpSpPr>
          <p:sp>
            <p:nvSpPr>
              <p:cNvPr id="130" name="Oval 11">
                <a:extLst>
                  <a:ext uri="{FF2B5EF4-FFF2-40B4-BE49-F238E27FC236}">
                    <a16:creationId xmlns:a16="http://schemas.microsoft.com/office/drawing/2014/main" id="{72ED8F88-9B41-45F8-8029-7213636E97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6422" y="3748405"/>
                <a:ext cx="224626" cy="23466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1" name="Text Box 10">
                <a:extLst>
                  <a:ext uri="{FF2B5EF4-FFF2-40B4-BE49-F238E27FC236}">
                    <a16:creationId xmlns:a16="http://schemas.microsoft.com/office/drawing/2014/main" id="{C6490076-5F7F-4056-A1CC-549BFEF909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65714" y="3746296"/>
                <a:ext cx="231113" cy="193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1219170">
                  <a:tabLst>
                    <a:tab pos="304792" algn="l"/>
                  </a:tabLst>
                </a:pPr>
                <a:r>
                  <a:rPr lang="en-US" altLang="en-US" sz="1467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17" name="Straight Arrow Connector 116">
              <a:extLst>
                <a:ext uri="{FF2B5EF4-FFF2-40B4-BE49-F238E27FC236}">
                  <a16:creationId xmlns:a16="http://schemas.microsoft.com/office/drawing/2014/main" id="{00D991E6-4861-4C2C-AC86-A0E54E1E1B2D}"/>
                </a:ext>
              </a:extLst>
            </p:cNvPr>
            <p:cNvCxnSpPr/>
            <p:nvPr/>
          </p:nvCxnSpPr>
          <p:spPr>
            <a:xfrm rot="16200000">
              <a:off x="3349538" y="782903"/>
              <a:ext cx="2450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Text Box 2315">
              <a:extLst>
                <a:ext uri="{FF2B5EF4-FFF2-40B4-BE49-F238E27FC236}">
                  <a16:creationId xmlns:a16="http://schemas.microsoft.com/office/drawing/2014/main" id="{4E649B36-7A3C-464D-AEE7-322F21DE8E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5289" y="740132"/>
              <a:ext cx="204787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Symbol" panose="05050102010706020507" pitchFamily="18" charset="2"/>
                  <a:ea typeface="Times New Roman" panose="02020603050405020304" pitchFamily="18" charset="0"/>
                </a:rPr>
                <a:t>q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19" name="Text Box 2315">
              <a:extLst>
                <a:ext uri="{FF2B5EF4-FFF2-40B4-BE49-F238E27FC236}">
                  <a16:creationId xmlns:a16="http://schemas.microsoft.com/office/drawing/2014/main" id="{FB73AF61-DFD0-4314-B8C1-DE6B98CB94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9664" y="473667"/>
              <a:ext cx="204787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v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cxnSp>
          <p:nvCxnSpPr>
            <p:cNvPr id="120" name="Straight Arrow Connector 119">
              <a:extLst>
                <a:ext uri="{FF2B5EF4-FFF2-40B4-BE49-F238E27FC236}">
                  <a16:creationId xmlns:a16="http://schemas.microsoft.com/office/drawing/2014/main" id="{F5D5EBB6-9F31-4E68-9CC9-967D84195027}"/>
                </a:ext>
              </a:extLst>
            </p:cNvPr>
            <p:cNvCxnSpPr/>
            <p:nvPr/>
          </p:nvCxnSpPr>
          <p:spPr>
            <a:xfrm>
              <a:off x="2401376" y="1004763"/>
              <a:ext cx="2450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Text Box 2315">
              <a:extLst>
                <a:ext uri="{FF2B5EF4-FFF2-40B4-BE49-F238E27FC236}">
                  <a16:creationId xmlns:a16="http://schemas.microsoft.com/office/drawing/2014/main" id="{30E7C9D7-F9A0-4E96-91CA-4345A023B1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7081" y="905423"/>
              <a:ext cx="204787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en-US" sz="11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2" name="Text Box 2315">
              <a:extLst>
                <a:ext uri="{FF2B5EF4-FFF2-40B4-BE49-F238E27FC236}">
                  <a16:creationId xmlns:a16="http://schemas.microsoft.com/office/drawing/2014/main" id="{CAD268C9-A45A-4DE1-9E89-6468CDF930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3304" y="751318"/>
              <a:ext cx="204787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23" name="Text Box 2315">
              <a:extLst>
                <a:ext uri="{FF2B5EF4-FFF2-40B4-BE49-F238E27FC236}">
                  <a16:creationId xmlns:a16="http://schemas.microsoft.com/office/drawing/2014/main" id="{20398748-9033-40DC-AA54-5647540A1B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1426" y="751318"/>
              <a:ext cx="204787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24" name="Rectangle 123" descr="Dark upward diagonal">
              <a:extLst>
                <a:ext uri="{FF2B5EF4-FFF2-40B4-BE49-F238E27FC236}">
                  <a16:creationId xmlns:a16="http://schemas.microsoft.com/office/drawing/2014/main" id="{AB7DAAF7-5ECB-45A2-9D81-345C89219D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2248" y="709986"/>
              <a:ext cx="184703" cy="574496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125" name="Line 2304">
              <a:extLst>
                <a:ext uri="{FF2B5EF4-FFF2-40B4-BE49-F238E27FC236}">
                  <a16:creationId xmlns:a16="http://schemas.microsoft.com/office/drawing/2014/main" id="{E00EB019-B013-4424-919A-5C05D8D3B61F}"/>
                </a:ext>
              </a:extLst>
            </p:cNvPr>
            <p:cNvCxnSpPr/>
            <p:nvPr/>
          </p:nvCxnSpPr>
          <p:spPr bwMode="auto">
            <a:xfrm>
              <a:off x="4542810" y="715881"/>
              <a:ext cx="0" cy="6366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066DE15F-4E2D-4BFE-B7A8-3A89582AE211}"/>
                </a:ext>
              </a:extLst>
            </p:cNvPr>
            <p:cNvGrpSpPr/>
            <p:nvPr/>
          </p:nvGrpSpPr>
          <p:grpSpPr>
            <a:xfrm>
              <a:off x="4421853" y="1336695"/>
              <a:ext cx="231113" cy="236775"/>
              <a:chOff x="2765714" y="3746296"/>
              <a:chExt cx="231113" cy="236775"/>
            </a:xfrm>
          </p:grpSpPr>
          <p:sp>
            <p:nvSpPr>
              <p:cNvPr id="128" name="Oval 11">
                <a:extLst>
                  <a:ext uri="{FF2B5EF4-FFF2-40B4-BE49-F238E27FC236}">
                    <a16:creationId xmlns:a16="http://schemas.microsoft.com/office/drawing/2014/main" id="{115489E4-F8FF-4E5A-B4AE-04B92C330E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6422" y="3748405"/>
                <a:ext cx="224626" cy="23466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9" name="Text Box 10">
                <a:extLst>
                  <a:ext uri="{FF2B5EF4-FFF2-40B4-BE49-F238E27FC236}">
                    <a16:creationId xmlns:a16="http://schemas.microsoft.com/office/drawing/2014/main" id="{1D6A5BAA-2D74-48F1-A308-44AE64F16A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65714" y="3746296"/>
                <a:ext cx="231113" cy="193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1219170">
                  <a:tabLst>
                    <a:tab pos="304792" algn="l"/>
                  </a:tabLst>
                </a:pPr>
                <a:r>
                  <a:rPr lang="en-US" altLang="en-US" sz="1467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27" name="Arc 126">
              <a:extLst>
                <a:ext uri="{FF2B5EF4-FFF2-40B4-BE49-F238E27FC236}">
                  <a16:creationId xmlns:a16="http://schemas.microsoft.com/office/drawing/2014/main" id="{3BBED9CB-0F58-4C2B-B62C-757D22FC76B2}"/>
                </a:ext>
              </a:extLst>
            </p:cNvPr>
            <p:cNvSpPr/>
            <p:nvPr/>
          </p:nvSpPr>
          <p:spPr>
            <a:xfrm>
              <a:off x="3338583" y="867012"/>
              <a:ext cx="239826" cy="239826"/>
            </a:xfrm>
            <a:prstGeom prst="arc">
              <a:avLst>
                <a:gd name="adj1" fmla="val 13914439"/>
                <a:gd name="adj2" fmla="val 8722843"/>
              </a:avLst>
            </a:prstGeom>
            <a:ln w="12700">
              <a:solidFill>
                <a:schemeClr val="tx1"/>
              </a:solidFill>
              <a:headEnd type="stealth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75118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109718" y="200150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8.5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2202549" y="1566093"/>
            <a:ext cx="2499054" cy="1099803"/>
            <a:chOff x="2227897" y="473667"/>
            <a:chExt cx="2499054" cy="1099803"/>
          </a:xfrm>
        </p:grpSpPr>
        <p:sp>
          <p:nvSpPr>
            <p:cNvPr id="3" name="Rectangle 2" descr="Dark upward diagonal"/>
            <p:cNvSpPr>
              <a:spLocks noChangeArrowheads="1"/>
            </p:cNvSpPr>
            <p:nvPr/>
          </p:nvSpPr>
          <p:spPr bwMode="auto">
            <a:xfrm>
              <a:off x="2227897" y="712036"/>
              <a:ext cx="184703" cy="574496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4" name="Text Box 2297"/>
            <p:cNvSpPr txBox="1">
              <a:spLocks noChangeArrowheads="1"/>
            </p:cNvSpPr>
            <p:nvPr/>
          </p:nvSpPr>
          <p:spPr bwMode="auto">
            <a:xfrm>
              <a:off x="2555891" y="1091776"/>
              <a:ext cx="748255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 m</a:t>
              </a:r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2417364" y="931242"/>
              <a:ext cx="1062040" cy="12799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472058" y="931978"/>
              <a:ext cx="1062040" cy="12799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7" name="Line 2304"/>
            <p:cNvCxnSpPr/>
            <p:nvPr/>
          </p:nvCxnSpPr>
          <p:spPr bwMode="auto">
            <a:xfrm>
              <a:off x="2408968" y="712772"/>
              <a:ext cx="0" cy="6397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Line 2306"/>
            <p:cNvCxnSpPr/>
            <p:nvPr/>
          </p:nvCxnSpPr>
          <p:spPr bwMode="auto">
            <a:xfrm>
              <a:off x="3473188" y="1093808"/>
              <a:ext cx="0" cy="2587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2307"/>
            <p:cNvCxnSpPr/>
            <p:nvPr/>
          </p:nvCxnSpPr>
          <p:spPr bwMode="auto">
            <a:xfrm>
              <a:off x="2401622" y="1280087"/>
              <a:ext cx="106938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2308"/>
            <p:cNvCxnSpPr/>
            <p:nvPr/>
          </p:nvCxnSpPr>
          <p:spPr bwMode="auto">
            <a:xfrm>
              <a:off x="3458496" y="1279351"/>
              <a:ext cx="10777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Text Box 2309"/>
            <p:cNvSpPr txBox="1">
              <a:spLocks noChangeArrowheads="1"/>
            </p:cNvSpPr>
            <p:nvPr/>
          </p:nvSpPr>
          <p:spPr bwMode="auto">
            <a:xfrm>
              <a:off x="3610585" y="1091776"/>
              <a:ext cx="748255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 m</a:t>
              </a:r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2293411" y="1336695"/>
              <a:ext cx="231113" cy="236775"/>
              <a:chOff x="2765714" y="3746296"/>
              <a:chExt cx="231113" cy="236775"/>
            </a:xfrm>
          </p:grpSpPr>
          <p:sp>
            <p:nvSpPr>
              <p:cNvPr id="30" name="Oval 11"/>
              <p:cNvSpPr>
                <a:spLocks noChangeArrowheads="1"/>
              </p:cNvSpPr>
              <p:nvPr/>
            </p:nvSpPr>
            <p:spPr bwMode="auto">
              <a:xfrm>
                <a:off x="2766422" y="3748405"/>
                <a:ext cx="224626" cy="23466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Text Box 10"/>
              <p:cNvSpPr txBox="1">
                <a:spLocks noChangeArrowheads="1"/>
              </p:cNvSpPr>
              <p:nvPr/>
            </p:nvSpPr>
            <p:spPr bwMode="auto">
              <a:xfrm>
                <a:off x="2765714" y="3746296"/>
                <a:ext cx="231113" cy="193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1219170">
                  <a:tabLst>
                    <a:tab pos="304792" algn="l"/>
                  </a:tabLst>
                </a:pPr>
                <a:r>
                  <a:rPr lang="en-US" altLang="en-US" sz="1467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3363033" y="1336695"/>
              <a:ext cx="231113" cy="236775"/>
              <a:chOff x="2765714" y="3746296"/>
              <a:chExt cx="231113" cy="236775"/>
            </a:xfrm>
          </p:grpSpPr>
          <p:sp>
            <p:nvSpPr>
              <p:cNvPr id="28" name="Oval 11"/>
              <p:cNvSpPr>
                <a:spLocks noChangeArrowheads="1"/>
              </p:cNvSpPr>
              <p:nvPr/>
            </p:nvSpPr>
            <p:spPr bwMode="auto">
              <a:xfrm>
                <a:off x="2766422" y="3748405"/>
                <a:ext cx="224626" cy="23466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" name="Text Box 10"/>
              <p:cNvSpPr txBox="1">
                <a:spLocks noChangeArrowheads="1"/>
              </p:cNvSpPr>
              <p:nvPr/>
            </p:nvSpPr>
            <p:spPr bwMode="auto">
              <a:xfrm>
                <a:off x="2765714" y="3746296"/>
                <a:ext cx="231113" cy="193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1219170">
                  <a:tabLst>
                    <a:tab pos="304792" algn="l"/>
                  </a:tabLst>
                </a:pPr>
                <a:r>
                  <a:rPr lang="en-US" altLang="en-US" sz="1467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9" name="Straight Arrow Connector 18"/>
            <p:cNvCxnSpPr/>
            <p:nvPr/>
          </p:nvCxnSpPr>
          <p:spPr>
            <a:xfrm rot="16200000">
              <a:off x="3349538" y="782903"/>
              <a:ext cx="2450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 Box 2315"/>
            <p:cNvSpPr txBox="1">
              <a:spLocks noChangeArrowheads="1"/>
            </p:cNvSpPr>
            <p:nvPr/>
          </p:nvSpPr>
          <p:spPr bwMode="auto">
            <a:xfrm>
              <a:off x="3495289" y="740132"/>
              <a:ext cx="204787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Symbol" panose="05050102010706020507" pitchFamily="18" charset="2"/>
                  <a:ea typeface="Times New Roman" panose="02020603050405020304" pitchFamily="18" charset="0"/>
                </a:rPr>
                <a:t>q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21" name="Text Box 2315"/>
            <p:cNvSpPr txBox="1">
              <a:spLocks noChangeArrowheads="1"/>
            </p:cNvSpPr>
            <p:nvPr/>
          </p:nvSpPr>
          <p:spPr bwMode="auto">
            <a:xfrm>
              <a:off x="3369664" y="473667"/>
              <a:ext cx="204787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v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2401376" y="1004763"/>
              <a:ext cx="2450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 Box 2315"/>
            <p:cNvSpPr txBox="1">
              <a:spLocks noChangeArrowheads="1"/>
            </p:cNvSpPr>
            <p:nvPr/>
          </p:nvSpPr>
          <p:spPr bwMode="auto">
            <a:xfrm>
              <a:off x="2607081" y="905423"/>
              <a:ext cx="204787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en-US" sz="11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4" name="Text Box 2315"/>
            <p:cNvSpPr txBox="1">
              <a:spLocks noChangeArrowheads="1"/>
            </p:cNvSpPr>
            <p:nvPr/>
          </p:nvSpPr>
          <p:spPr bwMode="auto">
            <a:xfrm>
              <a:off x="2813304" y="751318"/>
              <a:ext cx="204787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25" name="Text Box 2315"/>
            <p:cNvSpPr txBox="1">
              <a:spLocks noChangeArrowheads="1"/>
            </p:cNvSpPr>
            <p:nvPr/>
          </p:nvSpPr>
          <p:spPr bwMode="auto">
            <a:xfrm>
              <a:off x="3881426" y="751318"/>
              <a:ext cx="204787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33" name="Rectangle 32" descr="Dark upward diagonal"/>
            <p:cNvSpPr>
              <a:spLocks noChangeArrowheads="1"/>
            </p:cNvSpPr>
            <p:nvPr/>
          </p:nvSpPr>
          <p:spPr bwMode="auto">
            <a:xfrm>
              <a:off x="4542248" y="709986"/>
              <a:ext cx="184703" cy="574496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34" name="Line 2304"/>
            <p:cNvCxnSpPr/>
            <p:nvPr/>
          </p:nvCxnSpPr>
          <p:spPr bwMode="auto">
            <a:xfrm>
              <a:off x="4542810" y="715881"/>
              <a:ext cx="0" cy="6366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6" name="Group 15"/>
            <p:cNvGrpSpPr/>
            <p:nvPr/>
          </p:nvGrpSpPr>
          <p:grpSpPr>
            <a:xfrm>
              <a:off x="4421853" y="1336695"/>
              <a:ext cx="231113" cy="236775"/>
              <a:chOff x="2765714" y="3746296"/>
              <a:chExt cx="231113" cy="236775"/>
            </a:xfrm>
          </p:grpSpPr>
          <p:sp>
            <p:nvSpPr>
              <p:cNvPr id="26" name="Oval 11"/>
              <p:cNvSpPr>
                <a:spLocks noChangeArrowheads="1"/>
              </p:cNvSpPr>
              <p:nvPr/>
            </p:nvSpPr>
            <p:spPr bwMode="auto">
              <a:xfrm>
                <a:off x="2766422" y="3748405"/>
                <a:ext cx="224626" cy="23466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Text Box 10"/>
              <p:cNvSpPr txBox="1">
                <a:spLocks noChangeArrowheads="1"/>
              </p:cNvSpPr>
              <p:nvPr/>
            </p:nvSpPr>
            <p:spPr bwMode="auto">
              <a:xfrm>
                <a:off x="2765714" y="3746296"/>
                <a:ext cx="231113" cy="193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1219170">
                  <a:tabLst>
                    <a:tab pos="304792" algn="l"/>
                  </a:tabLst>
                </a:pPr>
                <a:r>
                  <a:rPr lang="en-US" altLang="en-US" sz="1467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5" name="Arc 34"/>
            <p:cNvSpPr/>
            <p:nvPr/>
          </p:nvSpPr>
          <p:spPr>
            <a:xfrm>
              <a:off x="3338583" y="867012"/>
              <a:ext cx="239826" cy="239826"/>
            </a:xfrm>
            <a:prstGeom prst="arc">
              <a:avLst>
                <a:gd name="adj1" fmla="val 13914439"/>
                <a:gd name="adj2" fmla="val 8722843"/>
              </a:avLst>
            </a:prstGeom>
            <a:ln w="12700">
              <a:solidFill>
                <a:schemeClr val="tx1"/>
              </a:solidFill>
              <a:headEnd type="stealth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1728802" y="2938692"/>
            <a:ext cx="3304309" cy="2400303"/>
            <a:chOff x="1754150" y="2284416"/>
            <a:chExt cx="3304309" cy="2400303"/>
          </a:xfrm>
        </p:grpSpPr>
        <p:sp>
          <p:nvSpPr>
            <p:cNvPr id="44" name="Line 6"/>
            <p:cNvSpPr>
              <a:spLocks noChangeShapeType="1"/>
            </p:cNvSpPr>
            <p:nvPr/>
          </p:nvSpPr>
          <p:spPr bwMode="auto">
            <a:xfrm>
              <a:off x="2144723" y="4576769"/>
              <a:ext cx="2762259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5" name="Line 7"/>
            <p:cNvSpPr>
              <a:spLocks noChangeShapeType="1"/>
            </p:cNvSpPr>
            <p:nvPr/>
          </p:nvSpPr>
          <p:spPr bwMode="auto">
            <a:xfrm>
              <a:off x="2144723" y="2392366"/>
              <a:ext cx="2762259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61" name="Line 23"/>
            <p:cNvSpPr>
              <a:spLocks noChangeShapeType="1"/>
            </p:cNvSpPr>
            <p:nvPr/>
          </p:nvSpPr>
          <p:spPr bwMode="auto">
            <a:xfrm>
              <a:off x="2835287" y="3463940"/>
              <a:ext cx="0" cy="4572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62" name="Line 24"/>
            <p:cNvSpPr>
              <a:spLocks noChangeShapeType="1"/>
            </p:cNvSpPr>
            <p:nvPr/>
          </p:nvSpPr>
          <p:spPr bwMode="auto">
            <a:xfrm>
              <a:off x="3525852" y="3463940"/>
              <a:ext cx="0" cy="4572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66" name="Line 28"/>
            <p:cNvSpPr>
              <a:spLocks noChangeShapeType="1"/>
            </p:cNvSpPr>
            <p:nvPr/>
          </p:nvSpPr>
          <p:spPr bwMode="auto">
            <a:xfrm>
              <a:off x="4216417" y="3463940"/>
              <a:ext cx="0" cy="4572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68" name="Rectangle 30"/>
            <p:cNvSpPr>
              <a:spLocks noChangeArrowheads="1"/>
            </p:cNvSpPr>
            <p:nvPr/>
          </p:nvSpPr>
          <p:spPr bwMode="auto">
            <a:xfrm>
              <a:off x="2108019" y="3494083"/>
              <a:ext cx="10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0" name="Rectangle 32"/>
            <p:cNvSpPr>
              <a:spLocks noChangeArrowheads="1"/>
            </p:cNvSpPr>
            <p:nvPr/>
          </p:nvSpPr>
          <p:spPr bwMode="auto">
            <a:xfrm>
              <a:off x="2723960" y="3494083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0.5</a:t>
              </a:r>
              <a:endPara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Rectangle 35"/>
            <p:cNvSpPr>
              <a:spLocks noChangeArrowheads="1"/>
            </p:cNvSpPr>
            <p:nvPr/>
          </p:nvSpPr>
          <p:spPr bwMode="auto">
            <a:xfrm>
              <a:off x="3488354" y="3494083"/>
              <a:ext cx="10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5" name="Rectangle 37"/>
            <p:cNvSpPr>
              <a:spLocks noChangeArrowheads="1"/>
            </p:cNvSpPr>
            <p:nvPr/>
          </p:nvSpPr>
          <p:spPr bwMode="auto">
            <a:xfrm>
              <a:off x="4104295" y="3494083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1.5</a:t>
              </a:r>
              <a:endPara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Rectangle 40"/>
            <p:cNvSpPr>
              <a:spLocks noChangeArrowheads="1"/>
            </p:cNvSpPr>
            <p:nvPr/>
          </p:nvSpPr>
          <p:spPr bwMode="auto">
            <a:xfrm>
              <a:off x="4868690" y="3494083"/>
              <a:ext cx="10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2</a:t>
              </a:r>
              <a:endPara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Line 41"/>
            <p:cNvSpPr>
              <a:spLocks noChangeShapeType="1"/>
            </p:cNvSpPr>
            <p:nvPr/>
          </p:nvSpPr>
          <p:spPr bwMode="auto">
            <a:xfrm flipV="1">
              <a:off x="2144723" y="2392366"/>
              <a:ext cx="0" cy="2184403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80" name="Line 42"/>
            <p:cNvSpPr>
              <a:spLocks noChangeShapeType="1"/>
            </p:cNvSpPr>
            <p:nvPr/>
          </p:nvSpPr>
          <p:spPr bwMode="auto">
            <a:xfrm flipV="1">
              <a:off x="4906982" y="2392366"/>
              <a:ext cx="0" cy="2184403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82" name="Line 44"/>
            <p:cNvSpPr>
              <a:spLocks noChangeShapeType="1"/>
            </p:cNvSpPr>
            <p:nvPr/>
          </p:nvSpPr>
          <p:spPr bwMode="auto">
            <a:xfrm>
              <a:off x="2144723" y="4213231"/>
              <a:ext cx="26988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83" name="Line 45"/>
            <p:cNvSpPr>
              <a:spLocks noChangeShapeType="1"/>
            </p:cNvSpPr>
            <p:nvPr/>
          </p:nvSpPr>
          <p:spPr bwMode="auto">
            <a:xfrm>
              <a:off x="2144723" y="3848105"/>
              <a:ext cx="26988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84" name="Line 46"/>
            <p:cNvSpPr>
              <a:spLocks noChangeShapeType="1"/>
            </p:cNvSpPr>
            <p:nvPr/>
          </p:nvSpPr>
          <p:spPr bwMode="auto">
            <a:xfrm>
              <a:off x="2144723" y="3484567"/>
              <a:ext cx="26988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85" name="Line 47"/>
            <p:cNvSpPr>
              <a:spLocks noChangeShapeType="1"/>
            </p:cNvSpPr>
            <p:nvPr/>
          </p:nvSpPr>
          <p:spPr bwMode="auto">
            <a:xfrm>
              <a:off x="2144723" y="3121029"/>
              <a:ext cx="26988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86" name="Line 48"/>
            <p:cNvSpPr>
              <a:spLocks noChangeShapeType="1"/>
            </p:cNvSpPr>
            <p:nvPr/>
          </p:nvSpPr>
          <p:spPr bwMode="auto">
            <a:xfrm>
              <a:off x="2144723" y="2757492"/>
              <a:ext cx="26988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89" name="Line 51"/>
            <p:cNvSpPr>
              <a:spLocks noChangeShapeType="1"/>
            </p:cNvSpPr>
            <p:nvPr/>
          </p:nvSpPr>
          <p:spPr bwMode="auto">
            <a:xfrm flipH="1">
              <a:off x="4878407" y="4213231"/>
              <a:ext cx="28575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90" name="Line 52"/>
            <p:cNvSpPr>
              <a:spLocks noChangeShapeType="1"/>
            </p:cNvSpPr>
            <p:nvPr/>
          </p:nvSpPr>
          <p:spPr bwMode="auto">
            <a:xfrm flipH="1">
              <a:off x="4878407" y="3848105"/>
              <a:ext cx="28575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91" name="Line 53"/>
            <p:cNvSpPr>
              <a:spLocks noChangeShapeType="1"/>
            </p:cNvSpPr>
            <p:nvPr/>
          </p:nvSpPr>
          <p:spPr bwMode="auto">
            <a:xfrm flipH="1">
              <a:off x="4878407" y="3484567"/>
              <a:ext cx="28575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92" name="Line 54"/>
            <p:cNvSpPr>
              <a:spLocks noChangeShapeType="1"/>
            </p:cNvSpPr>
            <p:nvPr/>
          </p:nvSpPr>
          <p:spPr bwMode="auto">
            <a:xfrm flipH="1">
              <a:off x="4878407" y="3121029"/>
              <a:ext cx="28575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93" name="Line 55"/>
            <p:cNvSpPr>
              <a:spLocks noChangeShapeType="1"/>
            </p:cNvSpPr>
            <p:nvPr/>
          </p:nvSpPr>
          <p:spPr bwMode="auto">
            <a:xfrm flipH="1">
              <a:off x="4878407" y="2757492"/>
              <a:ext cx="28575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95" name="Rectangle 57"/>
            <p:cNvSpPr>
              <a:spLocks noChangeArrowheads="1"/>
            </p:cNvSpPr>
            <p:nvPr/>
          </p:nvSpPr>
          <p:spPr bwMode="auto">
            <a:xfrm>
              <a:off x="1951047" y="4468819"/>
              <a:ext cx="158751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-6</a:t>
              </a:r>
              <a:endPara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6" name="Rectangle 58"/>
            <p:cNvSpPr>
              <a:spLocks noChangeArrowheads="1"/>
            </p:cNvSpPr>
            <p:nvPr/>
          </p:nvSpPr>
          <p:spPr bwMode="auto">
            <a:xfrm>
              <a:off x="1951047" y="4105281"/>
              <a:ext cx="158751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-4</a:t>
              </a:r>
              <a:endPara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7" name="Rectangle 59"/>
            <p:cNvSpPr>
              <a:spLocks noChangeArrowheads="1"/>
            </p:cNvSpPr>
            <p:nvPr/>
          </p:nvSpPr>
          <p:spPr bwMode="auto">
            <a:xfrm>
              <a:off x="1951047" y="3743330"/>
              <a:ext cx="158751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-2</a:t>
              </a:r>
              <a:endPara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Rectangle 60"/>
            <p:cNvSpPr>
              <a:spLocks noChangeArrowheads="1"/>
            </p:cNvSpPr>
            <p:nvPr/>
          </p:nvSpPr>
          <p:spPr bwMode="auto">
            <a:xfrm>
              <a:off x="2009785" y="3379792"/>
              <a:ext cx="10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Rectangle 61"/>
            <p:cNvSpPr>
              <a:spLocks noChangeArrowheads="1"/>
            </p:cNvSpPr>
            <p:nvPr/>
          </p:nvSpPr>
          <p:spPr bwMode="auto">
            <a:xfrm>
              <a:off x="2009785" y="3009904"/>
              <a:ext cx="10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2</a:t>
              </a:r>
              <a:endPara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0" name="Rectangle 62"/>
            <p:cNvSpPr>
              <a:spLocks noChangeArrowheads="1"/>
            </p:cNvSpPr>
            <p:nvPr/>
          </p:nvSpPr>
          <p:spPr bwMode="auto">
            <a:xfrm>
              <a:off x="2009785" y="2647954"/>
              <a:ext cx="10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4</a:t>
              </a:r>
              <a:endPara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Rectangle 63"/>
            <p:cNvSpPr>
              <a:spLocks noChangeArrowheads="1"/>
            </p:cNvSpPr>
            <p:nvPr/>
          </p:nvSpPr>
          <p:spPr bwMode="auto">
            <a:xfrm>
              <a:off x="2009785" y="2284416"/>
              <a:ext cx="10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6</a:t>
              </a:r>
              <a:endPara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" name="Freeform 64"/>
            <p:cNvSpPr>
              <a:spLocks/>
            </p:cNvSpPr>
            <p:nvPr/>
          </p:nvSpPr>
          <p:spPr bwMode="auto">
            <a:xfrm>
              <a:off x="2144723" y="2428879"/>
              <a:ext cx="2762259" cy="1055689"/>
            </a:xfrm>
            <a:custGeom>
              <a:avLst/>
              <a:gdLst>
                <a:gd name="T0" fmla="*/ 0 w 1740"/>
                <a:gd name="T1" fmla="*/ 665 h 665"/>
                <a:gd name="T2" fmla="*/ 43 w 1740"/>
                <a:gd name="T3" fmla="*/ 660 h 665"/>
                <a:gd name="T4" fmla="*/ 87 w 1740"/>
                <a:gd name="T5" fmla="*/ 646 h 665"/>
                <a:gd name="T6" fmla="*/ 130 w 1740"/>
                <a:gd name="T7" fmla="*/ 625 h 665"/>
                <a:gd name="T8" fmla="*/ 174 w 1740"/>
                <a:gd name="T9" fmla="*/ 596 h 665"/>
                <a:gd name="T10" fmla="*/ 217 w 1740"/>
                <a:gd name="T11" fmla="*/ 561 h 665"/>
                <a:gd name="T12" fmla="*/ 261 w 1740"/>
                <a:gd name="T13" fmla="*/ 522 h 665"/>
                <a:gd name="T14" fmla="*/ 304 w 1740"/>
                <a:gd name="T15" fmla="*/ 478 h 665"/>
                <a:gd name="T16" fmla="*/ 348 w 1740"/>
                <a:gd name="T17" fmla="*/ 431 h 665"/>
                <a:gd name="T18" fmla="*/ 391 w 1740"/>
                <a:gd name="T19" fmla="*/ 382 h 665"/>
                <a:gd name="T20" fmla="*/ 435 w 1740"/>
                <a:gd name="T21" fmla="*/ 333 h 665"/>
                <a:gd name="T22" fmla="*/ 478 w 1740"/>
                <a:gd name="T23" fmla="*/ 283 h 665"/>
                <a:gd name="T24" fmla="*/ 522 w 1740"/>
                <a:gd name="T25" fmla="*/ 234 h 665"/>
                <a:gd name="T26" fmla="*/ 565 w 1740"/>
                <a:gd name="T27" fmla="*/ 188 h 665"/>
                <a:gd name="T28" fmla="*/ 609 w 1740"/>
                <a:gd name="T29" fmla="*/ 144 h 665"/>
                <a:gd name="T30" fmla="*/ 652 w 1740"/>
                <a:gd name="T31" fmla="*/ 104 h 665"/>
                <a:gd name="T32" fmla="*/ 696 w 1740"/>
                <a:gd name="T33" fmla="*/ 70 h 665"/>
                <a:gd name="T34" fmla="*/ 739 w 1740"/>
                <a:gd name="T35" fmla="*/ 41 h 665"/>
                <a:gd name="T36" fmla="*/ 783 w 1740"/>
                <a:gd name="T37" fmla="*/ 19 h 665"/>
                <a:gd name="T38" fmla="*/ 826 w 1740"/>
                <a:gd name="T39" fmla="*/ 5 h 665"/>
                <a:gd name="T40" fmla="*/ 870 w 1740"/>
                <a:gd name="T41" fmla="*/ 0 h 665"/>
                <a:gd name="T42" fmla="*/ 870 w 1740"/>
                <a:gd name="T43" fmla="*/ 0 h 665"/>
                <a:gd name="T44" fmla="*/ 913 w 1740"/>
                <a:gd name="T45" fmla="*/ 5 h 665"/>
                <a:gd name="T46" fmla="*/ 957 w 1740"/>
                <a:gd name="T47" fmla="*/ 19 h 665"/>
                <a:gd name="T48" fmla="*/ 1000 w 1740"/>
                <a:gd name="T49" fmla="*/ 41 h 665"/>
                <a:gd name="T50" fmla="*/ 1044 w 1740"/>
                <a:gd name="T51" fmla="*/ 70 h 665"/>
                <a:gd name="T52" fmla="*/ 1087 w 1740"/>
                <a:gd name="T53" fmla="*/ 104 h 665"/>
                <a:gd name="T54" fmla="*/ 1131 w 1740"/>
                <a:gd name="T55" fmla="*/ 144 h 665"/>
                <a:gd name="T56" fmla="*/ 1174 w 1740"/>
                <a:gd name="T57" fmla="*/ 188 h 665"/>
                <a:gd name="T58" fmla="*/ 1218 w 1740"/>
                <a:gd name="T59" fmla="*/ 234 h 665"/>
                <a:gd name="T60" fmla="*/ 1261 w 1740"/>
                <a:gd name="T61" fmla="*/ 283 h 665"/>
                <a:gd name="T62" fmla="*/ 1305 w 1740"/>
                <a:gd name="T63" fmla="*/ 333 h 665"/>
                <a:gd name="T64" fmla="*/ 1348 w 1740"/>
                <a:gd name="T65" fmla="*/ 382 h 665"/>
                <a:gd name="T66" fmla="*/ 1392 w 1740"/>
                <a:gd name="T67" fmla="*/ 431 h 665"/>
                <a:gd name="T68" fmla="*/ 1435 w 1740"/>
                <a:gd name="T69" fmla="*/ 478 h 665"/>
                <a:gd name="T70" fmla="*/ 1479 w 1740"/>
                <a:gd name="T71" fmla="*/ 522 h 665"/>
                <a:gd name="T72" fmla="*/ 1522 w 1740"/>
                <a:gd name="T73" fmla="*/ 561 h 665"/>
                <a:gd name="T74" fmla="*/ 1566 w 1740"/>
                <a:gd name="T75" fmla="*/ 596 h 665"/>
                <a:gd name="T76" fmla="*/ 1609 w 1740"/>
                <a:gd name="T77" fmla="*/ 625 h 665"/>
                <a:gd name="T78" fmla="*/ 1653 w 1740"/>
                <a:gd name="T79" fmla="*/ 646 h 665"/>
                <a:gd name="T80" fmla="*/ 1696 w 1740"/>
                <a:gd name="T81" fmla="*/ 660 h 665"/>
                <a:gd name="T82" fmla="*/ 1740 w 1740"/>
                <a:gd name="T83" fmla="*/ 665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0" h="665">
                  <a:moveTo>
                    <a:pt x="0" y="665"/>
                  </a:moveTo>
                  <a:lnTo>
                    <a:pt x="43" y="660"/>
                  </a:lnTo>
                  <a:lnTo>
                    <a:pt x="87" y="646"/>
                  </a:lnTo>
                  <a:lnTo>
                    <a:pt x="130" y="625"/>
                  </a:lnTo>
                  <a:lnTo>
                    <a:pt x="174" y="596"/>
                  </a:lnTo>
                  <a:lnTo>
                    <a:pt x="217" y="561"/>
                  </a:lnTo>
                  <a:lnTo>
                    <a:pt x="261" y="522"/>
                  </a:lnTo>
                  <a:lnTo>
                    <a:pt x="304" y="478"/>
                  </a:lnTo>
                  <a:lnTo>
                    <a:pt x="348" y="431"/>
                  </a:lnTo>
                  <a:lnTo>
                    <a:pt x="391" y="382"/>
                  </a:lnTo>
                  <a:lnTo>
                    <a:pt x="435" y="333"/>
                  </a:lnTo>
                  <a:lnTo>
                    <a:pt x="478" y="283"/>
                  </a:lnTo>
                  <a:lnTo>
                    <a:pt x="522" y="234"/>
                  </a:lnTo>
                  <a:lnTo>
                    <a:pt x="565" y="188"/>
                  </a:lnTo>
                  <a:lnTo>
                    <a:pt x="609" y="144"/>
                  </a:lnTo>
                  <a:lnTo>
                    <a:pt x="652" y="104"/>
                  </a:lnTo>
                  <a:lnTo>
                    <a:pt x="696" y="70"/>
                  </a:lnTo>
                  <a:lnTo>
                    <a:pt x="739" y="41"/>
                  </a:lnTo>
                  <a:lnTo>
                    <a:pt x="783" y="19"/>
                  </a:lnTo>
                  <a:lnTo>
                    <a:pt x="826" y="5"/>
                  </a:lnTo>
                  <a:lnTo>
                    <a:pt x="870" y="0"/>
                  </a:lnTo>
                  <a:lnTo>
                    <a:pt x="870" y="0"/>
                  </a:lnTo>
                  <a:lnTo>
                    <a:pt x="913" y="5"/>
                  </a:lnTo>
                  <a:lnTo>
                    <a:pt x="957" y="19"/>
                  </a:lnTo>
                  <a:lnTo>
                    <a:pt x="1000" y="41"/>
                  </a:lnTo>
                  <a:lnTo>
                    <a:pt x="1044" y="70"/>
                  </a:lnTo>
                  <a:lnTo>
                    <a:pt x="1087" y="104"/>
                  </a:lnTo>
                  <a:lnTo>
                    <a:pt x="1131" y="144"/>
                  </a:lnTo>
                  <a:lnTo>
                    <a:pt x="1174" y="188"/>
                  </a:lnTo>
                  <a:lnTo>
                    <a:pt x="1218" y="234"/>
                  </a:lnTo>
                  <a:lnTo>
                    <a:pt x="1261" y="283"/>
                  </a:lnTo>
                  <a:lnTo>
                    <a:pt x="1305" y="333"/>
                  </a:lnTo>
                  <a:lnTo>
                    <a:pt x="1348" y="382"/>
                  </a:lnTo>
                  <a:lnTo>
                    <a:pt x="1392" y="431"/>
                  </a:lnTo>
                  <a:lnTo>
                    <a:pt x="1435" y="478"/>
                  </a:lnTo>
                  <a:lnTo>
                    <a:pt x="1479" y="522"/>
                  </a:lnTo>
                  <a:lnTo>
                    <a:pt x="1522" y="561"/>
                  </a:lnTo>
                  <a:lnTo>
                    <a:pt x="1566" y="596"/>
                  </a:lnTo>
                  <a:lnTo>
                    <a:pt x="1609" y="625"/>
                  </a:lnTo>
                  <a:lnTo>
                    <a:pt x="1653" y="646"/>
                  </a:lnTo>
                  <a:lnTo>
                    <a:pt x="1696" y="660"/>
                  </a:lnTo>
                  <a:lnTo>
                    <a:pt x="1740" y="665"/>
                  </a:lnTo>
                </a:path>
              </a:pathLst>
            </a:custGeom>
            <a:noFill/>
            <a:ln w="1905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03" name="Freeform 65"/>
            <p:cNvSpPr>
              <a:spLocks/>
            </p:cNvSpPr>
            <p:nvPr/>
          </p:nvSpPr>
          <p:spPr bwMode="auto">
            <a:xfrm>
              <a:off x="2144723" y="2516191"/>
              <a:ext cx="2762259" cy="1936752"/>
            </a:xfrm>
            <a:custGeom>
              <a:avLst/>
              <a:gdLst>
                <a:gd name="T0" fmla="*/ 0 w 1740"/>
                <a:gd name="T1" fmla="*/ 610 h 1220"/>
                <a:gd name="T2" fmla="*/ 43 w 1740"/>
                <a:gd name="T3" fmla="*/ 620 h 1220"/>
                <a:gd name="T4" fmla="*/ 87 w 1740"/>
                <a:gd name="T5" fmla="*/ 647 h 1220"/>
                <a:gd name="T6" fmla="*/ 130 w 1740"/>
                <a:gd name="T7" fmla="*/ 689 h 1220"/>
                <a:gd name="T8" fmla="*/ 174 w 1740"/>
                <a:gd name="T9" fmla="*/ 742 h 1220"/>
                <a:gd name="T10" fmla="*/ 217 w 1740"/>
                <a:gd name="T11" fmla="*/ 803 h 1220"/>
                <a:gd name="T12" fmla="*/ 261 w 1740"/>
                <a:gd name="T13" fmla="*/ 870 h 1220"/>
                <a:gd name="T14" fmla="*/ 304 w 1740"/>
                <a:gd name="T15" fmla="*/ 939 h 1220"/>
                <a:gd name="T16" fmla="*/ 348 w 1740"/>
                <a:gd name="T17" fmla="*/ 1006 h 1220"/>
                <a:gd name="T18" fmla="*/ 391 w 1740"/>
                <a:gd name="T19" fmla="*/ 1070 h 1220"/>
                <a:gd name="T20" fmla="*/ 435 w 1740"/>
                <a:gd name="T21" fmla="*/ 1126 h 1220"/>
                <a:gd name="T22" fmla="*/ 478 w 1740"/>
                <a:gd name="T23" fmla="*/ 1172 h 1220"/>
                <a:gd name="T24" fmla="*/ 522 w 1740"/>
                <a:gd name="T25" fmla="*/ 1204 h 1220"/>
                <a:gd name="T26" fmla="*/ 565 w 1740"/>
                <a:gd name="T27" fmla="*/ 1220 h 1220"/>
                <a:gd name="T28" fmla="*/ 609 w 1740"/>
                <a:gd name="T29" fmla="*/ 1217 h 1220"/>
                <a:gd name="T30" fmla="*/ 652 w 1740"/>
                <a:gd name="T31" fmla="*/ 1190 h 1220"/>
                <a:gd name="T32" fmla="*/ 696 w 1740"/>
                <a:gd name="T33" fmla="*/ 1138 h 1220"/>
                <a:gd name="T34" fmla="*/ 739 w 1740"/>
                <a:gd name="T35" fmla="*/ 1057 h 1220"/>
                <a:gd name="T36" fmla="*/ 783 w 1740"/>
                <a:gd name="T37" fmla="*/ 944 h 1220"/>
                <a:gd name="T38" fmla="*/ 826 w 1740"/>
                <a:gd name="T39" fmla="*/ 796 h 1220"/>
                <a:gd name="T40" fmla="*/ 870 w 1740"/>
                <a:gd name="T41" fmla="*/ 610 h 1220"/>
                <a:gd name="T42" fmla="*/ 870 w 1740"/>
                <a:gd name="T43" fmla="*/ 610 h 1220"/>
                <a:gd name="T44" fmla="*/ 913 w 1740"/>
                <a:gd name="T45" fmla="*/ 424 h 1220"/>
                <a:gd name="T46" fmla="*/ 957 w 1740"/>
                <a:gd name="T47" fmla="*/ 276 h 1220"/>
                <a:gd name="T48" fmla="*/ 1000 w 1740"/>
                <a:gd name="T49" fmla="*/ 163 h 1220"/>
                <a:gd name="T50" fmla="*/ 1044 w 1740"/>
                <a:gd name="T51" fmla="*/ 82 h 1220"/>
                <a:gd name="T52" fmla="*/ 1087 w 1740"/>
                <a:gd name="T53" fmla="*/ 30 h 1220"/>
                <a:gd name="T54" fmla="*/ 1131 w 1740"/>
                <a:gd name="T55" fmla="*/ 4 h 1220"/>
                <a:gd name="T56" fmla="*/ 1174 w 1740"/>
                <a:gd name="T57" fmla="*/ 0 h 1220"/>
                <a:gd name="T58" fmla="*/ 1218 w 1740"/>
                <a:gd name="T59" fmla="*/ 16 h 1220"/>
                <a:gd name="T60" fmla="*/ 1261 w 1740"/>
                <a:gd name="T61" fmla="*/ 48 h 1220"/>
                <a:gd name="T62" fmla="*/ 1305 w 1740"/>
                <a:gd name="T63" fmla="*/ 94 h 1220"/>
                <a:gd name="T64" fmla="*/ 1348 w 1740"/>
                <a:gd name="T65" fmla="*/ 151 h 1220"/>
                <a:gd name="T66" fmla="*/ 1392 w 1740"/>
                <a:gd name="T67" fmla="*/ 214 h 1220"/>
                <a:gd name="T68" fmla="*/ 1435 w 1740"/>
                <a:gd name="T69" fmla="*/ 282 h 1220"/>
                <a:gd name="T70" fmla="*/ 1479 w 1740"/>
                <a:gd name="T71" fmla="*/ 350 h 1220"/>
                <a:gd name="T72" fmla="*/ 1522 w 1740"/>
                <a:gd name="T73" fmla="*/ 417 h 1220"/>
                <a:gd name="T74" fmla="*/ 1566 w 1740"/>
                <a:gd name="T75" fmla="*/ 478 h 1220"/>
                <a:gd name="T76" fmla="*/ 1609 w 1740"/>
                <a:gd name="T77" fmla="*/ 531 h 1220"/>
                <a:gd name="T78" fmla="*/ 1653 w 1740"/>
                <a:gd name="T79" fmla="*/ 573 h 1220"/>
                <a:gd name="T80" fmla="*/ 1696 w 1740"/>
                <a:gd name="T81" fmla="*/ 600 h 1220"/>
                <a:gd name="T82" fmla="*/ 1740 w 1740"/>
                <a:gd name="T83" fmla="*/ 610 h 1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0" h="1220">
                  <a:moveTo>
                    <a:pt x="0" y="610"/>
                  </a:moveTo>
                  <a:lnTo>
                    <a:pt x="43" y="620"/>
                  </a:lnTo>
                  <a:lnTo>
                    <a:pt x="87" y="647"/>
                  </a:lnTo>
                  <a:lnTo>
                    <a:pt x="130" y="689"/>
                  </a:lnTo>
                  <a:lnTo>
                    <a:pt x="174" y="742"/>
                  </a:lnTo>
                  <a:lnTo>
                    <a:pt x="217" y="803"/>
                  </a:lnTo>
                  <a:lnTo>
                    <a:pt x="261" y="870"/>
                  </a:lnTo>
                  <a:lnTo>
                    <a:pt x="304" y="939"/>
                  </a:lnTo>
                  <a:lnTo>
                    <a:pt x="348" y="1006"/>
                  </a:lnTo>
                  <a:lnTo>
                    <a:pt x="391" y="1070"/>
                  </a:lnTo>
                  <a:lnTo>
                    <a:pt x="435" y="1126"/>
                  </a:lnTo>
                  <a:lnTo>
                    <a:pt x="478" y="1172"/>
                  </a:lnTo>
                  <a:lnTo>
                    <a:pt x="522" y="1204"/>
                  </a:lnTo>
                  <a:lnTo>
                    <a:pt x="565" y="1220"/>
                  </a:lnTo>
                  <a:lnTo>
                    <a:pt x="609" y="1217"/>
                  </a:lnTo>
                  <a:lnTo>
                    <a:pt x="652" y="1190"/>
                  </a:lnTo>
                  <a:lnTo>
                    <a:pt x="696" y="1138"/>
                  </a:lnTo>
                  <a:lnTo>
                    <a:pt x="739" y="1057"/>
                  </a:lnTo>
                  <a:lnTo>
                    <a:pt x="783" y="944"/>
                  </a:lnTo>
                  <a:lnTo>
                    <a:pt x="826" y="796"/>
                  </a:lnTo>
                  <a:lnTo>
                    <a:pt x="870" y="610"/>
                  </a:lnTo>
                  <a:lnTo>
                    <a:pt x="870" y="610"/>
                  </a:lnTo>
                  <a:lnTo>
                    <a:pt x="913" y="424"/>
                  </a:lnTo>
                  <a:lnTo>
                    <a:pt x="957" y="276"/>
                  </a:lnTo>
                  <a:lnTo>
                    <a:pt x="1000" y="163"/>
                  </a:lnTo>
                  <a:lnTo>
                    <a:pt x="1044" y="82"/>
                  </a:lnTo>
                  <a:lnTo>
                    <a:pt x="1087" y="30"/>
                  </a:lnTo>
                  <a:lnTo>
                    <a:pt x="1131" y="4"/>
                  </a:lnTo>
                  <a:lnTo>
                    <a:pt x="1174" y="0"/>
                  </a:lnTo>
                  <a:lnTo>
                    <a:pt x="1218" y="16"/>
                  </a:lnTo>
                  <a:lnTo>
                    <a:pt x="1261" y="48"/>
                  </a:lnTo>
                  <a:lnTo>
                    <a:pt x="1305" y="94"/>
                  </a:lnTo>
                  <a:lnTo>
                    <a:pt x="1348" y="151"/>
                  </a:lnTo>
                  <a:lnTo>
                    <a:pt x="1392" y="214"/>
                  </a:lnTo>
                  <a:lnTo>
                    <a:pt x="1435" y="282"/>
                  </a:lnTo>
                  <a:lnTo>
                    <a:pt x="1479" y="350"/>
                  </a:lnTo>
                  <a:lnTo>
                    <a:pt x="1522" y="417"/>
                  </a:lnTo>
                  <a:lnTo>
                    <a:pt x="1566" y="478"/>
                  </a:lnTo>
                  <a:lnTo>
                    <a:pt x="1609" y="531"/>
                  </a:lnTo>
                  <a:lnTo>
                    <a:pt x="1653" y="573"/>
                  </a:lnTo>
                  <a:lnTo>
                    <a:pt x="1696" y="600"/>
                  </a:lnTo>
                  <a:lnTo>
                    <a:pt x="1740" y="610"/>
                  </a:lnTo>
                </a:path>
              </a:pathLst>
            </a:custGeom>
            <a:noFill/>
            <a:ln w="19050" cap="flat">
              <a:solidFill>
                <a:schemeClr val="tx1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05" name="Rectangle 67"/>
            <p:cNvSpPr>
              <a:spLocks noChangeArrowheads="1"/>
            </p:cNvSpPr>
            <p:nvPr/>
          </p:nvSpPr>
          <p:spPr bwMode="auto">
            <a:xfrm>
              <a:off x="4191680" y="4058366"/>
              <a:ext cx="596902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Mode 1</a:t>
              </a:r>
              <a:endPara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7" name="Rectangle 69"/>
            <p:cNvSpPr>
              <a:spLocks noChangeArrowheads="1"/>
            </p:cNvSpPr>
            <p:nvPr/>
          </p:nvSpPr>
          <p:spPr bwMode="auto">
            <a:xfrm>
              <a:off x="4191680" y="4275860"/>
              <a:ext cx="596902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Mode 2</a:t>
              </a:r>
              <a:endPara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cxnSp>
          <p:nvCxnSpPr>
            <p:cNvPr id="113" name="Straight Connector 112"/>
            <p:cNvCxnSpPr/>
            <p:nvPr/>
          </p:nvCxnSpPr>
          <p:spPr>
            <a:xfrm>
              <a:off x="2144723" y="3486140"/>
              <a:ext cx="276225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flipH="1">
              <a:off x="3856067" y="4165180"/>
              <a:ext cx="27622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flipH="1">
              <a:off x="3856067" y="4363623"/>
              <a:ext cx="276226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Rectangle 116"/>
            <p:cNvSpPr/>
            <p:nvPr/>
          </p:nvSpPr>
          <p:spPr>
            <a:xfrm>
              <a:off x="3802078" y="4058366"/>
              <a:ext cx="1038225" cy="43339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Rectangle 40"/>
            <p:cNvSpPr>
              <a:spLocks noChangeArrowheads="1"/>
            </p:cNvSpPr>
            <p:nvPr/>
          </p:nvSpPr>
          <p:spPr bwMode="auto">
            <a:xfrm>
              <a:off x="4968691" y="3356218"/>
              <a:ext cx="8976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x</a:t>
              </a:r>
              <a:endPara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9" name="Rectangle 40"/>
            <p:cNvSpPr>
              <a:spLocks noChangeArrowheads="1"/>
            </p:cNvSpPr>
            <p:nvPr/>
          </p:nvSpPr>
          <p:spPr bwMode="auto">
            <a:xfrm>
              <a:off x="1754150" y="3291805"/>
              <a:ext cx="298159" cy="3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vert270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v(x)</a:t>
              </a:r>
              <a:endPara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21" name="TextBox 120"/>
          <p:cNvSpPr txBox="1"/>
          <p:nvPr/>
        </p:nvSpPr>
        <p:spPr>
          <a:xfrm>
            <a:off x="109718" y="1566093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8.6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2132677" y="338649"/>
            <a:ext cx="2750603" cy="873376"/>
            <a:chOff x="2266367" y="4705054"/>
            <a:chExt cx="2750603" cy="873376"/>
          </a:xfrm>
        </p:grpSpPr>
        <p:sp>
          <p:nvSpPr>
            <p:cNvPr id="76" name="Rectangle 75" descr="Dark upward diagonal"/>
            <p:cNvSpPr>
              <a:spLocks noChangeArrowheads="1"/>
            </p:cNvSpPr>
            <p:nvPr/>
          </p:nvSpPr>
          <p:spPr bwMode="auto">
            <a:xfrm>
              <a:off x="2266367" y="4761189"/>
              <a:ext cx="184703" cy="574496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77" name="Text Box 2297"/>
            <p:cNvSpPr txBox="1">
              <a:spLocks noChangeArrowheads="1"/>
            </p:cNvSpPr>
            <p:nvPr/>
          </p:nvSpPr>
          <p:spPr bwMode="auto">
            <a:xfrm>
              <a:off x="2594361" y="5245704"/>
              <a:ext cx="748255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 m</a:t>
              </a:r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2455834" y="4980395"/>
              <a:ext cx="1062040" cy="12799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3510528" y="4981131"/>
              <a:ext cx="1062040" cy="12799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88" name="Line 2304"/>
            <p:cNvCxnSpPr/>
            <p:nvPr/>
          </p:nvCxnSpPr>
          <p:spPr bwMode="auto">
            <a:xfrm>
              <a:off x="2447438" y="4761925"/>
              <a:ext cx="0" cy="816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4" name="Line 2305"/>
            <p:cNvCxnSpPr/>
            <p:nvPr/>
          </p:nvCxnSpPr>
          <p:spPr bwMode="auto">
            <a:xfrm>
              <a:off x="4574748" y="5142961"/>
              <a:ext cx="0" cy="4354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" name="Line 2306"/>
            <p:cNvCxnSpPr/>
            <p:nvPr/>
          </p:nvCxnSpPr>
          <p:spPr bwMode="auto">
            <a:xfrm>
              <a:off x="3511658" y="5142961"/>
              <a:ext cx="0" cy="4354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6" name="Line 2307"/>
            <p:cNvCxnSpPr/>
            <p:nvPr/>
          </p:nvCxnSpPr>
          <p:spPr bwMode="auto">
            <a:xfrm>
              <a:off x="2440092" y="5434015"/>
              <a:ext cx="106938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8" name="Line 2308"/>
            <p:cNvCxnSpPr/>
            <p:nvPr/>
          </p:nvCxnSpPr>
          <p:spPr bwMode="auto">
            <a:xfrm>
              <a:off x="3496966" y="5433279"/>
              <a:ext cx="10777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9" name="Text Box 2309"/>
            <p:cNvSpPr txBox="1">
              <a:spLocks noChangeArrowheads="1"/>
            </p:cNvSpPr>
            <p:nvPr/>
          </p:nvSpPr>
          <p:spPr bwMode="auto">
            <a:xfrm>
              <a:off x="3649055" y="5245704"/>
              <a:ext cx="748255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 m</a:t>
              </a:r>
            </a:p>
          </p:txBody>
        </p:sp>
        <p:sp>
          <p:nvSpPr>
            <p:cNvPr id="110" name="Text Box 2315"/>
            <p:cNvSpPr txBox="1">
              <a:spLocks noChangeArrowheads="1"/>
            </p:cNvSpPr>
            <p:nvPr/>
          </p:nvSpPr>
          <p:spPr bwMode="auto">
            <a:xfrm>
              <a:off x="2678238" y="5108388"/>
              <a:ext cx="204787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u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2326825" y="4705054"/>
              <a:ext cx="231113" cy="236775"/>
              <a:chOff x="2765714" y="3746296"/>
              <a:chExt cx="231113" cy="236775"/>
            </a:xfrm>
          </p:grpSpPr>
          <p:sp>
            <p:nvSpPr>
              <p:cNvPr id="135" name="Oval 11"/>
              <p:cNvSpPr>
                <a:spLocks noChangeArrowheads="1"/>
              </p:cNvSpPr>
              <p:nvPr/>
            </p:nvSpPr>
            <p:spPr bwMode="auto">
              <a:xfrm>
                <a:off x="2766422" y="3748405"/>
                <a:ext cx="224626" cy="23466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6" name="Text Box 10"/>
              <p:cNvSpPr txBox="1">
                <a:spLocks noChangeArrowheads="1"/>
              </p:cNvSpPr>
              <p:nvPr/>
            </p:nvSpPr>
            <p:spPr bwMode="auto">
              <a:xfrm>
                <a:off x="2765714" y="3746296"/>
                <a:ext cx="231113" cy="193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1219170">
                  <a:tabLst>
                    <a:tab pos="304792" algn="l"/>
                  </a:tabLst>
                </a:pPr>
                <a:r>
                  <a:rPr lang="en-US" altLang="en-US" sz="1467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3385112" y="4705054"/>
              <a:ext cx="231113" cy="236775"/>
              <a:chOff x="2765714" y="3746296"/>
              <a:chExt cx="231113" cy="236775"/>
            </a:xfrm>
          </p:grpSpPr>
          <p:sp>
            <p:nvSpPr>
              <p:cNvPr id="133" name="Oval 11"/>
              <p:cNvSpPr>
                <a:spLocks noChangeArrowheads="1"/>
              </p:cNvSpPr>
              <p:nvPr/>
            </p:nvSpPr>
            <p:spPr bwMode="auto">
              <a:xfrm>
                <a:off x="2766422" y="3748405"/>
                <a:ext cx="224626" cy="23466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4" name="Text Box 10"/>
              <p:cNvSpPr txBox="1">
                <a:spLocks noChangeArrowheads="1"/>
              </p:cNvSpPr>
              <p:nvPr/>
            </p:nvSpPr>
            <p:spPr bwMode="auto">
              <a:xfrm>
                <a:off x="2765714" y="3746296"/>
                <a:ext cx="231113" cy="193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1219170">
                  <a:tabLst>
                    <a:tab pos="304792" algn="l"/>
                  </a:tabLst>
                </a:pPr>
                <a:r>
                  <a:rPr lang="en-US" altLang="en-US" sz="1467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451236" y="4705054"/>
              <a:ext cx="231113" cy="236775"/>
              <a:chOff x="2765714" y="3746296"/>
              <a:chExt cx="231113" cy="236775"/>
            </a:xfrm>
          </p:grpSpPr>
          <p:sp>
            <p:nvSpPr>
              <p:cNvPr id="131" name="Oval 11"/>
              <p:cNvSpPr>
                <a:spLocks noChangeArrowheads="1"/>
              </p:cNvSpPr>
              <p:nvPr/>
            </p:nvSpPr>
            <p:spPr bwMode="auto">
              <a:xfrm>
                <a:off x="2766422" y="3748405"/>
                <a:ext cx="224626" cy="23466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2" name="Text Box 10"/>
              <p:cNvSpPr txBox="1">
                <a:spLocks noChangeArrowheads="1"/>
              </p:cNvSpPr>
              <p:nvPr/>
            </p:nvSpPr>
            <p:spPr bwMode="auto">
              <a:xfrm>
                <a:off x="2765714" y="3746296"/>
                <a:ext cx="231113" cy="193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1219170">
                  <a:tabLst>
                    <a:tab pos="304792" algn="l"/>
                  </a:tabLst>
                </a:pPr>
                <a:r>
                  <a:rPr lang="en-US" altLang="en-US" sz="1467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22" name="Straight Arrow Connector 121"/>
            <p:cNvCxnSpPr/>
            <p:nvPr/>
          </p:nvCxnSpPr>
          <p:spPr>
            <a:xfrm>
              <a:off x="2451070" y="5224463"/>
              <a:ext cx="2450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Arrow Connector 122"/>
            <p:cNvCxnSpPr/>
            <p:nvPr/>
          </p:nvCxnSpPr>
          <p:spPr>
            <a:xfrm>
              <a:off x="3504054" y="5224463"/>
              <a:ext cx="2450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/>
            <p:nvPr/>
          </p:nvCxnSpPr>
          <p:spPr>
            <a:xfrm>
              <a:off x="4573045" y="5224463"/>
              <a:ext cx="2450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Text Box 2315"/>
            <p:cNvSpPr txBox="1">
              <a:spLocks noChangeArrowheads="1"/>
            </p:cNvSpPr>
            <p:nvPr/>
          </p:nvSpPr>
          <p:spPr bwMode="auto">
            <a:xfrm>
              <a:off x="3725146" y="5108388"/>
              <a:ext cx="204787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u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26" name="Text Box 2315"/>
            <p:cNvSpPr txBox="1">
              <a:spLocks noChangeArrowheads="1"/>
            </p:cNvSpPr>
            <p:nvPr/>
          </p:nvSpPr>
          <p:spPr bwMode="auto">
            <a:xfrm>
              <a:off x="4812183" y="5108388"/>
              <a:ext cx="204787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u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</a:p>
          </p:txBody>
        </p:sp>
        <p:cxnSp>
          <p:nvCxnSpPr>
            <p:cNvPr id="127" name="Straight Arrow Connector 126"/>
            <p:cNvCxnSpPr/>
            <p:nvPr/>
          </p:nvCxnSpPr>
          <p:spPr>
            <a:xfrm>
              <a:off x="2439846" y="5053916"/>
              <a:ext cx="2450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 Box 2315"/>
            <p:cNvSpPr txBox="1">
              <a:spLocks noChangeArrowheads="1"/>
            </p:cNvSpPr>
            <p:nvPr/>
          </p:nvSpPr>
          <p:spPr bwMode="auto">
            <a:xfrm>
              <a:off x="2645551" y="4954576"/>
              <a:ext cx="204787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en-US" sz="11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9" name="Text Box 2315"/>
            <p:cNvSpPr txBox="1">
              <a:spLocks noChangeArrowheads="1"/>
            </p:cNvSpPr>
            <p:nvPr/>
          </p:nvSpPr>
          <p:spPr bwMode="auto">
            <a:xfrm>
              <a:off x="2851774" y="4800471"/>
              <a:ext cx="204787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30" name="Text Box 2315"/>
            <p:cNvSpPr txBox="1">
              <a:spLocks noChangeArrowheads="1"/>
            </p:cNvSpPr>
            <p:nvPr/>
          </p:nvSpPr>
          <p:spPr bwMode="auto">
            <a:xfrm>
              <a:off x="3919896" y="4800471"/>
              <a:ext cx="204787" cy="21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137" name="TextBox 136"/>
          <p:cNvSpPr txBox="1"/>
          <p:nvPr/>
        </p:nvSpPr>
        <p:spPr>
          <a:xfrm>
            <a:off x="109718" y="4025436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8.7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8" name="Group 137"/>
          <p:cNvGrpSpPr/>
          <p:nvPr/>
        </p:nvGrpSpPr>
        <p:grpSpPr>
          <a:xfrm>
            <a:off x="1636449" y="5799266"/>
            <a:ext cx="4114800" cy="1474728"/>
            <a:chOff x="1341917" y="836552"/>
            <a:chExt cx="4114800" cy="1474728"/>
          </a:xfrm>
        </p:grpSpPr>
        <p:grpSp>
          <p:nvGrpSpPr>
            <p:cNvPr id="139" name="Group 138"/>
            <p:cNvGrpSpPr>
              <a:grpSpLocks noChangeAspect="1"/>
            </p:cNvGrpSpPr>
            <p:nvPr/>
          </p:nvGrpSpPr>
          <p:grpSpPr bwMode="auto">
            <a:xfrm>
              <a:off x="1341917" y="836552"/>
              <a:ext cx="4114800" cy="1474728"/>
              <a:chOff x="2130" y="5860"/>
              <a:chExt cx="5985" cy="2145"/>
            </a:xfrm>
          </p:grpSpPr>
          <p:sp>
            <p:nvSpPr>
              <p:cNvPr id="142" name="Freeform 141"/>
              <p:cNvSpPr>
                <a:spLocks/>
              </p:cNvSpPr>
              <p:nvPr/>
            </p:nvSpPr>
            <p:spPr bwMode="auto">
              <a:xfrm>
                <a:off x="2428" y="6368"/>
                <a:ext cx="1083" cy="219"/>
              </a:xfrm>
              <a:custGeom>
                <a:avLst/>
                <a:gdLst>
                  <a:gd name="T0" fmla="*/ 0 w 978"/>
                  <a:gd name="T1" fmla="*/ 96 h 144"/>
                  <a:gd name="T2" fmla="*/ 378 w 978"/>
                  <a:gd name="T3" fmla="*/ 96 h 144"/>
                  <a:gd name="T4" fmla="*/ 378 w 978"/>
                  <a:gd name="T5" fmla="*/ 0 h 144"/>
                  <a:gd name="T6" fmla="*/ 426 w 978"/>
                  <a:gd name="T7" fmla="*/ 144 h 144"/>
                  <a:gd name="T8" fmla="*/ 426 w 978"/>
                  <a:gd name="T9" fmla="*/ 0 h 144"/>
                  <a:gd name="T10" fmla="*/ 468 w 978"/>
                  <a:gd name="T11" fmla="*/ 144 h 144"/>
                  <a:gd name="T12" fmla="*/ 468 w 978"/>
                  <a:gd name="T13" fmla="*/ 0 h 144"/>
                  <a:gd name="T14" fmla="*/ 508 w 978"/>
                  <a:gd name="T15" fmla="*/ 144 h 144"/>
                  <a:gd name="T16" fmla="*/ 510 w 978"/>
                  <a:gd name="T17" fmla="*/ 0 h 144"/>
                  <a:gd name="T18" fmla="*/ 552 w 978"/>
                  <a:gd name="T19" fmla="*/ 144 h 144"/>
                  <a:gd name="T20" fmla="*/ 552 w 978"/>
                  <a:gd name="T21" fmla="*/ 0 h 144"/>
                  <a:gd name="T22" fmla="*/ 594 w 978"/>
                  <a:gd name="T23" fmla="*/ 144 h 144"/>
                  <a:gd name="T24" fmla="*/ 594 w 978"/>
                  <a:gd name="T25" fmla="*/ 6 h 144"/>
                  <a:gd name="T26" fmla="*/ 625 w 978"/>
                  <a:gd name="T27" fmla="*/ 101 h 144"/>
                  <a:gd name="T28" fmla="*/ 978 w 978"/>
                  <a:gd name="T29" fmla="*/ 101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78" h="144">
                    <a:moveTo>
                      <a:pt x="0" y="96"/>
                    </a:moveTo>
                    <a:lnTo>
                      <a:pt x="378" y="96"/>
                    </a:lnTo>
                    <a:lnTo>
                      <a:pt x="378" y="0"/>
                    </a:lnTo>
                    <a:lnTo>
                      <a:pt x="426" y="144"/>
                    </a:lnTo>
                    <a:lnTo>
                      <a:pt x="426" y="0"/>
                    </a:lnTo>
                    <a:lnTo>
                      <a:pt x="468" y="144"/>
                    </a:lnTo>
                    <a:lnTo>
                      <a:pt x="468" y="0"/>
                    </a:lnTo>
                    <a:lnTo>
                      <a:pt x="508" y="144"/>
                    </a:lnTo>
                    <a:lnTo>
                      <a:pt x="510" y="0"/>
                    </a:lnTo>
                    <a:lnTo>
                      <a:pt x="552" y="144"/>
                    </a:lnTo>
                    <a:lnTo>
                      <a:pt x="552" y="0"/>
                    </a:lnTo>
                    <a:lnTo>
                      <a:pt x="594" y="144"/>
                    </a:lnTo>
                    <a:lnTo>
                      <a:pt x="594" y="6"/>
                    </a:lnTo>
                    <a:lnTo>
                      <a:pt x="625" y="101"/>
                    </a:lnTo>
                    <a:lnTo>
                      <a:pt x="978" y="101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3" name="Rectangle 142"/>
              <p:cNvSpPr>
                <a:spLocks noChangeArrowheads="1"/>
              </p:cNvSpPr>
              <p:nvPr/>
            </p:nvSpPr>
            <p:spPr bwMode="auto">
              <a:xfrm>
                <a:off x="3513" y="5911"/>
                <a:ext cx="383" cy="1245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4" name="Rectangle 143" descr="Dark upward diagonal"/>
              <p:cNvSpPr>
                <a:spLocks noChangeArrowheads="1"/>
              </p:cNvSpPr>
              <p:nvPr/>
            </p:nvSpPr>
            <p:spPr bwMode="auto">
              <a:xfrm>
                <a:off x="2130" y="5911"/>
                <a:ext cx="308" cy="209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6" name="Rectangle 145" descr="Dark upward diagonal"/>
              <p:cNvSpPr>
                <a:spLocks noChangeArrowheads="1"/>
              </p:cNvSpPr>
              <p:nvPr/>
            </p:nvSpPr>
            <p:spPr bwMode="auto">
              <a:xfrm>
                <a:off x="7740" y="5911"/>
                <a:ext cx="375" cy="209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7" name="Rectangle 146"/>
              <p:cNvSpPr>
                <a:spLocks noChangeArrowheads="1"/>
              </p:cNvSpPr>
              <p:nvPr/>
            </p:nvSpPr>
            <p:spPr bwMode="auto">
              <a:xfrm>
                <a:off x="4668" y="6700"/>
                <a:ext cx="398" cy="1305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8" name="Rectangle 147"/>
              <p:cNvSpPr>
                <a:spLocks noChangeArrowheads="1"/>
              </p:cNvSpPr>
              <p:nvPr/>
            </p:nvSpPr>
            <p:spPr bwMode="auto">
              <a:xfrm>
                <a:off x="6078" y="5860"/>
                <a:ext cx="443" cy="2145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9" name="Freeform 148"/>
              <p:cNvSpPr>
                <a:spLocks/>
              </p:cNvSpPr>
              <p:nvPr/>
            </p:nvSpPr>
            <p:spPr bwMode="auto">
              <a:xfrm>
                <a:off x="3893" y="6822"/>
                <a:ext cx="765" cy="219"/>
              </a:xfrm>
              <a:custGeom>
                <a:avLst/>
                <a:gdLst>
                  <a:gd name="T0" fmla="*/ 0 w 765"/>
                  <a:gd name="T1" fmla="*/ 142 h 219"/>
                  <a:gd name="T2" fmla="*/ 267 w 765"/>
                  <a:gd name="T3" fmla="*/ 146 h 219"/>
                  <a:gd name="T4" fmla="*/ 267 w 765"/>
                  <a:gd name="T5" fmla="*/ 0 h 219"/>
                  <a:gd name="T6" fmla="*/ 320 w 765"/>
                  <a:gd name="T7" fmla="*/ 219 h 219"/>
                  <a:gd name="T8" fmla="*/ 320 w 765"/>
                  <a:gd name="T9" fmla="*/ 0 h 219"/>
                  <a:gd name="T10" fmla="*/ 366 w 765"/>
                  <a:gd name="T11" fmla="*/ 219 h 219"/>
                  <a:gd name="T12" fmla="*/ 366 w 765"/>
                  <a:gd name="T13" fmla="*/ 0 h 219"/>
                  <a:gd name="T14" fmla="*/ 411 w 765"/>
                  <a:gd name="T15" fmla="*/ 219 h 219"/>
                  <a:gd name="T16" fmla="*/ 413 w 765"/>
                  <a:gd name="T17" fmla="*/ 0 h 219"/>
                  <a:gd name="T18" fmla="*/ 459 w 765"/>
                  <a:gd name="T19" fmla="*/ 219 h 219"/>
                  <a:gd name="T20" fmla="*/ 459 w 765"/>
                  <a:gd name="T21" fmla="*/ 0 h 219"/>
                  <a:gd name="T22" fmla="*/ 506 w 765"/>
                  <a:gd name="T23" fmla="*/ 219 h 219"/>
                  <a:gd name="T24" fmla="*/ 506 w 765"/>
                  <a:gd name="T25" fmla="*/ 9 h 219"/>
                  <a:gd name="T26" fmla="*/ 540 w 765"/>
                  <a:gd name="T27" fmla="*/ 154 h 219"/>
                  <a:gd name="T28" fmla="*/ 765 w 765"/>
                  <a:gd name="T29" fmla="*/ 157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65" h="219">
                    <a:moveTo>
                      <a:pt x="0" y="142"/>
                    </a:moveTo>
                    <a:lnTo>
                      <a:pt x="267" y="146"/>
                    </a:lnTo>
                    <a:lnTo>
                      <a:pt x="267" y="0"/>
                    </a:lnTo>
                    <a:lnTo>
                      <a:pt x="320" y="219"/>
                    </a:lnTo>
                    <a:lnTo>
                      <a:pt x="320" y="0"/>
                    </a:lnTo>
                    <a:lnTo>
                      <a:pt x="366" y="219"/>
                    </a:lnTo>
                    <a:lnTo>
                      <a:pt x="366" y="0"/>
                    </a:lnTo>
                    <a:lnTo>
                      <a:pt x="411" y="219"/>
                    </a:lnTo>
                    <a:lnTo>
                      <a:pt x="413" y="0"/>
                    </a:lnTo>
                    <a:lnTo>
                      <a:pt x="459" y="219"/>
                    </a:lnTo>
                    <a:lnTo>
                      <a:pt x="459" y="0"/>
                    </a:lnTo>
                    <a:lnTo>
                      <a:pt x="506" y="219"/>
                    </a:lnTo>
                    <a:lnTo>
                      <a:pt x="506" y="9"/>
                    </a:lnTo>
                    <a:lnTo>
                      <a:pt x="540" y="154"/>
                    </a:lnTo>
                    <a:lnTo>
                      <a:pt x="765" y="157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0" name="Freeform 149"/>
              <p:cNvSpPr>
                <a:spLocks/>
              </p:cNvSpPr>
              <p:nvPr/>
            </p:nvSpPr>
            <p:spPr bwMode="auto">
              <a:xfrm>
                <a:off x="2443" y="7357"/>
                <a:ext cx="2216" cy="219"/>
              </a:xfrm>
              <a:custGeom>
                <a:avLst/>
                <a:gdLst>
                  <a:gd name="T0" fmla="*/ 0 w 978"/>
                  <a:gd name="T1" fmla="*/ 96 h 144"/>
                  <a:gd name="T2" fmla="*/ 378 w 978"/>
                  <a:gd name="T3" fmla="*/ 96 h 144"/>
                  <a:gd name="T4" fmla="*/ 378 w 978"/>
                  <a:gd name="T5" fmla="*/ 0 h 144"/>
                  <a:gd name="T6" fmla="*/ 426 w 978"/>
                  <a:gd name="T7" fmla="*/ 144 h 144"/>
                  <a:gd name="T8" fmla="*/ 426 w 978"/>
                  <a:gd name="T9" fmla="*/ 0 h 144"/>
                  <a:gd name="T10" fmla="*/ 468 w 978"/>
                  <a:gd name="T11" fmla="*/ 144 h 144"/>
                  <a:gd name="T12" fmla="*/ 468 w 978"/>
                  <a:gd name="T13" fmla="*/ 0 h 144"/>
                  <a:gd name="T14" fmla="*/ 508 w 978"/>
                  <a:gd name="T15" fmla="*/ 144 h 144"/>
                  <a:gd name="T16" fmla="*/ 510 w 978"/>
                  <a:gd name="T17" fmla="*/ 0 h 144"/>
                  <a:gd name="T18" fmla="*/ 552 w 978"/>
                  <a:gd name="T19" fmla="*/ 144 h 144"/>
                  <a:gd name="T20" fmla="*/ 552 w 978"/>
                  <a:gd name="T21" fmla="*/ 0 h 144"/>
                  <a:gd name="T22" fmla="*/ 594 w 978"/>
                  <a:gd name="T23" fmla="*/ 144 h 144"/>
                  <a:gd name="T24" fmla="*/ 594 w 978"/>
                  <a:gd name="T25" fmla="*/ 6 h 144"/>
                  <a:gd name="T26" fmla="*/ 625 w 978"/>
                  <a:gd name="T27" fmla="*/ 101 h 144"/>
                  <a:gd name="T28" fmla="*/ 978 w 978"/>
                  <a:gd name="T29" fmla="*/ 101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78" h="144">
                    <a:moveTo>
                      <a:pt x="0" y="96"/>
                    </a:moveTo>
                    <a:lnTo>
                      <a:pt x="378" y="96"/>
                    </a:lnTo>
                    <a:lnTo>
                      <a:pt x="378" y="0"/>
                    </a:lnTo>
                    <a:lnTo>
                      <a:pt x="426" y="144"/>
                    </a:lnTo>
                    <a:lnTo>
                      <a:pt x="426" y="0"/>
                    </a:lnTo>
                    <a:lnTo>
                      <a:pt x="468" y="144"/>
                    </a:lnTo>
                    <a:lnTo>
                      <a:pt x="468" y="0"/>
                    </a:lnTo>
                    <a:lnTo>
                      <a:pt x="508" y="144"/>
                    </a:lnTo>
                    <a:lnTo>
                      <a:pt x="510" y="0"/>
                    </a:lnTo>
                    <a:lnTo>
                      <a:pt x="552" y="144"/>
                    </a:lnTo>
                    <a:lnTo>
                      <a:pt x="552" y="0"/>
                    </a:lnTo>
                    <a:lnTo>
                      <a:pt x="594" y="144"/>
                    </a:lnTo>
                    <a:lnTo>
                      <a:pt x="594" y="6"/>
                    </a:lnTo>
                    <a:lnTo>
                      <a:pt x="625" y="101"/>
                    </a:lnTo>
                    <a:lnTo>
                      <a:pt x="978" y="101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1" name="Freeform 150"/>
              <p:cNvSpPr>
                <a:spLocks/>
              </p:cNvSpPr>
              <p:nvPr/>
            </p:nvSpPr>
            <p:spPr bwMode="auto">
              <a:xfrm>
                <a:off x="5060" y="7155"/>
                <a:ext cx="1023" cy="219"/>
              </a:xfrm>
              <a:custGeom>
                <a:avLst/>
                <a:gdLst>
                  <a:gd name="T0" fmla="*/ 0 w 1023"/>
                  <a:gd name="T1" fmla="*/ 146 h 219"/>
                  <a:gd name="T2" fmla="*/ 419 w 1023"/>
                  <a:gd name="T3" fmla="*/ 146 h 219"/>
                  <a:gd name="T4" fmla="*/ 419 w 1023"/>
                  <a:gd name="T5" fmla="*/ 0 h 219"/>
                  <a:gd name="T6" fmla="*/ 472 w 1023"/>
                  <a:gd name="T7" fmla="*/ 219 h 219"/>
                  <a:gd name="T8" fmla="*/ 472 w 1023"/>
                  <a:gd name="T9" fmla="*/ 0 h 219"/>
                  <a:gd name="T10" fmla="*/ 518 w 1023"/>
                  <a:gd name="T11" fmla="*/ 219 h 219"/>
                  <a:gd name="T12" fmla="*/ 518 w 1023"/>
                  <a:gd name="T13" fmla="*/ 0 h 219"/>
                  <a:gd name="T14" fmla="*/ 563 w 1023"/>
                  <a:gd name="T15" fmla="*/ 219 h 219"/>
                  <a:gd name="T16" fmla="*/ 565 w 1023"/>
                  <a:gd name="T17" fmla="*/ 0 h 219"/>
                  <a:gd name="T18" fmla="*/ 611 w 1023"/>
                  <a:gd name="T19" fmla="*/ 219 h 219"/>
                  <a:gd name="T20" fmla="*/ 611 w 1023"/>
                  <a:gd name="T21" fmla="*/ 0 h 219"/>
                  <a:gd name="T22" fmla="*/ 658 w 1023"/>
                  <a:gd name="T23" fmla="*/ 219 h 219"/>
                  <a:gd name="T24" fmla="*/ 658 w 1023"/>
                  <a:gd name="T25" fmla="*/ 9 h 219"/>
                  <a:gd name="T26" fmla="*/ 692 w 1023"/>
                  <a:gd name="T27" fmla="*/ 154 h 219"/>
                  <a:gd name="T28" fmla="*/ 1023 w 1023"/>
                  <a:gd name="T29" fmla="*/ 150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23" h="219">
                    <a:moveTo>
                      <a:pt x="0" y="146"/>
                    </a:moveTo>
                    <a:lnTo>
                      <a:pt x="419" y="146"/>
                    </a:lnTo>
                    <a:lnTo>
                      <a:pt x="419" y="0"/>
                    </a:lnTo>
                    <a:lnTo>
                      <a:pt x="472" y="219"/>
                    </a:lnTo>
                    <a:lnTo>
                      <a:pt x="472" y="0"/>
                    </a:lnTo>
                    <a:lnTo>
                      <a:pt x="518" y="219"/>
                    </a:lnTo>
                    <a:lnTo>
                      <a:pt x="518" y="0"/>
                    </a:lnTo>
                    <a:lnTo>
                      <a:pt x="563" y="219"/>
                    </a:lnTo>
                    <a:lnTo>
                      <a:pt x="565" y="0"/>
                    </a:lnTo>
                    <a:lnTo>
                      <a:pt x="611" y="219"/>
                    </a:lnTo>
                    <a:lnTo>
                      <a:pt x="611" y="0"/>
                    </a:lnTo>
                    <a:lnTo>
                      <a:pt x="658" y="219"/>
                    </a:lnTo>
                    <a:lnTo>
                      <a:pt x="658" y="9"/>
                    </a:lnTo>
                    <a:lnTo>
                      <a:pt x="692" y="154"/>
                    </a:lnTo>
                    <a:lnTo>
                      <a:pt x="1023" y="15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2" name="Freeform 151"/>
              <p:cNvSpPr>
                <a:spLocks/>
              </p:cNvSpPr>
              <p:nvPr/>
            </p:nvSpPr>
            <p:spPr bwMode="auto">
              <a:xfrm>
                <a:off x="3890" y="6284"/>
                <a:ext cx="2186" cy="219"/>
              </a:xfrm>
              <a:custGeom>
                <a:avLst/>
                <a:gdLst>
                  <a:gd name="T0" fmla="*/ 0 w 978"/>
                  <a:gd name="T1" fmla="*/ 96 h 144"/>
                  <a:gd name="T2" fmla="*/ 378 w 978"/>
                  <a:gd name="T3" fmla="*/ 96 h 144"/>
                  <a:gd name="T4" fmla="*/ 378 w 978"/>
                  <a:gd name="T5" fmla="*/ 0 h 144"/>
                  <a:gd name="T6" fmla="*/ 426 w 978"/>
                  <a:gd name="T7" fmla="*/ 144 h 144"/>
                  <a:gd name="T8" fmla="*/ 426 w 978"/>
                  <a:gd name="T9" fmla="*/ 0 h 144"/>
                  <a:gd name="T10" fmla="*/ 468 w 978"/>
                  <a:gd name="T11" fmla="*/ 144 h 144"/>
                  <a:gd name="T12" fmla="*/ 468 w 978"/>
                  <a:gd name="T13" fmla="*/ 0 h 144"/>
                  <a:gd name="T14" fmla="*/ 508 w 978"/>
                  <a:gd name="T15" fmla="*/ 144 h 144"/>
                  <a:gd name="T16" fmla="*/ 510 w 978"/>
                  <a:gd name="T17" fmla="*/ 0 h 144"/>
                  <a:gd name="T18" fmla="*/ 552 w 978"/>
                  <a:gd name="T19" fmla="*/ 144 h 144"/>
                  <a:gd name="T20" fmla="*/ 552 w 978"/>
                  <a:gd name="T21" fmla="*/ 0 h 144"/>
                  <a:gd name="T22" fmla="*/ 594 w 978"/>
                  <a:gd name="T23" fmla="*/ 144 h 144"/>
                  <a:gd name="T24" fmla="*/ 594 w 978"/>
                  <a:gd name="T25" fmla="*/ 6 h 144"/>
                  <a:gd name="T26" fmla="*/ 625 w 978"/>
                  <a:gd name="T27" fmla="*/ 101 h 144"/>
                  <a:gd name="T28" fmla="*/ 978 w 978"/>
                  <a:gd name="T29" fmla="*/ 101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78" h="144">
                    <a:moveTo>
                      <a:pt x="0" y="96"/>
                    </a:moveTo>
                    <a:lnTo>
                      <a:pt x="378" y="96"/>
                    </a:lnTo>
                    <a:lnTo>
                      <a:pt x="378" y="0"/>
                    </a:lnTo>
                    <a:lnTo>
                      <a:pt x="426" y="144"/>
                    </a:lnTo>
                    <a:lnTo>
                      <a:pt x="426" y="0"/>
                    </a:lnTo>
                    <a:lnTo>
                      <a:pt x="468" y="144"/>
                    </a:lnTo>
                    <a:lnTo>
                      <a:pt x="468" y="0"/>
                    </a:lnTo>
                    <a:lnTo>
                      <a:pt x="508" y="144"/>
                    </a:lnTo>
                    <a:lnTo>
                      <a:pt x="510" y="0"/>
                    </a:lnTo>
                    <a:lnTo>
                      <a:pt x="552" y="144"/>
                    </a:lnTo>
                    <a:lnTo>
                      <a:pt x="552" y="0"/>
                    </a:lnTo>
                    <a:lnTo>
                      <a:pt x="594" y="144"/>
                    </a:lnTo>
                    <a:lnTo>
                      <a:pt x="594" y="6"/>
                    </a:lnTo>
                    <a:lnTo>
                      <a:pt x="625" y="101"/>
                    </a:lnTo>
                    <a:lnTo>
                      <a:pt x="978" y="101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3" name="Freeform 152"/>
              <p:cNvSpPr>
                <a:spLocks/>
              </p:cNvSpPr>
              <p:nvPr/>
            </p:nvSpPr>
            <p:spPr bwMode="auto">
              <a:xfrm>
                <a:off x="6523" y="6705"/>
                <a:ext cx="1226" cy="219"/>
              </a:xfrm>
              <a:custGeom>
                <a:avLst/>
                <a:gdLst>
                  <a:gd name="T0" fmla="*/ 0 w 1023"/>
                  <a:gd name="T1" fmla="*/ 146 h 219"/>
                  <a:gd name="T2" fmla="*/ 419 w 1023"/>
                  <a:gd name="T3" fmla="*/ 146 h 219"/>
                  <a:gd name="T4" fmla="*/ 419 w 1023"/>
                  <a:gd name="T5" fmla="*/ 0 h 219"/>
                  <a:gd name="T6" fmla="*/ 472 w 1023"/>
                  <a:gd name="T7" fmla="*/ 219 h 219"/>
                  <a:gd name="T8" fmla="*/ 472 w 1023"/>
                  <a:gd name="T9" fmla="*/ 0 h 219"/>
                  <a:gd name="T10" fmla="*/ 518 w 1023"/>
                  <a:gd name="T11" fmla="*/ 219 h 219"/>
                  <a:gd name="T12" fmla="*/ 518 w 1023"/>
                  <a:gd name="T13" fmla="*/ 0 h 219"/>
                  <a:gd name="T14" fmla="*/ 563 w 1023"/>
                  <a:gd name="T15" fmla="*/ 219 h 219"/>
                  <a:gd name="T16" fmla="*/ 565 w 1023"/>
                  <a:gd name="T17" fmla="*/ 0 h 219"/>
                  <a:gd name="T18" fmla="*/ 611 w 1023"/>
                  <a:gd name="T19" fmla="*/ 219 h 219"/>
                  <a:gd name="T20" fmla="*/ 611 w 1023"/>
                  <a:gd name="T21" fmla="*/ 0 h 219"/>
                  <a:gd name="T22" fmla="*/ 658 w 1023"/>
                  <a:gd name="T23" fmla="*/ 219 h 219"/>
                  <a:gd name="T24" fmla="*/ 658 w 1023"/>
                  <a:gd name="T25" fmla="*/ 9 h 219"/>
                  <a:gd name="T26" fmla="*/ 692 w 1023"/>
                  <a:gd name="T27" fmla="*/ 154 h 219"/>
                  <a:gd name="T28" fmla="*/ 1023 w 1023"/>
                  <a:gd name="T29" fmla="*/ 150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23" h="219">
                    <a:moveTo>
                      <a:pt x="0" y="146"/>
                    </a:moveTo>
                    <a:lnTo>
                      <a:pt x="419" y="146"/>
                    </a:lnTo>
                    <a:lnTo>
                      <a:pt x="419" y="0"/>
                    </a:lnTo>
                    <a:lnTo>
                      <a:pt x="472" y="219"/>
                    </a:lnTo>
                    <a:lnTo>
                      <a:pt x="472" y="0"/>
                    </a:lnTo>
                    <a:lnTo>
                      <a:pt x="518" y="219"/>
                    </a:lnTo>
                    <a:lnTo>
                      <a:pt x="518" y="0"/>
                    </a:lnTo>
                    <a:lnTo>
                      <a:pt x="563" y="219"/>
                    </a:lnTo>
                    <a:lnTo>
                      <a:pt x="565" y="0"/>
                    </a:lnTo>
                    <a:lnTo>
                      <a:pt x="611" y="219"/>
                    </a:lnTo>
                    <a:lnTo>
                      <a:pt x="611" y="0"/>
                    </a:lnTo>
                    <a:lnTo>
                      <a:pt x="658" y="219"/>
                    </a:lnTo>
                    <a:lnTo>
                      <a:pt x="658" y="9"/>
                    </a:lnTo>
                    <a:lnTo>
                      <a:pt x="692" y="154"/>
                    </a:lnTo>
                    <a:lnTo>
                      <a:pt x="1023" y="15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9" name="Text Box 2442"/>
              <p:cNvSpPr txBox="1">
                <a:spLocks noChangeArrowheads="1"/>
              </p:cNvSpPr>
              <p:nvPr/>
            </p:nvSpPr>
            <p:spPr bwMode="auto">
              <a:xfrm>
                <a:off x="2818" y="6078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tabLst>
                    <a:tab pos="304792" algn="l"/>
                  </a:tabLst>
                </a:pPr>
                <a:r>
                  <a:rPr lang="en-US" sz="11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160" name="Text Box 2443"/>
              <p:cNvSpPr txBox="1">
                <a:spLocks noChangeArrowheads="1"/>
              </p:cNvSpPr>
              <p:nvPr/>
            </p:nvSpPr>
            <p:spPr bwMode="auto">
              <a:xfrm>
                <a:off x="4827" y="6024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tabLst>
                    <a:tab pos="304792" algn="l"/>
                  </a:tabLst>
                </a:pPr>
                <a:r>
                  <a:rPr lang="en-US" sz="11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161" name="Text Box 2444"/>
              <p:cNvSpPr txBox="1">
                <a:spLocks noChangeArrowheads="1"/>
              </p:cNvSpPr>
              <p:nvPr/>
            </p:nvSpPr>
            <p:spPr bwMode="auto">
              <a:xfrm>
                <a:off x="4116" y="6577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tabLst>
                    <a:tab pos="304792" algn="l"/>
                  </a:tabLst>
                </a:pPr>
                <a:r>
                  <a:rPr lang="en-US" sz="11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162" name="Text Box 2445"/>
              <p:cNvSpPr txBox="1">
                <a:spLocks noChangeArrowheads="1"/>
              </p:cNvSpPr>
              <p:nvPr/>
            </p:nvSpPr>
            <p:spPr bwMode="auto">
              <a:xfrm>
                <a:off x="3403" y="7573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tabLst>
                    <a:tab pos="304792" algn="l"/>
                  </a:tabLst>
                </a:pPr>
                <a:r>
                  <a:rPr lang="en-US" sz="11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</a:p>
            </p:txBody>
          </p:sp>
          <p:sp>
            <p:nvSpPr>
              <p:cNvPr id="163" name="Text Box 2446"/>
              <p:cNvSpPr txBox="1">
                <a:spLocks noChangeArrowheads="1"/>
              </p:cNvSpPr>
              <p:nvPr/>
            </p:nvSpPr>
            <p:spPr bwMode="auto">
              <a:xfrm>
                <a:off x="5421" y="6925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tabLst>
                    <a:tab pos="304792" algn="l"/>
                  </a:tabLst>
                </a:pPr>
                <a:r>
                  <a:rPr lang="en-US" sz="11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164" name="Text Box 2447"/>
              <p:cNvSpPr txBox="1">
                <a:spLocks noChangeArrowheads="1"/>
              </p:cNvSpPr>
              <p:nvPr/>
            </p:nvSpPr>
            <p:spPr bwMode="auto">
              <a:xfrm>
                <a:off x="6995" y="6458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tabLst>
                    <a:tab pos="304792" algn="l"/>
                  </a:tabLst>
                </a:pPr>
                <a:r>
                  <a:rPr lang="en-US" sz="11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</a:p>
            </p:txBody>
          </p:sp>
          <p:grpSp>
            <p:nvGrpSpPr>
              <p:cNvPr id="165" name="Group 164"/>
              <p:cNvGrpSpPr>
                <a:grpSpLocks/>
              </p:cNvGrpSpPr>
              <p:nvPr/>
            </p:nvGrpSpPr>
            <p:grpSpPr bwMode="auto">
              <a:xfrm>
                <a:off x="2131" y="6825"/>
                <a:ext cx="290" cy="277"/>
                <a:chOff x="5033" y="5002"/>
                <a:chExt cx="290" cy="277"/>
              </a:xfrm>
            </p:grpSpPr>
            <p:sp>
              <p:nvSpPr>
                <p:cNvPr id="178" name="Oval 177"/>
                <p:cNvSpPr>
                  <a:spLocks noChangeArrowheads="1"/>
                </p:cNvSpPr>
                <p:nvPr/>
              </p:nvSpPr>
              <p:spPr bwMode="auto">
                <a:xfrm>
                  <a:off x="5033" y="5002"/>
                  <a:ext cx="277" cy="27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121920" tIns="60960" rIns="121920" bIns="6096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9" name="Text Box 2450"/>
                <p:cNvSpPr txBox="1">
                  <a:spLocks noChangeArrowheads="1"/>
                </p:cNvSpPr>
                <p:nvPr/>
              </p:nvSpPr>
              <p:spPr bwMode="auto">
                <a:xfrm>
                  <a:off x="5038" y="5022"/>
                  <a:ext cx="285" cy="2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algn="ctr">
                    <a:tabLst>
                      <a:tab pos="304792" algn="l"/>
                    </a:tabLst>
                  </a:pPr>
                  <a:r>
                    <a:rPr lang="en-US" sz="110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</a:p>
              </p:txBody>
            </p:sp>
          </p:grpSp>
          <p:grpSp>
            <p:nvGrpSpPr>
              <p:cNvPr id="166" name="Group 165"/>
              <p:cNvGrpSpPr>
                <a:grpSpLocks/>
              </p:cNvGrpSpPr>
              <p:nvPr/>
            </p:nvGrpSpPr>
            <p:grpSpPr bwMode="auto">
              <a:xfrm>
                <a:off x="3556" y="6368"/>
                <a:ext cx="290" cy="277"/>
                <a:chOff x="5033" y="5002"/>
                <a:chExt cx="290" cy="277"/>
              </a:xfrm>
            </p:grpSpPr>
            <p:sp>
              <p:nvSpPr>
                <p:cNvPr id="176" name="Oval 175"/>
                <p:cNvSpPr>
                  <a:spLocks noChangeArrowheads="1"/>
                </p:cNvSpPr>
                <p:nvPr/>
              </p:nvSpPr>
              <p:spPr bwMode="auto">
                <a:xfrm>
                  <a:off x="5033" y="5002"/>
                  <a:ext cx="277" cy="27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121920" tIns="60960" rIns="121920" bIns="6096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7" name="Text Box 2453"/>
                <p:cNvSpPr txBox="1">
                  <a:spLocks noChangeArrowheads="1"/>
                </p:cNvSpPr>
                <p:nvPr/>
              </p:nvSpPr>
              <p:spPr bwMode="auto">
                <a:xfrm>
                  <a:off x="5038" y="5022"/>
                  <a:ext cx="285" cy="2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algn="ctr">
                    <a:tabLst>
                      <a:tab pos="304792" algn="l"/>
                    </a:tabLst>
                  </a:pPr>
                  <a:r>
                    <a:rPr lang="en-US" sz="110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</a:p>
              </p:txBody>
            </p:sp>
          </p:grpSp>
          <p:grpSp>
            <p:nvGrpSpPr>
              <p:cNvPr id="167" name="Group 166"/>
              <p:cNvGrpSpPr>
                <a:grpSpLocks/>
              </p:cNvGrpSpPr>
              <p:nvPr/>
            </p:nvGrpSpPr>
            <p:grpSpPr bwMode="auto">
              <a:xfrm>
                <a:off x="4718" y="7290"/>
                <a:ext cx="290" cy="277"/>
                <a:chOff x="5033" y="5002"/>
                <a:chExt cx="290" cy="277"/>
              </a:xfrm>
            </p:grpSpPr>
            <p:sp>
              <p:nvSpPr>
                <p:cNvPr id="174" name="Oval 173"/>
                <p:cNvSpPr>
                  <a:spLocks noChangeArrowheads="1"/>
                </p:cNvSpPr>
                <p:nvPr/>
              </p:nvSpPr>
              <p:spPr bwMode="auto">
                <a:xfrm>
                  <a:off x="5033" y="5002"/>
                  <a:ext cx="277" cy="27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121920" tIns="60960" rIns="121920" bIns="6096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5" name="Text Box 2456"/>
                <p:cNvSpPr txBox="1">
                  <a:spLocks noChangeArrowheads="1"/>
                </p:cNvSpPr>
                <p:nvPr/>
              </p:nvSpPr>
              <p:spPr bwMode="auto">
                <a:xfrm>
                  <a:off x="5038" y="5022"/>
                  <a:ext cx="285" cy="2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algn="ctr">
                    <a:tabLst>
                      <a:tab pos="304792" algn="l"/>
                    </a:tabLst>
                  </a:pPr>
                  <a:r>
                    <a:rPr lang="en-US" sz="110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</a:p>
              </p:txBody>
            </p:sp>
          </p:grpSp>
          <p:grpSp>
            <p:nvGrpSpPr>
              <p:cNvPr id="168" name="Group 167"/>
              <p:cNvGrpSpPr>
                <a:grpSpLocks/>
              </p:cNvGrpSpPr>
              <p:nvPr/>
            </p:nvGrpSpPr>
            <p:grpSpPr bwMode="auto">
              <a:xfrm>
                <a:off x="6143" y="6698"/>
                <a:ext cx="290" cy="277"/>
                <a:chOff x="5033" y="5002"/>
                <a:chExt cx="290" cy="277"/>
              </a:xfrm>
            </p:grpSpPr>
            <p:sp>
              <p:nvSpPr>
                <p:cNvPr id="172" name="Oval 171"/>
                <p:cNvSpPr>
                  <a:spLocks noChangeArrowheads="1"/>
                </p:cNvSpPr>
                <p:nvPr/>
              </p:nvSpPr>
              <p:spPr bwMode="auto">
                <a:xfrm>
                  <a:off x="5033" y="5002"/>
                  <a:ext cx="277" cy="27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121920" tIns="60960" rIns="121920" bIns="6096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3" name="Text Box 2459"/>
                <p:cNvSpPr txBox="1">
                  <a:spLocks noChangeArrowheads="1"/>
                </p:cNvSpPr>
                <p:nvPr/>
              </p:nvSpPr>
              <p:spPr bwMode="auto">
                <a:xfrm>
                  <a:off x="5038" y="5022"/>
                  <a:ext cx="285" cy="2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algn="ctr">
                    <a:tabLst>
                      <a:tab pos="304792" algn="l"/>
                    </a:tabLst>
                  </a:pPr>
                  <a:r>
                    <a:rPr lang="en-US" sz="110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</a:p>
              </p:txBody>
            </p:sp>
          </p:grpSp>
          <p:grpSp>
            <p:nvGrpSpPr>
              <p:cNvPr id="169" name="Group 168"/>
              <p:cNvGrpSpPr>
                <a:grpSpLocks/>
              </p:cNvGrpSpPr>
              <p:nvPr/>
            </p:nvGrpSpPr>
            <p:grpSpPr bwMode="auto">
              <a:xfrm>
                <a:off x="7794" y="6712"/>
                <a:ext cx="290" cy="277"/>
                <a:chOff x="5033" y="5002"/>
                <a:chExt cx="290" cy="277"/>
              </a:xfrm>
            </p:grpSpPr>
            <p:sp>
              <p:nvSpPr>
                <p:cNvPr id="170" name="Oval 169"/>
                <p:cNvSpPr>
                  <a:spLocks noChangeArrowheads="1"/>
                </p:cNvSpPr>
                <p:nvPr/>
              </p:nvSpPr>
              <p:spPr bwMode="auto">
                <a:xfrm>
                  <a:off x="5033" y="5002"/>
                  <a:ext cx="277" cy="27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121920" tIns="60960" rIns="121920" bIns="6096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1" name="Text Box 2462"/>
                <p:cNvSpPr txBox="1">
                  <a:spLocks noChangeArrowheads="1"/>
                </p:cNvSpPr>
                <p:nvPr/>
              </p:nvSpPr>
              <p:spPr bwMode="auto">
                <a:xfrm>
                  <a:off x="5038" y="5022"/>
                  <a:ext cx="285" cy="2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algn="ctr">
                    <a:tabLst>
                      <a:tab pos="304792" algn="l"/>
                    </a:tabLst>
                  </a:pPr>
                  <a:r>
                    <a:rPr lang="en-US" sz="110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5</a:t>
                  </a:r>
                </a:p>
              </p:txBody>
            </p:sp>
          </p:grpSp>
        </p:grpSp>
        <p:cxnSp>
          <p:nvCxnSpPr>
            <p:cNvPr id="140" name="Straight Connector 139"/>
            <p:cNvCxnSpPr/>
            <p:nvPr/>
          </p:nvCxnSpPr>
          <p:spPr>
            <a:xfrm>
              <a:off x="1553673" y="880304"/>
              <a:ext cx="0" cy="14309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>
              <a:off x="5190959" y="871615"/>
              <a:ext cx="0" cy="143966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0" name="TextBox 179"/>
          <p:cNvSpPr txBox="1"/>
          <p:nvPr/>
        </p:nvSpPr>
        <p:spPr>
          <a:xfrm>
            <a:off x="148413" y="6225791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8.8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791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55"/>
          <p:cNvGrpSpPr/>
          <p:nvPr/>
        </p:nvGrpSpPr>
        <p:grpSpPr>
          <a:xfrm>
            <a:off x="1003327" y="420080"/>
            <a:ext cx="4128840" cy="2290360"/>
            <a:chOff x="1003327" y="420080"/>
            <a:chExt cx="4128840" cy="2290360"/>
          </a:xfrm>
        </p:grpSpPr>
        <p:grpSp>
          <p:nvGrpSpPr>
            <p:cNvPr id="55" name="Group 54"/>
            <p:cNvGrpSpPr/>
            <p:nvPr/>
          </p:nvGrpSpPr>
          <p:grpSpPr>
            <a:xfrm>
              <a:off x="1003327" y="420080"/>
              <a:ext cx="4128840" cy="873376"/>
              <a:chOff x="1003327" y="420080"/>
              <a:chExt cx="4128840" cy="873376"/>
            </a:xfrm>
          </p:grpSpPr>
          <p:sp>
            <p:nvSpPr>
              <p:cNvPr id="3" name="Rectangle 2" descr="Dark upward diagonal"/>
              <p:cNvSpPr>
                <a:spLocks noChangeArrowheads="1"/>
              </p:cNvSpPr>
              <p:nvPr/>
            </p:nvSpPr>
            <p:spPr bwMode="auto">
              <a:xfrm>
                <a:off x="1003327" y="476215"/>
                <a:ext cx="184703" cy="574496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5" name="Rectangle 4"/>
              <p:cNvSpPr>
                <a:spLocks noChangeArrowheads="1"/>
              </p:cNvSpPr>
              <p:nvPr/>
            </p:nvSpPr>
            <p:spPr bwMode="auto">
              <a:xfrm>
                <a:off x="1192794" y="695421"/>
                <a:ext cx="1062040" cy="127993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6" name="Rectangle 5"/>
              <p:cNvSpPr>
                <a:spLocks noChangeArrowheads="1"/>
              </p:cNvSpPr>
              <p:nvPr/>
            </p:nvSpPr>
            <p:spPr bwMode="auto">
              <a:xfrm>
                <a:off x="2247488" y="696157"/>
                <a:ext cx="1062040" cy="127993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cxnSp>
            <p:nvCxnSpPr>
              <p:cNvPr id="7" name="Line 2304"/>
              <p:cNvCxnSpPr/>
              <p:nvPr/>
            </p:nvCxnSpPr>
            <p:spPr bwMode="auto">
              <a:xfrm>
                <a:off x="1184398" y="476951"/>
                <a:ext cx="0" cy="81650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" name="Line 2305"/>
              <p:cNvCxnSpPr/>
              <p:nvPr/>
            </p:nvCxnSpPr>
            <p:spPr bwMode="auto">
              <a:xfrm>
                <a:off x="3311708" y="857987"/>
                <a:ext cx="0" cy="17727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" name="Line 2306"/>
              <p:cNvCxnSpPr/>
              <p:nvPr/>
            </p:nvCxnSpPr>
            <p:spPr bwMode="auto">
              <a:xfrm>
                <a:off x="2248618" y="857987"/>
                <a:ext cx="0" cy="19272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" name="Line 2307"/>
              <p:cNvCxnSpPr/>
              <p:nvPr/>
            </p:nvCxnSpPr>
            <p:spPr bwMode="auto">
              <a:xfrm>
                <a:off x="1177052" y="1149041"/>
                <a:ext cx="31839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stealth" w="med" len="med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" name="Text Box 2309"/>
              <p:cNvSpPr txBox="1">
                <a:spLocks noChangeArrowheads="1"/>
              </p:cNvSpPr>
              <p:nvPr/>
            </p:nvSpPr>
            <p:spPr bwMode="auto">
              <a:xfrm>
                <a:off x="2395541" y="994071"/>
                <a:ext cx="748255" cy="211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</a:t>
                </a: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1 m</a:t>
                </a:r>
              </a:p>
            </p:txBody>
          </p:sp>
          <p:sp>
            <p:nvSpPr>
              <p:cNvPr id="13" name="Text Box 2315"/>
              <p:cNvSpPr txBox="1">
                <a:spLocks noChangeArrowheads="1"/>
              </p:cNvSpPr>
              <p:nvPr/>
            </p:nvSpPr>
            <p:spPr bwMode="auto">
              <a:xfrm>
                <a:off x="1415198" y="823414"/>
                <a:ext cx="204787" cy="211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u</a:t>
                </a:r>
                <a:r>
                  <a:rPr lang="en-US" sz="1100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63785" y="420080"/>
                <a:ext cx="231113" cy="236775"/>
                <a:chOff x="2765714" y="3746296"/>
                <a:chExt cx="231113" cy="236775"/>
              </a:xfrm>
            </p:grpSpPr>
            <p:sp>
              <p:nvSpPr>
                <p:cNvPr id="30" name="Oval 11"/>
                <p:cNvSpPr>
                  <a:spLocks noChangeArrowheads="1"/>
                </p:cNvSpPr>
                <p:nvPr/>
              </p:nvSpPr>
              <p:spPr bwMode="auto">
                <a:xfrm>
                  <a:off x="2766422" y="3748405"/>
                  <a:ext cx="224626" cy="234666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4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1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765714" y="3746296"/>
                  <a:ext cx="231113" cy="193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1219170">
                    <a:tabLst>
                      <a:tab pos="304792" algn="l"/>
                    </a:tabLst>
                  </a:pPr>
                  <a:r>
                    <a:rPr lang="en-US" altLang="en-US" sz="1467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5" name="Group 14"/>
              <p:cNvGrpSpPr/>
              <p:nvPr/>
            </p:nvGrpSpPr>
            <p:grpSpPr>
              <a:xfrm>
                <a:off x="2122072" y="420080"/>
                <a:ext cx="231113" cy="236775"/>
                <a:chOff x="2765714" y="3746296"/>
                <a:chExt cx="231113" cy="236775"/>
              </a:xfrm>
            </p:grpSpPr>
            <p:sp>
              <p:nvSpPr>
                <p:cNvPr id="28" name="Oval 11"/>
                <p:cNvSpPr>
                  <a:spLocks noChangeArrowheads="1"/>
                </p:cNvSpPr>
                <p:nvPr/>
              </p:nvSpPr>
              <p:spPr bwMode="auto">
                <a:xfrm>
                  <a:off x="2766422" y="3748405"/>
                  <a:ext cx="224626" cy="234666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4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9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765714" y="3746296"/>
                  <a:ext cx="231113" cy="193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1219170">
                    <a:tabLst>
                      <a:tab pos="304792" algn="l"/>
                    </a:tabLst>
                  </a:pPr>
                  <a:r>
                    <a:rPr lang="en-US" altLang="en-US" sz="1467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6" name="Group 15"/>
              <p:cNvGrpSpPr/>
              <p:nvPr/>
            </p:nvGrpSpPr>
            <p:grpSpPr>
              <a:xfrm>
                <a:off x="3188196" y="420080"/>
                <a:ext cx="231113" cy="236775"/>
                <a:chOff x="2765714" y="3746296"/>
                <a:chExt cx="231113" cy="236775"/>
              </a:xfrm>
            </p:grpSpPr>
            <p:sp>
              <p:nvSpPr>
                <p:cNvPr id="26" name="Oval 11"/>
                <p:cNvSpPr>
                  <a:spLocks noChangeArrowheads="1"/>
                </p:cNvSpPr>
                <p:nvPr/>
              </p:nvSpPr>
              <p:spPr bwMode="auto">
                <a:xfrm>
                  <a:off x="2766422" y="3748405"/>
                  <a:ext cx="224626" cy="234666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4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7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765714" y="3746296"/>
                  <a:ext cx="231113" cy="193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1219170">
                    <a:tabLst>
                      <a:tab pos="304792" algn="l"/>
                    </a:tabLst>
                  </a:pPr>
                  <a:r>
                    <a:rPr lang="en-US" altLang="en-US" sz="1467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endPara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17" name="Straight Arrow Connector 16"/>
              <p:cNvCxnSpPr/>
              <p:nvPr/>
            </p:nvCxnSpPr>
            <p:spPr>
              <a:xfrm>
                <a:off x="1188030" y="939489"/>
                <a:ext cx="245040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>
                <a:off x="2241014" y="939489"/>
                <a:ext cx="245040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>
                <a:off x="3310005" y="939489"/>
                <a:ext cx="245040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 Box 2315"/>
              <p:cNvSpPr txBox="1">
                <a:spLocks noChangeArrowheads="1"/>
              </p:cNvSpPr>
              <p:nvPr/>
            </p:nvSpPr>
            <p:spPr bwMode="auto">
              <a:xfrm>
                <a:off x="2462106" y="823414"/>
                <a:ext cx="204787" cy="211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u</a:t>
                </a:r>
                <a:r>
                  <a:rPr lang="en-US" sz="1100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21" name="Text Box 2315"/>
              <p:cNvSpPr txBox="1">
                <a:spLocks noChangeArrowheads="1"/>
              </p:cNvSpPr>
              <p:nvPr/>
            </p:nvSpPr>
            <p:spPr bwMode="auto">
              <a:xfrm>
                <a:off x="3549143" y="823414"/>
                <a:ext cx="204787" cy="211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u</a:t>
                </a:r>
                <a:r>
                  <a:rPr lang="en-US" sz="1100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</a:t>
                </a:r>
              </a:p>
            </p:txBody>
          </p:sp>
          <p:cxnSp>
            <p:nvCxnSpPr>
              <p:cNvPr id="22" name="Straight Arrow Connector 21"/>
              <p:cNvCxnSpPr/>
              <p:nvPr/>
            </p:nvCxnSpPr>
            <p:spPr>
              <a:xfrm>
                <a:off x="1176806" y="764179"/>
                <a:ext cx="245040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Text Box 2315"/>
              <p:cNvSpPr txBox="1">
                <a:spLocks noChangeArrowheads="1"/>
              </p:cNvSpPr>
              <p:nvPr/>
            </p:nvSpPr>
            <p:spPr bwMode="auto">
              <a:xfrm>
                <a:off x="1382511" y="669602"/>
                <a:ext cx="204787" cy="211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endParaRPr lang="en-US" sz="11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4" name="Text Box 2315"/>
              <p:cNvSpPr txBox="1">
                <a:spLocks noChangeArrowheads="1"/>
              </p:cNvSpPr>
              <p:nvPr/>
            </p:nvSpPr>
            <p:spPr bwMode="auto">
              <a:xfrm>
                <a:off x="1588734" y="515497"/>
                <a:ext cx="204787" cy="211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E</a:t>
                </a:r>
                <a:r>
                  <a:rPr lang="en-US" sz="1100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25" name="Text Box 2315"/>
              <p:cNvSpPr txBox="1">
                <a:spLocks noChangeArrowheads="1"/>
              </p:cNvSpPr>
              <p:nvPr/>
            </p:nvSpPr>
            <p:spPr bwMode="auto">
              <a:xfrm>
                <a:off x="2656856" y="515497"/>
                <a:ext cx="204787" cy="211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E</a:t>
                </a:r>
                <a:r>
                  <a:rPr lang="en-US" sz="1100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32" name="Rectangle 31"/>
              <p:cNvSpPr>
                <a:spLocks noChangeArrowheads="1"/>
              </p:cNvSpPr>
              <p:nvPr/>
            </p:nvSpPr>
            <p:spPr bwMode="auto">
              <a:xfrm>
                <a:off x="3304765" y="694346"/>
                <a:ext cx="1062040" cy="127993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grpSp>
            <p:nvGrpSpPr>
              <p:cNvPr id="33" name="Group 32"/>
              <p:cNvGrpSpPr/>
              <p:nvPr/>
            </p:nvGrpSpPr>
            <p:grpSpPr>
              <a:xfrm>
                <a:off x="4248019" y="426903"/>
                <a:ext cx="231113" cy="236775"/>
                <a:chOff x="2765714" y="3746296"/>
                <a:chExt cx="231113" cy="236775"/>
              </a:xfrm>
            </p:grpSpPr>
            <p:sp>
              <p:nvSpPr>
                <p:cNvPr id="34" name="Oval 11"/>
                <p:cNvSpPr>
                  <a:spLocks noChangeArrowheads="1"/>
                </p:cNvSpPr>
                <p:nvPr/>
              </p:nvSpPr>
              <p:spPr bwMode="auto">
                <a:xfrm>
                  <a:off x="2766422" y="3748405"/>
                  <a:ext cx="224626" cy="234666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4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5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765714" y="3746296"/>
                  <a:ext cx="231113" cy="193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1219170">
                    <a:tabLst>
                      <a:tab pos="304792" algn="l"/>
                    </a:tabLst>
                  </a:pPr>
                  <a:r>
                    <a:rPr lang="en-US" altLang="en-US" sz="1467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  <a:endPara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36" name="Line 2305"/>
              <p:cNvCxnSpPr/>
              <p:nvPr/>
            </p:nvCxnSpPr>
            <p:spPr bwMode="auto">
              <a:xfrm>
                <a:off x="4362810" y="857987"/>
                <a:ext cx="0" cy="43546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7" name="Straight Arrow Connector 36"/>
              <p:cNvCxnSpPr/>
              <p:nvPr/>
            </p:nvCxnSpPr>
            <p:spPr>
              <a:xfrm>
                <a:off x="4361107" y="939489"/>
                <a:ext cx="245040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Text Box 2315"/>
              <p:cNvSpPr txBox="1">
                <a:spLocks noChangeArrowheads="1"/>
              </p:cNvSpPr>
              <p:nvPr/>
            </p:nvSpPr>
            <p:spPr bwMode="auto">
              <a:xfrm>
                <a:off x="3718896" y="510936"/>
                <a:ext cx="204787" cy="211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E</a:t>
                </a:r>
                <a:r>
                  <a:rPr lang="en-US" sz="1100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42" name="Text Box 2315"/>
              <p:cNvSpPr txBox="1">
                <a:spLocks noChangeArrowheads="1"/>
              </p:cNvSpPr>
              <p:nvPr/>
            </p:nvSpPr>
            <p:spPr bwMode="auto">
              <a:xfrm>
                <a:off x="4611183" y="822339"/>
                <a:ext cx="204787" cy="211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u</a:t>
                </a:r>
                <a:r>
                  <a:rPr lang="en-US" sz="1100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4</a:t>
                </a:r>
              </a:p>
            </p:txBody>
          </p:sp>
          <p:cxnSp>
            <p:nvCxnSpPr>
              <p:cNvPr id="44" name="Straight Arrow Connector 43"/>
              <p:cNvCxnSpPr>
                <a:stCxn id="32" idx="3"/>
              </p:cNvCxnSpPr>
              <p:nvPr/>
            </p:nvCxnSpPr>
            <p:spPr>
              <a:xfrm flipV="1">
                <a:off x="4366805" y="758342"/>
                <a:ext cx="495708" cy="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 Box 2315"/>
              <p:cNvSpPr txBox="1">
                <a:spLocks noChangeArrowheads="1"/>
              </p:cNvSpPr>
              <p:nvPr/>
            </p:nvSpPr>
            <p:spPr bwMode="auto">
              <a:xfrm>
                <a:off x="4877186" y="663678"/>
                <a:ext cx="254981" cy="211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</a:t>
                </a: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</a:t>
                </a:r>
                <a:r>
                  <a:rPr lang="en-US" sz="11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</a:t>
                </a: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)</a:t>
                </a:r>
                <a:endParaRPr lang="en-US" sz="11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grpSp>
          <p:nvGrpSpPr>
            <p:cNvPr id="54" name="Group 53"/>
            <p:cNvGrpSpPr/>
            <p:nvPr/>
          </p:nvGrpSpPr>
          <p:grpSpPr>
            <a:xfrm>
              <a:off x="2061519" y="1381123"/>
              <a:ext cx="2012457" cy="1329317"/>
              <a:chOff x="1597518" y="1404938"/>
              <a:chExt cx="2012457" cy="1329317"/>
            </a:xfrm>
          </p:grpSpPr>
          <p:sp>
            <p:nvSpPr>
              <p:cNvPr id="46" name="Freeform 45"/>
              <p:cNvSpPr/>
              <p:nvPr/>
            </p:nvSpPr>
            <p:spPr>
              <a:xfrm>
                <a:off x="1981200" y="1404938"/>
                <a:ext cx="1628775" cy="933450"/>
              </a:xfrm>
              <a:custGeom>
                <a:avLst/>
                <a:gdLst>
                  <a:gd name="connsiteX0" fmla="*/ 0 w 1628775"/>
                  <a:gd name="connsiteY0" fmla="*/ 0 h 933450"/>
                  <a:gd name="connsiteX1" fmla="*/ 0 w 1628775"/>
                  <a:gd name="connsiteY1" fmla="*/ 933450 h 933450"/>
                  <a:gd name="connsiteX2" fmla="*/ 1628775 w 1628775"/>
                  <a:gd name="connsiteY2" fmla="*/ 933450 h 93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28775" h="933450">
                    <a:moveTo>
                      <a:pt x="0" y="0"/>
                    </a:moveTo>
                    <a:lnTo>
                      <a:pt x="0" y="933450"/>
                    </a:lnTo>
                    <a:lnTo>
                      <a:pt x="1628775" y="93345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headEnd type="triangle" w="sm" len="med"/>
                <a:tailEnd type="triangle" w="sm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Freeform 46"/>
              <p:cNvSpPr/>
              <p:nvPr/>
            </p:nvSpPr>
            <p:spPr>
              <a:xfrm>
                <a:off x="1981200" y="1600200"/>
                <a:ext cx="1457325" cy="733425"/>
              </a:xfrm>
              <a:custGeom>
                <a:avLst/>
                <a:gdLst>
                  <a:gd name="connsiteX0" fmla="*/ 0 w 1457325"/>
                  <a:gd name="connsiteY0" fmla="*/ 733425 h 733425"/>
                  <a:gd name="connsiteX1" fmla="*/ 733425 w 1457325"/>
                  <a:gd name="connsiteY1" fmla="*/ 0 h 733425"/>
                  <a:gd name="connsiteX2" fmla="*/ 1457325 w 1457325"/>
                  <a:gd name="connsiteY2" fmla="*/ 0 h 733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457325" h="733425">
                    <a:moveTo>
                      <a:pt x="0" y="733425"/>
                    </a:moveTo>
                    <a:lnTo>
                      <a:pt x="733425" y="0"/>
                    </a:lnTo>
                    <a:lnTo>
                      <a:pt x="1457325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Freeform 47"/>
              <p:cNvSpPr/>
              <p:nvPr/>
            </p:nvSpPr>
            <p:spPr>
              <a:xfrm>
                <a:off x="1976438" y="1595438"/>
                <a:ext cx="728662" cy="747712"/>
              </a:xfrm>
              <a:custGeom>
                <a:avLst/>
                <a:gdLst>
                  <a:gd name="connsiteX0" fmla="*/ 0 w 728662"/>
                  <a:gd name="connsiteY0" fmla="*/ 0 h 747712"/>
                  <a:gd name="connsiteX1" fmla="*/ 728662 w 728662"/>
                  <a:gd name="connsiteY1" fmla="*/ 0 h 747712"/>
                  <a:gd name="connsiteX2" fmla="*/ 728662 w 728662"/>
                  <a:gd name="connsiteY2" fmla="*/ 747712 h 747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28662" h="747712">
                    <a:moveTo>
                      <a:pt x="0" y="0"/>
                    </a:moveTo>
                    <a:lnTo>
                      <a:pt x="728662" y="0"/>
                    </a:lnTo>
                    <a:lnTo>
                      <a:pt x="728662" y="747712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0" name="Straight Connector 49"/>
              <p:cNvCxnSpPr/>
              <p:nvPr/>
            </p:nvCxnSpPr>
            <p:spPr>
              <a:xfrm>
                <a:off x="3432525" y="1595438"/>
                <a:ext cx="0" cy="738187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TextBox 50"/>
              <p:cNvSpPr txBox="1"/>
              <p:nvPr/>
            </p:nvSpPr>
            <p:spPr>
              <a:xfrm>
                <a:off x="1597518" y="1444859"/>
                <a:ext cx="44916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i="1" dirty="0">
                    <a:latin typeface="Euclid" panose="02020503060505020303" pitchFamily="18" charset="0"/>
                    <a:cs typeface="Arial" panose="020B0604020202020204" pitchFamily="34" charset="0"/>
                  </a:rPr>
                  <a:t>F</a:t>
                </a:r>
                <a:r>
                  <a:rPr lang="en-US" sz="1100" baseline="-25000" dirty="0">
                    <a:latin typeface="Euclid" panose="02020503060505020303" pitchFamily="18" charset="0"/>
                    <a:cs typeface="Arial" panose="020B0604020202020204" pitchFamily="34" charset="0"/>
                  </a:rPr>
                  <a:t>max</a:t>
                </a:r>
              </a:p>
            </p:txBody>
          </p:sp>
          <p:graphicFrame>
            <p:nvGraphicFramePr>
              <p:cNvPr id="52" name="Object 5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881482994"/>
                  </p:ext>
                </p:extLst>
              </p:nvPr>
            </p:nvGraphicFramePr>
            <p:xfrm>
              <a:off x="2564499" y="2340555"/>
              <a:ext cx="304800" cy="3937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320" name="Equation" r:id="rId3" imgW="304560" imgH="393480" progId="Equation.DSMT4">
                      <p:embed/>
                    </p:oleObj>
                  </mc:Choice>
                  <mc:Fallback>
                    <p:oleObj name="Equation" r:id="rId3" imgW="304560" imgH="39348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2564499" y="2340555"/>
                            <a:ext cx="304800" cy="3937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3" name="Object 5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266074738"/>
                  </p:ext>
                </p:extLst>
              </p:nvPr>
            </p:nvGraphicFramePr>
            <p:xfrm>
              <a:off x="3318433" y="2403475"/>
              <a:ext cx="279400" cy="241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321" name="Equation" r:id="rId5" imgW="279360" imgH="241200" progId="Equation.DSMT4">
                      <p:embed/>
                    </p:oleObj>
                  </mc:Choice>
                  <mc:Fallback>
                    <p:oleObj name="Equation" r:id="rId5" imgW="279360" imgH="241200" progId="Equation.DSMT4">
                      <p:embed/>
                      <p:pic>
                        <p:nvPicPr>
                          <p:cNvPr id="52" name="Object 51"/>
                          <p:cNvPicPr/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3318433" y="2403475"/>
                            <a:ext cx="279400" cy="2413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49" name="TextBox 48"/>
          <p:cNvSpPr txBox="1"/>
          <p:nvPr/>
        </p:nvSpPr>
        <p:spPr>
          <a:xfrm>
            <a:off x="60624" y="598529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8.9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1088105" y="3006731"/>
            <a:ext cx="4111382" cy="3463297"/>
            <a:chOff x="1248027" y="463556"/>
            <a:chExt cx="4111382" cy="3463297"/>
          </a:xfrm>
        </p:grpSpPr>
        <p:sp>
          <p:nvSpPr>
            <p:cNvPr id="58" name="Rectangle 97"/>
            <p:cNvSpPr>
              <a:spLocks noChangeArrowheads="1"/>
            </p:cNvSpPr>
            <p:nvPr/>
          </p:nvSpPr>
          <p:spPr bwMode="auto">
            <a:xfrm>
              <a:off x="1763717" y="673106"/>
              <a:ext cx="3549655" cy="280511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Line 100"/>
            <p:cNvSpPr>
              <a:spLocks noChangeShapeType="1"/>
            </p:cNvSpPr>
            <p:nvPr/>
          </p:nvSpPr>
          <p:spPr bwMode="auto">
            <a:xfrm flipV="1">
              <a:off x="1763717" y="344329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Line 101"/>
            <p:cNvSpPr>
              <a:spLocks noChangeShapeType="1"/>
            </p:cNvSpPr>
            <p:nvPr/>
          </p:nvSpPr>
          <p:spPr bwMode="auto">
            <a:xfrm flipV="1">
              <a:off x="2355855" y="344329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Line 102"/>
            <p:cNvSpPr>
              <a:spLocks noChangeShapeType="1"/>
            </p:cNvSpPr>
            <p:nvPr/>
          </p:nvSpPr>
          <p:spPr bwMode="auto">
            <a:xfrm flipV="1">
              <a:off x="2947993" y="344329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Line 103"/>
            <p:cNvSpPr>
              <a:spLocks noChangeShapeType="1"/>
            </p:cNvSpPr>
            <p:nvPr/>
          </p:nvSpPr>
          <p:spPr bwMode="auto">
            <a:xfrm flipV="1">
              <a:off x="3538544" y="344329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Line 104"/>
            <p:cNvSpPr>
              <a:spLocks noChangeShapeType="1"/>
            </p:cNvSpPr>
            <p:nvPr/>
          </p:nvSpPr>
          <p:spPr bwMode="auto">
            <a:xfrm flipV="1">
              <a:off x="4130682" y="344329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Line 105"/>
            <p:cNvSpPr>
              <a:spLocks noChangeShapeType="1"/>
            </p:cNvSpPr>
            <p:nvPr/>
          </p:nvSpPr>
          <p:spPr bwMode="auto">
            <a:xfrm flipV="1">
              <a:off x="4722821" y="344329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Line 106"/>
            <p:cNvSpPr>
              <a:spLocks noChangeShapeType="1"/>
            </p:cNvSpPr>
            <p:nvPr/>
          </p:nvSpPr>
          <p:spPr bwMode="auto">
            <a:xfrm flipV="1">
              <a:off x="5313371" y="344329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Line 107"/>
            <p:cNvSpPr>
              <a:spLocks noChangeShapeType="1"/>
            </p:cNvSpPr>
            <p:nvPr/>
          </p:nvSpPr>
          <p:spPr bwMode="auto">
            <a:xfrm>
              <a:off x="1763717" y="67310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Line 108"/>
            <p:cNvSpPr>
              <a:spLocks noChangeShapeType="1"/>
            </p:cNvSpPr>
            <p:nvPr/>
          </p:nvSpPr>
          <p:spPr bwMode="auto">
            <a:xfrm>
              <a:off x="2355855" y="67310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Line 109"/>
            <p:cNvSpPr>
              <a:spLocks noChangeShapeType="1"/>
            </p:cNvSpPr>
            <p:nvPr/>
          </p:nvSpPr>
          <p:spPr bwMode="auto">
            <a:xfrm>
              <a:off x="2947993" y="67310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Line 110"/>
            <p:cNvSpPr>
              <a:spLocks noChangeShapeType="1"/>
            </p:cNvSpPr>
            <p:nvPr/>
          </p:nvSpPr>
          <p:spPr bwMode="auto">
            <a:xfrm>
              <a:off x="3538544" y="67310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Line 111"/>
            <p:cNvSpPr>
              <a:spLocks noChangeShapeType="1"/>
            </p:cNvSpPr>
            <p:nvPr/>
          </p:nvSpPr>
          <p:spPr bwMode="auto">
            <a:xfrm>
              <a:off x="4130682" y="67310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Line 112"/>
            <p:cNvSpPr>
              <a:spLocks noChangeShapeType="1"/>
            </p:cNvSpPr>
            <p:nvPr/>
          </p:nvSpPr>
          <p:spPr bwMode="auto">
            <a:xfrm>
              <a:off x="4722821" y="67310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Line 113"/>
            <p:cNvSpPr>
              <a:spLocks noChangeShapeType="1"/>
            </p:cNvSpPr>
            <p:nvPr/>
          </p:nvSpPr>
          <p:spPr bwMode="auto">
            <a:xfrm>
              <a:off x="5313371" y="67310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Rectangle 114"/>
            <p:cNvSpPr>
              <a:spLocks noChangeArrowheads="1"/>
            </p:cNvSpPr>
            <p:nvPr/>
          </p:nvSpPr>
          <p:spPr bwMode="auto">
            <a:xfrm>
              <a:off x="1717679" y="3476633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74" name="Rectangle 115"/>
            <p:cNvSpPr>
              <a:spLocks noChangeArrowheads="1"/>
            </p:cNvSpPr>
            <p:nvPr/>
          </p:nvSpPr>
          <p:spPr bwMode="auto">
            <a:xfrm>
              <a:off x="2265367" y="347663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75" name="Rectangle 116"/>
            <p:cNvSpPr>
              <a:spLocks noChangeArrowheads="1"/>
            </p:cNvSpPr>
            <p:nvPr/>
          </p:nvSpPr>
          <p:spPr bwMode="auto">
            <a:xfrm>
              <a:off x="2903543" y="3476633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76" name="Rectangle 117"/>
            <p:cNvSpPr>
              <a:spLocks noChangeArrowheads="1"/>
            </p:cNvSpPr>
            <p:nvPr/>
          </p:nvSpPr>
          <p:spPr bwMode="auto">
            <a:xfrm>
              <a:off x="3451232" y="347663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1.5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77" name="Rectangle 118"/>
            <p:cNvSpPr>
              <a:spLocks noChangeArrowheads="1"/>
            </p:cNvSpPr>
            <p:nvPr/>
          </p:nvSpPr>
          <p:spPr bwMode="auto">
            <a:xfrm>
              <a:off x="4079882" y="3476633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78" name="Rectangle 119"/>
            <p:cNvSpPr>
              <a:spLocks noChangeArrowheads="1"/>
            </p:cNvSpPr>
            <p:nvPr/>
          </p:nvSpPr>
          <p:spPr bwMode="auto">
            <a:xfrm>
              <a:off x="4637096" y="347663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2.5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79" name="Rectangle 120"/>
            <p:cNvSpPr>
              <a:spLocks noChangeArrowheads="1"/>
            </p:cNvSpPr>
            <p:nvPr/>
          </p:nvSpPr>
          <p:spPr bwMode="auto">
            <a:xfrm>
              <a:off x="5265746" y="3476633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80" name="Freeform 121"/>
            <p:cNvSpPr>
              <a:spLocks/>
            </p:cNvSpPr>
            <p:nvPr/>
          </p:nvSpPr>
          <p:spPr bwMode="auto">
            <a:xfrm>
              <a:off x="5048259" y="3765558"/>
              <a:ext cx="50800" cy="50800"/>
            </a:xfrm>
            <a:custGeom>
              <a:avLst/>
              <a:gdLst>
                <a:gd name="T0" fmla="*/ 0 w 99"/>
                <a:gd name="T1" fmla="*/ 95 h 99"/>
                <a:gd name="T2" fmla="*/ 1 w 99"/>
                <a:gd name="T3" fmla="*/ 92 h 99"/>
                <a:gd name="T4" fmla="*/ 44 w 99"/>
                <a:gd name="T5" fmla="*/ 49 h 99"/>
                <a:gd name="T6" fmla="*/ 1 w 99"/>
                <a:gd name="T7" fmla="*/ 7 h 99"/>
                <a:gd name="T8" fmla="*/ 0 w 99"/>
                <a:gd name="T9" fmla="*/ 4 h 99"/>
                <a:gd name="T10" fmla="*/ 2 w 99"/>
                <a:gd name="T11" fmla="*/ 2 h 99"/>
                <a:gd name="T12" fmla="*/ 5 w 99"/>
                <a:gd name="T13" fmla="*/ 0 h 99"/>
                <a:gd name="T14" fmla="*/ 8 w 99"/>
                <a:gd name="T15" fmla="*/ 1 h 99"/>
                <a:gd name="T16" fmla="*/ 50 w 99"/>
                <a:gd name="T17" fmla="*/ 44 h 99"/>
                <a:gd name="T18" fmla="*/ 92 w 99"/>
                <a:gd name="T19" fmla="*/ 1 h 99"/>
                <a:gd name="T20" fmla="*/ 95 w 99"/>
                <a:gd name="T21" fmla="*/ 0 h 99"/>
                <a:gd name="T22" fmla="*/ 98 w 99"/>
                <a:gd name="T23" fmla="*/ 1 h 99"/>
                <a:gd name="T24" fmla="*/ 99 w 99"/>
                <a:gd name="T25" fmla="*/ 4 h 99"/>
                <a:gd name="T26" fmla="*/ 98 w 99"/>
                <a:gd name="T27" fmla="*/ 7 h 99"/>
                <a:gd name="T28" fmla="*/ 56 w 99"/>
                <a:gd name="T29" fmla="*/ 49 h 99"/>
                <a:gd name="T30" fmla="*/ 98 w 99"/>
                <a:gd name="T31" fmla="*/ 92 h 99"/>
                <a:gd name="T32" fmla="*/ 99 w 99"/>
                <a:gd name="T33" fmla="*/ 95 h 99"/>
                <a:gd name="T34" fmla="*/ 98 w 99"/>
                <a:gd name="T35" fmla="*/ 97 h 99"/>
                <a:gd name="T36" fmla="*/ 95 w 99"/>
                <a:gd name="T37" fmla="*/ 99 h 99"/>
                <a:gd name="T38" fmla="*/ 92 w 99"/>
                <a:gd name="T39" fmla="*/ 97 h 99"/>
                <a:gd name="T40" fmla="*/ 50 w 99"/>
                <a:gd name="T41" fmla="*/ 55 h 99"/>
                <a:gd name="T42" fmla="*/ 8 w 99"/>
                <a:gd name="T43" fmla="*/ 97 h 99"/>
                <a:gd name="T44" fmla="*/ 5 w 99"/>
                <a:gd name="T45" fmla="*/ 99 h 99"/>
                <a:gd name="T46" fmla="*/ 2 w 99"/>
                <a:gd name="T47" fmla="*/ 97 h 99"/>
                <a:gd name="T48" fmla="*/ 0 w 99"/>
                <a:gd name="T49" fmla="*/ 9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99">
                  <a:moveTo>
                    <a:pt x="0" y="95"/>
                  </a:moveTo>
                  <a:cubicBezTo>
                    <a:pt x="0" y="94"/>
                    <a:pt x="1" y="93"/>
                    <a:pt x="1" y="92"/>
                  </a:cubicBezTo>
                  <a:lnTo>
                    <a:pt x="44" y="49"/>
                  </a:lnTo>
                  <a:lnTo>
                    <a:pt x="1" y="7"/>
                  </a:lnTo>
                  <a:cubicBezTo>
                    <a:pt x="1" y="6"/>
                    <a:pt x="0" y="5"/>
                    <a:pt x="0" y="4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3" y="1"/>
                    <a:pt x="3" y="0"/>
                    <a:pt x="5" y="0"/>
                  </a:cubicBezTo>
                  <a:cubicBezTo>
                    <a:pt x="5" y="0"/>
                    <a:pt x="6" y="1"/>
                    <a:pt x="8" y="1"/>
                  </a:cubicBezTo>
                  <a:lnTo>
                    <a:pt x="50" y="44"/>
                  </a:lnTo>
                  <a:lnTo>
                    <a:pt x="92" y="1"/>
                  </a:lnTo>
                  <a:cubicBezTo>
                    <a:pt x="93" y="1"/>
                    <a:pt x="94" y="0"/>
                    <a:pt x="95" y="0"/>
                  </a:cubicBezTo>
                  <a:cubicBezTo>
                    <a:pt x="96" y="0"/>
                    <a:pt x="97" y="1"/>
                    <a:pt x="98" y="1"/>
                  </a:cubicBezTo>
                  <a:cubicBezTo>
                    <a:pt x="99" y="2"/>
                    <a:pt x="99" y="3"/>
                    <a:pt x="99" y="4"/>
                  </a:cubicBezTo>
                  <a:cubicBezTo>
                    <a:pt x="99" y="5"/>
                    <a:pt x="99" y="6"/>
                    <a:pt x="98" y="7"/>
                  </a:cubicBezTo>
                  <a:lnTo>
                    <a:pt x="56" y="49"/>
                  </a:lnTo>
                  <a:lnTo>
                    <a:pt x="98" y="92"/>
                  </a:lnTo>
                  <a:cubicBezTo>
                    <a:pt x="99" y="93"/>
                    <a:pt x="99" y="94"/>
                    <a:pt x="99" y="95"/>
                  </a:cubicBezTo>
                  <a:cubicBezTo>
                    <a:pt x="99" y="96"/>
                    <a:pt x="99" y="97"/>
                    <a:pt x="98" y="97"/>
                  </a:cubicBezTo>
                  <a:cubicBezTo>
                    <a:pt x="97" y="98"/>
                    <a:pt x="96" y="99"/>
                    <a:pt x="95" y="99"/>
                  </a:cubicBezTo>
                  <a:cubicBezTo>
                    <a:pt x="94" y="99"/>
                    <a:pt x="93" y="98"/>
                    <a:pt x="92" y="97"/>
                  </a:cubicBezTo>
                  <a:lnTo>
                    <a:pt x="50" y="55"/>
                  </a:lnTo>
                  <a:lnTo>
                    <a:pt x="8" y="97"/>
                  </a:lnTo>
                  <a:cubicBezTo>
                    <a:pt x="7" y="98"/>
                    <a:pt x="6" y="99"/>
                    <a:pt x="5" y="99"/>
                  </a:cubicBezTo>
                  <a:cubicBezTo>
                    <a:pt x="3" y="99"/>
                    <a:pt x="3" y="98"/>
                    <a:pt x="2" y="97"/>
                  </a:cubicBezTo>
                  <a:cubicBezTo>
                    <a:pt x="1" y="97"/>
                    <a:pt x="0" y="96"/>
                    <a:pt x="0" y="9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Rectangle 122"/>
            <p:cNvSpPr>
              <a:spLocks noChangeArrowheads="1"/>
            </p:cNvSpPr>
            <p:nvPr/>
          </p:nvSpPr>
          <p:spPr bwMode="auto">
            <a:xfrm>
              <a:off x="5108584" y="3689358"/>
              <a:ext cx="1571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82" name="Rectangle 123"/>
            <p:cNvSpPr>
              <a:spLocks noChangeArrowheads="1"/>
            </p:cNvSpPr>
            <p:nvPr/>
          </p:nvSpPr>
          <p:spPr bwMode="auto">
            <a:xfrm>
              <a:off x="5256221" y="3641733"/>
              <a:ext cx="103188" cy="138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-3</a:t>
              </a:r>
              <a:endPara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83" name="Line 126"/>
            <p:cNvSpPr>
              <a:spLocks noChangeShapeType="1"/>
            </p:cNvSpPr>
            <p:nvPr/>
          </p:nvSpPr>
          <p:spPr bwMode="auto">
            <a:xfrm>
              <a:off x="1763717" y="3478221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Line 127"/>
            <p:cNvSpPr>
              <a:spLocks noChangeShapeType="1"/>
            </p:cNvSpPr>
            <p:nvPr/>
          </p:nvSpPr>
          <p:spPr bwMode="auto">
            <a:xfrm>
              <a:off x="1763717" y="3011495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Line 128"/>
            <p:cNvSpPr>
              <a:spLocks noChangeShapeType="1"/>
            </p:cNvSpPr>
            <p:nvPr/>
          </p:nvSpPr>
          <p:spPr bwMode="auto">
            <a:xfrm>
              <a:off x="1763717" y="2543183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Line 129"/>
            <p:cNvSpPr>
              <a:spLocks noChangeShapeType="1"/>
            </p:cNvSpPr>
            <p:nvPr/>
          </p:nvSpPr>
          <p:spPr bwMode="auto">
            <a:xfrm>
              <a:off x="1763717" y="2074870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Line 130"/>
            <p:cNvSpPr>
              <a:spLocks noChangeShapeType="1"/>
            </p:cNvSpPr>
            <p:nvPr/>
          </p:nvSpPr>
          <p:spPr bwMode="auto">
            <a:xfrm>
              <a:off x="1763717" y="1608144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Line 131"/>
            <p:cNvSpPr>
              <a:spLocks noChangeShapeType="1"/>
            </p:cNvSpPr>
            <p:nvPr/>
          </p:nvSpPr>
          <p:spPr bwMode="auto">
            <a:xfrm>
              <a:off x="1763717" y="1139831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Line 132"/>
            <p:cNvSpPr>
              <a:spLocks noChangeShapeType="1"/>
            </p:cNvSpPr>
            <p:nvPr/>
          </p:nvSpPr>
          <p:spPr bwMode="auto">
            <a:xfrm>
              <a:off x="1763717" y="673106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Line 133"/>
            <p:cNvSpPr>
              <a:spLocks noChangeShapeType="1"/>
            </p:cNvSpPr>
            <p:nvPr/>
          </p:nvSpPr>
          <p:spPr bwMode="auto">
            <a:xfrm flipH="1">
              <a:off x="5278446" y="3478221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Line 134"/>
            <p:cNvSpPr>
              <a:spLocks noChangeShapeType="1"/>
            </p:cNvSpPr>
            <p:nvPr/>
          </p:nvSpPr>
          <p:spPr bwMode="auto">
            <a:xfrm flipH="1">
              <a:off x="5278446" y="3011495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Line 135"/>
            <p:cNvSpPr>
              <a:spLocks noChangeShapeType="1"/>
            </p:cNvSpPr>
            <p:nvPr/>
          </p:nvSpPr>
          <p:spPr bwMode="auto">
            <a:xfrm flipH="1">
              <a:off x="5278446" y="2543183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Line 136"/>
            <p:cNvSpPr>
              <a:spLocks noChangeShapeType="1"/>
            </p:cNvSpPr>
            <p:nvPr/>
          </p:nvSpPr>
          <p:spPr bwMode="auto">
            <a:xfrm flipH="1">
              <a:off x="5278446" y="2074870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Line 137"/>
            <p:cNvSpPr>
              <a:spLocks noChangeShapeType="1"/>
            </p:cNvSpPr>
            <p:nvPr/>
          </p:nvSpPr>
          <p:spPr bwMode="auto">
            <a:xfrm flipH="1">
              <a:off x="5278446" y="1608144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Line 138"/>
            <p:cNvSpPr>
              <a:spLocks noChangeShapeType="1"/>
            </p:cNvSpPr>
            <p:nvPr/>
          </p:nvSpPr>
          <p:spPr bwMode="auto">
            <a:xfrm flipH="1">
              <a:off x="5278446" y="1139831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Line 139"/>
            <p:cNvSpPr>
              <a:spLocks noChangeShapeType="1"/>
            </p:cNvSpPr>
            <p:nvPr/>
          </p:nvSpPr>
          <p:spPr bwMode="auto">
            <a:xfrm flipH="1">
              <a:off x="5278446" y="673106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Rectangle 140"/>
            <p:cNvSpPr>
              <a:spLocks noChangeArrowheads="1"/>
            </p:cNvSpPr>
            <p:nvPr/>
          </p:nvSpPr>
          <p:spPr bwMode="auto">
            <a:xfrm>
              <a:off x="1624017" y="3389321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98" name="Rectangle 141"/>
            <p:cNvSpPr>
              <a:spLocks noChangeArrowheads="1"/>
            </p:cNvSpPr>
            <p:nvPr/>
          </p:nvSpPr>
          <p:spPr bwMode="auto">
            <a:xfrm>
              <a:off x="1533529" y="292418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99" name="Rectangle 142"/>
            <p:cNvSpPr>
              <a:spLocks noChangeArrowheads="1"/>
            </p:cNvSpPr>
            <p:nvPr/>
          </p:nvSpPr>
          <p:spPr bwMode="auto">
            <a:xfrm>
              <a:off x="1533529" y="2457457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0" name="Rectangle 143"/>
            <p:cNvSpPr>
              <a:spLocks noChangeArrowheads="1"/>
            </p:cNvSpPr>
            <p:nvPr/>
          </p:nvSpPr>
          <p:spPr bwMode="auto">
            <a:xfrm>
              <a:off x="1533529" y="1982795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1" name="Rectangle 144"/>
            <p:cNvSpPr>
              <a:spLocks noChangeArrowheads="1"/>
            </p:cNvSpPr>
            <p:nvPr/>
          </p:nvSpPr>
          <p:spPr bwMode="auto">
            <a:xfrm>
              <a:off x="1533529" y="1516069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2" name="Rectangle 145"/>
            <p:cNvSpPr>
              <a:spLocks noChangeArrowheads="1"/>
            </p:cNvSpPr>
            <p:nvPr/>
          </p:nvSpPr>
          <p:spPr bwMode="auto">
            <a:xfrm>
              <a:off x="1624017" y="1050931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3" name="Rectangle 146"/>
            <p:cNvSpPr>
              <a:spLocks noChangeArrowheads="1"/>
            </p:cNvSpPr>
            <p:nvPr/>
          </p:nvSpPr>
          <p:spPr bwMode="auto">
            <a:xfrm>
              <a:off x="1533529" y="584206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1.2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4" name="Freeform 147"/>
            <p:cNvSpPr>
              <a:spLocks/>
            </p:cNvSpPr>
            <p:nvPr/>
          </p:nvSpPr>
          <p:spPr bwMode="auto">
            <a:xfrm>
              <a:off x="1779592" y="582619"/>
              <a:ext cx="50800" cy="50800"/>
            </a:xfrm>
            <a:custGeom>
              <a:avLst/>
              <a:gdLst>
                <a:gd name="T0" fmla="*/ 0 w 99"/>
                <a:gd name="T1" fmla="*/ 95 h 99"/>
                <a:gd name="T2" fmla="*/ 1 w 99"/>
                <a:gd name="T3" fmla="*/ 92 h 99"/>
                <a:gd name="T4" fmla="*/ 44 w 99"/>
                <a:gd name="T5" fmla="*/ 49 h 99"/>
                <a:gd name="T6" fmla="*/ 1 w 99"/>
                <a:gd name="T7" fmla="*/ 7 h 99"/>
                <a:gd name="T8" fmla="*/ 0 w 99"/>
                <a:gd name="T9" fmla="*/ 4 h 99"/>
                <a:gd name="T10" fmla="*/ 2 w 99"/>
                <a:gd name="T11" fmla="*/ 2 h 99"/>
                <a:gd name="T12" fmla="*/ 5 w 99"/>
                <a:gd name="T13" fmla="*/ 0 h 99"/>
                <a:gd name="T14" fmla="*/ 8 w 99"/>
                <a:gd name="T15" fmla="*/ 1 h 99"/>
                <a:gd name="T16" fmla="*/ 50 w 99"/>
                <a:gd name="T17" fmla="*/ 44 h 99"/>
                <a:gd name="T18" fmla="*/ 92 w 99"/>
                <a:gd name="T19" fmla="*/ 1 h 99"/>
                <a:gd name="T20" fmla="*/ 95 w 99"/>
                <a:gd name="T21" fmla="*/ 0 h 99"/>
                <a:gd name="T22" fmla="*/ 98 w 99"/>
                <a:gd name="T23" fmla="*/ 1 h 99"/>
                <a:gd name="T24" fmla="*/ 99 w 99"/>
                <a:gd name="T25" fmla="*/ 4 h 99"/>
                <a:gd name="T26" fmla="*/ 98 w 99"/>
                <a:gd name="T27" fmla="*/ 7 h 99"/>
                <a:gd name="T28" fmla="*/ 56 w 99"/>
                <a:gd name="T29" fmla="*/ 49 h 99"/>
                <a:gd name="T30" fmla="*/ 98 w 99"/>
                <a:gd name="T31" fmla="*/ 92 h 99"/>
                <a:gd name="T32" fmla="*/ 99 w 99"/>
                <a:gd name="T33" fmla="*/ 95 h 99"/>
                <a:gd name="T34" fmla="*/ 98 w 99"/>
                <a:gd name="T35" fmla="*/ 97 h 99"/>
                <a:gd name="T36" fmla="*/ 95 w 99"/>
                <a:gd name="T37" fmla="*/ 99 h 99"/>
                <a:gd name="T38" fmla="*/ 92 w 99"/>
                <a:gd name="T39" fmla="*/ 97 h 99"/>
                <a:gd name="T40" fmla="*/ 50 w 99"/>
                <a:gd name="T41" fmla="*/ 55 h 99"/>
                <a:gd name="T42" fmla="*/ 8 w 99"/>
                <a:gd name="T43" fmla="*/ 97 h 99"/>
                <a:gd name="T44" fmla="*/ 5 w 99"/>
                <a:gd name="T45" fmla="*/ 99 h 99"/>
                <a:gd name="T46" fmla="*/ 2 w 99"/>
                <a:gd name="T47" fmla="*/ 97 h 99"/>
                <a:gd name="T48" fmla="*/ 0 w 99"/>
                <a:gd name="T49" fmla="*/ 9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99">
                  <a:moveTo>
                    <a:pt x="0" y="95"/>
                  </a:moveTo>
                  <a:cubicBezTo>
                    <a:pt x="0" y="94"/>
                    <a:pt x="1" y="93"/>
                    <a:pt x="1" y="92"/>
                  </a:cubicBezTo>
                  <a:lnTo>
                    <a:pt x="44" y="49"/>
                  </a:lnTo>
                  <a:lnTo>
                    <a:pt x="1" y="7"/>
                  </a:lnTo>
                  <a:cubicBezTo>
                    <a:pt x="1" y="6"/>
                    <a:pt x="0" y="5"/>
                    <a:pt x="0" y="4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3" y="1"/>
                    <a:pt x="3" y="0"/>
                    <a:pt x="5" y="0"/>
                  </a:cubicBezTo>
                  <a:cubicBezTo>
                    <a:pt x="5" y="0"/>
                    <a:pt x="6" y="1"/>
                    <a:pt x="8" y="1"/>
                  </a:cubicBezTo>
                  <a:lnTo>
                    <a:pt x="50" y="44"/>
                  </a:lnTo>
                  <a:lnTo>
                    <a:pt x="92" y="1"/>
                  </a:lnTo>
                  <a:cubicBezTo>
                    <a:pt x="93" y="1"/>
                    <a:pt x="94" y="0"/>
                    <a:pt x="95" y="0"/>
                  </a:cubicBezTo>
                  <a:cubicBezTo>
                    <a:pt x="96" y="0"/>
                    <a:pt x="97" y="1"/>
                    <a:pt x="98" y="1"/>
                  </a:cubicBezTo>
                  <a:cubicBezTo>
                    <a:pt x="99" y="2"/>
                    <a:pt x="99" y="3"/>
                    <a:pt x="99" y="4"/>
                  </a:cubicBezTo>
                  <a:cubicBezTo>
                    <a:pt x="99" y="5"/>
                    <a:pt x="99" y="6"/>
                    <a:pt x="98" y="7"/>
                  </a:cubicBezTo>
                  <a:lnTo>
                    <a:pt x="56" y="49"/>
                  </a:lnTo>
                  <a:lnTo>
                    <a:pt x="98" y="92"/>
                  </a:lnTo>
                  <a:cubicBezTo>
                    <a:pt x="99" y="93"/>
                    <a:pt x="99" y="94"/>
                    <a:pt x="99" y="95"/>
                  </a:cubicBezTo>
                  <a:cubicBezTo>
                    <a:pt x="99" y="96"/>
                    <a:pt x="99" y="97"/>
                    <a:pt x="98" y="97"/>
                  </a:cubicBezTo>
                  <a:cubicBezTo>
                    <a:pt x="97" y="98"/>
                    <a:pt x="96" y="99"/>
                    <a:pt x="95" y="99"/>
                  </a:cubicBezTo>
                  <a:cubicBezTo>
                    <a:pt x="94" y="99"/>
                    <a:pt x="93" y="98"/>
                    <a:pt x="92" y="97"/>
                  </a:cubicBezTo>
                  <a:lnTo>
                    <a:pt x="50" y="55"/>
                  </a:lnTo>
                  <a:lnTo>
                    <a:pt x="8" y="97"/>
                  </a:lnTo>
                  <a:cubicBezTo>
                    <a:pt x="7" y="98"/>
                    <a:pt x="6" y="99"/>
                    <a:pt x="5" y="99"/>
                  </a:cubicBezTo>
                  <a:cubicBezTo>
                    <a:pt x="3" y="99"/>
                    <a:pt x="3" y="98"/>
                    <a:pt x="2" y="97"/>
                  </a:cubicBezTo>
                  <a:cubicBezTo>
                    <a:pt x="1" y="97"/>
                    <a:pt x="0" y="96"/>
                    <a:pt x="0" y="9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Rectangle 148"/>
            <p:cNvSpPr>
              <a:spLocks noChangeArrowheads="1"/>
            </p:cNvSpPr>
            <p:nvPr/>
          </p:nvSpPr>
          <p:spPr bwMode="auto">
            <a:xfrm>
              <a:off x="1854204" y="509594"/>
              <a:ext cx="1571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6" name="Rectangle 149"/>
            <p:cNvSpPr>
              <a:spLocks noChangeArrowheads="1"/>
            </p:cNvSpPr>
            <p:nvPr/>
          </p:nvSpPr>
          <p:spPr bwMode="auto">
            <a:xfrm>
              <a:off x="1995492" y="463556"/>
              <a:ext cx="103188" cy="138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-3</a:t>
              </a:r>
              <a:endPara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7" name="Freeform 150"/>
            <p:cNvSpPr>
              <a:spLocks/>
            </p:cNvSpPr>
            <p:nvPr/>
          </p:nvSpPr>
          <p:spPr bwMode="auto">
            <a:xfrm>
              <a:off x="1763717" y="1019181"/>
              <a:ext cx="3549655" cy="2459039"/>
            </a:xfrm>
            <a:custGeom>
              <a:avLst/>
              <a:gdLst>
                <a:gd name="T0" fmla="*/ 32 w 2236"/>
                <a:gd name="T1" fmla="*/ 1547 h 1549"/>
                <a:gd name="T2" fmla="*/ 78 w 2236"/>
                <a:gd name="T3" fmla="*/ 1523 h 1549"/>
                <a:gd name="T4" fmla="*/ 125 w 2236"/>
                <a:gd name="T5" fmla="*/ 1481 h 1549"/>
                <a:gd name="T6" fmla="*/ 172 w 2236"/>
                <a:gd name="T7" fmla="*/ 1419 h 1549"/>
                <a:gd name="T8" fmla="*/ 219 w 2236"/>
                <a:gd name="T9" fmla="*/ 1339 h 1549"/>
                <a:gd name="T10" fmla="*/ 266 w 2236"/>
                <a:gd name="T11" fmla="*/ 1226 h 1549"/>
                <a:gd name="T12" fmla="*/ 313 w 2236"/>
                <a:gd name="T13" fmla="*/ 1111 h 1549"/>
                <a:gd name="T14" fmla="*/ 360 w 2236"/>
                <a:gd name="T15" fmla="*/ 1005 h 1549"/>
                <a:gd name="T16" fmla="*/ 407 w 2236"/>
                <a:gd name="T17" fmla="*/ 919 h 1549"/>
                <a:gd name="T18" fmla="*/ 454 w 2236"/>
                <a:gd name="T19" fmla="*/ 842 h 1549"/>
                <a:gd name="T20" fmla="*/ 501 w 2236"/>
                <a:gd name="T21" fmla="*/ 799 h 1549"/>
                <a:gd name="T22" fmla="*/ 548 w 2236"/>
                <a:gd name="T23" fmla="*/ 780 h 1549"/>
                <a:gd name="T24" fmla="*/ 595 w 2236"/>
                <a:gd name="T25" fmla="*/ 773 h 1549"/>
                <a:gd name="T26" fmla="*/ 641 w 2236"/>
                <a:gd name="T27" fmla="*/ 750 h 1549"/>
                <a:gd name="T28" fmla="*/ 688 w 2236"/>
                <a:gd name="T29" fmla="*/ 725 h 1549"/>
                <a:gd name="T30" fmla="*/ 735 w 2236"/>
                <a:gd name="T31" fmla="*/ 680 h 1549"/>
                <a:gd name="T32" fmla="*/ 782 w 2236"/>
                <a:gd name="T33" fmla="*/ 607 h 1549"/>
                <a:gd name="T34" fmla="*/ 829 w 2236"/>
                <a:gd name="T35" fmla="*/ 501 h 1549"/>
                <a:gd name="T36" fmla="*/ 876 w 2236"/>
                <a:gd name="T37" fmla="*/ 395 h 1549"/>
                <a:gd name="T38" fmla="*/ 923 w 2236"/>
                <a:gd name="T39" fmla="*/ 285 h 1549"/>
                <a:gd name="T40" fmla="*/ 970 w 2236"/>
                <a:gd name="T41" fmla="*/ 183 h 1549"/>
                <a:gd name="T42" fmla="*/ 1017 w 2236"/>
                <a:gd name="T43" fmla="*/ 93 h 1549"/>
                <a:gd name="T44" fmla="*/ 1064 w 2236"/>
                <a:gd name="T45" fmla="*/ 43 h 1549"/>
                <a:gd name="T46" fmla="*/ 1110 w 2236"/>
                <a:gd name="T47" fmla="*/ 12 h 1549"/>
                <a:gd name="T48" fmla="*/ 1157 w 2236"/>
                <a:gd name="T49" fmla="*/ 2 h 1549"/>
                <a:gd name="T50" fmla="*/ 1204 w 2236"/>
                <a:gd name="T51" fmla="*/ 15 h 1549"/>
                <a:gd name="T52" fmla="*/ 1251 w 2236"/>
                <a:gd name="T53" fmla="*/ 54 h 1549"/>
                <a:gd name="T54" fmla="*/ 1298 w 2236"/>
                <a:gd name="T55" fmla="*/ 84 h 1549"/>
                <a:gd name="T56" fmla="*/ 1345 w 2236"/>
                <a:gd name="T57" fmla="*/ 111 h 1549"/>
                <a:gd name="T58" fmla="*/ 1392 w 2236"/>
                <a:gd name="T59" fmla="*/ 137 h 1549"/>
                <a:gd name="T60" fmla="*/ 1439 w 2236"/>
                <a:gd name="T61" fmla="*/ 155 h 1549"/>
                <a:gd name="T62" fmla="*/ 1486 w 2236"/>
                <a:gd name="T63" fmla="*/ 139 h 1549"/>
                <a:gd name="T64" fmla="*/ 1532 w 2236"/>
                <a:gd name="T65" fmla="*/ 109 h 1549"/>
                <a:gd name="T66" fmla="*/ 1580 w 2236"/>
                <a:gd name="T67" fmla="*/ 80 h 1549"/>
                <a:gd name="T68" fmla="*/ 1627 w 2236"/>
                <a:gd name="T69" fmla="*/ 52 h 1549"/>
                <a:gd name="T70" fmla="*/ 1673 w 2236"/>
                <a:gd name="T71" fmla="*/ 16 h 1549"/>
                <a:gd name="T72" fmla="*/ 1720 w 2236"/>
                <a:gd name="T73" fmla="*/ 0 h 1549"/>
                <a:gd name="T74" fmla="*/ 1767 w 2236"/>
                <a:gd name="T75" fmla="*/ 12 h 1549"/>
                <a:gd name="T76" fmla="*/ 1814 w 2236"/>
                <a:gd name="T77" fmla="*/ 36 h 1549"/>
                <a:gd name="T78" fmla="*/ 1861 w 2236"/>
                <a:gd name="T79" fmla="*/ 59 h 1549"/>
                <a:gd name="T80" fmla="*/ 1908 w 2236"/>
                <a:gd name="T81" fmla="*/ 94 h 1549"/>
                <a:gd name="T82" fmla="*/ 1955 w 2236"/>
                <a:gd name="T83" fmla="*/ 133 h 1549"/>
                <a:gd name="T84" fmla="*/ 2002 w 2236"/>
                <a:gd name="T85" fmla="*/ 150 h 1549"/>
                <a:gd name="T86" fmla="*/ 2049 w 2236"/>
                <a:gd name="T87" fmla="*/ 142 h 1549"/>
                <a:gd name="T88" fmla="*/ 2095 w 2236"/>
                <a:gd name="T89" fmla="*/ 126 h 1549"/>
                <a:gd name="T90" fmla="*/ 2142 w 2236"/>
                <a:gd name="T91" fmla="*/ 105 h 1549"/>
                <a:gd name="T92" fmla="*/ 2189 w 2236"/>
                <a:gd name="T93" fmla="*/ 66 h 1549"/>
                <a:gd name="T94" fmla="*/ 2236 w 2236"/>
                <a:gd name="T95" fmla="*/ 26 h 1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236" h="1549">
                  <a:moveTo>
                    <a:pt x="0" y="1549"/>
                  </a:moveTo>
                  <a:lnTo>
                    <a:pt x="16" y="1549"/>
                  </a:lnTo>
                  <a:lnTo>
                    <a:pt x="32" y="1547"/>
                  </a:lnTo>
                  <a:lnTo>
                    <a:pt x="47" y="1541"/>
                  </a:lnTo>
                  <a:lnTo>
                    <a:pt x="63" y="1533"/>
                  </a:lnTo>
                  <a:lnTo>
                    <a:pt x="78" y="1523"/>
                  </a:lnTo>
                  <a:lnTo>
                    <a:pt x="94" y="1511"/>
                  </a:lnTo>
                  <a:lnTo>
                    <a:pt x="110" y="1498"/>
                  </a:lnTo>
                  <a:lnTo>
                    <a:pt x="125" y="1481"/>
                  </a:lnTo>
                  <a:lnTo>
                    <a:pt x="141" y="1462"/>
                  </a:lnTo>
                  <a:lnTo>
                    <a:pt x="157" y="1441"/>
                  </a:lnTo>
                  <a:lnTo>
                    <a:pt x="172" y="1419"/>
                  </a:lnTo>
                  <a:lnTo>
                    <a:pt x="188" y="1396"/>
                  </a:lnTo>
                  <a:lnTo>
                    <a:pt x="204" y="1370"/>
                  </a:lnTo>
                  <a:lnTo>
                    <a:pt x="219" y="1339"/>
                  </a:lnTo>
                  <a:lnTo>
                    <a:pt x="235" y="1304"/>
                  </a:lnTo>
                  <a:lnTo>
                    <a:pt x="250" y="1265"/>
                  </a:lnTo>
                  <a:lnTo>
                    <a:pt x="266" y="1226"/>
                  </a:lnTo>
                  <a:lnTo>
                    <a:pt x="282" y="1188"/>
                  </a:lnTo>
                  <a:lnTo>
                    <a:pt x="297" y="1149"/>
                  </a:lnTo>
                  <a:lnTo>
                    <a:pt x="313" y="1111"/>
                  </a:lnTo>
                  <a:lnTo>
                    <a:pt x="329" y="1074"/>
                  </a:lnTo>
                  <a:lnTo>
                    <a:pt x="344" y="1038"/>
                  </a:lnTo>
                  <a:lnTo>
                    <a:pt x="360" y="1005"/>
                  </a:lnTo>
                  <a:lnTo>
                    <a:pt x="376" y="975"/>
                  </a:lnTo>
                  <a:lnTo>
                    <a:pt x="391" y="947"/>
                  </a:lnTo>
                  <a:lnTo>
                    <a:pt x="407" y="919"/>
                  </a:lnTo>
                  <a:lnTo>
                    <a:pt x="423" y="892"/>
                  </a:lnTo>
                  <a:lnTo>
                    <a:pt x="438" y="865"/>
                  </a:lnTo>
                  <a:lnTo>
                    <a:pt x="454" y="842"/>
                  </a:lnTo>
                  <a:lnTo>
                    <a:pt x="469" y="824"/>
                  </a:lnTo>
                  <a:lnTo>
                    <a:pt x="485" y="810"/>
                  </a:lnTo>
                  <a:lnTo>
                    <a:pt x="501" y="799"/>
                  </a:lnTo>
                  <a:lnTo>
                    <a:pt x="516" y="791"/>
                  </a:lnTo>
                  <a:lnTo>
                    <a:pt x="532" y="784"/>
                  </a:lnTo>
                  <a:lnTo>
                    <a:pt x="548" y="780"/>
                  </a:lnTo>
                  <a:lnTo>
                    <a:pt x="563" y="778"/>
                  </a:lnTo>
                  <a:lnTo>
                    <a:pt x="579" y="776"/>
                  </a:lnTo>
                  <a:lnTo>
                    <a:pt x="595" y="773"/>
                  </a:lnTo>
                  <a:lnTo>
                    <a:pt x="610" y="767"/>
                  </a:lnTo>
                  <a:lnTo>
                    <a:pt x="626" y="758"/>
                  </a:lnTo>
                  <a:lnTo>
                    <a:pt x="641" y="750"/>
                  </a:lnTo>
                  <a:lnTo>
                    <a:pt x="657" y="742"/>
                  </a:lnTo>
                  <a:lnTo>
                    <a:pt x="673" y="735"/>
                  </a:lnTo>
                  <a:lnTo>
                    <a:pt x="688" y="725"/>
                  </a:lnTo>
                  <a:lnTo>
                    <a:pt x="704" y="713"/>
                  </a:lnTo>
                  <a:lnTo>
                    <a:pt x="719" y="698"/>
                  </a:lnTo>
                  <a:lnTo>
                    <a:pt x="735" y="680"/>
                  </a:lnTo>
                  <a:lnTo>
                    <a:pt x="751" y="659"/>
                  </a:lnTo>
                  <a:lnTo>
                    <a:pt x="766" y="636"/>
                  </a:lnTo>
                  <a:lnTo>
                    <a:pt x="782" y="607"/>
                  </a:lnTo>
                  <a:lnTo>
                    <a:pt x="798" y="574"/>
                  </a:lnTo>
                  <a:lnTo>
                    <a:pt x="813" y="538"/>
                  </a:lnTo>
                  <a:lnTo>
                    <a:pt x="829" y="501"/>
                  </a:lnTo>
                  <a:lnTo>
                    <a:pt x="845" y="465"/>
                  </a:lnTo>
                  <a:lnTo>
                    <a:pt x="860" y="430"/>
                  </a:lnTo>
                  <a:lnTo>
                    <a:pt x="876" y="395"/>
                  </a:lnTo>
                  <a:lnTo>
                    <a:pt x="891" y="358"/>
                  </a:lnTo>
                  <a:lnTo>
                    <a:pt x="907" y="322"/>
                  </a:lnTo>
                  <a:lnTo>
                    <a:pt x="923" y="285"/>
                  </a:lnTo>
                  <a:lnTo>
                    <a:pt x="938" y="250"/>
                  </a:lnTo>
                  <a:lnTo>
                    <a:pt x="954" y="216"/>
                  </a:lnTo>
                  <a:lnTo>
                    <a:pt x="970" y="183"/>
                  </a:lnTo>
                  <a:lnTo>
                    <a:pt x="985" y="150"/>
                  </a:lnTo>
                  <a:lnTo>
                    <a:pt x="1001" y="119"/>
                  </a:lnTo>
                  <a:lnTo>
                    <a:pt x="1017" y="93"/>
                  </a:lnTo>
                  <a:lnTo>
                    <a:pt x="1032" y="72"/>
                  </a:lnTo>
                  <a:lnTo>
                    <a:pt x="1048" y="56"/>
                  </a:lnTo>
                  <a:lnTo>
                    <a:pt x="1064" y="43"/>
                  </a:lnTo>
                  <a:lnTo>
                    <a:pt x="1079" y="31"/>
                  </a:lnTo>
                  <a:lnTo>
                    <a:pt x="1095" y="21"/>
                  </a:lnTo>
                  <a:lnTo>
                    <a:pt x="1110" y="12"/>
                  </a:lnTo>
                  <a:lnTo>
                    <a:pt x="1126" y="5"/>
                  </a:lnTo>
                  <a:lnTo>
                    <a:pt x="1142" y="2"/>
                  </a:lnTo>
                  <a:lnTo>
                    <a:pt x="1157" y="2"/>
                  </a:lnTo>
                  <a:lnTo>
                    <a:pt x="1173" y="5"/>
                  </a:lnTo>
                  <a:lnTo>
                    <a:pt x="1189" y="8"/>
                  </a:lnTo>
                  <a:lnTo>
                    <a:pt x="1204" y="15"/>
                  </a:lnTo>
                  <a:lnTo>
                    <a:pt x="1220" y="25"/>
                  </a:lnTo>
                  <a:lnTo>
                    <a:pt x="1236" y="38"/>
                  </a:lnTo>
                  <a:lnTo>
                    <a:pt x="1251" y="54"/>
                  </a:lnTo>
                  <a:lnTo>
                    <a:pt x="1267" y="67"/>
                  </a:lnTo>
                  <a:lnTo>
                    <a:pt x="1282" y="76"/>
                  </a:lnTo>
                  <a:lnTo>
                    <a:pt x="1298" y="84"/>
                  </a:lnTo>
                  <a:lnTo>
                    <a:pt x="1314" y="91"/>
                  </a:lnTo>
                  <a:lnTo>
                    <a:pt x="1329" y="100"/>
                  </a:lnTo>
                  <a:lnTo>
                    <a:pt x="1345" y="111"/>
                  </a:lnTo>
                  <a:lnTo>
                    <a:pt x="1361" y="122"/>
                  </a:lnTo>
                  <a:lnTo>
                    <a:pt x="1376" y="130"/>
                  </a:lnTo>
                  <a:lnTo>
                    <a:pt x="1392" y="137"/>
                  </a:lnTo>
                  <a:lnTo>
                    <a:pt x="1408" y="144"/>
                  </a:lnTo>
                  <a:lnTo>
                    <a:pt x="1423" y="151"/>
                  </a:lnTo>
                  <a:lnTo>
                    <a:pt x="1439" y="155"/>
                  </a:lnTo>
                  <a:lnTo>
                    <a:pt x="1454" y="155"/>
                  </a:lnTo>
                  <a:lnTo>
                    <a:pt x="1470" y="149"/>
                  </a:lnTo>
                  <a:lnTo>
                    <a:pt x="1486" y="139"/>
                  </a:lnTo>
                  <a:lnTo>
                    <a:pt x="1501" y="127"/>
                  </a:lnTo>
                  <a:lnTo>
                    <a:pt x="1517" y="117"/>
                  </a:lnTo>
                  <a:lnTo>
                    <a:pt x="1532" y="109"/>
                  </a:lnTo>
                  <a:lnTo>
                    <a:pt x="1548" y="101"/>
                  </a:lnTo>
                  <a:lnTo>
                    <a:pt x="1564" y="91"/>
                  </a:lnTo>
                  <a:lnTo>
                    <a:pt x="1580" y="80"/>
                  </a:lnTo>
                  <a:lnTo>
                    <a:pt x="1595" y="70"/>
                  </a:lnTo>
                  <a:lnTo>
                    <a:pt x="1611" y="61"/>
                  </a:lnTo>
                  <a:lnTo>
                    <a:pt x="1627" y="52"/>
                  </a:lnTo>
                  <a:lnTo>
                    <a:pt x="1642" y="42"/>
                  </a:lnTo>
                  <a:lnTo>
                    <a:pt x="1658" y="30"/>
                  </a:lnTo>
                  <a:lnTo>
                    <a:pt x="1673" y="16"/>
                  </a:lnTo>
                  <a:lnTo>
                    <a:pt x="1689" y="6"/>
                  </a:lnTo>
                  <a:lnTo>
                    <a:pt x="1704" y="0"/>
                  </a:lnTo>
                  <a:lnTo>
                    <a:pt x="1720" y="0"/>
                  </a:lnTo>
                  <a:lnTo>
                    <a:pt x="1736" y="3"/>
                  </a:lnTo>
                  <a:lnTo>
                    <a:pt x="1751" y="7"/>
                  </a:lnTo>
                  <a:lnTo>
                    <a:pt x="1767" y="12"/>
                  </a:lnTo>
                  <a:lnTo>
                    <a:pt x="1783" y="18"/>
                  </a:lnTo>
                  <a:lnTo>
                    <a:pt x="1798" y="26"/>
                  </a:lnTo>
                  <a:lnTo>
                    <a:pt x="1814" y="36"/>
                  </a:lnTo>
                  <a:lnTo>
                    <a:pt x="1830" y="46"/>
                  </a:lnTo>
                  <a:lnTo>
                    <a:pt x="1845" y="53"/>
                  </a:lnTo>
                  <a:lnTo>
                    <a:pt x="1861" y="59"/>
                  </a:lnTo>
                  <a:lnTo>
                    <a:pt x="1877" y="67"/>
                  </a:lnTo>
                  <a:lnTo>
                    <a:pt x="1892" y="79"/>
                  </a:lnTo>
                  <a:lnTo>
                    <a:pt x="1908" y="94"/>
                  </a:lnTo>
                  <a:lnTo>
                    <a:pt x="1923" y="109"/>
                  </a:lnTo>
                  <a:lnTo>
                    <a:pt x="1939" y="123"/>
                  </a:lnTo>
                  <a:lnTo>
                    <a:pt x="1955" y="133"/>
                  </a:lnTo>
                  <a:lnTo>
                    <a:pt x="1970" y="140"/>
                  </a:lnTo>
                  <a:lnTo>
                    <a:pt x="1986" y="146"/>
                  </a:lnTo>
                  <a:lnTo>
                    <a:pt x="2002" y="150"/>
                  </a:lnTo>
                  <a:lnTo>
                    <a:pt x="2017" y="151"/>
                  </a:lnTo>
                  <a:lnTo>
                    <a:pt x="2033" y="148"/>
                  </a:lnTo>
                  <a:lnTo>
                    <a:pt x="2049" y="142"/>
                  </a:lnTo>
                  <a:lnTo>
                    <a:pt x="2064" y="134"/>
                  </a:lnTo>
                  <a:lnTo>
                    <a:pt x="2080" y="129"/>
                  </a:lnTo>
                  <a:lnTo>
                    <a:pt x="2095" y="126"/>
                  </a:lnTo>
                  <a:lnTo>
                    <a:pt x="2111" y="123"/>
                  </a:lnTo>
                  <a:lnTo>
                    <a:pt x="2127" y="116"/>
                  </a:lnTo>
                  <a:lnTo>
                    <a:pt x="2142" y="105"/>
                  </a:lnTo>
                  <a:lnTo>
                    <a:pt x="2158" y="92"/>
                  </a:lnTo>
                  <a:lnTo>
                    <a:pt x="2174" y="79"/>
                  </a:lnTo>
                  <a:lnTo>
                    <a:pt x="2189" y="66"/>
                  </a:lnTo>
                  <a:lnTo>
                    <a:pt x="2205" y="53"/>
                  </a:lnTo>
                  <a:lnTo>
                    <a:pt x="2221" y="40"/>
                  </a:lnTo>
                  <a:lnTo>
                    <a:pt x="2236" y="26"/>
                  </a:lnTo>
                </a:path>
              </a:pathLst>
            </a:custGeom>
            <a:noFill/>
            <a:ln w="1905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Freeform 151"/>
            <p:cNvSpPr>
              <a:spLocks/>
            </p:cNvSpPr>
            <p:nvPr/>
          </p:nvSpPr>
          <p:spPr bwMode="auto">
            <a:xfrm>
              <a:off x="1763717" y="1139831"/>
              <a:ext cx="3549655" cy="2338389"/>
            </a:xfrm>
            <a:custGeom>
              <a:avLst/>
              <a:gdLst>
                <a:gd name="T0" fmla="*/ 32 w 2236"/>
                <a:gd name="T1" fmla="*/ 1432 h 1473"/>
                <a:gd name="T2" fmla="*/ 78 w 2236"/>
                <a:gd name="T3" fmla="*/ 1370 h 1473"/>
                <a:gd name="T4" fmla="*/ 125 w 2236"/>
                <a:gd name="T5" fmla="*/ 1307 h 1473"/>
                <a:gd name="T6" fmla="*/ 172 w 2236"/>
                <a:gd name="T7" fmla="*/ 1245 h 1473"/>
                <a:gd name="T8" fmla="*/ 219 w 2236"/>
                <a:gd name="T9" fmla="*/ 1183 h 1473"/>
                <a:gd name="T10" fmla="*/ 266 w 2236"/>
                <a:gd name="T11" fmla="*/ 1121 h 1473"/>
                <a:gd name="T12" fmla="*/ 313 w 2236"/>
                <a:gd name="T13" fmla="*/ 1058 h 1473"/>
                <a:gd name="T14" fmla="*/ 360 w 2236"/>
                <a:gd name="T15" fmla="*/ 996 h 1473"/>
                <a:gd name="T16" fmla="*/ 407 w 2236"/>
                <a:gd name="T17" fmla="*/ 934 h 1473"/>
                <a:gd name="T18" fmla="*/ 454 w 2236"/>
                <a:gd name="T19" fmla="*/ 872 h 1473"/>
                <a:gd name="T20" fmla="*/ 501 w 2236"/>
                <a:gd name="T21" fmla="*/ 809 h 1473"/>
                <a:gd name="T22" fmla="*/ 548 w 2236"/>
                <a:gd name="T23" fmla="*/ 747 h 1473"/>
                <a:gd name="T24" fmla="*/ 595 w 2236"/>
                <a:gd name="T25" fmla="*/ 685 h 1473"/>
                <a:gd name="T26" fmla="*/ 641 w 2236"/>
                <a:gd name="T27" fmla="*/ 623 h 1473"/>
                <a:gd name="T28" fmla="*/ 688 w 2236"/>
                <a:gd name="T29" fmla="*/ 561 h 1473"/>
                <a:gd name="T30" fmla="*/ 735 w 2236"/>
                <a:gd name="T31" fmla="*/ 498 h 1473"/>
                <a:gd name="T32" fmla="*/ 782 w 2236"/>
                <a:gd name="T33" fmla="*/ 436 h 1473"/>
                <a:gd name="T34" fmla="*/ 829 w 2236"/>
                <a:gd name="T35" fmla="*/ 374 h 1473"/>
                <a:gd name="T36" fmla="*/ 876 w 2236"/>
                <a:gd name="T37" fmla="*/ 312 h 1473"/>
                <a:gd name="T38" fmla="*/ 923 w 2236"/>
                <a:gd name="T39" fmla="*/ 249 h 1473"/>
                <a:gd name="T40" fmla="*/ 970 w 2236"/>
                <a:gd name="T41" fmla="*/ 187 h 1473"/>
                <a:gd name="T42" fmla="*/ 1017 w 2236"/>
                <a:gd name="T43" fmla="*/ 125 h 1473"/>
                <a:gd name="T44" fmla="*/ 1064 w 2236"/>
                <a:gd name="T45" fmla="*/ 63 h 1473"/>
                <a:gd name="T46" fmla="*/ 1110 w 2236"/>
                <a:gd name="T47" fmla="*/ 0 h 1473"/>
                <a:gd name="T48" fmla="*/ 1157 w 2236"/>
                <a:gd name="T49" fmla="*/ 0 h 1473"/>
                <a:gd name="T50" fmla="*/ 1204 w 2236"/>
                <a:gd name="T51" fmla="*/ 0 h 1473"/>
                <a:gd name="T52" fmla="*/ 1251 w 2236"/>
                <a:gd name="T53" fmla="*/ 0 h 1473"/>
                <a:gd name="T54" fmla="*/ 1298 w 2236"/>
                <a:gd name="T55" fmla="*/ 0 h 1473"/>
                <a:gd name="T56" fmla="*/ 1345 w 2236"/>
                <a:gd name="T57" fmla="*/ 0 h 1473"/>
                <a:gd name="T58" fmla="*/ 1392 w 2236"/>
                <a:gd name="T59" fmla="*/ 0 h 1473"/>
                <a:gd name="T60" fmla="*/ 1439 w 2236"/>
                <a:gd name="T61" fmla="*/ 0 h 1473"/>
                <a:gd name="T62" fmla="*/ 1486 w 2236"/>
                <a:gd name="T63" fmla="*/ 0 h 1473"/>
                <a:gd name="T64" fmla="*/ 1532 w 2236"/>
                <a:gd name="T65" fmla="*/ 0 h 1473"/>
                <a:gd name="T66" fmla="*/ 1580 w 2236"/>
                <a:gd name="T67" fmla="*/ 0 h 1473"/>
                <a:gd name="T68" fmla="*/ 1627 w 2236"/>
                <a:gd name="T69" fmla="*/ 0 h 1473"/>
                <a:gd name="T70" fmla="*/ 1673 w 2236"/>
                <a:gd name="T71" fmla="*/ 0 h 1473"/>
                <a:gd name="T72" fmla="*/ 1720 w 2236"/>
                <a:gd name="T73" fmla="*/ 0 h 1473"/>
                <a:gd name="T74" fmla="*/ 1767 w 2236"/>
                <a:gd name="T75" fmla="*/ 0 h 1473"/>
                <a:gd name="T76" fmla="*/ 1814 w 2236"/>
                <a:gd name="T77" fmla="*/ 0 h 1473"/>
                <a:gd name="T78" fmla="*/ 1861 w 2236"/>
                <a:gd name="T79" fmla="*/ 0 h 1473"/>
                <a:gd name="T80" fmla="*/ 1908 w 2236"/>
                <a:gd name="T81" fmla="*/ 0 h 1473"/>
                <a:gd name="T82" fmla="*/ 1955 w 2236"/>
                <a:gd name="T83" fmla="*/ 0 h 1473"/>
                <a:gd name="T84" fmla="*/ 2002 w 2236"/>
                <a:gd name="T85" fmla="*/ 0 h 1473"/>
                <a:gd name="T86" fmla="*/ 2049 w 2236"/>
                <a:gd name="T87" fmla="*/ 0 h 1473"/>
                <a:gd name="T88" fmla="*/ 2095 w 2236"/>
                <a:gd name="T89" fmla="*/ 0 h 1473"/>
                <a:gd name="T90" fmla="*/ 2142 w 2236"/>
                <a:gd name="T91" fmla="*/ 0 h 1473"/>
                <a:gd name="T92" fmla="*/ 2189 w 2236"/>
                <a:gd name="T93" fmla="*/ 0 h 1473"/>
                <a:gd name="T94" fmla="*/ 2236 w 2236"/>
                <a:gd name="T95" fmla="*/ 0 h 1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236" h="1473">
                  <a:moveTo>
                    <a:pt x="0" y="1473"/>
                  </a:moveTo>
                  <a:lnTo>
                    <a:pt x="16" y="1453"/>
                  </a:lnTo>
                  <a:lnTo>
                    <a:pt x="32" y="1432"/>
                  </a:lnTo>
                  <a:lnTo>
                    <a:pt x="47" y="1411"/>
                  </a:lnTo>
                  <a:lnTo>
                    <a:pt x="63" y="1390"/>
                  </a:lnTo>
                  <a:lnTo>
                    <a:pt x="78" y="1370"/>
                  </a:lnTo>
                  <a:lnTo>
                    <a:pt x="94" y="1349"/>
                  </a:lnTo>
                  <a:lnTo>
                    <a:pt x="110" y="1328"/>
                  </a:lnTo>
                  <a:lnTo>
                    <a:pt x="125" y="1307"/>
                  </a:lnTo>
                  <a:lnTo>
                    <a:pt x="141" y="1287"/>
                  </a:lnTo>
                  <a:lnTo>
                    <a:pt x="157" y="1266"/>
                  </a:lnTo>
                  <a:lnTo>
                    <a:pt x="172" y="1245"/>
                  </a:lnTo>
                  <a:lnTo>
                    <a:pt x="188" y="1225"/>
                  </a:lnTo>
                  <a:lnTo>
                    <a:pt x="204" y="1204"/>
                  </a:lnTo>
                  <a:lnTo>
                    <a:pt x="219" y="1183"/>
                  </a:lnTo>
                  <a:lnTo>
                    <a:pt x="235" y="1162"/>
                  </a:lnTo>
                  <a:lnTo>
                    <a:pt x="250" y="1141"/>
                  </a:lnTo>
                  <a:lnTo>
                    <a:pt x="266" y="1121"/>
                  </a:lnTo>
                  <a:lnTo>
                    <a:pt x="282" y="1100"/>
                  </a:lnTo>
                  <a:lnTo>
                    <a:pt x="297" y="1079"/>
                  </a:lnTo>
                  <a:lnTo>
                    <a:pt x="313" y="1058"/>
                  </a:lnTo>
                  <a:lnTo>
                    <a:pt x="329" y="1038"/>
                  </a:lnTo>
                  <a:lnTo>
                    <a:pt x="344" y="1017"/>
                  </a:lnTo>
                  <a:lnTo>
                    <a:pt x="360" y="996"/>
                  </a:lnTo>
                  <a:lnTo>
                    <a:pt x="376" y="976"/>
                  </a:lnTo>
                  <a:lnTo>
                    <a:pt x="391" y="955"/>
                  </a:lnTo>
                  <a:lnTo>
                    <a:pt x="407" y="934"/>
                  </a:lnTo>
                  <a:lnTo>
                    <a:pt x="423" y="913"/>
                  </a:lnTo>
                  <a:lnTo>
                    <a:pt x="438" y="893"/>
                  </a:lnTo>
                  <a:lnTo>
                    <a:pt x="454" y="872"/>
                  </a:lnTo>
                  <a:lnTo>
                    <a:pt x="469" y="851"/>
                  </a:lnTo>
                  <a:lnTo>
                    <a:pt x="485" y="830"/>
                  </a:lnTo>
                  <a:lnTo>
                    <a:pt x="501" y="809"/>
                  </a:lnTo>
                  <a:lnTo>
                    <a:pt x="516" y="789"/>
                  </a:lnTo>
                  <a:lnTo>
                    <a:pt x="532" y="768"/>
                  </a:lnTo>
                  <a:lnTo>
                    <a:pt x="548" y="747"/>
                  </a:lnTo>
                  <a:lnTo>
                    <a:pt x="563" y="727"/>
                  </a:lnTo>
                  <a:lnTo>
                    <a:pt x="579" y="706"/>
                  </a:lnTo>
                  <a:lnTo>
                    <a:pt x="595" y="685"/>
                  </a:lnTo>
                  <a:lnTo>
                    <a:pt x="610" y="664"/>
                  </a:lnTo>
                  <a:lnTo>
                    <a:pt x="626" y="644"/>
                  </a:lnTo>
                  <a:lnTo>
                    <a:pt x="641" y="623"/>
                  </a:lnTo>
                  <a:lnTo>
                    <a:pt x="657" y="602"/>
                  </a:lnTo>
                  <a:lnTo>
                    <a:pt x="673" y="581"/>
                  </a:lnTo>
                  <a:lnTo>
                    <a:pt x="688" y="561"/>
                  </a:lnTo>
                  <a:lnTo>
                    <a:pt x="704" y="540"/>
                  </a:lnTo>
                  <a:lnTo>
                    <a:pt x="719" y="519"/>
                  </a:lnTo>
                  <a:lnTo>
                    <a:pt x="735" y="498"/>
                  </a:lnTo>
                  <a:lnTo>
                    <a:pt x="751" y="478"/>
                  </a:lnTo>
                  <a:lnTo>
                    <a:pt x="766" y="457"/>
                  </a:lnTo>
                  <a:lnTo>
                    <a:pt x="782" y="436"/>
                  </a:lnTo>
                  <a:lnTo>
                    <a:pt x="798" y="415"/>
                  </a:lnTo>
                  <a:lnTo>
                    <a:pt x="813" y="395"/>
                  </a:lnTo>
                  <a:lnTo>
                    <a:pt x="829" y="374"/>
                  </a:lnTo>
                  <a:lnTo>
                    <a:pt x="845" y="353"/>
                  </a:lnTo>
                  <a:lnTo>
                    <a:pt x="860" y="332"/>
                  </a:lnTo>
                  <a:lnTo>
                    <a:pt x="876" y="312"/>
                  </a:lnTo>
                  <a:lnTo>
                    <a:pt x="891" y="291"/>
                  </a:lnTo>
                  <a:lnTo>
                    <a:pt x="907" y="270"/>
                  </a:lnTo>
                  <a:lnTo>
                    <a:pt x="923" y="249"/>
                  </a:lnTo>
                  <a:lnTo>
                    <a:pt x="938" y="229"/>
                  </a:lnTo>
                  <a:lnTo>
                    <a:pt x="954" y="208"/>
                  </a:lnTo>
                  <a:lnTo>
                    <a:pt x="970" y="187"/>
                  </a:lnTo>
                  <a:lnTo>
                    <a:pt x="985" y="166"/>
                  </a:lnTo>
                  <a:lnTo>
                    <a:pt x="1001" y="146"/>
                  </a:lnTo>
                  <a:lnTo>
                    <a:pt x="1017" y="125"/>
                  </a:lnTo>
                  <a:lnTo>
                    <a:pt x="1032" y="104"/>
                  </a:lnTo>
                  <a:lnTo>
                    <a:pt x="1048" y="84"/>
                  </a:lnTo>
                  <a:lnTo>
                    <a:pt x="1064" y="63"/>
                  </a:lnTo>
                  <a:lnTo>
                    <a:pt x="1079" y="42"/>
                  </a:lnTo>
                  <a:lnTo>
                    <a:pt x="1095" y="21"/>
                  </a:lnTo>
                  <a:lnTo>
                    <a:pt x="1110" y="0"/>
                  </a:lnTo>
                  <a:lnTo>
                    <a:pt x="1126" y="0"/>
                  </a:lnTo>
                  <a:lnTo>
                    <a:pt x="1142" y="0"/>
                  </a:lnTo>
                  <a:lnTo>
                    <a:pt x="1157" y="0"/>
                  </a:lnTo>
                  <a:lnTo>
                    <a:pt x="1173" y="0"/>
                  </a:lnTo>
                  <a:lnTo>
                    <a:pt x="1189" y="0"/>
                  </a:lnTo>
                  <a:lnTo>
                    <a:pt x="1204" y="0"/>
                  </a:lnTo>
                  <a:lnTo>
                    <a:pt x="1220" y="0"/>
                  </a:lnTo>
                  <a:lnTo>
                    <a:pt x="1236" y="0"/>
                  </a:lnTo>
                  <a:lnTo>
                    <a:pt x="1251" y="0"/>
                  </a:lnTo>
                  <a:lnTo>
                    <a:pt x="1267" y="0"/>
                  </a:lnTo>
                  <a:lnTo>
                    <a:pt x="1282" y="0"/>
                  </a:lnTo>
                  <a:lnTo>
                    <a:pt x="1298" y="0"/>
                  </a:lnTo>
                  <a:lnTo>
                    <a:pt x="1314" y="0"/>
                  </a:lnTo>
                  <a:lnTo>
                    <a:pt x="1329" y="0"/>
                  </a:lnTo>
                  <a:lnTo>
                    <a:pt x="1345" y="0"/>
                  </a:lnTo>
                  <a:lnTo>
                    <a:pt x="1361" y="0"/>
                  </a:lnTo>
                  <a:lnTo>
                    <a:pt x="1376" y="0"/>
                  </a:lnTo>
                  <a:lnTo>
                    <a:pt x="1392" y="0"/>
                  </a:lnTo>
                  <a:lnTo>
                    <a:pt x="1408" y="0"/>
                  </a:lnTo>
                  <a:lnTo>
                    <a:pt x="1423" y="0"/>
                  </a:lnTo>
                  <a:lnTo>
                    <a:pt x="1439" y="0"/>
                  </a:lnTo>
                  <a:lnTo>
                    <a:pt x="1454" y="0"/>
                  </a:lnTo>
                  <a:lnTo>
                    <a:pt x="1470" y="0"/>
                  </a:lnTo>
                  <a:lnTo>
                    <a:pt x="1486" y="0"/>
                  </a:lnTo>
                  <a:lnTo>
                    <a:pt x="1501" y="0"/>
                  </a:lnTo>
                  <a:lnTo>
                    <a:pt x="1517" y="0"/>
                  </a:lnTo>
                  <a:lnTo>
                    <a:pt x="1532" y="0"/>
                  </a:lnTo>
                  <a:lnTo>
                    <a:pt x="1548" y="0"/>
                  </a:lnTo>
                  <a:lnTo>
                    <a:pt x="1564" y="0"/>
                  </a:lnTo>
                  <a:lnTo>
                    <a:pt x="1580" y="0"/>
                  </a:lnTo>
                  <a:lnTo>
                    <a:pt x="1595" y="0"/>
                  </a:lnTo>
                  <a:lnTo>
                    <a:pt x="1611" y="0"/>
                  </a:lnTo>
                  <a:lnTo>
                    <a:pt x="1627" y="0"/>
                  </a:lnTo>
                  <a:lnTo>
                    <a:pt x="1642" y="0"/>
                  </a:lnTo>
                  <a:lnTo>
                    <a:pt x="1658" y="0"/>
                  </a:lnTo>
                  <a:lnTo>
                    <a:pt x="1673" y="0"/>
                  </a:lnTo>
                  <a:lnTo>
                    <a:pt x="1689" y="0"/>
                  </a:lnTo>
                  <a:lnTo>
                    <a:pt x="1704" y="0"/>
                  </a:lnTo>
                  <a:lnTo>
                    <a:pt x="1720" y="0"/>
                  </a:lnTo>
                  <a:lnTo>
                    <a:pt x="1736" y="0"/>
                  </a:lnTo>
                  <a:lnTo>
                    <a:pt x="1751" y="0"/>
                  </a:lnTo>
                  <a:lnTo>
                    <a:pt x="1767" y="0"/>
                  </a:lnTo>
                  <a:lnTo>
                    <a:pt x="1783" y="0"/>
                  </a:lnTo>
                  <a:lnTo>
                    <a:pt x="1798" y="0"/>
                  </a:lnTo>
                  <a:lnTo>
                    <a:pt x="1814" y="0"/>
                  </a:lnTo>
                  <a:lnTo>
                    <a:pt x="1830" y="0"/>
                  </a:lnTo>
                  <a:lnTo>
                    <a:pt x="1845" y="0"/>
                  </a:lnTo>
                  <a:lnTo>
                    <a:pt x="1861" y="0"/>
                  </a:lnTo>
                  <a:lnTo>
                    <a:pt x="1877" y="0"/>
                  </a:lnTo>
                  <a:lnTo>
                    <a:pt x="1892" y="0"/>
                  </a:lnTo>
                  <a:lnTo>
                    <a:pt x="1908" y="0"/>
                  </a:lnTo>
                  <a:lnTo>
                    <a:pt x="1923" y="0"/>
                  </a:lnTo>
                  <a:lnTo>
                    <a:pt x="1939" y="0"/>
                  </a:lnTo>
                  <a:lnTo>
                    <a:pt x="1955" y="0"/>
                  </a:lnTo>
                  <a:lnTo>
                    <a:pt x="1970" y="0"/>
                  </a:lnTo>
                  <a:lnTo>
                    <a:pt x="1986" y="0"/>
                  </a:lnTo>
                  <a:lnTo>
                    <a:pt x="2002" y="0"/>
                  </a:lnTo>
                  <a:lnTo>
                    <a:pt x="2017" y="0"/>
                  </a:lnTo>
                  <a:lnTo>
                    <a:pt x="2033" y="0"/>
                  </a:lnTo>
                  <a:lnTo>
                    <a:pt x="2049" y="0"/>
                  </a:lnTo>
                  <a:lnTo>
                    <a:pt x="2064" y="0"/>
                  </a:lnTo>
                  <a:lnTo>
                    <a:pt x="2080" y="0"/>
                  </a:lnTo>
                  <a:lnTo>
                    <a:pt x="2095" y="0"/>
                  </a:lnTo>
                  <a:lnTo>
                    <a:pt x="2111" y="0"/>
                  </a:lnTo>
                  <a:lnTo>
                    <a:pt x="2127" y="0"/>
                  </a:lnTo>
                  <a:lnTo>
                    <a:pt x="2142" y="0"/>
                  </a:lnTo>
                  <a:lnTo>
                    <a:pt x="2158" y="0"/>
                  </a:lnTo>
                  <a:lnTo>
                    <a:pt x="2174" y="0"/>
                  </a:lnTo>
                  <a:lnTo>
                    <a:pt x="2189" y="0"/>
                  </a:lnTo>
                  <a:lnTo>
                    <a:pt x="2205" y="0"/>
                  </a:lnTo>
                  <a:lnTo>
                    <a:pt x="2221" y="0"/>
                  </a:lnTo>
                  <a:lnTo>
                    <a:pt x="2236" y="0"/>
                  </a:lnTo>
                </a:path>
              </a:pathLst>
            </a:custGeom>
            <a:noFill/>
            <a:ln w="19050" cap="flat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3121226" y="3665243"/>
              <a:ext cx="84991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Time (sec)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 rot="16200000">
              <a:off x="734264" y="1943278"/>
              <a:ext cx="128913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Displacement (m)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3207792" y="2852415"/>
              <a:ext cx="1994446" cy="430887"/>
              <a:chOff x="1895562" y="754069"/>
              <a:chExt cx="1994446" cy="430887"/>
            </a:xfrm>
          </p:grpSpPr>
          <p:cxnSp>
            <p:nvCxnSpPr>
              <p:cNvPr id="112" name="Straight Connector 111"/>
              <p:cNvCxnSpPr/>
              <p:nvPr/>
            </p:nvCxnSpPr>
            <p:spPr>
              <a:xfrm>
                <a:off x="2022562" y="1054114"/>
                <a:ext cx="27432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>
                <a:off x="2022562" y="892178"/>
                <a:ext cx="27432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4" name="Rectangle 113"/>
              <p:cNvSpPr/>
              <p:nvPr/>
            </p:nvSpPr>
            <p:spPr>
              <a:xfrm>
                <a:off x="1895562" y="777882"/>
                <a:ext cx="1941426" cy="389611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TextBox 114"/>
              <p:cNvSpPr txBox="1"/>
              <p:nvPr/>
            </p:nvSpPr>
            <p:spPr>
              <a:xfrm>
                <a:off x="2256227" y="754069"/>
                <a:ext cx="163378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>
                    <a:latin typeface="Arial" panose="020B0604020202020204" pitchFamily="34" charset="0"/>
                    <a:cs typeface="Arial" panose="020B0604020202020204" pitchFamily="34" charset="0"/>
                  </a:rPr>
                  <a:t>Central finite difference</a:t>
                </a:r>
              </a:p>
              <a:p>
                <a:r>
                  <a:rPr lang="en-US" sz="1100" dirty="0">
                    <a:latin typeface="Arial" panose="020B0604020202020204" pitchFamily="34" charset="0"/>
                    <a:cs typeface="Arial" panose="020B0604020202020204" pitchFamily="34" charset="0"/>
                  </a:rPr>
                  <a:t>Static solution</a:t>
                </a:r>
              </a:p>
            </p:txBody>
          </p:sp>
        </p:grpSp>
      </p:grpSp>
      <p:sp>
        <p:nvSpPr>
          <p:cNvPr id="116" name="TextBox 115"/>
          <p:cNvSpPr txBox="1"/>
          <p:nvPr/>
        </p:nvSpPr>
        <p:spPr>
          <a:xfrm>
            <a:off x="66267" y="4617258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8.10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759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roup 101"/>
          <p:cNvGrpSpPr/>
          <p:nvPr/>
        </p:nvGrpSpPr>
        <p:grpSpPr>
          <a:xfrm>
            <a:off x="1504321" y="133350"/>
            <a:ext cx="4121780" cy="3493759"/>
            <a:chOff x="1270959" y="398462"/>
            <a:chExt cx="4121780" cy="3493759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789113" y="603250"/>
              <a:ext cx="3549651" cy="280511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 flipV="1">
              <a:off x="1789113" y="3373437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V="1">
              <a:off x="2381251" y="3373437"/>
              <a:ext cx="0" cy="34925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V="1">
              <a:off x="2973388" y="3373437"/>
              <a:ext cx="0" cy="34925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V="1">
              <a:off x="3563939" y="3373437"/>
              <a:ext cx="0" cy="34925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V="1">
              <a:off x="4156076" y="3373437"/>
              <a:ext cx="0" cy="34925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V="1">
              <a:off x="4748214" y="3373437"/>
              <a:ext cx="0" cy="34925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 flipV="1">
              <a:off x="5338764" y="3373437"/>
              <a:ext cx="0" cy="34925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1789113" y="603250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2381251" y="603250"/>
              <a:ext cx="0" cy="34925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2973388" y="603250"/>
              <a:ext cx="0" cy="34925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3563939" y="603250"/>
              <a:ext cx="0" cy="34925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4156076" y="603250"/>
              <a:ext cx="0" cy="34925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4748214" y="603250"/>
              <a:ext cx="0" cy="34925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5338764" y="603250"/>
              <a:ext cx="0" cy="34925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1738313" y="3435350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2286001" y="343535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2924176" y="3435350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3471863" y="343535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1.5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4100514" y="3435350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4657726" y="343535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2.5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5286376" y="3435350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059364" y="3700462"/>
              <a:ext cx="50800" cy="50800"/>
            </a:xfrm>
            <a:custGeom>
              <a:avLst/>
              <a:gdLst>
                <a:gd name="T0" fmla="*/ 0 w 99"/>
                <a:gd name="T1" fmla="*/ 95 h 99"/>
                <a:gd name="T2" fmla="*/ 1 w 99"/>
                <a:gd name="T3" fmla="*/ 92 h 99"/>
                <a:gd name="T4" fmla="*/ 44 w 99"/>
                <a:gd name="T5" fmla="*/ 49 h 99"/>
                <a:gd name="T6" fmla="*/ 1 w 99"/>
                <a:gd name="T7" fmla="*/ 7 h 99"/>
                <a:gd name="T8" fmla="*/ 0 w 99"/>
                <a:gd name="T9" fmla="*/ 4 h 99"/>
                <a:gd name="T10" fmla="*/ 2 w 99"/>
                <a:gd name="T11" fmla="*/ 2 h 99"/>
                <a:gd name="T12" fmla="*/ 5 w 99"/>
                <a:gd name="T13" fmla="*/ 0 h 99"/>
                <a:gd name="T14" fmla="*/ 8 w 99"/>
                <a:gd name="T15" fmla="*/ 1 h 99"/>
                <a:gd name="T16" fmla="*/ 50 w 99"/>
                <a:gd name="T17" fmla="*/ 44 h 99"/>
                <a:gd name="T18" fmla="*/ 92 w 99"/>
                <a:gd name="T19" fmla="*/ 1 h 99"/>
                <a:gd name="T20" fmla="*/ 95 w 99"/>
                <a:gd name="T21" fmla="*/ 0 h 99"/>
                <a:gd name="T22" fmla="*/ 98 w 99"/>
                <a:gd name="T23" fmla="*/ 1 h 99"/>
                <a:gd name="T24" fmla="*/ 99 w 99"/>
                <a:gd name="T25" fmla="*/ 4 h 99"/>
                <a:gd name="T26" fmla="*/ 98 w 99"/>
                <a:gd name="T27" fmla="*/ 7 h 99"/>
                <a:gd name="T28" fmla="*/ 56 w 99"/>
                <a:gd name="T29" fmla="*/ 49 h 99"/>
                <a:gd name="T30" fmla="*/ 98 w 99"/>
                <a:gd name="T31" fmla="*/ 92 h 99"/>
                <a:gd name="T32" fmla="*/ 99 w 99"/>
                <a:gd name="T33" fmla="*/ 95 h 99"/>
                <a:gd name="T34" fmla="*/ 98 w 99"/>
                <a:gd name="T35" fmla="*/ 97 h 99"/>
                <a:gd name="T36" fmla="*/ 95 w 99"/>
                <a:gd name="T37" fmla="*/ 99 h 99"/>
                <a:gd name="T38" fmla="*/ 92 w 99"/>
                <a:gd name="T39" fmla="*/ 97 h 99"/>
                <a:gd name="T40" fmla="*/ 50 w 99"/>
                <a:gd name="T41" fmla="*/ 55 h 99"/>
                <a:gd name="T42" fmla="*/ 8 w 99"/>
                <a:gd name="T43" fmla="*/ 97 h 99"/>
                <a:gd name="T44" fmla="*/ 5 w 99"/>
                <a:gd name="T45" fmla="*/ 99 h 99"/>
                <a:gd name="T46" fmla="*/ 2 w 99"/>
                <a:gd name="T47" fmla="*/ 97 h 99"/>
                <a:gd name="T48" fmla="*/ 0 w 99"/>
                <a:gd name="T49" fmla="*/ 9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99">
                  <a:moveTo>
                    <a:pt x="0" y="95"/>
                  </a:moveTo>
                  <a:cubicBezTo>
                    <a:pt x="0" y="94"/>
                    <a:pt x="1" y="93"/>
                    <a:pt x="1" y="92"/>
                  </a:cubicBezTo>
                  <a:lnTo>
                    <a:pt x="44" y="49"/>
                  </a:lnTo>
                  <a:lnTo>
                    <a:pt x="1" y="7"/>
                  </a:lnTo>
                  <a:cubicBezTo>
                    <a:pt x="1" y="6"/>
                    <a:pt x="0" y="5"/>
                    <a:pt x="0" y="4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3" y="1"/>
                    <a:pt x="3" y="0"/>
                    <a:pt x="5" y="0"/>
                  </a:cubicBezTo>
                  <a:cubicBezTo>
                    <a:pt x="5" y="0"/>
                    <a:pt x="6" y="1"/>
                    <a:pt x="8" y="1"/>
                  </a:cubicBezTo>
                  <a:lnTo>
                    <a:pt x="50" y="44"/>
                  </a:lnTo>
                  <a:lnTo>
                    <a:pt x="92" y="1"/>
                  </a:lnTo>
                  <a:cubicBezTo>
                    <a:pt x="93" y="1"/>
                    <a:pt x="94" y="0"/>
                    <a:pt x="95" y="0"/>
                  </a:cubicBezTo>
                  <a:cubicBezTo>
                    <a:pt x="96" y="0"/>
                    <a:pt x="97" y="1"/>
                    <a:pt x="98" y="1"/>
                  </a:cubicBezTo>
                  <a:cubicBezTo>
                    <a:pt x="99" y="2"/>
                    <a:pt x="99" y="3"/>
                    <a:pt x="99" y="4"/>
                  </a:cubicBezTo>
                  <a:cubicBezTo>
                    <a:pt x="99" y="5"/>
                    <a:pt x="99" y="6"/>
                    <a:pt x="98" y="7"/>
                  </a:cubicBezTo>
                  <a:lnTo>
                    <a:pt x="56" y="49"/>
                  </a:lnTo>
                  <a:lnTo>
                    <a:pt x="98" y="92"/>
                  </a:lnTo>
                  <a:cubicBezTo>
                    <a:pt x="99" y="93"/>
                    <a:pt x="99" y="94"/>
                    <a:pt x="99" y="95"/>
                  </a:cubicBezTo>
                  <a:cubicBezTo>
                    <a:pt x="99" y="96"/>
                    <a:pt x="99" y="97"/>
                    <a:pt x="98" y="97"/>
                  </a:cubicBezTo>
                  <a:cubicBezTo>
                    <a:pt x="97" y="98"/>
                    <a:pt x="96" y="99"/>
                    <a:pt x="95" y="99"/>
                  </a:cubicBezTo>
                  <a:cubicBezTo>
                    <a:pt x="94" y="99"/>
                    <a:pt x="93" y="98"/>
                    <a:pt x="92" y="97"/>
                  </a:cubicBezTo>
                  <a:lnTo>
                    <a:pt x="50" y="55"/>
                  </a:lnTo>
                  <a:lnTo>
                    <a:pt x="8" y="97"/>
                  </a:lnTo>
                  <a:cubicBezTo>
                    <a:pt x="7" y="98"/>
                    <a:pt x="6" y="99"/>
                    <a:pt x="5" y="99"/>
                  </a:cubicBezTo>
                  <a:cubicBezTo>
                    <a:pt x="3" y="99"/>
                    <a:pt x="3" y="98"/>
                    <a:pt x="2" y="97"/>
                  </a:cubicBezTo>
                  <a:cubicBezTo>
                    <a:pt x="1" y="97"/>
                    <a:pt x="0" y="96"/>
                    <a:pt x="0" y="9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5133976" y="3630612"/>
              <a:ext cx="1571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5289551" y="3584575"/>
              <a:ext cx="103188" cy="138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-3</a:t>
              </a:r>
              <a:endPara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5" name="Line 34"/>
            <p:cNvSpPr>
              <a:spLocks noChangeShapeType="1"/>
            </p:cNvSpPr>
            <p:nvPr/>
          </p:nvSpPr>
          <p:spPr bwMode="auto">
            <a:xfrm>
              <a:off x="1789113" y="3408362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Line 35"/>
            <p:cNvSpPr>
              <a:spLocks noChangeShapeType="1"/>
            </p:cNvSpPr>
            <p:nvPr/>
          </p:nvSpPr>
          <p:spPr bwMode="auto">
            <a:xfrm>
              <a:off x="1789113" y="3008312"/>
              <a:ext cx="36513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Line 36"/>
            <p:cNvSpPr>
              <a:spLocks noChangeShapeType="1"/>
            </p:cNvSpPr>
            <p:nvPr/>
          </p:nvSpPr>
          <p:spPr bwMode="auto">
            <a:xfrm>
              <a:off x="1789113" y="2606675"/>
              <a:ext cx="36513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Line 37"/>
            <p:cNvSpPr>
              <a:spLocks noChangeShapeType="1"/>
            </p:cNvSpPr>
            <p:nvPr/>
          </p:nvSpPr>
          <p:spPr bwMode="auto">
            <a:xfrm>
              <a:off x="1789113" y="2206625"/>
              <a:ext cx="36513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Line 38"/>
            <p:cNvSpPr>
              <a:spLocks noChangeShapeType="1"/>
            </p:cNvSpPr>
            <p:nvPr/>
          </p:nvSpPr>
          <p:spPr bwMode="auto">
            <a:xfrm>
              <a:off x="1789113" y="1804987"/>
              <a:ext cx="36513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Line 39"/>
            <p:cNvSpPr>
              <a:spLocks noChangeShapeType="1"/>
            </p:cNvSpPr>
            <p:nvPr/>
          </p:nvSpPr>
          <p:spPr bwMode="auto">
            <a:xfrm>
              <a:off x="1789113" y="1404937"/>
              <a:ext cx="36513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Line 40"/>
            <p:cNvSpPr>
              <a:spLocks noChangeShapeType="1"/>
            </p:cNvSpPr>
            <p:nvPr/>
          </p:nvSpPr>
          <p:spPr bwMode="auto">
            <a:xfrm>
              <a:off x="1789113" y="1003300"/>
              <a:ext cx="36513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Line 41"/>
            <p:cNvSpPr>
              <a:spLocks noChangeShapeType="1"/>
            </p:cNvSpPr>
            <p:nvPr/>
          </p:nvSpPr>
          <p:spPr bwMode="auto">
            <a:xfrm>
              <a:off x="1789113" y="603250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Line 42"/>
            <p:cNvSpPr>
              <a:spLocks noChangeShapeType="1"/>
            </p:cNvSpPr>
            <p:nvPr/>
          </p:nvSpPr>
          <p:spPr bwMode="auto">
            <a:xfrm flipH="1">
              <a:off x="5303839" y="3408362"/>
              <a:ext cx="34925" cy="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Line 43"/>
            <p:cNvSpPr>
              <a:spLocks noChangeShapeType="1"/>
            </p:cNvSpPr>
            <p:nvPr/>
          </p:nvSpPr>
          <p:spPr bwMode="auto">
            <a:xfrm flipH="1">
              <a:off x="5303839" y="3008312"/>
              <a:ext cx="34925" cy="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Line 44"/>
            <p:cNvSpPr>
              <a:spLocks noChangeShapeType="1"/>
            </p:cNvSpPr>
            <p:nvPr/>
          </p:nvSpPr>
          <p:spPr bwMode="auto">
            <a:xfrm flipH="1">
              <a:off x="5303839" y="2606675"/>
              <a:ext cx="34925" cy="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Line 45"/>
            <p:cNvSpPr>
              <a:spLocks noChangeShapeType="1"/>
            </p:cNvSpPr>
            <p:nvPr/>
          </p:nvSpPr>
          <p:spPr bwMode="auto">
            <a:xfrm flipH="1">
              <a:off x="5303839" y="2206625"/>
              <a:ext cx="34925" cy="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Line 46"/>
            <p:cNvSpPr>
              <a:spLocks noChangeShapeType="1"/>
            </p:cNvSpPr>
            <p:nvPr/>
          </p:nvSpPr>
          <p:spPr bwMode="auto">
            <a:xfrm flipH="1">
              <a:off x="5303839" y="1804987"/>
              <a:ext cx="34925" cy="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 flipH="1">
              <a:off x="5303839" y="1404937"/>
              <a:ext cx="34925" cy="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Line 48"/>
            <p:cNvSpPr>
              <a:spLocks noChangeShapeType="1"/>
            </p:cNvSpPr>
            <p:nvPr/>
          </p:nvSpPr>
          <p:spPr bwMode="auto">
            <a:xfrm flipH="1">
              <a:off x="5303839" y="1003300"/>
              <a:ext cx="34925" cy="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Line 49"/>
            <p:cNvSpPr>
              <a:spLocks noChangeShapeType="1"/>
            </p:cNvSpPr>
            <p:nvPr/>
          </p:nvSpPr>
          <p:spPr bwMode="auto">
            <a:xfrm flipH="1">
              <a:off x="5303839" y="603250"/>
              <a:ext cx="34925" cy="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50"/>
            <p:cNvSpPr>
              <a:spLocks noChangeArrowheads="1"/>
            </p:cNvSpPr>
            <p:nvPr/>
          </p:nvSpPr>
          <p:spPr bwMode="auto">
            <a:xfrm>
              <a:off x="1651001" y="3341687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2" name="Rectangle 51"/>
            <p:cNvSpPr>
              <a:spLocks noChangeArrowheads="1"/>
            </p:cNvSpPr>
            <p:nvPr/>
          </p:nvSpPr>
          <p:spPr bwMode="auto">
            <a:xfrm>
              <a:off x="1560513" y="2941637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3" name="Rectangle 52"/>
            <p:cNvSpPr>
              <a:spLocks noChangeArrowheads="1"/>
            </p:cNvSpPr>
            <p:nvPr/>
          </p:nvSpPr>
          <p:spPr bwMode="auto">
            <a:xfrm>
              <a:off x="1560513" y="254000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4" name="Rectangle 53"/>
            <p:cNvSpPr>
              <a:spLocks noChangeArrowheads="1"/>
            </p:cNvSpPr>
            <p:nvPr/>
          </p:nvSpPr>
          <p:spPr bwMode="auto">
            <a:xfrm>
              <a:off x="1560513" y="213995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5" name="Rectangle 54"/>
            <p:cNvSpPr>
              <a:spLocks noChangeArrowheads="1"/>
            </p:cNvSpPr>
            <p:nvPr/>
          </p:nvSpPr>
          <p:spPr bwMode="auto">
            <a:xfrm>
              <a:off x="1560513" y="1738312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6" name="Rectangle 55"/>
            <p:cNvSpPr>
              <a:spLocks noChangeArrowheads="1"/>
            </p:cNvSpPr>
            <p:nvPr/>
          </p:nvSpPr>
          <p:spPr bwMode="auto">
            <a:xfrm>
              <a:off x="1651001" y="1338262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7" name="Rectangle 56"/>
            <p:cNvSpPr>
              <a:spLocks noChangeArrowheads="1"/>
            </p:cNvSpPr>
            <p:nvPr/>
          </p:nvSpPr>
          <p:spPr bwMode="auto">
            <a:xfrm>
              <a:off x="1560513" y="936625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1560513" y="536575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1.4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1798638" y="508000"/>
              <a:ext cx="50800" cy="50800"/>
            </a:xfrm>
            <a:custGeom>
              <a:avLst/>
              <a:gdLst>
                <a:gd name="T0" fmla="*/ 0 w 99"/>
                <a:gd name="T1" fmla="*/ 95 h 99"/>
                <a:gd name="T2" fmla="*/ 1 w 99"/>
                <a:gd name="T3" fmla="*/ 92 h 99"/>
                <a:gd name="T4" fmla="*/ 44 w 99"/>
                <a:gd name="T5" fmla="*/ 49 h 99"/>
                <a:gd name="T6" fmla="*/ 1 w 99"/>
                <a:gd name="T7" fmla="*/ 7 h 99"/>
                <a:gd name="T8" fmla="*/ 0 w 99"/>
                <a:gd name="T9" fmla="*/ 4 h 99"/>
                <a:gd name="T10" fmla="*/ 2 w 99"/>
                <a:gd name="T11" fmla="*/ 2 h 99"/>
                <a:gd name="T12" fmla="*/ 5 w 99"/>
                <a:gd name="T13" fmla="*/ 0 h 99"/>
                <a:gd name="T14" fmla="*/ 8 w 99"/>
                <a:gd name="T15" fmla="*/ 1 h 99"/>
                <a:gd name="T16" fmla="*/ 50 w 99"/>
                <a:gd name="T17" fmla="*/ 44 h 99"/>
                <a:gd name="T18" fmla="*/ 92 w 99"/>
                <a:gd name="T19" fmla="*/ 1 h 99"/>
                <a:gd name="T20" fmla="*/ 95 w 99"/>
                <a:gd name="T21" fmla="*/ 0 h 99"/>
                <a:gd name="T22" fmla="*/ 98 w 99"/>
                <a:gd name="T23" fmla="*/ 1 h 99"/>
                <a:gd name="T24" fmla="*/ 99 w 99"/>
                <a:gd name="T25" fmla="*/ 4 h 99"/>
                <a:gd name="T26" fmla="*/ 98 w 99"/>
                <a:gd name="T27" fmla="*/ 7 h 99"/>
                <a:gd name="T28" fmla="*/ 56 w 99"/>
                <a:gd name="T29" fmla="*/ 49 h 99"/>
                <a:gd name="T30" fmla="*/ 98 w 99"/>
                <a:gd name="T31" fmla="*/ 92 h 99"/>
                <a:gd name="T32" fmla="*/ 99 w 99"/>
                <a:gd name="T33" fmla="*/ 95 h 99"/>
                <a:gd name="T34" fmla="*/ 98 w 99"/>
                <a:gd name="T35" fmla="*/ 97 h 99"/>
                <a:gd name="T36" fmla="*/ 95 w 99"/>
                <a:gd name="T37" fmla="*/ 99 h 99"/>
                <a:gd name="T38" fmla="*/ 92 w 99"/>
                <a:gd name="T39" fmla="*/ 97 h 99"/>
                <a:gd name="T40" fmla="*/ 50 w 99"/>
                <a:gd name="T41" fmla="*/ 55 h 99"/>
                <a:gd name="T42" fmla="*/ 8 w 99"/>
                <a:gd name="T43" fmla="*/ 97 h 99"/>
                <a:gd name="T44" fmla="*/ 5 w 99"/>
                <a:gd name="T45" fmla="*/ 99 h 99"/>
                <a:gd name="T46" fmla="*/ 2 w 99"/>
                <a:gd name="T47" fmla="*/ 97 h 99"/>
                <a:gd name="T48" fmla="*/ 0 w 99"/>
                <a:gd name="T49" fmla="*/ 9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99">
                  <a:moveTo>
                    <a:pt x="0" y="95"/>
                  </a:moveTo>
                  <a:cubicBezTo>
                    <a:pt x="0" y="94"/>
                    <a:pt x="1" y="93"/>
                    <a:pt x="1" y="92"/>
                  </a:cubicBezTo>
                  <a:lnTo>
                    <a:pt x="44" y="49"/>
                  </a:lnTo>
                  <a:lnTo>
                    <a:pt x="1" y="7"/>
                  </a:lnTo>
                  <a:cubicBezTo>
                    <a:pt x="1" y="6"/>
                    <a:pt x="0" y="5"/>
                    <a:pt x="0" y="4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3" y="1"/>
                    <a:pt x="3" y="0"/>
                    <a:pt x="5" y="0"/>
                  </a:cubicBezTo>
                  <a:cubicBezTo>
                    <a:pt x="5" y="0"/>
                    <a:pt x="6" y="1"/>
                    <a:pt x="8" y="1"/>
                  </a:cubicBezTo>
                  <a:lnTo>
                    <a:pt x="50" y="44"/>
                  </a:lnTo>
                  <a:lnTo>
                    <a:pt x="92" y="1"/>
                  </a:lnTo>
                  <a:cubicBezTo>
                    <a:pt x="93" y="1"/>
                    <a:pt x="94" y="0"/>
                    <a:pt x="95" y="0"/>
                  </a:cubicBezTo>
                  <a:cubicBezTo>
                    <a:pt x="96" y="0"/>
                    <a:pt x="97" y="1"/>
                    <a:pt x="98" y="1"/>
                  </a:cubicBezTo>
                  <a:cubicBezTo>
                    <a:pt x="99" y="2"/>
                    <a:pt x="99" y="3"/>
                    <a:pt x="99" y="4"/>
                  </a:cubicBezTo>
                  <a:cubicBezTo>
                    <a:pt x="99" y="5"/>
                    <a:pt x="99" y="6"/>
                    <a:pt x="98" y="7"/>
                  </a:cubicBezTo>
                  <a:lnTo>
                    <a:pt x="56" y="49"/>
                  </a:lnTo>
                  <a:lnTo>
                    <a:pt x="98" y="92"/>
                  </a:lnTo>
                  <a:cubicBezTo>
                    <a:pt x="99" y="93"/>
                    <a:pt x="99" y="94"/>
                    <a:pt x="99" y="95"/>
                  </a:cubicBezTo>
                  <a:cubicBezTo>
                    <a:pt x="99" y="96"/>
                    <a:pt x="99" y="97"/>
                    <a:pt x="98" y="97"/>
                  </a:cubicBezTo>
                  <a:cubicBezTo>
                    <a:pt x="97" y="98"/>
                    <a:pt x="96" y="99"/>
                    <a:pt x="95" y="99"/>
                  </a:cubicBezTo>
                  <a:cubicBezTo>
                    <a:pt x="94" y="99"/>
                    <a:pt x="93" y="98"/>
                    <a:pt x="92" y="97"/>
                  </a:cubicBezTo>
                  <a:lnTo>
                    <a:pt x="50" y="55"/>
                  </a:lnTo>
                  <a:lnTo>
                    <a:pt x="8" y="97"/>
                  </a:lnTo>
                  <a:cubicBezTo>
                    <a:pt x="7" y="98"/>
                    <a:pt x="6" y="99"/>
                    <a:pt x="5" y="99"/>
                  </a:cubicBezTo>
                  <a:cubicBezTo>
                    <a:pt x="3" y="99"/>
                    <a:pt x="3" y="98"/>
                    <a:pt x="2" y="97"/>
                  </a:cubicBezTo>
                  <a:cubicBezTo>
                    <a:pt x="1" y="97"/>
                    <a:pt x="0" y="96"/>
                    <a:pt x="0" y="9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Rectangle 59"/>
            <p:cNvSpPr>
              <a:spLocks noChangeArrowheads="1"/>
            </p:cNvSpPr>
            <p:nvPr/>
          </p:nvSpPr>
          <p:spPr bwMode="auto">
            <a:xfrm>
              <a:off x="1847851" y="442912"/>
              <a:ext cx="1571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2008188" y="398462"/>
              <a:ext cx="103188" cy="138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-3</a:t>
              </a:r>
              <a:endPara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1789113" y="1300162"/>
              <a:ext cx="3549651" cy="2108200"/>
            </a:xfrm>
            <a:custGeom>
              <a:avLst/>
              <a:gdLst>
                <a:gd name="T0" fmla="*/ 32 w 2236"/>
                <a:gd name="T1" fmla="*/ 1326 h 1328"/>
                <a:gd name="T2" fmla="*/ 78 w 2236"/>
                <a:gd name="T3" fmla="*/ 1306 h 1328"/>
                <a:gd name="T4" fmla="*/ 125 w 2236"/>
                <a:gd name="T5" fmla="*/ 1270 h 1328"/>
                <a:gd name="T6" fmla="*/ 172 w 2236"/>
                <a:gd name="T7" fmla="*/ 1216 h 1328"/>
                <a:gd name="T8" fmla="*/ 219 w 2236"/>
                <a:gd name="T9" fmla="*/ 1148 h 1328"/>
                <a:gd name="T10" fmla="*/ 266 w 2236"/>
                <a:gd name="T11" fmla="*/ 1052 h 1328"/>
                <a:gd name="T12" fmla="*/ 313 w 2236"/>
                <a:gd name="T13" fmla="*/ 953 h 1328"/>
                <a:gd name="T14" fmla="*/ 360 w 2236"/>
                <a:gd name="T15" fmla="*/ 862 h 1328"/>
                <a:gd name="T16" fmla="*/ 407 w 2236"/>
                <a:gd name="T17" fmla="*/ 788 h 1328"/>
                <a:gd name="T18" fmla="*/ 454 w 2236"/>
                <a:gd name="T19" fmla="*/ 722 h 1328"/>
                <a:gd name="T20" fmla="*/ 501 w 2236"/>
                <a:gd name="T21" fmla="*/ 686 h 1328"/>
                <a:gd name="T22" fmla="*/ 548 w 2236"/>
                <a:gd name="T23" fmla="*/ 669 h 1328"/>
                <a:gd name="T24" fmla="*/ 595 w 2236"/>
                <a:gd name="T25" fmla="*/ 663 h 1328"/>
                <a:gd name="T26" fmla="*/ 641 w 2236"/>
                <a:gd name="T27" fmla="*/ 643 h 1328"/>
                <a:gd name="T28" fmla="*/ 688 w 2236"/>
                <a:gd name="T29" fmla="*/ 622 h 1328"/>
                <a:gd name="T30" fmla="*/ 735 w 2236"/>
                <a:gd name="T31" fmla="*/ 583 h 1328"/>
                <a:gd name="T32" fmla="*/ 782 w 2236"/>
                <a:gd name="T33" fmla="*/ 521 h 1328"/>
                <a:gd name="T34" fmla="*/ 829 w 2236"/>
                <a:gd name="T35" fmla="*/ 430 h 1328"/>
                <a:gd name="T36" fmla="*/ 876 w 2236"/>
                <a:gd name="T37" fmla="*/ 339 h 1328"/>
                <a:gd name="T38" fmla="*/ 923 w 2236"/>
                <a:gd name="T39" fmla="*/ 244 h 1328"/>
                <a:gd name="T40" fmla="*/ 970 w 2236"/>
                <a:gd name="T41" fmla="*/ 157 h 1328"/>
                <a:gd name="T42" fmla="*/ 1017 w 2236"/>
                <a:gd name="T43" fmla="*/ 80 h 1328"/>
                <a:gd name="T44" fmla="*/ 1064 w 2236"/>
                <a:gd name="T45" fmla="*/ 37 h 1328"/>
                <a:gd name="T46" fmla="*/ 1110 w 2236"/>
                <a:gd name="T47" fmla="*/ 11 h 1328"/>
                <a:gd name="T48" fmla="*/ 1157 w 2236"/>
                <a:gd name="T49" fmla="*/ 2 h 1328"/>
                <a:gd name="T50" fmla="*/ 1204 w 2236"/>
                <a:gd name="T51" fmla="*/ 13 h 1328"/>
                <a:gd name="T52" fmla="*/ 1251 w 2236"/>
                <a:gd name="T53" fmla="*/ 46 h 1328"/>
                <a:gd name="T54" fmla="*/ 1298 w 2236"/>
                <a:gd name="T55" fmla="*/ 72 h 1328"/>
                <a:gd name="T56" fmla="*/ 1345 w 2236"/>
                <a:gd name="T57" fmla="*/ 96 h 1328"/>
                <a:gd name="T58" fmla="*/ 1392 w 2236"/>
                <a:gd name="T59" fmla="*/ 118 h 1328"/>
                <a:gd name="T60" fmla="*/ 1439 w 2236"/>
                <a:gd name="T61" fmla="*/ 133 h 1328"/>
                <a:gd name="T62" fmla="*/ 1486 w 2236"/>
                <a:gd name="T63" fmla="*/ 120 h 1328"/>
                <a:gd name="T64" fmla="*/ 1532 w 2236"/>
                <a:gd name="T65" fmla="*/ 94 h 1328"/>
                <a:gd name="T66" fmla="*/ 1580 w 2236"/>
                <a:gd name="T67" fmla="*/ 69 h 1328"/>
                <a:gd name="T68" fmla="*/ 1627 w 2236"/>
                <a:gd name="T69" fmla="*/ 45 h 1328"/>
                <a:gd name="T70" fmla="*/ 1673 w 2236"/>
                <a:gd name="T71" fmla="*/ 14 h 1328"/>
                <a:gd name="T72" fmla="*/ 1720 w 2236"/>
                <a:gd name="T73" fmla="*/ 0 h 1328"/>
                <a:gd name="T74" fmla="*/ 1767 w 2236"/>
                <a:gd name="T75" fmla="*/ 11 h 1328"/>
                <a:gd name="T76" fmla="*/ 1814 w 2236"/>
                <a:gd name="T77" fmla="*/ 31 h 1328"/>
                <a:gd name="T78" fmla="*/ 1861 w 2236"/>
                <a:gd name="T79" fmla="*/ 51 h 1328"/>
                <a:gd name="T80" fmla="*/ 1908 w 2236"/>
                <a:gd name="T81" fmla="*/ 81 h 1328"/>
                <a:gd name="T82" fmla="*/ 1955 w 2236"/>
                <a:gd name="T83" fmla="*/ 114 h 1328"/>
                <a:gd name="T84" fmla="*/ 2002 w 2236"/>
                <a:gd name="T85" fmla="*/ 129 h 1328"/>
                <a:gd name="T86" fmla="*/ 2049 w 2236"/>
                <a:gd name="T87" fmla="*/ 121 h 1328"/>
                <a:gd name="T88" fmla="*/ 2095 w 2236"/>
                <a:gd name="T89" fmla="*/ 108 h 1328"/>
                <a:gd name="T90" fmla="*/ 2142 w 2236"/>
                <a:gd name="T91" fmla="*/ 91 h 1328"/>
                <a:gd name="T92" fmla="*/ 2189 w 2236"/>
                <a:gd name="T93" fmla="*/ 57 h 1328"/>
                <a:gd name="T94" fmla="*/ 2236 w 2236"/>
                <a:gd name="T95" fmla="*/ 23 h 1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236" h="1328">
                  <a:moveTo>
                    <a:pt x="0" y="1328"/>
                  </a:moveTo>
                  <a:lnTo>
                    <a:pt x="16" y="1328"/>
                  </a:lnTo>
                  <a:lnTo>
                    <a:pt x="32" y="1326"/>
                  </a:lnTo>
                  <a:lnTo>
                    <a:pt x="47" y="1321"/>
                  </a:lnTo>
                  <a:lnTo>
                    <a:pt x="63" y="1314"/>
                  </a:lnTo>
                  <a:lnTo>
                    <a:pt x="78" y="1306"/>
                  </a:lnTo>
                  <a:lnTo>
                    <a:pt x="94" y="1296"/>
                  </a:lnTo>
                  <a:lnTo>
                    <a:pt x="110" y="1284"/>
                  </a:lnTo>
                  <a:lnTo>
                    <a:pt x="125" y="1270"/>
                  </a:lnTo>
                  <a:lnTo>
                    <a:pt x="141" y="1253"/>
                  </a:lnTo>
                  <a:lnTo>
                    <a:pt x="157" y="1235"/>
                  </a:lnTo>
                  <a:lnTo>
                    <a:pt x="172" y="1216"/>
                  </a:lnTo>
                  <a:lnTo>
                    <a:pt x="188" y="1196"/>
                  </a:lnTo>
                  <a:lnTo>
                    <a:pt x="204" y="1174"/>
                  </a:lnTo>
                  <a:lnTo>
                    <a:pt x="219" y="1148"/>
                  </a:lnTo>
                  <a:lnTo>
                    <a:pt x="235" y="1118"/>
                  </a:lnTo>
                  <a:lnTo>
                    <a:pt x="250" y="1085"/>
                  </a:lnTo>
                  <a:lnTo>
                    <a:pt x="266" y="1052"/>
                  </a:lnTo>
                  <a:lnTo>
                    <a:pt x="282" y="1018"/>
                  </a:lnTo>
                  <a:lnTo>
                    <a:pt x="297" y="985"/>
                  </a:lnTo>
                  <a:lnTo>
                    <a:pt x="313" y="953"/>
                  </a:lnTo>
                  <a:lnTo>
                    <a:pt x="329" y="920"/>
                  </a:lnTo>
                  <a:lnTo>
                    <a:pt x="344" y="890"/>
                  </a:lnTo>
                  <a:lnTo>
                    <a:pt x="360" y="862"/>
                  </a:lnTo>
                  <a:lnTo>
                    <a:pt x="376" y="836"/>
                  </a:lnTo>
                  <a:lnTo>
                    <a:pt x="391" y="812"/>
                  </a:lnTo>
                  <a:lnTo>
                    <a:pt x="407" y="788"/>
                  </a:lnTo>
                  <a:lnTo>
                    <a:pt x="423" y="764"/>
                  </a:lnTo>
                  <a:lnTo>
                    <a:pt x="438" y="742"/>
                  </a:lnTo>
                  <a:lnTo>
                    <a:pt x="454" y="722"/>
                  </a:lnTo>
                  <a:lnTo>
                    <a:pt x="469" y="707"/>
                  </a:lnTo>
                  <a:lnTo>
                    <a:pt x="485" y="695"/>
                  </a:lnTo>
                  <a:lnTo>
                    <a:pt x="501" y="686"/>
                  </a:lnTo>
                  <a:lnTo>
                    <a:pt x="516" y="678"/>
                  </a:lnTo>
                  <a:lnTo>
                    <a:pt x="532" y="673"/>
                  </a:lnTo>
                  <a:lnTo>
                    <a:pt x="548" y="669"/>
                  </a:lnTo>
                  <a:lnTo>
                    <a:pt x="563" y="667"/>
                  </a:lnTo>
                  <a:lnTo>
                    <a:pt x="579" y="666"/>
                  </a:lnTo>
                  <a:lnTo>
                    <a:pt x="595" y="663"/>
                  </a:lnTo>
                  <a:lnTo>
                    <a:pt x="610" y="657"/>
                  </a:lnTo>
                  <a:lnTo>
                    <a:pt x="626" y="650"/>
                  </a:lnTo>
                  <a:lnTo>
                    <a:pt x="641" y="643"/>
                  </a:lnTo>
                  <a:lnTo>
                    <a:pt x="657" y="637"/>
                  </a:lnTo>
                  <a:lnTo>
                    <a:pt x="673" y="630"/>
                  </a:lnTo>
                  <a:lnTo>
                    <a:pt x="688" y="622"/>
                  </a:lnTo>
                  <a:lnTo>
                    <a:pt x="704" y="612"/>
                  </a:lnTo>
                  <a:lnTo>
                    <a:pt x="719" y="598"/>
                  </a:lnTo>
                  <a:lnTo>
                    <a:pt x="735" y="583"/>
                  </a:lnTo>
                  <a:lnTo>
                    <a:pt x="751" y="566"/>
                  </a:lnTo>
                  <a:lnTo>
                    <a:pt x="766" y="545"/>
                  </a:lnTo>
                  <a:lnTo>
                    <a:pt x="782" y="521"/>
                  </a:lnTo>
                  <a:lnTo>
                    <a:pt x="798" y="492"/>
                  </a:lnTo>
                  <a:lnTo>
                    <a:pt x="813" y="461"/>
                  </a:lnTo>
                  <a:lnTo>
                    <a:pt x="829" y="430"/>
                  </a:lnTo>
                  <a:lnTo>
                    <a:pt x="845" y="399"/>
                  </a:lnTo>
                  <a:lnTo>
                    <a:pt x="860" y="369"/>
                  </a:lnTo>
                  <a:lnTo>
                    <a:pt x="876" y="339"/>
                  </a:lnTo>
                  <a:lnTo>
                    <a:pt x="891" y="308"/>
                  </a:lnTo>
                  <a:lnTo>
                    <a:pt x="907" y="276"/>
                  </a:lnTo>
                  <a:lnTo>
                    <a:pt x="923" y="244"/>
                  </a:lnTo>
                  <a:lnTo>
                    <a:pt x="938" y="215"/>
                  </a:lnTo>
                  <a:lnTo>
                    <a:pt x="954" y="186"/>
                  </a:lnTo>
                  <a:lnTo>
                    <a:pt x="970" y="157"/>
                  </a:lnTo>
                  <a:lnTo>
                    <a:pt x="985" y="129"/>
                  </a:lnTo>
                  <a:lnTo>
                    <a:pt x="1001" y="103"/>
                  </a:lnTo>
                  <a:lnTo>
                    <a:pt x="1017" y="80"/>
                  </a:lnTo>
                  <a:lnTo>
                    <a:pt x="1032" y="62"/>
                  </a:lnTo>
                  <a:lnTo>
                    <a:pt x="1048" y="48"/>
                  </a:lnTo>
                  <a:lnTo>
                    <a:pt x="1064" y="37"/>
                  </a:lnTo>
                  <a:lnTo>
                    <a:pt x="1079" y="27"/>
                  </a:lnTo>
                  <a:lnTo>
                    <a:pt x="1095" y="18"/>
                  </a:lnTo>
                  <a:lnTo>
                    <a:pt x="1110" y="11"/>
                  </a:lnTo>
                  <a:lnTo>
                    <a:pt x="1126" y="5"/>
                  </a:lnTo>
                  <a:lnTo>
                    <a:pt x="1142" y="2"/>
                  </a:lnTo>
                  <a:lnTo>
                    <a:pt x="1157" y="2"/>
                  </a:lnTo>
                  <a:lnTo>
                    <a:pt x="1173" y="4"/>
                  </a:lnTo>
                  <a:lnTo>
                    <a:pt x="1189" y="7"/>
                  </a:lnTo>
                  <a:lnTo>
                    <a:pt x="1204" y="13"/>
                  </a:lnTo>
                  <a:lnTo>
                    <a:pt x="1220" y="21"/>
                  </a:lnTo>
                  <a:lnTo>
                    <a:pt x="1236" y="33"/>
                  </a:lnTo>
                  <a:lnTo>
                    <a:pt x="1251" y="46"/>
                  </a:lnTo>
                  <a:lnTo>
                    <a:pt x="1267" y="58"/>
                  </a:lnTo>
                  <a:lnTo>
                    <a:pt x="1282" y="66"/>
                  </a:lnTo>
                  <a:lnTo>
                    <a:pt x="1298" y="72"/>
                  </a:lnTo>
                  <a:lnTo>
                    <a:pt x="1314" y="78"/>
                  </a:lnTo>
                  <a:lnTo>
                    <a:pt x="1329" y="86"/>
                  </a:lnTo>
                  <a:lnTo>
                    <a:pt x="1345" y="96"/>
                  </a:lnTo>
                  <a:lnTo>
                    <a:pt x="1361" y="104"/>
                  </a:lnTo>
                  <a:lnTo>
                    <a:pt x="1376" y="112"/>
                  </a:lnTo>
                  <a:lnTo>
                    <a:pt x="1392" y="118"/>
                  </a:lnTo>
                  <a:lnTo>
                    <a:pt x="1408" y="124"/>
                  </a:lnTo>
                  <a:lnTo>
                    <a:pt x="1423" y="129"/>
                  </a:lnTo>
                  <a:lnTo>
                    <a:pt x="1439" y="133"/>
                  </a:lnTo>
                  <a:lnTo>
                    <a:pt x="1454" y="133"/>
                  </a:lnTo>
                  <a:lnTo>
                    <a:pt x="1470" y="128"/>
                  </a:lnTo>
                  <a:lnTo>
                    <a:pt x="1486" y="120"/>
                  </a:lnTo>
                  <a:lnTo>
                    <a:pt x="1501" y="110"/>
                  </a:lnTo>
                  <a:lnTo>
                    <a:pt x="1517" y="101"/>
                  </a:lnTo>
                  <a:lnTo>
                    <a:pt x="1532" y="94"/>
                  </a:lnTo>
                  <a:lnTo>
                    <a:pt x="1548" y="87"/>
                  </a:lnTo>
                  <a:lnTo>
                    <a:pt x="1564" y="78"/>
                  </a:lnTo>
                  <a:lnTo>
                    <a:pt x="1580" y="69"/>
                  </a:lnTo>
                  <a:lnTo>
                    <a:pt x="1595" y="60"/>
                  </a:lnTo>
                  <a:lnTo>
                    <a:pt x="1611" y="53"/>
                  </a:lnTo>
                  <a:lnTo>
                    <a:pt x="1627" y="45"/>
                  </a:lnTo>
                  <a:lnTo>
                    <a:pt x="1642" y="36"/>
                  </a:lnTo>
                  <a:lnTo>
                    <a:pt x="1658" y="26"/>
                  </a:lnTo>
                  <a:lnTo>
                    <a:pt x="1673" y="14"/>
                  </a:lnTo>
                  <a:lnTo>
                    <a:pt x="1689" y="5"/>
                  </a:lnTo>
                  <a:lnTo>
                    <a:pt x="1704" y="0"/>
                  </a:lnTo>
                  <a:lnTo>
                    <a:pt x="1720" y="0"/>
                  </a:lnTo>
                  <a:lnTo>
                    <a:pt x="1736" y="3"/>
                  </a:lnTo>
                  <a:lnTo>
                    <a:pt x="1751" y="6"/>
                  </a:lnTo>
                  <a:lnTo>
                    <a:pt x="1767" y="11"/>
                  </a:lnTo>
                  <a:lnTo>
                    <a:pt x="1783" y="16"/>
                  </a:lnTo>
                  <a:lnTo>
                    <a:pt x="1798" y="23"/>
                  </a:lnTo>
                  <a:lnTo>
                    <a:pt x="1814" y="31"/>
                  </a:lnTo>
                  <a:lnTo>
                    <a:pt x="1830" y="39"/>
                  </a:lnTo>
                  <a:lnTo>
                    <a:pt x="1845" y="46"/>
                  </a:lnTo>
                  <a:lnTo>
                    <a:pt x="1861" y="51"/>
                  </a:lnTo>
                  <a:lnTo>
                    <a:pt x="1877" y="58"/>
                  </a:lnTo>
                  <a:lnTo>
                    <a:pt x="1892" y="68"/>
                  </a:lnTo>
                  <a:lnTo>
                    <a:pt x="1908" y="81"/>
                  </a:lnTo>
                  <a:lnTo>
                    <a:pt x="1923" y="94"/>
                  </a:lnTo>
                  <a:lnTo>
                    <a:pt x="1939" y="106"/>
                  </a:lnTo>
                  <a:lnTo>
                    <a:pt x="1955" y="114"/>
                  </a:lnTo>
                  <a:lnTo>
                    <a:pt x="1970" y="120"/>
                  </a:lnTo>
                  <a:lnTo>
                    <a:pt x="1986" y="125"/>
                  </a:lnTo>
                  <a:lnTo>
                    <a:pt x="2002" y="129"/>
                  </a:lnTo>
                  <a:lnTo>
                    <a:pt x="2017" y="130"/>
                  </a:lnTo>
                  <a:lnTo>
                    <a:pt x="2033" y="127"/>
                  </a:lnTo>
                  <a:lnTo>
                    <a:pt x="2049" y="121"/>
                  </a:lnTo>
                  <a:lnTo>
                    <a:pt x="2064" y="115"/>
                  </a:lnTo>
                  <a:lnTo>
                    <a:pt x="2080" y="111"/>
                  </a:lnTo>
                  <a:lnTo>
                    <a:pt x="2095" y="108"/>
                  </a:lnTo>
                  <a:lnTo>
                    <a:pt x="2111" y="105"/>
                  </a:lnTo>
                  <a:lnTo>
                    <a:pt x="2127" y="100"/>
                  </a:lnTo>
                  <a:lnTo>
                    <a:pt x="2142" y="91"/>
                  </a:lnTo>
                  <a:lnTo>
                    <a:pt x="2158" y="79"/>
                  </a:lnTo>
                  <a:lnTo>
                    <a:pt x="2174" y="68"/>
                  </a:lnTo>
                  <a:lnTo>
                    <a:pt x="2189" y="57"/>
                  </a:lnTo>
                  <a:lnTo>
                    <a:pt x="2205" y="46"/>
                  </a:lnTo>
                  <a:lnTo>
                    <a:pt x="2221" y="34"/>
                  </a:lnTo>
                  <a:lnTo>
                    <a:pt x="2236" y="23"/>
                  </a:lnTo>
                </a:path>
              </a:pathLst>
            </a:custGeom>
            <a:noFill/>
            <a:ln w="19050" cap="flat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1789113" y="603250"/>
              <a:ext cx="1795463" cy="2805113"/>
            </a:xfrm>
            <a:custGeom>
              <a:avLst/>
              <a:gdLst>
                <a:gd name="T0" fmla="*/ 0 w 1131"/>
                <a:gd name="T1" fmla="*/ 1767 h 1767"/>
                <a:gd name="T2" fmla="*/ 32 w 1131"/>
                <a:gd name="T3" fmla="*/ 1767 h 1767"/>
                <a:gd name="T4" fmla="*/ 63 w 1131"/>
                <a:gd name="T5" fmla="*/ 1750 h 1767"/>
                <a:gd name="T6" fmla="*/ 95 w 1131"/>
                <a:gd name="T7" fmla="*/ 1740 h 1767"/>
                <a:gd name="T8" fmla="*/ 126 w 1131"/>
                <a:gd name="T9" fmla="*/ 1698 h 1767"/>
                <a:gd name="T10" fmla="*/ 158 w 1131"/>
                <a:gd name="T11" fmla="*/ 1686 h 1767"/>
                <a:gd name="T12" fmla="*/ 189 w 1131"/>
                <a:gd name="T13" fmla="*/ 1620 h 1767"/>
                <a:gd name="T14" fmla="*/ 221 w 1131"/>
                <a:gd name="T15" fmla="*/ 1598 h 1767"/>
                <a:gd name="T16" fmla="*/ 252 w 1131"/>
                <a:gd name="T17" fmla="*/ 1497 h 1767"/>
                <a:gd name="T18" fmla="*/ 284 w 1131"/>
                <a:gd name="T19" fmla="*/ 1470 h 1767"/>
                <a:gd name="T20" fmla="*/ 315 w 1131"/>
                <a:gd name="T21" fmla="*/ 1355 h 1767"/>
                <a:gd name="T22" fmla="*/ 347 w 1131"/>
                <a:gd name="T23" fmla="*/ 1352 h 1767"/>
                <a:gd name="T24" fmla="*/ 378 w 1131"/>
                <a:gd name="T25" fmla="*/ 1233 h 1767"/>
                <a:gd name="T26" fmla="*/ 410 w 1131"/>
                <a:gd name="T27" fmla="*/ 1254 h 1767"/>
                <a:gd name="T28" fmla="*/ 441 w 1131"/>
                <a:gd name="T29" fmla="*/ 1126 h 1767"/>
                <a:gd name="T30" fmla="*/ 473 w 1131"/>
                <a:gd name="T31" fmla="*/ 1188 h 1767"/>
                <a:gd name="T32" fmla="*/ 504 w 1131"/>
                <a:gd name="T33" fmla="*/ 1066 h 1767"/>
                <a:gd name="T34" fmla="*/ 536 w 1131"/>
                <a:gd name="T35" fmla="*/ 1177 h 1767"/>
                <a:gd name="T36" fmla="*/ 567 w 1131"/>
                <a:gd name="T37" fmla="*/ 1035 h 1767"/>
                <a:gd name="T38" fmla="*/ 599 w 1131"/>
                <a:gd name="T39" fmla="*/ 1175 h 1767"/>
                <a:gd name="T40" fmla="*/ 630 w 1131"/>
                <a:gd name="T41" fmla="*/ 996 h 1767"/>
                <a:gd name="T42" fmla="*/ 662 w 1131"/>
                <a:gd name="T43" fmla="*/ 1174 h 1767"/>
                <a:gd name="T44" fmla="*/ 693 w 1131"/>
                <a:gd name="T45" fmla="*/ 948 h 1767"/>
                <a:gd name="T46" fmla="*/ 725 w 1131"/>
                <a:gd name="T47" fmla="*/ 1157 h 1767"/>
                <a:gd name="T48" fmla="*/ 756 w 1131"/>
                <a:gd name="T49" fmla="*/ 848 h 1767"/>
                <a:gd name="T50" fmla="*/ 788 w 1131"/>
                <a:gd name="T51" fmla="*/ 1092 h 1767"/>
                <a:gd name="T52" fmla="*/ 819 w 1131"/>
                <a:gd name="T53" fmla="*/ 701 h 1767"/>
                <a:gd name="T54" fmla="*/ 851 w 1131"/>
                <a:gd name="T55" fmla="*/ 1015 h 1767"/>
                <a:gd name="T56" fmla="*/ 882 w 1131"/>
                <a:gd name="T57" fmla="*/ 534 h 1767"/>
                <a:gd name="T58" fmla="*/ 914 w 1131"/>
                <a:gd name="T59" fmla="*/ 935 h 1767"/>
                <a:gd name="T60" fmla="*/ 945 w 1131"/>
                <a:gd name="T61" fmla="*/ 345 h 1767"/>
                <a:gd name="T62" fmla="*/ 976 w 1131"/>
                <a:gd name="T63" fmla="*/ 874 h 1767"/>
                <a:gd name="T64" fmla="*/ 1008 w 1131"/>
                <a:gd name="T65" fmla="*/ 177 h 1767"/>
                <a:gd name="T66" fmla="*/ 1040 w 1131"/>
                <a:gd name="T67" fmla="*/ 879 h 1767"/>
                <a:gd name="T68" fmla="*/ 1071 w 1131"/>
                <a:gd name="T69" fmla="*/ 35 h 1767"/>
                <a:gd name="T70" fmla="*/ 1103 w 1131"/>
                <a:gd name="T71" fmla="*/ 931 h 1767"/>
                <a:gd name="T72" fmla="*/ 1131 w 1131"/>
                <a:gd name="T73" fmla="*/ 0 h 1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131" h="1767">
                  <a:moveTo>
                    <a:pt x="0" y="1767"/>
                  </a:moveTo>
                  <a:lnTo>
                    <a:pt x="32" y="1767"/>
                  </a:lnTo>
                  <a:lnTo>
                    <a:pt x="63" y="1750"/>
                  </a:lnTo>
                  <a:lnTo>
                    <a:pt x="95" y="1740"/>
                  </a:lnTo>
                  <a:lnTo>
                    <a:pt x="126" y="1698"/>
                  </a:lnTo>
                  <a:lnTo>
                    <a:pt x="158" y="1686"/>
                  </a:lnTo>
                  <a:lnTo>
                    <a:pt x="189" y="1620"/>
                  </a:lnTo>
                  <a:lnTo>
                    <a:pt x="221" y="1598"/>
                  </a:lnTo>
                  <a:lnTo>
                    <a:pt x="252" y="1497"/>
                  </a:lnTo>
                  <a:lnTo>
                    <a:pt x="284" y="1470"/>
                  </a:lnTo>
                  <a:lnTo>
                    <a:pt x="315" y="1355"/>
                  </a:lnTo>
                  <a:lnTo>
                    <a:pt x="347" y="1352"/>
                  </a:lnTo>
                  <a:lnTo>
                    <a:pt x="378" y="1233"/>
                  </a:lnTo>
                  <a:lnTo>
                    <a:pt x="410" y="1254"/>
                  </a:lnTo>
                  <a:lnTo>
                    <a:pt x="441" y="1126"/>
                  </a:lnTo>
                  <a:lnTo>
                    <a:pt x="473" y="1188"/>
                  </a:lnTo>
                  <a:lnTo>
                    <a:pt x="504" y="1066"/>
                  </a:lnTo>
                  <a:lnTo>
                    <a:pt x="536" y="1177"/>
                  </a:lnTo>
                  <a:lnTo>
                    <a:pt x="567" y="1035"/>
                  </a:lnTo>
                  <a:lnTo>
                    <a:pt x="599" y="1175"/>
                  </a:lnTo>
                  <a:lnTo>
                    <a:pt x="630" y="996"/>
                  </a:lnTo>
                  <a:lnTo>
                    <a:pt x="662" y="1174"/>
                  </a:lnTo>
                  <a:lnTo>
                    <a:pt x="693" y="948"/>
                  </a:lnTo>
                  <a:lnTo>
                    <a:pt x="725" y="1157"/>
                  </a:lnTo>
                  <a:lnTo>
                    <a:pt x="756" y="848"/>
                  </a:lnTo>
                  <a:lnTo>
                    <a:pt x="788" y="1092"/>
                  </a:lnTo>
                  <a:lnTo>
                    <a:pt x="819" y="701"/>
                  </a:lnTo>
                  <a:lnTo>
                    <a:pt x="851" y="1015"/>
                  </a:lnTo>
                  <a:lnTo>
                    <a:pt x="882" y="534"/>
                  </a:lnTo>
                  <a:lnTo>
                    <a:pt x="914" y="935"/>
                  </a:lnTo>
                  <a:lnTo>
                    <a:pt x="945" y="345"/>
                  </a:lnTo>
                  <a:lnTo>
                    <a:pt x="976" y="874"/>
                  </a:lnTo>
                  <a:lnTo>
                    <a:pt x="1008" y="177"/>
                  </a:lnTo>
                  <a:lnTo>
                    <a:pt x="1040" y="879"/>
                  </a:lnTo>
                  <a:lnTo>
                    <a:pt x="1071" y="35"/>
                  </a:lnTo>
                  <a:lnTo>
                    <a:pt x="1103" y="931"/>
                  </a:lnTo>
                  <a:lnTo>
                    <a:pt x="1131" y="0"/>
                  </a:ln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3594101" y="603250"/>
              <a:ext cx="87313" cy="1670050"/>
            </a:xfrm>
            <a:custGeom>
              <a:avLst/>
              <a:gdLst>
                <a:gd name="T0" fmla="*/ 0 w 55"/>
                <a:gd name="T1" fmla="*/ 0 h 1052"/>
                <a:gd name="T2" fmla="*/ 28 w 55"/>
                <a:gd name="T3" fmla="*/ 1052 h 1052"/>
                <a:gd name="T4" fmla="*/ 55 w 55"/>
                <a:gd name="T5" fmla="*/ 0 h 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1052">
                  <a:moveTo>
                    <a:pt x="0" y="0"/>
                  </a:moveTo>
                  <a:lnTo>
                    <a:pt x="28" y="1052"/>
                  </a:lnTo>
                  <a:lnTo>
                    <a:pt x="55" y="0"/>
                  </a:ln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3697289" y="603250"/>
              <a:ext cx="80963" cy="1982788"/>
            </a:xfrm>
            <a:custGeom>
              <a:avLst/>
              <a:gdLst>
                <a:gd name="T0" fmla="*/ 0 w 51"/>
                <a:gd name="T1" fmla="*/ 0 h 1249"/>
                <a:gd name="T2" fmla="*/ 27 w 51"/>
                <a:gd name="T3" fmla="*/ 1249 h 1249"/>
                <a:gd name="T4" fmla="*/ 51 w 51"/>
                <a:gd name="T5" fmla="*/ 0 h 1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1" h="1249">
                  <a:moveTo>
                    <a:pt x="0" y="0"/>
                  </a:moveTo>
                  <a:lnTo>
                    <a:pt x="27" y="1249"/>
                  </a:lnTo>
                  <a:lnTo>
                    <a:pt x="51" y="0"/>
                  </a:ln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3798889" y="603250"/>
              <a:ext cx="76200" cy="2333625"/>
            </a:xfrm>
            <a:custGeom>
              <a:avLst/>
              <a:gdLst>
                <a:gd name="T0" fmla="*/ 0 w 48"/>
                <a:gd name="T1" fmla="*/ 0 h 1470"/>
                <a:gd name="T2" fmla="*/ 25 w 48"/>
                <a:gd name="T3" fmla="*/ 1470 h 1470"/>
                <a:gd name="T4" fmla="*/ 48 w 48"/>
                <a:gd name="T5" fmla="*/ 0 h 1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1470">
                  <a:moveTo>
                    <a:pt x="0" y="0"/>
                  </a:moveTo>
                  <a:lnTo>
                    <a:pt x="25" y="1470"/>
                  </a:lnTo>
                  <a:lnTo>
                    <a:pt x="48" y="0"/>
                  </a:ln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3902076" y="603250"/>
              <a:ext cx="71438" cy="2789238"/>
            </a:xfrm>
            <a:custGeom>
              <a:avLst/>
              <a:gdLst>
                <a:gd name="T0" fmla="*/ 0 w 45"/>
                <a:gd name="T1" fmla="*/ 0 h 1757"/>
                <a:gd name="T2" fmla="*/ 23 w 45"/>
                <a:gd name="T3" fmla="*/ 1757 h 1757"/>
                <a:gd name="T4" fmla="*/ 45 w 45"/>
                <a:gd name="T5" fmla="*/ 0 h 1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1757">
                  <a:moveTo>
                    <a:pt x="0" y="0"/>
                  </a:moveTo>
                  <a:lnTo>
                    <a:pt x="23" y="1757"/>
                  </a:lnTo>
                  <a:lnTo>
                    <a:pt x="45" y="0"/>
                  </a:ln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Line 67"/>
            <p:cNvSpPr>
              <a:spLocks noChangeShapeType="1"/>
            </p:cNvSpPr>
            <p:nvPr/>
          </p:nvSpPr>
          <p:spPr bwMode="auto">
            <a:xfrm>
              <a:off x="4003676" y="603250"/>
              <a:ext cx="30163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Line 68"/>
            <p:cNvSpPr>
              <a:spLocks noChangeShapeType="1"/>
            </p:cNvSpPr>
            <p:nvPr/>
          </p:nvSpPr>
          <p:spPr bwMode="auto">
            <a:xfrm flipV="1">
              <a:off x="4043364" y="603250"/>
              <a:ext cx="28575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Line 69"/>
            <p:cNvSpPr>
              <a:spLocks noChangeShapeType="1"/>
            </p:cNvSpPr>
            <p:nvPr/>
          </p:nvSpPr>
          <p:spPr bwMode="auto">
            <a:xfrm>
              <a:off x="4105276" y="603250"/>
              <a:ext cx="25400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Line 70"/>
            <p:cNvSpPr>
              <a:spLocks noChangeShapeType="1"/>
            </p:cNvSpPr>
            <p:nvPr/>
          </p:nvSpPr>
          <p:spPr bwMode="auto">
            <a:xfrm flipV="1">
              <a:off x="4148139" y="603250"/>
              <a:ext cx="22225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Line 71"/>
            <p:cNvSpPr>
              <a:spLocks noChangeShapeType="1"/>
            </p:cNvSpPr>
            <p:nvPr/>
          </p:nvSpPr>
          <p:spPr bwMode="auto">
            <a:xfrm>
              <a:off x="4206876" y="603250"/>
              <a:ext cx="19050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Line 72"/>
            <p:cNvSpPr>
              <a:spLocks noChangeShapeType="1"/>
            </p:cNvSpPr>
            <p:nvPr/>
          </p:nvSpPr>
          <p:spPr bwMode="auto">
            <a:xfrm flipV="1">
              <a:off x="4251326" y="603250"/>
              <a:ext cx="15875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Line 73"/>
            <p:cNvSpPr>
              <a:spLocks noChangeShapeType="1"/>
            </p:cNvSpPr>
            <p:nvPr/>
          </p:nvSpPr>
          <p:spPr bwMode="auto">
            <a:xfrm>
              <a:off x="4308476" y="603250"/>
              <a:ext cx="15875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Line 74"/>
            <p:cNvSpPr>
              <a:spLocks noChangeShapeType="1"/>
            </p:cNvSpPr>
            <p:nvPr/>
          </p:nvSpPr>
          <p:spPr bwMode="auto">
            <a:xfrm flipV="1">
              <a:off x="4352926" y="603250"/>
              <a:ext cx="14288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Line 75"/>
            <p:cNvSpPr>
              <a:spLocks noChangeShapeType="1"/>
            </p:cNvSpPr>
            <p:nvPr/>
          </p:nvSpPr>
          <p:spPr bwMode="auto">
            <a:xfrm>
              <a:off x="4410076" y="603250"/>
              <a:ext cx="12700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Line 76"/>
            <p:cNvSpPr>
              <a:spLocks noChangeShapeType="1"/>
            </p:cNvSpPr>
            <p:nvPr/>
          </p:nvSpPr>
          <p:spPr bwMode="auto">
            <a:xfrm flipV="1">
              <a:off x="4454526" y="603250"/>
              <a:ext cx="11113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Line 77"/>
            <p:cNvSpPr>
              <a:spLocks noChangeShapeType="1"/>
            </p:cNvSpPr>
            <p:nvPr/>
          </p:nvSpPr>
          <p:spPr bwMode="auto">
            <a:xfrm>
              <a:off x="4510089" y="603250"/>
              <a:ext cx="11113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Line 78"/>
            <p:cNvSpPr>
              <a:spLocks noChangeShapeType="1"/>
            </p:cNvSpPr>
            <p:nvPr/>
          </p:nvSpPr>
          <p:spPr bwMode="auto">
            <a:xfrm flipV="1">
              <a:off x="4556126" y="603250"/>
              <a:ext cx="9525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Line 79"/>
            <p:cNvSpPr>
              <a:spLocks noChangeShapeType="1"/>
            </p:cNvSpPr>
            <p:nvPr/>
          </p:nvSpPr>
          <p:spPr bwMode="auto">
            <a:xfrm>
              <a:off x="4611689" y="603250"/>
              <a:ext cx="6350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Line 80"/>
            <p:cNvSpPr>
              <a:spLocks noChangeShapeType="1"/>
            </p:cNvSpPr>
            <p:nvPr/>
          </p:nvSpPr>
          <p:spPr bwMode="auto">
            <a:xfrm flipV="1">
              <a:off x="4657726" y="603250"/>
              <a:ext cx="6350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Line 81"/>
            <p:cNvSpPr>
              <a:spLocks noChangeShapeType="1"/>
            </p:cNvSpPr>
            <p:nvPr/>
          </p:nvSpPr>
          <p:spPr bwMode="auto">
            <a:xfrm>
              <a:off x="4711701" y="603250"/>
              <a:ext cx="6350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Line 82"/>
            <p:cNvSpPr>
              <a:spLocks noChangeShapeType="1"/>
            </p:cNvSpPr>
            <p:nvPr/>
          </p:nvSpPr>
          <p:spPr bwMode="auto">
            <a:xfrm flipV="1">
              <a:off x="4759326" y="603250"/>
              <a:ext cx="4763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Line 83"/>
            <p:cNvSpPr>
              <a:spLocks noChangeShapeType="1"/>
            </p:cNvSpPr>
            <p:nvPr/>
          </p:nvSpPr>
          <p:spPr bwMode="auto">
            <a:xfrm>
              <a:off x="4811714" y="603250"/>
              <a:ext cx="4763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Line 84"/>
            <p:cNvSpPr>
              <a:spLocks noChangeShapeType="1"/>
            </p:cNvSpPr>
            <p:nvPr/>
          </p:nvSpPr>
          <p:spPr bwMode="auto">
            <a:xfrm flipV="1">
              <a:off x="4859339" y="603250"/>
              <a:ext cx="4763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Line 85"/>
            <p:cNvSpPr>
              <a:spLocks noChangeShapeType="1"/>
            </p:cNvSpPr>
            <p:nvPr/>
          </p:nvSpPr>
          <p:spPr bwMode="auto">
            <a:xfrm>
              <a:off x="4911726" y="603250"/>
              <a:ext cx="3175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Line 86"/>
            <p:cNvSpPr>
              <a:spLocks noChangeShapeType="1"/>
            </p:cNvSpPr>
            <p:nvPr/>
          </p:nvSpPr>
          <p:spPr bwMode="auto">
            <a:xfrm flipV="1">
              <a:off x="4959351" y="603250"/>
              <a:ext cx="4763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Line 87"/>
            <p:cNvSpPr>
              <a:spLocks noChangeShapeType="1"/>
            </p:cNvSpPr>
            <p:nvPr/>
          </p:nvSpPr>
          <p:spPr bwMode="auto">
            <a:xfrm>
              <a:off x="5011739" y="603250"/>
              <a:ext cx="3175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Line 88"/>
            <p:cNvSpPr>
              <a:spLocks noChangeShapeType="1"/>
            </p:cNvSpPr>
            <p:nvPr/>
          </p:nvSpPr>
          <p:spPr bwMode="auto">
            <a:xfrm flipV="1">
              <a:off x="5060951" y="603250"/>
              <a:ext cx="3175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Line 89"/>
            <p:cNvSpPr>
              <a:spLocks noChangeShapeType="1"/>
            </p:cNvSpPr>
            <p:nvPr/>
          </p:nvSpPr>
          <p:spPr bwMode="auto">
            <a:xfrm>
              <a:off x="5111751" y="603250"/>
              <a:ext cx="3175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Line 90"/>
            <p:cNvSpPr>
              <a:spLocks noChangeShapeType="1"/>
            </p:cNvSpPr>
            <p:nvPr/>
          </p:nvSpPr>
          <p:spPr bwMode="auto">
            <a:xfrm flipV="1">
              <a:off x="5160964" y="603250"/>
              <a:ext cx="3175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Line 91"/>
            <p:cNvSpPr>
              <a:spLocks noChangeShapeType="1"/>
            </p:cNvSpPr>
            <p:nvPr/>
          </p:nvSpPr>
          <p:spPr bwMode="auto">
            <a:xfrm>
              <a:off x="5211764" y="603250"/>
              <a:ext cx="1588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Line 92"/>
            <p:cNvSpPr>
              <a:spLocks noChangeShapeType="1"/>
            </p:cNvSpPr>
            <p:nvPr/>
          </p:nvSpPr>
          <p:spPr bwMode="auto">
            <a:xfrm flipV="1">
              <a:off x="5260976" y="603250"/>
              <a:ext cx="1588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Line 93"/>
            <p:cNvSpPr>
              <a:spLocks noChangeShapeType="1"/>
            </p:cNvSpPr>
            <p:nvPr/>
          </p:nvSpPr>
          <p:spPr bwMode="auto">
            <a:xfrm>
              <a:off x="5311776" y="603250"/>
              <a:ext cx="1588" cy="280670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2281396" y="665162"/>
              <a:ext cx="941283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Symbol" panose="05050102010706020507" pitchFamily="18" charset="2"/>
                  <a:cs typeface="Arial" panose="020B0604020202020204" pitchFamily="34" charset="0"/>
                </a:rPr>
                <a:t>D</a:t>
              </a: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t = 21</a:t>
              </a:r>
              <a:r>
                <a:rPr lang="en-US" sz="1100" dirty="0">
                  <a:latin typeface="Symbol" panose="05050102010706020507" pitchFamily="18" charset="2"/>
                  <a:cs typeface="Arial" panose="020B0604020202020204" pitchFamily="34" charset="0"/>
                </a:rPr>
                <a:t>m</a:t>
              </a: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</a:p>
            <a:p>
              <a:r>
                <a:rPr lang="en-US" sz="1100" dirty="0">
                  <a:latin typeface="Symbol" panose="05050102010706020507" pitchFamily="18" charset="2"/>
                  <a:cs typeface="Arial" panose="020B0604020202020204" pitchFamily="34" charset="0"/>
                </a:rPr>
                <a:t>D</a:t>
              </a: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t = 42.5</a:t>
              </a:r>
              <a:r>
                <a:rPr lang="en-US" sz="1100" dirty="0">
                  <a:latin typeface="Symbol" panose="05050102010706020507" pitchFamily="18" charset="2"/>
                  <a:cs typeface="Arial" panose="020B0604020202020204" pitchFamily="34" charset="0"/>
                </a:rPr>
                <a:t>m</a:t>
              </a: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</a:p>
          </p:txBody>
        </p:sp>
        <p:cxnSp>
          <p:nvCxnSpPr>
            <p:cNvPr id="97" name="Straight Connector 96"/>
            <p:cNvCxnSpPr/>
            <p:nvPr/>
          </p:nvCxnSpPr>
          <p:spPr>
            <a:xfrm>
              <a:off x="2040732" y="803275"/>
              <a:ext cx="27432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2040732" y="974725"/>
              <a:ext cx="27432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Rectangle 98"/>
            <p:cNvSpPr/>
            <p:nvPr/>
          </p:nvSpPr>
          <p:spPr>
            <a:xfrm>
              <a:off x="1913732" y="693738"/>
              <a:ext cx="1296247" cy="38961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3273621" y="3630611"/>
              <a:ext cx="84991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Time (sec)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 rot="16200000">
              <a:off x="757196" y="1692437"/>
              <a:ext cx="128913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Displacement (m)</a:t>
              </a:r>
            </a:p>
          </p:txBody>
        </p:sp>
      </p:grpSp>
      <p:sp>
        <p:nvSpPr>
          <p:cNvPr id="168" name="TextBox 167"/>
          <p:cNvSpPr txBox="1"/>
          <p:nvPr/>
        </p:nvSpPr>
        <p:spPr>
          <a:xfrm>
            <a:off x="60624" y="598529"/>
            <a:ext cx="8890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8.11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9" name="Group 168"/>
          <p:cNvGrpSpPr/>
          <p:nvPr/>
        </p:nvGrpSpPr>
        <p:grpSpPr>
          <a:xfrm>
            <a:off x="1572465" y="3884925"/>
            <a:ext cx="4110786" cy="3463297"/>
            <a:chOff x="1117843" y="3456849"/>
            <a:chExt cx="4110786" cy="3463297"/>
          </a:xfrm>
        </p:grpSpPr>
        <p:grpSp>
          <p:nvGrpSpPr>
            <p:cNvPr id="170" name="Group 169"/>
            <p:cNvGrpSpPr/>
            <p:nvPr/>
          </p:nvGrpSpPr>
          <p:grpSpPr>
            <a:xfrm>
              <a:off x="1117843" y="3456849"/>
              <a:ext cx="4110786" cy="3463297"/>
              <a:chOff x="1248027" y="463556"/>
              <a:chExt cx="4110786" cy="3463297"/>
            </a:xfrm>
          </p:grpSpPr>
          <p:sp>
            <p:nvSpPr>
              <p:cNvPr id="172" name="Rectangle 97"/>
              <p:cNvSpPr>
                <a:spLocks noChangeArrowheads="1"/>
              </p:cNvSpPr>
              <p:nvPr/>
            </p:nvSpPr>
            <p:spPr bwMode="auto">
              <a:xfrm>
                <a:off x="1763717" y="673106"/>
                <a:ext cx="3549655" cy="2805115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3" name="Line 100"/>
              <p:cNvSpPr>
                <a:spLocks noChangeShapeType="1"/>
              </p:cNvSpPr>
              <p:nvPr/>
            </p:nvSpPr>
            <p:spPr bwMode="auto">
              <a:xfrm flipV="1">
                <a:off x="1763717" y="3443296"/>
                <a:ext cx="0" cy="34925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" name="Line 101"/>
              <p:cNvSpPr>
                <a:spLocks noChangeShapeType="1"/>
              </p:cNvSpPr>
              <p:nvPr/>
            </p:nvSpPr>
            <p:spPr bwMode="auto">
              <a:xfrm flipV="1">
                <a:off x="2355855" y="3443296"/>
                <a:ext cx="0" cy="34925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" name="Line 102"/>
              <p:cNvSpPr>
                <a:spLocks noChangeShapeType="1"/>
              </p:cNvSpPr>
              <p:nvPr/>
            </p:nvSpPr>
            <p:spPr bwMode="auto">
              <a:xfrm flipV="1">
                <a:off x="2947993" y="3443296"/>
                <a:ext cx="0" cy="34925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6" name="Line 103"/>
              <p:cNvSpPr>
                <a:spLocks noChangeShapeType="1"/>
              </p:cNvSpPr>
              <p:nvPr/>
            </p:nvSpPr>
            <p:spPr bwMode="auto">
              <a:xfrm flipV="1">
                <a:off x="3538544" y="3443296"/>
                <a:ext cx="0" cy="34925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7" name="Line 104"/>
              <p:cNvSpPr>
                <a:spLocks noChangeShapeType="1"/>
              </p:cNvSpPr>
              <p:nvPr/>
            </p:nvSpPr>
            <p:spPr bwMode="auto">
              <a:xfrm flipV="1">
                <a:off x="4130682" y="3443296"/>
                <a:ext cx="0" cy="34925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8" name="Line 105"/>
              <p:cNvSpPr>
                <a:spLocks noChangeShapeType="1"/>
              </p:cNvSpPr>
              <p:nvPr/>
            </p:nvSpPr>
            <p:spPr bwMode="auto">
              <a:xfrm flipV="1">
                <a:off x="4722821" y="3443296"/>
                <a:ext cx="0" cy="34925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9" name="Line 106"/>
              <p:cNvSpPr>
                <a:spLocks noChangeShapeType="1"/>
              </p:cNvSpPr>
              <p:nvPr/>
            </p:nvSpPr>
            <p:spPr bwMode="auto">
              <a:xfrm flipV="1">
                <a:off x="5313371" y="3443296"/>
                <a:ext cx="0" cy="34925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0" name="Line 107"/>
              <p:cNvSpPr>
                <a:spLocks noChangeShapeType="1"/>
              </p:cNvSpPr>
              <p:nvPr/>
            </p:nvSpPr>
            <p:spPr bwMode="auto">
              <a:xfrm>
                <a:off x="1763717" y="673106"/>
                <a:ext cx="0" cy="34925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1" name="Line 108"/>
              <p:cNvSpPr>
                <a:spLocks noChangeShapeType="1"/>
              </p:cNvSpPr>
              <p:nvPr/>
            </p:nvSpPr>
            <p:spPr bwMode="auto">
              <a:xfrm>
                <a:off x="2355855" y="673106"/>
                <a:ext cx="0" cy="34925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2" name="Line 109"/>
              <p:cNvSpPr>
                <a:spLocks noChangeShapeType="1"/>
              </p:cNvSpPr>
              <p:nvPr/>
            </p:nvSpPr>
            <p:spPr bwMode="auto">
              <a:xfrm>
                <a:off x="2947993" y="673106"/>
                <a:ext cx="0" cy="34925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3" name="Line 110"/>
              <p:cNvSpPr>
                <a:spLocks noChangeShapeType="1"/>
              </p:cNvSpPr>
              <p:nvPr/>
            </p:nvSpPr>
            <p:spPr bwMode="auto">
              <a:xfrm>
                <a:off x="3538544" y="673106"/>
                <a:ext cx="0" cy="34925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4" name="Line 111"/>
              <p:cNvSpPr>
                <a:spLocks noChangeShapeType="1"/>
              </p:cNvSpPr>
              <p:nvPr/>
            </p:nvSpPr>
            <p:spPr bwMode="auto">
              <a:xfrm>
                <a:off x="4130682" y="673106"/>
                <a:ext cx="0" cy="34925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5" name="Line 112"/>
              <p:cNvSpPr>
                <a:spLocks noChangeShapeType="1"/>
              </p:cNvSpPr>
              <p:nvPr/>
            </p:nvSpPr>
            <p:spPr bwMode="auto">
              <a:xfrm>
                <a:off x="4722821" y="673106"/>
                <a:ext cx="0" cy="34925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6" name="Line 113"/>
              <p:cNvSpPr>
                <a:spLocks noChangeShapeType="1"/>
              </p:cNvSpPr>
              <p:nvPr/>
            </p:nvSpPr>
            <p:spPr bwMode="auto">
              <a:xfrm>
                <a:off x="5313371" y="673106"/>
                <a:ext cx="0" cy="34925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7" name="Rectangle 114"/>
              <p:cNvSpPr>
                <a:spLocks noChangeArrowheads="1"/>
              </p:cNvSpPr>
              <p:nvPr/>
            </p:nvSpPr>
            <p:spPr bwMode="auto">
              <a:xfrm>
                <a:off x="1717679" y="3476633"/>
                <a:ext cx="77788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88" name="Rectangle 115"/>
              <p:cNvSpPr>
                <a:spLocks noChangeArrowheads="1"/>
              </p:cNvSpPr>
              <p:nvPr/>
            </p:nvSpPr>
            <p:spPr bwMode="auto">
              <a:xfrm>
                <a:off x="2265367" y="3476633"/>
                <a:ext cx="195263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0.5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89" name="Rectangle 116"/>
              <p:cNvSpPr>
                <a:spLocks noChangeArrowheads="1"/>
              </p:cNvSpPr>
              <p:nvPr/>
            </p:nvSpPr>
            <p:spPr bwMode="auto">
              <a:xfrm>
                <a:off x="2903543" y="3476633"/>
                <a:ext cx="77788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90" name="Rectangle 117"/>
              <p:cNvSpPr>
                <a:spLocks noChangeArrowheads="1"/>
              </p:cNvSpPr>
              <p:nvPr/>
            </p:nvSpPr>
            <p:spPr bwMode="auto">
              <a:xfrm>
                <a:off x="3451232" y="3476633"/>
                <a:ext cx="195263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1.5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91" name="Rectangle 118"/>
              <p:cNvSpPr>
                <a:spLocks noChangeArrowheads="1"/>
              </p:cNvSpPr>
              <p:nvPr/>
            </p:nvSpPr>
            <p:spPr bwMode="auto">
              <a:xfrm>
                <a:off x="4079882" y="3476633"/>
                <a:ext cx="77788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92" name="Rectangle 119"/>
              <p:cNvSpPr>
                <a:spLocks noChangeArrowheads="1"/>
              </p:cNvSpPr>
              <p:nvPr/>
            </p:nvSpPr>
            <p:spPr bwMode="auto">
              <a:xfrm>
                <a:off x="4637096" y="3476633"/>
                <a:ext cx="195263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2.5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93" name="Rectangle 120"/>
              <p:cNvSpPr>
                <a:spLocks noChangeArrowheads="1"/>
              </p:cNvSpPr>
              <p:nvPr/>
            </p:nvSpPr>
            <p:spPr bwMode="auto">
              <a:xfrm>
                <a:off x="5265746" y="3476633"/>
                <a:ext cx="77788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3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94" name="Freeform 121"/>
              <p:cNvSpPr>
                <a:spLocks/>
              </p:cNvSpPr>
              <p:nvPr/>
            </p:nvSpPr>
            <p:spPr bwMode="auto">
              <a:xfrm>
                <a:off x="5048259" y="3765558"/>
                <a:ext cx="50800" cy="50800"/>
              </a:xfrm>
              <a:custGeom>
                <a:avLst/>
                <a:gdLst>
                  <a:gd name="T0" fmla="*/ 0 w 99"/>
                  <a:gd name="T1" fmla="*/ 95 h 99"/>
                  <a:gd name="T2" fmla="*/ 1 w 99"/>
                  <a:gd name="T3" fmla="*/ 92 h 99"/>
                  <a:gd name="T4" fmla="*/ 44 w 99"/>
                  <a:gd name="T5" fmla="*/ 49 h 99"/>
                  <a:gd name="T6" fmla="*/ 1 w 99"/>
                  <a:gd name="T7" fmla="*/ 7 h 99"/>
                  <a:gd name="T8" fmla="*/ 0 w 99"/>
                  <a:gd name="T9" fmla="*/ 4 h 99"/>
                  <a:gd name="T10" fmla="*/ 2 w 99"/>
                  <a:gd name="T11" fmla="*/ 2 h 99"/>
                  <a:gd name="T12" fmla="*/ 5 w 99"/>
                  <a:gd name="T13" fmla="*/ 0 h 99"/>
                  <a:gd name="T14" fmla="*/ 8 w 99"/>
                  <a:gd name="T15" fmla="*/ 1 h 99"/>
                  <a:gd name="T16" fmla="*/ 50 w 99"/>
                  <a:gd name="T17" fmla="*/ 44 h 99"/>
                  <a:gd name="T18" fmla="*/ 92 w 99"/>
                  <a:gd name="T19" fmla="*/ 1 h 99"/>
                  <a:gd name="T20" fmla="*/ 95 w 99"/>
                  <a:gd name="T21" fmla="*/ 0 h 99"/>
                  <a:gd name="T22" fmla="*/ 98 w 99"/>
                  <a:gd name="T23" fmla="*/ 1 h 99"/>
                  <a:gd name="T24" fmla="*/ 99 w 99"/>
                  <a:gd name="T25" fmla="*/ 4 h 99"/>
                  <a:gd name="T26" fmla="*/ 98 w 99"/>
                  <a:gd name="T27" fmla="*/ 7 h 99"/>
                  <a:gd name="T28" fmla="*/ 56 w 99"/>
                  <a:gd name="T29" fmla="*/ 49 h 99"/>
                  <a:gd name="T30" fmla="*/ 98 w 99"/>
                  <a:gd name="T31" fmla="*/ 92 h 99"/>
                  <a:gd name="T32" fmla="*/ 99 w 99"/>
                  <a:gd name="T33" fmla="*/ 95 h 99"/>
                  <a:gd name="T34" fmla="*/ 98 w 99"/>
                  <a:gd name="T35" fmla="*/ 97 h 99"/>
                  <a:gd name="T36" fmla="*/ 95 w 99"/>
                  <a:gd name="T37" fmla="*/ 99 h 99"/>
                  <a:gd name="T38" fmla="*/ 92 w 99"/>
                  <a:gd name="T39" fmla="*/ 97 h 99"/>
                  <a:gd name="T40" fmla="*/ 50 w 99"/>
                  <a:gd name="T41" fmla="*/ 55 h 99"/>
                  <a:gd name="T42" fmla="*/ 8 w 99"/>
                  <a:gd name="T43" fmla="*/ 97 h 99"/>
                  <a:gd name="T44" fmla="*/ 5 w 99"/>
                  <a:gd name="T45" fmla="*/ 99 h 99"/>
                  <a:gd name="T46" fmla="*/ 2 w 99"/>
                  <a:gd name="T47" fmla="*/ 97 h 99"/>
                  <a:gd name="T48" fmla="*/ 0 w 99"/>
                  <a:gd name="T49" fmla="*/ 95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9" h="99">
                    <a:moveTo>
                      <a:pt x="0" y="95"/>
                    </a:moveTo>
                    <a:cubicBezTo>
                      <a:pt x="0" y="94"/>
                      <a:pt x="1" y="93"/>
                      <a:pt x="1" y="92"/>
                    </a:cubicBezTo>
                    <a:lnTo>
                      <a:pt x="44" y="49"/>
                    </a:lnTo>
                    <a:lnTo>
                      <a:pt x="1" y="7"/>
                    </a:lnTo>
                    <a:cubicBezTo>
                      <a:pt x="1" y="6"/>
                      <a:pt x="0" y="5"/>
                      <a:pt x="0" y="4"/>
                    </a:cubicBezTo>
                    <a:cubicBezTo>
                      <a:pt x="0" y="3"/>
                      <a:pt x="1" y="2"/>
                      <a:pt x="2" y="2"/>
                    </a:cubicBezTo>
                    <a:cubicBezTo>
                      <a:pt x="3" y="1"/>
                      <a:pt x="3" y="0"/>
                      <a:pt x="5" y="0"/>
                    </a:cubicBezTo>
                    <a:cubicBezTo>
                      <a:pt x="5" y="0"/>
                      <a:pt x="6" y="1"/>
                      <a:pt x="8" y="1"/>
                    </a:cubicBezTo>
                    <a:lnTo>
                      <a:pt x="50" y="44"/>
                    </a:lnTo>
                    <a:lnTo>
                      <a:pt x="92" y="1"/>
                    </a:lnTo>
                    <a:cubicBezTo>
                      <a:pt x="93" y="1"/>
                      <a:pt x="94" y="0"/>
                      <a:pt x="95" y="0"/>
                    </a:cubicBezTo>
                    <a:cubicBezTo>
                      <a:pt x="96" y="0"/>
                      <a:pt x="97" y="1"/>
                      <a:pt x="98" y="1"/>
                    </a:cubicBezTo>
                    <a:cubicBezTo>
                      <a:pt x="99" y="2"/>
                      <a:pt x="99" y="3"/>
                      <a:pt x="99" y="4"/>
                    </a:cubicBezTo>
                    <a:cubicBezTo>
                      <a:pt x="99" y="5"/>
                      <a:pt x="99" y="6"/>
                      <a:pt x="98" y="7"/>
                    </a:cubicBezTo>
                    <a:lnTo>
                      <a:pt x="56" y="49"/>
                    </a:lnTo>
                    <a:lnTo>
                      <a:pt x="98" y="92"/>
                    </a:lnTo>
                    <a:cubicBezTo>
                      <a:pt x="99" y="93"/>
                      <a:pt x="99" y="94"/>
                      <a:pt x="99" y="95"/>
                    </a:cubicBezTo>
                    <a:cubicBezTo>
                      <a:pt x="99" y="96"/>
                      <a:pt x="99" y="97"/>
                      <a:pt x="98" y="97"/>
                    </a:cubicBezTo>
                    <a:cubicBezTo>
                      <a:pt x="97" y="98"/>
                      <a:pt x="96" y="99"/>
                      <a:pt x="95" y="99"/>
                    </a:cubicBezTo>
                    <a:cubicBezTo>
                      <a:pt x="94" y="99"/>
                      <a:pt x="93" y="98"/>
                      <a:pt x="92" y="97"/>
                    </a:cubicBezTo>
                    <a:lnTo>
                      <a:pt x="50" y="55"/>
                    </a:lnTo>
                    <a:lnTo>
                      <a:pt x="8" y="97"/>
                    </a:lnTo>
                    <a:cubicBezTo>
                      <a:pt x="7" y="98"/>
                      <a:pt x="6" y="99"/>
                      <a:pt x="5" y="99"/>
                    </a:cubicBezTo>
                    <a:cubicBezTo>
                      <a:pt x="3" y="99"/>
                      <a:pt x="3" y="98"/>
                      <a:pt x="2" y="97"/>
                    </a:cubicBezTo>
                    <a:cubicBezTo>
                      <a:pt x="1" y="97"/>
                      <a:pt x="0" y="96"/>
                      <a:pt x="0" y="95"/>
                    </a:cubicBezTo>
                    <a:close/>
                  </a:path>
                </a:pathLst>
              </a:custGeom>
              <a:solidFill>
                <a:srgbClr val="262626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5" name="Rectangle 122"/>
              <p:cNvSpPr>
                <a:spLocks noChangeArrowheads="1"/>
              </p:cNvSpPr>
              <p:nvPr/>
            </p:nvSpPr>
            <p:spPr bwMode="auto">
              <a:xfrm>
                <a:off x="5108584" y="3689358"/>
                <a:ext cx="157163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10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96" name="Rectangle 123"/>
              <p:cNvSpPr>
                <a:spLocks noChangeArrowheads="1"/>
              </p:cNvSpPr>
              <p:nvPr/>
            </p:nvSpPr>
            <p:spPr bwMode="auto">
              <a:xfrm>
                <a:off x="5256221" y="3641733"/>
                <a:ext cx="102592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-2</a:t>
                </a:r>
                <a:endPara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97" name="Line 126"/>
              <p:cNvSpPr>
                <a:spLocks noChangeShapeType="1"/>
              </p:cNvSpPr>
              <p:nvPr/>
            </p:nvSpPr>
            <p:spPr bwMode="auto">
              <a:xfrm>
                <a:off x="1763717" y="3478221"/>
                <a:ext cx="3651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8" name="Line 127"/>
              <p:cNvSpPr>
                <a:spLocks noChangeShapeType="1"/>
              </p:cNvSpPr>
              <p:nvPr/>
            </p:nvSpPr>
            <p:spPr bwMode="auto">
              <a:xfrm>
                <a:off x="1763717" y="3011495"/>
                <a:ext cx="3651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9" name="Line 128"/>
              <p:cNvSpPr>
                <a:spLocks noChangeShapeType="1"/>
              </p:cNvSpPr>
              <p:nvPr/>
            </p:nvSpPr>
            <p:spPr bwMode="auto">
              <a:xfrm>
                <a:off x="1763717" y="2543183"/>
                <a:ext cx="3651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0" name="Line 129"/>
              <p:cNvSpPr>
                <a:spLocks noChangeShapeType="1"/>
              </p:cNvSpPr>
              <p:nvPr/>
            </p:nvSpPr>
            <p:spPr bwMode="auto">
              <a:xfrm>
                <a:off x="1763717" y="2074870"/>
                <a:ext cx="3651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1" name="Line 130"/>
              <p:cNvSpPr>
                <a:spLocks noChangeShapeType="1"/>
              </p:cNvSpPr>
              <p:nvPr/>
            </p:nvSpPr>
            <p:spPr bwMode="auto">
              <a:xfrm>
                <a:off x="1763717" y="1608144"/>
                <a:ext cx="3651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2" name="Line 131"/>
              <p:cNvSpPr>
                <a:spLocks noChangeShapeType="1"/>
              </p:cNvSpPr>
              <p:nvPr/>
            </p:nvSpPr>
            <p:spPr bwMode="auto">
              <a:xfrm>
                <a:off x="1763717" y="1139831"/>
                <a:ext cx="3651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3" name="Line 132"/>
              <p:cNvSpPr>
                <a:spLocks noChangeShapeType="1"/>
              </p:cNvSpPr>
              <p:nvPr/>
            </p:nvSpPr>
            <p:spPr bwMode="auto">
              <a:xfrm>
                <a:off x="1763717" y="673106"/>
                <a:ext cx="3651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4" name="Line 133"/>
              <p:cNvSpPr>
                <a:spLocks noChangeShapeType="1"/>
              </p:cNvSpPr>
              <p:nvPr/>
            </p:nvSpPr>
            <p:spPr bwMode="auto">
              <a:xfrm flipH="1">
                <a:off x="5278446" y="3478221"/>
                <a:ext cx="34925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5" name="Line 134"/>
              <p:cNvSpPr>
                <a:spLocks noChangeShapeType="1"/>
              </p:cNvSpPr>
              <p:nvPr/>
            </p:nvSpPr>
            <p:spPr bwMode="auto">
              <a:xfrm flipH="1">
                <a:off x="5278446" y="3011495"/>
                <a:ext cx="34925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6" name="Line 135"/>
              <p:cNvSpPr>
                <a:spLocks noChangeShapeType="1"/>
              </p:cNvSpPr>
              <p:nvPr/>
            </p:nvSpPr>
            <p:spPr bwMode="auto">
              <a:xfrm flipH="1">
                <a:off x="5278446" y="2543183"/>
                <a:ext cx="34925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7" name="Line 136"/>
              <p:cNvSpPr>
                <a:spLocks noChangeShapeType="1"/>
              </p:cNvSpPr>
              <p:nvPr/>
            </p:nvSpPr>
            <p:spPr bwMode="auto">
              <a:xfrm flipH="1">
                <a:off x="5278446" y="2074870"/>
                <a:ext cx="34925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8" name="Line 137"/>
              <p:cNvSpPr>
                <a:spLocks noChangeShapeType="1"/>
              </p:cNvSpPr>
              <p:nvPr/>
            </p:nvSpPr>
            <p:spPr bwMode="auto">
              <a:xfrm flipH="1">
                <a:off x="5278446" y="1608144"/>
                <a:ext cx="34925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9" name="Line 138"/>
              <p:cNvSpPr>
                <a:spLocks noChangeShapeType="1"/>
              </p:cNvSpPr>
              <p:nvPr/>
            </p:nvSpPr>
            <p:spPr bwMode="auto">
              <a:xfrm flipH="1">
                <a:off x="5278446" y="1139831"/>
                <a:ext cx="34925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0" name="Line 139"/>
              <p:cNvSpPr>
                <a:spLocks noChangeShapeType="1"/>
              </p:cNvSpPr>
              <p:nvPr/>
            </p:nvSpPr>
            <p:spPr bwMode="auto">
              <a:xfrm flipH="1">
                <a:off x="5278446" y="673106"/>
                <a:ext cx="34925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1" name="Rectangle 140"/>
              <p:cNvSpPr>
                <a:spLocks noChangeArrowheads="1"/>
              </p:cNvSpPr>
              <p:nvPr/>
            </p:nvSpPr>
            <p:spPr bwMode="auto">
              <a:xfrm>
                <a:off x="1624017" y="3389321"/>
                <a:ext cx="77788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212" name="Rectangle 141"/>
              <p:cNvSpPr>
                <a:spLocks noChangeArrowheads="1"/>
              </p:cNvSpPr>
              <p:nvPr/>
            </p:nvSpPr>
            <p:spPr bwMode="auto">
              <a:xfrm>
                <a:off x="1533529" y="2924183"/>
                <a:ext cx="195263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213" name="Rectangle 142"/>
              <p:cNvSpPr>
                <a:spLocks noChangeArrowheads="1"/>
              </p:cNvSpPr>
              <p:nvPr/>
            </p:nvSpPr>
            <p:spPr bwMode="auto">
              <a:xfrm>
                <a:off x="1533529" y="2457457"/>
                <a:ext cx="195263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0.4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214" name="Rectangle 143"/>
              <p:cNvSpPr>
                <a:spLocks noChangeArrowheads="1"/>
              </p:cNvSpPr>
              <p:nvPr/>
            </p:nvSpPr>
            <p:spPr bwMode="auto">
              <a:xfrm>
                <a:off x="1533529" y="1982795"/>
                <a:ext cx="195263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0.6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215" name="Rectangle 144"/>
              <p:cNvSpPr>
                <a:spLocks noChangeArrowheads="1"/>
              </p:cNvSpPr>
              <p:nvPr/>
            </p:nvSpPr>
            <p:spPr bwMode="auto">
              <a:xfrm>
                <a:off x="1533529" y="1516069"/>
                <a:ext cx="195263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0.8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216" name="Rectangle 145"/>
              <p:cNvSpPr>
                <a:spLocks noChangeArrowheads="1"/>
              </p:cNvSpPr>
              <p:nvPr/>
            </p:nvSpPr>
            <p:spPr bwMode="auto">
              <a:xfrm>
                <a:off x="1624017" y="1050931"/>
                <a:ext cx="77788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217" name="Rectangle 146"/>
              <p:cNvSpPr>
                <a:spLocks noChangeArrowheads="1"/>
              </p:cNvSpPr>
              <p:nvPr/>
            </p:nvSpPr>
            <p:spPr bwMode="auto">
              <a:xfrm>
                <a:off x="1533529" y="584206"/>
                <a:ext cx="195263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1.2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218" name="Freeform 147"/>
              <p:cNvSpPr>
                <a:spLocks/>
              </p:cNvSpPr>
              <p:nvPr/>
            </p:nvSpPr>
            <p:spPr bwMode="auto">
              <a:xfrm>
                <a:off x="1779592" y="582619"/>
                <a:ext cx="50800" cy="50800"/>
              </a:xfrm>
              <a:custGeom>
                <a:avLst/>
                <a:gdLst>
                  <a:gd name="T0" fmla="*/ 0 w 99"/>
                  <a:gd name="T1" fmla="*/ 95 h 99"/>
                  <a:gd name="T2" fmla="*/ 1 w 99"/>
                  <a:gd name="T3" fmla="*/ 92 h 99"/>
                  <a:gd name="T4" fmla="*/ 44 w 99"/>
                  <a:gd name="T5" fmla="*/ 49 h 99"/>
                  <a:gd name="T6" fmla="*/ 1 w 99"/>
                  <a:gd name="T7" fmla="*/ 7 h 99"/>
                  <a:gd name="T8" fmla="*/ 0 w 99"/>
                  <a:gd name="T9" fmla="*/ 4 h 99"/>
                  <a:gd name="T10" fmla="*/ 2 w 99"/>
                  <a:gd name="T11" fmla="*/ 2 h 99"/>
                  <a:gd name="T12" fmla="*/ 5 w 99"/>
                  <a:gd name="T13" fmla="*/ 0 h 99"/>
                  <a:gd name="T14" fmla="*/ 8 w 99"/>
                  <a:gd name="T15" fmla="*/ 1 h 99"/>
                  <a:gd name="T16" fmla="*/ 50 w 99"/>
                  <a:gd name="T17" fmla="*/ 44 h 99"/>
                  <a:gd name="T18" fmla="*/ 92 w 99"/>
                  <a:gd name="T19" fmla="*/ 1 h 99"/>
                  <a:gd name="T20" fmla="*/ 95 w 99"/>
                  <a:gd name="T21" fmla="*/ 0 h 99"/>
                  <a:gd name="T22" fmla="*/ 98 w 99"/>
                  <a:gd name="T23" fmla="*/ 1 h 99"/>
                  <a:gd name="T24" fmla="*/ 99 w 99"/>
                  <a:gd name="T25" fmla="*/ 4 h 99"/>
                  <a:gd name="T26" fmla="*/ 98 w 99"/>
                  <a:gd name="T27" fmla="*/ 7 h 99"/>
                  <a:gd name="T28" fmla="*/ 56 w 99"/>
                  <a:gd name="T29" fmla="*/ 49 h 99"/>
                  <a:gd name="T30" fmla="*/ 98 w 99"/>
                  <a:gd name="T31" fmla="*/ 92 h 99"/>
                  <a:gd name="T32" fmla="*/ 99 w 99"/>
                  <a:gd name="T33" fmla="*/ 95 h 99"/>
                  <a:gd name="T34" fmla="*/ 98 w 99"/>
                  <a:gd name="T35" fmla="*/ 97 h 99"/>
                  <a:gd name="T36" fmla="*/ 95 w 99"/>
                  <a:gd name="T37" fmla="*/ 99 h 99"/>
                  <a:gd name="T38" fmla="*/ 92 w 99"/>
                  <a:gd name="T39" fmla="*/ 97 h 99"/>
                  <a:gd name="T40" fmla="*/ 50 w 99"/>
                  <a:gd name="T41" fmla="*/ 55 h 99"/>
                  <a:gd name="T42" fmla="*/ 8 w 99"/>
                  <a:gd name="T43" fmla="*/ 97 h 99"/>
                  <a:gd name="T44" fmla="*/ 5 w 99"/>
                  <a:gd name="T45" fmla="*/ 99 h 99"/>
                  <a:gd name="T46" fmla="*/ 2 w 99"/>
                  <a:gd name="T47" fmla="*/ 97 h 99"/>
                  <a:gd name="T48" fmla="*/ 0 w 99"/>
                  <a:gd name="T49" fmla="*/ 95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9" h="99">
                    <a:moveTo>
                      <a:pt x="0" y="95"/>
                    </a:moveTo>
                    <a:cubicBezTo>
                      <a:pt x="0" y="94"/>
                      <a:pt x="1" y="93"/>
                      <a:pt x="1" y="92"/>
                    </a:cubicBezTo>
                    <a:lnTo>
                      <a:pt x="44" y="49"/>
                    </a:lnTo>
                    <a:lnTo>
                      <a:pt x="1" y="7"/>
                    </a:lnTo>
                    <a:cubicBezTo>
                      <a:pt x="1" y="6"/>
                      <a:pt x="0" y="5"/>
                      <a:pt x="0" y="4"/>
                    </a:cubicBezTo>
                    <a:cubicBezTo>
                      <a:pt x="0" y="3"/>
                      <a:pt x="1" y="2"/>
                      <a:pt x="2" y="2"/>
                    </a:cubicBezTo>
                    <a:cubicBezTo>
                      <a:pt x="3" y="1"/>
                      <a:pt x="3" y="0"/>
                      <a:pt x="5" y="0"/>
                    </a:cubicBezTo>
                    <a:cubicBezTo>
                      <a:pt x="5" y="0"/>
                      <a:pt x="6" y="1"/>
                      <a:pt x="8" y="1"/>
                    </a:cubicBezTo>
                    <a:lnTo>
                      <a:pt x="50" y="44"/>
                    </a:lnTo>
                    <a:lnTo>
                      <a:pt x="92" y="1"/>
                    </a:lnTo>
                    <a:cubicBezTo>
                      <a:pt x="93" y="1"/>
                      <a:pt x="94" y="0"/>
                      <a:pt x="95" y="0"/>
                    </a:cubicBezTo>
                    <a:cubicBezTo>
                      <a:pt x="96" y="0"/>
                      <a:pt x="97" y="1"/>
                      <a:pt x="98" y="1"/>
                    </a:cubicBezTo>
                    <a:cubicBezTo>
                      <a:pt x="99" y="2"/>
                      <a:pt x="99" y="3"/>
                      <a:pt x="99" y="4"/>
                    </a:cubicBezTo>
                    <a:cubicBezTo>
                      <a:pt x="99" y="5"/>
                      <a:pt x="99" y="6"/>
                      <a:pt x="98" y="7"/>
                    </a:cubicBezTo>
                    <a:lnTo>
                      <a:pt x="56" y="49"/>
                    </a:lnTo>
                    <a:lnTo>
                      <a:pt x="98" y="92"/>
                    </a:lnTo>
                    <a:cubicBezTo>
                      <a:pt x="99" y="93"/>
                      <a:pt x="99" y="94"/>
                      <a:pt x="99" y="95"/>
                    </a:cubicBezTo>
                    <a:cubicBezTo>
                      <a:pt x="99" y="96"/>
                      <a:pt x="99" y="97"/>
                      <a:pt x="98" y="97"/>
                    </a:cubicBezTo>
                    <a:cubicBezTo>
                      <a:pt x="97" y="98"/>
                      <a:pt x="96" y="99"/>
                      <a:pt x="95" y="99"/>
                    </a:cubicBezTo>
                    <a:cubicBezTo>
                      <a:pt x="94" y="99"/>
                      <a:pt x="93" y="98"/>
                      <a:pt x="92" y="97"/>
                    </a:cubicBezTo>
                    <a:lnTo>
                      <a:pt x="50" y="55"/>
                    </a:lnTo>
                    <a:lnTo>
                      <a:pt x="8" y="97"/>
                    </a:lnTo>
                    <a:cubicBezTo>
                      <a:pt x="7" y="98"/>
                      <a:pt x="6" y="99"/>
                      <a:pt x="5" y="99"/>
                    </a:cubicBezTo>
                    <a:cubicBezTo>
                      <a:pt x="3" y="99"/>
                      <a:pt x="3" y="98"/>
                      <a:pt x="2" y="97"/>
                    </a:cubicBezTo>
                    <a:cubicBezTo>
                      <a:pt x="1" y="97"/>
                      <a:pt x="0" y="96"/>
                      <a:pt x="0" y="95"/>
                    </a:cubicBezTo>
                    <a:close/>
                  </a:path>
                </a:pathLst>
              </a:custGeom>
              <a:solidFill>
                <a:srgbClr val="262626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9" name="Rectangle 148"/>
              <p:cNvSpPr>
                <a:spLocks noChangeArrowheads="1"/>
              </p:cNvSpPr>
              <p:nvPr/>
            </p:nvSpPr>
            <p:spPr bwMode="auto">
              <a:xfrm>
                <a:off x="1854204" y="509594"/>
                <a:ext cx="157163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10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220" name="Rectangle 149"/>
              <p:cNvSpPr>
                <a:spLocks noChangeArrowheads="1"/>
              </p:cNvSpPr>
              <p:nvPr/>
            </p:nvSpPr>
            <p:spPr bwMode="auto">
              <a:xfrm>
                <a:off x="1995492" y="463556"/>
                <a:ext cx="103188" cy="138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-3</a:t>
                </a:r>
                <a:endPara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221" name="Freeform 151"/>
              <p:cNvSpPr>
                <a:spLocks/>
              </p:cNvSpPr>
              <p:nvPr/>
            </p:nvSpPr>
            <p:spPr bwMode="auto">
              <a:xfrm>
                <a:off x="1763717" y="1139831"/>
                <a:ext cx="3549655" cy="2338389"/>
              </a:xfrm>
              <a:custGeom>
                <a:avLst/>
                <a:gdLst>
                  <a:gd name="T0" fmla="*/ 32 w 2236"/>
                  <a:gd name="T1" fmla="*/ 1432 h 1473"/>
                  <a:gd name="T2" fmla="*/ 78 w 2236"/>
                  <a:gd name="T3" fmla="*/ 1370 h 1473"/>
                  <a:gd name="T4" fmla="*/ 125 w 2236"/>
                  <a:gd name="T5" fmla="*/ 1307 h 1473"/>
                  <a:gd name="T6" fmla="*/ 172 w 2236"/>
                  <a:gd name="T7" fmla="*/ 1245 h 1473"/>
                  <a:gd name="T8" fmla="*/ 219 w 2236"/>
                  <a:gd name="T9" fmla="*/ 1183 h 1473"/>
                  <a:gd name="T10" fmla="*/ 266 w 2236"/>
                  <a:gd name="T11" fmla="*/ 1121 h 1473"/>
                  <a:gd name="T12" fmla="*/ 313 w 2236"/>
                  <a:gd name="T13" fmla="*/ 1058 h 1473"/>
                  <a:gd name="T14" fmla="*/ 360 w 2236"/>
                  <a:gd name="T15" fmla="*/ 996 h 1473"/>
                  <a:gd name="T16" fmla="*/ 407 w 2236"/>
                  <a:gd name="T17" fmla="*/ 934 h 1473"/>
                  <a:gd name="T18" fmla="*/ 454 w 2236"/>
                  <a:gd name="T19" fmla="*/ 872 h 1473"/>
                  <a:gd name="T20" fmla="*/ 501 w 2236"/>
                  <a:gd name="T21" fmla="*/ 809 h 1473"/>
                  <a:gd name="T22" fmla="*/ 548 w 2236"/>
                  <a:gd name="T23" fmla="*/ 747 h 1473"/>
                  <a:gd name="T24" fmla="*/ 595 w 2236"/>
                  <a:gd name="T25" fmla="*/ 685 h 1473"/>
                  <a:gd name="T26" fmla="*/ 641 w 2236"/>
                  <a:gd name="T27" fmla="*/ 623 h 1473"/>
                  <a:gd name="T28" fmla="*/ 688 w 2236"/>
                  <a:gd name="T29" fmla="*/ 561 h 1473"/>
                  <a:gd name="T30" fmla="*/ 735 w 2236"/>
                  <a:gd name="T31" fmla="*/ 498 h 1473"/>
                  <a:gd name="T32" fmla="*/ 782 w 2236"/>
                  <a:gd name="T33" fmla="*/ 436 h 1473"/>
                  <a:gd name="T34" fmla="*/ 829 w 2236"/>
                  <a:gd name="T35" fmla="*/ 374 h 1473"/>
                  <a:gd name="T36" fmla="*/ 876 w 2236"/>
                  <a:gd name="T37" fmla="*/ 312 h 1473"/>
                  <a:gd name="T38" fmla="*/ 923 w 2236"/>
                  <a:gd name="T39" fmla="*/ 249 h 1473"/>
                  <a:gd name="T40" fmla="*/ 970 w 2236"/>
                  <a:gd name="T41" fmla="*/ 187 h 1473"/>
                  <a:gd name="T42" fmla="*/ 1017 w 2236"/>
                  <a:gd name="T43" fmla="*/ 125 h 1473"/>
                  <a:gd name="T44" fmla="*/ 1064 w 2236"/>
                  <a:gd name="T45" fmla="*/ 63 h 1473"/>
                  <a:gd name="T46" fmla="*/ 1110 w 2236"/>
                  <a:gd name="T47" fmla="*/ 0 h 1473"/>
                  <a:gd name="T48" fmla="*/ 1157 w 2236"/>
                  <a:gd name="T49" fmla="*/ 0 h 1473"/>
                  <a:gd name="T50" fmla="*/ 1204 w 2236"/>
                  <a:gd name="T51" fmla="*/ 0 h 1473"/>
                  <a:gd name="T52" fmla="*/ 1251 w 2236"/>
                  <a:gd name="T53" fmla="*/ 0 h 1473"/>
                  <a:gd name="T54" fmla="*/ 1298 w 2236"/>
                  <a:gd name="T55" fmla="*/ 0 h 1473"/>
                  <a:gd name="T56" fmla="*/ 1345 w 2236"/>
                  <a:gd name="T57" fmla="*/ 0 h 1473"/>
                  <a:gd name="T58" fmla="*/ 1392 w 2236"/>
                  <a:gd name="T59" fmla="*/ 0 h 1473"/>
                  <a:gd name="T60" fmla="*/ 1439 w 2236"/>
                  <a:gd name="T61" fmla="*/ 0 h 1473"/>
                  <a:gd name="T62" fmla="*/ 1486 w 2236"/>
                  <a:gd name="T63" fmla="*/ 0 h 1473"/>
                  <a:gd name="T64" fmla="*/ 1532 w 2236"/>
                  <a:gd name="T65" fmla="*/ 0 h 1473"/>
                  <a:gd name="T66" fmla="*/ 1580 w 2236"/>
                  <a:gd name="T67" fmla="*/ 0 h 1473"/>
                  <a:gd name="T68" fmla="*/ 1627 w 2236"/>
                  <a:gd name="T69" fmla="*/ 0 h 1473"/>
                  <a:gd name="T70" fmla="*/ 1673 w 2236"/>
                  <a:gd name="T71" fmla="*/ 0 h 1473"/>
                  <a:gd name="T72" fmla="*/ 1720 w 2236"/>
                  <a:gd name="T73" fmla="*/ 0 h 1473"/>
                  <a:gd name="T74" fmla="*/ 1767 w 2236"/>
                  <a:gd name="T75" fmla="*/ 0 h 1473"/>
                  <a:gd name="T76" fmla="*/ 1814 w 2236"/>
                  <a:gd name="T77" fmla="*/ 0 h 1473"/>
                  <a:gd name="T78" fmla="*/ 1861 w 2236"/>
                  <a:gd name="T79" fmla="*/ 0 h 1473"/>
                  <a:gd name="T80" fmla="*/ 1908 w 2236"/>
                  <a:gd name="T81" fmla="*/ 0 h 1473"/>
                  <a:gd name="T82" fmla="*/ 1955 w 2236"/>
                  <a:gd name="T83" fmla="*/ 0 h 1473"/>
                  <a:gd name="T84" fmla="*/ 2002 w 2236"/>
                  <a:gd name="T85" fmla="*/ 0 h 1473"/>
                  <a:gd name="T86" fmla="*/ 2049 w 2236"/>
                  <a:gd name="T87" fmla="*/ 0 h 1473"/>
                  <a:gd name="T88" fmla="*/ 2095 w 2236"/>
                  <a:gd name="T89" fmla="*/ 0 h 1473"/>
                  <a:gd name="T90" fmla="*/ 2142 w 2236"/>
                  <a:gd name="T91" fmla="*/ 0 h 1473"/>
                  <a:gd name="T92" fmla="*/ 2189 w 2236"/>
                  <a:gd name="T93" fmla="*/ 0 h 1473"/>
                  <a:gd name="T94" fmla="*/ 2236 w 2236"/>
                  <a:gd name="T95" fmla="*/ 0 h 1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2236" h="1473">
                    <a:moveTo>
                      <a:pt x="0" y="1473"/>
                    </a:moveTo>
                    <a:lnTo>
                      <a:pt x="16" y="1453"/>
                    </a:lnTo>
                    <a:lnTo>
                      <a:pt x="32" y="1432"/>
                    </a:lnTo>
                    <a:lnTo>
                      <a:pt x="47" y="1411"/>
                    </a:lnTo>
                    <a:lnTo>
                      <a:pt x="63" y="1390"/>
                    </a:lnTo>
                    <a:lnTo>
                      <a:pt x="78" y="1370"/>
                    </a:lnTo>
                    <a:lnTo>
                      <a:pt x="94" y="1349"/>
                    </a:lnTo>
                    <a:lnTo>
                      <a:pt x="110" y="1328"/>
                    </a:lnTo>
                    <a:lnTo>
                      <a:pt x="125" y="1307"/>
                    </a:lnTo>
                    <a:lnTo>
                      <a:pt x="141" y="1287"/>
                    </a:lnTo>
                    <a:lnTo>
                      <a:pt x="157" y="1266"/>
                    </a:lnTo>
                    <a:lnTo>
                      <a:pt x="172" y="1245"/>
                    </a:lnTo>
                    <a:lnTo>
                      <a:pt x="188" y="1225"/>
                    </a:lnTo>
                    <a:lnTo>
                      <a:pt x="204" y="1204"/>
                    </a:lnTo>
                    <a:lnTo>
                      <a:pt x="219" y="1183"/>
                    </a:lnTo>
                    <a:lnTo>
                      <a:pt x="235" y="1162"/>
                    </a:lnTo>
                    <a:lnTo>
                      <a:pt x="250" y="1141"/>
                    </a:lnTo>
                    <a:lnTo>
                      <a:pt x="266" y="1121"/>
                    </a:lnTo>
                    <a:lnTo>
                      <a:pt x="282" y="1100"/>
                    </a:lnTo>
                    <a:lnTo>
                      <a:pt x="297" y="1079"/>
                    </a:lnTo>
                    <a:lnTo>
                      <a:pt x="313" y="1058"/>
                    </a:lnTo>
                    <a:lnTo>
                      <a:pt x="329" y="1038"/>
                    </a:lnTo>
                    <a:lnTo>
                      <a:pt x="344" y="1017"/>
                    </a:lnTo>
                    <a:lnTo>
                      <a:pt x="360" y="996"/>
                    </a:lnTo>
                    <a:lnTo>
                      <a:pt x="376" y="976"/>
                    </a:lnTo>
                    <a:lnTo>
                      <a:pt x="391" y="955"/>
                    </a:lnTo>
                    <a:lnTo>
                      <a:pt x="407" y="934"/>
                    </a:lnTo>
                    <a:lnTo>
                      <a:pt x="423" y="913"/>
                    </a:lnTo>
                    <a:lnTo>
                      <a:pt x="438" y="893"/>
                    </a:lnTo>
                    <a:lnTo>
                      <a:pt x="454" y="872"/>
                    </a:lnTo>
                    <a:lnTo>
                      <a:pt x="469" y="851"/>
                    </a:lnTo>
                    <a:lnTo>
                      <a:pt x="485" y="830"/>
                    </a:lnTo>
                    <a:lnTo>
                      <a:pt x="501" y="809"/>
                    </a:lnTo>
                    <a:lnTo>
                      <a:pt x="516" y="789"/>
                    </a:lnTo>
                    <a:lnTo>
                      <a:pt x="532" y="768"/>
                    </a:lnTo>
                    <a:lnTo>
                      <a:pt x="548" y="747"/>
                    </a:lnTo>
                    <a:lnTo>
                      <a:pt x="563" y="727"/>
                    </a:lnTo>
                    <a:lnTo>
                      <a:pt x="579" y="706"/>
                    </a:lnTo>
                    <a:lnTo>
                      <a:pt x="595" y="685"/>
                    </a:lnTo>
                    <a:lnTo>
                      <a:pt x="610" y="664"/>
                    </a:lnTo>
                    <a:lnTo>
                      <a:pt x="626" y="644"/>
                    </a:lnTo>
                    <a:lnTo>
                      <a:pt x="641" y="623"/>
                    </a:lnTo>
                    <a:lnTo>
                      <a:pt x="657" y="602"/>
                    </a:lnTo>
                    <a:lnTo>
                      <a:pt x="673" y="581"/>
                    </a:lnTo>
                    <a:lnTo>
                      <a:pt x="688" y="561"/>
                    </a:lnTo>
                    <a:lnTo>
                      <a:pt x="704" y="540"/>
                    </a:lnTo>
                    <a:lnTo>
                      <a:pt x="719" y="519"/>
                    </a:lnTo>
                    <a:lnTo>
                      <a:pt x="735" y="498"/>
                    </a:lnTo>
                    <a:lnTo>
                      <a:pt x="751" y="478"/>
                    </a:lnTo>
                    <a:lnTo>
                      <a:pt x="766" y="457"/>
                    </a:lnTo>
                    <a:lnTo>
                      <a:pt x="782" y="436"/>
                    </a:lnTo>
                    <a:lnTo>
                      <a:pt x="798" y="415"/>
                    </a:lnTo>
                    <a:lnTo>
                      <a:pt x="813" y="395"/>
                    </a:lnTo>
                    <a:lnTo>
                      <a:pt x="829" y="374"/>
                    </a:lnTo>
                    <a:lnTo>
                      <a:pt x="845" y="353"/>
                    </a:lnTo>
                    <a:lnTo>
                      <a:pt x="860" y="332"/>
                    </a:lnTo>
                    <a:lnTo>
                      <a:pt x="876" y="312"/>
                    </a:lnTo>
                    <a:lnTo>
                      <a:pt x="891" y="291"/>
                    </a:lnTo>
                    <a:lnTo>
                      <a:pt x="907" y="270"/>
                    </a:lnTo>
                    <a:lnTo>
                      <a:pt x="923" y="249"/>
                    </a:lnTo>
                    <a:lnTo>
                      <a:pt x="938" y="229"/>
                    </a:lnTo>
                    <a:lnTo>
                      <a:pt x="954" y="208"/>
                    </a:lnTo>
                    <a:lnTo>
                      <a:pt x="970" y="187"/>
                    </a:lnTo>
                    <a:lnTo>
                      <a:pt x="985" y="166"/>
                    </a:lnTo>
                    <a:lnTo>
                      <a:pt x="1001" y="146"/>
                    </a:lnTo>
                    <a:lnTo>
                      <a:pt x="1017" y="125"/>
                    </a:lnTo>
                    <a:lnTo>
                      <a:pt x="1032" y="104"/>
                    </a:lnTo>
                    <a:lnTo>
                      <a:pt x="1048" y="84"/>
                    </a:lnTo>
                    <a:lnTo>
                      <a:pt x="1064" y="63"/>
                    </a:lnTo>
                    <a:lnTo>
                      <a:pt x="1079" y="42"/>
                    </a:lnTo>
                    <a:lnTo>
                      <a:pt x="1095" y="21"/>
                    </a:lnTo>
                    <a:lnTo>
                      <a:pt x="1110" y="0"/>
                    </a:lnTo>
                    <a:lnTo>
                      <a:pt x="1126" y="0"/>
                    </a:lnTo>
                    <a:lnTo>
                      <a:pt x="1142" y="0"/>
                    </a:lnTo>
                    <a:lnTo>
                      <a:pt x="1157" y="0"/>
                    </a:lnTo>
                    <a:lnTo>
                      <a:pt x="1173" y="0"/>
                    </a:lnTo>
                    <a:lnTo>
                      <a:pt x="1189" y="0"/>
                    </a:lnTo>
                    <a:lnTo>
                      <a:pt x="1204" y="0"/>
                    </a:lnTo>
                    <a:lnTo>
                      <a:pt x="1220" y="0"/>
                    </a:lnTo>
                    <a:lnTo>
                      <a:pt x="1236" y="0"/>
                    </a:lnTo>
                    <a:lnTo>
                      <a:pt x="1251" y="0"/>
                    </a:lnTo>
                    <a:lnTo>
                      <a:pt x="1267" y="0"/>
                    </a:lnTo>
                    <a:lnTo>
                      <a:pt x="1282" y="0"/>
                    </a:lnTo>
                    <a:lnTo>
                      <a:pt x="1298" y="0"/>
                    </a:lnTo>
                    <a:lnTo>
                      <a:pt x="1314" y="0"/>
                    </a:lnTo>
                    <a:lnTo>
                      <a:pt x="1329" y="0"/>
                    </a:lnTo>
                    <a:lnTo>
                      <a:pt x="1345" y="0"/>
                    </a:lnTo>
                    <a:lnTo>
                      <a:pt x="1361" y="0"/>
                    </a:lnTo>
                    <a:lnTo>
                      <a:pt x="1376" y="0"/>
                    </a:lnTo>
                    <a:lnTo>
                      <a:pt x="1392" y="0"/>
                    </a:lnTo>
                    <a:lnTo>
                      <a:pt x="1408" y="0"/>
                    </a:lnTo>
                    <a:lnTo>
                      <a:pt x="1423" y="0"/>
                    </a:lnTo>
                    <a:lnTo>
                      <a:pt x="1439" y="0"/>
                    </a:lnTo>
                    <a:lnTo>
                      <a:pt x="1454" y="0"/>
                    </a:lnTo>
                    <a:lnTo>
                      <a:pt x="1470" y="0"/>
                    </a:lnTo>
                    <a:lnTo>
                      <a:pt x="1486" y="0"/>
                    </a:lnTo>
                    <a:lnTo>
                      <a:pt x="1501" y="0"/>
                    </a:lnTo>
                    <a:lnTo>
                      <a:pt x="1517" y="0"/>
                    </a:lnTo>
                    <a:lnTo>
                      <a:pt x="1532" y="0"/>
                    </a:lnTo>
                    <a:lnTo>
                      <a:pt x="1548" y="0"/>
                    </a:lnTo>
                    <a:lnTo>
                      <a:pt x="1564" y="0"/>
                    </a:lnTo>
                    <a:lnTo>
                      <a:pt x="1580" y="0"/>
                    </a:lnTo>
                    <a:lnTo>
                      <a:pt x="1595" y="0"/>
                    </a:lnTo>
                    <a:lnTo>
                      <a:pt x="1611" y="0"/>
                    </a:lnTo>
                    <a:lnTo>
                      <a:pt x="1627" y="0"/>
                    </a:lnTo>
                    <a:lnTo>
                      <a:pt x="1642" y="0"/>
                    </a:lnTo>
                    <a:lnTo>
                      <a:pt x="1658" y="0"/>
                    </a:lnTo>
                    <a:lnTo>
                      <a:pt x="1673" y="0"/>
                    </a:lnTo>
                    <a:lnTo>
                      <a:pt x="1689" y="0"/>
                    </a:lnTo>
                    <a:lnTo>
                      <a:pt x="1704" y="0"/>
                    </a:lnTo>
                    <a:lnTo>
                      <a:pt x="1720" y="0"/>
                    </a:lnTo>
                    <a:lnTo>
                      <a:pt x="1736" y="0"/>
                    </a:lnTo>
                    <a:lnTo>
                      <a:pt x="1751" y="0"/>
                    </a:lnTo>
                    <a:lnTo>
                      <a:pt x="1767" y="0"/>
                    </a:lnTo>
                    <a:lnTo>
                      <a:pt x="1783" y="0"/>
                    </a:lnTo>
                    <a:lnTo>
                      <a:pt x="1798" y="0"/>
                    </a:lnTo>
                    <a:lnTo>
                      <a:pt x="1814" y="0"/>
                    </a:lnTo>
                    <a:lnTo>
                      <a:pt x="1830" y="0"/>
                    </a:lnTo>
                    <a:lnTo>
                      <a:pt x="1845" y="0"/>
                    </a:lnTo>
                    <a:lnTo>
                      <a:pt x="1861" y="0"/>
                    </a:lnTo>
                    <a:lnTo>
                      <a:pt x="1877" y="0"/>
                    </a:lnTo>
                    <a:lnTo>
                      <a:pt x="1892" y="0"/>
                    </a:lnTo>
                    <a:lnTo>
                      <a:pt x="1908" y="0"/>
                    </a:lnTo>
                    <a:lnTo>
                      <a:pt x="1923" y="0"/>
                    </a:lnTo>
                    <a:lnTo>
                      <a:pt x="1939" y="0"/>
                    </a:lnTo>
                    <a:lnTo>
                      <a:pt x="1955" y="0"/>
                    </a:lnTo>
                    <a:lnTo>
                      <a:pt x="1970" y="0"/>
                    </a:lnTo>
                    <a:lnTo>
                      <a:pt x="1986" y="0"/>
                    </a:lnTo>
                    <a:lnTo>
                      <a:pt x="2002" y="0"/>
                    </a:lnTo>
                    <a:lnTo>
                      <a:pt x="2017" y="0"/>
                    </a:lnTo>
                    <a:lnTo>
                      <a:pt x="2033" y="0"/>
                    </a:lnTo>
                    <a:lnTo>
                      <a:pt x="2049" y="0"/>
                    </a:lnTo>
                    <a:lnTo>
                      <a:pt x="2064" y="0"/>
                    </a:lnTo>
                    <a:lnTo>
                      <a:pt x="2080" y="0"/>
                    </a:lnTo>
                    <a:lnTo>
                      <a:pt x="2095" y="0"/>
                    </a:lnTo>
                    <a:lnTo>
                      <a:pt x="2111" y="0"/>
                    </a:lnTo>
                    <a:lnTo>
                      <a:pt x="2127" y="0"/>
                    </a:lnTo>
                    <a:lnTo>
                      <a:pt x="2142" y="0"/>
                    </a:lnTo>
                    <a:lnTo>
                      <a:pt x="2158" y="0"/>
                    </a:lnTo>
                    <a:lnTo>
                      <a:pt x="2174" y="0"/>
                    </a:lnTo>
                    <a:lnTo>
                      <a:pt x="2189" y="0"/>
                    </a:lnTo>
                    <a:lnTo>
                      <a:pt x="2205" y="0"/>
                    </a:lnTo>
                    <a:lnTo>
                      <a:pt x="2221" y="0"/>
                    </a:lnTo>
                    <a:lnTo>
                      <a:pt x="2236" y="0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2" name="TextBox 221"/>
              <p:cNvSpPr txBox="1"/>
              <p:nvPr/>
            </p:nvSpPr>
            <p:spPr>
              <a:xfrm>
                <a:off x="3121226" y="3665243"/>
                <a:ext cx="849913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>
                    <a:latin typeface="Arial" panose="020B0604020202020204" pitchFamily="34" charset="0"/>
                    <a:cs typeface="Arial" panose="020B0604020202020204" pitchFamily="34" charset="0"/>
                  </a:rPr>
                  <a:t>Time (sec)</a:t>
                </a:r>
              </a:p>
            </p:txBody>
          </p:sp>
          <p:sp>
            <p:nvSpPr>
              <p:cNvPr id="223" name="TextBox 222"/>
              <p:cNvSpPr txBox="1"/>
              <p:nvPr/>
            </p:nvSpPr>
            <p:spPr>
              <a:xfrm rot="16200000">
                <a:off x="734264" y="1943278"/>
                <a:ext cx="128913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>
                    <a:latin typeface="Arial" panose="020B0604020202020204" pitchFamily="34" charset="0"/>
                    <a:cs typeface="Arial" panose="020B0604020202020204" pitchFamily="34" charset="0"/>
                  </a:rPr>
                  <a:t>Displacement (m)</a:t>
                </a:r>
              </a:p>
            </p:txBody>
          </p:sp>
          <p:grpSp>
            <p:nvGrpSpPr>
              <p:cNvPr id="224" name="Group 223"/>
              <p:cNvGrpSpPr/>
              <p:nvPr/>
            </p:nvGrpSpPr>
            <p:grpSpPr>
              <a:xfrm>
                <a:off x="3207792" y="2852415"/>
                <a:ext cx="1994446" cy="430887"/>
                <a:chOff x="1895562" y="754069"/>
                <a:chExt cx="1994446" cy="430887"/>
              </a:xfrm>
            </p:grpSpPr>
            <p:cxnSp>
              <p:nvCxnSpPr>
                <p:cNvPr id="225" name="Straight Connector 224"/>
                <p:cNvCxnSpPr/>
                <p:nvPr/>
              </p:nvCxnSpPr>
              <p:spPr>
                <a:xfrm>
                  <a:off x="2022562" y="1054114"/>
                  <a:ext cx="27432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" name="Straight Connector 225"/>
                <p:cNvCxnSpPr/>
                <p:nvPr/>
              </p:nvCxnSpPr>
              <p:spPr>
                <a:xfrm>
                  <a:off x="2022562" y="892178"/>
                  <a:ext cx="27432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7" name="Rectangle 226"/>
                <p:cNvSpPr/>
                <p:nvPr/>
              </p:nvSpPr>
              <p:spPr>
                <a:xfrm>
                  <a:off x="1895562" y="777882"/>
                  <a:ext cx="1941426" cy="389611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8" name="TextBox 227"/>
                <p:cNvSpPr txBox="1"/>
                <p:nvPr/>
              </p:nvSpPr>
              <p:spPr>
                <a:xfrm>
                  <a:off x="2256227" y="754069"/>
                  <a:ext cx="1633781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Central finite difference</a:t>
                  </a:r>
                </a:p>
                <a:p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Static solution</a:t>
                  </a:r>
                </a:p>
              </p:txBody>
            </p:sp>
          </p:grpSp>
        </p:grpSp>
        <p:sp>
          <p:nvSpPr>
            <p:cNvPr id="171" name="Freeform 55"/>
            <p:cNvSpPr>
              <a:spLocks/>
            </p:cNvSpPr>
            <p:nvPr/>
          </p:nvSpPr>
          <p:spPr bwMode="auto">
            <a:xfrm>
              <a:off x="1622500" y="4131507"/>
              <a:ext cx="3549650" cy="2341563"/>
            </a:xfrm>
            <a:custGeom>
              <a:avLst/>
              <a:gdLst>
                <a:gd name="T0" fmla="*/ 35 w 2236"/>
                <a:gd name="T1" fmla="*/ 1424 h 1475"/>
                <a:gd name="T2" fmla="*/ 71 w 2236"/>
                <a:gd name="T3" fmla="*/ 1392 h 1475"/>
                <a:gd name="T4" fmla="*/ 107 w 2236"/>
                <a:gd name="T5" fmla="*/ 1325 h 1475"/>
                <a:gd name="T6" fmla="*/ 143 w 2236"/>
                <a:gd name="T7" fmla="*/ 1292 h 1475"/>
                <a:gd name="T8" fmla="*/ 179 w 2236"/>
                <a:gd name="T9" fmla="*/ 1242 h 1475"/>
                <a:gd name="T10" fmla="*/ 215 w 2236"/>
                <a:gd name="T11" fmla="*/ 1184 h 1475"/>
                <a:gd name="T12" fmla="*/ 251 w 2236"/>
                <a:gd name="T13" fmla="*/ 1156 h 1475"/>
                <a:gd name="T14" fmla="*/ 287 w 2236"/>
                <a:gd name="T15" fmla="*/ 1090 h 1475"/>
                <a:gd name="T16" fmla="*/ 322 w 2236"/>
                <a:gd name="T17" fmla="*/ 1052 h 1475"/>
                <a:gd name="T18" fmla="*/ 359 w 2236"/>
                <a:gd name="T19" fmla="*/ 1008 h 1475"/>
                <a:gd name="T20" fmla="*/ 395 w 2236"/>
                <a:gd name="T21" fmla="*/ 946 h 1475"/>
                <a:gd name="T22" fmla="*/ 431 w 2236"/>
                <a:gd name="T23" fmla="*/ 918 h 1475"/>
                <a:gd name="T24" fmla="*/ 467 w 2236"/>
                <a:gd name="T25" fmla="*/ 856 h 1475"/>
                <a:gd name="T26" fmla="*/ 502 w 2236"/>
                <a:gd name="T27" fmla="*/ 811 h 1475"/>
                <a:gd name="T28" fmla="*/ 538 w 2236"/>
                <a:gd name="T29" fmla="*/ 774 h 1475"/>
                <a:gd name="T30" fmla="*/ 575 w 2236"/>
                <a:gd name="T31" fmla="*/ 708 h 1475"/>
                <a:gd name="T32" fmla="*/ 611 w 2236"/>
                <a:gd name="T33" fmla="*/ 679 h 1475"/>
                <a:gd name="T34" fmla="*/ 646 w 2236"/>
                <a:gd name="T35" fmla="*/ 622 h 1475"/>
                <a:gd name="T36" fmla="*/ 682 w 2236"/>
                <a:gd name="T37" fmla="*/ 570 h 1475"/>
                <a:gd name="T38" fmla="*/ 718 w 2236"/>
                <a:gd name="T39" fmla="*/ 538 h 1475"/>
                <a:gd name="T40" fmla="*/ 755 w 2236"/>
                <a:gd name="T41" fmla="*/ 471 h 1475"/>
                <a:gd name="T42" fmla="*/ 790 w 2236"/>
                <a:gd name="T43" fmla="*/ 438 h 1475"/>
                <a:gd name="T44" fmla="*/ 826 w 2236"/>
                <a:gd name="T45" fmla="*/ 388 h 1475"/>
                <a:gd name="T46" fmla="*/ 862 w 2236"/>
                <a:gd name="T47" fmla="*/ 330 h 1475"/>
                <a:gd name="T48" fmla="*/ 898 w 2236"/>
                <a:gd name="T49" fmla="*/ 301 h 1475"/>
                <a:gd name="T50" fmla="*/ 934 w 2236"/>
                <a:gd name="T51" fmla="*/ 236 h 1475"/>
                <a:gd name="T52" fmla="*/ 970 w 2236"/>
                <a:gd name="T53" fmla="*/ 197 h 1475"/>
                <a:gd name="T54" fmla="*/ 1006 w 2236"/>
                <a:gd name="T55" fmla="*/ 154 h 1475"/>
                <a:gd name="T56" fmla="*/ 1042 w 2236"/>
                <a:gd name="T57" fmla="*/ 91 h 1475"/>
                <a:gd name="T58" fmla="*/ 1078 w 2236"/>
                <a:gd name="T59" fmla="*/ 63 h 1475"/>
                <a:gd name="T60" fmla="*/ 1114 w 2236"/>
                <a:gd name="T61" fmla="*/ 1 h 1475"/>
                <a:gd name="T62" fmla="*/ 1150 w 2236"/>
                <a:gd name="T63" fmla="*/ 3 h 1475"/>
                <a:gd name="T64" fmla="*/ 1186 w 2236"/>
                <a:gd name="T65" fmla="*/ 1 h 1475"/>
                <a:gd name="T66" fmla="*/ 1222 w 2236"/>
                <a:gd name="T67" fmla="*/ 1 h 1475"/>
                <a:gd name="T68" fmla="*/ 1258 w 2236"/>
                <a:gd name="T69" fmla="*/ 3 h 1475"/>
                <a:gd name="T70" fmla="*/ 1294 w 2236"/>
                <a:gd name="T71" fmla="*/ 0 h 1475"/>
                <a:gd name="T72" fmla="*/ 1330 w 2236"/>
                <a:gd name="T73" fmla="*/ 2 h 1475"/>
                <a:gd name="T74" fmla="*/ 1366 w 2236"/>
                <a:gd name="T75" fmla="*/ 1 h 1475"/>
                <a:gd name="T76" fmla="*/ 1402 w 2236"/>
                <a:gd name="T77" fmla="*/ 1 h 1475"/>
                <a:gd name="T78" fmla="*/ 1438 w 2236"/>
                <a:gd name="T79" fmla="*/ 3 h 1475"/>
                <a:gd name="T80" fmla="*/ 1474 w 2236"/>
                <a:gd name="T81" fmla="*/ 0 h 1475"/>
                <a:gd name="T82" fmla="*/ 1510 w 2236"/>
                <a:gd name="T83" fmla="*/ 2 h 1475"/>
                <a:gd name="T84" fmla="*/ 1546 w 2236"/>
                <a:gd name="T85" fmla="*/ 1 h 1475"/>
                <a:gd name="T86" fmla="*/ 1582 w 2236"/>
                <a:gd name="T87" fmla="*/ 0 h 1475"/>
                <a:gd name="T88" fmla="*/ 1618 w 2236"/>
                <a:gd name="T89" fmla="*/ 3 h 1475"/>
                <a:gd name="T90" fmla="*/ 1654 w 2236"/>
                <a:gd name="T91" fmla="*/ 0 h 1475"/>
                <a:gd name="T92" fmla="*/ 1690 w 2236"/>
                <a:gd name="T93" fmla="*/ 1 h 1475"/>
                <a:gd name="T94" fmla="*/ 1726 w 2236"/>
                <a:gd name="T95" fmla="*/ 2 h 1475"/>
                <a:gd name="T96" fmla="*/ 1762 w 2236"/>
                <a:gd name="T97" fmla="*/ 0 h 1475"/>
                <a:gd name="T98" fmla="*/ 1798 w 2236"/>
                <a:gd name="T99" fmla="*/ 3 h 1475"/>
                <a:gd name="T100" fmla="*/ 1834 w 2236"/>
                <a:gd name="T101" fmla="*/ 1 h 1475"/>
                <a:gd name="T102" fmla="*/ 1870 w 2236"/>
                <a:gd name="T103" fmla="*/ 1 h 1475"/>
                <a:gd name="T104" fmla="*/ 1906 w 2236"/>
                <a:gd name="T105" fmla="*/ 2 h 1475"/>
                <a:gd name="T106" fmla="*/ 1942 w 2236"/>
                <a:gd name="T107" fmla="*/ 0 h 1475"/>
                <a:gd name="T108" fmla="*/ 1978 w 2236"/>
                <a:gd name="T109" fmla="*/ 3 h 1475"/>
                <a:gd name="T110" fmla="*/ 2014 w 2236"/>
                <a:gd name="T111" fmla="*/ 2 h 1475"/>
                <a:gd name="T112" fmla="*/ 2050 w 2236"/>
                <a:gd name="T113" fmla="*/ 1 h 1475"/>
                <a:gd name="T114" fmla="*/ 2086 w 2236"/>
                <a:gd name="T115" fmla="*/ 3 h 1475"/>
                <a:gd name="T116" fmla="*/ 2122 w 2236"/>
                <a:gd name="T117" fmla="*/ 1 h 1475"/>
                <a:gd name="T118" fmla="*/ 2158 w 2236"/>
                <a:gd name="T119" fmla="*/ 3 h 1475"/>
                <a:gd name="T120" fmla="*/ 2194 w 2236"/>
                <a:gd name="T121" fmla="*/ 2 h 1475"/>
                <a:gd name="T122" fmla="*/ 2230 w 2236"/>
                <a:gd name="T123" fmla="*/ 1 h 14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236" h="1475">
                  <a:moveTo>
                    <a:pt x="0" y="1475"/>
                  </a:moveTo>
                  <a:lnTo>
                    <a:pt x="2" y="1475"/>
                  </a:lnTo>
                  <a:lnTo>
                    <a:pt x="3" y="1475"/>
                  </a:lnTo>
                  <a:lnTo>
                    <a:pt x="5" y="1474"/>
                  </a:lnTo>
                  <a:lnTo>
                    <a:pt x="7" y="1473"/>
                  </a:lnTo>
                  <a:lnTo>
                    <a:pt x="8" y="1473"/>
                  </a:lnTo>
                  <a:lnTo>
                    <a:pt x="10" y="1472"/>
                  </a:lnTo>
                  <a:lnTo>
                    <a:pt x="11" y="1470"/>
                  </a:lnTo>
                  <a:lnTo>
                    <a:pt x="13" y="1468"/>
                  </a:lnTo>
                  <a:lnTo>
                    <a:pt x="14" y="1466"/>
                  </a:lnTo>
                  <a:lnTo>
                    <a:pt x="16" y="1464"/>
                  </a:lnTo>
                  <a:lnTo>
                    <a:pt x="18" y="1462"/>
                  </a:lnTo>
                  <a:lnTo>
                    <a:pt x="19" y="1460"/>
                  </a:lnTo>
                  <a:lnTo>
                    <a:pt x="21" y="1457"/>
                  </a:lnTo>
                  <a:lnTo>
                    <a:pt x="22" y="1454"/>
                  </a:lnTo>
                  <a:lnTo>
                    <a:pt x="24" y="1451"/>
                  </a:lnTo>
                  <a:lnTo>
                    <a:pt x="25" y="1447"/>
                  </a:lnTo>
                  <a:lnTo>
                    <a:pt x="27" y="1443"/>
                  </a:lnTo>
                  <a:lnTo>
                    <a:pt x="28" y="1439"/>
                  </a:lnTo>
                  <a:lnTo>
                    <a:pt x="30" y="1435"/>
                  </a:lnTo>
                  <a:lnTo>
                    <a:pt x="32" y="1432"/>
                  </a:lnTo>
                  <a:lnTo>
                    <a:pt x="33" y="1428"/>
                  </a:lnTo>
                  <a:lnTo>
                    <a:pt x="35" y="1424"/>
                  </a:lnTo>
                  <a:lnTo>
                    <a:pt x="36" y="1421"/>
                  </a:lnTo>
                  <a:lnTo>
                    <a:pt x="38" y="1418"/>
                  </a:lnTo>
                  <a:lnTo>
                    <a:pt x="39" y="1415"/>
                  </a:lnTo>
                  <a:lnTo>
                    <a:pt x="41" y="1413"/>
                  </a:lnTo>
                  <a:lnTo>
                    <a:pt x="43" y="1410"/>
                  </a:lnTo>
                  <a:lnTo>
                    <a:pt x="44" y="1407"/>
                  </a:lnTo>
                  <a:lnTo>
                    <a:pt x="46" y="1405"/>
                  </a:lnTo>
                  <a:lnTo>
                    <a:pt x="47" y="1403"/>
                  </a:lnTo>
                  <a:lnTo>
                    <a:pt x="49" y="1402"/>
                  </a:lnTo>
                  <a:lnTo>
                    <a:pt x="50" y="1401"/>
                  </a:lnTo>
                  <a:lnTo>
                    <a:pt x="52" y="1400"/>
                  </a:lnTo>
                  <a:lnTo>
                    <a:pt x="54" y="1399"/>
                  </a:lnTo>
                  <a:lnTo>
                    <a:pt x="55" y="1399"/>
                  </a:lnTo>
                  <a:lnTo>
                    <a:pt x="56" y="1398"/>
                  </a:lnTo>
                  <a:lnTo>
                    <a:pt x="58" y="1398"/>
                  </a:lnTo>
                  <a:lnTo>
                    <a:pt x="60" y="1398"/>
                  </a:lnTo>
                  <a:lnTo>
                    <a:pt x="61" y="1397"/>
                  </a:lnTo>
                  <a:lnTo>
                    <a:pt x="63" y="1396"/>
                  </a:lnTo>
                  <a:lnTo>
                    <a:pt x="65" y="1396"/>
                  </a:lnTo>
                  <a:lnTo>
                    <a:pt x="66" y="1395"/>
                  </a:lnTo>
                  <a:lnTo>
                    <a:pt x="67" y="1394"/>
                  </a:lnTo>
                  <a:lnTo>
                    <a:pt x="69" y="1393"/>
                  </a:lnTo>
                  <a:lnTo>
                    <a:pt x="71" y="1392"/>
                  </a:lnTo>
                  <a:lnTo>
                    <a:pt x="72" y="1390"/>
                  </a:lnTo>
                  <a:lnTo>
                    <a:pt x="74" y="1389"/>
                  </a:lnTo>
                  <a:lnTo>
                    <a:pt x="75" y="1387"/>
                  </a:lnTo>
                  <a:lnTo>
                    <a:pt x="77" y="1384"/>
                  </a:lnTo>
                  <a:lnTo>
                    <a:pt x="78" y="1382"/>
                  </a:lnTo>
                  <a:lnTo>
                    <a:pt x="80" y="1378"/>
                  </a:lnTo>
                  <a:lnTo>
                    <a:pt x="82" y="1375"/>
                  </a:lnTo>
                  <a:lnTo>
                    <a:pt x="83" y="1371"/>
                  </a:lnTo>
                  <a:lnTo>
                    <a:pt x="85" y="1367"/>
                  </a:lnTo>
                  <a:lnTo>
                    <a:pt x="86" y="1364"/>
                  </a:lnTo>
                  <a:lnTo>
                    <a:pt x="88" y="1360"/>
                  </a:lnTo>
                  <a:lnTo>
                    <a:pt x="89" y="1357"/>
                  </a:lnTo>
                  <a:lnTo>
                    <a:pt x="91" y="1353"/>
                  </a:lnTo>
                  <a:lnTo>
                    <a:pt x="93" y="1349"/>
                  </a:lnTo>
                  <a:lnTo>
                    <a:pt x="94" y="1346"/>
                  </a:lnTo>
                  <a:lnTo>
                    <a:pt x="96" y="1343"/>
                  </a:lnTo>
                  <a:lnTo>
                    <a:pt x="97" y="1339"/>
                  </a:lnTo>
                  <a:lnTo>
                    <a:pt x="99" y="1336"/>
                  </a:lnTo>
                  <a:lnTo>
                    <a:pt x="100" y="1333"/>
                  </a:lnTo>
                  <a:lnTo>
                    <a:pt x="102" y="1330"/>
                  </a:lnTo>
                  <a:lnTo>
                    <a:pt x="103" y="1328"/>
                  </a:lnTo>
                  <a:lnTo>
                    <a:pt x="105" y="1327"/>
                  </a:lnTo>
                  <a:lnTo>
                    <a:pt x="107" y="1325"/>
                  </a:lnTo>
                  <a:lnTo>
                    <a:pt x="108" y="1324"/>
                  </a:lnTo>
                  <a:lnTo>
                    <a:pt x="110" y="1323"/>
                  </a:lnTo>
                  <a:lnTo>
                    <a:pt x="111" y="1322"/>
                  </a:lnTo>
                  <a:lnTo>
                    <a:pt x="113" y="1322"/>
                  </a:lnTo>
                  <a:lnTo>
                    <a:pt x="114" y="1321"/>
                  </a:lnTo>
                  <a:lnTo>
                    <a:pt x="116" y="1320"/>
                  </a:lnTo>
                  <a:lnTo>
                    <a:pt x="118" y="1320"/>
                  </a:lnTo>
                  <a:lnTo>
                    <a:pt x="119" y="1319"/>
                  </a:lnTo>
                  <a:lnTo>
                    <a:pt x="121" y="1319"/>
                  </a:lnTo>
                  <a:lnTo>
                    <a:pt x="122" y="1319"/>
                  </a:lnTo>
                  <a:lnTo>
                    <a:pt x="124" y="1318"/>
                  </a:lnTo>
                  <a:lnTo>
                    <a:pt x="125" y="1318"/>
                  </a:lnTo>
                  <a:lnTo>
                    <a:pt x="127" y="1317"/>
                  </a:lnTo>
                  <a:lnTo>
                    <a:pt x="129" y="1316"/>
                  </a:lnTo>
                  <a:lnTo>
                    <a:pt x="130" y="1314"/>
                  </a:lnTo>
                  <a:lnTo>
                    <a:pt x="132" y="1312"/>
                  </a:lnTo>
                  <a:lnTo>
                    <a:pt x="133" y="1310"/>
                  </a:lnTo>
                  <a:lnTo>
                    <a:pt x="135" y="1308"/>
                  </a:lnTo>
                  <a:lnTo>
                    <a:pt x="136" y="1305"/>
                  </a:lnTo>
                  <a:lnTo>
                    <a:pt x="138" y="1302"/>
                  </a:lnTo>
                  <a:lnTo>
                    <a:pt x="140" y="1299"/>
                  </a:lnTo>
                  <a:lnTo>
                    <a:pt x="141" y="1296"/>
                  </a:lnTo>
                  <a:lnTo>
                    <a:pt x="143" y="1292"/>
                  </a:lnTo>
                  <a:lnTo>
                    <a:pt x="144" y="1289"/>
                  </a:lnTo>
                  <a:lnTo>
                    <a:pt x="146" y="1286"/>
                  </a:lnTo>
                  <a:lnTo>
                    <a:pt x="147" y="1282"/>
                  </a:lnTo>
                  <a:lnTo>
                    <a:pt x="149" y="1278"/>
                  </a:lnTo>
                  <a:lnTo>
                    <a:pt x="150" y="1274"/>
                  </a:lnTo>
                  <a:lnTo>
                    <a:pt x="152" y="1270"/>
                  </a:lnTo>
                  <a:lnTo>
                    <a:pt x="154" y="1267"/>
                  </a:lnTo>
                  <a:lnTo>
                    <a:pt x="155" y="1263"/>
                  </a:lnTo>
                  <a:lnTo>
                    <a:pt x="157" y="1260"/>
                  </a:lnTo>
                  <a:lnTo>
                    <a:pt x="158" y="1257"/>
                  </a:lnTo>
                  <a:lnTo>
                    <a:pt x="160" y="1254"/>
                  </a:lnTo>
                  <a:lnTo>
                    <a:pt x="161" y="1252"/>
                  </a:lnTo>
                  <a:lnTo>
                    <a:pt x="163" y="1251"/>
                  </a:lnTo>
                  <a:lnTo>
                    <a:pt x="165" y="1249"/>
                  </a:lnTo>
                  <a:lnTo>
                    <a:pt x="166" y="1248"/>
                  </a:lnTo>
                  <a:lnTo>
                    <a:pt x="168" y="1246"/>
                  </a:lnTo>
                  <a:lnTo>
                    <a:pt x="169" y="1245"/>
                  </a:lnTo>
                  <a:lnTo>
                    <a:pt x="171" y="1244"/>
                  </a:lnTo>
                  <a:lnTo>
                    <a:pt x="172" y="1243"/>
                  </a:lnTo>
                  <a:lnTo>
                    <a:pt x="174" y="1243"/>
                  </a:lnTo>
                  <a:lnTo>
                    <a:pt x="176" y="1242"/>
                  </a:lnTo>
                  <a:lnTo>
                    <a:pt x="177" y="1242"/>
                  </a:lnTo>
                  <a:lnTo>
                    <a:pt x="179" y="1242"/>
                  </a:lnTo>
                  <a:lnTo>
                    <a:pt x="180" y="1242"/>
                  </a:lnTo>
                  <a:lnTo>
                    <a:pt x="182" y="1242"/>
                  </a:lnTo>
                  <a:lnTo>
                    <a:pt x="183" y="1241"/>
                  </a:lnTo>
                  <a:lnTo>
                    <a:pt x="185" y="1240"/>
                  </a:lnTo>
                  <a:lnTo>
                    <a:pt x="187" y="1239"/>
                  </a:lnTo>
                  <a:lnTo>
                    <a:pt x="188" y="1237"/>
                  </a:lnTo>
                  <a:lnTo>
                    <a:pt x="189" y="1235"/>
                  </a:lnTo>
                  <a:lnTo>
                    <a:pt x="191" y="1233"/>
                  </a:lnTo>
                  <a:lnTo>
                    <a:pt x="193" y="1232"/>
                  </a:lnTo>
                  <a:lnTo>
                    <a:pt x="194" y="1229"/>
                  </a:lnTo>
                  <a:lnTo>
                    <a:pt x="196" y="1226"/>
                  </a:lnTo>
                  <a:lnTo>
                    <a:pt x="198" y="1224"/>
                  </a:lnTo>
                  <a:lnTo>
                    <a:pt x="199" y="1221"/>
                  </a:lnTo>
                  <a:lnTo>
                    <a:pt x="200" y="1218"/>
                  </a:lnTo>
                  <a:lnTo>
                    <a:pt x="202" y="1214"/>
                  </a:lnTo>
                  <a:lnTo>
                    <a:pt x="204" y="1210"/>
                  </a:lnTo>
                  <a:lnTo>
                    <a:pt x="205" y="1206"/>
                  </a:lnTo>
                  <a:lnTo>
                    <a:pt x="207" y="1202"/>
                  </a:lnTo>
                  <a:lnTo>
                    <a:pt x="208" y="1198"/>
                  </a:lnTo>
                  <a:lnTo>
                    <a:pt x="210" y="1194"/>
                  </a:lnTo>
                  <a:lnTo>
                    <a:pt x="211" y="1191"/>
                  </a:lnTo>
                  <a:lnTo>
                    <a:pt x="213" y="1188"/>
                  </a:lnTo>
                  <a:lnTo>
                    <a:pt x="215" y="1184"/>
                  </a:lnTo>
                  <a:lnTo>
                    <a:pt x="216" y="1182"/>
                  </a:lnTo>
                  <a:lnTo>
                    <a:pt x="218" y="1179"/>
                  </a:lnTo>
                  <a:lnTo>
                    <a:pt x="219" y="1177"/>
                  </a:lnTo>
                  <a:lnTo>
                    <a:pt x="221" y="1174"/>
                  </a:lnTo>
                  <a:lnTo>
                    <a:pt x="222" y="1172"/>
                  </a:lnTo>
                  <a:lnTo>
                    <a:pt x="224" y="1170"/>
                  </a:lnTo>
                  <a:lnTo>
                    <a:pt x="226" y="1168"/>
                  </a:lnTo>
                  <a:lnTo>
                    <a:pt x="227" y="1167"/>
                  </a:lnTo>
                  <a:lnTo>
                    <a:pt x="229" y="1167"/>
                  </a:lnTo>
                  <a:lnTo>
                    <a:pt x="230" y="1166"/>
                  </a:lnTo>
                  <a:lnTo>
                    <a:pt x="232" y="1166"/>
                  </a:lnTo>
                  <a:lnTo>
                    <a:pt x="234" y="1165"/>
                  </a:lnTo>
                  <a:lnTo>
                    <a:pt x="235" y="1165"/>
                  </a:lnTo>
                  <a:lnTo>
                    <a:pt x="236" y="1165"/>
                  </a:lnTo>
                  <a:lnTo>
                    <a:pt x="238" y="1164"/>
                  </a:lnTo>
                  <a:lnTo>
                    <a:pt x="240" y="1164"/>
                  </a:lnTo>
                  <a:lnTo>
                    <a:pt x="241" y="1163"/>
                  </a:lnTo>
                  <a:lnTo>
                    <a:pt x="243" y="1162"/>
                  </a:lnTo>
                  <a:lnTo>
                    <a:pt x="245" y="1161"/>
                  </a:lnTo>
                  <a:lnTo>
                    <a:pt x="246" y="1160"/>
                  </a:lnTo>
                  <a:lnTo>
                    <a:pt x="247" y="1159"/>
                  </a:lnTo>
                  <a:lnTo>
                    <a:pt x="249" y="1157"/>
                  </a:lnTo>
                  <a:lnTo>
                    <a:pt x="251" y="1156"/>
                  </a:lnTo>
                  <a:lnTo>
                    <a:pt x="252" y="1154"/>
                  </a:lnTo>
                  <a:lnTo>
                    <a:pt x="254" y="1151"/>
                  </a:lnTo>
                  <a:lnTo>
                    <a:pt x="255" y="1148"/>
                  </a:lnTo>
                  <a:lnTo>
                    <a:pt x="257" y="1145"/>
                  </a:lnTo>
                  <a:lnTo>
                    <a:pt x="258" y="1142"/>
                  </a:lnTo>
                  <a:lnTo>
                    <a:pt x="260" y="1138"/>
                  </a:lnTo>
                  <a:lnTo>
                    <a:pt x="262" y="1134"/>
                  </a:lnTo>
                  <a:lnTo>
                    <a:pt x="263" y="1130"/>
                  </a:lnTo>
                  <a:lnTo>
                    <a:pt x="265" y="1126"/>
                  </a:lnTo>
                  <a:lnTo>
                    <a:pt x="266" y="1123"/>
                  </a:lnTo>
                  <a:lnTo>
                    <a:pt x="268" y="1120"/>
                  </a:lnTo>
                  <a:lnTo>
                    <a:pt x="269" y="1116"/>
                  </a:lnTo>
                  <a:lnTo>
                    <a:pt x="271" y="1113"/>
                  </a:lnTo>
                  <a:lnTo>
                    <a:pt x="273" y="1109"/>
                  </a:lnTo>
                  <a:lnTo>
                    <a:pt x="274" y="1106"/>
                  </a:lnTo>
                  <a:lnTo>
                    <a:pt x="276" y="1103"/>
                  </a:lnTo>
                  <a:lnTo>
                    <a:pt x="277" y="1100"/>
                  </a:lnTo>
                  <a:lnTo>
                    <a:pt x="279" y="1097"/>
                  </a:lnTo>
                  <a:lnTo>
                    <a:pt x="280" y="1095"/>
                  </a:lnTo>
                  <a:lnTo>
                    <a:pt x="282" y="1093"/>
                  </a:lnTo>
                  <a:lnTo>
                    <a:pt x="283" y="1092"/>
                  </a:lnTo>
                  <a:lnTo>
                    <a:pt x="285" y="1091"/>
                  </a:lnTo>
                  <a:lnTo>
                    <a:pt x="287" y="1090"/>
                  </a:lnTo>
                  <a:lnTo>
                    <a:pt x="288" y="1089"/>
                  </a:lnTo>
                  <a:lnTo>
                    <a:pt x="290" y="1089"/>
                  </a:lnTo>
                  <a:lnTo>
                    <a:pt x="291" y="1088"/>
                  </a:lnTo>
                  <a:lnTo>
                    <a:pt x="293" y="1087"/>
                  </a:lnTo>
                  <a:lnTo>
                    <a:pt x="294" y="1087"/>
                  </a:lnTo>
                  <a:lnTo>
                    <a:pt x="296" y="1087"/>
                  </a:lnTo>
                  <a:lnTo>
                    <a:pt x="298" y="1086"/>
                  </a:lnTo>
                  <a:lnTo>
                    <a:pt x="299" y="1086"/>
                  </a:lnTo>
                  <a:lnTo>
                    <a:pt x="301" y="1085"/>
                  </a:lnTo>
                  <a:lnTo>
                    <a:pt x="302" y="1084"/>
                  </a:lnTo>
                  <a:lnTo>
                    <a:pt x="304" y="1084"/>
                  </a:lnTo>
                  <a:lnTo>
                    <a:pt x="305" y="1083"/>
                  </a:lnTo>
                  <a:lnTo>
                    <a:pt x="307" y="1081"/>
                  </a:lnTo>
                  <a:lnTo>
                    <a:pt x="309" y="1079"/>
                  </a:lnTo>
                  <a:lnTo>
                    <a:pt x="310" y="1077"/>
                  </a:lnTo>
                  <a:lnTo>
                    <a:pt x="311" y="1074"/>
                  </a:lnTo>
                  <a:lnTo>
                    <a:pt x="313" y="1072"/>
                  </a:lnTo>
                  <a:lnTo>
                    <a:pt x="315" y="1069"/>
                  </a:lnTo>
                  <a:lnTo>
                    <a:pt x="316" y="1066"/>
                  </a:lnTo>
                  <a:lnTo>
                    <a:pt x="318" y="1062"/>
                  </a:lnTo>
                  <a:lnTo>
                    <a:pt x="320" y="1059"/>
                  </a:lnTo>
                  <a:lnTo>
                    <a:pt x="321" y="1055"/>
                  </a:lnTo>
                  <a:lnTo>
                    <a:pt x="322" y="1052"/>
                  </a:lnTo>
                  <a:lnTo>
                    <a:pt x="324" y="1049"/>
                  </a:lnTo>
                  <a:lnTo>
                    <a:pt x="326" y="1045"/>
                  </a:lnTo>
                  <a:lnTo>
                    <a:pt x="327" y="1041"/>
                  </a:lnTo>
                  <a:lnTo>
                    <a:pt x="329" y="1037"/>
                  </a:lnTo>
                  <a:lnTo>
                    <a:pt x="330" y="1033"/>
                  </a:lnTo>
                  <a:lnTo>
                    <a:pt x="332" y="1029"/>
                  </a:lnTo>
                  <a:lnTo>
                    <a:pt x="334" y="1027"/>
                  </a:lnTo>
                  <a:lnTo>
                    <a:pt x="335" y="1024"/>
                  </a:lnTo>
                  <a:lnTo>
                    <a:pt x="337" y="1021"/>
                  </a:lnTo>
                  <a:lnTo>
                    <a:pt x="338" y="1019"/>
                  </a:lnTo>
                  <a:lnTo>
                    <a:pt x="340" y="1017"/>
                  </a:lnTo>
                  <a:lnTo>
                    <a:pt x="341" y="1016"/>
                  </a:lnTo>
                  <a:lnTo>
                    <a:pt x="343" y="1015"/>
                  </a:lnTo>
                  <a:lnTo>
                    <a:pt x="345" y="1013"/>
                  </a:lnTo>
                  <a:lnTo>
                    <a:pt x="346" y="1012"/>
                  </a:lnTo>
                  <a:lnTo>
                    <a:pt x="348" y="1011"/>
                  </a:lnTo>
                  <a:lnTo>
                    <a:pt x="349" y="1010"/>
                  </a:lnTo>
                  <a:lnTo>
                    <a:pt x="351" y="1010"/>
                  </a:lnTo>
                  <a:lnTo>
                    <a:pt x="352" y="1009"/>
                  </a:lnTo>
                  <a:lnTo>
                    <a:pt x="354" y="1009"/>
                  </a:lnTo>
                  <a:lnTo>
                    <a:pt x="356" y="1009"/>
                  </a:lnTo>
                  <a:lnTo>
                    <a:pt x="357" y="1009"/>
                  </a:lnTo>
                  <a:lnTo>
                    <a:pt x="359" y="1008"/>
                  </a:lnTo>
                  <a:lnTo>
                    <a:pt x="360" y="1008"/>
                  </a:lnTo>
                  <a:lnTo>
                    <a:pt x="362" y="1007"/>
                  </a:lnTo>
                  <a:lnTo>
                    <a:pt x="363" y="1006"/>
                  </a:lnTo>
                  <a:lnTo>
                    <a:pt x="365" y="1004"/>
                  </a:lnTo>
                  <a:lnTo>
                    <a:pt x="367" y="1002"/>
                  </a:lnTo>
                  <a:lnTo>
                    <a:pt x="368" y="1000"/>
                  </a:lnTo>
                  <a:lnTo>
                    <a:pt x="369" y="998"/>
                  </a:lnTo>
                  <a:lnTo>
                    <a:pt x="371" y="996"/>
                  </a:lnTo>
                  <a:lnTo>
                    <a:pt x="373" y="993"/>
                  </a:lnTo>
                  <a:lnTo>
                    <a:pt x="374" y="991"/>
                  </a:lnTo>
                  <a:lnTo>
                    <a:pt x="376" y="987"/>
                  </a:lnTo>
                  <a:lnTo>
                    <a:pt x="378" y="984"/>
                  </a:lnTo>
                  <a:lnTo>
                    <a:pt x="379" y="981"/>
                  </a:lnTo>
                  <a:lnTo>
                    <a:pt x="380" y="977"/>
                  </a:lnTo>
                  <a:lnTo>
                    <a:pt x="382" y="973"/>
                  </a:lnTo>
                  <a:lnTo>
                    <a:pt x="384" y="969"/>
                  </a:lnTo>
                  <a:lnTo>
                    <a:pt x="385" y="965"/>
                  </a:lnTo>
                  <a:lnTo>
                    <a:pt x="387" y="961"/>
                  </a:lnTo>
                  <a:lnTo>
                    <a:pt x="388" y="957"/>
                  </a:lnTo>
                  <a:lnTo>
                    <a:pt x="390" y="954"/>
                  </a:lnTo>
                  <a:lnTo>
                    <a:pt x="391" y="951"/>
                  </a:lnTo>
                  <a:lnTo>
                    <a:pt x="393" y="949"/>
                  </a:lnTo>
                  <a:lnTo>
                    <a:pt x="395" y="946"/>
                  </a:lnTo>
                  <a:lnTo>
                    <a:pt x="396" y="943"/>
                  </a:lnTo>
                  <a:lnTo>
                    <a:pt x="398" y="941"/>
                  </a:lnTo>
                  <a:lnTo>
                    <a:pt x="399" y="939"/>
                  </a:lnTo>
                  <a:lnTo>
                    <a:pt x="401" y="937"/>
                  </a:lnTo>
                  <a:lnTo>
                    <a:pt x="402" y="936"/>
                  </a:lnTo>
                  <a:lnTo>
                    <a:pt x="404" y="934"/>
                  </a:lnTo>
                  <a:lnTo>
                    <a:pt x="406" y="933"/>
                  </a:lnTo>
                  <a:lnTo>
                    <a:pt x="407" y="933"/>
                  </a:lnTo>
                  <a:lnTo>
                    <a:pt x="409" y="933"/>
                  </a:lnTo>
                  <a:lnTo>
                    <a:pt x="410" y="933"/>
                  </a:lnTo>
                  <a:lnTo>
                    <a:pt x="412" y="932"/>
                  </a:lnTo>
                  <a:lnTo>
                    <a:pt x="413" y="932"/>
                  </a:lnTo>
                  <a:lnTo>
                    <a:pt x="415" y="932"/>
                  </a:lnTo>
                  <a:lnTo>
                    <a:pt x="416" y="931"/>
                  </a:lnTo>
                  <a:lnTo>
                    <a:pt x="418" y="930"/>
                  </a:lnTo>
                  <a:lnTo>
                    <a:pt x="420" y="929"/>
                  </a:lnTo>
                  <a:lnTo>
                    <a:pt x="421" y="928"/>
                  </a:lnTo>
                  <a:lnTo>
                    <a:pt x="423" y="927"/>
                  </a:lnTo>
                  <a:lnTo>
                    <a:pt x="424" y="925"/>
                  </a:lnTo>
                  <a:lnTo>
                    <a:pt x="426" y="924"/>
                  </a:lnTo>
                  <a:lnTo>
                    <a:pt x="427" y="922"/>
                  </a:lnTo>
                  <a:lnTo>
                    <a:pt x="429" y="920"/>
                  </a:lnTo>
                  <a:lnTo>
                    <a:pt x="431" y="918"/>
                  </a:lnTo>
                  <a:lnTo>
                    <a:pt x="432" y="915"/>
                  </a:lnTo>
                  <a:lnTo>
                    <a:pt x="434" y="912"/>
                  </a:lnTo>
                  <a:lnTo>
                    <a:pt x="435" y="908"/>
                  </a:lnTo>
                  <a:lnTo>
                    <a:pt x="437" y="904"/>
                  </a:lnTo>
                  <a:lnTo>
                    <a:pt x="438" y="901"/>
                  </a:lnTo>
                  <a:lnTo>
                    <a:pt x="440" y="897"/>
                  </a:lnTo>
                  <a:lnTo>
                    <a:pt x="442" y="893"/>
                  </a:lnTo>
                  <a:lnTo>
                    <a:pt x="443" y="889"/>
                  </a:lnTo>
                  <a:lnTo>
                    <a:pt x="445" y="886"/>
                  </a:lnTo>
                  <a:lnTo>
                    <a:pt x="446" y="883"/>
                  </a:lnTo>
                  <a:lnTo>
                    <a:pt x="448" y="879"/>
                  </a:lnTo>
                  <a:lnTo>
                    <a:pt x="449" y="876"/>
                  </a:lnTo>
                  <a:lnTo>
                    <a:pt x="451" y="873"/>
                  </a:lnTo>
                  <a:lnTo>
                    <a:pt x="453" y="870"/>
                  </a:lnTo>
                  <a:lnTo>
                    <a:pt x="454" y="867"/>
                  </a:lnTo>
                  <a:lnTo>
                    <a:pt x="456" y="864"/>
                  </a:lnTo>
                  <a:lnTo>
                    <a:pt x="457" y="862"/>
                  </a:lnTo>
                  <a:lnTo>
                    <a:pt x="459" y="860"/>
                  </a:lnTo>
                  <a:lnTo>
                    <a:pt x="460" y="859"/>
                  </a:lnTo>
                  <a:lnTo>
                    <a:pt x="462" y="857"/>
                  </a:lnTo>
                  <a:lnTo>
                    <a:pt x="463" y="857"/>
                  </a:lnTo>
                  <a:lnTo>
                    <a:pt x="465" y="856"/>
                  </a:lnTo>
                  <a:lnTo>
                    <a:pt x="467" y="856"/>
                  </a:lnTo>
                  <a:lnTo>
                    <a:pt x="468" y="856"/>
                  </a:lnTo>
                  <a:lnTo>
                    <a:pt x="470" y="855"/>
                  </a:lnTo>
                  <a:lnTo>
                    <a:pt x="471" y="854"/>
                  </a:lnTo>
                  <a:lnTo>
                    <a:pt x="473" y="854"/>
                  </a:lnTo>
                  <a:lnTo>
                    <a:pt x="474" y="853"/>
                  </a:lnTo>
                  <a:lnTo>
                    <a:pt x="476" y="853"/>
                  </a:lnTo>
                  <a:lnTo>
                    <a:pt x="478" y="852"/>
                  </a:lnTo>
                  <a:lnTo>
                    <a:pt x="479" y="851"/>
                  </a:lnTo>
                  <a:lnTo>
                    <a:pt x="481" y="850"/>
                  </a:lnTo>
                  <a:lnTo>
                    <a:pt x="482" y="849"/>
                  </a:lnTo>
                  <a:lnTo>
                    <a:pt x="484" y="848"/>
                  </a:lnTo>
                  <a:lnTo>
                    <a:pt x="485" y="846"/>
                  </a:lnTo>
                  <a:lnTo>
                    <a:pt x="487" y="844"/>
                  </a:lnTo>
                  <a:lnTo>
                    <a:pt x="489" y="842"/>
                  </a:lnTo>
                  <a:lnTo>
                    <a:pt x="490" y="838"/>
                  </a:lnTo>
                  <a:lnTo>
                    <a:pt x="491" y="835"/>
                  </a:lnTo>
                  <a:lnTo>
                    <a:pt x="493" y="832"/>
                  </a:lnTo>
                  <a:lnTo>
                    <a:pt x="495" y="829"/>
                  </a:lnTo>
                  <a:lnTo>
                    <a:pt x="496" y="826"/>
                  </a:lnTo>
                  <a:lnTo>
                    <a:pt x="498" y="822"/>
                  </a:lnTo>
                  <a:lnTo>
                    <a:pt x="500" y="818"/>
                  </a:lnTo>
                  <a:lnTo>
                    <a:pt x="501" y="815"/>
                  </a:lnTo>
                  <a:lnTo>
                    <a:pt x="502" y="811"/>
                  </a:lnTo>
                  <a:lnTo>
                    <a:pt x="504" y="807"/>
                  </a:lnTo>
                  <a:lnTo>
                    <a:pt x="506" y="804"/>
                  </a:lnTo>
                  <a:lnTo>
                    <a:pt x="507" y="800"/>
                  </a:lnTo>
                  <a:lnTo>
                    <a:pt x="509" y="796"/>
                  </a:lnTo>
                  <a:lnTo>
                    <a:pt x="510" y="793"/>
                  </a:lnTo>
                  <a:lnTo>
                    <a:pt x="512" y="790"/>
                  </a:lnTo>
                  <a:lnTo>
                    <a:pt x="513" y="788"/>
                  </a:lnTo>
                  <a:lnTo>
                    <a:pt x="515" y="786"/>
                  </a:lnTo>
                  <a:lnTo>
                    <a:pt x="517" y="784"/>
                  </a:lnTo>
                  <a:lnTo>
                    <a:pt x="518" y="783"/>
                  </a:lnTo>
                  <a:lnTo>
                    <a:pt x="520" y="781"/>
                  </a:lnTo>
                  <a:lnTo>
                    <a:pt x="521" y="780"/>
                  </a:lnTo>
                  <a:lnTo>
                    <a:pt x="523" y="779"/>
                  </a:lnTo>
                  <a:lnTo>
                    <a:pt x="524" y="778"/>
                  </a:lnTo>
                  <a:lnTo>
                    <a:pt x="526" y="778"/>
                  </a:lnTo>
                  <a:lnTo>
                    <a:pt x="528" y="777"/>
                  </a:lnTo>
                  <a:lnTo>
                    <a:pt x="529" y="776"/>
                  </a:lnTo>
                  <a:lnTo>
                    <a:pt x="531" y="776"/>
                  </a:lnTo>
                  <a:lnTo>
                    <a:pt x="532" y="776"/>
                  </a:lnTo>
                  <a:lnTo>
                    <a:pt x="534" y="776"/>
                  </a:lnTo>
                  <a:lnTo>
                    <a:pt x="535" y="775"/>
                  </a:lnTo>
                  <a:lnTo>
                    <a:pt x="537" y="775"/>
                  </a:lnTo>
                  <a:lnTo>
                    <a:pt x="538" y="774"/>
                  </a:lnTo>
                  <a:lnTo>
                    <a:pt x="540" y="773"/>
                  </a:lnTo>
                  <a:lnTo>
                    <a:pt x="542" y="771"/>
                  </a:lnTo>
                  <a:lnTo>
                    <a:pt x="543" y="769"/>
                  </a:lnTo>
                  <a:lnTo>
                    <a:pt x="545" y="767"/>
                  </a:lnTo>
                  <a:lnTo>
                    <a:pt x="546" y="765"/>
                  </a:lnTo>
                  <a:lnTo>
                    <a:pt x="548" y="762"/>
                  </a:lnTo>
                  <a:lnTo>
                    <a:pt x="549" y="759"/>
                  </a:lnTo>
                  <a:lnTo>
                    <a:pt x="551" y="757"/>
                  </a:lnTo>
                  <a:lnTo>
                    <a:pt x="553" y="754"/>
                  </a:lnTo>
                  <a:lnTo>
                    <a:pt x="554" y="751"/>
                  </a:lnTo>
                  <a:lnTo>
                    <a:pt x="556" y="747"/>
                  </a:lnTo>
                  <a:lnTo>
                    <a:pt x="557" y="743"/>
                  </a:lnTo>
                  <a:lnTo>
                    <a:pt x="559" y="739"/>
                  </a:lnTo>
                  <a:lnTo>
                    <a:pt x="560" y="735"/>
                  </a:lnTo>
                  <a:lnTo>
                    <a:pt x="562" y="731"/>
                  </a:lnTo>
                  <a:lnTo>
                    <a:pt x="564" y="728"/>
                  </a:lnTo>
                  <a:lnTo>
                    <a:pt x="565" y="724"/>
                  </a:lnTo>
                  <a:lnTo>
                    <a:pt x="567" y="720"/>
                  </a:lnTo>
                  <a:lnTo>
                    <a:pt x="568" y="718"/>
                  </a:lnTo>
                  <a:lnTo>
                    <a:pt x="570" y="715"/>
                  </a:lnTo>
                  <a:lnTo>
                    <a:pt x="571" y="712"/>
                  </a:lnTo>
                  <a:lnTo>
                    <a:pt x="573" y="710"/>
                  </a:lnTo>
                  <a:lnTo>
                    <a:pt x="575" y="708"/>
                  </a:lnTo>
                  <a:lnTo>
                    <a:pt x="576" y="706"/>
                  </a:lnTo>
                  <a:lnTo>
                    <a:pt x="578" y="704"/>
                  </a:lnTo>
                  <a:lnTo>
                    <a:pt x="579" y="703"/>
                  </a:lnTo>
                  <a:lnTo>
                    <a:pt x="581" y="701"/>
                  </a:lnTo>
                  <a:lnTo>
                    <a:pt x="582" y="701"/>
                  </a:lnTo>
                  <a:lnTo>
                    <a:pt x="584" y="700"/>
                  </a:lnTo>
                  <a:lnTo>
                    <a:pt x="586" y="699"/>
                  </a:lnTo>
                  <a:lnTo>
                    <a:pt x="587" y="699"/>
                  </a:lnTo>
                  <a:lnTo>
                    <a:pt x="589" y="699"/>
                  </a:lnTo>
                  <a:lnTo>
                    <a:pt x="590" y="699"/>
                  </a:lnTo>
                  <a:lnTo>
                    <a:pt x="592" y="699"/>
                  </a:lnTo>
                  <a:lnTo>
                    <a:pt x="593" y="698"/>
                  </a:lnTo>
                  <a:lnTo>
                    <a:pt x="595" y="697"/>
                  </a:lnTo>
                  <a:lnTo>
                    <a:pt x="596" y="696"/>
                  </a:lnTo>
                  <a:lnTo>
                    <a:pt x="598" y="695"/>
                  </a:lnTo>
                  <a:lnTo>
                    <a:pt x="600" y="694"/>
                  </a:lnTo>
                  <a:lnTo>
                    <a:pt x="601" y="692"/>
                  </a:lnTo>
                  <a:lnTo>
                    <a:pt x="603" y="691"/>
                  </a:lnTo>
                  <a:lnTo>
                    <a:pt x="604" y="689"/>
                  </a:lnTo>
                  <a:lnTo>
                    <a:pt x="606" y="687"/>
                  </a:lnTo>
                  <a:lnTo>
                    <a:pt x="607" y="684"/>
                  </a:lnTo>
                  <a:lnTo>
                    <a:pt x="609" y="682"/>
                  </a:lnTo>
                  <a:lnTo>
                    <a:pt x="611" y="679"/>
                  </a:lnTo>
                  <a:lnTo>
                    <a:pt x="612" y="675"/>
                  </a:lnTo>
                  <a:lnTo>
                    <a:pt x="614" y="671"/>
                  </a:lnTo>
                  <a:lnTo>
                    <a:pt x="615" y="667"/>
                  </a:lnTo>
                  <a:lnTo>
                    <a:pt x="617" y="663"/>
                  </a:lnTo>
                  <a:lnTo>
                    <a:pt x="618" y="660"/>
                  </a:lnTo>
                  <a:lnTo>
                    <a:pt x="620" y="656"/>
                  </a:lnTo>
                  <a:lnTo>
                    <a:pt x="622" y="653"/>
                  </a:lnTo>
                  <a:lnTo>
                    <a:pt x="623" y="649"/>
                  </a:lnTo>
                  <a:lnTo>
                    <a:pt x="624" y="645"/>
                  </a:lnTo>
                  <a:lnTo>
                    <a:pt x="626" y="643"/>
                  </a:lnTo>
                  <a:lnTo>
                    <a:pt x="628" y="640"/>
                  </a:lnTo>
                  <a:lnTo>
                    <a:pt x="629" y="637"/>
                  </a:lnTo>
                  <a:lnTo>
                    <a:pt x="631" y="634"/>
                  </a:lnTo>
                  <a:lnTo>
                    <a:pt x="633" y="631"/>
                  </a:lnTo>
                  <a:lnTo>
                    <a:pt x="634" y="629"/>
                  </a:lnTo>
                  <a:lnTo>
                    <a:pt x="635" y="627"/>
                  </a:lnTo>
                  <a:lnTo>
                    <a:pt x="637" y="625"/>
                  </a:lnTo>
                  <a:lnTo>
                    <a:pt x="639" y="624"/>
                  </a:lnTo>
                  <a:lnTo>
                    <a:pt x="640" y="624"/>
                  </a:lnTo>
                  <a:lnTo>
                    <a:pt x="642" y="623"/>
                  </a:lnTo>
                  <a:lnTo>
                    <a:pt x="643" y="623"/>
                  </a:lnTo>
                  <a:lnTo>
                    <a:pt x="645" y="622"/>
                  </a:lnTo>
                  <a:lnTo>
                    <a:pt x="646" y="622"/>
                  </a:lnTo>
                  <a:lnTo>
                    <a:pt x="648" y="622"/>
                  </a:lnTo>
                  <a:lnTo>
                    <a:pt x="650" y="621"/>
                  </a:lnTo>
                  <a:lnTo>
                    <a:pt x="651" y="620"/>
                  </a:lnTo>
                  <a:lnTo>
                    <a:pt x="653" y="619"/>
                  </a:lnTo>
                  <a:lnTo>
                    <a:pt x="654" y="619"/>
                  </a:lnTo>
                  <a:lnTo>
                    <a:pt x="656" y="618"/>
                  </a:lnTo>
                  <a:lnTo>
                    <a:pt x="657" y="617"/>
                  </a:lnTo>
                  <a:lnTo>
                    <a:pt x="659" y="616"/>
                  </a:lnTo>
                  <a:lnTo>
                    <a:pt x="661" y="615"/>
                  </a:lnTo>
                  <a:lnTo>
                    <a:pt x="662" y="613"/>
                  </a:lnTo>
                  <a:lnTo>
                    <a:pt x="664" y="611"/>
                  </a:lnTo>
                  <a:lnTo>
                    <a:pt x="665" y="608"/>
                  </a:lnTo>
                  <a:lnTo>
                    <a:pt x="667" y="605"/>
                  </a:lnTo>
                  <a:lnTo>
                    <a:pt x="668" y="602"/>
                  </a:lnTo>
                  <a:lnTo>
                    <a:pt x="670" y="599"/>
                  </a:lnTo>
                  <a:lnTo>
                    <a:pt x="671" y="595"/>
                  </a:lnTo>
                  <a:lnTo>
                    <a:pt x="673" y="592"/>
                  </a:lnTo>
                  <a:lnTo>
                    <a:pt x="675" y="588"/>
                  </a:lnTo>
                  <a:lnTo>
                    <a:pt x="676" y="585"/>
                  </a:lnTo>
                  <a:lnTo>
                    <a:pt x="678" y="581"/>
                  </a:lnTo>
                  <a:lnTo>
                    <a:pt x="679" y="577"/>
                  </a:lnTo>
                  <a:lnTo>
                    <a:pt x="681" y="574"/>
                  </a:lnTo>
                  <a:lnTo>
                    <a:pt x="682" y="570"/>
                  </a:lnTo>
                  <a:lnTo>
                    <a:pt x="684" y="567"/>
                  </a:lnTo>
                  <a:lnTo>
                    <a:pt x="686" y="563"/>
                  </a:lnTo>
                  <a:lnTo>
                    <a:pt x="687" y="560"/>
                  </a:lnTo>
                  <a:lnTo>
                    <a:pt x="689" y="557"/>
                  </a:lnTo>
                  <a:lnTo>
                    <a:pt x="690" y="555"/>
                  </a:lnTo>
                  <a:lnTo>
                    <a:pt x="692" y="552"/>
                  </a:lnTo>
                  <a:lnTo>
                    <a:pt x="693" y="551"/>
                  </a:lnTo>
                  <a:lnTo>
                    <a:pt x="695" y="549"/>
                  </a:lnTo>
                  <a:lnTo>
                    <a:pt x="697" y="548"/>
                  </a:lnTo>
                  <a:lnTo>
                    <a:pt x="698" y="547"/>
                  </a:lnTo>
                  <a:lnTo>
                    <a:pt x="700" y="546"/>
                  </a:lnTo>
                  <a:lnTo>
                    <a:pt x="701" y="545"/>
                  </a:lnTo>
                  <a:lnTo>
                    <a:pt x="703" y="545"/>
                  </a:lnTo>
                  <a:lnTo>
                    <a:pt x="704" y="544"/>
                  </a:lnTo>
                  <a:lnTo>
                    <a:pt x="706" y="544"/>
                  </a:lnTo>
                  <a:lnTo>
                    <a:pt x="708" y="543"/>
                  </a:lnTo>
                  <a:lnTo>
                    <a:pt x="709" y="543"/>
                  </a:lnTo>
                  <a:lnTo>
                    <a:pt x="711" y="542"/>
                  </a:lnTo>
                  <a:lnTo>
                    <a:pt x="712" y="542"/>
                  </a:lnTo>
                  <a:lnTo>
                    <a:pt x="714" y="542"/>
                  </a:lnTo>
                  <a:lnTo>
                    <a:pt x="715" y="541"/>
                  </a:lnTo>
                  <a:lnTo>
                    <a:pt x="717" y="540"/>
                  </a:lnTo>
                  <a:lnTo>
                    <a:pt x="718" y="538"/>
                  </a:lnTo>
                  <a:lnTo>
                    <a:pt x="720" y="536"/>
                  </a:lnTo>
                  <a:lnTo>
                    <a:pt x="722" y="534"/>
                  </a:lnTo>
                  <a:lnTo>
                    <a:pt x="723" y="532"/>
                  </a:lnTo>
                  <a:lnTo>
                    <a:pt x="725" y="529"/>
                  </a:lnTo>
                  <a:lnTo>
                    <a:pt x="726" y="526"/>
                  </a:lnTo>
                  <a:lnTo>
                    <a:pt x="728" y="523"/>
                  </a:lnTo>
                  <a:lnTo>
                    <a:pt x="729" y="520"/>
                  </a:lnTo>
                  <a:lnTo>
                    <a:pt x="731" y="517"/>
                  </a:lnTo>
                  <a:lnTo>
                    <a:pt x="733" y="514"/>
                  </a:lnTo>
                  <a:lnTo>
                    <a:pt x="734" y="510"/>
                  </a:lnTo>
                  <a:lnTo>
                    <a:pt x="736" y="506"/>
                  </a:lnTo>
                  <a:lnTo>
                    <a:pt x="737" y="502"/>
                  </a:lnTo>
                  <a:lnTo>
                    <a:pt x="739" y="498"/>
                  </a:lnTo>
                  <a:lnTo>
                    <a:pt x="740" y="494"/>
                  </a:lnTo>
                  <a:lnTo>
                    <a:pt x="742" y="491"/>
                  </a:lnTo>
                  <a:lnTo>
                    <a:pt x="744" y="487"/>
                  </a:lnTo>
                  <a:lnTo>
                    <a:pt x="745" y="484"/>
                  </a:lnTo>
                  <a:lnTo>
                    <a:pt x="747" y="481"/>
                  </a:lnTo>
                  <a:lnTo>
                    <a:pt x="748" y="479"/>
                  </a:lnTo>
                  <a:lnTo>
                    <a:pt x="750" y="477"/>
                  </a:lnTo>
                  <a:lnTo>
                    <a:pt x="751" y="475"/>
                  </a:lnTo>
                  <a:lnTo>
                    <a:pt x="753" y="473"/>
                  </a:lnTo>
                  <a:lnTo>
                    <a:pt x="755" y="471"/>
                  </a:lnTo>
                  <a:lnTo>
                    <a:pt x="756" y="470"/>
                  </a:lnTo>
                  <a:lnTo>
                    <a:pt x="757" y="468"/>
                  </a:lnTo>
                  <a:lnTo>
                    <a:pt x="759" y="468"/>
                  </a:lnTo>
                  <a:lnTo>
                    <a:pt x="761" y="467"/>
                  </a:lnTo>
                  <a:lnTo>
                    <a:pt x="762" y="467"/>
                  </a:lnTo>
                  <a:lnTo>
                    <a:pt x="764" y="466"/>
                  </a:lnTo>
                  <a:lnTo>
                    <a:pt x="766" y="466"/>
                  </a:lnTo>
                  <a:lnTo>
                    <a:pt x="767" y="466"/>
                  </a:lnTo>
                  <a:lnTo>
                    <a:pt x="768" y="466"/>
                  </a:lnTo>
                  <a:lnTo>
                    <a:pt x="770" y="465"/>
                  </a:lnTo>
                  <a:lnTo>
                    <a:pt x="772" y="465"/>
                  </a:lnTo>
                  <a:lnTo>
                    <a:pt x="773" y="463"/>
                  </a:lnTo>
                  <a:lnTo>
                    <a:pt x="775" y="462"/>
                  </a:lnTo>
                  <a:lnTo>
                    <a:pt x="776" y="460"/>
                  </a:lnTo>
                  <a:lnTo>
                    <a:pt x="778" y="459"/>
                  </a:lnTo>
                  <a:lnTo>
                    <a:pt x="779" y="457"/>
                  </a:lnTo>
                  <a:lnTo>
                    <a:pt x="781" y="456"/>
                  </a:lnTo>
                  <a:lnTo>
                    <a:pt x="783" y="453"/>
                  </a:lnTo>
                  <a:lnTo>
                    <a:pt x="784" y="451"/>
                  </a:lnTo>
                  <a:lnTo>
                    <a:pt x="786" y="448"/>
                  </a:lnTo>
                  <a:lnTo>
                    <a:pt x="787" y="445"/>
                  </a:lnTo>
                  <a:lnTo>
                    <a:pt x="789" y="442"/>
                  </a:lnTo>
                  <a:lnTo>
                    <a:pt x="790" y="438"/>
                  </a:lnTo>
                  <a:lnTo>
                    <a:pt x="792" y="434"/>
                  </a:lnTo>
                  <a:lnTo>
                    <a:pt x="794" y="430"/>
                  </a:lnTo>
                  <a:lnTo>
                    <a:pt x="795" y="426"/>
                  </a:lnTo>
                  <a:lnTo>
                    <a:pt x="797" y="422"/>
                  </a:lnTo>
                  <a:lnTo>
                    <a:pt x="798" y="419"/>
                  </a:lnTo>
                  <a:lnTo>
                    <a:pt x="800" y="415"/>
                  </a:lnTo>
                  <a:lnTo>
                    <a:pt x="801" y="412"/>
                  </a:lnTo>
                  <a:lnTo>
                    <a:pt x="803" y="409"/>
                  </a:lnTo>
                  <a:lnTo>
                    <a:pt x="804" y="406"/>
                  </a:lnTo>
                  <a:lnTo>
                    <a:pt x="806" y="403"/>
                  </a:lnTo>
                  <a:lnTo>
                    <a:pt x="808" y="401"/>
                  </a:lnTo>
                  <a:lnTo>
                    <a:pt x="809" y="398"/>
                  </a:lnTo>
                  <a:lnTo>
                    <a:pt x="811" y="396"/>
                  </a:lnTo>
                  <a:lnTo>
                    <a:pt x="812" y="394"/>
                  </a:lnTo>
                  <a:lnTo>
                    <a:pt x="814" y="392"/>
                  </a:lnTo>
                  <a:lnTo>
                    <a:pt x="815" y="391"/>
                  </a:lnTo>
                  <a:lnTo>
                    <a:pt x="817" y="391"/>
                  </a:lnTo>
                  <a:lnTo>
                    <a:pt x="819" y="390"/>
                  </a:lnTo>
                  <a:lnTo>
                    <a:pt x="820" y="390"/>
                  </a:lnTo>
                  <a:lnTo>
                    <a:pt x="822" y="389"/>
                  </a:lnTo>
                  <a:lnTo>
                    <a:pt x="823" y="389"/>
                  </a:lnTo>
                  <a:lnTo>
                    <a:pt x="825" y="388"/>
                  </a:lnTo>
                  <a:lnTo>
                    <a:pt x="826" y="388"/>
                  </a:lnTo>
                  <a:lnTo>
                    <a:pt x="828" y="387"/>
                  </a:lnTo>
                  <a:lnTo>
                    <a:pt x="830" y="387"/>
                  </a:lnTo>
                  <a:lnTo>
                    <a:pt x="831" y="386"/>
                  </a:lnTo>
                  <a:lnTo>
                    <a:pt x="833" y="385"/>
                  </a:lnTo>
                  <a:lnTo>
                    <a:pt x="834" y="384"/>
                  </a:lnTo>
                  <a:lnTo>
                    <a:pt x="836" y="383"/>
                  </a:lnTo>
                  <a:lnTo>
                    <a:pt x="837" y="382"/>
                  </a:lnTo>
                  <a:lnTo>
                    <a:pt x="839" y="380"/>
                  </a:lnTo>
                  <a:lnTo>
                    <a:pt x="841" y="378"/>
                  </a:lnTo>
                  <a:lnTo>
                    <a:pt x="842" y="375"/>
                  </a:lnTo>
                  <a:lnTo>
                    <a:pt x="844" y="372"/>
                  </a:lnTo>
                  <a:lnTo>
                    <a:pt x="845" y="369"/>
                  </a:lnTo>
                  <a:lnTo>
                    <a:pt x="847" y="366"/>
                  </a:lnTo>
                  <a:lnTo>
                    <a:pt x="848" y="362"/>
                  </a:lnTo>
                  <a:lnTo>
                    <a:pt x="850" y="358"/>
                  </a:lnTo>
                  <a:lnTo>
                    <a:pt x="851" y="354"/>
                  </a:lnTo>
                  <a:lnTo>
                    <a:pt x="853" y="351"/>
                  </a:lnTo>
                  <a:lnTo>
                    <a:pt x="855" y="348"/>
                  </a:lnTo>
                  <a:lnTo>
                    <a:pt x="856" y="344"/>
                  </a:lnTo>
                  <a:lnTo>
                    <a:pt x="858" y="341"/>
                  </a:lnTo>
                  <a:lnTo>
                    <a:pt x="859" y="337"/>
                  </a:lnTo>
                  <a:lnTo>
                    <a:pt x="861" y="333"/>
                  </a:lnTo>
                  <a:lnTo>
                    <a:pt x="862" y="330"/>
                  </a:lnTo>
                  <a:lnTo>
                    <a:pt x="864" y="327"/>
                  </a:lnTo>
                  <a:lnTo>
                    <a:pt x="866" y="324"/>
                  </a:lnTo>
                  <a:lnTo>
                    <a:pt x="867" y="321"/>
                  </a:lnTo>
                  <a:lnTo>
                    <a:pt x="869" y="319"/>
                  </a:lnTo>
                  <a:lnTo>
                    <a:pt x="870" y="317"/>
                  </a:lnTo>
                  <a:lnTo>
                    <a:pt x="872" y="316"/>
                  </a:lnTo>
                  <a:lnTo>
                    <a:pt x="873" y="315"/>
                  </a:lnTo>
                  <a:lnTo>
                    <a:pt x="875" y="314"/>
                  </a:lnTo>
                  <a:lnTo>
                    <a:pt x="877" y="313"/>
                  </a:lnTo>
                  <a:lnTo>
                    <a:pt x="878" y="313"/>
                  </a:lnTo>
                  <a:lnTo>
                    <a:pt x="879" y="312"/>
                  </a:lnTo>
                  <a:lnTo>
                    <a:pt x="881" y="311"/>
                  </a:lnTo>
                  <a:lnTo>
                    <a:pt x="883" y="310"/>
                  </a:lnTo>
                  <a:lnTo>
                    <a:pt x="884" y="310"/>
                  </a:lnTo>
                  <a:lnTo>
                    <a:pt x="886" y="310"/>
                  </a:lnTo>
                  <a:lnTo>
                    <a:pt x="888" y="309"/>
                  </a:lnTo>
                  <a:lnTo>
                    <a:pt x="889" y="309"/>
                  </a:lnTo>
                  <a:lnTo>
                    <a:pt x="890" y="308"/>
                  </a:lnTo>
                  <a:lnTo>
                    <a:pt x="892" y="307"/>
                  </a:lnTo>
                  <a:lnTo>
                    <a:pt x="894" y="306"/>
                  </a:lnTo>
                  <a:lnTo>
                    <a:pt x="895" y="305"/>
                  </a:lnTo>
                  <a:lnTo>
                    <a:pt x="897" y="303"/>
                  </a:lnTo>
                  <a:lnTo>
                    <a:pt x="898" y="301"/>
                  </a:lnTo>
                  <a:lnTo>
                    <a:pt x="900" y="298"/>
                  </a:lnTo>
                  <a:lnTo>
                    <a:pt x="901" y="296"/>
                  </a:lnTo>
                  <a:lnTo>
                    <a:pt x="903" y="293"/>
                  </a:lnTo>
                  <a:lnTo>
                    <a:pt x="905" y="290"/>
                  </a:lnTo>
                  <a:lnTo>
                    <a:pt x="906" y="287"/>
                  </a:lnTo>
                  <a:lnTo>
                    <a:pt x="908" y="283"/>
                  </a:lnTo>
                  <a:lnTo>
                    <a:pt x="909" y="280"/>
                  </a:lnTo>
                  <a:lnTo>
                    <a:pt x="911" y="277"/>
                  </a:lnTo>
                  <a:lnTo>
                    <a:pt x="912" y="273"/>
                  </a:lnTo>
                  <a:lnTo>
                    <a:pt x="914" y="269"/>
                  </a:lnTo>
                  <a:lnTo>
                    <a:pt x="916" y="265"/>
                  </a:lnTo>
                  <a:lnTo>
                    <a:pt x="917" y="261"/>
                  </a:lnTo>
                  <a:lnTo>
                    <a:pt x="919" y="257"/>
                  </a:lnTo>
                  <a:lnTo>
                    <a:pt x="920" y="254"/>
                  </a:lnTo>
                  <a:lnTo>
                    <a:pt x="922" y="251"/>
                  </a:lnTo>
                  <a:lnTo>
                    <a:pt x="923" y="248"/>
                  </a:lnTo>
                  <a:lnTo>
                    <a:pt x="925" y="246"/>
                  </a:lnTo>
                  <a:lnTo>
                    <a:pt x="927" y="243"/>
                  </a:lnTo>
                  <a:lnTo>
                    <a:pt x="928" y="241"/>
                  </a:lnTo>
                  <a:lnTo>
                    <a:pt x="930" y="240"/>
                  </a:lnTo>
                  <a:lnTo>
                    <a:pt x="931" y="238"/>
                  </a:lnTo>
                  <a:lnTo>
                    <a:pt x="933" y="237"/>
                  </a:lnTo>
                  <a:lnTo>
                    <a:pt x="934" y="236"/>
                  </a:lnTo>
                  <a:lnTo>
                    <a:pt x="936" y="235"/>
                  </a:lnTo>
                  <a:lnTo>
                    <a:pt x="937" y="234"/>
                  </a:lnTo>
                  <a:lnTo>
                    <a:pt x="939" y="233"/>
                  </a:lnTo>
                  <a:lnTo>
                    <a:pt x="941" y="233"/>
                  </a:lnTo>
                  <a:lnTo>
                    <a:pt x="942" y="233"/>
                  </a:lnTo>
                  <a:lnTo>
                    <a:pt x="944" y="233"/>
                  </a:lnTo>
                  <a:lnTo>
                    <a:pt x="946" y="232"/>
                  </a:lnTo>
                  <a:lnTo>
                    <a:pt x="947" y="232"/>
                  </a:lnTo>
                  <a:lnTo>
                    <a:pt x="948" y="231"/>
                  </a:lnTo>
                  <a:lnTo>
                    <a:pt x="950" y="230"/>
                  </a:lnTo>
                  <a:lnTo>
                    <a:pt x="952" y="229"/>
                  </a:lnTo>
                  <a:lnTo>
                    <a:pt x="953" y="228"/>
                  </a:lnTo>
                  <a:lnTo>
                    <a:pt x="955" y="226"/>
                  </a:lnTo>
                  <a:lnTo>
                    <a:pt x="956" y="224"/>
                  </a:lnTo>
                  <a:lnTo>
                    <a:pt x="958" y="222"/>
                  </a:lnTo>
                  <a:lnTo>
                    <a:pt x="959" y="220"/>
                  </a:lnTo>
                  <a:lnTo>
                    <a:pt x="961" y="218"/>
                  </a:lnTo>
                  <a:lnTo>
                    <a:pt x="963" y="215"/>
                  </a:lnTo>
                  <a:lnTo>
                    <a:pt x="964" y="212"/>
                  </a:lnTo>
                  <a:lnTo>
                    <a:pt x="966" y="208"/>
                  </a:lnTo>
                  <a:lnTo>
                    <a:pt x="967" y="205"/>
                  </a:lnTo>
                  <a:lnTo>
                    <a:pt x="969" y="201"/>
                  </a:lnTo>
                  <a:lnTo>
                    <a:pt x="970" y="197"/>
                  </a:lnTo>
                  <a:lnTo>
                    <a:pt x="972" y="193"/>
                  </a:lnTo>
                  <a:lnTo>
                    <a:pt x="974" y="189"/>
                  </a:lnTo>
                  <a:lnTo>
                    <a:pt x="975" y="185"/>
                  </a:lnTo>
                  <a:lnTo>
                    <a:pt x="977" y="182"/>
                  </a:lnTo>
                  <a:lnTo>
                    <a:pt x="978" y="179"/>
                  </a:lnTo>
                  <a:lnTo>
                    <a:pt x="980" y="176"/>
                  </a:lnTo>
                  <a:lnTo>
                    <a:pt x="981" y="173"/>
                  </a:lnTo>
                  <a:lnTo>
                    <a:pt x="983" y="170"/>
                  </a:lnTo>
                  <a:lnTo>
                    <a:pt x="984" y="167"/>
                  </a:lnTo>
                  <a:lnTo>
                    <a:pt x="986" y="165"/>
                  </a:lnTo>
                  <a:lnTo>
                    <a:pt x="988" y="163"/>
                  </a:lnTo>
                  <a:lnTo>
                    <a:pt x="989" y="161"/>
                  </a:lnTo>
                  <a:lnTo>
                    <a:pt x="991" y="160"/>
                  </a:lnTo>
                  <a:lnTo>
                    <a:pt x="992" y="158"/>
                  </a:lnTo>
                  <a:lnTo>
                    <a:pt x="994" y="157"/>
                  </a:lnTo>
                  <a:lnTo>
                    <a:pt x="995" y="157"/>
                  </a:lnTo>
                  <a:lnTo>
                    <a:pt x="997" y="156"/>
                  </a:lnTo>
                  <a:lnTo>
                    <a:pt x="999" y="156"/>
                  </a:lnTo>
                  <a:lnTo>
                    <a:pt x="1000" y="156"/>
                  </a:lnTo>
                  <a:lnTo>
                    <a:pt x="1002" y="156"/>
                  </a:lnTo>
                  <a:lnTo>
                    <a:pt x="1003" y="155"/>
                  </a:lnTo>
                  <a:lnTo>
                    <a:pt x="1005" y="154"/>
                  </a:lnTo>
                  <a:lnTo>
                    <a:pt x="1006" y="154"/>
                  </a:lnTo>
                  <a:lnTo>
                    <a:pt x="1008" y="153"/>
                  </a:lnTo>
                  <a:lnTo>
                    <a:pt x="1010" y="152"/>
                  </a:lnTo>
                  <a:lnTo>
                    <a:pt x="1011" y="151"/>
                  </a:lnTo>
                  <a:lnTo>
                    <a:pt x="1012" y="149"/>
                  </a:lnTo>
                  <a:lnTo>
                    <a:pt x="1014" y="148"/>
                  </a:lnTo>
                  <a:lnTo>
                    <a:pt x="1016" y="146"/>
                  </a:lnTo>
                  <a:lnTo>
                    <a:pt x="1017" y="144"/>
                  </a:lnTo>
                  <a:lnTo>
                    <a:pt x="1019" y="142"/>
                  </a:lnTo>
                  <a:lnTo>
                    <a:pt x="1021" y="139"/>
                  </a:lnTo>
                  <a:lnTo>
                    <a:pt x="1022" y="136"/>
                  </a:lnTo>
                  <a:lnTo>
                    <a:pt x="1023" y="132"/>
                  </a:lnTo>
                  <a:lnTo>
                    <a:pt x="1025" y="129"/>
                  </a:lnTo>
                  <a:lnTo>
                    <a:pt x="1027" y="125"/>
                  </a:lnTo>
                  <a:lnTo>
                    <a:pt x="1028" y="121"/>
                  </a:lnTo>
                  <a:lnTo>
                    <a:pt x="1030" y="118"/>
                  </a:lnTo>
                  <a:lnTo>
                    <a:pt x="1031" y="114"/>
                  </a:lnTo>
                  <a:lnTo>
                    <a:pt x="1033" y="110"/>
                  </a:lnTo>
                  <a:lnTo>
                    <a:pt x="1034" y="107"/>
                  </a:lnTo>
                  <a:lnTo>
                    <a:pt x="1036" y="103"/>
                  </a:lnTo>
                  <a:lnTo>
                    <a:pt x="1038" y="100"/>
                  </a:lnTo>
                  <a:lnTo>
                    <a:pt x="1039" y="97"/>
                  </a:lnTo>
                  <a:lnTo>
                    <a:pt x="1041" y="93"/>
                  </a:lnTo>
                  <a:lnTo>
                    <a:pt x="1042" y="91"/>
                  </a:lnTo>
                  <a:lnTo>
                    <a:pt x="1044" y="88"/>
                  </a:lnTo>
                  <a:lnTo>
                    <a:pt x="1046" y="86"/>
                  </a:lnTo>
                  <a:lnTo>
                    <a:pt x="1047" y="84"/>
                  </a:lnTo>
                  <a:lnTo>
                    <a:pt x="1049" y="83"/>
                  </a:lnTo>
                  <a:lnTo>
                    <a:pt x="1050" y="82"/>
                  </a:lnTo>
                  <a:lnTo>
                    <a:pt x="1052" y="81"/>
                  </a:lnTo>
                  <a:lnTo>
                    <a:pt x="1053" y="80"/>
                  </a:lnTo>
                  <a:lnTo>
                    <a:pt x="1055" y="80"/>
                  </a:lnTo>
                  <a:lnTo>
                    <a:pt x="1057" y="79"/>
                  </a:lnTo>
                  <a:lnTo>
                    <a:pt x="1058" y="78"/>
                  </a:lnTo>
                  <a:lnTo>
                    <a:pt x="1059" y="78"/>
                  </a:lnTo>
                  <a:lnTo>
                    <a:pt x="1061" y="77"/>
                  </a:lnTo>
                  <a:lnTo>
                    <a:pt x="1063" y="76"/>
                  </a:lnTo>
                  <a:lnTo>
                    <a:pt x="1064" y="76"/>
                  </a:lnTo>
                  <a:lnTo>
                    <a:pt x="1066" y="76"/>
                  </a:lnTo>
                  <a:lnTo>
                    <a:pt x="1068" y="75"/>
                  </a:lnTo>
                  <a:lnTo>
                    <a:pt x="1069" y="74"/>
                  </a:lnTo>
                  <a:lnTo>
                    <a:pt x="1070" y="73"/>
                  </a:lnTo>
                  <a:lnTo>
                    <a:pt x="1072" y="72"/>
                  </a:lnTo>
                  <a:lnTo>
                    <a:pt x="1074" y="70"/>
                  </a:lnTo>
                  <a:lnTo>
                    <a:pt x="1075" y="68"/>
                  </a:lnTo>
                  <a:lnTo>
                    <a:pt x="1077" y="65"/>
                  </a:lnTo>
                  <a:lnTo>
                    <a:pt x="1078" y="63"/>
                  </a:lnTo>
                  <a:lnTo>
                    <a:pt x="1080" y="59"/>
                  </a:lnTo>
                  <a:lnTo>
                    <a:pt x="1081" y="56"/>
                  </a:lnTo>
                  <a:lnTo>
                    <a:pt x="1083" y="53"/>
                  </a:lnTo>
                  <a:lnTo>
                    <a:pt x="1085" y="50"/>
                  </a:lnTo>
                  <a:lnTo>
                    <a:pt x="1086" y="46"/>
                  </a:lnTo>
                  <a:lnTo>
                    <a:pt x="1088" y="43"/>
                  </a:lnTo>
                  <a:lnTo>
                    <a:pt x="1089" y="39"/>
                  </a:lnTo>
                  <a:lnTo>
                    <a:pt x="1091" y="35"/>
                  </a:lnTo>
                  <a:lnTo>
                    <a:pt x="1092" y="32"/>
                  </a:lnTo>
                  <a:lnTo>
                    <a:pt x="1094" y="28"/>
                  </a:lnTo>
                  <a:lnTo>
                    <a:pt x="1096" y="24"/>
                  </a:lnTo>
                  <a:lnTo>
                    <a:pt x="1097" y="20"/>
                  </a:lnTo>
                  <a:lnTo>
                    <a:pt x="1099" y="17"/>
                  </a:lnTo>
                  <a:lnTo>
                    <a:pt x="1100" y="15"/>
                  </a:lnTo>
                  <a:lnTo>
                    <a:pt x="1102" y="12"/>
                  </a:lnTo>
                  <a:lnTo>
                    <a:pt x="1103" y="10"/>
                  </a:lnTo>
                  <a:lnTo>
                    <a:pt x="1105" y="8"/>
                  </a:lnTo>
                  <a:lnTo>
                    <a:pt x="1106" y="6"/>
                  </a:lnTo>
                  <a:lnTo>
                    <a:pt x="1108" y="5"/>
                  </a:lnTo>
                  <a:lnTo>
                    <a:pt x="1110" y="4"/>
                  </a:lnTo>
                  <a:lnTo>
                    <a:pt x="1111" y="3"/>
                  </a:lnTo>
                  <a:lnTo>
                    <a:pt x="1113" y="2"/>
                  </a:lnTo>
                  <a:lnTo>
                    <a:pt x="1114" y="1"/>
                  </a:lnTo>
                  <a:lnTo>
                    <a:pt x="1116" y="0"/>
                  </a:lnTo>
                  <a:lnTo>
                    <a:pt x="1117" y="0"/>
                  </a:lnTo>
                  <a:lnTo>
                    <a:pt x="1119" y="0"/>
                  </a:lnTo>
                  <a:lnTo>
                    <a:pt x="1121" y="0"/>
                  </a:lnTo>
                  <a:lnTo>
                    <a:pt x="1122" y="0"/>
                  </a:lnTo>
                  <a:lnTo>
                    <a:pt x="1124" y="1"/>
                  </a:lnTo>
                  <a:lnTo>
                    <a:pt x="1125" y="1"/>
                  </a:lnTo>
                  <a:lnTo>
                    <a:pt x="1127" y="1"/>
                  </a:lnTo>
                  <a:lnTo>
                    <a:pt x="1128" y="1"/>
                  </a:lnTo>
                  <a:lnTo>
                    <a:pt x="1130" y="2"/>
                  </a:lnTo>
                  <a:lnTo>
                    <a:pt x="1132" y="2"/>
                  </a:lnTo>
                  <a:lnTo>
                    <a:pt x="1133" y="2"/>
                  </a:lnTo>
                  <a:lnTo>
                    <a:pt x="1135" y="2"/>
                  </a:lnTo>
                  <a:lnTo>
                    <a:pt x="1136" y="2"/>
                  </a:lnTo>
                  <a:lnTo>
                    <a:pt x="1138" y="2"/>
                  </a:lnTo>
                  <a:lnTo>
                    <a:pt x="1139" y="2"/>
                  </a:lnTo>
                  <a:lnTo>
                    <a:pt x="1141" y="3"/>
                  </a:lnTo>
                  <a:lnTo>
                    <a:pt x="1143" y="3"/>
                  </a:lnTo>
                  <a:lnTo>
                    <a:pt x="1144" y="4"/>
                  </a:lnTo>
                  <a:lnTo>
                    <a:pt x="1146" y="4"/>
                  </a:lnTo>
                  <a:lnTo>
                    <a:pt x="1147" y="3"/>
                  </a:lnTo>
                  <a:lnTo>
                    <a:pt x="1149" y="3"/>
                  </a:lnTo>
                  <a:lnTo>
                    <a:pt x="1150" y="3"/>
                  </a:lnTo>
                  <a:lnTo>
                    <a:pt x="1152" y="3"/>
                  </a:lnTo>
                  <a:lnTo>
                    <a:pt x="1154" y="3"/>
                  </a:lnTo>
                  <a:lnTo>
                    <a:pt x="1155" y="2"/>
                  </a:lnTo>
                  <a:lnTo>
                    <a:pt x="1157" y="2"/>
                  </a:lnTo>
                  <a:lnTo>
                    <a:pt x="1158" y="2"/>
                  </a:lnTo>
                  <a:lnTo>
                    <a:pt x="1160" y="2"/>
                  </a:lnTo>
                  <a:lnTo>
                    <a:pt x="1161" y="2"/>
                  </a:lnTo>
                  <a:lnTo>
                    <a:pt x="1163" y="2"/>
                  </a:lnTo>
                  <a:lnTo>
                    <a:pt x="1164" y="2"/>
                  </a:lnTo>
                  <a:lnTo>
                    <a:pt x="1166" y="1"/>
                  </a:lnTo>
                  <a:lnTo>
                    <a:pt x="1168" y="1"/>
                  </a:lnTo>
                  <a:lnTo>
                    <a:pt x="1169" y="1"/>
                  </a:lnTo>
                  <a:lnTo>
                    <a:pt x="1171" y="0"/>
                  </a:lnTo>
                  <a:lnTo>
                    <a:pt x="1172" y="0"/>
                  </a:lnTo>
                  <a:lnTo>
                    <a:pt x="1174" y="0"/>
                  </a:lnTo>
                  <a:lnTo>
                    <a:pt x="1175" y="0"/>
                  </a:lnTo>
                  <a:lnTo>
                    <a:pt x="1177" y="0"/>
                  </a:lnTo>
                  <a:lnTo>
                    <a:pt x="1179" y="1"/>
                  </a:lnTo>
                  <a:lnTo>
                    <a:pt x="1180" y="1"/>
                  </a:lnTo>
                  <a:lnTo>
                    <a:pt x="1182" y="1"/>
                  </a:lnTo>
                  <a:lnTo>
                    <a:pt x="1183" y="1"/>
                  </a:lnTo>
                  <a:lnTo>
                    <a:pt x="1185" y="1"/>
                  </a:lnTo>
                  <a:lnTo>
                    <a:pt x="1186" y="1"/>
                  </a:lnTo>
                  <a:lnTo>
                    <a:pt x="1188" y="1"/>
                  </a:lnTo>
                  <a:lnTo>
                    <a:pt x="1190" y="1"/>
                  </a:lnTo>
                  <a:lnTo>
                    <a:pt x="1191" y="1"/>
                  </a:lnTo>
                  <a:lnTo>
                    <a:pt x="1192" y="1"/>
                  </a:lnTo>
                  <a:lnTo>
                    <a:pt x="1194" y="2"/>
                  </a:lnTo>
                  <a:lnTo>
                    <a:pt x="1196" y="2"/>
                  </a:lnTo>
                  <a:lnTo>
                    <a:pt x="1197" y="3"/>
                  </a:lnTo>
                  <a:lnTo>
                    <a:pt x="1199" y="3"/>
                  </a:lnTo>
                  <a:lnTo>
                    <a:pt x="1201" y="4"/>
                  </a:lnTo>
                  <a:lnTo>
                    <a:pt x="1202" y="3"/>
                  </a:lnTo>
                  <a:lnTo>
                    <a:pt x="1203" y="3"/>
                  </a:lnTo>
                  <a:lnTo>
                    <a:pt x="1205" y="3"/>
                  </a:lnTo>
                  <a:lnTo>
                    <a:pt x="1207" y="3"/>
                  </a:lnTo>
                  <a:lnTo>
                    <a:pt x="1208" y="3"/>
                  </a:lnTo>
                  <a:lnTo>
                    <a:pt x="1210" y="3"/>
                  </a:lnTo>
                  <a:lnTo>
                    <a:pt x="1211" y="3"/>
                  </a:lnTo>
                  <a:lnTo>
                    <a:pt x="1213" y="3"/>
                  </a:lnTo>
                  <a:lnTo>
                    <a:pt x="1214" y="3"/>
                  </a:lnTo>
                  <a:lnTo>
                    <a:pt x="1216" y="3"/>
                  </a:lnTo>
                  <a:lnTo>
                    <a:pt x="1218" y="3"/>
                  </a:lnTo>
                  <a:lnTo>
                    <a:pt x="1219" y="3"/>
                  </a:lnTo>
                  <a:lnTo>
                    <a:pt x="1221" y="2"/>
                  </a:lnTo>
                  <a:lnTo>
                    <a:pt x="1222" y="1"/>
                  </a:lnTo>
                  <a:lnTo>
                    <a:pt x="1224" y="1"/>
                  </a:lnTo>
                  <a:lnTo>
                    <a:pt x="1225" y="0"/>
                  </a:lnTo>
                  <a:lnTo>
                    <a:pt x="1227" y="1"/>
                  </a:lnTo>
                  <a:lnTo>
                    <a:pt x="1229" y="1"/>
                  </a:lnTo>
                  <a:lnTo>
                    <a:pt x="1230" y="1"/>
                  </a:lnTo>
                  <a:lnTo>
                    <a:pt x="1232" y="1"/>
                  </a:lnTo>
                  <a:lnTo>
                    <a:pt x="1233" y="1"/>
                  </a:lnTo>
                  <a:lnTo>
                    <a:pt x="1235" y="1"/>
                  </a:lnTo>
                  <a:lnTo>
                    <a:pt x="1236" y="1"/>
                  </a:lnTo>
                  <a:lnTo>
                    <a:pt x="1238" y="1"/>
                  </a:lnTo>
                  <a:lnTo>
                    <a:pt x="1239" y="1"/>
                  </a:lnTo>
                  <a:lnTo>
                    <a:pt x="1241" y="0"/>
                  </a:lnTo>
                  <a:lnTo>
                    <a:pt x="1243" y="0"/>
                  </a:lnTo>
                  <a:lnTo>
                    <a:pt x="1244" y="0"/>
                  </a:lnTo>
                  <a:lnTo>
                    <a:pt x="1246" y="1"/>
                  </a:lnTo>
                  <a:lnTo>
                    <a:pt x="1247" y="1"/>
                  </a:lnTo>
                  <a:lnTo>
                    <a:pt x="1249" y="2"/>
                  </a:lnTo>
                  <a:lnTo>
                    <a:pt x="1250" y="2"/>
                  </a:lnTo>
                  <a:lnTo>
                    <a:pt x="1252" y="2"/>
                  </a:lnTo>
                  <a:lnTo>
                    <a:pt x="1254" y="3"/>
                  </a:lnTo>
                  <a:lnTo>
                    <a:pt x="1255" y="3"/>
                  </a:lnTo>
                  <a:lnTo>
                    <a:pt x="1257" y="3"/>
                  </a:lnTo>
                  <a:lnTo>
                    <a:pt x="1258" y="3"/>
                  </a:lnTo>
                  <a:lnTo>
                    <a:pt x="1260" y="2"/>
                  </a:lnTo>
                  <a:lnTo>
                    <a:pt x="1261" y="2"/>
                  </a:lnTo>
                  <a:lnTo>
                    <a:pt x="1263" y="2"/>
                  </a:lnTo>
                  <a:lnTo>
                    <a:pt x="1265" y="3"/>
                  </a:lnTo>
                  <a:lnTo>
                    <a:pt x="1266" y="3"/>
                  </a:lnTo>
                  <a:lnTo>
                    <a:pt x="1268" y="3"/>
                  </a:lnTo>
                  <a:lnTo>
                    <a:pt x="1269" y="3"/>
                  </a:lnTo>
                  <a:lnTo>
                    <a:pt x="1271" y="3"/>
                  </a:lnTo>
                  <a:lnTo>
                    <a:pt x="1272" y="3"/>
                  </a:lnTo>
                  <a:lnTo>
                    <a:pt x="1274" y="3"/>
                  </a:lnTo>
                  <a:lnTo>
                    <a:pt x="1276" y="2"/>
                  </a:lnTo>
                  <a:lnTo>
                    <a:pt x="1277" y="2"/>
                  </a:lnTo>
                  <a:lnTo>
                    <a:pt x="1279" y="1"/>
                  </a:lnTo>
                  <a:lnTo>
                    <a:pt x="1280" y="1"/>
                  </a:lnTo>
                  <a:lnTo>
                    <a:pt x="1282" y="1"/>
                  </a:lnTo>
                  <a:lnTo>
                    <a:pt x="1283" y="1"/>
                  </a:lnTo>
                  <a:lnTo>
                    <a:pt x="1285" y="1"/>
                  </a:lnTo>
                  <a:lnTo>
                    <a:pt x="1286" y="1"/>
                  </a:lnTo>
                  <a:lnTo>
                    <a:pt x="1288" y="1"/>
                  </a:lnTo>
                  <a:lnTo>
                    <a:pt x="1290" y="1"/>
                  </a:lnTo>
                  <a:lnTo>
                    <a:pt x="1291" y="1"/>
                  </a:lnTo>
                  <a:lnTo>
                    <a:pt x="1293" y="0"/>
                  </a:lnTo>
                  <a:lnTo>
                    <a:pt x="1294" y="0"/>
                  </a:lnTo>
                  <a:lnTo>
                    <a:pt x="1296" y="0"/>
                  </a:lnTo>
                  <a:lnTo>
                    <a:pt x="1297" y="0"/>
                  </a:lnTo>
                  <a:lnTo>
                    <a:pt x="1299" y="0"/>
                  </a:lnTo>
                  <a:lnTo>
                    <a:pt x="1301" y="0"/>
                  </a:lnTo>
                  <a:lnTo>
                    <a:pt x="1302" y="1"/>
                  </a:lnTo>
                  <a:lnTo>
                    <a:pt x="1304" y="2"/>
                  </a:lnTo>
                  <a:lnTo>
                    <a:pt x="1305" y="2"/>
                  </a:lnTo>
                  <a:lnTo>
                    <a:pt x="1307" y="2"/>
                  </a:lnTo>
                  <a:lnTo>
                    <a:pt x="1308" y="2"/>
                  </a:lnTo>
                  <a:lnTo>
                    <a:pt x="1310" y="2"/>
                  </a:lnTo>
                  <a:lnTo>
                    <a:pt x="1312" y="2"/>
                  </a:lnTo>
                  <a:lnTo>
                    <a:pt x="1313" y="2"/>
                  </a:lnTo>
                  <a:lnTo>
                    <a:pt x="1315" y="2"/>
                  </a:lnTo>
                  <a:lnTo>
                    <a:pt x="1316" y="2"/>
                  </a:lnTo>
                  <a:lnTo>
                    <a:pt x="1318" y="2"/>
                  </a:lnTo>
                  <a:lnTo>
                    <a:pt x="1319" y="3"/>
                  </a:lnTo>
                  <a:lnTo>
                    <a:pt x="1321" y="3"/>
                  </a:lnTo>
                  <a:lnTo>
                    <a:pt x="1323" y="4"/>
                  </a:lnTo>
                  <a:lnTo>
                    <a:pt x="1324" y="4"/>
                  </a:lnTo>
                  <a:lnTo>
                    <a:pt x="1325" y="4"/>
                  </a:lnTo>
                  <a:lnTo>
                    <a:pt x="1327" y="3"/>
                  </a:lnTo>
                  <a:lnTo>
                    <a:pt x="1329" y="3"/>
                  </a:lnTo>
                  <a:lnTo>
                    <a:pt x="1330" y="2"/>
                  </a:lnTo>
                  <a:lnTo>
                    <a:pt x="1332" y="2"/>
                  </a:lnTo>
                  <a:lnTo>
                    <a:pt x="1334" y="2"/>
                  </a:lnTo>
                  <a:lnTo>
                    <a:pt x="1335" y="2"/>
                  </a:lnTo>
                  <a:lnTo>
                    <a:pt x="1336" y="2"/>
                  </a:lnTo>
                  <a:lnTo>
                    <a:pt x="1338" y="2"/>
                  </a:lnTo>
                  <a:lnTo>
                    <a:pt x="1340" y="2"/>
                  </a:lnTo>
                  <a:lnTo>
                    <a:pt x="1341" y="2"/>
                  </a:lnTo>
                  <a:lnTo>
                    <a:pt x="1343" y="2"/>
                  </a:lnTo>
                  <a:lnTo>
                    <a:pt x="1344" y="1"/>
                  </a:lnTo>
                  <a:lnTo>
                    <a:pt x="1346" y="1"/>
                  </a:lnTo>
                  <a:lnTo>
                    <a:pt x="1347" y="0"/>
                  </a:lnTo>
                  <a:lnTo>
                    <a:pt x="1349" y="0"/>
                  </a:lnTo>
                  <a:lnTo>
                    <a:pt x="1351" y="0"/>
                  </a:lnTo>
                  <a:lnTo>
                    <a:pt x="1352" y="0"/>
                  </a:lnTo>
                  <a:lnTo>
                    <a:pt x="1354" y="0"/>
                  </a:lnTo>
                  <a:lnTo>
                    <a:pt x="1355" y="0"/>
                  </a:lnTo>
                  <a:lnTo>
                    <a:pt x="1357" y="0"/>
                  </a:lnTo>
                  <a:lnTo>
                    <a:pt x="1358" y="1"/>
                  </a:lnTo>
                  <a:lnTo>
                    <a:pt x="1360" y="1"/>
                  </a:lnTo>
                  <a:lnTo>
                    <a:pt x="1362" y="1"/>
                  </a:lnTo>
                  <a:lnTo>
                    <a:pt x="1363" y="1"/>
                  </a:lnTo>
                  <a:lnTo>
                    <a:pt x="1365" y="1"/>
                  </a:lnTo>
                  <a:lnTo>
                    <a:pt x="1366" y="1"/>
                  </a:lnTo>
                  <a:lnTo>
                    <a:pt x="1368" y="1"/>
                  </a:lnTo>
                  <a:lnTo>
                    <a:pt x="1369" y="2"/>
                  </a:lnTo>
                  <a:lnTo>
                    <a:pt x="1371" y="2"/>
                  </a:lnTo>
                  <a:lnTo>
                    <a:pt x="1372" y="2"/>
                  </a:lnTo>
                  <a:lnTo>
                    <a:pt x="1374" y="3"/>
                  </a:lnTo>
                  <a:lnTo>
                    <a:pt x="1376" y="3"/>
                  </a:lnTo>
                  <a:lnTo>
                    <a:pt x="1377" y="3"/>
                  </a:lnTo>
                  <a:lnTo>
                    <a:pt x="1379" y="4"/>
                  </a:lnTo>
                  <a:lnTo>
                    <a:pt x="1380" y="4"/>
                  </a:lnTo>
                  <a:lnTo>
                    <a:pt x="1382" y="3"/>
                  </a:lnTo>
                  <a:lnTo>
                    <a:pt x="1383" y="3"/>
                  </a:lnTo>
                  <a:lnTo>
                    <a:pt x="1385" y="2"/>
                  </a:lnTo>
                  <a:lnTo>
                    <a:pt x="1387" y="2"/>
                  </a:lnTo>
                  <a:lnTo>
                    <a:pt x="1388" y="3"/>
                  </a:lnTo>
                  <a:lnTo>
                    <a:pt x="1390" y="3"/>
                  </a:lnTo>
                  <a:lnTo>
                    <a:pt x="1391" y="3"/>
                  </a:lnTo>
                  <a:lnTo>
                    <a:pt x="1393" y="3"/>
                  </a:lnTo>
                  <a:lnTo>
                    <a:pt x="1394" y="2"/>
                  </a:lnTo>
                  <a:lnTo>
                    <a:pt x="1396" y="2"/>
                  </a:lnTo>
                  <a:lnTo>
                    <a:pt x="1398" y="2"/>
                  </a:lnTo>
                  <a:lnTo>
                    <a:pt x="1399" y="2"/>
                  </a:lnTo>
                  <a:lnTo>
                    <a:pt x="1401" y="1"/>
                  </a:lnTo>
                  <a:lnTo>
                    <a:pt x="1402" y="1"/>
                  </a:lnTo>
                  <a:lnTo>
                    <a:pt x="1404" y="0"/>
                  </a:lnTo>
                  <a:lnTo>
                    <a:pt x="1405" y="0"/>
                  </a:lnTo>
                  <a:lnTo>
                    <a:pt x="1407" y="0"/>
                  </a:lnTo>
                  <a:lnTo>
                    <a:pt x="1409" y="1"/>
                  </a:lnTo>
                  <a:lnTo>
                    <a:pt x="1410" y="1"/>
                  </a:lnTo>
                  <a:lnTo>
                    <a:pt x="1412" y="1"/>
                  </a:lnTo>
                  <a:lnTo>
                    <a:pt x="1413" y="1"/>
                  </a:lnTo>
                  <a:lnTo>
                    <a:pt x="1415" y="1"/>
                  </a:lnTo>
                  <a:lnTo>
                    <a:pt x="1416" y="1"/>
                  </a:lnTo>
                  <a:lnTo>
                    <a:pt x="1418" y="1"/>
                  </a:lnTo>
                  <a:lnTo>
                    <a:pt x="1419" y="0"/>
                  </a:lnTo>
                  <a:lnTo>
                    <a:pt x="1421" y="0"/>
                  </a:lnTo>
                  <a:lnTo>
                    <a:pt x="1423" y="0"/>
                  </a:lnTo>
                  <a:lnTo>
                    <a:pt x="1424" y="1"/>
                  </a:lnTo>
                  <a:lnTo>
                    <a:pt x="1426" y="1"/>
                  </a:lnTo>
                  <a:lnTo>
                    <a:pt x="1427" y="2"/>
                  </a:lnTo>
                  <a:lnTo>
                    <a:pt x="1429" y="3"/>
                  </a:lnTo>
                  <a:lnTo>
                    <a:pt x="1430" y="3"/>
                  </a:lnTo>
                  <a:lnTo>
                    <a:pt x="1432" y="3"/>
                  </a:lnTo>
                  <a:lnTo>
                    <a:pt x="1434" y="3"/>
                  </a:lnTo>
                  <a:lnTo>
                    <a:pt x="1435" y="3"/>
                  </a:lnTo>
                  <a:lnTo>
                    <a:pt x="1437" y="3"/>
                  </a:lnTo>
                  <a:lnTo>
                    <a:pt x="1438" y="3"/>
                  </a:lnTo>
                  <a:lnTo>
                    <a:pt x="1440" y="2"/>
                  </a:lnTo>
                  <a:lnTo>
                    <a:pt x="1441" y="2"/>
                  </a:lnTo>
                  <a:lnTo>
                    <a:pt x="1443" y="3"/>
                  </a:lnTo>
                  <a:lnTo>
                    <a:pt x="1445" y="3"/>
                  </a:lnTo>
                  <a:lnTo>
                    <a:pt x="1446" y="4"/>
                  </a:lnTo>
                  <a:lnTo>
                    <a:pt x="1447" y="4"/>
                  </a:lnTo>
                  <a:lnTo>
                    <a:pt x="1449" y="3"/>
                  </a:lnTo>
                  <a:lnTo>
                    <a:pt x="1451" y="3"/>
                  </a:lnTo>
                  <a:lnTo>
                    <a:pt x="1452" y="2"/>
                  </a:lnTo>
                  <a:lnTo>
                    <a:pt x="1454" y="2"/>
                  </a:lnTo>
                  <a:lnTo>
                    <a:pt x="1456" y="2"/>
                  </a:lnTo>
                  <a:lnTo>
                    <a:pt x="1457" y="1"/>
                  </a:lnTo>
                  <a:lnTo>
                    <a:pt x="1458" y="1"/>
                  </a:lnTo>
                  <a:lnTo>
                    <a:pt x="1460" y="1"/>
                  </a:lnTo>
                  <a:lnTo>
                    <a:pt x="1462" y="1"/>
                  </a:lnTo>
                  <a:lnTo>
                    <a:pt x="1463" y="1"/>
                  </a:lnTo>
                  <a:lnTo>
                    <a:pt x="1465" y="1"/>
                  </a:lnTo>
                  <a:lnTo>
                    <a:pt x="1466" y="1"/>
                  </a:lnTo>
                  <a:lnTo>
                    <a:pt x="1468" y="1"/>
                  </a:lnTo>
                  <a:lnTo>
                    <a:pt x="1469" y="0"/>
                  </a:lnTo>
                  <a:lnTo>
                    <a:pt x="1471" y="0"/>
                  </a:lnTo>
                  <a:lnTo>
                    <a:pt x="1473" y="0"/>
                  </a:lnTo>
                  <a:lnTo>
                    <a:pt x="1474" y="0"/>
                  </a:lnTo>
                  <a:lnTo>
                    <a:pt x="1476" y="0"/>
                  </a:lnTo>
                  <a:lnTo>
                    <a:pt x="1477" y="0"/>
                  </a:lnTo>
                  <a:lnTo>
                    <a:pt x="1479" y="0"/>
                  </a:lnTo>
                  <a:lnTo>
                    <a:pt x="1480" y="1"/>
                  </a:lnTo>
                  <a:lnTo>
                    <a:pt x="1482" y="2"/>
                  </a:lnTo>
                  <a:lnTo>
                    <a:pt x="1484" y="2"/>
                  </a:lnTo>
                  <a:lnTo>
                    <a:pt x="1485" y="2"/>
                  </a:lnTo>
                  <a:lnTo>
                    <a:pt x="1487" y="2"/>
                  </a:lnTo>
                  <a:lnTo>
                    <a:pt x="1488" y="2"/>
                  </a:lnTo>
                  <a:lnTo>
                    <a:pt x="1490" y="2"/>
                  </a:lnTo>
                  <a:lnTo>
                    <a:pt x="1491" y="2"/>
                  </a:lnTo>
                  <a:lnTo>
                    <a:pt x="1493" y="2"/>
                  </a:lnTo>
                  <a:lnTo>
                    <a:pt x="1495" y="3"/>
                  </a:lnTo>
                  <a:lnTo>
                    <a:pt x="1496" y="3"/>
                  </a:lnTo>
                  <a:lnTo>
                    <a:pt x="1498" y="3"/>
                  </a:lnTo>
                  <a:lnTo>
                    <a:pt x="1499" y="3"/>
                  </a:lnTo>
                  <a:lnTo>
                    <a:pt x="1501" y="4"/>
                  </a:lnTo>
                  <a:lnTo>
                    <a:pt x="1502" y="4"/>
                  </a:lnTo>
                  <a:lnTo>
                    <a:pt x="1504" y="4"/>
                  </a:lnTo>
                  <a:lnTo>
                    <a:pt x="1505" y="3"/>
                  </a:lnTo>
                  <a:lnTo>
                    <a:pt x="1507" y="2"/>
                  </a:lnTo>
                  <a:lnTo>
                    <a:pt x="1509" y="2"/>
                  </a:lnTo>
                  <a:lnTo>
                    <a:pt x="1510" y="2"/>
                  </a:lnTo>
                  <a:lnTo>
                    <a:pt x="1512" y="2"/>
                  </a:lnTo>
                  <a:lnTo>
                    <a:pt x="1513" y="2"/>
                  </a:lnTo>
                  <a:lnTo>
                    <a:pt x="1515" y="2"/>
                  </a:lnTo>
                  <a:lnTo>
                    <a:pt x="1516" y="2"/>
                  </a:lnTo>
                  <a:lnTo>
                    <a:pt x="1518" y="2"/>
                  </a:lnTo>
                  <a:lnTo>
                    <a:pt x="1520" y="2"/>
                  </a:lnTo>
                  <a:lnTo>
                    <a:pt x="1521" y="2"/>
                  </a:lnTo>
                  <a:lnTo>
                    <a:pt x="1523" y="1"/>
                  </a:lnTo>
                  <a:lnTo>
                    <a:pt x="1524" y="1"/>
                  </a:lnTo>
                  <a:lnTo>
                    <a:pt x="1526" y="0"/>
                  </a:lnTo>
                  <a:lnTo>
                    <a:pt x="1527" y="0"/>
                  </a:lnTo>
                  <a:lnTo>
                    <a:pt x="1529" y="0"/>
                  </a:lnTo>
                  <a:lnTo>
                    <a:pt x="1531" y="0"/>
                  </a:lnTo>
                  <a:lnTo>
                    <a:pt x="1532" y="0"/>
                  </a:lnTo>
                  <a:lnTo>
                    <a:pt x="1534" y="1"/>
                  </a:lnTo>
                  <a:lnTo>
                    <a:pt x="1535" y="1"/>
                  </a:lnTo>
                  <a:lnTo>
                    <a:pt x="1537" y="1"/>
                  </a:lnTo>
                  <a:lnTo>
                    <a:pt x="1538" y="1"/>
                  </a:lnTo>
                  <a:lnTo>
                    <a:pt x="1540" y="1"/>
                  </a:lnTo>
                  <a:lnTo>
                    <a:pt x="1542" y="2"/>
                  </a:lnTo>
                  <a:lnTo>
                    <a:pt x="1543" y="1"/>
                  </a:lnTo>
                  <a:lnTo>
                    <a:pt x="1545" y="1"/>
                  </a:lnTo>
                  <a:lnTo>
                    <a:pt x="1546" y="1"/>
                  </a:lnTo>
                  <a:lnTo>
                    <a:pt x="1548" y="2"/>
                  </a:lnTo>
                  <a:lnTo>
                    <a:pt x="1549" y="2"/>
                  </a:lnTo>
                  <a:lnTo>
                    <a:pt x="1551" y="3"/>
                  </a:lnTo>
                  <a:lnTo>
                    <a:pt x="1552" y="3"/>
                  </a:lnTo>
                  <a:lnTo>
                    <a:pt x="1554" y="3"/>
                  </a:lnTo>
                  <a:lnTo>
                    <a:pt x="1556" y="3"/>
                  </a:lnTo>
                  <a:lnTo>
                    <a:pt x="1557" y="3"/>
                  </a:lnTo>
                  <a:lnTo>
                    <a:pt x="1559" y="3"/>
                  </a:lnTo>
                  <a:lnTo>
                    <a:pt x="1560" y="3"/>
                  </a:lnTo>
                  <a:lnTo>
                    <a:pt x="1562" y="3"/>
                  </a:lnTo>
                  <a:lnTo>
                    <a:pt x="1563" y="2"/>
                  </a:lnTo>
                  <a:lnTo>
                    <a:pt x="1565" y="2"/>
                  </a:lnTo>
                  <a:lnTo>
                    <a:pt x="1567" y="2"/>
                  </a:lnTo>
                  <a:lnTo>
                    <a:pt x="1568" y="3"/>
                  </a:lnTo>
                  <a:lnTo>
                    <a:pt x="1570" y="3"/>
                  </a:lnTo>
                  <a:lnTo>
                    <a:pt x="1571" y="3"/>
                  </a:lnTo>
                  <a:lnTo>
                    <a:pt x="1573" y="2"/>
                  </a:lnTo>
                  <a:lnTo>
                    <a:pt x="1574" y="2"/>
                  </a:lnTo>
                  <a:lnTo>
                    <a:pt x="1576" y="2"/>
                  </a:lnTo>
                  <a:lnTo>
                    <a:pt x="1578" y="1"/>
                  </a:lnTo>
                  <a:lnTo>
                    <a:pt x="1579" y="1"/>
                  </a:lnTo>
                  <a:lnTo>
                    <a:pt x="1580" y="1"/>
                  </a:lnTo>
                  <a:lnTo>
                    <a:pt x="1582" y="0"/>
                  </a:lnTo>
                  <a:lnTo>
                    <a:pt x="1584" y="0"/>
                  </a:lnTo>
                  <a:lnTo>
                    <a:pt x="1585" y="0"/>
                  </a:lnTo>
                  <a:lnTo>
                    <a:pt x="1587" y="1"/>
                  </a:lnTo>
                  <a:lnTo>
                    <a:pt x="1589" y="1"/>
                  </a:lnTo>
                  <a:lnTo>
                    <a:pt x="1590" y="1"/>
                  </a:lnTo>
                  <a:lnTo>
                    <a:pt x="1591" y="1"/>
                  </a:lnTo>
                  <a:lnTo>
                    <a:pt x="1593" y="1"/>
                  </a:lnTo>
                  <a:lnTo>
                    <a:pt x="1595" y="0"/>
                  </a:lnTo>
                  <a:lnTo>
                    <a:pt x="1596" y="1"/>
                  </a:lnTo>
                  <a:lnTo>
                    <a:pt x="1598" y="1"/>
                  </a:lnTo>
                  <a:lnTo>
                    <a:pt x="1599" y="1"/>
                  </a:lnTo>
                  <a:lnTo>
                    <a:pt x="1601" y="1"/>
                  </a:lnTo>
                  <a:lnTo>
                    <a:pt x="1602" y="1"/>
                  </a:lnTo>
                  <a:lnTo>
                    <a:pt x="1604" y="2"/>
                  </a:lnTo>
                  <a:lnTo>
                    <a:pt x="1606" y="2"/>
                  </a:lnTo>
                  <a:lnTo>
                    <a:pt x="1607" y="3"/>
                  </a:lnTo>
                  <a:lnTo>
                    <a:pt x="1609" y="3"/>
                  </a:lnTo>
                  <a:lnTo>
                    <a:pt x="1610" y="3"/>
                  </a:lnTo>
                  <a:lnTo>
                    <a:pt x="1612" y="3"/>
                  </a:lnTo>
                  <a:lnTo>
                    <a:pt x="1613" y="3"/>
                  </a:lnTo>
                  <a:lnTo>
                    <a:pt x="1615" y="3"/>
                  </a:lnTo>
                  <a:lnTo>
                    <a:pt x="1617" y="3"/>
                  </a:lnTo>
                  <a:lnTo>
                    <a:pt x="1618" y="3"/>
                  </a:lnTo>
                  <a:lnTo>
                    <a:pt x="1620" y="3"/>
                  </a:lnTo>
                  <a:lnTo>
                    <a:pt x="1621" y="3"/>
                  </a:lnTo>
                  <a:lnTo>
                    <a:pt x="1623" y="3"/>
                  </a:lnTo>
                  <a:lnTo>
                    <a:pt x="1624" y="3"/>
                  </a:lnTo>
                  <a:lnTo>
                    <a:pt x="1626" y="3"/>
                  </a:lnTo>
                  <a:lnTo>
                    <a:pt x="1627" y="3"/>
                  </a:lnTo>
                  <a:lnTo>
                    <a:pt x="1629" y="3"/>
                  </a:lnTo>
                  <a:lnTo>
                    <a:pt x="1631" y="2"/>
                  </a:lnTo>
                  <a:lnTo>
                    <a:pt x="1632" y="1"/>
                  </a:lnTo>
                  <a:lnTo>
                    <a:pt x="1634" y="1"/>
                  </a:lnTo>
                  <a:lnTo>
                    <a:pt x="1635" y="1"/>
                  </a:lnTo>
                  <a:lnTo>
                    <a:pt x="1637" y="1"/>
                  </a:lnTo>
                  <a:lnTo>
                    <a:pt x="1638" y="1"/>
                  </a:lnTo>
                  <a:lnTo>
                    <a:pt x="1640" y="1"/>
                  </a:lnTo>
                  <a:lnTo>
                    <a:pt x="1642" y="1"/>
                  </a:lnTo>
                  <a:lnTo>
                    <a:pt x="1643" y="1"/>
                  </a:lnTo>
                  <a:lnTo>
                    <a:pt x="1645" y="1"/>
                  </a:lnTo>
                  <a:lnTo>
                    <a:pt x="1646" y="1"/>
                  </a:lnTo>
                  <a:lnTo>
                    <a:pt x="1648" y="1"/>
                  </a:lnTo>
                  <a:lnTo>
                    <a:pt x="1649" y="0"/>
                  </a:lnTo>
                  <a:lnTo>
                    <a:pt x="1651" y="0"/>
                  </a:lnTo>
                  <a:lnTo>
                    <a:pt x="1653" y="0"/>
                  </a:lnTo>
                  <a:lnTo>
                    <a:pt x="1654" y="0"/>
                  </a:lnTo>
                  <a:lnTo>
                    <a:pt x="1656" y="1"/>
                  </a:lnTo>
                  <a:lnTo>
                    <a:pt x="1657" y="1"/>
                  </a:lnTo>
                  <a:lnTo>
                    <a:pt x="1659" y="1"/>
                  </a:lnTo>
                  <a:lnTo>
                    <a:pt x="1660" y="2"/>
                  </a:lnTo>
                  <a:lnTo>
                    <a:pt x="1662" y="2"/>
                  </a:lnTo>
                  <a:lnTo>
                    <a:pt x="1664" y="2"/>
                  </a:lnTo>
                  <a:lnTo>
                    <a:pt x="1665" y="3"/>
                  </a:lnTo>
                  <a:lnTo>
                    <a:pt x="1667" y="2"/>
                  </a:lnTo>
                  <a:lnTo>
                    <a:pt x="1668" y="2"/>
                  </a:lnTo>
                  <a:lnTo>
                    <a:pt x="1670" y="2"/>
                  </a:lnTo>
                  <a:lnTo>
                    <a:pt x="1671" y="2"/>
                  </a:lnTo>
                  <a:lnTo>
                    <a:pt x="1673" y="3"/>
                  </a:lnTo>
                  <a:lnTo>
                    <a:pt x="1674" y="3"/>
                  </a:lnTo>
                  <a:lnTo>
                    <a:pt x="1676" y="3"/>
                  </a:lnTo>
                  <a:lnTo>
                    <a:pt x="1678" y="3"/>
                  </a:lnTo>
                  <a:lnTo>
                    <a:pt x="1679" y="3"/>
                  </a:lnTo>
                  <a:lnTo>
                    <a:pt x="1681" y="3"/>
                  </a:lnTo>
                  <a:lnTo>
                    <a:pt x="1682" y="3"/>
                  </a:lnTo>
                  <a:lnTo>
                    <a:pt x="1684" y="3"/>
                  </a:lnTo>
                  <a:lnTo>
                    <a:pt x="1685" y="3"/>
                  </a:lnTo>
                  <a:lnTo>
                    <a:pt x="1687" y="2"/>
                  </a:lnTo>
                  <a:lnTo>
                    <a:pt x="1689" y="1"/>
                  </a:lnTo>
                  <a:lnTo>
                    <a:pt x="1690" y="1"/>
                  </a:lnTo>
                  <a:lnTo>
                    <a:pt x="1692" y="2"/>
                  </a:lnTo>
                  <a:lnTo>
                    <a:pt x="1693" y="2"/>
                  </a:lnTo>
                  <a:lnTo>
                    <a:pt x="1695" y="2"/>
                  </a:lnTo>
                  <a:lnTo>
                    <a:pt x="1696" y="1"/>
                  </a:lnTo>
                  <a:lnTo>
                    <a:pt x="1698" y="1"/>
                  </a:lnTo>
                  <a:lnTo>
                    <a:pt x="1700" y="1"/>
                  </a:lnTo>
                  <a:lnTo>
                    <a:pt x="1701" y="1"/>
                  </a:lnTo>
                  <a:lnTo>
                    <a:pt x="1703" y="1"/>
                  </a:lnTo>
                  <a:lnTo>
                    <a:pt x="1704" y="0"/>
                  </a:lnTo>
                  <a:lnTo>
                    <a:pt x="1706" y="0"/>
                  </a:lnTo>
                  <a:lnTo>
                    <a:pt x="1707" y="0"/>
                  </a:lnTo>
                  <a:lnTo>
                    <a:pt x="1709" y="0"/>
                  </a:lnTo>
                  <a:lnTo>
                    <a:pt x="1711" y="0"/>
                  </a:lnTo>
                  <a:lnTo>
                    <a:pt x="1712" y="1"/>
                  </a:lnTo>
                  <a:lnTo>
                    <a:pt x="1713" y="1"/>
                  </a:lnTo>
                  <a:lnTo>
                    <a:pt x="1715" y="1"/>
                  </a:lnTo>
                  <a:lnTo>
                    <a:pt x="1717" y="1"/>
                  </a:lnTo>
                  <a:lnTo>
                    <a:pt x="1718" y="1"/>
                  </a:lnTo>
                  <a:lnTo>
                    <a:pt x="1720" y="1"/>
                  </a:lnTo>
                  <a:lnTo>
                    <a:pt x="1722" y="2"/>
                  </a:lnTo>
                  <a:lnTo>
                    <a:pt x="1723" y="2"/>
                  </a:lnTo>
                  <a:lnTo>
                    <a:pt x="1724" y="2"/>
                  </a:lnTo>
                  <a:lnTo>
                    <a:pt x="1726" y="2"/>
                  </a:lnTo>
                  <a:lnTo>
                    <a:pt x="1728" y="2"/>
                  </a:lnTo>
                  <a:lnTo>
                    <a:pt x="1729" y="3"/>
                  </a:lnTo>
                  <a:lnTo>
                    <a:pt x="1731" y="3"/>
                  </a:lnTo>
                  <a:lnTo>
                    <a:pt x="1732" y="4"/>
                  </a:lnTo>
                  <a:lnTo>
                    <a:pt x="1734" y="4"/>
                  </a:lnTo>
                  <a:lnTo>
                    <a:pt x="1735" y="3"/>
                  </a:lnTo>
                  <a:lnTo>
                    <a:pt x="1737" y="3"/>
                  </a:lnTo>
                  <a:lnTo>
                    <a:pt x="1739" y="3"/>
                  </a:lnTo>
                  <a:lnTo>
                    <a:pt x="1740" y="3"/>
                  </a:lnTo>
                  <a:lnTo>
                    <a:pt x="1742" y="3"/>
                  </a:lnTo>
                  <a:lnTo>
                    <a:pt x="1743" y="2"/>
                  </a:lnTo>
                  <a:lnTo>
                    <a:pt x="1745" y="2"/>
                  </a:lnTo>
                  <a:lnTo>
                    <a:pt x="1746" y="2"/>
                  </a:lnTo>
                  <a:lnTo>
                    <a:pt x="1748" y="2"/>
                  </a:lnTo>
                  <a:lnTo>
                    <a:pt x="1750" y="3"/>
                  </a:lnTo>
                  <a:lnTo>
                    <a:pt x="1751" y="2"/>
                  </a:lnTo>
                  <a:lnTo>
                    <a:pt x="1753" y="2"/>
                  </a:lnTo>
                  <a:lnTo>
                    <a:pt x="1754" y="1"/>
                  </a:lnTo>
                  <a:lnTo>
                    <a:pt x="1756" y="1"/>
                  </a:lnTo>
                  <a:lnTo>
                    <a:pt x="1758" y="0"/>
                  </a:lnTo>
                  <a:lnTo>
                    <a:pt x="1759" y="0"/>
                  </a:lnTo>
                  <a:lnTo>
                    <a:pt x="1760" y="0"/>
                  </a:lnTo>
                  <a:lnTo>
                    <a:pt x="1762" y="0"/>
                  </a:lnTo>
                  <a:lnTo>
                    <a:pt x="1764" y="0"/>
                  </a:lnTo>
                  <a:lnTo>
                    <a:pt x="1765" y="0"/>
                  </a:lnTo>
                  <a:lnTo>
                    <a:pt x="1767" y="1"/>
                  </a:lnTo>
                  <a:lnTo>
                    <a:pt x="1769" y="1"/>
                  </a:lnTo>
                  <a:lnTo>
                    <a:pt x="1770" y="1"/>
                  </a:lnTo>
                  <a:lnTo>
                    <a:pt x="1771" y="1"/>
                  </a:lnTo>
                  <a:lnTo>
                    <a:pt x="1773" y="1"/>
                  </a:lnTo>
                  <a:lnTo>
                    <a:pt x="1775" y="0"/>
                  </a:lnTo>
                  <a:lnTo>
                    <a:pt x="1776" y="1"/>
                  </a:lnTo>
                  <a:lnTo>
                    <a:pt x="1778" y="1"/>
                  </a:lnTo>
                  <a:lnTo>
                    <a:pt x="1779" y="1"/>
                  </a:lnTo>
                  <a:lnTo>
                    <a:pt x="1781" y="2"/>
                  </a:lnTo>
                  <a:lnTo>
                    <a:pt x="1782" y="2"/>
                  </a:lnTo>
                  <a:lnTo>
                    <a:pt x="1784" y="2"/>
                  </a:lnTo>
                  <a:lnTo>
                    <a:pt x="1786" y="3"/>
                  </a:lnTo>
                  <a:lnTo>
                    <a:pt x="1787" y="3"/>
                  </a:lnTo>
                  <a:lnTo>
                    <a:pt x="1789" y="3"/>
                  </a:lnTo>
                  <a:lnTo>
                    <a:pt x="1790" y="3"/>
                  </a:lnTo>
                  <a:lnTo>
                    <a:pt x="1792" y="3"/>
                  </a:lnTo>
                  <a:lnTo>
                    <a:pt x="1793" y="2"/>
                  </a:lnTo>
                  <a:lnTo>
                    <a:pt x="1795" y="2"/>
                  </a:lnTo>
                  <a:lnTo>
                    <a:pt x="1797" y="3"/>
                  </a:lnTo>
                  <a:lnTo>
                    <a:pt x="1798" y="3"/>
                  </a:lnTo>
                  <a:lnTo>
                    <a:pt x="1800" y="3"/>
                  </a:lnTo>
                  <a:lnTo>
                    <a:pt x="1801" y="3"/>
                  </a:lnTo>
                  <a:lnTo>
                    <a:pt x="1803" y="3"/>
                  </a:lnTo>
                  <a:lnTo>
                    <a:pt x="1804" y="3"/>
                  </a:lnTo>
                  <a:lnTo>
                    <a:pt x="1806" y="3"/>
                  </a:lnTo>
                  <a:lnTo>
                    <a:pt x="1807" y="3"/>
                  </a:lnTo>
                  <a:lnTo>
                    <a:pt x="1809" y="2"/>
                  </a:lnTo>
                  <a:lnTo>
                    <a:pt x="1811" y="1"/>
                  </a:lnTo>
                  <a:lnTo>
                    <a:pt x="1812" y="1"/>
                  </a:lnTo>
                  <a:lnTo>
                    <a:pt x="1814" y="0"/>
                  </a:lnTo>
                  <a:lnTo>
                    <a:pt x="1815" y="1"/>
                  </a:lnTo>
                  <a:lnTo>
                    <a:pt x="1817" y="1"/>
                  </a:lnTo>
                  <a:lnTo>
                    <a:pt x="1818" y="1"/>
                  </a:lnTo>
                  <a:lnTo>
                    <a:pt x="1820" y="1"/>
                  </a:lnTo>
                  <a:lnTo>
                    <a:pt x="1822" y="1"/>
                  </a:lnTo>
                  <a:lnTo>
                    <a:pt x="1823" y="1"/>
                  </a:lnTo>
                  <a:lnTo>
                    <a:pt x="1825" y="1"/>
                  </a:lnTo>
                  <a:lnTo>
                    <a:pt x="1826" y="1"/>
                  </a:lnTo>
                  <a:lnTo>
                    <a:pt x="1828" y="0"/>
                  </a:lnTo>
                  <a:lnTo>
                    <a:pt x="1829" y="0"/>
                  </a:lnTo>
                  <a:lnTo>
                    <a:pt x="1831" y="0"/>
                  </a:lnTo>
                  <a:lnTo>
                    <a:pt x="1833" y="0"/>
                  </a:lnTo>
                  <a:lnTo>
                    <a:pt x="1834" y="1"/>
                  </a:lnTo>
                  <a:lnTo>
                    <a:pt x="1835" y="2"/>
                  </a:lnTo>
                  <a:lnTo>
                    <a:pt x="1837" y="2"/>
                  </a:lnTo>
                  <a:lnTo>
                    <a:pt x="1839" y="2"/>
                  </a:lnTo>
                  <a:lnTo>
                    <a:pt x="1840" y="2"/>
                  </a:lnTo>
                  <a:lnTo>
                    <a:pt x="1842" y="2"/>
                  </a:lnTo>
                  <a:lnTo>
                    <a:pt x="1844" y="3"/>
                  </a:lnTo>
                  <a:lnTo>
                    <a:pt x="1845" y="3"/>
                  </a:lnTo>
                  <a:lnTo>
                    <a:pt x="1846" y="2"/>
                  </a:lnTo>
                  <a:lnTo>
                    <a:pt x="1848" y="2"/>
                  </a:lnTo>
                  <a:lnTo>
                    <a:pt x="1850" y="2"/>
                  </a:lnTo>
                  <a:lnTo>
                    <a:pt x="1851" y="3"/>
                  </a:lnTo>
                  <a:lnTo>
                    <a:pt x="1853" y="3"/>
                  </a:lnTo>
                  <a:lnTo>
                    <a:pt x="1854" y="4"/>
                  </a:lnTo>
                  <a:lnTo>
                    <a:pt x="1856" y="4"/>
                  </a:lnTo>
                  <a:lnTo>
                    <a:pt x="1858" y="3"/>
                  </a:lnTo>
                  <a:lnTo>
                    <a:pt x="1859" y="3"/>
                  </a:lnTo>
                  <a:lnTo>
                    <a:pt x="1861" y="3"/>
                  </a:lnTo>
                  <a:lnTo>
                    <a:pt x="1862" y="3"/>
                  </a:lnTo>
                  <a:lnTo>
                    <a:pt x="1864" y="2"/>
                  </a:lnTo>
                  <a:lnTo>
                    <a:pt x="1865" y="2"/>
                  </a:lnTo>
                  <a:lnTo>
                    <a:pt x="1867" y="1"/>
                  </a:lnTo>
                  <a:lnTo>
                    <a:pt x="1869" y="1"/>
                  </a:lnTo>
                  <a:lnTo>
                    <a:pt x="1870" y="1"/>
                  </a:lnTo>
                  <a:lnTo>
                    <a:pt x="1872" y="1"/>
                  </a:lnTo>
                  <a:lnTo>
                    <a:pt x="1873" y="2"/>
                  </a:lnTo>
                  <a:lnTo>
                    <a:pt x="1875" y="2"/>
                  </a:lnTo>
                  <a:lnTo>
                    <a:pt x="1876" y="1"/>
                  </a:lnTo>
                  <a:lnTo>
                    <a:pt x="1878" y="1"/>
                  </a:lnTo>
                  <a:lnTo>
                    <a:pt x="1880" y="0"/>
                  </a:lnTo>
                  <a:lnTo>
                    <a:pt x="1881" y="0"/>
                  </a:lnTo>
                  <a:lnTo>
                    <a:pt x="1883" y="0"/>
                  </a:lnTo>
                  <a:lnTo>
                    <a:pt x="1884" y="0"/>
                  </a:lnTo>
                  <a:lnTo>
                    <a:pt x="1886" y="0"/>
                  </a:lnTo>
                  <a:lnTo>
                    <a:pt x="1887" y="0"/>
                  </a:lnTo>
                  <a:lnTo>
                    <a:pt x="1889" y="0"/>
                  </a:lnTo>
                  <a:lnTo>
                    <a:pt x="1891" y="1"/>
                  </a:lnTo>
                  <a:lnTo>
                    <a:pt x="1892" y="2"/>
                  </a:lnTo>
                  <a:lnTo>
                    <a:pt x="1893" y="2"/>
                  </a:lnTo>
                  <a:lnTo>
                    <a:pt x="1895" y="2"/>
                  </a:lnTo>
                  <a:lnTo>
                    <a:pt x="1897" y="1"/>
                  </a:lnTo>
                  <a:lnTo>
                    <a:pt x="1898" y="1"/>
                  </a:lnTo>
                  <a:lnTo>
                    <a:pt x="1900" y="2"/>
                  </a:lnTo>
                  <a:lnTo>
                    <a:pt x="1902" y="2"/>
                  </a:lnTo>
                  <a:lnTo>
                    <a:pt x="1903" y="2"/>
                  </a:lnTo>
                  <a:lnTo>
                    <a:pt x="1904" y="2"/>
                  </a:lnTo>
                  <a:lnTo>
                    <a:pt x="1906" y="2"/>
                  </a:lnTo>
                  <a:lnTo>
                    <a:pt x="1908" y="3"/>
                  </a:lnTo>
                  <a:lnTo>
                    <a:pt x="1909" y="3"/>
                  </a:lnTo>
                  <a:lnTo>
                    <a:pt x="1911" y="4"/>
                  </a:lnTo>
                  <a:lnTo>
                    <a:pt x="1912" y="4"/>
                  </a:lnTo>
                  <a:lnTo>
                    <a:pt x="1914" y="3"/>
                  </a:lnTo>
                  <a:lnTo>
                    <a:pt x="1915" y="3"/>
                  </a:lnTo>
                  <a:lnTo>
                    <a:pt x="1917" y="2"/>
                  </a:lnTo>
                  <a:lnTo>
                    <a:pt x="1919" y="2"/>
                  </a:lnTo>
                  <a:lnTo>
                    <a:pt x="1920" y="2"/>
                  </a:lnTo>
                  <a:lnTo>
                    <a:pt x="1922" y="2"/>
                  </a:lnTo>
                  <a:lnTo>
                    <a:pt x="1923" y="2"/>
                  </a:lnTo>
                  <a:lnTo>
                    <a:pt x="1925" y="2"/>
                  </a:lnTo>
                  <a:lnTo>
                    <a:pt x="1926" y="2"/>
                  </a:lnTo>
                  <a:lnTo>
                    <a:pt x="1928" y="2"/>
                  </a:lnTo>
                  <a:lnTo>
                    <a:pt x="1930" y="2"/>
                  </a:lnTo>
                  <a:lnTo>
                    <a:pt x="1931" y="2"/>
                  </a:lnTo>
                  <a:lnTo>
                    <a:pt x="1933" y="1"/>
                  </a:lnTo>
                  <a:lnTo>
                    <a:pt x="1934" y="0"/>
                  </a:lnTo>
                  <a:lnTo>
                    <a:pt x="1936" y="0"/>
                  </a:lnTo>
                  <a:lnTo>
                    <a:pt x="1937" y="0"/>
                  </a:lnTo>
                  <a:lnTo>
                    <a:pt x="1939" y="0"/>
                  </a:lnTo>
                  <a:lnTo>
                    <a:pt x="1940" y="0"/>
                  </a:lnTo>
                  <a:lnTo>
                    <a:pt x="1942" y="0"/>
                  </a:lnTo>
                  <a:lnTo>
                    <a:pt x="1944" y="0"/>
                  </a:lnTo>
                  <a:lnTo>
                    <a:pt x="1945" y="1"/>
                  </a:lnTo>
                  <a:lnTo>
                    <a:pt x="1947" y="1"/>
                  </a:lnTo>
                  <a:lnTo>
                    <a:pt x="1948" y="1"/>
                  </a:lnTo>
                  <a:lnTo>
                    <a:pt x="1950" y="1"/>
                  </a:lnTo>
                  <a:lnTo>
                    <a:pt x="1951" y="1"/>
                  </a:lnTo>
                  <a:lnTo>
                    <a:pt x="1953" y="1"/>
                  </a:lnTo>
                  <a:lnTo>
                    <a:pt x="1955" y="1"/>
                  </a:lnTo>
                  <a:lnTo>
                    <a:pt x="1956" y="1"/>
                  </a:lnTo>
                  <a:lnTo>
                    <a:pt x="1958" y="2"/>
                  </a:lnTo>
                  <a:lnTo>
                    <a:pt x="1959" y="2"/>
                  </a:lnTo>
                  <a:lnTo>
                    <a:pt x="1961" y="3"/>
                  </a:lnTo>
                  <a:lnTo>
                    <a:pt x="1962" y="3"/>
                  </a:lnTo>
                  <a:lnTo>
                    <a:pt x="1964" y="3"/>
                  </a:lnTo>
                  <a:lnTo>
                    <a:pt x="1966" y="3"/>
                  </a:lnTo>
                  <a:lnTo>
                    <a:pt x="1967" y="3"/>
                  </a:lnTo>
                  <a:lnTo>
                    <a:pt x="1969" y="3"/>
                  </a:lnTo>
                  <a:lnTo>
                    <a:pt x="1970" y="3"/>
                  </a:lnTo>
                  <a:lnTo>
                    <a:pt x="1972" y="3"/>
                  </a:lnTo>
                  <a:lnTo>
                    <a:pt x="1973" y="2"/>
                  </a:lnTo>
                  <a:lnTo>
                    <a:pt x="1975" y="2"/>
                  </a:lnTo>
                  <a:lnTo>
                    <a:pt x="1977" y="3"/>
                  </a:lnTo>
                  <a:lnTo>
                    <a:pt x="1978" y="3"/>
                  </a:lnTo>
                  <a:lnTo>
                    <a:pt x="1980" y="3"/>
                  </a:lnTo>
                  <a:lnTo>
                    <a:pt x="1981" y="3"/>
                  </a:lnTo>
                  <a:lnTo>
                    <a:pt x="1983" y="3"/>
                  </a:lnTo>
                  <a:lnTo>
                    <a:pt x="1984" y="2"/>
                  </a:lnTo>
                  <a:lnTo>
                    <a:pt x="1986" y="2"/>
                  </a:lnTo>
                  <a:lnTo>
                    <a:pt x="1987" y="2"/>
                  </a:lnTo>
                  <a:lnTo>
                    <a:pt x="1989" y="1"/>
                  </a:lnTo>
                  <a:lnTo>
                    <a:pt x="1991" y="1"/>
                  </a:lnTo>
                  <a:lnTo>
                    <a:pt x="1992" y="0"/>
                  </a:lnTo>
                  <a:lnTo>
                    <a:pt x="1994" y="0"/>
                  </a:lnTo>
                  <a:lnTo>
                    <a:pt x="1995" y="1"/>
                  </a:lnTo>
                  <a:lnTo>
                    <a:pt x="1997" y="1"/>
                  </a:lnTo>
                  <a:lnTo>
                    <a:pt x="1998" y="1"/>
                  </a:lnTo>
                  <a:lnTo>
                    <a:pt x="2000" y="1"/>
                  </a:lnTo>
                  <a:lnTo>
                    <a:pt x="2002" y="1"/>
                  </a:lnTo>
                  <a:lnTo>
                    <a:pt x="2003" y="0"/>
                  </a:lnTo>
                  <a:lnTo>
                    <a:pt x="2005" y="0"/>
                  </a:lnTo>
                  <a:lnTo>
                    <a:pt x="2006" y="0"/>
                  </a:lnTo>
                  <a:lnTo>
                    <a:pt x="2008" y="0"/>
                  </a:lnTo>
                  <a:lnTo>
                    <a:pt x="2009" y="0"/>
                  </a:lnTo>
                  <a:lnTo>
                    <a:pt x="2011" y="0"/>
                  </a:lnTo>
                  <a:lnTo>
                    <a:pt x="2013" y="1"/>
                  </a:lnTo>
                  <a:lnTo>
                    <a:pt x="2014" y="2"/>
                  </a:lnTo>
                  <a:lnTo>
                    <a:pt x="2015" y="2"/>
                  </a:lnTo>
                  <a:lnTo>
                    <a:pt x="2017" y="3"/>
                  </a:lnTo>
                  <a:lnTo>
                    <a:pt x="2019" y="3"/>
                  </a:lnTo>
                  <a:lnTo>
                    <a:pt x="2020" y="2"/>
                  </a:lnTo>
                  <a:lnTo>
                    <a:pt x="2022" y="2"/>
                  </a:lnTo>
                  <a:lnTo>
                    <a:pt x="2024" y="2"/>
                  </a:lnTo>
                  <a:lnTo>
                    <a:pt x="2025" y="3"/>
                  </a:lnTo>
                  <a:lnTo>
                    <a:pt x="2026" y="3"/>
                  </a:lnTo>
                  <a:lnTo>
                    <a:pt x="2028" y="3"/>
                  </a:lnTo>
                  <a:lnTo>
                    <a:pt x="2030" y="3"/>
                  </a:lnTo>
                  <a:lnTo>
                    <a:pt x="2031" y="3"/>
                  </a:lnTo>
                  <a:lnTo>
                    <a:pt x="2033" y="3"/>
                  </a:lnTo>
                  <a:lnTo>
                    <a:pt x="2034" y="4"/>
                  </a:lnTo>
                  <a:lnTo>
                    <a:pt x="2036" y="4"/>
                  </a:lnTo>
                  <a:lnTo>
                    <a:pt x="2037" y="3"/>
                  </a:lnTo>
                  <a:lnTo>
                    <a:pt x="2039" y="3"/>
                  </a:lnTo>
                  <a:lnTo>
                    <a:pt x="2041" y="2"/>
                  </a:lnTo>
                  <a:lnTo>
                    <a:pt x="2042" y="2"/>
                  </a:lnTo>
                  <a:lnTo>
                    <a:pt x="2044" y="2"/>
                  </a:lnTo>
                  <a:lnTo>
                    <a:pt x="2045" y="1"/>
                  </a:lnTo>
                  <a:lnTo>
                    <a:pt x="2047" y="1"/>
                  </a:lnTo>
                  <a:lnTo>
                    <a:pt x="2048" y="1"/>
                  </a:lnTo>
                  <a:lnTo>
                    <a:pt x="2050" y="1"/>
                  </a:lnTo>
                  <a:lnTo>
                    <a:pt x="2052" y="1"/>
                  </a:lnTo>
                  <a:lnTo>
                    <a:pt x="2053" y="1"/>
                  </a:lnTo>
                  <a:lnTo>
                    <a:pt x="2055" y="1"/>
                  </a:lnTo>
                  <a:lnTo>
                    <a:pt x="2056" y="1"/>
                  </a:lnTo>
                  <a:lnTo>
                    <a:pt x="2058" y="0"/>
                  </a:lnTo>
                  <a:lnTo>
                    <a:pt x="2059" y="0"/>
                  </a:lnTo>
                  <a:lnTo>
                    <a:pt x="2061" y="0"/>
                  </a:lnTo>
                  <a:lnTo>
                    <a:pt x="2063" y="0"/>
                  </a:lnTo>
                  <a:lnTo>
                    <a:pt x="2064" y="0"/>
                  </a:lnTo>
                  <a:lnTo>
                    <a:pt x="2066" y="0"/>
                  </a:lnTo>
                  <a:lnTo>
                    <a:pt x="2067" y="1"/>
                  </a:lnTo>
                  <a:lnTo>
                    <a:pt x="2069" y="1"/>
                  </a:lnTo>
                  <a:lnTo>
                    <a:pt x="2070" y="2"/>
                  </a:lnTo>
                  <a:lnTo>
                    <a:pt x="2072" y="2"/>
                  </a:lnTo>
                  <a:lnTo>
                    <a:pt x="2073" y="2"/>
                  </a:lnTo>
                  <a:lnTo>
                    <a:pt x="2075" y="2"/>
                  </a:lnTo>
                  <a:lnTo>
                    <a:pt x="2077" y="2"/>
                  </a:lnTo>
                  <a:lnTo>
                    <a:pt x="2078" y="2"/>
                  </a:lnTo>
                  <a:lnTo>
                    <a:pt x="2080" y="2"/>
                  </a:lnTo>
                  <a:lnTo>
                    <a:pt x="2081" y="2"/>
                  </a:lnTo>
                  <a:lnTo>
                    <a:pt x="2083" y="3"/>
                  </a:lnTo>
                  <a:lnTo>
                    <a:pt x="2084" y="3"/>
                  </a:lnTo>
                  <a:lnTo>
                    <a:pt x="2086" y="3"/>
                  </a:lnTo>
                  <a:lnTo>
                    <a:pt x="2088" y="3"/>
                  </a:lnTo>
                  <a:lnTo>
                    <a:pt x="2089" y="4"/>
                  </a:lnTo>
                  <a:lnTo>
                    <a:pt x="2091" y="4"/>
                  </a:lnTo>
                  <a:lnTo>
                    <a:pt x="2092" y="3"/>
                  </a:lnTo>
                  <a:lnTo>
                    <a:pt x="2094" y="3"/>
                  </a:lnTo>
                  <a:lnTo>
                    <a:pt x="2095" y="2"/>
                  </a:lnTo>
                  <a:lnTo>
                    <a:pt x="2097" y="2"/>
                  </a:lnTo>
                  <a:lnTo>
                    <a:pt x="2099" y="2"/>
                  </a:lnTo>
                  <a:lnTo>
                    <a:pt x="2100" y="2"/>
                  </a:lnTo>
                  <a:lnTo>
                    <a:pt x="2102" y="2"/>
                  </a:lnTo>
                  <a:lnTo>
                    <a:pt x="2103" y="2"/>
                  </a:lnTo>
                  <a:lnTo>
                    <a:pt x="2105" y="2"/>
                  </a:lnTo>
                  <a:lnTo>
                    <a:pt x="2106" y="2"/>
                  </a:lnTo>
                  <a:lnTo>
                    <a:pt x="2108" y="1"/>
                  </a:lnTo>
                  <a:lnTo>
                    <a:pt x="2110" y="1"/>
                  </a:lnTo>
                  <a:lnTo>
                    <a:pt x="2111" y="1"/>
                  </a:lnTo>
                  <a:lnTo>
                    <a:pt x="2113" y="1"/>
                  </a:lnTo>
                  <a:lnTo>
                    <a:pt x="2114" y="0"/>
                  </a:lnTo>
                  <a:lnTo>
                    <a:pt x="2116" y="0"/>
                  </a:lnTo>
                  <a:lnTo>
                    <a:pt x="2117" y="0"/>
                  </a:lnTo>
                  <a:lnTo>
                    <a:pt x="2119" y="0"/>
                  </a:lnTo>
                  <a:lnTo>
                    <a:pt x="2120" y="1"/>
                  </a:lnTo>
                  <a:lnTo>
                    <a:pt x="2122" y="1"/>
                  </a:lnTo>
                  <a:lnTo>
                    <a:pt x="2124" y="1"/>
                  </a:lnTo>
                  <a:lnTo>
                    <a:pt x="2125" y="1"/>
                  </a:lnTo>
                  <a:lnTo>
                    <a:pt x="2127" y="1"/>
                  </a:lnTo>
                  <a:lnTo>
                    <a:pt x="2128" y="1"/>
                  </a:lnTo>
                  <a:lnTo>
                    <a:pt x="2130" y="1"/>
                  </a:lnTo>
                  <a:lnTo>
                    <a:pt x="2131" y="1"/>
                  </a:lnTo>
                  <a:lnTo>
                    <a:pt x="2133" y="1"/>
                  </a:lnTo>
                  <a:lnTo>
                    <a:pt x="2135" y="1"/>
                  </a:lnTo>
                  <a:lnTo>
                    <a:pt x="2136" y="2"/>
                  </a:lnTo>
                  <a:lnTo>
                    <a:pt x="2138" y="2"/>
                  </a:lnTo>
                  <a:lnTo>
                    <a:pt x="2139" y="3"/>
                  </a:lnTo>
                  <a:lnTo>
                    <a:pt x="2141" y="3"/>
                  </a:lnTo>
                  <a:lnTo>
                    <a:pt x="2142" y="3"/>
                  </a:lnTo>
                  <a:lnTo>
                    <a:pt x="2144" y="3"/>
                  </a:lnTo>
                  <a:lnTo>
                    <a:pt x="2146" y="3"/>
                  </a:lnTo>
                  <a:lnTo>
                    <a:pt x="2147" y="3"/>
                  </a:lnTo>
                  <a:lnTo>
                    <a:pt x="2148" y="3"/>
                  </a:lnTo>
                  <a:lnTo>
                    <a:pt x="2150" y="3"/>
                  </a:lnTo>
                  <a:lnTo>
                    <a:pt x="2152" y="2"/>
                  </a:lnTo>
                  <a:lnTo>
                    <a:pt x="2153" y="2"/>
                  </a:lnTo>
                  <a:lnTo>
                    <a:pt x="2155" y="2"/>
                  </a:lnTo>
                  <a:lnTo>
                    <a:pt x="2157" y="3"/>
                  </a:lnTo>
                  <a:lnTo>
                    <a:pt x="2158" y="3"/>
                  </a:lnTo>
                  <a:lnTo>
                    <a:pt x="2159" y="3"/>
                  </a:lnTo>
                  <a:lnTo>
                    <a:pt x="2161" y="2"/>
                  </a:lnTo>
                  <a:lnTo>
                    <a:pt x="2163" y="2"/>
                  </a:lnTo>
                  <a:lnTo>
                    <a:pt x="2164" y="1"/>
                  </a:lnTo>
                  <a:lnTo>
                    <a:pt x="2166" y="1"/>
                  </a:lnTo>
                  <a:lnTo>
                    <a:pt x="2167" y="1"/>
                  </a:lnTo>
                  <a:lnTo>
                    <a:pt x="2169" y="1"/>
                  </a:lnTo>
                  <a:lnTo>
                    <a:pt x="2170" y="0"/>
                  </a:lnTo>
                  <a:lnTo>
                    <a:pt x="2172" y="0"/>
                  </a:lnTo>
                  <a:lnTo>
                    <a:pt x="2174" y="0"/>
                  </a:lnTo>
                  <a:lnTo>
                    <a:pt x="2175" y="1"/>
                  </a:lnTo>
                  <a:lnTo>
                    <a:pt x="2177" y="1"/>
                  </a:lnTo>
                  <a:lnTo>
                    <a:pt x="2178" y="1"/>
                  </a:lnTo>
                  <a:lnTo>
                    <a:pt x="2180" y="1"/>
                  </a:lnTo>
                  <a:lnTo>
                    <a:pt x="2181" y="0"/>
                  </a:lnTo>
                  <a:lnTo>
                    <a:pt x="2183" y="0"/>
                  </a:lnTo>
                  <a:lnTo>
                    <a:pt x="2185" y="0"/>
                  </a:lnTo>
                  <a:lnTo>
                    <a:pt x="2186" y="1"/>
                  </a:lnTo>
                  <a:lnTo>
                    <a:pt x="2188" y="1"/>
                  </a:lnTo>
                  <a:lnTo>
                    <a:pt x="2189" y="1"/>
                  </a:lnTo>
                  <a:lnTo>
                    <a:pt x="2191" y="1"/>
                  </a:lnTo>
                  <a:lnTo>
                    <a:pt x="2192" y="2"/>
                  </a:lnTo>
                  <a:lnTo>
                    <a:pt x="2194" y="2"/>
                  </a:lnTo>
                  <a:lnTo>
                    <a:pt x="2195" y="3"/>
                  </a:lnTo>
                  <a:lnTo>
                    <a:pt x="2197" y="3"/>
                  </a:lnTo>
                  <a:lnTo>
                    <a:pt x="2199" y="3"/>
                  </a:lnTo>
                  <a:lnTo>
                    <a:pt x="2200" y="3"/>
                  </a:lnTo>
                  <a:lnTo>
                    <a:pt x="2202" y="2"/>
                  </a:lnTo>
                  <a:lnTo>
                    <a:pt x="2203" y="2"/>
                  </a:lnTo>
                  <a:lnTo>
                    <a:pt x="2205" y="3"/>
                  </a:lnTo>
                  <a:lnTo>
                    <a:pt x="2206" y="3"/>
                  </a:lnTo>
                  <a:lnTo>
                    <a:pt x="2208" y="3"/>
                  </a:lnTo>
                  <a:lnTo>
                    <a:pt x="2210" y="3"/>
                  </a:lnTo>
                  <a:lnTo>
                    <a:pt x="2211" y="3"/>
                  </a:lnTo>
                  <a:lnTo>
                    <a:pt x="2213" y="3"/>
                  </a:lnTo>
                  <a:lnTo>
                    <a:pt x="2214" y="3"/>
                  </a:lnTo>
                  <a:lnTo>
                    <a:pt x="2216" y="3"/>
                  </a:lnTo>
                  <a:lnTo>
                    <a:pt x="2217" y="3"/>
                  </a:lnTo>
                  <a:lnTo>
                    <a:pt x="2219" y="2"/>
                  </a:lnTo>
                  <a:lnTo>
                    <a:pt x="2221" y="1"/>
                  </a:lnTo>
                  <a:lnTo>
                    <a:pt x="2222" y="1"/>
                  </a:lnTo>
                  <a:lnTo>
                    <a:pt x="2224" y="1"/>
                  </a:lnTo>
                  <a:lnTo>
                    <a:pt x="2225" y="1"/>
                  </a:lnTo>
                  <a:lnTo>
                    <a:pt x="2227" y="1"/>
                  </a:lnTo>
                  <a:lnTo>
                    <a:pt x="2228" y="1"/>
                  </a:lnTo>
                  <a:lnTo>
                    <a:pt x="2230" y="1"/>
                  </a:lnTo>
                  <a:lnTo>
                    <a:pt x="2232" y="1"/>
                  </a:lnTo>
                  <a:lnTo>
                    <a:pt x="2233" y="1"/>
                  </a:lnTo>
                  <a:lnTo>
                    <a:pt x="2235" y="1"/>
                  </a:lnTo>
                  <a:lnTo>
                    <a:pt x="2236" y="0"/>
                  </a:lnTo>
                </a:path>
              </a:pathLst>
            </a:custGeom>
            <a:noFill/>
            <a:ln w="1905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9" name="TextBox 228"/>
          <p:cNvSpPr txBox="1"/>
          <p:nvPr/>
        </p:nvSpPr>
        <p:spPr>
          <a:xfrm>
            <a:off x="66939" y="5636752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8.12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832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120377" y="864393"/>
            <a:ext cx="4067574" cy="3428737"/>
            <a:chOff x="1120377" y="864393"/>
            <a:chExt cx="4067574" cy="3428737"/>
          </a:xfrm>
        </p:grpSpPr>
        <p:sp>
          <p:nvSpPr>
            <p:cNvPr id="66" name="Rectangle 63"/>
            <p:cNvSpPr>
              <a:spLocks noChangeArrowheads="1"/>
            </p:cNvSpPr>
            <p:nvPr/>
          </p:nvSpPr>
          <p:spPr bwMode="auto">
            <a:xfrm>
              <a:off x="1601788" y="1069181"/>
              <a:ext cx="3549650" cy="280670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Line 64"/>
            <p:cNvSpPr>
              <a:spLocks noChangeShapeType="1"/>
            </p:cNvSpPr>
            <p:nvPr/>
          </p:nvSpPr>
          <p:spPr bwMode="auto">
            <a:xfrm>
              <a:off x="1601788" y="3875881"/>
              <a:ext cx="3549650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Line 65"/>
            <p:cNvSpPr>
              <a:spLocks noChangeShapeType="1"/>
            </p:cNvSpPr>
            <p:nvPr/>
          </p:nvSpPr>
          <p:spPr bwMode="auto">
            <a:xfrm>
              <a:off x="1601788" y="1069181"/>
              <a:ext cx="3549650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Line 66"/>
            <p:cNvSpPr>
              <a:spLocks noChangeShapeType="1"/>
            </p:cNvSpPr>
            <p:nvPr/>
          </p:nvSpPr>
          <p:spPr bwMode="auto">
            <a:xfrm flipV="1">
              <a:off x="1601788" y="384095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Line 67"/>
            <p:cNvSpPr>
              <a:spLocks noChangeShapeType="1"/>
            </p:cNvSpPr>
            <p:nvPr/>
          </p:nvSpPr>
          <p:spPr bwMode="auto">
            <a:xfrm flipV="1">
              <a:off x="2193926" y="384095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Line 68"/>
            <p:cNvSpPr>
              <a:spLocks noChangeShapeType="1"/>
            </p:cNvSpPr>
            <p:nvPr/>
          </p:nvSpPr>
          <p:spPr bwMode="auto">
            <a:xfrm flipV="1">
              <a:off x="2786063" y="384095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Line 69"/>
            <p:cNvSpPr>
              <a:spLocks noChangeShapeType="1"/>
            </p:cNvSpPr>
            <p:nvPr/>
          </p:nvSpPr>
          <p:spPr bwMode="auto">
            <a:xfrm flipV="1">
              <a:off x="3376613" y="384095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Line 70"/>
            <p:cNvSpPr>
              <a:spLocks noChangeShapeType="1"/>
            </p:cNvSpPr>
            <p:nvPr/>
          </p:nvSpPr>
          <p:spPr bwMode="auto">
            <a:xfrm flipV="1">
              <a:off x="3968751" y="384095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Line 71"/>
            <p:cNvSpPr>
              <a:spLocks noChangeShapeType="1"/>
            </p:cNvSpPr>
            <p:nvPr/>
          </p:nvSpPr>
          <p:spPr bwMode="auto">
            <a:xfrm flipV="1">
              <a:off x="4560888" y="384095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Line 72"/>
            <p:cNvSpPr>
              <a:spLocks noChangeShapeType="1"/>
            </p:cNvSpPr>
            <p:nvPr/>
          </p:nvSpPr>
          <p:spPr bwMode="auto">
            <a:xfrm flipV="1">
              <a:off x="5151438" y="3840956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Line 73"/>
            <p:cNvSpPr>
              <a:spLocks noChangeShapeType="1"/>
            </p:cNvSpPr>
            <p:nvPr/>
          </p:nvSpPr>
          <p:spPr bwMode="auto">
            <a:xfrm>
              <a:off x="1601788" y="1069181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Line 74"/>
            <p:cNvSpPr>
              <a:spLocks noChangeShapeType="1"/>
            </p:cNvSpPr>
            <p:nvPr/>
          </p:nvSpPr>
          <p:spPr bwMode="auto">
            <a:xfrm>
              <a:off x="2193926" y="1069181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Line 75"/>
            <p:cNvSpPr>
              <a:spLocks noChangeShapeType="1"/>
            </p:cNvSpPr>
            <p:nvPr/>
          </p:nvSpPr>
          <p:spPr bwMode="auto">
            <a:xfrm>
              <a:off x="2786063" y="1069181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Line 76"/>
            <p:cNvSpPr>
              <a:spLocks noChangeShapeType="1"/>
            </p:cNvSpPr>
            <p:nvPr/>
          </p:nvSpPr>
          <p:spPr bwMode="auto">
            <a:xfrm>
              <a:off x="3376613" y="1069181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Line 77"/>
            <p:cNvSpPr>
              <a:spLocks noChangeShapeType="1"/>
            </p:cNvSpPr>
            <p:nvPr/>
          </p:nvSpPr>
          <p:spPr bwMode="auto">
            <a:xfrm>
              <a:off x="3968751" y="1069181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Line 78"/>
            <p:cNvSpPr>
              <a:spLocks noChangeShapeType="1"/>
            </p:cNvSpPr>
            <p:nvPr/>
          </p:nvSpPr>
          <p:spPr bwMode="auto">
            <a:xfrm>
              <a:off x="4560888" y="1069181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Line 79"/>
            <p:cNvSpPr>
              <a:spLocks noChangeShapeType="1"/>
            </p:cNvSpPr>
            <p:nvPr/>
          </p:nvSpPr>
          <p:spPr bwMode="auto">
            <a:xfrm>
              <a:off x="5151438" y="1069181"/>
              <a:ext cx="0" cy="34925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Rectangle 80"/>
            <p:cNvSpPr>
              <a:spLocks noChangeArrowheads="1"/>
            </p:cNvSpPr>
            <p:nvPr/>
          </p:nvSpPr>
          <p:spPr bwMode="auto">
            <a:xfrm>
              <a:off x="1550988" y="3883818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84" name="Rectangle 81"/>
            <p:cNvSpPr>
              <a:spLocks noChangeArrowheads="1"/>
            </p:cNvSpPr>
            <p:nvPr/>
          </p:nvSpPr>
          <p:spPr bwMode="auto">
            <a:xfrm>
              <a:off x="2098676" y="3883818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85" name="Rectangle 82"/>
            <p:cNvSpPr>
              <a:spLocks noChangeArrowheads="1"/>
            </p:cNvSpPr>
            <p:nvPr/>
          </p:nvSpPr>
          <p:spPr bwMode="auto">
            <a:xfrm>
              <a:off x="2736851" y="3883818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86" name="Rectangle 83"/>
            <p:cNvSpPr>
              <a:spLocks noChangeArrowheads="1"/>
            </p:cNvSpPr>
            <p:nvPr/>
          </p:nvSpPr>
          <p:spPr bwMode="auto">
            <a:xfrm>
              <a:off x="3284538" y="3883818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1.5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87" name="Rectangle 84"/>
            <p:cNvSpPr>
              <a:spLocks noChangeArrowheads="1"/>
            </p:cNvSpPr>
            <p:nvPr/>
          </p:nvSpPr>
          <p:spPr bwMode="auto">
            <a:xfrm>
              <a:off x="3913188" y="3883818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88" name="Rectangle 85"/>
            <p:cNvSpPr>
              <a:spLocks noChangeArrowheads="1"/>
            </p:cNvSpPr>
            <p:nvPr/>
          </p:nvSpPr>
          <p:spPr bwMode="auto">
            <a:xfrm>
              <a:off x="4470401" y="3883818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2.5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89" name="Rectangle 86"/>
            <p:cNvSpPr>
              <a:spLocks noChangeArrowheads="1"/>
            </p:cNvSpPr>
            <p:nvPr/>
          </p:nvSpPr>
          <p:spPr bwMode="auto">
            <a:xfrm>
              <a:off x="5099051" y="3883818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90" name="Freeform 87"/>
            <p:cNvSpPr>
              <a:spLocks/>
            </p:cNvSpPr>
            <p:nvPr/>
          </p:nvSpPr>
          <p:spPr bwMode="auto">
            <a:xfrm>
              <a:off x="4891088" y="4158456"/>
              <a:ext cx="50800" cy="50800"/>
            </a:xfrm>
            <a:custGeom>
              <a:avLst/>
              <a:gdLst>
                <a:gd name="T0" fmla="*/ 0 w 99"/>
                <a:gd name="T1" fmla="*/ 95 h 99"/>
                <a:gd name="T2" fmla="*/ 1 w 99"/>
                <a:gd name="T3" fmla="*/ 92 h 99"/>
                <a:gd name="T4" fmla="*/ 44 w 99"/>
                <a:gd name="T5" fmla="*/ 49 h 99"/>
                <a:gd name="T6" fmla="*/ 1 w 99"/>
                <a:gd name="T7" fmla="*/ 7 h 99"/>
                <a:gd name="T8" fmla="*/ 0 w 99"/>
                <a:gd name="T9" fmla="*/ 4 h 99"/>
                <a:gd name="T10" fmla="*/ 2 w 99"/>
                <a:gd name="T11" fmla="*/ 2 h 99"/>
                <a:gd name="T12" fmla="*/ 5 w 99"/>
                <a:gd name="T13" fmla="*/ 0 h 99"/>
                <a:gd name="T14" fmla="*/ 8 w 99"/>
                <a:gd name="T15" fmla="*/ 1 h 99"/>
                <a:gd name="T16" fmla="*/ 50 w 99"/>
                <a:gd name="T17" fmla="*/ 44 h 99"/>
                <a:gd name="T18" fmla="*/ 92 w 99"/>
                <a:gd name="T19" fmla="*/ 1 h 99"/>
                <a:gd name="T20" fmla="*/ 95 w 99"/>
                <a:gd name="T21" fmla="*/ 0 h 99"/>
                <a:gd name="T22" fmla="*/ 98 w 99"/>
                <a:gd name="T23" fmla="*/ 1 h 99"/>
                <a:gd name="T24" fmla="*/ 99 w 99"/>
                <a:gd name="T25" fmla="*/ 4 h 99"/>
                <a:gd name="T26" fmla="*/ 98 w 99"/>
                <a:gd name="T27" fmla="*/ 7 h 99"/>
                <a:gd name="T28" fmla="*/ 56 w 99"/>
                <a:gd name="T29" fmla="*/ 49 h 99"/>
                <a:gd name="T30" fmla="*/ 98 w 99"/>
                <a:gd name="T31" fmla="*/ 92 h 99"/>
                <a:gd name="T32" fmla="*/ 99 w 99"/>
                <a:gd name="T33" fmla="*/ 95 h 99"/>
                <a:gd name="T34" fmla="*/ 98 w 99"/>
                <a:gd name="T35" fmla="*/ 97 h 99"/>
                <a:gd name="T36" fmla="*/ 95 w 99"/>
                <a:gd name="T37" fmla="*/ 99 h 99"/>
                <a:gd name="T38" fmla="*/ 92 w 99"/>
                <a:gd name="T39" fmla="*/ 97 h 99"/>
                <a:gd name="T40" fmla="*/ 50 w 99"/>
                <a:gd name="T41" fmla="*/ 55 h 99"/>
                <a:gd name="T42" fmla="*/ 8 w 99"/>
                <a:gd name="T43" fmla="*/ 97 h 99"/>
                <a:gd name="T44" fmla="*/ 5 w 99"/>
                <a:gd name="T45" fmla="*/ 99 h 99"/>
                <a:gd name="T46" fmla="*/ 2 w 99"/>
                <a:gd name="T47" fmla="*/ 97 h 99"/>
                <a:gd name="T48" fmla="*/ 0 w 99"/>
                <a:gd name="T49" fmla="*/ 9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99">
                  <a:moveTo>
                    <a:pt x="0" y="95"/>
                  </a:moveTo>
                  <a:cubicBezTo>
                    <a:pt x="0" y="94"/>
                    <a:pt x="1" y="93"/>
                    <a:pt x="1" y="92"/>
                  </a:cubicBezTo>
                  <a:lnTo>
                    <a:pt x="44" y="49"/>
                  </a:lnTo>
                  <a:lnTo>
                    <a:pt x="1" y="7"/>
                  </a:lnTo>
                  <a:cubicBezTo>
                    <a:pt x="1" y="6"/>
                    <a:pt x="0" y="5"/>
                    <a:pt x="0" y="4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3" y="1"/>
                    <a:pt x="3" y="0"/>
                    <a:pt x="5" y="0"/>
                  </a:cubicBezTo>
                  <a:cubicBezTo>
                    <a:pt x="5" y="0"/>
                    <a:pt x="6" y="1"/>
                    <a:pt x="8" y="1"/>
                  </a:cubicBezTo>
                  <a:lnTo>
                    <a:pt x="50" y="44"/>
                  </a:lnTo>
                  <a:lnTo>
                    <a:pt x="92" y="1"/>
                  </a:lnTo>
                  <a:cubicBezTo>
                    <a:pt x="93" y="1"/>
                    <a:pt x="94" y="0"/>
                    <a:pt x="95" y="0"/>
                  </a:cubicBezTo>
                  <a:cubicBezTo>
                    <a:pt x="96" y="0"/>
                    <a:pt x="97" y="1"/>
                    <a:pt x="98" y="1"/>
                  </a:cubicBezTo>
                  <a:cubicBezTo>
                    <a:pt x="99" y="2"/>
                    <a:pt x="99" y="3"/>
                    <a:pt x="99" y="4"/>
                  </a:cubicBezTo>
                  <a:cubicBezTo>
                    <a:pt x="99" y="5"/>
                    <a:pt x="99" y="6"/>
                    <a:pt x="98" y="7"/>
                  </a:cubicBezTo>
                  <a:lnTo>
                    <a:pt x="56" y="49"/>
                  </a:lnTo>
                  <a:lnTo>
                    <a:pt x="98" y="92"/>
                  </a:lnTo>
                  <a:cubicBezTo>
                    <a:pt x="99" y="93"/>
                    <a:pt x="99" y="94"/>
                    <a:pt x="99" y="95"/>
                  </a:cubicBezTo>
                  <a:cubicBezTo>
                    <a:pt x="99" y="96"/>
                    <a:pt x="99" y="97"/>
                    <a:pt x="98" y="97"/>
                  </a:cubicBezTo>
                  <a:cubicBezTo>
                    <a:pt x="97" y="98"/>
                    <a:pt x="96" y="99"/>
                    <a:pt x="95" y="99"/>
                  </a:cubicBezTo>
                  <a:cubicBezTo>
                    <a:pt x="94" y="99"/>
                    <a:pt x="93" y="98"/>
                    <a:pt x="92" y="97"/>
                  </a:cubicBezTo>
                  <a:lnTo>
                    <a:pt x="50" y="55"/>
                  </a:lnTo>
                  <a:lnTo>
                    <a:pt x="8" y="97"/>
                  </a:lnTo>
                  <a:cubicBezTo>
                    <a:pt x="7" y="98"/>
                    <a:pt x="6" y="99"/>
                    <a:pt x="5" y="99"/>
                  </a:cubicBezTo>
                  <a:cubicBezTo>
                    <a:pt x="3" y="99"/>
                    <a:pt x="3" y="98"/>
                    <a:pt x="2" y="97"/>
                  </a:cubicBezTo>
                  <a:cubicBezTo>
                    <a:pt x="1" y="97"/>
                    <a:pt x="0" y="96"/>
                    <a:pt x="0" y="9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Rectangle 88"/>
            <p:cNvSpPr>
              <a:spLocks noChangeArrowheads="1"/>
            </p:cNvSpPr>
            <p:nvPr/>
          </p:nvSpPr>
          <p:spPr bwMode="auto">
            <a:xfrm>
              <a:off x="4946651" y="4091781"/>
              <a:ext cx="1571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92" name="Rectangle 89"/>
            <p:cNvSpPr>
              <a:spLocks noChangeArrowheads="1"/>
            </p:cNvSpPr>
            <p:nvPr/>
          </p:nvSpPr>
          <p:spPr bwMode="auto">
            <a:xfrm>
              <a:off x="5084763" y="4048918"/>
              <a:ext cx="103188" cy="138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-3</a:t>
              </a:r>
              <a:endPara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93" name="Line 90"/>
            <p:cNvSpPr>
              <a:spLocks noChangeShapeType="1"/>
            </p:cNvSpPr>
            <p:nvPr/>
          </p:nvSpPr>
          <p:spPr bwMode="auto">
            <a:xfrm flipV="1">
              <a:off x="1601788" y="1069181"/>
              <a:ext cx="0" cy="280670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Line 91"/>
            <p:cNvSpPr>
              <a:spLocks noChangeShapeType="1"/>
            </p:cNvSpPr>
            <p:nvPr/>
          </p:nvSpPr>
          <p:spPr bwMode="auto">
            <a:xfrm flipV="1">
              <a:off x="5151438" y="1069181"/>
              <a:ext cx="0" cy="280670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Line 92"/>
            <p:cNvSpPr>
              <a:spLocks noChangeShapeType="1"/>
            </p:cNvSpPr>
            <p:nvPr/>
          </p:nvSpPr>
          <p:spPr bwMode="auto">
            <a:xfrm>
              <a:off x="1601788" y="3875881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Line 93"/>
            <p:cNvSpPr>
              <a:spLocks noChangeShapeType="1"/>
            </p:cNvSpPr>
            <p:nvPr/>
          </p:nvSpPr>
          <p:spPr bwMode="auto">
            <a:xfrm>
              <a:off x="1601788" y="3409156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Line 94"/>
            <p:cNvSpPr>
              <a:spLocks noChangeShapeType="1"/>
            </p:cNvSpPr>
            <p:nvPr/>
          </p:nvSpPr>
          <p:spPr bwMode="auto">
            <a:xfrm>
              <a:off x="1601788" y="2940843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Line 95"/>
            <p:cNvSpPr>
              <a:spLocks noChangeShapeType="1"/>
            </p:cNvSpPr>
            <p:nvPr/>
          </p:nvSpPr>
          <p:spPr bwMode="auto">
            <a:xfrm>
              <a:off x="1601788" y="2472531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Line 96"/>
            <p:cNvSpPr>
              <a:spLocks noChangeShapeType="1"/>
            </p:cNvSpPr>
            <p:nvPr/>
          </p:nvSpPr>
          <p:spPr bwMode="auto">
            <a:xfrm>
              <a:off x="1601788" y="2004218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Line 97"/>
            <p:cNvSpPr>
              <a:spLocks noChangeShapeType="1"/>
            </p:cNvSpPr>
            <p:nvPr/>
          </p:nvSpPr>
          <p:spPr bwMode="auto">
            <a:xfrm>
              <a:off x="1601788" y="1537493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Line 98"/>
            <p:cNvSpPr>
              <a:spLocks noChangeShapeType="1"/>
            </p:cNvSpPr>
            <p:nvPr/>
          </p:nvSpPr>
          <p:spPr bwMode="auto">
            <a:xfrm>
              <a:off x="1601788" y="1069181"/>
              <a:ext cx="36513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Line 99"/>
            <p:cNvSpPr>
              <a:spLocks noChangeShapeType="1"/>
            </p:cNvSpPr>
            <p:nvPr/>
          </p:nvSpPr>
          <p:spPr bwMode="auto">
            <a:xfrm flipH="1">
              <a:off x="5116513" y="3875881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Line 100"/>
            <p:cNvSpPr>
              <a:spLocks noChangeShapeType="1"/>
            </p:cNvSpPr>
            <p:nvPr/>
          </p:nvSpPr>
          <p:spPr bwMode="auto">
            <a:xfrm flipH="1">
              <a:off x="5116513" y="3409156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Line 101"/>
            <p:cNvSpPr>
              <a:spLocks noChangeShapeType="1"/>
            </p:cNvSpPr>
            <p:nvPr/>
          </p:nvSpPr>
          <p:spPr bwMode="auto">
            <a:xfrm flipH="1">
              <a:off x="5116513" y="2940843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Line 102"/>
            <p:cNvSpPr>
              <a:spLocks noChangeShapeType="1"/>
            </p:cNvSpPr>
            <p:nvPr/>
          </p:nvSpPr>
          <p:spPr bwMode="auto">
            <a:xfrm flipH="1">
              <a:off x="5116513" y="2472531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Line 103"/>
            <p:cNvSpPr>
              <a:spLocks noChangeShapeType="1"/>
            </p:cNvSpPr>
            <p:nvPr/>
          </p:nvSpPr>
          <p:spPr bwMode="auto">
            <a:xfrm flipH="1">
              <a:off x="5116513" y="2004218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Line 104"/>
            <p:cNvSpPr>
              <a:spLocks noChangeShapeType="1"/>
            </p:cNvSpPr>
            <p:nvPr/>
          </p:nvSpPr>
          <p:spPr bwMode="auto">
            <a:xfrm flipH="1">
              <a:off x="5116513" y="1537493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Line 105"/>
            <p:cNvSpPr>
              <a:spLocks noChangeShapeType="1"/>
            </p:cNvSpPr>
            <p:nvPr/>
          </p:nvSpPr>
          <p:spPr bwMode="auto">
            <a:xfrm flipH="1">
              <a:off x="5116513" y="1069181"/>
              <a:ext cx="349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Rectangle 106"/>
            <p:cNvSpPr>
              <a:spLocks noChangeArrowheads="1"/>
            </p:cNvSpPr>
            <p:nvPr/>
          </p:nvSpPr>
          <p:spPr bwMode="auto">
            <a:xfrm>
              <a:off x="1466851" y="3786981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10" name="Rectangle 107"/>
            <p:cNvSpPr>
              <a:spLocks noChangeArrowheads="1"/>
            </p:cNvSpPr>
            <p:nvPr/>
          </p:nvSpPr>
          <p:spPr bwMode="auto">
            <a:xfrm>
              <a:off x="1376363" y="3320256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11" name="Rectangle 108"/>
            <p:cNvSpPr>
              <a:spLocks noChangeArrowheads="1"/>
            </p:cNvSpPr>
            <p:nvPr/>
          </p:nvSpPr>
          <p:spPr bwMode="auto">
            <a:xfrm>
              <a:off x="1376363" y="2853531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12" name="Rectangle 109"/>
            <p:cNvSpPr>
              <a:spLocks noChangeArrowheads="1"/>
            </p:cNvSpPr>
            <p:nvPr/>
          </p:nvSpPr>
          <p:spPr bwMode="auto">
            <a:xfrm>
              <a:off x="1376363" y="2378868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13" name="Rectangle 110"/>
            <p:cNvSpPr>
              <a:spLocks noChangeArrowheads="1"/>
            </p:cNvSpPr>
            <p:nvPr/>
          </p:nvSpPr>
          <p:spPr bwMode="auto">
            <a:xfrm>
              <a:off x="1376363" y="1913731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14" name="Rectangle 111"/>
            <p:cNvSpPr>
              <a:spLocks noChangeArrowheads="1"/>
            </p:cNvSpPr>
            <p:nvPr/>
          </p:nvSpPr>
          <p:spPr bwMode="auto">
            <a:xfrm>
              <a:off x="1466851" y="1447006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15" name="Rectangle 112"/>
            <p:cNvSpPr>
              <a:spLocks noChangeArrowheads="1"/>
            </p:cNvSpPr>
            <p:nvPr/>
          </p:nvSpPr>
          <p:spPr bwMode="auto">
            <a:xfrm>
              <a:off x="1376363" y="980281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16" name="Freeform 113"/>
            <p:cNvSpPr>
              <a:spLocks/>
            </p:cNvSpPr>
            <p:nvPr/>
          </p:nvSpPr>
          <p:spPr bwMode="auto">
            <a:xfrm>
              <a:off x="1631951" y="983456"/>
              <a:ext cx="50800" cy="50800"/>
            </a:xfrm>
            <a:custGeom>
              <a:avLst/>
              <a:gdLst>
                <a:gd name="T0" fmla="*/ 0 w 99"/>
                <a:gd name="T1" fmla="*/ 95 h 99"/>
                <a:gd name="T2" fmla="*/ 1 w 99"/>
                <a:gd name="T3" fmla="*/ 92 h 99"/>
                <a:gd name="T4" fmla="*/ 44 w 99"/>
                <a:gd name="T5" fmla="*/ 49 h 99"/>
                <a:gd name="T6" fmla="*/ 1 w 99"/>
                <a:gd name="T7" fmla="*/ 7 h 99"/>
                <a:gd name="T8" fmla="*/ 0 w 99"/>
                <a:gd name="T9" fmla="*/ 4 h 99"/>
                <a:gd name="T10" fmla="*/ 2 w 99"/>
                <a:gd name="T11" fmla="*/ 2 h 99"/>
                <a:gd name="T12" fmla="*/ 5 w 99"/>
                <a:gd name="T13" fmla="*/ 0 h 99"/>
                <a:gd name="T14" fmla="*/ 8 w 99"/>
                <a:gd name="T15" fmla="*/ 1 h 99"/>
                <a:gd name="T16" fmla="*/ 50 w 99"/>
                <a:gd name="T17" fmla="*/ 44 h 99"/>
                <a:gd name="T18" fmla="*/ 92 w 99"/>
                <a:gd name="T19" fmla="*/ 1 h 99"/>
                <a:gd name="T20" fmla="*/ 95 w 99"/>
                <a:gd name="T21" fmla="*/ 0 h 99"/>
                <a:gd name="T22" fmla="*/ 98 w 99"/>
                <a:gd name="T23" fmla="*/ 1 h 99"/>
                <a:gd name="T24" fmla="*/ 99 w 99"/>
                <a:gd name="T25" fmla="*/ 4 h 99"/>
                <a:gd name="T26" fmla="*/ 98 w 99"/>
                <a:gd name="T27" fmla="*/ 7 h 99"/>
                <a:gd name="T28" fmla="*/ 56 w 99"/>
                <a:gd name="T29" fmla="*/ 49 h 99"/>
                <a:gd name="T30" fmla="*/ 98 w 99"/>
                <a:gd name="T31" fmla="*/ 92 h 99"/>
                <a:gd name="T32" fmla="*/ 99 w 99"/>
                <a:gd name="T33" fmla="*/ 95 h 99"/>
                <a:gd name="T34" fmla="*/ 98 w 99"/>
                <a:gd name="T35" fmla="*/ 97 h 99"/>
                <a:gd name="T36" fmla="*/ 95 w 99"/>
                <a:gd name="T37" fmla="*/ 99 h 99"/>
                <a:gd name="T38" fmla="*/ 92 w 99"/>
                <a:gd name="T39" fmla="*/ 97 h 99"/>
                <a:gd name="T40" fmla="*/ 50 w 99"/>
                <a:gd name="T41" fmla="*/ 55 h 99"/>
                <a:gd name="T42" fmla="*/ 8 w 99"/>
                <a:gd name="T43" fmla="*/ 97 h 99"/>
                <a:gd name="T44" fmla="*/ 5 w 99"/>
                <a:gd name="T45" fmla="*/ 99 h 99"/>
                <a:gd name="T46" fmla="*/ 2 w 99"/>
                <a:gd name="T47" fmla="*/ 97 h 99"/>
                <a:gd name="T48" fmla="*/ 0 w 99"/>
                <a:gd name="T49" fmla="*/ 9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99">
                  <a:moveTo>
                    <a:pt x="0" y="95"/>
                  </a:moveTo>
                  <a:cubicBezTo>
                    <a:pt x="0" y="94"/>
                    <a:pt x="1" y="93"/>
                    <a:pt x="1" y="92"/>
                  </a:cubicBezTo>
                  <a:lnTo>
                    <a:pt x="44" y="49"/>
                  </a:lnTo>
                  <a:lnTo>
                    <a:pt x="1" y="7"/>
                  </a:lnTo>
                  <a:cubicBezTo>
                    <a:pt x="1" y="6"/>
                    <a:pt x="0" y="5"/>
                    <a:pt x="0" y="4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3" y="1"/>
                    <a:pt x="3" y="0"/>
                    <a:pt x="5" y="0"/>
                  </a:cubicBezTo>
                  <a:cubicBezTo>
                    <a:pt x="5" y="0"/>
                    <a:pt x="6" y="1"/>
                    <a:pt x="8" y="1"/>
                  </a:cubicBezTo>
                  <a:lnTo>
                    <a:pt x="50" y="44"/>
                  </a:lnTo>
                  <a:lnTo>
                    <a:pt x="92" y="1"/>
                  </a:lnTo>
                  <a:cubicBezTo>
                    <a:pt x="93" y="1"/>
                    <a:pt x="94" y="0"/>
                    <a:pt x="95" y="0"/>
                  </a:cubicBezTo>
                  <a:cubicBezTo>
                    <a:pt x="96" y="0"/>
                    <a:pt x="97" y="1"/>
                    <a:pt x="98" y="1"/>
                  </a:cubicBezTo>
                  <a:cubicBezTo>
                    <a:pt x="99" y="2"/>
                    <a:pt x="99" y="3"/>
                    <a:pt x="99" y="4"/>
                  </a:cubicBezTo>
                  <a:cubicBezTo>
                    <a:pt x="99" y="5"/>
                    <a:pt x="99" y="6"/>
                    <a:pt x="98" y="7"/>
                  </a:cubicBezTo>
                  <a:lnTo>
                    <a:pt x="56" y="49"/>
                  </a:lnTo>
                  <a:lnTo>
                    <a:pt x="98" y="92"/>
                  </a:lnTo>
                  <a:cubicBezTo>
                    <a:pt x="99" y="93"/>
                    <a:pt x="99" y="94"/>
                    <a:pt x="99" y="95"/>
                  </a:cubicBezTo>
                  <a:cubicBezTo>
                    <a:pt x="99" y="96"/>
                    <a:pt x="99" y="97"/>
                    <a:pt x="98" y="97"/>
                  </a:cubicBezTo>
                  <a:cubicBezTo>
                    <a:pt x="97" y="98"/>
                    <a:pt x="96" y="99"/>
                    <a:pt x="95" y="99"/>
                  </a:cubicBezTo>
                  <a:cubicBezTo>
                    <a:pt x="94" y="99"/>
                    <a:pt x="93" y="98"/>
                    <a:pt x="92" y="97"/>
                  </a:cubicBezTo>
                  <a:lnTo>
                    <a:pt x="50" y="55"/>
                  </a:lnTo>
                  <a:lnTo>
                    <a:pt x="8" y="97"/>
                  </a:lnTo>
                  <a:cubicBezTo>
                    <a:pt x="7" y="98"/>
                    <a:pt x="6" y="99"/>
                    <a:pt x="5" y="99"/>
                  </a:cubicBezTo>
                  <a:cubicBezTo>
                    <a:pt x="3" y="99"/>
                    <a:pt x="3" y="98"/>
                    <a:pt x="2" y="97"/>
                  </a:cubicBezTo>
                  <a:cubicBezTo>
                    <a:pt x="1" y="97"/>
                    <a:pt x="0" y="96"/>
                    <a:pt x="0" y="9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Rectangle 114"/>
            <p:cNvSpPr>
              <a:spLocks noChangeArrowheads="1"/>
            </p:cNvSpPr>
            <p:nvPr/>
          </p:nvSpPr>
          <p:spPr bwMode="auto">
            <a:xfrm>
              <a:off x="1692276" y="916781"/>
              <a:ext cx="1571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18" name="Rectangle 115"/>
            <p:cNvSpPr>
              <a:spLocks noChangeArrowheads="1"/>
            </p:cNvSpPr>
            <p:nvPr/>
          </p:nvSpPr>
          <p:spPr bwMode="auto">
            <a:xfrm>
              <a:off x="1843088" y="864393"/>
              <a:ext cx="103188" cy="138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-3</a:t>
              </a:r>
              <a:endPara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19" name="Freeform 116"/>
            <p:cNvSpPr>
              <a:spLocks/>
            </p:cNvSpPr>
            <p:nvPr/>
          </p:nvSpPr>
          <p:spPr bwMode="auto">
            <a:xfrm>
              <a:off x="1601788" y="1366043"/>
              <a:ext cx="3549650" cy="2509838"/>
            </a:xfrm>
            <a:custGeom>
              <a:avLst/>
              <a:gdLst>
                <a:gd name="T0" fmla="*/ 32 w 2236"/>
                <a:gd name="T1" fmla="*/ 1578 h 1581"/>
                <a:gd name="T2" fmla="*/ 95 w 2236"/>
                <a:gd name="T3" fmla="*/ 1542 h 1581"/>
                <a:gd name="T4" fmla="*/ 158 w 2236"/>
                <a:gd name="T5" fmla="*/ 1472 h 1581"/>
                <a:gd name="T6" fmla="*/ 221 w 2236"/>
                <a:gd name="T7" fmla="*/ 1365 h 1581"/>
                <a:gd name="T8" fmla="*/ 284 w 2236"/>
                <a:gd name="T9" fmla="*/ 1223 h 1581"/>
                <a:gd name="T10" fmla="*/ 347 w 2236"/>
                <a:gd name="T11" fmla="*/ 1063 h 1581"/>
                <a:gd name="T12" fmla="*/ 410 w 2236"/>
                <a:gd name="T13" fmla="*/ 941 h 1581"/>
                <a:gd name="T14" fmla="*/ 473 w 2236"/>
                <a:gd name="T15" fmla="*/ 850 h 1581"/>
                <a:gd name="T16" fmla="*/ 536 w 2236"/>
                <a:gd name="T17" fmla="*/ 798 h 1581"/>
                <a:gd name="T18" fmla="*/ 599 w 2236"/>
                <a:gd name="T19" fmla="*/ 780 h 1581"/>
                <a:gd name="T20" fmla="*/ 662 w 2236"/>
                <a:gd name="T21" fmla="*/ 766 h 1581"/>
                <a:gd name="T22" fmla="*/ 725 w 2236"/>
                <a:gd name="T23" fmla="*/ 710 h 1581"/>
                <a:gd name="T24" fmla="*/ 788 w 2236"/>
                <a:gd name="T25" fmla="*/ 625 h 1581"/>
                <a:gd name="T26" fmla="*/ 851 w 2236"/>
                <a:gd name="T27" fmla="*/ 498 h 1581"/>
                <a:gd name="T28" fmla="*/ 914 w 2236"/>
                <a:gd name="T29" fmla="*/ 342 h 1581"/>
                <a:gd name="T30" fmla="*/ 976 w 2236"/>
                <a:gd name="T31" fmla="*/ 196 h 1581"/>
                <a:gd name="T32" fmla="*/ 1040 w 2236"/>
                <a:gd name="T33" fmla="*/ 93 h 1581"/>
                <a:gd name="T34" fmla="*/ 1103 w 2236"/>
                <a:gd name="T35" fmla="*/ 17 h 1581"/>
                <a:gd name="T36" fmla="*/ 1165 w 2236"/>
                <a:gd name="T37" fmla="*/ 4 h 1581"/>
                <a:gd name="T38" fmla="*/ 1229 w 2236"/>
                <a:gd name="T39" fmla="*/ 46 h 1581"/>
                <a:gd name="T40" fmla="*/ 1291 w 2236"/>
                <a:gd name="T41" fmla="*/ 101 h 1581"/>
                <a:gd name="T42" fmla="*/ 1354 w 2236"/>
                <a:gd name="T43" fmla="*/ 153 h 1581"/>
                <a:gd name="T44" fmla="*/ 1418 w 2236"/>
                <a:gd name="T45" fmla="*/ 209 h 1581"/>
                <a:gd name="T46" fmla="*/ 1480 w 2236"/>
                <a:gd name="T47" fmla="*/ 204 h 1581"/>
                <a:gd name="T48" fmla="*/ 1543 w 2236"/>
                <a:gd name="T49" fmla="*/ 155 h 1581"/>
                <a:gd name="T50" fmla="*/ 1606 w 2236"/>
                <a:gd name="T51" fmla="*/ 103 h 1581"/>
                <a:gd name="T52" fmla="*/ 1669 w 2236"/>
                <a:gd name="T53" fmla="*/ 46 h 1581"/>
                <a:gd name="T54" fmla="*/ 1732 w 2236"/>
                <a:gd name="T55" fmla="*/ 0 h 1581"/>
                <a:gd name="T56" fmla="*/ 1795 w 2236"/>
                <a:gd name="T57" fmla="*/ 22 h 1581"/>
                <a:gd name="T58" fmla="*/ 1858 w 2236"/>
                <a:gd name="T59" fmla="*/ 74 h 1581"/>
                <a:gd name="T60" fmla="*/ 1921 w 2236"/>
                <a:gd name="T61" fmla="*/ 125 h 1581"/>
                <a:gd name="T62" fmla="*/ 1984 w 2236"/>
                <a:gd name="T63" fmla="*/ 185 h 1581"/>
                <a:gd name="T64" fmla="*/ 2047 w 2236"/>
                <a:gd name="T65" fmla="*/ 216 h 1581"/>
                <a:gd name="T66" fmla="*/ 2110 w 2236"/>
                <a:gd name="T67" fmla="*/ 180 h 1581"/>
                <a:gd name="T68" fmla="*/ 2173 w 2236"/>
                <a:gd name="T69" fmla="*/ 130 h 1581"/>
                <a:gd name="T70" fmla="*/ 2236 w 2236"/>
                <a:gd name="T71" fmla="*/ 76 h 1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236" h="1581">
                  <a:moveTo>
                    <a:pt x="0" y="1581"/>
                  </a:moveTo>
                  <a:lnTo>
                    <a:pt x="32" y="1578"/>
                  </a:lnTo>
                  <a:lnTo>
                    <a:pt x="63" y="1565"/>
                  </a:lnTo>
                  <a:lnTo>
                    <a:pt x="95" y="1542"/>
                  </a:lnTo>
                  <a:lnTo>
                    <a:pt x="126" y="1511"/>
                  </a:lnTo>
                  <a:lnTo>
                    <a:pt x="158" y="1472"/>
                  </a:lnTo>
                  <a:lnTo>
                    <a:pt x="189" y="1423"/>
                  </a:lnTo>
                  <a:lnTo>
                    <a:pt x="221" y="1365"/>
                  </a:lnTo>
                  <a:lnTo>
                    <a:pt x="252" y="1299"/>
                  </a:lnTo>
                  <a:lnTo>
                    <a:pt x="284" y="1223"/>
                  </a:lnTo>
                  <a:lnTo>
                    <a:pt x="315" y="1141"/>
                  </a:lnTo>
                  <a:lnTo>
                    <a:pt x="347" y="1063"/>
                  </a:lnTo>
                  <a:lnTo>
                    <a:pt x="378" y="997"/>
                  </a:lnTo>
                  <a:lnTo>
                    <a:pt x="410" y="941"/>
                  </a:lnTo>
                  <a:lnTo>
                    <a:pt x="441" y="892"/>
                  </a:lnTo>
                  <a:lnTo>
                    <a:pt x="473" y="850"/>
                  </a:lnTo>
                  <a:lnTo>
                    <a:pt x="504" y="818"/>
                  </a:lnTo>
                  <a:lnTo>
                    <a:pt x="536" y="798"/>
                  </a:lnTo>
                  <a:lnTo>
                    <a:pt x="567" y="786"/>
                  </a:lnTo>
                  <a:lnTo>
                    <a:pt x="599" y="780"/>
                  </a:lnTo>
                  <a:lnTo>
                    <a:pt x="630" y="777"/>
                  </a:lnTo>
                  <a:lnTo>
                    <a:pt x="662" y="766"/>
                  </a:lnTo>
                  <a:lnTo>
                    <a:pt x="693" y="743"/>
                  </a:lnTo>
                  <a:lnTo>
                    <a:pt x="725" y="710"/>
                  </a:lnTo>
                  <a:lnTo>
                    <a:pt x="756" y="671"/>
                  </a:lnTo>
                  <a:lnTo>
                    <a:pt x="788" y="625"/>
                  </a:lnTo>
                  <a:lnTo>
                    <a:pt x="819" y="567"/>
                  </a:lnTo>
                  <a:lnTo>
                    <a:pt x="851" y="498"/>
                  </a:lnTo>
                  <a:lnTo>
                    <a:pt x="882" y="421"/>
                  </a:lnTo>
                  <a:lnTo>
                    <a:pt x="914" y="342"/>
                  </a:lnTo>
                  <a:lnTo>
                    <a:pt x="945" y="265"/>
                  </a:lnTo>
                  <a:lnTo>
                    <a:pt x="976" y="196"/>
                  </a:lnTo>
                  <a:lnTo>
                    <a:pt x="1008" y="140"/>
                  </a:lnTo>
                  <a:lnTo>
                    <a:pt x="1040" y="93"/>
                  </a:lnTo>
                  <a:lnTo>
                    <a:pt x="1071" y="51"/>
                  </a:lnTo>
                  <a:lnTo>
                    <a:pt x="1103" y="17"/>
                  </a:lnTo>
                  <a:lnTo>
                    <a:pt x="1134" y="0"/>
                  </a:lnTo>
                  <a:lnTo>
                    <a:pt x="1165" y="4"/>
                  </a:lnTo>
                  <a:lnTo>
                    <a:pt x="1197" y="22"/>
                  </a:lnTo>
                  <a:lnTo>
                    <a:pt x="1229" y="46"/>
                  </a:lnTo>
                  <a:lnTo>
                    <a:pt x="1260" y="73"/>
                  </a:lnTo>
                  <a:lnTo>
                    <a:pt x="1291" y="101"/>
                  </a:lnTo>
                  <a:lnTo>
                    <a:pt x="1323" y="127"/>
                  </a:lnTo>
                  <a:lnTo>
                    <a:pt x="1354" y="153"/>
                  </a:lnTo>
                  <a:lnTo>
                    <a:pt x="1386" y="183"/>
                  </a:lnTo>
                  <a:lnTo>
                    <a:pt x="1418" y="209"/>
                  </a:lnTo>
                  <a:lnTo>
                    <a:pt x="1449" y="218"/>
                  </a:lnTo>
                  <a:lnTo>
                    <a:pt x="1480" y="204"/>
                  </a:lnTo>
                  <a:lnTo>
                    <a:pt x="1512" y="180"/>
                  </a:lnTo>
                  <a:lnTo>
                    <a:pt x="1543" y="155"/>
                  </a:lnTo>
                  <a:lnTo>
                    <a:pt x="1575" y="130"/>
                  </a:lnTo>
                  <a:lnTo>
                    <a:pt x="1606" y="103"/>
                  </a:lnTo>
                  <a:lnTo>
                    <a:pt x="1638" y="74"/>
                  </a:lnTo>
                  <a:lnTo>
                    <a:pt x="1669" y="46"/>
                  </a:lnTo>
                  <a:lnTo>
                    <a:pt x="1701" y="19"/>
                  </a:lnTo>
                  <a:lnTo>
                    <a:pt x="1732" y="0"/>
                  </a:lnTo>
                  <a:lnTo>
                    <a:pt x="1764" y="1"/>
                  </a:lnTo>
                  <a:lnTo>
                    <a:pt x="1795" y="22"/>
                  </a:lnTo>
                  <a:lnTo>
                    <a:pt x="1827" y="49"/>
                  </a:lnTo>
                  <a:lnTo>
                    <a:pt x="1858" y="74"/>
                  </a:lnTo>
                  <a:lnTo>
                    <a:pt x="1890" y="97"/>
                  </a:lnTo>
                  <a:lnTo>
                    <a:pt x="1921" y="125"/>
                  </a:lnTo>
                  <a:lnTo>
                    <a:pt x="1953" y="157"/>
                  </a:lnTo>
                  <a:lnTo>
                    <a:pt x="1984" y="185"/>
                  </a:lnTo>
                  <a:lnTo>
                    <a:pt x="2016" y="207"/>
                  </a:lnTo>
                  <a:lnTo>
                    <a:pt x="2047" y="216"/>
                  </a:lnTo>
                  <a:lnTo>
                    <a:pt x="2079" y="206"/>
                  </a:lnTo>
                  <a:lnTo>
                    <a:pt x="2110" y="180"/>
                  </a:lnTo>
                  <a:lnTo>
                    <a:pt x="2142" y="152"/>
                  </a:lnTo>
                  <a:lnTo>
                    <a:pt x="2173" y="130"/>
                  </a:lnTo>
                  <a:lnTo>
                    <a:pt x="2205" y="107"/>
                  </a:lnTo>
                  <a:lnTo>
                    <a:pt x="2236" y="76"/>
                  </a:lnTo>
                </a:path>
              </a:pathLst>
            </a:custGeom>
            <a:noFill/>
            <a:ln w="1905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0" name="Freeform 117"/>
            <p:cNvSpPr>
              <a:spLocks/>
            </p:cNvSpPr>
            <p:nvPr/>
          </p:nvSpPr>
          <p:spPr bwMode="auto">
            <a:xfrm>
              <a:off x="1601788" y="1537493"/>
              <a:ext cx="3549650" cy="2338388"/>
            </a:xfrm>
            <a:custGeom>
              <a:avLst/>
              <a:gdLst>
                <a:gd name="T0" fmla="*/ 32 w 2236"/>
                <a:gd name="T1" fmla="*/ 1431 h 1473"/>
                <a:gd name="T2" fmla="*/ 95 w 2236"/>
                <a:gd name="T3" fmla="*/ 1347 h 1473"/>
                <a:gd name="T4" fmla="*/ 158 w 2236"/>
                <a:gd name="T5" fmla="*/ 1263 h 1473"/>
                <a:gd name="T6" fmla="*/ 221 w 2236"/>
                <a:gd name="T7" fmla="*/ 1179 h 1473"/>
                <a:gd name="T8" fmla="*/ 284 w 2236"/>
                <a:gd name="T9" fmla="*/ 1094 h 1473"/>
                <a:gd name="T10" fmla="*/ 347 w 2236"/>
                <a:gd name="T11" fmla="*/ 1010 h 1473"/>
                <a:gd name="T12" fmla="*/ 410 w 2236"/>
                <a:gd name="T13" fmla="*/ 926 h 1473"/>
                <a:gd name="T14" fmla="*/ 473 w 2236"/>
                <a:gd name="T15" fmla="*/ 842 h 1473"/>
                <a:gd name="T16" fmla="*/ 536 w 2236"/>
                <a:gd name="T17" fmla="*/ 757 h 1473"/>
                <a:gd name="T18" fmla="*/ 599 w 2236"/>
                <a:gd name="T19" fmla="*/ 673 h 1473"/>
                <a:gd name="T20" fmla="*/ 662 w 2236"/>
                <a:gd name="T21" fmla="*/ 589 h 1473"/>
                <a:gd name="T22" fmla="*/ 725 w 2236"/>
                <a:gd name="T23" fmla="*/ 505 h 1473"/>
                <a:gd name="T24" fmla="*/ 788 w 2236"/>
                <a:gd name="T25" fmla="*/ 421 h 1473"/>
                <a:gd name="T26" fmla="*/ 851 w 2236"/>
                <a:gd name="T27" fmla="*/ 336 h 1473"/>
                <a:gd name="T28" fmla="*/ 914 w 2236"/>
                <a:gd name="T29" fmla="*/ 252 h 1473"/>
                <a:gd name="T30" fmla="*/ 976 w 2236"/>
                <a:gd name="T31" fmla="*/ 168 h 1473"/>
                <a:gd name="T32" fmla="*/ 1040 w 2236"/>
                <a:gd name="T33" fmla="*/ 84 h 1473"/>
                <a:gd name="T34" fmla="*/ 1103 w 2236"/>
                <a:gd name="T35" fmla="*/ 0 h 1473"/>
                <a:gd name="T36" fmla="*/ 1165 w 2236"/>
                <a:gd name="T37" fmla="*/ 0 h 1473"/>
                <a:gd name="T38" fmla="*/ 1229 w 2236"/>
                <a:gd name="T39" fmla="*/ 0 h 1473"/>
                <a:gd name="T40" fmla="*/ 1291 w 2236"/>
                <a:gd name="T41" fmla="*/ 0 h 1473"/>
                <a:gd name="T42" fmla="*/ 1354 w 2236"/>
                <a:gd name="T43" fmla="*/ 0 h 1473"/>
                <a:gd name="T44" fmla="*/ 1418 w 2236"/>
                <a:gd name="T45" fmla="*/ 0 h 1473"/>
                <a:gd name="T46" fmla="*/ 1480 w 2236"/>
                <a:gd name="T47" fmla="*/ 0 h 1473"/>
                <a:gd name="T48" fmla="*/ 1543 w 2236"/>
                <a:gd name="T49" fmla="*/ 0 h 1473"/>
                <a:gd name="T50" fmla="*/ 1606 w 2236"/>
                <a:gd name="T51" fmla="*/ 0 h 1473"/>
                <a:gd name="T52" fmla="*/ 1669 w 2236"/>
                <a:gd name="T53" fmla="*/ 0 h 1473"/>
                <a:gd name="T54" fmla="*/ 1732 w 2236"/>
                <a:gd name="T55" fmla="*/ 0 h 1473"/>
                <a:gd name="T56" fmla="*/ 1795 w 2236"/>
                <a:gd name="T57" fmla="*/ 0 h 1473"/>
                <a:gd name="T58" fmla="*/ 1858 w 2236"/>
                <a:gd name="T59" fmla="*/ 0 h 1473"/>
                <a:gd name="T60" fmla="*/ 1921 w 2236"/>
                <a:gd name="T61" fmla="*/ 0 h 1473"/>
                <a:gd name="T62" fmla="*/ 1984 w 2236"/>
                <a:gd name="T63" fmla="*/ 0 h 1473"/>
                <a:gd name="T64" fmla="*/ 2047 w 2236"/>
                <a:gd name="T65" fmla="*/ 0 h 1473"/>
                <a:gd name="T66" fmla="*/ 2110 w 2236"/>
                <a:gd name="T67" fmla="*/ 0 h 1473"/>
                <a:gd name="T68" fmla="*/ 2173 w 2236"/>
                <a:gd name="T69" fmla="*/ 0 h 1473"/>
                <a:gd name="T70" fmla="*/ 2236 w 2236"/>
                <a:gd name="T71" fmla="*/ 0 h 1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236" h="1473">
                  <a:moveTo>
                    <a:pt x="0" y="1473"/>
                  </a:moveTo>
                  <a:lnTo>
                    <a:pt x="32" y="1431"/>
                  </a:lnTo>
                  <a:lnTo>
                    <a:pt x="63" y="1389"/>
                  </a:lnTo>
                  <a:lnTo>
                    <a:pt x="95" y="1347"/>
                  </a:lnTo>
                  <a:lnTo>
                    <a:pt x="126" y="1305"/>
                  </a:lnTo>
                  <a:lnTo>
                    <a:pt x="158" y="1263"/>
                  </a:lnTo>
                  <a:lnTo>
                    <a:pt x="189" y="1220"/>
                  </a:lnTo>
                  <a:lnTo>
                    <a:pt x="221" y="1179"/>
                  </a:lnTo>
                  <a:lnTo>
                    <a:pt x="252" y="1136"/>
                  </a:lnTo>
                  <a:lnTo>
                    <a:pt x="284" y="1094"/>
                  </a:lnTo>
                  <a:lnTo>
                    <a:pt x="315" y="1052"/>
                  </a:lnTo>
                  <a:lnTo>
                    <a:pt x="347" y="1010"/>
                  </a:lnTo>
                  <a:lnTo>
                    <a:pt x="378" y="968"/>
                  </a:lnTo>
                  <a:lnTo>
                    <a:pt x="410" y="926"/>
                  </a:lnTo>
                  <a:lnTo>
                    <a:pt x="441" y="884"/>
                  </a:lnTo>
                  <a:lnTo>
                    <a:pt x="473" y="842"/>
                  </a:lnTo>
                  <a:lnTo>
                    <a:pt x="504" y="800"/>
                  </a:lnTo>
                  <a:lnTo>
                    <a:pt x="536" y="757"/>
                  </a:lnTo>
                  <a:lnTo>
                    <a:pt x="567" y="715"/>
                  </a:lnTo>
                  <a:lnTo>
                    <a:pt x="599" y="673"/>
                  </a:lnTo>
                  <a:lnTo>
                    <a:pt x="630" y="631"/>
                  </a:lnTo>
                  <a:lnTo>
                    <a:pt x="662" y="589"/>
                  </a:lnTo>
                  <a:lnTo>
                    <a:pt x="693" y="547"/>
                  </a:lnTo>
                  <a:lnTo>
                    <a:pt x="725" y="505"/>
                  </a:lnTo>
                  <a:lnTo>
                    <a:pt x="756" y="463"/>
                  </a:lnTo>
                  <a:lnTo>
                    <a:pt x="788" y="421"/>
                  </a:lnTo>
                  <a:lnTo>
                    <a:pt x="819" y="379"/>
                  </a:lnTo>
                  <a:lnTo>
                    <a:pt x="851" y="336"/>
                  </a:lnTo>
                  <a:lnTo>
                    <a:pt x="882" y="294"/>
                  </a:lnTo>
                  <a:lnTo>
                    <a:pt x="914" y="252"/>
                  </a:lnTo>
                  <a:lnTo>
                    <a:pt x="945" y="210"/>
                  </a:lnTo>
                  <a:lnTo>
                    <a:pt x="976" y="168"/>
                  </a:lnTo>
                  <a:lnTo>
                    <a:pt x="1008" y="126"/>
                  </a:lnTo>
                  <a:lnTo>
                    <a:pt x="1040" y="84"/>
                  </a:lnTo>
                  <a:lnTo>
                    <a:pt x="1071" y="42"/>
                  </a:lnTo>
                  <a:lnTo>
                    <a:pt x="1103" y="0"/>
                  </a:lnTo>
                  <a:lnTo>
                    <a:pt x="1134" y="0"/>
                  </a:lnTo>
                  <a:lnTo>
                    <a:pt x="1165" y="0"/>
                  </a:lnTo>
                  <a:lnTo>
                    <a:pt x="1197" y="0"/>
                  </a:lnTo>
                  <a:lnTo>
                    <a:pt x="1229" y="0"/>
                  </a:lnTo>
                  <a:lnTo>
                    <a:pt x="1260" y="0"/>
                  </a:lnTo>
                  <a:lnTo>
                    <a:pt x="1291" y="0"/>
                  </a:lnTo>
                  <a:lnTo>
                    <a:pt x="1323" y="0"/>
                  </a:lnTo>
                  <a:lnTo>
                    <a:pt x="1354" y="0"/>
                  </a:lnTo>
                  <a:lnTo>
                    <a:pt x="1386" y="0"/>
                  </a:lnTo>
                  <a:lnTo>
                    <a:pt x="1418" y="0"/>
                  </a:lnTo>
                  <a:lnTo>
                    <a:pt x="1449" y="0"/>
                  </a:lnTo>
                  <a:lnTo>
                    <a:pt x="1480" y="0"/>
                  </a:lnTo>
                  <a:lnTo>
                    <a:pt x="1512" y="0"/>
                  </a:lnTo>
                  <a:lnTo>
                    <a:pt x="1543" y="0"/>
                  </a:lnTo>
                  <a:lnTo>
                    <a:pt x="1575" y="0"/>
                  </a:lnTo>
                  <a:lnTo>
                    <a:pt x="1606" y="0"/>
                  </a:lnTo>
                  <a:lnTo>
                    <a:pt x="1638" y="0"/>
                  </a:lnTo>
                  <a:lnTo>
                    <a:pt x="1669" y="0"/>
                  </a:lnTo>
                  <a:lnTo>
                    <a:pt x="1701" y="0"/>
                  </a:lnTo>
                  <a:lnTo>
                    <a:pt x="1732" y="0"/>
                  </a:lnTo>
                  <a:lnTo>
                    <a:pt x="1764" y="0"/>
                  </a:lnTo>
                  <a:lnTo>
                    <a:pt x="1795" y="0"/>
                  </a:lnTo>
                  <a:lnTo>
                    <a:pt x="1827" y="0"/>
                  </a:lnTo>
                  <a:lnTo>
                    <a:pt x="1858" y="0"/>
                  </a:lnTo>
                  <a:lnTo>
                    <a:pt x="1890" y="0"/>
                  </a:lnTo>
                  <a:lnTo>
                    <a:pt x="1921" y="0"/>
                  </a:lnTo>
                  <a:lnTo>
                    <a:pt x="1953" y="0"/>
                  </a:lnTo>
                  <a:lnTo>
                    <a:pt x="1984" y="0"/>
                  </a:lnTo>
                  <a:lnTo>
                    <a:pt x="2016" y="0"/>
                  </a:lnTo>
                  <a:lnTo>
                    <a:pt x="2047" y="0"/>
                  </a:lnTo>
                  <a:lnTo>
                    <a:pt x="2079" y="0"/>
                  </a:lnTo>
                  <a:lnTo>
                    <a:pt x="2110" y="0"/>
                  </a:lnTo>
                  <a:lnTo>
                    <a:pt x="2142" y="0"/>
                  </a:lnTo>
                  <a:lnTo>
                    <a:pt x="2173" y="0"/>
                  </a:lnTo>
                  <a:lnTo>
                    <a:pt x="2205" y="0"/>
                  </a:lnTo>
                  <a:lnTo>
                    <a:pt x="2236" y="0"/>
                  </a:lnTo>
                </a:path>
              </a:pathLst>
            </a:custGeom>
            <a:noFill/>
            <a:ln w="19050" cap="flat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58"/>
            <p:cNvSpPr>
              <a:spLocks/>
            </p:cNvSpPr>
            <p:nvPr/>
          </p:nvSpPr>
          <p:spPr bwMode="auto">
            <a:xfrm>
              <a:off x="1612092" y="1382170"/>
              <a:ext cx="3549651" cy="2495550"/>
            </a:xfrm>
            <a:custGeom>
              <a:avLst/>
              <a:gdLst>
                <a:gd name="T0" fmla="*/ 32 w 2236"/>
                <a:gd name="T1" fmla="*/ 1570 h 1572"/>
                <a:gd name="T2" fmla="*/ 95 w 2236"/>
                <a:gd name="T3" fmla="*/ 1533 h 1572"/>
                <a:gd name="T4" fmla="*/ 158 w 2236"/>
                <a:gd name="T5" fmla="*/ 1464 h 1572"/>
                <a:gd name="T6" fmla="*/ 221 w 2236"/>
                <a:gd name="T7" fmla="*/ 1358 h 1572"/>
                <a:gd name="T8" fmla="*/ 284 w 2236"/>
                <a:gd name="T9" fmla="*/ 1210 h 1572"/>
                <a:gd name="T10" fmla="*/ 347 w 2236"/>
                <a:gd name="T11" fmla="*/ 1055 h 1572"/>
                <a:gd name="T12" fmla="*/ 410 w 2236"/>
                <a:gd name="T13" fmla="*/ 931 h 1572"/>
                <a:gd name="T14" fmla="*/ 473 w 2236"/>
                <a:gd name="T15" fmla="*/ 841 h 1572"/>
                <a:gd name="T16" fmla="*/ 536 w 2236"/>
                <a:gd name="T17" fmla="*/ 789 h 1572"/>
                <a:gd name="T18" fmla="*/ 599 w 2236"/>
                <a:gd name="T19" fmla="*/ 781 h 1572"/>
                <a:gd name="T20" fmla="*/ 662 w 2236"/>
                <a:gd name="T21" fmla="*/ 755 h 1572"/>
                <a:gd name="T22" fmla="*/ 725 w 2236"/>
                <a:gd name="T23" fmla="*/ 704 h 1572"/>
                <a:gd name="T24" fmla="*/ 788 w 2236"/>
                <a:gd name="T25" fmla="*/ 619 h 1572"/>
                <a:gd name="T26" fmla="*/ 851 w 2236"/>
                <a:gd name="T27" fmla="*/ 483 h 1572"/>
                <a:gd name="T28" fmla="*/ 914 w 2236"/>
                <a:gd name="T29" fmla="*/ 327 h 1572"/>
                <a:gd name="T30" fmla="*/ 976 w 2236"/>
                <a:gd name="T31" fmla="*/ 190 h 1572"/>
                <a:gd name="T32" fmla="*/ 1040 w 2236"/>
                <a:gd name="T33" fmla="*/ 81 h 1572"/>
                <a:gd name="T34" fmla="*/ 1103 w 2236"/>
                <a:gd name="T35" fmla="*/ 9 h 1572"/>
                <a:gd name="T36" fmla="*/ 1165 w 2236"/>
                <a:gd name="T37" fmla="*/ 7 h 1572"/>
                <a:gd name="T38" fmla="*/ 1229 w 2236"/>
                <a:gd name="T39" fmla="*/ 40 h 1572"/>
                <a:gd name="T40" fmla="*/ 1291 w 2236"/>
                <a:gd name="T41" fmla="*/ 92 h 1572"/>
                <a:gd name="T42" fmla="*/ 1354 w 2236"/>
                <a:gd name="T43" fmla="*/ 153 h 1572"/>
                <a:gd name="T44" fmla="*/ 1418 w 2236"/>
                <a:gd name="T45" fmla="*/ 196 h 1572"/>
                <a:gd name="T46" fmla="*/ 1480 w 2236"/>
                <a:gd name="T47" fmla="*/ 184 h 1572"/>
                <a:gd name="T48" fmla="*/ 1543 w 2236"/>
                <a:gd name="T49" fmla="*/ 147 h 1572"/>
                <a:gd name="T50" fmla="*/ 1606 w 2236"/>
                <a:gd name="T51" fmla="*/ 93 h 1572"/>
                <a:gd name="T52" fmla="*/ 1669 w 2236"/>
                <a:gd name="T53" fmla="*/ 26 h 1572"/>
                <a:gd name="T54" fmla="*/ 1732 w 2236"/>
                <a:gd name="T55" fmla="*/ 6 h 1572"/>
                <a:gd name="T56" fmla="*/ 1795 w 2236"/>
                <a:gd name="T57" fmla="*/ 21 h 1572"/>
                <a:gd name="T58" fmla="*/ 1858 w 2236"/>
                <a:gd name="T59" fmla="*/ 64 h 1572"/>
                <a:gd name="T60" fmla="*/ 1921 w 2236"/>
                <a:gd name="T61" fmla="*/ 127 h 1572"/>
                <a:gd name="T62" fmla="*/ 1984 w 2236"/>
                <a:gd name="T63" fmla="*/ 184 h 1572"/>
                <a:gd name="T64" fmla="*/ 2047 w 2236"/>
                <a:gd name="T65" fmla="*/ 191 h 1572"/>
                <a:gd name="T66" fmla="*/ 2110 w 2236"/>
                <a:gd name="T67" fmla="*/ 168 h 1572"/>
                <a:gd name="T68" fmla="*/ 2173 w 2236"/>
                <a:gd name="T69" fmla="*/ 122 h 1572"/>
                <a:gd name="T70" fmla="*/ 2236 w 2236"/>
                <a:gd name="T71" fmla="*/ 49 h 1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236" h="1572">
                  <a:moveTo>
                    <a:pt x="0" y="1572"/>
                  </a:moveTo>
                  <a:lnTo>
                    <a:pt x="32" y="1570"/>
                  </a:lnTo>
                  <a:lnTo>
                    <a:pt x="63" y="1556"/>
                  </a:lnTo>
                  <a:lnTo>
                    <a:pt x="95" y="1533"/>
                  </a:lnTo>
                  <a:lnTo>
                    <a:pt x="126" y="1503"/>
                  </a:lnTo>
                  <a:lnTo>
                    <a:pt x="158" y="1464"/>
                  </a:lnTo>
                  <a:lnTo>
                    <a:pt x="189" y="1414"/>
                  </a:lnTo>
                  <a:lnTo>
                    <a:pt x="221" y="1358"/>
                  </a:lnTo>
                  <a:lnTo>
                    <a:pt x="252" y="1290"/>
                  </a:lnTo>
                  <a:lnTo>
                    <a:pt x="284" y="1210"/>
                  </a:lnTo>
                  <a:lnTo>
                    <a:pt x="315" y="1127"/>
                  </a:lnTo>
                  <a:lnTo>
                    <a:pt x="347" y="1055"/>
                  </a:lnTo>
                  <a:lnTo>
                    <a:pt x="378" y="990"/>
                  </a:lnTo>
                  <a:lnTo>
                    <a:pt x="410" y="931"/>
                  </a:lnTo>
                  <a:lnTo>
                    <a:pt x="441" y="882"/>
                  </a:lnTo>
                  <a:lnTo>
                    <a:pt x="473" y="841"/>
                  </a:lnTo>
                  <a:lnTo>
                    <a:pt x="504" y="809"/>
                  </a:lnTo>
                  <a:lnTo>
                    <a:pt x="536" y="789"/>
                  </a:lnTo>
                  <a:lnTo>
                    <a:pt x="567" y="783"/>
                  </a:lnTo>
                  <a:lnTo>
                    <a:pt x="599" y="781"/>
                  </a:lnTo>
                  <a:lnTo>
                    <a:pt x="630" y="771"/>
                  </a:lnTo>
                  <a:lnTo>
                    <a:pt x="662" y="755"/>
                  </a:lnTo>
                  <a:lnTo>
                    <a:pt x="693" y="734"/>
                  </a:lnTo>
                  <a:lnTo>
                    <a:pt x="725" y="704"/>
                  </a:lnTo>
                  <a:lnTo>
                    <a:pt x="756" y="665"/>
                  </a:lnTo>
                  <a:lnTo>
                    <a:pt x="788" y="619"/>
                  </a:lnTo>
                  <a:lnTo>
                    <a:pt x="819" y="558"/>
                  </a:lnTo>
                  <a:lnTo>
                    <a:pt x="851" y="483"/>
                  </a:lnTo>
                  <a:lnTo>
                    <a:pt x="882" y="402"/>
                  </a:lnTo>
                  <a:lnTo>
                    <a:pt x="914" y="327"/>
                  </a:lnTo>
                  <a:lnTo>
                    <a:pt x="945" y="257"/>
                  </a:lnTo>
                  <a:lnTo>
                    <a:pt x="976" y="190"/>
                  </a:lnTo>
                  <a:lnTo>
                    <a:pt x="1008" y="131"/>
                  </a:lnTo>
                  <a:lnTo>
                    <a:pt x="1040" y="81"/>
                  </a:lnTo>
                  <a:lnTo>
                    <a:pt x="1071" y="37"/>
                  </a:lnTo>
                  <a:lnTo>
                    <a:pt x="1103" y="9"/>
                  </a:lnTo>
                  <a:lnTo>
                    <a:pt x="1134" y="0"/>
                  </a:lnTo>
                  <a:lnTo>
                    <a:pt x="1165" y="7"/>
                  </a:lnTo>
                  <a:lnTo>
                    <a:pt x="1197" y="21"/>
                  </a:lnTo>
                  <a:lnTo>
                    <a:pt x="1229" y="40"/>
                  </a:lnTo>
                  <a:lnTo>
                    <a:pt x="1260" y="65"/>
                  </a:lnTo>
                  <a:lnTo>
                    <a:pt x="1291" y="92"/>
                  </a:lnTo>
                  <a:lnTo>
                    <a:pt x="1323" y="120"/>
                  </a:lnTo>
                  <a:lnTo>
                    <a:pt x="1354" y="153"/>
                  </a:lnTo>
                  <a:lnTo>
                    <a:pt x="1386" y="183"/>
                  </a:lnTo>
                  <a:lnTo>
                    <a:pt x="1418" y="196"/>
                  </a:lnTo>
                  <a:lnTo>
                    <a:pt x="1449" y="193"/>
                  </a:lnTo>
                  <a:lnTo>
                    <a:pt x="1480" y="184"/>
                  </a:lnTo>
                  <a:lnTo>
                    <a:pt x="1512" y="169"/>
                  </a:lnTo>
                  <a:lnTo>
                    <a:pt x="1543" y="147"/>
                  </a:lnTo>
                  <a:lnTo>
                    <a:pt x="1575" y="121"/>
                  </a:lnTo>
                  <a:lnTo>
                    <a:pt x="1606" y="93"/>
                  </a:lnTo>
                  <a:lnTo>
                    <a:pt x="1638" y="59"/>
                  </a:lnTo>
                  <a:lnTo>
                    <a:pt x="1669" y="26"/>
                  </a:lnTo>
                  <a:lnTo>
                    <a:pt x="1701" y="8"/>
                  </a:lnTo>
                  <a:lnTo>
                    <a:pt x="1732" y="6"/>
                  </a:lnTo>
                  <a:lnTo>
                    <a:pt x="1764" y="10"/>
                  </a:lnTo>
                  <a:lnTo>
                    <a:pt x="1795" y="21"/>
                  </a:lnTo>
                  <a:lnTo>
                    <a:pt x="1827" y="41"/>
                  </a:lnTo>
                  <a:lnTo>
                    <a:pt x="1858" y="64"/>
                  </a:lnTo>
                  <a:lnTo>
                    <a:pt x="1890" y="91"/>
                  </a:lnTo>
                  <a:lnTo>
                    <a:pt x="1921" y="127"/>
                  </a:lnTo>
                  <a:lnTo>
                    <a:pt x="1953" y="162"/>
                  </a:lnTo>
                  <a:lnTo>
                    <a:pt x="1984" y="184"/>
                  </a:lnTo>
                  <a:lnTo>
                    <a:pt x="2016" y="191"/>
                  </a:lnTo>
                  <a:lnTo>
                    <a:pt x="2047" y="191"/>
                  </a:lnTo>
                  <a:lnTo>
                    <a:pt x="2079" y="184"/>
                  </a:lnTo>
                  <a:lnTo>
                    <a:pt x="2110" y="168"/>
                  </a:lnTo>
                  <a:lnTo>
                    <a:pt x="2142" y="148"/>
                  </a:lnTo>
                  <a:lnTo>
                    <a:pt x="2173" y="122"/>
                  </a:lnTo>
                  <a:lnTo>
                    <a:pt x="2205" y="86"/>
                  </a:lnTo>
                  <a:lnTo>
                    <a:pt x="2236" y="49"/>
                  </a:lnTo>
                </a:path>
              </a:pathLst>
            </a:custGeom>
            <a:noFill/>
            <a:ln w="19050" cap="flat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2993576" y="4031520"/>
              <a:ext cx="84991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Time (sec)</a:t>
              </a:r>
            </a:p>
          </p:txBody>
        </p:sp>
        <p:sp>
          <p:nvSpPr>
            <p:cNvPr id="207" name="TextBox 206"/>
            <p:cNvSpPr txBox="1"/>
            <p:nvPr/>
          </p:nvSpPr>
          <p:spPr>
            <a:xfrm rot="16200000">
              <a:off x="606614" y="2309555"/>
              <a:ext cx="128913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Displacement (m)</a:t>
              </a: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3386918" y="3066375"/>
              <a:ext cx="1462102" cy="600165"/>
              <a:chOff x="3386918" y="3066375"/>
              <a:chExt cx="1462102" cy="600165"/>
            </a:xfrm>
          </p:grpSpPr>
          <p:sp>
            <p:nvSpPr>
              <p:cNvPr id="121" name="TextBox 120"/>
              <p:cNvSpPr txBox="1"/>
              <p:nvPr/>
            </p:nvSpPr>
            <p:spPr>
              <a:xfrm>
                <a:off x="3731406" y="3066376"/>
                <a:ext cx="1117614" cy="6001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>
                    <a:latin typeface="Arial" panose="020B0604020202020204" pitchFamily="34" charset="0"/>
                    <a:cs typeface="Arial" panose="020B0604020202020204" pitchFamily="34" charset="0"/>
                  </a:rPr>
                  <a:t>Average accel.</a:t>
                </a:r>
              </a:p>
              <a:p>
                <a:r>
                  <a:rPr lang="en-US" sz="1100">
                    <a:latin typeface="Arial" panose="020B0604020202020204" pitchFamily="34" charset="0"/>
                    <a:cs typeface="Arial" panose="020B0604020202020204" pitchFamily="34" charset="0"/>
                  </a:rPr>
                  <a:t>Linear accel.</a:t>
                </a:r>
              </a:p>
              <a:p>
                <a:r>
                  <a:rPr lang="en-US" sz="1100">
                    <a:latin typeface="Arial" panose="020B0604020202020204" pitchFamily="34" charset="0"/>
                    <a:cs typeface="Arial" panose="020B0604020202020204" pitchFamily="34" charset="0"/>
                  </a:rPr>
                  <a:t>Static solution</a:t>
                </a:r>
              </a:p>
            </p:txBody>
          </p:sp>
          <p:cxnSp>
            <p:nvCxnSpPr>
              <p:cNvPr id="123" name="Straight Connector 122"/>
              <p:cNvCxnSpPr/>
              <p:nvPr/>
            </p:nvCxnSpPr>
            <p:spPr>
              <a:xfrm>
                <a:off x="3453390" y="3369959"/>
                <a:ext cx="2936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>
                <a:off x="3453390" y="3201928"/>
                <a:ext cx="2936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5" name="Rectangle 124"/>
              <p:cNvSpPr/>
              <p:nvPr/>
            </p:nvSpPr>
            <p:spPr>
              <a:xfrm>
                <a:off x="3386918" y="3066375"/>
                <a:ext cx="1431395" cy="5605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8" name="Straight Connector 207"/>
              <p:cNvCxnSpPr/>
              <p:nvPr/>
            </p:nvCxnSpPr>
            <p:spPr>
              <a:xfrm>
                <a:off x="3434578" y="3550934"/>
                <a:ext cx="2936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4" name="Rectangle 121"/>
          <p:cNvSpPr>
            <a:spLocks noChangeArrowheads="1"/>
          </p:cNvSpPr>
          <p:nvPr/>
        </p:nvSpPr>
        <p:spPr bwMode="auto">
          <a:xfrm>
            <a:off x="1606505" y="5321300"/>
            <a:ext cx="3549650" cy="2806700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Line 125"/>
          <p:cNvSpPr>
            <a:spLocks noChangeShapeType="1"/>
          </p:cNvSpPr>
          <p:nvPr/>
        </p:nvSpPr>
        <p:spPr bwMode="auto">
          <a:xfrm flipV="1">
            <a:off x="2198643" y="8093075"/>
            <a:ext cx="0" cy="349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Line 126"/>
          <p:cNvSpPr>
            <a:spLocks noChangeShapeType="1"/>
          </p:cNvSpPr>
          <p:nvPr/>
        </p:nvSpPr>
        <p:spPr bwMode="auto">
          <a:xfrm flipV="1">
            <a:off x="2790780" y="8093075"/>
            <a:ext cx="0" cy="349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Line 127"/>
          <p:cNvSpPr>
            <a:spLocks noChangeShapeType="1"/>
          </p:cNvSpPr>
          <p:nvPr/>
        </p:nvSpPr>
        <p:spPr bwMode="auto">
          <a:xfrm flipV="1">
            <a:off x="3381330" y="8093075"/>
            <a:ext cx="0" cy="349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" name="Line 128"/>
          <p:cNvSpPr>
            <a:spLocks noChangeShapeType="1"/>
          </p:cNvSpPr>
          <p:nvPr/>
        </p:nvSpPr>
        <p:spPr bwMode="auto">
          <a:xfrm flipV="1">
            <a:off x="3973468" y="8093075"/>
            <a:ext cx="0" cy="349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Line 129"/>
          <p:cNvSpPr>
            <a:spLocks noChangeShapeType="1"/>
          </p:cNvSpPr>
          <p:nvPr/>
        </p:nvSpPr>
        <p:spPr bwMode="auto">
          <a:xfrm flipV="1">
            <a:off x="4565605" y="8093075"/>
            <a:ext cx="0" cy="349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" name="Line 158"/>
          <p:cNvSpPr>
            <a:spLocks noChangeShapeType="1"/>
          </p:cNvSpPr>
          <p:nvPr/>
        </p:nvSpPr>
        <p:spPr bwMode="auto">
          <a:xfrm flipH="1">
            <a:off x="5121230" y="7661275"/>
            <a:ext cx="34925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" name="Line 159"/>
          <p:cNvSpPr>
            <a:spLocks noChangeShapeType="1"/>
          </p:cNvSpPr>
          <p:nvPr/>
        </p:nvSpPr>
        <p:spPr bwMode="auto">
          <a:xfrm flipH="1">
            <a:off x="5121230" y="7192963"/>
            <a:ext cx="34925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Line 160"/>
          <p:cNvSpPr>
            <a:spLocks noChangeShapeType="1"/>
          </p:cNvSpPr>
          <p:nvPr/>
        </p:nvSpPr>
        <p:spPr bwMode="auto">
          <a:xfrm flipH="1">
            <a:off x="5121230" y="6724650"/>
            <a:ext cx="34925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Line 161"/>
          <p:cNvSpPr>
            <a:spLocks noChangeShapeType="1"/>
          </p:cNvSpPr>
          <p:nvPr/>
        </p:nvSpPr>
        <p:spPr bwMode="auto">
          <a:xfrm flipH="1">
            <a:off x="5121230" y="6256338"/>
            <a:ext cx="34925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Line 162"/>
          <p:cNvSpPr>
            <a:spLocks noChangeShapeType="1"/>
          </p:cNvSpPr>
          <p:nvPr/>
        </p:nvSpPr>
        <p:spPr bwMode="auto">
          <a:xfrm flipH="1">
            <a:off x="5121230" y="5789613"/>
            <a:ext cx="34925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7" name="Freeform 174"/>
          <p:cNvSpPr>
            <a:spLocks/>
          </p:cNvSpPr>
          <p:nvPr/>
        </p:nvSpPr>
        <p:spPr bwMode="auto">
          <a:xfrm>
            <a:off x="1606505" y="5321300"/>
            <a:ext cx="1762125" cy="2806700"/>
          </a:xfrm>
          <a:custGeom>
            <a:avLst/>
            <a:gdLst>
              <a:gd name="T0" fmla="*/ 0 w 1110"/>
              <a:gd name="T1" fmla="*/ 1768 h 1768"/>
              <a:gd name="T2" fmla="*/ 56 w 1110"/>
              <a:gd name="T3" fmla="*/ 1759 h 1768"/>
              <a:gd name="T4" fmla="*/ 112 w 1110"/>
              <a:gd name="T5" fmla="*/ 1712 h 1768"/>
              <a:gd name="T6" fmla="*/ 168 w 1110"/>
              <a:gd name="T7" fmla="*/ 1650 h 1768"/>
              <a:gd name="T8" fmla="*/ 224 w 1110"/>
              <a:gd name="T9" fmla="*/ 1544 h 1768"/>
              <a:gd name="T10" fmla="*/ 280 w 1110"/>
              <a:gd name="T11" fmla="*/ 1433 h 1768"/>
              <a:gd name="T12" fmla="*/ 336 w 1110"/>
              <a:gd name="T13" fmla="*/ 1272 h 1768"/>
              <a:gd name="T14" fmla="*/ 392 w 1110"/>
              <a:gd name="T15" fmla="*/ 1179 h 1768"/>
              <a:gd name="T16" fmla="*/ 447 w 1110"/>
              <a:gd name="T17" fmla="*/ 1061 h 1768"/>
              <a:gd name="T18" fmla="*/ 503 w 1110"/>
              <a:gd name="T19" fmla="*/ 1042 h 1768"/>
              <a:gd name="T20" fmla="*/ 559 w 1110"/>
              <a:gd name="T21" fmla="*/ 955 h 1768"/>
              <a:gd name="T22" fmla="*/ 615 w 1110"/>
              <a:gd name="T23" fmla="*/ 1016 h 1768"/>
              <a:gd name="T24" fmla="*/ 671 w 1110"/>
              <a:gd name="T25" fmla="*/ 912 h 1768"/>
              <a:gd name="T26" fmla="*/ 727 w 1110"/>
              <a:gd name="T27" fmla="*/ 971 h 1768"/>
              <a:gd name="T28" fmla="*/ 783 w 1110"/>
              <a:gd name="T29" fmla="*/ 753 h 1768"/>
              <a:gd name="T30" fmla="*/ 839 w 1110"/>
              <a:gd name="T31" fmla="*/ 825 h 1768"/>
              <a:gd name="T32" fmla="*/ 895 w 1110"/>
              <a:gd name="T33" fmla="*/ 472 h 1768"/>
              <a:gd name="T34" fmla="*/ 951 w 1110"/>
              <a:gd name="T35" fmla="*/ 611 h 1768"/>
              <a:gd name="T36" fmla="*/ 1006 w 1110"/>
              <a:gd name="T37" fmla="*/ 151 h 1768"/>
              <a:gd name="T38" fmla="*/ 1062 w 1110"/>
              <a:gd name="T39" fmla="*/ 517 h 1768"/>
              <a:gd name="T40" fmla="*/ 1110 w 1110"/>
              <a:gd name="T41" fmla="*/ 0 h 1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110" h="1768">
                <a:moveTo>
                  <a:pt x="0" y="1768"/>
                </a:moveTo>
                <a:lnTo>
                  <a:pt x="56" y="1759"/>
                </a:lnTo>
                <a:lnTo>
                  <a:pt x="112" y="1712"/>
                </a:lnTo>
                <a:lnTo>
                  <a:pt x="168" y="1650"/>
                </a:lnTo>
                <a:lnTo>
                  <a:pt x="224" y="1544"/>
                </a:lnTo>
                <a:lnTo>
                  <a:pt x="280" y="1433"/>
                </a:lnTo>
                <a:lnTo>
                  <a:pt x="336" y="1272"/>
                </a:lnTo>
                <a:lnTo>
                  <a:pt x="392" y="1179"/>
                </a:lnTo>
                <a:lnTo>
                  <a:pt x="447" y="1061"/>
                </a:lnTo>
                <a:lnTo>
                  <a:pt x="503" y="1042"/>
                </a:lnTo>
                <a:lnTo>
                  <a:pt x="559" y="955"/>
                </a:lnTo>
                <a:lnTo>
                  <a:pt x="615" y="1016"/>
                </a:lnTo>
                <a:lnTo>
                  <a:pt x="671" y="912"/>
                </a:lnTo>
                <a:lnTo>
                  <a:pt x="727" y="971"/>
                </a:lnTo>
                <a:lnTo>
                  <a:pt x="783" y="753"/>
                </a:lnTo>
                <a:lnTo>
                  <a:pt x="839" y="825"/>
                </a:lnTo>
                <a:lnTo>
                  <a:pt x="895" y="472"/>
                </a:lnTo>
                <a:lnTo>
                  <a:pt x="951" y="611"/>
                </a:lnTo>
                <a:lnTo>
                  <a:pt x="1006" y="151"/>
                </a:lnTo>
                <a:lnTo>
                  <a:pt x="1062" y="517"/>
                </a:lnTo>
                <a:lnTo>
                  <a:pt x="1110" y="0"/>
                </a:lnTo>
              </a:path>
            </a:pathLst>
          </a:custGeom>
          <a:noFill/>
          <a:ln w="19050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" name="Freeform 175"/>
          <p:cNvSpPr>
            <a:spLocks/>
          </p:cNvSpPr>
          <p:nvPr/>
        </p:nvSpPr>
        <p:spPr bwMode="auto">
          <a:xfrm>
            <a:off x="3394030" y="5321300"/>
            <a:ext cx="138113" cy="941388"/>
          </a:xfrm>
          <a:custGeom>
            <a:avLst/>
            <a:gdLst>
              <a:gd name="T0" fmla="*/ 0 w 87"/>
              <a:gd name="T1" fmla="*/ 0 h 593"/>
              <a:gd name="T2" fmla="*/ 48 w 87"/>
              <a:gd name="T3" fmla="*/ 593 h 593"/>
              <a:gd name="T4" fmla="*/ 87 w 87"/>
              <a:gd name="T5" fmla="*/ 0 h 5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7" h="593">
                <a:moveTo>
                  <a:pt x="0" y="0"/>
                </a:moveTo>
                <a:lnTo>
                  <a:pt x="48" y="593"/>
                </a:lnTo>
                <a:lnTo>
                  <a:pt x="87" y="0"/>
                </a:lnTo>
              </a:path>
            </a:pathLst>
          </a:custGeom>
          <a:noFill/>
          <a:ln w="19050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9" name="Freeform 176"/>
          <p:cNvSpPr>
            <a:spLocks/>
          </p:cNvSpPr>
          <p:nvPr/>
        </p:nvSpPr>
        <p:spPr bwMode="auto">
          <a:xfrm>
            <a:off x="3578180" y="5321300"/>
            <a:ext cx="128588" cy="1430338"/>
          </a:xfrm>
          <a:custGeom>
            <a:avLst/>
            <a:gdLst>
              <a:gd name="T0" fmla="*/ 0 w 81"/>
              <a:gd name="T1" fmla="*/ 0 h 901"/>
              <a:gd name="T2" fmla="*/ 44 w 81"/>
              <a:gd name="T3" fmla="*/ 901 h 901"/>
              <a:gd name="T4" fmla="*/ 81 w 81"/>
              <a:gd name="T5" fmla="*/ 0 h 9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" h="901">
                <a:moveTo>
                  <a:pt x="0" y="0"/>
                </a:moveTo>
                <a:lnTo>
                  <a:pt x="44" y="901"/>
                </a:lnTo>
                <a:lnTo>
                  <a:pt x="81" y="0"/>
                </a:lnTo>
              </a:path>
            </a:pathLst>
          </a:custGeom>
          <a:noFill/>
          <a:ln w="19050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0" name="Freeform 177"/>
          <p:cNvSpPr>
            <a:spLocks/>
          </p:cNvSpPr>
          <p:nvPr/>
        </p:nvSpPr>
        <p:spPr bwMode="auto">
          <a:xfrm>
            <a:off x="3759155" y="5321300"/>
            <a:ext cx="120650" cy="2114550"/>
          </a:xfrm>
          <a:custGeom>
            <a:avLst/>
            <a:gdLst>
              <a:gd name="T0" fmla="*/ 0 w 76"/>
              <a:gd name="T1" fmla="*/ 0 h 1332"/>
              <a:gd name="T2" fmla="*/ 42 w 76"/>
              <a:gd name="T3" fmla="*/ 1332 h 1332"/>
              <a:gd name="T4" fmla="*/ 76 w 76"/>
              <a:gd name="T5" fmla="*/ 0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6" h="1332">
                <a:moveTo>
                  <a:pt x="0" y="0"/>
                </a:moveTo>
                <a:lnTo>
                  <a:pt x="42" y="1332"/>
                </a:lnTo>
                <a:lnTo>
                  <a:pt x="76" y="0"/>
                </a:lnTo>
              </a:path>
            </a:pathLst>
          </a:custGeom>
          <a:noFill/>
          <a:ln w="19050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1" name="Line 178"/>
          <p:cNvSpPr>
            <a:spLocks noChangeShapeType="1"/>
          </p:cNvSpPr>
          <p:nvPr/>
        </p:nvSpPr>
        <p:spPr bwMode="auto">
          <a:xfrm>
            <a:off x="3941718" y="5321300"/>
            <a:ext cx="55563" cy="280670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2" name="Line 179"/>
          <p:cNvSpPr>
            <a:spLocks noChangeShapeType="1"/>
          </p:cNvSpPr>
          <p:nvPr/>
        </p:nvSpPr>
        <p:spPr bwMode="auto">
          <a:xfrm flipV="1">
            <a:off x="4006805" y="5321300"/>
            <a:ext cx="44450" cy="280670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3" name="Line 180"/>
          <p:cNvSpPr>
            <a:spLocks noChangeShapeType="1"/>
          </p:cNvSpPr>
          <p:nvPr/>
        </p:nvSpPr>
        <p:spPr bwMode="auto">
          <a:xfrm>
            <a:off x="4124280" y="5321300"/>
            <a:ext cx="36513" cy="280670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" name="Line 181"/>
          <p:cNvSpPr>
            <a:spLocks noChangeShapeType="1"/>
          </p:cNvSpPr>
          <p:nvPr/>
        </p:nvSpPr>
        <p:spPr bwMode="auto">
          <a:xfrm flipV="1">
            <a:off x="4195718" y="5321300"/>
            <a:ext cx="28575" cy="280670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" name="Line 182"/>
          <p:cNvSpPr>
            <a:spLocks noChangeShapeType="1"/>
          </p:cNvSpPr>
          <p:nvPr/>
        </p:nvSpPr>
        <p:spPr bwMode="auto">
          <a:xfrm>
            <a:off x="4305255" y="5321300"/>
            <a:ext cx="22225" cy="280670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" name="Line 183"/>
          <p:cNvSpPr>
            <a:spLocks noChangeShapeType="1"/>
          </p:cNvSpPr>
          <p:nvPr/>
        </p:nvSpPr>
        <p:spPr bwMode="auto">
          <a:xfrm flipV="1">
            <a:off x="4381455" y="5321300"/>
            <a:ext cx="17463" cy="280670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7" name="Line 184"/>
          <p:cNvSpPr>
            <a:spLocks noChangeShapeType="1"/>
          </p:cNvSpPr>
          <p:nvPr/>
        </p:nvSpPr>
        <p:spPr bwMode="auto">
          <a:xfrm>
            <a:off x="4484643" y="5321300"/>
            <a:ext cx="12700" cy="280670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" name="Line 185"/>
          <p:cNvSpPr>
            <a:spLocks noChangeShapeType="1"/>
          </p:cNvSpPr>
          <p:nvPr/>
        </p:nvSpPr>
        <p:spPr bwMode="auto">
          <a:xfrm flipV="1">
            <a:off x="4565605" y="5321300"/>
            <a:ext cx="11113" cy="280670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9" name="Line 186"/>
          <p:cNvSpPr>
            <a:spLocks noChangeShapeType="1"/>
          </p:cNvSpPr>
          <p:nvPr/>
        </p:nvSpPr>
        <p:spPr bwMode="auto">
          <a:xfrm>
            <a:off x="4662443" y="5321300"/>
            <a:ext cx="7938" cy="280670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0" name="Line 187"/>
          <p:cNvSpPr>
            <a:spLocks noChangeShapeType="1"/>
          </p:cNvSpPr>
          <p:nvPr/>
        </p:nvSpPr>
        <p:spPr bwMode="auto">
          <a:xfrm flipV="1">
            <a:off x="4746580" y="5321300"/>
            <a:ext cx="6350" cy="280670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1" name="Line 188"/>
          <p:cNvSpPr>
            <a:spLocks noChangeShapeType="1"/>
          </p:cNvSpPr>
          <p:nvPr/>
        </p:nvSpPr>
        <p:spPr bwMode="auto">
          <a:xfrm>
            <a:off x="4840243" y="5321300"/>
            <a:ext cx="4763" cy="280670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2" name="Line 189"/>
          <p:cNvSpPr>
            <a:spLocks noChangeShapeType="1"/>
          </p:cNvSpPr>
          <p:nvPr/>
        </p:nvSpPr>
        <p:spPr bwMode="auto">
          <a:xfrm flipV="1">
            <a:off x="4925968" y="5321300"/>
            <a:ext cx="4763" cy="280670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3" name="Line 190"/>
          <p:cNvSpPr>
            <a:spLocks noChangeShapeType="1"/>
          </p:cNvSpPr>
          <p:nvPr/>
        </p:nvSpPr>
        <p:spPr bwMode="auto">
          <a:xfrm>
            <a:off x="5018043" y="5321300"/>
            <a:ext cx="3175" cy="280670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" name="Line 191"/>
          <p:cNvSpPr>
            <a:spLocks noChangeShapeType="1"/>
          </p:cNvSpPr>
          <p:nvPr/>
        </p:nvSpPr>
        <p:spPr bwMode="auto">
          <a:xfrm flipV="1">
            <a:off x="5105355" y="5321300"/>
            <a:ext cx="1588" cy="280670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" name="Freeform 192"/>
          <p:cNvSpPr>
            <a:spLocks/>
          </p:cNvSpPr>
          <p:nvPr/>
        </p:nvSpPr>
        <p:spPr bwMode="auto">
          <a:xfrm>
            <a:off x="1606505" y="5789613"/>
            <a:ext cx="3549650" cy="2338388"/>
          </a:xfrm>
          <a:custGeom>
            <a:avLst/>
            <a:gdLst>
              <a:gd name="T0" fmla="*/ 0 w 2236"/>
              <a:gd name="T1" fmla="*/ 1473 h 1473"/>
              <a:gd name="T2" fmla="*/ 56 w 2236"/>
              <a:gd name="T3" fmla="*/ 1400 h 1473"/>
              <a:gd name="T4" fmla="*/ 112 w 2236"/>
              <a:gd name="T5" fmla="*/ 1326 h 1473"/>
              <a:gd name="T6" fmla="*/ 168 w 2236"/>
              <a:gd name="T7" fmla="*/ 1252 h 1473"/>
              <a:gd name="T8" fmla="*/ 224 w 2236"/>
              <a:gd name="T9" fmla="*/ 1179 h 1473"/>
              <a:gd name="T10" fmla="*/ 280 w 2236"/>
              <a:gd name="T11" fmla="*/ 1105 h 1473"/>
              <a:gd name="T12" fmla="*/ 336 w 2236"/>
              <a:gd name="T13" fmla="*/ 1031 h 1473"/>
              <a:gd name="T14" fmla="*/ 392 w 2236"/>
              <a:gd name="T15" fmla="*/ 958 h 1473"/>
              <a:gd name="T16" fmla="*/ 447 w 2236"/>
              <a:gd name="T17" fmla="*/ 884 h 1473"/>
              <a:gd name="T18" fmla="*/ 503 w 2236"/>
              <a:gd name="T19" fmla="*/ 810 h 1473"/>
              <a:gd name="T20" fmla="*/ 559 w 2236"/>
              <a:gd name="T21" fmla="*/ 737 h 1473"/>
              <a:gd name="T22" fmla="*/ 615 w 2236"/>
              <a:gd name="T23" fmla="*/ 663 h 1473"/>
              <a:gd name="T24" fmla="*/ 671 w 2236"/>
              <a:gd name="T25" fmla="*/ 589 h 1473"/>
              <a:gd name="T26" fmla="*/ 727 w 2236"/>
              <a:gd name="T27" fmla="*/ 516 h 1473"/>
              <a:gd name="T28" fmla="*/ 783 w 2236"/>
              <a:gd name="T29" fmla="*/ 442 h 1473"/>
              <a:gd name="T30" fmla="*/ 839 w 2236"/>
              <a:gd name="T31" fmla="*/ 368 h 1473"/>
              <a:gd name="T32" fmla="*/ 895 w 2236"/>
              <a:gd name="T33" fmla="*/ 294 h 1473"/>
              <a:gd name="T34" fmla="*/ 951 w 2236"/>
              <a:gd name="T35" fmla="*/ 221 h 1473"/>
              <a:gd name="T36" fmla="*/ 1006 w 2236"/>
              <a:gd name="T37" fmla="*/ 147 h 1473"/>
              <a:gd name="T38" fmla="*/ 1062 w 2236"/>
              <a:gd name="T39" fmla="*/ 73 h 1473"/>
              <a:gd name="T40" fmla="*/ 1118 w 2236"/>
              <a:gd name="T41" fmla="*/ 0 h 1473"/>
              <a:gd name="T42" fmla="*/ 1174 w 2236"/>
              <a:gd name="T43" fmla="*/ 0 h 1473"/>
              <a:gd name="T44" fmla="*/ 1230 w 2236"/>
              <a:gd name="T45" fmla="*/ 0 h 1473"/>
              <a:gd name="T46" fmla="*/ 1286 w 2236"/>
              <a:gd name="T47" fmla="*/ 0 h 1473"/>
              <a:gd name="T48" fmla="*/ 1342 w 2236"/>
              <a:gd name="T49" fmla="*/ 0 h 1473"/>
              <a:gd name="T50" fmla="*/ 1398 w 2236"/>
              <a:gd name="T51" fmla="*/ 0 h 1473"/>
              <a:gd name="T52" fmla="*/ 1454 w 2236"/>
              <a:gd name="T53" fmla="*/ 0 h 1473"/>
              <a:gd name="T54" fmla="*/ 1510 w 2236"/>
              <a:gd name="T55" fmla="*/ 0 h 1473"/>
              <a:gd name="T56" fmla="*/ 1565 w 2236"/>
              <a:gd name="T57" fmla="*/ 0 h 1473"/>
              <a:gd name="T58" fmla="*/ 1621 w 2236"/>
              <a:gd name="T59" fmla="*/ 0 h 1473"/>
              <a:gd name="T60" fmla="*/ 1677 w 2236"/>
              <a:gd name="T61" fmla="*/ 0 h 1473"/>
              <a:gd name="T62" fmla="*/ 1733 w 2236"/>
              <a:gd name="T63" fmla="*/ 0 h 1473"/>
              <a:gd name="T64" fmla="*/ 1789 w 2236"/>
              <a:gd name="T65" fmla="*/ 0 h 1473"/>
              <a:gd name="T66" fmla="*/ 1845 w 2236"/>
              <a:gd name="T67" fmla="*/ 0 h 1473"/>
              <a:gd name="T68" fmla="*/ 1901 w 2236"/>
              <a:gd name="T69" fmla="*/ 0 h 1473"/>
              <a:gd name="T70" fmla="*/ 1957 w 2236"/>
              <a:gd name="T71" fmla="*/ 0 h 1473"/>
              <a:gd name="T72" fmla="*/ 2013 w 2236"/>
              <a:gd name="T73" fmla="*/ 0 h 1473"/>
              <a:gd name="T74" fmla="*/ 2069 w 2236"/>
              <a:gd name="T75" fmla="*/ 0 h 1473"/>
              <a:gd name="T76" fmla="*/ 2124 w 2236"/>
              <a:gd name="T77" fmla="*/ 0 h 1473"/>
              <a:gd name="T78" fmla="*/ 2180 w 2236"/>
              <a:gd name="T79" fmla="*/ 0 h 1473"/>
              <a:gd name="T80" fmla="*/ 2236 w 2236"/>
              <a:gd name="T81" fmla="*/ 0 h 14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236" h="1473">
                <a:moveTo>
                  <a:pt x="0" y="1473"/>
                </a:moveTo>
                <a:lnTo>
                  <a:pt x="56" y="1400"/>
                </a:lnTo>
                <a:lnTo>
                  <a:pt x="112" y="1326"/>
                </a:lnTo>
                <a:lnTo>
                  <a:pt x="168" y="1252"/>
                </a:lnTo>
                <a:lnTo>
                  <a:pt x="224" y="1179"/>
                </a:lnTo>
                <a:lnTo>
                  <a:pt x="280" y="1105"/>
                </a:lnTo>
                <a:lnTo>
                  <a:pt x="336" y="1031"/>
                </a:lnTo>
                <a:lnTo>
                  <a:pt x="392" y="958"/>
                </a:lnTo>
                <a:lnTo>
                  <a:pt x="447" y="884"/>
                </a:lnTo>
                <a:lnTo>
                  <a:pt x="503" y="810"/>
                </a:lnTo>
                <a:lnTo>
                  <a:pt x="559" y="737"/>
                </a:lnTo>
                <a:lnTo>
                  <a:pt x="615" y="663"/>
                </a:lnTo>
                <a:lnTo>
                  <a:pt x="671" y="589"/>
                </a:lnTo>
                <a:lnTo>
                  <a:pt x="727" y="516"/>
                </a:lnTo>
                <a:lnTo>
                  <a:pt x="783" y="442"/>
                </a:lnTo>
                <a:lnTo>
                  <a:pt x="839" y="368"/>
                </a:lnTo>
                <a:lnTo>
                  <a:pt x="895" y="294"/>
                </a:lnTo>
                <a:lnTo>
                  <a:pt x="951" y="221"/>
                </a:lnTo>
                <a:lnTo>
                  <a:pt x="1006" y="147"/>
                </a:lnTo>
                <a:lnTo>
                  <a:pt x="1062" y="73"/>
                </a:lnTo>
                <a:lnTo>
                  <a:pt x="1118" y="0"/>
                </a:lnTo>
                <a:lnTo>
                  <a:pt x="1174" y="0"/>
                </a:lnTo>
                <a:lnTo>
                  <a:pt x="1230" y="0"/>
                </a:lnTo>
                <a:lnTo>
                  <a:pt x="1286" y="0"/>
                </a:lnTo>
                <a:lnTo>
                  <a:pt x="1342" y="0"/>
                </a:lnTo>
                <a:lnTo>
                  <a:pt x="1398" y="0"/>
                </a:lnTo>
                <a:lnTo>
                  <a:pt x="1454" y="0"/>
                </a:lnTo>
                <a:lnTo>
                  <a:pt x="1510" y="0"/>
                </a:lnTo>
                <a:lnTo>
                  <a:pt x="1565" y="0"/>
                </a:lnTo>
                <a:lnTo>
                  <a:pt x="1621" y="0"/>
                </a:lnTo>
                <a:lnTo>
                  <a:pt x="1677" y="0"/>
                </a:lnTo>
                <a:lnTo>
                  <a:pt x="1733" y="0"/>
                </a:lnTo>
                <a:lnTo>
                  <a:pt x="1789" y="0"/>
                </a:lnTo>
                <a:lnTo>
                  <a:pt x="1845" y="0"/>
                </a:lnTo>
                <a:lnTo>
                  <a:pt x="1901" y="0"/>
                </a:lnTo>
                <a:lnTo>
                  <a:pt x="1957" y="0"/>
                </a:lnTo>
                <a:lnTo>
                  <a:pt x="2013" y="0"/>
                </a:lnTo>
                <a:lnTo>
                  <a:pt x="2069" y="0"/>
                </a:lnTo>
                <a:lnTo>
                  <a:pt x="2124" y="0"/>
                </a:lnTo>
                <a:lnTo>
                  <a:pt x="2180" y="0"/>
                </a:lnTo>
                <a:lnTo>
                  <a:pt x="2236" y="0"/>
                </a:lnTo>
              </a:path>
            </a:pathLst>
          </a:custGeom>
          <a:noFill/>
          <a:ln w="19050" cap="flat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Freeform 58"/>
          <p:cNvSpPr>
            <a:spLocks/>
          </p:cNvSpPr>
          <p:nvPr/>
        </p:nvSpPr>
        <p:spPr bwMode="auto">
          <a:xfrm>
            <a:off x="1609680" y="5630608"/>
            <a:ext cx="3549650" cy="2493963"/>
          </a:xfrm>
          <a:custGeom>
            <a:avLst/>
            <a:gdLst>
              <a:gd name="T0" fmla="*/ 0 w 2236"/>
              <a:gd name="T1" fmla="*/ 1571 h 1571"/>
              <a:gd name="T2" fmla="*/ 56 w 2236"/>
              <a:gd name="T3" fmla="*/ 1559 h 1571"/>
              <a:gd name="T4" fmla="*/ 112 w 2236"/>
              <a:gd name="T5" fmla="*/ 1517 h 1571"/>
              <a:gd name="T6" fmla="*/ 168 w 2236"/>
              <a:gd name="T7" fmla="*/ 1448 h 1571"/>
              <a:gd name="T8" fmla="*/ 224 w 2236"/>
              <a:gd name="T9" fmla="*/ 1353 h 1571"/>
              <a:gd name="T10" fmla="*/ 280 w 2236"/>
              <a:gd name="T11" fmla="*/ 1231 h 1571"/>
              <a:gd name="T12" fmla="*/ 336 w 2236"/>
              <a:gd name="T13" fmla="*/ 1097 h 1571"/>
              <a:gd name="T14" fmla="*/ 392 w 2236"/>
              <a:gd name="T15" fmla="*/ 972 h 1571"/>
              <a:gd name="T16" fmla="*/ 447 w 2236"/>
              <a:gd name="T17" fmla="*/ 878 h 1571"/>
              <a:gd name="T18" fmla="*/ 503 w 2236"/>
              <a:gd name="T19" fmla="*/ 823 h 1571"/>
              <a:gd name="T20" fmla="*/ 559 w 2236"/>
              <a:gd name="T21" fmla="*/ 789 h 1571"/>
              <a:gd name="T22" fmla="*/ 615 w 2236"/>
              <a:gd name="T23" fmla="*/ 765 h 1571"/>
              <a:gd name="T24" fmla="*/ 671 w 2236"/>
              <a:gd name="T25" fmla="*/ 750 h 1571"/>
              <a:gd name="T26" fmla="*/ 727 w 2236"/>
              <a:gd name="T27" fmla="*/ 716 h 1571"/>
              <a:gd name="T28" fmla="*/ 783 w 2236"/>
              <a:gd name="T29" fmla="*/ 640 h 1571"/>
              <a:gd name="T30" fmla="*/ 839 w 2236"/>
              <a:gd name="T31" fmla="*/ 532 h 1571"/>
              <a:gd name="T32" fmla="*/ 895 w 2236"/>
              <a:gd name="T33" fmla="*/ 409 h 1571"/>
              <a:gd name="T34" fmla="*/ 951 w 2236"/>
              <a:gd name="T35" fmla="*/ 280 h 1571"/>
              <a:gd name="T36" fmla="*/ 1006 w 2236"/>
              <a:gd name="T37" fmla="*/ 162 h 1571"/>
              <a:gd name="T38" fmla="*/ 1062 w 2236"/>
              <a:gd name="T39" fmla="*/ 67 h 1571"/>
              <a:gd name="T40" fmla="*/ 1118 w 2236"/>
              <a:gd name="T41" fmla="*/ 10 h 1571"/>
              <a:gd name="T42" fmla="*/ 1174 w 2236"/>
              <a:gd name="T43" fmla="*/ 1 h 1571"/>
              <a:gd name="T44" fmla="*/ 1230 w 2236"/>
              <a:gd name="T45" fmla="*/ 26 h 1571"/>
              <a:gd name="T46" fmla="*/ 1286 w 2236"/>
              <a:gd name="T47" fmla="*/ 67 h 1571"/>
              <a:gd name="T48" fmla="*/ 1342 w 2236"/>
              <a:gd name="T49" fmla="*/ 120 h 1571"/>
              <a:gd name="T50" fmla="*/ 1398 w 2236"/>
              <a:gd name="T51" fmla="*/ 171 h 1571"/>
              <a:gd name="T52" fmla="*/ 1454 w 2236"/>
              <a:gd name="T53" fmla="*/ 195 h 1571"/>
              <a:gd name="T54" fmla="*/ 1510 w 2236"/>
              <a:gd name="T55" fmla="*/ 188 h 1571"/>
              <a:gd name="T56" fmla="*/ 1565 w 2236"/>
              <a:gd name="T57" fmla="*/ 151 h 1571"/>
              <a:gd name="T58" fmla="*/ 1621 w 2236"/>
              <a:gd name="T59" fmla="*/ 96 h 1571"/>
              <a:gd name="T60" fmla="*/ 1677 w 2236"/>
              <a:gd name="T61" fmla="*/ 47 h 1571"/>
              <a:gd name="T62" fmla="*/ 1733 w 2236"/>
              <a:gd name="T63" fmla="*/ 12 h 1571"/>
              <a:gd name="T64" fmla="*/ 1789 w 2236"/>
              <a:gd name="T65" fmla="*/ 0 h 1571"/>
              <a:gd name="T66" fmla="*/ 1845 w 2236"/>
              <a:gd name="T67" fmla="*/ 26 h 1571"/>
              <a:gd name="T68" fmla="*/ 1901 w 2236"/>
              <a:gd name="T69" fmla="*/ 79 h 1571"/>
              <a:gd name="T70" fmla="*/ 1957 w 2236"/>
              <a:gd name="T71" fmla="*/ 131 h 1571"/>
              <a:gd name="T72" fmla="*/ 2013 w 2236"/>
              <a:gd name="T73" fmla="*/ 174 h 1571"/>
              <a:gd name="T74" fmla="*/ 2069 w 2236"/>
              <a:gd name="T75" fmla="*/ 195 h 1571"/>
              <a:gd name="T76" fmla="*/ 2124 w 2236"/>
              <a:gd name="T77" fmla="*/ 183 h 1571"/>
              <a:gd name="T78" fmla="*/ 2180 w 2236"/>
              <a:gd name="T79" fmla="*/ 145 h 1571"/>
              <a:gd name="T80" fmla="*/ 2236 w 2236"/>
              <a:gd name="T81" fmla="*/ 90 h 15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236" h="1571">
                <a:moveTo>
                  <a:pt x="0" y="1571"/>
                </a:moveTo>
                <a:lnTo>
                  <a:pt x="56" y="1559"/>
                </a:lnTo>
                <a:lnTo>
                  <a:pt x="112" y="1517"/>
                </a:lnTo>
                <a:lnTo>
                  <a:pt x="168" y="1448"/>
                </a:lnTo>
                <a:lnTo>
                  <a:pt x="224" y="1353"/>
                </a:lnTo>
                <a:lnTo>
                  <a:pt x="280" y="1231"/>
                </a:lnTo>
                <a:lnTo>
                  <a:pt x="336" y="1097"/>
                </a:lnTo>
                <a:lnTo>
                  <a:pt x="392" y="972"/>
                </a:lnTo>
                <a:lnTo>
                  <a:pt x="447" y="878"/>
                </a:lnTo>
                <a:lnTo>
                  <a:pt x="503" y="823"/>
                </a:lnTo>
                <a:lnTo>
                  <a:pt x="559" y="789"/>
                </a:lnTo>
                <a:lnTo>
                  <a:pt x="615" y="765"/>
                </a:lnTo>
                <a:lnTo>
                  <a:pt x="671" y="750"/>
                </a:lnTo>
                <a:lnTo>
                  <a:pt x="727" y="716"/>
                </a:lnTo>
                <a:lnTo>
                  <a:pt x="783" y="640"/>
                </a:lnTo>
                <a:lnTo>
                  <a:pt x="839" y="532"/>
                </a:lnTo>
                <a:lnTo>
                  <a:pt x="895" y="409"/>
                </a:lnTo>
                <a:lnTo>
                  <a:pt x="951" y="280"/>
                </a:lnTo>
                <a:lnTo>
                  <a:pt x="1006" y="162"/>
                </a:lnTo>
                <a:lnTo>
                  <a:pt x="1062" y="67"/>
                </a:lnTo>
                <a:lnTo>
                  <a:pt x="1118" y="10"/>
                </a:lnTo>
                <a:lnTo>
                  <a:pt x="1174" y="1"/>
                </a:lnTo>
                <a:lnTo>
                  <a:pt x="1230" y="26"/>
                </a:lnTo>
                <a:lnTo>
                  <a:pt x="1286" y="67"/>
                </a:lnTo>
                <a:lnTo>
                  <a:pt x="1342" y="120"/>
                </a:lnTo>
                <a:lnTo>
                  <a:pt x="1398" y="171"/>
                </a:lnTo>
                <a:lnTo>
                  <a:pt x="1454" y="195"/>
                </a:lnTo>
                <a:lnTo>
                  <a:pt x="1510" y="188"/>
                </a:lnTo>
                <a:lnTo>
                  <a:pt x="1565" y="151"/>
                </a:lnTo>
                <a:lnTo>
                  <a:pt x="1621" y="96"/>
                </a:lnTo>
                <a:lnTo>
                  <a:pt x="1677" y="47"/>
                </a:lnTo>
                <a:lnTo>
                  <a:pt x="1733" y="12"/>
                </a:lnTo>
                <a:lnTo>
                  <a:pt x="1789" y="0"/>
                </a:lnTo>
                <a:lnTo>
                  <a:pt x="1845" y="26"/>
                </a:lnTo>
                <a:lnTo>
                  <a:pt x="1901" y="79"/>
                </a:lnTo>
                <a:lnTo>
                  <a:pt x="1957" y="131"/>
                </a:lnTo>
                <a:lnTo>
                  <a:pt x="2013" y="174"/>
                </a:lnTo>
                <a:lnTo>
                  <a:pt x="2069" y="195"/>
                </a:lnTo>
                <a:lnTo>
                  <a:pt x="2124" y="183"/>
                </a:lnTo>
                <a:lnTo>
                  <a:pt x="2180" y="145"/>
                </a:lnTo>
                <a:lnTo>
                  <a:pt x="2236" y="90"/>
                </a:lnTo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" name="Rectangle 63"/>
          <p:cNvSpPr>
            <a:spLocks noChangeArrowheads="1"/>
          </p:cNvSpPr>
          <p:nvPr/>
        </p:nvSpPr>
        <p:spPr bwMode="auto">
          <a:xfrm>
            <a:off x="1601788" y="5323812"/>
            <a:ext cx="3549650" cy="2806700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" name="Line 64"/>
          <p:cNvSpPr>
            <a:spLocks noChangeShapeType="1"/>
          </p:cNvSpPr>
          <p:nvPr/>
        </p:nvSpPr>
        <p:spPr bwMode="auto">
          <a:xfrm>
            <a:off x="1601788" y="8130512"/>
            <a:ext cx="3549650" cy="0"/>
          </a:xfrm>
          <a:prstGeom prst="line">
            <a:avLst/>
          </a:prstGeom>
          <a:noFill/>
          <a:ln w="127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Line 65"/>
          <p:cNvSpPr>
            <a:spLocks noChangeShapeType="1"/>
          </p:cNvSpPr>
          <p:nvPr/>
        </p:nvSpPr>
        <p:spPr bwMode="auto">
          <a:xfrm>
            <a:off x="1601788" y="5323812"/>
            <a:ext cx="3549650" cy="0"/>
          </a:xfrm>
          <a:prstGeom prst="line">
            <a:avLst/>
          </a:prstGeom>
          <a:noFill/>
          <a:ln w="127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3" name="Line 66"/>
          <p:cNvSpPr>
            <a:spLocks noChangeShapeType="1"/>
          </p:cNvSpPr>
          <p:nvPr/>
        </p:nvSpPr>
        <p:spPr bwMode="auto">
          <a:xfrm flipV="1">
            <a:off x="1601788" y="8095587"/>
            <a:ext cx="0" cy="349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Line 67"/>
          <p:cNvSpPr>
            <a:spLocks noChangeShapeType="1"/>
          </p:cNvSpPr>
          <p:nvPr/>
        </p:nvSpPr>
        <p:spPr bwMode="auto">
          <a:xfrm flipV="1">
            <a:off x="2193926" y="8095587"/>
            <a:ext cx="0" cy="349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Line 68"/>
          <p:cNvSpPr>
            <a:spLocks noChangeShapeType="1"/>
          </p:cNvSpPr>
          <p:nvPr/>
        </p:nvSpPr>
        <p:spPr bwMode="auto">
          <a:xfrm flipV="1">
            <a:off x="2786063" y="8095587"/>
            <a:ext cx="0" cy="349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6" name="Line 69"/>
          <p:cNvSpPr>
            <a:spLocks noChangeShapeType="1"/>
          </p:cNvSpPr>
          <p:nvPr/>
        </p:nvSpPr>
        <p:spPr bwMode="auto">
          <a:xfrm flipV="1">
            <a:off x="3376613" y="8095587"/>
            <a:ext cx="0" cy="349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Line 70"/>
          <p:cNvSpPr>
            <a:spLocks noChangeShapeType="1"/>
          </p:cNvSpPr>
          <p:nvPr/>
        </p:nvSpPr>
        <p:spPr bwMode="auto">
          <a:xfrm flipV="1">
            <a:off x="3968751" y="8095587"/>
            <a:ext cx="0" cy="349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" name="Line 71"/>
          <p:cNvSpPr>
            <a:spLocks noChangeShapeType="1"/>
          </p:cNvSpPr>
          <p:nvPr/>
        </p:nvSpPr>
        <p:spPr bwMode="auto">
          <a:xfrm flipV="1">
            <a:off x="4560888" y="8095587"/>
            <a:ext cx="0" cy="349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9" name="Line 72"/>
          <p:cNvSpPr>
            <a:spLocks noChangeShapeType="1"/>
          </p:cNvSpPr>
          <p:nvPr/>
        </p:nvSpPr>
        <p:spPr bwMode="auto">
          <a:xfrm flipV="1">
            <a:off x="5151438" y="8095587"/>
            <a:ext cx="0" cy="349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0" name="Line 73"/>
          <p:cNvSpPr>
            <a:spLocks noChangeShapeType="1"/>
          </p:cNvSpPr>
          <p:nvPr/>
        </p:nvSpPr>
        <p:spPr bwMode="auto">
          <a:xfrm>
            <a:off x="1601788" y="5323812"/>
            <a:ext cx="0" cy="349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Line 74"/>
          <p:cNvSpPr>
            <a:spLocks noChangeShapeType="1"/>
          </p:cNvSpPr>
          <p:nvPr/>
        </p:nvSpPr>
        <p:spPr bwMode="auto">
          <a:xfrm>
            <a:off x="2193926" y="5323812"/>
            <a:ext cx="0" cy="349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2" name="Line 75"/>
          <p:cNvSpPr>
            <a:spLocks noChangeShapeType="1"/>
          </p:cNvSpPr>
          <p:nvPr/>
        </p:nvSpPr>
        <p:spPr bwMode="auto">
          <a:xfrm>
            <a:off x="2786063" y="5323812"/>
            <a:ext cx="0" cy="349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3" name="Line 76"/>
          <p:cNvSpPr>
            <a:spLocks noChangeShapeType="1"/>
          </p:cNvSpPr>
          <p:nvPr/>
        </p:nvSpPr>
        <p:spPr bwMode="auto">
          <a:xfrm>
            <a:off x="3376613" y="5323812"/>
            <a:ext cx="0" cy="349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4" name="Line 77"/>
          <p:cNvSpPr>
            <a:spLocks noChangeShapeType="1"/>
          </p:cNvSpPr>
          <p:nvPr/>
        </p:nvSpPr>
        <p:spPr bwMode="auto">
          <a:xfrm>
            <a:off x="3968751" y="5323812"/>
            <a:ext cx="0" cy="349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" name="Line 78"/>
          <p:cNvSpPr>
            <a:spLocks noChangeShapeType="1"/>
          </p:cNvSpPr>
          <p:nvPr/>
        </p:nvSpPr>
        <p:spPr bwMode="auto">
          <a:xfrm>
            <a:off x="4560888" y="5323812"/>
            <a:ext cx="0" cy="349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6" name="Line 79"/>
          <p:cNvSpPr>
            <a:spLocks noChangeShapeType="1"/>
          </p:cNvSpPr>
          <p:nvPr/>
        </p:nvSpPr>
        <p:spPr bwMode="auto">
          <a:xfrm>
            <a:off x="5151438" y="5323812"/>
            <a:ext cx="0" cy="349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7" name="Rectangle 80"/>
          <p:cNvSpPr>
            <a:spLocks noChangeArrowheads="1"/>
          </p:cNvSpPr>
          <p:nvPr/>
        </p:nvSpPr>
        <p:spPr bwMode="auto">
          <a:xfrm>
            <a:off x="1550988" y="8138449"/>
            <a:ext cx="77788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28" name="Rectangle 81"/>
          <p:cNvSpPr>
            <a:spLocks noChangeArrowheads="1"/>
          </p:cNvSpPr>
          <p:nvPr/>
        </p:nvSpPr>
        <p:spPr bwMode="auto">
          <a:xfrm>
            <a:off x="2098676" y="8138449"/>
            <a:ext cx="195263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0.5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29" name="Rectangle 82"/>
          <p:cNvSpPr>
            <a:spLocks noChangeArrowheads="1"/>
          </p:cNvSpPr>
          <p:nvPr/>
        </p:nvSpPr>
        <p:spPr bwMode="auto">
          <a:xfrm>
            <a:off x="2736851" y="8138449"/>
            <a:ext cx="77788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1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30" name="Rectangle 83"/>
          <p:cNvSpPr>
            <a:spLocks noChangeArrowheads="1"/>
          </p:cNvSpPr>
          <p:nvPr/>
        </p:nvSpPr>
        <p:spPr bwMode="auto">
          <a:xfrm>
            <a:off x="3284538" y="8138449"/>
            <a:ext cx="195263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1.5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31" name="Rectangle 84"/>
          <p:cNvSpPr>
            <a:spLocks noChangeArrowheads="1"/>
          </p:cNvSpPr>
          <p:nvPr/>
        </p:nvSpPr>
        <p:spPr bwMode="auto">
          <a:xfrm>
            <a:off x="3913188" y="8138449"/>
            <a:ext cx="77788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2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32" name="Rectangle 85"/>
          <p:cNvSpPr>
            <a:spLocks noChangeArrowheads="1"/>
          </p:cNvSpPr>
          <p:nvPr/>
        </p:nvSpPr>
        <p:spPr bwMode="auto">
          <a:xfrm>
            <a:off x="4470401" y="8138449"/>
            <a:ext cx="195263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2.5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33" name="Rectangle 86"/>
          <p:cNvSpPr>
            <a:spLocks noChangeArrowheads="1"/>
          </p:cNvSpPr>
          <p:nvPr/>
        </p:nvSpPr>
        <p:spPr bwMode="auto">
          <a:xfrm>
            <a:off x="5099051" y="8138449"/>
            <a:ext cx="77788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3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34" name="Freeform 87"/>
          <p:cNvSpPr>
            <a:spLocks/>
          </p:cNvSpPr>
          <p:nvPr/>
        </p:nvSpPr>
        <p:spPr bwMode="auto">
          <a:xfrm>
            <a:off x="4891088" y="8413087"/>
            <a:ext cx="50800" cy="50800"/>
          </a:xfrm>
          <a:custGeom>
            <a:avLst/>
            <a:gdLst>
              <a:gd name="T0" fmla="*/ 0 w 99"/>
              <a:gd name="T1" fmla="*/ 95 h 99"/>
              <a:gd name="T2" fmla="*/ 1 w 99"/>
              <a:gd name="T3" fmla="*/ 92 h 99"/>
              <a:gd name="T4" fmla="*/ 44 w 99"/>
              <a:gd name="T5" fmla="*/ 49 h 99"/>
              <a:gd name="T6" fmla="*/ 1 w 99"/>
              <a:gd name="T7" fmla="*/ 7 h 99"/>
              <a:gd name="T8" fmla="*/ 0 w 99"/>
              <a:gd name="T9" fmla="*/ 4 h 99"/>
              <a:gd name="T10" fmla="*/ 2 w 99"/>
              <a:gd name="T11" fmla="*/ 2 h 99"/>
              <a:gd name="T12" fmla="*/ 5 w 99"/>
              <a:gd name="T13" fmla="*/ 0 h 99"/>
              <a:gd name="T14" fmla="*/ 8 w 99"/>
              <a:gd name="T15" fmla="*/ 1 h 99"/>
              <a:gd name="T16" fmla="*/ 50 w 99"/>
              <a:gd name="T17" fmla="*/ 44 h 99"/>
              <a:gd name="T18" fmla="*/ 92 w 99"/>
              <a:gd name="T19" fmla="*/ 1 h 99"/>
              <a:gd name="T20" fmla="*/ 95 w 99"/>
              <a:gd name="T21" fmla="*/ 0 h 99"/>
              <a:gd name="T22" fmla="*/ 98 w 99"/>
              <a:gd name="T23" fmla="*/ 1 h 99"/>
              <a:gd name="T24" fmla="*/ 99 w 99"/>
              <a:gd name="T25" fmla="*/ 4 h 99"/>
              <a:gd name="T26" fmla="*/ 98 w 99"/>
              <a:gd name="T27" fmla="*/ 7 h 99"/>
              <a:gd name="T28" fmla="*/ 56 w 99"/>
              <a:gd name="T29" fmla="*/ 49 h 99"/>
              <a:gd name="T30" fmla="*/ 98 w 99"/>
              <a:gd name="T31" fmla="*/ 92 h 99"/>
              <a:gd name="T32" fmla="*/ 99 w 99"/>
              <a:gd name="T33" fmla="*/ 95 h 99"/>
              <a:gd name="T34" fmla="*/ 98 w 99"/>
              <a:gd name="T35" fmla="*/ 97 h 99"/>
              <a:gd name="T36" fmla="*/ 95 w 99"/>
              <a:gd name="T37" fmla="*/ 99 h 99"/>
              <a:gd name="T38" fmla="*/ 92 w 99"/>
              <a:gd name="T39" fmla="*/ 97 h 99"/>
              <a:gd name="T40" fmla="*/ 50 w 99"/>
              <a:gd name="T41" fmla="*/ 55 h 99"/>
              <a:gd name="T42" fmla="*/ 8 w 99"/>
              <a:gd name="T43" fmla="*/ 97 h 99"/>
              <a:gd name="T44" fmla="*/ 5 w 99"/>
              <a:gd name="T45" fmla="*/ 99 h 99"/>
              <a:gd name="T46" fmla="*/ 2 w 99"/>
              <a:gd name="T47" fmla="*/ 97 h 99"/>
              <a:gd name="T48" fmla="*/ 0 w 99"/>
              <a:gd name="T49" fmla="*/ 95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9" h="99">
                <a:moveTo>
                  <a:pt x="0" y="95"/>
                </a:moveTo>
                <a:cubicBezTo>
                  <a:pt x="0" y="94"/>
                  <a:pt x="1" y="93"/>
                  <a:pt x="1" y="92"/>
                </a:cubicBezTo>
                <a:lnTo>
                  <a:pt x="44" y="49"/>
                </a:lnTo>
                <a:lnTo>
                  <a:pt x="1" y="7"/>
                </a:lnTo>
                <a:cubicBezTo>
                  <a:pt x="1" y="6"/>
                  <a:pt x="0" y="5"/>
                  <a:pt x="0" y="4"/>
                </a:cubicBezTo>
                <a:cubicBezTo>
                  <a:pt x="0" y="3"/>
                  <a:pt x="1" y="2"/>
                  <a:pt x="2" y="2"/>
                </a:cubicBezTo>
                <a:cubicBezTo>
                  <a:pt x="3" y="1"/>
                  <a:pt x="3" y="0"/>
                  <a:pt x="5" y="0"/>
                </a:cubicBezTo>
                <a:cubicBezTo>
                  <a:pt x="5" y="0"/>
                  <a:pt x="6" y="1"/>
                  <a:pt x="8" y="1"/>
                </a:cubicBezTo>
                <a:lnTo>
                  <a:pt x="50" y="44"/>
                </a:lnTo>
                <a:lnTo>
                  <a:pt x="92" y="1"/>
                </a:lnTo>
                <a:cubicBezTo>
                  <a:pt x="93" y="1"/>
                  <a:pt x="94" y="0"/>
                  <a:pt x="95" y="0"/>
                </a:cubicBezTo>
                <a:cubicBezTo>
                  <a:pt x="96" y="0"/>
                  <a:pt x="97" y="1"/>
                  <a:pt x="98" y="1"/>
                </a:cubicBezTo>
                <a:cubicBezTo>
                  <a:pt x="99" y="2"/>
                  <a:pt x="99" y="3"/>
                  <a:pt x="99" y="4"/>
                </a:cubicBezTo>
                <a:cubicBezTo>
                  <a:pt x="99" y="5"/>
                  <a:pt x="99" y="6"/>
                  <a:pt x="98" y="7"/>
                </a:cubicBezTo>
                <a:lnTo>
                  <a:pt x="56" y="49"/>
                </a:lnTo>
                <a:lnTo>
                  <a:pt x="98" y="92"/>
                </a:lnTo>
                <a:cubicBezTo>
                  <a:pt x="99" y="93"/>
                  <a:pt x="99" y="94"/>
                  <a:pt x="99" y="95"/>
                </a:cubicBezTo>
                <a:cubicBezTo>
                  <a:pt x="99" y="96"/>
                  <a:pt x="99" y="97"/>
                  <a:pt x="98" y="97"/>
                </a:cubicBezTo>
                <a:cubicBezTo>
                  <a:pt x="97" y="98"/>
                  <a:pt x="96" y="99"/>
                  <a:pt x="95" y="99"/>
                </a:cubicBezTo>
                <a:cubicBezTo>
                  <a:pt x="94" y="99"/>
                  <a:pt x="93" y="98"/>
                  <a:pt x="92" y="97"/>
                </a:cubicBezTo>
                <a:lnTo>
                  <a:pt x="50" y="55"/>
                </a:lnTo>
                <a:lnTo>
                  <a:pt x="8" y="97"/>
                </a:lnTo>
                <a:cubicBezTo>
                  <a:pt x="7" y="98"/>
                  <a:pt x="6" y="99"/>
                  <a:pt x="5" y="99"/>
                </a:cubicBezTo>
                <a:cubicBezTo>
                  <a:pt x="3" y="99"/>
                  <a:pt x="3" y="98"/>
                  <a:pt x="2" y="97"/>
                </a:cubicBezTo>
                <a:cubicBezTo>
                  <a:pt x="1" y="97"/>
                  <a:pt x="0" y="96"/>
                  <a:pt x="0" y="95"/>
                </a:cubicBezTo>
                <a:close/>
              </a:path>
            </a:pathLst>
          </a:custGeom>
          <a:solidFill>
            <a:srgbClr val="262626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" name="Rectangle 88"/>
          <p:cNvSpPr>
            <a:spLocks noChangeArrowheads="1"/>
          </p:cNvSpPr>
          <p:nvPr/>
        </p:nvSpPr>
        <p:spPr bwMode="auto">
          <a:xfrm>
            <a:off x="4946651" y="8346412"/>
            <a:ext cx="157163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10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36" name="Rectangle 89"/>
          <p:cNvSpPr>
            <a:spLocks noChangeArrowheads="1"/>
          </p:cNvSpPr>
          <p:nvPr/>
        </p:nvSpPr>
        <p:spPr bwMode="auto">
          <a:xfrm>
            <a:off x="5084763" y="8303549"/>
            <a:ext cx="103188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-3</a:t>
            </a:r>
            <a:endParaRPr kumimoji="0" lang="en-US" altLang="en-US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37" name="Line 90"/>
          <p:cNvSpPr>
            <a:spLocks noChangeShapeType="1"/>
          </p:cNvSpPr>
          <p:nvPr/>
        </p:nvSpPr>
        <p:spPr bwMode="auto">
          <a:xfrm flipV="1">
            <a:off x="1601788" y="5323812"/>
            <a:ext cx="0" cy="2806700"/>
          </a:xfrm>
          <a:prstGeom prst="line">
            <a:avLst/>
          </a:prstGeom>
          <a:noFill/>
          <a:ln w="127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8" name="Line 91"/>
          <p:cNvSpPr>
            <a:spLocks noChangeShapeType="1"/>
          </p:cNvSpPr>
          <p:nvPr/>
        </p:nvSpPr>
        <p:spPr bwMode="auto">
          <a:xfrm flipV="1">
            <a:off x="5151438" y="5323812"/>
            <a:ext cx="0" cy="2806700"/>
          </a:xfrm>
          <a:prstGeom prst="line">
            <a:avLst/>
          </a:prstGeom>
          <a:noFill/>
          <a:ln w="127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9" name="Line 92"/>
          <p:cNvSpPr>
            <a:spLocks noChangeShapeType="1"/>
          </p:cNvSpPr>
          <p:nvPr/>
        </p:nvSpPr>
        <p:spPr bwMode="auto">
          <a:xfrm>
            <a:off x="1601788" y="8130512"/>
            <a:ext cx="36513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0" name="Line 93"/>
          <p:cNvSpPr>
            <a:spLocks noChangeShapeType="1"/>
          </p:cNvSpPr>
          <p:nvPr/>
        </p:nvSpPr>
        <p:spPr bwMode="auto">
          <a:xfrm>
            <a:off x="1601788" y="7663787"/>
            <a:ext cx="36513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1" name="Line 94"/>
          <p:cNvSpPr>
            <a:spLocks noChangeShapeType="1"/>
          </p:cNvSpPr>
          <p:nvPr/>
        </p:nvSpPr>
        <p:spPr bwMode="auto">
          <a:xfrm>
            <a:off x="1601788" y="7195474"/>
            <a:ext cx="36513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2" name="Line 95"/>
          <p:cNvSpPr>
            <a:spLocks noChangeShapeType="1"/>
          </p:cNvSpPr>
          <p:nvPr/>
        </p:nvSpPr>
        <p:spPr bwMode="auto">
          <a:xfrm>
            <a:off x="1601788" y="6727162"/>
            <a:ext cx="36513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3" name="Line 96"/>
          <p:cNvSpPr>
            <a:spLocks noChangeShapeType="1"/>
          </p:cNvSpPr>
          <p:nvPr/>
        </p:nvSpPr>
        <p:spPr bwMode="auto">
          <a:xfrm>
            <a:off x="1601788" y="6258849"/>
            <a:ext cx="36513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4" name="Line 97"/>
          <p:cNvSpPr>
            <a:spLocks noChangeShapeType="1"/>
          </p:cNvSpPr>
          <p:nvPr/>
        </p:nvSpPr>
        <p:spPr bwMode="auto">
          <a:xfrm>
            <a:off x="1601788" y="5792124"/>
            <a:ext cx="36513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" name="Line 98"/>
          <p:cNvSpPr>
            <a:spLocks noChangeShapeType="1"/>
          </p:cNvSpPr>
          <p:nvPr/>
        </p:nvSpPr>
        <p:spPr bwMode="auto">
          <a:xfrm>
            <a:off x="1601788" y="5323812"/>
            <a:ext cx="36513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6" name="Line 99"/>
          <p:cNvSpPr>
            <a:spLocks noChangeShapeType="1"/>
          </p:cNvSpPr>
          <p:nvPr/>
        </p:nvSpPr>
        <p:spPr bwMode="auto">
          <a:xfrm flipH="1">
            <a:off x="5116513" y="8130512"/>
            <a:ext cx="34925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7" name="Line 100"/>
          <p:cNvSpPr>
            <a:spLocks noChangeShapeType="1"/>
          </p:cNvSpPr>
          <p:nvPr/>
        </p:nvSpPr>
        <p:spPr bwMode="auto">
          <a:xfrm flipH="1">
            <a:off x="5116513" y="7663787"/>
            <a:ext cx="34925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8" name="Line 101"/>
          <p:cNvSpPr>
            <a:spLocks noChangeShapeType="1"/>
          </p:cNvSpPr>
          <p:nvPr/>
        </p:nvSpPr>
        <p:spPr bwMode="auto">
          <a:xfrm flipH="1">
            <a:off x="5116513" y="7195474"/>
            <a:ext cx="34925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9" name="Line 102"/>
          <p:cNvSpPr>
            <a:spLocks noChangeShapeType="1"/>
          </p:cNvSpPr>
          <p:nvPr/>
        </p:nvSpPr>
        <p:spPr bwMode="auto">
          <a:xfrm flipH="1">
            <a:off x="5116513" y="6727162"/>
            <a:ext cx="34925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0" name="Line 103"/>
          <p:cNvSpPr>
            <a:spLocks noChangeShapeType="1"/>
          </p:cNvSpPr>
          <p:nvPr/>
        </p:nvSpPr>
        <p:spPr bwMode="auto">
          <a:xfrm flipH="1">
            <a:off x="5116513" y="6258849"/>
            <a:ext cx="34925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1" name="Line 104"/>
          <p:cNvSpPr>
            <a:spLocks noChangeShapeType="1"/>
          </p:cNvSpPr>
          <p:nvPr/>
        </p:nvSpPr>
        <p:spPr bwMode="auto">
          <a:xfrm flipH="1">
            <a:off x="5116513" y="5792124"/>
            <a:ext cx="34925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2" name="Line 105"/>
          <p:cNvSpPr>
            <a:spLocks noChangeShapeType="1"/>
          </p:cNvSpPr>
          <p:nvPr/>
        </p:nvSpPr>
        <p:spPr bwMode="auto">
          <a:xfrm flipH="1">
            <a:off x="5116513" y="5323812"/>
            <a:ext cx="34925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3" name="Rectangle 106"/>
          <p:cNvSpPr>
            <a:spLocks noChangeArrowheads="1"/>
          </p:cNvSpPr>
          <p:nvPr/>
        </p:nvSpPr>
        <p:spPr bwMode="auto">
          <a:xfrm>
            <a:off x="1466851" y="8041612"/>
            <a:ext cx="77788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54" name="Rectangle 107"/>
          <p:cNvSpPr>
            <a:spLocks noChangeArrowheads="1"/>
          </p:cNvSpPr>
          <p:nvPr/>
        </p:nvSpPr>
        <p:spPr bwMode="auto">
          <a:xfrm>
            <a:off x="1376363" y="7574887"/>
            <a:ext cx="195263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0.2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55" name="Rectangle 108"/>
          <p:cNvSpPr>
            <a:spLocks noChangeArrowheads="1"/>
          </p:cNvSpPr>
          <p:nvPr/>
        </p:nvSpPr>
        <p:spPr bwMode="auto">
          <a:xfrm>
            <a:off x="1376363" y="7108162"/>
            <a:ext cx="195263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0.4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56" name="Rectangle 109"/>
          <p:cNvSpPr>
            <a:spLocks noChangeArrowheads="1"/>
          </p:cNvSpPr>
          <p:nvPr/>
        </p:nvSpPr>
        <p:spPr bwMode="auto">
          <a:xfrm>
            <a:off x="1376363" y="6633499"/>
            <a:ext cx="195263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0.6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57" name="Rectangle 110"/>
          <p:cNvSpPr>
            <a:spLocks noChangeArrowheads="1"/>
          </p:cNvSpPr>
          <p:nvPr/>
        </p:nvSpPr>
        <p:spPr bwMode="auto">
          <a:xfrm>
            <a:off x="1376363" y="6168362"/>
            <a:ext cx="195263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0.8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58" name="Rectangle 111"/>
          <p:cNvSpPr>
            <a:spLocks noChangeArrowheads="1"/>
          </p:cNvSpPr>
          <p:nvPr/>
        </p:nvSpPr>
        <p:spPr bwMode="auto">
          <a:xfrm>
            <a:off x="1466851" y="5701637"/>
            <a:ext cx="77788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1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59" name="Rectangle 112"/>
          <p:cNvSpPr>
            <a:spLocks noChangeArrowheads="1"/>
          </p:cNvSpPr>
          <p:nvPr/>
        </p:nvSpPr>
        <p:spPr bwMode="auto">
          <a:xfrm>
            <a:off x="1376363" y="5234912"/>
            <a:ext cx="195263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1.2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60" name="Freeform 113"/>
          <p:cNvSpPr>
            <a:spLocks/>
          </p:cNvSpPr>
          <p:nvPr/>
        </p:nvSpPr>
        <p:spPr bwMode="auto">
          <a:xfrm>
            <a:off x="1631951" y="5238087"/>
            <a:ext cx="50800" cy="50800"/>
          </a:xfrm>
          <a:custGeom>
            <a:avLst/>
            <a:gdLst>
              <a:gd name="T0" fmla="*/ 0 w 99"/>
              <a:gd name="T1" fmla="*/ 95 h 99"/>
              <a:gd name="T2" fmla="*/ 1 w 99"/>
              <a:gd name="T3" fmla="*/ 92 h 99"/>
              <a:gd name="T4" fmla="*/ 44 w 99"/>
              <a:gd name="T5" fmla="*/ 49 h 99"/>
              <a:gd name="T6" fmla="*/ 1 w 99"/>
              <a:gd name="T7" fmla="*/ 7 h 99"/>
              <a:gd name="T8" fmla="*/ 0 w 99"/>
              <a:gd name="T9" fmla="*/ 4 h 99"/>
              <a:gd name="T10" fmla="*/ 2 w 99"/>
              <a:gd name="T11" fmla="*/ 2 h 99"/>
              <a:gd name="T12" fmla="*/ 5 w 99"/>
              <a:gd name="T13" fmla="*/ 0 h 99"/>
              <a:gd name="T14" fmla="*/ 8 w 99"/>
              <a:gd name="T15" fmla="*/ 1 h 99"/>
              <a:gd name="T16" fmla="*/ 50 w 99"/>
              <a:gd name="T17" fmla="*/ 44 h 99"/>
              <a:gd name="T18" fmla="*/ 92 w 99"/>
              <a:gd name="T19" fmla="*/ 1 h 99"/>
              <a:gd name="T20" fmla="*/ 95 w 99"/>
              <a:gd name="T21" fmla="*/ 0 h 99"/>
              <a:gd name="T22" fmla="*/ 98 w 99"/>
              <a:gd name="T23" fmla="*/ 1 h 99"/>
              <a:gd name="T24" fmla="*/ 99 w 99"/>
              <a:gd name="T25" fmla="*/ 4 h 99"/>
              <a:gd name="T26" fmla="*/ 98 w 99"/>
              <a:gd name="T27" fmla="*/ 7 h 99"/>
              <a:gd name="T28" fmla="*/ 56 w 99"/>
              <a:gd name="T29" fmla="*/ 49 h 99"/>
              <a:gd name="T30" fmla="*/ 98 w 99"/>
              <a:gd name="T31" fmla="*/ 92 h 99"/>
              <a:gd name="T32" fmla="*/ 99 w 99"/>
              <a:gd name="T33" fmla="*/ 95 h 99"/>
              <a:gd name="T34" fmla="*/ 98 w 99"/>
              <a:gd name="T35" fmla="*/ 97 h 99"/>
              <a:gd name="T36" fmla="*/ 95 w 99"/>
              <a:gd name="T37" fmla="*/ 99 h 99"/>
              <a:gd name="T38" fmla="*/ 92 w 99"/>
              <a:gd name="T39" fmla="*/ 97 h 99"/>
              <a:gd name="T40" fmla="*/ 50 w 99"/>
              <a:gd name="T41" fmla="*/ 55 h 99"/>
              <a:gd name="T42" fmla="*/ 8 w 99"/>
              <a:gd name="T43" fmla="*/ 97 h 99"/>
              <a:gd name="T44" fmla="*/ 5 w 99"/>
              <a:gd name="T45" fmla="*/ 99 h 99"/>
              <a:gd name="T46" fmla="*/ 2 w 99"/>
              <a:gd name="T47" fmla="*/ 97 h 99"/>
              <a:gd name="T48" fmla="*/ 0 w 99"/>
              <a:gd name="T49" fmla="*/ 95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9" h="99">
                <a:moveTo>
                  <a:pt x="0" y="95"/>
                </a:moveTo>
                <a:cubicBezTo>
                  <a:pt x="0" y="94"/>
                  <a:pt x="1" y="93"/>
                  <a:pt x="1" y="92"/>
                </a:cubicBezTo>
                <a:lnTo>
                  <a:pt x="44" y="49"/>
                </a:lnTo>
                <a:lnTo>
                  <a:pt x="1" y="7"/>
                </a:lnTo>
                <a:cubicBezTo>
                  <a:pt x="1" y="6"/>
                  <a:pt x="0" y="5"/>
                  <a:pt x="0" y="4"/>
                </a:cubicBezTo>
                <a:cubicBezTo>
                  <a:pt x="0" y="3"/>
                  <a:pt x="1" y="2"/>
                  <a:pt x="2" y="2"/>
                </a:cubicBezTo>
                <a:cubicBezTo>
                  <a:pt x="3" y="1"/>
                  <a:pt x="3" y="0"/>
                  <a:pt x="5" y="0"/>
                </a:cubicBezTo>
                <a:cubicBezTo>
                  <a:pt x="5" y="0"/>
                  <a:pt x="6" y="1"/>
                  <a:pt x="8" y="1"/>
                </a:cubicBezTo>
                <a:lnTo>
                  <a:pt x="50" y="44"/>
                </a:lnTo>
                <a:lnTo>
                  <a:pt x="92" y="1"/>
                </a:lnTo>
                <a:cubicBezTo>
                  <a:pt x="93" y="1"/>
                  <a:pt x="94" y="0"/>
                  <a:pt x="95" y="0"/>
                </a:cubicBezTo>
                <a:cubicBezTo>
                  <a:pt x="96" y="0"/>
                  <a:pt x="97" y="1"/>
                  <a:pt x="98" y="1"/>
                </a:cubicBezTo>
                <a:cubicBezTo>
                  <a:pt x="99" y="2"/>
                  <a:pt x="99" y="3"/>
                  <a:pt x="99" y="4"/>
                </a:cubicBezTo>
                <a:cubicBezTo>
                  <a:pt x="99" y="5"/>
                  <a:pt x="99" y="6"/>
                  <a:pt x="98" y="7"/>
                </a:cubicBezTo>
                <a:lnTo>
                  <a:pt x="56" y="49"/>
                </a:lnTo>
                <a:lnTo>
                  <a:pt x="98" y="92"/>
                </a:lnTo>
                <a:cubicBezTo>
                  <a:pt x="99" y="93"/>
                  <a:pt x="99" y="94"/>
                  <a:pt x="99" y="95"/>
                </a:cubicBezTo>
                <a:cubicBezTo>
                  <a:pt x="99" y="96"/>
                  <a:pt x="99" y="97"/>
                  <a:pt x="98" y="97"/>
                </a:cubicBezTo>
                <a:cubicBezTo>
                  <a:pt x="97" y="98"/>
                  <a:pt x="96" y="99"/>
                  <a:pt x="95" y="99"/>
                </a:cubicBezTo>
                <a:cubicBezTo>
                  <a:pt x="94" y="99"/>
                  <a:pt x="93" y="98"/>
                  <a:pt x="92" y="97"/>
                </a:cubicBezTo>
                <a:lnTo>
                  <a:pt x="50" y="55"/>
                </a:lnTo>
                <a:lnTo>
                  <a:pt x="8" y="97"/>
                </a:lnTo>
                <a:cubicBezTo>
                  <a:pt x="7" y="98"/>
                  <a:pt x="6" y="99"/>
                  <a:pt x="5" y="99"/>
                </a:cubicBezTo>
                <a:cubicBezTo>
                  <a:pt x="3" y="99"/>
                  <a:pt x="3" y="98"/>
                  <a:pt x="2" y="97"/>
                </a:cubicBezTo>
                <a:cubicBezTo>
                  <a:pt x="1" y="97"/>
                  <a:pt x="0" y="96"/>
                  <a:pt x="0" y="95"/>
                </a:cubicBezTo>
                <a:close/>
              </a:path>
            </a:pathLst>
          </a:custGeom>
          <a:solidFill>
            <a:srgbClr val="262626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1" name="Rectangle 114"/>
          <p:cNvSpPr>
            <a:spLocks noChangeArrowheads="1"/>
          </p:cNvSpPr>
          <p:nvPr/>
        </p:nvSpPr>
        <p:spPr bwMode="auto">
          <a:xfrm>
            <a:off x="1692276" y="5171412"/>
            <a:ext cx="157163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10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62" name="Rectangle 115"/>
          <p:cNvSpPr>
            <a:spLocks noChangeArrowheads="1"/>
          </p:cNvSpPr>
          <p:nvPr/>
        </p:nvSpPr>
        <p:spPr bwMode="auto">
          <a:xfrm>
            <a:off x="1843088" y="5119024"/>
            <a:ext cx="103188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-3</a:t>
            </a:r>
            <a:endParaRPr kumimoji="0" lang="en-US" altLang="en-US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66" name="TextBox 265"/>
          <p:cNvSpPr txBox="1"/>
          <p:nvPr/>
        </p:nvSpPr>
        <p:spPr>
          <a:xfrm>
            <a:off x="2993576" y="8286151"/>
            <a:ext cx="8499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Time (sec)</a:t>
            </a:r>
          </a:p>
        </p:txBody>
      </p:sp>
      <p:sp>
        <p:nvSpPr>
          <p:cNvPr id="267" name="TextBox 266"/>
          <p:cNvSpPr txBox="1"/>
          <p:nvPr/>
        </p:nvSpPr>
        <p:spPr>
          <a:xfrm rot="16200000">
            <a:off x="606614" y="6564186"/>
            <a:ext cx="12891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Displacement (m)</a:t>
            </a:r>
          </a:p>
        </p:txBody>
      </p:sp>
      <p:grpSp>
        <p:nvGrpSpPr>
          <p:cNvPr id="268" name="Group 267"/>
          <p:cNvGrpSpPr/>
          <p:nvPr/>
        </p:nvGrpSpPr>
        <p:grpSpPr>
          <a:xfrm>
            <a:off x="2272489" y="7425788"/>
            <a:ext cx="1466865" cy="600165"/>
            <a:chOff x="3382155" y="3066375"/>
            <a:chExt cx="1466865" cy="600165"/>
          </a:xfrm>
        </p:grpSpPr>
        <p:sp>
          <p:nvSpPr>
            <p:cNvPr id="269" name="TextBox 268"/>
            <p:cNvSpPr txBox="1"/>
            <p:nvPr/>
          </p:nvSpPr>
          <p:spPr>
            <a:xfrm>
              <a:off x="3731406" y="3066376"/>
              <a:ext cx="1117614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Average accel.</a:t>
              </a:r>
            </a:p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Linear accel.</a:t>
              </a:r>
            </a:p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Static solution</a:t>
              </a:r>
            </a:p>
          </p:txBody>
        </p:sp>
        <p:cxnSp>
          <p:nvCxnSpPr>
            <p:cNvPr id="270" name="Straight Connector 269"/>
            <p:cNvCxnSpPr/>
            <p:nvPr/>
          </p:nvCxnSpPr>
          <p:spPr>
            <a:xfrm>
              <a:off x="3453390" y="3369959"/>
              <a:ext cx="293645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>
              <a:off x="3453390" y="3201928"/>
              <a:ext cx="293645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2" name="Rectangle 271"/>
            <p:cNvSpPr/>
            <p:nvPr/>
          </p:nvSpPr>
          <p:spPr>
            <a:xfrm>
              <a:off x="3382155" y="3066375"/>
              <a:ext cx="1431395" cy="5605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3" name="Straight Connector 272"/>
            <p:cNvCxnSpPr/>
            <p:nvPr/>
          </p:nvCxnSpPr>
          <p:spPr>
            <a:xfrm>
              <a:off x="3434578" y="3550934"/>
              <a:ext cx="293645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TextBox 158"/>
          <p:cNvSpPr txBox="1"/>
          <p:nvPr/>
        </p:nvSpPr>
        <p:spPr>
          <a:xfrm>
            <a:off x="80077" y="2271732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8.13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000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" y="321212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8.14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Canvas 599"/>
          <p:cNvGrpSpPr>
            <a:grpSpLocks/>
          </p:cNvGrpSpPr>
          <p:nvPr/>
        </p:nvGrpSpPr>
        <p:grpSpPr bwMode="auto">
          <a:xfrm>
            <a:off x="504825" y="400050"/>
            <a:ext cx="5648325" cy="1844675"/>
            <a:chOff x="0" y="0"/>
            <a:chExt cx="56476" cy="18453"/>
          </a:xfrm>
        </p:grpSpPr>
        <p:sp>
          <p:nvSpPr>
            <p:cNvPr id="5" name="AutoShape 19"/>
            <p:cNvSpPr>
              <a:spLocks noChangeAspect="1" noChangeArrowheads="1"/>
            </p:cNvSpPr>
            <p:nvPr/>
          </p:nvSpPr>
          <p:spPr bwMode="auto">
            <a:xfrm>
              <a:off x="0" y="0"/>
              <a:ext cx="56476" cy="184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192"/>
            <p:cNvSpPr>
              <a:spLocks noChangeArrowheads="1"/>
            </p:cNvSpPr>
            <p:nvPr/>
          </p:nvSpPr>
          <p:spPr bwMode="auto">
            <a:xfrm>
              <a:off x="3390" y="5930"/>
              <a:ext cx="3239" cy="947"/>
            </a:xfrm>
            <a:prstGeom prst="rect">
              <a:avLst/>
            </a:prstGeom>
            <a:pattFill prst="dkDn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Straight Connector 28"/>
            <p:cNvSpPr>
              <a:spLocks noChangeShapeType="1"/>
            </p:cNvSpPr>
            <p:nvPr/>
          </p:nvSpPr>
          <p:spPr bwMode="auto">
            <a:xfrm flipV="1">
              <a:off x="5010" y="3619"/>
              <a:ext cx="44431" cy="286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Isosceles Triangle 29"/>
            <p:cNvSpPr>
              <a:spLocks noChangeArrowheads="1"/>
            </p:cNvSpPr>
            <p:nvPr/>
          </p:nvSpPr>
          <p:spPr bwMode="auto">
            <a:xfrm>
              <a:off x="3390" y="3905"/>
              <a:ext cx="3239" cy="1968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Isosceles Triangle 30"/>
            <p:cNvSpPr>
              <a:spLocks noChangeArrowheads="1"/>
            </p:cNvSpPr>
            <p:nvPr/>
          </p:nvSpPr>
          <p:spPr bwMode="auto">
            <a:xfrm>
              <a:off x="47828" y="3619"/>
              <a:ext cx="3232" cy="2254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31"/>
            <p:cNvSpPr>
              <a:spLocks noChangeArrowheads="1"/>
            </p:cNvSpPr>
            <p:nvPr/>
          </p:nvSpPr>
          <p:spPr bwMode="auto">
            <a:xfrm>
              <a:off x="48888" y="5873"/>
              <a:ext cx="1111" cy="953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Oval 196"/>
            <p:cNvSpPr>
              <a:spLocks noChangeArrowheads="1"/>
            </p:cNvSpPr>
            <p:nvPr/>
          </p:nvSpPr>
          <p:spPr bwMode="auto">
            <a:xfrm>
              <a:off x="25336" y="9855"/>
              <a:ext cx="1105" cy="952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Oval 197"/>
            <p:cNvSpPr>
              <a:spLocks noChangeArrowheads="1"/>
            </p:cNvSpPr>
            <p:nvPr/>
          </p:nvSpPr>
          <p:spPr bwMode="auto">
            <a:xfrm>
              <a:off x="25450" y="12560"/>
              <a:ext cx="1093" cy="946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Box 29"/>
            <p:cNvSpPr txBox="1">
              <a:spLocks noChangeArrowheads="1"/>
            </p:cNvSpPr>
            <p:nvPr/>
          </p:nvSpPr>
          <p:spPr bwMode="auto">
            <a:xfrm>
              <a:off x="24695" y="15335"/>
              <a:ext cx="2895" cy="3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Calibri" panose="020F0502020204030204" pitchFamily="34" charset="0"/>
                </a:rPr>
                <a:t>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Box 30"/>
            <p:cNvSpPr txBox="1">
              <a:spLocks noChangeArrowheads="1"/>
            </p:cNvSpPr>
            <p:nvPr/>
          </p:nvSpPr>
          <p:spPr bwMode="auto">
            <a:xfrm>
              <a:off x="47986" y="15335"/>
              <a:ext cx="2915" cy="3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Calibri" panose="020F0502020204030204" pitchFamily="34" charset="0"/>
                </a:rPr>
                <a:t>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Oval 200"/>
            <p:cNvSpPr>
              <a:spLocks noChangeArrowheads="1"/>
            </p:cNvSpPr>
            <p:nvPr/>
          </p:nvSpPr>
          <p:spPr bwMode="auto">
            <a:xfrm>
              <a:off x="25006" y="15659"/>
              <a:ext cx="2273" cy="2311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Oval 201"/>
            <p:cNvSpPr>
              <a:spLocks noChangeArrowheads="1"/>
            </p:cNvSpPr>
            <p:nvPr/>
          </p:nvSpPr>
          <p:spPr bwMode="auto">
            <a:xfrm>
              <a:off x="48317" y="15652"/>
              <a:ext cx="2254" cy="2305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Oval 1241"/>
            <p:cNvSpPr>
              <a:spLocks noChangeArrowheads="1"/>
            </p:cNvSpPr>
            <p:nvPr/>
          </p:nvSpPr>
          <p:spPr bwMode="auto">
            <a:xfrm>
              <a:off x="26454" y="1282"/>
              <a:ext cx="2381" cy="2381"/>
            </a:xfrm>
            <a:prstGeom prst="ellipse">
              <a:avLst/>
            </a:prstGeom>
            <a:solidFill>
              <a:srgbClr val="5A5A5A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Oval 1242"/>
            <p:cNvSpPr>
              <a:spLocks noChangeArrowheads="1"/>
            </p:cNvSpPr>
            <p:nvPr/>
          </p:nvSpPr>
          <p:spPr bwMode="auto">
            <a:xfrm>
              <a:off x="26416" y="9163"/>
              <a:ext cx="2381" cy="2381"/>
            </a:xfrm>
            <a:prstGeom prst="ellipse">
              <a:avLst/>
            </a:prstGeom>
            <a:solidFill>
              <a:srgbClr val="5A5A5A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195"/>
            <p:cNvSpPr>
              <a:spLocks noChangeArrowheads="1"/>
            </p:cNvSpPr>
            <p:nvPr/>
          </p:nvSpPr>
          <p:spPr bwMode="auto">
            <a:xfrm>
              <a:off x="26543" y="9023"/>
              <a:ext cx="1047" cy="5156"/>
            </a:xfrm>
            <a:prstGeom prst="rect">
              <a:avLst/>
            </a:prstGeom>
            <a:pattFill prst="dkDnDiag">
              <a:fgClr>
                <a:srgbClr val="000000"/>
              </a:fgClr>
              <a:bgClr>
                <a:srgbClr val="FFFFFF"/>
              </a:bgClr>
            </a:patt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Isosceles Triangle 30"/>
            <p:cNvSpPr>
              <a:spLocks noChangeArrowheads="1"/>
            </p:cNvSpPr>
            <p:nvPr/>
          </p:nvSpPr>
          <p:spPr bwMode="auto">
            <a:xfrm>
              <a:off x="48133" y="11506"/>
              <a:ext cx="3232" cy="2254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Oval 31"/>
            <p:cNvSpPr>
              <a:spLocks noChangeArrowheads="1"/>
            </p:cNvSpPr>
            <p:nvPr/>
          </p:nvSpPr>
          <p:spPr bwMode="auto">
            <a:xfrm>
              <a:off x="49193" y="13760"/>
              <a:ext cx="1111" cy="952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Straight Connector 28"/>
            <p:cNvSpPr>
              <a:spLocks noChangeShapeType="1"/>
            </p:cNvSpPr>
            <p:nvPr/>
          </p:nvSpPr>
          <p:spPr bwMode="auto">
            <a:xfrm flipV="1">
              <a:off x="27622" y="11544"/>
              <a:ext cx="22181" cy="14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3" name="Picture 2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991" y="2696673"/>
            <a:ext cx="5029200" cy="158115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94194" y="3348748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8.15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" name="Picture 2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" y="4782326"/>
            <a:ext cx="5029200" cy="174434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22216" y="5515998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8.16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" name="Picture 2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013" y="6815424"/>
            <a:ext cx="5029200" cy="192024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22216" y="7544748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8.17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429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947863" y="259240"/>
            <a:ext cx="2839245" cy="1923097"/>
            <a:chOff x="1975646" y="4895217"/>
            <a:chExt cx="2839245" cy="1923097"/>
          </a:xfrm>
        </p:grpSpPr>
        <p:cxnSp>
          <p:nvCxnSpPr>
            <p:cNvPr id="3" name="Line 2304"/>
            <p:cNvCxnSpPr/>
            <p:nvPr/>
          </p:nvCxnSpPr>
          <p:spPr bwMode="auto">
            <a:xfrm>
              <a:off x="3849916" y="4986840"/>
              <a:ext cx="0" cy="2199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" name="Straight Arrow Connector 3"/>
            <p:cNvCxnSpPr/>
            <p:nvPr/>
          </p:nvCxnSpPr>
          <p:spPr>
            <a:xfrm>
              <a:off x="3853607" y="5097269"/>
              <a:ext cx="2450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Freeform 12"/>
            <p:cNvSpPr>
              <a:spLocks/>
            </p:cNvSpPr>
            <p:nvPr/>
          </p:nvSpPr>
          <p:spPr bwMode="auto">
            <a:xfrm>
              <a:off x="2416440" y="5154867"/>
              <a:ext cx="1443037" cy="185530"/>
            </a:xfrm>
            <a:custGeom>
              <a:avLst/>
              <a:gdLst>
                <a:gd name="T0" fmla="*/ 0 w 1365"/>
                <a:gd name="T1" fmla="*/ 144 h 219"/>
                <a:gd name="T2" fmla="*/ 337 w 1365"/>
                <a:gd name="T3" fmla="*/ 146 h 219"/>
                <a:gd name="T4" fmla="*/ 337 w 1365"/>
                <a:gd name="T5" fmla="*/ 0 h 219"/>
                <a:gd name="T6" fmla="*/ 478 w 1365"/>
                <a:gd name="T7" fmla="*/ 219 h 219"/>
                <a:gd name="T8" fmla="*/ 478 w 1365"/>
                <a:gd name="T9" fmla="*/ 0 h 219"/>
                <a:gd name="T10" fmla="*/ 602 w 1365"/>
                <a:gd name="T11" fmla="*/ 219 h 219"/>
                <a:gd name="T12" fmla="*/ 602 w 1365"/>
                <a:gd name="T13" fmla="*/ 0 h 219"/>
                <a:gd name="T14" fmla="*/ 720 w 1365"/>
                <a:gd name="T15" fmla="*/ 219 h 219"/>
                <a:gd name="T16" fmla="*/ 727 w 1365"/>
                <a:gd name="T17" fmla="*/ 0 h 219"/>
                <a:gd name="T18" fmla="*/ 851 w 1365"/>
                <a:gd name="T19" fmla="*/ 219 h 219"/>
                <a:gd name="T20" fmla="*/ 851 w 1365"/>
                <a:gd name="T21" fmla="*/ 0 h 219"/>
                <a:gd name="T22" fmla="*/ 975 w 1365"/>
                <a:gd name="T23" fmla="*/ 219 h 219"/>
                <a:gd name="T24" fmla="*/ 975 w 1365"/>
                <a:gd name="T25" fmla="*/ 9 h 219"/>
                <a:gd name="T26" fmla="*/ 1066 w 1365"/>
                <a:gd name="T27" fmla="*/ 154 h 219"/>
                <a:gd name="T28" fmla="*/ 1365 w 1365"/>
                <a:gd name="T29" fmla="*/ 15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65" h="219">
                  <a:moveTo>
                    <a:pt x="0" y="144"/>
                  </a:moveTo>
                  <a:lnTo>
                    <a:pt x="337" y="146"/>
                  </a:lnTo>
                  <a:lnTo>
                    <a:pt x="337" y="0"/>
                  </a:lnTo>
                  <a:lnTo>
                    <a:pt x="478" y="219"/>
                  </a:lnTo>
                  <a:lnTo>
                    <a:pt x="478" y="0"/>
                  </a:lnTo>
                  <a:lnTo>
                    <a:pt x="602" y="219"/>
                  </a:lnTo>
                  <a:lnTo>
                    <a:pt x="602" y="0"/>
                  </a:lnTo>
                  <a:lnTo>
                    <a:pt x="720" y="219"/>
                  </a:lnTo>
                  <a:lnTo>
                    <a:pt x="727" y="0"/>
                  </a:lnTo>
                  <a:lnTo>
                    <a:pt x="851" y="219"/>
                  </a:lnTo>
                  <a:lnTo>
                    <a:pt x="851" y="0"/>
                  </a:lnTo>
                  <a:lnTo>
                    <a:pt x="975" y="219"/>
                  </a:lnTo>
                  <a:lnTo>
                    <a:pt x="975" y="9"/>
                  </a:lnTo>
                  <a:lnTo>
                    <a:pt x="1066" y="154"/>
                  </a:lnTo>
                  <a:lnTo>
                    <a:pt x="1365" y="15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9846186"/>
                </p:ext>
              </p:extLst>
            </p:nvPr>
          </p:nvGraphicFramePr>
          <p:xfrm>
            <a:off x="4091270" y="4969386"/>
            <a:ext cx="485775" cy="254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74" name="Equation" r:id="rId3" imgW="380880" imgH="190440" progId="Equation.DSMT4">
                    <p:embed/>
                  </p:oleObj>
                </mc:Choice>
                <mc:Fallback>
                  <p:oleObj name="Equation" r:id="rId3" imgW="380880" imgH="190440" progId="Equation.DSMT4">
                    <p:embed/>
                    <p:pic>
                      <p:nvPicPr>
                        <p:cNvPr id="167" name="Object 16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91270" y="4969386"/>
                          <a:ext cx="485775" cy="254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64076859"/>
                </p:ext>
              </p:extLst>
            </p:nvPr>
          </p:nvGraphicFramePr>
          <p:xfrm>
            <a:off x="3051741" y="4895217"/>
            <a:ext cx="146050" cy="201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75" name="Equation" r:id="rId5" imgW="114120" imgH="152280" progId="Equation.DSMT4">
                    <p:embed/>
                  </p:oleObj>
                </mc:Choice>
                <mc:Fallback>
                  <p:oleObj name="Equation" r:id="rId5" imgW="114120" imgH="152280" progId="Equation.DSMT4">
                    <p:embed/>
                    <p:pic>
                      <p:nvPicPr>
                        <p:cNvPr id="168" name="Object 16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51741" y="4895217"/>
                          <a:ext cx="146050" cy="2016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ectangle 7" descr="Dark upward diagonal"/>
            <p:cNvSpPr>
              <a:spLocks noChangeArrowheads="1"/>
            </p:cNvSpPr>
            <p:nvPr/>
          </p:nvSpPr>
          <p:spPr bwMode="auto">
            <a:xfrm>
              <a:off x="2227977" y="5208677"/>
              <a:ext cx="184703" cy="574496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406063" y="5208677"/>
              <a:ext cx="0" cy="57449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4019763" y="5314814"/>
              <a:ext cx="340034" cy="34003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11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41284165"/>
                </p:ext>
              </p:extLst>
            </p:nvPr>
          </p:nvGraphicFramePr>
          <p:xfrm>
            <a:off x="4075274" y="5419349"/>
            <a:ext cx="209550" cy="152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76" name="Equation" r:id="rId7" imgW="164880" imgH="114120" progId="Equation.DSMT4">
                    <p:embed/>
                  </p:oleObj>
                </mc:Choice>
                <mc:Fallback>
                  <p:oleObj name="Equation" r:id="rId7" imgW="164880" imgH="114120" progId="Equation.DSMT4">
                    <p:embed/>
                    <p:pic>
                      <p:nvPicPr>
                        <p:cNvPr id="172" name="Object 17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75274" y="5419349"/>
                          <a:ext cx="209550" cy="152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Freeform 11"/>
            <p:cNvSpPr/>
            <p:nvPr/>
          </p:nvSpPr>
          <p:spPr>
            <a:xfrm>
              <a:off x="2976563" y="5586413"/>
              <a:ext cx="219075" cy="271462"/>
            </a:xfrm>
            <a:custGeom>
              <a:avLst/>
              <a:gdLst>
                <a:gd name="connsiteX0" fmla="*/ 0 w 219075"/>
                <a:gd name="connsiteY0" fmla="*/ 0 h 271462"/>
                <a:gd name="connsiteX1" fmla="*/ 219075 w 219075"/>
                <a:gd name="connsiteY1" fmla="*/ 0 h 271462"/>
                <a:gd name="connsiteX2" fmla="*/ 219075 w 219075"/>
                <a:gd name="connsiteY2" fmla="*/ 271462 h 271462"/>
                <a:gd name="connsiteX3" fmla="*/ 9525 w 219075"/>
                <a:gd name="connsiteY3" fmla="*/ 271462 h 27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9075" h="271462">
                  <a:moveTo>
                    <a:pt x="0" y="0"/>
                  </a:moveTo>
                  <a:lnTo>
                    <a:pt x="219075" y="0"/>
                  </a:lnTo>
                  <a:lnTo>
                    <a:pt x="219075" y="271462"/>
                  </a:lnTo>
                  <a:lnTo>
                    <a:pt x="9525" y="271462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3195638" y="5722144"/>
              <a:ext cx="654278" cy="0"/>
            </a:xfrm>
            <a:prstGeom prst="line">
              <a:avLst/>
            </a:prstGeom>
            <a:ln w="19050">
              <a:solidFill>
                <a:schemeClr val="tx1"/>
              </a:solidFill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410723" y="5722144"/>
              <a:ext cx="641018" cy="0"/>
            </a:xfrm>
            <a:prstGeom prst="line">
              <a:avLst/>
            </a:prstGeom>
            <a:ln w="19050">
              <a:solidFill>
                <a:schemeClr val="tx1"/>
              </a:solidFill>
              <a:head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3851825" y="5272769"/>
              <a:ext cx="0" cy="4493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2409823" y="5272769"/>
              <a:ext cx="0" cy="4493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057516" y="5586413"/>
              <a:ext cx="0" cy="27146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849916" y="5495925"/>
              <a:ext cx="1698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2341062" y="6149425"/>
              <a:ext cx="201575" cy="20157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</a:t>
              </a:r>
            </a:p>
          </p:txBody>
        </p:sp>
        <p:sp>
          <p:nvSpPr>
            <p:cNvPr id="20" name="Oval 19"/>
            <p:cNvSpPr/>
            <p:nvPr/>
          </p:nvSpPr>
          <p:spPr>
            <a:xfrm>
              <a:off x="3768205" y="6149425"/>
              <a:ext cx="201575" cy="20157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</a:t>
              </a:r>
            </a:p>
          </p:txBody>
        </p:sp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66128578"/>
                </p:ext>
              </p:extLst>
            </p:nvPr>
          </p:nvGraphicFramePr>
          <p:xfrm>
            <a:off x="3041251" y="5435600"/>
            <a:ext cx="130175" cy="1508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77" name="Equation" r:id="rId9" imgW="101520" imgH="114120" progId="Equation.DSMT4">
                    <p:embed/>
                  </p:oleObj>
                </mc:Choice>
                <mc:Fallback>
                  <p:oleObj name="Equation" r:id="rId9" imgW="101520" imgH="114120" progId="Equation.DSMT4">
                    <p:embed/>
                    <p:pic>
                      <p:nvPicPr>
                        <p:cNvPr id="182" name="Object 18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1251" y="5435600"/>
                          <a:ext cx="130175" cy="1508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" name="Freeform 21"/>
            <p:cNvSpPr/>
            <p:nvPr/>
          </p:nvSpPr>
          <p:spPr>
            <a:xfrm>
              <a:off x="2995340" y="6273808"/>
              <a:ext cx="219075" cy="271462"/>
            </a:xfrm>
            <a:custGeom>
              <a:avLst/>
              <a:gdLst>
                <a:gd name="connsiteX0" fmla="*/ 0 w 219075"/>
                <a:gd name="connsiteY0" fmla="*/ 0 h 271462"/>
                <a:gd name="connsiteX1" fmla="*/ 219075 w 219075"/>
                <a:gd name="connsiteY1" fmla="*/ 0 h 271462"/>
                <a:gd name="connsiteX2" fmla="*/ 219075 w 219075"/>
                <a:gd name="connsiteY2" fmla="*/ 271462 h 271462"/>
                <a:gd name="connsiteX3" fmla="*/ 9525 w 219075"/>
                <a:gd name="connsiteY3" fmla="*/ 271462 h 27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9075" h="271462">
                  <a:moveTo>
                    <a:pt x="0" y="0"/>
                  </a:moveTo>
                  <a:lnTo>
                    <a:pt x="219075" y="0"/>
                  </a:lnTo>
                  <a:lnTo>
                    <a:pt x="219075" y="271462"/>
                  </a:lnTo>
                  <a:lnTo>
                    <a:pt x="9525" y="271462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3214415" y="6409539"/>
              <a:ext cx="654278" cy="0"/>
            </a:xfrm>
            <a:prstGeom prst="line">
              <a:avLst/>
            </a:prstGeom>
            <a:ln w="19050">
              <a:solidFill>
                <a:schemeClr val="tx1"/>
              </a:solidFill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429500" y="6409539"/>
              <a:ext cx="641018" cy="0"/>
            </a:xfrm>
            <a:prstGeom prst="line">
              <a:avLst/>
            </a:prstGeom>
            <a:ln w="19050">
              <a:solidFill>
                <a:schemeClr val="tx1"/>
              </a:solidFill>
              <a:head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3076293" y="6273808"/>
              <a:ext cx="0" cy="27146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2005026" y="6404776"/>
              <a:ext cx="36036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3941937" y="6404776"/>
              <a:ext cx="36036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" name="Group 27"/>
            <p:cNvGrpSpPr/>
            <p:nvPr/>
          </p:nvGrpSpPr>
          <p:grpSpPr>
            <a:xfrm>
              <a:off x="3880028" y="6480176"/>
              <a:ext cx="934863" cy="338138"/>
              <a:chOff x="3880028" y="6438900"/>
              <a:chExt cx="934863" cy="338138"/>
            </a:xfrm>
          </p:grpSpPr>
          <p:cxnSp>
            <p:nvCxnSpPr>
              <p:cNvPr id="35" name="Line 2304"/>
              <p:cNvCxnSpPr/>
              <p:nvPr/>
            </p:nvCxnSpPr>
            <p:spPr bwMode="auto">
              <a:xfrm>
                <a:off x="3880028" y="6498053"/>
                <a:ext cx="0" cy="21997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6" name="Straight Arrow Connector 35"/>
              <p:cNvCxnSpPr/>
              <p:nvPr/>
            </p:nvCxnSpPr>
            <p:spPr>
              <a:xfrm>
                <a:off x="3883719" y="6608482"/>
                <a:ext cx="245040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37" name="Object 3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851998138"/>
                  </p:ext>
                </p:extLst>
              </p:nvPr>
            </p:nvGraphicFramePr>
            <p:xfrm>
              <a:off x="4133854" y="6438900"/>
              <a:ext cx="681037" cy="33813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7478" name="Equation" r:id="rId11" imgW="533160" imgH="253800" progId="Equation.DSMT4">
                      <p:embed/>
                    </p:oleObj>
                  </mc:Choice>
                  <mc:Fallback>
                    <p:oleObj name="Equation" r:id="rId11" imgW="533160" imgH="253800" progId="Equation.DSMT4">
                      <p:embed/>
                      <p:pic>
                        <p:nvPicPr>
                          <p:cNvPr id="198" name="Object 19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133854" y="6438900"/>
                            <a:ext cx="681037" cy="33813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29" name="Group 28"/>
            <p:cNvGrpSpPr/>
            <p:nvPr/>
          </p:nvGrpSpPr>
          <p:grpSpPr>
            <a:xfrm>
              <a:off x="2446906" y="6497639"/>
              <a:ext cx="909069" cy="320675"/>
              <a:chOff x="2446906" y="6488113"/>
              <a:chExt cx="909069" cy="320675"/>
            </a:xfrm>
          </p:grpSpPr>
          <p:cxnSp>
            <p:nvCxnSpPr>
              <p:cNvPr id="32" name="Line 2304"/>
              <p:cNvCxnSpPr/>
              <p:nvPr/>
            </p:nvCxnSpPr>
            <p:spPr bwMode="auto">
              <a:xfrm>
                <a:off x="2446906" y="6538827"/>
                <a:ext cx="0" cy="21997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3" name="Straight Arrow Connector 32"/>
              <p:cNvCxnSpPr/>
              <p:nvPr/>
            </p:nvCxnSpPr>
            <p:spPr>
              <a:xfrm>
                <a:off x="2450597" y="6649256"/>
                <a:ext cx="245040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34" name="Object 3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531740641"/>
                  </p:ext>
                </p:extLst>
              </p:nvPr>
            </p:nvGraphicFramePr>
            <p:xfrm>
              <a:off x="2724150" y="6488113"/>
              <a:ext cx="631825" cy="3206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7479" name="Equation" r:id="rId13" imgW="495000" imgH="241200" progId="Equation.DSMT4">
                      <p:embed/>
                    </p:oleObj>
                  </mc:Choice>
                  <mc:Fallback>
                    <p:oleObj name="Equation" r:id="rId13" imgW="495000" imgH="241200" progId="Equation.DSMT4">
                      <p:embed/>
                      <p:pic>
                        <p:nvPicPr>
                          <p:cNvPr id="195" name="Object 19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724150" y="6488113"/>
                            <a:ext cx="631825" cy="32067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30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51661025"/>
                </p:ext>
              </p:extLst>
            </p:nvPr>
          </p:nvGraphicFramePr>
          <p:xfrm>
            <a:off x="4174481" y="6007098"/>
            <a:ext cx="292100" cy="3730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80" name="Equation" r:id="rId15" imgW="228600" imgH="279360" progId="Equation.DSMT4">
                    <p:embed/>
                  </p:oleObj>
                </mc:Choice>
                <mc:Fallback>
                  <p:oleObj name="Equation" r:id="rId15" imgW="228600" imgH="279360" progId="Equation.DSMT4">
                    <p:embed/>
                    <p:pic>
                      <p:nvPicPr>
                        <p:cNvPr id="191" name="Object 19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74481" y="6007098"/>
                          <a:ext cx="292100" cy="3730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85821306"/>
                </p:ext>
              </p:extLst>
            </p:nvPr>
          </p:nvGraphicFramePr>
          <p:xfrm>
            <a:off x="1975646" y="6024560"/>
            <a:ext cx="292100" cy="355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81" name="Equation" r:id="rId17" imgW="228600" imgH="266400" progId="Equation.DSMT4">
                    <p:embed/>
                  </p:oleObj>
                </mc:Choice>
                <mc:Fallback>
                  <p:oleObj name="Equation" r:id="rId17" imgW="228600" imgH="266400" progId="Equation.DSMT4">
                    <p:embed/>
                    <p:pic>
                      <p:nvPicPr>
                        <p:cNvPr id="192" name="Object 19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75646" y="6024560"/>
                          <a:ext cx="292100" cy="355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8" name="TextBox 37"/>
          <p:cNvSpPr txBox="1"/>
          <p:nvPr/>
        </p:nvSpPr>
        <p:spPr>
          <a:xfrm>
            <a:off x="138426" y="568714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8.18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38426" y="2559439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8.19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38426" y="5016889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8.20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" name="Picture 40"/>
          <p:cNvPicPr/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48" y="2422087"/>
            <a:ext cx="4855845" cy="2212340"/>
          </a:xfrm>
          <a:prstGeom prst="rect">
            <a:avLst/>
          </a:prstGeom>
        </p:spPr>
      </p:pic>
      <p:pic>
        <p:nvPicPr>
          <p:cNvPr id="42" name="Picture 41"/>
          <p:cNvPicPr/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243" y="4942446"/>
            <a:ext cx="3324860" cy="1515110"/>
          </a:xfrm>
          <a:prstGeom prst="rect">
            <a:avLst/>
          </a:prstGeom>
        </p:spPr>
      </p:pic>
      <p:pic>
        <p:nvPicPr>
          <p:cNvPr id="43" name="Picture 42"/>
          <p:cNvPicPr/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1901030" y="6921788"/>
            <a:ext cx="3418205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3"/>
          <p:cNvPicPr/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1914047" y="7512420"/>
            <a:ext cx="3392170" cy="285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4"/>
          <p:cNvPicPr/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1947863" y="8013597"/>
            <a:ext cx="3241040" cy="988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TextBox 45"/>
          <p:cNvSpPr txBox="1"/>
          <p:nvPr/>
        </p:nvSpPr>
        <p:spPr>
          <a:xfrm>
            <a:off x="138425" y="7377978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8.21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359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40508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8.22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3223" y="249641"/>
            <a:ext cx="4930140" cy="1181735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48695" y="1840663"/>
            <a:ext cx="2468245" cy="1675765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3223" y="3889051"/>
            <a:ext cx="1529080" cy="807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463" y="3889051"/>
            <a:ext cx="1597660" cy="665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91539" y="3889051"/>
            <a:ext cx="1569720" cy="7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43383" y="4856155"/>
            <a:ext cx="151892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741373" y="4856155"/>
            <a:ext cx="1555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91539" y="4856155"/>
            <a:ext cx="1558925" cy="62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Canvas 1557"/>
          <p:cNvGrpSpPr>
            <a:grpSpLocks/>
          </p:cNvGrpSpPr>
          <p:nvPr/>
        </p:nvGrpSpPr>
        <p:grpSpPr bwMode="auto">
          <a:xfrm>
            <a:off x="1033223" y="6146800"/>
            <a:ext cx="5029200" cy="1201738"/>
            <a:chOff x="0" y="0"/>
            <a:chExt cx="50292" cy="12020"/>
          </a:xfrm>
        </p:grpSpPr>
        <p:sp>
          <p:nvSpPr>
            <p:cNvPr id="13" name="AutoShape 36"/>
            <p:cNvSpPr>
              <a:spLocks noChangeAspect="1" noChangeArrowheads="1"/>
            </p:cNvSpPr>
            <p:nvPr/>
          </p:nvSpPr>
          <p:spPr bwMode="auto">
            <a:xfrm>
              <a:off x="0" y="0"/>
              <a:ext cx="50292" cy="120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" name="Rectangle 1558"/>
            <p:cNvSpPr>
              <a:spLocks noChangeArrowheads="1"/>
            </p:cNvSpPr>
            <p:nvPr/>
          </p:nvSpPr>
          <p:spPr bwMode="auto">
            <a:xfrm>
              <a:off x="4260" y="5638"/>
              <a:ext cx="40018" cy="1277"/>
            </a:xfrm>
            <a:prstGeom prst="rect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" name="Rectangle 1559" descr="Wide downward diagonal"/>
            <p:cNvSpPr>
              <a:spLocks noChangeArrowheads="1"/>
            </p:cNvSpPr>
            <p:nvPr/>
          </p:nvSpPr>
          <p:spPr bwMode="auto">
            <a:xfrm>
              <a:off x="2984" y="3543"/>
              <a:ext cx="1219" cy="5486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" name="AutoShape 1560"/>
            <p:cNvSpPr>
              <a:spLocks noChangeShapeType="1"/>
            </p:cNvSpPr>
            <p:nvPr/>
          </p:nvSpPr>
          <p:spPr bwMode="auto">
            <a:xfrm flipH="1">
              <a:off x="4146" y="3397"/>
              <a:ext cx="51" cy="7359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" name="Rectangle 1563" descr="Wide downward diagonal"/>
            <p:cNvSpPr>
              <a:spLocks noChangeArrowheads="1"/>
            </p:cNvSpPr>
            <p:nvPr/>
          </p:nvSpPr>
          <p:spPr bwMode="auto">
            <a:xfrm flipH="1">
              <a:off x="44354" y="3556"/>
              <a:ext cx="1219" cy="5486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" name="AutoShape 1564"/>
            <p:cNvSpPr>
              <a:spLocks noChangeShapeType="1"/>
            </p:cNvSpPr>
            <p:nvPr/>
          </p:nvSpPr>
          <p:spPr bwMode="auto">
            <a:xfrm flipH="1">
              <a:off x="44354" y="3409"/>
              <a:ext cx="7" cy="7309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grpSp>
          <p:nvGrpSpPr>
            <p:cNvPr id="19" name="Group 1589"/>
            <p:cNvGrpSpPr>
              <a:grpSpLocks/>
            </p:cNvGrpSpPr>
            <p:nvPr/>
          </p:nvGrpSpPr>
          <p:grpSpPr bwMode="auto">
            <a:xfrm>
              <a:off x="4203" y="2254"/>
              <a:ext cx="40170" cy="3378"/>
              <a:chOff x="2822" y="3365"/>
              <a:chExt cx="6326" cy="532"/>
            </a:xfrm>
          </p:grpSpPr>
          <p:grpSp>
            <p:nvGrpSpPr>
              <p:cNvPr id="27" name="Group 1571"/>
              <p:cNvGrpSpPr>
                <a:grpSpLocks/>
              </p:cNvGrpSpPr>
              <p:nvPr/>
            </p:nvGrpSpPr>
            <p:grpSpPr bwMode="auto">
              <a:xfrm>
                <a:off x="2832" y="3379"/>
                <a:ext cx="1184" cy="516"/>
                <a:chOff x="3088" y="3363"/>
                <a:chExt cx="1184" cy="516"/>
              </a:xfrm>
            </p:grpSpPr>
            <p:sp>
              <p:nvSpPr>
                <p:cNvPr id="44" name="AutoShape 1567"/>
                <p:cNvSpPr>
                  <a:spLocks noChangeShapeType="1"/>
                </p:cNvSpPr>
                <p:nvPr/>
              </p:nvSpPr>
              <p:spPr bwMode="auto">
                <a:xfrm>
                  <a:off x="3088" y="3363"/>
                  <a:ext cx="1" cy="516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  <p:sp>
              <p:nvSpPr>
                <p:cNvPr id="45" name="AutoShape 1568"/>
                <p:cNvSpPr>
                  <a:spLocks noChangeShapeType="1"/>
                </p:cNvSpPr>
                <p:nvPr/>
              </p:nvSpPr>
              <p:spPr bwMode="auto">
                <a:xfrm>
                  <a:off x="3480" y="3363"/>
                  <a:ext cx="1" cy="516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  <p:sp>
              <p:nvSpPr>
                <p:cNvPr id="46" name="AutoShape 1569"/>
                <p:cNvSpPr>
                  <a:spLocks noChangeShapeType="1"/>
                </p:cNvSpPr>
                <p:nvPr/>
              </p:nvSpPr>
              <p:spPr bwMode="auto">
                <a:xfrm>
                  <a:off x="3879" y="3363"/>
                  <a:ext cx="1" cy="516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  <p:sp>
              <p:nvSpPr>
                <p:cNvPr id="47" name="AutoShape 1570"/>
                <p:cNvSpPr>
                  <a:spLocks noChangeShapeType="1"/>
                </p:cNvSpPr>
                <p:nvPr/>
              </p:nvSpPr>
              <p:spPr bwMode="auto">
                <a:xfrm>
                  <a:off x="4271" y="3363"/>
                  <a:ext cx="1" cy="516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</p:grpSp>
          <p:grpSp>
            <p:nvGrpSpPr>
              <p:cNvPr id="28" name="Group 1572"/>
              <p:cNvGrpSpPr>
                <a:grpSpLocks/>
              </p:cNvGrpSpPr>
              <p:nvPr/>
            </p:nvGrpSpPr>
            <p:grpSpPr bwMode="auto">
              <a:xfrm>
                <a:off x="4420" y="3372"/>
                <a:ext cx="1184" cy="516"/>
                <a:chOff x="3088" y="3363"/>
                <a:chExt cx="1184" cy="516"/>
              </a:xfrm>
            </p:grpSpPr>
            <p:sp>
              <p:nvSpPr>
                <p:cNvPr id="40" name="AutoShape 1573"/>
                <p:cNvSpPr>
                  <a:spLocks noChangeShapeType="1"/>
                </p:cNvSpPr>
                <p:nvPr/>
              </p:nvSpPr>
              <p:spPr bwMode="auto">
                <a:xfrm>
                  <a:off x="3088" y="3363"/>
                  <a:ext cx="1" cy="516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  <p:sp>
              <p:nvSpPr>
                <p:cNvPr id="41" name="AutoShape 1574"/>
                <p:cNvSpPr>
                  <a:spLocks noChangeShapeType="1"/>
                </p:cNvSpPr>
                <p:nvPr/>
              </p:nvSpPr>
              <p:spPr bwMode="auto">
                <a:xfrm>
                  <a:off x="3480" y="3363"/>
                  <a:ext cx="1" cy="516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  <p:sp>
              <p:nvSpPr>
                <p:cNvPr id="42" name="AutoShape 1575"/>
                <p:cNvSpPr>
                  <a:spLocks noChangeShapeType="1"/>
                </p:cNvSpPr>
                <p:nvPr/>
              </p:nvSpPr>
              <p:spPr bwMode="auto">
                <a:xfrm>
                  <a:off x="3879" y="3363"/>
                  <a:ext cx="1" cy="516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  <p:sp>
              <p:nvSpPr>
                <p:cNvPr id="43" name="AutoShape 1576"/>
                <p:cNvSpPr>
                  <a:spLocks noChangeShapeType="1"/>
                </p:cNvSpPr>
                <p:nvPr/>
              </p:nvSpPr>
              <p:spPr bwMode="auto">
                <a:xfrm>
                  <a:off x="4271" y="3363"/>
                  <a:ext cx="1" cy="516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</p:grpSp>
          <p:grpSp>
            <p:nvGrpSpPr>
              <p:cNvPr id="29" name="Group 1577"/>
              <p:cNvGrpSpPr>
                <a:grpSpLocks/>
              </p:cNvGrpSpPr>
              <p:nvPr/>
            </p:nvGrpSpPr>
            <p:grpSpPr bwMode="auto">
              <a:xfrm>
                <a:off x="5986" y="3381"/>
                <a:ext cx="1184" cy="516"/>
                <a:chOff x="3088" y="3363"/>
                <a:chExt cx="1184" cy="516"/>
              </a:xfrm>
            </p:grpSpPr>
            <p:sp>
              <p:nvSpPr>
                <p:cNvPr id="36" name="AutoShape 1578"/>
                <p:cNvSpPr>
                  <a:spLocks noChangeShapeType="1"/>
                </p:cNvSpPr>
                <p:nvPr/>
              </p:nvSpPr>
              <p:spPr bwMode="auto">
                <a:xfrm>
                  <a:off x="3088" y="3363"/>
                  <a:ext cx="1" cy="516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  <p:sp>
              <p:nvSpPr>
                <p:cNvPr id="37" name="AutoShape 1579"/>
                <p:cNvSpPr>
                  <a:spLocks noChangeShapeType="1"/>
                </p:cNvSpPr>
                <p:nvPr/>
              </p:nvSpPr>
              <p:spPr bwMode="auto">
                <a:xfrm>
                  <a:off x="3480" y="3363"/>
                  <a:ext cx="1" cy="516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  <p:sp>
              <p:nvSpPr>
                <p:cNvPr id="38" name="AutoShape 1580"/>
                <p:cNvSpPr>
                  <a:spLocks noChangeShapeType="1"/>
                </p:cNvSpPr>
                <p:nvPr/>
              </p:nvSpPr>
              <p:spPr bwMode="auto">
                <a:xfrm>
                  <a:off x="3879" y="3363"/>
                  <a:ext cx="1" cy="516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  <p:sp>
              <p:nvSpPr>
                <p:cNvPr id="39" name="AutoShape 1581"/>
                <p:cNvSpPr>
                  <a:spLocks noChangeShapeType="1"/>
                </p:cNvSpPr>
                <p:nvPr/>
              </p:nvSpPr>
              <p:spPr bwMode="auto">
                <a:xfrm>
                  <a:off x="4271" y="3363"/>
                  <a:ext cx="1" cy="516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</p:grpSp>
          <p:sp>
            <p:nvSpPr>
              <p:cNvPr id="30" name="AutoShape 1583"/>
              <p:cNvSpPr>
                <a:spLocks noChangeShapeType="1"/>
              </p:cNvSpPr>
              <p:nvPr/>
            </p:nvSpPr>
            <p:spPr bwMode="auto">
              <a:xfrm>
                <a:off x="7566" y="3374"/>
                <a:ext cx="1" cy="516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1" name="AutoShape 1584"/>
              <p:cNvSpPr>
                <a:spLocks noChangeShapeType="1"/>
              </p:cNvSpPr>
              <p:nvPr/>
            </p:nvSpPr>
            <p:spPr bwMode="auto">
              <a:xfrm>
                <a:off x="7958" y="3374"/>
                <a:ext cx="1" cy="516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2" name="AutoShape 1585"/>
              <p:cNvSpPr>
                <a:spLocks noChangeShapeType="1"/>
              </p:cNvSpPr>
              <p:nvPr/>
            </p:nvSpPr>
            <p:spPr bwMode="auto">
              <a:xfrm>
                <a:off x="8357" y="3374"/>
                <a:ext cx="1" cy="516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3" name="AutoShape 1586"/>
              <p:cNvSpPr>
                <a:spLocks noChangeShapeType="1"/>
              </p:cNvSpPr>
              <p:nvPr/>
            </p:nvSpPr>
            <p:spPr bwMode="auto">
              <a:xfrm>
                <a:off x="8749" y="3374"/>
                <a:ext cx="1" cy="516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4" name="AutoShape 1587"/>
              <p:cNvSpPr>
                <a:spLocks noChangeShapeType="1"/>
              </p:cNvSpPr>
              <p:nvPr/>
            </p:nvSpPr>
            <p:spPr bwMode="auto">
              <a:xfrm>
                <a:off x="9138" y="3365"/>
                <a:ext cx="1" cy="516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5" name="AutoShape 1588"/>
              <p:cNvSpPr>
                <a:spLocks noChangeShapeType="1"/>
              </p:cNvSpPr>
              <p:nvPr/>
            </p:nvSpPr>
            <p:spPr bwMode="auto">
              <a:xfrm>
                <a:off x="2822" y="3371"/>
                <a:ext cx="6326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20" name="Text Box 1590"/>
            <p:cNvSpPr txBox="1">
              <a:spLocks noChangeArrowheads="1"/>
            </p:cNvSpPr>
            <p:nvPr/>
          </p:nvSpPr>
          <p:spPr bwMode="auto">
            <a:xfrm>
              <a:off x="22910" y="82"/>
              <a:ext cx="2750" cy="24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Text Box 1591"/>
            <p:cNvSpPr txBox="1">
              <a:spLocks noChangeArrowheads="1"/>
            </p:cNvSpPr>
            <p:nvPr/>
          </p:nvSpPr>
          <p:spPr bwMode="auto">
            <a:xfrm>
              <a:off x="12750" y="7067"/>
              <a:ext cx="2750" cy="24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Text Box 1592"/>
            <p:cNvSpPr txBox="1">
              <a:spLocks noChangeArrowheads="1"/>
            </p:cNvSpPr>
            <p:nvPr/>
          </p:nvSpPr>
          <p:spPr bwMode="auto">
            <a:xfrm>
              <a:off x="23164" y="7118"/>
              <a:ext cx="2750" cy="24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Oval 1594"/>
            <p:cNvSpPr>
              <a:spLocks noChangeArrowheads="1"/>
            </p:cNvSpPr>
            <p:nvPr/>
          </p:nvSpPr>
          <p:spPr bwMode="auto">
            <a:xfrm>
              <a:off x="13817" y="6597"/>
              <a:ext cx="749" cy="749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" name="Oval 1595"/>
            <p:cNvSpPr>
              <a:spLocks noChangeArrowheads="1"/>
            </p:cNvSpPr>
            <p:nvPr/>
          </p:nvSpPr>
          <p:spPr bwMode="auto">
            <a:xfrm>
              <a:off x="23952" y="6553"/>
              <a:ext cx="749" cy="749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" name="AutoShape 1597"/>
            <p:cNvSpPr>
              <a:spLocks noChangeShapeType="1"/>
            </p:cNvSpPr>
            <p:nvPr/>
          </p:nvSpPr>
          <p:spPr bwMode="auto">
            <a:xfrm flipV="1">
              <a:off x="4254" y="10172"/>
              <a:ext cx="40037" cy="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6" name="Text Box 1598"/>
            <p:cNvSpPr txBox="1">
              <a:spLocks noChangeArrowheads="1"/>
            </p:cNvSpPr>
            <p:nvPr/>
          </p:nvSpPr>
          <p:spPr bwMode="auto">
            <a:xfrm>
              <a:off x="21012" y="8902"/>
              <a:ext cx="5981" cy="30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L = 1m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-326" y="2383111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8.23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-327" y="4421437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8.24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-4143" y="6524958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8.25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981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84" y="196532"/>
            <a:ext cx="4650740" cy="2350135"/>
          </a:xfrm>
          <a:prstGeom prst="rect">
            <a:avLst/>
          </a:prstGeom>
        </p:spPr>
      </p:pic>
      <p:pic>
        <p:nvPicPr>
          <p:cNvPr id="3" name="Pictur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259" y="2823405"/>
            <a:ext cx="4634865" cy="2361565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250604" y="5765841"/>
            <a:ext cx="2651760" cy="886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005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chemeClr val="bg1"/>
        </a:solidFill>
      </a:spPr>
      <a:bodyPr wrap="square" lIns="0" tIns="0" rIns="0" bIns="0" rtlCol="0" anchor="ctr" anchorCtr="0">
        <a:spAutoFit/>
      </a:bodyPr>
      <a:lstStyle>
        <a:defPPr algn="ctr">
          <a:defRPr sz="1100" i="1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6237</TotalTime>
  <Words>852</Words>
  <Application>Microsoft Office PowerPoint</Application>
  <PresentationFormat>Letter Paper (8.5x11 in)</PresentationFormat>
  <Paragraphs>420</Paragraphs>
  <Slides>13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Euclid</vt:lpstr>
      <vt:lpstr>Euclid Symbol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Kim,Nam Ho</dc:creator>
  <cp:lastModifiedBy>Nam-ho Kim</cp:lastModifiedBy>
  <cp:revision>100</cp:revision>
  <dcterms:created xsi:type="dcterms:W3CDTF">2016-05-17T13:07:55Z</dcterms:created>
  <dcterms:modified xsi:type="dcterms:W3CDTF">2019-08-19T00:25:35Z</dcterms:modified>
</cp:coreProperties>
</file>