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3" r:id="rId1"/>
  </p:sldMasterIdLst>
  <p:handoutMasterIdLst>
    <p:handoutMasterId r:id="rId45"/>
  </p:handoutMasterIdLst>
  <p:sldIdLst>
    <p:sldId id="256" r:id="rId2"/>
    <p:sldId id="257" r:id="rId3"/>
    <p:sldId id="291" r:id="rId4"/>
    <p:sldId id="258" r:id="rId5"/>
    <p:sldId id="259" r:id="rId6"/>
    <p:sldId id="264" r:id="rId7"/>
    <p:sldId id="265" r:id="rId8"/>
    <p:sldId id="260" r:id="rId9"/>
    <p:sldId id="266" r:id="rId10"/>
    <p:sldId id="267" r:id="rId11"/>
    <p:sldId id="268" r:id="rId12"/>
    <p:sldId id="261" r:id="rId13"/>
    <p:sldId id="269" r:id="rId14"/>
    <p:sldId id="271" r:id="rId15"/>
    <p:sldId id="272" r:id="rId16"/>
    <p:sldId id="273" r:id="rId17"/>
    <p:sldId id="274" r:id="rId18"/>
    <p:sldId id="275" r:id="rId19"/>
    <p:sldId id="276" r:id="rId20"/>
    <p:sldId id="292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70" r:id="rId29"/>
    <p:sldId id="284" r:id="rId30"/>
    <p:sldId id="262" r:id="rId31"/>
    <p:sldId id="285" r:id="rId32"/>
    <p:sldId id="286" r:id="rId33"/>
    <p:sldId id="296" r:id="rId34"/>
    <p:sldId id="263" r:id="rId35"/>
    <p:sldId id="293" r:id="rId36"/>
    <p:sldId id="298" r:id="rId37"/>
    <p:sldId id="294" r:id="rId38"/>
    <p:sldId id="287" r:id="rId39"/>
    <p:sldId id="288" r:id="rId40"/>
    <p:sldId id="289" r:id="rId41"/>
    <p:sldId id="290" r:id="rId42"/>
    <p:sldId id="295" r:id="rId43"/>
    <p:sldId id="297" r:id="rId44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FF00"/>
    <a:srgbClr val="CC00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726" autoAdjust="0"/>
    <p:restoredTop sz="94676" autoAdjust="0"/>
  </p:normalViewPr>
  <p:slideViewPr>
    <p:cSldViewPr snapToGrid="0">
      <p:cViewPr varScale="1">
        <p:scale>
          <a:sx n="79" d="100"/>
          <a:sy n="79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84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defRPr sz="1300"/>
            </a:lvl1pPr>
          </a:lstStyle>
          <a:p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defRPr sz="1300"/>
            </a:lvl1pPr>
          </a:lstStyle>
          <a:p>
            <a:fld id="{8B12EF07-14CF-4E5E-A557-E294393AFCB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7838" y="49213"/>
            <a:ext cx="2262187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8" y="49213"/>
            <a:ext cx="6635750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475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41363"/>
            <a:ext cx="4378325" cy="5873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688" y="49213"/>
            <a:ext cx="9050337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475" y="741363"/>
            <a:ext cx="8909050" cy="587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6" name="AutoShape 8"/>
          <p:cNvSpPr>
            <a:spLocks noChangeArrowheads="1"/>
          </p:cNvSpPr>
          <p:nvPr/>
        </p:nvSpPr>
        <p:spPr bwMode="auto">
          <a:xfrm>
            <a:off x="49213" y="49213"/>
            <a:ext cx="9050337" cy="6764337"/>
          </a:xfrm>
          <a:prstGeom prst="roundRect">
            <a:avLst>
              <a:gd name="adj" fmla="val 1667"/>
            </a:avLst>
          </a:prstGeom>
          <a:noFill/>
          <a:ln w="57150" cmpd="thickThin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8648700" y="6491288"/>
            <a:ext cx="495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fld id="{EBA5E64E-1A6B-431E-969C-4188182C2756}" type="slidenum">
              <a:rPr lang="en-US" sz="1400"/>
              <a:pPr algn="r">
                <a:spcBef>
                  <a:spcPct val="50000"/>
                </a:spcBef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96365"/>
            <a:ext cx="7772400" cy="1470025"/>
          </a:xfrm>
        </p:spPr>
        <p:txBody>
          <a:bodyPr/>
          <a:lstStyle/>
          <a:p>
            <a:r>
              <a:rPr lang="en-US" dirty="0" smtClean="0"/>
              <a:t>CHAP 7 FINITE ELEMENT PROCEDURE </a:t>
            </a:r>
            <a:br>
              <a:rPr lang="en-US" dirty="0" smtClean="0"/>
            </a:br>
            <a:r>
              <a:rPr lang="en-US" dirty="0" smtClean="0"/>
              <a:t>AND MODELING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114" y="3652140"/>
            <a:ext cx="6955972" cy="1910460"/>
          </a:xfrm>
        </p:spPr>
        <p:txBody>
          <a:bodyPr/>
          <a:lstStyle/>
          <a:p>
            <a:r>
              <a:rPr lang="en-US" dirty="0" smtClean="0"/>
              <a:t>FINITE ELEMENT ANALYSIS AND DESIGN</a:t>
            </a:r>
          </a:p>
          <a:p>
            <a:r>
              <a:rPr lang="en-US" dirty="0" smtClean="0"/>
              <a:t>Nam-Ho Kim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3274456"/>
          </a:xfrm>
        </p:spPr>
        <p:txBody>
          <a:bodyPr/>
          <a:lstStyle/>
          <a:p>
            <a:r>
              <a:rPr lang="en-US" dirty="0" smtClean="0"/>
              <a:t>Units</a:t>
            </a:r>
          </a:p>
          <a:p>
            <a:pPr lvl="1"/>
            <a:r>
              <a:rPr lang="en-US" b="1" dirty="0" smtClean="0">
                <a:solidFill>
                  <a:schemeClr val="accent2"/>
                </a:solidFill>
              </a:rPr>
              <a:t>STUPIDEST mistakes come from UNITS!</a:t>
            </a:r>
          </a:p>
          <a:p>
            <a:pPr lvl="1"/>
            <a:r>
              <a:rPr lang="en-US" dirty="0" smtClean="0"/>
              <a:t>Consistent units must be used throughout FE procedure</a:t>
            </a:r>
          </a:p>
          <a:p>
            <a:pPr lvl="1"/>
            <a:r>
              <a:rPr lang="en-US" dirty="0" smtClean="0"/>
              <a:t>In SI unit, order of deformation ~ 10</a:t>
            </a:r>
            <a:r>
              <a:rPr lang="en-US" baseline="30000" dirty="0" smtClean="0"/>
              <a:t>-6</a:t>
            </a:r>
            <a:r>
              <a:rPr lang="en-US" dirty="0" smtClean="0"/>
              <a:t>m, order of stress ~ 10</a:t>
            </a:r>
            <a:r>
              <a:rPr lang="en-US" baseline="30000" dirty="0" smtClean="0"/>
              <a:t>8</a:t>
            </a:r>
            <a:r>
              <a:rPr lang="en-US" dirty="0" smtClean="0"/>
              <a:t>Pa</a:t>
            </a:r>
          </a:p>
          <a:p>
            <a:r>
              <a:rPr lang="en-US" dirty="0" smtClean="0"/>
              <a:t>Automatic mesh generation</a:t>
            </a:r>
          </a:p>
          <a:p>
            <a:pPr lvl="1"/>
            <a:r>
              <a:rPr lang="en-US" dirty="0" smtClean="0"/>
              <a:t>Many commercial programs can automatically generate nodes and elements using GUI</a:t>
            </a:r>
          </a:p>
          <a:p>
            <a:pPr lvl="1"/>
            <a:r>
              <a:rPr lang="en-US" dirty="0" smtClean="0"/>
              <a:t>Work with solid model</a:t>
            </a:r>
            <a:endParaRPr lang="en-US" dirty="0"/>
          </a:p>
        </p:txBody>
      </p:sp>
      <p:pic>
        <p:nvPicPr>
          <p:cNvPr id="5" name="Picture 4" descr="ScreenShot030"/>
          <p:cNvPicPr>
            <a:picLocks noChangeAspect="1"/>
          </p:cNvPicPr>
          <p:nvPr/>
        </p:nvPicPr>
        <p:blipFill>
          <a:blip r:embed="rId2" cstate="print"/>
          <a:srcRect l="9645" t="22855" r="9790" b="23306"/>
          <a:stretch>
            <a:fillRect/>
          </a:stretch>
        </p:blipFill>
        <p:spPr bwMode="auto">
          <a:xfrm>
            <a:off x="2222855" y="3919747"/>
            <a:ext cx="4404771" cy="223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944517"/>
          </a:xfrm>
        </p:spPr>
        <p:txBody>
          <a:bodyPr/>
          <a:lstStyle/>
          <a:p>
            <a:r>
              <a:rPr lang="en-US" dirty="0" smtClean="0"/>
              <a:t>Mesh control</a:t>
            </a:r>
          </a:p>
          <a:p>
            <a:pPr lvl="1"/>
            <a:r>
              <a:rPr lang="en-US" dirty="0" smtClean="0"/>
              <a:t>Provide mesh parameters that define the size and type of elements and other attributes</a:t>
            </a:r>
          </a:p>
          <a:p>
            <a:pPr lvl="1"/>
            <a:r>
              <a:rPr lang="en-US" dirty="0" smtClean="0"/>
              <a:t>Global or local element size, curvature-based element size</a:t>
            </a:r>
          </a:p>
          <a:p>
            <a:pPr lvl="1"/>
            <a:r>
              <a:rPr lang="en-US" dirty="0" smtClean="0"/>
              <a:t>Smaller element size for location of interest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	Element size = 0.1			Element size = 0.2</a:t>
            </a:r>
            <a:endParaRPr lang="en-US" dirty="0"/>
          </a:p>
        </p:txBody>
      </p:sp>
      <p:pic>
        <p:nvPicPr>
          <p:cNvPr id="4" name="Picture 3" descr="ScreenShot031"/>
          <p:cNvPicPr>
            <a:picLocks noChangeAspect="1"/>
          </p:cNvPicPr>
          <p:nvPr/>
        </p:nvPicPr>
        <p:blipFill>
          <a:blip r:embed="rId2" cstate="print"/>
          <a:srcRect l="10139" t="20631" r="12074" b="22279"/>
          <a:stretch>
            <a:fillRect/>
          </a:stretch>
        </p:blipFill>
        <p:spPr bwMode="auto">
          <a:xfrm>
            <a:off x="221589" y="3400998"/>
            <a:ext cx="4252888" cy="2354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creenShot029"/>
          <p:cNvPicPr>
            <a:picLocks noChangeAspect="1"/>
          </p:cNvPicPr>
          <p:nvPr/>
        </p:nvPicPr>
        <p:blipFill>
          <a:blip r:embed="rId3" cstate="print"/>
          <a:srcRect l="9366" t="21716" r="10202" b="22762"/>
          <a:stretch>
            <a:fillRect/>
          </a:stretch>
        </p:blipFill>
        <p:spPr bwMode="auto">
          <a:xfrm>
            <a:off x="4570157" y="3451401"/>
            <a:ext cx="4397499" cy="2300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3114200"/>
          </a:xfrm>
        </p:spPr>
        <p:txBody>
          <a:bodyPr/>
          <a:lstStyle/>
          <a:p>
            <a:r>
              <a:rPr lang="en-US" dirty="0" smtClean="0"/>
              <a:t>Mesh quality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A good quality mesh is a recipe of success in finite element analysis</a:t>
            </a:r>
          </a:p>
          <a:p>
            <a:pPr lvl="1"/>
            <a:r>
              <a:rPr lang="en-US" dirty="0" smtClean="0"/>
              <a:t>Element shape: Best for square element</a:t>
            </a:r>
          </a:p>
          <a:p>
            <a:pPr lvl="1"/>
            <a:r>
              <a:rPr lang="en-US" dirty="0" smtClean="0"/>
              <a:t>Aspect ratio: Large aspect ratio elements should be avoided</a:t>
            </a:r>
          </a:p>
          <a:p>
            <a:pPr lvl="1"/>
            <a:r>
              <a:rPr lang="en-US" dirty="0" smtClean="0"/>
              <a:t>Element size: Quick transition from small to large elements should be avoided</a:t>
            </a:r>
          </a:p>
          <a:p>
            <a:pPr lvl="1"/>
            <a:r>
              <a:rPr lang="en-US" dirty="0" smtClean="0"/>
              <a:t>Smaller elements must be used where stresses change quickly</a:t>
            </a:r>
            <a:endParaRPr lang="en-US" dirty="0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405353" y="4034672"/>
            <a:ext cx="2122170" cy="1557338"/>
            <a:chOff x="405353" y="4034672"/>
            <a:chExt cx="2122170" cy="1557338"/>
          </a:xfrm>
        </p:grpSpPr>
        <p:sp>
          <p:nvSpPr>
            <p:cNvPr id="40967" name="Freeform 7"/>
            <p:cNvSpPr>
              <a:spLocks/>
            </p:cNvSpPr>
            <p:nvPr/>
          </p:nvSpPr>
          <p:spPr bwMode="auto">
            <a:xfrm>
              <a:off x="453931" y="4034672"/>
              <a:ext cx="1965008" cy="1164908"/>
            </a:xfrm>
            <a:custGeom>
              <a:avLst/>
              <a:gdLst/>
              <a:ahLst/>
              <a:cxnLst>
                <a:cxn ang="0">
                  <a:pos x="990" y="0"/>
                </a:cxn>
                <a:cxn ang="0">
                  <a:pos x="0" y="1065"/>
                </a:cxn>
                <a:cxn ang="0">
                  <a:pos x="1080" y="1223"/>
                </a:cxn>
                <a:cxn ang="0">
                  <a:pos x="2063" y="975"/>
                </a:cxn>
                <a:cxn ang="0">
                  <a:pos x="990" y="0"/>
                </a:cxn>
              </a:cxnLst>
              <a:rect l="0" t="0" r="r" b="b"/>
              <a:pathLst>
                <a:path w="2063" h="1223">
                  <a:moveTo>
                    <a:pt x="990" y="0"/>
                  </a:moveTo>
                  <a:lnTo>
                    <a:pt x="0" y="1065"/>
                  </a:lnTo>
                  <a:lnTo>
                    <a:pt x="1080" y="1223"/>
                  </a:lnTo>
                  <a:lnTo>
                    <a:pt x="2063" y="975"/>
                  </a:lnTo>
                  <a:lnTo>
                    <a:pt x="990" y="0"/>
                  </a:ln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0966" name="Arc 6"/>
            <p:cNvSpPr>
              <a:spLocks/>
            </p:cNvSpPr>
            <p:nvPr/>
          </p:nvSpPr>
          <p:spPr bwMode="auto">
            <a:xfrm rot="5400000" flipH="1" flipV="1">
              <a:off x="1407383" y="4936690"/>
              <a:ext cx="157163" cy="31432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149"/>
                <a:gd name="T2" fmla="*/ 1489 w 21600"/>
                <a:gd name="T3" fmla="*/ 43149 h 43149"/>
                <a:gd name="T4" fmla="*/ 0 w 21600"/>
                <a:gd name="T5" fmla="*/ 21600 h 43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49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951"/>
                    <a:pt x="12813" y="42366"/>
                    <a:pt x="1488" y="43148"/>
                  </a:cubicBezTo>
                </a:path>
                <a:path w="21600" h="43149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2951"/>
                    <a:pt x="12813" y="42366"/>
                    <a:pt x="1488" y="43148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triangle" w="sm" len="sm"/>
              <a:tailEnd type="non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0965" name="Text Box 5"/>
            <p:cNvSpPr txBox="1">
              <a:spLocks noChangeArrowheads="1"/>
            </p:cNvSpPr>
            <p:nvPr/>
          </p:nvSpPr>
          <p:spPr bwMode="auto">
            <a:xfrm>
              <a:off x="1204501" y="4778575"/>
              <a:ext cx="564833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160</a:t>
              </a:r>
              <a:r>
                <a:rPr kumimoji="0" lang="en-US" sz="14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o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405353" y="5325310"/>
              <a:ext cx="2122170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Distorted element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19943" y="4316612"/>
            <a:ext cx="2386013" cy="1284923"/>
            <a:chOff x="2519943" y="4316612"/>
            <a:chExt cx="2386013" cy="1284923"/>
          </a:xfrm>
        </p:grpSpPr>
        <p:sp>
          <p:nvSpPr>
            <p:cNvPr id="40964" name="AutoShape 4"/>
            <p:cNvSpPr>
              <a:spLocks noChangeArrowheads="1"/>
            </p:cNvSpPr>
            <p:nvPr/>
          </p:nvSpPr>
          <p:spPr bwMode="auto">
            <a:xfrm rot="964757">
              <a:off x="2519943" y="4316612"/>
              <a:ext cx="2386013" cy="479108"/>
            </a:xfrm>
            <a:prstGeom prst="parallelogram">
              <a:avLst>
                <a:gd name="adj" fmla="val 9762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0962" name="Text Box 2"/>
            <p:cNvSpPr txBox="1">
              <a:spLocks noChangeArrowheads="1"/>
            </p:cNvSpPr>
            <p:nvPr/>
          </p:nvSpPr>
          <p:spPr bwMode="auto">
            <a:xfrm>
              <a:off x="2676153" y="5325310"/>
              <a:ext cx="212217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Large aspect ratio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0972" name="Group 12"/>
          <p:cNvGrpSpPr>
            <a:grpSpLocks noChangeAspect="1"/>
          </p:cNvGrpSpPr>
          <p:nvPr/>
        </p:nvGrpSpPr>
        <p:grpSpPr bwMode="auto">
          <a:xfrm>
            <a:off x="5005615" y="3930978"/>
            <a:ext cx="3950495" cy="2355057"/>
            <a:chOff x="4687" y="849"/>
            <a:chExt cx="4148" cy="2473"/>
          </a:xfrm>
        </p:grpSpPr>
        <p:sp>
          <p:nvSpPr>
            <p:cNvPr id="40980" name="Freeform 20"/>
            <p:cNvSpPr>
              <a:spLocks noChangeAspect="1"/>
            </p:cNvSpPr>
            <p:nvPr/>
          </p:nvSpPr>
          <p:spPr bwMode="auto">
            <a:xfrm>
              <a:off x="5380" y="1203"/>
              <a:ext cx="187" cy="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7" y="0"/>
                </a:cxn>
                <a:cxn ang="0">
                  <a:pos x="107" y="101"/>
                </a:cxn>
                <a:cxn ang="0">
                  <a:pos x="11" y="95"/>
                </a:cxn>
                <a:cxn ang="0">
                  <a:pos x="0" y="0"/>
                </a:cxn>
              </a:cxnLst>
              <a:rect l="0" t="0" r="r" b="b"/>
              <a:pathLst>
                <a:path w="107" h="101">
                  <a:moveTo>
                    <a:pt x="0" y="0"/>
                  </a:moveTo>
                  <a:lnTo>
                    <a:pt x="107" y="0"/>
                  </a:lnTo>
                  <a:lnTo>
                    <a:pt x="107" y="101"/>
                  </a:lnTo>
                  <a:lnTo>
                    <a:pt x="11" y="9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9" name="Freeform 19"/>
            <p:cNvSpPr>
              <a:spLocks noChangeAspect="1"/>
            </p:cNvSpPr>
            <p:nvPr/>
          </p:nvSpPr>
          <p:spPr bwMode="auto">
            <a:xfrm>
              <a:off x="5567" y="872"/>
              <a:ext cx="693" cy="1220"/>
            </a:xfrm>
            <a:custGeom>
              <a:avLst/>
              <a:gdLst/>
              <a:ahLst/>
              <a:cxnLst>
                <a:cxn ang="0">
                  <a:pos x="0" y="190"/>
                </a:cxn>
                <a:cxn ang="0">
                  <a:pos x="391" y="0"/>
                </a:cxn>
                <a:cxn ang="0">
                  <a:pos x="397" y="699"/>
                </a:cxn>
                <a:cxn ang="0">
                  <a:pos x="0" y="291"/>
                </a:cxn>
              </a:cxnLst>
              <a:rect l="0" t="0" r="r" b="b"/>
              <a:pathLst>
                <a:path w="397" h="699">
                  <a:moveTo>
                    <a:pt x="0" y="190"/>
                  </a:moveTo>
                  <a:lnTo>
                    <a:pt x="391" y="0"/>
                  </a:lnTo>
                  <a:lnTo>
                    <a:pt x="397" y="699"/>
                  </a:lnTo>
                  <a:lnTo>
                    <a:pt x="0" y="29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8" name="Freeform 18"/>
            <p:cNvSpPr>
              <a:spLocks noChangeAspect="1"/>
            </p:cNvSpPr>
            <p:nvPr/>
          </p:nvSpPr>
          <p:spPr bwMode="auto">
            <a:xfrm>
              <a:off x="4687" y="1365"/>
              <a:ext cx="1573" cy="1009"/>
            </a:xfrm>
            <a:custGeom>
              <a:avLst/>
              <a:gdLst/>
              <a:ahLst/>
              <a:cxnLst>
                <a:cxn ang="0">
                  <a:pos x="698" y="0"/>
                </a:cxn>
                <a:cxn ang="0">
                  <a:pos x="0" y="1009"/>
                </a:cxn>
                <a:cxn ang="0">
                  <a:pos x="1573" y="716"/>
                </a:cxn>
              </a:cxnLst>
              <a:rect l="0" t="0" r="r" b="b"/>
              <a:pathLst>
                <a:path w="1573" h="1009">
                  <a:moveTo>
                    <a:pt x="698" y="0"/>
                  </a:moveTo>
                  <a:lnTo>
                    <a:pt x="0" y="1009"/>
                  </a:lnTo>
                  <a:lnTo>
                    <a:pt x="1573" y="71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7" name="Freeform 17"/>
            <p:cNvSpPr>
              <a:spLocks noChangeAspect="1"/>
            </p:cNvSpPr>
            <p:nvPr/>
          </p:nvSpPr>
          <p:spPr bwMode="auto">
            <a:xfrm>
              <a:off x="6260" y="849"/>
              <a:ext cx="1112" cy="1232"/>
            </a:xfrm>
            <a:custGeom>
              <a:avLst/>
              <a:gdLst/>
              <a:ahLst/>
              <a:cxnLst>
                <a:cxn ang="0">
                  <a:pos x="5" y="12"/>
                </a:cxn>
                <a:cxn ang="0">
                  <a:pos x="609" y="0"/>
                </a:cxn>
                <a:cxn ang="0">
                  <a:pos x="637" y="672"/>
                </a:cxn>
                <a:cxn ang="0">
                  <a:pos x="0" y="699"/>
                </a:cxn>
              </a:cxnLst>
              <a:rect l="0" t="0" r="r" b="b"/>
              <a:pathLst>
                <a:path w="637" h="699">
                  <a:moveTo>
                    <a:pt x="5" y="12"/>
                  </a:moveTo>
                  <a:lnTo>
                    <a:pt x="609" y="0"/>
                  </a:lnTo>
                  <a:lnTo>
                    <a:pt x="637" y="672"/>
                  </a:lnTo>
                  <a:lnTo>
                    <a:pt x="0" y="69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6" name="Freeform 16"/>
            <p:cNvSpPr>
              <a:spLocks noChangeAspect="1"/>
            </p:cNvSpPr>
            <p:nvPr/>
          </p:nvSpPr>
          <p:spPr bwMode="auto">
            <a:xfrm>
              <a:off x="4717" y="2081"/>
              <a:ext cx="1649" cy="1241"/>
            </a:xfrm>
            <a:custGeom>
              <a:avLst/>
              <a:gdLst/>
              <a:ahLst/>
              <a:cxnLst>
                <a:cxn ang="0">
                  <a:pos x="0" y="151"/>
                </a:cxn>
                <a:cxn ang="0">
                  <a:pos x="56" y="711"/>
                </a:cxn>
                <a:cxn ang="0">
                  <a:pos x="945" y="638"/>
                </a:cxn>
                <a:cxn ang="0">
                  <a:pos x="884" y="0"/>
                </a:cxn>
              </a:cxnLst>
              <a:rect l="0" t="0" r="r" b="b"/>
              <a:pathLst>
                <a:path w="945" h="711">
                  <a:moveTo>
                    <a:pt x="0" y="151"/>
                  </a:moveTo>
                  <a:lnTo>
                    <a:pt x="56" y="711"/>
                  </a:lnTo>
                  <a:lnTo>
                    <a:pt x="945" y="638"/>
                  </a:lnTo>
                  <a:lnTo>
                    <a:pt x="884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5" name="Freeform 15"/>
            <p:cNvSpPr>
              <a:spLocks noChangeAspect="1"/>
            </p:cNvSpPr>
            <p:nvPr/>
          </p:nvSpPr>
          <p:spPr bwMode="auto">
            <a:xfrm>
              <a:off x="6357" y="2024"/>
              <a:ext cx="1210" cy="1181"/>
            </a:xfrm>
            <a:custGeom>
              <a:avLst/>
              <a:gdLst/>
              <a:ahLst/>
              <a:cxnLst>
                <a:cxn ang="0">
                  <a:pos x="0" y="677"/>
                </a:cxn>
                <a:cxn ang="0">
                  <a:pos x="693" y="671"/>
                </a:cxn>
                <a:cxn ang="0">
                  <a:pos x="587" y="0"/>
                </a:cxn>
              </a:cxnLst>
              <a:rect l="0" t="0" r="r" b="b"/>
              <a:pathLst>
                <a:path w="693" h="677">
                  <a:moveTo>
                    <a:pt x="0" y="677"/>
                  </a:moveTo>
                  <a:lnTo>
                    <a:pt x="693" y="671"/>
                  </a:lnTo>
                  <a:lnTo>
                    <a:pt x="587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0974" name="Text Box 14"/>
            <p:cNvSpPr txBox="1">
              <a:spLocks noChangeArrowheads="1"/>
            </p:cNvSpPr>
            <p:nvPr/>
          </p:nvSpPr>
          <p:spPr bwMode="auto">
            <a:xfrm>
              <a:off x="7500" y="1058"/>
              <a:ext cx="1335" cy="6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0" rIns="9144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Rapid size change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 flipH="1">
              <a:off x="6045" y="1275"/>
              <a:ext cx="1628" cy="19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3896625"/>
          </a:xfrm>
        </p:spPr>
        <p:txBody>
          <a:bodyPr/>
          <a:lstStyle/>
          <a:p>
            <a:r>
              <a:rPr lang="en-US" dirty="0" smtClean="0"/>
              <a:t>Checking the mesh</a:t>
            </a:r>
          </a:p>
          <a:p>
            <a:pPr lvl="1"/>
            <a:r>
              <a:rPr lang="en-US" dirty="0" smtClean="0"/>
              <a:t>Duplicated nodes: Two nodes at the same location are associated with different elements; artificial crack in the model</a:t>
            </a:r>
          </a:p>
          <a:p>
            <a:pPr lvl="1"/>
            <a:r>
              <a:rPr lang="en-US" dirty="0" smtClean="0"/>
              <a:t>Missing elements: Can be detected using shrink plot of elements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Mismatched boundary: Produce artificial crack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3932781" y="2238211"/>
            <a:ext cx="4982197" cy="1918594"/>
            <a:chOff x="2219874" y="2238211"/>
            <a:chExt cx="4982197" cy="1918594"/>
          </a:xfrm>
        </p:grpSpPr>
        <p:pic>
          <p:nvPicPr>
            <p:cNvPr id="4" name="Picture 3" descr="ScreenShot033"/>
            <p:cNvPicPr>
              <a:picLocks noChangeAspect="1"/>
            </p:cNvPicPr>
            <p:nvPr/>
          </p:nvPicPr>
          <p:blipFill>
            <a:blip r:embed="rId2" cstate="print"/>
            <a:srcRect l="10023" t="20238" r="10722" b="23810"/>
            <a:stretch>
              <a:fillRect/>
            </a:stretch>
          </p:blipFill>
          <p:spPr bwMode="auto">
            <a:xfrm>
              <a:off x="2219874" y="2238211"/>
              <a:ext cx="3466518" cy="19185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5058" name="Line 2"/>
            <p:cNvSpPr>
              <a:spLocks noChangeShapeType="1"/>
            </p:cNvSpPr>
            <p:nvPr/>
          </p:nvSpPr>
          <p:spPr bwMode="auto">
            <a:xfrm flipH="1" flipV="1">
              <a:off x="4578474" y="3058540"/>
              <a:ext cx="1520662" cy="1937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59" name="Text Box 3"/>
            <p:cNvSpPr txBox="1">
              <a:spLocks noChangeArrowheads="1"/>
            </p:cNvSpPr>
            <p:nvPr/>
          </p:nvSpPr>
          <p:spPr bwMode="auto">
            <a:xfrm>
              <a:off x="6004933" y="3080275"/>
              <a:ext cx="1197138" cy="558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altLang="ko-K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맑은 고딕" charset="-127"/>
                </a:rPr>
                <a:t>Missing element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5060" name="Group 4"/>
          <p:cNvGrpSpPr>
            <a:grpSpLocks noChangeAspect="1"/>
          </p:cNvGrpSpPr>
          <p:nvPr/>
        </p:nvGrpSpPr>
        <p:grpSpPr bwMode="auto">
          <a:xfrm>
            <a:off x="2441545" y="4600281"/>
            <a:ext cx="2847975" cy="1914525"/>
            <a:chOff x="3235" y="9376"/>
            <a:chExt cx="2990" cy="2009"/>
          </a:xfrm>
        </p:grpSpPr>
        <p:sp>
          <p:nvSpPr>
            <p:cNvPr id="45098" name="Rectangle 42"/>
            <p:cNvSpPr>
              <a:spLocks noChangeAspect="1" noChangeArrowheads="1"/>
            </p:cNvSpPr>
            <p:nvPr/>
          </p:nvSpPr>
          <p:spPr bwMode="auto">
            <a:xfrm>
              <a:off x="3270" y="9420"/>
              <a:ext cx="1455" cy="1935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7" name="Rectangle 41"/>
            <p:cNvSpPr>
              <a:spLocks noChangeAspect="1" noChangeArrowheads="1"/>
            </p:cNvSpPr>
            <p:nvPr/>
          </p:nvSpPr>
          <p:spPr bwMode="auto">
            <a:xfrm>
              <a:off x="4725" y="9418"/>
              <a:ext cx="1454" cy="960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6" name="Rectangle 40"/>
            <p:cNvSpPr>
              <a:spLocks noChangeAspect="1" noChangeArrowheads="1"/>
            </p:cNvSpPr>
            <p:nvPr/>
          </p:nvSpPr>
          <p:spPr bwMode="auto">
            <a:xfrm>
              <a:off x="4725" y="10380"/>
              <a:ext cx="1454" cy="9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5" name="Oval 39"/>
            <p:cNvSpPr>
              <a:spLocks noChangeAspect="1" noChangeArrowheads="1"/>
            </p:cNvSpPr>
            <p:nvPr/>
          </p:nvSpPr>
          <p:spPr bwMode="auto">
            <a:xfrm>
              <a:off x="3235" y="937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4" name="Oval 38"/>
            <p:cNvSpPr>
              <a:spLocks noChangeAspect="1" noChangeArrowheads="1"/>
            </p:cNvSpPr>
            <p:nvPr/>
          </p:nvSpPr>
          <p:spPr bwMode="auto">
            <a:xfrm>
              <a:off x="4690" y="9379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3" name="Oval 37"/>
            <p:cNvSpPr>
              <a:spLocks noChangeAspect="1" noChangeArrowheads="1"/>
            </p:cNvSpPr>
            <p:nvPr/>
          </p:nvSpPr>
          <p:spPr bwMode="auto">
            <a:xfrm>
              <a:off x="3235" y="1131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2" name="Oval 36"/>
            <p:cNvSpPr>
              <a:spLocks noChangeAspect="1" noChangeArrowheads="1"/>
            </p:cNvSpPr>
            <p:nvPr/>
          </p:nvSpPr>
          <p:spPr bwMode="auto">
            <a:xfrm>
              <a:off x="4698" y="11313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1" name="Oval 35"/>
            <p:cNvSpPr>
              <a:spLocks noChangeAspect="1" noChangeArrowheads="1"/>
            </p:cNvSpPr>
            <p:nvPr/>
          </p:nvSpPr>
          <p:spPr bwMode="auto">
            <a:xfrm>
              <a:off x="4689" y="1033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90" name="Oval 34"/>
            <p:cNvSpPr>
              <a:spLocks noChangeAspect="1" noChangeArrowheads="1"/>
            </p:cNvSpPr>
            <p:nvPr/>
          </p:nvSpPr>
          <p:spPr bwMode="auto">
            <a:xfrm>
              <a:off x="6153" y="937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89" name="Oval 33"/>
            <p:cNvSpPr>
              <a:spLocks noChangeAspect="1" noChangeArrowheads="1"/>
            </p:cNvSpPr>
            <p:nvPr/>
          </p:nvSpPr>
          <p:spPr bwMode="auto">
            <a:xfrm>
              <a:off x="6146" y="10331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45088" name="Oval 32"/>
            <p:cNvSpPr>
              <a:spLocks noChangeAspect="1" noChangeArrowheads="1"/>
            </p:cNvSpPr>
            <p:nvPr/>
          </p:nvSpPr>
          <p:spPr bwMode="auto">
            <a:xfrm>
              <a:off x="6145" y="11313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grpSp>
          <p:nvGrpSpPr>
            <p:cNvPr id="45085" name="Group 29"/>
            <p:cNvGrpSpPr>
              <a:grpSpLocks/>
            </p:cNvGrpSpPr>
            <p:nvPr/>
          </p:nvGrpSpPr>
          <p:grpSpPr bwMode="auto">
            <a:xfrm>
              <a:off x="3301" y="9451"/>
              <a:ext cx="308" cy="308"/>
              <a:chOff x="7073" y="9847"/>
              <a:chExt cx="308" cy="308"/>
            </a:xfrm>
          </p:grpSpPr>
          <p:sp>
            <p:nvSpPr>
              <p:cNvPr id="45087" name="Text Box 31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86" name="Oval 30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82" name="Group 26"/>
            <p:cNvGrpSpPr>
              <a:grpSpLocks/>
            </p:cNvGrpSpPr>
            <p:nvPr/>
          </p:nvGrpSpPr>
          <p:grpSpPr bwMode="auto">
            <a:xfrm>
              <a:off x="3300" y="11019"/>
              <a:ext cx="308" cy="308"/>
              <a:chOff x="7073" y="9847"/>
              <a:chExt cx="308" cy="308"/>
            </a:xfrm>
          </p:grpSpPr>
          <p:sp>
            <p:nvSpPr>
              <p:cNvPr id="45084" name="Text Box 28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83" name="Oval 27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79" name="Group 23"/>
            <p:cNvGrpSpPr>
              <a:grpSpLocks/>
            </p:cNvGrpSpPr>
            <p:nvPr/>
          </p:nvGrpSpPr>
          <p:grpSpPr bwMode="auto">
            <a:xfrm>
              <a:off x="4387" y="11019"/>
              <a:ext cx="308" cy="308"/>
              <a:chOff x="7073" y="9847"/>
              <a:chExt cx="308" cy="308"/>
            </a:xfrm>
          </p:grpSpPr>
          <p:sp>
            <p:nvSpPr>
              <p:cNvPr id="45081" name="Text Box 25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80" name="Oval 24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76" name="Group 20"/>
            <p:cNvGrpSpPr>
              <a:grpSpLocks/>
            </p:cNvGrpSpPr>
            <p:nvPr/>
          </p:nvGrpSpPr>
          <p:grpSpPr bwMode="auto">
            <a:xfrm>
              <a:off x="4388" y="9452"/>
              <a:ext cx="308" cy="308"/>
              <a:chOff x="7073" y="9847"/>
              <a:chExt cx="308" cy="308"/>
            </a:xfrm>
          </p:grpSpPr>
          <p:sp>
            <p:nvSpPr>
              <p:cNvPr id="45078" name="Text Box 22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4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77" name="Oval 21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73" name="Group 17"/>
            <p:cNvGrpSpPr>
              <a:grpSpLocks/>
            </p:cNvGrpSpPr>
            <p:nvPr/>
          </p:nvGrpSpPr>
          <p:grpSpPr bwMode="auto">
            <a:xfrm>
              <a:off x="4339" y="10191"/>
              <a:ext cx="308" cy="308"/>
              <a:chOff x="7073" y="9847"/>
              <a:chExt cx="308" cy="308"/>
            </a:xfrm>
          </p:grpSpPr>
          <p:sp>
            <p:nvSpPr>
              <p:cNvPr id="45075" name="Text Box 19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5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74" name="Oval 18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70" name="Group 14"/>
            <p:cNvGrpSpPr>
              <a:grpSpLocks/>
            </p:cNvGrpSpPr>
            <p:nvPr/>
          </p:nvGrpSpPr>
          <p:grpSpPr bwMode="auto">
            <a:xfrm>
              <a:off x="5831" y="9451"/>
              <a:ext cx="308" cy="308"/>
              <a:chOff x="7073" y="9847"/>
              <a:chExt cx="308" cy="308"/>
            </a:xfrm>
          </p:grpSpPr>
          <p:sp>
            <p:nvSpPr>
              <p:cNvPr id="45072" name="Text Box 16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6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71" name="Oval 15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67" name="Group 11"/>
            <p:cNvGrpSpPr>
              <a:grpSpLocks/>
            </p:cNvGrpSpPr>
            <p:nvPr/>
          </p:nvGrpSpPr>
          <p:grpSpPr bwMode="auto">
            <a:xfrm>
              <a:off x="5831" y="10035"/>
              <a:ext cx="308" cy="308"/>
              <a:chOff x="7073" y="9847"/>
              <a:chExt cx="308" cy="308"/>
            </a:xfrm>
          </p:grpSpPr>
          <p:sp>
            <p:nvSpPr>
              <p:cNvPr id="45069" name="Text Box 13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7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68" name="Oval 12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45064" name="Group 8"/>
            <p:cNvGrpSpPr>
              <a:grpSpLocks/>
            </p:cNvGrpSpPr>
            <p:nvPr/>
          </p:nvGrpSpPr>
          <p:grpSpPr bwMode="auto">
            <a:xfrm>
              <a:off x="5839" y="11017"/>
              <a:ext cx="308" cy="308"/>
              <a:chOff x="7073" y="9847"/>
              <a:chExt cx="308" cy="308"/>
            </a:xfrm>
          </p:grpSpPr>
          <p:sp>
            <p:nvSpPr>
              <p:cNvPr id="45066" name="Text Box 10"/>
              <p:cNvSpPr txBox="1">
                <a:spLocks noChangeArrowheads="1"/>
              </p:cNvSpPr>
              <p:nvPr/>
            </p:nvSpPr>
            <p:spPr bwMode="auto">
              <a:xfrm>
                <a:off x="7088" y="9885"/>
                <a:ext cx="285" cy="2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8</a:t>
                </a:r>
                <a:endParaRPr kumimoji="0" lang="en-US" sz="2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45065" name="Oval 9"/>
              <p:cNvSpPr>
                <a:spLocks noChangeArrowheads="1"/>
              </p:cNvSpPr>
              <p:nvPr/>
            </p:nvSpPr>
            <p:spPr bwMode="auto">
              <a:xfrm>
                <a:off x="7073" y="9847"/>
                <a:ext cx="308" cy="308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sp>
          <p:nvSpPr>
            <p:cNvPr id="45063" name="Text Box 7"/>
            <p:cNvSpPr txBox="1">
              <a:spLocks noChangeArrowheads="1"/>
            </p:cNvSpPr>
            <p:nvPr/>
          </p:nvSpPr>
          <p:spPr bwMode="auto">
            <a:xfrm>
              <a:off x="3718" y="10238"/>
              <a:ext cx="42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5062" name="Text Box 6"/>
            <p:cNvSpPr txBox="1">
              <a:spLocks noChangeArrowheads="1"/>
            </p:cNvSpPr>
            <p:nvPr/>
          </p:nvSpPr>
          <p:spPr bwMode="auto">
            <a:xfrm>
              <a:off x="5151" y="9722"/>
              <a:ext cx="42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5061" name="Text Box 5"/>
            <p:cNvSpPr txBox="1">
              <a:spLocks noChangeArrowheads="1"/>
            </p:cNvSpPr>
            <p:nvPr/>
          </p:nvSpPr>
          <p:spPr bwMode="auto">
            <a:xfrm>
              <a:off x="5241" y="10667"/>
              <a:ext cx="42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</a:t>
              </a:r>
              <a:r>
                <a:rPr kumimoji="0" lang="en-US" sz="16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pic>
        <p:nvPicPr>
          <p:cNvPr id="48" name="Picture 47" descr="ScreenShot029"/>
          <p:cNvPicPr>
            <a:picLocks noChangeAspect="1"/>
          </p:cNvPicPr>
          <p:nvPr/>
        </p:nvPicPr>
        <p:blipFill>
          <a:blip r:embed="rId3" cstate="print"/>
          <a:srcRect l="9366" t="21716" r="10202" b="22762"/>
          <a:stretch>
            <a:fillRect/>
          </a:stretch>
        </p:blipFill>
        <p:spPr bwMode="auto">
          <a:xfrm>
            <a:off x="526200" y="2279423"/>
            <a:ext cx="349585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 properties</a:t>
            </a:r>
          </a:p>
          <a:p>
            <a:pPr lvl="1"/>
            <a:r>
              <a:rPr lang="en-US" dirty="0" smtClean="0"/>
              <a:t>Isotropic, linear elastic material: Young’s modulus, shear modulus, Poisson’s ratio</a:t>
            </a:r>
          </a:p>
          <a:p>
            <a:pPr lvl="1"/>
            <a:r>
              <a:rPr lang="en-US" dirty="0" smtClean="0"/>
              <a:t>Only two are independent</a:t>
            </a:r>
          </a:p>
          <a:p>
            <a:pPr lvl="1"/>
            <a:r>
              <a:rPr lang="en-US" dirty="0" smtClean="0"/>
              <a:t>Sometimes, failure stress is required for estimating safety</a:t>
            </a:r>
          </a:p>
          <a:p>
            <a:pPr lvl="1"/>
            <a:r>
              <a:rPr lang="en-US" dirty="0" smtClean="0"/>
              <a:t>Anisotropic material, composite material, </a:t>
            </a:r>
            <a:r>
              <a:rPr lang="en-US" dirty="0" err="1" smtClean="0"/>
              <a:t>elasto</a:t>
            </a:r>
            <a:r>
              <a:rPr lang="en-US" dirty="0" smtClean="0"/>
              <a:t>-plastic material, etc</a:t>
            </a:r>
          </a:p>
          <a:p>
            <a:pPr lvl="1"/>
            <a:r>
              <a:rPr lang="en-US" dirty="0" smtClean="0"/>
              <a:t>Unit of material properties must be consistent with that of FE model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Choosing Element Type and Size</a:t>
            </a:r>
          </a:p>
          <a:p>
            <a:pPr lvl="1"/>
            <a:r>
              <a:rPr lang="en-US" dirty="0" smtClean="0"/>
              <a:t>Different elements and models can be used for solving the same problem</a:t>
            </a:r>
          </a:p>
          <a:p>
            <a:pPr lvl="1"/>
            <a:r>
              <a:rPr lang="en-US" dirty="0" smtClean="0"/>
              <a:t>Engineers should understand the capability of the elements and models so that proper elements should used</a:t>
            </a:r>
            <a:endParaRPr lang="en-US" dirty="0"/>
          </a:p>
        </p:txBody>
      </p:sp>
      <p:pic>
        <p:nvPicPr>
          <p:cNvPr id="4" name="Picture 3" descr="fig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71" y="3095560"/>
            <a:ext cx="28289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ig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6176" y="3054089"/>
            <a:ext cx="3645277" cy="3108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fig3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2283" y="3095371"/>
            <a:ext cx="2989407" cy="2834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Solid element:</a:t>
            </a:r>
          </a:p>
          <a:p>
            <a:pPr lvl="1"/>
            <a:r>
              <a:rPr lang="en-US" dirty="0" smtClean="0"/>
              <a:t>Can represent structural details, but computationally expensive</a:t>
            </a:r>
          </a:p>
          <a:p>
            <a:r>
              <a:rPr lang="en-US" dirty="0" smtClean="0"/>
              <a:t>Shell/plate element</a:t>
            </a:r>
          </a:p>
          <a:p>
            <a:pPr lvl="1"/>
            <a:r>
              <a:rPr lang="en-US" dirty="0" smtClean="0"/>
              <a:t>The sheet or plate can be represented using 2D plane with thickness</a:t>
            </a:r>
          </a:p>
          <a:p>
            <a:pPr lvl="1"/>
            <a:r>
              <a:rPr lang="en-US" dirty="0" smtClean="0"/>
              <a:t>More efficient than solid element</a:t>
            </a:r>
          </a:p>
          <a:p>
            <a:pPr lvl="1"/>
            <a:r>
              <a:rPr lang="en-US" dirty="0" smtClean="0"/>
              <a:t>Good for thin wall where bending and in-plane forces are important</a:t>
            </a:r>
          </a:p>
          <a:p>
            <a:r>
              <a:rPr lang="en-US" dirty="0" smtClean="0"/>
              <a:t>Beam/frame element</a:t>
            </a:r>
          </a:p>
          <a:p>
            <a:pPr lvl="1"/>
            <a:r>
              <a:rPr lang="en-US" dirty="0" smtClean="0"/>
              <a:t>Most efficient way of modeling</a:t>
            </a:r>
          </a:p>
          <a:p>
            <a:pPr lvl="1"/>
            <a:r>
              <a:rPr lang="en-US" dirty="0" smtClean="0"/>
              <a:t>Good for predicting the overall deflection and bending moments of slender member</a:t>
            </a:r>
          </a:p>
          <a:p>
            <a:pPr lvl="1"/>
            <a:r>
              <a:rPr lang="en-US" dirty="0" smtClean="0"/>
              <a:t>Limited to predicting local stress concentrations at the point of applied load or at junction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4253" y="1226161"/>
          <a:ext cx="6756300" cy="5317862"/>
        </p:xfrm>
        <a:graphic>
          <a:graphicData uri="http://schemas.openxmlformats.org/drawingml/2006/table">
            <a:tbl>
              <a:tblPr/>
              <a:tblGrid>
                <a:gridCol w="3378150"/>
                <a:gridCol w="3378150"/>
              </a:tblGrid>
              <a:tr h="5218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Batang"/>
                          <a:cs typeface="Times New Roman"/>
                        </a:rPr>
                        <a:t>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Batang"/>
                          <a:cs typeface="Times New Roman"/>
                        </a:rPr>
                        <a:t>Name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365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Batang"/>
                        <a:cs typeface="Times New Roman"/>
                      </a:endParaRP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Batang"/>
                          <a:cs typeface="Times New Roman"/>
                        </a:rPr>
                        <a:t>1D linear 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88146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Batang"/>
                        <a:cs typeface="Times New Roman"/>
                      </a:endParaRP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Batang"/>
                          <a:cs typeface="Times New Roman"/>
                        </a:rPr>
                        <a:t>2D triangular 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23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Batang"/>
                        <a:cs typeface="Times New Roman"/>
                      </a:endParaRP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Batang"/>
                          <a:cs typeface="Times New Roman"/>
                        </a:rPr>
                        <a:t>2D rectangular 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064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+mn-lt"/>
                        <a:ea typeface="Batang"/>
                        <a:cs typeface="Times New Roman"/>
                      </a:endParaRP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Batang"/>
                          <a:cs typeface="Times New Roman"/>
                        </a:rPr>
                        <a:t>3D tetrahedral 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720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+mn-lt"/>
                        <a:ea typeface="Batang"/>
                        <a:cs typeface="Times New Roman"/>
                      </a:endParaRP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287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Batang"/>
                          <a:cs typeface="Times New Roman"/>
                        </a:rPr>
                        <a:t>3D hexahedral element</a:t>
                      </a:r>
                    </a:p>
                  </a:txBody>
                  <a:tcPr marL="130767" marR="1307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46081" name="Group 1"/>
          <p:cNvGrpSpPr>
            <a:grpSpLocks noChangeAspect="1"/>
          </p:cNvGrpSpPr>
          <p:nvPr/>
        </p:nvGrpSpPr>
        <p:grpSpPr bwMode="auto">
          <a:xfrm>
            <a:off x="2696675" y="5531044"/>
            <a:ext cx="934402" cy="877253"/>
            <a:chOff x="6221" y="356"/>
            <a:chExt cx="817" cy="767"/>
          </a:xfrm>
        </p:grpSpPr>
        <p:sp>
          <p:nvSpPr>
            <p:cNvPr id="46089" name="AutoShape 9"/>
            <p:cNvSpPr>
              <a:spLocks noChangeArrowheads="1"/>
            </p:cNvSpPr>
            <p:nvPr/>
          </p:nvSpPr>
          <p:spPr bwMode="auto">
            <a:xfrm>
              <a:off x="6259" y="390"/>
              <a:ext cx="742" cy="698"/>
            </a:xfrm>
            <a:prstGeom prst="cube">
              <a:avLst>
                <a:gd name="adj" fmla="val 25000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8" name="Oval 8"/>
            <p:cNvSpPr>
              <a:spLocks noChangeAspect="1" noChangeArrowheads="1"/>
            </p:cNvSpPr>
            <p:nvPr/>
          </p:nvSpPr>
          <p:spPr bwMode="auto">
            <a:xfrm>
              <a:off x="6406" y="35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7" name="Oval 7"/>
            <p:cNvSpPr>
              <a:spLocks noChangeAspect="1" noChangeArrowheads="1"/>
            </p:cNvSpPr>
            <p:nvPr/>
          </p:nvSpPr>
          <p:spPr bwMode="auto">
            <a:xfrm>
              <a:off x="6226" y="53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6" name="Oval 6"/>
            <p:cNvSpPr>
              <a:spLocks noChangeAspect="1" noChangeArrowheads="1"/>
            </p:cNvSpPr>
            <p:nvPr/>
          </p:nvSpPr>
          <p:spPr bwMode="auto">
            <a:xfrm>
              <a:off x="6221" y="105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5" name="Oval 5"/>
            <p:cNvSpPr>
              <a:spLocks noChangeAspect="1" noChangeArrowheads="1"/>
            </p:cNvSpPr>
            <p:nvPr/>
          </p:nvSpPr>
          <p:spPr bwMode="auto">
            <a:xfrm>
              <a:off x="6781" y="104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4" name="Oval 4"/>
            <p:cNvSpPr>
              <a:spLocks noChangeAspect="1" noChangeArrowheads="1"/>
            </p:cNvSpPr>
            <p:nvPr/>
          </p:nvSpPr>
          <p:spPr bwMode="auto">
            <a:xfrm>
              <a:off x="6966" y="87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3" name="Oval 3"/>
            <p:cNvSpPr>
              <a:spLocks noChangeAspect="1" noChangeArrowheads="1"/>
            </p:cNvSpPr>
            <p:nvPr/>
          </p:nvSpPr>
          <p:spPr bwMode="auto">
            <a:xfrm>
              <a:off x="6791" y="52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82" name="Oval 2"/>
            <p:cNvSpPr>
              <a:spLocks noChangeAspect="1" noChangeArrowheads="1"/>
            </p:cNvSpPr>
            <p:nvPr/>
          </p:nvSpPr>
          <p:spPr bwMode="auto">
            <a:xfrm>
              <a:off x="6961" y="36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090" name="Group 10"/>
          <p:cNvGrpSpPr>
            <a:grpSpLocks noChangeAspect="1"/>
          </p:cNvGrpSpPr>
          <p:nvPr/>
        </p:nvGrpSpPr>
        <p:grpSpPr bwMode="auto">
          <a:xfrm>
            <a:off x="2622380" y="4089232"/>
            <a:ext cx="1082993" cy="1077277"/>
            <a:chOff x="4961" y="276"/>
            <a:chExt cx="947" cy="942"/>
          </a:xfrm>
        </p:grpSpPr>
        <p:grpSp>
          <p:nvGrpSpPr>
            <p:cNvPr id="46095" name="Group 15"/>
            <p:cNvGrpSpPr>
              <a:grpSpLocks/>
            </p:cNvGrpSpPr>
            <p:nvPr/>
          </p:nvGrpSpPr>
          <p:grpSpPr bwMode="auto">
            <a:xfrm>
              <a:off x="4992" y="288"/>
              <a:ext cx="886" cy="903"/>
              <a:chOff x="10538" y="9785"/>
              <a:chExt cx="886" cy="903"/>
            </a:xfrm>
          </p:grpSpPr>
          <p:sp>
            <p:nvSpPr>
              <p:cNvPr id="46098" name="Freeform 18"/>
              <p:cNvSpPr>
                <a:spLocks/>
              </p:cNvSpPr>
              <p:nvPr/>
            </p:nvSpPr>
            <p:spPr bwMode="auto">
              <a:xfrm>
                <a:off x="10538" y="9788"/>
                <a:ext cx="540" cy="900"/>
              </a:xfrm>
              <a:custGeom>
                <a:avLst/>
                <a:gdLst/>
                <a:ahLst/>
                <a:cxnLst>
                  <a:cxn ang="0">
                    <a:pos x="315" y="0"/>
                  </a:cxn>
                  <a:cxn ang="0">
                    <a:pos x="0" y="667"/>
                  </a:cxn>
                  <a:cxn ang="0">
                    <a:pos x="540" y="900"/>
                  </a:cxn>
                  <a:cxn ang="0">
                    <a:pos x="315" y="0"/>
                  </a:cxn>
                </a:cxnLst>
                <a:rect l="0" t="0" r="r" b="b"/>
                <a:pathLst>
                  <a:path w="540" h="900">
                    <a:moveTo>
                      <a:pt x="315" y="0"/>
                    </a:moveTo>
                    <a:lnTo>
                      <a:pt x="0" y="667"/>
                    </a:lnTo>
                    <a:lnTo>
                      <a:pt x="540" y="900"/>
                    </a:lnTo>
                    <a:lnTo>
                      <a:pt x="3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7" name="Freeform 17"/>
              <p:cNvSpPr>
                <a:spLocks/>
              </p:cNvSpPr>
              <p:nvPr/>
            </p:nvSpPr>
            <p:spPr bwMode="auto">
              <a:xfrm>
                <a:off x="10848" y="9785"/>
                <a:ext cx="576" cy="89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76" y="514"/>
                  </a:cxn>
                  <a:cxn ang="0">
                    <a:pos x="231" y="898"/>
                  </a:cxn>
                </a:cxnLst>
                <a:rect l="0" t="0" r="r" b="b"/>
                <a:pathLst>
                  <a:path w="576" h="898">
                    <a:moveTo>
                      <a:pt x="0" y="0"/>
                    </a:moveTo>
                    <a:lnTo>
                      <a:pt x="576" y="514"/>
                    </a:lnTo>
                    <a:lnTo>
                      <a:pt x="231" y="898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6" name="Line 16"/>
              <p:cNvSpPr>
                <a:spLocks noChangeShapeType="1"/>
              </p:cNvSpPr>
              <p:nvPr/>
            </p:nvSpPr>
            <p:spPr bwMode="auto">
              <a:xfrm flipV="1">
                <a:off x="10538" y="10302"/>
                <a:ext cx="880" cy="153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6094" name="Oval 14"/>
            <p:cNvSpPr>
              <a:spLocks noChangeAspect="1" noChangeArrowheads="1"/>
            </p:cNvSpPr>
            <p:nvPr/>
          </p:nvSpPr>
          <p:spPr bwMode="auto">
            <a:xfrm>
              <a:off x="5281" y="27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3" name="Oval 13"/>
            <p:cNvSpPr>
              <a:spLocks noChangeAspect="1" noChangeArrowheads="1"/>
            </p:cNvSpPr>
            <p:nvPr/>
          </p:nvSpPr>
          <p:spPr bwMode="auto">
            <a:xfrm>
              <a:off x="4961" y="92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2" name="Oval 12"/>
            <p:cNvSpPr>
              <a:spLocks noChangeAspect="1" noChangeArrowheads="1"/>
            </p:cNvSpPr>
            <p:nvPr/>
          </p:nvSpPr>
          <p:spPr bwMode="auto">
            <a:xfrm>
              <a:off x="5836" y="76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91" name="Oval 11"/>
            <p:cNvSpPr>
              <a:spLocks noChangeAspect="1" noChangeArrowheads="1"/>
            </p:cNvSpPr>
            <p:nvPr/>
          </p:nvSpPr>
          <p:spPr bwMode="auto">
            <a:xfrm>
              <a:off x="5486" y="114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099" name="Group 19"/>
          <p:cNvGrpSpPr>
            <a:grpSpLocks noChangeAspect="1"/>
          </p:cNvGrpSpPr>
          <p:nvPr/>
        </p:nvGrpSpPr>
        <p:grpSpPr bwMode="auto">
          <a:xfrm>
            <a:off x="2748110" y="3248581"/>
            <a:ext cx="831533" cy="642937"/>
            <a:chOff x="3921" y="456"/>
            <a:chExt cx="727" cy="562"/>
          </a:xfrm>
        </p:grpSpPr>
        <p:sp>
          <p:nvSpPr>
            <p:cNvPr id="46104" name="Rectangle 24"/>
            <p:cNvSpPr>
              <a:spLocks noChangeArrowheads="1"/>
            </p:cNvSpPr>
            <p:nvPr/>
          </p:nvSpPr>
          <p:spPr bwMode="auto">
            <a:xfrm>
              <a:off x="3959" y="495"/>
              <a:ext cx="653" cy="48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3" name="Oval 23"/>
            <p:cNvSpPr>
              <a:spLocks noChangeAspect="1" noChangeArrowheads="1"/>
            </p:cNvSpPr>
            <p:nvPr/>
          </p:nvSpPr>
          <p:spPr bwMode="auto">
            <a:xfrm>
              <a:off x="3921" y="46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2" name="Oval 22"/>
            <p:cNvSpPr>
              <a:spLocks noChangeAspect="1" noChangeArrowheads="1"/>
            </p:cNvSpPr>
            <p:nvPr/>
          </p:nvSpPr>
          <p:spPr bwMode="auto">
            <a:xfrm>
              <a:off x="4576" y="45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1" name="Oval 21"/>
            <p:cNvSpPr>
              <a:spLocks noChangeAspect="1" noChangeArrowheads="1"/>
            </p:cNvSpPr>
            <p:nvPr/>
          </p:nvSpPr>
          <p:spPr bwMode="auto">
            <a:xfrm>
              <a:off x="3931" y="94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0" name="Oval 20"/>
            <p:cNvSpPr>
              <a:spLocks noChangeAspect="1" noChangeArrowheads="1"/>
            </p:cNvSpPr>
            <p:nvPr/>
          </p:nvSpPr>
          <p:spPr bwMode="auto">
            <a:xfrm>
              <a:off x="4571" y="94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105" name="Group 25"/>
          <p:cNvGrpSpPr>
            <a:grpSpLocks noChangeAspect="1"/>
          </p:cNvGrpSpPr>
          <p:nvPr/>
        </p:nvGrpSpPr>
        <p:grpSpPr bwMode="auto">
          <a:xfrm>
            <a:off x="2736838" y="2353325"/>
            <a:ext cx="854076" cy="720726"/>
            <a:chOff x="2941" y="456"/>
            <a:chExt cx="672" cy="567"/>
          </a:xfrm>
        </p:grpSpPr>
        <p:sp>
          <p:nvSpPr>
            <p:cNvPr id="46109" name="AutoShape 29"/>
            <p:cNvSpPr>
              <a:spLocks noChangeArrowheads="1"/>
            </p:cNvSpPr>
            <p:nvPr/>
          </p:nvSpPr>
          <p:spPr bwMode="auto">
            <a:xfrm>
              <a:off x="2986" y="488"/>
              <a:ext cx="592" cy="50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8" name="Oval 28"/>
            <p:cNvSpPr>
              <a:spLocks noChangeAspect="1" noChangeArrowheads="1"/>
            </p:cNvSpPr>
            <p:nvPr/>
          </p:nvSpPr>
          <p:spPr bwMode="auto">
            <a:xfrm>
              <a:off x="2941" y="95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7" name="Oval 27"/>
            <p:cNvSpPr>
              <a:spLocks noChangeAspect="1" noChangeArrowheads="1"/>
            </p:cNvSpPr>
            <p:nvPr/>
          </p:nvSpPr>
          <p:spPr bwMode="auto">
            <a:xfrm>
              <a:off x="3541" y="951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06" name="Oval 26"/>
            <p:cNvSpPr>
              <a:spLocks noChangeAspect="1" noChangeArrowheads="1"/>
            </p:cNvSpPr>
            <p:nvPr/>
          </p:nvSpPr>
          <p:spPr bwMode="auto">
            <a:xfrm>
              <a:off x="3246" y="45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110" name="Group 30"/>
          <p:cNvGrpSpPr>
            <a:grpSpLocks noChangeAspect="1"/>
          </p:cNvGrpSpPr>
          <p:nvPr/>
        </p:nvGrpSpPr>
        <p:grpSpPr bwMode="auto">
          <a:xfrm>
            <a:off x="2751324" y="2026475"/>
            <a:ext cx="825105" cy="103584"/>
            <a:chOff x="2056" y="706"/>
            <a:chExt cx="577" cy="72"/>
          </a:xfrm>
        </p:grpSpPr>
        <p:sp>
          <p:nvSpPr>
            <p:cNvPr id="46113" name="Line 33"/>
            <p:cNvSpPr>
              <a:spLocks noChangeShapeType="1"/>
            </p:cNvSpPr>
            <p:nvPr/>
          </p:nvSpPr>
          <p:spPr bwMode="auto">
            <a:xfrm>
              <a:off x="2096" y="739"/>
              <a:ext cx="5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2" name="Oval 32"/>
            <p:cNvSpPr>
              <a:spLocks noChangeAspect="1" noChangeArrowheads="1"/>
            </p:cNvSpPr>
            <p:nvPr/>
          </p:nvSpPr>
          <p:spPr bwMode="auto">
            <a:xfrm>
              <a:off x="2056" y="70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11" name="Oval 31"/>
            <p:cNvSpPr>
              <a:spLocks noChangeAspect="1" noChangeArrowheads="1"/>
            </p:cNvSpPr>
            <p:nvPr/>
          </p:nvSpPr>
          <p:spPr bwMode="auto">
            <a:xfrm>
              <a:off x="2561" y="706"/>
              <a:ext cx="72" cy="7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944039" y="793214"/>
            <a:ext cx="1876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Element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Element order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We only learned linear elements</a:t>
            </a:r>
          </a:p>
          <a:p>
            <a:pPr lvl="1">
              <a:spcAft>
                <a:spcPts val="1200"/>
              </a:spcAft>
            </a:pPr>
            <a:r>
              <a:rPr lang="en-US" b="1" dirty="0" smtClean="0"/>
              <a:t>Linear elements</a:t>
            </a:r>
            <a:r>
              <a:rPr lang="en-US" dirty="0" smtClean="0"/>
              <a:t>: 2-node bar, 3-node triangular, 4-node quadrilateral, 4-node tetrahedral, 8-node hexahedral elements</a:t>
            </a:r>
          </a:p>
          <a:p>
            <a:pPr lvl="1">
              <a:spcAft>
                <a:spcPts val="1200"/>
              </a:spcAft>
            </a:pPr>
            <a:r>
              <a:rPr lang="en-US" b="1" dirty="0" smtClean="0"/>
              <a:t>Parabolic elements</a:t>
            </a:r>
            <a:r>
              <a:rPr lang="en-US" dirty="0" smtClean="0"/>
              <a:t>: 3-node bar, 6-node triangular, 8-node quadrilateral, 10-node tetrahedral, 20-node hexahedral elements</a:t>
            </a:r>
          </a:p>
          <a:p>
            <a:pPr lvl="1">
              <a:spcAft>
                <a:spcPts val="1200"/>
              </a:spcAft>
            </a:pPr>
            <a:r>
              <a:rPr lang="en-US" b="1" dirty="0" smtClean="0"/>
              <a:t>Cubic elements</a:t>
            </a:r>
            <a:r>
              <a:rPr lang="en-US" dirty="0" smtClean="0"/>
              <a:t>: 4-node bar, 9-node triangular, 12-node quadrilateral, 16-node tetrahedral, 32-node hexahedral elements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Linear elements have two nodes along each edge, parabolic have three, and cubic have four. 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 higher-order element is more accurate than a lower-order element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94928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How to choose element size?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Critically important in obtaining good results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Preliminary analysis can help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Is the size proper? (Error analysis and convergence analysis)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Mesh refinement improves solution accuracy.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How small is good enough?</a:t>
            </a:r>
            <a:endParaRPr lang="en-US" dirty="0"/>
          </a:p>
        </p:txBody>
      </p:sp>
      <p:sp>
        <p:nvSpPr>
          <p:cNvPr id="4404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4033" name="Group 1"/>
          <p:cNvGrpSpPr>
            <a:grpSpLocks noChangeAspect="1"/>
          </p:cNvGrpSpPr>
          <p:nvPr/>
        </p:nvGrpSpPr>
        <p:grpSpPr bwMode="auto">
          <a:xfrm>
            <a:off x="1916935" y="3558445"/>
            <a:ext cx="5192078" cy="3077528"/>
            <a:chOff x="3960" y="2112"/>
            <a:chExt cx="4543" cy="2693"/>
          </a:xfrm>
        </p:grpSpPr>
        <p:sp>
          <p:nvSpPr>
            <p:cNvPr id="44047" name="Freeform 15"/>
            <p:cNvSpPr>
              <a:spLocks/>
            </p:cNvSpPr>
            <p:nvPr/>
          </p:nvSpPr>
          <p:spPr bwMode="auto">
            <a:xfrm>
              <a:off x="5172" y="2600"/>
              <a:ext cx="3097" cy="18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822"/>
                </a:cxn>
                <a:cxn ang="0">
                  <a:pos x="2460" y="1822"/>
                </a:cxn>
              </a:cxnLst>
              <a:rect l="0" t="0" r="r" b="b"/>
              <a:pathLst>
                <a:path w="2460" h="1822">
                  <a:moveTo>
                    <a:pt x="0" y="0"/>
                  </a:moveTo>
                  <a:lnTo>
                    <a:pt x="0" y="1822"/>
                  </a:lnTo>
                  <a:lnTo>
                    <a:pt x="2460" y="1822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med" len="lg"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n w="19050">
                  <a:solidFill>
                    <a:schemeClr val="tx1"/>
                  </a:solidFill>
                </a:ln>
                <a:latin typeface="+mn-lt"/>
              </a:endParaRPr>
            </a:p>
          </p:txBody>
        </p:sp>
        <p:sp>
          <p:nvSpPr>
            <p:cNvPr id="44046" name="Text Box 14"/>
            <p:cNvSpPr txBox="1">
              <a:spLocks noChangeArrowheads="1"/>
            </p:cNvSpPr>
            <p:nvPr/>
          </p:nvSpPr>
          <p:spPr bwMode="auto">
            <a:xfrm>
              <a:off x="5960" y="4512"/>
              <a:ext cx="1598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No. of elements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4045" name="Text Box 13"/>
            <p:cNvSpPr txBox="1">
              <a:spLocks noChangeArrowheads="1"/>
            </p:cNvSpPr>
            <p:nvPr/>
          </p:nvSpPr>
          <p:spPr bwMode="auto">
            <a:xfrm>
              <a:off x="4560" y="2112"/>
              <a:ext cx="1230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Stress or displacement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4044" name="Text Box 12"/>
            <p:cNvSpPr txBox="1">
              <a:spLocks noChangeArrowheads="1"/>
            </p:cNvSpPr>
            <p:nvPr/>
          </p:nvSpPr>
          <p:spPr bwMode="auto">
            <a:xfrm>
              <a:off x="3960" y="2879"/>
              <a:ext cx="1230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Exact value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4043" name="Line 11"/>
            <p:cNvSpPr>
              <a:spLocks noChangeShapeType="1"/>
            </p:cNvSpPr>
            <p:nvPr/>
          </p:nvSpPr>
          <p:spPr bwMode="auto">
            <a:xfrm>
              <a:off x="5165" y="3020"/>
              <a:ext cx="25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auto">
            <a:xfrm>
              <a:off x="5637" y="3050"/>
              <a:ext cx="1808" cy="675"/>
            </a:xfrm>
            <a:custGeom>
              <a:avLst/>
              <a:gdLst/>
              <a:ahLst/>
              <a:cxnLst>
                <a:cxn ang="0">
                  <a:pos x="0" y="675"/>
                </a:cxn>
                <a:cxn ang="0">
                  <a:pos x="285" y="405"/>
                </a:cxn>
                <a:cxn ang="0">
                  <a:pos x="683" y="165"/>
                </a:cxn>
                <a:cxn ang="0">
                  <a:pos x="1200" y="45"/>
                </a:cxn>
                <a:cxn ang="0">
                  <a:pos x="1808" y="0"/>
                </a:cxn>
              </a:cxnLst>
              <a:rect l="0" t="0" r="r" b="b"/>
              <a:pathLst>
                <a:path w="1808" h="675">
                  <a:moveTo>
                    <a:pt x="0" y="675"/>
                  </a:moveTo>
                  <a:cubicBezTo>
                    <a:pt x="85" y="582"/>
                    <a:pt x="171" y="490"/>
                    <a:pt x="285" y="405"/>
                  </a:cubicBezTo>
                  <a:cubicBezTo>
                    <a:pt x="399" y="320"/>
                    <a:pt x="530" y="225"/>
                    <a:pt x="683" y="165"/>
                  </a:cubicBezTo>
                  <a:cubicBezTo>
                    <a:pt x="836" y="105"/>
                    <a:pt x="1013" y="72"/>
                    <a:pt x="1200" y="45"/>
                  </a:cubicBezTo>
                  <a:cubicBezTo>
                    <a:pt x="1387" y="18"/>
                    <a:pt x="1597" y="9"/>
                    <a:pt x="1808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n w="19050">
                  <a:solidFill>
                    <a:schemeClr val="tx1"/>
                  </a:solidFill>
                </a:ln>
                <a:latin typeface="+mn-lt"/>
              </a:endParaRPr>
            </a:p>
          </p:txBody>
        </p:sp>
        <p:sp>
          <p:nvSpPr>
            <p:cNvPr id="44041" name="Line 9"/>
            <p:cNvSpPr>
              <a:spLocks noChangeShapeType="1"/>
            </p:cNvSpPr>
            <p:nvPr/>
          </p:nvSpPr>
          <p:spPr bwMode="auto">
            <a:xfrm>
              <a:off x="6015" y="3383"/>
              <a:ext cx="0" cy="10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40" name="Line 8"/>
            <p:cNvSpPr>
              <a:spLocks noChangeShapeType="1"/>
            </p:cNvSpPr>
            <p:nvPr/>
          </p:nvSpPr>
          <p:spPr bwMode="auto">
            <a:xfrm>
              <a:off x="6165" y="3279"/>
              <a:ext cx="0" cy="1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39" name="Line 7"/>
            <p:cNvSpPr>
              <a:spLocks noChangeShapeType="1"/>
            </p:cNvSpPr>
            <p:nvPr/>
          </p:nvSpPr>
          <p:spPr bwMode="auto">
            <a:xfrm flipV="1">
              <a:off x="7105" y="3068"/>
              <a:ext cx="0" cy="1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38" name="Line 6"/>
            <p:cNvSpPr>
              <a:spLocks noChangeShapeType="1"/>
            </p:cNvSpPr>
            <p:nvPr/>
          </p:nvSpPr>
          <p:spPr bwMode="auto">
            <a:xfrm flipV="1">
              <a:off x="7263" y="3070"/>
              <a:ext cx="0" cy="1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37" name="Text Box 5"/>
            <p:cNvSpPr txBox="1">
              <a:spLocks noChangeArrowheads="1"/>
            </p:cNvSpPr>
            <p:nvPr/>
          </p:nvSpPr>
          <p:spPr bwMode="auto">
            <a:xfrm>
              <a:off x="7363" y="3179"/>
              <a:ext cx="114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Acceptable mesh size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4036" name="Line 4"/>
            <p:cNvSpPr>
              <a:spLocks noChangeShapeType="1"/>
            </p:cNvSpPr>
            <p:nvPr/>
          </p:nvSpPr>
          <p:spPr bwMode="auto">
            <a:xfrm flipH="1" flipV="1">
              <a:off x="7178" y="3165"/>
              <a:ext cx="262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  <p:sp>
          <p:nvSpPr>
            <p:cNvPr id="44035" name="Text Box 3"/>
            <p:cNvSpPr txBox="1">
              <a:spLocks noChangeArrowheads="1"/>
            </p:cNvSpPr>
            <p:nvPr/>
          </p:nvSpPr>
          <p:spPr bwMode="auto">
            <a:xfrm>
              <a:off x="3973" y="3856"/>
              <a:ext cx="1140" cy="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Need mesh refinement</a:t>
              </a:r>
              <a:endParaRPr kumimoji="0" 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4034" name="Line 2"/>
            <p:cNvSpPr>
              <a:spLocks noChangeShapeType="1"/>
            </p:cNvSpPr>
            <p:nvPr/>
          </p:nvSpPr>
          <p:spPr bwMode="auto">
            <a:xfrm flipV="1">
              <a:off x="5025" y="3533"/>
              <a:ext cx="1065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physical problem statement is given, how can we model and solve it using FEA?</a:t>
            </a:r>
            <a:endParaRPr lang="en-US" dirty="0"/>
          </a:p>
        </p:txBody>
      </p:sp>
      <p:pic>
        <p:nvPicPr>
          <p:cNvPr id="4" name="Picture 3" descr="ScreenShot002.gif"/>
          <p:cNvPicPr>
            <a:picLocks noChangeAspect="1"/>
          </p:cNvPicPr>
          <p:nvPr/>
        </p:nvPicPr>
        <p:blipFill>
          <a:blip r:embed="rId2" cstate="print"/>
          <a:srcRect r="10731" b="24190"/>
          <a:stretch>
            <a:fillRect/>
          </a:stretch>
        </p:blipFill>
        <p:spPr>
          <a:xfrm>
            <a:off x="563019" y="1813975"/>
            <a:ext cx="3834810" cy="2252928"/>
          </a:xfrm>
          <a:prstGeom prst="rect">
            <a:avLst/>
          </a:prstGeom>
        </p:spPr>
      </p:pic>
      <p:pic>
        <p:nvPicPr>
          <p:cNvPr id="6" name="Picture 5" descr="ScreenShot00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301" y="4136515"/>
            <a:ext cx="7759497" cy="2560320"/>
          </a:xfrm>
          <a:prstGeom prst="rect">
            <a:avLst/>
          </a:prstGeom>
        </p:spPr>
      </p:pic>
      <p:pic>
        <p:nvPicPr>
          <p:cNvPr id="7" name="Picture 6" descr="ScreenShot005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70325" y="1491448"/>
            <a:ext cx="3824813" cy="265176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 bwMode="auto">
          <a:xfrm rot="3353248">
            <a:off x="3711389" y="3948056"/>
            <a:ext cx="720762" cy="258183"/>
          </a:xfrm>
          <a:prstGeom prst="rightArrow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 rot="17741112">
            <a:off x="5369861" y="4089698"/>
            <a:ext cx="720762" cy="258183"/>
          </a:xfrm>
          <a:prstGeom prst="rightArrow">
            <a:avLst/>
          </a:prstGeom>
          <a:solidFill>
            <a:srgbClr val="FFFF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4034" y="6382435"/>
            <a:ext cx="2052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David Cowan (2007)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Convergence rate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Calculate the function of interest at three different meshes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Let h</a:t>
            </a:r>
            <a:r>
              <a:rPr lang="en-US" baseline="-25000" dirty="0" smtClean="0"/>
              <a:t>1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, and h</a:t>
            </a:r>
            <a:r>
              <a:rPr lang="en-US" baseline="-25000" dirty="0" smtClean="0"/>
              <a:t>3</a:t>
            </a:r>
            <a:r>
              <a:rPr lang="en-US" dirty="0" smtClean="0"/>
              <a:t> be the sizes of elements, ordered by h</a:t>
            </a:r>
            <a:r>
              <a:rPr lang="en-US" baseline="-25000" dirty="0" smtClean="0"/>
              <a:t>1</a:t>
            </a:r>
            <a:r>
              <a:rPr lang="en-US" dirty="0" smtClean="0"/>
              <a:t> &gt; h</a:t>
            </a:r>
            <a:r>
              <a:rPr lang="en-US" baseline="-25000" dirty="0" smtClean="0"/>
              <a:t>2</a:t>
            </a:r>
            <a:r>
              <a:rPr lang="en-US" dirty="0" smtClean="0"/>
              <a:t> &gt; h</a:t>
            </a:r>
            <a:r>
              <a:rPr lang="en-US" baseline="-25000" dirty="0" smtClean="0"/>
              <a:t>3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Usually h</a:t>
            </a:r>
            <a:r>
              <a:rPr lang="en-US" baseline="-25000" dirty="0" smtClean="0"/>
              <a:t>1</a:t>
            </a:r>
            <a:r>
              <a:rPr lang="en-US" dirty="0" smtClean="0"/>
              <a:t> = 2h</a:t>
            </a:r>
            <a:r>
              <a:rPr lang="en-US" baseline="-25000" dirty="0" smtClean="0"/>
              <a:t>2</a:t>
            </a:r>
            <a:r>
              <a:rPr lang="en-US" dirty="0" smtClean="0"/>
              <a:t> = 4h</a:t>
            </a:r>
            <a:r>
              <a:rPr lang="en-US" baseline="-25000" dirty="0" smtClean="0"/>
              <a:t>3</a:t>
            </a: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The ratio in difference</a:t>
            </a:r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 lvl="1">
              <a:lnSpc>
                <a:spcPct val="150000"/>
              </a:lnSpc>
            </a:pP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Convergence rate </a:t>
            </a:r>
            <a:r>
              <a:rPr lang="en-US" dirty="0" smtClean="0">
                <a:latin typeface="Symbol" pitchFamily="18" charset="2"/>
              </a:rPr>
              <a:t>a</a:t>
            </a:r>
            <a:r>
              <a:rPr lang="en-US" dirty="0" smtClean="0"/>
              <a:t>: indicates how fast the solution will converge to the exact one</a:t>
            </a:r>
            <a:endParaRPr lang="en-US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1201" name="Object 1"/>
          <p:cNvGraphicFramePr>
            <a:graphicFrameLocks noChangeAspect="1"/>
          </p:cNvGraphicFramePr>
          <p:nvPr/>
        </p:nvGraphicFramePr>
        <p:xfrm>
          <a:off x="2489200" y="3497263"/>
          <a:ext cx="2011363" cy="873125"/>
        </p:xfrm>
        <a:graphic>
          <a:graphicData uri="http://schemas.openxmlformats.org/presentationml/2006/ole">
            <p:oleObj spid="_x0000_s51201" name="Equation" r:id="rId3" imgW="2006280" imgH="88884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850923"/>
          </a:xfrm>
        </p:spPr>
        <p:txBody>
          <a:bodyPr/>
          <a:lstStyle/>
          <a:p>
            <a:r>
              <a:rPr lang="en-US" dirty="0" smtClean="0"/>
              <a:t>Applying displacement boundary conditions</a:t>
            </a:r>
          </a:p>
          <a:p>
            <a:pPr lvl="1"/>
            <a:r>
              <a:rPr lang="en-US" b="1" dirty="0" smtClean="0">
                <a:solidFill>
                  <a:srgbClr val="002060"/>
                </a:solidFill>
              </a:rPr>
              <a:t>FE model should be properly restrained so that it is not free to move in any direction even if there are no applied forces in that direction</a:t>
            </a:r>
          </a:p>
          <a:p>
            <a:pPr lvl="1"/>
            <a:r>
              <a:rPr lang="en-US" dirty="0" smtClean="0"/>
              <a:t>Errors in BC will not disappear no matter how much you refine the model</a:t>
            </a:r>
          </a:p>
          <a:p>
            <a:pPr lvl="1"/>
            <a:r>
              <a:rPr lang="en-US" dirty="0" smtClean="0"/>
              <a:t>Any unexplained high stress may be due to a wrong boundary condition</a:t>
            </a:r>
            <a:endParaRPr lang="en-US" dirty="0"/>
          </a:p>
        </p:txBody>
      </p:sp>
      <p:sp>
        <p:nvSpPr>
          <p:cNvPr id="5329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3249" name="Group 1"/>
          <p:cNvGrpSpPr>
            <a:grpSpLocks noChangeAspect="1"/>
          </p:cNvGrpSpPr>
          <p:nvPr/>
        </p:nvGrpSpPr>
        <p:grpSpPr bwMode="auto">
          <a:xfrm>
            <a:off x="1005833" y="3958049"/>
            <a:ext cx="6783706" cy="1805940"/>
            <a:chOff x="3153" y="2727"/>
            <a:chExt cx="5935" cy="1580"/>
          </a:xfrm>
        </p:grpSpPr>
        <p:sp>
          <p:nvSpPr>
            <p:cNvPr id="53297" name="Rectangle 49"/>
            <p:cNvSpPr>
              <a:spLocks noChangeArrowheads="1"/>
            </p:cNvSpPr>
            <p:nvPr/>
          </p:nvSpPr>
          <p:spPr bwMode="auto">
            <a:xfrm>
              <a:off x="6402" y="2732"/>
              <a:ext cx="2686" cy="15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6" name="Line 48"/>
            <p:cNvSpPr>
              <a:spLocks noChangeShapeType="1"/>
            </p:cNvSpPr>
            <p:nvPr/>
          </p:nvSpPr>
          <p:spPr bwMode="auto">
            <a:xfrm flipH="1">
              <a:off x="8076" y="3473"/>
              <a:ext cx="2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5" name="Line 47"/>
            <p:cNvSpPr>
              <a:spLocks noChangeShapeType="1"/>
            </p:cNvSpPr>
            <p:nvPr/>
          </p:nvSpPr>
          <p:spPr bwMode="auto">
            <a:xfrm>
              <a:off x="8358" y="3473"/>
              <a:ext cx="0" cy="2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4" name="Line 46"/>
            <p:cNvSpPr>
              <a:spLocks noChangeShapeType="1"/>
            </p:cNvSpPr>
            <p:nvPr/>
          </p:nvSpPr>
          <p:spPr bwMode="auto">
            <a:xfrm>
              <a:off x="8358" y="3473"/>
              <a:ext cx="2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3" name="Line 45"/>
            <p:cNvSpPr>
              <a:spLocks noChangeShapeType="1"/>
            </p:cNvSpPr>
            <p:nvPr/>
          </p:nvSpPr>
          <p:spPr bwMode="auto">
            <a:xfrm flipH="1">
              <a:off x="8112" y="3473"/>
              <a:ext cx="246" cy="1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2" name="Line 44"/>
            <p:cNvSpPr>
              <a:spLocks noChangeShapeType="1"/>
            </p:cNvSpPr>
            <p:nvPr/>
          </p:nvSpPr>
          <p:spPr bwMode="auto">
            <a:xfrm flipH="1">
              <a:off x="8223" y="3473"/>
              <a:ext cx="135" cy="24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1" name="Line 43"/>
            <p:cNvSpPr>
              <a:spLocks noChangeShapeType="1"/>
            </p:cNvSpPr>
            <p:nvPr/>
          </p:nvSpPr>
          <p:spPr bwMode="auto">
            <a:xfrm>
              <a:off x="8358" y="3470"/>
              <a:ext cx="165" cy="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90" name="Line 42"/>
            <p:cNvSpPr>
              <a:spLocks noChangeShapeType="1"/>
            </p:cNvSpPr>
            <p:nvPr/>
          </p:nvSpPr>
          <p:spPr bwMode="auto">
            <a:xfrm>
              <a:off x="8358" y="3473"/>
              <a:ext cx="255" cy="12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89" name="Text Box 41"/>
            <p:cNvSpPr txBox="1">
              <a:spLocks noChangeArrowheads="1"/>
            </p:cNvSpPr>
            <p:nvPr/>
          </p:nvSpPr>
          <p:spPr bwMode="auto">
            <a:xfrm>
              <a:off x="7581" y="2825"/>
              <a:ext cx="1419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Fix center node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288" name="Text Box 40"/>
            <p:cNvSpPr txBox="1">
              <a:spLocks noChangeArrowheads="1"/>
            </p:cNvSpPr>
            <p:nvPr/>
          </p:nvSpPr>
          <p:spPr bwMode="auto">
            <a:xfrm>
              <a:off x="7050" y="3655"/>
              <a:ext cx="882" cy="4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Rigid-bar elements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287" name="Line 39"/>
            <p:cNvSpPr>
              <a:spLocks noChangeShapeType="1"/>
            </p:cNvSpPr>
            <p:nvPr/>
          </p:nvSpPr>
          <p:spPr bwMode="auto">
            <a:xfrm flipV="1">
              <a:off x="7923" y="3635"/>
              <a:ext cx="342" cy="1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86" name="Text Box 38"/>
            <p:cNvSpPr txBox="1">
              <a:spLocks noChangeArrowheads="1"/>
            </p:cNvSpPr>
            <p:nvPr/>
          </p:nvSpPr>
          <p:spPr bwMode="auto">
            <a:xfrm>
              <a:off x="6721" y="3192"/>
              <a:ext cx="8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285" name="Rectangle 37"/>
            <p:cNvSpPr>
              <a:spLocks noChangeArrowheads="1"/>
            </p:cNvSpPr>
            <p:nvPr/>
          </p:nvSpPr>
          <p:spPr bwMode="auto">
            <a:xfrm>
              <a:off x="3153" y="2727"/>
              <a:ext cx="2686" cy="157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84" name="Oval 36"/>
            <p:cNvSpPr>
              <a:spLocks noChangeArrowheads="1"/>
            </p:cNvSpPr>
            <p:nvPr/>
          </p:nvSpPr>
          <p:spPr bwMode="auto">
            <a:xfrm>
              <a:off x="4826" y="3184"/>
              <a:ext cx="570" cy="57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83" name="Text Box 35"/>
            <p:cNvSpPr txBox="1">
              <a:spLocks noChangeArrowheads="1"/>
            </p:cNvSpPr>
            <p:nvPr/>
          </p:nvSpPr>
          <p:spPr bwMode="auto">
            <a:xfrm>
              <a:off x="3789" y="3856"/>
              <a:ext cx="11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Fix all nodes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282" name="Text Box 34"/>
            <p:cNvSpPr txBox="1">
              <a:spLocks noChangeArrowheads="1"/>
            </p:cNvSpPr>
            <p:nvPr/>
          </p:nvSpPr>
          <p:spPr bwMode="auto">
            <a:xfrm>
              <a:off x="3472" y="3187"/>
              <a:ext cx="8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3281" name="Oval 33"/>
            <p:cNvSpPr>
              <a:spLocks noChangeAspect="1" noChangeArrowheads="1"/>
            </p:cNvSpPr>
            <p:nvPr/>
          </p:nvSpPr>
          <p:spPr bwMode="auto">
            <a:xfrm>
              <a:off x="4793" y="342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80" name="Oval 32"/>
            <p:cNvSpPr>
              <a:spLocks noChangeAspect="1" noChangeArrowheads="1"/>
            </p:cNvSpPr>
            <p:nvPr/>
          </p:nvSpPr>
          <p:spPr bwMode="auto">
            <a:xfrm>
              <a:off x="5070" y="314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9" name="Oval 31"/>
            <p:cNvSpPr>
              <a:spLocks noChangeAspect="1" noChangeArrowheads="1"/>
            </p:cNvSpPr>
            <p:nvPr/>
          </p:nvSpPr>
          <p:spPr bwMode="auto">
            <a:xfrm>
              <a:off x="5356" y="343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8" name="Oval 30"/>
            <p:cNvSpPr>
              <a:spLocks noChangeAspect="1" noChangeArrowheads="1"/>
            </p:cNvSpPr>
            <p:nvPr/>
          </p:nvSpPr>
          <p:spPr bwMode="auto">
            <a:xfrm>
              <a:off x="5070" y="371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7" name="Oval 29"/>
            <p:cNvSpPr>
              <a:spLocks noChangeAspect="1" noChangeArrowheads="1"/>
            </p:cNvSpPr>
            <p:nvPr/>
          </p:nvSpPr>
          <p:spPr bwMode="auto">
            <a:xfrm>
              <a:off x="4920" y="3196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6" name="Oval 28"/>
            <p:cNvSpPr>
              <a:spLocks noChangeAspect="1" noChangeArrowheads="1"/>
            </p:cNvSpPr>
            <p:nvPr/>
          </p:nvSpPr>
          <p:spPr bwMode="auto">
            <a:xfrm>
              <a:off x="4831" y="329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5" name="Oval 27"/>
            <p:cNvSpPr>
              <a:spLocks noChangeAspect="1" noChangeArrowheads="1"/>
            </p:cNvSpPr>
            <p:nvPr/>
          </p:nvSpPr>
          <p:spPr bwMode="auto">
            <a:xfrm>
              <a:off x="4823" y="356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4" name="Oval 26"/>
            <p:cNvSpPr>
              <a:spLocks noChangeAspect="1" noChangeArrowheads="1"/>
            </p:cNvSpPr>
            <p:nvPr/>
          </p:nvSpPr>
          <p:spPr bwMode="auto">
            <a:xfrm>
              <a:off x="4928" y="3669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3" name="Oval 25"/>
            <p:cNvSpPr>
              <a:spLocks noChangeAspect="1" noChangeArrowheads="1"/>
            </p:cNvSpPr>
            <p:nvPr/>
          </p:nvSpPr>
          <p:spPr bwMode="auto">
            <a:xfrm>
              <a:off x="5206" y="318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2" name="Oval 24"/>
            <p:cNvSpPr>
              <a:spLocks noChangeAspect="1" noChangeArrowheads="1"/>
            </p:cNvSpPr>
            <p:nvPr/>
          </p:nvSpPr>
          <p:spPr bwMode="auto">
            <a:xfrm>
              <a:off x="5310" y="328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1" name="Oval 23"/>
            <p:cNvSpPr>
              <a:spLocks noChangeAspect="1" noChangeArrowheads="1"/>
            </p:cNvSpPr>
            <p:nvPr/>
          </p:nvSpPr>
          <p:spPr bwMode="auto">
            <a:xfrm>
              <a:off x="5333" y="356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70" name="Oval 22"/>
            <p:cNvSpPr>
              <a:spLocks noChangeAspect="1" noChangeArrowheads="1"/>
            </p:cNvSpPr>
            <p:nvPr/>
          </p:nvSpPr>
          <p:spPr bwMode="auto">
            <a:xfrm>
              <a:off x="5228" y="3669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9" name="Freeform 21"/>
            <p:cNvSpPr>
              <a:spLocks/>
            </p:cNvSpPr>
            <p:nvPr/>
          </p:nvSpPr>
          <p:spPr bwMode="auto">
            <a:xfrm>
              <a:off x="4650" y="3473"/>
              <a:ext cx="308" cy="39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0" y="390"/>
                </a:cxn>
                <a:cxn ang="0">
                  <a:pos x="308" y="232"/>
                </a:cxn>
              </a:cxnLst>
              <a:rect l="0" t="0" r="r" b="b"/>
              <a:pathLst>
                <a:path w="308" h="390">
                  <a:moveTo>
                    <a:pt x="180" y="0"/>
                  </a:moveTo>
                  <a:lnTo>
                    <a:pt x="0" y="390"/>
                  </a:lnTo>
                  <a:lnTo>
                    <a:pt x="308" y="232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8" name="Oval 20"/>
            <p:cNvSpPr>
              <a:spLocks noChangeArrowheads="1"/>
            </p:cNvSpPr>
            <p:nvPr/>
          </p:nvSpPr>
          <p:spPr bwMode="auto">
            <a:xfrm>
              <a:off x="8080" y="3192"/>
              <a:ext cx="570" cy="57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7" name="Oval 19"/>
            <p:cNvSpPr>
              <a:spLocks noChangeAspect="1" noChangeArrowheads="1"/>
            </p:cNvSpPr>
            <p:nvPr/>
          </p:nvSpPr>
          <p:spPr bwMode="auto">
            <a:xfrm>
              <a:off x="8047" y="343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6" name="Oval 18"/>
            <p:cNvSpPr>
              <a:spLocks noChangeAspect="1" noChangeArrowheads="1"/>
            </p:cNvSpPr>
            <p:nvPr/>
          </p:nvSpPr>
          <p:spPr bwMode="auto">
            <a:xfrm>
              <a:off x="8324" y="315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5" name="Oval 17"/>
            <p:cNvSpPr>
              <a:spLocks noChangeAspect="1" noChangeArrowheads="1"/>
            </p:cNvSpPr>
            <p:nvPr/>
          </p:nvSpPr>
          <p:spPr bwMode="auto">
            <a:xfrm>
              <a:off x="8610" y="343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4" name="Oval 16"/>
            <p:cNvSpPr>
              <a:spLocks noChangeAspect="1" noChangeArrowheads="1"/>
            </p:cNvSpPr>
            <p:nvPr/>
          </p:nvSpPr>
          <p:spPr bwMode="auto">
            <a:xfrm>
              <a:off x="8324" y="372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3" name="Oval 15"/>
            <p:cNvSpPr>
              <a:spLocks noChangeAspect="1" noChangeArrowheads="1"/>
            </p:cNvSpPr>
            <p:nvPr/>
          </p:nvSpPr>
          <p:spPr bwMode="auto">
            <a:xfrm>
              <a:off x="8174" y="3204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2" name="Oval 14"/>
            <p:cNvSpPr>
              <a:spLocks noChangeAspect="1" noChangeArrowheads="1"/>
            </p:cNvSpPr>
            <p:nvPr/>
          </p:nvSpPr>
          <p:spPr bwMode="auto">
            <a:xfrm>
              <a:off x="8085" y="330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1" name="Oval 13"/>
            <p:cNvSpPr>
              <a:spLocks noChangeAspect="1" noChangeArrowheads="1"/>
            </p:cNvSpPr>
            <p:nvPr/>
          </p:nvSpPr>
          <p:spPr bwMode="auto">
            <a:xfrm>
              <a:off x="8077" y="357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60" name="Oval 12"/>
            <p:cNvSpPr>
              <a:spLocks noChangeAspect="1" noChangeArrowheads="1"/>
            </p:cNvSpPr>
            <p:nvPr/>
          </p:nvSpPr>
          <p:spPr bwMode="auto">
            <a:xfrm>
              <a:off x="8182" y="36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9" name="Oval 11"/>
            <p:cNvSpPr>
              <a:spLocks noChangeAspect="1" noChangeArrowheads="1"/>
            </p:cNvSpPr>
            <p:nvPr/>
          </p:nvSpPr>
          <p:spPr bwMode="auto">
            <a:xfrm>
              <a:off x="8460" y="319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8" name="Oval 10"/>
            <p:cNvSpPr>
              <a:spLocks noChangeAspect="1" noChangeArrowheads="1"/>
            </p:cNvSpPr>
            <p:nvPr/>
          </p:nvSpPr>
          <p:spPr bwMode="auto">
            <a:xfrm>
              <a:off x="8564" y="3288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7" name="Oval 9"/>
            <p:cNvSpPr>
              <a:spLocks noChangeAspect="1" noChangeArrowheads="1"/>
            </p:cNvSpPr>
            <p:nvPr/>
          </p:nvSpPr>
          <p:spPr bwMode="auto">
            <a:xfrm>
              <a:off x="8587" y="3572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6" name="Oval 8"/>
            <p:cNvSpPr>
              <a:spLocks noChangeAspect="1" noChangeArrowheads="1"/>
            </p:cNvSpPr>
            <p:nvPr/>
          </p:nvSpPr>
          <p:spPr bwMode="auto">
            <a:xfrm>
              <a:off x="8482" y="367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5" name="Line 7"/>
            <p:cNvSpPr>
              <a:spLocks noChangeShapeType="1"/>
            </p:cNvSpPr>
            <p:nvPr/>
          </p:nvSpPr>
          <p:spPr bwMode="auto">
            <a:xfrm flipV="1">
              <a:off x="8370" y="3323"/>
              <a:ext cx="233" cy="1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4" name="Line 6"/>
            <p:cNvSpPr>
              <a:spLocks noChangeShapeType="1"/>
            </p:cNvSpPr>
            <p:nvPr/>
          </p:nvSpPr>
          <p:spPr bwMode="auto">
            <a:xfrm flipV="1">
              <a:off x="8370" y="3210"/>
              <a:ext cx="120" cy="28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3" name="Line 5"/>
            <p:cNvSpPr>
              <a:spLocks noChangeShapeType="1"/>
            </p:cNvSpPr>
            <p:nvPr/>
          </p:nvSpPr>
          <p:spPr bwMode="auto">
            <a:xfrm flipV="1">
              <a:off x="8363" y="3195"/>
              <a:ext cx="7" cy="2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2" name="Line 4"/>
            <p:cNvSpPr>
              <a:spLocks noChangeShapeType="1"/>
            </p:cNvSpPr>
            <p:nvPr/>
          </p:nvSpPr>
          <p:spPr bwMode="auto">
            <a:xfrm flipH="1" flipV="1">
              <a:off x="8220" y="3248"/>
              <a:ext cx="135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1" name="Line 3"/>
            <p:cNvSpPr>
              <a:spLocks noChangeShapeType="1"/>
            </p:cNvSpPr>
            <p:nvPr/>
          </p:nvSpPr>
          <p:spPr bwMode="auto">
            <a:xfrm flipH="1" flipV="1">
              <a:off x="8123" y="3338"/>
              <a:ext cx="225" cy="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3250" name="Line 2"/>
            <p:cNvSpPr>
              <a:spLocks noChangeShapeType="1"/>
            </p:cNvSpPr>
            <p:nvPr/>
          </p:nvSpPr>
          <p:spPr bwMode="auto">
            <a:xfrm>
              <a:off x="7868" y="3053"/>
              <a:ext cx="495" cy="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749300" y="5854700"/>
            <a:ext cx="35878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allowed to translate/rotate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876800" y="5854700"/>
            <a:ext cx="2863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allowed to translate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of error in BC</a:t>
            </a:r>
            <a:endParaRPr lang="en-US" dirty="0"/>
          </a:p>
        </p:txBody>
      </p:sp>
      <p:sp>
        <p:nvSpPr>
          <p:cNvPr id="52281" name="Rectangle 5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2225" name="Group 1"/>
          <p:cNvGrpSpPr>
            <a:grpSpLocks noChangeAspect="1"/>
          </p:cNvGrpSpPr>
          <p:nvPr/>
        </p:nvGrpSpPr>
        <p:grpSpPr bwMode="auto">
          <a:xfrm>
            <a:off x="1280160" y="1423849"/>
            <a:ext cx="6226493" cy="3663315"/>
            <a:chOff x="3648" y="3055"/>
            <a:chExt cx="5447" cy="3205"/>
          </a:xfrm>
        </p:grpSpPr>
        <p:sp>
          <p:nvSpPr>
            <p:cNvPr id="52280" name="Rectangle 56" descr="Dark upward diagonal"/>
            <p:cNvSpPr>
              <a:spLocks noChangeArrowheads="1"/>
            </p:cNvSpPr>
            <p:nvPr/>
          </p:nvSpPr>
          <p:spPr bwMode="auto">
            <a:xfrm>
              <a:off x="6855" y="5275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79" name="Rectangle 55" descr="Dark upward diagonal"/>
            <p:cNvSpPr>
              <a:spLocks noChangeArrowheads="1"/>
            </p:cNvSpPr>
            <p:nvPr/>
          </p:nvSpPr>
          <p:spPr bwMode="auto">
            <a:xfrm>
              <a:off x="3799" y="5265"/>
              <a:ext cx="376" cy="174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grpSp>
          <p:nvGrpSpPr>
            <p:cNvPr id="52276" name="Group 52"/>
            <p:cNvGrpSpPr>
              <a:grpSpLocks/>
            </p:cNvGrpSpPr>
            <p:nvPr/>
          </p:nvGrpSpPr>
          <p:grpSpPr bwMode="auto">
            <a:xfrm>
              <a:off x="3648" y="4900"/>
              <a:ext cx="290" cy="277"/>
              <a:chOff x="5033" y="5002"/>
              <a:chExt cx="290" cy="277"/>
            </a:xfrm>
          </p:grpSpPr>
          <p:sp>
            <p:nvSpPr>
              <p:cNvPr id="52278" name="Oval 54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77" name="Text Box 53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52273" name="Group 49"/>
            <p:cNvGrpSpPr>
              <a:grpSpLocks/>
            </p:cNvGrpSpPr>
            <p:nvPr/>
          </p:nvGrpSpPr>
          <p:grpSpPr bwMode="auto">
            <a:xfrm>
              <a:off x="5618" y="4880"/>
              <a:ext cx="290" cy="277"/>
              <a:chOff x="5033" y="5002"/>
              <a:chExt cx="290" cy="277"/>
            </a:xfrm>
          </p:grpSpPr>
          <p:sp>
            <p:nvSpPr>
              <p:cNvPr id="52275" name="Oval 51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74" name="Text Box 50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52270" name="Group 46"/>
            <p:cNvGrpSpPr>
              <a:grpSpLocks/>
            </p:cNvGrpSpPr>
            <p:nvPr/>
          </p:nvGrpSpPr>
          <p:grpSpPr bwMode="auto">
            <a:xfrm>
              <a:off x="3678" y="3380"/>
              <a:ext cx="290" cy="277"/>
              <a:chOff x="5033" y="5002"/>
              <a:chExt cx="290" cy="277"/>
            </a:xfrm>
          </p:grpSpPr>
          <p:sp>
            <p:nvSpPr>
              <p:cNvPr id="52272" name="Oval 48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71" name="Text Box 47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sp>
          <p:nvSpPr>
            <p:cNvPr id="52269" name="Text Box 45"/>
            <p:cNvSpPr txBox="1">
              <a:spLocks noChangeArrowheads="1"/>
            </p:cNvSpPr>
            <p:nvPr/>
          </p:nvSpPr>
          <p:spPr bwMode="auto">
            <a:xfrm>
              <a:off x="4789" y="407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68" name="Text Box 44"/>
            <p:cNvSpPr txBox="1">
              <a:spLocks noChangeArrowheads="1"/>
            </p:cNvSpPr>
            <p:nvPr/>
          </p:nvSpPr>
          <p:spPr bwMode="auto">
            <a:xfrm>
              <a:off x="3699" y="422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67" name="Freeform 43"/>
            <p:cNvSpPr>
              <a:spLocks/>
            </p:cNvSpPr>
            <p:nvPr/>
          </p:nvSpPr>
          <p:spPr bwMode="auto">
            <a:xfrm>
              <a:off x="7820" y="3211"/>
              <a:ext cx="660" cy="6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40"/>
                </a:cxn>
                <a:cxn ang="0">
                  <a:pos x="660" y="640"/>
                </a:cxn>
              </a:cxnLst>
              <a:rect l="0" t="0" r="r" b="b"/>
              <a:pathLst>
                <a:path w="660" h="640">
                  <a:moveTo>
                    <a:pt x="0" y="0"/>
                  </a:moveTo>
                  <a:lnTo>
                    <a:pt x="0" y="640"/>
                  </a:lnTo>
                  <a:lnTo>
                    <a:pt x="660" y="64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66" name="Text Box 42"/>
            <p:cNvSpPr txBox="1">
              <a:spLocks noChangeArrowheads="1"/>
            </p:cNvSpPr>
            <p:nvPr/>
          </p:nvSpPr>
          <p:spPr bwMode="auto">
            <a:xfrm>
              <a:off x="8355" y="355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65" name="Text Box 41"/>
            <p:cNvSpPr txBox="1">
              <a:spLocks noChangeArrowheads="1"/>
            </p:cNvSpPr>
            <p:nvPr/>
          </p:nvSpPr>
          <p:spPr bwMode="auto">
            <a:xfrm>
              <a:off x="7855" y="307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64" name="AutoShape 40"/>
            <p:cNvSpPr>
              <a:spLocks noChangeArrowheads="1"/>
            </p:cNvSpPr>
            <p:nvPr/>
          </p:nvSpPr>
          <p:spPr bwMode="auto">
            <a:xfrm>
              <a:off x="4008" y="3494"/>
              <a:ext cx="1610" cy="1610"/>
            </a:xfrm>
            <a:prstGeom prst="rtTriangl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63" name="AutoShape 39"/>
            <p:cNvSpPr>
              <a:spLocks noChangeArrowheads="1"/>
            </p:cNvSpPr>
            <p:nvPr/>
          </p:nvSpPr>
          <p:spPr bwMode="auto">
            <a:xfrm>
              <a:off x="7034" y="3494"/>
              <a:ext cx="1610" cy="1610"/>
            </a:xfrm>
            <a:prstGeom prst="rtTriangl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62" name="AutoShape 38"/>
            <p:cNvSpPr>
              <a:spLocks noChangeArrowheads="1"/>
            </p:cNvSpPr>
            <p:nvPr/>
          </p:nvSpPr>
          <p:spPr bwMode="auto">
            <a:xfrm rot="5400000">
              <a:off x="6800" y="341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61" name="AutoShape 37"/>
            <p:cNvSpPr>
              <a:spLocks noChangeArrowheads="1"/>
            </p:cNvSpPr>
            <p:nvPr/>
          </p:nvSpPr>
          <p:spPr bwMode="auto">
            <a:xfrm>
              <a:off x="3864" y="509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60" name="AutoShape 36"/>
            <p:cNvSpPr>
              <a:spLocks noChangeArrowheads="1"/>
            </p:cNvSpPr>
            <p:nvPr/>
          </p:nvSpPr>
          <p:spPr bwMode="auto">
            <a:xfrm>
              <a:off x="6910" y="510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59" name="AutoShape 35"/>
            <p:cNvSpPr>
              <a:spLocks noChangeArrowheads="1"/>
            </p:cNvSpPr>
            <p:nvPr/>
          </p:nvSpPr>
          <p:spPr bwMode="auto">
            <a:xfrm flipV="1">
              <a:off x="3864" y="3310"/>
              <a:ext cx="275" cy="174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grpSp>
          <p:nvGrpSpPr>
            <p:cNvPr id="52254" name="Group 30"/>
            <p:cNvGrpSpPr>
              <a:grpSpLocks/>
            </p:cNvGrpSpPr>
            <p:nvPr/>
          </p:nvGrpSpPr>
          <p:grpSpPr bwMode="auto">
            <a:xfrm>
              <a:off x="3809" y="3055"/>
              <a:ext cx="376" cy="251"/>
              <a:chOff x="5751" y="6061"/>
              <a:chExt cx="376" cy="251"/>
            </a:xfrm>
          </p:grpSpPr>
          <p:sp>
            <p:nvSpPr>
              <p:cNvPr id="52258" name="Rectangle 34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7" name="Oval 33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6" name="Oval 32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5" name="Oval 31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</p:grpSp>
        <p:grpSp>
          <p:nvGrpSpPr>
            <p:cNvPr id="52249" name="Group 25"/>
            <p:cNvGrpSpPr>
              <a:grpSpLocks/>
            </p:cNvGrpSpPr>
            <p:nvPr/>
          </p:nvGrpSpPr>
          <p:grpSpPr bwMode="auto">
            <a:xfrm rot="-5400000">
              <a:off x="6535" y="3375"/>
              <a:ext cx="376" cy="251"/>
              <a:chOff x="5751" y="6061"/>
              <a:chExt cx="376" cy="251"/>
            </a:xfrm>
          </p:grpSpPr>
          <p:sp>
            <p:nvSpPr>
              <p:cNvPr id="52253" name="Rectangle 29" descr="Dark upward diagonal"/>
              <p:cNvSpPr>
                <a:spLocks noChangeArrowheads="1"/>
              </p:cNvSpPr>
              <p:nvPr/>
            </p:nvSpPr>
            <p:spPr bwMode="auto">
              <a:xfrm>
                <a:off x="5751" y="6061"/>
                <a:ext cx="376" cy="174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2" name="Oval 28"/>
              <p:cNvSpPr>
                <a:spLocks noChangeAspect="1" noChangeArrowheads="1"/>
              </p:cNvSpPr>
              <p:nvPr/>
            </p:nvSpPr>
            <p:spPr bwMode="auto">
              <a:xfrm>
                <a:off x="580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1" name="Oval 27"/>
              <p:cNvSpPr>
                <a:spLocks noChangeAspect="1" noChangeArrowheads="1"/>
              </p:cNvSpPr>
              <p:nvPr/>
            </p:nvSpPr>
            <p:spPr bwMode="auto">
              <a:xfrm>
                <a:off x="591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50" name="Oval 26"/>
              <p:cNvSpPr>
                <a:spLocks noChangeAspect="1" noChangeArrowheads="1"/>
              </p:cNvSpPr>
              <p:nvPr/>
            </p:nvSpPr>
            <p:spPr bwMode="auto">
              <a:xfrm>
                <a:off x="6020" y="6240"/>
                <a:ext cx="72" cy="72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</p:grpSp>
        <p:sp>
          <p:nvSpPr>
            <p:cNvPr id="52248" name="Line 24"/>
            <p:cNvSpPr>
              <a:spLocks noChangeShapeType="1"/>
            </p:cNvSpPr>
            <p:nvPr/>
          </p:nvSpPr>
          <p:spPr bwMode="auto">
            <a:xfrm>
              <a:off x="5625" y="509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47" name="Text Box 23"/>
            <p:cNvSpPr txBox="1">
              <a:spLocks noChangeArrowheads="1"/>
            </p:cNvSpPr>
            <p:nvPr/>
          </p:nvSpPr>
          <p:spPr bwMode="auto">
            <a:xfrm>
              <a:off x="5149" y="5628"/>
              <a:ext cx="9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1,000 N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>
              <a:off x="8641" y="5116"/>
              <a:ext cx="0" cy="53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52245" name="Text Box 21"/>
            <p:cNvSpPr txBox="1">
              <a:spLocks noChangeArrowheads="1"/>
            </p:cNvSpPr>
            <p:nvPr/>
          </p:nvSpPr>
          <p:spPr bwMode="auto">
            <a:xfrm>
              <a:off x="8165" y="5648"/>
              <a:ext cx="93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1,000 N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4" name="Text Box 20"/>
            <p:cNvSpPr txBox="1">
              <a:spLocks noChangeArrowheads="1"/>
            </p:cNvSpPr>
            <p:nvPr/>
          </p:nvSpPr>
          <p:spPr bwMode="auto">
            <a:xfrm>
              <a:off x="4589" y="510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3" name="Text Box 19"/>
            <p:cNvSpPr txBox="1">
              <a:spLocks noChangeArrowheads="1"/>
            </p:cNvSpPr>
            <p:nvPr/>
          </p:nvSpPr>
          <p:spPr bwMode="auto">
            <a:xfrm>
              <a:off x="6735" y="420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2" name="Text Box 18"/>
            <p:cNvSpPr txBox="1">
              <a:spLocks noChangeArrowheads="1"/>
            </p:cNvSpPr>
            <p:nvPr/>
          </p:nvSpPr>
          <p:spPr bwMode="auto">
            <a:xfrm>
              <a:off x="7645" y="510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L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4579" y="480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40" name="Text Box 16"/>
            <p:cNvSpPr txBox="1">
              <a:spLocks noChangeArrowheads="1"/>
            </p:cNvSpPr>
            <p:nvPr/>
          </p:nvSpPr>
          <p:spPr bwMode="auto">
            <a:xfrm>
              <a:off x="7655" y="480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39" name="Text Box 15"/>
            <p:cNvSpPr txBox="1">
              <a:spLocks noChangeArrowheads="1"/>
            </p:cNvSpPr>
            <p:nvPr/>
          </p:nvSpPr>
          <p:spPr bwMode="auto">
            <a:xfrm>
              <a:off x="7835" y="413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38" name="Text Box 14"/>
            <p:cNvSpPr txBox="1">
              <a:spLocks noChangeArrowheads="1"/>
            </p:cNvSpPr>
            <p:nvPr/>
          </p:nvSpPr>
          <p:spPr bwMode="auto">
            <a:xfrm>
              <a:off x="3949" y="422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37" name="Text Box 13"/>
            <p:cNvSpPr txBox="1">
              <a:spLocks noChangeArrowheads="1"/>
            </p:cNvSpPr>
            <p:nvPr/>
          </p:nvSpPr>
          <p:spPr bwMode="auto">
            <a:xfrm>
              <a:off x="6995" y="4188"/>
              <a:ext cx="3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grpSp>
          <p:nvGrpSpPr>
            <p:cNvPr id="52234" name="Group 10"/>
            <p:cNvGrpSpPr>
              <a:grpSpLocks/>
            </p:cNvGrpSpPr>
            <p:nvPr/>
          </p:nvGrpSpPr>
          <p:grpSpPr bwMode="auto">
            <a:xfrm>
              <a:off x="6694" y="4900"/>
              <a:ext cx="290" cy="277"/>
              <a:chOff x="5033" y="5002"/>
              <a:chExt cx="290" cy="277"/>
            </a:xfrm>
          </p:grpSpPr>
          <p:sp>
            <p:nvSpPr>
              <p:cNvPr id="52236" name="Oval 12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35" name="Text Box 11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52231" name="Group 7"/>
            <p:cNvGrpSpPr>
              <a:grpSpLocks/>
            </p:cNvGrpSpPr>
            <p:nvPr/>
          </p:nvGrpSpPr>
          <p:grpSpPr bwMode="auto">
            <a:xfrm>
              <a:off x="8664" y="4880"/>
              <a:ext cx="290" cy="277"/>
              <a:chOff x="5033" y="5002"/>
              <a:chExt cx="290" cy="277"/>
            </a:xfrm>
          </p:grpSpPr>
          <p:sp>
            <p:nvSpPr>
              <p:cNvPr id="52233" name="Oval 9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32" name="Text Box 8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52228" name="Group 4"/>
            <p:cNvGrpSpPr>
              <a:grpSpLocks/>
            </p:cNvGrpSpPr>
            <p:nvPr/>
          </p:nvGrpSpPr>
          <p:grpSpPr bwMode="auto">
            <a:xfrm>
              <a:off x="6964" y="3220"/>
              <a:ext cx="290" cy="277"/>
              <a:chOff x="5033" y="5002"/>
              <a:chExt cx="290" cy="277"/>
            </a:xfrm>
          </p:grpSpPr>
          <p:sp>
            <p:nvSpPr>
              <p:cNvPr id="52230" name="Oval 6"/>
              <p:cNvSpPr>
                <a:spLocks noChangeArrowheads="1"/>
              </p:cNvSpPr>
              <p:nvPr/>
            </p:nvSpPr>
            <p:spPr bwMode="auto">
              <a:xfrm>
                <a:off x="5033" y="5002"/>
                <a:ext cx="277" cy="277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600">
                  <a:latin typeface="+mn-lt"/>
                </a:endParaRPr>
              </a:p>
            </p:txBody>
          </p:sp>
          <p:sp>
            <p:nvSpPr>
              <p:cNvPr id="52229" name="Text Box 5"/>
              <p:cNvSpPr txBox="1">
                <a:spLocks noChangeArrowheads="1"/>
              </p:cNvSpPr>
              <p:nvPr/>
            </p:nvSpPr>
            <p:spPr bwMode="auto">
              <a:xfrm>
                <a:off x="5038" y="5022"/>
                <a:ext cx="285" cy="2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32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sp>
          <p:nvSpPr>
            <p:cNvPr id="52227" name="Text Box 3"/>
            <p:cNvSpPr txBox="1">
              <a:spLocks noChangeArrowheads="1"/>
            </p:cNvSpPr>
            <p:nvPr/>
          </p:nvSpPr>
          <p:spPr bwMode="auto">
            <a:xfrm>
              <a:off x="3880" y="5972"/>
              <a:ext cx="18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(a) Improper case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2226" name="Text Box 2"/>
            <p:cNvSpPr txBox="1">
              <a:spLocks noChangeArrowheads="1"/>
            </p:cNvSpPr>
            <p:nvPr/>
          </p:nvSpPr>
          <p:spPr bwMode="auto">
            <a:xfrm>
              <a:off x="6821" y="5972"/>
              <a:ext cx="18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(b) Proper case</a:t>
              </a:r>
              <a:endParaRPr kumimoji="0" lang="en-US" sz="32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Applying external forces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Forces are applied through a complex mechanism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It is often simplified when the interest region is far from the load application location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FE results near the load application location are not accurate due to approximation involved in the force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Applying a concentrated force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Theoretically infinite stress (zero area)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Practically, all forces are distributed in a region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Concentrated force in FE is an idealization of distributed forces in a small region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3409405"/>
            <a:ext cx="8909050" cy="3205707"/>
          </a:xfrm>
        </p:spPr>
        <p:txBody>
          <a:bodyPr/>
          <a:lstStyle/>
          <a:p>
            <a:r>
              <a:rPr lang="en-US" dirty="0" smtClean="0"/>
              <a:t>Note that the distributed forces are converted to the equivalent nodal forces.  </a:t>
            </a:r>
          </a:p>
          <a:p>
            <a:r>
              <a:rPr lang="en-US" dirty="0" smtClean="0"/>
              <a:t>All applied forces must be converted to the equivalent nodal forces because the RHS of finite element matrix equations is the vector of nodal forces.</a:t>
            </a:r>
            <a:endParaRPr lang="en-US" dirty="0"/>
          </a:p>
        </p:txBody>
      </p:sp>
      <p:sp>
        <p:nvSpPr>
          <p:cNvPr id="50228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0177" name="Group 1"/>
          <p:cNvGrpSpPr>
            <a:grpSpLocks noChangeAspect="1"/>
          </p:cNvGrpSpPr>
          <p:nvPr/>
        </p:nvGrpSpPr>
        <p:grpSpPr bwMode="auto">
          <a:xfrm>
            <a:off x="1071154" y="914401"/>
            <a:ext cx="6529388" cy="2048828"/>
            <a:chOff x="3233" y="4239"/>
            <a:chExt cx="5712" cy="1793"/>
          </a:xfrm>
        </p:grpSpPr>
        <p:grpSp>
          <p:nvGrpSpPr>
            <p:cNvPr id="50220" name="Group 44"/>
            <p:cNvGrpSpPr>
              <a:grpSpLocks/>
            </p:cNvGrpSpPr>
            <p:nvPr/>
          </p:nvGrpSpPr>
          <p:grpSpPr bwMode="auto">
            <a:xfrm>
              <a:off x="3233" y="4778"/>
              <a:ext cx="1066" cy="910"/>
              <a:chOff x="3382" y="2940"/>
              <a:chExt cx="1066" cy="910"/>
            </a:xfrm>
          </p:grpSpPr>
          <p:sp>
            <p:nvSpPr>
              <p:cNvPr id="50227" name="Freeform 51"/>
              <p:cNvSpPr>
                <a:spLocks/>
              </p:cNvSpPr>
              <p:nvPr/>
            </p:nvSpPr>
            <p:spPr bwMode="auto">
              <a:xfrm>
                <a:off x="3390" y="2940"/>
                <a:ext cx="1058" cy="900"/>
              </a:xfrm>
              <a:custGeom>
                <a:avLst/>
                <a:gdLst/>
                <a:ahLst/>
                <a:cxnLst>
                  <a:cxn ang="0">
                    <a:pos x="0" y="900"/>
                  </a:cxn>
                  <a:cxn ang="0">
                    <a:pos x="0" y="0"/>
                  </a:cxn>
                  <a:cxn ang="0">
                    <a:pos x="1058" y="0"/>
                  </a:cxn>
                  <a:cxn ang="0">
                    <a:pos x="1058" y="893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6" name="Line 50"/>
              <p:cNvSpPr>
                <a:spLocks noChangeShapeType="1"/>
              </p:cNvSpPr>
              <p:nvPr/>
            </p:nvSpPr>
            <p:spPr bwMode="auto">
              <a:xfrm>
                <a:off x="3630" y="2940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5" name="Line 49"/>
              <p:cNvSpPr>
                <a:spLocks noChangeShapeType="1"/>
              </p:cNvSpPr>
              <p:nvPr/>
            </p:nvSpPr>
            <p:spPr bwMode="auto">
              <a:xfrm>
                <a:off x="3893" y="294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4" name="Line 48"/>
              <p:cNvSpPr>
                <a:spLocks noChangeShapeType="1"/>
              </p:cNvSpPr>
              <p:nvPr/>
            </p:nvSpPr>
            <p:spPr bwMode="auto">
              <a:xfrm>
                <a:off x="4178" y="294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3" name="Line 47"/>
              <p:cNvSpPr>
                <a:spLocks noChangeShapeType="1"/>
              </p:cNvSpPr>
              <p:nvPr/>
            </p:nvSpPr>
            <p:spPr bwMode="auto">
              <a:xfrm>
                <a:off x="3390" y="3209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2" name="Line 46"/>
              <p:cNvSpPr>
                <a:spLocks noChangeShapeType="1"/>
              </p:cNvSpPr>
              <p:nvPr/>
            </p:nvSpPr>
            <p:spPr bwMode="auto">
              <a:xfrm>
                <a:off x="3397" y="3445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21" name="Line 45"/>
              <p:cNvSpPr>
                <a:spLocks noChangeShapeType="1"/>
              </p:cNvSpPr>
              <p:nvPr/>
            </p:nvSpPr>
            <p:spPr bwMode="auto">
              <a:xfrm>
                <a:off x="3382" y="3679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50212" name="Group 36"/>
            <p:cNvGrpSpPr>
              <a:grpSpLocks/>
            </p:cNvGrpSpPr>
            <p:nvPr/>
          </p:nvGrpSpPr>
          <p:grpSpPr bwMode="auto">
            <a:xfrm>
              <a:off x="4744" y="4778"/>
              <a:ext cx="1066" cy="910"/>
              <a:chOff x="4893" y="2933"/>
              <a:chExt cx="1066" cy="910"/>
            </a:xfrm>
          </p:grpSpPr>
          <p:sp>
            <p:nvSpPr>
              <p:cNvPr id="50219" name="Freeform 43"/>
              <p:cNvSpPr>
                <a:spLocks/>
              </p:cNvSpPr>
              <p:nvPr/>
            </p:nvSpPr>
            <p:spPr bwMode="auto">
              <a:xfrm>
                <a:off x="4901" y="2933"/>
                <a:ext cx="1058" cy="900"/>
              </a:xfrm>
              <a:custGeom>
                <a:avLst/>
                <a:gdLst/>
                <a:ahLst/>
                <a:cxnLst>
                  <a:cxn ang="0">
                    <a:pos x="0" y="900"/>
                  </a:cxn>
                  <a:cxn ang="0">
                    <a:pos x="0" y="0"/>
                  </a:cxn>
                  <a:cxn ang="0">
                    <a:pos x="1058" y="0"/>
                  </a:cxn>
                  <a:cxn ang="0">
                    <a:pos x="1058" y="893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8" name="Line 42"/>
              <p:cNvSpPr>
                <a:spLocks noChangeShapeType="1"/>
              </p:cNvSpPr>
              <p:nvPr/>
            </p:nvSpPr>
            <p:spPr bwMode="auto">
              <a:xfrm>
                <a:off x="5141" y="2933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7" name="Line 41"/>
              <p:cNvSpPr>
                <a:spLocks noChangeShapeType="1"/>
              </p:cNvSpPr>
              <p:nvPr/>
            </p:nvSpPr>
            <p:spPr bwMode="auto">
              <a:xfrm>
                <a:off x="5404" y="293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6" name="Line 40"/>
              <p:cNvSpPr>
                <a:spLocks noChangeShapeType="1"/>
              </p:cNvSpPr>
              <p:nvPr/>
            </p:nvSpPr>
            <p:spPr bwMode="auto">
              <a:xfrm>
                <a:off x="5689" y="293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5" name="Line 39"/>
              <p:cNvSpPr>
                <a:spLocks noChangeShapeType="1"/>
              </p:cNvSpPr>
              <p:nvPr/>
            </p:nvSpPr>
            <p:spPr bwMode="auto">
              <a:xfrm>
                <a:off x="4901" y="3202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4" name="Line 38"/>
              <p:cNvSpPr>
                <a:spLocks noChangeShapeType="1"/>
              </p:cNvSpPr>
              <p:nvPr/>
            </p:nvSpPr>
            <p:spPr bwMode="auto">
              <a:xfrm>
                <a:off x="4908" y="3438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13" name="Line 37"/>
              <p:cNvSpPr>
                <a:spLocks noChangeShapeType="1"/>
              </p:cNvSpPr>
              <p:nvPr/>
            </p:nvSpPr>
            <p:spPr bwMode="auto">
              <a:xfrm>
                <a:off x="4893" y="3672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sp>
          <p:nvSpPr>
            <p:cNvPr id="50211" name="Line 35"/>
            <p:cNvSpPr>
              <a:spLocks noChangeShapeType="1"/>
            </p:cNvSpPr>
            <p:nvPr/>
          </p:nvSpPr>
          <p:spPr bwMode="auto">
            <a:xfrm>
              <a:off x="5253" y="4364"/>
              <a:ext cx="0" cy="4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210" name="AutoShape 34"/>
            <p:cNvSpPr>
              <a:spLocks noChangeArrowheads="1"/>
            </p:cNvSpPr>
            <p:nvPr/>
          </p:nvSpPr>
          <p:spPr bwMode="auto">
            <a:xfrm>
              <a:off x="4360" y="5136"/>
              <a:ext cx="287" cy="143"/>
            </a:xfrm>
            <a:prstGeom prst="rightArrow">
              <a:avLst>
                <a:gd name="adj1" fmla="val 50000"/>
                <a:gd name="adj2" fmla="val 5017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grpSp>
          <p:nvGrpSpPr>
            <p:cNvPr id="50202" name="Group 26"/>
            <p:cNvGrpSpPr>
              <a:grpSpLocks/>
            </p:cNvGrpSpPr>
            <p:nvPr/>
          </p:nvGrpSpPr>
          <p:grpSpPr bwMode="auto">
            <a:xfrm>
              <a:off x="6368" y="4778"/>
              <a:ext cx="1066" cy="910"/>
              <a:chOff x="6517" y="2912"/>
              <a:chExt cx="1066" cy="910"/>
            </a:xfrm>
          </p:grpSpPr>
          <p:sp>
            <p:nvSpPr>
              <p:cNvPr id="50209" name="Freeform 33"/>
              <p:cNvSpPr>
                <a:spLocks/>
              </p:cNvSpPr>
              <p:nvPr/>
            </p:nvSpPr>
            <p:spPr bwMode="auto">
              <a:xfrm>
                <a:off x="6525" y="2912"/>
                <a:ext cx="1058" cy="900"/>
              </a:xfrm>
              <a:custGeom>
                <a:avLst/>
                <a:gdLst/>
                <a:ahLst/>
                <a:cxnLst>
                  <a:cxn ang="0">
                    <a:pos x="0" y="900"/>
                  </a:cxn>
                  <a:cxn ang="0">
                    <a:pos x="0" y="0"/>
                  </a:cxn>
                  <a:cxn ang="0">
                    <a:pos x="1058" y="0"/>
                  </a:cxn>
                  <a:cxn ang="0">
                    <a:pos x="1058" y="893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8" name="Line 32"/>
              <p:cNvSpPr>
                <a:spLocks noChangeShapeType="1"/>
              </p:cNvSpPr>
              <p:nvPr/>
            </p:nvSpPr>
            <p:spPr bwMode="auto">
              <a:xfrm>
                <a:off x="6765" y="2912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7" name="Line 31"/>
              <p:cNvSpPr>
                <a:spLocks noChangeShapeType="1"/>
              </p:cNvSpPr>
              <p:nvPr/>
            </p:nvSpPr>
            <p:spPr bwMode="auto">
              <a:xfrm>
                <a:off x="7028" y="2914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6" name="Line 30"/>
              <p:cNvSpPr>
                <a:spLocks noChangeShapeType="1"/>
              </p:cNvSpPr>
              <p:nvPr/>
            </p:nvSpPr>
            <p:spPr bwMode="auto">
              <a:xfrm>
                <a:off x="7313" y="2914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5" name="Line 29"/>
              <p:cNvSpPr>
                <a:spLocks noChangeShapeType="1"/>
              </p:cNvSpPr>
              <p:nvPr/>
            </p:nvSpPr>
            <p:spPr bwMode="auto">
              <a:xfrm>
                <a:off x="6525" y="3181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4" name="Line 28"/>
              <p:cNvSpPr>
                <a:spLocks noChangeShapeType="1"/>
              </p:cNvSpPr>
              <p:nvPr/>
            </p:nvSpPr>
            <p:spPr bwMode="auto">
              <a:xfrm>
                <a:off x="6532" y="3417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3" name="Line 27"/>
              <p:cNvSpPr>
                <a:spLocks noChangeShapeType="1"/>
              </p:cNvSpPr>
              <p:nvPr/>
            </p:nvSpPr>
            <p:spPr bwMode="auto">
              <a:xfrm>
                <a:off x="6517" y="3651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grpSp>
          <p:nvGrpSpPr>
            <p:cNvPr id="50194" name="Group 18"/>
            <p:cNvGrpSpPr>
              <a:grpSpLocks/>
            </p:cNvGrpSpPr>
            <p:nvPr/>
          </p:nvGrpSpPr>
          <p:grpSpPr bwMode="auto">
            <a:xfrm>
              <a:off x="7879" y="4778"/>
              <a:ext cx="1066" cy="910"/>
              <a:chOff x="8028" y="2905"/>
              <a:chExt cx="1066" cy="910"/>
            </a:xfrm>
          </p:grpSpPr>
          <p:sp>
            <p:nvSpPr>
              <p:cNvPr id="50201" name="Freeform 25"/>
              <p:cNvSpPr>
                <a:spLocks/>
              </p:cNvSpPr>
              <p:nvPr/>
            </p:nvSpPr>
            <p:spPr bwMode="auto">
              <a:xfrm>
                <a:off x="8036" y="2905"/>
                <a:ext cx="1058" cy="900"/>
              </a:xfrm>
              <a:custGeom>
                <a:avLst/>
                <a:gdLst/>
                <a:ahLst/>
                <a:cxnLst>
                  <a:cxn ang="0">
                    <a:pos x="0" y="900"/>
                  </a:cxn>
                  <a:cxn ang="0">
                    <a:pos x="0" y="0"/>
                  </a:cxn>
                  <a:cxn ang="0">
                    <a:pos x="1058" y="0"/>
                  </a:cxn>
                  <a:cxn ang="0">
                    <a:pos x="1058" y="893"/>
                  </a:cxn>
                </a:cxnLst>
                <a:rect l="0" t="0" r="r" b="b"/>
                <a:pathLst>
                  <a:path w="1058" h="900">
                    <a:moveTo>
                      <a:pt x="0" y="900"/>
                    </a:moveTo>
                    <a:lnTo>
                      <a:pt x="0" y="0"/>
                    </a:lnTo>
                    <a:lnTo>
                      <a:pt x="1058" y="0"/>
                    </a:lnTo>
                    <a:lnTo>
                      <a:pt x="1058" y="89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200" name="Line 24"/>
              <p:cNvSpPr>
                <a:spLocks noChangeShapeType="1"/>
              </p:cNvSpPr>
              <p:nvPr/>
            </p:nvSpPr>
            <p:spPr bwMode="auto">
              <a:xfrm>
                <a:off x="8276" y="2905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199" name="Line 23"/>
              <p:cNvSpPr>
                <a:spLocks noChangeShapeType="1"/>
              </p:cNvSpPr>
              <p:nvPr/>
            </p:nvSpPr>
            <p:spPr bwMode="auto">
              <a:xfrm>
                <a:off x="8539" y="2907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198" name="Line 22"/>
              <p:cNvSpPr>
                <a:spLocks noChangeShapeType="1"/>
              </p:cNvSpPr>
              <p:nvPr/>
            </p:nvSpPr>
            <p:spPr bwMode="auto">
              <a:xfrm>
                <a:off x="8824" y="2907"/>
                <a:ext cx="0" cy="9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197" name="Line 21"/>
              <p:cNvSpPr>
                <a:spLocks noChangeShapeType="1"/>
              </p:cNvSpPr>
              <p:nvPr/>
            </p:nvSpPr>
            <p:spPr bwMode="auto">
              <a:xfrm>
                <a:off x="8036" y="3174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196" name="Line 20"/>
              <p:cNvSpPr>
                <a:spLocks noChangeShapeType="1"/>
              </p:cNvSpPr>
              <p:nvPr/>
            </p:nvSpPr>
            <p:spPr bwMode="auto">
              <a:xfrm>
                <a:off x="8043" y="3410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  <p:sp>
            <p:nvSpPr>
              <p:cNvPr id="50195" name="Line 19"/>
              <p:cNvSpPr>
                <a:spLocks noChangeShapeType="1"/>
              </p:cNvSpPr>
              <p:nvPr/>
            </p:nvSpPr>
            <p:spPr bwMode="auto">
              <a:xfrm>
                <a:off x="8028" y="3644"/>
                <a:ext cx="105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>
                  <a:latin typeface="+mn-lt"/>
                </a:endParaRPr>
              </a:p>
            </p:txBody>
          </p:sp>
        </p:grpSp>
        <p:sp>
          <p:nvSpPr>
            <p:cNvPr id="50193" name="Line 17"/>
            <p:cNvSpPr>
              <a:spLocks noChangeShapeType="1"/>
            </p:cNvSpPr>
            <p:nvPr/>
          </p:nvSpPr>
          <p:spPr bwMode="auto">
            <a:xfrm>
              <a:off x="8388" y="4283"/>
              <a:ext cx="0" cy="5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92" name="AutoShape 16"/>
            <p:cNvSpPr>
              <a:spLocks noChangeArrowheads="1"/>
            </p:cNvSpPr>
            <p:nvPr/>
          </p:nvSpPr>
          <p:spPr bwMode="auto">
            <a:xfrm>
              <a:off x="7495" y="5108"/>
              <a:ext cx="287" cy="143"/>
            </a:xfrm>
            <a:prstGeom prst="rightArrow">
              <a:avLst>
                <a:gd name="adj1" fmla="val 50000"/>
                <a:gd name="adj2" fmla="val 50175"/>
              </a:avLst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91" name="Freeform 15"/>
            <p:cNvSpPr>
              <a:spLocks/>
            </p:cNvSpPr>
            <p:nvPr/>
          </p:nvSpPr>
          <p:spPr bwMode="auto">
            <a:xfrm>
              <a:off x="6489" y="4342"/>
              <a:ext cx="784" cy="435"/>
            </a:xfrm>
            <a:custGeom>
              <a:avLst/>
              <a:gdLst/>
              <a:ahLst/>
              <a:cxnLst>
                <a:cxn ang="0">
                  <a:pos x="0" y="435"/>
                </a:cxn>
                <a:cxn ang="0">
                  <a:pos x="0" y="210"/>
                </a:cxn>
                <a:cxn ang="0">
                  <a:pos x="784" y="0"/>
                </a:cxn>
                <a:cxn ang="0">
                  <a:pos x="784" y="435"/>
                </a:cxn>
              </a:cxnLst>
              <a:rect l="0" t="0" r="r" b="b"/>
              <a:pathLst>
                <a:path w="784" h="435">
                  <a:moveTo>
                    <a:pt x="0" y="435"/>
                  </a:moveTo>
                  <a:lnTo>
                    <a:pt x="0" y="210"/>
                  </a:lnTo>
                  <a:lnTo>
                    <a:pt x="784" y="0"/>
                  </a:lnTo>
                  <a:lnTo>
                    <a:pt x="784" y="435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90" name="Line 14"/>
            <p:cNvSpPr>
              <a:spLocks noChangeShapeType="1"/>
            </p:cNvSpPr>
            <p:nvPr/>
          </p:nvSpPr>
          <p:spPr bwMode="auto">
            <a:xfrm>
              <a:off x="7044" y="4405"/>
              <a:ext cx="0" cy="37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9" name="Line 13"/>
            <p:cNvSpPr>
              <a:spLocks noChangeShapeType="1"/>
            </p:cNvSpPr>
            <p:nvPr/>
          </p:nvSpPr>
          <p:spPr bwMode="auto">
            <a:xfrm>
              <a:off x="6842" y="4459"/>
              <a:ext cx="0" cy="31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8" name="Line 12"/>
            <p:cNvSpPr>
              <a:spLocks noChangeShapeType="1"/>
            </p:cNvSpPr>
            <p:nvPr/>
          </p:nvSpPr>
          <p:spPr bwMode="auto">
            <a:xfrm>
              <a:off x="6662" y="4507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7" name="Line 11"/>
            <p:cNvSpPr>
              <a:spLocks noChangeShapeType="1"/>
            </p:cNvSpPr>
            <p:nvPr/>
          </p:nvSpPr>
          <p:spPr bwMode="auto">
            <a:xfrm>
              <a:off x="8133" y="4366"/>
              <a:ext cx="0" cy="4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6" name="Line 10"/>
            <p:cNvSpPr>
              <a:spLocks noChangeShapeType="1"/>
            </p:cNvSpPr>
            <p:nvPr/>
          </p:nvSpPr>
          <p:spPr bwMode="auto">
            <a:xfrm>
              <a:off x="7893" y="4463"/>
              <a:ext cx="0" cy="3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5" name="Line 9"/>
            <p:cNvSpPr>
              <a:spLocks noChangeShapeType="1"/>
            </p:cNvSpPr>
            <p:nvPr/>
          </p:nvSpPr>
          <p:spPr bwMode="auto">
            <a:xfrm>
              <a:off x="8681" y="4239"/>
              <a:ext cx="0" cy="54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4" name="Line 8"/>
            <p:cNvSpPr>
              <a:spLocks noChangeShapeType="1"/>
            </p:cNvSpPr>
            <p:nvPr/>
          </p:nvSpPr>
          <p:spPr bwMode="auto">
            <a:xfrm>
              <a:off x="8943" y="4366"/>
              <a:ext cx="0" cy="41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3" name="Text Box 7"/>
            <p:cNvSpPr txBox="1">
              <a:spLocks noChangeArrowheads="1"/>
            </p:cNvSpPr>
            <p:nvPr/>
          </p:nvSpPr>
          <p:spPr bwMode="auto">
            <a:xfrm>
              <a:off x="3397" y="5792"/>
              <a:ext cx="2295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(a) Concentrated force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0182" name="Text Box 6"/>
            <p:cNvSpPr txBox="1">
              <a:spLocks noChangeArrowheads="1"/>
            </p:cNvSpPr>
            <p:nvPr/>
          </p:nvSpPr>
          <p:spPr bwMode="auto">
            <a:xfrm>
              <a:off x="6532" y="5792"/>
              <a:ext cx="2295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(b) Distributed forces</a:t>
              </a:r>
              <a:endParaRPr kumimoji="0" 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50181" name="Arc 5"/>
            <p:cNvSpPr>
              <a:spLocks/>
            </p:cNvSpPr>
            <p:nvPr/>
          </p:nvSpPr>
          <p:spPr bwMode="auto">
            <a:xfrm flipH="1">
              <a:off x="3665" y="4398"/>
              <a:ext cx="154" cy="38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05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05"/>
                  </a:moveTo>
                  <a:cubicBezTo>
                    <a:pt x="52" y="9612"/>
                    <a:pt x="9707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05"/>
                  </a:moveTo>
                  <a:cubicBezTo>
                    <a:pt x="52" y="9612"/>
                    <a:pt x="9707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 type="triangle" w="sm" len="sm"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80" name="Line 4"/>
            <p:cNvSpPr>
              <a:spLocks noChangeShapeType="1"/>
            </p:cNvSpPr>
            <p:nvPr/>
          </p:nvSpPr>
          <p:spPr bwMode="auto">
            <a:xfrm>
              <a:off x="3744" y="4395"/>
              <a:ext cx="0" cy="3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79" name="Line 3"/>
            <p:cNvSpPr>
              <a:spLocks noChangeShapeType="1"/>
            </p:cNvSpPr>
            <p:nvPr/>
          </p:nvSpPr>
          <p:spPr bwMode="auto">
            <a:xfrm>
              <a:off x="3702" y="4464"/>
              <a:ext cx="0" cy="3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  <p:sp>
          <p:nvSpPr>
            <p:cNvPr id="50178" name="Line 2"/>
            <p:cNvSpPr>
              <a:spLocks noChangeShapeType="1"/>
            </p:cNvSpPr>
            <p:nvPr/>
          </p:nvSpPr>
          <p:spPr bwMode="auto">
            <a:xfrm>
              <a:off x="3783" y="4464"/>
              <a:ext cx="0" cy="3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St. </a:t>
            </a:r>
            <a:r>
              <a:rPr lang="en-US" dirty="0" err="1" smtClean="0"/>
              <a:t>Venant’s</a:t>
            </a:r>
            <a:r>
              <a:rPr lang="en-US" dirty="0" smtClean="0"/>
              <a:t> principle</a:t>
            </a:r>
          </a:p>
          <a:p>
            <a:pPr lvl="1"/>
            <a:r>
              <a:rPr lang="en-US" dirty="0" smtClean="0"/>
              <a:t>If the interest region is relatively far from the force location, the stress distribution may be assumed independent of the actual mode of application of the force</a:t>
            </a:r>
            <a:endParaRPr lang="en-US" dirty="0"/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4337" name="Group 1"/>
          <p:cNvGrpSpPr>
            <a:grpSpLocks noChangeAspect="1"/>
          </p:cNvGrpSpPr>
          <p:nvPr/>
        </p:nvGrpSpPr>
        <p:grpSpPr bwMode="auto">
          <a:xfrm>
            <a:off x="850899" y="2806700"/>
            <a:ext cx="7492367" cy="3178176"/>
            <a:chOff x="1440" y="597"/>
            <a:chExt cx="5899" cy="2503"/>
          </a:xfrm>
        </p:grpSpPr>
        <p:sp>
          <p:nvSpPr>
            <p:cNvPr id="14370" name="Rectangle 34"/>
            <p:cNvSpPr>
              <a:spLocks noChangeArrowheads="1"/>
            </p:cNvSpPr>
            <p:nvPr/>
          </p:nvSpPr>
          <p:spPr bwMode="auto">
            <a:xfrm>
              <a:off x="1716" y="977"/>
              <a:ext cx="1008" cy="1008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9" name="Rectangle 33"/>
            <p:cNvSpPr>
              <a:spLocks noChangeArrowheads="1"/>
            </p:cNvSpPr>
            <p:nvPr/>
          </p:nvSpPr>
          <p:spPr bwMode="auto">
            <a:xfrm>
              <a:off x="3680" y="977"/>
              <a:ext cx="1008" cy="504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8" name="Rectangle 32"/>
            <p:cNvSpPr>
              <a:spLocks noChangeArrowheads="1"/>
            </p:cNvSpPr>
            <p:nvPr/>
          </p:nvSpPr>
          <p:spPr bwMode="auto">
            <a:xfrm>
              <a:off x="5542" y="977"/>
              <a:ext cx="1008" cy="259"/>
            </a:xfrm>
            <a:prstGeom prst="rect">
              <a:avLst/>
            </a:prstGeom>
            <a:gradFill rotWithShape="1">
              <a:gsLst>
                <a:gs pos="0">
                  <a:srgbClr val="000000"/>
                </a:gs>
                <a:gs pos="50000">
                  <a:srgbClr val="FFFFFF"/>
                </a:gs>
                <a:gs pos="100000">
                  <a:srgbClr val="000000"/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7" name="AutoShape 31"/>
            <p:cNvSpPr>
              <a:spLocks noChangeShapeType="1"/>
            </p:cNvSpPr>
            <p:nvPr/>
          </p:nvSpPr>
          <p:spPr bwMode="auto">
            <a:xfrm flipV="1">
              <a:off x="1707" y="1972"/>
              <a:ext cx="4" cy="2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6" name="AutoShape 30"/>
            <p:cNvSpPr>
              <a:spLocks noChangeShapeType="1"/>
            </p:cNvSpPr>
            <p:nvPr/>
          </p:nvSpPr>
          <p:spPr bwMode="auto">
            <a:xfrm flipV="1">
              <a:off x="2719" y="1972"/>
              <a:ext cx="1" cy="246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5" name="AutoShape 29"/>
            <p:cNvSpPr>
              <a:spLocks noChangeShapeType="1"/>
            </p:cNvSpPr>
            <p:nvPr/>
          </p:nvSpPr>
          <p:spPr bwMode="auto">
            <a:xfrm flipV="1">
              <a:off x="2214" y="1972"/>
              <a:ext cx="1" cy="27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4" name="AutoShape 28"/>
            <p:cNvSpPr>
              <a:spLocks noChangeShapeType="1"/>
            </p:cNvSpPr>
            <p:nvPr/>
          </p:nvSpPr>
          <p:spPr bwMode="auto">
            <a:xfrm flipV="1">
              <a:off x="1962" y="1972"/>
              <a:ext cx="1" cy="263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3" name="AutoShape 27"/>
            <p:cNvSpPr>
              <a:spLocks noChangeShapeType="1"/>
            </p:cNvSpPr>
            <p:nvPr/>
          </p:nvSpPr>
          <p:spPr bwMode="auto">
            <a:xfrm flipV="1">
              <a:off x="2466" y="1972"/>
              <a:ext cx="1" cy="266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62" name="Freeform 26"/>
            <p:cNvSpPr>
              <a:spLocks/>
            </p:cNvSpPr>
            <p:nvPr/>
          </p:nvSpPr>
          <p:spPr bwMode="auto">
            <a:xfrm>
              <a:off x="1701" y="2200"/>
              <a:ext cx="1015" cy="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12" y="53"/>
                </a:cxn>
                <a:cxn ang="0">
                  <a:pos x="1015" y="20"/>
                </a:cxn>
              </a:cxnLst>
              <a:rect l="0" t="0" r="r" b="b"/>
              <a:pathLst>
                <a:path w="1015" h="56">
                  <a:moveTo>
                    <a:pt x="0" y="0"/>
                  </a:moveTo>
                  <a:cubicBezTo>
                    <a:pt x="171" y="25"/>
                    <a:pt x="343" y="50"/>
                    <a:pt x="512" y="53"/>
                  </a:cubicBezTo>
                  <a:cubicBezTo>
                    <a:pt x="681" y="56"/>
                    <a:pt x="848" y="38"/>
                    <a:pt x="1015" y="20"/>
                  </a:cubicBez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grpSp>
          <p:nvGrpSpPr>
            <p:cNvPr id="14359" name="Group 23"/>
            <p:cNvGrpSpPr>
              <a:grpSpLocks/>
            </p:cNvGrpSpPr>
            <p:nvPr/>
          </p:nvGrpSpPr>
          <p:grpSpPr bwMode="auto">
            <a:xfrm flipV="1">
              <a:off x="3676" y="1713"/>
              <a:ext cx="1013" cy="208"/>
              <a:chOff x="4044" y="871"/>
              <a:chExt cx="969" cy="208"/>
            </a:xfrm>
          </p:grpSpPr>
          <p:sp>
            <p:nvSpPr>
              <p:cNvPr id="14361" name="Freeform 25"/>
              <p:cNvSpPr>
                <a:spLocks/>
              </p:cNvSpPr>
              <p:nvPr/>
            </p:nvSpPr>
            <p:spPr bwMode="auto">
              <a:xfrm flipV="1">
                <a:off x="4044" y="873"/>
                <a:ext cx="484" cy="206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07" y="13"/>
                  </a:cxn>
                  <a:cxn ang="0">
                    <a:pos x="251" y="86"/>
                  </a:cxn>
                  <a:cxn ang="0">
                    <a:pos x="374" y="169"/>
                  </a:cxn>
                  <a:cxn ang="0">
                    <a:pos x="484" y="206"/>
                  </a:cxn>
                </a:cxnLst>
                <a:rect l="0" t="0" r="r" b="b"/>
                <a:pathLst>
                  <a:path w="484" h="206">
                    <a:moveTo>
                      <a:pt x="0" y="7"/>
                    </a:moveTo>
                    <a:cubicBezTo>
                      <a:pt x="32" y="3"/>
                      <a:pt x="65" y="0"/>
                      <a:pt x="107" y="13"/>
                    </a:cubicBezTo>
                    <a:cubicBezTo>
                      <a:pt x="149" y="26"/>
                      <a:pt x="207" y="60"/>
                      <a:pt x="251" y="86"/>
                    </a:cubicBezTo>
                    <a:cubicBezTo>
                      <a:pt x="295" y="112"/>
                      <a:pt x="335" y="149"/>
                      <a:pt x="374" y="169"/>
                    </a:cubicBezTo>
                    <a:cubicBezTo>
                      <a:pt x="413" y="189"/>
                      <a:pt x="448" y="197"/>
                      <a:pt x="484" y="206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360" name="Freeform 24"/>
              <p:cNvSpPr>
                <a:spLocks/>
              </p:cNvSpPr>
              <p:nvPr/>
            </p:nvSpPr>
            <p:spPr bwMode="auto">
              <a:xfrm flipH="1" flipV="1">
                <a:off x="4529" y="871"/>
                <a:ext cx="484" cy="206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07" y="13"/>
                  </a:cxn>
                  <a:cxn ang="0">
                    <a:pos x="251" y="86"/>
                  </a:cxn>
                  <a:cxn ang="0">
                    <a:pos x="374" y="169"/>
                  </a:cxn>
                  <a:cxn ang="0">
                    <a:pos x="484" y="206"/>
                  </a:cxn>
                </a:cxnLst>
                <a:rect l="0" t="0" r="r" b="b"/>
                <a:pathLst>
                  <a:path w="484" h="206">
                    <a:moveTo>
                      <a:pt x="0" y="7"/>
                    </a:moveTo>
                    <a:cubicBezTo>
                      <a:pt x="32" y="3"/>
                      <a:pt x="65" y="0"/>
                      <a:pt x="107" y="13"/>
                    </a:cubicBezTo>
                    <a:cubicBezTo>
                      <a:pt x="149" y="26"/>
                      <a:pt x="207" y="60"/>
                      <a:pt x="251" y="86"/>
                    </a:cubicBezTo>
                    <a:cubicBezTo>
                      <a:pt x="295" y="112"/>
                      <a:pt x="335" y="149"/>
                      <a:pt x="374" y="169"/>
                    </a:cubicBezTo>
                    <a:cubicBezTo>
                      <a:pt x="413" y="189"/>
                      <a:pt x="448" y="197"/>
                      <a:pt x="484" y="206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</p:grpSp>
        <p:sp>
          <p:nvSpPr>
            <p:cNvPr id="14358" name="AutoShape 22"/>
            <p:cNvSpPr>
              <a:spLocks noChangeShapeType="1"/>
            </p:cNvSpPr>
            <p:nvPr/>
          </p:nvSpPr>
          <p:spPr bwMode="auto">
            <a:xfrm flipV="1">
              <a:off x="3676" y="1478"/>
              <a:ext cx="1" cy="236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57" name="AutoShape 21"/>
            <p:cNvSpPr>
              <a:spLocks noChangeShapeType="1"/>
            </p:cNvSpPr>
            <p:nvPr/>
          </p:nvSpPr>
          <p:spPr bwMode="auto">
            <a:xfrm flipV="1">
              <a:off x="4694" y="1478"/>
              <a:ext cx="1" cy="23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56" name="AutoShape 20"/>
            <p:cNvSpPr>
              <a:spLocks noChangeShapeType="1"/>
            </p:cNvSpPr>
            <p:nvPr/>
          </p:nvSpPr>
          <p:spPr bwMode="auto">
            <a:xfrm flipV="1">
              <a:off x="4179" y="1478"/>
              <a:ext cx="4" cy="438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55" name="AutoShape 19"/>
            <p:cNvSpPr>
              <a:spLocks noChangeShapeType="1"/>
            </p:cNvSpPr>
            <p:nvPr/>
          </p:nvSpPr>
          <p:spPr bwMode="auto">
            <a:xfrm flipV="1">
              <a:off x="3930" y="1478"/>
              <a:ext cx="0" cy="3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54" name="AutoShape 18"/>
            <p:cNvSpPr>
              <a:spLocks noChangeShapeType="1"/>
            </p:cNvSpPr>
            <p:nvPr/>
          </p:nvSpPr>
          <p:spPr bwMode="auto">
            <a:xfrm flipV="1">
              <a:off x="4433" y="1478"/>
              <a:ext cx="0" cy="319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grpSp>
          <p:nvGrpSpPr>
            <p:cNvPr id="14351" name="Group 15"/>
            <p:cNvGrpSpPr>
              <a:grpSpLocks/>
            </p:cNvGrpSpPr>
            <p:nvPr/>
          </p:nvGrpSpPr>
          <p:grpSpPr bwMode="auto">
            <a:xfrm>
              <a:off x="5534" y="1345"/>
              <a:ext cx="1022" cy="769"/>
              <a:chOff x="5434" y="1367"/>
              <a:chExt cx="1009" cy="769"/>
            </a:xfrm>
          </p:grpSpPr>
          <p:sp>
            <p:nvSpPr>
              <p:cNvPr id="14353" name="Freeform 17"/>
              <p:cNvSpPr>
                <a:spLocks/>
              </p:cNvSpPr>
              <p:nvPr/>
            </p:nvSpPr>
            <p:spPr bwMode="auto">
              <a:xfrm>
                <a:off x="5434" y="1367"/>
                <a:ext cx="523" cy="76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7" y="30"/>
                  </a:cxn>
                  <a:cxn ang="0">
                    <a:pos x="142" y="103"/>
                  </a:cxn>
                  <a:cxn ang="0">
                    <a:pos x="223" y="292"/>
                  </a:cxn>
                  <a:cxn ang="0">
                    <a:pos x="300" y="497"/>
                  </a:cxn>
                  <a:cxn ang="0">
                    <a:pos x="403" y="690"/>
                  </a:cxn>
                  <a:cxn ang="0">
                    <a:pos x="523" y="754"/>
                  </a:cxn>
                </a:cxnLst>
                <a:rect l="0" t="0" r="r" b="b"/>
                <a:pathLst>
                  <a:path w="523" h="769">
                    <a:moveTo>
                      <a:pt x="0" y="0"/>
                    </a:moveTo>
                    <a:cubicBezTo>
                      <a:pt x="26" y="6"/>
                      <a:pt x="53" y="13"/>
                      <a:pt x="77" y="30"/>
                    </a:cubicBezTo>
                    <a:cubicBezTo>
                      <a:pt x="101" y="47"/>
                      <a:pt x="118" y="59"/>
                      <a:pt x="142" y="103"/>
                    </a:cubicBezTo>
                    <a:cubicBezTo>
                      <a:pt x="166" y="147"/>
                      <a:pt x="197" y="226"/>
                      <a:pt x="223" y="292"/>
                    </a:cubicBezTo>
                    <a:cubicBezTo>
                      <a:pt x="249" y="358"/>
                      <a:pt x="270" y="431"/>
                      <a:pt x="300" y="497"/>
                    </a:cubicBezTo>
                    <a:cubicBezTo>
                      <a:pt x="330" y="563"/>
                      <a:pt x="366" y="647"/>
                      <a:pt x="403" y="690"/>
                    </a:cubicBezTo>
                    <a:cubicBezTo>
                      <a:pt x="440" y="733"/>
                      <a:pt x="481" y="769"/>
                      <a:pt x="523" y="75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  <p:sp>
            <p:nvSpPr>
              <p:cNvPr id="14352" name="Freeform 16"/>
              <p:cNvSpPr>
                <a:spLocks/>
              </p:cNvSpPr>
              <p:nvPr/>
            </p:nvSpPr>
            <p:spPr bwMode="auto">
              <a:xfrm flipH="1">
                <a:off x="5920" y="1367"/>
                <a:ext cx="523" cy="76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7" y="30"/>
                  </a:cxn>
                  <a:cxn ang="0">
                    <a:pos x="142" y="103"/>
                  </a:cxn>
                  <a:cxn ang="0">
                    <a:pos x="223" y="292"/>
                  </a:cxn>
                  <a:cxn ang="0">
                    <a:pos x="300" y="497"/>
                  </a:cxn>
                  <a:cxn ang="0">
                    <a:pos x="403" y="690"/>
                  </a:cxn>
                  <a:cxn ang="0">
                    <a:pos x="523" y="754"/>
                  </a:cxn>
                </a:cxnLst>
                <a:rect l="0" t="0" r="r" b="b"/>
                <a:pathLst>
                  <a:path w="523" h="769">
                    <a:moveTo>
                      <a:pt x="0" y="0"/>
                    </a:moveTo>
                    <a:cubicBezTo>
                      <a:pt x="26" y="6"/>
                      <a:pt x="53" y="13"/>
                      <a:pt x="77" y="30"/>
                    </a:cubicBezTo>
                    <a:cubicBezTo>
                      <a:pt x="101" y="47"/>
                      <a:pt x="118" y="59"/>
                      <a:pt x="142" y="103"/>
                    </a:cubicBezTo>
                    <a:cubicBezTo>
                      <a:pt x="166" y="147"/>
                      <a:pt x="197" y="226"/>
                      <a:pt x="223" y="292"/>
                    </a:cubicBezTo>
                    <a:cubicBezTo>
                      <a:pt x="249" y="358"/>
                      <a:pt x="270" y="431"/>
                      <a:pt x="300" y="497"/>
                    </a:cubicBezTo>
                    <a:cubicBezTo>
                      <a:pt x="330" y="563"/>
                      <a:pt x="366" y="647"/>
                      <a:pt x="403" y="690"/>
                    </a:cubicBezTo>
                    <a:cubicBezTo>
                      <a:pt x="440" y="733"/>
                      <a:pt x="481" y="769"/>
                      <a:pt x="523" y="754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400"/>
              </a:p>
            </p:txBody>
          </p:sp>
        </p:grpSp>
        <p:sp>
          <p:nvSpPr>
            <p:cNvPr id="14350" name="AutoShape 14"/>
            <p:cNvSpPr>
              <a:spLocks noChangeShapeType="1"/>
            </p:cNvSpPr>
            <p:nvPr/>
          </p:nvSpPr>
          <p:spPr bwMode="auto">
            <a:xfrm flipV="1">
              <a:off x="5537" y="1238"/>
              <a:ext cx="1" cy="11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9" name="AutoShape 13"/>
            <p:cNvSpPr>
              <a:spLocks noChangeShapeType="1"/>
            </p:cNvSpPr>
            <p:nvPr/>
          </p:nvSpPr>
          <p:spPr bwMode="auto">
            <a:xfrm flipH="1" flipV="1">
              <a:off x="6554" y="1238"/>
              <a:ext cx="3" cy="107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8" name="AutoShape 12"/>
            <p:cNvSpPr>
              <a:spLocks noChangeShapeType="1"/>
            </p:cNvSpPr>
            <p:nvPr/>
          </p:nvSpPr>
          <p:spPr bwMode="auto">
            <a:xfrm flipV="1">
              <a:off x="6045" y="1238"/>
              <a:ext cx="8" cy="855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7" name="AutoShape 11"/>
            <p:cNvSpPr>
              <a:spLocks noChangeShapeType="1"/>
            </p:cNvSpPr>
            <p:nvPr/>
          </p:nvSpPr>
          <p:spPr bwMode="auto">
            <a:xfrm flipV="1">
              <a:off x="5787" y="1238"/>
              <a:ext cx="8" cy="462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6" name="AutoShape 10"/>
            <p:cNvSpPr>
              <a:spLocks noChangeShapeType="1"/>
            </p:cNvSpPr>
            <p:nvPr/>
          </p:nvSpPr>
          <p:spPr bwMode="auto">
            <a:xfrm flipV="1">
              <a:off x="6303" y="1238"/>
              <a:ext cx="1" cy="471"/>
            </a:xfrm>
            <a:prstGeom prst="straightConnector1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5" name="AutoShape 9"/>
            <p:cNvSpPr>
              <a:spLocks noChangeShapeType="1"/>
            </p:cNvSpPr>
            <p:nvPr/>
          </p:nvSpPr>
          <p:spPr bwMode="auto">
            <a:xfrm>
              <a:off x="2216" y="606"/>
              <a:ext cx="0" cy="373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4" name="AutoShape 8"/>
            <p:cNvSpPr>
              <a:spLocks noChangeShapeType="1"/>
            </p:cNvSpPr>
            <p:nvPr/>
          </p:nvSpPr>
          <p:spPr bwMode="auto">
            <a:xfrm>
              <a:off x="4187" y="615"/>
              <a:ext cx="0" cy="373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3" name="AutoShape 7"/>
            <p:cNvSpPr>
              <a:spLocks noChangeShapeType="1"/>
            </p:cNvSpPr>
            <p:nvPr/>
          </p:nvSpPr>
          <p:spPr bwMode="auto">
            <a:xfrm>
              <a:off x="6051" y="597"/>
              <a:ext cx="0" cy="373"/>
            </a:xfrm>
            <a:prstGeom prst="straightConnector1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400"/>
            </a:p>
          </p:txBody>
        </p:sp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1440" y="2247"/>
              <a:ext cx="5899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min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0.973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     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min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0.668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       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min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0.198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/>
              </a:r>
              <a:b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</a:b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max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1.027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    </a:t>
              </a:r>
              <a:r>
                <a:rPr kumimoji="0" lang="en-US" sz="24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max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1.387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       </a:t>
              </a:r>
              <a:r>
                <a:rPr kumimoji="0" lang="en-US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max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 2.575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s</a:t>
              </a:r>
              <a:r>
                <a:rPr kumimoji="0" lang="en-US" sz="2400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ave</a:t>
              </a: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 </a:t>
              </a:r>
              <a:endParaRPr kumimoji="0" lang="en-US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41" name="Text Box 5"/>
            <p:cNvSpPr txBox="1">
              <a:spLocks noChangeArrowheads="1"/>
            </p:cNvSpPr>
            <p:nvPr/>
          </p:nvSpPr>
          <p:spPr bwMode="auto">
            <a:xfrm>
              <a:off x="6492" y="891"/>
              <a:ext cx="83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0.25b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40" name="Text Box 4"/>
            <p:cNvSpPr txBox="1">
              <a:spLocks noChangeArrowheads="1"/>
            </p:cNvSpPr>
            <p:nvPr/>
          </p:nvSpPr>
          <p:spPr bwMode="auto">
            <a:xfrm>
              <a:off x="4601" y="1038"/>
              <a:ext cx="83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0.5b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39" name="Text Box 3"/>
            <p:cNvSpPr txBox="1">
              <a:spLocks noChangeArrowheads="1"/>
            </p:cNvSpPr>
            <p:nvPr/>
          </p:nvSpPr>
          <p:spPr bwMode="auto">
            <a:xfrm>
              <a:off x="2651" y="1292"/>
              <a:ext cx="37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38" name="Text Box 2"/>
            <p:cNvSpPr txBox="1">
              <a:spLocks noChangeArrowheads="1"/>
            </p:cNvSpPr>
            <p:nvPr/>
          </p:nvSpPr>
          <p:spPr bwMode="auto">
            <a:xfrm>
              <a:off x="2064" y="932"/>
              <a:ext cx="375" cy="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b</a:t>
              </a:r>
              <a:endParaRPr kumimoji="0" lang="en-US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Applying a couple to a plane solid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Applying a force through shaft</a:t>
            </a:r>
          </a:p>
          <a:p>
            <a:endParaRPr lang="en-US" dirty="0"/>
          </a:p>
        </p:txBody>
      </p:sp>
      <p:sp>
        <p:nvSpPr>
          <p:cNvPr id="4815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8129" name="Group 1"/>
          <p:cNvGrpSpPr>
            <a:grpSpLocks noChangeAspect="1"/>
          </p:cNvGrpSpPr>
          <p:nvPr/>
        </p:nvGrpSpPr>
        <p:grpSpPr bwMode="auto">
          <a:xfrm>
            <a:off x="378823" y="1397728"/>
            <a:ext cx="8458200" cy="1882776"/>
            <a:chOff x="2985" y="7717"/>
            <a:chExt cx="6659" cy="1483"/>
          </a:xfrm>
        </p:grpSpPr>
        <p:sp>
          <p:nvSpPr>
            <p:cNvPr id="48158" name="Arc 30"/>
            <p:cNvSpPr>
              <a:spLocks/>
            </p:cNvSpPr>
            <p:nvPr/>
          </p:nvSpPr>
          <p:spPr bwMode="auto">
            <a:xfrm flipV="1">
              <a:off x="4995" y="7920"/>
              <a:ext cx="614" cy="614"/>
            </a:xfrm>
            <a:custGeom>
              <a:avLst/>
              <a:gdLst>
                <a:gd name="G0" fmla="+- 21584 0 0"/>
                <a:gd name="G1" fmla="+- 21600 0 0"/>
                <a:gd name="G2" fmla="+- 21600 0 0"/>
                <a:gd name="T0" fmla="*/ 21584 w 43184"/>
                <a:gd name="T1" fmla="*/ 0 h 43200"/>
                <a:gd name="T2" fmla="*/ 0 w 43184"/>
                <a:gd name="T3" fmla="*/ 22439 h 43200"/>
                <a:gd name="T4" fmla="*/ 21584 w 4318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84" h="43200" fill="none" extrusionOk="0">
                  <a:moveTo>
                    <a:pt x="21583" y="0"/>
                  </a:moveTo>
                  <a:cubicBezTo>
                    <a:pt x="33513" y="0"/>
                    <a:pt x="43184" y="9670"/>
                    <a:pt x="43184" y="21600"/>
                  </a:cubicBezTo>
                  <a:cubicBezTo>
                    <a:pt x="43184" y="33529"/>
                    <a:pt x="33513" y="43200"/>
                    <a:pt x="21584" y="43200"/>
                  </a:cubicBezTo>
                  <a:cubicBezTo>
                    <a:pt x="9981" y="43200"/>
                    <a:pt x="450" y="34033"/>
                    <a:pt x="0" y="22438"/>
                  </a:cubicBezTo>
                </a:path>
                <a:path w="43184" h="43200" stroke="0" extrusionOk="0">
                  <a:moveTo>
                    <a:pt x="21583" y="0"/>
                  </a:moveTo>
                  <a:cubicBezTo>
                    <a:pt x="33513" y="0"/>
                    <a:pt x="43184" y="9670"/>
                    <a:pt x="43184" y="21600"/>
                  </a:cubicBezTo>
                  <a:cubicBezTo>
                    <a:pt x="43184" y="33529"/>
                    <a:pt x="33513" y="43200"/>
                    <a:pt x="21584" y="43200"/>
                  </a:cubicBezTo>
                  <a:cubicBezTo>
                    <a:pt x="9981" y="43200"/>
                    <a:pt x="450" y="34033"/>
                    <a:pt x="0" y="22438"/>
                  </a:cubicBezTo>
                  <a:lnTo>
                    <a:pt x="21584" y="21600"/>
                  </a:lnTo>
                  <a:close/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>
                <a:latin typeface="+mn-lt"/>
              </a:endParaRPr>
            </a:p>
          </p:txBody>
        </p:sp>
        <p:grpSp>
          <p:nvGrpSpPr>
            <p:cNvPr id="48154" name="Group 26"/>
            <p:cNvGrpSpPr>
              <a:grpSpLocks/>
            </p:cNvGrpSpPr>
            <p:nvPr/>
          </p:nvGrpSpPr>
          <p:grpSpPr bwMode="auto">
            <a:xfrm>
              <a:off x="3327" y="7875"/>
              <a:ext cx="2107" cy="705"/>
              <a:chOff x="3327" y="7905"/>
              <a:chExt cx="2107" cy="705"/>
            </a:xfrm>
          </p:grpSpPr>
          <p:sp>
            <p:nvSpPr>
              <p:cNvPr id="48157" name="Freeform 29"/>
              <p:cNvSpPr>
                <a:spLocks/>
              </p:cNvSpPr>
              <p:nvPr/>
            </p:nvSpPr>
            <p:spPr bwMode="auto">
              <a:xfrm>
                <a:off x="3375" y="7905"/>
                <a:ext cx="1890" cy="705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1890" y="0"/>
                  </a:cxn>
                  <a:cxn ang="0">
                    <a:pos x="1890" y="705"/>
                  </a:cxn>
                  <a:cxn ang="0">
                    <a:pos x="0" y="705"/>
                  </a:cxn>
                </a:cxnLst>
                <a:rect l="0" t="0" r="r" b="b"/>
                <a:pathLst>
                  <a:path w="1890" h="705">
                    <a:moveTo>
                      <a:pt x="45" y="0"/>
                    </a:moveTo>
                    <a:lnTo>
                      <a:pt x="1890" y="0"/>
                    </a:lnTo>
                    <a:lnTo>
                      <a:pt x="1890" y="705"/>
                    </a:lnTo>
                    <a:lnTo>
                      <a:pt x="0" y="70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56" name="Freeform 28"/>
              <p:cNvSpPr>
                <a:spLocks/>
              </p:cNvSpPr>
              <p:nvPr/>
            </p:nvSpPr>
            <p:spPr bwMode="auto">
              <a:xfrm>
                <a:off x="3327" y="7905"/>
                <a:ext cx="115" cy="698"/>
              </a:xfrm>
              <a:custGeom>
                <a:avLst/>
                <a:gdLst/>
                <a:ahLst/>
                <a:cxnLst>
                  <a:cxn ang="0">
                    <a:pos x="93" y="0"/>
                  </a:cxn>
                  <a:cxn ang="0">
                    <a:pos x="11" y="135"/>
                  </a:cxn>
                  <a:cxn ang="0">
                    <a:pos x="26" y="300"/>
                  </a:cxn>
                  <a:cxn ang="0">
                    <a:pos x="108" y="525"/>
                  </a:cxn>
                  <a:cxn ang="0">
                    <a:pos x="71" y="698"/>
                  </a:cxn>
                </a:cxnLst>
                <a:rect l="0" t="0" r="r" b="b"/>
                <a:pathLst>
                  <a:path w="115" h="698">
                    <a:moveTo>
                      <a:pt x="93" y="0"/>
                    </a:moveTo>
                    <a:cubicBezTo>
                      <a:pt x="57" y="34"/>
                      <a:pt x="22" y="85"/>
                      <a:pt x="11" y="135"/>
                    </a:cubicBezTo>
                    <a:cubicBezTo>
                      <a:pt x="0" y="185"/>
                      <a:pt x="10" y="235"/>
                      <a:pt x="26" y="300"/>
                    </a:cubicBezTo>
                    <a:cubicBezTo>
                      <a:pt x="42" y="365"/>
                      <a:pt x="101" y="459"/>
                      <a:pt x="108" y="525"/>
                    </a:cubicBezTo>
                    <a:cubicBezTo>
                      <a:pt x="115" y="591"/>
                      <a:pt x="79" y="662"/>
                      <a:pt x="71" y="698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55" name="Line 27"/>
              <p:cNvSpPr>
                <a:spLocks noChangeShapeType="1"/>
              </p:cNvSpPr>
              <p:nvPr/>
            </p:nvSpPr>
            <p:spPr bwMode="auto">
              <a:xfrm flipH="1">
                <a:off x="3364" y="8259"/>
                <a:ext cx="207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</p:grpSp>
        <p:sp>
          <p:nvSpPr>
            <p:cNvPr id="48153" name="Text Box 25"/>
            <p:cNvSpPr txBox="1">
              <a:spLocks noChangeArrowheads="1"/>
            </p:cNvSpPr>
            <p:nvPr/>
          </p:nvSpPr>
          <p:spPr bwMode="auto">
            <a:xfrm>
              <a:off x="5280" y="7717"/>
              <a:ext cx="345" cy="3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C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52" name="Text Box 24"/>
            <p:cNvSpPr txBox="1">
              <a:spLocks noChangeArrowheads="1"/>
            </p:cNvSpPr>
            <p:nvPr/>
          </p:nvSpPr>
          <p:spPr bwMode="auto">
            <a:xfrm>
              <a:off x="2985" y="8877"/>
              <a:ext cx="3045" cy="3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(a) Beam element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grpSp>
          <p:nvGrpSpPr>
            <p:cNvPr id="48137" name="Group 9"/>
            <p:cNvGrpSpPr>
              <a:grpSpLocks/>
            </p:cNvGrpSpPr>
            <p:nvPr/>
          </p:nvGrpSpPr>
          <p:grpSpPr bwMode="auto">
            <a:xfrm>
              <a:off x="6462" y="7875"/>
              <a:ext cx="1938" cy="722"/>
              <a:chOff x="6462" y="7875"/>
              <a:chExt cx="1938" cy="722"/>
            </a:xfrm>
          </p:grpSpPr>
          <p:sp>
            <p:nvSpPr>
              <p:cNvPr id="48151" name="Freeform 23"/>
              <p:cNvSpPr>
                <a:spLocks/>
              </p:cNvSpPr>
              <p:nvPr/>
            </p:nvSpPr>
            <p:spPr bwMode="auto">
              <a:xfrm>
                <a:off x="6510" y="7885"/>
                <a:ext cx="1890" cy="705"/>
              </a:xfrm>
              <a:custGeom>
                <a:avLst/>
                <a:gdLst/>
                <a:ahLst/>
                <a:cxnLst>
                  <a:cxn ang="0">
                    <a:pos x="45" y="0"/>
                  </a:cxn>
                  <a:cxn ang="0">
                    <a:pos x="1890" y="0"/>
                  </a:cxn>
                  <a:cxn ang="0">
                    <a:pos x="1890" y="705"/>
                  </a:cxn>
                  <a:cxn ang="0">
                    <a:pos x="0" y="705"/>
                  </a:cxn>
                </a:cxnLst>
                <a:rect l="0" t="0" r="r" b="b"/>
                <a:pathLst>
                  <a:path w="1890" h="705">
                    <a:moveTo>
                      <a:pt x="45" y="0"/>
                    </a:moveTo>
                    <a:lnTo>
                      <a:pt x="1890" y="0"/>
                    </a:lnTo>
                    <a:lnTo>
                      <a:pt x="1890" y="705"/>
                    </a:lnTo>
                    <a:lnTo>
                      <a:pt x="0" y="70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50" name="Freeform 22"/>
              <p:cNvSpPr>
                <a:spLocks/>
              </p:cNvSpPr>
              <p:nvPr/>
            </p:nvSpPr>
            <p:spPr bwMode="auto">
              <a:xfrm>
                <a:off x="6462" y="7885"/>
                <a:ext cx="115" cy="698"/>
              </a:xfrm>
              <a:custGeom>
                <a:avLst/>
                <a:gdLst/>
                <a:ahLst/>
                <a:cxnLst>
                  <a:cxn ang="0">
                    <a:pos x="93" y="0"/>
                  </a:cxn>
                  <a:cxn ang="0">
                    <a:pos x="11" y="135"/>
                  </a:cxn>
                  <a:cxn ang="0">
                    <a:pos x="26" y="300"/>
                  </a:cxn>
                  <a:cxn ang="0">
                    <a:pos x="108" y="525"/>
                  </a:cxn>
                  <a:cxn ang="0">
                    <a:pos x="71" y="698"/>
                  </a:cxn>
                </a:cxnLst>
                <a:rect l="0" t="0" r="r" b="b"/>
                <a:pathLst>
                  <a:path w="115" h="698">
                    <a:moveTo>
                      <a:pt x="93" y="0"/>
                    </a:moveTo>
                    <a:cubicBezTo>
                      <a:pt x="57" y="34"/>
                      <a:pt x="22" y="85"/>
                      <a:pt x="11" y="135"/>
                    </a:cubicBezTo>
                    <a:cubicBezTo>
                      <a:pt x="0" y="185"/>
                      <a:pt x="10" y="235"/>
                      <a:pt x="26" y="300"/>
                    </a:cubicBezTo>
                    <a:cubicBezTo>
                      <a:pt x="42" y="365"/>
                      <a:pt x="101" y="459"/>
                      <a:pt x="108" y="525"/>
                    </a:cubicBezTo>
                    <a:cubicBezTo>
                      <a:pt x="115" y="591"/>
                      <a:pt x="79" y="662"/>
                      <a:pt x="71" y="698"/>
                    </a:cubicBez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9" name="Line 21"/>
              <p:cNvSpPr>
                <a:spLocks noChangeShapeType="1"/>
              </p:cNvSpPr>
              <p:nvPr/>
            </p:nvSpPr>
            <p:spPr bwMode="auto">
              <a:xfrm>
                <a:off x="6465" y="8062"/>
                <a:ext cx="1928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8" name="Line 20"/>
              <p:cNvSpPr>
                <a:spLocks noChangeShapeType="1"/>
              </p:cNvSpPr>
              <p:nvPr/>
            </p:nvSpPr>
            <p:spPr bwMode="auto">
              <a:xfrm>
                <a:off x="6518" y="8229"/>
                <a:ext cx="188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7" name="Line 19"/>
              <p:cNvSpPr>
                <a:spLocks noChangeShapeType="1"/>
              </p:cNvSpPr>
              <p:nvPr/>
            </p:nvSpPr>
            <p:spPr bwMode="auto">
              <a:xfrm>
                <a:off x="6578" y="8414"/>
                <a:ext cx="182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6" name="Line 18"/>
              <p:cNvSpPr>
                <a:spLocks noChangeShapeType="1"/>
              </p:cNvSpPr>
              <p:nvPr/>
            </p:nvSpPr>
            <p:spPr bwMode="auto">
              <a:xfrm>
                <a:off x="8198" y="7875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5" name="Line 17"/>
              <p:cNvSpPr>
                <a:spLocks noChangeShapeType="1"/>
              </p:cNvSpPr>
              <p:nvPr/>
            </p:nvSpPr>
            <p:spPr bwMode="auto">
              <a:xfrm>
                <a:off x="7996" y="7885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4" name="Line 16"/>
              <p:cNvSpPr>
                <a:spLocks noChangeShapeType="1"/>
              </p:cNvSpPr>
              <p:nvPr/>
            </p:nvSpPr>
            <p:spPr bwMode="auto">
              <a:xfrm>
                <a:off x="7800" y="7892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3" name="Line 15"/>
              <p:cNvSpPr>
                <a:spLocks noChangeShapeType="1"/>
              </p:cNvSpPr>
              <p:nvPr/>
            </p:nvSpPr>
            <p:spPr bwMode="auto">
              <a:xfrm>
                <a:off x="7613" y="7892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2" name="Line 14"/>
              <p:cNvSpPr>
                <a:spLocks noChangeShapeType="1"/>
              </p:cNvSpPr>
              <p:nvPr/>
            </p:nvSpPr>
            <p:spPr bwMode="auto">
              <a:xfrm>
                <a:off x="7433" y="7892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1" name="Line 13"/>
              <p:cNvSpPr>
                <a:spLocks noChangeShapeType="1"/>
              </p:cNvSpPr>
              <p:nvPr/>
            </p:nvSpPr>
            <p:spPr bwMode="auto">
              <a:xfrm>
                <a:off x="7254" y="7892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40" name="Line 12"/>
              <p:cNvSpPr>
                <a:spLocks noChangeShapeType="1"/>
              </p:cNvSpPr>
              <p:nvPr/>
            </p:nvSpPr>
            <p:spPr bwMode="auto">
              <a:xfrm>
                <a:off x="7073" y="7884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39" name="Line 11"/>
              <p:cNvSpPr>
                <a:spLocks noChangeShapeType="1"/>
              </p:cNvSpPr>
              <p:nvPr/>
            </p:nvSpPr>
            <p:spPr bwMode="auto">
              <a:xfrm>
                <a:off x="6893" y="7891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  <p:sp>
            <p:nvSpPr>
              <p:cNvPr id="48138" name="Line 10"/>
              <p:cNvSpPr>
                <a:spLocks noChangeShapeType="1"/>
              </p:cNvSpPr>
              <p:nvPr/>
            </p:nvSpPr>
            <p:spPr bwMode="auto">
              <a:xfrm>
                <a:off x="6706" y="7885"/>
                <a:ext cx="0" cy="70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4000">
                  <a:latin typeface="+mn-lt"/>
                </a:endParaRPr>
              </a:p>
            </p:txBody>
          </p:sp>
        </p:grpSp>
        <p:sp>
          <p:nvSpPr>
            <p:cNvPr id="48136" name="Line 8"/>
            <p:cNvSpPr>
              <a:spLocks noChangeShapeType="1"/>
            </p:cNvSpPr>
            <p:nvPr/>
          </p:nvSpPr>
          <p:spPr bwMode="auto">
            <a:xfrm flipH="1">
              <a:off x="8400" y="7887"/>
              <a:ext cx="64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>
                <a:latin typeface="+mn-lt"/>
              </a:endParaRPr>
            </a:p>
          </p:txBody>
        </p:sp>
        <p:sp>
          <p:nvSpPr>
            <p:cNvPr id="48135" name="Line 7"/>
            <p:cNvSpPr>
              <a:spLocks noChangeShapeType="1"/>
            </p:cNvSpPr>
            <p:nvPr/>
          </p:nvSpPr>
          <p:spPr bwMode="auto">
            <a:xfrm>
              <a:off x="8400" y="8579"/>
              <a:ext cx="64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>
                <a:latin typeface="+mn-lt"/>
              </a:endParaRPr>
            </a:p>
          </p:txBody>
        </p:sp>
        <p:sp>
          <p:nvSpPr>
            <p:cNvPr id="48134" name="Line 6"/>
            <p:cNvSpPr>
              <a:spLocks noChangeShapeType="1"/>
            </p:cNvSpPr>
            <p:nvPr/>
          </p:nvSpPr>
          <p:spPr bwMode="auto">
            <a:xfrm>
              <a:off x="8723" y="7889"/>
              <a:ext cx="0" cy="6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>
                <a:latin typeface="+mn-lt"/>
              </a:endParaRPr>
            </a:p>
          </p:txBody>
        </p:sp>
        <p:sp>
          <p:nvSpPr>
            <p:cNvPr id="48133" name="Text Box 5"/>
            <p:cNvSpPr txBox="1">
              <a:spLocks noChangeArrowheads="1"/>
            </p:cNvSpPr>
            <p:nvPr/>
          </p:nvSpPr>
          <p:spPr bwMode="auto">
            <a:xfrm>
              <a:off x="9020" y="7751"/>
              <a:ext cx="345" cy="26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32" name="Text Box 4"/>
            <p:cNvSpPr txBox="1">
              <a:spLocks noChangeArrowheads="1"/>
            </p:cNvSpPr>
            <p:nvPr/>
          </p:nvSpPr>
          <p:spPr bwMode="auto">
            <a:xfrm>
              <a:off x="9020" y="8442"/>
              <a:ext cx="345" cy="26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31" name="Text Box 3"/>
            <p:cNvSpPr txBox="1">
              <a:spLocks noChangeArrowheads="1"/>
            </p:cNvSpPr>
            <p:nvPr/>
          </p:nvSpPr>
          <p:spPr bwMode="auto">
            <a:xfrm>
              <a:off x="8671" y="8090"/>
              <a:ext cx="345" cy="26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d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30" name="Text Box 2"/>
            <p:cNvSpPr txBox="1">
              <a:spLocks noChangeArrowheads="1"/>
            </p:cNvSpPr>
            <p:nvPr/>
          </p:nvSpPr>
          <p:spPr bwMode="auto">
            <a:xfrm>
              <a:off x="6209" y="8877"/>
              <a:ext cx="3435" cy="32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(b) Plane solid elements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48195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48166" name="Group 38"/>
          <p:cNvGrpSpPr>
            <a:grpSpLocks noChangeAspect="1"/>
          </p:cNvGrpSpPr>
          <p:nvPr/>
        </p:nvGrpSpPr>
        <p:grpSpPr bwMode="auto">
          <a:xfrm>
            <a:off x="613953" y="4062548"/>
            <a:ext cx="7537450" cy="2006600"/>
            <a:chOff x="3144" y="3322"/>
            <a:chExt cx="5935" cy="1580"/>
          </a:xfrm>
        </p:grpSpPr>
        <p:sp>
          <p:nvSpPr>
            <p:cNvPr id="48194" name="Rectangle 66"/>
            <p:cNvSpPr>
              <a:spLocks noChangeArrowheads="1"/>
            </p:cNvSpPr>
            <p:nvPr/>
          </p:nvSpPr>
          <p:spPr bwMode="auto">
            <a:xfrm>
              <a:off x="6393" y="3327"/>
              <a:ext cx="2686" cy="15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93" name="Oval 65"/>
            <p:cNvSpPr>
              <a:spLocks noChangeArrowheads="1"/>
            </p:cNvSpPr>
            <p:nvPr/>
          </p:nvSpPr>
          <p:spPr bwMode="auto">
            <a:xfrm>
              <a:off x="8066" y="3784"/>
              <a:ext cx="570" cy="57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92" name="Line 64"/>
            <p:cNvSpPr>
              <a:spLocks noChangeShapeType="1"/>
            </p:cNvSpPr>
            <p:nvPr/>
          </p:nvSpPr>
          <p:spPr bwMode="auto">
            <a:xfrm flipH="1">
              <a:off x="8067" y="4068"/>
              <a:ext cx="2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91" name="Line 63"/>
            <p:cNvSpPr>
              <a:spLocks noChangeShapeType="1"/>
            </p:cNvSpPr>
            <p:nvPr/>
          </p:nvSpPr>
          <p:spPr bwMode="auto">
            <a:xfrm>
              <a:off x="8349" y="4068"/>
              <a:ext cx="0" cy="2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90" name="Line 62"/>
            <p:cNvSpPr>
              <a:spLocks noChangeShapeType="1"/>
            </p:cNvSpPr>
            <p:nvPr/>
          </p:nvSpPr>
          <p:spPr bwMode="auto">
            <a:xfrm>
              <a:off x="8349" y="4068"/>
              <a:ext cx="28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9" name="Line 61"/>
            <p:cNvSpPr>
              <a:spLocks noChangeShapeType="1"/>
            </p:cNvSpPr>
            <p:nvPr/>
          </p:nvSpPr>
          <p:spPr bwMode="auto">
            <a:xfrm flipH="1">
              <a:off x="8103" y="4068"/>
              <a:ext cx="246" cy="14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8" name="Line 60"/>
            <p:cNvSpPr>
              <a:spLocks noChangeShapeType="1"/>
            </p:cNvSpPr>
            <p:nvPr/>
          </p:nvSpPr>
          <p:spPr bwMode="auto">
            <a:xfrm flipH="1">
              <a:off x="8214" y="4068"/>
              <a:ext cx="135" cy="24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7" name="Line 59"/>
            <p:cNvSpPr>
              <a:spLocks noChangeShapeType="1"/>
            </p:cNvSpPr>
            <p:nvPr/>
          </p:nvSpPr>
          <p:spPr bwMode="auto">
            <a:xfrm>
              <a:off x="8349" y="4065"/>
              <a:ext cx="165" cy="2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6" name="Line 58"/>
            <p:cNvSpPr>
              <a:spLocks noChangeShapeType="1"/>
            </p:cNvSpPr>
            <p:nvPr/>
          </p:nvSpPr>
          <p:spPr bwMode="auto">
            <a:xfrm>
              <a:off x="8349" y="4068"/>
              <a:ext cx="255" cy="12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5" name="Line 57"/>
            <p:cNvSpPr>
              <a:spLocks noChangeShapeType="1"/>
            </p:cNvSpPr>
            <p:nvPr/>
          </p:nvSpPr>
          <p:spPr bwMode="auto">
            <a:xfrm>
              <a:off x="8346" y="3519"/>
              <a:ext cx="0" cy="55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4" name="Text Box 56"/>
            <p:cNvSpPr txBox="1">
              <a:spLocks noChangeArrowheads="1"/>
            </p:cNvSpPr>
            <p:nvPr/>
          </p:nvSpPr>
          <p:spPr bwMode="auto">
            <a:xfrm>
              <a:off x="8292" y="3465"/>
              <a:ext cx="699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Force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83" name="Text Box 55"/>
            <p:cNvSpPr txBox="1">
              <a:spLocks noChangeArrowheads="1"/>
            </p:cNvSpPr>
            <p:nvPr/>
          </p:nvSpPr>
          <p:spPr bwMode="auto">
            <a:xfrm>
              <a:off x="7245" y="4250"/>
              <a:ext cx="822" cy="4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Bar elements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82" name="Line 54"/>
            <p:cNvSpPr>
              <a:spLocks noChangeShapeType="1"/>
            </p:cNvSpPr>
            <p:nvPr/>
          </p:nvSpPr>
          <p:spPr bwMode="auto">
            <a:xfrm flipV="1">
              <a:off x="7914" y="4230"/>
              <a:ext cx="342" cy="18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81" name="Text Box 53"/>
            <p:cNvSpPr txBox="1">
              <a:spLocks noChangeArrowheads="1"/>
            </p:cNvSpPr>
            <p:nvPr/>
          </p:nvSpPr>
          <p:spPr bwMode="auto">
            <a:xfrm>
              <a:off x="6712" y="3787"/>
              <a:ext cx="8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80" name="Rectangle 52"/>
            <p:cNvSpPr>
              <a:spLocks noChangeArrowheads="1"/>
            </p:cNvSpPr>
            <p:nvPr/>
          </p:nvSpPr>
          <p:spPr bwMode="auto">
            <a:xfrm>
              <a:off x="3144" y="3322"/>
              <a:ext cx="2686" cy="1575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9" name="Oval 51"/>
            <p:cNvSpPr>
              <a:spLocks noChangeArrowheads="1"/>
            </p:cNvSpPr>
            <p:nvPr/>
          </p:nvSpPr>
          <p:spPr bwMode="auto">
            <a:xfrm>
              <a:off x="4817" y="3779"/>
              <a:ext cx="570" cy="57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8" name="Text Box 50"/>
            <p:cNvSpPr txBox="1">
              <a:spLocks noChangeArrowheads="1"/>
            </p:cNvSpPr>
            <p:nvPr/>
          </p:nvSpPr>
          <p:spPr bwMode="auto">
            <a:xfrm>
              <a:off x="4860" y="4579"/>
              <a:ext cx="50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</a:t>
              </a:r>
              <a:r>
                <a:rPr kumimoji="0" lang="en-US" sz="18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max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77" name="Text Box 49"/>
            <p:cNvSpPr txBox="1">
              <a:spLocks noChangeArrowheads="1"/>
            </p:cNvSpPr>
            <p:nvPr/>
          </p:nvSpPr>
          <p:spPr bwMode="auto">
            <a:xfrm>
              <a:off x="3463" y="3782"/>
              <a:ext cx="8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76" name="Text Box 48"/>
            <p:cNvSpPr txBox="1">
              <a:spLocks noChangeArrowheads="1"/>
            </p:cNvSpPr>
            <p:nvPr/>
          </p:nvSpPr>
          <p:spPr bwMode="auto">
            <a:xfrm>
              <a:off x="4003" y="3423"/>
              <a:ext cx="82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Hole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48175" name="Line 47"/>
            <p:cNvSpPr>
              <a:spLocks noChangeShapeType="1"/>
            </p:cNvSpPr>
            <p:nvPr/>
          </p:nvSpPr>
          <p:spPr bwMode="auto">
            <a:xfrm>
              <a:off x="4644" y="3601"/>
              <a:ext cx="338" cy="37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oval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4" name="Arc 46"/>
            <p:cNvSpPr>
              <a:spLocks/>
            </p:cNvSpPr>
            <p:nvPr/>
          </p:nvSpPr>
          <p:spPr bwMode="auto">
            <a:xfrm flipH="1" flipV="1">
              <a:off x="4809" y="4057"/>
              <a:ext cx="578" cy="585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67 h 21600"/>
                <a:gd name="T2" fmla="*/ 43200 w 43200"/>
                <a:gd name="T3" fmla="*/ 21600 h 21600"/>
                <a:gd name="T4" fmla="*/ 21600 w 432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21600" fill="none" extrusionOk="0">
                  <a:moveTo>
                    <a:pt x="0" y="21567"/>
                  </a:moveTo>
                  <a:cubicBezTo>
                    <a:pt x="18" y="9650"/>
                    <a:pt x="9683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</a:path>
                <a:path w="43200" h="21600" stroke="0" extrusionOk="0">
                  <a:moveTo>
                    <a:pt x="0" y="21567"/>
                  </a:moveTo>
                  <a:cubicBezTo>
                    <a:pt x="18" y="9650"/>
                    <a:pt x="9683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3" name="Line 45"/>
            <p:cNvSpPr>
              <a:spLocks noChangeShapeType="1"/>
            </p:cNvSpPr>
            <p:nvPr/>
          </p:nvSpPr>
          <p:spPr bwMode="auto">
            <a:xfrm>
              <a:off x="5100" y="4347"/>
              <a:ext cx="0" cy="2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2" name="Line 44"/>
            <p:cNvSpPr>
              <a:spLocks noChangeShapeType="1"/>
            </p:cNvSpPr>
            <p:nvPr/>
          </p:nvSpPr>
          <p:spPr bwMode="auto">
            <a:xfrm>
              <a:off x="4980" y="4319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1" name="Line 43"/>
            <p:cNvSpPr>
              <a:spLocks noChangeShapeType="1"/>
            </p:cNvSpPr>
            <p:nvPr/>
          </p:nvSpPr>
          <p:spPr bwMode="auto">
            <a:xfrm>
              <a:off x="5229" y="4318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70" name="Line 42"/>
            <p:cNvSpPr>
              <a:spLocks noChangeShapeType="1"/>
            </p:cNvSpPr>
            <p:nvPr/>
          </p:nvSpPr>
          <p:spPr bwMode="auto">
            <a:xfrm>
              <a:off x="4893" y="4252"/>
              <a:ext cx="0" cy="2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69" name="Line 41"/>
            <p:cNvSpPr>
              <a:spLocks noChangeShapeType="1"/>
            </p:cNvSpPr>
            <p:nvPr/>
          </p:nvSpPr>
          <p:spPr bwMode="auto">
            <a:xfrm>
              <a:off x="5316" y="4248"/>
              <a:ext cx="0" cy="20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68" name="Line 40"/>
            <p:cNvSpPr>
              <a:spLocks noChangeShapeType="1"/>
            </p:cNvSpPr>
            <p:nvPr/>
          </p:nvSpPr>
          <p:spPr bwMode="auto">
            <a:xfrm>
              <a:off x="5361" y="4184"/>
              <a:ext cx="0" cy="1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48167" name="Line 39"/>
            <p:cNvSpPr>
              <a:spLocks noChangeShapeType="1"/>
            </p:cNvSpPr>
            <p:nvPr/>
          </p:nvSpPr>
          <p:spPr bwMode="auto">
            <a:xfrm>
              <a:off x="4848" y="4213"/>
              <a:ext cx="0" cy="1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398444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Plate with a hole example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All nodes on the left edge are fixed in x-direction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node at the center of the left edge is fixed both in x- and y-direction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uniform pressure 600 psi , which is equivalent to the 300 lb, is applied on the right edge</a:t>
            </a:r>
            <a:endParaRPr lang="en-US" dirty="0"/>
          </a:p>
        </p:txBody>
      </p:sp>
      <p:pic>
        <p:nvPicPr>
          <p:cNvPr id="4" name="Picture 3" descr="ScreenShot034"/>
          <p:cNvPicPr>
            <a:picLocks noChangeAspect="1"/>
          </p:cNvPicPr>
          <p:nvPr/>
        </p:nvPicPr>
        <p:blipFill>
          <a:blip r:embed="rId2" cstate="print"/>
          <a:srcRect l="6993" t="18958" r="4732" b="24107"/>
          <a:stretch>
            <a:fillRect/>
          </a:stretch>
        </p:blipFill>
        <p:spPr bwMode="auto">
          <a:xfrm>
            <a:off x="1077153" y="2998845"/>
            <a:ext cx="6871915" cy="347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614362"/>
            <a:ext cx="8909050" cy="6091237"/>
          </a:xfrm>
        </p:spPr>
        <p:txBody>
          <a:bodyPr/>
          <a:lstStyle/>
          <a:p>
            <a:r>
              <a:rPr lang="en-US" dirty="0" smtClean="0"/>
              <a:t>Element stiffness matrices and nodal force vectors are assembled and solved for unknown DOFs</a:t>
            </a:r>
          </a:p>
          <a:p>
            <a:pPr lvl="1"/>
            <a:r>
              <a:rPr lang="en-US" dirty="0" smtClean="0"/>
              <a:t>Nodal DOF solutions – these are primary unknowns.</a:t>
            </a:r>
          </a:p>
          <a:p>
            <a:pPr lvl="1"/>
            <a:r>
              <a:rPr lang="en-US" dirty="0" smtClean="0"/>
              <a:t>Derived solutions – stresses and strains of individual element</a:t>
            </a:r>
          </a:p>
          <a:p>
            <a:pPr lvl="1"/>
            <a:r>
              <a:rPr lang="en-US" dirty="0" smtClean="0"/>
              <a:t>Static, buckling, heat transfer, potential flow, dynamics, nonlinear analysis, etc</a:t>
            </a:r>
          </a:p>
          <a:p>
            <a:r>
              <a:rPr lang="en-US" dirty="0" smtClean="0"/>
              <a:t>Transparent to the user, but most failures in FEA procedures occur in this stage</a:t>
            </a:r>
          </a:p>
          <a:p>
            <a:r>
              <a:rPr lang="en-US" dirty="0" smtClean="0"/>
              <a:t>Singularity in the global stiffness matrix</a:t>
            </a:r>
          </a:p>
          <a:p>
            <a:pPr lvl="1"/>
            <a:r>
              <a:rPr lang="en-US" dirty="0" smtClean="0"/>
              <a:t>No solution or non-unique solution, zero determinant, no inverse matrix</a:t>
            </a:r>
          </a:p>
          <a:p>
            <a:pPr lvl="1"/>
            <a:r>
              <a:rPr lang="en-US" dirty="0" smtClean="0"/>
              <a:t>Insufficient/wrong displacement boundary conditions</a:t>
            </a:r>
          </a:p>
          <a:p>
            <a:pPr lvl="1"/>
            <a:r>
              <a:rPr lang="en-US" dirty="0" smtClean="0"/>
              <a:t>Negative values of material properties</a:t>
            </a:r>
          </a:p>
          <a:p>
            <a:pPr lvl="1"/>
            <a:r>
              <a:rPr lang="en-US" dirty="0" smtClean="0"/>
              <a:t>Unconstrained joints</a:t>
            </a:r>
          </a:p>
          <a:p>
            <a:pPr lvl="1"/>
            <a:r>
              <a:rPr lang="en-US" dirty="0" smtClean="0"/>
              <a:t>Coincident nodes causing cracks in the model</a:t>
            </a:r>
          </a:p>
          <a:p>
            <a:pPr lvl="1"/>
            <a:r>
              <a:rPr lang="en-US" dirty="0" smtClean="0"/>
              <a:t>Large differences in components of stiffness matrix</a:t>
            </a:r>
          </a:p>
          <a:p>
            <a:pPr lvl="1"/>
            <a:r>
              <a:rPr lang="en-US" dirty="0" smtClean="0"/>
              <a:t>Irregular node numbering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PROBLEM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load conditions</a:t>
            </a:r>
          </a:p>
          <a:p>
            <a:pPr lvl="1"/>
            <a:r>
              <a:rPr lang="en-US" dirty="0" smtClean="0"/>
              <a:t>Ex: Bicycle design with (a) vertical bending and (b) horizontal impact load conditions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Most expensive LU decomposition can be done only once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Restarting solution</a:t>
            </a:r>
          </a:p>
          <a:p>
            <a:pPr lvl="1"/>
            <a:r>
              <a:rPr lang="en-US" dirty="0" smtClean="0"/>
              <a:t>Adding additional load case</a:t>
            </a:r>
          </a:p>
          <a:p>
            <a:pPr lvl="1"/>
            <a:r>
              <a:rPr lang="en-US" dirty="0" smtClean="0"/>
              <a:t>Efficient if decomposed stiffness matrix is saved</a:t>
            </a:r>
            <a:endParaRPr lang="en-US" dirty="0"/>
          </a:p>
        </p:txBody>
      </p:sp>
      <p:sp>
        <p:nvSpPr>
          <p:cNvPr id="665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2255426" y="1912436"/>
            <a:ext cx="4898762" cy="1004382"/>
            <a:chOff x="2255426" y="1912436"/>
            <a:chExt cx="4898762" cy="1004382"/>
          </a:xfrm>
        </p:grpSpPr>
        <p:pic>
          <p:nvPicPr>
            <p:cNvPr id="6656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55426" y="2170522"/>
              <a:ext cx="1545642" cy="44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6566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495902" y="1912436"/>
              <a:ext cx="2658286" cy="442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6569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497534" y="2474139"/>
              <a:ext cx="2245384" cy="442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Discretization</a:t>
            </a:r>
            <a:r>
              <a:rPr lang="en-US" dirty="0" smtClean="0"/>
              <a:t>: dividing the structure into a set of simple-shaped, contiguous elements, connected by sharing nodes</a:t>
            </a:r>
          </a:p>
          <a:p>
            <a:r>
              <a:rPr lang="en-US" dirty="0" smtClean="0"/>
              <a:t>Nodal displacements are unknown DOFs</a:t>
            </a:r>
          </a:p>
          <a:p>
            <a:r>
              <a:rPr lang="en-US" dirty="0" smtClean="0"/>
              <a:t>Element level matrix equations are </a:t>
            </a:r>
            <a:r>
              <a:rPr lang="en-US" b="1" dirty="0" smtClean="0">
                <a:solidFill>
                  <a:srgbClr val="002060"/>
                </a:solidFill>
              </a:rPr>
              <a:t>assembled</a:t>
            </a:r>
            <a:r>
              <a:rPr lang="en-US" dirty="0" smtClean="0"/>
              <a:t> to form global level equations</a:t>
            </a:r>
          </a:p>
          <a:p>
            <a:r>
              <a:rPr lang="en-US" dirty="0" smtClean="0"/>
              <a:t>Specify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displacement BC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applied loads</a:t>
            </a:r>
          </a:p>
          <a:p>
            <a:r>
              <a:rPr lang="en-US" dirty="0" smtClean="0"/>
              <a:t>The global matrix equations are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solved for the unknown DOFs</a:t>
            </a:r>
          </a:p>
          <a:p>
            <a:r>
              <a:rPr lang="en-US" dirty="0" smtClean="0"/>
              <a:t>From the displacements at the nodes, calculate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strains</a:t>
            </a:r>
            <a:r>
              <a:rPr lang="en-US" dirty="0" smtClean="0"/>
              <a:t> and then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stresses</a:t>
            </a:r>
            <a:r>
              <a:rPr lang="en-US" dirty="0" smtClean="0"/>
              <a:t> in each element</a:t>
            </a:r>
          </a:p>
          <a:p>
            <a:r>
              <a:rPr lang="en-US" dirty="0" smtClean="0"/>
              <a:t>Difficulties</a:t>
            </a:r>
          </a:p>
          <a:p>
            <a:pPr lvl="1"/>
            <a:r>
              <a:rPr lang="en-US" dirty="0" smtClean="0"/>
              <a:t>How to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model</a:t>
            </a:r>
            <a:r>
              <a:rPr lang="en-US" dirty="0" smtClean="0"/>
              <a:t> the problem using finite elements?</a:t>
            </a:r>
          </a:p>
          <a:p>
            <a:pPr lvl="1"/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What kind </a:t>
            </a:r>
            <a:r>
              <a:rPr lang="en-US" dirty="0" smtClean="0"/>
              <a:t>of elements and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how many </a:t>
            </a:r>
            <a:r>
              <a:rPr lang="en-US" dirty="0" smtClean="0"/>
              <a:t>elements should be used?</a:t>
            </a:r>
          </a:p>
          <a:p>
            <a:pPr lvl="1"/>
            <a:r>
              <a:rPr lang="en-US" dirty="0" smtClean="0"/>
              <a:t>How the BCs and loads should be specified?</a:t>
            </a:r>
          </a:p>
          <a:p>
            <a:pPr lvl="1"/>
            <a:r>
              <a:rPr lang="en-US" dirty="0" smtClean="0"/>
              <a:t>How to </a:t>
            </a:r>
            <a:r>
              <a:rPr lang="en-US" b="1" i="1" dirty="0" smtClean="0">
                <a:solidFill>
                  <a:schemeClr val="accent2">
                    <a:lumMod val="75000"/>
                  </a:schemeClr>
                </a:solidFill>
              </a:rPr>
              <a:t>interpret</a:t>
            </a:r>
            <a:r>
              <a:rPr lang="en-US" dirty="0" smtClean="0"/>
              <a:t> the results?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3634694"/>
          </a:xfrm>
        </p:spPr>
        <p:txBody>
          <a:bodyPr/>
          <a:lstStyle/>
          <a:p>
            <a:r>
              <a:rPr lang="en-US" dirty="0" smtClean="0"/>
              <a:t>Review analysis results and evaluate the performance</a:t>
            </a:r>
          </a:p>
          <a:p>
            <a:pPr lvl="1"/>
            <a:r>
              <a:rPr lang="en-US" dirty="0" smtClean="0"/>
              <a:t>Engineer must have a capability in interpreting FEA results</a:t>
            </a:r>
          </a:p>
          <a:p>
            <a:pPr lvl="1"/>
            <a:r>
              <a:rPr lang="en-US" dirty="0" smtClean="0"/>
              <a:t>Requires knowledge and experience in mechanics</a:t>
            </a:r>
          </a:p>
          <a:p>
            <a:pPr lvl="1"/>
            <a:r>
              <a:rPr lang="en-US" dirty="0" smtClean="0"/>
              <a:t>Engineer can check any discrepancy between the preliminary analysis results and the FEA results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Deformed shape display</a:t>
            </a:r>
          </a:p>
          <a:p>
            <a:pPr lvl="1"/>
            <a:r>
              <a:rPr lang="en-US" dirty="0" smtClean="0"/>
              <a:t>Strong tool to understand the mechanism of structural behavior</a:t>
            </a:r>
          </a:p>
          <a:p>
            <a:pPr lvl="1"/>
            <a:r>
              <a:rPr lang="en-US" dirty="0" smtClean="0"/>
              <a:t>Can verify if the displacement and forces are correctly applied</a:t>
            </a:r>
          </a:p>
          <a:p>
            <a:pPr lvl="1"/>
            <a:r>
              <a:rPr lang="en-US" dirty="0" smtClean="0"/>
              <a:t>Deformation is often magnified such that it can be visible</a:t>
            </a:r>
          </a:p>
          <a:p>
            <a:endParaRPr lang="en-US" dirty="0"/>
          </a:p>
        </p:txBody>
      </p:sp>
      <p:pic>
        <p:nvPicPr>
          <p:cNvPr id="4" name="Picture 3" descr="ScreenShot036"/>
          <p:cNvPicPr>
            <a:picLocks noChangeAspect="1"/>
          </p:cNvPicPr>
          <p:nvPr/>
        </p:nvPicPr>
        <p:blipFill>
          <a:blip r:embed="rId2" cstate="print"/>
          <a:srcRect l="9790" t="21637" r="11023" b="26340"/>
          <a:stretch>
            <a:fillRect/>
          </a:stretch>
        </p:blipFill>
        <p:spPr bwMode="auto">
          <a:xfrm>
            <a:off x="1967313" y="4088218"/>
            <a:ext cx="5326173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Contour display</a:t>
            </a:r>
          </a:p>
          <a:p>
            <a:pPr lvl="1"/>
            <a:r>
              <a:rPr lang="en-US" dirty="0" smtClean="0"/>
              <a:t>Understand the distribution of the stress in the structure and identify the most critical locations</a:t>
            </a:r>
          </a:p>
          <a:p>
            <a:pPr lvl="1"/>
            <a:r>
              <a:rPr lang="en-US" dirty="0" smtClean="0"/>
              <a:t>Max stress 2,209 psi is 6% higher than that from preliminary analysis results (2,083 psi)</a:t>
            </a:r>
          </a:p>
          <a:p>
            <a:pPr lvl="1"/>
            <a:r>
              <a:rPr lang="en-US" dirty="0" smtClean="0"/>
              <a:t>Accurate stress values at Gauss integration points are extrapolated to nodes</a:t>
            </a:r>
          </a:p>
          <a:p>
            <a:pPr lvl="1"/>
            <a:r>
              <a:rPr lang="en-US" dirty="0" smtClean="0"/>
              <a:t>Refined model has 2,198 psi (.5% change from the initial model)</a:t>
            </a:r>
            <a:endParaRPr lang="en-US" dirty="0"/>
          </a:p>
        </p:txBody>
      </p:sp>
      <p:pic>
        <p:nvPicPr>
          <p:cNvPr id="4" name="Picture 3" descr="ScreenShot035"/>
          <p:cNvPicPr>
            <a:picLocks noChangeAspect="1"/>
          </p:cNvPicPr>
          <p:nvPr/>
        </p:nvPicPr>
        <p:blipFill>
          <a:blip r:embed="rId2" cstate="print"/>
          <a:srcRect l="9065" t="33035" r="5081" b="6905"/>
          <a:stretch>
            <a:fillRect/>
          </a:stretch>
        </p:blipFill>
        <p:spPr bwMode="auto">
          <a:xfrm>
            <a:off x="0" y="3649801"/>
            <a:ext cx="4693959" cy="2574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ScreenShot037"/>
          <p:cNvPicPr>
            <a:picLocks noChangeAspect="1"/>
          </p:cNvPicPr>
          <p:nvPr/>
        </p:nvPicPr>
        <p:blipFill>
          <a:blip r:embed="rId3" cstate="print"/>
          <a:srcRect l="8041" t="34375" r="5244" b="6935"/>
          <a:stretch>
            <a:fillRect/>
          </a:stretch>
        </p:blipFill>
        <p:spPr bwMode="auto">
          <a:xfrm>
            <a:off x="4383688" y="3704872"/>
            <a:ext cx="4741013" cy="251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87378" y="3918853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 = 0.2"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711333" y="3914499"/>
            <a:ext cx="1422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 = 0.1"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472100"/>
          </a:xfrm>
        </p:spPr>
        <p:txBody>
          <a:bodyPr/>
          <a:lstStyle/>
          <a:p>
            <a:r>
              <a:rPr lang="en-US" dirty="0" smtClean="0"/>
              <a:t>Stress averaging</a:t>
            </a:r>
          </a:p>
          <a:p>
            <a:pPr lvl="1"/>
            <a:r>
              <a:rPr lang="en-US" dirty="0" smtClean="0"/>
              <a:t>Contour-plotting algorithms are based on nodal values</a:t>
            </a:r>
          </a:p>
          <a:p>
            <a:pPr lvl="1"/>
            <a:r>
              <a:rPr lang="en-US" dirty="0" smtClean="0"/>
              <a:t>Stress is discontinuous at nodes</a:t>
            </a:r>
          </a:p>
          <a:p>
            <a:pPr lvl="1"/>
            <a:r>
              <a:rPr lang="en-US" dirty="0" smtClean="0"/>
              <a:t>Extrapolated stresses are averaged at nodes -&gt; Cause error</a:t>
            </a:r>
          </a:p>
          <a:p>
            <a:pPr lvl="1"/>
            <a:r>
              <a:rPr lang="en-US" dirty="0" smtClean="0"/>
              <a:t>Difference b/w actual and averages stress values are often used as criterion of accuracy</a:t>
            </a:r>
            <a:endParaRPr lang="en-US" dirty="0"/>
          </a:p>
        </p:txBody>
      </p:sp>
      <p:sp>
        <p:nvSpPr>
          <p:cNvPr id="67613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7585" name="Group 1"/>
          <p:cNvGrpSpPr>
            <a:grpSpLocks noChangeAspect="1"/>
          </p:cNvGrpSpPr>
          <p:nvPr/>
        </p:nvGrpSpPr>
        <p:grpSpPr bwMode="auto">
          <a:xfrm>
            <a:off x="927463" y="3187338"/>
            <a:ext cx="6732270" cy="3411855"/>
            <a:chOff x="3020" y="586"/>
            <a:chExt cx="5890" cy="2986"/>
          </a:xfrm>
        </p:grpSpPr>
        <p:sp>
          <p:nvSpPr>
            <p:cNvPr id="67612" name="Freeform 28"/>
            <p:cNvSpPr>
              <a:spLocks/>
            </p:cNvSpPr>
            <p:nvPr/>
          </p:nvSpPr>
          <p:spPr bwMode="auto">
            <a:xfrm>
              <a:off x="3770" y="850"/>
              <a:ext cx="5140" cy="2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400"/>
                </a:cxn>
                <a:cxn ang="0">
                  <a:pos x="5140" y="2400"/>
                </a:cxn>
              </a:cxnLst>
              <a:rect l="0" t="0" r="r" b="b"/>
              <a:pathLst>
                <a:path w="5140" h="2400">
                  <a:moveTo>
                    <a:pt x="0" y="0"/>
                  </a:moveTo>
                  <a:lnTo>
                    <a:pt x="0" y="2400"/>
                  </a:lnTo>
                  <a:lnTo>
                    <a:pt x="5140" y="240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11" name="Text Box 27"/>
            <p:cNvSpPr txBox="1">
              <a:spLocks noChangeArrowheads="1"/>
            </p:cNvSpPr>
            <p:nvPr/>
          </p:nvSpPr>
          <p:spPr bwMode="auto">
            <a:xfrm>
              <a:off x="3020" y="1020"/>
              <a:ext cx="81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Stress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610" name="Line 26"/>
            <p:cNvSpPr>
              <a:spLocks noChangeShapeType="1"/>
            </p:cNvSpPr>
            <p:nvPr/>
          </p:nvSpPr>
          <p:spPr bwMode="auto">
            <a:xfrm flipV="1">
              <a:off x="4490" y="957"/>
              <a:ext cx="0" cy="2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9" name="Line 25"/>
            <p:cNvSpPr>
              <a:spLocks noChangeShapeType="1"/>
            </p:cNvSpPr>
            <p:nvPr/>
          </p:nvSpPr>
          <p:spPr bwMode="auto">
            <a:xfrm flipV="1">
              <a:off x="5630" y="957"/>
              <a:ext cx="0" cy="2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8" name="Line 24"/>
            <p:cNvSpPr>
              <a:spLocks noChangeShapeType="1"/>
            </p:cNvSpPr>
            <p:nvPr/>
          </p:nvSpPr>
          <p:spPr bwMode="auto">
            <a:xfrm flipV="1">
              <a:off x="6860" y="957"/>
              <a:ext cx="0" cy="2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7" name="Line 23"/>
            <p:cNvSpPr>
              <a:spLocks noChangeShapeType="1"/>
            </p:cNvSpPr>
            <p:nvPr/>
          </p:nvSpPr>
          <p:spPr bwMode="auto">
            <a:xfrm flipV="1">
              <a:off x="8020" y="957"/>
              <a:ext cx="0" cy="2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6" name="Line 22"/>
            <p:cNvSpPr>
              <a:spLocks noChangeShapeType="1"/>
            </p:cNvSpPr>
            <p:nvPr/>
          </p:nvSpPr>
          <p:spPr bwMode="auto">
            <a:xfrm>
              <a:off x="4490" y="1710"/>
              <a:ext cx="1150" cy="3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5" name="Line 21"/>
            <p:cNvSpPr>
              <a:spLocks noChangeShapeType="1"/>
            </p:cNvSpPr>
            <p:nvPr/>
          </p:nvSpPr>
          <p:spPr bwMode="auto">
            <a:xfrm flipV="1">
              <a:off x="5630" y="1160"/>
              <a:ext cx="1230" cy="5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4" name="Line 20"/>
            <p:cNvSpPr>
              <a:spLocks noChangeShapeType="1"/>
            </p:cNvSpPr>
            <p:nvPr/>
          </p:nvSpPr>
          <p:spPr bwMode="auto">
            <a:xfrm>
              <a:off x="6860" y="1590"/>
              <a:ext cx="1160" cy="2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3" name="Oval 19"/>
            <p:cNvSpPr>
              <a:spLocks noChangeAspect="1" noChangeArrowheads="1"/>
            </p:cNvSpPr>
            <p:nvPr/>
          </p:nvSpPr>
          <p:spPr bwMode="auto">
            <a:xfrm>
              <a:off x="4737" y="1760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2" name="Oval 18"/>
            <p:cNvSpPr>
              <a:spLocks noChangeAspect="1" noChangeArrowheads="1"/>
            </p:cNvSpPr>
            <p:nvPr/>
          </p:nvSpPr>
          <p:spPr bwMode="auto">
            <a:xfrm>
              <a:off x="5254" y="1909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1" name="Oval 17"/>
            <p:cNvSpPr>
              <a:spLocks noChangeAspect="1" noChangeArrowheads="1"/>
            </p:cNvSpPr>
            <p:nvPr/>
          </p:nvSpPr>
          <p:spPr bwMode="auto">
            <a:xfrm>
              <a:off x="5904" y="1506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600" name="Oval 16"/>
            <p:cNvSpPr>
              <a:spLocks noChangeAspect="1" noChangeArrowheads="1"/>
            </p:cNvSpPr>
            <p:nvPr/>
          </p:nvSpPr>
          <p:spPr bwMode="auto">
            <a:xfrm>
              <a:off x="6404" y="1296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9" name="Oval 15"/>
            <p:cNvSpPr>
              <a:spLocks noChangeAspect="1" noChangeArrowheads="1"/>
            </p:cNvSpPr>
            <p:nvPr/>
          </p:nvSpPr>
          <p:spPr bwMode="auto">
            <a:xfrm>
              <a:off x="7124" y="1606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8" name="Oval 14"/>
            <p:cNvSpPr>
              <a:spLocks noChangeAspect="1" noChangeArrowheads="1"/>
            </p:cNvSpPr>
            <p:nvPr/>
          </p:nvSpPr>
          <p:spPr bwMode="auto">
            <a:xfrm>
              <a:off x="7644" y="1706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7" name="Text Box 13"/>
            <p:cNvSpPr txBox="1">
              <a:spLocks noChangeArrowheads="1"/>
            </p:cNvSpPr>
            <p:nvPr/>
          </p:nvSpPr>
          <p:spPr bwMode="auto">
            <a:xfrm>
              <a:off x="4675" y="3272"/>
              <a:ext cx="81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Elem 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596" name="Text Box 12"/>
            <p:cNvSpPr txBox="1">
              <a:spLocks noChangeArrowheads="1"/>
            </p:cNvSpPr>
            <p:nvPr/>
          </p:nvSpPr>
          <p:spPr bwMode="auto">
            <a:xfrm>
              <a:off x="5875" y="3272"/>
              <a:ext cx="81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Elem 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595" name="Text Box 11"/>
            <p:cNvSpPr txBox="1">
              <a:spLocks noChangeArrowheads="1"/>
            </p:cNvSpPr>
            <p:nvPr/>
          </p:nvSpPr>
          <p:spPr bwMode="auto">
            <a:xfrm>
              <a:off x="7085" y="3272"/>
              <a:ext cx="81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Elem 3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594" name="Freeform 10"/>
            <p:cNvSpPr>
              <a:spLocks/>
            </p:cNvSpPr>
            <p:nvPr/>
          </p:nvSpPr>
          <p:spPr bwMode="auto">
            <a:xfrm>
              <a:off x="4490" y="1360"/>
              <a:ext cx="3530" cy="510"/>
            </a:xfrm>
            <a:custGeom>
              <a:avLst/>
              <a:gdLst/>
              <a:ahLst/>
              <a:cxnLst>
                <a:cxn ang="0">
                  <a:pos x="0" y="350"/>
                </a:cxn>
                <a:cxn ang="0">
                  <a:pos x="1140" y="510"/>
                </a:cxn>
                <a:cxn ang="0">
                  <a:pos x="2370" y="0"/>
                </a:cxn>
                <a:cxn ang="0">
                  <a:pos x="3530" y="450"/>
                </a:cxn>
              </a:cxnLst>
              <a:rect l="0" t="0" r="r" b="b"/>
              <a:pathLst>
                <a:path w="3530" h="510">
                  <a:moveTo>
                    <a:pt x="0" y="350"/>
                  </a:moveTo>
                  <a:lnTo>
                    <a:pt x="1140" y="510"/>
                  </a:lnTo>
                  <a:lnTo>
                    <a:pt x="2370" y="0"/>
                  </a:lnTo>
                  <a:lnTo>
                    <a:pt x="3530" y="45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prstDash val="lgDash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3" name="Oval 9"/>
            <p:cNvSpPr>
              <a:spLocks noChangeArrowheads="1"/>
            </p:cNvSpPr>
            <p:nvPr/>
          </p:nvSpPr>
          <p:spPr bwMode="auto">
            <a:xfrm>
              <a:off x="4420" y="1640"/>
              <a:ext cx="143" cy="143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2" name="Oval 8"/>
            <p:cNvSpPr>
              <a:spLocks noChangeArrowheads="1"/>
            </p:cNvSpPr>
            <p:nvPr/>
          </p:nvSpPr>
          <p:spPr bwMode="auto">
            <a:xfrm>
              <a:off x="5559" y="1784"/>
              <a:ext cx="143" cy="143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1" name="Oval 7"/>
            <p:cNvSpPr>
              <a:spLocks noChangeArrowheads="1"/>
            </p:cNvSpPr>
            <p:nvPr/>
          </p:nvSpPr>
          <p:spPr bwMode="auto">
            <a:xfrm>
              <a:off x="6789" y="1294"/>
              <a:ext cx="143" cy="143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90" name="Oval 6"/>
            <p:cNvSpPr>
              <a:spLocks noChangeArrowheads="1"/>
            </p:cNvSpPr>
            <p:nvPr/>
          </p:nvSpPr>
          <p:spPr bwMode="auto">
            <a:xfrm>
              <a:off x="7949" y="1744"/>
              <a:ext cx="143" cy="143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89" name="Text Box 5"/>
            <p:cNvSpPr txBox="1">
              <a:spLocks noChangeArrowheads="1"/>
            </p:cNvSpPr>
            <p:nvPr/>
          </p:nvSpPr>
          <p:spPr bwMode="auto">
            <a:xfrm>
              <a:off x="5805" y="2199"/>
              <a:ext cx="930" cy="69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Averaged nodal stress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588" name="Text Box 4"/>
            <p:cNvSpPr txBox="1">
              <a:spLocks noChangeArrowheads="1"/>
            </p:cNvSpPr>
            <p:nvPr/>
          </p:nvSpPr>
          <p:spPr bwMode="auto">
            <a:xfrm>
              <a:off x="4625" y="586"/>
              <a:ext cx="930" cy="69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Stress at integration point</a:t>
              </a:r>
              <a:endPara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7587" name="Freeform 3"/>
            <p:cNvSpPr>
              <a:spLocks/>
            </p:cNvSpPr>
            <p:nvPr/>
          </p:nvSpPr>
          <p:spPr bwMode="auto">
            <a:xfrm>
              <a:off x="5490" y="1060"/>
              <a:ext cx="900" cy="440"/>
            </a:xfrm>
            <a:custGeom>
              <a:avLst/>
              <a:gdLst/>
              <a:ahLst/>
              <a:cxnLst>
                <a:cxn ang="0">
                  <a:pos x="400" y="440"/>
                </a:cxn>
                <a:cxn ang="0">
                  <a:pos x="0" y="0"/>
                </a:cxn>
                <a:cxn ang="0">
                  <a:pos x="900" y="230"/>
                </a:cxn>
              </a:cxnLst>
              <a:rect l="0" t="0" r="r" b="b"/>
              <a:pathLst>
                <a:path w="900" h="440">
                  <a:moveTo>
                    <a:pt x="400" y="440"/>
                  </a:moveTo>
                  <a:lnTo>
                    <a:pt x="0" y="0"/>
                  </a:lnTo>
                  <a:lnTo>
                    <a:pt x="900" y="23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7586" name="Freeform 2"/>
            <p:cNvSpPr>
              <a:spLocks/>
            </p:cNvSpPr>
            <p:nvPr/>
          </p:nvSpPr>
          <p:spPr bwMode="auto">
            <a:xfrm>
              <a:off x="5710" y="1450"/>
              <a:ext cx="1100" cy="780"/>
            </a:xfrm>
            <a:custGeom>
              <a:avLst/>
              <a:gdLst/>
              <a:ahLst/>
              <a:cxnLst>
                <a:cxn ang="0">
                  <a:pos x="0" y="480"/>
                </a:cxn>
                <a:cxn ang="0">
                  <a:pos x="610" y="780"/>
                </a:cxn>
                <a:cxn ang="0">
                  <a:pos x="1100" y="0"/>
                </a:cxn>
              </a:cxnLst>
              <a:rect l="0" t="0" r="r" b="b"/>
              <a:pathLst>
                <a:path w="1100" h="780">
                  <a:moveTo>
                    <a:pt x="0" y="480"/>
                  </a:moveTo>
                  <a:lnTo>
                    <a:pt x="610" y="780"/>
                  </a:lnTo>
                  <a:lnTo>
                    <a:pt x="110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ESTIMATING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 estimation</a:t>
            </a:r>
          </a:p>
          <a:p>
            <a:pPr lvl="1"/>
            <a:r>
              <a:rPr lang="en-US" dirty="0" smtClean="0"/>
              <a:t>Check accuracy of current analysis</a:t>
            </a:r>
          </a:p>
          <a:p>
            <a:pPr lvl="1"/>
            <a:r>
              <a:rPr lang="en-US" dirty="0" smtClean="0"/>
              <a:t>Criterion for mesh refinement</a:t>
            </a:r>
          </a:p>
          <a:p>
            <a:pPr lvl="1"/>
            <a:r>
              <a:rPr lang="en-US" dirty="0" smtClean="0"/>
              <a:t>Gauss point stress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, averaged nodal stress </a:t>
            </a:r>
            <a:r>
              <a:rPr lang="en-US" dirty="0" smtClean="0">
                <a:latin typeface="Symbol" pitchFamily="18" charset="2"/>
              </a:rPr>
              <a:t>s</a:t>
            </a:r>
            <a:r>
              <a:rPr lang="en-US" dirty="0" smtClean="0"/>
              <a:t>*</a:t>
            </a:r>
          </a:p>
          <a:p>
            <a:pPr lvl="1"/>
            <a:r>
              <a:rPr lang="en-US" dirty="0" smtClean="0"/>
              <a:t>Difference in stresses</a:t>
            </a:r>
          </a:p>
          <a:p>
            <a:pPr lvl="1"/>
            <a:r>
              <a:rPr lang="en-US" dirty="0" smtClean="0"/>
              <a:t>Strain energies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Error estimation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current mesh size is considered to be appropriate, if 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 ≈ 0.05</a:t>
            </a:r>
            <a:endParaRPr lang="en-US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4273" name="Object 1"/>
          <p:cNvGraphicFramePr>
            <a:graphicFrameLocks noChangeAspect="1"/>
          </p:cNvGraphicFramePr>
          <p:nvPr/>
        </p:nvGraphicFramePr>
        <p:xfrm>
          <a:off x="3735388" y="2317750"/>
          <a:ext cx="1230312" cy="373063"/>
        </p:xfrm>
        <a:graphic>
          <a:graphicData uri="http://schemas.openxmlformats.org/presentationml/2006/ole">
            <p:oleObj spid="_x0000_s54273" name="Equation" r:id="rId3" imgW="1206360" imgH="368280" progId="Equation.DSMT4">
              <p:embed/>
            </p:oleObj>
          </a:graphicData>
        </a:graphic>
      </p:graphicFrame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500188" y="3087688"/>
          <a:ext cx="1905000" cy="693737"/>
        </p:xfrm>
        <a:graphic>
          <a:graphicData uri="http://schemas.openxmlformats.org/presentationml/2006/ole">
            <p:oleObj spid="_x0000_s54275" name="Equation" r:id="rId4" imgW="1879560" imgH="698400" progId="Equation.DSMT4">
              <p:embed/>
            </p:oleObj>
          </a:graphicData>
        </a:graphic>
      </p:graphicFrame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4673600" y="3087688"/>
          <a:ext cx="2009775" cy="692150"/>
        </p:xfrm>
        <a:graphic>
          <a:graphicData uri="http://schemas.openxmlformats.org/presentationml/2006/ole">
            <p:oleObj spid="_x0000_s54277" name="Equation" r:id="rId5" imgW="2006280" imgH="698400" progId="Equation.DSMT4">
              <p:embed/>
            </p:oleObj>
          </a:graphicData>
        </a:graphic>
      </p:graphicFrame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714500" y="4668838"/>
          <a:ext cx="1381125" cy="757237"/>
        </p:xfrm>
        <a:graphic>
          <a:graphicData uri="http://schemas.openxmlformats.org/presentationml/2006/ole">
            <p:oleObj spid="_x0000_s54279" name="Equation" r:id="rId6" imgW="1384200" imgH="76176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MODELING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720294"/>
          </a:xfrm>
        </p:spPr>
        <p:txBody>
          <a:bodyPr/>
          <a:lstStyle/>
          <a:p>
            <a:r>
              <a:rPr lang="en-US" dirty="0" smtClean="0"/>
              <a:t>Model abstraction</a:t>
            </a:r>
          </a:p>
          <a:p>
            <a:pPr lvl="1"/>
            <a:r>
              <a:rPr lang="en-US" dirty="0" smtClean="0"/>
              <a:t>FE model can be different from the physical model</a:t>
            </a:r>
          </a:p>
          <a:p>
            <a:pPr lvl="1"/>
            <a:r>
              <a:rPr lang="en-US" dirty="0" smtClean="0"/>
              <a:t>It would be better to gain insight from several simple models than to spend time making a single detail model</a:t>
            </a:r>
          </a:p>
          <a:p>
            <a:pPr lvl="1"/>
            <a:r>
              <a:rPr lang="en-US" dirty="0" smtClean="0"/>
              <a:t>Depending on intention, FE model should have different level of detail</a:t>
            </a:r>
          </a:p>
          <a:p>
            <a:pPr lvl="1"/>
            <a:r>
              <a:rPr lang="en-US" dirty="0" smtClean="0"/>
              <a:t>Example of unnecessarily detail model (purpose: bending/</a:t>
            </a:r>
            <a:r>
              <a:rPr lang="en-US" dirty="0" err="1" smtClean="0"/>
              <a:t>torsional</a:t>
            </a:r>
            <a:r>
              <a:rPr lang="en-US" dirty="0" smtClean="0"/>
              <a:t> stiffness)</a:t>
            </a:r>
            <a:endParaRPr lang="en-US" dirty="0"/>
          </a:p>
        </p:txBody>
      </p:sp>
      <p:pic>
        <p:nvPicPr>
          <p:cNvPr id="4" name="Picture 3" descr="kinetic2"/>
          <p:cNvPicPr>
            <a:picLocks noChangeAspect="1"/>
          </p:cNvPicPr>
          <p:nvPr/>
        </p:nvPicPr>
        <p:blipFill>
          <a:blip r:embed="rId2" cstate="print">
            <a:lum bright="-96000"/>
          </a:blip>
          <a:srcRect/>
          <a:stretch>
            <a:fillRect/>
          </a:stretch>
        </p:blipFill>
        <p:spPr bwMode="auto">
          <a:xfrm>
            <a:off x="2028005" y="3003773"/>
            <a:ext cx="4723448" cy="36604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meshing vs. mapped meshing</a:t>
            </a:r>
          </a:p>
          <a:p>
            <a:pPr lvl="1"/>
            <a:r>
              <a:rPr lang="en-US" dirty="0" smtClean="0"/>
              <a:t>Free meshing: the user provides a general guideline of meshing and the FE software will make the mesh according to it</a:t>
            </a:r>
          </a:p>
          <a:p>
            <a:pPr lvl="1"/>
            <a:r>
              <a:rPr lang="en-US" dirty="0" smtClean="0"/>
              <a:t>Mapped meshing: the user provides detailed instructions of how the mesh should be created</a:t>
            </a:r>
          </a:p>
          <a:p>
            <a:pPr lvl="1"/>
            <a:r>
              <a:rPr lang="en-US" dirty="0" smtClean="0"/>
              <a:t>In 2D, all surfaces are divided into topologically four-sided quadrilaterals</a:t>
            </a:r>
          </a:p>
          <a:p>
            <a:pPr lvl="1"/>
            <a:r>
              <a:rPr lang="en-US" dirty="0" smtClean="0"/>
              <a:t>The user then specifies how many elements will be generated in each side of the quadrilateral</a:t>
            </a:r>
            <a:endParaRPr lang="en-US" dirty="0"/>
          </a:p>
        </p:txBody>
      </p:sp>
      <p:sp>
        <p:nvSpPr>
          <p:cNvPr id="52275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2225" name="Group 1"/>
          <p:cNvGrpSpPr>
            <a:grpSpLocks noChangeAspect="1"/>
          </p:cNvGrpSpPr>
          <p:nvPr/>
        </p:nvGrpSpPr>
        <p:grpSpPr bwMode="auto">
          <a:xfrm>
            <a:off x="685800" y="3924299"/>
            <a:ext cx="7686676" cy="2638426"/>
            <a:chOff x="3330" y="8650"/>
            <a:chExt cx="6053" cy="2077"/>
          </a:xfrm>
        </p:grpSpPr>
        <p:sp>
          <p:nvSpPr>
            <p:cNvPr id="52274" name="Freeform 50"/>
            <p:cNvSpPr>
              <a:spLocks noChangeAspect="1"/>
            </p:cNvSpPr>
            <p:nvPr/>
          </p:nvSpPr>
          <p:spPr bwMode="auto">
            <a:xfrm>
              <a:off x="3630" y="8933"/>
              <a:ext cx="2477" cy="1233"/>
            </a:xfrm>
            <a:custGeom>
              <a:avLst/>
              <a:gdLst/>
              <a:ahLst/>
              <a:cxnLst>
                <a:cxn ang="0">
                  <a:pos x="750" y="1230"/>
                </a:cxn>
                <a:cxn ang="0">
                  <a:pos x="0" y="1233"/>
                </a:cxn>
                <a:cxn ang="0">
                  <a:pos x="0" y="0"/>
                </a:cxn>
                <a:cxn ang="0">
                  <a:pos x="2477" y="0"/>
                </a:cxn>
                <a:cxn ang="0">
                  <a:pos x="2477" y="1233"/>
                </a:cxn>
                <a:cxn ang="0">
                  <a:pos x="1718" y="1230"/>
                </a:cxn>
              </a:cxnLst>
              <a:rect l="0" t="0" r="r" b="b"/>
              <a:pathLst>
                <a:path w="2477" h="1233">
                  <a:moveTo>
                    <a:pt x="750" y="1230"/>
                  </a:moveTo>
                  <a:lnTo>
                    <a:pt x="0" y="1233"/>
                  </a:lnTo>
                  <a:lnTo>
                    <a:pt x="0" y="0"/>
                  </a:lnTo>
                  <a:lnTo>
                    <a:pt x="2477" y="0"/>
                  </a:lnTo>
                  <a:lnTo>
                    <a:pt x="2477" y="1233"/>
                  </a:lnTo>
                  <a:lnTo>
                    <a:pt x="1718" y="123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73" name="Arc 49"/>
            <p:cNvSpPr>
              <a:spLocks noChangeAspect="1"/>
            </p:cNvSpPr>
            <p:nvPr/>
          </p:nvSpPr>
          <p:spPr bwMode="auto">
            <a:xfrm>
              <a:off x="4377" y="9677"/>
              <a:ext cx="975" cy="488"/>
            </a:xfrm>
            <a:custGeom>
              <a:avLst/>
              <a:gdLst>
                <a:gd name="G0" fmla="+- 21596 0 0"/>
                <a:gd name="G1" fmla="+- 21600 0 0"/>
                <a:gd name="G2" fmla="+- 21600 0 0"/>
                <a:gd name="T0" fmla="*/ 0 w 43196"/>
                <a:gd name="T1" fmla="*/ 21188 h 21600"/>
                <a:gd name="T2" fmla="*/ 43196 w 43196"/>
                <a:gd name="T3" fmla="*/ 21600 h 21600"/>
                <a:gd name="T4" fmla="*/ 21596 w 43196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196" h="21600" fill="none" extrusionOk="0">
                  <a:moveTo>
                    <a:pt x="-1" y="21187"/>
                  </a:moveTo>
                  <a:cubicBezTo>
                    <a:pt x="224" y="9421"/>
                    <a:pt x="9827" y="-1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</a:path>
                <a:path w="43196" h="21600" stroke="0" extrusionOk="0">
                  <a:moveTo>
                    <a:pt x="-1" y="21187"/>
                  </a:moveTo>
                  <a:cubicBezTo>
                    <a:pt x="224" y="9421"/>
                    <a:pt x="9827" y="-1"/>
                    <a:pt x="21596" y="0"/>
                  </a:cubicBezTo>
                  <a:cubicBezTo>
                    <a:pt x="33525" y="0"/>
                    <a:pt x="43196" y="9670"/>
                    <a:pt x="43196" y="21600"/>
                  </a:cubicBezTo>
                  <a:lnTo>
                    <a:pt x="21596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72" name="Text Box 48"/>
            <p:cNvSpPr txBox="1">
              <a:spLocks noChangeArrowheads="1"/>
            </p:cNvSpPr>
            <p:nvPr/>
          </p:nvSpPr>
          <p:spPr bwMode="auto">
            <a:xfrm>
              <a:off x="3330" y="9360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71" name="Text Box 47"/>
            <p:cNvSpPr txBox="1">
              <a:spLocks noChangeArrowheads="1"/>
            </p:cNvSpPr>
            <p:nvPr/>
          </p:nvSpPr>
          <p:spPr bwMode="auto">
            <a:xfrm>
              <a:off x="4687" y="8650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70" name="Text Box 46"/>
            <p:cNvSpPr txBox="1">
              <a:spLocks noChangeArrowheads="1"/>
            </p:cNvSpPr>
            <p:nvPr/>
          </p:nvSpPr>
          <p:spPr bwMode="auto">
            <a:xfrm>
              <a:off x="6098" y="9377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69" name="Text Box 45"/>
            <p:cNvSpPr txBox="1">
              <a:spLocks noChangeArrowheads="1"/>
            </p:cNvSpPr>
            <p:nvPr/>
          </p:nvSpPr>
          <p:spPr bwMode="auto">
            <a:xfrm>
              <a:off x="5612" y="10175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68" name="Text Box 44"/>
            <p:cNvSpPr txBox="1">
              <a:spLocks noChangeArrowheads="1"/>
            </p:cNvSpPr>
            <p:nvPr/>
          </p:nvSpPr>
          <p:spPr bwMode="auto">
            <a:xfrm>
              <a:off x="4718" y="9700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67" name="Text Box 43"/>
            <p:cNvSpPr txBox="1">
              <a:spLocks noChangeArrowheads="1"/>
            </p:cNvSpPr>
            <p:nvPr/>
          </p:nvSpPr>
          <p:spPr bwMode="auto">
            <a:xfrm>
              <a:off x="3892" y="10166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6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66" name="Rectangle 42"/>
            <p:cNvSpPr>
              <a:spLocks noChangeArrowheads="1"/>
            </p:cNvSpPr>
            <p:nvPr/>
          </p:nvSpPr>
          <p:spPr bwMode="auto">
            <a:xfrm>
              <a:off x="7605" y="8925"/>
              <a:ext cx="1200" cy="1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5" name="Line 41"/>
            <p:cNvSpPr>
              <a:spLocks noChangeShapeType="1"/>
            </p:cNvSpPr>
            <p:nvPr/>
          </p:nvSpPr>
          <p:spPr bwMode="auto">
            <a:xfrm>
              <a:off x="7606" y="9525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4" name="Line 40"/>
            <p:cNvSpPr>
              <a:spLocks noChangeShapeType="1"/>
            </p:cNvSpPr>
            <p:nvPr/>
          </p:nvSpPr>
          <p:spPr bwMode="auto">
            <a:xfrm>
              <a:off x="7606" y="9227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3" name="Line 39"/>
            <p:cNvSpPr>
              <a:spLocks noChangeShapeType="1"/>
            </p:cNvSpPr>
            <p:nvPr/>
          </p:nvSpPr>
          <p:spPr bwMode="auto">
            <a:xfrm>
              <a:off x="7604" y="9840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 rot="-5400000">
              <a:off x="7502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1" name="Line 37"/>
            <p:cNvSpPr>
              <a:spLocks noChangeShapeType="1"/>
            </p:cNvSpPr>
            <p:nvPr/>
          </p:nvSpPr>
          <p:spPr bwMode="auto">
            <a:xfrm rot="-5400000">
              <a:off x="7700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60" name="Line 36"/>
            <p:cNvSpPr>
              <a:spLocks noChangeShapeType="1"/>
            </p:cNvSpPr>
            <p:nvPr/>
          </p:nvSpPr>
          <p:spPr bwMode="auto">
            <a:xfrm rot="-5400000">
              <a:off x="7899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9" name="Line 35"/>
            <p:cNvSpPr>
              <a:spLocks noChangeShapeType="1"/>
            </p:cNvSpPr>
            <p:nvPr/>
          </p:nvSpPr>
          <p:spPr bwMode="auto">
            <a:xfrm rot="-5400000">
              <a:off x="7303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 rot="-5400000">
              <a:off x="7203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 rot="-5400000">
              <a:off x="7104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6" name="Line 32"/>
            <p:cNvSpPr>
              <a:spLocks noChangeShapeType="1"/>
            </p:cNvSpPr>
            <p:nvPr/>
          </p:nvSpPr>
          <p:spPr bwMode="auto">
            <a:xfrm rot="-5400000">
              <a:off x="7999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5" name="Line 31"/>
            <p:cNvSpPr>
              <a:spLocks noChangeShapeType="1"/>
            </p:cNvSpPr>
            <p:nvPr/>
          </p:nvSpPr>
          <p:spPr bwMode="auto">
            <a:xfrm rot="-5400000">
              <a:off x="8098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 rot="-5400000">
              <a:off x="7800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 rot="-5400000">
              <a:off x="7601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2" name="Line 28"/>
            <p:cNvSpPr>
              <a:spLocks noChangeShapeType="1"/>
            </p:cNvSpPr>
            <p:nvPr/>
          </p:nvSpPr>
          <p:spPr bwMode="auto">
            <a:xfrm rot="-5400000">
              <a:off x="7402" y="9518"/>
              <a:ext cx="12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51" name="Text Box 27"/>
            <p:cNvSpPr txBox="1">
              <a:spLocks noChangeArrowheads="1"/>
            </p:cNvSpPr>
            <p:nvPr/>
          </p:nvSpPr>
          <p:spPr bwMode="auto">
            <a:xfrm>
              <a:off x="8842" y="9367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50" name="Text Box 26"/>
            <p:cNvSpPr txBox="1">
              <a:spLocks noChangeArrowheads="1"/>
            </p:cNvSpPr>
            <p:nvPr/>
          </p:nvSpPr>
          <p:spPr bwMode="auto">
            <a:xfrm>
              <a:off x="7274" y="9358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6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9" name="Text Box 25"/>
            <p:cNvSpPr txBox="1">
              <a:spLocks noChangeArrowheads="1"/>
            </p:cNvSpPr>
            <p:nvPr/>
          </p:nvSpPr>
          <p:spPr bwMode="auto">
            <a:xfrm>
              <a:off x="7948" y="8659"/>
              <a:ext cx="51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1-2-3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8" name="Text Box 24"/>
            <p:cNvSpPr txBox="1">
              <a:spLocks noChangeArrowheads="1"/>
            </p:cNvSpPr>
            <p:nvPr/>
          </p:nvSpPr>
          <p:spPr bwMode="auto">
            <a:xfrm>
              <a:off x="8070" y="10117"/>
              <a:ext cx="285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47" name="Line 23"/>
            <p:cNvSpPr>
              <a:spLocks noChangeShapeType="1"/>
            </p:cNvSpPr>
            <p:nvPr/>
          </p:nvSpPr>
          <p:spPr bwMode="auto">
            <a:xfrm flipV="1">
              <a:off x="4868" y="8933"/>
              <a:ext cx="0" cy="7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 flipV="1">
              <a:off x="5220" y="8940"/>
              <a:ext cx="885" cy="89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5" name="Line 21"/>
            <p:cNvSpPr>
              <a:spLocks noChangeShapeType="1"/>
            </p:cNvSpPr>
            <p:nvPr/>
          </p:nvSpPr>
          <p:spPr bwMode="auto">
            <a:xfrm flipH="1" flipV="1">
              <a:off x="3630" y="8925"/>
              <a:ext cx="870" cy="91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4" name="Line 20"/>
            <p:cNvSpPr>
              <a:spLocks noChangeShapeType="1"/>
            </p:cNvSpPr>
            <p:nvPr/>
          </p:nvSpPr>
          <p:spPr bwMode="auto">
            <a:xfrm flipV="1">
              <a:off x="4973" y="8925"/>
              <a:ext cx="307" cy="7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 flipV="1">
              <a:off x="5100" y="8933"/>
              <a:ext cx="578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2" name="Line 18"/>
            <p:cNvSpPr>
              <a:spLocks noChangeShapeType="1"/>
            </p:cNvSpPr>
            <p:nvPr/>
          </p:nvSpPr>
          <p:spPr bwMode="auto">
            <a:xfrm flipV="1">
              <a:off x="5295" y="9435"/>
              <a:ext cx="803" cy="50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 flipV="1">
              <a:off x="5333" y="9848"/>
              <a:ext cx="772" cy="2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40" name="Line 16"/>
            <p:cNvSpPr>
              <a:spLocks noChangeShapeType="1"/>
            </p:cNvSpPr>
            <p:nvPr/>
          </p:nvSpPr>
          <p:spPr bwMode="auto">
            <a:xfrm flipH="1" flipV="1">
              <a:off x="4463" y="8933"/>
              <a:ext cx="270" cy="75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9" name="Line 15"/>
            <p:cNvSpPr>
              <a:spLocks noChangeShapeType="1"/>
            </p:cNvSpPr>
            <p:nvPr/>
          </p:nvSpPr>
          <p:spPr bwMode="auto">
            <a:xfrm flipH="1" flipV="1">
              <a:off x="4080" y="8940"/>
              <a:ext cx="510" cy="8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8" name="Line 14"/>
            <p:cNvSpPr>
              <a:spLocks noChangeShapeType="1"/>
            </p:cNvSpPr>
            <p:nvPr/>
          </p:nvSpPr>
          <p:spPr bwMode="auto">
            <a:xfrm flipH="1" flipV="1">
              <a:off x="3630" y="9413"/>
              <a:ext cx="788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7" name="Line 13"/>
            <p:cNvSpPr>
              <a:spLocks noChangeShapeType="1"/>
            </p:cNvSpPr>
            <p:nvPr/>
          </p:nvSpPr>
          <p:spPr bwMode="auto">
            <a:xfrm flipH="1" flipV="1">
              <a:off x="3631" y="9826"/>
              <a:ext cx="757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6" name="Freeform 12"/>
            <p:cNvSpPr>
              <a:spLocks/>
            </p:cNvSpPr>
            <p:nvPr/>
          </p:nvSpPr>
          <p:spPr bwMode="auto">
            <a:xfrm>
              <a:off x="3788" y="9188"/>
              <a:ext cx="102" cy="982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5" name="Freeform 11"/>
            <p:cNvSpPr>
              <a:spLocks/>
            </p:cNvSpPr>
            <p:nvPr/>
          </p:nvSpPr>
          <p:spPr bwMode="auto">
            <a:xfrm flipH="1">
              <a:off x="5858" y="9198"/>
              <a:ext cx="87" cy="960"/>
            </a:xfrm>
            <a:custGeom>
              <a:avLst/>
              <a:gdLst/>
              <a:ahLst/>
              <a:cxnLst>
                <a:cxn ang="0">
                  <a:pos x="12" y="937"/>
                </a:cxn>
                <a:cxn ang="0">
                  <a:pos x="12" y="442"/>
                </a:cxn>
                <a:cxn ang="0">
                  <a:pos x="87" y="0"/>
                </a:cxn>
              </a:cxnLst>
              <a:rect l="0" t="0" r="r" b="b"/>
              <a:pathLst>
                <a:path w="87" h="937">
                  <a:moveTo>
                    <a:pt x="12" y="937"/>
                  </a:moveTo>
                  <a:cubicBezTo>
                    <a:pt x="6" y="767"/>
                    <a:pt x="0" y="598"/>
                    <a:pt x="12" y="442"/>
                  </a:cubicBezTo>
                  <a:cubicBezTo>
                    <a:pt x="24" y="286"/>
                    <a:pt x="55" y="143"/>
                    <a:pt x="8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4" name="Freeform 10"/>
            <p:cNvSpPr>
              <a:spLocks/>
            </p:cNvSpPr>
            <p:nvPr/>
          </p:nvSpPr>
          <p:spPr bwMode="auto">
            <a:xfrm>
              <a:off x="3976" y="9390"/>
              <a:ext cx="97" cy="765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3" name="Freeform 9"/>
            <p:cNvSpPr>
              <a:spLocks/>
            </p:cNvSpPr>
            <p:nvPr/>
          </p:nvSpPr>
          <p:spPr bwMode="auto">
            <a:xfrm flipH="1">
              <a:off x="5656" y="9392"/>
              <a:ext cx="97" cy="765"/>
            </a:xfrm>
            <a:custGeom>
              <a:avLst/>
              <a:gdLst/>
              <a:ahLst/>
              <a:cxnLst>
                <a:cxn ang="0">
                  <a:pos x="14" y="765"/>
                </a:cxn>
                <a:cxn ang="0">
                  <a:pos x="14" y="398"/>
                </a:cxn>
                <a:cxn ang="0">
                  <a:pos x="97" y="0"/>
                </a:cxn>
              </a:cxnLst>
              <a:rect l="0" t="0" r="r" b="b"/>
              <a:pathLst>
                <a:path w="97" h="765">
                  <a:moveTo>
                    <a:pt x="14" y="765"/>
                  </a:moveTo>
                  <a:cubicBezTo>
                    <a:pt x="7" y="645"/>
                    <a:pt x="0" y="525"/>
                    <a:pt x="14" y="398"/>
                  </a:cubicBezTo>
                  <a:cubicBezTo>
                    <a:pt x="28" y="271"/>
                    <a:pt x="62" y="135"/>
                    <a:pt x="97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2" name="Freeform 8"/>
            <p:cNvSpPr>
              <a:spLocks/>
            </p:cNvSpPr>
            <p:nvPr/>
          </p:nvSpPr>
          <p:spPr bwMode="auto">
            <a:xfrm>
              <a:off x="4153" y="9615"/>
              <a:ext cx="122" cy="555"/>
            </a:xfrm>
            <a:custGeom>
              <a:avLst/>
              <a:gdLst/>
              <a:ahLst/>
              <a:cxnLst>
                <a:cxn ang="0">
                  <a:pos x="17" y="555"/>
                </a:cxn>
                <a:cxn ang="0">
                  <a:pos x="17" y="285"/>
                </a:cxn>
                <a:cxn ang="0">
                  <a:pos x="122" y="0"/>
                </a:cxn>
              </a:cxnLst>
              <a:rect l="0" t="0" r="r" b="b"/>
              <a:pathLst>
                <a:path w="122" h="555">
                  <a:moveTo>
                    <a:pt x="17" y="555"/>
                  </a:moveTo>
                  <a:cubicBezTo>
                    <a:pt x="8" y="466"/>
                    <a:pt x="0" y="377"/>
                    <a:pt x="17" y="285"/>
                  </a:cubicBezTo>
                  <a:cubicBezTo>
                    <a:pt x="34" y="193"/>
                    <a:pt x="78" y="96"/>
                    <a:pt x="122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1" name="Freeform 7"/>
            <p:cNvSpPr>
              <a:spLocks/>
            </p:cNvSpPr>
            <p:nvPr/>
          </p:nvSpPr>
          <p:spPr bwMode="auto">
            <a:xfrm flipH="1">
              <a:off x="5443" y="9610"/>
              <a:ext cx="122" cy="555"/>
            </a:xfrm>
            <a:custGeom>
              <a:avLst/>
              <a:gdLst/>
              <a:ahLst/>
              <a:cxnLst>
                <a:cxn ang="0">
                  <a:pos x="17" y="555"/>
                </a:cxn>
                <a:cxn ang="0">
                  <a:pos x="17" y="285"/>
                </a:cxn>
                <a:cxn ang="0">
                  <a:pos x="122" y="0"/>
                </a:cxn>
              </a:cxnLst>
              <a:rect l="0" t="0" r="r" b="b"/>
              <a:pathLst>
                <a:path w="122" h="555">
                  <a:moveTo>
                    <a:pt x="17" y="555"/>
                  </a:moveTo>
                  <a:cubicBezTo>
                    <a:pt x="8" y="466"/>
                    <a:pt x="0" y="377"/>
                    <a:pt x="17" y="285"/>
                  </a:cubicBezTo>
                  <a:cubicBezTo>
                    <a:pt x="34" y="193"/>
                    <a:pt x="78" y="96"/>
                    <a:pt x="122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30" name="Freeform 6"/>
            <p:cNvSpPr>
              <a:spLocks/>
            </p:cNvSpPr>
            <p:nvPr/>
          </p:nvSpPr>
          <p:spPr bwMode="auto">
            <a:xfrm>
              <a:off x="4073" y="9299"/>
              <a:ext cx="1575" cy="91"/>
            </a:xfrm>
            <a:custGeom>
              <a:avLst/>
              <a:gdLst/>
              <a:ahLst/>
              <a:cxnLst>
                <a:cxn ang="0">
                  <a:pos x="0" y="91"/>
                </a:cxn>
                <a:cxn ang="0">
                  <a:pos x="787" y="1"/>
                </a:cxn>
                <a:cxn ang="0">
                  <a:pos x="1575" y="84"/>
                </a:cxn>
              </a:cxnLst>
              <a:rect l="0" t="0" r="r" b="b"/>
              <a:pathLst>
                <a:path w="1575" h="91">
                  <a:moveTo>
                    <a:pt x="0" y="91"/>
                  </a:moveTo>
                  <a:cubicBezTo>
                    <a:pt x="262" y="46"/>
                    <a:pt x="525" y="2"/>
                    <a:pt x="787" y="1"/>
                  </a:cubicBezTo>
                  <a:cubicBezTo>
                    <a:pt x="1049" y="0"/>
                    <a:pt x="1312" y="42"/>
                    <a:pt x="1575" y="84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29" name="Freeform 5"/>
            <p:cNvSpPr>
              <a:spLocks/>
            </p:cNvSpPr>
            <p:nvPr/>
          </p:nvSpPr>
          <p:spPr bwMode="auto">
            <a:xfrm>
              <a:off x="3885" y="9104"/>
              <a:ext cx="1965" cy="91"/>
            </a:xfrm>
            <a:custGeom>
              <a:avLst/>
              <a:gdLst/>
              <a:ahLst/>
              <a:cxnLst>
                <a:cxn ang="0">
                  <a:pos x="0" y="84"/>
                </a:cxn>
                <a:cxn ang="0">
                  <a:pos x="975" y="1"/>
                </a:cxn>
                <a:cxn ang="0">
                  <a:pos x="1965" y="91"/>
                </a:cxn>
              </a:cxnLst>
              <a:rect l="0" t="0" r="r" b="b"/>
              <a:pathLst>
                <a:path w="1965" h="91">
                  <a:moveTo>
                    <a:pt x="0" y="84"/>
                  </a:moveTo>
                  <a:cubicBezTo>
                    <a:pt x="324" y="42"/>
                    <a:pt x="648" y="0"/>
                    <a:pt x="975" y="1"/>
                  </a:cubicBezTo>
                  <a:cubicBezTo>
                    <a:pt x="1302" y="2"/>
                    <a:pt x="1633" y="46"/>
                    <a:pt x="1965" y="91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28" name="Freeform 4"/>
            <p:cNvSpPr>
              <a:spLocks/>
            </p:cNvSpPr>
            <p:nvPr/>
          </p:nvSpPr>
          <p:spPr bwMode="auto">
            <a:xfrm>
              <a:off x="4268" y="9494"/>
              <a:ext cx="1170" cy="121"/>
            </a:xfrm>
            <a:custGeom>
              <a:avLst/>
              <a:gdLst/>
              <a:ahLst/>
              <a:cxnLst>
                <a:cxn ang="0">
                  <a:pos x="0" y="114"/>
                </a:cxn>
                <a:cxn ang="0">
                  <a:pos x="600" y="1"/>
                </a:cxn>
                <a:cxn ang="0">
                  <a:pos x="1170" y="121"/>
                </a:cxn>
              </a:cxnLst>
              <a:rect l="0" t="0" r="r" b="b"/>
              <a:pathLst>
                <a:path w="1170" h="121">
                  <a:moveTo>
                    <a:pt x="0" y="114"/>
                  </a:moveTo>
                  <a:cubicBezTo>
                    <a:pt x="202" y="57"/>
                    <a:pt x="405" y="0"/>
                    <a:pt x="600" y="1"/>
                  </a:cubicBezTo>
                  <a:cubicBezTo>
                    <a:pt x="795" y="2"/>
                    <a:pt x="982" y="61"/>
                    <a:pt x="1170" y="121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2227" name="Text Box 3"/>
            <p:cNvSpPr txBox="1">
              <a:spLocks noChangeArrowheads="1"/>
            </p:cNvSpPr>
            <p:nvPr/>
          </p:nvSpPr>
          <p:spPr bwMode="auto">
            <a:xfrm>
              <a:off x="3707" y="10419"/>
              <a:ext cx="230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(a) Physical mesh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226" name="Text Box 2"/>
            <p:cNvSpPr txBox="1">
              <a:spLocks noChangeArrowheads="1"/>
            </p:cNvSpPr>
            <p:nvPr/>
          </p:nvSpPr>
          <p:spPr bwMode="auto">
            <a:xfrm>
              <a:off x="7081" y="10419"/>
              <a:ext cx="2302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(b) Topological mesh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MAPPED MESH</a:t>
            </a:r>
            <a:endParaRPr lang="en-US" dirty="0"/>
          </a:p>
        </p:txBody>
      </p:sp>
      <p:pic>
        <p:nvPicPr>
          <p:cNvPr id="4" name="Picture 96" descr="ScreenShot8"/>
          <p:cNvPicPr>
            <a:picLocks noChangeAspect="1" noChangeArrowheads="1"/>
          </p:cNvPicPr>
          <p:nvPr/>
        </p:nvPicPr>
        <p:blipFill>
          <a:blip r:embed="rId2" cstate="print"/>
          <a:srcRect l="9731" r="7048"/>
          <a:stretch>
            <a:fillRect/>
          </a:stretch>
        </p:blipFill>
        <p:spPr bwMode="auto">
          <a:xfrm>
            <a:off x="612775" y="3575050"/>
            <a:ext cx="7477125" cy="2803525"/>
          </a:xfrm>
          <a:prstGeom prst="rect">
            <a:avLst/>
          </a:prstGeom>
          <a:noFill/>
        </p:spPr>
      </p:pic>
      <p:sp>
        <p:nvSpPr>
          <p:cNvPr id="5" name="Text Box 48"/>
          <p:cNvSpPr txBox="1">
            <a:spLocks noChangeAspect="1" noChangeArrowheads="1"/>
          </p:cNvSpPr>
          <p:nvPr/>
        </p:nvSpPr>
        <p:spPr bwMode="auto">
          <a:xfrm>
            <a:off x="3983038" y="2160588"/>
            <a:ext cx="31115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6</a:t>
            </a:r>
          </a:p>
        </p:txBody>
      </p:sp>
      <p:sp>
        <p:nvSpPr>
          <p:cNvPr id="6" name="Text Box 49"/>
          <p:cNvSpPr txBox="1">
            <a:spLocks noChangeAspect="1" noChangeArrowheads="1"/>
          </p:cNvSpPr>
          <p:nvPr/>
        </p:nvSpPr>
        <p:spPr bwMode="auto">
          <a:xfrm>
            <a:off x="4083050" y="2882900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7</a:t>
            </a:r>
          </a:p>
        </p:txBody>
      </p:sp>
      <p:sp>
        <p:nvSpPr>
          <p:cNvPr id="7" name="Text Box 50"/>
          <p:cNvSpPr txBox="1">
            <a:spLocks noChangeAspect="1" noChangeArrowheads="1"/>
          </p:cNvSpPr>
          <p:nvPr/>
        </p:nvSpPr>
        <p:spPr bwMode="auto">
          <a:xfrm>
            <a:off x="2473325" y="2759075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4</a:t>
            </a:r>
          </a:p>
        </p:txBody>
      </p:sp>
      <p:sp>
        <p:nvSpPr>
          <p:cNvPr id="8" name="Text Box 51"/>
          <p:cNvSpPr txBox="1">
            <a:spLocks noChangeAspect="1" noChangeArrowheads="1"/>
          </p:cNvSpPr>
          <p:nvPr/>
        </p:nvSpPr>
        <p:spPr bwMode="auto">
          <a:xfrm>
            <a:off x="2478088" y="2305050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3</a:t>
            </a:r>
          </a:p>
        </p:txBody>
      </p:sp>
      <p:sp>
        <p:nvSpPr>
          <p:cNvPr id="9" name="Text Box 52"/>
          <p:cNvSpPr txBox="1">
            <a:spLocks noChangeAspect="1" noChangeArrowheads="1"/>
          </p:cNvSpPr>
          <p:nvPr/>
        </p:nvSpPr>
        <p:spPr bwMode="auto">
          <a:xfrm>
            <a:off x="1865313" y="3013075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</a:t>
            </a:r>
          </a:p>
        </p:txBody>
      </p:sp>
      <p:sp>
        <p:nvSpPr>
          <p:cNvPr id="10" name="Text Box 53"/>
          <p:cNvSpPr txBox="1">
            <a:spLocks noChangeAspect="1" noChangeArrowheads="1"/>
          </p:cNvSpPr>
          <p:nvPr/>
        </p:nvSpPr>
        <p:spPr bwMode="auto">
          <a:xfrm>
            <a:off x="1876425" y="2044700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</a:t>
            </a:r>
          </a:p>
        </p:txBody>
      </p:sp>
      <p:sp>
        <p:nvSpPr>
          <p:cNvPr id="11" name="Text Box 54"/>
          <p:cNvSpPr txBox="1">
            <a:spLocks noChangeAspect="1" noChangeArrowheads="1"/>
          </p:cNvSpPr>
          <p:nvPr/>
        </p:nvSpPr>
        <p:spPr bwMode="auto">
          <a:xfrm>
            <a:off x="849313" y="2503488"/>
            <a:ext cx="311150" cy="3667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</a:t>
            </a:r>
          </a:p>
        </p:txBody>
      </p:sp>
      <p:sp>
        <p:nvSpPr>
          <p:cNvPr id="12" name="Text Box 55"/>
          <p:cNvSpPr txBox="1">
            <a:spLocks noChangeAspect="1" noChangeArrowheads="1"/>
          </p:cNvSpPr>
          <p:nvPr/>
        </p:nvSpPr>
        <p:spPr bwMode="auto">
          <a:xfrm>
            <a:off x="6196013" y="2314575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8</a:t>
            </a:r>
          </a:p>
        </p:txBody>
      </p:sp>
      <p:sp>
        <p:nvSpPr>
          <p:cNvPr id="13" name="Text Box 56"/>
          <p:cNvSpPr txBox="1">
            <a:spLocks noChangeAspect="1" noChangeArrowheads="1"/>
          </p:cNvSpPr>
          <p:nvPr/>
        </p:nvSpPr>
        <p:spPr bwMode="auto">
          <a:xfrm>
            <a:off x="6711950" y="2190750"/>
            <a:ext cx="311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9</a:t>
            </a:r>
          </a:p>
        </p:txBody>
      </p:sp>
      <p:sp>
        <p:nvSpPr>
          <p:cNvPr id="14" name="Text Box 57"/>
          <p:cNvSpPr txBox="1">
            <a:spLocks noChangeAspect="1" noChangeArrowheads="1"/>
          </p:cNvSpPr>
          <p:nvPr/>
        </p:nvSpPr>
        <p:spPr bwMode="auto">
          <a:xfrm>
            <a:off x="6727825" y="2854325"/>
            <a:ext cx="438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10</a:t>
            </a:r>
          </a:p>
        </p:txBody>
      </p:sp>
      <p:sp>
        <p:nvSpPr>
          <p:cNvPr id="15" name="Text Box 58"/>
          <p:cNvSpPr txBox="1">
            <a:spLocks noChangeAspect="1" noChangeArrowheads="1"/>
          </p:cNvSpPr>
          <p:nvPr/>
        </p:nvSpPr>
        <p:spPr bwMode="auto">
          <a:xfrm>
            <a:off x="6038850" y="2746375"/>
            <a:ext cx="438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11</a:t>
            </a:r>
          </a:p>
        </p:txBody>
      </p:sp>
      <p:sp>
        <p:nvSpPr>
          <p:cNvPr id="16" name="Text Box 59"/>
          <p:cNvSpPr txBox="1">
            <a:spLocks noChangeAspect="1" noChangeArrowheads="1"/>
          </p:cNvSpPr>
          <p:nvPr/>
        </p:nvSpPr>
        <p:spPr bwMode="auto">
          <a:xfrm>
            <a:off x="7510463" y="2489200"/>
            <a:ext cx="438150" cy="3667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12</a:t>
            </a:r>
          </a:p>
        </p:txBody>
      </p:sp>
      <p:sp>
        <p:nvSpPr>
          <p:cNvPr id="17" name="Line 60"/>
          <p:cNvSpPr>
            <a:spLocks noChangeAspect="1" noChangeShapeType="1"/>
          </p:cNvSpPr>
          <p:nvPr/>
        </p:nvSpPr>
        <p:spPr bwMode="auto">
          <a:xfrm>
            <a:off x="2139950" y="2714625"/>
            <a:ext cx="954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61"/>
          <p:cNvSpPr>
            <a:spLocks noChangeAspect="1" noChangeShapeType="1"/>
          </p:cNvSpPr>
          <p:nvPr/>
        </p:nvSpPr>
        <p:spPr bwMode="auto">
          <a:xfrm flipV="1">
            <a:off x="2139950" y="2032000"/>
            <a:ext cx="288925" cy="688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62"/>
          <p:cNvSpPr>
            <a:spLocks noChangeAspect="1" noChangeShapeType="1"/>
          </p:cNvSpPr>
          <p:nvPr/>
        </p:nvSpPr>
        <p:spPr bwMode="auto">
          <a:xfrm>
            <a:off x="2139950" y="2714625"/>
            <a:ext cx="282575" cy="671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63"/>
          <p:cNvSpPr>
            <a:spLocks noChangeAspect="1" noChangeShapeType="1"/>
          </p:cNvSpPr>
          <p:nvPr/>
        </p:nvSpPr>
        <p:spPr bwMode="auto">
          <a:xfrm flipV="1">
            <a:off x="2422525" y="2852738"/>
            <a:ext cx="803275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Line 64"/>
          <p:cNvSpPr>
            <a:spLocks noChangeAspect="1" noChangeShapeType="1"/>
          </p:cNvSpPr>
          <p:nvPr/>
        </p:nvSpPr>
        <p:spPr bwMode="auto">
          <a:xfrm>
            <a:off x="3225800" y="2846388"/>
            <a:ext cx="2030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Line 65"/>
          <p:cNvSpPr>
            <a:spLocks noChangeAspect="1" noChangeShapeType="1"/>
          </p:cNvSpPr>
          <p:nvPr/>
        </p:nvSpPr>
        <p:spPr bwMode="auto">
          <a:xfrm>
            <a:off x="3219450" y="2579688"/>
            <a:ext cx="2057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66"/>
          <p:cNvSpPr>
            <a:spLocks noChangeAspect="1" noChangeShapeType="1"/>
          </p:cNvSpPr>
          <p:nvPr/>
        </p:nvSpPr>
        <p:spPr bwMode="auto">
          <a:xfrm>
            <a:off x="5264150" y="2852738"/>
            <a:ext cx="1214438" cy="325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Line 67"/>
          <p:cNvSpPr>
            <a:spLocks noChangeAspect="1" noChangeShapeType="1"/>
          </p:cNvSpPr>
          <p:nvPr/>
        </p:nvSpPr>
        <p:spPr bwMode="auto">
          <a:xfrm flipV="1">
            <a:off x="5251450" y="2232025"/>
            <a:ext cx="1235075" cy="34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Line 68"/>
          <p:cNvSpPr>
            <a:spLocks noChangeAspect="1" noChangeShapeType="1"/>
          </p:cNvSpPr>
          <p:nvPr/>
        </p:nvSpPr>
        <p:spPr bwMode="auto">
          <a:xfrm>
            <a:off x="2416175" y="2032000"/>
            <a:ext cx="4062413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Line 69"/>
          <p:cNvSpPr>
            <a:spLocks noChangeAspect="1" noChangeShapeType="1"/>
          </p:cNvSpPr>
          <p:nvPr/>
        </p:nvSpPr>
        <p:spPr bwMode="auto">
          <a:xfrm flipV="1">
            <a:off x="2422525" y="3186113"/>
            <a:ext cx="4056063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70"/>
          <p:cNvSpPr>
            <a:spLocks noChangeAspect="1" noChangeShapeType="1"/>
          </p:cNvSpPr>
          <p:nvPr/>
        </p:nvSpPr>
        <p:spPr bwMode="auto">
          <a:xfrm flipH="1">
            <a:off x="1614488" y="3392488"/>
            <a:ext cx="801687" cy="5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Line 71"/>
          <p:cNvSpPr>
            <a:spLocks noChangeAspect="1" noChangeShapeType="1"/>
          </p:cNvSpPr>
          <p:nvPr/>
        </p:nvSpPr>
        <p:spPr bwMode="auto">
          <a:xfrm flipH="1" flipV="1">
            <a:off x="1608138" y="1981200"/>
            <a:ext cx="814387" cy="55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" name="Line 74"/>
          <p:cNvSpPr>
            <a:spLocks noChangeAspect="1" noChangeShapeType="1"/>
          </p:cNvSpPr>
          <p:nvPr/>
        </p:nvSpPr>
        <p:spPr bwMode="auto">
          <a:xfrm>
            <a:off x="5383213" y="2714625"/>
            <a:ext cx="1560512" cy="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75"/>
          <p:cNvSpPr>
            <a:spLocks noChangeAspect="1" noChangeShapeType="1"/>
          </p:cNvSpPr>
          <p:nvPr/>
        </p:nvSpPr>
        <p:spPr bwMode="auto">
          <a:xfrm>
            <a:off x="1603375" y="1981200"/>
            <a:ext cx="0" cy="201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Line 76"/>
          <p:cNvSpPr>
            <a:spLocks noChangeAspect="1" noChangeShapeType="1"/>
          </p:cNvSpPr>
          <p:nvPr/>
        </p:nvSpPr>
        <p:spPr bwMode="auto">
          <a:xfrm flipV="1">
            <a:off x="1614488" y="3251200"/>
            <a:ext cx="0" cy="201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Oval 77"/>
          <p:cNvSpPr>
            <a:spLocks noChangeAspect="1" noChangeArrowheads="1"/>
          </p:cNvSpPr>
          <p:nvPr/>
        </p:nvSpPr>
        <p:spPr bwMode="auto">
          <a:xfrm>
            <a:off x="1068388" y="2182813"/>
            <a:ext cx="1073150" cy="107473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rc 78"/>
          <p:cNvSpPr>
            <a:spLocks noChangeAspect="1"/>
          </p:cNvSpPr>
          <p:nvPr/>
        </p:nvSpPr>
        <p:spPr bwMode="auto">
          <a:xfrm flipH="1">
            <a:off x="871538" y="1985963"/>
            <a:ext cx="742950" cy="1458912"/>
          </a:xfrm>
          <a:custGeom>
            <a:avLst/>
            <a:gdLst>
              <a:gd name="G0" fmla="+- 380 0 0"/>
              <a:gd name="G1" fmla="+- 21600 0 0"/>
              <a:gd name="G2" fmla="+- 21600 0 0"/>
              <a:gd name="T0" fmla="*/ 380 w 21980"/>
              <a:gd name="T1" fmla="*/ 0 h 43200"/>
              <a:gd name="T2" fmla="*/ 0 w 21980"/>
              <a:gd name="T3" fmla="*/ 43197 h 43200"/>
              <a:gd name="T4" fmla="*/ 380 w 2198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80" h="43200" fill="none" extrusionOk="0">
                <a:moveTo>
                  <a:pt x="379" y="0"/>
                </a:moveTo>
                <a:cubicBezTo>
                  <a:pt x="12309" y="0"/>
                  <a:pt x="21980" y="9670"/>
                  <a:pt x="21980" y="21600"/>
                </a:cubicBezTo>
                <a:cubicBezTo>
                  <a:pt x="21980" y="33529"/>
                  <a:pt x="12309" y="43200"/>
                  <a:pt x="380" y="43200"/>
                </a:cubicBezTo>
                <a:cubicBezTo>
                  <a:pt x="253" y="43200"/>
                  <a:pt x="126" y="43198"/>
                  <a:pt x="0" y="43196"/>
                </a:cubicBezTo>
              </a:path>
              <a:path w="21980" h="43200" stroke="0" extrusionOk="0">
                <a:moveTo>
                  <a:pt x="379" y="0"/>
                </a:moveTo>
                <a:cubicBezTo>
                  <a:pt x="12309" y="0"/>
                  <a:pt x="21980" y="9670"/>
                  <a:pt x="21980" y="21600"/>
                </a:cubicBezTo>
                <a:cubicBezTo>
                  <a:pt x="21980" y="33529"/>
                  <a:pt x="12309" y="43200"/>
                  <a:pt x="380" y="43200"/>
                </a:cubicBezTo>
                <a:cubicBezTo>
                  <a:pt x="253" y="43200"/>
                  <a:pt x="126" y="43198"/>
                  <a:pt x="0" y="43196"/>
                </a:cubicBezTo>
                <a:lnTo>
                  <a:pt x="38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79"/>
          <p:cNvSpPr>
            <a:spLocks noChangeAspect="1" noChangeArrowheads="1"/>
          </p:cNvSpPr>
          <p:nvPr/>
        </p:nvSpPr>
        <p:spPr bwMode="auto">
          <a:xfrm>
            <a:off x="6945313" y="2389188"/>
            <a:ext cx="658812" cy="657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Arc 80"/>
          <p:cNvSpPr>
            <a:spLocks noChangeAspect="1"/>
          </p:cNvSpPr>
          <p:nvPr/>
        </p:nvSpPr>
        <p:spPr bwMode="auto">
          <a:xfrm flipV="1">
            <a:off x="7280275" y="2147888"/>
            <a:ext cx="563563" cy="11271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9"/>
              <a:gd name="T2" fmla="*/ 186 w 21600"/>
              <a:gd name="T3" fmla="*/ 43199 h 43199"/>
              <a:gd name="T4" fmla="*/ 0 w 21600"/>
              <a:gd name="T5" fmla="*/ 21600 h 43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6"/>
                  <a:pt x="12042" y="43097"/>
                  <a:pt x="186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6"/>
                  <a:pt x="12042" y="43097"/>
                  <a:pt x="186" y="43199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81"/>
          <p:cNvSpPr>
            <a:spLocks noChangeAspect="1"/>
          </p:cNvSpPr>
          <p:nvPr/>
        </p:nvSpPr>
        <p:spPr bwMode="auto">
          <a:xfrm>
            <a:off x="6481763" y="2141538"/>
            <a:ext cx="788987" cy="98425"/>
          </a:xfrm>
          <a:custGeom>
            <a:avLst/>
            <a:gdLst/>
            <a:ahLst/>
            <a:cxnLst>
              <a:cxn ang="0">
                <a:pos x="0" y="63"/>
              </a:cxn>
              <a:cxn ang="0">
                <a:pos x="99" y="57"/>
              </a:cxn>
              <a:cxn ang="0">
                <a:pos x="201" y="45"/>
              </a:cxn>
              <a:cxn ang="0">
                <a:pos x="318" y="24"/>
              </a:cxn>
              <a:cxn ang="0">
                <a:pos x="408" y="6"/>
              </a:cxn>
              <a:cxn ang="0">
                <a:pos x="504" y="0"/>
              </a:cxn>
            </a:cxnLst>
            <a:rect l="0" t="0" r="r" b="b"/>
            <a:pathLst>
              <a:path w="504" h="63">
                <a:moveTo>
                  <a:pt x="0" y="63"/>
                </a:moveTo>
                <a:cubicBezTo>
                  <a:pt x="33" y="61"/>
                  <a:pt x="65" y="60"/>
                  <a:pt x="99" y="57"/>
                </a:cubicBezTo>
                <a:cubicBezTo>
                  <a:pt x="133" y="54"/>
                  <a:pt x="165" y="50"/>
                  <a:pt x="201" y="45"/>
                </a:cubicBezTo>
                <a:cubicBezTo>
                  <a:pt x="237" y="40"/>
                  <a:pt x="284" y="30"/>
                  <a:pt x="318" y="24"/>
                </a:cubicBezTo>
                <a:cubicBezTo>
                  <a:pt x="352" y="18"/>
                  <a:pt x="377" y="10"/>
                  <a:pt x="408" y="6"/>
                </a:cubicBezTo>
                <a:cubicBezTo>
                  <a:pt x="439" y="2"/>
                  <a:pt x="470" y="1"/>
                  <a:pt x="50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Freeform 82"/>
          <p:cNvSpPr>
            <a:spLocks noChangeAspect="1"/>
          </p:cNvSpPr>
          <p:nvPr/>
        </p:nvSpPr>
        <p:spPr bwMode="auto">
          <a:xfrm flipV="1">
            <a:off x="6470650" y="3178175"/>
            <a:ext cx="788988" cy="98425"/>
          </a:xfrm>
          <a:custGeom>
            <a:avLst/>
            <a:gdLst/>
            <a:ahLst/>
            <a:cxnLst>
              <a:cxn ang="0">
                <a:pos x="0" y="63"/>
              </a:cxn>
              <a:cxn ang="0">
                <a:pos x="99" y="57"/>
              </a:cxn>
              <a:cxn ang="0">
                <a:pos x="201" y="45"/>
              </a:cxn>
              <a:cxn ang="0">
                <a:pos x="318" y="24"/>
              </a:cxn>
              <a:cxn ang="0">
                <a:pos x="408" y="6"/>
              </a:cxn>
              <a:cxn ang="0">
                <a:pos x="504" y="0"/>
              </a:cxn>
            </a:cxnLst>
            <a:rect l="0" t="0" r="r" b="b"/>
            <a:pathLst>
              <a:path w="504" h="63">
                <a:moveTo>
                  <a:pt x="0" y="63"/>
                </a:moveTo>
                <a:cubicBezTo>
                  <a:pt x="33" y="61"/>
                  <a:pt x="65" y="60"/>
                  <a:pt x="99" y="57"/>
                </a:cubicBezTo>
                <a:cubicBezTo>
                  <a:pt x="133" y="54"/>
                  <a:pt x="165" y="50"/>
                  <a:pt x="201" y="45"/>
                </a:cubicBezTo>
                <a:cubicBezTo>
                  <a:pt x="237" y="40"/>
                  <a:pt x="284" y="30"/>
                  <a:pt x="318" y="24"/>
                </a:cubicBezTo>
                <a:cubicBezTo>
                  <a:pt x="352" y="18"/>
                  <a:pt x="377" y="10"/>
                  <a:pt x="408" y="6"/>
                </a:cubicBezTo>
                <a:cubicBezTo>
                  <a:pt x="439" y="2"/>
                  <a:pt x="470" y="1"/>
                  <a:pt x="50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Arc 83"/>
          <p:cNvSpPr>
            <a:spLocks noChangeAspect="1"/>
          </p:cNvSpPr>
          <p:nvPr/>
        </p:nvSpPr>
        <p:spPr bwMode="auto">
          <a:xfrm flipH="1">
            <a:off x="3098800" y="2579688"/>
            <a:ext cx="134938" cy="2714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4"/>
              <a:gd name="T2" fmla="*/ 514 w 21600"/>
              <a:gd name="T3" fmla="*/ 43194 h 43194"/>
              <a:gd name="T4" fmla="*/ 0 w 21600"/>
              <a:gd name="T5" fmla="*/ 21600 h 4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Arc 84"/>
          <p:cNvSpPr>
            <a:spLocks noChangeAspect="1"/>
          </p:cNvSpPr>
          <p:nvPr/>
        </p:nvSpPr>
        <p:spPr bwMode="auto">
          <a:xfrm>
            <a:off x="5256213" y="2576513"/>
            <a:ext cx="138112" cy="2730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4"/>
              <a:gd name="T2" fmla="*/ 514 w 21600"/>
              <a:gd name="T3" fmla="*/ 43194 h 43194"/>
              <a:gd name="T4" fmla="*/ 0 w 21600"/>
              <a:gd name="T5" fmla="*/ 21600 h 4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85"/>
          <p:cNvSpPr>
            <a:spLocks noChangeAspect="1" noChangeShapeType="1"/>
          </p:cNvSpPr>
          <p:nvPr/>
        </p:nvSpPr>
        <p:spPr bwMode="auto">
          <a:xfrm>
            <a:off x="7275513" y="2139950"/>
            <a:ext cx="0" cy="239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Line 86"/>
          <p:cNvSpPr>
            <a:spLocks noChangeAspect="1" noChangeShapeType="1"/>
          </p:cNvSpPr>
          <p:nvPr/>
        </p:nvSpPr>
        <p:spPr bwMode="auto">
          <a:xfrm>
            <a:off x="7280275" y="3041650"/>
            <a:ext cx="0" cy="234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2" name="Line 87"/>
          <p:cNvSpPr>
            <a:spLocks noChangeAspect="1" noChangeShapeType="1"/>
          </p:cNvSpPr>
          <p:nvPr/>
        </p:nvSpPr>
        <p:spPr bwMode="auto">
          <a:xfrm>
            <a:off x="2424113" y="2022475"/>
            <a:ext cx="798512" cy="5572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17"/>
          <p:cNvSpPr>
            <a:spLocks noChangeAspect="1" noChangeShapeType="1"/>
          </p:cNvSpPr>
          <p:nvPr/>
        </p:nvSpPr>
        <p:spPr bwMode="auto">
          <a:xfrm>
            <a:off x="2159000" y="4921250"/>
            <a:ext cx="954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18"/>
          <p:cNvSpPr>
            <a:spLocks noChangeAspect="1" noChangeShapeType="1"/>
          </p:cNvSpPr>
          <p:nvPr/>
        </p:nvSpPr>
        <p:spPr bwMode="auto">
          <a:xfrm flipV="1">
            <a:off x="2159000" y="4238625"/>
            <a:ext cx="288925" cy="6889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19"/>
          <p:cNvSpPr>
            <a:spLocks noChangeAspect="1" noChangeShapeType="1"/>
          </p:cNvSpPr>
          <p:nvPr/>
        </p:nvSpPr>
        <p:spPr bwMode="auto">
          <a:xfrm>
            <a:off x="2159000" y="4921250"/>
            <a:ext cx="282575" cy="671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0"/>
          <p:cNvSpPr>
            <a:spLocks noChangeAspect="1" noChangeShapeType="1"/>
          </p:cNvSpPr>
          <p:nvPr/>
        </p:nvSpPr>
        <p:spPr bwMode="auto">
          <a:xfrm flipV="1">
            <a:off x="2441575" y="5059363"/>
            <a:ext cx="801688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21"/>
          <p:cNvSpPr>
            <a:spLocks noChangeAspect="1" noChangeShapeType="1"/>
          </p:cNvSpPr>
          <p:nvPr/>
        </p:nvSpPr>
        <p:spPr bwMode="auto">
          <a:xfrm>
            <a:off x="3243263" y="5053013"/>
            <a:ext cx="203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22"/>
          <p:cNvSpPr>
            <a:spLocks noChangeAspect="1" noChangeShapeType="1"/>
          </p:cNvSpPr>
          <p:nvPr/>
        </p:nvSpPr>
        <p:spPr bwMode="auto">
          <a:xfrm>
            <a:off x="3263900" y="4786313"/>
            <a:ext cx="20304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23"/>
          <p:cNvSpPr>
            <a:spLocks noChangeAspect="1" noChangeShapeType="1"/>
          </p:cNvSpPr>
          <p:nvPr/>
        </p:nvSpPr>
        <p:spPr bwMode="auto">
          <a:xfrm>
            <a:off x="5281613" y="5059363"/>
            <a:ext cx="1216025" cy="3254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24"/>
          <p:cNvSpPr>
            <a:spLocks noChangeAspect="1" noChangeShapeType="1"/>
          </p:cNvSpPr>
          <p:nvPr/>
        </p:nvSpPr>
        <p:spPr bwMode="auto">
          <a:xfrm flipV="1">
            <a:off x="5268913" y="4438650"/>
            <a:ext cx="1235075" cy="344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5"/>
          <p:cNvSpPr>
            <a:spLocks noChangeAspect="1" noChangeShapeType="1"/>
          </p:cNvSpPr>
          <p:nvPr/>
        </p:nvSpPr>
        <p:spPr bwMode="auto">
          <a:xfrm>
            <a:off x="2435225" y="4238625"/>
            <a:ext cx="4062413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26"/>
          <p:cNvSpPr>
            <a:spLocks noChangeAspect="1" noChangeShapeType="1"/>
          </p:cNvSpPr>
          <p:nvPr/>
        </p:nvSpPr>
        <p:spPr bwMode="auto">
          <a:xfrm flipV="1">
            <a:off x="2441575" y="5392738"/>
            <a:ext cx="4056063" cy="206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27"/>
          <p:cNvSpPr>
            <a:spLocks noChangeAspect="1" noChangeShapeType="1"/>
          </p:cNvSpPr>
          <p:nvPr/>
        </p:nvSpPr>
        <p:spPr bwMode="auto">
          <a:xfrm flipH="1">
            <a:off x="1633538" y="5599113"/>
            <a:ext cx="801687" cy="50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Line 28"/>
          <p:cNvSpPr>
            <a:spLocks noChangeAspect="1" noChangeShapeType="1"/>
          </p:cNvSpPr>
          <p:nvPr/>
        </p:nvSpPr>
        <p:spPr bwMode="auto">
          <a:xfrm flipH="1" flipV="1">
            <a:off x="1627188" y="4187825"/>
            <a:ext cx="814387" cy="57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Line 31"/>
          <p:cNvSpPr>
            <a:spLocks noChangeAspect="1" noChangeShapeType="1"/>
          </p:cNvSpPr>
          <p:nvPr/>
        </p:nvSpPr>
        <p:spPr bwMode="auto">
          <a:xfrm>
            <a:off x="5400675" y="4921250"/>
            <a:ext cx="1560513" cy="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Line 32"/>
          <p:cNvSpPr>
            <a:spLocks noChangeAspect="1" noChangeShapeType="1"/>
          </p:cNvSpPr>
          <p:nvPr/>
        </p:nvSpPr>
        <p:spPr bwMode="auto">
          <a:xfrm>
            <a:off x="1622425" y="4187825"/>
            <a:ext cx="0" cy="201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33"/>
          <p:cNvSpPr>
            <a:spLocks noChangeAspect="1" noChangeShapeType="1"/>
          </p:cNvSpPr>
          <p:nvPr/>
        </p:nvSpPr>
        <p:spPr bwMode="auto">
          <a:xfrm flipV="1">
            <a:off x="1633538" y="5457825"/>
            <a:ext cx="0" cy="2016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Oval 34"/>
          <p:cNvSpPr>
            <a:spLocks noChangeAspect="1" noChangeArrowheads="1"/>
          </p:cNvSpPr>
          <p:nvPr/>
        </p:nvSpPr>
        <p:spPr bwMode="auto">
          <a:xfrm>
            <a:off x="1087438" y="4389438"/>
            <a:ext cx="1073150" cy="107473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rc 35"/>
          <p:cNvSpPr>
            <a:spLocks noChangeAspect="1"/>
          </p:cNvSpPr>
          <p:nvPr/>
        </p:nvSpPr>
        <p:spPr bwMode="auto">
          <a:xfrm flipH="1">
            <a:off x="890588" y="4192588"/>
            <a:ext cx="742950" cy="1458912"/>
          </a:xfrm>
          <a:custGeom>
            <a:avLst/>
            <a:gdLst>
              <a:gd name="G0" fmla="+- 380 0 0"/>
              <a:gd name="G1" fmla="+- 21600 0 0"/>
              <a:gd name="G2" fmla="+- 21600 0 0"/>
              <a:gd name="T0" fmla="*/ 380 w 21980"/>
              <a:gd name="T1" fmla="*/ 0 h 43200"/>
              <a:gd name="T2" fmla="*/ 0 w 21980"/>
              <a:gd name="T3" fmla="*/ 43197 h 43200"/>
              <a:gd name="T4" fmla="*/ 380 w 2198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980" h="43200" fill="none" extrusionOk="0">
                <a:moveTo>
                  <a:pt x="379" y="0"/>
                </a:moveTo>
                <a:cubicBezTo>
                  <a:pt x="12309" y="0"/>
                  <a:pt x="21980" y="9670"/>
                  <a:pt x="21980" y="21600"/>
                </a:cubicBezTo>
                <a:cubicBezTo>
                  <a:pt x="21980" y="33529"/>
                  <a:pt x="12309" y="43200"/>
                  <a:pt x="380" y="43200"/>
                </a:cubicBezTo>
                <a:cubicBezTo>
                  <a:pt x="253" y="43200"/>
                  <a:pt x="126" y="43198"/>
                  <a:pt x="0" y="43196"/>
                </a:cubicBezTo>
              </a:path>
              <a:path w="21980" h="43200" stroke="0" extrusionOk="0">
                <a:moveTo>
                  <a:pt x="379" y="0"/>
                </a:moveTo>
                <a:cubicBezTo>
                  <a:pt x="12309" y="0"/>
                  <a:pt x="21980" y="9670"/>
                  <a:pt x="21980" y="21600"/>
                </a:cubicBezTo>
                <a:cubicBezTo>
                  <a:pt x="21980" y="33529"/>
                  <a:pt x="12309" y="43200"/>
                  <a:pt x="380" y="43200"/>
                </a:cubicBezTo>
                <a:cubicBezTo>
                  <a:pt x="253" y="43200"/>
                  <a:pt x="126" y="43198"/>
                  <a:pt x="0" y="43196"/>
                </a:cubicBezTo>
                <a:lnTo>
                  <a:pt x="38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Oval 36"/>
          <p:cNvSpPr>
            <a:spLocks noChangeAspect="1" noChangeArrowheads="1"/>
          </p:cNvSpPr>
          <p:nvPr/>
        </p:nvSpPr>
        <p:spPr bwMode="auto">
          <a:xfrm>
            <a:off x="6962775" y="4595813"/>
            <a:ext cx="658813" cy="657225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rc 37"/>
          <p:cNvSpPr>
            <a:spLocks noChangeAspect="1"/>
          </p:cNvSpPr>
          <p:nvPr/>
        </p:nvSpPr>
        <p:spPr bwMode="auto">
          <a:xfrm flipV="1">
            <a:off x="7299325" y="4354513"/>
            <a:ext cx="561975" cy="11271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9"/>
              <a:gd name="T2" fmla="*/ 186 w 21600"/>
              <a:gd name="T3" fmla="*/ 43199 h 43199"/>
              <a:gd name="T4" fmla="*/ 0 w 21600"/>
              <a:gd name="T5" fmla="*/ 21600 h 43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6"/>
                  <a:pt x="12042" y="43097"/>
                  <a:pt x="186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56"/>
                  <a:pt x="12042" y="43097"/>
                  <a:pt x="186" y="43199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38"/>
          <p:cNvSpPr>
            <a:spLocks noChangeAspect="1"/>
          </p:cNvSpPr>
          <p:nvPr/>
        </p:nvSpPr>
        <p:spPr bwMode="auto">
          <a:xfrm>
            <a:off x="6499225" y="4348163"/>
            <a:ext cx="788988" cy="98425"/>
          </a:xfrm>
          <a:custGeom>
            <a:avLst/>
            <a:gdLst/>
            <a:ahLst/>
            <a:cxnLst>
              <a:cxn ang="0">
                <a:pos x="0" y="63"/>
              </a:cxn>
              <a:cxn ang="0">
                <a:pos x="99" y="57"/>
              </a:cxn>
              <a:cxn ang="0">
                <a:pos x="201" y="45"/>
              </a:cxn>
              <a:cxn ang="0">
                <a:pos x="318" y="24"/>
              </a:cxn>
              <a:cxn ang="0">
                <a:pos x="408" y="6"/>
              </a:cxn>
              <a:cxn ang="0">
                <a:pos x="504" y="0"/>
              </a:cxn>
            </a:cxnLst>
            <a:rect l="0" t="0" r="r" b="b"/>
            <a:pathLst>
              <a:path w="504" h="63">
                <a:moveTo>
                  <a:pt x="0" y="63"/>
                </a:moveTo>
                <a:cubicBezTo>
                  <a:pt x="33" y="61"/>
                  <a:pt x="65" y="60"/>
                  <a:pt x="99" y="57"/>
                </a:cubicBezTo>
                <a:cubicBezTo>
                  <a:pt x="133" y="54"/>
                  <a:pt x="165" y="50"/>
                  <a:pt x="201" y="45"/>
                </a:cubicBezTo>
                <a:cubicBezTo>
                  <a:pt x="237" y="40"/>
                  <a:pt x="284" y="30"/>
                  <a:pt x="318" y="24"/>
                </a:cubicBezTo>
                <a:cubicBezTo>
                  <a:pt x="352" y="18"/>
                  <a:pt x="377" y="10"/>
                  <a:pt x="408" y="6"/>
                </a:cubicBezTo>
                <a:cubicBezTo>
                  <a:pt x="439" y="2"/>
                  <a:pt x="470" y="1"/>
                  <a:pt x="50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Freeform 39"/>
          <p:cNvSpPr>
            <a:spLocks noChangeAspect="1"/>
          </p:cNvSpPr>
          <p:nvPr/>
        </p:nvSpPr>
        <p:spPr bwMode="auto">
          <a:xfrm flipV="1">
            <a:off x="6488113" y="5384800"/>
            <a:ext cx="788987" cy="98425"/>
          </a:xfrm>
          <a:custGeom>
            <a:avLst/>
            <a:gdLst/>
            <a:ahLst/>
            <a:cxnLst>
              <a:cxn ang="0">
                <a:pos x="0" y="63"/>
              </a:cxn>
              <a:cxn ang="0">
                <a:pos x="99" y="57"/>
              </a:cxn>
              <a:cxn ang="0">
                <a:pos x="201" y="45"/>
              </a:cxn>
              <a:cxn ang="0">
                <a:pos x="318" y="24"/>
              </a:cxn>
              <a:cxn ang="0">
                <a:pos x="408" y="6"/>
              </a:cxn>
              <a:cxn ang="0">
                <a:pos x="504" y="0"/>
              </a:cxn>
            </a:cxnLst>
            <a:rect l="0" t="0" r="r" b="b"/>
            <a:pathLst>
              <a:path w="504" h="63">
                <a:moveTo>
                  <a:pt x="0" y="63"/>
                </a:moveTo>
                <a:cubicBezTo>
                  <a:pt x="33" y="61"/>
                  <a:pt x="65" y="60"/>
                  <a:pt x="99" y="57"/>
                </a:cubicBezTo>
                <a:cubicBezTo>
                  <a:pt x="133" y="54"/>
                  <a:pt x="165" y="50"/>
                  <a:pt x="201" y="45"/>
                </a:cubicBezTo>
                <a:cubicBezTo>
                  <a:pt x="237" y="40"/>
                  <a:pt x="284" y="30"/>
                  <a:pt x="318" y="24"/>
                </a:cubicBezTo>
                <a:cubicBezTo>
                  <a:pt x="352" y="18"/>
                  <a:pt x="377" y="10"/>
                  <a:pt x="408" y="6"/>
                </a:cubicBezTo>
                <a:cubicBezTo>
                  <a:pt x="439" y="2"/>
                  <a:pt x="470" y="1"/>
                  <a:pt x="504" y="0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Arc 40"/>
          <p:cNvSpPr>
            <a:spLocks noChangeAspect="1"/>
          </p:cNvSpPr>
          <p:nvPr/>
        </p:nvSpPr>
        <p:spPr bwMode="auto">
          <a:xfrm flipH="1">
            <a:off x="3109913" y="4786313"/>
            <a:ext cx="134937" cy="271462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4"/>
              <a:gd name="T2" fmla="*/ 514 w 21600"/>
              <a:gd name="T3" fmla="*/ 43194 h 43194"/>
              <a:gd name="T4" fmla="*/ 0 w 21600"/>
              <a:gd name="T5" fmla="*/ 21600 h 4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Arc 41"/>
          <p:cNvSpPr>
            <a:spLocks noChangeAspect="1"/>
          </p:cNvSpPr>
          <p:nvPr/>
        </p:nvSpPr>
        <p:spPr bwMode="auto">
          <a:xfrm>
            <a:off x="5275263" y="4783138"/>
            <a:ext cx="136525" cy="2730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43194"/>
              <a:gd name="T2" fmla="*/ 514 w 21600"/>
              <a:gd name="T3" fmla="*/ 43194 h 43194"/>
              <a:gd name="T4" fmla="*/ 0 w 21600"/>
              <a:gd name="T5" fmla="*/ 21600 h 43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43194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</a:path>
              <a:path w="21600" h="43194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29"/>
                  <a:pt x="12239" y="42914"/>
                  <a:pt x="513" y="43193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Line 42"/>
          <p:cNvSpPr>
            <a:spLocks noChangeAspect="1" noChangeShapeType="1"/>
          </p:cNvSpPr>
          <p:nvPr/>
        </p:nvSpPr>
        <p:spPr bwMode="auto">
          <a:xfrm>
            <a:off x="7292975" y="4346575"/>
            <a:ext cx="0" cy="24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Line 43"/>
          <p:cNvSpPr>
            <a:spLocks noChangeAspect="1" noChangeShapeType="1"/>
          </p:cNvSpPr>
          <p:nvPr/>
        </p:nvSpPr>
        <p:spPr bwMode="auto">
          <a:xfrm>
            <a:off x="7297738" y="5248275"/>
            <a:ext cx="0" cy="2349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8" name="Line 88"/>
          <p:cNvSpPr>
            <a:spLocks noChangeAspect="1" noChangeShapeType="1"/>
          </p:cNvSpPr>
          <p:nvPr/>
        </p:nvSpPr>
        <p:spPr bwMode="auto">
          <a:xfrm>
            <a:off x="2443163" y="4244975"/>
            <a:ext cx="803275" cy="541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Line 89"/>
          <p:cNvSpPr>
            <a:spLocks noChangeAspect="1" noChangeShapeType="1"/>
          </p:cNvSpPr>
          <p:nvPr/>
        </p:nvSpPr>
        <p:spPr bwMode="auto">
          <a:xfrm flipH="1">
            <a:off x="7302500" y="4922838"/>
            <a:ext cx="70961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" name="Line 90"/>
          <p:cNvSpPr>
            <a:spLocks noChangeAspect="1" noChangeShapeType="1"/>
          </p:cNvSpPr>
          <p:nvPr/>
        </p:nvSpPr>
        <p:spPr bwMode="auto">
          <a:xfrm flipV="1">
            <a:off x="7289800" y="4916488"/>
            <a:ext cx="0" cy="7493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" name="Text Box 91"/>
          <p:cNvSpPr txBox="1">
            <a:spLocks noChangeAspect="1" noChangeArrowheads="1"/>
          </p:cNvSpPr>
          <p:nvPr/>
        </p:nvSpPr>
        <p:spPr bwMode="auto">
          <a:xfrm>
            <a:off x="7835900" y="4560888"/>
            <a:ext cx="920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2789 N</a:t>
            </a:r>
          </a:p>
        </p:txBody>
      </p:sp>
      <p:sp>
        <p:nvSpPr>
          <p:cNvPr id="72" name="Text Box 92"/>
          <p:cNvSpPr txBox="1">
            <a:spLocks noChangeAspect="1" noChangeArrowheads="1"/>
          </p:cNvSpPr>
          <p:nvPr/>
        </p:nvSpPr>
        <p:spPr bwMode="auto">
          <a:xfrm>
            <a:off x="7321550" y="5491163"/>
            <a:ext cx="922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5066 N</a:t>
            </a:r>
          </a:p>
        </p:txBody>
      </p:sp>
      <p:sp>
        <p:nvSpPr>
          <p:cNvPr id="73" name="Text Box 94"/>
          <p:cNvSpPr txBox="1">
            <a:spLocks noChangeAspect="1" noChangeArrowheads="1"/>
          </p:cNvSpPr>
          <p:nvPr/>
        </p:nvSpPr>
        <p:spPr bwMode="auto">
          <a:xfrm>
            <a:off x="1155700" y="4594225"/>
            <a:ext cx="920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Fixed</a:t>
            </a:r>
          </a:p>
          <a:p>
            <a:pPr algn="ctr"/>
            <a:r>
              <a:rPr lang="en-US"/>
              <a:t>BC</a:t>
            </a:r>
          </a:p>
        </p:txBody>
      </p:sp>
      <p:sp>
        <p:nvSpPr>
          <p:cNvPr id="74" name="Line 97"/>
          <p:cNvSpPr>
            <a:spLocks noChangeShapeType="1"/>
          </p:cNvSpPr>
          <p:nvPr/>
        </p:nvSpPr>
        <p:spPr bwMode="auto">
          <a:xfrm>
            <a:off x="6475413" y="4438650"/>
            <a:ext cx="47625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98"/>
          <p:cNvSpPr>
            <a:spLocks noChangeShapeType="1"/>
          </p:cNvSpPr>
          <p:nvPr/>
        </p:nvSpPr>
        <p:spPr bwMode="auto">
          <a:xfrm flipV="1">
            <a:off x="6497638" y="4921250"/>
            <a:ext cx="468312" cy="468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99"/>
          <p:cNvSpPr>
            <a:spLocks noChangeShapeType="1"/>
          </p:cNvSpPr>
          <p:nvPr/>
        </p:nvSpPr>
        <p:spPr bwMode="auto">
          <a:xfrm>
            <a:off x="6446838" y="2224088"/>
            <a:ext cx="476250" cy="482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100"/>
          <p:cNvSpPr>
            <a:spLocks noChangeShapeType="1"/>
          </p:cNvSpPr>
          <p:nvPr/>
        </p:nvSpPr>
        <p:spPr bwMode="auto">
          <a:xfrm flipV="1">
            <a:off x="6469063" y="2706688"/>
            <a:ext cx="468312" cy="468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Free meshing vs. mapped meshing</a:t>
            </a:r>
          </a:p>
          <a:p>
            <a:pPr lvl="1"/>
            <a:r>
              <a:rPr lang="en-US" dirty="0" smtClean="0"/>
              <a:t>More user action is required in mapped mesh</a:t>
            </a:r>
          </a:p>
          <a:p>
            <a:pPr lvl="1"/>
            <a:r>
              <a:rPr lang="en-US" dirty="0" smtClean="0"/>
              <a:t>More complex computer algorithms need to be implemented in free meshing</a:t>
            </a:r>
          </a:p>
          <a:p>
            <a:pPr lvl="1"/>
            <a:r>
              <a:rPr lang="en-US" dirty="0" smtClean="0"/>
              <a:t>The mapped mesh looks better because the grid looks more regular, but the quality of elements cannot be assured</a:t>
            </a:r>
          </a:p>
          <a:p>
            <a:pPr lvl="1"/>
            <a:r>
              <a:rPr lang="en-US" dirty="0" smtClean="0"/>
              <a:t>Even if the mapped mesh looks more regular, the actual quality should be measured from the level of distortion</a:t>
            </a:r>
            <a:endParaRPr lang="en-US" dirty="0"/>
          </a:p>
        </p:txBody>
      </p:sp>
      <p:pic>
        <p:nvPicPr>
          <p:cNvPr id="4" name="Picture 3" descr="f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8426" y="3556001"/>
            <a:ext cx="3320415" cy="312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83100" y="4203700"/>
            <a:ext cx="18085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Mapped mesh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83100" y="5651500"/>
            <a:ext cx="14093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Free mesh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1374820"/>
          </a:xfrm>
        </p:spPr>
        <p:txBody>
          <a:bodyPr/>
          <a:lstStyle/>
          <a:p>
            <a:r>
              <a:rPr lang="en-US" dirty="0" smtClean="0"/>
              <a:t>Using symmetry</a:t>
            </a:r>
          </a:p>
          <a:p>
            <a:pPr lvl="1"/>
            <a:r>
              <a:rPr lang="en-US" dirty="0" smtClean="0"/>
              <a:t>Can reduce model size and save computation time</a:t>
            </a:r>
          </a:p>
          <a:p>
            <a:pPr lvl="1"/>
            <a:r>
              <a:rPr lang="en-US" dirty="0" smtClean="0"/>
              <a:t>Can provide necessary boundary conditions</a:t>
            </a:r>
            <a:endParaRPr lang="en-US" dirty="0"/>
          </a:p>
        </p:txBody>
      </p:sp>
      <p:sp>
        <p:nvSpPr>
          <p:cNvPr id="69654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9633" name="Group 1"/>
          <p:cNvGrpSpPr>
            <a:grpSpLocks noChangeAspect="1"/>
          </p:cNvGrpSpPr>
          <p:nvPr/>
        </p:nvGrpSpPr>
        <p:grpSpPr bwMode="auto">
          <a:xfrm>
            <a:off x="1463040" y="2103121"/>
            <a:ext cx="5417820" cy="1511618"/>
            <a:chOff x="3500" y="8067"/>
            <a:chExt cx="4740" cy="1323"/>
          </a:xfrm>
        </p:grpSpPr>
        <p:sp>
          <p:nvSpPr>
            <p:cNvPr id="69653" name="Rectangle 21"/>
            <p:cNvSpPr>
              <a:spLocks noChangeArrowheads="1"/>
            </p:cNvSpPr>
            <p:nvPr/>
          </p:nvSpPr>
          <p:spPr bwMode="auto">
            <a:xfrm>
              <a:off x="4290" y="8070"/>
              <a:ext cx="3130" cy="132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52" name="Oval 20"/>
            <p:cNvSpPr>
              <a:spLocks noChangeAspect="1" noChangeArrowheads="1"/>
            </p:cNvSpPr>
            <p:nvPr/>
          </p:nvSpPr>
          <p:spPr bwMode="auto">
            <a:xfrm>
              <a:off x="5553" y="8428"/>
              <a:ext cx="605" cy="605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51" name="Line 19"/>
            <p:cNvSpPr>
              <a:spLocks noChangeShapeType="1"/>
            </p:cNvSpPr>
            <p:nvPr/>
          </p:nvSpPr>
          <p:spPr bwMode="auto">
            <a:xfrm>
              <a:off x="7420" y="8070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50" name="Line 18"/>
            <p:cNvSpPr>
              <a:spLocks noChangeShapeType="1"/>
            </p:cNvSpPr>
            <p:nvPr/>
          </p:nvSpPr>
          <p:spPr bwMode="auto">
            <a:xfrm>
              <a:off x="7420" y="9387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9" name="Line 17"/>
            <p:cNvSpPr>
              <a:spLocks noChangeShapeType="1"/>
            </p:cNvSpPr>
            <p:nvPr/>
          </p:nvSpPr>
          <p:spPr bwMode="auto">
            <a:xfrm>
              <a:off x="7420" y="9167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8" name="Line 16"/>
            <p:cNvSpPr>
              <a:spLocks noChangeShapeType="1"/>
            </p:cNvSpPr>
            <p:nvPr/>
          </p:nvSpPr>
          <p:spPr bwMode="auto">
            <a:xfrm>
              <a:off x="7420" y="8948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7" name="Line 15"/>
            <p:cNvSpPr>
              <a:spLocks noChangeShapeType="1"/>
            </p:cNvSpPr>
            <p:nvPr/>
          </p:nvSpPr>
          <p:spPr bwMode="auto">
            <a:xfrm>
              <a:off x="7420" y="8728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6" name="Line 14"/>
            <p:cNvSpPr>
              <a:spLocks noChangeShapeType="1"/>
            </p:cNvSpPr>
            <p:nvPr/>
          </p:nvSpPr>
          <p:spPr bwMode="auto">
            <a:xfrm>
              <a:off x="7420" y="8509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5" name="Line 13"/>
            <p:cNvSpPr>
              <a:spLocks noChangeShapeType="1"/>
            </p:cNvSpPr>
            <p:nvPr/>
          </p:nvSpPr>
          <p:spPr bwMode="auto">
            <a:xfrm>
              <a:off x="7420" y="8289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4" name="Line 12"/>
            <p:cNvSpPr>
              <a:spLocks noChangeShapeType="1"/>
            </p:cNvSpPr>
            <p:nvPr/>
          </p:nvSpPr>
          <p:spPr bwMode="auto">
            <a:xfrm>
              <a:off x="7900" y="8070"/>
              <a:ext cx="0" cy="13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3" name="Line 11"/>
            <p:cNvSpPr>
              <a:spLocks noChangeShapeType="1"/>
            </p:cNvSpPr>
            <p:nvPr/>
          </p:nvSpPr>
          <p:spPr bwMode="auto">
            <a:xfrm flipH="1">
              <a:off x="3800" y="8067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2" name="Line 10"/>
            <p:cNvSpPr>
              <a:spLocks noChangeShapeType="1"/>
            </p:cNvSpPr>
            <p:nvPr/>
          </p:nvSpPr>
          <p:spPr bwMode="auto">
            <a:xfrm flipH="1">
              <a:off x="3800" y="9384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1" name="Line 9"/>
            <p:cNvSpPr>
              <a:spLocks noChangeShapeType="1"/>
            </p:cNvSpPr>
            <p:nvPr/>
          </p:nvSpPr>
          <p:spPr bwMode="auto">
            <a:xfrm flipH="1">
              <a:off x="3800" y="9164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40" name="Line 8"/>
            <p:cNvSpPr>
              <a:spLocks noChangeShapeType="1"/>
            </p:cNvSpPr>
            <p:nvPr/>
          </p:nvSpPr>
          <p:spPr bwMode="auto">
            <a:xfrm flipH="1">
              <a:off x="3800" y="8945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39" name="Line 7"/>
            <p:cNvSpPr>
              <a:spLocks noChangeShapeType="1"/>
            </p:cNvSpPr>
            <p:nvPr/>
          </p:nvSpPr>
          <p:spPr bwMode="auto">
            <a:xfrm flipH="1">
              <a:off x="3800" y="8725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38" name="Line 6"/>
            <p:cNvSpPr>
              <a:spLocks noChangeShapeType="1"/>
            </p:cNvSpPr>
            <p:nvPr/>
          </p:nvSpPr>
          <p:spPr bwMode="auto">
            <a:xfrm flipH="1">
              <a:off x="3800" y="8506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37" name="Line 5"/>
            <p:cNvSpPr>
              <a:spLocks noChangeShapeType="1"/>
            </p:cNvSpPr>
            <p:nvPr/>
          </p:nvSpPr>
          <p:spPr bwMode="auto">
            <a:xfrm flipH="1">
              <a:off x="3800" y="8286"/>
              <a:ext cx="4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36" name="Line 4"/>
            <p:cNvSpPr>
              <a:spLocks noChangeShapeType="1"/>
            </p:cNvSpPr>
            <p:nvPr/>
          </p:nvSpPr>
          <p:spPr bwMode="auto">
            <a:xfrm flipH="1">
              <a:off x="3800" y="8067"/>
              <a:ext cx="0" cy="13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600">
                <a:latin typeface="+mn-lt"/>
              </a:endParaRPr>
            </a:p>
          </p:txBody>
        </p:sp>
        <p:sp>
          <p:nvSpPr>
            <p:cNvPr id="69635" name="Text Box 3"/>
            <p:cNvSpPr txBox="1">
              <a:spLocks noChangeArrowheads="1"/>
            </p:cNvSpPr>
            <p:nvPr/>
          </p:nvSpPr>
          <p:spPr bwMode="auto">
            <a:xfrm>
              <a:off x="7880" y="8540"/>
              <a:ext cx="360" cy="3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9634" name="Text Box 2"/>
            <p:cNvSpPr txBox="1">
              <a:spLocks noChangeArrowheads="1"/>
            </p:cNvSpPr>
            <p:nvPr/>
          </p:nvSpPr>
          <p:spPr bwMode="auto">
            <a:xfrm>
              <a:off x="3500" y="8540"/>
              <a:ext cx="360" cy="3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69711" name="Rectangle 7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69657" name="Group 25"/>
          <p:cNvGrpSpPr>
            <a:grpSpLocks noChangeAspect="1"/>
          </p:cNvGrpSpPr>
          <p:nvPr/>
        </p:nvGrpSpPr>
        <p:grpSpPr bwMode="auto">
          <a:xfrm>
            <a:off x="1384656" y="3944981"/>
            <a:ext cx="5912168" cy="2571750"/>
            <a:chOff x="1939" y="1532"/>
            <a:chExt cx="5172" cy="2250"/>
          </a:xfrm>
        </p:grpSpPr>
        <p:grpSp>
          <p:nvGrpSpPr>
            <p:cNvPr id="69700" name="Group 68"/>
            <p:cNvGrpSpPr>
              <a:grpSpLocks/>
            </p:cNvGrpSpPr>
            <p:nvPr/>
          </p:nvGrpSpPr>
          <p:grpSpPr bwMode="auto">
            <a:xfrm>
              <a:off x="6307" y="1956"/>
              <a:ext cx="420" cy="1395"/>
              <a:chOff x="6307" y="1956"/>
              <a:chExt cx="420" cy="1395"/>
            </a:xfrm>
          </p:grpSpPr>
          <p:sp>
            <p:nvSpPr>
              <p:cNvPr id="69710" name="Line 78"/>
              <p:cNvSpPr>
                <a:spLocks noChangeShapeType="1"/>
              </p:cNvSpPr>
              <p:nvPr/>
            </p:nvSpPr>
            <p:spPr bwMode="auto">
              <a:xfrm flipH="1">
                <a:off x="6307" y="3351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9" name="Line 77"/>
              <p:cNvSpPr>
                <a:spLocks noChangeShapeType="1"/>
              </p:cNvSpPr>
              <p:nvPr/>
            </p:nvSpPr>
            <p:spPr bwMode="auto">
              <a:xfrm flipH="1">
                <a:off x="6307" y="1956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8" name="Line 76"/>
              <p:cNvSpPr>
                <a:spLocks noChangeShapeType="1"/>
              </p:cNvSpPr>
              <p:nvPr/>
            </p:nvSpPr>
            <p:spPr bwMode="auto">
              <a:xfrm flipH="1">
                <a:off x="6307" y="2266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7" name="Line 75"/>
              <p:cNvSpPr>
                <a:spLocks noChangeShapeType="1"/>
              </p:cNvSpPr>
              <p:nvPr/>
            </p:nvSpPr>
            <p:spPr bwMode="auto">
              <a:xfrm flipH="1">
                <a:off x="6307" y="2576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6" name="Line 74"/>
              <p:cNvSpPr>
                <a:spLocks noChangeShapeType="1"/>
              </p:cNvSpPr>
              <p:nvPr/>
            </p:nvSpPr>
            <p:spPr bwMode="auto">
              <a:xfrm flipH="1">
                <a:off x="6307" y="2886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5" name="Line 73"/>
              <p:cNvSpPr>
                <a:spLocks noChangeShapeType="1"/>
              </p:cNvSpPr>
              <p:nvPr/>
            </p:nvSpPr>
            <p:spPr bwMode="auto">
              <a:xfrm flipH="1">
                <a:off x="6307" y="3041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4" name="Line 72"/>
              <p:cNvSpPr>
                <a:spLocks noChangeShapeType="1"/>
              </p:cNvSpPr>
              <p:nvPr/>
            </p:nvSpPr>
            <p:spPr bwMode="auto">
              <a:xfrm flipH="1">
                <a:off x="6307" y="3196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3" name="Line 71"/>
              <p:cNvSpPr>
                <a:spLocks noChangeShapeType="1"/>
              </p:cNvSpPr>
              <p:nvPr/>
            </p:nvSpPr>
            <p:spPr bwMode="auto">
              <a:xfrm flipH="1">
                <a:off x="6307" y="2731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2" name="Line 70"/>
              <p:cNvSpPr>
                <a:spLocks noChangeShapeType="1"/>
              </p:cNvSpPr>
              <p:nvPr/>
            </p:nvSpPr>
            <p:spPr bwMode="auto">
              <a:xfrm flipH="1">
                <a:off x="6307" y="2111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01" name="Line 69"/>
              <p:cNvSpPr>
                <a:spLocks noChangeShapeType="1"/>
              </p:cNvSpPr>
              <p:nvPr/>
            </p:nvSpPr>
            <p:spPr bwMode="auto">
              <a:xfrm flipH="1">
                <a:off x="6307" y="2421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9689" name="Group 57"/>
            <p:cNvGrpSpPr>
              <a:grpSpLocks/>
            </p:cNvGrpSpPr>
            <p:nvPr/>
          </p:nvGrpSpPr>
          <p:grpSpPr bwMode="auto">
            <a:xfrm flipH="1">
              <a:off x="2332" y="1957"/>
              <a:ext cx="420" cy="1395"/>
              <a:chOff x="6307" y="-1730"/>
              <a:chExt cx="420" cy="1395"/>
            </a:xfrm>
          </p:grpSpPr>
          <p:sp>
            <p:nvSpPr>
              <p:cNvPr id="69699" name="Line 67"/>
              <p:cNvSpPr>
                <a:spLocks noChangeShapeType="1"/>
              </p:cNvSpPr>
              <p:nvPr/>
            </p:nvSpPr>
            <p:spPr bwMode="auto">
              <a:xfrm flipH="1">
                <a:off x="6307" y="-335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8" name="Line 66"/>
              <p:cNvSpPr>
                <a:spLocks noChangeShapeType="1"/>
              </p:cNvSpPr>
              <p:nvPr/>
            </p:nvSpPr>
            <p:spPr bwMode="auto">
              <a:xfrm flipH="1">
                <a:off x="6307" y="-1730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7" name="Line 65"/>
              <p:cNvSpPr>
                <a:spLocks noChangeShapeType="1"/>
              </p:cNvSpPr>
              <p:nvPr/>
            </p:nvSpPr>
            <p:spPr bwMode="auto">
              <a:xfrm flipH="1">
                <a:off x="6307" y="-1420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6" name="Line 64"/>
              <p:cNvSpPr>
                <a:spLocks noChangeShapeType="1"/>
              </p:cNvSpPr>
              <p:nvPr/>
            </p:nvSpPr>
            <p:spPr bwMode="auto">
              <a:xfrm flipH="1">
                <a:off x="6307" y="-1110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5" name="Line 63"/>
              <p:cNvSpPr>
                <a:spLocks noChangeShapeType="1"/>
              </p:cNvSpPr>
              <p:nvPr/>
            </p:nvSpPr>
            <p:spPr bwMode="auto">
              <a:xfrm flipH="1">
                <a:off x="6307" y="-800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4" name="Line 62"/>
              <p:cNvSpPr>
                <a:spLocks noChangeShapeType="1"/>
              </p:cNvSpPr>
              <p:nvPr/>
            </p:nvSpPr>
            <p:spPr bwMode="auto">
              <a:xfrm flipH="1">
                <a:off x="6307" y="-645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3" name="Line 61"/>
              <p:cNvSpPr>
                <a:spLocks noChangeShapeType="1"/>
              </p:cNvSpPr>
              <p:nvPr/>
            </p:nvSpPr>
            <p:spPr bwMode="auto">
              <a:xfrm flipH="1">
                <a:off x="6307" y="-490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2" name="Line 60"/>
              <p:cNvSpPr>
                <a:spLocks noChangeShapeType="1"/>
              </p:cNvSpPr>
              <p:nvPr/>
            </p:nvSpPr>
            <p:spPr bwMode="auto">
              <a:xfrm flipH="1">
                <a:off x="6307" y="-955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1" name="Line 59"/>
              <p:cNvSpPr>
                <a:spLocks noChangeShapeType="1"/>
              </p:cNvSpPr>
              <p:nvPr/>
            </p:nvSpPr>
            <p:spPr bwMode="auto">
              <a:xfrm flipH="1">
                <a:off x="6307" y="-1575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90" name="Line 58"/>
              <p:cNvSpPr>
                <a:spLocks noChangeShapeType="1"/>
              </p:cNvSpPr>
              <p:nvPr/>
            </p:nvSpPr>
            <p:spPr bwMode="auto">
              <a:xfrm flipH="1">
                <a:off x="6307" y="-1265"/>
                <a:ext cx="42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9685" name="Group 53"/>
            <p:cNvGrpSpPr>
              <a:grpSpLocks/>
            </p:cNvGrpSpPr>
            <p:nvPr/>
          </p:nvGrpSpPr>
          <p:grpSpPr bwMode="auto">
            <a:xfrm>
              <a:off x="2755" y="1783"/>
              <a:ext cx="3560" cy="1755"/>
              <a:chOff x="2755" y="1783"/>
              <a:chExt cx="3560" cy="1755"/>
            </a:xfrm>
          </p:grpSpPr>
          <p:sp>
            <p:nvSpPr>
              <p:cNvPr id="69688" name="Arc 56"/>
              <p:cNvSpPr>
                <a:spLocks/>
              </p:cNvSpPr>
              <p:nvPr/>
            </p:nvSpPr>
            <p:spPr bwMode="auto">
              <a:xfrm rot="10800000" flipV="1">
                <a:off x="4048" y="2865"/>
                <a:ext cx="974" cy="487"/>
              </a:xfrm>
              <a:custGeom>
                <a:avLst/>
                <a:gdLst>
                  <a:gd name="G0" fmla="+- 21596 0 0"/>
                  <a:gd name="G1" fmla="+- 21600 0 0"/>
                  <a:gd name="G2" fmla="+- 21600 0 0"/>
                  <a:gd name="T0" fmla="*/ 0 w 43196"/>
                  <a:gd name="T1" fmla="*/ 21203 h 21600"/>
                  <a:gd name="T2" fmla="*/ 43196 w 43196"/>
                  <a:gd name="T3" fmla="*/ 21600 h 21600"/>
                  <a:gd name="T4" fmla="*/ 21596 w 4319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6" h="21600" fill="none" extrusionOk="0">
                    <a:moveTo>
                      <a:pt x="-1" y="21202"/>
                    </a:moveTo>
                    <a:cubicBezTo>
                      <a:pt x="216" y="9430"/>
                      <a:pt x="9821" y="-1"/>
                      <a:pt x="21596" y="0"/>
                    </a:cubicBezTo>
                    <a:cubicBezTo>
                      <a:pt x="33525" y="0"/>
                      <a:pt x="43196" y="9670"/>
                      <a:pt x="43196" y="21600"/>
                    </a:cubicBezTo>
                  </a:path>
                  <a:path w="43196" h="21600" stroke="0" extrusionOk="0">
                    <a:moveTo>
                      <a:pt x="-1" y="21202"/>
                    </a:moveTo>
                    <a:cubicBezTo>
                      <a:pt x="216" y="9430"/>
                      <a:pt x="9821" y="-1"/>
                      <a:pt x="21596" y="0"/>
                    </a:cubicBezTo>
                    <a:cubicBezTo>
                      <a:pt x="33525" y="0"/>
                      <a:pt x="43196" y="9670"/>
                      <a:pt x="43196" y="21600"/>
                    </a:cubicBezTo>
                    <a:lnTo>
                      <a:pt x="21596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87" name="Freeform 55"/>
              <p:cNvSpPr>
                <a:spLocks/>
              </p:cNvSpPr>
              <p:nvPr/>
            </p:nvSpPr>
            <p:spPr bwMode="auto">
              <a:xfrm>
                <a:off x="2755" y="1956"/>
                <a:ext cx="3560" cy="1395"/>
              </a:xfrm>
              <a:custGeom>
                <a:avLst/>
                <a:gdLst/>
                <a:ahLst/>
                <a:cxnLst>
                  <a:cxn ang="0">
                    <a:pos x="1295" y="1395"/>
                  </a:cxn>
                  <a:cxn ang="0">
                    <a:pos x="0" y="1395"/>
                  </a:cxn>
                  <a:cxn ang="0">
                    <a:pos x="0" y="0"/>
                  </a:cxn>
                  <a:cxn ang="0">
                    <a:pos x="3560" y="0"/>
                  </a:cxn>
                  <a:cxn ang="0">
                    <a:pos x="3560" y="1395"/>
                  </a:cxn>
                  <a:cxn ang="0">
                    <a:pos x="2263" y="1395"/>
                  </a:cxn>
                </a:cxnLst>
                <a:rect l="0" t="0" r="r" b="b"/>
                <a:pathLst>
                  <a:path w="3560" h="1395">
                    <a:moveTo>
                      <a:pt x="1295" y="1395"/>
                    </a:moveTo>
                    <a:lnTo>
                      <a:pt x="0" y="1395"/>
                    </a:lnTo>
                    <a:lnTo>
                      <a:pt x="0" y="0"/>
                    </a:lnTo>
                    <a:lnTo>
                      <a:pt x="3560" y="0"/>
                    </a:lnTo>
                    <a:lnTo>
                      <a:pt x="3560" y="1395"/>
                    </a:lnTo>
                    <a:lnTo>
                      <a:pt x="2263" y="1395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86" name="Line 54"/>
              <p:cNvSpPr>
                <a:spLocks noChangeShapeType="1"/>
              </p:cNvSpPr>
              <p:nvPr/>
            </p:nvSpPr>
            <p:spPr bwMode="auto">
              <a:xfrm flipV="1">
                <a:off x="4523" y="1783"/>
                <a:ext cx="0" cy="175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lgDashDot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69684" name="Text Box 52"/>
            <p:cNvSpPr txBox="1">
              <a:spLocks noChangeArrowheads="1"/>
            </p:cNvSpPr>
            <p:nvPr/>
          </p:nvSpPr>
          <p:spPr bwMode="auto">
            <a:xfrm>
              <a:off x="3639" y="1532"/>
              <a:ext cx="1763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Symmetry plane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9683" name="Line 51"/>
            <p:cNvSpPr>
              <a:spLocks noChangeShapeType="1"/>
            </p:cNvSpPr>
            <p:nvPr/>
          </p:nvSpPr>
          <p:spPr bwMode="auto">
            <a:xfrm flipV="1">
              <a:off x="4549" y="1965"/>
              <a:ext cx="848" cy="8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82" name="Line 50"/>
            <p:cNvSpPr>
              <a:spLocks noChangeShapeType="1"/>
            </p:cNvSpPr>
            <p:nvPr/>
          </p:nvSpPr>
          <p:spPr bwMode="auto">
            <a:xfrm flipV="1">
              <a:off x="4731" y="1973"/>
              <a:ext cx="930" cy="9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81" name="Line 49"/>
            <p:cNvSpPr>
              <a:spLocks noChangeShapeType="1"/>
            </p:cNvSpPr>
            <p:nvPr/>
          </p:nvSpPr>
          <p:spPr bwMode="auto">
            <a:xfrm flipV="1">
              <a:off x="4898" y="1958"/>
              <a:ext cx="105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80" name="Line 48"/>
            <p:cNvSpPr>
              <a:spLocks noChangeShapeType="1"/>
            </p:cNvSpPr>
            <p:nvPr/>
          </p:nvSpPr>
          <p:spPr bwMode="auto">
            <a:xfrm flipV="1">
              <a:off x="5014" y="2010"/>
              <a:ext cx="1290" cy="12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9" name="Line 47"/>
            <p:cNvSpPr>
              <a:spLocks noChangeShapeType="1"/>
            </p:cNvSpPr>
            <p:nvPr/>
          </p:nvSpPr>
          <p:spPr bwMode="auto">
            <a:xfrm flipV="1">
              <a:off x="4952" y="1958"/>
              <a:ext cx="1132" cy="1132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8" name="Line 46"/>
            <p:cNvSpPr>
              <a:spLocks noChangeShapeType="1"/>
            </p:cNvSpPr>
            <p:nvPr/>
          </p:nvSpPr>
          <p:spPr bwMode="auto">
            <a:xfrm flipV="1">
              <a:off x="5112" y="2145"/>
              <a:ext cx="1193" cy="119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7" name="Line 45"/>
            <p:cNvSpPr>
              <a:spLocks noChangeShapeType="1"/>
            </p:cNvSpPr>
            <p:nvPr/>
          </p:nvSpPr>
          <p:spPr bwMode="auto">
            <a:xfrm flipV="1">
              <a:off x="5384" y="2422"/>
              <a:ext cx="916" cy="91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6" name="Line 44"/>
            <p:cNvSpPr>
              <a:spLocks noChangeShapeType="1"/>
            </p:cNvSpPr>
            <p:nvPr/>
          </p:nvSpPr>
          <p:spPr bwMode="auto">
            <a:xfrm flipV="1">
              <a:off x="5656" y="2677"/>
              <a:ext cx="661" cy="66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5" name="Line 43"/>
            <p:cNvSpPr>
              <a:spLocks noChangeShapeType="1"/>
            </p:cNvSpPr>
            <p:nvPr/>
          </p:nvSpPr>
          <p:spPr bwMode="auto">
            <a:xfrm flipV="1">
              <a:off x="5928" y="2955"/>
              <a:ext cx="383" cy="38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4" name="Line 42"/>
            <p:cNvSpPr>
              <a:spLocks noChangeShapeType="1"/>
            </p:cNvSpPr>
            <p:nvPr/>
          </p:nvSpPr>
          <p:spPr bwMode="auto">
            <a:xfrm flipV="1">
              <a:off x="6064" y="3098"/>
              <a:ext cx="240" cy="2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3" name="Line 41"/>
            <p:cNvSpPr>
              <a:spLocks noChangeShapeType="1"/>
            </p:cNvSpPr>
            <p:nvPr/>
          </p:nvSpPr>
          <p:spPr bwMode="auto">
            <a:xfrm flipV="1">
              <a:off x="6200" y="3240"/>
              <a:ext cx="98" cy="9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2" name="Line 40"/>
            <p:cNvSpPr>
              <a:spLocks noChangeShapeType="1"/>
            </p:cNvSpPr>
            <p:nvPr/>
          </p:nvSpPr>
          <p:spPr bwMode="auto">
            <a:xfrm flipV="1">
              <a:off x="4529" y="1965"/>
              <a:ext cx="188" cy="18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1" name="Line 39"/>
            <p:cNvSpPr>
              <a:spLocks noChangeShapeType="1"/>
            </p:cNvSpPr>
            <p:nvPr/>
          </p:nvSpPr>
          <p:spPr bwMode="auto">
            <a:xfrm flipV="1">
              <a:off x="4515" y="1958"/>
              <a:ext cx="345" cy="34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70" name="Line 38"/>
            <p:cNvSpPr>
              <a:spLocks noChangeShapeType="1"/>
            </p:cNvSpPr>
            <p:nvPr/>
          </p:nvSpPr>
          <p:spPr bwMode="auto">
            <a:xfrm flipV="1">
              <a:off x="4523" y="1957"/>
              <a:ext cx="474" cy="47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9" name="Line 37"/>
            <p:cNvSpPr>
              <a:spLocks noChangeShapeType="1"/>
            </p:cNvSpPr>
            <p:nvPr/>
          </p:nvSpPr>
          <p:spPr bwMode="auto">
            <a:xfrm flipV="1">
              <a:off x="4526" y="1987"/>
              <a:ext cx="713" cy="71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8" name="Line 36"/>
            <p:cNvSpPr>
              <a:spLocks noChangeShapeType="1"/>
            </p:cNvSpPr>
            <p:nvPr/>
          </p:nvSpPr>
          <p:spPr bwMode="auto">
            <a:xfrm flipV="1">
              <a:off x="4540" y="1957"/>
              <a:ext cx="593" cy="59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7" name="Line 35"/>
            <p:cNvSpPr>
              <a:spLocks noChangeShapeType="1"/>
            </p:cNvSpPr>
            <p:nvPr/>
          </p:nvSpPr>
          <p:spPr bwMode="auto">
            <a:xfrm flipV="1">
              <a:off x="4632" y="1957"/>
              <a:ext cx="909" cy="90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6" name="Line 34"/>
            <p:cNvSpPr>
              <a:spLocks noChangeShapeType="1"/>
            </p:cNvSpPr>
            <p:nvPr/>
          </p:nvSpPr>
          <p:spPr bwMode="auto">
            <a:xfrm flipV="1">
              <a:off x="4822" y="1958"/>
              <a:ext cx="990" cy="99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5" name="Line 33"/>
            <p:cNvSpPr>
              <a:spLocks noChangeShapeType="1"/>
            </p:cNvSpPr>
            <p:nvPr/>
          </p:nvSpPr>
          <p:spPr bwMode="auto">
            <a:xfrm flipV="1">
              <a:off x="4990" y="1965"/>
              <a:ext cx="1223" cy="1223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4" name="Line 32"/>
            <p:cNvSpPr>
              <a:spLocks noChangeShapeType="1"/>
            </p:cNvSpPr>
            <p:nvPr/>
          </p:nvSpPr>
          <p:spPr bwMode="auto">
            <a:xfrm flipV="1">
              <a:off x="5248" y="2288"/>
              <a:ext cx="105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3" name="Line 31"/>
            <p:cNvSpPr>
              <a:spLocks noChangeShapeType="1"/>
            </p:cNvSpPr>
            <p:nvPr/>
          </p:nvSpPr>
          <p:spPr bwMode="auto">
            <a:xfrm flipV="1">
              <a:off x="5520" y="2558"/>
              <a:ext cx="780" cy="78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2" name="Line 30"/>
            <p:cNvSpPr>
              <a:spLocks noChangeShapeType="1"/>
            </p:cNvSpPr>
            <p:nvPr/>
          </p:nvSpPr>
          <p:spPr bwMode="auto">
            <a:xfrm flipV="1">
              <a:off x="5792" y="2813"/>
              <a:ext cx="525" cy="52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61" name="Text Box 29"/>
            <p:cNvSpPr txBox="1">
              <a:spLocks noChangeArrowheads="1"/>
            </p:cNvSpPr>
            <p:nvPr/>
          </p:nvSpPr>
          <p:spPr bwMode="auto">
            <a:xfrm>
              <a:off x="4944" y="3482"/>
              <a:ext cx="1763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Modeled portion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9660" name="Line 28"/>
            <p:cNvSpPr>
              <a:spLocks noChangeShapeType="1"/>
            </p:cNvSpPr>
            <p:nvPr/>
          </p:nvSpPr>
          <p:spPr bwMode="auto">
            <a:xfrm flipH="1" flipV="1">
              <a:off x="5288" y="3188"/>
              <a:ext cx="127" cy="337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59" name="Text Box 27"/>
            <p:cNvSpPr txBox="1">
              <a:spLocks noChangeArrowheads="1"/>
            </p:cNvSpPr>
            <p:nvPr/>
          </p:nvSpPr>
          <p:spPr bwMode="auto">
            <a:xfrm>
              <a:off x="6788" y="2492"/>
              <a:ext cx="323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69658" name="Text Box 26"/>
            <p:cNvSpPr txBox="1">
              <a:spLocks noChangeArrowheads="1"/>
            </p:cNvSpPr>
            <p:nvPr/>
          </p:nvSpPr>
          <p:spPr bwMode="auto">
            <a:xfrm>
              <a:off x="1939" y="2492"/>
              <a:ext cx="323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512671"/>
          </a:xfrm>
        </p:spPr>
        <p:txBody>
          <a:bodyPr/>
          <a:lstStyle/>
          <a:p>
            <a:r>
              <a:rPr lang="en-US" dirty="0" smtClean="0"/>
              <a:t>Using symmetry</a:t>
            </a:r>
            <a:endParaRPr lang="en-US" dirty="0"/>
          </a:p>
        </p:txBody>
      </p:sp>
      <p:sp>
        <p:nvSpPr>
          <p:cNvPr id="72758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2705" name="Group 1"/>
          <p:cNvGrpSpPr>
            <a:grpSpLocks noChangeAspect="1"/>
          </p:cNvGrpSpPr>
          <p:nvPr/>
        </p:nvGrpSpPr>
        <p:grpSpPr bwMode="auto">
          <a:xfrm>
            <a:off x="862149" y="1515292"/>
            <a:ext cx="7569200" cy="2625726"/>
            <a:chOff x="2800" y="330"/>
            <a:chExt cx="5960" cy="2067"/>
          </a:xfrm>
        </p:grpSpPr>
        <p:grpSp>
          <p:nvGrpSpPr>
            <p:cNvPr id="72734" name="Group 30"/>
            <p:cNvGrpSpPr>
              <a:grpSpLocks/>
            </p:cNvGrpSpPr>
            <p:nvPr/>
          </p:nvGrpSpPr>
          <p:grpSpPr bwMode="auto">
            <a:xfrm>
              <a:off x="2810" y="330"/>
              <a:ext cx="2710" cy="1530"/>
              <a:chOff x="2810" y="330"/>
              <a:chExt cx="2710" cy="1530"/>
            </a:xfrm>
          </p:grpSpPr>
          <p:sp>
            <p:nvSpPr>
              <p:cNvPr id="72757" name="Freeform 53"/>
              <p:cNvSpPr>
                <a:spLocks/>
              </p:cNvSpPr>
              <p:nvPr/>
            </p:nvSpPr>
            <p:spPr bwMode="auto">
              <a:xfrm>
                <a:off x="3140" y="430"/>
                <a:ext cx="1550" cy="1320"/>
              </a:xfrm>
              <a:custGeom>
                <a:avLst/>
                <a:gdLst/>
                <a:ahLst/>
                <a:cxnLst>
                  <a:cxn ang="0">
                    <a:pos x="0" y="360"/>
                  </a:cxn>
                  <a:cxn ang="0">
                    <a:pos x="0" y="0"/>
                  </a:cxn>
                  <a:cxn ang="0">
                    <a:pos x="1550" y="0"/>
                  </a:cxn>
                  <a:cxn ang="0">
                    <a:pos x="1550" y="1320"/>
                  </a:cxn>
                  <a:cxn ang="0">
                    <a:pos x="10" y="1310"/>
                  </a:cxn>
                  <a:cxn ang="0">
                    <a:pos x="10" y="950"/>
                  </a:cxn>
                </a:cxnLst>
                <a:rect l="0" t="0" r="r" b="b"/>
                <a:pathLst>
                  <a:path w="1550" h="1320">
                    <a:moveTo>
                      <a:pt x="0" y="360"/>
                    </a:moveTo>
                    <a:lnTo>
                      <a:pt x="0" y="0"/>
                    </a:lnTo>
                    <a:lnTo>
                      <a:pt x="1550" y="0"/>
                    </a:lnTo>
                    <a:lnTo>
                      <a:pt x="1550" y="1320"/>
                    </a:lnTo>
                    <a:lnTo>
                      <a:pt x="10" y="1310"/>
                    </a:lnTo>
                    <a:lnTo>
                      <a:pt x="10" y="95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6" name="Arc 52"/>
              <p:cNvSpPr>
                <a:spLocks/>
              </p:cNvSpPr>
              <p:nvPr/>
            </p:nvSpPr>
            <p:spPr bwMode="auto">
              <a:xfrm flipV="1">
                <a:off x="3132" y="780"/>
                <a:ext cx="326" cy="610"/>
              </a:xfrm>
              <a:custGeom>
                <a:avLst/>
                <a:gdLst>
                  <a:gd name="G0" fmla="+- 1437 0 0"/>
                  <a:gd name="G1" fmla="+- 21600 0 0"/>
                  <a:gd name="G2" fmla="+- 21600 0 0"/>
                  <a:gd name="T0" fmla="*/ 3 w 23037"/>
                  <a:gd name="T1" fmla="*/ 48 h 43200"/>
                  <a:gd name="T2" fmla="*/ 0 w 23037"/>
                  <a:gd name="T3" fmla="*/ 43152 h 43200"/>
                  <a:gd name="T4" fmla="*/ 1437 w 2303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037" h="43200" fill="none" extrusionOk="0">
                    <a:moveTo>
                      <a:pt x="2" y="47"/>
                    </a:moveTo>
                    <a:cubicBezTo>
                      <a:pt x="480" y="15"/>
                      <a:pt x="958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cubicBezTo>
                      <a:pt x="23037" y="33529"/>
                      <a:pt x="13366" y="43200"/>
                      <a:pt x="1437" y="43200"/>
                    </a:cubicBezTo>
                    <a:cubicBezTo>
                      <a:pt x="957" y="43200"/>
                      <a:pt x="478" y="43184"/>
                      <a:pt x="-1" y="43152"/>
                    </a:cubicBezTo>
                  </a:path>
                  <a:path w="23037" h="43200" stroke="0" extrusionOk="0">
                    <a:moveTo>
                      <a:pt x="2" y="47"/>
                    </a:moveTo>
                    <a:cubicBezTo>
                      <a:pt x="480" y="15"/>
                      <a:pt x="958" y="-1"/>
                      <a:pt x="1437" y="0"/>
                    </a:cubicBezTo>
                    <a:cubicBezTo>
                      <a:pt x="13366" y="0"/>
                      <a:pt x="23037" y="9670"/>
                      <a:pt x="23037" y="21600"/>
                    </a:cubicBezTo>
                    <a:cubicBezTo>
                      <a:pt x="23037" y="33529"/>
                      <a:pt x="13366" y="43200"/>
                      <a:pt x="1437" y="43200"/>
                    </a:cubicBezTo>
                    <a:cubicBezTo>
                      <a:pt x="957" y="43200"/>
                      <a:pt x="478" y="43184"/>
                      <a:pt x="-1" y="43152"/>
                    </a:cubicBezTo>
                    <a:lnTo>
                      <a:pt x="1437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5" name="Line 51"/>
              <p:cNvSpPr>
                <a:spLocks noChangeShapeType="1"/>
              </p:cNvSpPr>
              <p:nvPr/>
            </p:nvSpPr>
            <p:spPr bwMode="auto">
              <a:xfrm>
                <a:off x="4700" y="428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4" name="Line 50"/>
              <p:cNvSpPr>
                <a:spLocks noChangeShapeType="1"/>
              </p:cNvSpPr>
              <p:nvPr/>
            </p:nvSpPr>
            <p:spPr bwMode="auto">
              <a:xfrm>
                <a:off x="4700" y="1745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3" name="Line 49"/>
              <p:cNvSpPr>
                <a:spLocks noChangeShapeType="1"/>
              </p:cNvSpPr>
              <p:nvPr/>
            </p:nvSpPr>
            <p:spPr bwMode="auto">
              <a:xfrm>
                <a:off x="4700" y="1525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2" name="Line 48"/>
              <p:cNvSpPr>
                <a:spLocks noChangeShapeType="1"/>
              </p:cNvSpPr>
              <p:nvPr/>
            </p:nvSpPr>
            <p:spPr bwMode="auto">
              <a:xfrm>
                <a:off x="4700" y="1306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1" name="Line 47"/>
              <p:cNvSpPr>
                <a:spLocks noChangeShapeType="1"/>
              </p:cNvSpPr>
              <p:nvPr/>
            </p:nvSpPr>
            <p:spPr bwMode="auto">
              <a:xfrm>
                <a:off x="4700" y="1086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50" name="Line 46"/>
              <p:cNvSpPr>
                <a:spLocks noChangeShapeType="1"/>
              </p:cNvSpPr>
              <p:nvPr/>
            </p:nvSpPr>
            <p:spPr bwMode="auto">
              <a:xfrm>
                <a:off x="4700" y="867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9" name="Line 45"/>
              <p:cNvSpPr>
                <a:spLocks noChangeShapeType="1"/>
              </p:cNvSpPr>
              <p:nvPr/>
            </p:nvSpPr>
            <p:spPr bwMode="auto">
              <a:xfrm>
                <a:off x="4700" y="647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8" name="Line 44"/>
              <p:cNvSpPr>
                <a:spLocks noChangeShapeType="1"/>
              </p:cNvSpPr>
              <p:nvPr/>
            </p:nvSpPr>
            <p:spPr bwMode="auto">
              <a:xfrm>
                <a:off x="5180" y="428"/>
                <a:ext cx="0" cy="131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7" name="Text Box 43"/>
              <p:cNvSpPr txBox="1">
                <a:spLocks noChangeArrowheads="1"/>
              </p:cNvSpPr>
              <p:nvPr/>
            </p:nvSpPr>
            <p:spPr bwMode="auto">
              <a:xfrm>
                <a:off x="5160" y="898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p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2746" name="Oval 42"/>
              <p:cNvSpPr>
                <a:spLocks noChangeAspect="1" noChangeArrowheads="1"/>
              </p:cNvSpPr>
              <p:nvPr/>
            </p:nvSpPr>
            <p:spPr bwMode="auto">
              <a:xfrm>
                <a:off x="3010" y="400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5" name="Oval 41"/>
              <p:cNvSpPr>
                <a:spLocks noChangeAspect="1" noChangeArrowheads="1"/>
              </p:cNvSpPr>
              <p:nvPr/>
            </p:nvSpPr>
            <p:spPr bwMode="auto">
              <a:xfrm>
                <a:off x="3010" y="543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4" name="Oval 40"/>
              <p:cNvSpPr>
                <a:spLocks noChangeAspect="1" noChangeArrowheads="1"/>
              </p:cNvSpPr>
              <p:nvPr/>
            </p:nvSpPr>
            <p:spPr bwMode="auto">
              <a:xfrm>
                <a:off x="3010" y="693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3" name="Oval 39"/>
              <p:cNvSpPr>
                <a:spLocks noChangeAspect="1" noChangeArrowheads="1"/>
              </p:cNvSpPr>
              <p:nvPr/>
            </p:nvSpPr>
            <p:spPr bwMode="auto">
              <a:xfrm>
                <a:off x="3020" y="13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2" name="Oval 38"/>
              <p:cNvSpPr>
                <a:spLocks noChangeAspect="1" noChangeArrowheads="1"/>
              </p:cNvSpPr>
              <p:nvPr/>
            </p:nvSpPr>
            <p:spPr bwMode="auto">
              <a:xfrm>
                <a:off x="3020" y="1509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41" name="Oval 37"/>
              <p:cNvSpPr>
                <a:spLocks noChangeAspect="1" noChangeArrowheads="1"/>
              </p:cNvSpPr>
              <p:nvPr/>
            </p:nvSpPr>
            <p:spPr bwMode="auto">
              <a:xfrm>
                <a:off x="3020" y="1659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2738" name="Group 34"/>
              <p:cNvGrpSpPr>
                <a:grpSpLocks/>
              </p:cNvGrpSpPr>
              <p:nvPr/>
            </p:nvGrpSpPr>
            <p:grpSpPr bwMode="auto">
              <a:xfrm>
                <a:off x="2810" y="330"/>
                <a:ext cx="200" cy="1530"/>
                <a:chOff x="5810" y="210"/>
                <a:chExt cx="170" cy="1660"/>
              </a:xfrm>
            </p:grpSpPr>
            <p:sp>
              <p:nvSpPr>
                <p:cNvPr id="72740" name="Line 36"/>
                <p:cNvSpPr>
                  <a:spLocks noChangeShapeType="1"/>
                </p:cNvSpPr>
                <p:nvPr/>
              </p:nvSpPr>
              <p:spPr bwMode="auto">
                <a:xfrm>
                  <a:off x="5980" y="210"/>
                  <a:ext cx="0" cy="16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739" name="Rectangle 35" descr="Wide upward diagonal"/>
                <p:cNvSpPr>
                  <a:spLocks noChangeArrowheads="1"/>
                </p:cNvSpPr>
                <p:nvPr/>
              </p:nvSpPr>
              <p:spPr bwMode="auto">
                <a:xfrm>
                  <a:off x="5810" y="220"/>
                  <a:ext cx="170" cy="1650"/>
                </a:xfrm>
                <a:prstGeom prst="rect">
                  <a:avLst/>
                </a:prstGeom>
                <a:pattFill prst="wdUpDiag">
                  <a:fgClr>
                    <a:srgbClr val="000000"/>
                  </a:fgClr>
                  <a:bgClr>
                    <a:srgbClr val="FFFFFF"/>
                  </a:bgClr>
                </a:pattFill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72737" name="Freeform 33"/>
              <p:cNvSpPr>
                <a:spLocks/>
              </p:cNvSpPr>
              <p:nvPr/>
            </p:nvSpPr>
            <p:spPr bwMode="auto">
              <a:xfrm>
                <a:off x="3140" y="810"/>
                <a:ext cx="280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0"/>
                  </a:cxn>
                  <a:cxn ang="0">
                    <a:pos x="280" y="270"/>
                  </a:cxn>
                </a:cxnLst>
                <a:rect l="0" t="0" r="r" b="b"/>
                <a:pathLst>
                  <a:path w="280" h="270">
                    <a:moveTo>
                      <a:pt x="0" y="0"/>
                    </a:moveTo>
                    <a:lnTo>
                      <a:pt x="0" y="270"/>
                    </a:lnTo>
                    <a:lnTo>
                      <a:pt x="280" y="27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triangle" w="sm" len="med"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36" name="Text Box 32"/>
              <p:cNvSpPr txBox="1">
                <a:spLocks noChangeArrowheads="1"/>
              </p:cNvSpPr>
              <p:nvPr/>
            </p:nvSpPr>
            <p:spPr bwMode="auto">
              <a:xfrm>
                <a:off x="3370" y="940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x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2735" name="Text Box 31"/>
              <p:cNvSpPr txBox="1">
                <a:spLocks noChangeArrowheads="1"/>
              </p:cNvSpPr>
              <p:nvPr/>
            </p:nvSpPr>
            <p:spPr bwMode="auto">
              <a:xfrm>
                <a:off x="3060" y="510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y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</p:grpSp>
        <p:grpSp>
          <p:nvGrpSpPr>
            <p:cNvPr id="72708" name="Group 4"/>
            <p:cNvGrpSpPr>
              <a:grpSpLocks/>
            </p:cNvGrpSpPr>
            <p:nvPr/>
          </p:nvGrpSpPr>
          <p:grpSpPr bwMode="auto">
            <a:xfrm>
              <a:off x="6050" y="417"/>
              <a:ext cx="2710" cy="1043"/>
              <a:chOff x="5860" y="427"/>
              <a:chExt cx="2710" cy="1043"/>
            </a:xfrm>
          </p:grpSpPr>
          <p:sp>
            <p:nvSpPr>
              <p:cNvPr id="72733" name="Rectangle 29" descr="Wide upward diagonal"/>
              <p:cNvSpPr>
                <a:spLocks noChangeArrowheads="1"/>
              </p:cNvSpPr>
              <p:nvPr/>
            </p:nvSpPr>
            <p:spPr bwMode="auto">
              <a:xfrm rot="-5400000">
                <a:off x="7067" y="726"/>
                <a:ext cx="180" cy="1307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32" name="Freeform 28"/>
              <p:cNvSpPr>
                <a:spLocks/>
              </p:cNvSpPr>
              <p:nvPr/>
            </p:nvSpPr>
            <p:spPr bwMode="auto">
              <a:xfrm>
                <a:off x="6190" y="497"/>
                <a:ext cx="1550" cy="653"/>
              </a:xfrm>
              <a:custGeom>
                <a:avLst/>
                <a:gdLst/>
                <a:ahLst/>
                <a:cxnLst>
                  <a:cxn ang="0">
                    <a:pos x="0" y="360"/>
                  </a:cxn>
                  <a:cxn ang="0">
                    <a:pos x="0" y="0"/>
                  </a:cxn>
                  <a:cxn ang="0">
                    <a:pos x="1550" y="0"/>
                  </a:cxn>
                  <a:cxn ang="0">
                    <a:pos x="1550" y="653"/>
                  </a:cxn>
                  <a:cxn ang="0">
                    <a:pos x="320" y="653"/>
                  </a:cxn>
                </a:cxnLst>
                <a:rect l="0" t="0" r="r" b="b"/>
                <a:pathLst>
                  <a:path w="1550" h="653">
                    <a:moveTo>
                      <a:pt x="0" y="360"/>
                    </a:moveTo>
                    <a:lnTo>
                      <a:pt x="0" y="0"/>
                    </a:lnTo>
                    <a:lnTo>
                      <a:pt x="1550" y="0"/>
                    </a:lnTo>
                    <a:lnTo>
                      <a:pt x="1550" y="653"/>
                    </a:lnTo>
                    <a:lnTo>
                      <a:pt x="320" y="653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31" name="Arc 27"/>
              <p:cNvSpPr>
                <a:spLocks/>
              </p:cNvSpPr>
              <p:nvPr/>
            </p:nvSpPr>
            <p:spPr bwMode="auto">
              <a:xfrm flipV="1">
                <a:off x="6182" y="837"/>
                <a:ext cx="326" cy="331"/>
              </a:xfrm>
              <a:custGeom>
                <a:avLst/>
                <a:gdLst>
                  <a:gd name="G0" fmla="+- 1437 0 0"/>
                  <a:gd name="G1" fmla="+- 1846 0 0"/>
                  <a:gd name="G2" fmla="+- 21600 0 0"/>
                  <a:gd name="T0" fmla="*/ 22958 w 23037"/>
                  <a:gd name="T1" fmla="*/ 0 h 23446"/>
                  <a:gd name="T2" fmla="*/ 0 w 23037"/>
                  <a:gd name="T3" fmla="*/ 23398 h 23446"/>
                  <a:gd name="T4" fmla="*/ 1437 w 23037"/>
                  <a:gd name="T5" fmla="*/ 1846 h 23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037" h="23446" fill="none" extrusionOk="0">
                    <a:moveTo>
                      <a:pt x="22957" y="0"/>
                    </a:moveTo>
                    <a:cubicBezTo>
                      <a:pt x="23010" y="613"/>
                      <a:pt x="23037" y="1229"/>
                      <a:pt x="23037" y="1846"/>
                    </a:cubicBezTo>
                    <a:cubicBezTo>
                      <a:pt x="23037" y="13775"/>
                      <a:pt x="13366" y="23446"/>
                      <a:pt x="1437" y="23446"/>
                    </a:cubicBezTo>
                    <a:cubicBezTo>
                      <a:pt x="957" y="23446"/>
                      <a:pt x="478" y="23430"/>
                      <a:pt x="-1" y="23398"/>
                    </a:cubicBezTo>
                  </a:path>
                  <a:path w="23037" h="23446" stroke="0" extrusionOk="0">
                    <a:moveTo>
                      <a:pt x="22957" y="0"/>
                    </a:moveTo>
                    <a:cubicBezTo>
                      <a:pt x="23010" y="613"/>
                      <a:pt x="23037" y="1229"/>
                      <a:pt x="23037" y="1846"/>
                    </a:cubicBezTo>
                    <a:cubicBezTo>
                      <a:pt x="23037" y="13775"/>
                      <a:pt x="13366" y="23446"/>
                      <a:pt x="1437" y="23446"/>
                    </a:cubicBezTo>
                    <a:cubicBezTo>
                      <a:pt x="957" y="23446"/>
                      <a:pt x="478" y="23430"/>
                      <a:pt x="-1" y="23398"/>
                    </a:cubicBezTo>
                    <a:lnTo>
                      <a:pt x="1437" y="1846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30" name="Line 26"/>
              <p:cNvSpPr>
                <a:spLocks noChangeShapeType="1"/>
              </p:cNvSpPr>
              <p:nvPr/>
            </p:nvSpPr>
            <p:spPr bwMode="auto">
              <a:xfrm>
                <a:off x="7750" y="495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9" name="Line 25"/>
              <p:cNvSpPr>
                <a:spLocks noChangeShapeType="1"/>
              </p:cNvSpPr>
              <p:nvPr/>
            </p:nvSpPr>
            <p:spPr bwMode="auto">
              <a:xfrm>
                <a:off x="7750" y="1153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8" name="Line 24"/>
              <p:cNvSpPr>
                <a:spLocks noChangeShapeType="1"/>
              </p:cNvSpPr>
              <p:nvPr/>
            </p:nvSpPr>
            <p:spPr bwMode="auto">
              <a:xfrm>
                <a:off x="7750" y="934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7" name="Line 23"/>
              <p:cNvSpPr>
                <a:spLocks noChangeShapeType="1"/>
              </p:cNvSpPr>
              <p:nvPr/>
            </p:nvSpPr>
            <p:spPr bwMode="auto">
              <a:xfrm>
                <a:off x="7750" y="714"/>
                <a:ext cx="48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6" name="Line 22"/>
              <p:cNvSpPr>
                <a:spLocks noChangeShapeType="1"/>
              </p:cNvSpPr>
              <p:nvPr/>
            </p:nvSpPr>
            <p:spPr bwMode="auto">
              <a:xfrm>
                <a:off x="8230" y="495"/>
                <a:ext cx="0" cy="65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5" name="Text Box 21"/>
              <p:cNvSpPr txBox="1">
                <a:spLocks noChangeArrowheads="1"/>
              </p:cNvSpPr>
              <p:nvPr/>
            </p:nvSpPr>
            <p:spPr bwMode="auto">
              <a:xfrm>
                <a:off x="8210" y="655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p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2724" name="Oval 20"/>
              <p:cNvSpPr>
                <a:spLocks noChangeAspect="1" noChangeArrowheads="1"/>
              </p:cNvSpPr>
              <p:nvPr/>
            </p:nvSpPr>
            <p:spPr bwMode="auto">
              <a:xfrm>
                <a:off x="6060" y="467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3" name="Oval 19"/>
              <p:cNvSpPr>
                <a:spLocks noChangeAspect="1" noChangeArrowheads="1"/>
              </p:cNvSpPr>
              <p:nvPr/>
            </p:nvSpPr>
            <p:spPr bwMode="auto">
              <a:xfrm>
                <a:off x="6060" y="610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2" name="Oval 18"/>
              <p:cNvSpPr>
                <a:spLocks noChangeAspect="1" noChangeArrowheads="1"/>
              </p:cNvSpPr>
              <p:nvPr/>
            </p:nvSpPr>
            <p:spPr bwMode="auto">
              <a:xfrm>
                <a:off x="6060" y="760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1" name="Oval 17"/>
              <p:cNvSpPr>
                <a:spLocks noChangeAspect="1" noChangeArrowheads="1"/>
              </p:cNvSpPr>
              <p:nvPr/>
            </p:nvSpPr>
            <p:spPr bwMode="auto">
              <a:xfrm>
                <a:off x="6530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20" name="Oval 16"/>
              <p:cNvSpPr>
                <a:spLocks noChangeAspect="1" noChangeArrowheads="1"/>
              </p:cNvSpPr>
              <p:nvPr/>
            </p:nvSpPr>
            <p:spPr bwMode="auto">
              <a:xfrm>
                <a:off x="6715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9" name="Oval 15"/>
              <p:cNvSpPr>
                <a:spLocks noChangeAspect="1" noChangeArrowheads="1"/>
              </p:cNvSpPr>
              <p:nvPr/>
            </p:nvSpPr>
            <p:spPr bwMode="auto">
              <a:xfrm>
                <a:off x="6901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8" name="Line 14"/>
              <p:cNvSpPr>
                <a:spLocks noChangeShapeType="1"/>
              </p:cNvSpPr>
              <p:nvPr/>
            </p:nvSpPr>
            <p:spPr bwMode="auto">
              <a:xfrm>
                <a:off x="6060" y="427"/>
                <a:ext cx="0" cy="52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7" name="Rectangle 13" descr="Wide upward diagonal"/>
              <p:cNvSpPr>
                <a:spLocks noChangeArrowheads="1"/>
              </p:cNvSpPr>
              <p:nvPr/>
            </p:nvSpPr>
            <p:spPr bwMode="auto">
              <a:xfrm>
                <a:off x="5860" y="430"/>
                <a:ext cx="200" cy="517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6" name="Freeform 12"/>
              <p:cNvSpPr>
                <a:spLocks/>
              </p:cNvSpPr>
              <p:nvPr/>
            </p:nvSpPr>
            <p:spPr bwMode="auto">
              <a:xfrm>
                <a:off x="6190" y="877"/>
                <a:ext cx="280" cy="2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0"/>
                  </a:cxn>
                  <a:cxn ang="0">
                    <a:pos x="280" y="270"/>
                  </a:cxn>
                </a:cxnLst>
                <a:rect l="0" t="0" r="r" b="b"/>
                <a:pathLst>
                  <a:path w="280" h="270">
                    <a:moveTo>
                      <a:pt x="0" y="0"/>
                    </a:moveTo>
                    <a:lnTo>
                      <a:pt x="0" y="270"/>
                    </a:lnTo>
                    <a:lnTo>
                      <a:pt x="280" y="270"/>
                    </a:lnTo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 type="triangle" w="sm" len="med"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5" name="Text Box 11"/>
              <p:cNvSpPr txBox="1">
                <a:spLocks noChangeArrowheads="1"/>
              </p:cNvSpPr>
              <p:nvPr/>
            </p:nvSpPr>
            <p:spPr bwMode="auto">
              <a:xfrm>
                <a:off x="6430" y="897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x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2714" name="Text Box 10"/>
              <p:cNvSpPr txBox="1">
                <a:spLocks noChangeArrowheads="1"/>
              </p:cNvSpPr>
              <p:nvPr/>
            </p:nvSpPr>
            <p:spPr bwMode="auto">
              <a:xfrm>
                <a:off x="6110" y="577"/>
                <a:ext cx="360" cy="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1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y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2713" name="Oval 9"/>
              <p:cNvSpPr>
                <a:spLocks noChangeAspect="1" noChangeArrowheads="1"/>
              </p:cNvSpPr>
              <p:nvPr/>
            </p:nvSpPr>
            <p:spPr bwMode="auto">
              <a:xfrm>
                <a:off x="7086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2" name="Oval 8"/>
              <p:cNvSpPr>
                <a:spLocks noChangeAspect="1" noChangeArrowheads="1"/>
              </p:cNvSpPr>
              <p:nvPr/>
            </p:nvSpPr>
            <p:spPr bwMode="auto">
              <a:xfrm>
                <a:off x="7272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1" name="Oval 7"/>
              <p:cNvSpPr>
                <a:spLocks noChangeAspect="1" noChangeArrowheads="1"/>
              </p:cNvSpPr>
              <p:nvPr/>
            </p:nvSpPr>
            <p:spPr bwMode="auto">
              <a:xfrm>
                <a:off x="7457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10" name="Oval 6"/>
              <p:cNvSpPr>
                <a:spLocks noChangeAspect="1" noChangeArrowheads="1"/>
              </p:cNvSpPr>
              <p:nvPr/>
            </p:nvSpPr>
            <p:spPr bwMode="auto">
              <a:xfrm>
                <a:off x="7643" y="1166"/>
                <a:ext cx="115" cy="115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709" name="Line 5"/>
              <p:cNvSpPr>
                <a:spLocks noChangeShapeType="1"/>
              </p:cNvSpPr>
              <p:nvPr/>
            </p:nvSpPr>
            <p:spPr bwMode="auto">
              <a:xfrm>
                <a:off x="6490" y="1280"/>
                <a:ext cx="131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2707" name="Text Box 3"/>
            <p:cNvSpPr txBox="1">
              <a:spLocks noChangeArrowheads="1"/>
            </p:cNvSpPr>
            <p:nvPr/>
          </p:nvSpPr>
          <p:spPr bwMode="auto">
            <a:xfrm>
              <a:off x="2800" y="2077"/>
              <a:ext cx="2410" cy="3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(a) One symmetric plane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2706" name="Text Box 2"/>
            <p:cNvSpPr txBox="1">
              <a:spLocks noChangeArrowheads="1"/>
            </p:cNvSpPr>
            <p:nvPr/>
          </p:nvSpPr>
          <p:spPr bwMode="auto">
            <a:xfrm>
              <a:off x="6160" y="2077"/>
              <a:ext cx="2410" cy="3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(b) Two symmetric planes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FINITE ELEMENT PROCEDURE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2069449" y="888252"/>
            <a:ext cx="4987156" cy="5577840"/>
            <a:chOff x="4724" y="2795"/>
            <a:chExt cx="4023" cy="4775"/>
          </a:xfrm>
        </p:grpSpPr>
        <p:sp>
          <p:nvSpPr>
            <p:cNvPr id="2060" name="Line 12"/>
            <p:cNvSpPr>
              <a:spLocks noChangeShapeType="1"/>
            </p:cNvSpPr>
            <p:nvPr/>
          </p:nvSpPr>
          <p:spPr bwMode="auto">
            <a:xfrm>
              <a:off x="6123" y="3350"/>
              <a:ext cx="0" cy="368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4724" y="2795"/>
              <a:ext cx="2796" cy="555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Preliminary analysis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4724" y="3630"/>
              <a:ext cx="2796" cy="555"/>
            </a:xfrm>
            <a:prstGeom prst="rect">
              <a:avLst/>
            </a:prstGeom>
            <a:solidFill>
              <a:srgbClr val="00B0F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Preprocessing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4724" y="4465"/>
              <a:ext cx="2796" cy="555"/>
            </a:xfrm>
            <a:prstGeom prst="rect">
              <a:avLst/>
            </a:prstGeom>
            <a:solidFill>
              <a:srgbClr val="FF0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Solving the problem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6" name="Rectangle 8"/>
            <p:cNvSpPr>
              <a:spLocks noChangeArrowheads="1"/>
            </p:cNvSpPr>
            <p:nvPr/>
          </p:nvSpPr>
          <p:spPr bwMode="auto">
            <a:xfrm>
              <a:off x="4725" y="5300"/>
              <a:ext cx="2796" cy="555"/>
            </a:xfrm>
            <a:prstGeom prst="rect">
              <a:avLst/>
            </a:prstGeom>
            <a:solidFill>
              <a:srgbClr val="7030A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9144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Postprocessing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4782" y="6135"/>
              <a:ext cx="2680" cy="631"/>
            </a:xfrm>
            <a:prstGeom prst="flowChartDecision">
              <a:avLst/>
            </a:prstGeom>
            <a:solidFill>
              <a:srgbClr val="92D05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Converged?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4767" y="7046"/>
              <a:ext cx="2711" cy="524"/>
            </a:xfrm>
            <a:prstGeom prst="flowChartTerminator">
              <a:avLst/>
            </a:prstGeom>
            <a:solidFill>
              <a:srgbClr val="FFC000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Stop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6114" y="3481"/>
              <a:ext cx="2310" cy="2972"/>
            </a:xfrm>
            <a:custGeom>
              <a:avLst/>
              <a:gdLst/>
              <a:ahLst/>
              <a:cxnLst>
                <a:cxn ang="0">
                  <a:pos x="1340" y="2972"/>
                </a:cxn>
                <a:cxn ang="0">
                  <a:pos x="2310" y="2972"/>
                </a:cxn>
                <a:cxn ang="0">
                  <a:pos x="2310" y="0"/>
                </a:cxn>
                <a:cxn ang="0">
                  <a:pos x="0" y="0"/>
                </a:cxn>
              </a:cxnLst>
              <a:rect l="0" t="0" r="r" b="b"/>
              <a:pathLst>
                <a:path w="2310" h="2972">
                  <a:moveTo>
                    <a:pt x="1340" y="2972"/>
                  </a:moveTo>
                  <a:lnTo>
                    <a:pt x="2310" y="2972"/>
                  </a:lnTo>
                  <a:lnTo>
                    <a:pt x="2310" y="0"/>
                  </a:lnTo>
                  <a:lnTo>
                    <a:pt x="0" y="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8085" y="3774"/>
              <a:ext cx="662" cy="2395"/>
            </a:xfrm>
            <a:prstGeom prst="rect">
              <a:avLst/>
            </a:prstGeom>
            <a:solidFill>
              <a:srgbClr val="FF00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eaVert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Correction/Refinement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6052" y="6786"/>
              <a:ext cx="593" cy="29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Yes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7437" y="6224"/>
              <a:ext cx="593" cy="29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No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968167"/>
          </a:xfrm>
        </p:spPr>
        <p:txBody>
          <a:bodyPr/>
          <a:lstStyle/>
          <a:p>
            <a:r>
              <a:rPr lang="en-US" dirty="0" smtClean="0"/>
              <a:t>Connecting beam with plane solids</a:t>
            </a:r>
          </a:p>
          <a:p>
            <a:pPr lvl="1"/>
            <a:r>
              <a:rPr lang="en-US" dirty="0" smtClean="0"/>
              <a:t>Different elements have different nodal DOFs</a:t>
            </a:r>
            <a:endParaRPr lang="en-US" dirty="0"/>
          </a:p>
        </p:txBody>
      </p:sp>
      <p:sp>
        <p:nvSpPr>
          <p:cNvPr id="71695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1681" name="Group 1"/>
          <p:cNvGrpSpPr>
            <a:grpSpLocks noChangeAspect="1"/>
          </p:cNvGrpSpPr>
          <p:nvPr/>
        </p:nvGrpSpPr>
        <p:grpSpPr bwMode="auto">
          <a:xfrm>
            <a:off x="1769336" y="1659172"/>
            <a:ext cx="3971925" cy="2111693"/>
            <a:chOff x="3230" y="4273"/>
            <a:chExt cx="3475" cy="1847"/>
          </a:xfrm>
        </p:grpSpPr>
        <p:sp>
          <p:nvSpPr>
            <p:cNvPr id="71694" name="Line 14"/>
            <p:cNvSpPr>
              <a:spLocks noChangeShapeType="1"/>
            </p:cNvSpPr>
            <p:nvPr/>
          </p:nvSpPr>
          <p:spPr bwMode="auto">
            <a:xfrm>
              <a:off x="6365" y="5059"/>
              <a:ext cx="0" cy="61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691" name="Group 11"/>
            <p:cNvGrpSpPr>
              <a:grpSpLocks/>
            </p:cNvGrpSpPr>
            <p:nvPr/>
          </p:nvGrpSpPr>
          <p:grpSpPr bwMode="auto">
            <a:xfrm>
              <a:off x="4585" y="4989"/>
              <a:ext cx="340" cy="340"/>
              <a:chOff x="4280" y="930"/>
              <a:chExt cx="340" cy="340"/>
            </a:xfrm>
          </p:grpSpPr>
          <p:sp>
            <p:nvSpPr>
              <p:cNvPr id="71693" name="Text Box 13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1692" name="Oval 12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690" name="Text Box 10"/>
            <p:cNvSpPr txBox="1">
              <a:spLocks noChangeArrowheads="1"/>
            </p:cNvSpPr>
            <p:nvPr/>
          </p:nvSpPr>
          <p:spPr bwMode="auto">
            <a:xfrm>
              <a:off x="6375" y="5049"/>
              <a:ext cx="330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689" name="Rectangle 9"/>
            <p:cNvSpPr>
              <a:spLocks noChangeArrowheads="1"/>
            </p:cNvSpPr>
            <p:nvPr/>
          </p:nvSpPr>
          <p:spPr bwMode="auto">
            <a:xfrm>
              <a:off x="3230" y="4800"/>
              <a:ext cx="1320" cy="1320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8" name="Line 8"/>
            <p:cNvSpPr>
              <a:spLocks noChangeShapeType="1"/>
            </p:cNvSpPr>
            <p:nvPr/>
          </p:nvSpPr>
          <p:spPr bwMode="auto">
            <a:xfrm>
              <a:off x="3890" y="4800"/>
              <a:ext cx="0" cy="1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7" name="Line 7"/>
            <p:cNvSpPr>
              <a:spLocks noChangeShapeType="1"/>
            </p:cNvSpPr>
            <p:nvPr/>
          </p:nvSpPr>
          <p:spPr bwMode="auto">
            <a:xfrm>
              <a:off x="3230" y="5460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6" name="AutoShape 6"/>
            <p:cNvSpPr>
              <a:spLocks noChangeArrowheads="1"/>
            </p:cNvSpPr>
            <p:nvPr/>
          </p:nvSpPr>
          <p:spPr bwMode="auto">
            <a:xfrm rot="552662">
              <a:off x="4470" y="5519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5" name="Oval 5"/>
            <p:cNvSpPr>
              <a:spLocks noChangeAspect="1" noChangeArrowheads="1"/>
            </p:cNvSpPr>
            <p:nvPr/>
          </p:nvSpPr>
          <p:spPr bwMode="auto">
            <a:xfrm>
              <a:off x="4518" y="5416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4" name="AutoShape 4"/>
            <p:cNvSpPr>
              <a:spLocks noChangeArrowheads="1"/>
            </p:cNvSpPr>
            <p:nvPr/>
          </p:nvSpPr>
          <p:spPr bwMode="auto">
            <a:xfrm>
              <a:off x="4490" y="5376"/>
              <a:ext cx="1990" cy="150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83" name="Text Box 3"/>
            <p:cNvSpPr txBox="1">
              <a:spLocks noChangeArrowheads="1"/>
            </p:cNvSpPr>
            <p:nvPr/>
          </p:nvSpPr>
          <p:spPr bwMode="auto">
            <a:xfrm>
              <a:off x="4805" y="5786"/>
              <a:ext cx="1450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Frame element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682" name="Text Box 2"/>
            <p:cNvSpPr txBox="1">
              <a:spLocks noChangeArrowheads="1"/>
            </p:cNvSpPr>
            <p:nvPr/>
          </p:nvSpPr>
          <p:spPr bwMode="auto">
            <a:xfrm>
              <a:off x="3265" y="4273"/>
              <a:ext cx="1250" cy="5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Plane solid element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71738" name="Rectangle 5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1700" name="Group 20"/>
          <p:cNvGrpSpPr>
            <a:grpSpLocks noChangeAspect="1"/>
          </p:cNvGrpSpPr>
          <p:nvPr/>
        </p:nvGrpSpPr>
        <p:grpSpPr bwMode="auto">
          <a:xfrm>
            <a:off x="848140" y="3869635"/>
            <a:ext cx="7749540" cy="2817496"/>
            <a:chOff x="2730" y="3275"/>
            <a:chExt cx="6780" cy="2464"/>
          </a:xfrm>
        </p:grpSpPr>
        <p:sp>
          <p:nvSpPr>
            <p:cNvPr id="71737" name="AutoShape 57"/>
            <p:cNvSpPr>
              <a:spLocks noChangeArrowheads="1"/>
            </p:cNvSpPr>
            <p:nvPr/>
          </p:nvSpPr>
          <p:spPr bwMode="auto">
            <a:xfrm>
              <a:off x="3310" y="4384"/>
              <a:ext cx="24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734" name="Group 54"/>
            <p:cNvGrpSpPr>
              <a:grpSpLocks/>
            </p:cNvGrpSpPr>
            <p:nvPr/>
          </p:nvGrpSpPr>
          <p:grpSpPr bwMode="auto">
            <a:xfrm>
              <a:off x="7150" y="4084"/>
              <a:ext cx="340" cy="340"/>
              <a:chOff x="4280" y="930"/>
              <a:chExt cx="340" cy="340"/>
            </a:xfrm>
          </p:grpSpPr>
          <p:sp>
            <p:nvSpPr>
              <p:cNvPr id="71736" name="Text Box 56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1735" name="Oval 55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71731" name="Group 51"/>
            <p:cNvGrpSpPr>
              <a:grpSpLocks/>
            </p:cNvGrpSpPr>
            <p:nvPr/>
          </p:nvGrpSpPr>
          <p:grpSpPr bwMode="auto">
            <a:xfrm>
              <a:off x="7570" y="4924"/>
              <a:ext cx="340" cy="340"/>
              <a:chOff x="4280" y="930"/>
              <a:chExt cx="340" cy="340"/>
            </a:xfrm>
          </p:grpSpPr>
          <p:sp>
            <p:nvSpPr>
              <p:cNvPr id="71733" name="Text Box 53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1732" name="Oval 52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730" name="Rectangle 50"/>
            <p:cNvSpPr>
              <a:spLocks noChangeArrowheads="1"/>
            </p:cNvSpPr>
            <p:nvPr/>
          </p:nvSpPr>
          <p:spPr bwMode="auto">
            <a:xfrm>
              <a:off x="2745" y="3802"/>
              <a:ext cx="1320" cy="132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29" name="Line 49"/>
            <p:cNvSpPr>
              <a:spLocks noChangeShapeType="1"/>
            </p:cNvSpPr>
            <p:nvPr/>
          </p:nvSpPr>
          <p:spPr bwMode="auto">
            <a:xfrm>
              <a:off x="9350" y="3811"/>
              <a:ext cx="0" cy="61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726" name="Group 46"/>
            <p:cNvGrpSpPr>
              <a:grpSpLocks/>
            </p:cNvGrpSpPr>
            <p:nvPr/>
          </p:nvGrpSpPr>
          <p:grpSpPr bwMode="auto">
            <a:xfrm>
              <a:off x="7520" y="3471"/>
              <a:ext cx="340" cy="340"/>
              <a:chOff x="4280" y="930"/>
              <a:chExt cx="340" cy="340"/>
            </a:xfrm>
          </p:grpSpPr>
          <p:sp>
            <p:nvSpPr>
              <p:cNvPr id="71728" name="Text Box 48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71727" name="Oval 47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71725" name="Text Box 45"/>
            <p:cNvSpPr txBox="1">
              <a:spLocks noChangeArrowheads="1"/>
            </p:cNvSpPr>
            <p:nvPr/>
          </p:nvSpPr>
          <p:spPr bwMode="auto">
            <a:xfrm>
              <a:off x="9180" y="3541"/>
              <a:ext cx="330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24" name="Line 44"/>
            <p:cNvSpPr>
              <a:spLocks noChangeShapeType="1"/>
            </p:cNvSpPr>
            <p:nvPr/>
          </p:nvSpPr>
          <p:spPr bwMode="auto">
            <a:xfrm>
              <a:off x="3405" y="3802"/>
              <a:ext cx="0" cy="1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23" name="Line 43"/>
            <p:cNvSpPr>
              <a:spLocks noChangeShapeType="1"/>
            </p:cNvSpPr>
            <p:nvPr/>
          </p:nvSpPr>
          <p:spPr bwMode="auto">
            <a:xfrm>
              <a:off x="2745" y="4462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22" name="Oval 42"/>
            <p:cNvSpPr>
              <a:spLocks noChangeAspect="1" noChangeArrowheads="1"/>
            </p:cNvSpPr>
            <p:nvPr/>
          </p:nvSpPr>
          <p:spPr bwMode="auto">
            <a:xfrm>
              <a:off x="4023" y="4428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21" name="Text Box 41"/>
            <p:cNvSpPr txBox="1">
              <a:spLocks noChangeArrowheads="1"/>
            </p:cNvSpPr>
            <p:nvPr/>
          </p:nvSpPr>
          <p:spPr bwMode="auto">
            <a:xfrm>
              <a:off x="3880" y="4888"/>
              <a:ext cx="1000" cy="5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Frame elements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20" name="Text Box 40"/>
            <p:cNvSpPr txBox="1">
              <a:spLocks noChangeArrowheads="1"/>
            </p:cNvSpPr>
            <p:nvPr/>
          </p:nvSpPr>
          <p:spPr bwMode="auto">
            <a:xfrm>
              <a:off x="2780" y="3275"/>
              <a:ext cx="1250" cy="5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Plane solid element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19" name="Oval 39"/>
            <p:cNvSpPr>
              <a:spLocks noChangeAspect="1" noChangeArrowheads="1"/>
            </p:cNvSpPr>
            <p:nvPr/>
          </p:nvSpPr>
          <p:spPr bwMode="auto">
            <a:xfrm>
              <a:off x="3369" y="4422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8" name="Freeform 38"/>
            <p:cNvSpPr>
              <a:spLocks/>
            </p:cNvSpPr>
            <p:nvPr/>
          </p:nvSpPr>
          <p:spPr bwMode="auto">
            <a:xfrm>
              <a:off x="3765" y="4523"/>
              <a:ext cx="680" cy="3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50" y="350"/>
                </a:cxn>
                <a:cxn ang="0">
                  <a:pos x="680" y="20"/>
                </a:cxn>
              </a:cxnLst>
              <a:rect l="0" t="0" r="r" b="b"/>
              <a:pathLst>
                <a:path w="680" h="350">
                  <a:moveTo>
                    <a:pt x="0" y="0"/>
                  </a:moveTo>
                  <a:lnTo>
                    <a:pt x="550" y="350"/>
                  </a:lnTo>
                  <a:lnTo>
                    <a:pt x="680" y="20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 type="triangle" w="sm" len="lg"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7" name="AutoShape 37"/>
            <p:cNvSpPr>
              <a:spLocks noChangeArrowheads="1"/>
            </p:cNvSpPr>
            <p:nvPr/>
          </p:nvSpPr>
          <p:spPr bwMode="auto">
            <a:xfrm>
              <a:off x="7450" y="4391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6" name="Rectangle 36"/>
            <p:cNvSpPr>
              <a:spLocks noChangeArrowheads="1"/>
            </p:cNvSpPr>
            <p:nvPr/>
          </p:nvSpPr>
          <p:spPr bwMode="auto">
            <a:xfrm>
              <a:off x="6215" y="3809"/>
              <a:ext cx="1320" cy="1320"/>
            </a:xfrm>
            <a:prstGeom prst="rect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5" name="Line 35"/>
            <p:cNvSpPr>
              <a:spLocks noChangeShapeType="1"/>
            </p:cNvSpPr>
            <p:nvPr/>
          </p:nvSpPr>
          <p:spPr bwMode="auto">
            <a:xfrm>
              <a:off x="6875" y="3809"/>
              <a:ext cx="0" cy="132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4" name="Line 34"/>
            <p:cNvSpPr>
              <a:spLocks noChangeShapeType="1"/>
            </p:cNvSpPr>
            <p:nvPr/>
          </p:nvSpPr>
          <p:spPr bwMode="auto">
            <a:xfrm>
              <a:off x="6215" y="4469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3" name="Oval 33"/>
            <p:cNvSpPr>
              <a:spLocks noChangeAspect="1" noChangeArrowheads="1"/>
            </p:cNvSpPr>
            <p:nvPr/>
          </p:nvSpPr>
          <p:spPr bwMode="auto">
            <a:xfrm>
              <a:off x="7493" y="4435"/>
              <a:ext cx="72" cy="72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12" name="Text Box 32"/>
            <p:cNvSpPr txBox="1">
              <a:spLocks noChangeArrowheads="1"/>
            </p:cNvSpPr>
            <p:nvPr/>
          </p:nvSpPr>
          <p:spPr bwMode="auto">
            <a:xfrm>
              <a:off x="8370" y="4555"/>
              <a:ext cx="1000" cy="5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Frame elements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11" name="Text Box 31"/>
            <p:cNvSpPr txBox="1">
              <a:spLocks noChangeArrowheads="1"/>
            </p:cNvSpPr>
            <p:nvPr/>
          </p:nvSpPr>
          <p:spPr bwMode="auto">
            <a:xfrm>
              <a:off x="6250" y="3282"/>
              <a:ext cx="1250" cy="5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Plane solid element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10" name="Line 30"/>
            <p:cNvSpPr>
              <a:spLocks noChangeShapeType="1"/>
            </p:cNvSpPr>
            <p:nvPr/>
          </p:nvSpPr>
          <p:spPr bwMode="auto">
            <a:xfrm>
              <a:off x="5690" y="3768"/>
              <a:ext cx="0" cy="610"/>
            </a:xfrm>
            <a:prstGeom prst="line">
              <a:avLst/>
            </a:prstGeom>
            <a:noFill/>
            <a:ln w="57150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09" name="Text Box 29"/>
            <p:cNvSpPr txBox="1">
              <a:spLocks noChangeArrowheads="1"/>
            </p:cNvSpPr>
            <p:nvPr/>
          </p:nvSpPr>
          <p:spPr bwMode="auto">
            <a:xfrm>
              <a:off x="5530" y="3483"/>
              <a:ext cx="330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08" name="Text Box 28"/>
            <p:cNvSpPr txBox="1">
              <a:spLocks noChangeArrowheads="1"/>
            </p:cNvSpPr>
            <p:nvPr/>
          </p:nvSpPr>
          <p:spPr bwMode="auto">
            <a:xfrm>
              <a:off x="2730" y="5419"/>
              <a:ext cx="2910" cy="32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(a) Extending to inside of solid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07" name="Text Box 27"/>
            <p:cNvSpPr txBox="1">
              <a:spLocks noChangeArrowheads="1"/>
            </p:cNvSpPr>
            <p:nvPr/>
          </p:nvSpPr>
          <p:spPr bwMode="auto">
            <a:xfrm>
              <a:off x="6400" y="5419"/>
              <a:ext cx="257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(b) Imposing a constraint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06" name="AutoShape 26"/>
            <p:cNvSpPr>
              <a:spLocks noChangeArrowheads="1"/>
            </p:cNvSpPr>
            <p:nvPr/>
          </p:nvSpPr>
          <p:spPr bwMode="auto">
            <a:xfrm>
              <a:off x="7545" y="4123"/>
              <a:ext cx="260" cy="260"/>
            </a:xfrm>
            <a:prstGeom prst="rtTriangl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05" name="AutoShape 25"/>
            <p:cNvSpPr>
              <a:spLocks noChangeArrowheads="1"/>
            </p:cNvSpPr>
            <p:nvPr/>
          </p:nvSpPr>
          <p:spPr bwMode="auto">
            <a:xfrm flipV="1">
              <a:off x="7545" y="4548"/>
              <a:ext cx="260" cy="260"/>
            </a:xfrm>
            <a:prstGeom prst="rtTriangle">
              <a:avLst/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04" name="Text Box 24"/>
            <p:cNvSpPr txBox="1">
              <a:spLocks noChangeArrowheads="1"/>
            </p:cNvSpPr>
            <p:nvPr/>
          </p:nvSpPr>
          <p:spPr bwMode="auto">
            <a:xfrm>
              <a:off x="7990" y="3802"/>
              <a:ext cx="1000" cy="28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Constraint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1703" name="Line 23"/>
            <p:cNvSpPr>
              <a:spLocks noChangeShapeType="1"/>
            </p:cNvSpPr>
            <p:nvPr/>
          </p:nvSpPr>
          <p:spPr bwMode="auto">
            <a:xfrm flipH="1">
              <a:off x="7735" y="4043"/>
              <a:ext cx="370" cy="23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02" name="Line 22"/>
            <p:cNvSpPr>
              <a:spLocks noChangeShapeType="1"/>
            </p:cNvSpPr>
            <p:nvPr/>
          </p:nvSpPr>
          <p:spPr bwMode="auto">
            <a:xfrm>
              <a:off x="7040" y="3803"/>
              <a:ext cx="0" cy="13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arrow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01" name="Text Box 21"/>
            <p:cNvSpPr txBox="1">
              <a:spLocks noChangeArrowheads="1"/>
            </p:cNvSpPr>
            <p:nvPr/>
          </p:nvSpPr>
          <p:spPr bwMode="auto">
            <a:xfrm>
              <a:off x="6990" y="4518"/>
              <a:ext cx="330" cy="27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h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</p:grp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6854825" y="3328988"/>
          <a:ext cx="1971675" cy="312737"/>
        </p:xfrm>
        <a:graphic>
          <a:graphicData uri="http://schemas.openxmlformats.org/presentationml/2006/ole">
            <p:oleObj spid="_x0000_s3073" name="Equation" r:id="rId3" imgW="1955520" imgH="317160" progId="Equation.DSMT4">
              <p:embed/>
            </p:oleObj>
          </a:graphicData>
        </a:graphic>
      </p:graphicFrame>
      <p:sp>
        <p:nvSpPr>
          <p:cNvPr id="60" name="TextBox 59"/>
          <p:cNvSpPr txBox="1"/>
          <p:nvPr/>
        </p:nvSpPr>
        <p:spPr>
          <a:xfrm>
            <a:off x="6616700" y="2908300"/>
            <a:ext cx="24080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Constraint equation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 MODELING TECHNIQUES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850923"/>
          </a:xfrm>
        </p:spPr>
        <p:txBody>
          <a:bodyPr/>
          <a:lstStyle/>
          <a:p>
            <a:r>
              <a:rPr lang="en-US" dirty="0" smtClean="0"/>
              <a:t>Modeling bolted joints</a:t>
            </a:r>
          </a:p>
          <a:p>
            <a:pPr marL="457200" indent="-457200"/>
            <a:r>
              <a:rPr lang="en-US" dirty="0" smtClean="0"/>
              <a:t>3D representations of bolts and parts and connecting them through a contact constraint</a:t>
            </a:r>
          </a:p>
          <a:p>
            <a:pPr marL="857250" lvl="1" indent="-457200"/>
            <a:r>
              <a:rPr lang="en-US" dirty="0" smtClean="0"/>
              <a:t>Huge model size</a:t>
            </a:r>
          </a:p>
          <a:p>
            <a:pPr marL="857250" lvl="1" indent="-457200"/>
            <a:r>
              <a:rPr lang="en-US" dirty="0" smtClean="0"/>
              <a:t>Nonlinear problem due to contact constraint</a:t>
            </a:r>
          </a:p>
          <a:p>
            <a:pPr marL="857250" lvl="1" indent="-457200"/>
            <a:r>
              <a:rPr lang="en-US" dirty="0" smtClean="0"/>
              <a:t>Rigid-body motion if an initial gap exists between the bolt and parts</a:t>
            </a:r>
          </a:p>
          <a:p>
            <a:pPr marL="457200" indent="-457200"/>
            <a:r>
              <a:rPr lang="en-US" dirty="0" smtClean="0"/>
              <a:t>Nodal coupling or rigid-link element</a:t>
            </a:r>
          </a:p>
          <a:p>
            <a:pPr marL="857250" lvl="1" indent="-457200"/>
            <a:endParaRPr lang="en-US" dirty="0"/>
          </a:p>
        </p:txBody>
      </p:sp>
      <p:sp>
        <p:nvSpPr>
          <p:cNvPr id="7070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70657" name="Group 1"/>
          <p:cNvGrpSpPr>
            <a:grpSpLocks noChangeAspect="1"/>
          </p:cNvGrpSpPr>
          <p:nvPr/>
        </p:nvGrpSpPr>
        <p:grpSpPr bwMode="auto">
          <a:xfrm>
            <a:off x="783772" y="3749038"/>
            <a:ext cx="6983730" cy="2700338"/>
            <a:chOff x="2920" y="4304"/>
            <a:chExt cx="6110" cy="2363"/>
          </a:xfrm>
        </p:grpSpPr>
        <p:sp>
          <p:nvSpPr>
            <p:cNvPr id="70699" name="Line 43"/>
            <p:cNvSpPr>
              <a:spLocks noChangeShapeType="1"/>
            </p:cNvSpPr>
            <p:nvPr/>
          </p:nvSpPr>
          <p:spPr bwMode="auto">
            <a:xfrm flipV="1">
              <a:off x="7380" y="4358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8" name="AutoShape 42"/>
            <p:cNvSpPr>
              <a:spLocks noChangeArrowheads="1"/>
            </p:cNvSpPr>
            <p:nvPr/>
          </p:nvSpPr>
          <p:spPr bwMode="auto">
            <a:xfrm>
              <a:off x="2920" y="4910"/>
              <a:ext cx="1770" cy="1070"/>
            </a:xfrm>
            <a:prstGeom prst="parallelogram">
              <a:avLst>
                <a:gd name="adj" fmla="val 41355"/>
              </a:avLst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7" name="AutoShape 41"/>
            <p:cNvSpPr>
              <a:spLocks noChangeArrowheads="1"/>
            </p:cNvSpPr>
            <p:nvPr/>
          </p:nvSpPr>
          <p:spPr bwMode="auto">
            <a:xfrm>
              <a:off x="3660" y="4640"/>
              <a:ext cx="1770" cy="1070"/>
            </a:xfrm>
            <a:prstGeom prst="parallelogram">
              <a:avLst>
                <a:gd name="adj" fmla="val 41355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6" name="Line 40"/>
            <p:cNvSpPr>
              <a:spLocks noChangeShapeType="1"/>
            </p:cNvSpPr>
            <p:nvPr/>
          </p:nvSpPr>
          <p:spPr bwMode="auto">
            <a:xfrm>
              <a:off x="3030" y="5710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5" name="Line 39"/>
            <p:cNvSpPr>
              <a:spLocks noChangeShapeType="1"/>
            </p:cNvSpPr>
            <p:nvPr/>
          </p:nvSpPr>
          <p:spPr bwMode="auto">
            <a:xfrm>
              <a:off x="3140" y="5440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4" name="Line 38"/>
            <p:cNvSpPr>
              <a:spLocks noChangeShapeType="1"/>
            </p:cNvSpPr>
            <p:nvPr/>
          </p:nvSpPr>
          <p:spPr bwMode="auto">
            <a:xfrm>
              <a:off x="3250" y="5170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3" name="Line 37"/>
            <p:cNvSpPr>
              <a:spLocks noChangeShapeType="1"/>
            </p:cNvSpPr>
            <p:nvPr/>
          </p:nvSpPr>
          <p:spPr bwMode="auto">
            <a:xfrm flipV="1">
              <a:off x="3220" y="4920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2" name="Line 36"/>
            <p:cNvSpPr>
              <a:spLocks noChangeShapeType="1"/>
            </p:cNvSpPr>
            <p:nvPr/>
          </p:nvSpPr>
          <p:spPr bwMode="auto">
            <a:xfrm flipV="1">
              <a:off x="3560" y="4917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1" name="Line 35"/>
            <p:cNvSpPr>
              <a:spLocks noChangeShapeType="1"/>
            </p:cNvSpPr>
            <p:nvPr/>
          </p:nvSpPr>
          <p:spPr bwMode="auto">
            <a:xfrm flipV="1">
              <a:off x="3910" y="4917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90" name="Line 34"/>
            <p:cNvSpPr>
              <a:spLocks noChangeShapeType="1"/>
            </p:cNvSpPr>
            <p:nvPr/>
          </p:nvSpPr>
          <p:spPr bwMode="auto">
            <a:xfrm flipV="1">
              <a:off x="4700" y="4644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9" name="Line 33"/>
            <p:cNvSpPr>
              <a:spLocks noChangeShapeType="1"/>
            </p:cNvSpPr>
            <p:nvPr/>
          </p:nvSpPr>
          <p:spPr bwMode="auto">
            <a:xfrm>
              <a:off x="3980" y="4910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8" name="Line 32"/>
            <p:cNvSpPr>
              <a:spLocks noChangeShapeType="1"/>
            </p:cNvSpPr>
            <p:nvPr/>
          </p:nvSpPr>
          <p:spPr bwMode="auto">
            <a:xfrm>
              <a:off x="3880" y="5177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7" name="Line 31"/>
            <p:cNvSpPr>
              <a:spLocks noChangeShapeType="1"/>
            </p:cNvSpPr>
            <p:nvPr/>
          </p:nvSpPr>
          <p:spPr bwMode="auto">
            <a:xfrm>
              <a:off x="3760" y="5447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6" name="Oval 30"/>
            <p:cNvSpPr>
              <a:spLocks noChangeAspect="1" noChangeArrowheads="1"/>
            </p:cNvSpPr>
            <p:nvPr/>
          </p:nvSpPr>
          <p:spPr bwMode="auto">
            <a:xfrm>
              <a:off x="4080" y="5390"/>
              <a:ext cx="101" cy="101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5" name="Text Box 29"/>
            <p:cNvSpPr txBox="1">
              <a:spLocks noChangeArrowheads="1"/>
            </p:cNvSpPr>
            <p:nvPr/>
          </p:nvSpPr>
          <p:spPr bwMode="auto">
            <a:xfrm>
              <a:off x="3160" y="6360"/>
              <a:ext cx="155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Nodal coupling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84" name="Line 28"/>
            <p:cNvSpPr>
              <a:spLocks noChangeShapeType="1"/>
            </p:cNvSpPr>
            <p:nvPr/>
          </p:nvSpPr>
          <p:spPr bwMode="auto">
            <a:xfrm flipV="1">
              <a:off x="3920" y="5510"/>
              <a:ext cx="200" cy="87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3" name="Text Box 27"/>
            <p:cNvSpPr txBox="1">
              <a:spLocks noChangeArrowheads="1"/>
            </p:cNvSpPr>
            <p:nvPr/>
          </p:nvSpPr>
          <p:spPr bwMode="auto">
            <a:xfrm>
              <a:off x="3030" y="4567"/>
              <a:ext cx="94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 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82" name="Line 26"/>
            <p:cNvSpPr>
              <a:spLocks noChangeShapeType="1"/>
            </p:cNvSpPr>
            <p:nvPr/>
          </p:nvSpPr>
          <p:spPr bwMode="auto">
            <a:xfrm flipV="1">
              <a:off x="4370" y="4641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1" name="Line 25"/>
            <p:cNvSpPr>
              <a:spLocks noChangeShapeType="1"/>
            </p:cNvSpPr>
            <p:nvPr/>
          </p:nvSpPr>
          <p:spPr bwMode="auto">
            <a:xfrm flipV="1">
              <a:off x="4020" y="4641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80" name="Text Box 24"/>
            <p:cNvSpPr txBox="1">
              <a:spLocks noChangeArrowheads="1"/>
            </p:cNvSpPr>
            <p:nvPr/>
          </p:nvSpPr>
          <p:spPr bwMode="auto">
            <a:xfrm>
              <a:off x="4330" y="4304"/>
              <a:ext cx="94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 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79" name="AutoShape 23"/>
            <p:cNvSpPr>
              <a:spLocks noChangeArrowheads="1"/>
            </p:cNvSpPr>
            <p:nvPr/>
          </p:nvSpPr>
          <p:spPr bwMode="auto">
            <a:xfrm>
              <a:off x="6280" y="5257"/>
              <a:ext cx="1770" cy="1070"/>
            </a:xfrm>
            <a:prstGeom prst="parallelogram">
              <a:avLst>
                <a:gd name="adj" fmla="val 41355"/>
              </a:avLst>
            </a:prstGeom>
            <a:noFill/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8" name="Line 22"/>
            <p:cNvSpPr>
              <a:spLocks noChangeShapeType="1"/>
            </p:cNvSpPr>
            <p:nvPr/>
          </p:nvSpPr>
          <p:spPr bwMode="auto">
            <a:xfrm flipV="1">
              <a:off x="6920" y="5264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7" name="Line 21"/>
            <p:cNvSpPr>
              <a:spLocks noChangeShapeType="1"/>
            </p:cNvSpPr>
            <p:nvPr/>
          </p:nvSpPr>
          <p:spPr bwMode="auto">
            <a:xfrm flipV="1">
              <a:off x="7270" y="5264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6" name="AutoShape 20"/>
            <p:cNvSpPr>
              <a:spLocks noChangeArrowheads="1"/>
            </p:cNvSpPr>
            <p:nvPr/>
          </p:nvSpPr>
          <p:spPr bwMode="auto">
            <a:xfrm>
              <a:off x="7020" y="4357"/>
              <a:ext cx="1770" cy="1070"/>
            </a:xfrm>
            <a:prstGeom prst="parallelogram">
              <a:avLst>
                <a:gd name="adj" fmla="val 41355"/>
              </a:avLst>
            </a:pr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5" name="Line 19"/>
            <p:cNvSpPr>
              <a:spLocks noChangeShapeType="1"/>
            </p:cNvSpPr>
            <p:nvPr/>
          </p:nvSpPr>
          <p:spPr bwMode="auto">
            <a:xfrm>
              <a:off x="6390" y="6057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4" name="Line 18"/>
            <p:cNvSpPr>
              <a:spLocks noChangeShapeType="1"/>
            </p:cNvSpPr>
            <p:nvPr/>
          </p:nvSpPr>
          <p:spPr bwMode="auto">
            <a:xfrm>
              <a:off x="6500" y="5787"/>
              <a:ext cx="132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3" name="Line 17"/>
            <p:cNvSpPr>
              <a:spLocks noChangeShapeType="1"/>
            </p:cNvSpPr>
            <p:nvPr/>
          </p:nvSpPr>
          <p:spPr bwMode="auto">
            <a:xfrm>
              <a:off x="6610" y="5517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2" name="Line 16"/>
            <p:cNvSpPr>
              <a:spLocks noChangeShapeType="1"/>
            </p:cNvSpPr>
            <p:nvPr/>
          </p:nvSpPr>
          <p:spPr bwMode="auto">
            <a:xfrm flipV="1">
              <a:off x="6580" y="5267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1" name="Line 15"/>
            <p:cNvSpPr>
              <a:spLocks noChangeShapeType="1"/>
            </p:cNvSpPr>
            <p:nvPr/>
          </p:nvSpPr>
          <p:spPr bwMode="auto">
            <a:xfrm flipV="1">
              <a:off x="8060" y="4361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70" name="Line 14"/>
            <p:cNvSpPr>
              <a:spLocks noChangeShapeType="1"/>
            </p:cNvSpPr>
            <p:nvPr/>
          </p:nvSpPr>
          <p:spPr bwMode="auto">
            <a:xfrm>
              <a:off x="7340" y="4627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9" name="Line 13"/>
            <p:cNvSpPr>
              <a:spLocks noChangeShapeType="1"/>
            </p:cNvSpPr>
            <p:nvPr/>
          </p:nvSpPr>
          <p:spPr bwMode="auto">
            <a:xfrm>
              <a:off x="7240" y="4894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8" name="Line 12"/>
            <p:cNvSpPr>
              <a:spLocks noChangeShapeType="1"/>
            </p:cNvSpPr>
            <p:nvPr/>
          </p:nvSpPr>
          <p:spPr bwMode="auto">
            <a:xfrm>
              <a:off x="7120" y="5164"/>
              <a:ext cx="133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7" name="Oval 11"/>
            <p:cNvSpPr>
              <a:spLocks noChangeAspect="1" noChangeArrowheads="1"/>
            </p:cNvSpPr>
            <p:nvPr/>
          </p:nvSpPr>
          <p:spPr bwMode="auto">
            <a:xfrm>
              <a:off x="7440" y="5107"/>
              <a:ext cx="101" cy="101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6" name="Text Box 10"/>
            <p:cNvSpPr txBox="1">
              <a:spLocks noChangeArrowheads="1"/>
            </p:cNvSpPr>
            <p:nvPr/>
          </p:nvSpPr>
          <p:spPr bwMode="auto">
            <a:xfrm>
              <a:off x="7320" y="6367"/>
              <a:ext cx="155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Rigid element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65" name="Line 9"/>
            <p:cNvSpPr>
              <a:spLocks noChangeShapeType="1"/>
            </p:cNvSpPr>
            <p:nvPr/>
          </p:nvSpPr>
          <p:spPr bwMode="auto">
            <a:xfrm flipH="1" flipV="1">
              <a:off x="7490" y="5527"/>
              <a:ext cx="620" cy="84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4" name="Text Box 8"/>
            <p:cNvSpPr txBox="1">
              <a:spLocks noChangeArrowheads="1"/>
            </p:cNvSpPr>
            <p:nvPr/>
          </p:nvSpPr>
          <p:spPr bwMode="auto">
            <a:xfrm>
              <a:off x="6240" y="4944"/>
              <a:ext cx="94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 1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63" name="Line 7"/>
            <p:cNvSpPr>
              <a:spLocks noChangeShapeType="1"/>
            </p:cNvSpPr>
            <p:nvPr/>
          </p:nvSpPr>
          <p:spPr bwMode="auto">
            <a:xfrm flipV="1">
              <a:off x="7730" y="4358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2" name="Text Box 6"/>
            <p:cNvSpPr txBox="1">
              <a:spLocks noChangeArrowheads="1"/>
            </p:cNvSpPr>
            <p:nvPr/>
          </p:nvSpPr>
          <p:spPr bwMode="auto">
            <a:xfrm>
              <a:off x="8090" y="5451"/>
              <a:ext cx="940" cy="3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ea typeface="바탕" pitchFamily="18" charset="-127"/>
                  <a:cs typeface="Times New Roman" pitchFamily="18" charset="0"/>
                </a:rPr>
                <a:t>Plate 2</a:t>
              </a:r>
              <a:endParaRPr kumimoji="0" lang="en-US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endParaRPr>
            </a:p>
          </p:txBody>
        </p:sp>
        <p:sp>
          <p:nvSpPr>
            <p:cNvPr id="70661" name="Oval 5"/>
            <p:cNvSpPr>
              <a:spLocks noChangeAspect="1" noChangeArrowheads="1"/>
            </p:cNvSpPr>
            <p:nvPr/>
          </p:nvSpPr>
          <p:spPr bwMode="auto">
            <a:xfrm>
              <a:off x="7440" y="5724"/>
              <a:ext cx="101" cy="101"/>
            </a:xfrm>
            <a:prstGeom prst="ellipse">
              <a:avLst/>
            </a:prstGeom>
            <a:solidFill>
              <a:srgbClr val="0000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60" name="Line 4"/>
            <p:cNvSpPr>
              <a:spLocks noChangeShapeType="1"/>
            </p:cNvSpPr>
            <p:nvPr/>
          </p:nvSpPr>
          <p:spPr bwMode="auto">
            <a:xfrm flipV="1">
              <a:off x="7380" y="4355"/>
              <a:ext cx="430" cy="105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59" name="Line 3"/>
            <p:cNvSpPr>
              <a:spLocks noChangeShapeType="1"/>
            </p:cNvSpPr>
            <p:nvPr/>
          </p:nvSpPr>
          <p:spPr bwMode="auto">
            <a:xfrm flipV="1">
              <a:off x="7490" y="5400"/>
              <a:ext cx="0" cy="37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658" name="Line 2"/>
            <p:cNvSpPr>
              <a:spLocks noChangeShapeType="1"/>
            </p:cNvSpPr>
            <p:nvPr/>
          </p:nvSpPr>
          <p:spPr bwMode="auto">
            <a:xfrm flipV="1">
              <a:off x="7490" y="5160"/>
              <a:ext cx="0" cy="26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PATCH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dirty="0" smtClean="0"/>
              <a:t>Will the FE solutions always converge to the exact solution as the mesh is refined?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Requirements for </a:t>
            </a:r>
            <a:r>
              <a:rPr lang="en-US" b="1" dirty="0" smtClean="0">
                <a:solidFill>
                  <a:srgbClr val="002060"/>
                </a:solidFill>
              </a:rPr>
              <a:t>conforming or compatible element</a:t>
            </a:r>
            <a:r>
              <a:rPr lang="en-US" dirty="0" smtClean="0"/>
              <a:t>:</a:t>
            </a:r>
          </a:p>
          <a:p>
            <a:pPr lvl="1">
              <a:spcBef>
                <a:spcPts val="2400"/>
              </a:spcBef>
            </a:pPr>
            <a:r>
              <a:rPr lang="en-US" b="1" dirty="0" smtClean="0"/>
              <a:t>Compatibility</a:t>
            </a:r>
            <a:r>
              <a:rPr lang="en-US" dirty="0" smtClean="0"/>
              <a:t>: Displacements must be continuous across element boundaries—no gaps in materials</a:t>
            </a:r>
          </a:p>
          <a:p>
            <a:pPr lvl="1">
              <a:spcBef>
                <a:spcPts val="2400"/>
              </a:spcBef>
            </a:pPr>
            <a:r>
              <a:rPr lang="en-US" b="1" dirty="0" smtClean="0"/>
              <a:t>Completeness</a:t>
            </a:r>
            <a:r>
              <a:rPr lang="en-US" dirty="0" smtClean="0"/>
              <a:t>: The element should be able to represent rigid-body motions and constant strain conditions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When an element is conforming, the solution converges monotonically as the mesh is refined</a:t>
            </a:r>
          </a:p>
          <a:p>
            <a:pPr>
              <a:spcBef>
                <a:spcPts val="2400"/>
              </a:spcBef>
            </a:pPr>
            <a:r>
              <a:rPr lang="en-US" dirty="0" smtClean="0"/>
              <a:t>A compatible element may become incompatible if a lower-order Gauss </a:t>
            </a:r>
            <a:r>
              <a:rPr lang="en-US" dirty="0" err="1" smtClean="0"/>
              <a:t>quadrature</a:t>
            </a:r>
            <a:r>
              <a:rPr lang="en-US" dirty="0" smtClean="0"/>
              <a:t> rule is used than necessary for numerical integration of stiffness matrix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PATCH TEST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order to guarantee the convergence of the solution, the element must pass a test, called </a:t>
            </a:r>
            <a:r>
              <a:rPr lang="en-US" b="1" dirty="0" smtClean="0">
                <a:solidFill>
                  <a:srgbClr val="002060"/>
                </a:solidFill>
              </a:rPr>
              <a:t>patch test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Rigid-body motion test</a:t>
            </a:r>
          </a:p>
          <a:p>
            <a:pPr marL="857250" lvl="1" indent="-457200"/>
            <a:r>
              <a:rPr lang="en-US" dirty="0" smtClean="0"/>
              <a:t>Displacements at boundary nodes</a:t>
            </a:r>
            <a:br>
              <a:rPr lang="en-US" dirty="0" smtClean="0"/>
            </a:br>
            <a:r>
              <a:rPr lang="en-US" dirty="0" smtClean="0"/>
              <a:t>are prescribed as a rigid-body motion</a:t>
            </a:r>
          </a:p>
          <a:p>
            <a:pPr marL="857250" lvl="1" indent="-457200"/>
            <a:r>
              <a:rPr lang="en-US" dirty="0" smtClean="0"/>
              <a:t>The inside node should have consistent</a:t>
            </a:r>
            <a:br>
              <a:rPr lang="en-US" dirty="0" smtClean="0"/>
            </a:br>
            <a:r>
              <a:rPr lang="en-US" dirty="0" smtClean="0"/>
              <a:t>displacement for rigid-body motion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Constant strain test</a:t>
            </a:r>
          </a:p>
          <a:p>
            <a:pPr marL="857250" lvl="1" indent="-457200"/>
            <a:r>
              <a:rPr lang="en-US" dirty="0" smtClean="0"/>
              <a:t>Linear displacements are applied</a:t>
            </a:r>
            <a:br>
              <a:rPr lang="en-US" dirty="0" smtClean="0"/>
            </a:br>
            <a:r>
              <a:rPr lang="en-US" dirty="0" smtClean="0"/>
              <a:t>at the boundary nodes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Generalized patch test</a:t>
            </a:r>
          </a:p>
          <a:p>
            <a:pPr marL="857250" lvl="1" indent="-457200"/>
            <a:r>
              <a:rPr lang="en-US" dirty="0" smtClean="0"/>
              <a:t>Minimum boundary condition to remove rigid-body motion</a:t>
            </a:r>
          </a:p>
          <a:p>
            <a:pPr marL="857250" lvl="1" indent="-457200"/>
            <a:r>
              <a:rPr lang="en-US" dirty="0" smtClean="0"/>
              <a:t>Equivalent constant stress loads are applied on the boundary</a:t>
            </a:r>
          </a:p>
          <a:p>
            <a:pPr marL="857250" lvl="1" indent="-457200"/>
            <a:r>
              <a:rPr lang="en-US" dirty="0" smtClean="0"/>
              <a:t>Can test implementation more thoroughly</a:t>
            </a:r>
            <a:endParaRPr lang="en-US" dirty="0"/>
          </a:p>
        </p:txBody>
      </p:sp>
      <p:sp>
        <p:nvSpPr>
          <p:cNvPr id="56347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6321" name="Group 1"/>
          <p:cNvGrpSpPr>
            <a:grpSpLocks noChangeAspect="1"/>
          </p:cNvGrpSpPr>
          <p:nvPr/>
        </p:nvGrpSpPr>
        <p:grpSpPr bwMode="auto">
          <a:xfrm>
            <a:off x="5210864" y="1663148"/>
            <a:ext cx="3730626" cy="3225800"/>
            <a:chOff x="4143" y="2708"/>
            <a:chExt cx="2938" cy="2541"/>
          </a:xfrm>
        </p:grpSpPr>
        <p:sp>
          <p:nvSpPr>
            <p:cNvPr id="56346" name="Rectangle 26"/>
            <p:cNvSpPr>
              <a:spLocks noChangeArrowheads="1"/>
            </p:cNvSpPr>
            <p:nvPr/>
          </p:nvSpPr>
          <p:spPr bwMode="auto">
            <a:xfrm>
              <a:off x="4679" y="3366"/>
              <a:ext cx="1605" cy="1605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6345" name="Freeform 25"/>
            <p:cNvSpPr>
              <a:spLocks/>
            </p:cNvSpPr>
            <p:nvPr/>
          </p:nvSpPr>
          <p:spPr bwMode="auto">
            <a:xfrm>
              <a:off x="5231" y="3366"/>
              <a:ext cx="281" cy="1605"/>
            </a:xfrm>
            <a:custGeom>
              <a:avLst/>
              <a:gdLst/>
              <a:ahLst/>
              <a:cxnLst>
                <a:cxn ang="0">
                  <a:pos x="275" y="1605"/>
                </a:cxn>
                <a:cxn ang="0">
                  <a:pos x="0" y="1041"/>
                </a:cxn>
                <a:cxn ang="0">
                  <a:pos x="281" y="0"/>
                </a:cxn>
              </a:cxnLst>
              <a:rect l="0" t="0" r="r" b="b"/>
              <a:pathLst>
                <a:path w="281" h="1605">
                  <a:moveTo>
                    <a:pt x="275" y="1605"/>
                  </a:moveTo>
                  <a:lnTo>
                    <a:pt x="0" y="1041"/>
                  </a:lnTo>
                  <a:lnTo>
                    <a:pt x="281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6344" name="Freeform 24"/>
            <p:cNvSpPr>
              <a:spLocks/>
            </p:cNvSpPr>
            <p:nvPr/>
          </p:nvSpPr>
          <p:spPr bwMode="auto">
            <a:xfrm>
              <a:off x="4679" y="4169"/>
              <a:ext cx="1605" cy="235"/>
            </a:xfrm>
            <a:custGeom>
              <a:avLst/>
              <a:gdLst/>
              <a:ahLst/>
              <a:cxnLst>
                <a:cxn ang="0">
                  <a:pos x="0" y="127"/>
                </a:cxn>
                <a:cxn ang="0">
                  <a:pos x="552" y="235"/>
                </a:cxn>
                <a:cxn ang="0">
                  <a:pos x="1605" y="0"/>
                </a:cxn>
              </a:cxnLst>
              <a:rect l="0" t="0" r="r" b="b"/>
              <a:pathLst>
                <a:path w="1605" h="235">
                  <a:moveTo>
                    <a:pt x="0" y="127"/>
                  </a:moveTo>
                  <a:lnTo>
                    <a:pt x="552" y="235"/>
                  </a:lnTo>
                  <a:lnTo>
                    <a:pt x="160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6343" name="Line 23"/>
            <p:cNvSpPr>
              <a:spLocks noChangeShapeType="1"/>
            </p:cNvSpPr>
            <p:nvPr/>
          </p:nvSpPr>
          <p:spPr bwMode="auto">
            <a:xfrm>
              <a:off x="6330" y="4964"/>
              <a:ext cx="53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6342" name="Line 22"/>
            <p:cNvSpPr>
              <a:spLocks noChangeShapeType="1"/>
            </p:cNvSpPr>
            <p:nvPr/>
          </p:nvSpPr>
          <p:spPr bwMode="auto">
            <a:xfrm flipV="1">
              <a:off x="4672" y="2807"/>
              <a:ext cx="0" cy="5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4000"/>
            </a:p>
          </p:txBody>
        </p:sp>
        <p:sp>
          <p:nvSpPr>
            <p:cNvPr id="56341" name="Text Box 21"/>
            <p:cNvSpPr txBox="1">
              <a:spLocks noChangeArrowheads="1"/>
            </p:cNvSpPr>
            <p:nvPr/>
          </p:nvSpPr>
          <p:spPr bwMode="auto">
            <a:xfrm>
              <a:off x="6901" y="4798"/>
              <a:ext cx="18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x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40" name="Text Box 20"/>
            <p:cNvSpPr txBox="1">
              <a:spLocks noChangeArrowheads="1"/>
            </p:cNvSpPr>
            <p:nvPr/>
          </p:nvSpPr>
          <p:spPr bwMode="auto">
            <a:xfrm>
              <a:off x="4781" y="2708"/>
              <a:ext cx="18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y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9" name="Text Box 19"/>
            <p:cNvSpPr txBox="1">
              <a:spLocks noChangeArrowheads="1"/>
            </p:cNvSpPr>
            <p:nvPr/>
          </p:nvSpPr>
          <p:spPr bwMode="auto">
            <a:xfrm>
              <a:off x="5983" y="4979"/>
              <a:ext cx="601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(1,0)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8" name="Text Box 18"/>
            <p:cNvSpPr txBox="1">
              <a:spLocks noChangeArrowheads="1"/>
            </p:cNvSpPr>
            <p:nvPr/>
          </p:nvSpPr>
          <p:spPr bwMode="auto">
            <a:xfrm>
              <a:off x="4148" y="3231"/>
              <a:ext cx="525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(0,1)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7" name="Text Box 17"/>
            <p:cNvSpPr txBox="1">
              <a:spLocks noChangeArrowheads="1"/>
            </p:cNvSpPr>
            <p:nvPr/>
          </p:nvSpPr>
          <p:spPr bwMode="auto">
            <a:xfrm>
              <a:off x="4709" y="4722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1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6" name="Text Box 16"/>
            <p:cNvSpPr txBox="1">
              <a:spLocks noChangeArrowheads="1"/>
            </p:cNvSpPr>
            <p:nvPr/>
          </p:nvSpPr>
          <p:spPr bwMode="auto">
            <a:xfrm>
              <a:off x="5515" y="4733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5" name="Text Box 15"/>
            <p:cNvSpPr txBox="1">
              <a:spLocks noChangeArrowheads="1"/>
            </p:cNvSpPr>
            <p:nvPr/>
          </p:nvSpPr>
          <p:spPr bwMode="auto">
            <a:xfrm>
              <a:off x="6146" y="4723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4" name="Text Box 14"/>
            <p:cNvSpPr txBox="1">
              <a:spLocks noChangeArrowheads="1"/>
            </p:cNvSpPr>
            <p:nvPr/>
          </p:nvSpPr>
          <p:spPr bwMode="auto">
            <a:xfrm>
              <a:off x="4712" y="4064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4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5279" y="4138"/>
              <a:ext cx="166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5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2" name="Text Box 12"/>
            <p:cNvSpPr txBox="1">
              <a:spLocks noChangeArrowheads="1"/>
            </p:cNvSpPr>
            <p:nvPr/>
          </p:nvSpPr>
          <p:spPr bwMode="auto">
            <a:xfrm>
              <a:off x="6131" y="3958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6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1" name="Text Box 11"/>
            <p:cNvSpPr txBox="1">
              <a:spLocks noChangeArrowheads="1"/>
            </p:cNvSpPr>
            <p:nvPr/>
          </p:nvSpPr>
          <p:spPr bwMode="auto">
            <a:xfrm>
              <a:off x="4718" y="3349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7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30" name="Text Box 10"/>
            <p:cNvSpPr txBox="1">
              <a:spLocks noChangeArrowheads="1"/>
            </p:cNvSpPr>
            <p:nvPr/>
          </p:nvSpPr>
          <p:spPr bwMode="auto">
            <a:xfrm>
              <a:off x="5521" y="3342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8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9" name="Text Box 9"/>
            <p:cNvSpPr txBox="1">
              <a:spLocks noChangeArrowheads="1"/>
            </p:cNvSpPr>
            <p:nvPr/>
          </p:nvSpPr>
          <p:spPr bwMode="auto">
            <a:xfrm>
              <a:off x="6132" y="3349"/>
              <a:ext cx="2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9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8" name="Text Box 8"/>
            <p:cNvSpPr txBox="1">
              <a:spLocks noChangeArrowheads="1"/>
            </p:cNvSpPr>
            <p:nvPr/>
          </p:nvSpPr>
          <p:spPr bwMode="auto">
            <a:xfrm>
              <a:off x="6282" y="4031"/>
              <a:ext cx="59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(1,.5)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7" name="Text Box 7"/>
            <p:cNvSpPr txBox="1">
              <a:spLocks noChangeArrowheads="1"/>
            </p:cNvSpPr>
            <p:nvPr/>
          </p:nvSpPr>
          <p:spPr bwMode="auto">
            <a:xfrm>
              <a:off x="6292" y="3238"/>
              <a:ext cx="570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(1,1)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6" name="Text Box 6"/>
            <p:cNvSpPr txBox="1">
              <a:spLocks noChangeArrowheads="1"/>
            </p:cNvSpPr>
            <p:nvPr/>
          </p:nvSpPr>
          <p:spPr bwMode="auto">
            <a:xfrm>
              <a:off x="5189" y="3073"/>
              <a:ext cx="638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(.5,1)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5" name="Text Box 5"/>
            <p:cNvSpPr txBox="1">
              <a:spLocks noChangeArrowheads="1"/>
            </p:cNvSpPr>
            <p:nvPr/>
          </p:nvSpPr>
          <p:spPr bwMode="auto">
            <a:xfrm>
              <a:off x="5211" y="4979"/>
              <a:ext cx="593" cy="2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(.5,0)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4" name="Text Box 4"/>
            <p:cNvSpPr txBox="1">
              <a:spLocks noChangeArrowheads="1"/>
            </p:cNvSpPr>
            <p:nvPr/>
          </p:nvSpPr>
          <p:spPr bwMode="auto">
            <a:xfrm>
              <a:off x="4143" y="4160"/>
              <a:ext cx="54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(0,.4)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3" name="Text Box 3"/>
            <p:cNvSpPr txBox="1">
              <a:spLocks noChangeArrowheads="1"/>
            </p:cNvSpPr>
            <p:nvPr/>
          </p:nvSpPr>
          <p:spPr bwMode="auto">
            <a:xfrm>
              <a:off x="4407" y="4979"/>
              <a:ext cx="525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(0,0)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22" name="Text Box 2"/>
            <p:cNvSpPr txBox="1">
              <a:spLocks noChangeArrowheads="1"/>
            </p:cNvSpPr>
            <p:nvPr/>
          </p:nvSpPr>
          <p:spPr bwMode="auto">
            <a:xfrm>
              <a:off x="5292" y="4356"/>
              <a:ext cx="563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(.4,.3)</a:t>
              </a:r>
              <a:endParaRPr kumimoji="0" lang="en-US" sz="3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One of the most important steps in FEA procedure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Often ignored by many engineers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Provide an insight into the problem and predict behavior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Use analytical methods to estimate the expected solution (FBD, equilibriums, mechanics of materials, etc)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Simplify the problem using bars and beams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Predict level of displacement and stress as well as critical locations</a:t>
            </a:r>
          </a:p>
          <a:p>
            <a:pPr>
              <a:spcAft>
                <a:spcPts val="1200"/>
              </a:spcAft>
            </a:pPr>
            <a:r>
              <a:rPr lang="en-US" b="1" dirty="0" smtClean="0">
                <a:solidFill>
                  <a:srgbClr val="002060"/>
                </a:solidFill>
              </a:rPr>
              <a:t>Before FEA, engineers should know the range of expected solution and candidates of critical locations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ANALYSIS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Stress concentration on a plate with a hole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Nominal stress:</a:t>
            </a:r>
          </a:p>
          <a:p>
            <a:endParaRPr lang="en-US" dirty="0" smtClean="0"/>
          </a:p>
          <a:p>
            <a:r>
              <a:rPr lang="en-US" dirty="0" smtClean="0"/>
              <a:t>What would be the stress at the hole?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71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8455" name="Group 23"/>
          <p:cNvGrpSpPr>
            <a:grpSpLocks noChangeAspect="1"/>
          </p:cNvGrpSpPr>
          <p:nvPr/>
        </p:nvGrpSpPr>
        <p:grpSpPr bwMode="auto">
          <a:xfrm>
            <a:off x="1936955" y="1484670"/>
            <a:ext cx="4343400" cy="1943100"/>
            <a:chOff x="7932" y="8664"/>
            <a:chExt cx="4560" cy="2040"/>
          </a:xfrm>
        </p:grpSpPr>
        <p:sp>
          <p:nvSpPr>
            <p:cNvPr id="18470" name="Oval 38"/>
            <p:cNvSpPr>
              <a:spLocks noChangeArrowheads="1"/>
            </p:cNvSpPr>
            <p:nvPr/>
          </p:nvSpPr>
          <p:spPr bwMode="auto">
            <a:xfrm>
              <a:off x="9948" y="9426"/>
              <a:ext cx="510" cy="5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9" name="Freeform 37"/>
            <p:cNvSpPr>
              <a:spLocks/>
            </p:cNvSpPr>
            <p:nvPr/>
          </p:nvSpPr>
          <p:spPr bwMode="auto">
            <a:xfrm>
              <a:off x="8646" y="9078"/>
              <a:ext cx="2991" cy="13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311"/>
                </a:cxn>
                <a:cxn ang="0">
                  <a:pos x="2991" y="1311"/>
                </a:cxn>
                <a:cxn ang="0">
                  <a:pos x="2991" y="0"/>
                </a:cxn>
                <a:cxn ang="0">
                  <a:pos x="0" y="0"/>
                </a:cxn>
              </a:cxnLst>
              <a:rect l="0" t="0" r="r" b="b"/>
              <a:pathLst>
                <a:path w="2991" h="1311">
                  <a:moveTo>
                    <a:pt x="0" y="0"/>
                  </a:moveTo>
                  <a:lnTo>
                    <a:pt x="0" y="1311"/>
                  </a:lnTo>
                  <a:lnTo>
                    <a:pt x="2991" y="1311"/>
                  </a:lnTo>
                  <a:lnTo>
                    <a:pt x="2991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8" name="Freeform 36"/>
            <p:cNvSpPr>
              <a:spLocks/>
            </p:cNvSpPr>
            <p:nvPr/>
          </p:nvSpPr>
          <p:spPr bwMode="auto">
            <a:xfrm>
              <a:off x="8643" y="8949"/>
              <a:ext cx="3135" cy="129"/>
            </a:xfrm>
            <a:custGeom>
              <a:avLst/>
              <a:gdLst/>
              <a:ahLst/>
              <a:cxnLst>
                <a:cxn ang="0">
                  <a:pos x="0" y="129"/>
                </a:cxn>
                <a:cxn ang="0">
                  <a:pos x="132" y="0"/>
                </a:cxn>
                <a:cxn ang="0">
                  <a:pos x="3135" y="0"/>
                </a:cxn>
                <a:cxn ang="0">
                  <a:pos x="2994" y="129"/>
                </a:cxn>
              </a:cxnLst>
              <a:rect l="0" t="0" r="r" b="b"/>
              <a:pathLst>
                <a:path w="3135" h="129">
                  <a:moveTo>
                    <a:pt x="0" y="129"/>
                  </a:moveTo>
                  <a:lnTo>
                    <a:pt x="132" y="0"/>
                  </a:lnTo>
                  <a:lnTo>
                    <a:pt x="3135" y="0"/>
                  </a:lnTo>
                  <a:lnTo>
                    <a:pt x="2994" y="129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7" name="Freeform 35"/>
            <p:cNvSpPr>
              <a:spLocks/>
            </p:cNvSpPr>
            <p:nvPr/>
          </p:nvSpPr>
          <p:spPr bwMode="auto">
            <a:xfrm>
              <a:off x="11637" y="8946"/>
              <a:ext cx="141" cy="1443"/>
            </a:xfrm>
            <a:custGeom>
              <a:avLst/>
              <a:gdLst/>
              <a:ahLst/>
              <a:cxnLst>
                <a:cxn ang="0">
                  <a:pos x="141" y="0"/>
                </a:cxn>
                <a:cxn ang="0">
                  <a:pos x="141" y="1314"/>
                </a:cxn>
                <a:cxn ang="0">
                  <a:pos x="0" y="1443"/>
                </a:cxn>
              </a:cxnLst>
              <a:rect l="0" t="0" r="r" b="b"/>
              <a:pathLst>
                <a:path w="141" h="1443">
                  <a:moveTo>
                    <a:pt x="141" y="0"/>
                  </a:moveTo>
                  <a:lnTo>
                    <a:pt x="141" y="1314"/>
                  </a:lnTo>
                  <a:lnTo>
                    <a:pt x="0" y="144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6" name="Rectangle 34"/>
            <p:cNvSpPr>
              <a:spLocks noChangeArrowheads="1"/>
            </p:cNvSpPr>
            <p:nvPr/>
          </p:nvSpPr>
          <p:spPr bwMode="auto">
            <a:xfrm rot="-1785605">
              <a:off x="10143" y="9192"/>
              <a:ext cx="678" cy="8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5" name="Oval 33"/>
            <p:cNvSpPr>
              <a:spLocks noChangeArrowheads="1"/>
            </p:cNvSpPr>
            <p:nvPr/>
          </p:nvSpPr>
          <p:spPr bwMode="auto">
            <a:xfrm>
              <a:off x="9864" y="9477"/>
              <a:ext cx="510" cy="510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4" name="Line 32"/>
            <p:cNvSpPr>
              <a:spLocks noChangeShapeType="1"/>
            </p:cNvSpPr>
            <p:nvPr/>
          </p:nvSpPr>
          <p:spPr bwMode="auto">
            <a:xfrm>
              <a:off x="11718" y="9714"/>
              <a:ext cx="61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 flipH="1">
              <a:off x="8106" y="9726"/>
              <a:ext cx="5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 type="none" w="med" len="med"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n w="28575">
                  <a:solidFill>
                    <a:schemeClr val="tx1"/>
                  </a:solidFill>
                </a:ln>
              </a:endParaRPr>
            </a:p>
          </p:txBody>
        </p: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>
              <a:off x="8976" y="9078"/>
              <a:ext cx="0" cy="1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1" name="Freeform 29"/>
            <p:cNvSpPr>
              <a:spLocks/>
            </p:cNvSpPr>
            <p:nvPr/>
          </p:nvSpPr>
          <p:spPr bwMode="auto">
            <a:xfrm>
              <a:off x="10284" y="9924"/>
              <a:ext cx="882" cy="684"/>
            </a:xfrm>
            <a:custGeom>
              <a:avLst/>
              <a:gdLst/>
              <a:ahLst/>
              <a:cxnLst>
                <a:cxn ang="0">
                  <a:pos x="882" y="684"/>
                </a:cxn>
                <a:cxn ang="0">
                  <a:pos x="558" y="684"/>
                </a:cxn>
                <a:cxn ang="0">
                  <a:pos x="0" y="0"/>
                </a:cxn>
              </a:cxnLst>
              <a:rect l="0" t="0" r="r" b="b"/>
              <a:pathLst>
                <a:path w="882" h="684">
                  <a:moveTo>
                    <a:pt x="882" y="684"/>
                  </a:moveTo>
                  <a:lnTo>
                    <a:pt x="558" y="684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  <p:sp>
          <p:nvSpPr>
            <p:cNvPr id="18460" name="Text Box 28"/>
            <p:cNvSpPr txBox="1">
              <a:spLocks noChangeArrowheads="1"/>
            </p:cNvSpPr>
            <p:nvPr/>
          </p:nvSpPr>
          <p:spPr bwMode="auto">
            <a:xfrm>
              <a:off x="8676" y="9624"/>
              <a:ext cx="606" cy="22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2.0 in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59" name="Text Box 27"/>
            <p:cNvSpPr txBox="1">
              <a:spLocks noChangeArrowheads="1"/>
            </p:cNvSpPr>
            <p:nvPr/>
          </p:nvSpPr>
          <p:spPr bwMode="auto">
            <a:xfrm>
              <a:off x="11160" y="10452"/>
              <a:ext cx="79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f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Symbol" pitchFamily="18" charset="2"/>
                  <a:ea typeface="바탕" pitchFamily="18" charset="-127"/>
                  <a:cs typeface="Times New Roman" pitchFamily="18" charset="0"/>
                </a:rPr>
                <a:t> 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.75 in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58" name="Text Box 26"/>
            <p:cNvSpPr txBox="1">
              <a:spLocks noChangeArrowheads="1"/>
            </p:cNvSpPr>
            <p:nvPr/>
          </p:nvSpPr>
          <p:spPr bwMode="auto">
            <a:xfrm>
              <a:off x="11802" y="9413"/>
              <a:ext cx="6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300 lb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57" name="Text Box 25"/>
            <p:cNvSpPr txBox="1">
              <a:spLocks noChangeArrowheads="1"/>
            </p:cNvSpPr>
            <p:nvPr/>
          </p:nvSpPr>
          <p:spPr bwMode="auto">
            <a:xfrm>
              <a:off x="7932" y="9432"/>
              <a:ext cx="6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300 lb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456" name="Text Box 24"/>
            <p:cNvSpPr txBox="1">
              <a:spLocks noChangeArrowheads="1"/>
            </p:cNvSpPr>
            <p:nvPr/>
          </p:nvSpPr>
          <p:spPr bwMode="auto">
            <a:xfrm>
              <a:off x="11454" y="8664"/>
              <a:ext cx="76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1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h</a:t>
              </a:r>
              <a:r>
                <a:rPr kumimoji="0" lang="en-US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=.25 in</a:t>
              </a:r>
              <a:endParaRPr kumimoji="0" 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8478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4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7313" y="3695943"/>
            <a:ext cx="438626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" name="Picture 23" descr="F_14_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1683" y="4267461"/>
            <a:ext cx="1978105" cy="2377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 ANALYSIS EXAMPLE </a:t>
            </a:r>
            <a:r>
              <a:rPr lang="en-US" i="1" dirty="0" smtClean="0"/>
              <a:t>cont.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475" y="741363"/>
            <a:ext cx="8909050" cy="2090327"/>
          </a:xfrm>
        </p:spPr>
        <p:txBody>
          <a:bodyPr/>
          <a:lstStyle/>
          <a:p>
            <a:r>
              <a:rPr lang="en-US" dirty="0" smtClean="0"/>
              <a:t>Stress concentration factor</a:t>
            </a:r>
          </a:p>
          <a:p>
            <a:pPr lvl="1"/>
            <a:r>
              <a:rPr lang="en-US" dirty="0" smtClean="0"/>
              <a:t>Geometric factor: </a:t>
            </a:r>
            <a:r>
              <a:rPr lang="en-US" dirty="0" smtClean="0">
                <a:latin typeface="Symbol" pitchFamily="18" charset="2"/>
              </a:rPr>
              <a:t>f</a:t>
            </a:r>
            <a:r>
              <a:rPr lang="en-US" dirty="0" smtClean="0"/>
              <a:t>/D = .75/2 = 0.375</a:t>
            </a:r>
          </a:p>
          <a:p>
            <a:pPr lvl="1"/>
            <a:r>
              <a:rPr lang="en-US" dirty="0" smtClean="0"/>
              <a:t>Stress concentration factor K = 2.17</a:t>
            </a:r>
          </a:p>
          <a:p>
            <a:r>
              <a:rPr lang="en-US" dirty="0" smtClean="0"/>
              <a:t>Maximum stress</a:t>
            </a:r>
            <a:endParaRPr lang="en-US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8" descr="ScreenShot036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7900" y="2701925"/>
            <a:ext cx="5507355" cy="40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1745" name="Object 1"/>
          <p:cNvGraphicFramePr>
            <a:graphicFrameLocks noChangeAspect="1"/>
          </p:cNvGraphicFramePr>
          <p:nvPr/>
        </p:nvGraphicFramePr>
        <p:xfrm>
          <a:off x="2070100" y="2303463"/>
          <a:ext cx="4314825" cy="339725"/>
        </p:xfrm>
        <a:graphic>
          <a:graphicData uri="http://schemas.openxmlformats.org/presentationml/2006/ole">
            <p:oleObj spid="_x0000_s31745" name="Equation" r:id="rId4" imgW="4317840" imgH="33012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preparing a model for finite element analysis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Modeling a physical problem using finite elements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Choosing types and number of elements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Applying displacement boundary conditions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Applying external loads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The finite element model is not a replication of the physical model, but a mathematical representation of the physical model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Finite element model can be different from physical model. 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One or two beam elements for the complex space rocket system if the interest is in the max bending moment of the rocket. 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The plate with a hole can be modeled using plane stress elements with the thickness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PREPROCESSING </a:t>
            </a:r>
            <a:r>
              <a:rPr lang="en-US" i="1" dirty="0" smtClean="0"/>
              <a:t>cont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behavior of FE model is different from that of physics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2060"/>
                </a:solidFill>
              </a:rPr>
              <a:t>No stiffness in the vertical direction!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36865" name="Group 1"/>
          <p:cNvGrpSpPr>
            <a:grpSpLocks noChangeAspect="1"/>
          </p:cNvGrpSpPr>
          <p:nvPr/>
        </p:nvGrpSpPr>
        <p:grpSpPr bwMode="auto">
          <a:xfrm>
            <a:off x="1999715" y="1478422"/>
            <a:ext cx="4219575" cy="1104900"/>
            <a:chOff x="3730" y="1270"/>
            <a:chExt cx="4430" cy="1160"/>
          </a:xfrm>
        </p:grpSpPr>
        <p:grpSp>
          <p:nvGrpSpPr>
            <p:cNvPr id="36886" name="Group 22"/>
            <p:cNvGrpSpPr>
              <a:grpSpLocks/>
            </p:cNvGrpSpPr>
            <p:nvPr/>
          </p:nvGrpSpPr>
          <p:grpSpPr bwMode="auto">
            <a:xfrm>
              <a:off x="7360" y="1780"/>
              <a:ext cx="800" cy="540"/>
              <a:chOff x="7010" y="1140"/>
              <a:chExt cx="800" cy="540"/>
            </a:xfrm>
          </p:grpSpPr>
          <p:sp>
            <p:nvSpPr>
              <p:cNvPr id="36889" name="AutoShape 25"/>
              <p:cNvSpPr>
                <a:spLocks noChangeArrowheads="1"/>
              </p:cNvSpPr>
              <p:nvPr/>
            </p:nvSpPr>
            <p:spPr bwMode="auto">
              <a:xfrm>
                <a:off x="7200" y="1140"/>
                <a:ext cx="428" cy="370"/>
              </a:xfrm>
              <a:prstGeom prst="triangle">
                <a:avLst>
                  <a:gd name="adj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888" name="Rectangle 24" descr="Wide upward diagonal"/>
              <p:cNvSpPr>
                <a:spLocks noChangeArrowheads="1"/>
              </p:cNvSpPr>
              <p:nvPr/>
            </p:nvSpPr>
            <p:spPr bwMode="auto">
              <a:xfrm>
                <a:off x="7010" y="1510"/>
                <a:ext cx="800" cy="1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887" name="Line 23"/>
              <p:cNvSpPr>
                <a:spLocks noChangeShapeType="1"/>
              </p:cNvSpPr>
              <p:nvPr/>
            </p:nvSpPr>
            <p:spPr bwMode="auto">
              <a:xfrm>
                <a:off x="7010" y="1510"/>
                <a:ext cx="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36882" name="Group 18"/>
            <p:cNvGrpSpPr>
              <a:grpSpLocks/>
            </p:cNvGrpSpPr>
            <p:nvPr/>
          </p:nvGrpSpPr>
          <p:grpSpPr bwMode="auto">
            <a:xfrm>
              <a:off x="3730" y="1780"/>
              <a:ext cx="800" cy="540"/>
              <a:chOff x="3750" y="1120"/>
              <a:chExt cx="800" cy="540"/>
            </a:xfrm>
          </p:grpSpPr>
          <p:sp>
            <p:nvSpPr>
              <p:cNvPr id="36885" name="AutoShape 21"/>
              <p:cNvSpPr>
                <a:spLocks noChangeArrowheads="1"/>
              </p:cNvSpPr>
              <p:nvPr/>
            </p:nvSpPr>
            <p:spPr bwMode="auto">
              <a:xfrm>
                <a:off x="3940" y="1120"/>
                <a:ext cx="428" cy="370"/>
              </a:xfrm>
              <a:prstGeom prst="triangle">
                <a:avLst>
                  <a:gd name="adj" fmla="val 50000"/>
                </a:avLst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884" name="Rectangle 20" descr="Wide upward diagonal"/>
              <p:cNvSpPr>
                <a:spLocks noChangeArrowheads="1"/>
              </p:cNvSpPr>
              <p:nvPr/>
            </p:nvSpPr>
            <p:spPr bwMode="auto">
              <a:xfrm>
                <a:off x="3750" y="1490"/>
                <a:ext cx="800" cy="170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  <p:sp>
            <p:nvSpPr>
              <p:cNvPr id="36883" name="Line 19"/>
              <p:cNvSpPr>
                <a:spLocks noChangeShapeType="1"/>
              </p:cNvSpPr>
              <p:nvPr/>
            </p:nvSpPr>
            <p:spPr bwMode="auto">
              <a:xfrm>
                <a:off x="3750" y="1490"/>
                <a:ext cx="8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36881" name="AutoShape 17"/>
            <p:cNvSpPr>
              <a:spLocks noChangeArrowheads="1"/>
            </p:cNvSpPr>
            <p:nvPr/>
          </p:nvSpPr>
          <p:spPr bwMode="auto">
            <a:xfrm>
              <a:off x="4070" y="1880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6880" name="AutoShape 16"/>
            <p:cNvSpPr>
              <a:spLocks noChangeArrowheads="1"/>
            </p:cNvSpPr>
            <p:nvPr/>
          </p:nvSpPr>
          <p:spPr bwMode="auto">
            <a:xfrm>
              <a:off x="5845" y="1880"/>
              <a:ext cx="1990" cy="15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6879" name="Oval 15"/>
            <p:cNvSpPr>
              <a:spLocks noChangeAspect="1" noChangeArrowheads="1"/>
            </p:cNvSpPr>
            <p:nvPr/>
          </p:nvSpPr>
          <p:spPr bwMode="auto">
            <a:xfrm>
              <a:off x="5893" y="1920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6878" name="Line 14"/>
            <p:cNvSpPr>
              <a:spLocks noChangeShapeType="1"/>
            </p:cNvSpPr>
            <p:nvPr/>
          </p:nvSpPr>
          <p:spPr bwMode="auto">
            <a:xfrm>
              <a:off x="5930" y="1270"/>
              <a:ext cx="0" cy="6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grpSp>
          <p:nvGrpSpPr>
            <p:cNvPr id="36875" name="Group 11"/>
            <p:cNvGrpSpPr>
              <a:grpSpLocks/>
            </p:cNvGrpSpPr>
            <p:nvPr/>
          </p:nvGrpSpPr>
          <p:grpSpPr bwMode="auto">
            <a:xfrm>
              <a:off x="4120" y="1490"/>
              <a:ext cx="340" cy="340"/>
              <a:chOff x="4280" y="930"/>
              <a:chExt cx="340" cy="340"/>
            </a:xfrm>
          </p:grpSpPr>
          <p:sp>
            <p:nvSpPr>
              <p:cNvPr id="36877" name="Text Box 13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1</a:t>
                </a:r>
                <a:endParaRPr kumimoji="0" lang="en-US" sz="2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6876" name="Oval 12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36872" name="Group 8"/>
            <p:cNvGrpSpPr>
              <a:grpSpLocks/>
            </p:cNvGrpSpPr>
            <p:nvPr/>
          </p:nvGrpSpPr>
          <p:grpSpPr bwMode="auto">
            <a:xfrm>
              <a:off x="5740" y="2090"/>
              <a:ext cx="340" cy="340"/>
              <a:chOff x="4280" y="930"/>
              <a:chExt cx="340" cy="340"/>
            </a:xfrm>
          </p:grpSpPr>
          <p:sp>
            <p:nvSpPr>
              <p:cNvPr id="36874" name="Text Box 10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2</a:t>
                </a:r>
                <a:endParaRPr kumimoji="0" lang="en-US" sz="2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6873" name="Oval 9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grpSp>
          <p:nvGrpSpPr>
            <p:cNvPr id="36869" name="Group 5"/>
            <p:cNvGrpSpPr>
              <a:grpSpLocks/>
            </p:cNvGrpSpPr>
            <p:nvPr/>
          </p:nvGrpSpPr>
          <p:grpSpPr bwMode="auto">
            <a:xfrm>
              <a:off x="7420" y="1500"/>
              <a:ext cx="340" cy="340"/>
              <a:chOff x="4280" y="930"/>
              <a:chExt cx="340" cy="340"/>
            </a:xfrm>
          </p:grpSpPr>
          <p:sp>
            <p:nvSpPr>
              <p:cNvPr id="36871" name="Text Box 7"/>
              <p:cNvSpPr txBox="1">
                <a:spLocks noChangeArrowheads="1"/>
              </p:cNvSpPr>
              <p:nvPr/>
            </p:nvSpPr>
            <p:spPr bwMode="auto">
              <a:xfrm>
                <a:off x="4290" y="980"/>
                <a:ext cx="330" cy="2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600" b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바탕" pitchFamily="18" charset="-127"/>
                    <a:cs typeface="Times New Roman" pitchFamily="18" charset="0"/>
                  </a:rPr>
                  <a:t>3</a:t>
                </a:r>
                <a:endParaRPr kumimoji="0" lang="en-US" sz="28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36870" name="Oval 6"/>
              <p:cNvSpPr>
                <a:spLocks noChangeArrowheads="1"/>
              </p:cNvSpPr>
              <p:nvPr/>
            </p:nvSpPr>
            <p:spPr bwMode="auto">
              <a:xfrm>
                <a:off x="4280" y="930"/>
                <a:ext cx="340" cy="340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3200"/>
              </a:p>
            </p:txBody>
          </p:sp>
        </p:grpSp>
        <p:sp>
          <p:nvSpPr>
            <p:cNvPr id="36868" name="Text Box 4"/>
            <p:cNvSpPr txBox="1">
              <a:spLocks noChangeArrowheads="1"/>
            </p:cNvSpPr>
            <p:nvPr/>
          </p:nvSpPr>
          <p:spPr bwMode="auto">
            <a:xfrm>
              <a:off x="5950" y="1320"/>
              <a:ext cx="330" cy="2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F</a:t>
              </a:r>
              <a:endParaRPr kumimoji="0" lang="en-US" sz="2800" b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6867" name="Oval 3"/>
            <p:cNvSpPr>
              <a:spLocks noChangeAspect="1" noChangeArrowheads="1"/>
            </p:cNvSpPr>
            <p:nvPr/>
          </p:nvSpPr>
          <p:spPr bwMode="auto">
            <a:xfrm>
              <a:off x="4113" y="191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  <p:sp>
          <p:nvSpPr>
            <p:cNvPr id="36866" name="Oval 2"/>
            <p:cNvSpPr>
              <a:spLocks noChangeAspect="1" noChangeArrowheads="1"/>
            </p:cNvSpPr>
            <p:nvPr/>
          </p:nvSpPr>
          <p:spPr bwMode="auto">
            <a:xfrm>
              <a:off x="7713" y="1917"/>
              <a:ext cx="72" cy="72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/>
            </a:p>
          </p:txBody>
        </p:sp>
      </p:grpSp>
      <p:sp>
        <p:nvSpPr>
          <p:cNvPr id="3689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" name="Right Arrow 35"/>
          <p:cNvSpPr/>
          <p:nvPr/>
        </p:nvSpPr>
        <p:spPr bwMode="auto">
          <a:xfrm>
            <a:off x="5375306" y="3948156"/>
            <a:ext cx="589660" cy="247828"/>
          </a:xfrm>
          <a:prstGeom prst="rightArrow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617538" y="2925763"/>
          <a:ext cx="4464050" cy="2355850"/>
        </p:xfrm>
        <a:graphic>
          <a:graphicData uri="http://schemas.openxmlformats.org/presentationml/2006/ole">
            <p:oleObj spid="_x0000_s29697" name="Equation" r:id="rId3" imgW="4470120" imgH="2361960" progId="Equation.DSMT4">
              <p:embed/>
            </p:oleObj>
          </a:graphicData>
        </a:graphic>
      </p:graphicFrame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6135688" y="3716338"/>
          <a:ext cx="2559050" cy="755650"/>
        </p:xfrm>
        <a:graphic>
          <a:graphicData uri="http://schemas.openxmlformats.org/presentationml/2006/ole">
            <p:oleObj spid="_x0000_s29701" name="Equation" r:id="rId4" imgW="2565360" imgH="7617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6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_MyClas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A_MyClass</Template>
  <TotalTime>696</TotalTime>
  <Words>2393</Words>
  <Application>Microsoft Office PowerPoint</Application>
  <PresentationFormat>On-screen Show (4:3)</PresentationFormat>
  <Paragraphs>484</Paragraphs>
  <Slides>43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A_MyClass</vt:lpstr>
      <vt:lpstr>Equation</vt:lpstr>
      <vt:lpstr>CHAP 7 FINITE ELEMENT PROCEDURE  AND MODELING</vt:lpstr>
      <vt:lpstr>INTRODUCTION</vt:lpstr>
      <vt:lpstr>FINITE ELEMENT PROCEDURE</vt:lpstr>
      <vt:lpstr>FINITE ELEMENT PROCEDURE cont.</vt:lpstr>
      <vt:lpstr>PRELIMINARY ANALYSIS</vt:lpstr>
      <vt:lpstr>PRELIMINARY ANALYSIS EXAMPLE</vt:lpstr>
      <vt:lpstr>PRELIMINARY ANALYSIS EXAMPLE cont.</vt:lpstr>
      <vt:lpstr>PREPROCESSING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PREPROCESSING cont.</vt:lpstr>
      <vt:lpstr>SOLVING PROBLEM</vt:lpstr>
      <vt:lpstr>SOLVING PROBLEM cont.</vt:lpstr>
      <vt:lpstr>POSTPROCESSING</vt:lpstr>
      <vt:lpstr>POSTPROCESSING cont.</vt:lpstr>
      <vt:lpstr>POSTPROCESSING cont.</vt:lpstr>
      <vt:lpstr>ESTIMATING ERRORS</vt:lpstr>
      <vt:lpstr>FINITE ELEMENT MODELING TECHNIQUES</vt:lpstr>
      <vt:lpstr>FE MODELING TECHNIQUES cont.</vt:lpstr>
      <vt:lpstr>EXAMPLE OF MAPPED MESH</vt:lpstr>
      <vt:lpstr>FE MODELING TECHNIQUES cont.</vt:lpstr>
      <vt:lpstr>FE MODELING TECHNIQUES cont.</vt:lpstr>
      <vt:lpstr>FE MODELING TECHNIQUES cont.</vt:lpstr>
      <vt:lpstr>FE MODELING TECHNIQUES cont.</vt:lpstr>
      <vt:lpstr>FE MODELING TECHNIQUES cont.</vt:lpstr>
      <vt:lpstr>PATCH TEST</vt:lpstr>
      <vt:lpstr>PATCH TEST cont.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CHAP. 7 Finite Element Procedure and Modeling</dc:title>
  <dc:creator>Nam-Ho Kim</dc:creator>
  <cp:lastModifiedBy>Nam Ho Kim</cp:lastModifiedBy>
  <cp:revision>54</cp:revision>
  <dcterms:created xsi:type="dcterms:W3CDTF">2008-04-03T02:45:08Z</dcterms:created>
  <dcterms:modified xsi:type="dcterms:W3CDTF">2011-04-07T19:18:59Z</dcterms:modified>
</cp:coreProperties>
</file>