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72" r:id="rId10"/>
    <p:sldId id="281" r:id="rId11"/>
    <p:sldId id="269" r:id="rId12"/>
    <p:sldId id="282" r:id="rId13"/>
    <p:sldId id="283" r:id="rId14"/>
    <p:sldId id="284" r:id="rId15"/>
    <p:sldId id="285" r:id="rId16"/>
    <p:sldId id="286" r:id="rId17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170" d="100"/>
          <a:sy n="170" d="100"/>
        </p:scale>
        <p:origin x="108" y="-20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3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82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0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4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91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9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96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2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9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7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B83E-5C95-440C-B566-7BAA9BCBD076}" type="datetimeFigureOut">
              <a:rPr lang="en-US" smtClean="0"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3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544"/>
          <p:cNvGrpSpPr>
            <a:grpSpLocks/>
          </p:cNvGrpSpPr>
          <p:nvPr/>
        </p:nvGrpSpPr>
        <p:grpSpPr bwMode="auto">
          <a:xfrm>
            <a:off x="2148840" y="219456"/>
            <a:ext cx="2554288" cy="3032125"/>
            <a:chOff x="4724" y="2795"/>
            <a:chExt cx="4023" cy="4775"/>
          </a:xfrm>
        </p:grpSpPr>
        <p:sp>
          <p:nvSpPr>
            <p:cNvPr id="4" name="Line 10545"/>
            <p:cNvSpPr>
              <a:spLocks noChangeShapeType="1"/>
            </p:cNvSpPr>
            <p:nvPr/>
          </p:nvSpPr>
          <p:spPr bwMode="auto">
            <a:xfrm>
              <a:off x="6123" y="3350"/>
              <a:ext cx="0" cy="368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Rectangle 10546"/>
            <p:cNvSpPr>
              <a:spLocks noChangeArrowheads="1"/>
            </p:cNvSpPr>
            <p:nvPr/>
          </p:nvSpPr>
          <p:spPr bwMode="auto">
            <a:xfrm>
              <a:off x="4724" y="2795"/>
              <a:ext cx="2796" cy="55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9144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Preliminary analysis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Rectangle 10547"/>
            <p:cNvSpPr>
              <a:spLocks noChangeArrowheads="1"/>
            </p:cNvSpPr>
            <p:nvPr/>
          </p:nvSpPr>
          <p:spPr bwMode="auto">
            <a:xfrm>
              <a:off x="4724" y="3630"/>
              <a:ext cx="2796" cy="55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9144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Preprocessing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Rectangle 10548"/>
            <p:cNvSpPr>
              <a:spLocks noChangeArrowheads="1"/>
            </p:cNvSpPr>
            <p:nvPr/>
          </p:nvSpPr>
          <p:spPr bwMode="auto">
            <a:xfrm>
              <a:off x="4724" y="4465"/>
              <a:ext cx="2796" cy="55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9144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Solving the problem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10549"/>
            <p:cNvSpPr>
              <a:spLocks noChangeArrowheads="1"/>
            </p:cNvSpPr>
            <p:nvPr/>
          </p:nvSpPr>
          <p:spPr bwMode="auto">
            <a:xfrm>
              <a:off x="4725" y="5300"/>
              <a:ext cx="2796" cy="55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9144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Postprocessing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AutoShape 10550"/>
            <p:cNvSpPr>
              <a:spLocks noChangeArrowheads="1"/>
            </p:cNvSpPr>
            <p:nvPr/>
          </p:nvSpPr>
          <p:spPr bwMode="auto">
            <a:xfrm>
              <a:off x="4782" y="6135"/>
              <a:ext cx="2680" cy="631"/>
            </a:xfrm>
            <a:prstGeom prst="flowChartDecis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Converged?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AutoShape 10551"/>
            <p:cNvSpPr>
              <a:spLocks noChangeArrowheads="1"/>
            </p:cNvSpPr>
            <p:nvPr/>
          </p:nvSpPr>
          <p:spPr bwMode="auto">
            <a:xfrm>
              <a:off x="4767" y="7046"/>
              <a:ext cx="2711" cy="524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Stop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Freeform 10552"/>
            <p:cNvSpPr>
              <a:spLocks/>
            </p:cNvSpPr>
            <p:nvPr/>
          </p:nvSpPr>
          <p:spPr bwMode="auto">
            <a:xfrm>
              <a:off x="6114" y="3481"/>
              <a:ext cx="2310" cy="2972"/>
            </a:xfrm>
            <a:custGeom>
              <a:avLst/>
              <a:gdLst>
                <a:gd name="T0" fmla="*/ 1340 w 2310"/>
                <a:gd name="T1" fmla="*/ 2972 h 2972"/>
                <a:gd name="T2" fmla="*/ 2310 w 2310"/>
                <a:gd name="T3" fmla="*/ 2972 h 2972"/>
                <a:gd name="T4" fmla="*/ 2310 w 2310"/>
                <a:gd name="T5" fmla="*/ 0 h 2972"/>
                <a:gd name="T6" fmla="*/ 0 w 2310"/>
                <a:gd name="T7" fmla="*/ 0 h 297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310" h="2972">
                  <a:moveTo>
                    <a:pt x="1340" y="2972"/>
                  </a:moveTo>
                  <a:lnTo>
                    <a:pt x="2310" y="2972"/>
                  </a:lnTo>
                  <a:lnTo>
                    <a:pt x="2310" y="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Text Box 10553"/>
            <p:cNvSpPr txBox="1">
              <a:spLocks noChangeArrowheads="1"/>
            </p:cNvSpPr>
            <p:nvPr/>
          </p:nvSpPr>
          <p:spPr bwMode="auto">
            <a:xfrm>
              <a:off x="8085" y="3774"/>
              <a:ext cx="662" cy="239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Correction/Refinement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Text Box 10554"/>
            <p:cNvSpPr txBox="1">
              <a:spLocks noChangeArrowheads="1"/>
            </p:cNvSpPr>
            <p:nvPr/>
          </p:nvSpPr>
          <p:spPr bwMode="auto">
            <a:xfrm>
              <a:off x="6052" y="6786"/>
              <a:ext cx="593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Yes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10555"/>
            <p:cNvSpPr txBox="1">
              <a:spLocks noChangeArrowheads="1"/>
            </p:cNvSpPr>
            <p:nvPr/>
          </p:nvSpPr>
          <p:spPr bwMode="auto">
            <a:xfrm>
              <a:off x="7437" y="6224"/>
              <a:ext cx="593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No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6" name="Group 10497"/>
          <p:cNvGrpSpPr>
            <a:grpSpLocks/>
          </p:cNvGrpSpPr>
          <p:nvPr/>
        </p:nvGrpSpPr>
        <p:grpSpPr bwMode="auto">
          <a:xfrm>
            <a:off x="2185665" y="3762375"/>
            <a:ext cx="3279775" cy="1866900"/>
            <a:chOff x="7872" y="8676"/>
            <a:chExt cx="5165" cy="2940"/>
          </a:xfrm>
        </p:grpSpPr>
        <p:sp>
          <p:nvSpPr>
            <p:cNvPr id="17" name="Freeform 10498"/>
            <p:cNvSpPr>
              <a:spLocks/>
            </p:cNvSpPr>
            <p:nvPr/>
          </p:nvSpPr>
          <p:spPr bwMode="auto">
            <a:xfrm>
              <a:off x="8094" y="9384"/>
              <a:ext cx="4458" cy="1332"/>
            </a:xfrm>
            <a:custGeom>
              <a:avLst/>
              <a:gdLst>
                <a:gd name="T0" fmla="*/ 0 w 4458"/>
                <a:gd name="T1" fmla="*/ 0 h 1332"/>
                <a:gd name="T2" fmla="*/ 2760 w 4458"/>
                <a:gd name="T3" fmla="*/ 0 h 1332"/>
                <a:gd name="T4" fmla="*/ 4458 w 4458"/>
                <a:gd name="T5" fmla="*/ 1092 h 1332"/>
                <a:gd name="T6" fmla="*/ 4320 w 4458"/>
                <a:gd name="T7" fmla="*/ 1332 h 1332"/>
                <a:gd name="T8" fmla="*/ 2676 w 4458"/>
                <a:gd name="T9" fmla="*/ 282 h 1332"/>
                <a:gd name="T10" fmla="*/ 0 w 4458"/>
                <a:gd name="T11" fmla="*/ 276 h 1332"/>
                <a:gd name="T12" fmla="*/ 0 w 4458"/>
                <a:gd name="T13" fmla="*/ 0 h 13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458" h="1332">
                  <a:moveTo>
                    <a:pt x="0" y="0"/>
                  </a:moveTo>
                  <a:lnTo>
                    <a:pt x="2760" y="0"/>
                  </a:lnTo>
                  <a:lnTo>
                    <a:pt x="4458" y="1092"/>
                  </a:lnTo>
                  <a:lnTo>
                    <a:pt x="4320" y="1332"/>
                  </a:lnTo>
                  <a:lnTo>
                    <a:pt x="2676" y="282"/>
                  </a:lnTo>
                  <a:lnTo>
                    <a:pt x="0" y="2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" name="Oval 10499"/>
            <p:cNvSpPr>
              <a:spLocks noChangeArrowheads="1"/>
            </p:cNvSpPr>
            <p:nvPr/>
          </p:nvSpPr>
          <p:spPr bwMode="auto">
            <a:xfrm>
              <a:off x="12288" y="10692"/>
              <a:ext cx="143" cy="143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" name="Rectangle 10500" descr="50%"/>
            <p:cNvSpPr>
              <a:spLocks noChangeArrowheads="1"/>
            </p:cNvSpPr>
            <p:nvPr/>
          </p:nvSpPr>
          <p:spPr bwMode="auto">
            <a:xfrm rot="2069148">
              <a:off x="12048" y="10812"/>
              <a:ext cx="438" cy="143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" name="Rectangle 10501" descr="Wide upward diagonal"/>
            <p:cNvSpPr>
              <a:spLocks noChangeArrowheads="1"/>
            </p:cNvSpPr>
            <p:nvPr/>
          </p:nvSpPr>
          <p:spPr bwMode="auto">
            <a:xfrm>
              <a:off x="8640" y="9978"/>
              <a:ext cx="318" cy="72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" name="Rectangle 10502" descr="50%"/>
            <p:cNvSpPr>
              <a:spLocks noChangeArrowheads="1"/>
            </p:cNvSpPr>
            <p:nvPr/>
          </p:nvSpPr>
          <p:spPr bwMode="auto">
            <a:xfrm>
              <a:off x="7872" y="9252"/>
              <a:ext cx="143" cy="516"/>
            </a:xfrm>
            <a:prstGeom prst="rect">
              <a:avLst/>
            </a:prstGeom>
            <a:pattFill prst="pct50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" name="Freeform 10503"/>
            <p:cNvSpPr>
              <a:spLocks/>
            </p:cNvSpPr>
            <p:nvPr/>
          </p:nvSpPr>
          <p:spPr bwMode="auto">
            <a:xfrm>
              <a:off x="8010" y="9372"/>
              <a:ext cx="304" cy="294"/>
            </a:xfrm>
            <a:custGeom>
              <a:avLst/>
              <a:gdLst>
                <a:gd name="T0" fmla="*/ 0 w 304"/>
                <a:gd name="T1" fmla="*/ 0 h 294"/>
                <a:gd name="T2" fmla="*/ 222 w 304"/>
                <a:gd name="T3" fmla="*/ 60 h 294"/>
                <a:gd name="T4" fmla="*/ 282 w 304"/>
                <a:gd name="T5" fmla="*/ 114 h 294"/>
                <a:gd name="T6" fmla="*/ 294 w 304"/>
                <a:gd name="T7" fmla="*/ 174 h 294"/>
                <a:gd name="T8" fmla="*/ 222 w 304"/>
                <a:gd name="T9" fmla="*/ 246 h 294"/>
                <a:gd name="T10" fmla="*/ 0 w 304"/>
                <a:gd name="T11" fmla="*/ 294 h 2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4" h="294">
                  <a:moveTo>
                    <a:pt x="0" y="0"/>
                  </a:moveTo>
                  <a:cubicBezTo>
                    <a:pt x="87" y="20"/>
                    <a:pt x="175" y="41"/>
                    <a:pt x="222" y="60"/>
                  </a:cubicBezTo>
                  <a:cubicBezTo>
                    <a:pt x="269" y="79"/>
                    <a:pt x="270" y="95"/>
                    <a:pt x="282" y="114"/>
                  </a:cubicBezTo>
                  <a:cubicBezTo>
                    <a:pt x="294" y="133"/>
                    <a:pt x="304" y="152"/>
                    <a:pt x="294" y="174"/>
                  </a:cubicBezTo>
                  <a:cubicBezTo>
                    <a:pt x="284" y="196"/>
                    <a:pt x="271" y="226"/>
                    <a:pt x="222" y="246"/>
                  </a:cubicBezTo>
                  <a:cubicBezTo>
                    <a:pt x="173" y="266"/>
                    <a:pt x="86" y="280"/>
                    <a:pt x="0" y="294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" name="Oval 10504"/>
            <p:cNvSpPr>
              <a:spLocks noChangeArrowheads="1"/>
            </p:cNvSpPr>
            <p:nvPr/>
          </p:nvSpPr>
          <p:spPr bwMode="auto">
            <a:xfrm>
              <a:off x="8124" y="9456"/>
              <a:ext cx="143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" name="Line 10505"/>
            <p:cNvSpPr>
              <a:spLocks noChangeShapeType="1"/>
            </p:cNvSpPr>
            <p:nvPr/>
          </p:nvSpPr>
          <p:spPr bwMode="auto">
            <a:xfrm flipV="1">
              <a:off x="10854" y="9078"/>
              <a:ext cx="21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" name="Line 10506"/>
            <p:cNvSpPr>
              <a:spLocks noChangeShapeType="1"/>
            </p:cNvSpPr>
            <p:nvPr/>
          </p:nvSpPr>
          <p:spPr bwMode="auto">
            <a:xfrm flipV="1">
              <a:off x="11136" y="9260"/>
              <a:ext cx="21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6" name="Line 10507"/>
            <p:cNvSpPr>
              <a:spLocks noChangeShapeType="1"/>
            </p:cNvSpPr>
            <p:nvPr/>
          </p:nvSpPr>
          <p:spPr bwMode="auto">
            <a:xfrm flipV="1">
              <a:off x="11418" y="9442"/>
              <a:ext cx="21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" name="Line 10508"/>
            <p:cNvSpPr>
              <a:spLocks noChangeShapeType="1"/>
            </p:cNvSpPr>
            <p:nvPr/>
          </p:nvSpPr>
          <p:spPr bwMode="auto">
            <a:xfrm flipV="1">
              <a:off x="11700" y="9624"/>
              <a:ext cx="21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8" name="Line 10509"/>
            <p:cNvSpPr>
              <a:spLocks noChangeShapeType="1"/>
            </p:cNvSpPr>
            <p:nvPr/>
          </p:nvSpPr>
          <p:spPr bwMode="auto">
            <a:xfrm flipV="1">
              <a:off x="11982" y="9806"/>
              <a:ext cx="21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9" name="Line 10510"/>
            <p:cNvSpPr>
              <a:spLocks noChangeShapeType="1"/>
            </p:cNvSpPr>
            <p:nvPr/>
          </p:nvSpPr>
          <p:spPr bwMode="auto">
            <a:xfrm flipV="1">
              <a:off x="12264" y="9988"/>
              <a:ext cx="21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0" name="Line 10511"/>
            <p:cNvSpPr>
              <a:spLocks noChangeShapeType="1"/>
            </p:cNvSpPr>
            <p:nvPr/>
          </p:nvSpPr>
          <p:spPr bwMode="auto">
            <a:xfrm flipV="1">
              <a:off x="12546" y="10170"/>
              <a:ext cx="21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1" name="Line 10512"/>
            <p:cNvSpPr>
              <a:spLocks noChangeShapeType="1"/>
            </p:cNvSpPr>
            <p:nvPr/>
          </p:nvSpPr>
          <p:spPr bwMode="auto">
            <a:xfrm>
              <a:off x="11064" y="9076"/>
              <a:ext cx="1692" cy="109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2" name="Line 10513"/>
            <p:cNvSpPr>
              <a:spLocks noChangeShapeType="1"/>
            </p:cNvSpPr>
            <p:nvPr/>
          </p:nvSpPr>
          <p:spPr bwMode="auto">
            <a:xfrm>
              <a:off x="11244" y="8818"/>
              <a:ext cx="1692" cy="109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3" name="Line 10514"/>
            <p:cNvSpPr>
              <a:spLocks noChangeShapeType="1"/>
            </p:cNvSpPr>
            <p:nvPr/>
          </p:nvSpPr>
          <p:spPr bwMode="auto">
            <a:xfrm>
              <a:off x="8190" y="8988"/>
              <a:ext cx="0" cy="26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4" name="Line 10515"/>
            <p:cNvSpPr>
              <a:spLocks noChangeShapeType="1"/>
            </p:cNvSpPr>
            <p:nvPr/>
          </p:nvSpPr>
          <p:spPr bwMode="auto">
            <a:xfrm>
              <a:off x="10782" y="9534"/>
              <a:ext cx="0" cy="20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5" name="Line 10516"/>
            <p:cNvSpPr>
              <a:spLocks noChangeShapeType="1"/>
            </p:cNvSpPr>
            <p:nvPr/>
          </p:nvSpPr>
          <p:spPr bwMode="auto">
            <a:xfrm>
              <a:off x="12474" y="10620"/>
              <a:ext cx="0" cy="9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Line 10517"/>
            <p:cNvSpPr>
              <a:spLocks noChangeShapeType="1"/>
            </p:cNvSpPr>
            <p:nvPr/>
          </p:nvSpPr>
          <p:spPr bwMode="auto">
            <a:xfrm>
              <a:off x="8190" y="11424"/>
              <a:ext cx="258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Line 10518"/>
            <p:cNvSpPr>
              <a:spLocks noChangeShapeType="1"/>
            </p:cNvSpPr>
            <p:nvPr/>
          </p:nvSpPr>
          <p:spPr bwMode="auto">
            <a:xfrm>
              <a:off x="10776" y="11424"/>
              <a:ext cx="170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8" name="Line 10519"/>
            <p:cNvSpPr>
              <a:spLocks noChangeShapeType="1"/>
            </p:cNvSpPr>
            <p:nvPr/>
          </p:nvSpPr>
          <p:spPr bwMode="auto">
            <a:xfrm>
              <a:off x="9006" y="9984"/>
              <a:ext cx="3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9" name="Line 10520"/>
            <p:cNvSpPr>
              <a:spLocks noChangeShapeType="1"/>
            </p:cNvSpPr>
            <p:nvPr/>
          </p:nvSpPr>
          <p:spPr bwMode="auto">
            <a:xfrm>
              <a:off x="9012" y="10698"/>
              <a:ext cx="3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0" name="Line 10521"/>
            <p:cNvSpPr>
              <a:spLocks noChangeShapeType="1"/>
            </p:cNvSpPr>
            <p:nvPr/>
          </p:nvSpPr>
          <p:spPr bwMode="auto">
            <a:xfrm>
              <a:off x="8634" y="10740"/>
              <a:ext cx="0" cy="18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Line 10522"/>
            <p:cNvSpPr>
              <a:spLocks noChangeShapeType="1"/>
            </p:cNvSpPr>
            <p:nvPr/>
          </p:nvSpPr>
          <p:spPr bwMode="auto">
            <a:xfrm>
              <a:off x="8952" y="10746"/>
              <a:ext cx="0" cy="18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Line 10523"/>
            <p:cNvSpPr>
              <a:spLocks noChangeShapeType="1"/>
            </p:cNvSpPr>
            <p:nvPr/>
          </p:nvSpPr>
          <p:spPr bwMode="auto">
            <a:xfrm flipH="1">
              <a:off x="10302" y="9528"/>
              <a:ext cx="4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Line 10524"/>
            <p:cNvSpPr>
              <a:spLocks noChangeShapeType="1"/>
            </p:cNvSpPr>
            <p:nvPr/>
          </p:nvSpPr>
          <p:spPr bwMode="auto">
            <a:xfrm flipH="1">
              <a:off x="10302" y="10620"/>
              <a:ext cx="21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Line 10525"/>
            <p:cNvSpPr>
              <a:spLocks noChangeShapeType="1"/>
            </p:cNvSpPr>
            <p:nvPr/>
          </p:nvSpPr>
          <p:spPr bwMode="auto">
            <a:xfrm>
              <a:off x="10428" y="9528"/>
              <a:ext cx="0" cy="10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Line 10526"/>
            <p:cNvSpPr>
              <a:spLocks noChangeShapeType="1"/>
            </p:cNvSpPr>
            <p:nvPr/>
          </p:nvSpPr>
          <p:spPr bwMode="auto">
            <a:xfrm>
              <a:off x="9174" y="9978"/>
              <a:ext cx="0" cy="7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Line 10527"/>
            <p:cNvSpPr>
              <a:spLocks noChangeShapeType="1"/>
            </p:cNvSpPr>
            <p:nvPr/>
          </p:nvSpPr>
          <p:spPr bwMode="auto">
            <a:xfrm>
              <a:off x="8634" y="10836"/>
              <a:ext cx="3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" name="Line 10528"/>
            <p:cNvSpPr>
              <a:spLocks noChangeShapeType="1"/>
            </p:cNvSpPr>
            <p:nvPr/>
          </p:nvSpPr>
          <p:spPr bwMode="auto">
            <a:xfrm>
              <a:off x="8202" y="9138"/>
              <a:ext cx="77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8" name="Line 10529"/>
            <p:cNvSpPr>
              <a:spLocks noChangeShapeType="1"/>
            </p:cNvSpPr>
            <p:nvPr/>
          </p:nvSpPr>
          <p:spPr bwMode="auto">
            <a:xfrm>
              <a:off x="8976" y="9024"/>
              <a:ext cx="0" cy="3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9" name="Line 10530"/>
            <p:cNvSpPr>
              <a:spLocks noChangeShapeType="1"/>
            </p:cNvSpPr>
            <p:nvPr/>
          </p:nvSpPr>
          <p:spPr bwMode="auto">
            <a:xfrm flipV="1">
              <a:off x="11064" y="8676"/>
              <a:ext cx="281" cy="4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0" name="Line 10531"/>
            <p:cNvSpPr>
              <a:spLocks noChangeShapeType="1"/>
            </p:cNvSpPr>
            <p:nvPr/>
          </p:nvSpPr>
          <p:spPr bwMode="auto">
            <a:xfrm flipV="1">
              <a:off x="12756" y="9762"/>
              <a:ext cx="281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1" name="Text Box 10532"/>
            <p:cNvSpPr txBox="1">
              <a:spLocks noChangeArrowheads="1"/>
            </p:cNvSpPr>
            <p:nvPr/>
          </p:nvSpPr>
          <p:spPr bwMode="auto">
            <a:xfrm>
              <a:off x="9282" y="11286"/>
              <a:ext cx="492" cy="2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Text Box 10533"/>
            <p:cNvSpPr txBox="1">
              <a:spLocks noChangeArrowheads="1"/>
            </p:cNvSpPr>
            <p:nvPr/>
          </p:nvSpPr>
          <p:spPr bwMode="auto">
            <a:xfrm>
              <a:off x="11478" y="11292"/>
              <a:ext cx="492" cy="2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Text Box 10534"/>
            <p:cNvSpPr txBox="1">
              <a:spLocks noChangeArrowheads="1"/>
            </p:cNvSpPr>
            <p:nvPr/>
          </p:nvSpPr>
          <p:spPr bwMode="auto">
            <a:xfrm>
              <a:off x="10098" y="9954"/>
              <a:ext cx="642" cy="2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1.5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Text Box 10535"/>
            <p:cNvSpPr txBox="1">
              <a:spLocks noChangeArrowheads="1"/>
            </p:cNvSpPr>
            <p:nvPr/>
          </p:nvSpPr>
          <p:spPr bwMode="auto">
            <a:xfrm>
              <a:off x="11808" y="9222"/>
              <a:ext cx="642" cy="2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2.5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Text Box 10536"/>
            <p:cNvSpPr txBox="1">
              <a:spLocks noChangeArrowheads="1"/>
            </p:cNvSpPr>
            <p:nvPr/>
          </p:nvSpPr>
          <p:spPr bwMode="auto">
            <a:xfrm>
              <a:off x="8286" y="8868"/>
              <a:ext cx="642" cy="2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1.5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Text Box 10537"/>
            <p:cNvSpPr txBox="1">
              <a:spLocks noChangeArrowheads="1"/>
            </p:cNvSpPr>
            <p:nvPr/>
          </p:nvSpPr>
          <p:spPr bwMode="auto">
            <a:xfrm>
              <a:off x="9150" y="10194"/>
              <a:ext cx="834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250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Text Box 10538"/>
            <p:cNvSpPr txBox="1">
              <a:spLocks noChangeArrowheads="1"/>
            </p:cNvSpPr>
            <p:nvPr/>
          </p:nvSpPr>
          <p:spPr bwMode="auto">
            <a:xfrm>
              <a:off x="8484" y="10896"/>
              <a:ext cx="684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50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Text Box 10539"/>
            <p:cNvSpPr txBox="1">
              <a:spLocks noChangeArrowheads="1"/>
            </p:cNvSpPr>
            <p:nvPr/>
          </p:nvSpPr>
          <p:spPr bwMode="auto">
            <a:xfrm>
              <a:off x="8970" y="9096"/>
              <a:ext cx="258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Text Box 10540"/>
            <p:cNvSpPr txBox="1">
              <a:spLocks noChangeArrowheads="1"/>
            </p:cNvSpPr>
            <p:nvPr/>
          </p:nvSpPr>
          <p:spPr bwMode="auto">
            <a:xfrm>
              <a:off x="10674" y="9342"/>
              <a:ext cx="258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Text Box 10541"/>
            <p:cNvSpPr txBox="1">
              <a:spLocks noChangeArrowheads="1"/>
            </p:cNvSpPr>
            <p:nvPr/>
          </p:nvSpPr>
          <p:spPr bwMode="auto">
            <a:xfrm>
              <a:off x="8262" y="9390"/>
              <a:ext cx="258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Text Box 10542"/>
            <p:cNvSpPr txBox="1">
              <a:spLocks noChangeArrowheads="1"/>
            </p:cNvSpPr>
            <p:nvPr/>
          </p:nvSpPr>
          <p:spPr bwMode="auto">
            <a:xfrm>
              <a:off x="12444" y="10656"/>
              <a:ext cx="258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Text Box 10543"/>
            <p:cNvSpPr txBox="1">
              <a:spLocks noChangeArrowheads="1"/>
            </p:cNvSpPr>
            <p:nvPr/>
          </p:nvSpPr>
          <p:spPr bwMode="auto">
            <a:xfrm>
              <a:off x="10134" y="9006"/>
              <a:ext cx="834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50 kN/m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4" name="Group 10487"/>
          <p:cNvGrpSpPr>
            <a:grpSpLocks/>
          </p:cNvGrpSpPr>
          <p:nvPr/>
        </p:nvGrpSpPr>
        <p:grpSpPr bwMode="auto">
          <a:xfrm>
            <a:off x="1858005" y="6143625"/>
            <a:ext cx="3592513" cy="1292225"/>
            <a:chOff x="7830" y="8652"/>
            <a:chExt cx="5658" cy="2034"/>
          </a:xfrm>
        </p:grpSpPr>
        <p:sp>
          <p:nvSpPr>
            <p:cNvPr id="65" name="Freeform 10488"/>
            <p:cNvSpPr>
              <a:spLocks/>
            </p:cNvSpPr>
            <p:nvPr/>
          </p:nvSpPr>
          <p:spPr bwMode="auto">
            <a:xfrm>
              <a:off x="8976" y="8766"/>
              <a:ext cx="4458" cy="1332"/>
            </a:xfrm>
            <a:custGeom>
              <a:avLst/>
              <a:gdLst>
                <a:gd name="T0" fmla="*/ 0 w 4458"/>
                <a:gd name="T1" fmla="*/ 0 h 1332"/>
                <a:gd name="T2" fmla="*/ 2760 w 4458"/>
                <a:gd name="T3" fmla="*/ 0 h 1332"/>
                <a:gd name="T4" fmla="*/ 4458 w 4458"/>
                <a:gd name="T5" fmla="*/ 1092 h 1332"/>
                <a:gd name="T6" fmla="*/ 4320 w 4458"/>
                <a:gd name="T7" fmla="*/ 1332 h 1332"/>
                <a:gd name="T8" fmla="*/ 2676 w 4458"/>
                <a:gd name="T9" fmla="*/ 282 h 1332"/>
                <a:gd name="T10" fmla="*/ 0 w 4458"/>
                <a:gd name="T11" fmla="*/ 276 h 1332"/>
                <a:gd name="T12" fmla="*/ 0 w 4458"/>
                <a:gd name="T13" fmla="*/ 0 h 13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458" h="1332">
                  <a:moveTo>
                    <a:pt x="0" y="0"/>
                  </a:moveTo>
                  <a:lnTo>
                    <a:pt x="2760" y="0"/>
                  </a:lnTo>
                  <a:lnTo>
                    <a:pt x="4458" y="1092"/>
                  </a:lnTo>
                  <a:lnTo>
                    <a:pt x="4320" y="1332"/>
                  </a:lnTo>
                  <a:lnTo>
                    <a:pt x="2676" y="282"/>
                  </a:lnTo>
                  <a:lnTo>
                    <a:pt x="0" y="2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10489"/>
            <p:cNvSpPr>
              <a:spLocks noChangeShapeType="1"/>
            </p:cNvSpPr>
            <p:nvPr/>
          </p:nvSpPr>
          <p:spPr bwMode="auto">
            <a:xfrm flipV="1">
              <a:off x="12582" y="8886"/>
              <a:ext cx="294" cy="4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Line 10490"/>
            <p:cNvSpPr>
              <a:spLocks noChangeShapeType="1"/>
            </p:cNvSpPr>
            <p:nvPr/>
          </p:nvSpPr>
          <p:spPr bwMode="auto">
            <a:xfrm flipV="1">
              <a:off x="9102" y="8904"/>
              <a:ext cx="0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Line 10491"/>
            <p:cNvSpPr>
              <a:spLocks noChangeShapeType="1"/>
            </p:cNvSpPr>
            <p:nvPr/>
          </p:nvSpPr>
          <p:spPr bwMode="auto">
            <a:xfrm>
              <a:off x="8688" y="8916"/>
              <a:ext cx="4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Line 10492"/>
            <p:cNvSpPr>
              <a:spLocks noChangeShapeType="1"/>
            </p:cNvSpPr>
            <p:nvPr/>
          </p:nvSpPr>
          <p:spPr bwMode="auto">
            <a:xfrm flipV="1">
              <a:off x="13074" y="10098"/>
              <a:ext cx="210" cy="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Text Box 10493"/>
            <p:cNvSpPr txBox="1">
              <a:spLocks noChangeArrowheads="1"/>
            </p:cNvSpPr>
            <p:nvPr/>
          </p:nvSpPr>
          <p:spPr bwMode="auto">
            <a:xfrm>
              <a:off x="12498" y="8652"/>
              <a:ext cx="786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125 kN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Text Box 10494"/>
            <p:cNvSpPr txBox="1">
              <a:spLocks noChangeArrowheads="1"/>
            </p:cNvSpPr>
            <p:nvPr/>
          </p:nvSpPr>
          <p:spPr bwMode="auto">
            <a:xfrm>
              <a:off x="12534" y="10416"/>
              <a:ext cx="954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97.59 kN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Text Box 10495"/>
            <p:cNvSpPr txBox="1">
              <a:spLocks noChangeArrowheads="1"/>
            </p:cNvSpPr>
            <p:nvPr/>
          </p:nvSpPr>
          <p:spPr bwMode="auto">
            <a:xfrm>
              <a:off x="8664" y="9288"/>
              <a:ext cx="864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21.93 kN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Text Box 10496"/>
            <p:cNvSpPr txBox="1">
              <a:spLocks noChangeArrowheads="1"/>
            </p:cNvSpPr>
            <p:nvPr/>
          </p:nvSpPr>
          <p:spPr bwMode="auto">
            <a:xfrm>
              <a:off x="7830" y="8766"/>
              <a:ext cx="876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16.45 kN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7367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2381250" y="357188"/>
            <a:ext cx="2114550" cy="1828410"/>
            <a:chOff x="2381250" y="357188"/>
            <a:chExt cx="2114550" cy="1828410"/>
          </a:xfrm>
        </p:grpSpPr>
        <p:grpSp>
          <p:nvGrpSpPr>
            <p:cNvPr id="3" name="Group 9753"/>
            <p:cNvGrpSpPr>
              <a:grpSpLocks/>
            </p:cNvGrpSpPr>
            <p:nvPr/>
          </p:nvGrpSpPr>
          <p:grpSpPr bwMode="auto">
            <a:xfrm>
              <a:off x="2381250" y="357188"/>
              <a:ext cx="2114550" cy="1828410"/>
              <a:chOff x="4143" y="2708"/>
              <a:chExt cx="2938" cy="2541"/>
            </a:xfrm>
          </p:grpSpPr>
          <p:sp>
            <p:nvSpPr>
              <p:cNvPr id="4" name="Rectangle 9754"/>
              <p:cNvSpPr>
                <a:spLocks noChangeArrowheads="1"/>
              </p:cNvSpPr>
              <p:nvPr/>
            </p:nvSpPr>
            <p:spPr bwMode="auto">
              <a:xfrm>
                <a:off x="4679" y="3366"/>
                <a:ext cx="1605" cy="1605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" name="Freeform 9755"/>
              <p:cNvSpPr>
                <a:spLocks/>
              </p:cNvSpPr>
              <p:nvPr/>
            </p:nvSpPr>
            <p:spPr bwMode="auto">
              <a:xfrm>
                <a:off x="5231" y="3366"/>
                <a:ext cx="281" cy="1605"/>
              </a:xfrm>
              <a:custGeom>
                <a:avLst/>
                <a:gdLst>
                  <a:gd name="T0" fmla="*/ 275 w 281"/>
                  <a:gd name="T1" fmla="*/ 1605 h 1605"/>
                  <a:gd name="T2" fmla="*/ 0 w 281"/>
                  <a:gd name="T3" fmla="*/ 1041 h 1605"/>
                  <a:gd name="T4" fmla="*/ 281 w 281"/>
                  <a:gd name="T5" fmla="*/ 0 h 16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1" h="1605">
                    <a:moveTo>
                      <a:pt x="275" y="1605"/>
                    </a:moveTo>
                    <a:lnTo>
                      <a:pt x="0" y="1041"/>
                    </a:lnTo>
                    <a:lnTo>
                      <a:pt x="281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" name="Freeform 9756"/>
              <p:cNvSpPr>
                <a:spLocks/>
              </p:cNvSpPr>
              <p:nvPr/>
            </p:nvSpPr>
            <p:spPr bwMode="auto">
              <a:xfrm>
                <a:off x="4679" y="4169"/>
                <a:ext cx="1605" cy="235"/>
              </a:xfrm>
              <a:custGeom>
                <a:avLst/>
                <a:gdLst>
                  <a:gd name="T0" fmla="*/ 0 w 1605"/>
                  <a:gd name="T1" fmla="*/ 127 h 235"/>
                  <a:gd name="T2" fmla="*/ 552 w 1605"/>
                  <a:gd name="T3" fmla="*/ 235 h 235"/>
                  <a:gd name="T4" fmla="*/ 1605 w 1605"/>
                  <a:gd name="T5" fmla="*/ 0 h 23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605" h="235">
                    <a:moveTo>
                      <a:pt x="0" y="127"/>
                    </a:moveTo>
                    <a:lnTo>
                      <a:pt x="552" y="235"/>
                    </a:lnTo>
                    <a:lnTo>
                      <a:pt x="160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" name="Line 9757"/>
              <p:cNvSpPr>
                <a:spLocks noChangeShapeType="1"/>
              </p:cNvSpPr>
              <p:nvPr/>
            </p:nvSpPr>
            <p:spPr bwMode="auto">
              <a:xfrm>
                <a:off x="6330" y="4964"/>
                <a:ext cx="53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" name="Line 9758"/>
              <p:cNvSpPr>
                <a:spLocks noChangeShapeType="1"/>
              </p:cNvSpPr>
              <p:nvPr/>
            </p:nvSpPr>
            <p:spPr bwMode="auto">
              <a:xfrm flipV="1">
                <a:off x="4672" y="2807"/>
                <a:ext cx="0" cy="5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" name="Text Box 9759"/>
              <p:cNvSpPr txBox="1">
                <a:spLocks noChangeArrowheads="1"/>
              </p:cNvSpPr>
              <p:nvPr/>
            </p:nvSpPr>
            <p:spPr bwMode="auto">
              <a:xfrm>
                <a:off x="6901" y="4798"/>
                <a:ext cx="18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x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" name="Text Box 9760"/>
              <p:cNvSpPr txBox="1">
                <a:spLocks noChangeArrowheads="1"/>
              </p:cNvSpPr>
              <p:nvPr/>
            </p:nvSpPr>
            <p:spPr bwMode="auto">
              <a:xfrm>
                <a:off x="4781" y="2708"/>
                <a:ext cx="18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y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" name="Text Box 9761"/>
              <p:cNvSpPr txBox="1">
                <a:spLocks noChangeArrowheads="1"/>
              </p:cNvSpPr>
              <p:nvPr/>
            </p:nvSpPr>
            <p:spPr bwMode="auto">
              <a:xfrm>
                <a:off x="5983" y="4979"/>
                <a:ext cx="601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(1,0)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" name="Text Box 9762"/>
              <p:cNvSpPr txBox="1">
                <a:spLocks noChangeArrowheads="1"/>
              </p:cNvSpPr>
              <p:nvPr/>
            </p:nvSpPr>
            <p:spPr bwMode="auto">
              <a:xfrm>
                <a:off x="4148" y="3231"/>
                <a:ext cx="525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(0,1)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" name="Text Box 9772"/>
              <p:cNvSpPr txBox="1">
                <a:spLocks noChangeArrowheads="1"/>
              </p:cNvSpPr>
              <p:nvPr/>
            </p:nvSpPr>
            <p:spPr bwMode="auto">
              <a:xfrm>
                <a:off x="6282" y="4031"/>
                <a:ext cx="593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(1,.5)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" name="Text Box 9773"/>
              <p:cNvSpPr txBox="1">
                <a:spLocks noChangeArrowheads="1"/>
              </p:cNvSpPr>
              <p:nvPr/>
            </p:nvSpPr>
            <p:spPr bwMode="auto">
              <a:xfrm>
                <a:off x="6292" y="3238"/>
                <a:ext cx="570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(1,1)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" name="Text Box 9774"/>
              <p:cNvSpPr txBox="1">
                <a:spLocks noChangeArrowheads="1"/>
              </p:cNvSpPr>
              <p:nvPr/>
            </p:nvSpPr>
            <p:spPr bwMode="auto">
              <a:xfrm>
                <a:off x="5189" y="3073"/>
                <a:ext cx="638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(.5,1)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" name="Text Box 9775"/>
              <p:cNvSpPr txBox="1">
                <a:spLocks noChangeArrowheads="1"/>
              </p:cNvSpPr>
              <p:nvPr/>
            </p:nvSpPr>
            <p:spPr bwMode="auto">
              <a:xfrm>
                <a:off x="5211" y="4979"/>
                <a:ext cx="593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(.5,0)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" name="Text Box 9776"/>
              <p:cNvSpPr txBox="1">
                <a:spLocks noChangeArrowheads="1"/>
              </p:cNvSpPr>
              <p:nvPr/>
            </p:nvSpPr>
            <p:spPr bwMode="auto">
              <a:xfrm>
                <a:off x="4143" y="4160"/>
                <a:ext cx="54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(0,.4)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" name="Text Box 9777"/>
              <p:cNvSpPr txBox="1">
                <a:spLocks noChangeArrowheads="1"/>
              </p:cNvSpPr>
              <p:nvPr/>
            </p:nvSpPr>
            <p:spPr bwMode="auto">
              <a:xfrm>
                <a:off x="4407" y="4979"/>
                <a:ext cx="525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(0,0)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" name="Text Box 9778"/>
              <p:cNvSpPr txBox="1">
                <a:spLocks noChangeArrowheads="1"/>
              </p:cNvSpPr>
              <p:nvPr/>
            </p:nvSpPr>
            <p:spPr bwMode="auto">
              <a:xfrm>
                <a:off x="5292" y="4356"/>
                <a:ext cx="563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(.4,.3)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9" name="Oval 28"/>
            <p:cNvSpPr/>
            <p:nvPr/>
          </p:nvSpPr>
          <p:spPr>
            <a:xfrm>
              <a:off x="2792108" y="1769635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3338879" y="1769635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3717524" y="1769635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2788616" y="1309170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3219095" y="1341439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3718337" y="1214577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2788544" y="845246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3363314" y="845246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3716192" y="845246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2613672" y="2493570"/>
            <a:ext cx="2563165" cy="1882237"/>
            <a:chOff x="2613672" y="2493570"/>
            <a:chExt cx="2563165" cy="1882237"/>
          </a:xfrm>
        </p:grpSpPr>
        <p:grpSp>
          <p:nvGrpSpPr>
            <p:cNvPr id="40" name="Group 9714"/>
            <p:cNvGrpSpPr>
              <a:grpSpLocks/>
            </p:cNvGrpSpPr>
            <p:nvPr/>
          </p:nvGrpSpPr>
          <p:grpSpPr bwMode="auto">
            <a:xfrm>
              <a:off x="2613672" y="2493570"/>
              <a:ext cx="2563165" cy="1882237"/>
              <a:chOff x="6323" y="5422"/>
              <a:chExt cx="3472" cy="2549"/>
            </a:xfrm>
          </p:grpSpPr>
          <p:sp>
            <p:nvSpPr>
              <p:cNvPr id="41" name="Rectangle 9715" descr="Wide upward diagonal"/>
              <p:cNvSpPr>
                <a:spLocks noChangeArrowheads="1"/>
              </p:cNvSpPr>
              <p:nvPr/>
            </p:nvSpPr>
            <p:spPr bwMode="auto">
              <a:xfrm>
                <a:off x="6323" y="5767"/>
                <a:ext cx="188" cy="219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2" name="Oval 9716"/>
              <p:cNvSpPr>
                <a:spLocks noChangeArrowheads="1"/>
              </p:cNvSpPr>
              <p:nvPr/>
            </p:nvSpPr>
            <p:spPr bwMode="auto">
              <a:xfrm>
                <a:off x="6510" y="6937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3" name="Oval 9717"/>
              <p:cNvSpPr>
                <a:spLocks noChangeArrowheads="1"/>
              </p:cNvSpPr>
              <p:nvPr/>
            </p:nvSpPr>
            <p:spPr bwMode="auto">
              <a:xfrm>
                <a:off x="6511" y="6026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" name="AutoShape 9718"/>
              <p:cNvSpPr>
                <a:spLocks noChangeArrowheads="1"/>
              </p:cNvSpPr>
              <p:nvPr/>
            </p:nvSpPr>
            <p:spPr bwMode="auto">
              <a:xfrm rot="5400000">
                <a:off x="6495" y="7612"/>
                <a:ext cx="165" cy="14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" name="Rectangle 9719"/>
              <p:cNvSpPr>
                <a:spLocks noChangeArrowheads="1"/>
              </p:cNvSpPr>
              <p:nvPr/>
            </p:nvSpPr>
            <p:spPr bwMode="auto">
              <a:xfrm>
                <a:off x="6675" y="6080"/>
                <a:ext cx="1605" cy="1605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" name="Freeform 9720"/>
              <p:cNvSpPr>
                <a:spLocks/>
              </p:cNvSpPr>
              <p:nvPr/>
            </p:nvSpPr>
            <p:spPr bwMode="auto">
              <a:xfrm>
                <a:off x="7227" y="6080"/>
                <a:ext cx="281" cy="1605"/>
              </a:xfrm>
              <a:custGeom>
                <a:avLst/>
                <a:gdLst>
                  <a:gd name="T0" fmla="*/ 275 w 281"/>
                  <a:gd name="T1" fmla="*/ 1605 h 1605"/>
                  <a:gd name="T2" fmla="*/ 0 w 281"/>
                  <a:gd name="T3" fmla="*/ 1041 h 1605"/>
                  <a:gd name="T4" fmla="*/ 281 w 281"/>
                  <a:gd name="T5" fmla="*/ 0 h 16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1" h="1605">
                    <a:moveTo>
                      <a:pt x="275" y="1605"/>
                    </a:moveTo>
                    <a:lnTo>
                      <a:pt x="0" y="1041"/>
                    </a:lnTo>
                    <a:lnTo>
                      <a:pt x="281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" name="Freeform 9721"/>
              <p:cNvSpPr>
                <a:spLocks/>
              </p:cNvSpPr>
              <p:nvPr/>
            </p:nvSpPr>
            <p:spPr bwMode="auto">
              <a:xfrm>
                <a:off x="6675" y="6883"/>
                <a:ext cx="1605" cy="235"/>
              </a:xfrm>
              <a:custGeom>
                <a:avLst/>
                <a:gdLst>
                  <a:gd name="T0" fmla="*/ 0 w 1605"/>
                  <a:gd name="T1" fmla="*/ 127 h 235"/>
                  <a:gd name="T2" fmla="*/ 552 w 1605"/>
                  <a:gd name="T3" fmla="*/ 235 h 235"/>
                  <a:gd name="T4" fmla="*/ 1605 w 1605"/>
                  <a:gd name="T5" fmla="*/ 0 h 23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605" h="235">
                    <a:moveTo>
                      <a:pt x="0" y="127"/>
                    </a:moveTo>
                    <a:lnTo>
                      <a:pt x="552" y="235"/>
                    </a:lnTo>
                    <a:lnTo>
                      <a:pt x="160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8" name="Line 9722"/>
              <p:cNvSpPr>
                <a:spLocks noChangeShapeType="1"/>
              </p:cNvSpPr>
              <p:nvPr/>
            </p:nvSpPr>
            <p:spPr bwMode="auto">
              <a:xfrm>
                <a:off x="8886" y="7678"/>
                <a:ext cx="53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9" name="Line 9723"/>
              <p:cNvSpPr>
                <a:spLocks noChangeShapeType="1"/>
              </p:cNvSpPr>
              <p:nvPr/>
            </p:nvSpPr>
            <p:spPr bwMode="auto">
              <a:xfrm flipV="1">
                <a:off x="6668" y="5521"/>
                <a:ext cx="0" cy="5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0" name="Text Box 9724"/>
              <p:cNvSpPr txBox="1">
                <a:spLocks noChangeArrowheads="1"/>
              </p:cNvSpPr>
              <p:nvPr/>
            </p:nvSpPr>
            <p:spPr bwMode="auto">
              <a:xfrm>
                <a:off x="9457" y="7512"/>
                <a:ext cx="18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x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" name="Text Box 9725"/>
              <p:cNvSpPr txBox="1">
                <a:spLocks noChangeArrowheads="1"/>
              </p:cNvSpPr>
              <p:nvPr/>
            </p:nvSpPr>
            <p:spPr bwMode="auto">
              <a:xfrm>
                <a:off x="6777" y="5422"/>
                <a:ext cx="18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y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" name="Text Box 9726"/>
              <p:cNvSpPr txBox="1">
                <a:spLocks noChangeArrowheads="1"/>
              </p:cNvSpPr>
              <p:nvPr/>
            </p:nvSpPr>
            <p:spPr bwMode="auto">
              <a:xfrm>
                <a:off x="7979" y="7716"/>
                <a:ext cx="601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(1,0)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" name="Text Box 9727"/>
              <p:cNvSpPr txBox="1">
                <a:spLocks noChangeArrowheads="1"/>
              </p:cNvSpPr>
              <p:nvPr/>
            </p:nvSpPr>
            <p:spPr bwMode="auto">
              <a:xfrm>
                <a:off x="6635" y="5799"/>
                <a:ext cx="525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(0,1)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" name="Text Box 9737"/>
              <p:cNvSpPr txBox="1">
                <a:spLocks noChangeArrowheads="1"/>
              </p:cNvSpPr>
              <p:nvPr/>
            </p:nvSpPr>
            <p:spPr bwMode="auto">
              <a:xfrm>
                <a:off x="7764" y="6412"/>
                <a:ext cx="593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(1,.5)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" name="Text Box 9738"/>
              <p:cNvSpPr txBox="1">
                <a:spLocks noChangeArrowheads="1"/>
              </p:cNvSpPr>
              <p:nvPr/>
            </p:nvSpPr>
            <p:spPr bwMode="auto">
              <a:xfrm>
                <a:off x="7981" y="5799"/>
                <a:ext cx="570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(1,1)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" name="Text Box 9739"/>
              <p:cNvSpPr txBox="1">
                <a:spLocks noChangeArrowheads="1"/>
              </p:cNvSpPr>
              <p:nvPr/>
            </p:nvSpPr>
            <p:spPr bwMode="auto">
              <a:xfrm>
                <a:off x="7251" y="5799"/>
                <a:ext cx="638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(.5,1)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" name="Text Box 9740"/>
              <p:cNvSpPr txBox="1">
                <a:spLocks noChangeArrowheads="1"/>
              </p:cNvSpPr>
              <p:nvPr/>
            </p:nvSpPr>
            <p:spPr bwMode="auto">
              <a:xfrm>
                <a:off x="7207" y="7716"/>
                <a:ext cx="593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(.5,0)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" name="Text Box 9741"/>
              <p:cNvSpPr txBox="1">
                <a:spLocks noChangeArrowheads="1"/>
              </p:cNvSpPr>
              <p:nvPr/>
            </p:nvSpPr>
            <p:spPr bwMode="auto">
              <a:xfrm>
                <a:off x="6669" y="6508"/>
                <a:ext cx="54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(0,.4)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" name="Text Box 9742"/>
              <p:cNvSpPr txBox="1">
                <a:spLocks noChangeArrowheads="1"/>
              </p:cNvSpPr>
              <p:nvPr/>
            </p:nvSpPr>
            <p:spPr bwMode="auto">
              <a:xfrm>
                <a:off x="6595" y="7701"/>
                <a:ext cx="525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(0,0)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" name="Text Box 9743"/>
              <p:cNvSpPr txBox="1">
                <a:spLocks noChangeArrowheads="1"/>
              </p:cNvSpPr>
              <p:nvPr/>
            </p:nvSpPr>
            <p:spPr bwMode="auto">
              <a:xfrm>
                <a:off x="7238" y="7070"/>
                <a:ext cx="563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(.4,.3)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" name="Text Box 9744"/>
              <p:cNvSpPr txBox="1">
                <a:spLocks noChangeArrowheads="1"/>
              </p:cNvSpPr>
              <p:nvPr/>
            </p:nvSpPr>
            <p:spPr bwMode="auto">
              <a:xfrm>
                <a:off x="8871" y="6673"/>
                <a:ext cx="924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Symbol" panose="05050102010706020507" pitchFamily="18" charset="2"/>
                    <a:ea typeface="Batang" panose="02030600000101010101" pitchFamily="18" charset="-127"/>
                    <a:cs typeface="Times New Roman" panose="02020603050405020304" pitchFamily="18" charset="0"/>
                  </a:rPr>
                  <a:t>s</a:t>
                </a:r>
                <a:r>
                  <a:rPr kumimoji="0" lang="en-US" altLang="en-US" sz="1100" b="0" i="1" u="none" strike="noStrike" cap="none" normalizeH="0" baseline="-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xx</a:t>
                </a: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= 1 Pa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" name="Text Box 9745"/>
              <p:cNvSpPr txBox="1">
                <a:spLocks noChangeArrowheads="1"/>
              </p:cNvSpPr>
              <p:nvPr/>
            </p:nvSpPr>
            <p:spPr bwMode="auto">
              <a:xfrm>
                <a:off x="7127" y="5428"/>
                <a:ext cx="212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E</a:t>
                </a: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 = 100 Pa, </a:t>
                </a: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  <a:sym typeface="Symbol" panose="05050102010706020507" pitchFamily="18" charset="2"/>
                  </a:rPr>
                  <a:t></a:t>
                </a: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 = 0.25</a:t>
                </a:r>
                <a:endPara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  <p:sp>
            <p:nvSpPr>
              <p:cNvPr id="72" name="Line 9746"/>
              <p:cNvSpPr>
                <a:spLocks noChangeShapeType="1"/>
              </p:cNvSpPr>
              <p:nvPr/>
            </p:nvSpPr>
            <p:spPr bwMode="auto">
              <a:xfrm>
                <a:off x="8287" y="6075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3" name="Line 9747"/>
              <p:cNvSpPr>
                <a:spLocks noChangeShapeType="1"/>
              </p:cNvSpPr>
              <p:nvPr/>
            </p:nvSpPr>
            <p:spPr bwMode="auto">
              <a:xfrm>
                <a:off x="8287" y="7688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4" name="Line 9748"/>
              <p:cNvSpPr>
                <a:spLocks noChangeShapeType="1"/>
              </p:cNvSpPr>
              <p:nvPr/>
            </p:nvSpPr>
            <p:spPr bwMode="auto">
              <a:xfrm>
                <a:off x="8298" y="7038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5" name="Line 9749"/>
              <p:cNvSpPr>
                <a:spLocks noChangeShapeType="1"/>
              </p:cNvSpPr>
              <p:nvPr/>
            </p:nvSpPr>
            <p:spPr bwMode="auto">
              <a:xfrm>
                <a:off x="8804" y="6074"/>
                <a:ext cx="0" cy="159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6" name="Line 9750"/>
              <p:cNvSpPr>
                <a:spLocks noChangeShapeType="1"/>
              </p:cNvSpPr>
              <p:nvPr/>
            </p:nvSpPr>
            <p:spPr bwMode="auto">
              <a:xfrm>
                <a:off x="8287" y="6396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7" name="Line 9751"/>
              <p:cNvSpPr>
                <a:spLocks noChangeShapeType="1"/>
              </p:cNvSpPr>
              <p:nvPr/>
            </p:nvSpPr>
            <p:spPr bwMode="auto">
              <a:xfrm>
                <a:off x="8287" y="7359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8" name="Line 9752"/>
              <p:cNvSpPr>
                <a:spLocks noChangeShapeType="1"/>
              </p:cNvSpPr>
              <p:nvPr/>
            </p:nvSpPr>
            <p:spPr bwMode="auto">
              <a:xfrm>
                <a:off x="8298" y="6717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79" name="Oval 78"/>
            <p:cNvSpPr/>
            <p:nvPr/>
          </p:nvSpPr>
          <p:spPr>
            <a:xfrm>
              <a:off x="2892608" y="3962947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3463194" y="3962947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3856128" y="3962947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2889116" y="3469141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3338647" y="3501410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3847415" y="3388837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2889044" y="3000454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Oval 85"/>
            <p:cNvSpPr/>
            <p:nvPr/>
          </p:nvSpPr>
          <p:spPr>
            <a:xfrm>
              <a:off x="3478103" y="2995691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Oval 86"/>
            <p:cNvSpPr/>
            <p:nvPr/>
          </p:nvSpPr>
          <p:spPr>
            <a:xfrm>
              <a:off x="3859559" y="2995691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9" name="Group 9694"/>
          <p:cNvGrpSpPr>
            <a:grpSpLocks/>
          </p:cNvGrpSpPr>
          <p:nvPr/>
        </p:nvGrpSpPr>
        <p:grpSpPr bwMode="auto">
          <a:xfrm>
            <a:off x="2361026" y="4795969"/>
            <a:ext cx="2686050" cy="546100"/>
            <a:chOff x="4230" y="9550"/>
            <a:chExt cx="4230" cy="861"/>
          </a:xfrm>
        </p:grpSpPr>
        <p:sp>
          <p:nvSpPr>
            <p:cNvPr id="90" name="Line 9695"/>
            <p:cNvSpPr>
              <a:spLocks noChangeShapeType="1"/>
            </p:cNvSpPr>
            <p:nvPr/>
          </p:nvSpPr>
          <p:spPr bwMode="auto">
            <a:xfrm>
              <a:off x="4370" y="9910"/>
              <a:ext cx="30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1" name="Oval 9696"/>
            <p:cNvSpPr>
              <a:spLocks noChangeAspect="1" noChangeArrowheads="1"/>
            </p:cNvSpPr>
            <p:nvPr/>
          </p:nvSpPr>
          <p:spPr bwMode="auto">
            <a:xfrm>
              <a:off x="4320" y="9850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2" name="Oval 9697"/>
            <p:cNvSpPr>
              <a:spLocks noChangeAspect="1" noChangeArrowheads="1"/>
            </p:cNvSpPr>
            <p:nvPr/>
          </p:nvSpPr>
          <p:spPr bwMode="auto">
            <a:xfrm>
              <a:off x="7390" y="9850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3" name="Oval 9698"/>
            <p:cNvSpPr>
              <a:spLocks noChangeAspect="1" noChangeArrowheads="1"/>
            </p:cNvSpPr>
            <p:nvPr/>
          </p:nvSpPr>
          <p:spPr bwMode="auto">
            <a:xfrm>
              <a:off x="5343" y="9850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4" name="Text Box 9699"/>
            <p:cNvSpPr txBox="1">
              <a:spLocks noChangeArrowheads="1"/>
            </p:cNvSpPr>
            <p:nvPr/>
          </p:nvSpPr>
          <p:spPr bwMode="auto">
            <a:xfrm>
              <a:off x="4230" y="9557"/>
              <a:ext cx="3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Text Box 9700"/>
            <p:cNvSpPr txBox="1">
              <a:spLocks noChangeArrowheads="1"/>
            </p:cNvSpPr>
            <p:nvPr/>
          </p:nvSpPr>
          <p:spPr bwMode="auto">
            <a:xfrm>
              <a:off x="5260" y="9557"/>
              <a:ext cx="3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Text Box 9701"/>
            <p:cNvSpPr txBox="1">
              <a:spLocks noChangeArrowheads="1"/>
            </p:cNvSpPr>
            <p:nvPr/>
          </p:nvSpPr>
          <p:spPr bwMode="auto">
            <a:xfrm>
              <a:off x="7290" y="9557"/>
              <a:ext cx="3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Oval 9702"/>
            <p:cNvSpPr>
              <a:spLocks noChangeArrowheads="1"/>
            </p:cNvSpPr>
            <p:nvPr/>
          </p:nvSpPr>
          <p:spPr bwMode="auto">
            <a:xfrm>
              <a:off x="4250" y="9550"/>
              <a:ext cx="250" cy="25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8" name="Oval 9703"/>
            <p:cNvSpPr>
              <a:spLocks noChangeArrowheads="1"/>
            </p:cNvSpPr>
            <p:nvPr/>
          </p:nvSpPr>
          <p:spPr bwMode="auto">
            <a:xfrm>
              <a:off x="5270" y="9557"/>
              <a:ext cx="250" cy="25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9" name="Oval 9704"/>
            <p:cNvSpPr>
              <a:spLocks noChangeArrowheads="1"/>
            </p:cNvSpPr>
            <p:nvPr/>
          </p:nvSpPr>
          <p:spPr bwMode="auto">
            <a:xfrm>
              <a:off x="7300" y="9557"/>
              <a:ext cx="250" cy="25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0" name="Line 9705"/>
            <p:cNvSpPr>
              <a:spLocks noChangeShapeType="1"/>
            </p:cNvSpPr>
            <p:nvPr/>
          </p:nvSpPr>
          <p:spPr bwMode="auto">
            <a:xfrm>
              <a:off x="4370" y="10017"/>
              <a:ext cx="0" cy="2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1" name="Line 9706"/>
            <p:cNvSpPr>
              <a:spLocks noChangeShapeType="1"/>
            </p:cNvSpPr>
            <p:nvPr/>
          </p:nvSpPr>
          <p:spPr bwMode="auto">
            <a:xfrm>
              <a:off x="5390" y="10017"/>
              <a:ext cx="0" cy="2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2" name="Line 9707"/>
            <p:cNvSpPr>
              <a:spLocks noChangeShapeType="1"/>
            </p:cNvSpPr>
            <p:nvPr/>
          </p:nvSpPr>
          <p:spPr bwMode="auto">
            <a:xfrm>
              <a:off x="7460" y="10017"/>
              <a:ext cx="0" cy="2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3" name="Line 9708"/>
            <p:cNvSpPr>
              <a:spLocks noChangeShapeType="1"/>
            </p:cNvSpPr>
            <p:nvPr/>
          </p:nvSpPr>
          <p:spPr bwMode="auto">
            <a:xfrm>
              <a:off x="4370" y="10130"/>
              <a:ext cx="10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4" name="Line 9709"/>
            <p:cNvSpPr>
              <a:spLocks noChangeShapeType="1"/>
            </p:cNvSpPr>
            <p:nvPr/>
          </p:nvSpPr>
          <p:spPr bwMode="auto">
            <a:xfrm>
              <a:off x="5400" y="10137"/>
              <a:ext cx="20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5" name="Text Box 9710"/>
            <p:cNvSpPr txBox="1">
              <a:spLocks noChangeArrowheads="1"/>
            </p:cNvSpPr>
            <p:nvPr/>
          </p:nvSpPr>
          <p:spPr bwMode="auto">
            <a:xfrm>
              <a:off x="4580" y="10161"/>
              <a:ext cx="5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0.5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Text Box 9711"/>
            <p:cNvSpPr txBox="1">
              <a:spLocks noChangeArrowheads="1"/>
            </p:cNvSpPr>
            <p:nvPr/>
          </p:nvSpPr>
          <p:spPr bwMode="auto">
            <a:xfrm>
              <a:off x="6190" y="10161"/>
              <a:ext cx="5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1.0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Line 9712"/>
            <p:cNvSpPr>
              <a:spLocks noChangeShapeType="1"/>
            </p:cNvSpPr>
            <p:nvPr/>
          </p:nvSpPr>
          <p:spPr bwMode="auto">
            <a:xfrm>
              <a:off x="7560" y="9910"/>
              <a:ext cx="6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8" name="Text Box 9713"/>
            <p:cNvSpPr txBox="1">
              <a:spLocks noChangeArrowheads="1"/>
            </p:cNvSpPr>
            <p:nvPr/>
          </p:nvSpPr>
          <p:spPr bwMode="auto">
            <a:xfrm>
              <a:off x="8170" y="9761"/>
              <a:ext cx="2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8724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203319" y="433388"/>
            <a:ext cx="4464056" cy="2408280"/>
            <a:chOff x="1203319" y="433388"/>
            <a:chExt cx="4464056" cy="2408280"/>
          </a:xfrm>
        </p:grpSpPr>
        <p:grpSp>
          <p:nvGrpSpPr>
            <p:cNvPr id="38" name="Group 1"/>
            <p:cNvGrpSpPr>
              <a:grpSpLocks noChangeAspect="1"/>
            </p:cNvGrpSpPr>
            <p:nvPr/>
          </p:nvGrpSpPr>
          <p:grpSpPr bwMode="auto">
            <a:xfrm>
              <a:off x="1203319" y="524619"/>
              <a:ext cx="4337578" cy="2317049"/>
              <a:chOff x="3322" y="586"/>
              <a:chExt cx="5588" cy="2986"/>
            </a:xfrm>
          </p:grpSpPr>
          <p:sp>
            <p:nvSpPr>
              <p:cNvPr id="39" name="Freeform 28"/>
              <p:cNvSpPr>
                <a:spLocks/>
              </p:cNvSpPr>
              <p:nvPr/>
            </p:nvSpPr>
            <p:spPr bwMode="auto">
              <a:xfrm>
                <a:off x="3770" y="850"/>
                <a:ext cx="5140" cy="24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400"/>
                  </a:cxn>
                  <a:cxn ang="0">
                    <a:pos x="5140" y="2400"/>
                  </a:cxn>
                </a:cxnLst>
                <a:rect l="0" t="0" r="r" b="b"/>
                <a:pathLst>
                  <a:path w="5140" h="2400">
                    <a:moveTo>
                      <a:pt x="0" y="0"/>
                    </a:moveTo>
                    <a:lnTo>
                      <a:pt x="0" y="2400"/>
                    </a:lnTo>
                    <a:lnTo>
                      <a:pt x="5140" y="2400"/>
                    </a:ln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Text Box 27"/>
              <p:cNvSpPr txBox="1">
                <a:spLocks noChangeArrowheads="1"/>
              </p:cNvSpPr>
              <p:nvPr/>
            </p:nvSpPr>
            <p:spPr bwMode="auto">
              <a:xfrm>
                <a:off x="3322" y="625"/>
                <a:ext cx="810" cy="30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바탕" pitchFamily="18" charset="-127"/>
                    <a:cs typeface="Arial" panose="020B0604020202020204" pitchFamily="34" charset="0"/>
                  </a:rPr>
                  <a:t>Stress</a:t>
                </a:r>
                <a:endPara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Line 26"/>
              <p:cNvSpPr>
                <a:spLocks noChangeShapeType="1"/>
              </p:cNvSpPr>
              <p:nvPr/>
            </p:nvSpPr>
            <p:spPr bwMode="auto">
              <a:xfrm flipV="1">
                <a:off x="4490" y="957"/>
                <a:ext cx="0" cy="22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Line 25"/>
              <p:cNvSpPr>
                <a:spLocks noChangeShapeType="1"/>
              </p:cNvSpPr>
              <p:nvPr/>
            </p:nvSpPr>
            <p:spPr bwMode="auto">
              <a:xfrm flipV="1">
                <a:off x="5630" y="957"/>
                <a:ext cx="0" cy="22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Line 24"/>
              <p:cNvSpPr>
                <a:spLocks noChangeShapeType="1"/>
              </p:cNvSpPr>
              <p:nvPr/>
            </p:nvSpPr>
            <p:spPr bwMode="auto">
              <a:xfrm flipV="1">
                <a:off x="6860" y="957"/>
                <a:ext cx="0" cy="22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Line 23"/>
              <p:cNvSpPr>
                <a:spLocks noChangeShapeType="1"/>
              </p:cNvSpPr>
              <p:nvPr/>
            </p:nvSpPr>
            <p:spPr bwMode="auto">
              <a:xfrm flipV="1">
                <a:off x="8020" y="957"/>
                <a:ext cx="0" cy="229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Line 22"/>
              <p:cNvSpPr>
                <a:spLocks noChangeShapeType="1"/>
              </p:cNvSpPr>
              <p:nvPr/>
            </p:nvSpPr>
            <p:spPr bwMode="auto">
              <a:xfrm>
                <a:off x="4490" y="1710"/>
                <a:ext cx="1150" cy="33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" name="Line 21"/>
              <p:cNvSpPr>
                <a:spLocks noChangeShapeType="1"/>
              </p:cNvSpPr>
              <p:nvPr/>
            </p:nvSpPr>
            <p:spPr bwMode="auto">
              <a:xfrm flipV="1">
                <a:off x="5630" y="1160"/>
                <a:ext cx="1230" cy="5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" name="Line 20"/>
              <p:cNvSpPr>
                <a:spLocks noChangeShapeType="1"/>
              </p:cNvSpPr>
              <p:nvPr/>
            </p:nvSpPr>
            <p:spPr bwMode="auto">
              <a:xfrm>
                <a:off x="6860" y="1590"/>
                <a:ext cx="1160" cy="2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Oval 19"/>
              <p:cNvSpPr>
                <a:spLocks noChangeAspect="1" noChangeArrowheads="1"/>
              </p:cNvSpPr>
              <p:nvPr/>
            </p:nvSpPr>
            <p:spPr bwMode="auto">
              <a:xfrm>
                <a:off x="4737" y="1760"/>
                <a:ext cx="72" cy="72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" name="Oval 18"/>
              <p:cNvSpPr>
                <a:spLocks noChangeAspect="1" noChangeArrowheads="1"/>
              </p:cNvSpPr>
              <p:nvPr/>
            </p:nvSpPr>
            <p:spPr bwMode="auto">
              <a:xfrm>
                <a:off x="5254" y="1909"/>
                <a:ext cx="72" cy="72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" name="Oval 17"/>
              <p:cNvSpPr>
                <a:spLocks noChangeAspect="1" noChangeArrowheads="1"/>
              </p:cNvSpPr>
              <p:nvPr/>
            </p:nvSpPr>
            <p:spPr bwMode="auto">
              <a:xfrm>
                <a:off x="5904" y="1506"/>
                <a:ext cx="72" cy="72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Oval 16"/>
              <p:cNvSpPr>
                <a:spLocks noChangeAspect="1" noChangeArrowheads="1"/>
              </p:cNvSpPr>
              <p:nvPr/>
            </p:nvSpPr>
            <p:spPr bwMode="auto">
              <a:xfrm>
                <a:off x="6404" y="1296"/>
                <a:ext cx="72" cy="72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Oval 15"/>
              <p:cNvSpPr>
                <a:spLocks noChangeAspect="1" noChangeArrowheads="1"/>
              </p:cNvSpPr>
              <p:nvPr/>
            </p:nvSpPr>
            <p:spPr bwMode="auto">
              <a:xfrm>
                <a:off x="7124" y="1606"/>
                <a:ext cx="72" cy="72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Oval 14"/>
              <p:cNvSpPr>
                <a:spLocks noChangeAspect="1" noChangeArrowheads="1"/>
              </p:cNvSpPr>
              <p:nvPr/>
            </p:nvSpPr>
            <p:spPr bwMode="auto">
              <a:xfrm>
                <a:off x="7644" y="1706"/>
                <a:ext cx="72" cy="72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Text Box 13"/>
              <p:cNvSpPr txBox="1">
                <a:spLocks noChangeArrowheads="1"/>
              </p:cNvSpPr>
              <p:nvPr/>
            </p:nvSpPr>
            <p:spPr bwMode="auto">
              <a:xfrm>
                <a:off x="4675" y="3272"/>
                <a:ext cx="810" cy="30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바탕" pitchFamily="18" charset="-127"/>
                    <a:cs typeface="Arial" panose="020B0604020202020204" pitchFamily="34" charset="0"/>
                  </a:rPr>
                  <a:t>Elem 1</a:t>
                </a:r>
                <a:endPara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Text Box 12"/>
              <p:cNvSpPr txBox="1">
                <a:spLocks noChangeArrowheads="1"/>
              </p:cNvSpPr>
              <p:nvPr/>
            </p:nvSpPr>
            <p:spPr bwMode="auto">
              <a:xfrm>
                <a:off x="5875" y="3272"/>
                <a:ext cx="810" cy="30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바탕" pitchFamily="18" charset="-127"/>
                    <a:cs typeface="Arial" panose="020B0604020202020204" pitchFamily="34" charset="0"/>
                  </a:rPr>
                  <a:t>Elem 2</a:t>
                </a:r>
                <a:endPara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Text Box 11"/>
              <p:cNvSpPr txBox="1">
                <a:spLocks noChangeArrowheads="1"/>
              </p:cNvSpPr>
              <p:nvPr/>
            </p:nvSpPr>
            <p:spPr bwMode="auto">
              <a:xfrm>
                <a:off x="7085" y="3272"/>
                <a:ext cx="810" cy="30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바탕" pitchFamily="18" charset="-127"/>
                    <a:cs typeface="Arial" panose="020B0604020202020204" pitchFamily="34" charset="0"/>
                  </a:rPr>
                  <a:t>Elem 3</a:t>
                </a:r>
                <a:endPara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" name="Freeform 10"/>
              <p:cNvSpPr>
                <a:spLocks/>
              </p:cNvSpPr>
              <p:nvPr/>
            </p:nvSpPr>
            <p:spPr bwMode="auto">
              <a:xfrm>
                <a:off x="4490" y="1360"/>
                <a:ext cx="3530" cy="510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1140" y="510"/>
                  </a:cxn>
                  <a:cxn ang="0">
                    <a:pos x="2370" y="0"/>
                  </a:cxn>
                  <a:cxn ang="0">
                    <a:pos x="3530" y="450"/>
                  </a:cxn>
                </a:cxnLst>
                <a:rect l="0" t="0" r="r" b="b"/>
                <a:pathLst>
                  <a:path w="3530" h="510">
                    <a:moveTo>
                      <a:pt x="0" y="350"/>
                    </a:moveTo>
                    <a:lnTo>
                      <a:pt x="1140" y="510"/>
                    </a:lnTo>
                    <a:lnTo>
                      <a:pt x="2370" y="0"/>
                    </a:lnTo>
                    <a:lnTo>
                      <a:pt x="3530" y="45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prstDash val="lgDash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Oval 9"/>
              <p:cNvSpPr>
                <a:spLocks noChangeArrowheads="1"/>
              </p:cNvSpPr>
              <p:nvPr/>
            </p:nvSpPr>
            <p:spPr bwMode="auto">
              <a:xfrm>
                <a:off x="4420" y="1640"/>
                <a:ext cx="143" cy="143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auto">
              <a:xfrm>
                <a:off x="5559" y="1784"/>
                <a:ext cx="143" cy="143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" name="Oval 7"/>
              <p:cNvSpPr>
                <a:spLocks noChangeArrowheads="1"/>
              </p:cNvSpPr>
              <p:nvPr/>
            </p:nvSpPr>
            <p:spPr bwMode="auto">
              <a:xfrm>
                <a:off x="6789" y="1294"/>
                <a:ext cx="143" cy="143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Oval 6"/>
              <p:cNvSpPr>
                <a:spLocks noChangeArrowheads="1"/>
              </p:cNvSpPr>
              <p:nvPr/>
            </p:nvSpPr>
            <p:spPr bwMode="auto">
              <a:xfrm>
                <a:off x="7949" y="1744"/>
                <a:ext cx="143" cy="143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Text Box 5"/>
              <p:cNvSpPr txBox="1">
                <a:spLocks noChangeArrowheads="1"/>
              </p:cNvSpPr>
              <p:nvPr/>
            </p:nvSpPr>
            <p:spPr bwMode="auto">
              <a:xfrm>
                <a:off x="5805" y="2199"/>
                <a:ext cx="930" cy="69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바탕" pitchFamily="18" charset="-127"/>
                    <a:cs typeface="Arial" panose="020B0604020202020204" pitchFamily="34" charset="0"/>
                  </a:rPr>
                  <a:t>Averaged nodal stress</a:t>
                </a:r>
                <a:endPara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" name="Text Box 4"/>
              <p:cNvSpPr txBox="1">
                <a:spLocks noChangeArrowheads="1"/>
              </p:cNvSpPr>
              <p:nvPr/>
            </p:nvSpPr>
            <p:spPr bwMode="auto">
              <a:xfrm>
                <a:off x="4625" y="586"/>
                <a:ext cx="930" cy="69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바탕" pitchFamily="18" charset="-127"/>
                    <a:cs typeface="Arial" panose="020B0604020202020204" pitchFamily="34" charset="0"/>
                  </a:rPr>
                  <a:t>Stress at integration point</a:t>
                </a:r>
                <a:endPara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Freeform 3"/>
              <p:cNvSpPr>
                <a:spLocks/>
              </p:cNvSpPr>
              <p:nvPr/>
            </p:nvSpPr>
            <p:spPr bwMode="auto">
              <a:xfrm>
                <a:off x="5490" y="1060"/>
                <a:ext cx="900" cy="440"/>
              </a:xfrm>
              <a:custGeom>
                <a:avLst/>
                <a:gdLst/>
                <a:ahLst/>
                <a:cxnLst>
                  <a:cxn ang="0">
                    <a:pos x="400" y="440"/>
                  </a:cxn>
                  <a:cxn ang="0">
                    <a:pos x="0" y="0"/>
                  </a:cxn>
                  <a:cxn ang="0">
                    <a:pos x="900" y="230"/>
                  </a:cxn>
                </a:cxnLst>
                <a:rect l="0" t="0" r="r" b="b"/>
                <a:pathLst>
                  <a:path w="900" h="440">
                    <a:moveTo>
                      <a:pt x="400" y="440"/>
                    </a:moveTo>
                    <a:lnTo>
                      <a:pt x="0" y="0"/>
                    </a:lnTo>
                    <a:lnTo>
                      <a:pt x="900" y="230"/>
                    </a:ln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" name="Freeform 2"/>
              <p:cNvSpPr>
                <a:spLocks/>
              </p:cNvSpPr>
              <p:nvPr/>
            </p:nvSpPr>
            <p:spPr bwMode="auto">
              <a:xfrm>
                <a:off x="5710" y="1450"/>
                <a:ext cx="1100" cy="780"/>
              </a:xfrm>
              <a:custGeom>
                <a:avLst/>
                <a:gdLst/>
                <a:ahLst/>
                <a:cxnLst>
                  <a:cxn ang="0">
                    <a:pos x="0" y="480"/>
                  </a:cxn>
                  <a:cxn ang="0">
                    <a:pos x="610" y="780"/>
                  </a:cxn>
                  <a:cxn ang="0">
                    <a:pos x="1100" y="0"/>
                  </a:cxn>
                </a:cxnLst>
                <a:rect l="0" t="0" r="r" b="b"/>
                <a:pathLst>
                  <a:path w="1100" h="780">
                    <a:moveTo>
                      <a:pt x="0" y="480"/>
                    </a:moveTo>
                    <a:lnTo>
                      <a:pt x="610" y="780"/>
                    </a:lnTo>
                    <a:lnTo>
                      <a:pt x="1100" y="0"/>
                    </a:ln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7" name="Oval 66"/>
            <p:cNvSpPr/>
            <p:nvPr/>
          </p:nvSpPr>
          <p:spPr>
            <a:xfrm>
              <a:off x="2021768" y="2393755"/>
              <a:ext cx="176378" cy="1763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Oval 67"/>
            <p:cNvSpPr/>
            <p:nvPr/>
          </p:nvSpPr>
          <p:spPr>
            <a:xfrm>
              <a:off x="2906671" y="2393755"/>
              <a:ext cx="176378" cy="1763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3861435" y="2393755"/>
              <a:ext cx="176378" cy="1763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4753023" y="2393755"/>
              <a:ext cx="176378" cy="17637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1203319" y="433388"/>
              <a:ext cx="4464056" cy="240828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352550" y="3457575"/>
            <a:ext cx="3995738" cy="2652713"/>
            <a:chOff x="1352550" y="3457575"/>
            <a:chExt cx="3995738" cy="2652713"/>
          </a:xfrm>
        </p:grpSpPr>
        <p:grpSp>
          <p:nvGrpSpPr>
            <p:cNvPr id="92" name="Group 91"/>
            <p:cNvGrpSpPr/>
            <p:nvPr/>
          </p:nvGrpSpPr>
          <p:grpSpPr>
            <a:xfrm>
              <a:off x="1352550" y="3457575"/>
              <a:ext cx="3995738" cy="2652713"/>
              <a:chOff x="1352550" y="3457575"/>
              <a:chExt cx="3995738" cy="2652713"/>
            </a:xfrm>
          </p:grpSpPr>
          <p:sp>
            <p:nvSpPr>
              <p:cNvPr id="72" name="Freeform 15"/>
              <p:cNvSpPr>
                <a:spLocks/>
              </p:cNvSpPr>
              <p:nvPr/>
            </p:nvSpPr>
            <p:spPr bwMode="auto">
              <a:xfrm>
                <a:off x="2197173" y="3862532"/>
                <a:ext cx="2960615" cy="18334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22"/>
                  </a:cxn>
                  <a:cxn ang="0">
                    <a:pos x="2460" y="1822"/>
                  </a:cxn>
                </a:cxnLst>
                <a:rect l="0" t="0" r="r" b="b"/>
                <a:pathLst>
                  <a:path w="2460" h="1822">
                    <a:moveTo>
                      <a:pt x="0" y="0"/>
                    </a:moveTo>
                    <a:lnTo>
                      <a:pt x="0" y="1822"/>
                    </a:lnTo>
                    <a:lnTo>
                      <a:pt x="2460" y="1822"/>
                    </a:ln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 type="triangle" w="med" len="lg"/>
                <a:tailEnd type="triangle" w="med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n w="19050">
                    <a:solidFill>
                      <a:schemeClr val="tx1"/>
                    </a:solidFill>
                  </a:ln>
                  <a:latin typeface="Arial" panose="020B0604020202020204" pitchFamily="34" charset="0"/>
                  <a:ea typeface="나눔고딕" pitchFamily="50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73" name="Text Box 14"/>
              <p:cNvSpPr txBox="1">
                <a:spLocks noChangeArrowheads="1"/>
              </p:cNvSpPr>
              <p:nvPr/>
            </p:nvSpPr>
            <p:spPr bwMode="auto">
              <a:xfrm>
                <a:off x="2904812" y="5873130"/>
                <a:ext cx="1608201" cy="169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나눔고딕" pitchFamily="50" charset="-127"/>
                    <a:cs typeface="Arial" panose="020B0604020202020204" pitchFamily="34" charset="0"/>
                  </a:rPr>
                  <a:t>No. of elements</a:t>
                </a:r>
              </a:p>
            </p:txBody>
          </p:sp>
          <p:sp>
            <p:nvSpPr>
              <p:cNvPr id="74" name="Text Box 13"/>
              <p:cNvSpPr txBox="1">
                <a:spLocks noChangeArrowheads="1"/>
              </p:cNvSpPr>
              <p:nvPr/>
            </p:nvSpPr>
            <p:spPr bwMode="auto">
              <a:xfrm>
                <a:off x="1716122" y="3519381"/>
                <a:ext cx="962103" cy="3381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나눔고딕" pitchFamily="50" charset="-127"/>
                    <a:cs typeface="Arial" panose="020B0604020202020204" pitchFamily="34" charset="0"/>
                  </a:rPr>
                  <a:t>Stress or displacement</a:t>
                </a:r>
              </a:p>
            </p:txBody>
          </p:sp>
          <p:sp>
            <p:nvSpPr>
              <p:cNvPr id="75" name="Text Box 12"/>
              <p:cNvSpPr txBox="1">
                <a:spLocks noChangeArrowheads="1"/>
              </p:cNvSpPr>
              <p:nvPr/>
            </p:nvSpPr>
            <p:spPr bwMode="auto">
              <a:xfrm>
                <a:off x="2893591" y="4070837"/>
                <a:ext cx="900713" cy="169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나눔고딕" pitchFamily="50" charset="-127"/>
                    <a:cs typeface="Arial" panose="020B0604020202020204" pitchFamily="34" charset="0"/>
                  </a:rPr>
                  <a:t>Exact value</a:t>
                </a:r>
              </a:p>
            </p:txBody>
          </p:sp>
          <p:sp>
            <p:nvSpPr>
              <p:cNvPr id="76" name="Line 11"/>
              <p:cNvSpPr>
                <a:spLocks noChangeShapeType="1"/>
              </p:cNvSpPr>
              <p:nvPr/>
            </p:nvSpPr>
            <p:spPr bwMode="auto">
              <a:xfrm>
                <a:off x="2190128" y="4279343"/>
                <a:ext cx="2566278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ea typeface="나눔고딕" pitchFamily="50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77" name="Freeform 10"/>
              <p:cNvSpPr>
                <a:spLocks/>
              </p:cNvSpPr>
              <p:nvPr/>
            </p:nvSpPr>
            <p:spPr bwMode="auto">
              <a:xfrm>
                <a:off x="2665141" y="4315370"/>
                <a:ext cx="1819541" cy="679257"/>
              </a:xfrm>
              <a:custGeom>
                <a:avLst/>
                <a:gdLst/>
                <a:ahLst/>
                <a:cxnLst>
                  <a:cxn ang="0">
                    <a:pos x="0" y="675"/>
                  </a:cxn>
                  <a:cxn ang="0">
                    <a:pos x="285" y="405"/>
                  </a:cxn>
                  <a:cxn ang="0">
                    <a:pos x="683" y="165"/>
                  </a:cxn>
                  <a:cxn ang="0">
                    <a:pos x="1200" y="45"/>
                  </a:cxn>
                  <a:cxn ang="0">
                    <a:pos x="1808" y="0"/>
                  </a:cxn>
                </a:cxnLst>
                <a:rect l="0" t="0" r="r" b="b"/>
                <a:pathLst>
                  <a:path w="1808" h="675">
                    <a:moveTo>
                      <a:pt x="0" y="675"/>
                    </a:moveTo>
                    <a:cubicBezTo>
                      <a:pt x="85" y="582"/>
                      <a:pt x="171" y="490"/>
                      <a:pt x="285" y="405"/>
                    </a:cubicBezTo>
                    <a:cubicBezTo>
                      <a:pt x="399" y="320"/>
                      <a:pt x="530" y="225"/>
                      <a:pt x="683" y="165"/>
                    </a:cubicBezTo>
                    <a:cubicBezTo>
                      <a:pt x="836" y="105"/>
                      <a:pt x="1013" y="72"/>
                      <a:pt x="1200" y="45"/>
                    </a:cubicBezTo>
                    <a:cubicBezTo>
                      <a:pt x="1387" y="18"/>
                      <a:pt x="1597" y="9"/>
                      <a:pt x="1808" y="0"/>
                    </a:cubicBez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n w="19050">
                    <a:solidFill>
                      <a:schemeClr val="tx1"/>
                    </a:solidFill>
                  </a:ln>
                  <a:latin typeface="Arial" panose="020B0604020202020204" pitchFamily="34" charset="0"/>
                  <a:ea typeface="나눔고딕" pitchFamily="50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82" name="Text Box 5"/>
              <p:cNvSpPr txBox="1">
                <a:spLocks noChangeArrowheads="1"/>
              </p:cNvSpPr>
              <p:nvPr/>
            </p:nvSpPr>
            <p:spPr bwMode="auto">
              <a:xfrm>
                <a:off x="4303672" y="4662042"/>
                <a:ext cx="898701" cy="3381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나눔고딕" pitchFamily="50" charset="-127"/>
                    <a:cs typeface="Arial" panose="020B0604020202020204" pitchFamily="34" charset="0"/>
                  </a:rPr>
                  <a:t>Acceptable mesh size</a:t>
                </a:r>
              </a:p>
            </p:txBody>
          </p:sp>
          <p:sp>
            <p:nvSpPr>
              <p:cNvPr id="83" name="Line 4"/>
              <p:cNvSpPr>
                <a:spLocks noChangeShapeType="1"/>
              </p:cNvSpPr>
              <p:nvPr/>
            </p:nvSpPr>
            <p:spPr bwMode="auto">
              <a:xfrm flipH="1" flipV="1">
                <a:off x="4348622" y="4481511"/>
                <a:ext cx="213549" cy="18606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oval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ea typeface="나눔고딕" pitchFamily="50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84" name="Text Box 3"/>
              <p:cNvSpPr txBox="1">
                <a:spLocks noChangeArrowheads="1"/>
              </p:cNvSpPr>
              <p:nvPr/>
            </p:nvSpPr>
            <p:spPr bwMode="auto">
              <a:xfrm>
                <a:off x="3173126" y="5252184"/>
                <a:ext cx="852407" cy="3381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나눔고딕" pitchFamily="50" charset="-127"/>
                    <a:cs typeface="Arial" panose="020B0604020202020204" pitchFamily="34" charset="0"/>
                  </a:rPr>
                  <a:t>Need mesh refinement</a:t>
                </a:r>
              </a:p>
            </p:txBody>
          </p:sp>
          <p:sp>
            <p:nvSpPr>
              <p:cNvPr id="85" name="Line 2"/>
              <p:cNvSpPr>
                <a:spLocks noChangeShapeType="1"/>
              </p:cNvSpPr>
              <p:nvPr/>
            </p:nvSpPr>
            <p:spPr bwMode="auto">
              <a:xfrm flipH="1" flipV="1">
                <a:off x="3165919" y="4801416"/>
                <a:ext cx="324994" cy="44434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oval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ea typeface="나눔고딕" pitchFamily="50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5" name="Freeform 4"/>
              <p:cNvSpPr/>
              <p:nvPr/>
            </p:nvSpPr>
            <p:spPr>
              <a:xfrm>
                <a:off x="2037161" y="4801416"/>
                <a:ext cx="806054" cy="894534"/>
              </a:xfrm>
              <a:custGeom>
                <a:avLst/>
                <a:gdLst>
                  <a:gd name="connsiteX0" fmla="*/ 738188 w 738188"/>
                  <a:gd name="connsiteY0" fmla="*/ 957262 h 957262"/>
                  <a:gd name="connsiteX1" fmla="*/ 738188 w 738188"/>
                  <a:gd name="connsiteY1" fmla="*/ 0 h 957262"/>
                  <a:gd name="connsiteX2" fmla="*/ 0 w 738188"/>
                  <a:gd name="connsiteY2" fmla="*/ 0 h 957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38188" h="957262">
                    <a:moveTo>
                      <a:pt x="738188" y="957262"/>
                    </a:moveTo>
                    <a:lnTo>
                      <a:pt x="738188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Freeform 85"/>
              <p:cNvSpPr/>
              <p:nvPr/>
            </p:nvSpPr>
            <p:spPr>
              <a:xfrm>
                <a:off x="2037162" y="4581525"/>
                <a:ext cx="1128758" cy="1108319"/>
              </a:xfrm>
              <a:custGeom>
                <a:avLst/>
                <a:gdLst>
                  <a:gd name="connsiteX0" fmla="*/ 738188 w 738188"/>
                  <a:gd name="connsiteY0" fmla="*/ 957262 h 957262"/>
                  <a:gd name="connsiteX1" fmla="*/ 738188 w 738188"/>
                  <a:gd name="connsiteY1" fmla="*/ 0 h 957262"/>
                  <a:gd name="connsiteX2" fmla="*/ 0 w 738188"/>
                  <a:gd name="connsiteY2" fmla="*/ 0 h 957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38188" h="957262">
                    <a:moveTo>
                      <a:pt x="738188" y="957262"/>
                    </a:moveTo>
                    <a:lnTo>
                      <a:pt x="738188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Freeform 86"/>
              <p:cNvSpPr/>
              <p:nvPr/>
            </p:nvSpPr>
            <p:spPr>
              <a:xfrm>
                <a:off x="2037160" y="4344754"/>
                <a:ext cx="2035140" cy="1353312"/>
              </a:xfrm>
              <a:custGeom>
                <a:avLst/>
                <a:gdLst>
                  <a:gd name="connsiteX0" fmla="*/ 738188 w 738188"/>
                  <a:gd name="connsiteY0" fmla="*/ 957262 h 957262"/>
                  <a:gd name="connsiteX1" fmla="*/ 738188 w 738188"/>
                  <a:gd name="connsiteY1" fmla="*/ 0 h 957262"/>
                  <a:gd name="connsiteX2" fmla="*/ 0 w 738188"/>
                  <a:gd name="connsiteY2" fmla="*/ 0 h 957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38188" h="957262">
                    <a:moveTo>
                      <a:pt x="738188" y="957262"/>
                    </a:moveTo>
                    <a:lnTo>
                      <a:pt x="738188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Freeform 87"/>
              <p:cNvSpPr/>
              <p:nvPr/>
            </p:nvSpPr>
            <p:spPr>
              <a:xfrm>
                <a:off x="2037159" y="4312556"/>
                <a:ext cx="2311465" cy="1389888"/>
              </a:xfrm>
              <a:custGeom>
                <a:avLst/>
                <a:gdLst>
                  <a:gd name="connsiteX0" fmla="*/ 738188 w 738188"/>
                  <a:gd name="connsiteY0" fmla="*/ 957262 h 957262"/>
                  <a:gd name="connsiteX1" fmla="*/ 738188 w 738188"/>
                  <a:gd name="connsiteY1" fmla="*/ 0 h 957262"/>
                  <a:gd name="connsiteX2" fmla="*/ 0 w 738188"/>
                  <a:gd name="connsiteY2" fmla="*/ 0 h 957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38188" h="957262">
                    <a:moveTo>
                      <a:pt x="738188" y="957262"/>
                    </a:moveTo>
                    <a:lnTo>
                      <a:pt x="738188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1464415" y="4505594"/>
                <a:ext cx="64793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smtClean="0">
                    <a:latin typeface="Arial" panose="020B0604020202020204" pitchFamily="34" charset="0"/>
                    <a:cs typeface="Arial" panose="020B0604020202020204" pitchFamily="34" charset="0"/>
                  </a:rPr>
                  <a:t>Large</a:t>
                </a:r>
                <a:br>
                  <a:rPr lang="en-US" sz="110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1100" smtClean="0">
                    <a:latin typeface="Arial" panose="020B0604020202020204" pitchFamily="34" charset="0"/>
                    <a:cs typeface="Arial" panose="020B0604020202020204" pitchFamily="34" charset="0"/>
                  </a:rPr>
                  <a:t>change</a:t>
                </a:r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>
                <a:off x="2109957" y="4581525"/>
                <a:ext cx="0" cy="219891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triangle" w="sm" len="sm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/>
              <p:cNvSpPr txBox="1"/>
              <p:nvPr/>
            </p:nvSpPr>
            <p:spPr>
              <a:xfrm>
                <a:off x="1433674" y="4054118"/>
                <a:ext cx="64793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smtClean="0">
                    <a:latin typeface="Arial" panose="020B0604020202020204" pitchFamily="34" charset="0"/>
                    <a:cs typeface="Arial" panose="020B0604020202020204" pitchFamily="34" charset="0"/>
                  </a:rPr>
                  <a:t>Small</a:t>
                </a:r>
                <a:br>
                  <a:rPr lang="en-US" sz="1100" smtClean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1100" smtClean="0">
                    <a:latin typeface="Arial" panose="020B0604020202020204" pitchFamily="34" charset="0"/>
                    <a:cs typeface="Arial" panose="020B0604020202020204" pitchFamily="34" charset="0"/>
                  </a:rPr>
                  <a:t>change</a:t>
                </a:r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107440" y="4188597"/>
                <a:ext cx="0" cy="123825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flipV="1">
                <a:off x="2107440" y="4344754"/>
                <a:ext cx="0" cy="123825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/>
              <p:cNvSpPr/>
              <p:nvPr/>
            </p:nvSpPr>
            <p:spPr>
              <a:xfrm>
                <a:off x="1352550" y="3457575"/>
                <a:ext cx="3995738" cy="265271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2904812" y="5705258"/>
              <a:ext cx="18114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smtClean="0">
                  <a:latin typeface="Arial" panose="020B0604020202020204" pitchFamily="34" charset="0"/>
                  <a:cs typeface="Arial" panose="020B0604020202020204" pitchFamily="34" charset="0"/>
                </a:rPr>
                <a:t>Na</a:t>
              </a:r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153472" y="5700799"/>
              <a:ext cx="18114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smtClean="0">
                  <a:latin typeface="Arial" panose="020B0604020202020204" pitchFamily="34" charset="0"/>
                  <a:cs typeface="Arial" panose="020B0604020202020204" pitchFamily="34" charset="0"/>
                </a:rPr>
                <a:t>Nb</a:t>
              </a:r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088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668"/>
          <p:cNvGrpSpPr>
            <a:grpSpLocks/>
          </p:cNvGrpSpPr>
          <p:nvPr/>
        </p:nvGrpSpPr>
        <p:grpSpPr bwMode="auto">
          <a:xfrm>
            <a:off x="1262063" y="280988"/>
            <a:ext cx="3798888" cy="2457450"/>
            <a:chOff x="8094" y="8754"/>
            <a:chExt cx="5982" cy="3870"/>
          </a:xfrm>
        </p:grpSpPr>
        <p:sp>
          <p:nvSpPr>
            <p:cNvPr id="7" name="Rectangle 9672" descr="25%"/>
            <p:cNvSpPr>
              <a:spLocks noChangeArrowheads="1"/>
            </p:cNvSpPr>
            <p:nvPr/>
          </p:nvSpPr>
          <p:spPr bwMode="auto">
            <a:xfrm>
              <a:off x="8364" y="9180"/>
              <a:ext cx="180" cy="3120"/>
            </a:xfrm>
            <a:prstGeom prst="rect">
              <a:avLst/>
            </a:prstGeom>
            <a:pattFill prst="pct25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" name="Rectangle 9669"/>
            <p:cNvSpPr>
              <a:spLocks noChangeArrowheads="1"/>
            </p:cNvSpPr>
            <p:nvPr/>
          </p:nvSpPr>
          <p:spPr bwMode="auto">
            <a:xfrm>
              <a:off x="8546" y="9186"/>
              <a:ext cx="4971" cy="310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" name="Oval 9670"/>
            <p:cNvSpPr>
              <a:spLocks noChangeArrowheads="1"/>
            </p:cNvSpPr>
            <p:nvPr/>
          </p:nvSpPr>
          <p:spPr bwMode="auto">
            <a:xfrm>
              <a:off x="12444" y="10688"/>
              <a:ext cx="588" cy="588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" name="Rectangle 9671"/>
            <p:cNvSpPr>
              <a:spLocks noChangeArrowheads="1"/>
            </p:cNvSpPr>
            <p:nvPr/>
          </p:nvSpPr>
          <p:spPr bwMode="auto">
            <a:xfrm>
              <a:off x="12403" y="10596"/>
              <a:ext cx="653" cy="3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" name="Oval 9673"/>
            <p:cNvSpPr>
              <a:spLocks noChangeArrowheads="1"/>
            </p:cNvSpPr>
            <p:nvPr/>
          </p:nvSpPr>
          <p:spPr bwMode="auto">
            <a:xfrm>
              <a:off x="12444" y="10446"/>
              <a:ext cx="588" cy="5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" name="Line 9674"/>
            <p:cNvSpPr>
              <a:spLocks noChangeShapeType="1"/>
            </p:cNvSpPr>
            <p:nvPr/>
          </p:nvSpPr>
          <p:spPr bwMode="auto">
            <a:xfrm flipV="1">
              <a:off x="8544" y="8874"/>
              <a:ext cx="0" cy="2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" name="Line 9675"/>
            <p:cNvSpPr>
              <a:spLocks noChangeShapeType="1"/>
            </p:cNvSpPr>
            <p:nvPr/>
          </p:nvSpPr>
          <p:spPr bwMode="auto">
            <a:xfrm>
              <a:off x="8538" y="12330"/>
              <a:ext cx="0" cy="2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" name="Line 9676"/>
            <p:cNvSpPr>
              <a:spLocks noChangeShapeType="1"/>
            </p:cNvSpPr>
            <p:nvPr/>
          </p:nvSpPr>
          <p:spPr bwMode="auto">
            <a:xfrm flipV="1">
              <a:off x="12737" y="8838"/>
              <a:ext cx="0" cy="19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" name="Line 9677"/>
            <p:cNvSpPr>
              <a:spLocks noChangeShapeType="1"/>
            </p:cNvSpPr>
            <p:nvPr/>
          </p:nvSpPr>
          <p:spPr bwMode="auto">
            <a:xfrm>
              <a:off x="8538" y="9006"/>
              <a:ext cx="42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" name="Line 9678"/>
            <p:cNvSpPr>
              <a:spLocks noChangeShapeType="1"/>
            </p:cNvSpPr>
            <p:nvPr/>
          </p:nvSpPr>
          <p:spPr bwMode="auto">
            <a:xfrm>
              <a:off x="13601" y="9186"/>
              <a:ext cx="3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" name="Line 9679"/>
            <p:cNvSpPr>
              <a:spLocks noChangeShapeType="1"/>
            </p:cNvSpPr>
            <p:nvPr/>
          </p:nvSpPr>
          <p:spPr bwMode="auto">
            <a:xfrm>
              <a:off x="13586" y="12288"/>
              <a:ext cx="40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" name="Line 9680"/>
            <p:cNvSpPr>
              <a:spLocks noChangeShapeType="1"/>
            </p:cNvSpPr>
            <p:nvPr/>
          </p:nvSpPr>
          <p:spPr bwMode="auto">
            <a:xfrm>
              <a:off x="13815" y="9186"/>
              <a:ext cx="0" cy="3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" name="Line 9681"/>
            <p:cNvSpPr>
              <a:spLocks noChangeShapeType="1"/>
            </p:cNvSpPr>
            <p:nvPr/>
          </p:nvSpPr>
          <p:spPr bwMode="auto">
            <a:xfrm>
              <a:off x="13509" y="12342"/>
              <a:ext cx="0" cy="2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" name="Line 9682"/>
            <p:cNvSpPr>
              <a:spLocks noChangeShapeType="1"/>
            </p:cNvSpPr>
            <p:nvPr/>
          </p:nvSpPr>
          <p:spPr bwMode="auto">
            <a:xfrm>
              <a:off x="8538" y="12558"/>
              <a:ext cx="49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" name="Line 9683"/>
            <p:cNvSpPr>
              <a:spLocks noChangeShapeType="1"/>
            </p:cNvSpPr>
            <p:nvPr/>
          </p:nvSpPr>
          <p:spPr bwMode="auto">
            <a:xfrm flipH="1">
              <a:off x="8094" y="10752"/>
              <a:ext cx="557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" name="Text Box 9684"/>
            <p:cNvSpPr txBox="1">
              <a:spLocks noChangeArrowheads="1"/>
            </p:cNvSpPr>
            <p:nvPr/>
          </p:nvSpPr>
          <p:spPr bwMode="auto">
            <a:xfrm>
              <a:off x="9972" y="8754"/>
              <a:ext cx="1002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350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Text Box 9685"/>
            <p:cNvSpPr txBox="1">
              <a:spLocks noChangeArrowheads="1"/>
            </p:cNvSpPr>
            <p:nvPr/>
          </p:nvSpPr>
          <p:spPr bwMode="auto">
            <a:xfrm>
              <a:off x="10578" y="12288"/>
              <a:ext cx="1002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400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Text Box 9686"/>
            <p:cNvSpPr txBox="1">
              <a:spLocks noChangeArrowheads="1"/>
            </p:cNvSpPr>
            <p:nvPr/>
          </p:nvSpPr>
          <p:spPr bwMode="auto">
            <a:xfrm>
              <a:off x="13818" y="10356"/>
              <a:ext cx="258" cy="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200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Line 9687"/>
            <p:cNvSpPr>
              <a:spLocks noChangeShapeType="1"/>
            </p:cNvSpPr>
            <p:nvPr/>
          </p:nvSpPr>
          <p:spPr bwMode="auto">
            <a:xfrm>
              <a:off x="12543" y="10957"/>
              <a:ext cx="0" cy="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" name="Line 9688"/>
            <p:cNvSpPr>
              <a:spLocks noChangeShapeType="1"/>
            </p:cNvSpPr>
            <p:nvPr/>
          </p:nvSpPr>
          <p:spPr bwMode="auto">
            <a:xfrm>
              <a:off x="13033" y="10730"/>
              <a:ext cx="0" cy="30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" name="Line 9689"/>
            <p:cNvSpPr>
              <a:spLocks noChangeShapeType="1"/>
            </p:cNvSpPr>
            <p:nvPr/>
          </p:nvSpPr>
          <p:spPr bwMode="auto">
            <a:xfrm>
              <a:off x="12445" y="10719"/>
              <a:ext cx="0" cy="30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" name="Line 9690"/>
            <p:cNvSpPr>
              <a:spLocks noChangeShapeType="1"/>
            </p:cNvSpPr>
            <p:nvPr/>
          </p:nvSpPr>
          <p:spPr bwMode="auto">
            <a:xfrm>
              <a:off x="12641" y="11015"/>
              <a:ext cx="0" cy="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6" name="Line 9691"/>
            <p:cNvSpPr>
              <a:spLocks noChangeShapeType="1"/>
            </p:cNvSpPr>
            <p:nvPr/>
          </p:nvSpPr>
          <p:spPr bwMode="auto">
            <a:xfrm>
              <a:off x="12739" y="11032"/>
              <a:ext cx="0" cy="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" name="Line 9692"/>
            <p:cNvSpPr>
              <a:spLocks noChangeShapeType="1"/>
            </p:cNvSpPr>
            <p:nvPr/>
          </p:nvSpPr>
          <p:spPr bwMode="auto">
            <a:xfrm>
              <a:off x="12837" y="11015"/>
              <a:ext cx="0" cy="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8" name="Line 9693"/>
            <p:cNvSpPr>
              <a:spLocks noChangeShapeType="1"/>
            </p:cNvSpPr>
            <p:nvPr/>
          </p:nvSpPr>
          <p:spPr bwMode="auto">
            <a:xfrm>
              <a:off x="12935" y="10955"/>
              <a:ext cx="0" cy="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30" name="Group 9650"/>
          <p:cNvGrpSpPr>
            <a:grpSpLocks/>
          </p:cNvGrpSpPr>
          <p:nvPr/>
        </p:nvGrpSpPr>
        <p:grpSpPr bwMode="auto">
          <a:xfrm>
            <a:off x="1655763" y="3104514"/>
            <a:ext cx="3405188" cy="1076325"/>
            <a:chOff x="3436" y="6022"/>
            <a:chExt cx="5363" cy="1694"/>
          </a:xfrm>
        </p:grpSpPr>
        <p:sp>
          <p:nvSpPr>
            <p:cNvPr id="31" name="Rectangle 9651" descr="Wide upward diagonal"/>
            <p:cNvSpPr>
              <a:spLocks noChangeArrowheads="1"/>
            </p:cNvSpPr>
            <p:nvPr/>
          </p:nvSpPr>
          <p:spPr bwMode="auto">
            <a:xfrm>
              <a:off x="3436" y="6397"/>
              <a:ext cx="270" cy="90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2" name="Rectangle 9652"/>
            <p:cNvSpPr>
              <a:spLocks noChangeArrowheads="1"/>
            </p:cNvSpPr>
            <p:nvPr/>
          </p:nvSpPr>
          <p:spPr bwMode="auto">
            <a:xfrm>
              <a:off x="3705" y="6600"/>
              <a:ext cx="3045" cy="488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3" name="Line 9653"/>
            <p:cNvSpPr>
              <a:spLocks noChangeShapeType="1"/>
            </p:cNvSpPr>
            <p:nvPr/>
          </p:nvSpPr>
          <p:spPr bwMode="auto">
            <a:xfrm>
              <a:off x="3705" y="6398"/>
              <a:ext cx="0" cy="1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4" name="Line 9654"/>
            <p:cNvSpPr>
              <a:spLocks noChangeShapeType="1"/>
            </p:cNvSpPr>
            <p:nvPr/>
          </p:nvSpPr>
          <p:spPr bwMode="auto">
            <a:xfrm>
              <a:off x="6743" y="6053"/>
              <a:ext cx="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5" name="Line 9655"/>
            <p:cNvSpPr>
              <a:spLocks noChangeShapeType="1"/>
            </p:cNvSpPr>
            <p:nvPr/>
          </p:nvSpPr>
          <p:spPr bwMode="auto">
            <a:xfrm>
              <a:off x="3698" y="7433"/>
              <a:ext cx="303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Line 9656"/>
            <p:cNvSpPr>
              <a:spLocks noChangeShapeType="1"/>
            </p:cNvSpPr>
            <p:nvPr/>
          </p:nvSpPr>
          <p:spPr bwMode="auto">
            <a:xfrm>
              <a:off x="6750" y="7133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Rectangle 9657" descr="Light upward diagonal"/>
            <p:cNvSpPr>
              <a:spLocks noChangeArrowheads="1"/>
            </p:cNvSpPr>
            <p:nvPr/>
          </p:nvSpPr>
          <p:spPr bwMode="auto">
            <a:xfrm>
              <a:off x="7381" y="6593"/>
              <a:ext cx="488" cy="49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8" name="Line 9658"/>
            <p:cNvSpPr>
              <a:spLocks noChangeShapeType="1"/>
            </p:cNvSpPr>
            <p:nvPr/>
          </p:nvSpPr>
          <p:spPr bwMode="auto">
            <a:xfrm>
              <a:off x="7925" y="6593"/>
              <a:ext cx="3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9" name="Line 9659"/>
            <p:cNvSpPr>
              <a:spLocks noChangeShapeType="1"/>
            </p:cNvSpPr>
            <p:nvPr/>
          </p:nvSpPr>
          <p:spPr bwMode="auto">
            <a:xfrm>
              <a:off x="7925" y="7090"/>
              <a:ext cx="3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0" name="Line 9660"/>
            <p:cNvSpPr>
              <a:spLocks noChangeShapeType="1"/>
            </p:cNvSpPr>
            <p:nvPr/>
          </p:nvSpPr>
          <p:spPr bwMode="auto">
            <a:xfrm>
              <a:off x="7381" y="7142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Line 9661"/>
            <p:cNvSpPr>
              <a:spLocks noChangeShapeType="1"/>
            </p:cNvSpPr>
            <p:nvPr/>
          </p:nvSpPr>
          <p:spPr bwMode="auto">
            <a:xfrm>
              <a:off x="7868" y="7142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Line 9662"/>
            <p:cNvSpPr>
              <a:spLocks noChangeShapeType="1"/>
            </p:cNvSpPr>
            <p:nvPr/>
          </p:nvSpPr>
          <p:spPr bwMode="auto">
            <a:xfrm>
              <a:off x="8063" y="6593"/>
              <a:ext cx="0" cy="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Text Box 9663"/>
            <p:cNvSpPr txBox="1">
              <a:spLocks noChangeArrowheads="1"/>
            </p:cNvSpPr>
            <p:nvPr/>
          </p:nvSpPr>
          <p:spPr bwMode="auto">
            <a:xfrm>
              <a:off x="6717" y="6022"/>
              <a:ext cx="735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10 kN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Text Box 9664"/>
            <p:cNvSpPr txBox="1">
              <a:spLocks noChangeArrowheads="1"/>
            </p:cNvSpPr>
            <p:nvPr/>
          </p:nvSpPr>
          <p:spPr bwMode="auto">
            <a:xfrm>
              <a:off x="4859" y="7191"/>
              <a:ext cx="735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Text Box 9665"/>
            <p:cNvSpPr txBox="1">
              <a:spLocks noChangeArrowheads="1"/>
            </p:cNvSpPr>
            <p:nvPr/>
          </p:nvSpPr>
          <p:spPr bwMode="auto">
            <a:xfrm>
              <a:off x="8064" y="6715"/>
              <a:ext cx="735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Text Box 9666"/>
            <p:cNvSpPr txBox="1">
              <a:spLocks noChangeArrowheads="1"/>
            </p:cNvSpPr>
            <p:nvPr/>
          </p:nvSpPr>
          <p:spPr bwMode="auto">
            <a:xfrm>
              <a:off x="7276" y="7379"/>
              <a:ext cx="735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Line 9667"/>
            <p:cNvSpPr>
              <a:spLocks noChangeShapeType="1"/>
            </p:cNvSpPr>
            <p:nvPr/>
          </p:nvSpPr>
          <p:spPr bwMode="auto">
            <a:xfrm rot="-5400000">
              <a:off x="7620" y="7038"/>
              <a:ext cx="0" cy="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49" name="Group 9624"/>
          <p:cNvGrpSpPr>
            <a:grpSpLocks/>
          </p:cNvGrpSpPr>
          <p:nvPr/>
        </p:nvGrpSpPr>
        <p:grpSpPr bwMode="auto">
          <a:xfrm>
            <a:off x="1655763" y="4267250"/>
            <a:ext cx="3413125" cy="1128713"/>
            <a:chOff x="3474" y="2408"/>
            <a:chExt cx="5376" cy="1778"/>
          </a:xfrm>
        </p:grpSpPr>
        <p:sp>
          <p:nvSpPr>
            <p:cNvPr id="50" name="Rectangle 9625"/>
            <p:cNvSpPr>
              <a:spLocks noChangeArrowheads="1"/>
            </p:cNvSpPr>
            <p:nvPr/>
          </p:nvSpPr>
          <p:spPr bwMode="auto">
            <a:xfrm>
              <a:off x="3707" y="2986"/>
              <a:ext cx="3045" cy="488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1" name="Line 9626"/>
            <p:cNvSpPr>
              <a:spLocks noChangeShapeType="1"/>
            </p:cNvSpPr>
            <p:nvPr/>
          </p:nvSpPr>
          <p:spPr bwMode="auto">
            <a:xfrm>
              <a:off x="5230" y="2439"/>
              <a:ext cx="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2" name="Line 9627"/>
            <p:cNvSpPr>
              <a:spLocks noChangeShapeType="1"/>
            </p:cNvSpPr>
            <p:nvPr/>
          </p:nvSpPr>
          <p:spPr bwMode="auto">
            <a:xfrm>
              <a:off x="3700" y="4059"/>
              <a:ext cx="303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3" name="Rectangle 9628" descr="Light upward diagonal"/>
            <p:cNvSpPr>
              <a:spLocks noChangeArrowheads="1"/>
            </p:cNvSpPr>
            <p:nvPr/>
          </p:nvSpPr>
          <p:spPr bwMode="auto">
            <a:xfrm>
              <a:off x="7608" y="2979"/>
              <a:ext cx="263" cy="49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4" name="Line 9629"/>
            <p:cNvSpPr>
              <a:spLocks noChangeShapeType="1"/>
            </p:cNvSpPr>
            <p:nvPr/>
          </p:nvSpPr>
          <p:spPr bwMode="auto">
            <a:xfrm>
              <a:off x="7927" y="2979"/>
              <a:ext cx="3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5" name="Line 9630"/>
            <p:cNvSpPr>
              <a:spLocks noChangeShapeType="1"/>
            </p:cNvSpPr>
            <p:nvPr/>
          </p:nvSpPr>
          <p:spPr bwMode="auto">
            <a:xfrm>
              <a:off x="7927" y="3476"/>
              <a:ext cx="3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6" name="Line 9631"/>
            <p:cNvSpPr>
              <a:spLocks noChangeShapeType="1"/>
            </p:cNvSpPr>
            <p:nvPr/>
          </p:nvSpPr>
          <p:spPr bwMode="auto">
            <a:xfrm>
              <a:off x="7607" y="3528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7" name="Line 9632"/>
            <p:cNvSpPr>
              <a:spLocks noChangeShapeType="1"/>
            </p:cNvSpPr>
            <p:nvPr/>
          </p:nvSpPr>
          <p:spPr bwMode="auto">
            <a:xfrm>
              <a:off x="7870" y="3528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8" name="Line 9633"/>
            <p:cNvSpPr>
              <a:spLocks noChangeShapeType="1"/>
            </p:cNvSpPr>
            <p:nvPr/>
          </p:nvSpPr>
          <p:spPr bwMode="auto">
            <a:xfrm>
              <a:off x="8065" y="2979"/>
              <a:ext cx="0" cy="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9" name="Text Box 9634"/>
            <p:cNvSpPr txBox="1">
              <a:spLocks noChangeArrowheads="1"/>
            </p:cNvSpPr>
            <p:nvPr/>
          </p:nvSpPr>
          <p:spPr bwMode="auto">
            <a:xfrm>
              <a:off x="5191" y="2408"/>
              <a:ext cx="735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10 kN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Text Box 9635"/>
            <p:cNvSpPr txBox="1">
              <a:spLocks noChangeArrowheads="1"/>
            </p:cNvSpPr>
            <p:nvPr/>
          </p:nvSpPr>
          <p:spPr bwMode="auto">
            <a:xfrm>
              <a:off x="4861" y="3817"/>
              <a:ext cx="735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Text Box 9636"/>
            <p:cNvSpPr txBox="1">
              <a:spLocks noChangeArrowheads="1"/>
            </p:cNvSpPr>
            <p:nvPr/>
          </p:nvSpPr>
          <p:spPr bwMode="auto">
            <a:xfrm>
              <a:off x="8066" y="3101"/>
              <a:ext cx="735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Text Box 9637"/>
            <p:cNvSpPr txBox="1">
              <a:spLocks noChangeArrowheads="1"/>
            </p:cNvSpPr>
            <p:nvPr/>
          </p:nvSpPr>
          <p:spPr bwMode="auto">
            <a:xfrm>
              <a:off x="8115" y="3532"/>
              <a:ext cx="735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Line 9638"/>
            <p:cNvSpPr>
              <a:spLocks noChangeShapeType="1"/>
            </p:cNvSpPr>
            <p:nvPr/>
          </p:nvSpPr>
          <p:spPr bwMode="auto">
            <a:xfrm flipH="1">
              <a:off x="7868" y="3666"/>
              <a:ext cx="2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4" name="Line 9639"/>
            <p:cNvSpPr>
              <a:spLocks noChangeShapeType="1"/>
            </p:cNvSpPr>
            <p:nvPr/>
          </p:nvSpPr>
          <p:spPr bwMode="auto">
            <a:xfrm>
              <a:off x="7320" y="3672"/>
              <a:ext cx="2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5" name="AutoShape 9640"/>
            <p:cNvSpPr>
              <a:spLocks noChangeArrowheads="1"/>
            </p:cNvSpPr>
            <p:nvPr/>
          </p:nvSpPr>
          <p:spPr bwMode="auto">
            <a:xfrm>
              <a:off x="3586" y="3461"/>
              <a:ext cx="232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6" name="AutoShape 9641"/>
            <p:cNvSpPr>
              <a:spLocks noChangeArrowheads="1"/>
            </p:cNvSpPr>
            <p:nvPr/>
          </p:nvSpPr>
          <p:spPr bwMode="auto">
            <a:xfrm>
              <a:off x="6631" y="3459"/>
              <a:ext cx="232" cy="2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7" name="Oval 9642"/>
            <p:cNvSpPr>
              <a:spLocks noChangeAspect="1" noChangeArrowheads="1"/>
            </p:cNvSpPr>
            <p:nvPr/>
          </p:nvSpPr>
          <p:spPr bwMode="auto">
            <a:xfrm>
              <a:off x="6653" y="3687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8" name="Oval 9643"/>
            <p:cNvSpPr>
              <a:spLocks noChangeAspect="1" noChangeArrowheads="1"/>
            </p:cNvSpPr>
            <p:nvPr/>
          </p:nvSpPr>
          <p:spPr bwMode="auto">
            <a:xfrm>
              <a:off x="6765" y="3679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9" name="Rectangle 9644" descr="Wide upward diagonal"/>
            <p:cNvSpPr>
              <a:spLocks noChangeArrowheads="1"/>
            </p:cNvSpPr>
            <p:nvPr/>
          </p:nvSpPr>
          <p:spPr bwMode="auto">
            <a:xfrm>
              <a:off x="3481" y="3691"/>
              <a:ext cx="450" cy="14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0" name="Line 9645"/>
            <p:cNvSpPr>
              <a:spLocks noChangeShapeType="1"/>
            </p:cNvSpPr>
            <p:nvPr/>
          </p:nvSpPr>
          <p:spPr bwMode="auto">
            <a:xfrm>
              <a:off x="3474" y="3691"/>
              <a:ext cx="45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1" name="Rectangle 9646" descr="Wide upward diagonal"/>
            <p:cNvSpPr>
              <a:spLocks noChangeArrowheads="1"/>
            </p:cNvSpPr>
            <p:nvPr/>
          </p:nvSpPr>
          <p:spPr bwMode="auto">
            <a:xfrm>
              <a:off x="6527" y="3762"/>
              <a:ext cx="450" cy="14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2" name="Line 9647"/>
            <p:cNvSpPr>
              <a:spLocks noChangeShapeType="1"/>
            </p:cNvSpPr>
            <p:nvPr/>
          </p:nvSpPr>
          <p:spPr bwMode="auto">
            <a:xfrm>
              <a:off x="6520" y="3762"/>
              <a:ext cx="45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3" name="Line 9648"/>
            <p:cNvSpPr>
              <a:spLocks noChangeShapeType="1"/>
            </p:cNvSpPr>
            <p:nvPr/>
          </p:nvSpPr>
          <p:spPr bwMode="auto">
            <a:xfrm>
              <a:off x="6752" y="3519"/>
              <a:ext cx="0" cy="6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4" name="Line 9649"/>
            <p:cNvSpPr>
              <a:spLocks noChangeShapeType="1"/>
            </p:cNvSpPr>
            <p:nvPr/>
          </p:nvSpPr>
          <p:spPr bwMode="auto">
            <a:xfrm>
              <a:off x="3707" y="3534"/>
              <a:ext cx="0" cy="6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76" name="Group 9606"/>
          <p:cNvGrpSpPr>
            <a:grpSpLocks/>
          </p:cNvGrpSpPr>
          <p:nvPr/>
        </p:nvGrpSpPr>
        <p:grpSpPr bwMode="auto">
          <a:xfrm>
            <a:off x="1726870" y="5604793"/>
            <a:ext cx="3405188" cy="1076325"/>
            <a:chOff x="3436" y="6022"/>
            <a:chExt cx="5363" cy="1694"/>
          </a:xfrm>
        </p:grpSpPr>
        <p:sp>
          <p:nvSpPr>
            <p:cNvPr id="77" name="Rectangle 9607" descr="Wide upward diagonal"/>
            <p:cNvSpPr>
              <a:spLocks noChangeArrowheads="1"/>
            </p:cNvSpPr>
            <p:nvPr/>
          </p:nvSpPr>
          <p:spPr bwMode="auto">
            <a:xfrm>
              <a:off x="3436" y="6397"/>
              <a:ext cx="270" cy="90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8" name="Rectangle 9608"/>
            <p:cNvSpPr>
              <a:spLocks noChangeArrowheads="1"/>
            </p:cNvSpPr>
            <p:nvPr/>
          </p:nvSpPr>
          <p:spPr bwMode="auto">
            <a:xfrm>
              <a:off x="3705" y="6600"/>
              <a:ext cx="3045" cy="488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9" name="Line 9609"/>
            <p:cNvSpPr>
              <a:spLocks noChangeShapeType="1"/>
            </p:cNvSpPr>
            <p:nvPr/>
          </p:nvSpPr>
          <p:spPr bwMode="auto">
            <a:xfrm>
              <a:off x="3705" y="6398"/>
              <a:ext cx="0" cy="1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0" name="Line 9610"/>
            <p:cNvSpPr>
              <a:spLocks noChangeShapeType="1"/>
            </p:cNvSpPr>
            <p:nvPr/>
          </p:nvSpPr>
          <p:spPr bwMode="auto">
            <a:xfrm>
              <a:off x="6743" y="6053"/>
              <a:ext cx="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1" name="Line 9611"/>
            <p:cNvSpPr>
              <a:spLocks noChangeShapeType="1"/>
            </p:cNvSpPr>
            <p:nvPr/>
          </p:nvSpPr>
          <p:spPr bwMode="auto">
            <a:xfrm>
              <a:off x="3698" y="7433"/>
              <a:ext cx="303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2" name="Line 9612"/>
            <p:cNvSpPr>
              <a:spLocks noChangeShapeType="1"/>
            </p:cNvSpPr>
            <p:nvPr/>
          </p:nvSpPr>
          <p:spPr bwMode="auto">
            <a:xfrm>
              <a:off x="6750" y="7133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3" name="Rectangle 9613" descr="Light upward diagonal"/>
            <p:cNvSpPr>
              <a:spLocks noChangeArrowheads="1"/>
            </p:cNvSpPr>
            <p:nvPr/>
          </p:nvSpPr>
          <p:spPr bwMode="auto">
            <a:xfrm>
              <a:off x="7381" y="6593"/>
              <a:ext cx="488" cy="49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4" name="Line 9614"/>
            <p:cNvSpPr>
              <a:spLocks noChangeShapeType="1"/>
            </p:cNvSpPr>
            <p:nvPr/>
          </p:nvSpPr>
          <p:spPr bwMode="auto">
            <a:xfrm>
              <a:off x="7925" y="6593"/>
              <a:ext cx="3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5" name="Line 9615"/>
            <p:cNvSpPr>
              <a:spLocks noChangeShapeType="1"/>
            </p:cNvSpPr>
            <p:nvPr/>
          </p:nvSpPr>
          <p:spPr bwMode="auto">
            <a:xfrm>
              <a:off x="7925" y="7090"/>
              <a:ext cx="3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6" name="Line 9616"/>
            <p:cNvSpPr>
              <a:spLocks noChangeShapeType="1"/>
            </p:cNvSpPr>
            <p:nvPr/>
          </p:nvSpPr>
          <p:spPr bwMode="auto">
            <a:xfrm>
              <a:off x="7381" y="7142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7" name="Line 9617"/>
            <p:cNvSpPr>
              <a:spLocks noChangeShapeType="1"/>
            </p:cNvSpPr>
            <p:nvPr/>
          </p:nvSpPr>
          <p:spPr bwMode="auto">
            <a:xfrm>
              <a:off x="7868" y="7142"/>
              <a:ext cx="0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8" name="Line 9618"/>
            <p:cNvSpPr>
              <a:spLocks noChangeShapeType="1"/>
            </p:cNvSpPr>
            <p:nvPr/>
          </p:nvSpPr>
          <p:spPr bwMode="auto">
            <a:xfrm>
              <a:off x="8063" y="6593"/>
              <a:ext cx="0" cy="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9" name="Text Box 9619"/>
            <p:cNvSpPr txBox="1">
              <a:spLocks noChangeArrowheads="1"/>
            </p:cNvSpPr>
            <p:nvPr/>
          </p:nvSpPr>
          <p:spPr bwMode="auto">
            <a:xfrm>
              <a:off x="6717" y="6022"/>
              <a:ext cx="735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10 kN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Text Box 9620"/>
            <p:cNvSpPr txBox="1">
              <a:spLocks noChangeArrowheads="1"/>
            </p:cNvSpPr>
            <p:nvPr/>
          </p:nvSpPr>
          <p:spPr bwMode="auto">
            <a:xfrm>
              <a:off x="4859" y="7191"/>
              <a:ext cx="735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Text Box 9621"/>
            <p:cNvSpPr txBox="1">
              <a:spLocks noChangeArrowheads="1"/>
            </p:cNvSpPr>
            <p:nvPr/>
          </p:nvSpPr>
          <p:spPr bwMode="auto">
            <a:xfrm>
              <a:off x="8064" y="6715"/>
              <a:ext cx="735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Text Box 9622"/>
            <p:cNvSpPr txBox="1">
              <a:spLocks noChangeArrowheads="1"/>
            </p:cNvSpPr>
            <p:nvPr/>
          </p:nvSpPr>
          <p:spPr bwMode="auto">
            <a:xfrm>
              <a:off x="7276" y="7379"/>
              <a:ext cx="735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Line 9623"/>
            <p:cNvSpPr>
              <a:spLocks noChangeShapeType="1"/>
            </p:cNvSpPr>
            <p:nvPr/>
          </p:nvSpPr>
          <p:spPr bwMode="auto">
            <a:xfrm rot="-5400000">
              <a:off x="7620" y="7038"/>
              <a:ext cx="0" cy="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95" name="Group 9572"/>
          <p:cNvGrpSpPr>
            <a:grpSpLocks/>
          </p:cNvGrpSpPr>
          <p:nvPr/>
        </p:nvGrpSpPr>
        <p:grpSpPr bwMode="auto">
          <a:xfrm>
            <a:off x="1791634" y="6949246"/>
            <a:ext cx="2873107" cy="1516063"/>
            <a:chOff x="2978" y="7988"/>
            <a:chExt cx="3649" cy="2388"/>
          </a:xfrm>
        </p:grpSpPr>
        <p:sp>
          <p:nvSpPr>
            <p:cNvPr id="96" name="Rectangle 9573" descr="Wide upward diagonal"/>
            <p:cNvSpPr>
              <a:spLocks noChangeArrowheads="1"/>
            </p:cNvSpPr>
            <p:nvPr/>
          </p:nvSpPr>
          <p:spPr bwMode="auto">
            <a:xfrm>
              <a:off x="2978" y="8220"/>
              <a:ext cx="262" cy="101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7" name="Rectangle 9574"/>
            <p:cNvSpPr>
              <a:spLocks noChangeArrowheads="1"/>
            </p:cNvSpPr>
            <p:nvPr/>
          </p:nvSpPr>
          <p:spPr bwMode="auto">
            <a:xfrm>
              <a:off x="3263" y="8453"/>
              <a:ext cx="2220" cy="577"/>
            </a:xfrm>
            <a:prstGeom prst="rect">
              <a:avLst/>
            </a:prstGeom>
            <a:gradFill flip="none"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8" name="Line 9575"/>
            <p:cNvSpPr>
              <a:spLocks noChangeShapeType="1"/>
            </p:cNvSpPr>
            <p:nvPr/>
          </p:nvSpPr>
          <p:spPr bwMode="auto">
            <a:xfrm>
              <a:off x="4373" y="8445"/>
              <a:ext cx="0" cy="58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9" name="Line 9576"/>
            <p:cNvSpPr>
              <a:spLocks noChangeShapeType="1"/>
            </p:cNvSpPr>
            <p:nvPr/>
          </p:nvSpPr>
          <p:spPr bwMode="auto">
            <a:xfrm>
              <a:off x="3248" y="8220"/>
              <a:ext cx="0" cy="10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0" name="Line 9577"/>
            <p:cNvSpPr>
              <a:spLocks noChangeShapeType="1"/>
            </p:cNvSpPr>
            <p:nvPr/>
          </p:nvSpPr>
          <p:spPr bwMode="auto">
            <a:xfrm>
              <a:off x="5475" y="9023"/>
              <a:ext cx="6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1" name="Line 9578"/>
            <p:cNvSpPr>
              <a:spLocks noChangeShapeType="1"/>
            </p:cNvSpPr>
            <p:nvPr/>
          </p:nvSpPr>
          <p:spPr bwMode="auto">
            <a:xfrm flipH="1">
              <a:off x="5476" y="8453"/>
              <a:ext cx="6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2" name="Text Box 9579"/>
            <p:cNvSpPr txBox="1">
              <a:spLocks noChangeArrowheads="1"/>
            </p:cNvSpPr>
            <p:nvPr/>
          </p:nvSpPr>
          <p:spPr bwMode="auto">
            <a:xfrm>
              <a:off x="6057" y="8333"/>
              <a:ext cx="5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kN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Text Box 9580"/>
            <p:cNvSpPr txBox="1">
              <a:spLocks noChangeArrowheads="1"/>
            </p:cNvSpPr>
            <p:nvPr/>
          </p:nvSpPr>
          <p:spPr bwMode="auto">
            <a:xfrm>
              <a:off x="6057" y="8866"/>
              <a:ext cx="5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kN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Line 9581"/>
            <p:cNvSpPr>
              <a:spLocks noChangeShapeType="1"/>
            </p:cNvSpPr>
            <p:nvPr/>
          </p:nvSpPr>
          <p:spPr bwMode="auto">
            <a:xfrm>
              <a:off x="3248" y="8265"/>
              <a:ext cx="111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5" name="Line 9582"/>
            <p:cNvSpPr>
              <a:spLocks noChangeShapeType="1"/>
            </p:cNvSpPr>
            <p:nvPr/>
          </p:nvSpPr>
          <p:spPr bwMode="auto">
            <a:xfrm flipV="1">
              <a:off x="4373" y="8078"/>
              <a:ext cx="0" cy="3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6" name="Line 9583"/>
            <p:cNvSpPr>
              <a:spLocks noChangeShapeType="1"/>
            </p:cNvSpPr>
            <p:nvPr/>
          </p:nvSpPr>
          <p:spPr bwMode="auto">
            <a:xfrm>
              <a:off x="4357" y="8265"/>
              <a:ext cx="111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7" name="Line 9584"/>
            <p:cNvSpPr>
              <a:spLocks noChangeShapeType="1"/>
            </p:cNvSpPr>
            <p:nvPr/>
          </p:nvSpPr>
          <p:spPr bwMode="auto">
            <a:xfrm flipV="1">
              <a:off x="5482" y="8078"/>
              <a:ext cx="0" cy="3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8" name="Text Box 9585"/>
            <p:cNvSpPr txBox="1">
              <a:spLocks noChangeArrowheads="1"/>
            </p:cNvSpPr>
            <p:nvPr/>
          </p:nvSpPr>
          <p:spPr bwMode="auto">
            <a:xfrm>
              <a:off x="3575" y="7988"/>
              <a:ext cx="5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" name="Text Box 9586"/>
            <p:cNvSpPr txBox="1">
              <a:spLocks noChangeArrowheads="1"/>
            </p:cNvSpPr>
            <p:nvPr/>
          </p:nvSpPr>
          <p:spPr bwMode="auto">
            <a:xfrm>
              <a:off x="4670" y="7995"/>
              <a:ext cx="5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0" name="Line 9587"/>
            <p:cNvSpPr>
              <a:spLocks noChangeShapeType="1"/>
            </p:cNvSpPr>
            <p:nvPr/>
          </p:nvSpPr>
          <p:spPr bwMode="auto">
            <a:xfrm>
              <a:off x="3645" y="8453"/>
              <a:ext cx="0" cy="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1" name="Text Box 9588"/>
            <p:cNvSpPr txBox="1">
              <a:spLocks noChangeArrowheads="1"/>
            </p:cNvSpPr>
            <p:nvPr/>
          </p:nvSpPr>
          <p:spPr bwMode="auto">
            <a:xfrm>
              <a:off x="3673" y="8588"/>
              <a:ext cx="5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0.5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Rectangle 9589" descr="Wide upward diagonal"/>
            <p:cNvSpPr>
              <a:spLocks noChangeArrowheads="1"/>
            </p:cNvSpPr>
            <p:nvPr/>
          </p:nvSpPr>
          <p:spPr bwMode="auto">
            <a:xfrm>
              <a:off x="2978" y="9236"/>
              <a:ext cx="262" cy="101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3" name="Rectangle 9590"/>
            <p:cNvSpPr>
              <a:spLocks noChangeArrowheads="1"/>
            </p:cNvSpPr>
            <p:nvPr/>
          </p:nvSpPr>
          <p:spPr bwMode="auto">
            <a:xfrm>
              <a:off x="3263" y="9469"/>
              <a:ext cx="2220" cy="577"/>
            </a:xfrm>
            <a:prstGeom prst="rect">
              <a:avLst/>
            </a:prstGeom>
            <a:gradFill flip="none"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  <a:tileRect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4" name="Line 9591"/>
            <p:cNvSpPr>
              <a:spLocks noChangeShapeType="1"/>
            </p:cNvSpPr>
            <p:nvPr/>
          </p:nvSpPr>
          <p:spPr bwMode="auto">
            <a:xfrm>
              <a:off x="4088" y="9461"/>
              <a:ext cx="668" cy="59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5" name="Line 9592"/>
            <p:cNvSpPr>
              <a:spLocks noChangeShapeType="1"/>
            </p:cNvSpPr>
            <p:nvPr/>
          </p:nvSpPr>
          <p:spPr bwMode="auto">
            <a:xfrm>
              <a:off x="3248" y="9236"/>
              <a:ext cx="0" cy="11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6" name="Line 9593"/>
            <p:cNvSpPr>
              <a:spLocks noChangeShapeType="1"/>
            </p:cNvSpPr>
            <p:nvPr/>
          </p:nvSpPr>
          <p:spPr bwMode="auto">
            <a:xfrm>
              <a:off x="5475" y="10039"/>
              <a:ext cx="6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7" name="Line 9594"/>
            <p:cNvSpPr>
              <a:spLocks noChangeShapeType="1"/>
            </p:cNvSpPr>
            <p:nvPr/>
          </p:nvSpPr>
          <p:spPr bwMode="auto">
            <a:xfrm flipH="1">
              <a:off x="5476" y="9469"/>
              <a:ext cx="6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8" name="Text Box 9595"/>
            <p:cNvSpPr txBox="1">
              <a:spLocks noChangeArrowheads="1"/>
            </p:cNvSpPr>
            <p:nvPr/>
          </p:nvSpPr>
          <p:spPr bwMode="auto">
            <a:xfrm>
              <a:off x="6057" y="9349"/>
              <a:ext cx="5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kN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9" name="Text Box 9596"/>
            <p:cNvSpPr txBox="1">
              <a:spLocks noChangeArrowheads="1"/>
            </p:cNvSpPr>
            <p:nvPr/>
          </p:nvSpPr>
          <p:spPr bwMode="auto">
            <a:xfrm>
              <a:off x="6057" y="9882"/>
              <a:ext cx="5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kN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0" name="Line 9597"/>
            <p:cNvSpPr>
              <a:spLocks noChangeShapeType="1"/>
            </p:cNvSpPr>
            <p:nvPr/>
          </p:nvSpPr>
          <p:spPr bwMode="auto">
            <a:xfrm>
              <a:off x="3248" y="10281"/>
              <a:ext cx="14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1" name="Line 9598"/>
            <p:cNvSpPr>
              <a:spLocks noChangeShapeType="1"/>
            </p:cNvSpPr>
            <p:nvPr/>
          </p:nvSpPr>
          <p:spPr bwMode="auto">
            <a:xfrm flipV="1">
              <a:off x="4725" y="10054"/>
              <a:ext cx="0" cy="3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2" name="Line 9599"/>
            <p:cNvSpPr>
              <a:spLocks noChangeShapeType="1"/>
            </p:cNvSpPr>
            <p:nvPr/>
          </p:nvSpPr>
          <p:spPr bwMode="auto">
            <a:xfrm>
              <a:off x="4095" y="9313"/>
              <a:ext cx="13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3" name="Line 9600"/>
            <p:cNvSpPr>
              <a:spLocks noChangeShapeType="1"/>
            </p:cNvSpPr>
            <p:nvPr/>
          </p:nvSpPr>
          <p:spPr bwMode="auto">
            <a:xfrm flipV="1">
              <a:off x="5482" y="9094"/>
              <a:ext cx="0" cy="3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4" name="Text Box 9601"/>
            <p:cNvSpPr txBox="1">
              <a:spLocks noChangeArrowheads="1"/>
            </p:cNvSpPr>
            <p:nvPr/>
          </p:nvSpPr>
          <p:spPr bwMode="auto">
            <a:xfrm>
              <a:off x="3727" y="10036"/>
              <a:ext cx="5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1.3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Text Box 9602"/>
            <p:cNvSpPr txBox="1">
              <a:spLocks noChangeArrowheads="1"/>
            </p:cNvSpPr>
            <p:nvPr/>
          </p:nvSpPr>
          <p:spPr bwMode="auto">
            <a:xfrm>
              <a:off x="4542" y="9067"/>
              <a:ext cx="5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1.3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" name="Line 9603"/>
            <p:cNvSpPr>
              <a:spLocks noChangeShapeType="1"/>
            </p:cNvSpPr>
            <p:nvPr/>
          </p:nvSpPr>
          <p:spPr bwMode="auto">
            <a:xfrm>
              <a:off x="3645" y="9469"/>
              <a:ext cx="0" cy="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7" name="Text Box 9604"/>
            <p:cNvSpPr txBox="1">
              <a:spLocks noChangeArrowheads="1"/>
            </p:cNvSpPr>
            <p:nvPr/>
          </p:nvSpPr>
          <p:spPr bwMode="auto">
            <a:xfrm>
              <a:off x="3673" y="9604"/>
              <a:ext cx="57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0.5 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" name="Line 9605"/>
            <p:cNvSpPr>
              <a:spLocks noChangeShapeType="1"/>
            </p:cNvSpPr>
            <p:nvPr/>
          </p:nvSpPr>
          <p:spPr bwMode="auto">
            <a:xfrm flipV="1">
              <a:off x="4110" y="9143"/>
              <a:ext cx="0" cy="2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</p:spTree>
    <p:extLst>
      <p:ext uri="{BB962C8B-B14F-4D97-AF65-F5344CB8AC3E}">
        <p14:creationId xmlns:p14="http://schemas.microsoft.com/office/powerpoint/2010/main" val="2068752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561"/>
          <p:cNvGrpSpPr>
            <a:grpSpLocks/>
          </p:cNvGrpSpPr>
          <p:nvPr/>
        </p:nvGrpSpPr>
        <p:grpSpPr bwMode="auto">
          <a:xfrm>
            <a:off x="2033588" y="314325"/>
            <a:ext cx="2325688" cy="762000"/>
            <a:chOff x="4282" y="3096"/>
            <a:chExt cx="3662" cy="1200"/>
          </a:xfrm>
        </p:grpSpPr>
        <p:sp>
          <p:nvSpPr>
            <p:cNvPr id="4" name="Rectangle 9562"/>
            <p:cNvSpPr>
              <a:spLocks noChangeArrowheads="1"/>
            </p:cNvSpPr>
            <p:nvPr/>
          </p:nvSpPr>
          <p:spPr bwMode="auto">
            <a:xfrm>
              <a:off x="5124" y="3120"/>
              <a:ext cx="2004" cy="1176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" name="Oval 9563"/>
            <p:cNvSpPr>
              <a:spLocks noChangeArrowheads="1"/>
            </p:cNvSpPr>
            <p:nvPr/>
          </p:nvSpPr>
          <p:spPr bwMode="auto">
            <a:xfrm>
              <a:off x="5859" y="3441"/>
              <a:ext cx="534" cy="534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" name="Text Box 9564"/>
            <p:cNvSpPr txBox="1">
              <a:spLocks noChangeArrowheads="1"/>
            </p:cNvSpPr>
            <p:nvPr/>
          </p:nvSpPr>
          <p:spPr bwMode="auto">
            <a:xfrm>
              <a:off x="7686" y="3606"/>
              <a:ext cx="258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Text Box 9565"/>
            <p:cNvSpPr txBox="1">
              <a:spLocks noChangeArrowheads="1"/>
            </p:cNvSpPr>
            <p:nvPr/>
          </p:nvSpPr>
          <p:spPr bwMode="auto">
            <a:xfrm>
              <a:off x="4282" y="3582"/>
              <a:ext cx="258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Line 9566"/>
            <p:cNvSpPr>
              <a:spLocks noChangeShapeType="1"/>
            </p:cNvSpPr>
            <p:nvPr/>
          </p:nvSpPr>
          <p:spPr bwMode="auto">
            <a:xfrm>
              <a:off x="6114" y="3720"/>
              <a:ext cx="61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" name="Line 9567"/>
            <p:cNvSpPr>
              <a:spLocks noChangeShapeType="1"/>
            </p:cNvSpPr>
            <p:nvPr/>
          </p:nvSpPr>
          <p:spPr bwMode="auto">
            <a:xfrm flipV="1">
              <a:off x="6114" y="3192"/>
              <a:ext cx="0" cy="5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" name="Text Box 9568"/>
            <p:cNvSpPr txBox="1">
              <a:spLocks noChangeArrowheads="1"/>
            </p:cNvSpPr>
            <p:nvPr/>
          </p:nvSpPr>
          <p:spPr bwMode="auto">
            <a:xfrm>
              <a:off x="6690" y="3582"/>
              <a:ext cx="258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Text Box 9569"/>
            <p:cNvSpPr txBox="1">
              <a:spLocks noChangeArrowheads="1"/>
            </p:cNvSpPr>
            <p:nvPr/>
          </p:nvSpPr>
          <p:spPr bwMode="auto">
            <a:xfrm>
              <a:off x="6132" y="3096"/>
              <a:ext cx="25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Line 9570"/>
            <p:cNvSpPr>
              <a:spLocks noChangeShapeType="1"/>
            </p:cNvSpPr>
            <p:nvPr/>
          </p:nvSpPr>
          <p:spPr bwMode="auto">
            <a:xfrm>
              <a:off x="7125" y="3698"/>
              <a:ext cx="6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" name="Line 9571"/>
            <p:cNvSpPr>
              <a:spLocks noChangeShapeType="1"/>
            </p:cNvSpPr>
            <p:nvPr/>
          </p:nvSpPr>
          <p:spPr bwMode="auto">
            <a:xfrm flipH="1">
              <a:off x="4507" y="3698"/>
              <a:ext cx="6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15" name="Group 9549"/>
          <p:cNvGrpSpPr>
            <a:grpSpLocks/>
          </p:cNvGrpSpPr>
          <p:nvPr/>
        </p:nvGrpSpPr>
        <p:grpSpPr bwMode="auto">
          <a:xfrm>
            <a:off x="2305672" y="1372552"/>
            <a:ext cx="1885950" cy="750888"/>
            <a:chOff x="8058" y="8652"/>
            <a:chExt cx="2970" cy="1182"/>
          </a:xfrm>
        </p:grpSpPr>
        <p:sp>
          <p:nvSpPr>
            <p:cNvPr id="16" name="Rectangle 9550" descr="Dark upward diagonal"/>
            <p:cNvSpPr>
              <a:spLocks noChangeArrowheads="1"/>
            </p:cNvSpPr>
            <p:nvPr/>
          </p:nvSpPr>
          <p:spPr bwMode="auto">
            <a:xfrm>
              <a:off x="10692" y="9474"/>
              <a:ext cx="336" cy="143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9551" descr="Dark upward diagonal"/>
            <p:cNvSpPr>
              <a:spLocks noChangeArrowheads="1"/>
            </p:cNvSpPr>
            <p:nvPr/>
          </p:nvSpPr>
          <p:spPr bwMode="auto">
            <a:xfrm>
              <a:off x="8058" y="9480"/>
              <a:ext cx="336" cy="143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Text Box 9552"/>
            <p:cNvSpPr txBox="1">
              <a:spLocks noChangeArrowheads="1"/>
            </p:cNvSpPr>
            <p:nvPr/>
          </p:nvSpPr>
          <p:spPr bwMode="auto">
            <a:xfrm>
              <a:off x="9570" y="8652"/>
              <a:ext cx="258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Text Box 9553"/>
            <p:cNvSpPr txBox="1">
              <a:spLocks noChangeArrowheads="1"/>
            </p:cNvSpPr>
            <p:nvPr/>
          </p:nvSpPr>
          <p:spPr bwMode="auto">
            <a:xfrm>
              <a:off x="9432" y="9504"/>
              <a:ext cx="258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Line 9554"/>
            <p:cNvSpPr>
              <a:spLocks noChangeShapeType="1"/>
            </p:cNvSpPr>
            <p:nvPr/>
          </p:nvSpPr>
          <p:spPr bwMode="auto">
            <a:xfrm>
              <a:off x="9546" y="8670"/>
              <a:ext cx="0" cy="5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9555"/>
            <p:cNvSpPr>
              <a:spLocks noChangeArrowheads="1"/>
            </p:cNvSpPr>
            <p:nvPr/>
          </p:nvSpPr>
          <p:spPr bwMode="auto">
            <a:xfrm>
              <a:off x="8226" y="9198"/>
              <a:ext cx="2640" cy="143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bg1"/>
                </a:gs>
                <a:gs pos="100000">
                  <a:schemeClr val="accent3">
                    <a:lumMod val="100000"/>
                  </a:schemeClr>
                </a:gs>
              </a:gsLst>
              <a:lin ang="5400000" scaled="1"/>
              <a:tileRect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AutoShape 9556"/>
            <p:cNvSpPr>
              <a:spLocks noChangeArrowheads="1"/>
            </p:cNvSpPr>
            <p:nvPr/>
          </p:nvSpPr>
          <p:spPr bwMode="auto">
            <a:xfrm>
              <a:off x="8154" y="9342"/>
              <a:ext cx="143" cy="14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AutoShape 9557"/>
            <p:cNvSpPr>
              <a:spLocks noChangeArrowheads="1"/>
            </p:cNvSpPr>
            <p:nvPr/>
          </p:nvSpPr>
          <p:spPr bwMode="auto">
            <a:xfrm>
              <a:off x="10788" y="9336"/>
              <a:ext cx="143" cy="14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9558"/>
            <p:cNvSpPr>
              <a:spLocks noChangeShapeType="1"/>
            </p:cNvSpPr>
            <p:nvPr/>
          </p:nvSpPr>
          <p:spPr bwMode="auto">
            <a:xfrm>
              <a:off x="8214" y="9744"/>
              <a:ext cx="267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9559"/>
            <p:cNvSpPr>
              <a:spLocks noChangeShapeType="1"/>
            </p:cNvSpPr>
            <p:nvPr/>
          </p:nvSpPr>
          <p:spPr bwMode="auto">
            <a:xfrm>
              <a:off x="8214" y="965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9560"/>
            <p:cNvSpPr>
              <a:spLocks noChangeShapeType="1"/>
            </p:cNvSpPr>
            <p:nvPr/>
          </p:nvSpPr>
          <p:spPr bwMode="auto">
            <a:xfrm>
              <a:off x="10866" y="9654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" name="Group 9513"/>
          <p:cNvGrpSpPr>
            <a:grpSpLocks/>
          </p:cNvGrpSpPr>
          <p:nvPr/>
        </p:nvGrpSpPr>
        <p:grpSpPr bwMode="auto">
          <a:xfrm>
            <a:off x="1443038" y="2406973"/>
            <a:ext cx="3733800" cy="1111572"/>
            <a:chOff x="3180" y="3430"/>
            <a:chExt cx="5880" cy="1750"/>
          </a:xfrm>
        </p:grpSpPr>
        <p:grpSp>
          <p:nvGrpSpPr>
            <p:cNvPr id="29" name="Group 9514"/>
            <p:cNvGrpSpPr>
              <a:grpSpLocks/>
            </p:cNvGrpSpPr>
            <p:nvPr/>
          </p:nvGrpSpPr>
          <p:grpSpPr bwMode="auto">
            <a:xfrm>
              <a:off x="8520" y="4701"/>
              <a:ext cx="540" cy="151"/>
              <a:chOff x="3735" y="3542"/>
              <a:chExt cx="540" cy="151"/>
            </a:xfrm>
          </p:grpSpPr>
          <p:sp>
            <p:nvSpPr>
              <p:cNvPr id="62" name="Line 9515"/>
              <p:cNvSpPr>
                <a:spLocks noChangeShapeType="1"/>
              </p:cNvSpPr>
              <p:nvPr/>
            </p:nvSpPr>
            <p:spPr bwMode="auto">
              <a:xfrm>
                <a:off x="3735" y="3542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3" name="Rectangle 9516" descr="Wide upward diagonal"/>
              <p:cNvSpPr>
                <a:spLocks noChangeArrowheads="1"/>
              </p:cNvSpPr>
              <p:nvPr/>
            </p:nvSpPr>
            <p:spPr bwMode="auto">
              <a:xfrm>
                <a:off x="3735" y="3550"/>
                <a:ext cx="540" cy="14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30" name="Group 9517"/>
            <p:cNvGrpSpPr>
              <a:grpSpLocks/>
            </p:cNvGrpSpPr>
            <p:nvPr/>
          </p:nvGrpSpPr>
          <p:grpSpPr bwMode="auto">
            <a:xfrm>
              <a:off x="3180" y="4694"/>
              <a:ext cx="540" cy="151"/>
              <a:chOff x="3735" y="3542"/>
              <a:chExt cx="540" cy="151"/>
            </a:xfrm>
          </p:grpSpPr>
          <p:sp>
            <p:nvSpPr>
              <p:cNvPr id="60" name="Line 9518"/>
              <p:cNvSpPr>
                <a:spLocks noChangeShapeType="1"/>
              </p:cNvSpPr>
              <p:nvPr/>
            </p:nvSpPr>
            <p:spPr bwMode="auto">
              <a:xfrm>
                <a:off x="3735" y="3542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1" name="Rectangle 9519" descr="Wide upward diagonal"/>
              <p:cNvSpPr>
                <a:spLocks noChangeArrowheads="1"/>
              </p:cNvSpPr>
              <p:nvPr/>
            </p:nvSpPr>
            <p:spPr bwMode="auto">
              <a:xfrm>
                <a:off x="3735" y="3550"/>
                <a:ext cx="540" cy="14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31" name="Group 9520"/>
            <p:cNvGrpSpPr>
              <a:grpSpLocks/>
            </p:cNvGrpSpPr>
            <p:nvPr/>
          </p:nvGrpSpPr>
          <p:grpSpPr bwMode="auto">
            <a:xfrm>
              <a:off x="6723" y="4680"/>
              <a:ext cx="540" cy="232"/>
              <a:chOff x="4598" y="4689"/>
              <a:chExt cx="540" cy="232"/>
            </a:xfrm>
          </p:grpSpPr>
          <p:sp>
            <p:nvSpPr>
              <p:cNvPr id="55" name="Oval 9521"/>
              <p:cNvSpPr>
                <a:spLocks noChangeAspect="1" noChangeArrowheads="1"/>
              </p:cNvSpPr>
              <p:nvPr/>
            </p:nvSpPr>
            <p:spPr bwMode="auto">
              <a:xfrm>
                <a:off x="4717" y="4702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6" name="Oval 9522"/>
              <p:cNvSpPr>
                <a:spLocks noChangeAspect="1" noChangeArrowheads="1"/>
              </p:cNvSpPr>
              <p:nvPr/>
            </p:nvSpPr>
            <p:spPr bwMode="auto">
              <a:xfrm>
                <a:off x="4838" y="4696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7" name="Oval 9523"/>
              <p:cNvSpPr>
                <a:spLocks noChangeAspect="1" noChangeArrowheads="1"/>
              </p:cNvSpPr>
              <p:nvPr/>
            </p:nvSpPr>
            <p:spPr bwMode="auto">
              <a:xfrm>
                <a:off x="4965" y="4689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8" name="Line 9524"/>
              <p:cNvSpPr>
                <a:spLocks noChangeShapeType="1"/>
              </p:cNvSpPr>
              <p:nvPr/>
            </p:nvSpPr>
            <p:spPr bwMode="auto">
              <a:xfrm>
                <a:off x="4598" y="477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9" name="Rectangle 9525" descr="Wide upward diagonal"/>
              <p:cNvSpPr>
                <a:spLocks noChangeArrowheads="1"/>
              </p:cNvSpPr>
              <p:nvPr/>
            </p:nvSpPr>
            <p:spPr bwMode="auto">
              <a:xfrm>
                <a:off x="4598" y="4778"/>
                <a:ext cx="540" cy="14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32" name="Group 9526"/>
            <p:cNvGrpSpPr>
              <a:grpSpLocks/>
            </p:cNvGrpSpPr>
            <p:nvPr/>
          </p:nvGrpSpPr>
          <p:grpSpPr bwMode="auto">
            <a:xfrm>
              <a:off x="4952" y="4702"/>
              <a:ext cx="540" cy="232"/>
              <a:chOff x="4598" y="4689"/>
              <a:chExt cx="540" cy="232"/>
            </a:xfrm>
          </p:grpSpPr>
          <p:sp>
            <p:nvSpPr>
              <p:cNvPr id="50" name="Oval 9527"/>
              <p:cNvSpPr>
                <a:spLocks noChangeAspect="1" noChangeArrowheads="1"/>
              </p:cNvSpPr>
              <p:nvPr/>
            </p:nvSpPr>
            <p:spPr bwMode="auto">
              <a:xfrm>
                <a:off x="4717" y="4702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1" name="Oval 9528"/>
              <p:cNvSpPr>
                <a:spLocks noChangeAspect="1" noChangeArrowheads="1"/>
              </p:cNvSpPr>
              <p:nvPr/>
            </p:nvSpPr>
            <p:spPr bwMode="auto">
              <a:xfrm>
                <a:off x="4838" y="4696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2" name="Oval 9529"/>
              <p:cNvSpPr>
                <a:spLocks noChangeAspect="1" noChangeArrowheads="1"/>
              </p:cNvSpPr>
              <p:nvPr/>
            </p:nvSpPr>
            <p:spPr bwMode="auto">
              <a:xfrm>
                <a:off x="4965" y="4689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3" name="Line 9530"/>
              <p:cNvSpPr>
                <a:spLocks noChangeShapeType="1"/>
              </p:cNvSpPr>
              <p:nvPr/>
            </p:nvSpPr>
            <p:spPr bwMode="auto">
              <a:xfrm>
                <a:off x="4598" y="477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4" name="Rectangle 9531" descr="Wide upward diagonal"/>
              <p:cNvSpPr>
                <a:spLocks noChangeArrowheads="1"/>
              </p:cNvSpPr>
              <p:nvPr/>
            </p:nvSpPr>
            <p:spPr bwMode="auto">
              <a:xfrm>
                <a:off x="4598" y="4778"/>
                <a:ext cx="540" cy="14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33" name="Rectangle 9532"/>
            <p:cNvSpPr>
              <a:spLocks noChangeArrowheads="1"/>
            </p:cNvSpPr>
            <p:nvPr/>
          </p:nvSpPr>
          <p:spPr bwMode="auto">
            <a:xfrm>
              <a:off x="3449" y="4212"/>
              <a:ext cx="5343" cy="192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4" name="AutoShape 9533"/>
            <p:cNvSpPr>
              <a:spLocks noChangeArrowheads="1"/>
            </p:cNvSpPr>
            <p:nvPr/>
          </p:nvSpPr>
          <p:spPr bwMode="auto">
            <a:xfrm>
              <a:off x="5063" y="4427"/>
              <a:ext cx="320" cy="27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5" name="Line 9534"/>
            <p:cNvSpPr>
              <a:spLocks noChangeShapeType="1"/>
            </p:cNvSpPr>
            <p:nvPr/>
          </p:nvSpPr>
          <p:spPr bwMode="auto">
            <a:xfrm>
              <a:off x="3454" y="4997"/>
              <a:ext cx="17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Text Box 9535"/>
            <p:cNvSpPr txBox="1">
              <a:spLocks noChangeArrowheads="1"/>
            </p:cNvSpPr>
            <p:nvPr/>
          </p:nvSpPr>
          <p:spPr bwMode="auto">
            <a:xfrm>
              <a:off x="3834" y="4761"/>
              <a:ext cx="98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400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Text Box 9536"/>
            <p:cNvSpPr txBox="1">
              <a:spLocks noChangeArrowheads="1"/>
            </p:cNvSpPr>
            <p:nvPr/>
          </p:nvSpPr>
          <p:spPr bwMode="auto">
            <a:xfrm>
              <a:off x="5908" y="3546"/>
              <a:ext cx="91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8 kN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AutoShape 9537"/>
            <p:cNvSpPr>
              <a:spLocks noChangeArrowheads="1"/>
            </p:cNvSpPr>
            <p:nvPr/>
          </p:nvSpPr>
          <p:spPr bwMode="auto">
            <a:xfrm>
              <a:off x="6843" y="4404"/>
              <a:ext cx="320" cy="27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9" name="AutoShape 9538"/>
            <p:cNvSpPr>
              <a:spLocks noChangeArrowheads="1"/>
            </p:cNvSpPr>
            <p:nvPr/>
          </p:nvSpPr>
          <p:spPr bwMode="auto">
            <a:xfrm>
              <a:off x="3283" y="4414"/>
              <a:ext cx="320" cy="27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0" name="AutoShape 9539"/>
            <p:cNvSpPr>
              <a:spLocks noChangeArrowheads="1"/>
            </p:cNvSpPr>
            <p:nvPr/>
          </p:nvSpPr>
          <p:spPr bwMode="auto">
            <a:xfrm>
              <a:off x="8623" y="4414"/>
              <a:ext cx="320" cy="27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Line 9540"/>
            <p:cNvSpPr>
              <a:spLocks noChangeShapeType="1"/>
            </p:cNvSpPr>
            <p:nvPr/>
          </p:nvSpPr>
          <p:spPr bwMode="auto">
            <a:xfrm>
              <a:off x="3444" y="4353"/>
              <a:ext cx="0" cy="7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Line 9541"/>
            <p:cNvSpPr>
              <a:spLocks noChangeShapeType="1"/>
            </p:cNvSpPr>
            <p:nvPr/>
          </p:nvSpPr>
          <p:spPr bwMode="auto">
            <a:xfrm>
              <a:off x="5224" y="4440"/>
              <a:ext cx="0" cy="7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Line 9542"/>
            <p:cNvSpPr>
              <a:spLocks noChangeShapeType="1"/>
            </p:cNvSpPr>
            <p:nvPr/>
          </p:nvSpPr>
          <p:spPr bwMode="auto">
            <a:xfrm>
              <a:off x="7004" y="4430"/>
              <a:ext cx="0" cy="7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Line 9543"/>
            <p:cNvSpPr>
              <a:spLocks noChangeShapeType="1"/>
            </p:cNvSpPr>
            <p:nvPr/>
          </p:nvSpPr>
          <p:spPr bwMode="auto">
            <a:xfrm>
              <a:off x="8784" y="4420"/>
              <a:ext cx="0" cy="7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Line 9544"/>
            <p:cNvSpPr>
              <a:spLocks noChangeShapeType="1"/>
            </p:cNvSpPr>
            <p:nvPr/>
          </p:nvSpPr>
          <p:spPr bwMode="auto">
            <a:xfrm>
              <a:off x="5234" y="4994"/>
              <a:ext cx="17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Line 9545"/>
            <p:cNvSpPr>
              <a:spLocks noChangeShapeType="1"/>
            </p:cNvSpPr>
            <p:nvPr/>
          </p:nvSpPr>
          <p:spPr bwMode="auto">
            <a:xfrm>
              <a:off x="7014" y="4994"/>
              <a:ext cx="17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" name="Text Box 9546"/>
            <p:cNvSpPr txBox="1">
              <a:spLocks noChangeArrowheads="1"/>
            </p:cNvSpPr>
            <p:nvPr/>
          </p:nvSpPr>
          <p:spPr bwMode="auto">
            <a:xfrm>
              <a:off x="5664" y="4758"/>
              <a:ext cx="98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400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Text Box 9547"/>
            <p:cNvSpPr txBox="1">
              <a:spLocks noChangeArrowheads="1"/>
            </p:cNvSpPr>
            <p:nvPr/>
          </p:nvSpPr>
          <p:spPr bwMode="auto">
            <a:xfrm>
              <a:off x="7474" y="4778"/>
              <a:ext cx="98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400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Line 9548"/>
            <p:cNvSpPr>
              <a:spLocks noChangeShapeType="1"/>
            </p:cNvSpPr>
            <p:nvPr/>
          </p:nvSpPr>
          <p:spPr bwMode="auto">
            <a:xfrm>
              <a:off x="6107" y="3430"/>
              <a:ext cx="0" cy="80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1470343" y="3702122"/>
            <a:ext cx="3733800" cy="1085855"/>
            <a:chOff x="1470343" y="3702122"/>
            <a:chExt cx="3733800" cy="1085855"/>
          </a:xfrm>
        </p:grpSpPr>
        <p:grpSp>
          <p:nvGrpSpPr>
            <p:cNvPr id="66" name="Group 9465"/>
            <p:cNvGrpSpPr>
              <a:grpSpLocks/>
            </p:cNvGrpSpPr>
            <p:nvPr/>
          </p:nvGrpSpPr>
          <p:grpSpPr bwMode="auto">
            <a:xfrm>
              <a:off x="4861243" y="4483626"/>
              <a:ext cx="342900" cy="95944"/>
              <a:chOff x="3735" y="3542"/>
              <a:chExt cx="540" cy="151"/>
            </a:xfrm>
          </p:grpSpPr>
          <p:sp>
            <p:nvSpPr>
              <p:cNvPr id="112" name="Line 9466"/>
              <p:cNvSpPr>
                <a:spLocks noChangeShapeType="1"/>
              </p:cNvSpPr>
              <p:nvPr/>
            </p:nvSpPr>
            <p:spPr bwMode="auto">
              <a:xfrm>
                <a:off x="3735" y="3542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13" name="Rectangle 9467" descr="Wide upward diagonal"/>
              <p:cNvSpPr>
                <a:spLocks noChangeArrowheads="1"/>
              </p:cNvSpPr>
              <p:nvPr/>
            </p:nvSpPr>
            <p:spPr bwMode="auto">
              <a:xfrm>
                <a:off x="3735" y="3550"/>
                <a:ext cx="540" cy="14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67" name="Group 9468"/>
            <p:cNvGrpSpPr>
              <a:grpSpLocks/>
            </p:cNvGrpSpPr>
            <p:nvPr/>
          </p:nvGrpSpPr>
          <p:grpSpPr bwMode="auto">
            <a:xfrm>
              <a:off x="1470343" y="4479178"/>
              <a:ext cx="342900" cy="95944"/>
              <a:chOff x="3735" y="3542"/>
              <a:chExt cx="540" cy="151"/>
            </a:xfrm>
          </p:grpSpPr>
          <p:sp>
            <p:nvSpPr>
              <p:cNvPr id="110" name="Line 9469"/>
              <p:cNvSpPr>
                <a:spLocks noChangeShapeType="1"/>
              </p:cNvSpPr>
              <p:nvPr/>
            </p:nvSpPr>
            <p:spPr bwMode="auto">
              <a:xfrm>
                <a:off x="3735" y="3542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11" name="Rectangle 9470" descr="Wide upward diagonal"/>
              <p:cNvSpPr>
                <a:spLocks noChangeArrowheads="1"/>
              </p:cNvSpPr>
              <p:nvPr/>
            </p:nvSpPr>
            <p:spPr bwMode="auto">
              <a:xfrm>
                <a:off x="3735" y="3550"/>
                <a:ext cx="540" cy="14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68" name="Group 9471"/>
            <p:cNvGrpSpPr>
              <a:grpSpLocks/>
            </p:cNvGrpSpPr>
            <p:nvPr/>
          </p:nvGrpSpPr>
          <p:grpSpPr bwMode="auto">
            <a:xfrm>
              <a:off x="3720148" y="4470283"/>
              <a:ext cx="342900" cy="147410"/>
              <a:chOff x="4598" y="4689"/>
              <a:chExt cx="540" cy="232"/>
            </a:xfrm>
          </p:grpSpPr>
          <p:sp>
            <p:nvSpPr>
              <p:cNvPr id="105" name="Oval 9472"/>
              <p:cNvSpPr>
                <a:spLocks noChangeAspect="1" noChangeArrowheads="1"/>
              </p:cNvSpPr>
              <p:nvPr/>
            </p:nvSpPr>
            <p:spPr bwMode="auto">
              <a:xfrm>
                <a:off x="4717" y="4702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6" name="Oval 9473"/>
              <p:cNvSpPr>
                <a:spLocks noChangeAspect="1" noChangeArrowheads="1"/>
              </p:cNvSpPr>
              <p:nvPr/>
            </p:nvSpPr>
            <p:spPr bwMode="auto">
              <a:xfrm>
                <a:off x="4838" y="4696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7" name="Oval 9474"/>
              <p:cNvSpPr>
                <a:spLocks noChangeAspect="1" noChangeArrowheads="1"/>
              </p:cNvSpPr>
              <p:nvPr/>
            </p:nvSpPr>
            <p:spPr bwMode="auto">
              <a:xfrm>
                <a:off x="4965" y="4689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8" name="Line 9475"/>
              <p:cNvSpPr>
                <a:spLocks noChangeShapeType="1"/>
              </p:cNvSpPr>
              <p:nvPr/>
            </p:nvSpPr>
            <p:spPr bwMode="auto">
              <a:xfrm>
                <a:off x="4598" y="477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9" name="Rectangle 9476" descr="Wide upward diagonal"/>
              <p:cNvSpPr>
                <a:spLocks noChangeArrowheads="1"/>
              </p:cNvSpPr>
              <p:nvPr/>
            </p:nvSpPr>
            <p:spPr bwMode="auto">
              <a:xfrm>
                <a:off x="4598" y="4778"/>
                <a:ext cx="540" cy="14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69" name="Group 9477"/>
            <p:cNvGrpSpPr>
              <a:grpSpLocks/>
            </p:cNvGrpSpPr>
            <p:nvPr/>
          </p:nvGrpSpPr>
          <p:grpSpPr bwMode="auto">
            <a:xfrm>
              <a:off x="2595563" y="4484261"/>
              <a:ext cx="342900" cy="147410"/>
              <a:chOff x="4598" y="4689"/>
              <a:chExt cx="540" cy="232"/>
            </a:xfrm>
          </p:grpSpPr>
          <p:sp>
            <p:nvSpPr>
              <p:cNvPr id="100" name="Oval 9478"/>
              <p:cNvSpPr>
                <a:spLocks noChangeAspect="1" noChangeArrowheads="1"/>
              </p:cNvSpPr>
              <p:nvPr/>
            </p:nvSpPr>
            <p:spPr bwMode="auto">
              <a:xfrm>
                <a:off x="4717" y="4702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1" name="Oval 9479"/>
              <p:cNvSpPr>
                <a:spLocks noChangeAspect="1" noChangeArrowheads="1"/>
              </p:cNvSpPr>
              <p:nvPr/>
            </p:nvSpPr>
            <p:spPr bwMode="auto">
              <a:xfrm>
                <a:off x="4838" y="4696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2" name="Oval 9480"/>
              <p:cNvSpPr>
                <a:spLocks noChangeAspect="1" noChangeArrowheads="1"/>
              </p:cNvSpPr>
              <p:nvPr/>
            </p:nvSpPr>
            <p:spPr bwMode="auto">
              <a:xfrm>
                <a:off x="4965" y="4689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3" name="Line 9481"/>
              <p:cNvSpPr>
                <a:spLocks noChangeShapeType="1"/>
              </p:cNvSpPr>
              <p:nvPr/>
            </p:nvSpPr>
            <p:spPr bwMode="auto">
              <a:xfrm>
                <a:off x="4598" y="4770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4" name="Rectangle 9482" descr="Wide upward diagonal"/>
              <p:cNvSpPr>
                <a:spLocks noChangeArrowheads="1"/>
              </p:cNvSpPr>
              <p:nvPr/>
            </p:nvSpPr>
            <p:spPr bwMode="auto">
              <a:xfrm>
                <a:off x="4598" y="4778"/>
                <a:ext cx="540" cy="14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70" name="Rectangle 9483"/>
            <p:cNvSpPr>
              <a:spLocks noChangeArrowheads="1"/>
            </p:cNvSpPr>
            <p:nvPr/>
          </p:nvSpPr>
          <p:spPr bwMode="auto">
            <a:xfrm>
              <a:off x="1641158" y="4150047"/>
              <a:ext cx="3392805" cy="144869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1" name="AutoShape 9484"/>
            <p:cNvSpPr>
              <a:spLocks noChangeArrowheads="1"/>
            </p:cNvSpPr>
            <p:nvPr/>
          </p:nvSpPr>
          <p:spPr bwMode="auto">
            <a:xfrm>
              <a:off x="2666048" y="4309529"/>
              <a:ext cx="203200" cy="17600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2" name="Line 9485"/>
            <p:cNvSpPr>
              <a:spLocks noChangeShapeType="1"/>
            </p:cNvSpPr>
            <p:nvPr/>
          </p:nvSpPr>
          <p:spPr bwMode="auto">
            <a:xfrm>
              <a:off x="1644333" y="4671701"/>
              <a:ext cx="11226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3" name="Line 9486"/>
            <p:cNvSpPr>
              <a:spLocks noChangeShapeType="1"/>
            </p:cNvSpPr>
            <p:nvPr/>
          </p:nvSpPr>
          <p:spPr bwMode="auto">
            <a:xfrm>
              <a:off x="2771458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4" name="Line 9487"/>
            <p:cNvSpPr>
              <a:spLocks noChangeShapeType="1"/>
            </p:cNvSpPr>
            <p:nvPr/>
          </p:nvSpPr>
          <p:spPr bwMode="auto">
            <a:xfrm>
              <a:off x="2866073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5" name="Line 9488"/>
            <p:cNvSpPr>
              <a:spLocks noChangeShapeType="1"/>
            </p:cNvSpPr>
            <p:nvPr/>
          </p:nvSpPr>
          <p:spPr bwMode="auto">
            <a:xfrm>
              <a:off x="2960688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6" name="Line 9489"/>
            <p:cNvSpPr>
              <a:spLocks noChangeShapeType="1"/>
            </p:cNvSpPr>
            <p:nvPr/>
          </p:nvSpPr>
          <p:spPr bwMode="auto">
            <a:xfrm>
              <a:off x="3055938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7" name="Line 9490"/>
            <p:cNvSpPr>
              <a:spLocks noChangeShapeType="1"/>
            </p:cNvSpPr>
            <p:nvPr/>
          </p:nvSpPr>
          <p:spPr bwMode="auto">
            <a:xfrm>
              <a:off x="3150553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8" name="Line 9491"/>
            <p:cNvSpPr>
              <a:spLocks noChangeShapeType="1"/>
            </p:cNvSpPr>
            <p:nvPr/>
          </p:nvSpPr>
          <p:spPr bwMode="auto">
            <a:xfrm>
              <a:off x="3245168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9" name="Line 9492"/>
            <p:cNvSpPr>
              <a:spLocks noChangeShapeType="1"/>
            </p:cNvSpPr>
            <p:nvPr/>
          </p:nvSpPr>
          <p:spPr bwMode="auto">
            <a:xfrm>
              <a:off x="3340418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0" name="Line 9493"/>
            <p:cNvSpPr>
              <a:spLocks noChangeShapeType="1"/>
            </p:cNvSpPr>
            <p:nvPr/>
          </p:nvSpPr>
          <p:spPr bwMode="auto">
            <a:xfrm>
              <a:off x="3435033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1" name="Line 9494"/>
            <p:cNvSpPr>
              <a:spLocks noChangeShapeType="1"/>
            </p:cNvSpPr>
            <p:nvPr/>
          </p:nvSpPr>
          <p:spPr bwMode="auto">
            <a:xfrm>
              <a:off x="3529648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2" name="Line 9495"/>
            <p:cNvSpPr>
              <a:spLocks noChangeShapeType="1"/>
            </p:cNvSpPr>
            <p:nvPr/>
          </p:nvSpPr>
          <p:spPr bwMode="auto">
            <a:xfrm>
              <a:off x="3624898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3" name="Line 9496"/>
            <p:cNvSpPr>
              <a:spLocks noChangeShapeType="1"/>
            </p:cNvSpPr>
            <p:nvPr/>
          </p:nvSpPr>
          <p:spPr bwMode="auto">
            <a:xfrm>
              <a:off x="3719513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4" name="Line 9497"/>
            <p:cNvSpPr>
              <a:spLocks noChangeShapeType="1"/>
            </p:cNvSpPr>
            <p:nvPr/>
          </p:nvSpPr>
          <p:spPr bwMode="auto">
            <a:xfrm>
              <a:off x="3814128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5" name="Line 9498"/>
            <p:cNvSpPr>
              <a:spLocks noChangeShapeType="1"/>
            </p:cNvSpPr>
            <p:nvPr/>
          </p:nvSpPr>
          <p:spPr bwMode="auto">
            <a:xfrm>
              <a:off x="3908743" y="3896551"/>
              <a:ext cx="0" cy="2573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6" name="Line 9499"/>
            <p:cNvSpPr>
              <a:spLocks noChangeShapeType="1"/>
            </p:cNvSpPr>
            <p:nvPr/>
          </p:nvSpPr>
          <p:spPr bwMode="auto">
            <a:xfrm>
              <a:off x="2771458" y="3896551"/>
              <a:ext cx="11525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7" name="Text Box 9500"/>
            <p:cNvSpPr txBox="1">
              <a:spLocks noChangeArrowheads="1"/>
            </p:cNvSpPr>
            <p:nvPr/>
          </p:nvSpPr>
          <p:spPr bwMode="auto">
            <a:xfrm>
              <a:off x="1885633" y="4521749"/>
              <a:ext cx="622300" cy="166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400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Text Box 9501"/>
            <p:cNvSpPr txBox="1">
              <a:spLocks noChangeArrowheads="1"/>
            </p:cNvSpPr>
            <p:nvPr/>
          </p:nvSpPr>
          <p:spPr bwMode="auto">
            <a:xfrm>
              <a:off x="3034983" y="3702122"/>
              <a:ext cx="577850" cy="166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20 N/mm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AutoShape 9502"/>
            <p:cNvSpPr>
              <a:spLocks noChangeArrowheads="1"/>
            </p:cNvSpPr>
            <p:nvPr/>
          </p:nvSpPr>
          <p:spPr bwMode="auto">
            <a:xfrm>
              <a:off x="3796348" y="4294915"/>
              <a:ext cx="203200" cy="17600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0" name="AutoShape 9503"/>
            <p:cNvSpPr>
              <a:spLocks noChangeArrowheads="1"/>
            </p:cNvSpPr>
            <p:nvPr/>
          </p:nvSpPr>
          <p:spPr bwMode="auto">
            <a:xfrm>
              <a:off x="1535748" y="4301269"/>
              <a:ext cx="203200" cy="17600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1" name="AutoShape 9504"/>
            <p:cNvSpPr>
              <a:spLocks noChangeArrowheads="1"/>
            </p:cNvSpPr>
            <p:nvPr/>
          </p:nvSpPr>
          <p:spPr bwMode="auto">
            <a:xfrm>
              <a:off x="4926648" y="4301269"/>
              <a:ext cx="203200" cy="17600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2" name="Line 9505"/>
            <p:cNvSpPr>
              <a:spLocks noChangeShapeType="1"/>
            </p:cNvSpPr>
            <p:nvPr/>
          </p:nvSpPr>
          <p:spPr bwMode="auto">
            <a:xfrm>
              <a:off x="1637983" y="4262511"/>
              <a:ext cx="0" cy="470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3" name="Line 9506"/>
            <p:cNvSpPr>
              <a:spLocks noChangeShapeType="1"/>
            </p:cNvSpPr>
            <p:nvPr/>
          </p:nvSpPr>
          <p:spPr bwMode="auto">
            <a:xfrm>
              <a:off x="2768283" y="4317789"/>
              <a:ext cx="0" cy="470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4" name="Line 9507"/>
            <p:cNvSpPr>
              <a:spLocks noChangeShapeType="1"/>
            </p:cNvSpPr>
            <p:nvPr/>
          </p:nvSpPr>
          <p:spPr bwMode="auto">
            <a:xfrm>
              <a:off x="3898583" y="4311436"/>
              <a:ext cx="0" cy="470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5" name="Line 9508"/>
            <p:cNvSpPr>
              <a:spLocks noChangeShapeType="1"/>
            </p:cNvSpPr>
            <p:nvPr/>
          </p:nvSpPr>
          <p:spPr bwMode="auto">
            <a:xfrm>
              <a:off x="5028883" y="4305082"/>
              <a:ext cx="0" cy="470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6" name="Line 9509"/>
            <p:cNvSpPr>
              <a:spLocks noChangeShapeType="1"/>
            </p:cNvSpPr>
            <p:nvPr/>
          </p:nvSpPr>
          <p:spPr bwMode="auto">
            <a:xfrm>
              <a:off x="2774633" y="4669795"/>
              <a:ext cx="11226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7" name="Line 9510"/>
            <p:cNvSpPr>
              <a:spLocks noChangeShapeType="1"/>
            </p:cNvSpPr>
            <p:nvPr/>
          </p:nvSpPr>
          <p:spPr bwMode="auto">
            <a:xfrm>
              <a:off x="3904933" y="4669795"/>
              <a:ext cx="11226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8" name="Text Box 9511"/>
            <p:cNvSpPr txBox="1">
              <a:spLocks noChangeArrowheads="1"/>
            </p:cNvSpPr>
            <p:nvPr/>
          </p:nvSpPr>
          <p:spPr bwMode="auto">
            <a:xfrm>
              <a:off x="3047683" y="4519843"/>
              <a:ext cx="622300" cy="166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400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Text Box 9512"/>
            <p:cNvSpPr txBox="1">
              <a:spLocks noChangeArrowheads="1"/>
            </p:cNvSpPr>
            <p:nvPr/>
          </p:nvSpPr>
          <p:spPr bwMode="auto">
            <a:xfrm>
              <a:off x="4197033" y="4532551"/>
              <a:ext cx="622300" cy="166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400 mm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6" name="Group 9442"/>
          <p:cNvGrpSpPr>
            <a:grpSpLocks/>
          </p:cNvGrpSpPr>
          <p:nvPr/>
        </p:nvGrpSpPr>
        <p:grpSpPr bwMode="auto">
          <a:xfrm>
            <a:off x="2480628" y="5012904"/>
            <a:ext cx="2033588" cy="2327275"/>
            <a:chOff x="8050" y="8835"/>
            <a:chExt cx="3203" cy="3666"/>
          </a:xfrm>
        </p:grpSpPr>
        <p:sp>
          <p:nvSpPr>
            <p:cNvPr id="117" name="Text Box 9443"/>
            <p:cNvSpPr txBox="1">
              <a:spLocks noChangeArrowheads="1"/>
            </p:cNvSpPr>
            <p:nvPr/>
          </p:nvSpPr>
          <p:spPr bwMode="auto">
            <a:xfrm>
              <a:off x="8574" y="11895"/>
              <a:ext cx="1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18" name="Group 9444"/>
            <p:cNvGrpSpPr>
              <a:grpSpLocks/>
            </p:cNvGrpSpPr>
            <p:nvPr/>
          </p:nvGrpSpPr>
          <p:grpSpPr bwMode="auto">
            <a:xfrm>
              <a:off x="8050" y="8843"/>
              <a:ext cx="3164" cy="3182"/>
              <a:chOff x="7576" y="8213"/>
              <a:chExt cx="3164" cy="3182"/>
            </a:xfrm>
          </p:grpSpPr>
          <p:sp>
            <p:nvSpPr>
              <p:cNvPr id="126" name="Arc 9445"/>
              <p:cNvSpPr>
                <a:spLocks/>
              </p:cNvSpPr>
              <p:nvPr/>
            </p:nvSpPr>
            <p:spPr bwMode="auto">
              <a:xfrm>
                <a:off x="8033" y="10032"/>
                <a:ext cx="915" cy="915"/>
              </a:xfrm>
              <a:custGeom>
                <a:avLst/>
                <a:gdLst>
                  <a:gd name="T0" fmla="*/ 0 w 21600"/>
                  <a:gd name="T1" fmla="*/ 0 h 21600"/>
                  <a:gd name="T2" fmla="*/ 915 w 21600"/>
                  <a:gd name="T3" fmla="*/ 915 h 21600"/>
                  <a:gd name="T4" fmla="*/ 0 w 21600"/>
                  <a:gd name="T5" fmla="*/ 91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Arc 9446"/>
              <p:cNvSpPr>
                <a:spLocks/>
              </p:cNvSpPr>
              <p:nvPr/>
            </p:nvSpPr>
            <p:spPr bwMode="auto">
              <a:xfrm flipH="1">
                <a:off x="9375" y="10032"/>
                <a:ext cx="915" cy="915"/>
              </a:xfrm>
              <a:custGeom>
                <a:avLst/>
                <a:gdLst>
                  <a:gd name="T0" fmla="*/ 0 w 21600"/>
                  <a:gd name="T1" fmla="*/ 0 h 21600"/>
                  <a:gd name="T2" fmla="*/ 915 w 21600"/>
                  <a:gd name="T3" fmla="*/ 915 h 21600"/>
                  <a:gd name="T4" fmla="*/ 0 w 21600"/>
                  <a:gd name="T5" fmla="*/ 91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Arc 9447"/>
              <p:cNvSpPr>
                <a:spLocks/>
              </p:cNvSpPr>
              <p:nvPr/>
            </p:nvSpPr>
            <p:spPr bwMode="auto">
              <a:xfrm flipV="1">
                <a:off x="8033" y="8687"/>
                <a:ext cx="915" cy="915"/>
              </a:xfrm>
              <a:custGeom>
                <a:avLst/>
                <a:gdLst>
                  <a:gd name="T0" fmla="*/ 0 w 21600"/>
                  <a:gd name="T1" fmla="*/ 0 h 21600"/>
                  <a:gd name="T2" fmla="*/ 915 w 21600"/>
                  <a:gd name="T3" fmla="*/ 915 h 21600"/>
                  <a:gd name="T4" fmla="*/ 0 w 21600"/>
                  <a:gd name="T5" fmla="*/ 91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Arc 9448"/>
              <p:cNvSpPr>
                <a:spLocks/>
              </p:cNvSpPr>
              <p:nvPr/>
            </p:nvSpPr>
            <p:spPr bwMode="auto">
              <a:xfrm flipH="1" flipV="1">
                <a:off x="9375" y="8687"/>
                <a:ext cx="915" cy="915"/>
              </a:xfrm>
              <a:custGeom>
                <a:avLst/>
                <a:gdLst>
                  <a:gd name="T0" fmla="*/ 0 w 21600"/>
                  <a:gd name="T1" fmla="*/ 0 h 21600"/>
                  <a:gd name="T2" fmla="*/ 915 w 21600"/>
                  <a:gd name="T3" fmla="*/ 915 h 21600"/>
                  <a:gd name="T4" fmla="*/ 0 w 21600"/>
                  <a:gd name="T5" fmla="*/ 91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Line 9449"/>
              <p:cNvSpPr>
                <a:spLocks noChangeShapeType="1"/>
              </p:cNvSpPr>
              <p:nvPr/>
            </p:nvSpPr>
            <p:spPr bwMode="auto">
              <a:xfrm>
                <a:off x="10279" y="9597"/>
                <a:ext cx="0" cy="43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Line 9450"/>
              <p:cNvSpPr>
                <a:spLocks noChangeShapeType="1"/>
              </p:cNvSpPr>
              <p:nvPr/>
            </p:nvSpPr>
            <p:spPr bwMode="auto">
              <a:xfrm>
                <a:off x="8042" y="9597"/>
                <a:ext cx="0" cy="43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Line 9451"/>
              <p:cNvSpPr>
                <a:spLocks noChangeShapeType="1"/>
              </p:cNvSpPr>
              <p:nvPr/>
            </p:nvSpPr>
            <p:spPr bwMode="auto">
              <a:xfrm rot="-5400000">
                <a:off x="9159" y="8471"/>
                <a:ext cx="0" cy="43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Line 9452"/>
              <p:cNvSpPr>
                <a:spLocks noChangeShapeType="1"/>
              </p:cNvSpPr>
              <p:nvPr/>
            </p:nvSpPr>
            <p:spPr bwMode="auto">
              <a:xfrm rot="-5400000">
                <a:off x="9162" y="10720"/>
                <a:ext cx="0" cy="43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" name="Line 9453"/>
              <p:cNvSpPr>
                <a:spLocks noChangeShapeType="1"/>
              </p:cNvSpPr>
              <p:nvPr/>
            </p:nvSpPr>
            <p:spPr bwMode="auto">
              <a:xfrm>
                <a:off x="10320" y="9814"/>
                <a:ext cx="4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" name="Line 9454"/>
              <p:cNvSpPr>
                <a:spLocks noChangeShapeType="1"/>
              </p:cNvSpPr>
              <p:nvPr/>
            </p:nvSpPr>
            <p:spPr bwMode="auto">
              <a:xfrm flipH="1">
                <a:off x="7576" y="9815"/>
                <a:ext cx="4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Line 9455"/>
              <p:cNvSpPr>
                <a:spLocks noChangeShapeType="1"/>
              </p:cNvSpPr>
              <p:nvPr/>
            </p:nvSpPr>
            <p:spPr bwMode="auto">
              <a:xfrm rot="-5400000">
                <a:off x="8958" y="8423"/>
                <a:ext cx="4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" name="Line 9456"/>
              <p:cNvSpPr>
                <a:spLocks noChangeShapeType="1"/>
              </p:cNvSpPr>
              <p:nvPr/>
            </p:nvSpPr>
            <p:spPr bwMode="auto">
              <a:xfrm rot="5400000" flipV="1">
                <a:off x="8957" y="11185"/>
                <a:ext cx="4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19" name="Freeform 9457"/>
            <p:cNvSpPr>
              <a:spLocks/>
            </p:cNvSpPr>
            <p:nvPr/>
          </p:nvSpPr>
          <p:spPr bwMode="auto">
            <a:xfrm>
              <a:off x="8085" y="11595"/>
              <a:ext cx="481" cy="473"/>
            </a:xfrm>
            <a:custGeom>
              <a:avLst/>
              <a:gdLst>
                <a:gd name="T0" fmla="*/ 0 w 398"/>
                <a:gd name="T1" fmla="*/ 0 h 473"/>
                <a:gd name="T2" fmla="*/ 0 w 398"/>
                <a:gd name="T3" fmla="*/ 473 h 473"/>
                <a:gd name="T4" fmla="*/ 481 w 398"/>
                <a:gd name="T5" fmla="*/ 473 h 47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8" h="473">
                  <a:moveTo>
                    <a:pt x="0" y="0"/>
                  </a:moveTo>
                  <a:lnTo>
                    <a:pt x="0" y="473"/>
                  </a:lnTo>
                  <a:lnTo>
                    <a:pt x="398" y="47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Text Box 9458"/>
            <p:cNvSpPr txBox="1">
              <a:spLocks noChangeArrowheads="1"/>
            </p:cNvSpPr>
            <p:nvPr/>
          </p:nvSpPr>
          <p:spPr bwMode="auto">
            <a:xfrm>
              <a:off x="8171" y="11457"/>
              <a:ext cx="1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1" name="Text Box 9459"/>
            <p:cNvSpPr txBox="1">
              <a:spLocks noChangeArrowheads="1"/>
            </p:cNvSpPr>
            <p:nvPr/>
          </p:nvSpPr>
          <p:spPr bwMode="auto">
            <a:xfrm>
              <a:off x="10953" y="10125"/>
              <a:ext cx="30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2" name="Text Box 9460"/>
            <p:cNvSpPr txBox="1">
              <a:spLocks noChangeArrowheads="1"/>
            </p:cNvSpPr>
            <p:nvPr/>
          </p:nvSpPr>
          <p:spPr bwMode="auto">
            <a:xfrm>
              <a:off x="8148" y="10125"/>
              <a:ext cx="30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3" name="Text Box 9461"/>
            <p:cNvSpPr txBox="1">
              <a:spLocks noChangeArrowheads="1"/>
            </p:cNvSpPr>
            <p:nvPr/>
          </p:nvSpPr>
          <p:spPr bwMode="auto">
            <a:xfrm>
              <a:off x="9705" y="8835"/>
              <a:ext cx="30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Text Box 9462"/>
            <p:cNvSpPr txBox="1">
              <a:spLocks noChangeArrowheads="1"/>
            </p:cNvSpPr>
            <p:nvPr/>
          </p:nvSpPr>
          <p:spPr bwMode="auto">
            <a:xfrm>
              <a:off x="9705" y="11744"/>
              <a:ext cx="30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r>
                <a:rPr kumimoji="0" lang="en-US" altLang="en-US" sz="1100" b="0" i="1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Text Box 9463"/>
            <p:cNvSpPr txBox="1">
              <a:spLocks noChangeArrowheads="1"/>
            </p:cNvSpPr>
            <p:nvPr/>
          </p:nvSpPr>
          <p:spPr bwMode="auto">
            <a:xfrm>
              <a:off x="9182" y="12171"/>
              <a:ext cx="89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9" name="Group 9422"/>
          <p:cNvGrpSpPr>
            <a:grpSpLocks/>
          </p:cNvGrpSpPr>
          <p:nvPr/>
        </p:nvGrpSpPr>
        <p:grpSpPr bwMode="auto">
          <a:xfrm>
            <a:off x="2197440" y="7603493"/>
            <a:ext cx="2686050" cy="546100"/>
            <a:chOff x="4230" y="9550"/>
            <a:chExt cx="4230" cy="861"/>
          </a:xfrm>
        </p:grpSpPr>
        <p:sp>
          <p:nvSpPr>
            <p:cNvPr id="140" name="Line 9423"/>
            <p:cNvSpPr>
              <a:spLocks noChangeShapeType="1"/>
            </p:cNvSpPr>
            <p:nvPr/>
          </p:nvSpPr>
          <p:spPr bwMode="auto">
            <a:xfrm>
              <a:off x="4370" y="9910"/>
              <a:ext cx="30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Oval 9424"/>
            <p:cNvSpPr>
              <a:spLocks noChangeAspect="1" noChangeArrowheads="1"/>
            </p:cNvSpPr>
            <p:nvPr/>
          </p:nvSpPr>
          <p:spPr bwMode="auto">
            <a:xfrm>
              <a:off x="4320" y="9850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Oval 9425"/>
            <p:cNvSpPr>
              <a:spLocks noChangeAspect="1" noChangeArrowheads="1"/>
            </p:cNvSpPr>
            <p:nvPr/>
          </p:nvSpPr>
          <p:spPr bwMode="auto">
            <a:xfrm>
              <a:off x="7390" y="9850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Oval 9426"/>
            <p:cNvSpPr>
              <a:spLocks noChangeAspect="1" noChangeArrowheads="1"/>
            </p:cNvSpPr>
            <p:nvPr/>
          </p:nvSpPr>
          <p:spPr bwMode="auto">
            <a:xfrm>
              <a:off x="5343" y="9850"/>
              <a:ext cx="115" cy="11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Text Box 9427"/>
            <p:cNvSpPr txBox="1">
              <a:spLocks noChangeArrowheads="1"/>
            </p:cNvSpPr>
            <p:nvPr/>
          </p:nvSpPr>
          <p:spPr bwMode="auto">
            <a:xfrm>
              <a:off x="4230" y="9557"/>
              <a:ext cx="3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5" name="Text Box 9428"/>
            <p:cNvSpPr txBox="1">
              <a:spLocks noChangeArrowheads="1"/>
            </p:cNvSpPr>
            <p:nvPr/>
          </p:nvSpPr>
          <p:spPr bwMode="auto">
            <a:xfrm>
              <a:off x="5260" y="9557"/>
              <a:ext cx="3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6" name="Text Box 9429"/>
            <p:cNvSpPr txBox="1">
              <a:spLocks noChangeArrowheads="1"/>
            </p:cNvSpPr>
            <p:nvPr/>
          </p:nvSpPr>
          <p:spPr bwMode="auto">
            <a:xfrm>
              <a:off x="7290" y="9557"/>
              <a:ext cx="3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7" name="Oval 9430"/>
            <p:cNvSpPr>
              <a:spLocks noChangeArrowheads="1"/>
            </p:cNvSpPr>
            <p:nvPr/>
          </p:nvSpPr>
          <p:spPr bwMode="auto">
            <a:xfrm>
              <a:off x="4250" y="9550"/>
              <a:ext cx="250" cy="25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Oval 9431"/>
            <p:cNvSpPr>
              <a:spLocks noChangeArrowheads="1"/>
            </p:cNvSpPr>
            <p:nvPr/>
          </p:nvSpPr>
          <p:spPr bwMode="auto">
            <a:xfrm>
              <a:off x="5270" y="9557"/>
              <a:ext cx="250" cy="25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Oval 9432"/>
            <p:cNvSpPr>
              <a:spLocks noChangeArrowheads="1"/>
            </p:cNvSpPr>
            <p:nvPr/>
          </p:nvSpPr>
          <p:spPr bwMode="auto">
            <a:xfrm>
              <a:off x="7300" y="9557"/>
              <a:ext cx="250" cy="25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Line 9433"/>
            <p:cNvSpPr>
              <a:spLocks noChangeShapeType="1"/>
            </p:cNvSpPr>
            <p:nvPr/>
          </p:nvSpPr>
          <p:spPr bwMode="auto">
            <a:xfrm>
              <a:off x="4370" y="10017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Line 9434"/>
            <p:cNvSpPr>
              <a:spLocks noChangeShapeType="1"/>
            </p:cNvSpPr>
            <p:nvPr/>
          </p:nvSpPr>
          <p:spPr bwMode="auto">
            <a:xfrm>
              <a:off x="5390" y="10017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Line 9435"/>
            <p:cNvSpPr>
              <a:spLocks noChangeShapeType="1"/>
            </p:cNvSpPr>
            <p:nvPr/>
          </p:nvSpPr>
          <p:spPr bwMode="auto">
            <a:xfrm>
              <a:off x="7460" y="10017"/>
              <a:ext cx="0" cy="2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Line 9436"/>
            <p:cNvSpPr>
              <a:spLocks noChangeShapeType="1"/>
            </p:cNvSpPr>
            <p:nvPr/>
          </p:nvSpPr>
          <p:spPr bwMode="auto">
            <a:xfrm>
              <a:off x="4370" y="10130"/>
              <a:ext cx="10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Line 9437"/>
            <p:cNvSpPr>
              <a:spLocks noChangeShapeType="1"/>
            </p:cNvSpPr>
            <p:nvPr/>
          </p:nvSpPr>
          <p:spPr bwMode="auto">
            <a:xfrm>
              <a:off x="5400" y="10137"/>
              <a:ext cx="20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Text Box 9438"/>
            <p:cNvSpPr txBox="1">
              <a:spLocks noChangeArrowheads="1"/>
            </p:cNvSpPr>
            <p:nvPr/>
          </p:nvSpPr>
          <p:spPr bwMode="auto">
            <a:xfrm>
              <a:off x="4580" y="10161"/>
              <a:ext cx="5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0.5 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6" name="Text Box 9439"/>
            <p:cNvSpPr txBox="1">
              <a:spLocks noChangeArrowheads="1"/>
            </p:cNvSpPr>
            <p:nvPr/>
          </p:nvSpPr>
          <p:spPr bwMode="auto">
            <a:xfrm>
              <a:off x="6190" y="10161"/>
              <a:ext cx="5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1.0 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" name="Line 9440"/>
            <p:cNvSpPr>
              <a:spLocks noChangeShapeType="1"/>
            </p:cNvSpPr>
            <p:nvPr/>
          </p:nvSpPr>
          <p:spPr bwMode="auto">
            <a:xfrm>
              <a:off x="7560" y="9910"/>
              <a:ext cx="63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Text Box 9441"/>
            <p:cNvSpPr txBox="1">
              <a:spLocks noChangeArrowheads="1"/>
            </p:cNvSpPr>
            <p:nvPr/>
          </p:nvSpPr>
          <p:spPr bwMode="auto">
            <a:xfrm>
              <a:off x="8170" y="9761"/>
              <a:ext cx="2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1190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2264731" y="390526"/>
            <a:ext cx="2605715" cy="1695450"/>
            <a:chOff x="2264731" y="390526"/>
            <a:chExt cx="2605715" cy="1695450"/>
          </a:xfrm>
        </p:grpSpPr>
        <p:grpSp>
          <p:nvGrpSpPr>
            <p:cNvPr id="3" name="Group 9405"/>
            <p:cNvGrpSpPr>
              <a:grpSpLocks/>
            </p:cNvGrpSpPr>
            <p:nvPr/>
          </p:nvGrpSpPr>
          <p:grpSpPr bwMode="auto">
            <a:xfrm>
              <a:off x="2264731" y="390526"/>
              <a:ext cx="2605715" cy="1695450"/>
              <a:chOff x="8035" y="8664"/>
              <a:chExt cx="4103" cy="2670"/>
            </a:xfrm>
          </p:grpSpPr>
          <p:sp>
            <p:nvSpPr>
              <p:cNvPr id="4" name="Line 9406"/>
              <p:cNvSpPr>
                <a:spLocks noChangeShapeType="1"/>
              </p:cNvSpPr>
              <p:nvPr/>
            </p:nvSpPr>
            <p:spPr bwMode="auto">
              <a:xfrm>
                <a:off x="8142" y="11334"/>
                <a:ext cx="399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" name="Line 9407"/>
              <p:cNvSpPr>
                <a:spLocks noChangeShapeType="1"/>
              </p:cNvSpPr>
              <p:nvPr/>
            </p:nvSpPr>
            <p:spPr bwMode="auto">
              <a:xfrm flipV="1">
                <a:off x="8142" y="8688"/>
                <a:ext cx="0" cy="264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" name="Freeform 9408"/>
              <p:cNvSpPr>
                <a:spLocks/>
              </p:cNvSpPr>
              <p:nvPr/>
            </p:nvSpPr>
            <p:spPr bwMode="auto">
              <a:xfrm>
                <a:off x="8136" y="9354"/>
                <a:ext cx="2640" cy="1974"/>
              </a:xfrm>
              <a:custGeom>
                <a:avLst/>
                <a:gdLst>
                  <a:gd name="T0" fmla="*/ 0 w 2640"/>
                  <a:gd name="T1" fmla="*/ 0 h 1974"/>
                  <a:gd name="T2" fmla="*/ 2640 w 2640"/>
                  <a:gd name="T3" fmla="*/ 432 h 1974"/>
                  <a:gd name="T4" fmla="*/ 2640 w 2640"/>
                  <a:gd name="T5" fmla="*/ 1974 h 197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640" h="1974">
                    <a:moveTo>
                      <a:pt x="0" y="0"/>
                    </a:moveTo>
                    <a:lnTo>
                      <a:pt x="2640" y="432"/>
                    </a:lnTo>
                    <a:lnTo>
                      <a:pt x="2640" y="1974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" name="Line 9409"/>
              <p:cNvSpPr>
                <a:spLocks noChangeShapeType="1"/>
              </p:cNvSpPr>
              <p:nvPr/>
            </p:nvSpPr>
            <p:spPr bwMode="auto">
              <a:xfrm>
                <a:off x="8136" y="10614"/>
                <a:ext cx="264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" name="Freeform 9410"/>
              <p:cNvSpPr>
                <a:spLocks/>
              </p:cNvSpPr>
              <p:nvPr/>
            </p:nvSpPr>
            <p:spPr bwMode="auto">
              <a:xfrm>
                <a:off x="8772" y="9552"/>
                <a:ext cx="648" cy="1776"/>
              </a:xfrm>
              <a:custGeom>
                <a:avLst/>
                <a:gdLst>
                  <a:gd name="T0" fmla="*/ 648 w 648"/>
                  <a:gd name="T1" fmla="*/ 1776 h 1776"/>
                  <a:gd name="T2" fmla="*/ 0 w 648"/>
                  <a:gd name="T3" fmla="*/ 1056 h 1776"/>
                  <a:gd name="T4" fmla="*/ 582 w 648"/>
                  <a:gd name="T5" fmla="*/ 0 h 177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48" h="1776">
                    <a:moveTo>
                      <a:pt x="648" y="1776"/>
                    </a:moveTo>
                    <a:lnTo>
                      <a:pt x="0" y="1056"/>
                    </a:lnTo>
                    <a:lnTo>
                      <a:pt x="582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" name="Text Box 9411"/>
              <p:cNvSpPr txBox="1">
                <a:spLocks noChangeArrowheads="1"/>
              </p:cNvSpPr>
              <p:nvPr/>
            </p:nvSpPr>
            <p:spPr bwMode="auto">
              <a:xfrm>
                <a:off x="11736" y="11058"/>
                <a:ext cx="276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x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" name="Text Box 9412"/>
              <p:cNvSpPr txBox="1">
                <a:spLocks noChangeArrowheads="1"/>
              </p:cNvSpPr>
              <p:nvPr/>
            </p:nvSpPr>
            <p:spPr bwMode="auto">
              <a:xfrm>
                <a:off x="8190" y="8664"/>
                <a:ext cx="276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y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" name="Text Box 9413"/>
              <p:cNvSpPr txBox="1">
                <a:spLocks noChangeArrowheads="1"/>
              </p:cNvSpPr>
              <p:nvPr/>
            </p:nvSpPr>
            <p:spPr bwMode="auto">
              <a:xfrm>
                <a:off x="8118" y="9108"/>
                <a:ext cx="690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(0,3)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" name="Text Box 9414"/>
              <p:cNvSpPr txBox="1">
                <a:spLocks noChangeArrowheads="1"/>
              </p:cNvSpPr>
              <p:nvPr/>
            </p:nvSpPr>
            <p:spPr bwMode="auto">
              <a:xfrm>
                <a:off x="9276" y="9288"/>
                <a:ext cx="852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(2,2.5)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" name="Text Box 9415"/>
              <p:cNvSpPr txBox="1">
                <a:spLocks noChangeArrowheads="1"/>
              </p:cNvSpPr>
              <p:nvPr/>
            </p:nvSpPr>
            <p:spPr bwMode="auto">
              <a:xfrm>
                <a:off x="10661" y="9594"/>
                <a:ext cx="690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(4,2)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" name="Text Box 9416"/>
              <p:cNvSpPr txBox="1">
                <a:spLocks noChangeArrowheads="1"/>
              </p:cNvSpPr>
              <p:nvPr/>
            </p:nvSpPr>
            <p:spPr bwMode="auto">
              <a:xfrm>
                <a:off x="8035" y="10008"/>
                <a:ext cx="690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(0,1)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" name="Text Box 9417"/>
              <p:cNvSpPr txBox="1">
                <a:spLocks noChangeArrowheads="1"/>
              </p:cNvSpPr>
              <p:nvPr/>
            </p:nvSpPr>
            <p:spPr bwMode="auto">
              <a:xfrm>
                <a:off x="9107" y="10332"/>
                <a:ext cx="690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(1,1)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" name="Text Box 9418"/>
              <p:cNvSpPr txBox="1">
                <a:spLocks noChangeArrowheads="1"/>
              </p:cNvSpPr>
              <p:nvPr/>
            </p:nvSpPr>
            <p:spPr bwMode="auto">
              <a:xfrm>
                <a:off x="10691" y="10368"/>
                <a:ext cx="690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(4,1)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" name="Text Box 9419"/>
              <p:cNvSpPr txBox="1">
                <a:spLocks noChangeArrowheads="1"/>
              </p:cNvSpPr>
              <p:nvPr/>
            </p:nvSpPr>
            <p:spPr bwMode="auto">
              <a:xfrm>
                <a:off x="8348" y="11030"/>
                <a:ext cx="690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(0,0)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" name="Text Box 9420"/>
              <p:cNvSpPr txBox="1">
                <a:spLocks noChangeArrowheads="1"/>
              </p:cNvSpPr>
              <p:nvPr/>
            </p:nvSpPr>
            <p:spPr bwMode="auto">
              <a:xfrm>
                <a:off x="9545" y="11040"/>
                <a:ext cx="690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(2,0)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" name="Text Box 9421"/>
              <p:cNvSpPr txBox="1">
                <a:spLocks noChangeArrowheads="1"/>
              </p:cNvSpPr>
              <p:nvPr/>
            </p:nvSpPr>
            <p:spPr bwMode="auto">
              <a:xfrm>
                <a:off x="10672" y="11058"/>
                <a:ext cx="690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(4,0)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0" name="Oval 19"/>
            <p:cNvSpPr/>
            <p:nvPr/>
          </p:nvSpPr>
          <p:spPr>
            <a:xfrm>
              <a:off x="2347929" y="870586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68805" y="1000591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3803895" y="1102974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2355192" y="1424108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2829971" y="1424108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3794469" y="1426587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2354799" y="1886904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3113852" y="1885953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3792124" y="1886905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Rectangle 53"/>
          <p:cNvSpPr>
            <a:spLocks noChangeArrowheads="1"/>
          </p:cNvSpPr>
          <p:nvPr/>
        </p:nvSpPr>
        <p:spPr bwMode="auto">
          <a:xfrm>
            <a:off x="2162175" y="2337435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2071383" y="2337435"/>
            <a:ext cx="2672067" cy="1919288"/>
            <a:chOff x="2071383" y="2337435"/>
            <a:chExt cx="2672067" cy="1919288"/>
          </a:xfrm>
        </p:grpSpPr>
        <p:grpSp>
          <p:nvGrpSpPr>
            <p:cNvPr id="31" name="Group 9382"/>
            <p:cNvGrpSpPr>
              <a:grpSpLocks/>
            </p:cNvGrpSpPr>
            <p:nvPr/>
          </p:nvGrpSpPr>
          <p:grpSpPr bwMode="auto">
            <a:xfrm>
              <a:off x="2162175" y="2337435"/>
              <a:ext cx="2581275" cy="1919288"/>
              <a:chOff x="4080" y="7660"/>
              <a:chExt cx="4065" cy="3023"/>
            </a:xfrm>
          </p:grpSpPr>
          <p:sp>
            <p:nvSpPr>
              <p:cNvPr id="32" name="Rectangle 9383" descr="Dark upward diagonal"/>
              <p:cNvSpPr>
                <a:spLocks noChangeArrowheads="1"/>
              </p:cNvSpPr>
              <p:nvPr/>
            </p:nvSpPr>
            <p:spPr bwMode="auto">
              <a:xfrm>
                <a:off x="4211" y="10540"/>
                <a:ext cx="360" cy="14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" name="Line 9384"/>
              <p:cNvSpPr>
                <a:spLocks noChangeShapeType="1"/>
              </p:cNvSpPr>
              <p:nvPr/>
            </p:nvSpPr>
            <p:spPr bwMode="auto">
              <a:xfrm>
                <a:off x="4397" y="10330"/>
                <a:ext cx="374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4" name="Line 9385"/>
              <p:cNvSpPr>
                <a:spLocks noChangeShapeType="1"/>
              </p:cNvSpPr>
              <p:nvPr/>
            </p:nvSpPr>
            <p:spPr bwMode="auto">
              <a:xfrm flipV="1">
                <a:off x="4397" y="7684"/>
                <a:ext cx="0" cy="264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" name="Freeform 9386"/>
              <p:cNvSpPr>
                <a:spLocks/>
              </p:cNvSpPr>
              <p:nvPr/>
            </p:nvSpPr>
            <p:spPr bwMode="auto">
              <a:xfrm>
                <a:off x="4391" y="8350"/>
                <a:ext cx="2640" cy="1974"/>
              </a:xfrm>
              <a:custGeom>
                <a:avLst/>
                <a:gdLst>
                  <a:gd name="T0" fmla="*/ 0 w 2640"/>
                  <a:gd name="T1" fmla="*/ 0 h 1974"/>
                  <a:gd name="T2" fmla="*/ 2640 w 2640"/>
                  <a:gd name="T3" fmla="*/ 432 h 1974"/>
                  <a:gd name="T4" fmla="*/ 2640 w 2640"/>
                  <a:gd name="T5" fmla="*/ 1974 h 197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640" h="1974">
                    <a:moveTo>
                      <a:pt x="0" y="0"/>
                    </a:moveTo>
                    <a:lnTo>
                      <a:pt x="2640" y="432"/>
                    </a:lnTo>
                    <a:lnTo>
                      <a:pt x="2640" y="1974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6" name="Line 9387"/>
              <p:cNvSpPr>
                <a:spLocks noChangeShapeType="1"/>
              </p:cNvSpPr>
              <p:nvPr/>
            </p:nvSpPr>
            <p:spPr bwMode="auto">
              <a:xfrm>
                <a:off x="4391" y="9610"/>
                <a:ext cx="264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7" name="Freeform 9388"/>
              <p:cNvSpPr>
                <a:spLocks/>
              </p:cNvSpPr>
              <p:nvPr/>
            </p:nvSpPr>
            <p:spPr bwMode="auto">
              <a:xfrm>
                <a:off x="5027" y="8548"/>
                <a:ext cx="648" cy="1776"/>
              </a:xfrm>
              <a:custGeom>
                <a:avLst/>
                <a:gdLst>
                  <a:gd name="T0" fmla="*/ 648 w 648"/>
                  <a:gd name="T1" fmla="*/ 1776 h 1776"/>
                  <a:gd name="T2" fmla="*/ 0 w 648"/>
                  <a:gd name="T3" fmla="*/ 1056 h 1776"/>
                  <a:gd name="T4" fmla="*/ 582 w 648"/>
                  <a:gd name="T5" fmla="*/ 0 h 177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48" h="1776">
                    <a:moveTo>
                      <a:pt x="648" y="1776"/>
                    </a:moveTo>
                    <a:lnTo>
                      <a:pt x="0" y="1056"/>
                    </a:lnTo>
                    <a:lnTo>
                      <a:pt x="582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8" name="Text Box 9389"/>
              <p:cNvSpPr txBox="1">
                <a:spLocks noChangeArrowheads="1"/>
              </p:cNvSpPr>
              <p:nvPr/>
            </p:nvSpPr>
            <p:spPr bwMode="auto">
              <a:xfrm>
                <a:off x="7791" y="10054"/>
                <a:ext cx="276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x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" name="Text Box 9390"/>
              <p:cNvSpPr txBox="1">
                <a:spLocks noChangeArrowheads="1"/>
              </p:cNvSpPr>
              <p:nvPr/>
            </p:nvSpPr>
            <p:spPr bwMode="auto">
              <a:xfrm>
                <a:off x="4445" y="7660"/>
                <a:ext cx="276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y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" name="AutoShape 9391"/>
              <p:cNvSpPr>
                <a:spLocks noChangeArrowheads="1"/>
              </p:cNvSpPr>
              <p:nvPr/>
            </p:nvSpPr>
            <p:spPr bwMode="auto">
              <a:xfrm>
                <a:off x="4277" y="10330"/>
                <a:ext cx="243" cy="21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grpSp>
            <p:nvGrpSpPr>
              <p:cNvPr id="41" name="Group 9392"/>
              <p:cNvGrpSpPr>
                <a:grpSpLocks/>
              </p:cNvGrpSpPr>
              <p:nvPr/>
            </p:nvGrpSpPr>
            <p:grpSpPr bwMode="auto">
              <a:xfrm rot="5400000" flipH="1">
                <a:off x="4105" y="8201"/>
                <a:ext cx="267" cy="317"/>
                <a:chOff x="10632" y="11328"/>
                <a:chExt cx="267" cy="317"/>
              </a:xfrm>
            </p:grpSpPr>
            <p:sp>
              <p:nvSpPr>
                <p:cNvPr id="51" name="AutoShape 9393"/>
                <p:cNvSpPr>
                  <a:spLocks noChangeArrowheads="1"/>
                </p:cNvSpPr>
                <p:nvPr/>
              </p:nvSpPr>
              <p:spPr bwMode="auto">
                <a:xfrm>
                  <a:off x="10656" y="11328"/>
                  <a:ext cx="243" cy="21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52" name="Oval 9394"/>
                <p:cNvSpPr>
                  <a:spLocks noChangeAspect="1" noChangeArrowheads="1"/>
                </p:cNvSpPr>
                <p:nvPr/>
              </p:nvSpPr>
              <p:spPr bwMode="auto">
                <a:xfrm>
                  <a:off x="10632" y="11544"/>
                  <a:ext cx="101" cy="101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53" name="Oval 9395"/>
                <p:cNvSpPr>
                  <a:spLocks noChangeAspect="1" noChangeArrowheads="1"/>
                </p:cNvSpPr>
                <p:nvPr/>
              </p:nvSpPr>
              <p:spPr bwMode="auto">
                <a:xfrm>
                  <a:off x="10794" y="11538"/>
                  <a:ext cx="101" cy="101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</p:grpSp>
          <p:grpSp>
            <p:nvGrpSpPr>
              <p:cNvPr id="42" name="Group 9396"/>
              <p:cNvGrpSpPr>
                <a:grpSpLocks/>
              </p:cNvGrpSpPr>
              <p:nvPr/>
            </p:nvGrpSpPr>
            <p:grpSpPr bwMode="auto">
              <a:xfrm rot="5400000" flipH="1">
                <a:off x="4105" y="9461"/>
                <a:ext cx="267" cy="317"/>
                <a:chOff x="10632" y="11328"/>
                <a:chExt cx="267" cy="317"/>
              </a:xfrm>
            </p:grpSpPr>
            <p:sp>
              <p:nvSpPr>
                <p:cNvPr id="48" name="AutoShape 9397"/>
                <p:cNvSpPr>
                  <a:spLocks noChangeArrowheads="1"/>
                </p:cNvSpPr>
                <p:nvPr/>
              </p:nvSpPr>
              <p:spPr bwMode="auto">
                <a:xfrm>
                  <a:off x="10656" y="11328"/>
                  <a:ext cx="243" cy="210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49" name="Oval 9398"/>
                <p:cNvSpPr>
                  <a:spLocks noChangeAspect="1" noChangeArrowheads="1"/>
                </p:cNvSpPr>
                <p:nvPr/>
              </p:nvSpPr>
              <p:spPr bwMode="auto">
                <a:xfrm>
                  <a:off x="10632" y="11544"/>
                  <a:ext cx="101" cy="101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50" name="Oval 9399"/>
                <p:cNvSpPr>
                  <a:spLocks noChangeAspect="1" noChangeArrowheads="1"/>
                </p:cNvSpPr>
                <p:nvPr/>
              </p:nvSpPr>
              <p:spPr bwMode="auto">
                <a:xfrm>
                  <a:off x="10794" y="11538"/>
                  <a:ext cx="101" cy="101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</p:grpSp>
          <p:sp>
            <p:nvSpPr>
              <p:cNvPr id="43" name="Line 9400"/>
              <p:cNvSpPr>
                <a:spLocks noChangeShapeType="1"/>
              </p:cNvSpPr>
              <p:nvPr/>
            </p:nvSpPr>
            <p:spPr bwMode="auto">
              <a:xfrm>
                <a:off x="7022" y="8784"/>
                <a:ext cx="555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" name="Line 9401"/>
              <p:cNvSpPr>
                <a:spLocks noChangeShapeType="1"/>
              </p:cNvSpPr>
              <p:nvPr/>
            </p:nvSpPr>
            <p:spPr bwMode="auto">
              <a:xfrm>
                <a:off x="7037" y="9601"/>
                <a:ext cx="555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" name="Line 9402"/>
              <p:cNvSpPr>
                <a:spLocks noChangeShapeType="1"/>
              </p:cNvSpPr>
              <p:nvPr/>
            </p:nvSpPr>
            <p:spPr bwMode="auto">
              <a:xfrm>
                <a:off x="7037" y="10336"/>
                <a:ext cx="555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" name="Line 9403"/>
              <p:cNvSpPr>
                <a:spLocks noChangeShapeType="1"/>
              </p:cNvSpPr>
              <p:nvPr/>
            </p:nvSpPr>
            <p:spPr bwMode="auto">
              <a:xfrm>
                <a:off x="5605" y="8559"/>
                <a:ext cx="555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" name="Line 9404"/>
              <p:cNvSpPr>
                <a:spLocks noChangeShapeType="1"/>
              </p:cNvSpPr>
              <p:nvPr/>
            </p:nvSpPr>
            <p:spPr bwMode="auto">
              <a:xfrm>
                <a:off x="4397" y="8349"/>
                <a:ext cx="555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54" name="Rectangle 9383" descr="Dark upward diagonal"/>
            <p:cNvSpPr>
              <a:spLocks noChangeArrowheads="1"/>
            </p:cNvSpPr>
            <p:nvPr/>
          </p:nvSpPr>
          <p:spPr bwMode="auto">
            <a:xfrm rot="5400000">
              <a:off x="2002478" y="2741527"/>
              <a:ext cx="228600" cy="90790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5" name="Rectangle 9383" descr="Dark upward diagonal"/>
            <p:cNvSpPr>
              <a:spLocks noChangeArrowheads="1"/>
            </p:cNvSpPr>
            <p:nvPr/>
          </p:nvSpPr>
          <p:spPr bwMode="auto">
            <a:xfrm rot="5400000">
              <a:off x="2002478" y="3533914"/>
              <a:ext cx="228600" cy="90790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2227262" y="4458619"/>
            <a:ext cx="2563165" cy="1882237"/>
            <a:chOff x="2227262" y="4458619"/>
            <a:chExt cx="2563165" cy="1882237"/>
          </a:xfrm>
        </p:grpSpPr>
        <p:grpSp>
          <p:nvGrpSpPr>
            <p:cNvPr id="57" name="Group 9714"/>
            <p:cNvGrpSpPr>
              <a:grpSpLocks/>
            </p:cNvGrpSpPr>
            <p:nvPr/>
          </p:nvGrpSpPr>
          <p:grpSpPr bwMode="auto">
            <a:xfrm>
              <a:off x="2227262" y="4458619"/>
              <a:ext cx="2563165" cy="1882237"/>
              <a:chOff x="6323" y="5422"/>
              <a:chExt cx="3472" cy="2549"/>
            </a:xfrm>
          </p:grpSpPr>
          <p:sp>
            <p:nvSpPr>
              <p:cNvPr id="58" name="Rectangle 9715" descr="Wide upward diagonal"/>
              <p:cNvSpPr>
                <a:spLocks noChangeArrowheads="1"/>
              </p:cNvSpPr>
              <p:nvPr/>
            </p:nvSpPr>
            <p:spPr bwMode="auto">
              <a:xfrm>
                <a:off x="6323" y="5767"/>
                <a:ext cx="188" cy="219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9" name="Oval 9716"/>
              <p:cNvSpPr>
                <a:spLocks noChangeArrowheads="1"/>
              </p:cNvSpPr>
              <p:nvPr/>
            </p:nvSpPr>
            <p:spPr bwMode="auto">
              <a:xfrm>
                <a:off x="6510" y="6937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0" name="Oval 9717"/>
              <p:cNvSpPr>
                <a:spLocks noChangeArrowheads="1"/>
              </p:cNvSpPr>
              <p:nvPr/>
            </p:nvSpPr>
            <p:spPr bwMode="auto">
              <a:xfrm>
                <a:off x="6511" y="6026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1" name="AutoShape 9718"/>
              <p:cNvSpPr>
                <a:spLocks noChangeArrowheads="1"/>
              </p:cNvSpPr>
              <p:nvPr/>
            </p:nvSpPr>
            <p:spPr bwMode="auto">
              <a:xfrm rot="5400000">
                <a:off x="6495" y="7612"/>
                <a:ext cx="165" cy="14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2" name="Rectangle 9719"/>
              <p:cNvSpPr>
                <a:spLocks noChangeArrowheads="1"/>
              </p:cNvSpPr>
              <p:nvPr/>
            </p:nvSpPr>
            <p:spPr bwMode="auto">
              <a:xfrm>
                <a:off x="6675" y="6080"/>
                <a:ext cx="1605" cy="1605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3" name="Freeform 9720"/>
              <p:cNvSpPr>
                <a:spLocks/>
              </p:cNvSpPr>
              <p:nvPr/>
            </p:nvSpPr>
            <p:spPr bwMode="auto">
              <a:xfrm>
                <a:off x="7227" y="6080"/>
                <a:ext cx="281" cy="1605"/>
              </a:xfrm>
              <a:custGeom>
                <a:avLst/>
                <a:gdLst>
                  <a:gd name="T0" fmla="*/ 275 w 281"/>
                  <a:gd name="T1" fmla="*/ 1605 h 1605"/>
                  <a:gd name="T2" fmla="*/ 0 w 281"/>
                  <a:gd name="T3" fmla="*/ 1041 h 1605"/>
                  <a:gd name="T4" fmla="*/ 281 w 281"/>
                  <a:gd name="T5" fmla="*/ 0 h 16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1" h="1605">
                    <a:moveTo>
                      <a:pt x="275" y="1605"/>
                    </a:moveTo>
                    <a:lnTo>
                      <a:pt x="0" y="1041"/>
                    </a:lnTo>
                    <a:lnTo>
                      <a:pt x="281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4" name="Freeform 9721"/>
              <p:cNvSpPr>
                <a:spLocks/>
              </p:cNvSpPr>
              <p:nvPr/>
            </p:nvSpPr>
            <p:spPr bwMode="auto">
              <a:xfrm>
                <a:off x="6675" y="6883"/>
                <a:ext cx="1605" cy="235"/>
              </a:xfrm>
              <a:custGeom>
                <a:avLst/>
                <a:gdLst>
                  <a:gd name="T0" fmla="*/ 0 w 1605"/>
                  <a:gd name="T1" fmla="*/ 127 h 235"/>
                  <a:gd name="T2" fmla="*/ 552 w 1605"/>
                  <a:gd name="T3" fmla="*/ 235 h 235"/>
                  <a:gd name="T4" fmla="*/ 1605 w 1605"/>
                  <a:gd name="T5" fmla="*/ 0 h 23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605" h="235">
                    <a:moveTo>
                      <a:pt x="0" y="127"/>
                    </a:moveTo>
                    <a:lnTo>
                      <a:pt x="552" y="235"/>
                    </a:lnTo>
                    <a:lnTo>
                      <a:pt x="160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5" name="Line 9722"/>
              <p:cNvSpPr>
                <a:spLocks noChangeShapeType="1"/>
              </p:cNvSpPr>
              <p:nvPr/>
            </p:nvSpPr>
            <p:spPr bwMode="auto">
              <a:xfrm>
                <a:off x="8886" y="7678"/>
                <a:ext cx="53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6" name="Line 9723"/>
              <p:cNvSpPr>
                <a:spLocks noChangeShapeType="1"/>
              </p:cNvSpPr>
              <p:nvPr/>
            </p:nvSpPr>
            <p:spPr bwMode="auto">
              <a:xfrm flipV="1">
                <a:off x="6668" y="5521"/>
                <a:ext cx="0" cy="5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7" name="Text Box 9724"/>
              <p:cNvSpPr txBox="1">
                <a:spLocks noChangeArrowheads="1"/>
              </p:cNvSpPr>
              <p:nvPr/>
            </p:nvSpPr>
            <p:spPr bwMode="auto">
              <a:xfrm>
                <a:off x="9457" y="7512"/>
                <a:ext cx="18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x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" name="Text Box 9725"/>
              <p:cNvSpPr txBox="1">
                <a:spLocks noChangeArrowheads="1"/>
              </p:cNvSpPr>
              <p:nvPr/>
            </p:nvSpPr>
            <p:spPr bwMode="auto">
              <a:xfrm>
                <a:off x="6777" y="5422"/>
                <a:ext cx="18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y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" name="Text Box 9726"/>
              <p:cNvSpPr txBox="1">
                <a:spLocks noChangeArrowheads="1"/>
              </p:cNvSpPr>
              <p:nvPr/>
            </p:nvSpPr>
            <p:spPr bwMode="auto">
              <a:xfrm>
                <a:off x="7979" y="7716"/>
                <a:ext cx="601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(1,0)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" name="Text Box 9727"/>
              <p:cNvSpPr txBox="1">
                <a:spLocks noChangeArrowheads="1"/>
              </p:cNvSpPr>
              <p:nvPr/>
            </p:nvSpPr>
            <p:spPr bwMode="auto">
              <a:xfrm>
                <a:off x="6635" y="5799"/>
                <a:ext cx="525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(0,1)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" name="Text Box 9737"/>
              <p:cNvSpPr txBox="1">
                <a:spLocks noChangeArrowheads="1"/>
              </p:cNvSpPr>
              <p:nvPr/>
            </p:nvSpPr>
            <p:spPr bwMode="auto">
              <a:xfrm>
                <a:off x="7764" y="6412"/>
                <a:ext cx="593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(1,.5)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2" name="Text Box 9738"/>
              <p:cNvSpPr txBox="1">
                <a:spLocks noChangeArrowheads="1"/>
              </p:cNvSpPr>
              <p:nvPr/>
            </p:nvSpPr>
            <p:spPr bwMode="auto">
              <a:xfrm>
                <a:off x="7981" y="5799"/>
                <a:ext cx="570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(1,1)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3" name="Text Box 9739"/>
              <p:cNvSpPr txBox="1">
                <a:spLocks noChangeArrowheads="1"/>
              </p:cNvSpPr>
              <p:nvPr/>
            </p:nvSpPr>
            <p:spPr bwMode="auto">
              <a:xfrm>
                <a:off x="7251" y="5799"/>
                <a:ext cx="638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(.5,1)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4" name="Text Box 9740"/>
              <p:cNvSpPr txBox="1">
                <a:spLocks noChangeArrowheads="1"/>
              </p:cNvSpPr>
              <p:nvPr/>
            </p:nvSpPr>
            <p:spPr bwMode="auto">
              <a:xfrm>
                <a:off x="7207" y="7716"/>
                <a:ext cx="593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(.5,0)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5" name="Text Box 9741"/>
              <p:cNvSpPr txBox="1">
                <a:spLocks noChangeArrowheads="1"/>
              </p:cNvSpPr>
              <p:nvPr/>
            </p:nvSpPr>
            <p:spPr bwMode="auto">
              <a:xfrm>
                <a:off x="6669" y="6508"/>
                <a:ext cx="54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(0,.4)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6" name="Text Box 9742"/>
              <p:cNvSpPr txBox="1">
                <a:spLocks noChangeArrowheads="1"/>
              </p:cNvSpPr>
              <p:nvPr/>
            </p:nvSpPr>
            <p:spPr bwMode="auto">
              <a:xfrm>
                <a:off x="6595" y="7701"/>
                <a:ext cx="525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(0,0)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7" name="Text Box 9743"/>
              <p:cNvSpPr txBox="1">
                <a:spLocks noChangeArrowheads="1"/>
              </p:cNvSpPr>
              <p:nvPr/>
            </p:nvSpPr>
            <p:spPr bwMode="auto">
              <a:xfrm>
                <a:off x="7238" y="7070"/>
                <a:ext cx="563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(.4,.4)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8" name="Text Box 9744"/>
              <p:cNvSpPr txBox="1">
                <a:spLocks noChangeArrowheads="1"/>
              </p:cNvSpPr>
              <p:nvPr/>
            </p:nvSpPr>
            <p:spPr bwMode="auto">
              <a:xfrm>
                <a:off x="8871" y="6673"/>
                <a:ext cx="924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u</a:t>
                </a: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 = 0.01m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" name="Text Box 9745"/>
              <p:cNvSpPr txBox="1">
                <a:spLocks noChangeArrowheads="1"/>
              </p:cNvSpPr>
              <p:nvPr/>
            </p:nvSpPr>
            <p:spPr bwMode="auto">
              <a:xfrm>
                <a:off x="7127" y="5428"/>
                <a:ext cx="212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E</a:t>
                </a: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 = 100 Pa, </a:t>
                </a: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  <a:sym typeface="Symbol" panose="05050102010706020507" pitchFamily="18" charset="2"/>
                  </a:rPr>
                  <a:t></a:t>
                </a: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 = 0.25</a:t>
                </a:r>
                <a:endPara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  <p:sp>
            <p:nvSpPr>
              <p:cNvPr id="80" name="Line 9746"/>
              <p:cNvSpPr>
                <a:spLocks noChangeShapeType="1"/>
              </p:cNvSpPr>
              <p:nvPr/>
            </p:nvSpPr>
            <p:spPr bwMode="auto">
              <a:xfrm>
                <a:off x="8287" y="6075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1" name="Line 9747"/>
              <p:cNvSpPr>
                <a:spLocks noChangeShapeType="1"/>
              </p:cNvSpPr>
              <p:nvPr/>
            </p:nvSpPr>
            <p:spPr bwMode="auto">
              <a:xfrm>
                <a:off x="8287" y="7688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2" name="Line 9748"/>
              <p:cNvSpPr>
                <a:spLocks noChangeShapeType="1"/>
              </p:cNvSpPr>
              <p:nvPr/>
            </p:nvSpPr>
            <p:spPr bwMode="auto">
              <a:xfrm>
                <a:off x="8298" y="7038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3" name="Line 9749"/>
              <p:cNvSpPr>
                <a:spLocks noChangeShapeType="1"/>
              </p:cNvSpPr>
              <p:nvPr/>
            </p:nvSpPr>
            <p:spPr bwMode="auto">
              <a:xfrm>
                <a:off x="8804" y="6074"/>
                <a:ext cx="0" cy="159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4" name="Line 9750"/>
              <p:cNvSpPr>
                <a:spLocks noChangeShapeType="1"/>
              </p:cNvSpPr>
              <p:nvPr/>
            </p:nvSpPr>
            <p:spPr bwMode="auto">
              <a:xfrm>
                <a:off x="8287" y="6396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5" name="Line 9751"/>
              <p:cNvSpPr>
                <a:spLocks noChangeShapeType="1"/>
              </p:cNvSpPr>
              <p:nvPr/>
            </p:nvSpPr>
            <p:spPr bwMode="auto">
              <a:xfrm>
                <a:off x="8287" y="7359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6" name="Line 9752"/>
              <p:cNvSpPr>
                <a:spLocks noChangeShapeType="1"/>
              </p:cNvSpPr>
              <p:nvPr/>
            </p:nvSpPr>
            <p:spPr bwMode="auto">
              <a:xfrm>
                <a:off x="8298" y="6717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87" name="Oval 86"/>
            <p:cNvSpPr/>
            <p:nvPr/>
          </p:nvSpPr>
          <p:spPr>
            <a:xfrm>
              <a:off x="2508173" y="5927596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Oval 87"/>
            <p:cNvSpPr/>
            <p:nvPr/>
          </p:nvSpPr>
          <p:spPr>
            <a:xfrm>
              <a:off x="3078759" y="5927596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3471693" y="5927596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Oval 89"/>
            <p:cNvSpPr/>
            <p:nvPr/>
          </p:nvSpPr>
          <p:spPr>
            <a:xfrm>
              <a:off x="2504681" y="5433790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Oval 90"/>
            <p:cNvSpPr/>
            <p:nvPr/>
          </p:nvSpPr>
          <p:spPr>
            <a:xfrm>
              <a:off x="2954212" y="5466059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Oval 91"/>
            <p:cNvSpPr/>
            <p:nvPr/>
          </p:nvSpPr>
          <p:spPr>
            <a:xfrm>
              <a:off x="3462980" y="5353486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Oval 92"/>
            <p:cNvSpPr/>
            <p:nvPr/>
          </p:nvSpPr>
          <p:spPr>
            <a:xfrm>
              <a:off x="2504609" y="4965103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4" name="Oval 93"/>
            <p:cNvSpPr/>
            <p:nvPr/>
          </p:nvSpPr>
          <p:spPr>
            <a:xfrm>
              <a:off x="3093668" y="4960340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3475124" y="4960340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8307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256"/>
          <p:cNvSpPr txBox="1">
            <a:spLocks noChangeArrowheads="1"/>
          </p:cNvSpPr>
          <p:nvPr/>
        </p:nvSpPr>
        <p:spPr bwMode="auto">
          <a:xfrm>
            <a:off x="2012946" y="930281"/>
            <a:ext cx="26162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(a) 4-Node Quadrilateral Plane stress elements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8" name="Group 9258"/>
          <p:cNvGrpSpPr>
            <a:grpSpLocks/>
          </p:cNvGrpSpPr>
          <p:nvPr/>
        </p:nvGrpSpPr>
        <p:grpSpPr bwMode="auto">
          <a:xfrm>
            <a:off x="2028825" y="261938"/>
            <a:ext cx="2241550" cy="636905"/>
            <a:chOff x="2830" y="6310"/>
            <a:chExt cx="4393" cy="1350"/>
          </a:xfrm>
        </p:grpSpPr>
        <p:grpSp>
          <p:nvGrpSpPr>
            <p:cNvPr id="61" name="Group 9259"/>
            <p:cNvGrpSpPr>
              <a:grpSpLocks/>
            </p:cNvGrpSpPr>
            <p:nvPr/>
          </p:nvGrpSpPr>
          <p:grpSpPr bwMode="auto">
            <a:xfrm>
              <a:off x="3150" y="6770"/>
              <a:ext cx="4020" cy="680"/>
              <a:chOff x="3150" y="6770"/>
              <a:chExt cx="4020" cy="680"/>
            </a:xfrm>
          </p:grpSpPr>
          <p:sp>
            <p:nvSpPr>
              <p:cNvPr id="93" name="Rectangle 9260"/>
              <p:cNvSpPr>
                <a:spLocks noChangeArrowheads="1"/>
              </p:cNvSpPr>
              <p:nvPr/>
            </p:nvSpPr>
            <p:spPr bwMode="auto">
              <a:xfrm>
                <a:off x="3150" y="6770"/>
                <a:ext cx="670" cy="68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4" name="Rectangle 9261"/>
              <p:cNvSpPr>
                <a:spLocks noChangeArrowheads="1"/>
              </p:cNvSpPr>
              <p:nvPr/>
            </p:nvSpPr>
            <p:spPr bwMode="auto">
              <a:xfrm>
                <a:off x="3820" y="6770"/>
                <a:ext cx="670" cy="68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5" name="Rectangle 9262"/>
              <p:cNvSpPr>
                <a:spLocks noChangeArrowheads="1"/>
              </p:cNvSpPr>
              <p:nvPr/>
            </p:nvSpPr>
            <p:spPr bwMode="auto">
              <a:xfrm>
                <a:off x="4490" y="6770"/>
                <a:ext cx="670" cy="68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6" name="Rectangle 9263"/>
              <p:cNvSpPr>
                <a:spLocks noChangeArrowheads="1"/>
              </p:cNvSpPr>
              <p:nvPr/>
            </p:nvSpPr>
            <p:spPr bwMode="auto">
              <a:xfrm>
                <a:off x="5160" y="6770"/>
                <a:ext cx="670" cy="68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7" name="Rectangle 9264"/>
              <p:cNvSpPr>
                <a:spLocks noChangeArrowheads="1"/>
              </p:cNvSpPr>
              <p:nvPr/>
            </p:nvSpPr>
            <p:spPr bwMode="auto">
              <a:xfrm>
                <a:off x="5830" y="6770"/>
                <a:ext cx="670" cy="68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8" name="Rectangle 9265"/>
              <p:cNvSpPr>
                <a:spLocks noChangeArrowheads="1"/>
              </p:cNvSpPr>
              <p:nvPr/>
            </p:nvSpPr>
            <p:spPr bwMode="auto">
              <a:xfrm>
                <a:off x="6500" y="6770"/>
                <a:ext cx="670" cy="68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62" name="Group 9266"/>
            <p:cNvGrpSpPr>
              <a:grpSpLocks/>
            </p:cNvGrpSpPr>
            <p:nvPr/>
          </p:nvGrpSpPr>
          <p:grpSpPr bwMode="auto">
            <a:xfrm>
              <a:off x="2830" y="6570"/>
              <a:ext cx="363" cy="420"/>
              <a:chOff x="3200" y="8080"/>
              <a:chExt cx="623" cy="630"/>
            </a:xfrm>
          </p:grpSpPr>
          <p:grpSp>
            <p:nvGrpSpPr>
              <p:cNvPr id="85" name="Group 9267"/>
              <p:cNvGrpSpPr>
                <a:grpSpLocks/>
              </p:cNvGrpSpPr>
              <p:nvPr/>
            </p:nvGrpSpPr>
            <p:grpSpPr bwMode="auto">
              <a:xfrm>
                <a:off x="3200" y="8080"/>
                <a:ext cx="550" cy="630"/>
                <a:chOff x="3200" y="8080"/>
                <a:chExt cx="310" cy="360"/>
              </a:xfrm>
            </p:grpSpPr>
            <p:grpSp>
              <p:nvGrpSpPr>
                <p:cNvPr id="87" name="Group 9268"/>
                <p:cNvGrpSpPr>
                  <a:grpSpLocks/>
                </p:cNvGrpSpPr>
                <p:nvPr/>
              </p:nvGrpSpPr>
              <p:grpSpPr bwMode="auto">
                <a:xfrm>
                  <a:off x="3300" y="8150"/>
                  <a:ext cx="210" cy="220"/>
                  <a:chOff x="3300" y="8150"/>
                  <a:chExt cx="480" cy="700"/>
                </a:xfrm>
              </p:grpSpPr>
              <p:sp>
                <p:nvSpPr>
                  <p:cNvPr id="90" name="Line 9269"/>
                  <p:cNvSpPr>
                    <a:spLocks noChangeShapeType="1"/>
                  </p:cNvSpPr>
                  <p:nvPr/>
                </p:nvSpPr>
                <p:spPr bwMode="auto">
                  <a:xfrm>
                    <a:off x="3310" y="8160"/>
                    <a:ext cx="470" cy="34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non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/>
                  </a:p>
                </p:txBody>
              </p:sp>
              <p:sp>
                <p:nvSpPr>
                  <p:cNvPr id="91" name="Line 927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00" y="8500"/>
                    <a:ext cx="470" cy="35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non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/>
                  </a:p>
                </p:txBody>
              </p:sp>
              <p:sp>
                <p:nvSpPr>
                  <p:cNvPr id="92" name="Line 9271"/>
                  <p:cNvSpPr>
                    <a:spLocks noChangeShapeType="1"/>
                  </p:cNvSpPr>
                  <p:nvPr/>
                </p:nvSpPr>
                <p:spPr bwMode="auto">
                  <a:xfrm>
                    <a:off x="3300" y="8150"/>
                    <a:ext cx="0" cy="68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non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/>
                  </a:p>
                </p:txBody>
              </p:sp>
            </p:grpSp>
            <p:sp>
              <p:nvSpPr>
                <p:cNvPr id="88" name="Line 9272"/>
                <p:cNvSpPr>
                  <a:spLocks noChangeShapeType="1"/>
                </p:cNvSpPr>
                <p:nvPr/>
              </p:nvSpPr>
              <p:spPr bwMode="auto">
                <a:xfrm>
                  <a:off x="3300" y="8080"/>
                  <a:ext cx="1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non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89" name="Rectangle 9273" descr="Light downward diagonal"/>
                <p:cNvSpPr>
                  <a:spLocks noChangeArrowheads="1"/>
                </p:cNvSpPr>
                <p:nvPr/>
              </p:nvSpPr>
              <p:spPr bwMode="auto">
                <a:xfrm>
                  <a:off x="3200" y="8080"/>
                  <a:ext cx="103" cy="360"/>
                </a:xfrm>
                <a:prstGeom prst="rect">
                  <a:avLst/>
                </a:prstGeom>
                <a:pattFill prst="ltDn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</p:grpSp>
          <p:sp>
            <p:nvSpPr>
              <p:cNvPr id="86" name="Oval 9274"/>
              <p:cNvSpPr>
                <a:spLocks noChangeArrowheads="1"/>
              </p:cNvSpPr>
              <p:nvPr/>
            </p:nvSpPr>
            <p:spPr bwMode="auto">
              <a:xfrm>
                <a:off x="3680" y="8320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63" name="Group 9275"/>
            <p:cNvGrpSpPr>
              <a:grpSpLocks/>
            </p:cNvGrpSpPr>
            <p:nvPr/>
          </p:nvGrpSpPr>
          <p:grpSpPr bwMode="auto">
            <a:xfrm>
              <a:off x="2830" y="7240"/>
              <a:ext cx="363" cy="420"/>
              <a:chOff x="3200" y="8080"/>
              <a:chExt cx="623" cy="630"/>
            </a:xfrm>
          </p:grpSpPr>
          <p:grpSp>
            <p:nvGrpSpPr>
              <p:cNvPr id="77" name="Group 9276"/>
              <p:cNvGrpSpPr>
                <a:grpSpLocks/>
              </p:cNvGrpSpPr>
              <p:nvPr/>
            </p:nvGrpSpPr>
            <p:grpSpPr bwMode="auto">
              <a:xfrm>
                <a:off x="3200" y="8080"/>
                <a:ext cx="550" cy="630"/>
                <a:chOff x="3200" y="8080"/>
                <a:chExt cx="310" cy="360"/>
              </a:xfrm>
            </p:grpSpPr>
            <p:grpSp>
              <p:nvGrpSpPr>
                <p:cNvPr id="79" name="Group 9277"/>
                <p:cNvGrpSpPr>
                  <a:grpSpLocks/>
                </p:cNvGrpSpPr>
                <p:nvPr/>
              </p:nvGrpSpPr>
              <p:grpSpPr bwMode="auto">
                <a:xfrm>
                  <a:off x="3300" y="8150"/>
                  <a:ext cx="210" cy="220"/>
                  <a:chOff x="3300" y="8150"/>
                  <a:chExt cx="480" cy="700"/>
                </a:xfrm>
              </p:grpSpPr>
              <p:sp>
                <p:nvSpPr>
                  <p:cNvPr id="82" name="Line 9278"/>
                  <p:cNvSpPr>
                    <a:spLocks noChangeShapeType="1"/>
                  </p:cNvSpPr>
                  <p:nvPr/>
                </p:nvSpPr>
                <p:spPr bwMode="auto">
                  <a:xfrm>
                    <a:off x="3310" y="8160"/>
                    <a:ext cx="470" cy="34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non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/>
                  </a:p>
                </p:txBody>
              </p:sp>
              <p:sp>
                <p:nvSpPr>
                  <p:cNvPr id="83" name="Line 927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00" y="8500"/>
                    <a:ext cx="470" cy="35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non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/>
                  </a:p>
                </p:txBody>
              </p:sp>
              <p:sp>
                <p:nvSpPr>
                  <p:cNvPr id="84" name="Line 9280"/>
                  <p:cNvSpPr>
                    <a:spLocks noChangeShapeType="1"/>
                  </p:cNvSpPr>
                  <p:nvPr/>
                </p:nvSpPr>
                <p:spPr bwMode="auto">
                  <a:xfrm>
                    <a:off x="3300" y="8150"/>
                    <a:ext cx="0" cy="68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non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/>
                  </a:p>
                </p:txBody>
              </p:sp>
            </p:grpSp>
            <p:sp>
              <p:nvSpPr>
                <p:cNvPr id="80" name="Line 9281"/>
                <p:cNvSpPr>
                  <a:spLocks noChangeShapeType="1"/>
                </p:cNvSpPr>
                <p:nvPr/>
              </p:nvSpPr>
              <p:spPr bwMode="auto">
                <a:xfrm>
                  <a:off x="3300" y="8080"/>
                  <a:ext cx="1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non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81" name="Rectangle 9282" descr="Light downward diagonal"/>
                <p:cNvSpPr>
                  <a:spLocks noChangeArrowheads="1"/>
                </p:cNvSpPr>
                <p:nvPr/>
              </p:nvSpPr>
              <p:spPr bwMode="auto">
                <a:xfrm>
                  <a:off x="3200" y="8080"/>
                  <a:ext cx="103" cy="360"/>
                </a:xfrm>
                <a:prstGeom prst="rect">
                  <a:avLst/>
                </a:prstGeom>
                <a:pattFill prst="ltDn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</p:grpSp>
          <p:sp>
            <p:nvSpPr>
              <p:cNvPr id="78" name="Oval 9283"/>
              <p:cNvSpPr>
                <a:spLocks noChangeArrowheads="1"/>
              </p:cNvSpPr>
              <p:nvPr/>
            </p:nvSpPr>
            <p:spPr bwMode="auto">
              <a:xfrm>
                <a:off x="3680" y="8320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64" name="Line 9284"/>
            <p:cNvSpPr>
              <a:spLocks noChangeShapeType="1"/>
            </p:cNvSpPr>
            <p:nvPr/>
          </p:nvSpPr>
          <p:spPr bwMode="auto">
            <a:xfrm>
              <a:off x="7170" y="6310"/>
              <a:ext cx="1" cy="4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5" name="Oval 9285"/>
            <p:cNvSpPr>
              <a:spLocks noChangeArrowheads="1"/>
            </p:cNvSpPr>
            <p:nvPr/>
          </p:nvSpPr>
          <p:spPr bwMode="auto">
            <a:xfrm>
              <a:off x="3790" y="673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6" name="Oval 9286"/>
            <p:cNvSpPr>
              <a:spLocks noChangeArrowheads="1"/>
            </p:cNvSpPr>
            <p:nvPr/>
          </p:nvSpPr>
          <p:spPr bwMode="auto">
            <a:xfrm>
              <a:off x="3780" y="740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7" name="Oval 9287"/>
            <p:cNvSpPr>
              <a:spLocks noChangeArrowheads="1"/>
            </p:cNvSpPr>
            <p:nvPr/>
          </p:nvSpPr>
          <p:spPr bwMode="auto">
            <a:xfrm>
              <a:off x="4460" y="673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8" name="Oval 9288"/>
            <p:cNvSpPr>
              <a:spLocks noChangeArrowheads="1"/>
            </p:cNvSpPr>
            <p:nvPr/>
          </p:nvSpPr>
          <p:spPr bwMode="auto">
            <a:xfrm>
              <a:off x="4460" y="740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9" name="Oval 9289"/>
            <p:cNvSpPr>
              <a:spLocks noChangeArrowheads="1"/>
            </p:cNvSpPr>
            <p:nvPr/>
          </p:nvSpPr>
          <p:spPr bwMode="auto">
            <a:xfrm>
              <a:off x="5120" y="673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0" name="Oval 9290"/>
            <p:cNvSpPr>
              <a:spLocks noChangeArrowheads="1"/>
            </p:cNvSpPr>
            <p:nvPr/>
          </p:nvSpPr>
          <p:spPr bwMode="auto">
            <a:xfrm>
              <a:off x="5130" y="739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1" name="Oval 9291"/>
            <p:cNvSpPr>
              <a:spLocks noChangeArrowheads="1"/>
            </p:cNvSpPr>
            <p:nvPr/>
          </p:nvSpPr>
          <p:spPr bwMode="auto">
            <a:xfrm>
              <a:off x="5790" y="673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2" name="Oval 9292"/>
            <p:cNvSpPr>
              <a:spLocks noChangeArrowheads="1"/>
            </p:cNvSpPr>
            <p:nvPr/>
          </p:nvSpPr>
          <p:spPr bwMode="auto">
            <a:xfrm>
              <a:off x="5790" y="740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3" name="Oval 9293"/>
            <p:cNvSpPr>
              <a:spLocks noChangeArrowheads="1"/>
            </p:cNvSpPr>
            <p:nvPr/>
          </p:nvSpPr>
          <p:spPr bwMode="auto">
            <a:xfrm>
              <a:off x="6460" y="673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4" name="Oval 9294"/>
            <p:cNvSpPr>
              <a:spLocks noChangeArrowheads="1"/>
            </p:cNvSpPr>
            <p:nvPr/>
          </p:nvSpPr>
          <p:spPr bwMode="auto">
            <a:xfrm>
              <a:off x="6470" y="741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5" name="Oval 9295"/>
            <p:cNvSpPr>
              <a:spLocks noChangeArrowheads="1"/>
            </p:cNvSpPr>
            <p:nvPr/>
          </p:nvSpPr>
          <p:spPr bwMode="auto">
            <a:xfrm>
              <a:off x="7120" y="674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6" name="Oval 9296"/>
            <p:cNvSpPr>
              <a:spLocks noChangeArrowheads="1"/>
            </p:cNvSpPr>
            <p:nvPr/>
          </p:nvSpPr>
          <p:spPr bwMode="auto">
            <a:xfrm>
              <a:off x="7140" y="740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9" name="Group 9297"/>
          <p:cNvGrpSpPr>
            <a:grpSpLocks/>
          </p:cNvGrpSpPr>
          <p:nvPr/>
        </p:nvGrpSpPr>
        <p:grpSpPr bwMode="auto">
          <a:xfrm>
            <a:off x="2044065" y="1120144"/>
            <a:ext cx="2241550" cy="636905"/>
            <a:chOff x="2860" y="8140"/>
            <a:chExt cx="4393" cy="1350"/>
          </a:xfrm>
        </p:grpSpPr>
        <p:grpSp>
          <p:nvGrpSpPr>
            <p:cNvPr id="17" name="Group 9298"/>
            <p:cNvGrpSpPr>
              <a:grpSpLocks/>
            </p:cNvGrpSpPr>
            <p:nvPr/>
          </p:nvGrpSpPr>
          <p:grpSpPr bwMode="auto">
            <a:xfrm>
              <a:off x="3180" y="8600"/>
              <a:ext cx="4020" cy="680"/>
              <a:chOff x="3150" y="6770"/>
              <a:chExt cx="4020" cy="680"/>
            </a:xfrm>
          </p:grpSpPr>
          <p:sp>
            <p:nvSpPr>
              <p:cNvPr id="55" name="Rectangle 9299"/>
              <p:cNvSpPr>
                <a:spLocks noChangeArrowheads="1"/>
              </p:cNvSpPr>
              <p:nvPr/>
            </p:nvSpPr>
            <p:spPr bwMode="auto">
              <a:xfrm>
                <a:off x="3150" y="6770"/>
                <a:ext cx="670" cy="68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6" name="Rectangle 9300"/>
              <p:cNvSpPr>
                <a:spLocks noChangeArrowheads="1"/>
              </p:cNvSpPr>
              <p:nvPr/>
            </p:nvSpPr>
            <p:spPr bwMode="auto">
              <a:xfrm>
                <a:off x="3820" y="6770"/>
                <a:ext cx="670" cy="68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7" name="Rectangle 9301"/>
              <p:cNvSpPr>
                <a:spLocks noChangeArrowheads="1"/>
              </p:cNvSpPr>
              <p:nvPr/>
            </p:nvSpPr>
            <p:spPr bwMode="auto">
              <a:xfrm>
                <a:off x="4490" y="6770"/>
                <a:ext cx="670" cy="68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8" name="Rectangle 9302"/>
              <p:cNvSpPr>
                <a:spLocks noChangeArrowheads="1"/>
              </p:cNvSpPr>
              <p:nvPr/>
            </p:nvSpPr>
            <p:spPr bwMode="auto">
              <a:xfrm>
                <a:off x="5160" y="6770"/>
                <a:ext cx="670" cy="6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9" name="Rectangle 9303"/>
              <p:cNvSpPr>
                <a:spLocks noChangeArrowheads="1"/>
              </p:cNvSpPr>
              <p:nvPr/>
            </p:nvSpPr>
            <p:spPr bwMode="auto">
              <a:xfrm>
                <a:off x="5830" y="6770"/>
                <a:ext cx="670" cy="68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0" name="Rectangle 9304"/>
              <p:cNvSpPr>
                <a:spLocks noChangeArrowheads="1"/>
              </p:cNvSpPr>
              <p:nvPr/>
            </p:nvSpPr>
            <p:spPr bwMode="auto">
              <a:xfrm>
                <a:off x="6500" y="6770"/>
                <a:ext cx="670" cy="68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18" name="Group 9305"/>
            <p:cNvGrpSpPr>
              <a:grpSpLocks/>
            </p:cNvGrpSpPr>
            <p:nvPr/>
          </p:nvGrpSpPr>
          <p:grpSpPr bwMode="auto">
            <a:xfrm>
              <a:off x="2860" y="8400"/>
              <a:ext cx="363" cy="420"/>
              <a:chOff x="3200" y="8080"/>
              <a:chExt cx="623" cy="630"/>
            </a:xfrm>
          </p:grpSpPr>
          <p:grpSp>
            <p:nvGrpSpPr>
              <p:cNvPr id="47" name="Group 9306"/>
              <p:cNvGrpSpPr>
                <a:grpSpLocks/>
              </p:cNvGrpSpPr>
              <p:nvPr/>
            </p:nvGrpSpPr>
            <p:grpSpPr bwMode="auto">
              <a:xfrm>
                <a:off x="3200" y="8080"/>
                <a:ext cx="550" cy="630"/>
                <a:chOff x="3200" y="8080"/>
                <a:chExt cx="310" cy="360"/>
              </a:xfrm>
            </p:grpSpPr>
            <p:grpSp>
              <p:nvGrpSpPr>
                <p:cNvPr id="49" name="Group 9307"/>
                <p:cNvGrpSpPr>
                  <a:grpSpLocks/>
                </p:cNvGrpSpPr>
                <p:nvPr/>
              </p:nvGrpSpPr>
              <p:grpSpPr bwMode="auto">
                <a:xfrm>
                  <a:off x="3300" y="8150"/>
                  <a:ext cx="210" cy="220"/>
                  <a:chOff x="3300" y="8150"/>
                  <a:chExt cx="480" cy="700"/>
                </a:xfrm>
              </p:grpSpPr>
              <p:sp>
                <p:nvSpPr>
                  <p:cNvPr id="52" name="Line 9308"/>
                  <p:cNvSpPr>
                    <a:spLocks noChangeShapeType="1"/>
                  </p:cNvSpPr>
                  <p:nvPr/>
                </p:nvSpPr>
                <p:spPr bwMode="auto">
                  <a:xfrm>
                    <a:off x="3310" y="8160"/>
                    <a:ext cx="470" cy="34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non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/>
                  </a:p>
                </p:txBody>
              </p:sp>
              <p:sp>
                <p:nvSpPr>
                  <p:cNvPr id="53" name="Line 930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00" y="8500"/>
                    <a:ext cx="470" cy="35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non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/>
                  </a:p>
                </p:txBody>
              </p:sp>
              <p:sp>
                <p:nvSpPr>
                  <p:cNvPr id="54" name="Line 9310"/>
                  <p:cNvSpPr>
                    <a:spLocks noChangeShapeType="1"/>
                  </p:cNvSpPr>
                  <p:nvPr/>
                </p:nvSpPr>
                <p:spPr bwMode="auto">
                  <a:xfrm>
                    <a:off x="3300" y="8150"/>
                    <a:ext cx="0" cy="68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non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/>
                  </a:p>
                </p:txBody>
              </p:sp>
            </p:grpSp>
            <p:sp>
              <p:nvSpPr>
                <p:cNvPr id="50" name="Line 9311"/>
                <p:cNvSpPr>
                  <a:spLocks noChangeShapeType="1"/>
                </p:cNvSpPr>
                <p:nvPr/>
              </p:nvSpPr>
              <p:spPr bwMode="auto">
                <a:xfrm>
                  <a:off x="3300" y="8080"/>
                  <a:ext cx="1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non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51" name="Rectangle 9312" descr="Light downward diagonal"/>
                <p:cNvSpPr>
                  <a:spLocks noChangeArrowheads="1"/>
                </p:cNvSpPr>
                <p:nvPr/>
              </p:nvSpPr>
              <p:spPr bwMode="auto">
                <a:xfrm>
                  <a:off x="3200" y="8080"/>
                  <a:ext cx="103" cy="360"/>
                </a:xfrm>
                <a:prstGeom prst="rect">
                  <a:avLst/>
                </a:prstGeom>
                <a:pattFill prst="ltDn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</p:grpSp>
          <p:sp>
            <p:nvSpPr>
              <p:cNvPr id="48" name="Oval 9313"/>
              <p:cNvSpPr>
                <a:spLocks noChangeArrowheads="1"/>
              </p:cNvSpPr>
              <p:nvPr/>
            </p:nvSpPr>
            <p:spPr bwMode="auto">
              <a:xfrm>
                <a:off x="3680" y="8320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19" name="Group 9314"/>
            <p:cNvGrpSpPr>
              <a:grpSpLocks/>
            </p:cNvGrpSpPr>
            <p:nvPr/>
          </p:nvGrpSpPr>
          <p:grpSpPr bwMode="auto">
            <a:xfrm>
              <a:off x="2860" y="9070"/>
              <a:ext cx="363" cy="420"/>
              <a:chOff x="3200" y="8080"/>
              <a:chExt cx="623" cy="630"/>
            </a:xfrm>
          </p:grpSpPr>
          <p:grpSp>
            <p:nvGrpSpPr>
              <p:cNvPr id="39" name="Group 9315"/>
              <p:cNvGrpSpPr>
                <a:grpSpLocks/>
              </p:cNvGrpSpPr>
              <p:nvPr/>
            </p:nvGrpSpPr>
            <p:grpSpPr bwMode="auto">
              <a:xfrm>
                <a:off x="3200" y="8080"/>
                <a:ext cx="550" cy="630"/>
                <a:chOff x="3200" y="8080"/>
                <a:chExt cx="310" cy="360"/>
              </a:xfrm>
            </p:grpSpPr>
            <p:grpSp>
              <p:nvGrpSpPr>
                <p:cNvPr id="41" name="Group 9316"/>
                <p:cNvGrpSpPr>
                  <a:grpSpLocks/>
                </p:cNvGrpSpPr>
                <p:nvPr/>
              </p:nvGrpSpPr>
              <p:grpSpPr bwMode="auto">
                <a:xfrm>
                  <a:off x="3300" y="8150"/>
                  <a:ext cx="210" cy="220"/>
                  <a:chOff x="3300" y="8150"/>
                  <a:chExt cx="480" cy="700"/>
                </a:xfrm>
              </p:grpSpPr>
              <p:sp>
                <p:nvSpPr>
                  <p:cNvPr id="44" name="Line 9317"/>
                  <p:cNvSpPr>
                    <a:spLocks noChangeShapeType="1"/>
                  </p:cNvSpPr>
                  <p:nvPr/>
                </p:nvSpPr>
                <p:spPr bwMode="auto">
                  <a:xfrm>
                    <a:off x="3310" y="8160"/>
                    <a:ext cx="470" cy="34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non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/>
                  </a:p>
                </p:txBody>
              </p:sp>
              <p:sp>
                <p:nvSpPr>
                  <p:cNvPr id="45" name="Line 931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00" y="8500"/>
                    <a:ext cx="470" cy="35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non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/>
                  </a:p>
                </p:txBody>
              </p:sp>
              <p:sp>
                <p:nvSpPr>
                  <p:cNvPr id="46" name="Line 9319"/>
                  <p:cNvSpPr>
                    <a:spLocks noChangeShapeType="1"/>
                  </p:cNvSpPr>
                  <p:nvPr/>
                </p:nvSpPr>
                <p:spPr bwMode="auto">
                  <a:xfrm>
                    <a:off x="3300" y="8150"/>
                    <a:ext cx="0" cy="68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non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1100"/>
                  </a:p>
                </p:txBody>
              </p:sp>
            </p:grpSp>
            <p:sp>
              <p:nvSpPr>
                <p:cNvPr id="42" name="Line 9320"/>
                <p:cNvSpPr>
                  <a:spLocks noChangeShapeType="1"/>
                </p:cNvSpPr>
                <p:nvPr/>
              </p:nvSpPr>
              <p:spPr bwMode="auto">
                <a:xfrm>
                  <a:off x="3300" y="8080"/>
                  <a:ext cx="1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non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43" name="Rectangle 9321" descr="Light downward diagonal"/>
                <p:cNvSpPr>
                  <a:spLocks noChangeArrowheads="1"/>
                </p:cNvSpPr>
                <p:nvPr/>
              </p:nvSpPr>
              <p:spPr bwMode="auto">
                <a:xfrm>
                  <a:off x="3200" y="8080"/>
                  <a:ext cx="103" cy="360"/>
                </a:xfrm>
                <a:prstGeom prst="rect">
                  <a:avLst/>
                </a:prstGeom>
                <a:pattFill prst="ltDn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</p:grpSp>
          <p:sp>
            <p:nvSpPr>
              <p:cNvPr id="40" name="Oval 9322"/>
              <p:cNvSpPr>
                <a:spLocks noChangeArrowheads="1"/>
              </p:cNvSpPr>
              <p:nvPr/>
            </p:nvSpPr>
            <p:spPr bwMode="auto">
              <a:xfrm>
                <a:off x="3680" y="8320"/>
                <a:ext cx="143" cy="14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non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20" name="Line 9323"/>
            <p:cNvSpPr>
              <a:spLocks noChangeShapeType="1"/>
            </p:cNvSpPr>
            <p:nvPr/>
          </p:nvSpPr>
          <p:spPr bwMode="auto">
            <a:xfrm>
              <a:off x="7200" y="8140"/>
              <a:ext cx="1" cy="4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" name="Oval 9324"/>
            <p:cNvSpPr>
              <a:spLocks noChangeArrowheads="1"/>
            </p:cNvSpPr>
            <p:nvPr/>
          </p:nvSpPr>
          <p:spPr bwMode="auto">
            <a:xfrm>
              <a:off x="3820" y="856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" name="Oval 9325"/>
            <p:cNvSpPr>
              <a:spLocks noChangeArrowheads="1"/>
            </p:cNvSpPr>
            <p:nvPr/>
          </p:nvSpPr>
          <p:spPr bwMode="auto">
            <a:xfrm>
              <a:off x="3810" y="923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" name="Oval 9326"/>
            <p:cNvSpPr>
              <a:spLocks noChangeArrowheads="1"/>
            </p:cNvSpPr>
            <p:nvPr/>
          </p:nvSpPr>
          <p:spPr bwMode="auto">
            <a:xfrm>
              <a:off x="4490" y="856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" name="Oval 9327"/>
            <p:cNvSpPr>
              <a:spLocks noChangeArrowheads="1"/>
            </p:cNvSpPr>
            <p:nvPr/>
          </p:nvSpPr>
          <p:spPr bwMode="auto">
            <a:xfrm>
              <a:off x="4490" y="923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" name="Oval 9328"/>
            <p:cNvSpPr>
              <a:spLocks noChangeArrowheads="1"/>
            </p:cNvSpPr>
            <p:nvPr/>
          </p:nvSpPr>
          <p:spPr bwMode="auto">
            <a:xfrm>
              <a:off x="5150" y="856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6" name="Oval 9329"/>
            <p:cNvSpPr>
              <a:spLocks noChangeArrowheads="1"/>
            </p:cNvSpPr>
            <p:nvPr/>
          </p:nvSpPr>
          <p:spPr bwMode="auto">
            <a:xfrm>
              <a:off x="5160" y="922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" name="Oval 9330"/>
            <p:cNvSpPr>
              <a:spLocks noChangeArrowheads="1"/>
            </p:cNvSpPr>
            <p:nvPr/>
          </p:nvSpPr>
          <p:spPr bwMode="auto">
            <a:xfrm>
              <a:off x="5820" y="856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8" name="Oval 9331"/>
            <p:cNvSpPr>
              <a:spLocks noChangeArrowheads="1"/>
            </p:cNvSpPr>
            <p:nvPr/>
          </p:nvSpPr>
          <p:spPr bwMode="auto">
            <a:xfrm>
              <a:off x="5820" y="923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9" name="Oval 9332"/>
            <p:cNvSpPr>
              <a:spLocks noChangeArrowheads="1"/>
            </p:cNvSpPr>
            <p:nvPr/>
          </p:nvSpPr>
          <p:spPr bwMode="auto">
            <a:xfrm>
              <a:off x="6490" y="856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0" name="Oval 9333"/>
            <p:cNvSpPr>
              <a:spLocks noChangeArrowheads="1"/>
            </p:cNvSpPr>
            <p:nvPr/>
          </p:nvSpPr>
          <p:spPr bwMode="auto">
            <a:xfrm>
              <a:off x="6500" y="924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1" name="Oval 9334"/>
            <p:cNvSpPr>
              <a:spLocks noChangeArrowheads="1"/>
            </p:cNvSpPr>
            <p:nvPr/>
          </p:nvSpPr>
          <p:spPr bwMode="auto">
            <a:xfrm>
              <a:off x="7150" y="857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2" name="Oval 9335"/>
            <p:cNvSpPr>
              <a:spLocks noChangeArrowheads="1"/>
            </p:cNvSpPr>
            <p:nvPr/>
          </p:nvSpPr>
          <p:spPr bwMode="auto">
            <a:xfrm>
              <a:off x="7170" y="923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3" name="Line 9336"/>
            <p:cNvSpPr>
              <a:spLocks noChangeShapeType="1"/>
            </p:cNvSpPr>
            <p:nvPr/>
          </p:nvSpPr>
          <p:spPr bwMode="auto">
            <a:xfrm flipH="1">
              <a:off x="3160" y="8610"/>
              <a:ext cx="680" cy="68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4" name="Line 9337"/>
            <p:cNvSpPr>
              <a:spLocks noChangeShapeType="1"/>
            </p:cNvSpPr>
            <p:nvPr/>
          </p:nvSpPr>
          <p:spPr bwMode="auto">
            <a:xfrm flipH="1">
              <a:off x="4500" y="8620"/>
              <a:ext cx="680" cy="68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5" name="Line 9338"/>
            <p:cNvSpPr>
              <a:spLocks noChangeShapeType="1"/>
            </p:cNvSpPr>
            <p:nvPr/>
          </p:nvSpPr>
          <p:spPr bwMode="auto">
            <a:xfrm flipV="1">
              <a:off x="5860" y="8610"/>
              <a:ext cx="670" cy="6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Line 9339"/>
            <p:cNvSpPr>
              <a:spLocks noChangeShapeType="1"/>
            </p:cNvSpPr>
            <p:nvPr/>
          </p:nvSpPr>
          <p:spPr bwMode="auto">
            <a:xfrm flipV="1">
              <a:off x="6540" y="8610"/>
              <a:ext cx="660" cy="6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Line 9340"/>
            <p:cNvSpPr>
              <a:spLocks noChangeShapeType="1"/>
            </p:cNvSpPr>
            <p:nvPr/>
          </p:nvSpPr>
          <p:spPr bwMode="auto">
            <a:xfrm>
              <a:off x="3860" y="8600"/>
              <a:ext cx="660" cy="6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8" name="Line 9341"/>
            <p:cNvSpPr>
              <a:spLocks noChangeShapeType="1"/>
            </p:cNvSpPr>
            <p:nvPr/>
          </p:nvSpPr>
          <p:spPr bwMode="auto">
            <a:xfrm>
              <a:off x="5200" y="8600"/>
              <a:ext cx="680" cy="68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10" name="Group 9342"/>
          <p:cNvGrpSpPr>
            <a:grpSpLocks/>
          </p:cNvGrpSpPr>
          <p:nvPr/>
        </p:nvGrpSpPr>
        <p:grpSpPr bwMode="auto">
          <a:xfrm>
            <a:off x="2038985" y="2025334"/>
            <a:ext cx="2236470" cy="320675"/>
            <a:chOff x="2840" y="9810"/>
            <a:chExt cx="4383" cy="680"/>
          </a:xfrm>
        </p:grpSpPr>
        <p:sp>
          <p:nvSpPr>
            <p:cNvPr id="11" name="Line 9343"/>
            <p:cNvSpPr>
              <a:spLocks noChangeShapeType="1"/>
            </p:cNvSpPr>
            <p:nvPr/>
          </p:nvSpPr>
          <p:spPr bwMode="auto">
            <a:xfrm>
              <a:off x="2960" y="10300"/>
              <a:ext cx="421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" name="Line 9344"/>
            <p:cNvSpPr>
              <a:spLocks noChangeShapeType="1"/>
            </p:cNvSpPr>
            <p:nvPr/>
          </p:nvSpPr>
          <p:spPr bwMode="auto">
            <a:xfrm>
              <a:off x="2950" y="10070"/>
              <a:ext cx="0" cy="4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" name="Rectangle 9345" descr="Light downward diagonal"/>
            <p:cNvSpPr>
              <a:spLocks noChangeArrowheads="1"/>
            </p:cNvSpPr>
            <p:nvPr/>
          </p:nvSpPr>
          <p:spPr bwMode="auto">
            <a:xfrm>
              <a:off x="2840" y="10070"/>
              <a:ext cx="106" cy="420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" name="Line 9346"/>
            <p:cNvSpPr>
              <a:spLocks noChangeShapeType="1"/>
            </p:cNvSpPr>
            <p:nvPr/>
          </p:nvSpPr>
          <p:spPr bwMode="auto">
            <a:xfrm>
              <a:off x="7180" y="9810"/>
              <a:ext cx="1" cy="4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" name="Oval 9347"/>
            <p:cNvSpPr>
              <a:spLocks noChangeArrowheads="1"/>
            </p:cNvSpPr>
            <p:nvPr/>
          </p:nvSpPr>
          <p:spPr bwMode="auto">
            <a:xfrm>
              <a:off x="7140" y="1024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" name="Oval 9348"/>
            <p:cNvSpPr>
              <a:spLocks noChangeArrowheads="1"/>
            </p:cNvSpPr>
            <p:nvPr/>
          </p:nvSpPr>
          <p:spPr bwMode="auto">
            <a:xfrm>
              <a:off x="2930" y="10240"/>
              <a:ext cx="83" cy="9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sp>
        <p:nvSpPr>
          <p:cNvPr id="6" name="Text Box 9349"/>
          <p:cNvSpPr txBox="1">
            <a:spLocks noChangeArrowheads="1"/>
          </p:cNvSpPr>
          <p:nvPr/>
        </p:nvSpPr>
        <p:spPr bwMode="auto">
          <a:xfrm>
            <a:off x="2012946" y="1798012"/>
            <a:ext cx="2513965" cy="239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(b) 3-Node Triangular Plane stress elements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9350"/>
          <p:cNvSpPr txBox="1">
            <a:spLocks noChangeArrowheads="1"/>
          </p:cNvSpPr>
          <p:nvPr/>
        </p:nvSpPr>
        <p:spPr bwMode="auto">
          <a:xfrm>
            <a:off x="2012946" y="2383162"/>
            <a:ext cx="2544445" cy="226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(c) A single 2-Node Hermite beam element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928813" y="261938"/>
            <a:ext cx="2914650" cy="23574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1" name="Group 9216"/>
          <p:cNvGrpSpPr>
            <a:grpSpLocks/>
          </p:cNvGrpSpPr>
          <p:nvPr/>
        </p:nvGrpSpPr>
        <p:grpSpPr bwMode="auto">
          <a:xfrm>
            <a:off x="2159573" y="3133617"/>
            <a:ext cx="2830513" cy="1270000"/>
            <a:chOff x="3470" y="5602"/>
            <a:chExt cx="4457" cy="1999"/>
          </a:xfrm>
        </p:grpSpPr>
        <p:sp>
          <p:nvSpPr>
            <p:cNvPr id="102" name="Oval 9217"/>
            <p:cNvSpPr>
              <a:spLocks noChangeArrowheads="1"/>
            </p:cNvSpPr>
            <p:nvPr/>
          </p:nvSpPr>
          <p:spPr bwMode="auto">
            <a:xfrm>
              <a:off x="3470" y="5764"/>
              <a:ext cx="1530" cy="153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3" name="Oval 9218"/>
            <p:cNvSpPr>
              <a:spLocks noChangeArrowheads="1"/>
            </p:cNvSpPr>
            <p:nvPr/>
          </p:nvSpPr>
          <p:spPr bwMode="auto">
            <a:xfrm>
              <a:off x="3990" y="6284"/>
              <a:ext cx="490" cy="49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4" name="Line 9219"/>
            <p:cNvSpPr>
              <a:spLocks noChangeShapeType="1"/>
            </p:cNvSpPr>
            <p:nvPr/>
          </p:nvSpPr>
          <p:spPr bwMode="auto">
            <a:xfrm flipV="1">
              <a:off x="4238" y="6279"/>
              <a:ext cx="0" cy="1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5" name="Line 9220"/>
            <p:cNvSpPr>
              <a:spLocks noChangeShapeType="1"/>
            </p:cNvSpPr>
            <p:nvPr/>
          </p:nvSpPr>
          <p:spPr bwMode="auto">
            <a:xfrm>
              <a:off x="4230" y="6631"/>
              <a:ext cx="0" cy="1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6" name="Line 9221"/>
            <p:cNvSpPr>
              <a:spLocks noChangeShapeType="1"/>
            </p:cNvSpPr>
            <p:nvPr/>
          </p:nvSpPr>
          <p:spPr bwMode="auto">
            <a:xfrm rot="16200000" flipV="1">
              <a:off x="4051" y="6453"/>
              <a:ext cx="0" cy="1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7" name="Line 9222"/>
            <p:cNvSpPr>
              <a:spLocks noChangeShapeType="1"/>
            </p:cNvSpPr>
            <p:nvPr/>
          </p:nvSpPr>
          <p:spPr bwMode="auto">
            <a:xfrm rot="5400000" flipV="1">
              <a:off x="4414" y="6463"/>
              <a:ext cx="0" cy="1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8" name="Line 9223"/>
            <p:cNvSpPr>
              <a:spLocks noChangeShapeType="1"/>
            </p:cNvSpPr>
            <p:nvPr/>
          </p:nvSpPr>
          <p:spPr bwMode="auto">
            <a:xfrm flipV="1">
              <a:off x="4321" y="6361"/>
              <a:ext cx="90" cy="1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9" name="Line 9224"/>
            <p:cNvSpPr>
              <a:spLocks noChangeShapeType="1"/>
            </p:cNvSpPr>
            <p:nvPr/>
          </p:nvSpPr>
          <p:spPr bwMode="auto">
            <a:xfrm rot="16200000" flipV="1">
              <a:off x="4065" y="6353"/>
              <a:ext cx="90" cy="1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0" name="Line 9225"/>
            <p:cNvSpPr>
              <a:spLocks noChangeShapeType="1"/>
            </p:cNvSpPr>
            <p:nvPr/>
          </p:nvSpPr>
          <p:spPr bwMode="auto">
            <a:xfrm rot="10800000" flipV="1">
              <a:off x="4073" y="6601"/>
              <a:ext cx="90" cy="1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1" name="Line 9226"/>
            <p:cNvSpPr>
              <a:spLocks noChangeShapeType="1"/>
            </p:cNvSpPr>
            <p:nvPr/>
          </p:nvSpPr>
          <p:spPr bwMode="auto">
            <a:xfrm rot="5400000" flipV="1">
              <a:off x="4312" y="6601"/>
              <a:ext cx="90" cy="1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2" name="Text Box 9227"/>
            <p:cNvSpPr txBox="1">
              <a:spLocks noChangeArrowheads="1"/>
            </p:cNvSpPr>
            <p:nvPr/>
          </p:nvSpPr>
          <p:spPr bwMode="auto">
            <a:xfrm>
              <a:off x="4104" y="6360"/>
              <a:ext cx="292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" name="Line 9228"/>
            <p:cNvSpPr>
              <a:spLocks noChangeShapeType="1"/>
            </p:cNvSpPr>
            <p:nvPr/>
          </p:nvSpPr>
          <p:spPr bwMode="auto">
            <a:xfrm flipV="1">
              <a:off x="4238" y="5762"/>
              <a:ext cx="0" cy="5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4" name="Line 9229"/>
            <p:cNvSpPr>
              <a:spLocks noChangeShapeType="1"/>
            </p:cNvSpPr>
            <p:nvPr/>
          </p:nvSpPr>
          <p:spPr bwMode="auto">
            <a:xfrm>
              <a:off x="4478" y="6542"/>
              <a:ext cx="51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5" name="Line 9230"/>
            <p:cNvSpPr>
              <a:spLocks noChangeShapeType="1"/>
            </p:cNvSpPr>
            <p:nvPr/>
          </p:nvSpPr>
          <p:spPr bwMode="auto">
            <a:xfrm flipV="1">
              <a:off x="6078" y="5697"/>
              <a:ext cx="0" cy="114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6" name="Line 9231"/>
            <p:cNvSpPr>
              <a:spLocks noChangeShapeType="1"/>
            </p:cNvSpPr>
            <p:nvPr/>
          </p:nvSpPr>
          <p:spPr bwMode="auto">
            <a:xfrm>
              <a:off x="6633" y="7410"/>
              <a:ext cx="115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7" name="Line 9232"/>
            <p:cNvSpPr>
              <a:spLocks noChangeShapeType="1"/>
            </p:cNvSpPr>
            <p:nvPr/>
          </p:nvSpPr>
          <p:spPr bwMode="auto">
            <a:xfrm flipV="1">
              <a:off x="6564" y="6576"/>
              <a:ext cx="1015" cy="56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8" name="Line 9233"/>
            <p:cNvSpPr>
              <a:spLocks noChangeShapeType="1"/>
            </p:cNvSpPr>
            <p:nvPr/>
          </p:nvSpPr>
          <p:spPr bwMode="auto">
            <a:xfrm flipV="1">
              <a:off x="6381" y="5955"/>
              <a:ext cx="612" cy="96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9" name="Freeform 9234"/>
            <p:cNvSpPr>
              <a:spLocks/>
            </p:cNvSpPr>
            <p:nvPr/>
          </p:nvSpPr>
          <p:spPr bwMode="auto">
            <a:xfrm>
              <a:off x="6078" y="6848"/>
              <a:ext cx="555" cy="555"/>
            </a:xfrm>
            <a:custGeom>
              <a:avLst/>
              <a:gdLst>
                <a:gd name="T0" fmla="*/ 555 w 555"/>
                <a:gd name="T1" fmla="*/ 555 h 555"/>
                <a:gd name="T2" fmla="*/ 487 w 555"/>
                <a:gd name="T3" fmla="*/ 285 h 555"/>
                <a:gd name="T4" fmla="*/ 300 w 555"/>
                <a:gd name="T5" fmla="*/ 82 h 555"/>
                <a:gd name="T6" fmla="*/ 0 w 555"/>
                <a:gd name="T7" fmla="*/ 0 h 5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5" h="555">
                  <a:moveTo>
                    <a:pt x="555" y="555"/>
                  </a:moveTo>
                  <a:lnTo>
                    <a:pt x="487" y="285"/>
                  </a:lnTo>
                  <a:lnTo>
                    <a:pt x="300" y="82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0" name="Freeform 9235"/>
            <p:cNvSpPr>
              <a:spLocks/>
            </p:cNvSpPr>
            <p:nvPr/>
          </p:nvSpPr>
          <p:spPr bwMode="auto">
            <a:xfrm>
              <a:off x="6079" y="6616"/>
              <a:ext cx="787" cy="787"/>
            </a:xfrm>
            <a:custGeom>
              <a:avLst/>
              <a:gdLst>
                <a:gd name="T0" fmla="*/ 787 w 555"/>
                <a:gd name="T1" fmla="*/ 787 h 555"/>
                <a:gd name="T2" fmla="*/ 691 w 555"/>
                <a:gd name="T3" fmla="*/ 404 h 555"/>
                <a:gd name="T4" fmla="*/ 425 w 555"/>
                <a:gd name="T5" fmla="*/ 116 h 555"/>
                <a:gd name="T6" fmla="*/ 0 w 555"/>
                <a:gd name="T7" fmla="*/ 0 h 5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5" h="555">
                  <a:moveTo>
                    <a:pt x="555" y="555"/>
                  </a:moveTo>
                  <a:lnTo>
                    <a:pt x="487" y="285"/>
                  </a:lnTo>
                  <a:lnTo>
                    <a:pt x="300" y="82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1" name="Freeform 9236"/>
            <p:cNvSpPr>
              <a:spLocks/>
            </p:cNvSpPr>
            <p:nvPr/>
          </p:nvSpPr>
          <p:spPr bwMode="auto">
            <a:xfrm>
              <a:off x="6079" y="6189"/>
              <a:ext cx="1207" cy="1207"/>
            </a:xfrm>
            <a:custGeom>
              <a:avLst/>
              <a:gdLst>
                <a:gd name="T0" fmla="*/ 1207 w 555"/>
                <a:gd name="T1" fmla="*/ 1207 h 555"/>
                <a:gd name="T2" fmla="*/ 1059 w 555"/>
                <a:gd name="T3" fmla="*/ 620 h 555"/>
                <a:gd name="T4" fmla="*/ 652 w 555"/>
                <a:gd name="T5" fmla="*/ 178 h 555"/>
                <a:gd name="T6" fmla="*/ 0 w 555"/>
                <a:gd name="T7" fmla="*/ 0 h 5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5" h="555">
                  <a:moveTo>
                    <a:pt x="555" y="555"/>
                  </a:moveTo>
                  <a:lnTo>
                    <a:pt x="487" y="285"/>
                  </a:lnTo>
                  <a:lnTo>
                    <a:pt x="300" y="82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2" name="Freeform 9237"/>
            <p:cNvSpPr>
              <a:spLocks/>
            </p:cNvSpPr>
            <p:nvPr/>
          </p:nvSpPr>
          <p:spPr bwMode="auto">
            <a:xfrm>
              <a:off x="6078" y="5693"/>
              <a:ext cx="1710" cy="1710"/>
            </a:xfrm>
            <a:custGeom>
              <a:avLst/>
              <a:gdLst>
                <a:gd name="T0" fmla="*/ 1710 w 555"/>
                <a:gd name="T1" fmla="*/ 1710 h 555"/>
                <a:gd name="T2" fmla="*/ 1500 w 555"/>
                <a:gd name="T3" fmla="*/ 878 h 555"/>
                <a:gd name="T4" fmla="*/ 924 w 555"/>
                <a:gd name="T5" fmla="*/ 253 h 555"/>
                <a:gd name="T6" fmla="*/ 0 w 555"/>
                <a:gd name="T7" fmla="*/ 0 h 55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5" h="555">
                  <a:moveTo>
                    <a:pt x="555" y="555"/>
                  </a:moveTo>
                  <a:lnTo>
                    <a:pt x="487" y="285"/>
                  </a:lnTo>
                  <a:lnTo>
                    <a:pt x="300" y="82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3" name="Text Box 9238"/>
            <p:cNvSpPr txBox="1">
              <a:spLocks noChangeArrowheads="1"/>
            </p:cNvSpPr>
            <p:nvPr/>
          </p:nvSpPr>
          <p:spPr bwMode="auto">
            <a:xfrm>
              <a:off x="6418" y="7398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Text Box 9239"/>
            <p:cNvSpPr txBox="1">
              <a:spLocks noChangeArrowheads="1"/>
            </p:cNvSpPr>
            <p:nvPr/>
          </p:nvSpPr>
          <p:spPr bwMode="auto">
            <a:xfrm>
              <a:off x="6359" y="7079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Text Box 9240"/>
            <p:cNvSpPr txBox="1">
              <a:spLocks noChangeArrowheads="1"/>
            </p:cNvSpPr>
            <p:nvPr/>
          </p:nvSpPr>
          <p:spPr bwMode="auto">
            <a:xfrm>
              <a:off x="6193" y="6909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" name="Text Box 9241"/>
            <p:cNvSpPr txBox="1">
              <a:spLocks noChangeArrowheads="1"/>
            </p:cNvSpPr>
            <p:nvPr/>
          </p:nvSpPr>
          <p:spPr bwMode="auto">
            <a:xfrm>
              <a:off x="5814" y="6817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" name="Text Box 9242"/>
            <p:cNvSpPr txBox="1">
              <a:spLocks noChangeArrowheads="1"/>
            </p:cNvSpPr>
            <p:nvPr/>
          </p:nvSpPr>
          <p:spPr bwMode="auto">
            <a:xfrm>
              <a:off x="6713" y="7398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" name="Text Box 9243"/>
            <p:cNvSpPr txBox="1">
              <a:spLocks noChangeArrowheads="1"/>
            </p:cNvSpPr>
            <p:nvPr/>
          </p:nvSpPr>
          <p:spPr bwMode="auto">
            <a:xfrm>
              <a:off x="6637" y="6753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6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" name="Text Box 9244"/>
            <p:cNvSpPr txBox="1">
              <a:spLocks noChangeArrowheads="1"/>
            </p:cNvSpPr>
            <p:nvPr/>
          </p:nvSpPr>
          <p:spPr bwMode="auto">
            <a:xfrm>
              <a:off x="6331" y="6477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7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" name="Text Box 9245"/>
            <p:cNvSpPr txBox="1">
              <a:spLocks noChangeArrowheads="1"/>
            </p:cNvSpPr>
            <p:nvPr/>
          </p:nvSpPr>
          <p:spPr bwMode="auto">
            <a:xfrm>
              <a:off x="5814" y="6513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8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1" name="Text Box 9246"/>
            <p:cNvSpPr txBox="1">
              <a:spLocks noChangeArrowheads="1"/>
            </p:cNvSpPr>
            <p:nvPr/>
          </p:nvSpPr>
          <p:spPr bwMode="auto">
            <a:xfrm>
              <a:off x="7152" y="7398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9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" name="Text Box 9247"/>
            <p:cNvSpPr txBox="1">
              <a:spLocks noChangeArrowheads="1"/>
            </p:cNvSpPr>
            <p:nvPr/>
          </p:nvSpPr>
          <p:spPr bwMode="auto">
            <a:xfrm>
              <a:off x="7012" y="6523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10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" name="Text Box 9248"/>
            <p:cNvSpPr txBox="1">
              <a:spLocks noChangeArrowheads="1"/>
            </p:cNvSpPr>
            <p:nvPr/>
          </p:nvSpPr>
          <p:spPr bwMode="auto">
            <a:xfrm>
              <a:off x="6530" y="6088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" name="Text Box 9249"/>
            <p:cNvSpPr txBox="1">
              <a:spLocks noChangeArrowheads="1"/>
            </p:cNvSpPr>
            <p:nvPr/>
          </p:nvSpPr>
          <p:spPr bwMode="auto">
            <a:xfrm>
              <a:off x="5814" y="6077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" name="Text Box 9250"/>
            <p:cNvSpPr txBox="1">
              <a:spLocks noChangeArrowheads="1"/>
            </p:cNvSpPr>
            <p:nvPr/>
          </p:nvSpPr>
          <p:spPr bwMode="auto">
            <a:xfrm>
              <a:off x="7635" y="7398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13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6" name="Text Box 9251"/>
            <p:cNvSpPr txBox="1">
              <a:spLocks noChangeArrowheads="1"/>
            </p:cNvSpPr>
            <p:nvPr/>
          </p:nvSpPr>
          <p:spPr bwMode="auto">
            <a:xfrm>
              <a:off x="7501" y="6321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14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7" name="Text Box 9252"/>
            <p:cNvSpPr txBox="1">
              <a:spLocks noChangeArrowheads="1"/>
            </p:cNvSpPr>
            <p:nvPr/>
          </p:nvSpPr>
          <p:spPr bwMode="auto">
            <a:xfrm>
              <a:off x="6859" y="5681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8" name="Text Box 9253"/>
            <p:cNvSpPr txBox="1">
              <a:spLocks noChangeArrowheads="1"/>
            </p:cNvSpPr>
            <p:nvPr/>
          </p:nvSpPr>
          <p:spPr bwMode="auto">
            <a:xfrm>
              <a:off x="5814" y="5602"/>
              <a:ext cx="292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16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9" name="AutoShape 9254"/>
            <p:cNvSpPr>
              <a:spLocks noChangeArrowheads="1"/>
            </p:cNvSpPr>
            <p:nvPr/>
          </p:nvSpPr>
          <p:spPr bwMode="auto">
            <a:xfrm>
              <a:off x="5288" y="6330"/>
              <a:ext cx="465" cy="218"/>
            </a:xfrm>
            <a:prstGeom prst="rightArrow">
              <a:avLst>
                <a:gd name="adj1" fmla="val 35778"/>
                <a:gd name="adj2" fmla="val 10137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</p:spTree>
    <p:extLst>
      <p:ext uri="{BB962C8B-B14F-4D97-AF65-F5344CB8AC3E}">
        <p14:creationId xmlns:p14="http://schemas.microsoft.com/office/powerpoint/2010/main" val="23071783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442"/>
          <p:cNvGrpSpPr>
            <a:grpSpLocks/>
          </p:cNvGrpSpPr>
          <p:nvPr/>
        </p:nvGrpSpPr>
        <p:grpSpPr bwMode="auto">
          <a:xfrm>
            <a:off x="2175828" y="278345"/>
            <a:ext cx="2033588" cy="2152063"/>
            <a:chOff x="8050" y="8835"/>
            <a:chExt cx="3203" cy="3390"/>
          </a:xfrm>
        </p:grpSpPr>
        <p:sp>
          <p:nvSpPr>
            <p:cNvPr id="3" name="Text Box 9443"/>
            <p:cNvSpPr txBox="1">
              <a:spLocks noChangeArrowheads="1"/>
            </p:cNvSpPr>
            <p:nvPr/>
          </p:nvSpPr>
          <p:spPr bwMode="auto">
            <a:xfrm>
              <a:off x="8574" y="11895"/>
              <a:ext cx="1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4" name="Group 9444"/>
            <p:cNvGrpSpPr>
              <a:grpSpLocks/>
            </p:cNvGrpSpPr>
            <p:nvPr/>
          </p:nvGrpSpPr>
          <p:grpSpPr bwMode="auto">
            <a:xfrm>
              <a:off x="8050" y="8843"/>
              <a:ext cx="3164" cy="3182"/>
              <a:chOff x="7576" y="8213"/>
              <a:chExt cx="3164" cy="3182"/>
            </a:xfrm>
          </p:grpSpPr>
          <p:sp>
            <p:nvSpPr>
              <p:cNvPr id="12" name="Arc 9445"/>
              <p:cNvSpPr>
                <a:spLocks/>
              </p:cNvSpPr>
              <p:nvPr/>
            </p:nvSpPr>
            <p:spPr bwMode="auto">
              <a:xfrm>
                <a:off x="8033" y="10032"/>
                <a:ext cx="915" cy="915"/>
              </a:xfrm>
              <a:custGeom>
                <a:avLst/>
                <a:gdLst>
                  <a:gd name="T0" fmla="*/ 0 w 21600"/>
                  <a:gd name="T1" fmla="*/ 0 h 21600"/>
                  <a:gd name="T2" fmla="*/ 915 w 21600"/>
                  <a:gd name="T3" fmla="*/ 915 h 21600"/>
                  <a:gd name="T4" fmla="*/ 0 w 21600"/>
                  <a:gd name="T5" fmla="*/ 91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Arc 9446"/>
              <p:cNvSpPr>
                <a:spLocks/>
              </p:cNvSpPr>
              <p:nvPr/>
            </p:nvSpPr>
            <p:spPr bwMode="auto">
              <a:xfrm flipH="1">
                <a:off x="9375" y="10032"/>
                <a:ext cx="915" cy="915"/>
              </a:xfrm>
              <a:custGeom>
                <a:avLst/>
                <a:gdLst>
                  <a:gd name="T0" fmla="*/ 0 w 21600"/>
                  <a:gd name="T1" fmla="*/ 0 h 21600"/>
                  <a:gd name="T2" fmla="*/ 915 w 21600"/>
                  <a:gd name="T3" fmla="*/ 915 h 21600"/>
                  <a:gd name="T4" fmla="*/ 0 w 21600"/>
                  <a:gd name="T5" fmla="*/ 91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Arc 9447"/>
              <p:cNvSpPr>
                <a:spLocks/>
              </p:cNvSpPr>
              <p:nvPr/>
            </p:nvSpPr>
            <p:spPr bwMode="auto">
              <a:xfrm flipV="1">
                <a:off x="8033" y="8687"/>
                <a:ext cx="915" cy="915"/>
              </a:xfrm>
              <a:custGeom>
                <a:avLst/>
                <a:gdLst>
                  <a:gd name="T0" fmla="*/ 0 w 21600"/>
                  <a:gd name="T1" fmla="*/ 0 h 21600"/>
                  <a:gd name="T2" fmla="*/ 915 w 21600"/>
                  <a:gd name="T3" fmla="*/ 915 h 21600"/>
                  <a:gd name="T4" fmla="*/ 0 w 21600"/>
                  <a:gd name="T5" fmla="*/ 91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Arc 9448"/>
              <p:cNvSpPr>
                <a:spLocks/>
              </p:cNvSpPr>
              <p:nvPr/>
            </p:nvSpPr>
            <p:spPr bwMode="auto">
              <a:xfrm flipH="1" flipV="1">
                <a:off x="9375" y="8687"/>
                <a:ext cx="915" cy="915"/>
              </a:xfrm>
              <a:custGeom>
                <a:avLst/>
                <a:gdLst>
                  <a:gd name="T0" fmla="*/ 0 w 21600"/>
                  <a:gd name="T1" fmla="*/ 0 h 21600"/>
                  <a:gd name="T2" fmla="*/ 915 w 21600"/>
                  <a:gd name="T3" fmla="*/ 915 h 21600"/>
                  <a:gd name="T4" fmla="*/ 0 w 21600"/>
                  <a:gd name="T5" fmla="*/ 91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9449"/>
              <p:cNvSpPr>
                <a:spLocks noChangeShapeType="1"/>
              </p:cNvSpPr>
              <p:nvPr/>
            </p:nvSpPr>
            <p:spPr bwMode="auto">
              <a:xfrm>
                <a:off x="10279" y="9597"/>
                <a:ext cx="0" cy="43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Line 9450"/>
              <p:cNvSpPr>
                <a:spLocks noChangeShapeType="1"/>
              </p:cNvSpPr>
              <p:nvPr/>
            </p:nvSpPr>
            <p:spPr bwMode="auto">
              <a:xfrm>
                <a:off x="8042" y="9597"/>
                <a:ext cx="0" cy="43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9451"/>
              <p:cNvSpPr>
                <a:spLocks noChangeShapeType="1"/>
              </p:cNvSpPr>
              <p:nvPr/>
            </p:nvSpPr>
            <p:spPr bwMode="auto">
              <a:xfrm rot="-5400000">
                <a:off x="9159" y="8471"/>
                <a:ext cx="0" cy="43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9452"/>
              <p:cNvSpPr>
                <a:spLocks noChangeShapeType="1"/>
              </p:cNvSpPr>
              <p:nvPr/>
            </p:nvSpPr>
            <p:spPr bwMode="auto">
              <a:xfrm rot="-5400000">
                <a:off x="9162" y="10720"/>
                <a:ext cx="0" cy="43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Line 9453"/>
              <p:cNvSpPr>
                <a:spLocks noChangeShapeType="1"/>
              </p:cNvSpPr>
              <p:nvPr/>
            </p:nvSpPr>
            <p:spPr bwMode="auto">
              <a:xfrm>
                <a:off x="10320" y="9814"/>
                <a:ext cx="4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Line 9454"/>
              <p:cNvSpPr>
                <a:spLocks noChangeShapeType="1"/>
              </p:cNvSpPr>
              <p:nvPr/>
            </p:nvSpPr>
            <p:spPr bwMode="auto">
              <a:xfrm flipH="1">
                <a:off x="7576" y="9815"/>
                <a:ext cx="4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Line 9455"/>
              <p:cNvSpPr>
                <a:spLocks noChangeShapeType="1"/>
              </p:cNvSpPr>
              <p:nvPr/>
            </p:nvSpPr>
            <p:spPr bwMode="auto">
              <a:xfrm rot="-5400000">
                <a:off x="8958" y="8423"/>
                <a:ext cx="4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Line 9456"/>
              <p:cNvSpPr>
                <a:spLocks noChangeShapeType="1"/>
              </p:cNvSpPr>
              <p:nvPr/>
            </p:nvSpPr>
            <p:spPr bwMode="auto">
              <a:xfrm rot="5400000" flipV="1">
                <a:off x="8957" y="11185"/>
                <a:ext cx="4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" name="Freeform 9457"/>
            <p:cNvSpPr>
              <a:spLocks/>
            </p:cNvSpPr>
            <p:nvPr/>
          </p:nvSpPr>
          <p:spPr bwMode="auto">
            <a:xfrm>
              <a:off x="8085" y="11595"/>
              <a:ext cx="481" cy="473"/>
            </a:xfrm>
            <a:custGeom>
              <a:avLst/>
              <a:gdLst>
                <a:gd name="T0" fmla="*/ 0 w 398"/>
                <a:gd name="T1" fmla="*/ 0 h 473"/>
                <a:gd name="T2" fmla="*/ 0 w 398"/>
                <a:gd name="T3" fmla="*/ 473 h 473"/>
                <a:gd name="T4" fmla="*/ 481 w 398"/>
                <a:gd name="T5" fmla="*/ 473 h 47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8" h="473">
                  <a:moveTo>
                    <a:pt x="0" y="0"/>
                  </a:moveTo>
                  <a:lnTo>
                    <a:pt x="0" y="473"/>
                  </a:lnTo>
                  <a:lnTo>
                    <a:pt x="398" y="47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Text Box 9458"/>
            <p:cNvSpPr txBox="1">
              <a:spLocks noChangeArrowheads="1"/>
            </p:cNvSpPr>
            <p:nvPr/>
          </p:nvSpPr>
          <p:spPr bwMode="auto">
            <a:xfrm>
              <a:off x="8171" y="11457"/>
              <a:ext cx="1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Text Box 9459"/>
            <p:cNvSpPr txBox="1">
              <a:spLocks noChangeArrowheads="1"/>
            </p:cNvSpPr>
            <p:nvPr/>
          </p:nvSpPr>
          <p:spPr bwMode="auto">
            <a:xfrm>
              <a:off x="10953" y="10125"/>
              <a:ext cx="30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Text Box 9460"/>
            <p:cNvSpPr txBox="1">
              <a:spLocks noChangeArrowheads="1"/>
            </p:cNvSpPr>
            <p:nvPr/>
          </p:nvSpPr>
          <p:spPr bwMode="auto">
            <a:xfrm>
              <a:off x="8148" y="10125"/>
              <a:ext cx="30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ext Box 9461"/>
            <p:cNvSpPr txBox="1">
              <a:spLocks noChangeArrowheads="1"/>
            </p:cNvSpPr>
            <p:nvPr/>
          </p:nvSpPr>
          <p:spPr bwMode="auto">
            <a:xfrm>
              <a:off x="9705" y="8835"/>
              <a:ext cx="30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Text Box 9462"/>
            <p:cNvSpPr txBox="1">
              <a:spLocks noChangeArrowheads="1"/>
            </p:cNvSpPr>
            <p:nvPr/>
          </p:nvSpPr>
          <p:spPr bwMode="auto">
            <a:xfrm>
              <a:off x="9705" y="11744"/>
              <a:ext cx="30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466677" y="2754298"/>
            <a:ext cx="1942923" cy="1359290"/>
            <a:chOff x="2466677" y="2754298"/>
            <a:chExt cx="1942923" cy="1359290"/>
          </a:xfrm>
        </p:grpSpPr>
        <p:sp>
          <p:nvSpPr>
            <p:cNvPr id="24" name="Rectangle 23"/>
            <p:cNvSpPr/>
            <p:nvPr/>
          </p:nvSpPr>
          <p:spPr>
            <a:xfrm>
              <a:off x="2535185" y="2929547"/>
              <a:ext cx="782830" cy="10097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22349" y="2929547"/>
              <a:ext cx="782830" cy="502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319897" y="3436801"/>
              <a:ext cx="782830" cy="5029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Line 9453"/>
            <p:cNvSpPr>
              <a:spLocks noChangeShapeType="1"/>
            </p:cNvSpPr>
            <p:nvPr/>
          </p:nvSpPr>
          <p:spPr bwMode="auto">
            <a:xfrm>
              <a:off x="4118181" y="3436801"/>
              <a:ext cx="26665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Text Box 9459"/>
            <p:cNvSpPr txBox="1">
              <a:spLocks noChangeArrowheads="1"/>
            </p:cNvSpPr>
            <p:nvPr/>
          </p:nvSpPr>
          <p:spPr bwMode="auto">
            <a:xfrm>
              <a:off x="4219130" y="3234291"/>
              <a:ext cx="190470" cy="209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2514958" y="2907879"/>
              <a:ext cx="49945" cy="499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2511757" y="3913795"/>
              <a:ext cx="49945" cy="499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2512254" y="3407018"/>
              <a:ext cx="49945" cy="499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2891309" y="2909652"/>
              <a:ext cx="49945" cy="499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3293984" y="2901686"/>
              <a:ext cx="49945" cy="499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3295507" y="3410294"/>
              <a:ext cx="49945" cy="499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3300770" y="3913718"/>
              <a:ext cx="49945" cy="499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4085482" y="3910414"/>
              <a:ext cx="49945" cy="499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4078760" y="3412243"/>
              <a:ext cx="49945" cy="499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4077754" y="2904574"/>
              <a:ext cx="49945" cy="499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876505" y="3918850"/>
              <a:ext cx="49945" cy="499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2467903" y="3970578"/>
              <a:ext cx="143010" cy="143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1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2829972" y="3970578"/>
              <a:ext cx="143010" cy="143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2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3255156" y="3970578"/>
              <a:ext cx="143010" cy="143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3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4037311" y="3970578"/>
              <a:ext cx="143010" cy="143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9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2575201" y="3360485"/>
              <a:ext cx="143010" cy="143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8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2466677" y="2754298"/>
              <a:ext cx="143010" cy="143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7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2844776" y="2754298"/>
              <a:ext cx="143010" cy="143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6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3248000" y="2754298"/>
              <a:ext cx="143010" cy="143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5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3131878" y="3361150"/>
              <a:ext cx="143010" cy="143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4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4028844" y="2754298"/>
              <a:ext cx="143010" cy="143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11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3943057" y="3271618"/>
              <a:ext cx="143010" cy="143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10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821115" y="3347705"/>
              <a:ext cx="18755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Q8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604754" y="3096368"/>
              <a:ext cx="18755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Q4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617536" y="3596343"/>
              <a:ext cx="18755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Q4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223861" y="4560444"/>
            <a:ext cx="2563165" cy="1882237"/>
            <a:chOff x="2227262" y="4458619"/>
            <a:chExt cx="2563165" cy="1882237"/>
          </a:xfrm>
        </p:grpSpPr>
        <p:grpSp>
          <p:nvGrpSpPr>
            <p:cNvPr id="56" name="Group 9714"/>
            <p:cNvGrpSpPr>
              <a:grpSpLocks/>
            </p:cNvGrpSpPr>
            <p:nvPr/>
          </p:nvGrpSpPr>
          <p:grpSpPr bwMode="auto">
            <a:xfrm>
              <a:off x="2227262" y="4458619"/>
              <a:ext cx="2563165" cy="1882237"/>
              <a:chOff x="6323" y="5422"/>
              <a:chExt cx="3472" cy="2549"/>
            </a:xfrm>
          </p:grpSpPr>
          <p:sp>
            <p:nvSpPr>
              <p:cNvPr id="66" name="Rectangle 9715" descr="Wide upward diagonal"/>
              <p:cNvSpPr>
                <a:spLocks noChangeArrowheads="1"/>
              </p:cNvSpPr>
              <p:nvPr/>
            </p:nvSpPr>
            <p:spPr bwMode="auto">
              <a:xfrm>
                <a:off x="6323" y="5767"/>
                <a:ext cx="188" cy="219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7" name="Oval 9716"/>
              <p:cNvSpPr>
                <a:spLocks noChangeArrowheads="1"/>
              </p:cNvSpPr>
              <p:nvPr/>
            </p:nvSpPr>
            <p:spPr bwMode="auto">
              <a:xfrm>
                <a:off x="6510" y="6937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8" name="Oval 9717"/>
              <p:cNvSpPr>
                <a:spLocks noChangeArrowheads="1"/>
              </p:cNvSpPr>
              <p:nvPr/>
            </p:nvSpPr>
            <p:spPr bwMode="auto">
              <a:xfrm>
                <a:off x="6511" y="6026"/>
                <a:ext cx="143" cy="1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9" name="AutoShape 9718"/>
              <p:cNvSpPr>
                <a:spLocks noChangeArrowheads="1"/>
              </p:cNvSpPr>
              <p:nvPr/>
            </p:nvSpPr>
            <p:spPr bwMode="auto">
              <a:xfrm rot="5400000">
                <a:off x="6495" y="7612"/>
                <a:ext cx="165" cy="143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0" name="Rectangle 9719"/>
              <p:cNvSpPr>
                <a:spLocks noChangeArrowheads="1"/>
              </p:cNvSpPr>
              <p:nvPr/>
            </p:nvSpPr>
            <p:spPr bwMode="auto">
              <a:xfrm>
                <a:off x="6675" y="6080"/>
                <a:ext cx="1605" cy="1605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1" name="Freeform 9720"/>
              <p:cNvSpPr>
                <a:spLocks/>
              </p:cNvSpPr>
              <p:nvPr/>
            </p:nvSpPr>
            <p:spPr bwMode="auto">
              <a:xfrm>
                <a:off x="7227" y="6080"/>
                <a:ext cx="281" cy="1605"/>
              </a:xfrm>
              <a:custGeom>
                <a:avLst/>
                <a:gdLst>
                  <a:gd name="T0" fmla="*/ 275 w 281"/>
                  <a:gd name="T1" fmla="*/ 1605 h 1605"/>
                  <a:gd name="T2" fmla="*/ 0 w 281"/>
                  <a:gd name="T3" fmla="*/ 1041 h 1605"/>
                  <a:gd name="T4" fmla="*/ 281 w 281"/>
                  <a:gd name="T5" fmla="*/ 0 h 16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1" h="1605">
                    <a:moveTo>
                      <a:pt x="275" y="1605"/>
                    </a:moveTo>
                    <a:lnTo>
                      <a:pt x="0" y="1041"/>
                    </a:lnTo>
                    <a:lnTo>
                      <a:pt x="281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2" name="Freeform 9721"/>
              <p:cNvSpPr>
                <a:spLocks/>
              </p:cNvSpPr>
              <p:nvPr/>
            </p:nvSpPr>
            <p:spPr bwMode="auto">
              <a:xfrm>
                <a:off x="6675" y="6883"/>
                <a:ext cx="1605" cy="235"/>
              </a:xfrm>
              <a:custGeom>
                <a:avLst/>
                <a:gdLst>
                  <a:gd name="T0" fmla="*/ 0 w 1605"/>
                  <a:gd name="T1" fmla="*/ 127 h 235"/>
                  <a:gd name="T2" fmla="*/ 552 w 1605"/>
                  <a:gd name="T3" fmla="*/ 235 h 235"/>
                  <a:gd name="T4" fmla="*/ 1605 w 1605"/>
                  <a:gd name="T5" fmla="*/ 0 h 23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605" h="235">
                    <a:moveTo>
                      <a:pt x="0" y="127"/>
                    </a:moveTo>
                    <a:lnTo>
                      <a:pt x="552" y="235"/>
                    </a:lnTo>
                    <a:lnTo>
                      <a:pt x="160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3" name="Line 9722"/>
              <p:cNvSpPr>
                <a:spLocks noChangeShapeType="1"/>
              </p:cNvSpPr>
              <p:nvPr/>
            </p:nvSpPr>
            <p:spPr bwMode="auto">
              <a:xfrm>
                <a:off x="8886" y="7678"/>
                <a:ext cx="53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4" name="Line 9723"/>
              <p:cNvSpPr>
                <a:spLocks noChangeShapeType="1"/>
              </p:cNvSpPr>
              <p:nvPr/>
            </p:nvSpPr>
            <p:spPr bwMode="auto">
              <a:xfrm flipV="1">
                <a:off x="6668" y="5521"/>
                <a:ext cx="0" cy="5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5" name="Text Box 9724"/>
              <p:cNvSpPr txBox="1">
                <a:spLocks noChangeArrowheads="1"/>
              </p:cNvSpPr>
              <p:nvPr/>
            </p:nvSpPr>
            <p:spPr bwMode="auto">
              <a:xfrm>
                <a:off x="9457" y="7512"/>
                <a:ext cx="18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x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6" name="Text Box 9725"/>
              <p:cNvSpPr txBox="1">
                <a:spLocks noChangeArrowheads="1"/>
              </p:cNvSpPr>
              <p:nvPr/>
            </p:nvSpPr>
            <p:spPr bwMode="auto">
              <a:xfrm>
                <a:off x="6777" y="5422"/>
                <a:ext cx="18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y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7" name="Text Box 9726"/>
              <p:cNvSpPr txBox="1">
                <a:spLocks noChangeArrowheads="1"/>
              </p:cNvSpPr>
              <p:nvPr/>
            </p:nvSpPr>
            <p:spPr bwMode="auto">
              <a:xfrm>
                <a:off x="7979" y="7716"/>
                <a:ext cx="601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(1,0)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8" name="Text Box 9727"/>
              <p:cNvSpPr txBox="1">
                <a:spLocks noChangeArrowheads="1"/>
              </p:cNvSpPr>
              <p:nvPr/>
            </p:nvSpPr>
            <p:spPr bwMode="auto">
              <a:xfrm>
                <a:off x="6635" y="5799"/>
                <a:ext cx="525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(0,1)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" name="Text Box 9737"/>
              <p:cNvSpPr txBox="1">
                <a:spLocks noChangeArrowheads="1"/>
              </p:cNvSpPr>
              <p:nvPr/>
            </p:nvSpPr>
            <p:spPr bwMode="auto">
              <a:xfrm>
                <a:off x="7764" y="6412"/>
                <a:ext cx="593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(1,.5)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" name="Text Box 9738"/>
              <p:cNvSpPr txBox="1">
                <a:spLocks noChangeArrowheads="1"/>
              </p:cNvSpPr>
              <p:nvPr/>
            </p:nvSpPr>
            <p:spPr bwMode="auto">
              <a:xfrm>
                <a:off x="7981" y="5799"/>
                <a:ext cx="570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(1,1)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1" name="Text Box 9739"/>
              <p:cNvSpPr txBox="1">
                <a:spLocks noChangeArrowheads="1"/>
              </p:cNvSpPr>
              <p:nvPr/>
            </p:nvSpPr>
            <p:spPr bwMode="auto">
              <a:xfrm>
                <a:off x="7251" y="5799"/>
                <a:ext cx="638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(.5,1)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2" name="Text Box 9740"/>
              <p:cNvSpPr txBox="1">
                <a:spLocks noChangeArrowheads="1"/>
              </p:cNvSpPr>
              <p:nvPr/>
            </p:nvSpPr>
            <p:spPr bwMode="auto">
              <a:xfrm>
                <a:off x="7207" y="7716"/>
                <a:ext cx="593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(.5,0)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" name="Text Box 9741"/>
              <p:cNvSpPr txBox="1">
                <a:spLocks noChangeArrowheads="1"/>
              </p:cNvSpPr>
              <p:nvPr/>
            </p:nvSpPr>
            <p:spPr bwMode="auto">
              <a:xfrm>
                <a:off x="6669" y="6508"/>
                <a:ext cx="54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(0,.4)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" name="Text Box 9742"/>
              <p:cNvSpPr txBox="1">
                <a:spLocks noChangeArrowheads="1"/>
              </p:cNvSpPr>
              <p:nvPr/>
            </p:nvSpPr>
            <p:spPr bwMode="auto">
              <a:xfrm>
                <a:off x="6595" y="7701"/>
                <a:ext cx="525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(0,0)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" name="Text Box 9743"/>
              <p:cNvSpPr txBox="1">
                <a:spLocks noChangeArrowheads="1"/>
              </p:cNvSpPr>
              <p:nvPr/>
            </p:nvSpPr>
            <p:spPr bwMode="auto">
              <a:xfrm>
                <a:off x="7238" y="7070"/>
                <a:ext cx="563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(.4,.4)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" name="Text Box 9744"/>
              <p:cNvSpPr txBox="1">
                <a:spLocks noChangeArrowheads="1"/>
              </p:cNvSpPr>
              <p:nvPr/>
            </p:nvSpPr>
            <p:spPr bwMode="auto">
              <a:xfrm>
                <a:off x="8871" y="6673"/>
                <a:ext cx="924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u</a:t>
                </a:r>
                <a:r>
                  <a:rPr kumimoji="0" lang="en-US" alt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 = 0.01m</a:t>
                </a:r>
                <a:endPara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" name="Text Box 9745"/>
              <p:cNvSpPr txBox="1">
                <a:spLocks noChangeArrowheads="1"/>
              </p:cNvSpPr>
              <p:nvPr/>
            </p:nvSpPr>
            <p:spPr bwMode="auto">
              <a:xfrm>
                <a:off x="7127" y="5428"/>
                <a:ext cx="212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E</a:t>
                </a: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 = 100 Pa, </a:t>
                </a: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  <a:sym typeface="Symbol" panose="05050102010706020507" pitchFamily="18" charset="2"/>
                  </a:rPr>
                  <a:t></a:t>
                </a: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 = 0.25</a:t>
                </a:r>
                <a:endPara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  <p:sp>
            <p:nvSpPr>
              <p:cNvPr id="88" name="Line 9746"/>
              <p:cNvSpPr>
                <a:spLocks noChangeShapeType="1"/>
              </p:cNvSpPr>
              <p:nvPr/>
            </p:nvSpPr>
            <p:spPr bwMode="auto">
              <a:xfrm>
                <a:off x="8287" y="6075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89" name="Line 9747"/>
              <p:cNvSpPr>
                <a:spLocks noChangeShapeType="1"/>
              </p:cNvSpPr>
              <p:nvPr/>
            </p:nvSpPr>
            <p:spPr bwMode="auto">
              <a:xfrm>
                <a:off x="8287" y="7688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0" name="Line 9748"/>
              <p:cNvSpPr>
                <a:spLocks noChangeShapeType="1"/>
              </p:cNvSpPr>
              <p:nvPr/>
            </p:nvSpPr>
            <p:spPr bwMode="auto">
              <a:xfrm>
                <a:off x="8298" y="7038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1" name="Line 9749"/>
              <p:cNvSpPr>
                <a:spLocks noChangeShapeType="1"/>
              </p:cNvSpPr>
              <p:nvPr/>
            </p:nvSpPr>
            <p:spPr bwMode="auto">
              <a:xfrm>
                <a:off x="8804" y="6074"/>
                <a:ext cx="0" cy="159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2" name="Line 9750"/>
              <p:cNvSpPr>
                <a:spLocks noChangeShapeType="1"/>
              </p:cNvSpPr>
              <p:nvPr/>
            </p:nvSpPr>
            <p:spPr bwMode="auto">
              <a:xfrm>
                <a:off x="8287" y="6396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3" name="Line 9751"/>
              <p:cNvSpPr>
                <a:spLocks noChangeShapeType="1"/>
              </p:cNvSpPr>
              <p:nvPr/>
            </p:nvSpPr>
            <p:spPr bwMode="auto">
              <a:xfrm>
                <a:off x="8287" y="7359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4" name="Line 9752"/>
              <p:cNvSpPr>
                <a:spLocks noChangeShapeType="1"/>
              </p:cNvSpPr>
              <p:nvPr/>
            </p:nvSpPr>
            <p:spPr bwMode="auto">
              <a:xfrm>
                <a:off x="8298" y="6717"/>
                <a:ext cx="5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57" name="Oval 56"/>
            <p:cNvSpPr/>
            <p:nvPr/>
          </p:nvSpPr>
          <p:spPr>
            <a:xfrm>
              <a:off x="2508173" y="5927596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3078759" y="5927596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3471693" y="5927596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2504681" y="5433790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2954212" y="5466059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3462980" y="5353486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2504609" y="4965103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3093668" y="4960340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3475124" y="4960340"/>
              <a:ext cx="182880" cy="1828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481679" y="149677"/>
            <a:ext cx="2093522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Fall 2019 Qualifying exam figures</a:t>
            </a:r>
          </a:p>
        </p:txBody>
      </p:sp>
      <p:sp>
        <p:nvSpPr>
          <p:cNvPr id="96" name="Rectangle 9715" descr="Wide upward diagonal"/>
          <p:cNvSpPr>
            <a:spLocks noChangeArrowheads="1"/>
          </p:cNvSpPr>
          <p:nvPr/>
        </p:nvSpPr>
        <p:spPr bwMode="auto">
          <a:xfrm>
            <a:off x="2275232" y="2876056"/>
            <a:ext cx="138789" cy="1123991"/>
          </a:xfrm>
          <a:prstGeom prst="rect">
            <a:avLst/>
          </a:prstGeom>
          <a:pattFill prst="wdUpDiag">
            <a:fgClr>
              <a:srgbClr val="00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97" name="Oval 9716"/>
          <p:cNvSpPr>
            <a:spLocks noChangeArrowheads="1"/>
          </p:cNvSpPr>
          <p:nvPr/>
        </p:nvSpPr>
        <p:spPr bwMode="auto">
          <a:xfrm>
            <a:off x="2413283" y="3382282"/>
            <a:ext cx="105568" cy="105594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98" name="Oval 9717"/>
          <p:cNvSpPr>
            <a:spLocks noChangeArrowheads="1"/>
          </p:cNvSpPr>
          <p:nvPr/>
        </p:nvSpPr>
        <p:spPr bwMode="auto">
          <a:xfrm>
            <a:off x="2414021" y="2883488"/>
            <a:ext cx="105568" cy="105594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sp>
        <p:nvSpPr>
          <p:cNvPr id="99" name="AutoShape 9718"/>
          <p:cNvSpPr>
            <a:spLocks noChangeArrowheads="1"/>
          </p:cNvSpPr>
          <p:nvPr/>
        </p:nvSpPr>
        <p:spPr bwMode="auto">
          <a:xfrm rot="5400000">
            <a:off x="2402194" y="3886343"/>
            <a:ext cx="121840" cy="105568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613440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471"/>
          <p:cNvGrpSpPr>
            <a:grpSpLocks/>
          </p:cNvGrpSpPr>
          <p:nvPr/>
        </p:nvGrpSpPr>
        <p:grpSpPr bwMode="auto">
          <a:xfrm>
            <a:off x="2176462" y="348916"/>
            <a:ext cx="2408238" cy="929017"/>
            <a:chOff x="7926" y="8798"/>
            <a:chExt cx="3792" cy="1462"/>
          </a:xfrm>
        </p:grpSpPr>
        <p:sp>
          <p:nvSpPr>
            <p:cNvPr id="4" name="Rectangle 10472"/>
            <p:cNvSpPr>
              <a:spLocks noChangeArrowheads="1"/>
            </p:cNvSpPr>
            <p:nvPr/>
          </p:nvSpPr>
          <p:spPr bwMode="auto">
            <a:xfrm>
              <a:off x="8820" y="9221"/>
              <a:ext cx="2028" cy="561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Line 10473"/>
            <p:cNvSpPr>
              <a:spLocks noChangeShapeType="1"/>
            </p:cNvSpPr>
            <p:nvPr/>
          </p:nvSpPr>
          <p:spPr bwMode="auto">
            <a:xfrm>
              <a:off x="8183" y="9499"/>
              <a:ext cx="61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Text Box 10474"/>
            <p:cNvSpPr txBox="1">
              <a:spLocks noChangeArrowheads="1"/>
            </p:cNvSpPr>
            <p:nvPr/>
          </p:nvSpPr>
          <p:spPr bwMode="auto">
            <a:xfrm>
              <a:off x="7926" y="9228"/>
              <a:ext cx="85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16.45 kN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Line 10475"/>
            <p:cNvSpPr>
              <a:spLocks noChangeShapeType="1"/>
            </p:cNvSpPr>
            <p:nvPr/>
          </p:nvSpPr>
          <p:spPr bwMode="auto">
            <a:xfrm flipH="1">
              <a:off x="10871" y="9499"/>
              <a:ext cx="61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10476"/>
            <p:cNvSpPr>
              <a:spLocks noChangeShapeType="1"/>
            </p:cNvSpPr>
            <p:nvPr/>
          </p:nvSpPr>
          <p:spPr bwMode="auto">
            <a:xfrm flipV="1">
              <a:off x="8820" y="9822"/>
              <a:ext cx="0" cy="4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10477"/>
            <p:cNvSpPr>
              <a:spLocks noChangeShapeType="1"/>
            </p:cNvSpPr>
            <p:nvPr/>
          </p:nvSpPr>
          <p:spPr bwMode="auto">
            <a:xfrm>
              <a:off x="8826" y="9054"/>
              <a:ext cx="20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478"/>
            <p:cNvSpPr>
              <a:spLocks noChangeShapeType="1"/>
            </p:cNvSpPr>
            <p:nvPr/>
          </p:nvSpPr>
          <p:spPr bwMode="auto">
            <a:xfrm flipV="1">
              <a:off x="8826" y="8940"/>
              <a:ext cx="0" cy="2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0479"/>
            <p:cNvSpPr>
              <a:spLocks noChangeShapeType="1"/>
            </p:cNvSpPr>
            <p:nvPr/>
          </p:nvSpPr>
          <p:spPr bwMode="auto">
            <a:xfrm>
              <a:off x="11010" y="9270"/>
              <a:ext cx="0" cy="4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Arc 10480"/>
            <p:cNvSpPr>
              <a:spLocks/>
            </p:cNvSpPr>
            <p:nvPr/>
          </p:nvSpPr>
          <p:spPr bwMode="auto">
            <a:xfrm flipV="1">
              <a:off x="11082" y="9486"/>
              <a:ext cx="192" cy="192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192 h 21600"/>
                <a:gd name="T4" fmla="*/ 0 w 21600"/>
                <a:gd name="T5" fmla="*/ 19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Arc 10481"/>
            <p:cNvSpPr>
              <a:spLocks/>
            </p:cNvSpPr>
            <p:nvPr/>
          </p:nvSpPr>
          <p:spPr bwMode="auto">
            <a:xfrm>
              <a:off x="11082" y="9294"/>
              <a:ext cx="192" cy="192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192 h 21600"/>
                <a:gd name="T4" fmla="*/ 0 w 21600"/>
                <a:gd name="T5" fmla="*/ 19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stealth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Text Box 10482"/>
            <p:cNvSpPr txBox="1">
              <a:spLocks noChangeArrowheads="1"/>
            </p:cNvSpPr>
            <p:nvPr/>
          </p:nvSpPr>
          <p:spPr bwMode="auto">
            <a:xfrm>
              <a:off x="8842" y="9936"/>
              <a:ext cx="85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21.93 kN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Text Box 10483"/>
            <p:cNvSpPr txBox="1">
              <a:spLocks noChangeArrowheads="1"/>
            </p:cNvSpPr>
            <p:nvPr/>
          </p:nvSpPr>
          <p:spPr bwMode="auto">
            <a:xfrm>
              <a:off x="9666" y="8798"/>
              <a:ext cx="27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ext Box 10484"/>
            <p:cNvSpPr txBox="1">
              <a:spLocks noChangeArrowheads="1"/>
            </p:cNvSpPr>
            <p:nvPr/>
          </p:nvSpPr>
          <p:spPr bwMode="auto">
            <a:xfrm>
              <a:off x="11448" y="9342"/>
              <a:ext cx="27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ext Box 10485"/>
            <p:cNvSpPr txBox="1">
              <a:spLocks noChangeArrowheads="1"/>
            </p:cNvSpPr>
            <p:nvPr/>
          </p:nvSpPr>
          <p:spPr bwMode="auto">
            <a:xfrm>
              <a:off x="10866" y="9732"/>
              <a:ext cx="27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V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Text Box 10486"/>
            <p:cNvSpPr txBox="1">
              <a:spLocks noChangeArrowheads="1"/>
            </p:cNvSpPr>
            <p:nvPr/>
          </p:nvSpPr>
          <p:spPr bwMode="auto">
            <a:xfrm>
              <a:off x="11100" y="9060"/>
              <a:ext cx="27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736425" y="1766887"/>
            <a:ext cx="1759764" cy="601664"/>
            <a:chOff x="2736425" y="1766887"/>
            <a:chExt cx="1759764" cy="601664"/>
          </a:xfrm>
        </p:grpSpPr>
        <p:sp>
          <p:nvSpPr>
            <p:cNvPr id="31" name="Cube 30"/>
            <p:cNvSpPr/>
            <p:nvPr/>
          </p:nvSpPr>
          <p:spPr>
            <a:xfrm rot="5400000" flipH="1">
              <a:off x="3147895" y="1355417"/>
              <a:ext cx="601664" cy="1424603"/>
            </a:xfrm>
            <a:prstGeom prst="cube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Line 10462"/>
            <p:cNvSpPr>
              <a:spLocks noChangeShapeType="1"/>
            </p:cNvSpPr>
            <p:nvPr/>
          </p:nvSpPr>
          <p:spPr bwMode="auto">
            <a:xfrm flipH="1">
              <a:off x="4161029" y="1766888"/>
              <a:ext cx="3351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10463"/>
            <p:cNvSpPr>
              <a:spLocks noChangeShapeType="1"/>
            </p:cNvSpPr>
            <p:nvPr/>
          </p:nvSpPr>
          <p:spPr bwMode="auto">
            <a:xfrm flipH="1">
              <a:off x="4161029" y="1983944"/>
              <a:ext cx="3351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10464"/>
            <p:cNvSpPr>
              <a:spLocks noChangeShapeType="1"/>
            </p:cNvSpPr>
            <p:nvPr/>
          </p:nvSpPr>
          <p:spPr bwMode="auto">
            <a:xfrm flipH="1">
              <a:off x="4161029" y="2200999"/>
              <a:ext cx="3351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10465"/>
            <p:cNvSpPr>
              <a:spLocks noChangeShapeType="1"/>
            </p:cNvSpPr>
            <p:nvPr/>
          </p:nvSpPr>
          <p:spPr bwMode="auto">
            <a:xfrm flipH="1">
              <a:off x="4008683" y="1919208"/>
              <a:ext cx="3351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10466"/>
            <p:cNvSpPr>
              <a:spLocks noChangeShapeType="1"/>
            </p:cNvSpPr>
            <p:nvPr/>
          </p:nvSpPr>
          <p:spPr bwMode="auto">
            <a:xfrm flipH="1">
              <a:off x="4008683" y="2136263"/>
              <a:ext cx="3351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10467"/>
            <p:cNvSpPr>
              <a:spLocks noChangeShapeType="1"/>
            </p:cNvSpPr>
            <p:nvPr/>
          </p:nvSpPr>
          <p:spPr bwMode="auto">
            <a:xfrm flipH="1">
              <a:off x="4008683" y="2353319"/>
              <a:ext cx="3351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10468"/>
            <p:cNvSpPr>
              <a:spLocks noChangeShapeType="1"/>
            </p:cNvSpPr>
            <p:nvPr/>
          </p:nvSpPr>
          <p:spPr bwMode="auto">
            <a:xfrm flipH="1">
              <a:off x="4092473" y="1835432"/>
              <a:ext cx="3351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10469"/>
            <p:cNvSpPr>
              <a:spLocks noChangeShapeType="1"/>
            </p:cNvSpPr>
            <p:nvPr/>
          </p:nvSpPr>
          <p:spPr bwMode="auto">
            <a:xfrm flipH="1">
              <a:off x="4092473" y="2052488"/>
              <a:ext cx="3351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10470"/>
            <p:cNvSpPr>
              <a:spLocks noChangeShapeType="1"/>
            </p:cNvSpPr>
            <p:nvPr/>
          </p:nvSpPr>
          <p:spPr bwMode="auto">
            <a:xfrm flipH="1">
              <a:off x="4092473" y="2269543"/>
              <a:ext cx="3351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775176" y="2739412"/>
            <a:ext cx="1762611" cy="601664"/>
            <a:chOff x="2775176" y="2739412"/>
            <a:chExt cx="1762611" cy="601664"/>
          </a:xfrm>
        </p:grpSpPr>
        <p:sp>
          <p:nvSpPr>
            <p:cNvPr id="48" name="Cube 47"/>
            <p:cNvSpPr/>
            <p:nvPr/>
          </p:nvSpPr>
          <p:spPr>
            <a:xfrm rot="5400000" flipH="1">
              <a:off x="3186646" y="2327942"/>
              <a:ext cx="601664" cy="1424603"/>
            </a:xfrm>
            <a:prstGeom prst="cube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Line 10448"/>
            <p:cNvSpPr>
              <a:spLocks noChangeShapeType="1"/>
            </p:cNvSpPr>
            <p:nvPr/>
          </p:nvSpPr>
          <p:spPr bwMode="auto">
            <a:xfrm flipH="1">
              <a:off x="4198123" y="2739412"/>
              <a:ext cx="3352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10449"/>
            <p:cNvSpPr>
              <a:spLocks noChangeShapeType="1"/>
            </p:cNvSpPr>
            <p:nvPr/>
          </p:nvSpPr>
          <p:spPr bwMode="auto">
            <a:xfrm flipH="1">
              <a:off x="4203836" y="2831439"/>
              <a:ext cx="1917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10450"/>
            <p:cNvSpPr>
              <a:spLocks noChangeShapeType="1"/>
            </p:cNvSpPr>
            <p:nvPr/>
          </p:nvSpPr>
          <p:spPr bwMode="auto">
            <a:xfrm>
              <a:off x="4198123" y="3173523"/>
              <a:ext cx="3352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10451"/>
            <p:cNvSpPr>
              <a:spLocks noChangeShapeType="1"/>
            </p:cNvSpPr>
            <p:nvPr/>
          </p:nvSpPr>
          <p:spPr bwMode="auto">
            <a:xfrm flipH="1">
              <a:off x="4204471" y="2739412"/>
              <a:ext cx="328871" cy="21642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10452"/>
            <p:cNvSpPr>
              <a:spLocks noChangeShapeType="1"/>
            </p:cNvSpPr>
            <p:nvPr/>
          </p:nvSpPr>
          <p:spPr bwMode="auto">
            <a:xfrm>
              <a:off x="4204471" y="2955833"/>
              <a:ext cx="333316" cy="2176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10453"/>
            <p:cNvSpPr>
              <a:spLocks noChangeShapeType="1"/>
            </p:cNvSpPr>
            <p:nvPr/>
          </p:nvSpPr>
          <p:spPr bwMode="auto">
            <a:xfrm>
              <a:off x="4202567" y="3082131"/>
              <a:ext cx="1917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10454"/>
            <p:cNvSpPr>
              <a:spLocks noChangeShapeType="1"/>
            </p:cNvSpPr>
            <p:nvPr/>
          </p:nvSpPr>
          <p:spPr bwMode="auto">
            <a:xfrm flipH="1">
              <a:off x="4045750" y="2900617"/>
              <a:ext cx="3352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10455"/>
            <p:cNvSpPr>
              <a:spLocks noChangeShapeType="1"/>
            </p:cNvSpPr>
            <p:nvPr/>
          </p:nvSpPr>
          <p:spPr bwMode="auto">
            <a:xfrm flipH="1">
              <a:off x="4051464" y="2992644"/>
              <a:ext cx="1917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10456"/>
            <p:cNvSpPr>
              <a:spLocks noChangeShapeType="1"/>
            </p:cNvSpPr>
            <p:nvPr/>
          </p:nvSpPr>
          <p:spPr bwMode="auto">
            <a:xfrm>
              <a:off x="4045750" y="3334728"/>
              <a:ext cx="3352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10457"/>
            <p:cNvSpPr>
              <a:spLocks noChangeShapeType="1"/>
            </p:cNvSpPr>
            <p:nvPr/>
          </p:nvSpPr>
          <p:spPr bwMode="auto">
            <a:xfrm flipH="1">
              <a:off x="4052099" y="2900617"/>
              <a:ext cx="328871" cy="21642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10458"/>
            <p:cNvSpPr>
              <a:spLocks noChangeShapeType="1"/>
            </p:cNvSpPr>
            <p:nvPr/>
          </p:nvSpPr>
          <p:spPr bwMode="auto">
            <a:xfrm>
              <a:off x="4052099" y="3117038"/>
              <a:ext cx="333316" cy="2176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10459"/>
            <p:cNvSpPr>
              <a:spLocks noChangeShapeType="1"/>
            </p:cNvSpPr>
            <p:nvPr/>
          </p:nvSpPr>
          <p:spPr bwMode="auto">
            <a:xfrm>
              <a:off x="4050194" y="3243336"/>
              <a:ext cx="1917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1" name="Group 10430"/>
          <p:cNvGrpSpPr>
            <a:grpSpLocks/>
          </p:cNvGrpSpPr>
          <p:nvPr/>
        </p:nvGrpSpPr>
        <p:grpSpPr bwMode="auto">
          <a:xfrm>
            <a:off x="2381250" y="3761537"/>
            <a:ext cx="2895600" cy="1295400"/>
            <a:chOff x="7932" y="8664"/>
            <a:chExt cx="4560" cy="2040"/>
          </a:xfrm>
        </p:grpSpPr>
        <p:sp>
          <p:nvSpPr>
            <p:cNvPr id="52" name="Oval 10431"/>
            <p:cNvSpPr>
              <a:spLocks noChangeArrowheads="1"/>
            </p:cNvSpPr>
            <p:nvPr/>
          </p:nvSpPr>
          <p:spPr bwMode="auto">
            <a:xfrm>
              <a:off x="9948" y="9426"/>
              <a:ext cx="510" cy="51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3" name="Freeform 10432"/>
            <p:cNvSpPr>
              <a:spLocks/>
            </p:cNvSpPr>
            <p:nvPr/>
          </p:nvSpPr>
          <p:spPr bwMode="auto">
            <a:xfrm>
              <a:off x="8646" y="9078"/>
              <a:ext cx="2991" cy="1311"/>
            </a:xfrm>
            <a:custGeom>
              <a:avLst/>
              <a:gdLst>
                <a:gd name="T0" fmla="*/ 0 w 2991"/>
                <a:gd name="T1" fmla="*/ 0 h 1311"/>
                <a:gd name="T2" fmla="*/ 0 w 2991"/>
                <a:gd name="T3" fmla="*/ 1311 h 1311"/>
                <a:gd name="T4" fmla="*/ 2991 w 2991"/>
                <a:gd name="T5" fmla="*/ 1311 h 1311"/>
                <a:gd name="T6" fmla="*/ 2991 w 2991"/>
                <a:gd name="T7" fmla="*/ 0 h 1311"/>
                <a:gd name="T8" fmla="*/ 0 w 2991"/>
                <a:gd name="T9" fmla="*/ 0 h 13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91" h="1311">
                  <a:moveTo>
                    <a:pt x="0" y="0"/>
                  </a:moveTo>
                  <a:lnTo>
                    <a:pt x="0" y="1311"/>
                  </a:lnTo>
                  <a:lnTo>
                    <a:pt x="2991" y="1311"/>
                  </a:lnTo>
                  <a:lnTo>
                    <a:pt x="2991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4" name="Freeform 10433"/>
            <p:cNvSpPr>
              <a:spLocks/>
            </p:cNvSpPr>
            <p:nvPr/>
          </p:nvSpPr>
          <p:spPr bwMode="auto">
            <a:xfrm>
              <a:off x="8643" y="8949"/>
              <a:ext cx="3135" cy="129"/>
            </a:xfrm>
            <a:custGeom>
              <a:avLst/>
              <a:gdLst>
                <a:gd name="T0" fmla="*/ 0 w 3135"/>
                <a:gd name="T1" fmla="*/ 129 h 129"/>
                <a:gd name="T2" fmla="*/ 132 w 3135"/>
                <a:gd name="T3" fmla="*/ 0 h 129"/>
                <a:gd name="T4" fmla="*/ 3135 w 3135"/>
                <a:gd name="T5" fmla="*/ 0 h 129"/>
                <a:gd name="T6" fmla="*/ 2994 w 3135"/>
                <a:gd name="T7" fmla="*/ 129 h 12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135" h="129">
                  <a:moveTo>
                    <a:pt x="0" y="129"/>
                  </a:moveTo>
                  <a:lnTo>
                    <a:pt x="132" y="0"/>
                  </a:lnTo>
                  <a:lnTo>
                    <a:pt x="3135" y="0"/>
                  </a:lnTo>
                  <a:lnTo>
                    <a:pt x="2994" y="129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5" name="Freeform 10434"/>
            <p:cNvSpPr>
              <a:spLocks/>
            </p:cNvSpPr>
            <p:nvPr/>
          </p:nvSpPr>
          <p:spPr bwMode="auto">
            <a:xfrm>
              <a:off x="11637" y="8946"/>
              <a:ext cx="141" cy="1443"/>
            </a:xfrm>
            <a:custGeom>
              <a:avLst/>
              <a:gdLst>
                <a:gd name="T0" fmla="*/ 141 w 141"/>
                <a:gd name="T1" fmla="*/ 0 h 1443"/>
                <a:gd name="T2" fmla="*/ 141 w 141"/>
                <a:gd name="T3" fmla="*/ 1314 h 1443"/>
                <a:gd name="T4" fmla="*/ 0 w 141"/>
                <a:gd name="T5" fmla="*/ 1443 h 144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1" h="1443">
                  <a:moveTo>
                    <a:pt x="141" y="0"/>
                  </a:moveTo>
                  <a:lnTo>
                    <a:pt x="141" y="1314"/>
                  </a:lnTo>
                  <a:lnTo>
                    <a:pt x="0" y="144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6" name="Rectangle 10435"/>
            <p:cNvSpPr>
              <a:spLocks noChangeArrowheads="1"/>
            </p:cNvSpPr>
            <p:nvPr/>
          </p:nvSpPr>
          <p:spPr bwMode="auto">
            <a:xfrm rot="19814395">
              <a:off x="10167" y="9232"/>
              <a:ext cx="678" cy="8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7" name="Oval 10436"/>
            <p:cNvSpPr>
              <a:spLocks noChangeArrowheads="1"/>
            </p:cNvSpPr>
            <p:nvPr/>
          </p:nvSpPr>
          <p:spPr bwMode="auto">
            <a:xfrm>
              <a:off x="9864" y="9477"/>
              <a:ext cx="510" cy="51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8" name="Line 10437"/>
            <p:cNvSpPr>
              <a:spLocks noChangeShapeType="1"/>
            </p:cNvSpPr>
            <p:nvPr/>
          </p:nvSpPr>
          <p:spPr bwMode="auto">
            <a:xfrm>
              <a:off x="11718" y="9714"/>
              <a:ext cx="61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9" name="Line 10438"/>
            <p:cNvSpPr>
              <a:spLocks noChangeShapeType="1"/>
            </p:cNvSpPr>
            <p:nvPr/>
          </p:nvSpPr>
          <p:spPr bwMode="auto">
            <a:xfrm flipH="1">
              <a:off x="8106" y="9726"/>
              <a:ext cx="51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0" name="Line 10439"/>
            <p:cNvSpPr>
              <a:spLocks noChangeShapeType="1"/>
            </p:cNvSpPr>
            <p:nvPr/>
          </p:nvSpPr>
          <p:spPr bwMode="auto">
            <a:xfrm>
              <a:off x="8976" y="9078"/>
              <a:ext cx="0" cy="13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1" name="Freeform 10440"/>
            <p:cNvSpPr>
              <a:spLocks/>
            </p:cNvSpPr>
            <p:nvPr/>
          </p:nvSpPr>
          <p:spPr bwMode="auto">
            <a:xfrm>
              <a:off x="10284" y="9924"/>
              <a:ext cx="882" cy="684"/>
            </a:xfrm>
            <a:custGeom>
              <a:avLst/>
              <a:gdLst>
                <a:gd name="T0" fmla="*/ 882 w 882"/>
                <a:gd name="T1" fmla="*/ 684 h 684"/>
                <a:gd name="T2" fmla="*/ 558 w 882"/>
                <a:gd name="T3" fmla="*/ 684 h 684"/>
                <a:gd name="T4" fmla="*/ 0 w 882"/>
                <a:gd name="T5" fmla="*/ 0 h 6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82" h="684">
                  <a:moveTo>
                    <a:pt x="882" y="684"/>
                  </a:moveTo>
                  <a:lnTo>
                    <a:pt x="558" y="68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2" name="Text Box 10441"/>
            <p:cNvSpPr txBox="1">
              <a:spLocks noChangeArrowheads="1"/>
            </p:cNvSpPr>
            <p:nvPr/>
          </p:nvSpPr>
          <p:spPr bwMode="auto">
            <a:xfrm>
              <a:off x="8676" y="9624"/>
              <a:ext cx="606" cy="22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2.0 in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Text Box 10442"/>
            <p:cNvSpPr txBox="1">
              <a:spLocks noChangeArrowheads="1"/>
            </p:cNvSpPr>
            <p:nvPr/>
          </p:nvSpPr>
          <p:spPr bwMode="auto">
            <a:xfrm>
              <a:off x="11160" y="10452"/>
              <a:ext cx="79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.75 in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Text Box 10443"/>
            <p:cNvSpPr txBox="1">
              <a:spLocks noChangeArrowheads="1"/>
            </p:cNvSpPr>
            <p:nvPr/>
          </p:nvSpPr>
          <p:spPr bwMode="auto">
            <a:xfrm>
              <a:off x="11802" y="9432"/>
              <a:ext cx="69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300 lb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Text Box 10444"/>
            <p:cNvSpPr txBox="1">
              <a:spLocks noChangeArrowheads="1"/>
            </p:cNvSpPr>
            <p:nvPr/>
          </p:nvSpPr>
          <p:spPr bwMode="auto">
            <a:xfrm>
              <a:off x="7932" y="9432"/>
              <a:ext cx="69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300 lb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Text Box 10445"/>
            <p:cNvSpPr txBox="1">
              <a:spLocks noChangeArrowheads="1"/>
            </p:cNvSpPr>
            <p:nvPr/>
          </p:nvSpPr>
          <p:spPr bwMode="auto">
            <a:xfrm>
              <a:off x="11454" y="8664"/>
              <a:ext cx="76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h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=.25 in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67" name="Picture 66" descr="ScreenShot03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2595" y="5288783"/>
            <a:ext cx="4114800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40825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405"/>
          <p:cNvGrpSpPr>
            <a:grpSpLocks/>
          </p:cNvGrpSpPr>
          <p:nvPr/>
        </p:nvGrpSpPr>
        <p:grpSpPr bwMode="auto">
          <a:xfrm>
            <a:off x="2105025" y="352425"/>
            <a:ext cx="2813050" cy="736600"/>
            <a:chOff x="3730" y="1270"/>
            <a:chExt cx="4430" cy="1160"/>
          </a:xfrm>
        </p:grpSpPr>
        <p:grpSp>
          <p:nvGrpSpPr>
            <p:cNvPr id="4" name="Group 10406"/>
            <p:cNvGrpSpPr>
              <a:grpSpLocks/>
            </p:cNvGrpSpPr>
            <p:nvPr/>
          </p:nvGrpSpPr>
          <p:grpSpPr bwMode="auto">
            <a:xfrm>
              <a:off x="7360" y="1780"/>
              <a:ext cx="800" cy="540"/>
              <a:chOff x="7010" y="1140"/>
              <a:chExt cx="800" cy="540"/>
            </a:xfrm>
          </p:grpSpPr>
          <p:sp>
            <p:nvSpPr>
              <p:cNvPr id="25" name="AutoShape 10407"/>
              <p:cNvSpPr>
                <a:spLocks noChangeArrowheads="1"/>
              </p:cNvSpPr>
              <p:nvPr/>
            </p:nvSpPr>
            <p:spPr bwMode="auto">
              <a:xfrm>
                <a:off x="7200" y="1140"/>
                <a:ext cx="428" cy="370"/>
              </a:xfrm>
              <a:prstGeom prst="triangle">
                <a:avLst>
                  <a:gd name="adj" fmla="val 50000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Rectangle 10408" descr="Wide upward diagonal"/>
              <p:cNvSpPr>
                <a:spLocks noChangeArrowheads="1"/>
              </p:cNvSpPr>
              <p:nvPr/>
            </p:nvSpPr>
            <p:spPr bwMode="auto">
              <a:xfrm>
                <a:off x="7010" y="1510"/>
                <a:ext cx="800" cy="1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Line 10409"/>
              <p:cNvSpPr>
                <a:spLocks noChangeShapeType="1"/>
              </p:cNvSpPr>
              <p:nvPr/>
            </p:nvSpPr>
            <p:spPr bwMode="auto">
              <a:xfrm>
                <a:off x="7010" y="1510"/>
                <a:ext cx="8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10410"/>
            <p:cNvGrpSpPr>
              <a:grpSpLocks/>
            </p:cNvGrpSpPr>
            <p:nvPr/>
          </p:nvGrpSpPr>
          <p:grpSpPr bwMode="auto">
            <a:xfrm>
              <a:off x="3730" y="1780"/>
              <a:ext cx="800" cy="540"/>
              <a:chOff x="3750" y="1120"/>
              <a:chExt cx="800" cy="540"/>
            </a:xfrm>
          </p:grpSpPr>
          <p:sp>
            <p:nvSpPr>
              <p:cNvPr id="22" name="AutoShape 10411"/>
              <p:cNvSpPr>
                <a:spLocks noChangeArrowheads="1"/>
              </p:cNvSpPr>
              <p:nvPr/>
            </p:nvSpPr>
            <p:spPr bwMode="auto">
              <a:xfrm>
                <a:off x="3940" y="1120"/>
                <a:ext cx="428" cy="370"/>
              </a:xfrm>
              <a:prstGeom prst="triangle">
                <a:avLst>
                  <a:gd name="adj" fmla="val 50000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Rectangle 10412" descr="Wide upward diagonal"/>
              <p:cNvSpPr>
                <a:spLocks noChangeArrowheads="1"/>
              </p:cNvSpPr>
              <p:nvPr/>
            </p:nvSpPr>
            <p:spPr bwMode="auto">
              <a:xfrm>
                <a:off x="3750" y="1490"/>
                <a:ext cx="800" cy="1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Line 10413"/>
              <p:cNvSpPr>
                <a:spLocks noChangeShapeType="1"/>
              </p:cNvSpPr>
              <p:nvPr/>
            </p:nvSpPr>
            <p:spPr bwMode="auto">
              <a:xfrm>
                <a:off x="3750" y="1490"/>
                <a:ext cx="8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" name="AutoShape 10414"/>
            <p:cNvSpPr>
              <a:spLocks noChangeArrowheads="1"/>
            </p:cNvSpPr>
            <p:nvPr/>
          </p:nvSpPr>
          <p:spPr bwMode="auto">
            <a:xfrm>
              <a:off x="4070" y="1880"/>
              <a:ext cx="1990" cy="15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AutoShape 10415"/>
            <p:cNvSpPr>
              <a:spLocks noChangeArrowheads="1"/>
            </p:cNvSpPr>
            <p:nvPr/>
          </p:nvSpPr>
          <p:spPr bwMode="auto">
            <a:xfrm>
              <a:off x="5845" y="1880"/>
              <a:ext cx="1990" cy="15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10416"/>
            <p:cNvSpPr>
              <a:spLocks noChangeAspect="1" noChangeArrowheads="1"/>
            </p:cNvSpPr>
            <p:nvPr/>
          </p:nvSpPr>
          <p:spPr bwMode="auto">
            <a:xfrm>
              <a:off x="5893" y="1920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10417"/>
            <p:cNvSpPr>
              <a:spLocks noChangeShapeType="1"/>
            </p:cNvSpPr>
            <p:nvPr/>
          </p:nvSpPr>
          <p:spPr bwMode="auto">
            <a:xfrm>
              <a:off x="5930" y="1270"/>
              <a:ext cx="0" cy="6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10418"/>
            <p:cNvGrpSpPr>
              <a:grpSpLocks/>
            </p:cNvGrpSpPr>
            <p:nvPr/>
          </p:nvGrpSpPr>
          <p:grpSpPr bwMode="auto">
            <a:xfrm>
              <a:off x="4120" y="1490"/>
              <a:ext cx="340" cy="340"/>
              <a:chOff x="4280" y="930"/>
              <a:chExt cx="340" cy="340"/>
            </a:xfrm>
          </p:grpSpPr>
          <p:sp>
            <p:nvSpPr>
              <p:cNvPr id="20" name="Text Box 10419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" name="Oval 10420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10421"/>
            <p:cNvGrpSpPr>
              <a:grpSpLocks/>
            </p:cNvGrpSpPr>
            <p:nvPr/>
          </p:nvGrpSpPr>
          <p:grpSpPr bwMode="auto">
            <a:xfrm>
              <a:off x="5740" y="2090"/>
              <a:ext cx="340" cy="340"/>
              <a:chOff x="4280" y="930"/>
              <a:chExt cx="340" cy="340"/>
            </a:xfrm>
          </p:grpSpPr>
          <p:sp>
            <p:nvSpPr>
              <p:cNvPr id="18" name="Text Box 10422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0423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0424"/>
            <p:cNvGrpSpPr>
              <a:grpSpLocks/>
            </p:cNvGrpSpPr>
            <p:nvPr/>
          </p:nvGrpSpPr>
          <p:grpSpPr bwMode="auto">
            <a:xfrm>
              <a:off x="7420" y="1500"/>
              <a:ext cx="340" cy="340"/>
              <a:chOff x="4280" y="930"/>
              <a:chExt cx="340" cy="340"/>
            </a:xfrm>
          </p:grpSpPr>
          <p:sp>
            <p:nvSpPr>
              <p:cNvPr id="16" name="Text Box 10425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7" name="Oval 10426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" name="Text Box 10427"/>
            <p:cNvSpPr txBox="1">
              <a:spLocks noChangeArrowheads="1"/>
            </p:cNvSpPr>
            <p:nvPr/>
          </p:nvSpPr>
          <p:spPr bwMode="auto">
            <a:xfrm>
              <a:off x="5950" y="1320"/>
              <a:ext cx="33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Oval 10428"/>
            <p:cNvSpPr>
              <a:spLocks noChangeAspect="1" noChangeArrowheads="1"/>
            </p:cNvSpPr>
            <p:nvPr/>
          </p:nvSpPr>
          <p:spPr bwMode="auto">
            <a:xfrm>
              <a:off x="4113" y="191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Oval 10429"/>
            <p:cNvSpPr>
              <a:spLocks noChangeAspect="1" noChangeArrowheads="1"/>
            </p:cNvSpPr>
            <p:nvPr/>
          </p:nvSpPr>
          <p:spPr bwMode="auto">
            <a:xfrm>
              <a:off x="7713" y="191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8" name="Picture 27" descr="ScreenShot030"/>
          <p:cNvPicPr/>
          <p:nvPr/>
        </p:nvPicPr>
        <p:blipFill>
          <a:blip r:embed="rId2" cstate="print"/>
          <a:srcRect l="9645" t="22855" r="9790" b="23306"/>
          <a:stretch>
            <a:fillRect/>
          </a:stretch>
        </p:blipFill>
        <p:spPr bwMode="auto">
          <a:xfrm>
            <a:off x="2460625" y="1639887"/>
            <a:ext cx="2190750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8" descr="ScreenShot031"/>
          <p:cNvPicPr/>
          <p:nvPr/>
        </p:nvPicPr>
        <p:blipFill>
          <a:blip r:embed="rId3" cstate="print"/>
          <a:srcRect l="10139" t="20631" r="12074" b="22279"/>
          <a:stretch>
            <a:fillRect/>
          </a:stretch>
        </p:blipFill>
        <p:spPr bwMode="auto">
          <a:xfrm>
            <a:off x="1357630" y="3054350"/>
            <a:ext cx="2120900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9" descr="ScreenShot029"/>
          <p:cNvPicPr/>
          <p:nvPr/>
        </p:nvPicPr>
        <p:blipFill>
          <a:blip r:embed="rId4" cstate="print"/>
          <a:srcRect l="9366" t="21716" r="10202" b="22762"/>
          <a:stretch>
            <a:fillRect/>
          </a:stretch>
        </p:blipFill>
        <p:spPr bwMode="auto">
          <a:xfrm>
            <a:off x="3538855" y="3086098"/>
            <a:ext cx="219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Freeform 10399"/>
          <p:cNvSpPr>
            <a:spLocks/>
          </p:cNvSpPr>
          <p:nvPr/>
        </p:nvSpPr>
        <p:spPr bwMode="auto">
          <a:xfrm>
            <a:off x="2102485" y="4595812"/>
            <a:ext cx="1310005" cy="776605"/>
          </a:xfrm>
          <a:custGeom>
            <a:avLst/>
            <a:gdLst>
              <a:gd name="T0" fmla="*/ 990 w 2063"/>
              <a:gd name="T1" fmla="*/ 0 h 1223"/>
              <a:gd name="T2" fmla="*/ 0 w 2063"/>
              <a:gd name="T3" fmla="*/ 1065 h 1223"/>
              <a:gd name="T4" fmla="*/ 1080 w 2063"/>
              <a:gd name="T5" fmla="*/ 1223 h 1223"/>
              <a:gd name="T6" fmla="*/ 2063 w 2063"/>
              <a:gd name="T7" fmla="*/ 975 h 1223"/>
              <a:gd name="T8" fmla="*/ 990 w 2063"/>
              <a:gd name="T9" fmla="*/ 0 h 12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63" h="1223">
                <a:moveTo>
                  <a:pt x="990" y="0"/>
                </a:moveTo>
                <a:lnTo>
                  <a:pt x="0" y="1065"/>
                </a:lnTo>
                <a:lnTo>
                  <a:pt x="1080" y="1223"/>
                </a:lnTo>
                <a:lnTo>
                  <a:pt x="2063" y="975"/>
                </a:lnTo>
                <a:lnTo>
                  <a:pt x="990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Arc 10400"/>
          <p:cNvSpPr>
            <a:spLocks/>
          </p:cNvSpPr>
          <p:nvPr/>
        </p:nvSpPr>
        <p:spPr bwMode="auto">
          <a:xfrm rot="5400000" flipH="1" flipV="1">
            <a:off x="2693036" y="5274308"/>
            <a:ext cx="85725" cy="100333"/>
          </a:xfrm>
          <a:custGeom>
            <a:avLst/>
            <a:gdLst>
              <a:gd name="T0" fmla="*/ 0 w 21600"/>
              <a:gd name="T1" fmla="*/ 0 h 21600"/>
              <a:gd name="T2" fmla="*/ 11 w 21600"/>
              <a:gd name="T3" fmla="*/ 330 h 21600"/>
              <a:gd name="T4" fmla="*/ 0 w 21600"/>
              <a:gd name="T5" fmla="*/ 16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51"/>
                  <a:pt x="12813" y="42366"/>
                  <a:pt x="1488" y="43148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951"/>
                  <a:pt x="12813" y="42366"/>
                  <a:pt x="1488" y="4314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 type="triangl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 Box 10401"/>
          <p:cNvSpPr txBox="1">
            <a:spLocks noChangeArrowheads="1"/>
          </p:cNvSpPr>
          <p:nvPr/>
        </p:nvSpPr>
        <p:spPr bwMode="auto">
          <a:xfrm>
            <a:off x="2602865" y="5091747"/>
            <a:ext cx="37655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160</a:t>
            </a:r>
            <a:r>
              <a:rPr kumimoji="0" lang="en-US" altLang="en-US" sz="11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o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AutoShape 10402"/>
          <p:cNvSpPr>
            <a:spLocks noChangeArrowheads="1"/>
          </p:cNvSpPr>
          <p:nvPr/>
        </p:nvSpPr>
        <p:spPr bwMode="auto">
          <a:xfrm rot="964757">
            <a:off x="3787775" y="4783772"/>
            <a:ext cx="1590675" cy="319405"/>
          </a:xfrm>
          <a:prstGeom prst="parallelogram">
            <a:avLst>
              <a:gd name="adj" fmla="val 97620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0" name="Group 10389"/>
          <p:cNvGrpSpPr>
            <a:grpSpLocks/>
          </p:cNvGrpSpPr>
          <p:nvPr/>
        </p:nvGrpSpPr>
        <p:grpSpPr bwMode="auto">
          <a:xfrm>
            <a:off x="2568575" y="5790292"/>
            <a:ext cx="2633663" cy="1570038"/>
            <a:chOff x="4687" y="849"/>
            <a:chExt cx="4148" cy="2473"/>
          </a:xfrm>
        </p:grpSpPr>
        <p:sp>
          <p:nvSpPr>
            <p:cNvPr id="41" name="Freeform 10390"/>
            <p:cNvSpPr>
              <a:spLocks noChangeAspect="1"/>
            </p:cNvSpPr>
            <p:nvPr/>
          </p:nvSpPr>
          <p:spPr bwMode="auto">
            <a:xfrm>
              <a:off x="5380" y="1203"/>
              <a:ext cx="187" cy="177"/>
            </a:xfrm>
            <a:custGeom>
              <a:avLst/>
              <a:gdLst>
                <a:gd name="T0" fmla="*/ 0 w 107"/>
                <a:gd name="T1" fmla="*/ 0 h 101"/>
                <a:gd name="T2" fmla="*/ 187 w 107"/>
                <a:gd name="T3" fmla="*/ 0 h 101"/>
                <a:gd name="T4" fmla="*/ 187 w 107"/>
                <a:gd name="T5" fmla="*/ 177 h 101"/>
                <a:gd name="T6" fmla="*/ 19 w 107"/>
                <a:gd name="T7" fmla="*/ 166 h 101"/>
                <a:gd name="T8" fmla="*/ 0 w 107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7" h="101">
                  <a:moveTo>
                    <a:pt x="0" y="0"/>
                  </a:moveTo>
                  <a:lnTo>
                    <a:pt x="107" y="0"/>
                  </a:lnTo>
                  <a:lnTo>
                    <a:pt x="107" y="101"/>
                  </a:lnTo>
                  <a:lnTo>
                    <a:pt x="11" y="9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391"/>
            <p:cNvSpPr>
              <a:spLocks noChangeAspect="1"/>
            </p:cNvSpPr>
            <p:nvPr/>
          </p:nvSpPr>
          <p:spPr bwMode="auto">
            <a:xfrm>
              <a:off x="5567" y="872"/>
              <a:ext cx="693" cy="1220"/>
            </a:xfrm>
            <a:custGeom>
              <a:avLst/>
              <a:gdLst>
                <a:gd name="T0" fmla="*/ 0 w 397"/>
                <a:gd name="T1" fmla="*/ 332 h 699"/>
                <a:gd name="T2" fmla="*/ 683 w 397"/>
                <a:gd name="T3" fmla="*/ 0 h 699"/>
                <a:gd name="T4" fmla="*/ 693 w 397"/>
                <a:gd name="T5" fmla="*/ 1220 h 699"/>
                <a:gd name="T6" fmla="*/ 0 w 397"/>
                <a:gd name="T7" fmla="*/ 508 h 6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97" h="699">
                  <a:moveTo>
                    <a:pt x="0" y="190"/>
                  </a:moveTo>
                  <a:lnTo>
                    <a:pt x="391" y="0"/>
                  </a:lnTo>
                  <a:lnTo>
                    <a:pt x="397" y="699"/>
                  </a:lnTo>
                  <a:lnTo>
                    <a:pt x="0" y="29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392"/>
            <p:cNvSpPr>
              <a:spLocks noChangeAspect="1"/>
            </p:cNvSpPr>
            <p:nvPr/>
          </p:nvSpPr>
          <p:spPr bwMode="auto">
            <a:xfrm>
              <a:off x="4687" y="1365"/>
              <a:ext cx="1573" cy="1009"/>
            </a:xfrm>
            <a:custGeom>
              <a:avLst/>
              <a:gdLst>
                <a:gd name="T0" fmla="*/ 698 w 1573"/>
                <a:gd name="T1" fmla="*/ 0 h 1009"/>
                <a:gd name="T2" fmla="*/ 0 w 1573"/>
                <a:gd name="T3" fmla="*/ 1009 h 1009"/>
                <a:gd name="T4" fmla="*/ 1573 w 1573"/>
                <a:gd name="T5" fmla="*/ 716 h 100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73" h="1009">
                  <a:moveTo>
                    <a:pt x="698" y="0"/>
                  </a:moveTo>
                  <a:lnTo>
                    <a:pt x="0" y="1009"/>
                  </a:lnTo>
                  <a:lnTo>
                    <a:pt x="1573" y="716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393"/>
            <p:cNvSpPr>
              <a:spLocks noChangeAspect="1"/>
            </p:cNvSpPr>
            <p:nvPr/>
          </p:nvSpPr>
          <p:spPr bwMode="auto">
            <a:xfrm>
              <a:off x="6260" y="849"/>
              <a:ext cx="1112" cy="1232"/>
            </a:xfrm>
            <a:custGeom>
              <a:avLst/>
              <a:gdLst>
                <a:gd name="T0" fmla="*/ 9 w 637"/>
                <a:gd name="T1" fmla="*/ 21 h 699"/>
                <a:gd name="T2" fmla="*/ 1063 w 637"/>
                <a:gd name="T3" fmla="*/ 0 h 699"/>
                <a:gd name="T4" fmla="*/ 1112 w 637"/>
                <a:gd name="T5" fmla="*/ 1184 h 699"/>
                <a:gd name="T6" fmla="*/ 0 w 637"/>
                <a:gd name="T7" fmla="*/ 1232 h 6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37" h="699">
                  <a:moveTo>
                    <a:pt x="5" y="12"/>
                  </a:moveTo>
                  <a:lnTo>
                    <a:pt x="609" y="0"/>
                  </a:lnTo>
                  <a:lnTo>
                    <a:pt x="637" y="672"/>
                  </a:lnTo>
                  <a:lnTo>
                    <a:pt x="0" y="699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394"/>
            <p:cNvSpPr>
              <a:spLocks noChangeAspect="1"/>
            </p:cNvSpPr>
            <p:nvPr/>
          </p:nvSpPr>
          <p:spPr bwMode="auto">
            <a:xfrm>
              <a:off x="4717" y="2081"/>
              <a:ext cx="1649" cy="1241"/>
            </a:xfrm>
            <a:custGeom>
              <a:avLst/>
              <a:gdLst>
                <a:gd name="T0" fmla="*/ 0 w 945"/>
                <a:gd name="T1" fmla="*/ 264 h 711"/>
                <a:gd name="T2" fmla="*/ 98 w 945"/>
                <a:gd name="T3" fmla="*/ 1241 h 711"/>
                <a:gd name="T4" fmla="*/ 1649 w 945"/>
                <a:gd name="T5" fmla="*/ 1114 h 711"/>
                <a:gd name="T6" fmla="*/ 1543 w 945"/>
                <a:gd name="T7" fmla="*/ 0 h 7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5" h="711">
                  <a:moveTo>
                    <a:pt x="0" y="151"/>
                  </a:moveTo>
                  <a:lnTo>
                    <a:pt x="56" y="711"/>
                  </a:lnTo>
                  <a:lnTo>
                    <a:pt x="945" y="638"/>
                  </a:lnTo>
                  <a:lnTo>
                    <a:pt x="884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0395"/>
            <p:cNvSpPr>
              <a:spLocks noChangeAspect="1"/>
            </p:cNvSpPr>
            <p:nvPr/>
          </p:nvSpPr>
          <p:spPr bwMode="auto">
            <a:xfrm>
              <a:off x="6357" y="2024"/>
              <a:ext cx="1210" cy="1181"/>
            </a:xfrm>
            <a:custGeom>
              <a:avLst/>
              <a:gdLst>
                <a:gd name="T0" fmla="*/ 0 w 693"/>
                <a:gd name="T1" fmla="*/ 1181 h 677"/>
                <a:gd name="T2" fmla="*/ 1210 w 693"/>
                <a:gd name="T3" fmla="*/ 1171 h 677"/>
                <a:gd name="T4" fmla="*/ 1025 w 693"/>
                <a:gd name="T5" fmla="*/ 0 h 6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3" h="677">
                  <a:moveTo>
                    <a:pt x="0" y="677"/>
                  </a:moveTo>
                  <a:lnTo>
                    <a:pt x="693" y="671"/>
                  </a:lnTo>
                  <a:lnTo>
                    <a:pt x="587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Text Box 10396"/>
            <p:cNvSpPr txBox="1">
              <a:spLocks noChangeArrowheads="1"/>
            </p:cNvSpPr>
            <p:nvPr/>
          </p:nvSpPr>
          <p:spPr bwMode="auto">
            <a:xfrm>
              <a:off x="7500" y="1058"/>
              <a:ext cx="1335" cy="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0" rIns="9144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Rapid size change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Line 10397"/>
            <p:cNvSpPr>
              <a:spLocks noChangeShapeType="1"/>
            </p:cNvSpPr>
            <p:nvPr/>
          </p:nvSpPr>
          <p:spPr bwMode="auto">
            <a:xfrm flipH="1">
              <a:off x="6045" y="1275"/>
              <a:ext cx="1628" cy="1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49" name="Picture 48" descr="ScreenShot033"/>
          <p:cNvPicPr/>
          <p:nvPr/>
        </p:nvPicPr>
        <p:blipFill>
          <a:blip r:embed="rId5" cstate="print"/>
          <a:srcRect l="10023" t="20238" r="10722" b="23810"/>
          <a:stretch>
            <a:fillRect/>
          </a:stretch>
        </p:blipFill>
        <p:spPr bwMode="auto">
          <a:xfrm>
            <a:off x="2301875" y="7637769"/>
            <a:ext cx="21590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Line 10591"/>
          <p:cNvSpPr>
            <a:spLocks noChangeShapeType="1"/>
          </p:cNvSpPr>
          <p:nvPr/>
        </p:nvSpPr>
        <p:spPr bwMode="auto">
          <a:xfrm flipH="1" flipV="1">
            <a:off x="3781425" y="8186569"/>
            <a:ext cx="679450" cy="11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 Box 10592"/>
          <p:cNvSpPr txBox="1">
            <a:spLocks noChangeArrowheads="1"/>
          </p:cNvSpPr>
          <p:nvPr/>
        </p:nvSpPr>
        <p:spPr bwMode="auto">
          <a:xfrm>
            <a:off x="4378325" y="8161169"/>
            <a:ext cx="74295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ko-K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Missing element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088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350"/>
          <p:cNvGrpSpPr>
            <a:grpSpLocks/>
          </p:cNvGrpSpPr>
          <p:nvPr/>
        </p:nvGrpSpPr>
        <p:grpSpPr bwMode="auto">
          <a:xfrm>
            <a:off x="2114550" y="252413"/>
            <a:ext cx="1898650" cy="1276350"/>
            <a:chOff x="3235" y="9376"/>
            <a:chExt cx="2990" cy="2009"/>
          </a:xfrm>
        </p:grpSpPr>
        <p:sp>
          <p:nvSpPr>
            <p:cNvPr id="4" name="Rectangle 10351"/>
            <p:cNvSpPr>
              <a:spLocks noChangeAspect="1" noChangeArrowheads="1"/>
            </p:cNvSpPr>
            <p:nvPr/>
          </p:nvSpPr>
          <p:spPr bwMode="auto">
            <a:xfrm>
              <a:off x="3270" y="9420"/>
              <a:ext cx="1455" cy="193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Rectangle 10352"/>
            <p:cNvSpPr>
              <a:spLocks noChangeAspect="1" noChangeArrowheads="1"/>
            </p:cNvSpPr>
            <p:nvPr/>
          </p:nvSpPr>
          <p:spPr bwMode="auto">
            <a:xfrm>
              <a:off x="4725" y="9418"/>
              <a:ext cx="1454" cy="96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10353"/>
            <p:cNvSpPr>
              <a:spLocks noChangeAspect="1" noChangeArrowheads="1"/>
            </p:cNvSpPr>
            <p:nvPr/>
          </p:nvSpPr>
          <p:spPr bwMode="auto">
            <a:xfrm>
              <a:off x="4725" y="10380"/>
              <a:ext cx="1454" cy="9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10354"/>
            <p:cNvSpPr>
              <a:spLocks noChangeAspect="1" noChangeArrowheads="1"/>
            </p:cNvSpPr>
            <p:nvPr/>
          </p:nvSpPr>
          <p:spPr bwMode="auto">
            <a:xfrm>
              <a:off x="3235" y="937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10355"/>
            <p:cNvSpPr>
              <a:spLocks noChangeAspect="1" noChangeArrowheads="1"/>
            </p:cNvSpPr>
            <p:nvPr/>
          </p:nvSpPr>
          <p:spPr bwMode="auto">
            <a:xfrm>
              <a:off x="4690" y="9379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10356"/>
            <p:cNvSpPr>
              <a:spLocks noChangeAspect="1" noChangeArrowheads="1"/>
            </p:cNvSpPr>
            <p:nvPr/>
          </p:nvSpPr>
          <p:spPr bwMode="auto">
            <a:xfrm>
              <a:off x="3235" y="11312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10357"/>
            <p:cNvSpPr>
              <a:spLocks noChangeAspect="1" noChangeArrowheads="1"/>
            </p:cNvSpPr>
            <p:nvPr/>
          </p:nvSpPr>
          <p:spPr bwMode="auto">
            <a:xfrm>
              <a:off x="4698" y="11313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Oval 10358"/>
            <p:cNvSpPr>
              <a:spLocks noChangeAspect="1" noChangeArrowheads="1"/>
            </p:cNvSpPr>
            <p:nvPr/>
          </p:nvSpPr>
          <p:spPr bwMode="auto">
            <a:xfrm>
              <a:off x="4689" y="10338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0359"/>
            <p:cNvSpPr>
              <a:spLocks noChangeAspect="1" noChangeArrowheads="1"/>
            </p:cNvSpPr>
            <p:nvPr/>
          </p:nvSpPr>
          <p:spPr bwMode="auto">
            <a:xfrm>
              <a:off x="6153" y="9378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10360"/>
            <p:cNvSpPr>
              <a:spLocks noChangeAspect="1" noChangeArrowheads="1"/>
            </p:cNvSpPr>
            <p:nvPr/>
          </p:nvSpPr>
          <p:spPr bwMode="auto">
            <a:xfrm>
              <a:off x="6146" y="10331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Oval 10361"/>
            <p:cNvSpPr>
              <a:spLocks noChangeAspect="1" noChangeArrowheads="1"/>
            </p:cNvSpPr>
            <p:nvPr/>
          </p:nvSpPr>
          <p:spPr bwMode="auto">
            <a:xfrm>
              <a:off x="6145" y="11313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5" name="Group 10362"/>
            <p:cNvGrpSpPr>
              <a:grpSpLocks/>
            </p:cNvGrpSpPr>
            <p:nvPr/>
          </p:nvGrpSpPr>
          <p:grpSpPr bwMode="auto">
            <a:xfrm>
              <a:off x="3301" y="9451"/>
              <a:ext cx="308" cy="308"/>
              <a:chOff x="7073" y="9847"/>
              <a:chExt cx="308" cy="308"/>
            </a:xfrm>
          </p:grpSpPr>
          <p:sp>
            <p:nvSpPr>
              <p:cNvPr id="40" name="Text Box 10363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" name="Oval 10364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" name="Group 10365"/>
            <p:cNvGrpSpPr>
              <a:grpSpLocks/>
            </p:cNvGrpSpPr>
            <p:nvPr/>
          </p:nvGrpSpPr>
          <p:grpSpPr bwMode="auto">
            <a:xfrm>
              <a:off x="3300" y="11019"/>
              <a:ext cx="308" cy="308"/>
              <a:chOff x="7073" y="9847"/>
              <a:chExt cx="308" cy="308"/>
            </a:xfrm>
          </p:grpSpPr>
          <p:sp>
            <p:nvSpPr>
              <p:cNvPr id="38" name="Text Box 10366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" name="Oval 10367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7" name="Group 10368"/>
            <p:cNvGrpSpPr>
              <a:grpSpLocks/>
            </p:cNvGrpSpPr>
            <p:nvPr/>
          </p:nvGrpSpPr>
          <p:grpSpPr bwMode="auto">
            <a:xfrm>
              <a:off x="4387" y="11019"/>
              <a:ext cx="308" cy="308"/>
              <a:chOff x="7073" y="9847"/>
              <a:chExt cx="308" cy="308"/>
            </a:xfrm>
          </p:grpSpPr>
          <p:sp>
            <p:nvSpPr>
              <p:cNvPr id="36" name="Text Box 10369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" name="Oval 10370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8" name="Group 10371"/>
            <p:cNvGrpSpPr>
              <a:grpSpLocks/>
            </p:cNvGrpSpPr>
            <p:nvPr/>
          </p:nvGrpSpPr>
          <p:grpSpPr bwMode="auto">
            <a:xfrm>
              <a:off x="4388" y="9452"/>
              <a:ext cx="308" cy="308"/>
              <a:chOff x="7073" y="9847"/>
              <a:chExt cx="308" cy="308"/>
            </a:xfrm>
          </p:grpSpPr>
          <p:sp>
            <p:nvSpPr>
              <p:cNvPr id="34" name="Text Box 10372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4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5" name="Oval 10373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9" name="Group 10374"/>
            <p:cNvGrpSpPr>
              <a:grpSpLocks/>
            </p:cNvGrpSpPr>
            <p:nvPr/>
          </p:nvGrpSpPr>
          <p:grpSpPr bwMode="auto">
            <a:xfrm>
              <a:off x="4339" y="10191"/>
              <a:ext cx="308" cy="308"/>
              <a:chOff x="7073" y="9847"/>
              <a:chExt cx="308" cy="308"/>
            </a:xfrm>
          </p:grpSpPr>
          <p:sp>
            <p:nvSpPr>
              <p:cNvPr id="32" name="Text Box 10375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5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" name="Oval 10376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" name="Group 10377"/>
            <p:cNvGrpSpPr>
              <a:grpSpLocks/>
            </p:cNvGrpSpPr>
            <p:nvPr/>
          </p:nvGrpSpPr>
          <p:grpSpPr bwMode="auto">
            <a:xfrm>
              <a:off x="5831" y="9451"/>
              <a:ext cx="308" cy="308"/>
              <a:chOff x="7073" y="9847"/>
              <a:chExt cx="308" cy="308"/>
            </a:xfrm>
          </p:grpSpPr>
          <p:sp>
            <p:nvSpPr>
              <p:cNvPr id="30" name="Text Box 10378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6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1" name="Oval 10379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" name="Group 10380"/>
            <p:cNvGrpSpPr>
              <a:grpSpLocks/>
            </p:cNvGrpSpPr>
            <p:nvPr/>
          </p:nvGrpSpPr>
          <p:grpSpPr bwMode="auto">
            <a:xfrm>
              <a:off x="5831" y="10035"/>
              <a:ext cx="308" cy="308"/>
              <a:chOff x="7073" y="9847"/>
              <a:chExt cx="308" cy="308"/>
            </a:xfrm>
          </p:grpSpPr>
          <p:sp>
            <p:nvSpPr>
              <p:cNvPr id="28" name="Text Box 10381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7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" name="Oval 10382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2" name="Group 10383"/>
            <p:cNvGrpSpPr>
              <a:grpSpLocks/>
            </p:cNvGrpSpPr>
            <p:nvPr/>
          </p:nvGrpSpPr>
          <p:grpSpPr bwMode="auto">
            <a:xfrm>
              <a:off x="5839" y="11017"/>
              <a:ext cx="308" cy="308"/>
              <a:chOff x="7073" y="9847"/>
              <a:chExt cx="308" cy="308"/>
            </a:xfrm>
          </p:grpSpPr>
          <p:sp>
            <p:nvSpPr>
              <p:cNvPr id="26" name="Text Box 10384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8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" name="Oval 10385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3" name="Text Box 10386"/>
            <p:cNvSpPr txBox="1">
              <a:spLocks noChangeArrowheads="1"/>
            </p:cNvSpPr>
            <p:nvPr/>
          </p:nvSpPr>
          <p:spPr bwMode="auto">
            <a:xfrm>
              <a:off x="3718" y="10238"/>
              <a:ext cx="420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E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Text Box 10387"/>
            <p:cNvSpPr txBox="1">
              <a:spLocks noChangeArrowheads="1"/>
            </p:cNvSpPr>
            <p:nvPr/>
          </p:nvSpPr>
          <p:spPr bwMode="auto">
            <a:xfrm>
              <a:off x="5151" y="9722"/>
              <a:ext cx="420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E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Text Box 10388"/>
            <p:cNvSpPr txBox="1">
              <a:spLocks noChangeArrowheads="1"/>
            </p:cNvSpPr>
            <p:nvPr/>
          </p:nvSpPr>
          <p:spPr bwMode="auto">
            <a:xfrm>
              <a:off x="5241" y="10667"/>
              <a:ext cx="420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E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42" name="Picture 41" descr="fig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4312" y="1852449"/>
            <a:ext cx="1416050" cy="12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2" descr="fig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01304" y="1833399"/>
            <a:ext cx="13970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3" descr="fig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79229" y="1792124"/>
            <a:ext cx="16510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TextBox 44"/>
          <p:cNvSpPr txBox="1"/>
          <p:nvPr/>
        </p:nvSpPr>
        <p:spPr>
          <a:xfrm>
            <a:off x="857250" y="1905405"/>
            <a:ext cx="674865" cy="113107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algn="r">
              <a:lnSpc>
                <a:spcPct val="150000"/>
              </a:lnSpc>
              <a:spcBef>
                <a:spcPts val="300"/>
              </a:spcBef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Beams</a:t>
            </a:r>
          </a:p>
          <a:p>
            <a:pPr algn="r">
              <a:lnSpc>
                <a:spcPct val="150000"/>
              </a:lnSpc>
              <a:spcBef>
                <a:spcPts val="300"/>
              </a:spcBef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Plane solids</a:t>
            </a:r>
          </a:p>
          <a:p>
            <a:pPr algn="r">
              <a:lnSpc>
                <a:spcPct val="150000"/>
              </a:lnSpc>
              <a:spcBef>
                <a:spcPts val="300"/>
              </a:spcBef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Shells</a:t>
            </a:r>
          </a:p>
          <a:p>
            <a:pPr algn="r">
              <a:lnSpc>
                <a:spcPct val="150000"/>
              </a:lnSpc>
              <a:spcBef>
                <a:spcPts val="300"/>
              </a:spcBef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3D solids</a:t>
            </a:r>
          </a:p>
        </p:txBody>
      </p:sp>
      <p:grpSp>
        <p:nvGrpSpPr>
          <p:cNvPr id="47" name="Group 10335"/>
          <p:cNvGrpSpPr>
            <a:grpSpLocks/>
          </p:cNvGrpSpPr>
          <p:nvPr/>
        </p:nvGrpSpPr>
        <p:grpSpPr bwMode="auto">
          <a:xfrm>
            <a:off x="1946116" y="3465185"/>
            <a:ext cx="2884488" cy="1709738"/>
            <a:chOff x="3960" y="2112"/>
            <a:chExt cx="4543" cy="2693"/>
          </a:xfrm>
        </p:grpSpPr>
        <p:sp>
          <p:nvSpPr>
            <p:cNvPr id="48" name="Freeform 10336"/>
            <p:cNvSpPr>
              <a:spLocks/>
            </p:cNvSpPr>
            <p:nvPr/>
          </p:nvSpPr>
          <p:spPr bwMode="auto">
            <a:xfrm>
              <a:off x="5172" y="2600"/>
              <a:ext cx="3097" cy="1822"/>
            </a:xfrm>
            <a:custGeom>
              <a:avLst/>
              <a:gdLst>
                <a:gd name="T0" fmla="*/ 0 w 2460"/>
                <a:gd name="T1" fmla="*/ 0 h 1822"/>
                <a:gd name="T2" fmla="*/ 0 w 2460"/>
                <a:gd name="T3" fmla="*/ 1822 h 1822"/>
                <a:gd name="T4" fmla="*/ 3097 w 2460"/>
                <a:gd name="T5" fmla="*/ 1822 h 18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60" h="1822">
                  <a:moveTo>
                    <a:pt x="0" y="0"/>
                  </a:moveTo>
                  <a:lnTo>
                    <a:pt x="0" y="1822"/>
                  </a:lnTo>
                  <a:lnTo>
                    <a:pt x="2460" y="182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Text Box 10337"/>
            <p:cNvSpPr txBox="1">
              <a:spLocks noChangeArrowheads="1"/>
            </p:cNvSpPr>
            <p:nvPr/>
          </p:nvSpPr>
          <p:spPr bwMode="auto">
            <a:xfrm>
              <a:off x="5960" y="4512"/>
              <a:ext cx="1598" cy="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No. of elements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Text Box 10338"/>
            <p:cNvSpPr txBox="1">
              <a:spLocks noChangeArrowheads="1"/>
            </p:cNvSpPr>
            <p:nvPr/>
          </p:nvSpPr>
          <p:spPr bwMode="auto">
            <a:xfrm>
              <a:off x="4560" y="2112"/>
              <a:ext cx="1230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Stress or displacement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Text Box 10339"/>
            <p:cNvSpPr txBox="1">
              <a:spLocks noChangeArrowheads="1"/>
            </p:cNvSpPr>
            <p:nvPr/>
          </p:nvSpPr>
          <p:spPr bwMode="auto">
            <a:xfrm>
              <a:off x="3960" y="2879"/>
              <a:ext cx="1230" cy="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Exact value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Line 10340"/>
            <p:cNvSpPr>
              <a:spLocks noChangeShapeType="1"/>
            </p:cNvSpPr>
            <p:nvPr/>
          </p:nvSpPr>
          <p:spPr bwMode="auto">
            <a:xfrm>
              <a:off x="5165" y="3020"/>
              <a:ext cx="25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0341"/>
            <p:cNvSpPr>
              <a:spLocks/>
            </p:cNvSpPr>
            <p:nvPr/>
          </p:nvSpPr>
          <p:spPr bwMode="auto">
            <a:xfrm>
              <a:off x="5637" y="3050"/>
              <a:ext cx="1808" cy="675"/>
            </a:xfrm>
            <a:custGeom>
              <a:avLst/>
              <a:gdLst>
                <a:gd name="T0" fmla="*/ 0 w 1808"/>
                <a:gd name="T1" fmla="*/ 675 h 675"/>
                <a:gd name="T2" fmla="*/ 285 w 1808"/>
                <a:gd name="T3" fmla="*/ 405 h 675"/>
                <a:gd name="T4" fmla="*/ 683 w 1808"/>
                <a:gd name="T5" fmla="*/ 165 h 675"/>
                <a:gd name="T6" fmla="*/ 1200 w 1808"/>
                <a:gd name="T7" fmla="*/ 45 h 675"/>
                <a:gd name="T8" fmla="*/ 1808 w 1808"/>
                <a:gd name="T9" fmla="*/ 0 h 6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08" h="675">
                  <a:moveTo>
                    <a:pt x="0" y="675"/>
                  </a:moveTo>
                  <a:cubicBezTo>
                    <a:pt x="85" y="582"/>
                    <a:pt x="171" y="490"/>
                    <a:pt x="285" y="405"/>
                  </a:cubicBezTo>
                  <a:cubicBezTo>
                    <a:pt x="399" y="320"/>
                    <a:pt x="530" y="225"/>
                    <a:pt x="683" y="165"/>
                  </a:cubicBezTo>
                  <a:cubicBezTo>
                    <a:pt x="836" y="105"/>
                    <a:pt x="1013" y="72"/>
                    <a:pt x="1200" y="45"/>
                  </a:cubicBezTo>
                  <a:cubicBezTo>
                    <a:pt x="1387" y="18"/>
                    <a:pt x="1597" y="9"/>
                    <a:pt x="1808" y="0"/>
                  </a:cubicBez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10342"/>
            <p:cNvSpPr>
              <a:spLocks noChangeShapeType="1"/>
            </p:cNvSpPr>
            <p:nvPr/>
          </p:nvSpPr>
          <p:spPr bwMode="auto">
            <a:xfrm>
              <a:off x="6015" y="3383"/>
              <a:ext cx="0" cy="10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10343"/>
            <p:cNvSpPr>
              <a:spLocks noChangeShapeType="1"/>
            </p:cNvSpPr>
            <p:nvPr/>
          </p:nvSpPr>
          <p:spPr bwMode="auto">
            <a:xfrm>
              <a:off x="6165" y="3279"/>
              <a:ext cx="0" cy="11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10344"/>
            <p:cNvSpPr>
              <a:spLocks noChangeShapeType="1"/>
            </p:cNvSpPr>
            <p:nvPr/>
          </p:nvSpPr>
          <p:spPr bwMode="auto">
            <a:xfrm flipV="1">
              <a:off x="7105" y="3068"/>
              <a:ext cx="0" cy="13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10345"/>
            <p:cNvSpPr>
              <a:spLocks noChangeShapeType="1"/>
            </p:cNvSpPr>
            <p:nvPr/>
          </p:nvSpPr>
          <p:spPr bwMode="auto">
            <a:xfrm flipV="1">
              <a:off x="7263" y="3070"/>
              <a:ext cx="0" cy="13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Text Box 10346"/>
            <p:cNvSpPr txBox="1">
              <a:spLocks noChangeArrowheads="1"/>
            </p:cNvSpPr>
            <p:nvPr/>
          </p:nvSpPr>
          <p:spPr bwMode="auto">
            <a:xfrm>
              <a:off x="7363" y="3179"/>
              <a:ext cx="1140" cy="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Acceptable mesh size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Line 10347"/>
            <p:cNvSpPr>
              <a:spLocks noChangeShapeType="1"/>
            </p:cNvSpPr>
            <p:nvPr/>
          </p:nvSpPr>
          <p:spPr bwMode="auto">
            <a:xfrm flipH="1" flipV="1">
              <a:off x="7178" y="3165"/>
              <a:ext cx="262" cy="2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Text Box 10348"/>
            <p:cNvSpPr txBox="1">
              <a:spLocks noChangeArrowheads="1"/>
            </p:cNvSpPr>
            <p:nvPr/>
          </p:nvSpPr>
          <p:spPr bwMode="auto">
            <a:xfrm>
              <a:off x="3973" y="3856"/>
              <a:ext cx="1140" cy="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Need mesh refinement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Line 10349"/>
            <p:cNvSpPr>
              <a:spLocks noChangeShapeType="1"/>
            </p:cNvSpPr>
            <p:nvPr/>
          </p:nvSpPr>
          <p:spPr bwMode="auto">
            <a:xfrm flipV="1">
              <a:off x="5025" y="3533"/>
              <a:ext cx="1065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1676400" y="5499720"/>
            <a:ext cx="3768725" cy="1003300"/>
            <a:chOff x="1676400" y="5499720"/>
            <a:chExt cx="3768725" cy="1003300"/>
          </a:xfrm>
        </p:grpSpPr>
        <p:sp>
          <p:nvSpPr>
            <p:cNvPr id="64" name="Rectangle 10287"/>
            <p:cNvSpPr>
              <a:spLocks noChangeArrowheads="1"/>
            </p:cNvSpPr>
            <p:nvPr/>
          </p:nvSpPr>
          <p:spPr bwMode="auto">
            <a:xfrm>
              <a:off x="3739515" y="5502895"/>
              <a:ext cx="1705610" cy="100012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10288"/>
            <p:cNvSpPr>
              <a:spLocks noChangeShapeType="1"/>
            </p:cNvSpPr>
            <p:nvPr/>
          </p:nvSpPr>
          <p:spPr bwMode="auto">
            <a:xfrm flipH="1">
              <a:off x="4802505" y="5973430"/>
              <a:ext cx="179070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10289"/>
            <p:cNvSpPr>
              <a:spLocks noChangeShapeType="1"/>
            </p:cNvSpPr>
            <p:nvPr/>
          </p:nvSpPr>
          <p:spPr bwMode="auto">
            <a:xfrm>
              <a:off x="4981575" y="5973430"/>
              <a:ext cx="0" cy="18097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Line 10290"/>
            <p:cNvSpPr>
              <a:spLocks noChangeShapeType="1"/>
            </p:cNvSpPr>
            <p:nvPr/>
          </p:nvSpPr>
          <p:spPr bwMode="auto">
            <a:xfrm>
              <a:off x="4981575" y="5973430"/>
              <a:ext cx="180975" cy="0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Line 10291"/>
            <p:cNvSpPr>
              <a:spLocks noChangeShapeType="1"/>
            </p:cNvSpPr>
            <p:nvPr/>
          </p:nvSpPr>
          <p:spPr bwMode="auto">
            <a:xfrm flipH="1">
              <a:off x="4825365" y="5973430"/>
              <a:ext cx="156210" cy="8953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Line 10292"/>
            <p:cNvSpPr>
              <a:spLocks noChangeShapeType="1"/>
            </p:cNvSpPr>
            <p:nvPr/>
          </p:nvSpPr>
          <p:spPr bwMode="auto">
            <a:xfrm flipH="1">
              <a:off x="4895850" y="5973430"/>
              <a:ext cx="85725" cy="15811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Line 10293"/>
            <p:cNvSpPr>
              <a:spLocks noChangeShapeType="1"/>
            </p:cNvSpPr>
            <p:nvPr/>
          </p:nvSpPr>
          <p:spPr bwMode="auto">
            <a:xfrm>
              <a:off x="4981575" y="5971525"/>
              <a:ext cx="104775" cy="15049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Line 10294"/>
            <p:cNvSpPr>
              <a:spLocks noChangeShapeType="1"/>
            </p:cNvSpPr>
            <p:nvPr/>
          </p:nvSpPr>
          <p:spPr bwMode="auto">
            <a:xfrm>
              <a:off x="4981575" y="5973430"/>
              <a:ext cx="161925" cy="7810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Text Box 10295"/>
            <p:cNvSpPr txBox="1">
              <a:spLocks noChangeArrowheads="1"/>
            </p:cNvSpPr>
            <p:nvPr/>
          </p:nvSpPr>
          <p:spPr bwMode="auto">
            <a:xfrm>
              <a:off x="4488180" y="5561950"/>
              <a:ext cx="901065" cy="167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Fix center node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Text Box 10296"/>
            <p:cNvSpPr txBox="1">
              <a:spLocks noChangeArrowheads="1"/>
            </p:cNvSpPr>
            <p:nvPr/>
          </p:nvSpPr>
          <p:spPr bwMode="auto">
            <a:xfrm>
              <a:off x="4150995" y="6089000"/>
              <a:ext cx="560070" cy="306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Rigid-bar elements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Line 10297"/>
            <p:cNvSpPr>
              <a:spLocks noChangeShapeType="1"/>
            </p:cNvSpPr>
            <p:nvPr/>
          </p:nvSpPr>
          <p:spPr bwMode="auto">
            <a:xfrm flipV="1">
              <a:off x="4705350" y="6076300"/>
              <a:ext cx="217170" cy="1200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Text Box 10298"/>
            <p:cNvSpPr txBox="1">
              <a:spLocks noChangeArrowheads="1"/>
            </p:cNvSpPr>
            <p:nvPr/>
          </p:nvSpPr>
          <p:spPr bwMode="auto">
            <a:xfrm>
              <a:off x="3942080" y="5794995"/>
              <a:ext cx="521970" cy="163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Plate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10299"/>
            <p:cNvSpPr>
              <a:spLocks noChangeArrowheads="1"/>
            </p:cNvSpPr>
            <p:nvPr/>
          </p:nvSpPr>
          <p:spPr bwMode="auto">
            <a:xfrm>
              <a:off x="1676400" y="5499720"/>
              <a:ext cx="1705610" cy="100012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Oval 10300"/>
            <p:cNvSpPr>
              <a:spLocks noChangeArrowheads="1"/>
            </p:cNvSpPr>
            <p:nvPr/>
          </p:nvSpPr>
          <p:spPr bwMode="auto">
            <a:xfrm>
              <a:off x="2738755" y="5789915"/>
              <a:ext cx="361950" cy="36195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Text Box 10301"/>
            <p:cNvSpPr txBox="1">
              <a:spLocks noChangeArrowheads="1"/>
            </p:cNvSpPr>
            <p:nvPr/>
          </p:nvSpPr>
          <p:spPr bwMode="auto">
            <a:xfrm>
              <a:off x="2080260" y="6216635"/>
              <a:ext cx="741680" cy="182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Fix all nodes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Text Box 10302"/>
            <p:cNvSpPr txBox="1">
              <a:spLocks noChangeArrowheads="1"/>
            </p:cNvSpPr>
            <p:nvPr/>
          </p:nvSpPr>
          <p:spPr bwMode="auto">
            <a:xfrm>
              <a:off x="1878965" y="5791820"/>
              <a:ext cx="521970" cy="163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Plate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Oval 10303"/>
            <p:cNvSpPr>
              <a:spLocks noChangeAspect="1" noChangeArrowheads="1"/>
            </p:cNvSpPr>
            <p:nvPr/>
          </p:nvSpPr>
          <p:spPr bwMode="auto">
            <a:xfrm>
              <a:off x="2717800" y="594358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Oval 10304"/>
            <p:cNvSpPr>
              <a:spLocks noChangeAspect="1" noChangeArrowheads="1"/>
            </p:cNvSpPr>
            <p:nvPr/>
          </p:nvSpPr>
          <p:spPr bwMode="auto">
            <a:xfrm>
              <a:off x="2893695" y="576451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Oval 10305"/>
            <p:cNvSpPr>
              <a:spLocks noChangeAspect="1" noChangeArrowheads="1"/>
            </p:cNvSpPr>
            <p:nvPr/>
          </p:nvSpPr>
          <p:spPr bwMode="auto">
            <a:xfrm>
              <a:off x="3075305" y="594612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Oval 10306"/>
            <p:cNvSpPr>
              <a:spLocks noChangeAspect="1" noChangeArrowheads="1"/>
            </p:cNvSpPr>
            <p:nvPr/>
          </p:nvSpPr>
          <p:spPr bwMode="auto">
            <a:xfrm>
              <a:off x="2893695" y="612646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Oval 10307"/>
            <p:cNvSpPr>
              <a:spLocks noChangeAspect="1" noChangeArrowheads="1"/>
            </p:cNvSpPr>
            <p:nvPr/>
          </p:nvSpPr>
          <p:spPr bwMode="auto">
            <a:xfrm>
              <a:off x="2798445" y="579753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Oval 10308"/>
            <p:cNvSpPr>
              <a:spLocks noChangeAspect="1" noChangeArrowheads="1"/>
            </p:cNvSpPr>
            <p:nvPr/>
          </p:nvSpPr>
          <p:spPr bwMode="auto">
            <a:xfrm>
              <a:off x="2741930" y="585976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Oval 10309"/>
            <p:cNvSpPr>
              <a:spLocks noChangeAspect="1" noChangeArrowheads="1"/>
            </p:cNvSpPr>
            <p:nvPr/>
          </p:nvSpPr>
          <p:spPr bwMode="auto">
            <a:xfrm>
              <a:off x="2736850" y="603121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Oval 10310"/>
            <p:cNvSpPr>
              <a:spLocks noChangeAspect="1" noChangeArrowheads="1"/>
            </p:cNvSpPr>
            <p:nvPr/>
          </p:nvSpPr>
          <p:spPr bwMode="auto">
            <a:xfrm>
              <a:off x="2803525" y="6097890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Oval 10311"/>
            <p:cNvSpPr>
              <a:spLocks noChangeAspect="1" noChangeArrowheads="1"/>
            </p:cNvSpPr>
            <p:nvPr/>
          </p:nvSpPr>
          <p:spPr bwMode="auto">
            <a:xfrm>
              <a:off x="2980055" y="578864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Oval 10312"/>
            <p:cNvSpPr>
              <a:spLocks noChangeAspect="1" noChangeArrowheads="1"/>
            </p:cNvSpPr>
            <p:nvPr/>
          </p:nvSpPr>
          <p:spPr bwMode="auto">
            <a:xfrm>
              <a:off x="3046095" y="585087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Oval 10313"/>
            <p:cNvSpPr>
              <a:spLocks noChangeAspect="1" noChangeArrowheads="1"/>
            </p:cNvSpPr>
            <p:nvPr/>
          </p:nvSpPr>
          <p:spPr bwMode="auto">
            <a:xfrm>
              <a:off x="3060700" y="603121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Oval 10314"/>
            <p:cNvSpPr>
              <a:spLocks noChangeAspect="1" noChangeArrowheads="1"/>
            </p:cNvSpPr>
            <p:nvPr/>
          </p:nvSpPr>
          <p:spPr bwMode="auto">
            <a:xfrm>
              <a:off x="2994025" y="6097890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0315"/>
            <p:cNvSpPr>
              <a:spLocks/>
            </p:cNvSpPr>
            <p:nvPr/>
          </p:nvSpPr>
          <p:spPr bwMode="auto">
            <a:xfrm>
              <a:off x="2626995" y="5973430"/>
              <a:ext cx="195580" cy="247650"/>
            </a:xfrm>
            <a:custGeom>
              <a:avLst/>
              <a:gdLst>
                <a:gd name="T0" fmla="*/ 180 w 308"/>
                <a:gd name="T1" fmla="*/ 0 h 390"/>
                <a:gd name="T2" fmla="*/ 0 w 308"/>
                <a:gd name="T3" fmla="*/ 390 h 390"/>
                <a:gd name="T4" fmla="*/ 308 w 308"/>
                <a:gd name="T5" fmla="*/ 232 h 39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8" h="390">
                  <a:moveTo>
                    <a:pt x="180" y="0"/>
                  </a:moveTo>
                  <a:lnTo>
                    <a:pt x="0" y="390"/>
                  </a:lnTo>
                  <a:lnTo>
                    <a:pt x="308" y="23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Oval 10316"/>
            <p:cNvSpPr>
              <a:spLocks noChangeArrowheads="1"/>
            </p:cNvSpPr>
            <p:nvPr/>
          </p:nvSpPr>
          <p:spPr bwMode="auto">
            <a:xfrm>
              <a:off x="4805045" y="5794995"/>
              <a:ext cx="361950" cy="36195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Oval 10317"/>
            <p:cNvSpPr>
              <a:spLocks noChangeAspect="1" noChangeArrowheads="1"/>
            </p:cNvSpPr>
            <p:nvPr/>
          </p:nvSpPr>
          <p:spPr bwMode="auto">
            <a:xfrm>
              <a:off x="4784090" y="594866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Oval 10318"/>
            <p:cNvSpPr>
              <a:spLocks noChangeAspect="1" noChangeArrowheads="1"/>
            </p:cNvSpPr>
            <p:nvPr/>
          </p:nvSpPr>
          <p:spPr bwMode="auto">
            <a:xfrm>
              <a:off x="4959985" y="576959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Oval 10319"/>
            <p:cNvSpPr>
              <a:spLocks noChangeAspect="1" noChangeArrowheads="1"/>
            </p:cNvSpPr>
            <p:nvPr/>
          </p:nvSpPr>
          <p:spPr bwMode="auto">
            <a:xfrm>
              <a:off x="5141595" y="595120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Oval 10320"/>
            <p:cNvSpPr>
              <a:spLocks noChangeAspect="1" noChangeArrowheads="1"/>
            </p:cNvSpPr>
            <p:nvPr/>
          </p:nvSpPr>
          <p:spPr bwMode="auto">
            <a:xfrm>
              <a:off x="4959985" y="613154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Oval 10321"/>
            <p:cNvSpPr>
              <a:spLocks noChangeAspect="1" noChangeArrowheads="1"/>
            </p:cNvSpPr>
            <p:nvPr/>
          </p:nvSpPr>
          <p:spPr bwMode="auto">
            <a:xfrm>
              <a:off x="4864735" y="580261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Oval 10322"/>
            <p:cNvSpPr>
              <a:spLocks noChangeAspect="1" noChangeArrowheads="1"/>
            </p:cNvSpPr>
            <p:nvPr/>
          </p:nvSpPr>
          <p:spPr bwMode="auto">
            <a:xfrm>
              <a:off x="4808220" y="586484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Oval 10323"/>
            <p:cNvSpPr>
              <a:spLocks noChangeAspect="1" noChangeArrowheads="1"/>
            </p:cNvSpPr>
            <p:nvPr/>
          </p:nvSpPr>
          <p:spPr bwMode="auto">
            <a:xfrm>
              <a:off x="4803140" y="603629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Oval 10324"/>
            <p:cNvSpPr>
              <a:spLocks noChangeAspect="1" noChangeArrowheads="1"/>
            </p:cNvSpPr>
            <p:nvPr/>
          </p:nvSpPr>
          <p:spPr bwMode="auto">
            <a:xfrm>
              <a:off x="4869815" y="6102970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Oval 10325"/>
            <p:cNvSpPr>
              <a:spLocks noChangeAspect="1" noChangeArrowheads="1"/>
            </p:cNvSpPr>
            <p:nvPr/>
          </p:nvSpPr>
          <p:spPr bwMode="auto">
            <a:xfrm>
              <a:off x="5046345" y="579372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Oval 10326"/>
            <p:cNvSpPr>
              <a:spLocks noChangeAspect="1" noChangeArrowheads="1"/>
            </p:cNvSpPr>
            <p:nvPr/>
          </p:nvSpPr>
          <p:spPr bwMode="auto">
            <a:xfrm>
              <a:off x="5112385" y="585595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Oval 10327"/>
            <p:cNvSpPr>
              <a:spLocks noChangeAspect="1" noChangeArrowheads="1"/>
            </p:cNvSpPr>
            <p:nvPr/>
          </p:nvSpPr>
          <p:spPr bwMode="auto">
            <a:xfrm>
              <a:off x="5126990" y="6036295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Oval 10328"/>
            <p:cNvSpPr>
              <a:spLocks noChangeAspect="1" noChangeArrowheads="1"/>
            </p:cNvSpPr>
            <p:nvPr/>
          </p:nvSpPr>
          <p:spPr bwMode="auto">
            <a:xfrm>
              <a:off x="5060315" y="6102970"/>
              <a:ext cx="45720" cy="4572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10329"/>
            <p:cNvSpPr>
              <a:spLocks noChangeShapeType="1"/>
            </p:cNvSpPr>
            <p:nvPr/>
          </p:nvSpPr>
          <p:spPr bwMode="auto">
            <a:xfrm flipV="1">
              <a:off x="4989195" y="5878180"/>
              <a:ext cx="147955" cy="10477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10330"/>
            <p:cNvSpPr>
              <a:spLocks noChangeShapeType="1"/>
            </p:cNvSpPr>
            <p:nvPr/>
          </p:nvSpPr>
          <p:spPr bwMode="auto">
            <a:xfrm flipV="1">
              <a:off x="4989195" y="5806425"/>
              <a:ext cx="76200" cy="18097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Line 10331"/>
            <p:cNvSpPr>
              <a:spLocks noChangeShapeType="1"/>
            </p:cNvSpPr>
            <p:nvPr/>
          </p:nvSpPr>
          <p:spPr bwMode="auto">
            <a:xfrm flipV="1">
              <a:off x="4984750" y="5796900"/>
              <a:ext cx="4445" cy="18605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Line 10332"/>
            <p:cNvSpPr>
              <a:spLocks noChangeShapeType="1"/>
            </p:cNvSpPr>
            <p:nvPr/>
          </p:nvSpPr>
          <p:spPr bwMode="auto">
            <a:xfrm flipH="1" flipV="1">
              <a:off x="4893945" y="5830555"/>
              <a:ext cx="85725" cy="1524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Line 10333"/>
            <p:cNvSpPr>
              <a:spLocks noChangeShapeType="1"/>
            </p:cNvSpPr>
            <p:nvPr/>
          </p:nvSpPr>
          <p:spPr bwMode="auto">
            <a:xfrm flipH="1" flipV="1">
              <a:off x="4832350" y="5887705"/>
              <a:ext cx="142875" cy="9525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Line 10334"/>
            <p:cNvSpPr>
              <a:spLocks noChangeShapeType="1"/>
            </p:cNvSpPr>
            <p:nvPr/>
          </p:nvSpPr>
          <p:spPr bwMode="auto">
            <a:xfrm>
              <a:off x="4670425" y="5706730"/>
              <a:ext cx="314325" cy="2762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4" name="Group 10230"/>
          <p:cNvGrpSpPr>
            <a:grpSpLocks/>
          </p:cNvGrpSpPr>
          <p:nvPr/>
        </p:nvGrpSpPr>
        <p:grpSpPr bwMode="auto">
          <a:xfrm>
            <a:off x="1732843" y="6946250"/>
            <a:ext cx="3459163" cy="1829435"/>
            <a:chOff x="3648" y="3055"/>
            <a:chExt cx="5447" cy="2881"/>
          </a:xfrm>
        </p:grpSpPr>
        <p:sp>
          <p:nvSpPr>
            <p:cNvPr id="115" name="Rectangle 10231" descr="Dark upward diagonal"/>
            <p:cNvSpPr>
              <a:spLocks noChangeArrowheads="1"/>
            </p:cNvSpPr>
            <p:nvPr/>
          </p:nvSpPr>
          <p:spPr bwMode="auto">
            <a:xfrm>
              <a:off x="6855" y="5275"/>
              <a:ext cx="376" cy="17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Rectangle 10232" descr="Dark upward diagonal"/>
            <p:cNvSpPr>
              <a:spLocks noChangeArrowheads="1"/>
            </p:cNvSpPr>
            <p:nvPr/>
          </p:nvSpPr>
          <p:spPr bwMode="auto">
            <a:xfrm>
              <a:off x="3799" y="5265"/>
              <a:ext cx="376" cy="17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7" name="Group 10233"/>
            <p:cNvGrpSpPr>
              <a:grpSpLocks/>
            </p:cNvGrpSpPr>
            <p:nvPr/>
          </p:nvGrpSpPr>
          <p:grpSpPr bwMode="auto">
            <a:xfrm>
              <a:off x="3648" y="4900"/>
              <a:ext cx="290" cy="277"/>
              <a:chOff x="5033" y="5002"/>
              <a:chExt cx="290" cy="277"/>
            </a:xfrm>
          </p:grpSpPr>
          <p:sp>
            <p:nvSpPr>
              <p:cNvPr id="168" name="Oval 10234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" name="Text Box 10235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18" name="Group 10236"/>
            <p:cNvGrpSpPr>
              <a:grpSpLocks/>
            </p:cNvGrpSpPr>
            <p:nvPr/>
          </p:nvGrpSpPr>
          <p:grpSpPr bwMode="auto">
            <a:xfrm>
              <a:off x="5618" y="4880"/>
              <a:ext cx="290" cy="277"/>
              <a:chOff x="5033" y="5002"/>
              <a:chExt cx="290" cy="277"/>
            </a:xfrm>
          </p:grpSpPr>
          <p:sp>
            <p:nvSpPr>
              <p:cNvPr id="166" name="Oval 10237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Text Box 10238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19" name="Group 10239"/>
            <p:cNvGrpSpPr>
              <a:grpSpLocks/>
            </p:cNvGrpSpPr>
            <p:nvPr/>
          </p:nvGrpSpPr>
          <p:grpSpPr bwMode="auto">
            <a:xfrm>
              <a:off x="3678" y="3380"/>
              <a:ext cx="290" cy="277"/>
              <a:chOff x="5033" y="5002"/>
              <a:chExt cx="290" cy="277"/>
            </a:xfrm>
          </p:grpSpPr>
          <p:sp>
            <p:nvSpPr>
              <p:cNvPr id="164" name="Oval 10240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" name="Text Box 10241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20" name="Text Box 10242"/>
            <p:cNvSpPr txBox="1">
              <a:spLocks noChangeArrowheads="1"/>
            </p:cNvSpPr>
            <p:nvPr/>
          </p:nvSpPr>
          <p:spPr bwMode="auto">
            <a:xfrm>
              <a:off x="4789" y="407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1" name="Text Box 10243"/>
            <p:cNvSpPr txBox="1">
              <a:spLocks noChangeArrowheads="1"/>
            </p:cNvSpPr>
            <p:nvPr/>
          </p:nvSpPr>
          <p:spPr bwMode="auto">
            <a:xfrm>
              <a:off x="3699" y="422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2" name="Freeform 10244"/>
            <p:cNvSpPr>
              <a:spLocks/>
            </p:cNvSpPr>
            <p:nvPr/>
          </p:nvSpPr>
          <p:spPr bwMode="auto">
            <a:xfrm>
              <a:off x="7820" y="3211"/>
              <a:ext cx="660" cy="640"/>
            </a:xfrm>
            <a:custGeom>
              <a:avLst/>
              <a:gdLst>
                <a:gd name="T0" fmla="*/ 0 w 660"/>
                <a:gd name="T1" fmla="*/ 0 h 640"/>
                <a:gd name="T2" fmla="*/ 0 w 660"/>
                <a:gd name="T3" fmla="*/ 640 h 640"/>
                <a:gd name="T4" fmla="*/ 660 w 660"/>
                <a:gd name="T5" fmla="*/ 640 h 64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0" h="640">
                  <a:moveTo>
                    <a:pt x="0" y="0"/>
                  </a:moveTo>
                  <a:lnTo>
                    <a:pt x="0" y="640"/>
                  </a:lnTo>
                  <a:lnTo>
                    <a:pt x="660" y="6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Text Box 10245"/>
            <p:cNvSpPr txBox="1">
              <a:spLocks noChangeArrowheads="1"/>
            </p:cNvSpPr>
            <p:nvPr/>
          </p:nvSpPr>
          <p:spPr bwMode="auto">
            <a:xfrm>
              <a:off x="8355" y="355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Text Box 10246"/>
            <p:cNvSpPr txBox="1">
              <a:spLocks noChangeArrowheads="1"/>
            </p:cNvSpPr>
            <p:nvPr/>
          </p:nvSpPr>
          <p:spPr bwMode="auto">
            <a:xfrm>
              <a:off x="7855" y="307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AutoShape 10247"/>
            <p:cNvSpPr>
              <a:spLocks noChangeArrowheads="1"/>
            </p:cNvSpPr>
            <p:nvPr/>
          </p:nvSpPr>
          <p:spPr bwMode="auto">
            <a:xfrm>
              <a:off x="4008" y="3494"/>
              <a:ext cx="1610" cy="1610"/>
            </a:xfrm>
            <a:prstGeom prst="rtTriangl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AutoShape 10248"/>
            <p:cNvSpPr>
              <a:spLocks noChangeArrowheads="1"/>
            </p:cNvSpPr>
            <p:nvPr/>
          </p:nvSpPr>
          <p:spPr bwMode="auto">
            <a:xfrm>
              <a:off x="7034" y="3494"/>
              <a:ext cx="1610" cy="1610"/>
            </a:xfrm>
            <a:prstGeom prst="rtTriangl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AutoShape 10249"/>
            <p:cNvSpPr>
              <a:spLocks noChangeArrowheads="1"/>
            </p:cNvSpPr>
            <p:nvPr/>
          </p:nvSpPr>
          <p:spPr bwMode="auto">
            <a:xfrm rot="5400000">
              <a:off x="6800" y="3410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AutoShape 10250"/>
            <p:cNvSpPr>
              <a:spLocks noChangeArrowheads="1"/>
            </p:cNvSpPr>
            <p:nvPr/>
          </p:nvSpPr>
          <p:spPr bwMode="auto">
            <a:xfrm>
              <a:off x="3864" y="5090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AutoShape 10251"/>
            <p:cNvSpPr>
              <a:spLocks noChangeArrowheads="1"/>
            </p:cNvSpPr>
            <p:nvPr/>
          </p:nvSpPr>
          <p:spPr bwMode="auto">
            <a:xfrm>
              <a:off x="6910" y="5100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AutoShape 10252"/>
            <p:cNvSpPr>
              <a:spLocks noChangeArrowheads="1"/>
            </p:cNvSpPr>
            <p:nvPr/>
          </p:nvSpPr>
          <p:spPr bwMode="auto">
            <a:xfrm flipV="1">
              <a:off x="3864" y="3310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31" name="Group 10253"/>
            <p:cNvGrpSpPr>
              <a:grpSpLocks/>
            </p:cNvGrpSpPr>
            <p:nvPr/>
          </p:nvGrpSpPr>
          <p:grpSpPr bwMode="auto">
            <a:xfrm>
              <a:off x="3809" y="3055"/>
              <a:ext cx="376" cy="251"/>
              <a:chOff x="5751" y="6061"/>
              <a:chExt cx="376" cy="251"/>
            </a:xfrm>
          </p:grpSpPr>
          <p:sp>
            <p:nvSpPr>
              <p:cNvPr id="160" name="Rectangle 10254" descr="Dark upward diagonal"/>
              <p:cNvSpPr>
                <a:spLocks noChangeArrowheads="1"/>
              </p:cNvSpPr>
              <p:nvPr/>
            </p:nvSpPr>
            <p:spPr bwMode="auto">
              <a:xfrm>
                <a:off x="5751" y="6061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" name="Oval 10255"/>
              <p:cNvSpPr>
                <a:spLocks noChangeAspect="1" noChangeArrowheads="1"/>
              </p:cNvSpPr>
              <p:nvPr/>
            </p:nvSpPr>
            <p:spPr bwMode="auto">
              <a:xfrm>
                <a:off x="580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" name="Oval 10256"/>
              <p:cNvSpPr>
                <a:spLocks noChangeAspect="1" noChangeArrowheads="1"/>
              </p:cNvSpPr>
              <p:nvPr/>
            </p:nvSpPr>
            <p:spPr bwMode="auto">
              <a:xfrm>
                <a:off x="591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Oval 10257"/>
              <p:cNvSpPr>
                <a:spLocks noChangeAspect="1" noChangeArrowheads="1"/>
              </p:cNvSpPr>
              <p:nvPr/>
            </p:nvSpPr>
            <p:spPr bwMode="auto">
              <a:xfrm>
                <a:off x="602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2" name="Group 10258"/>
            <p:cNvGrpSpPr>
              <a:grpSpLocks/>
            </p:cNvGrpSpPr>
            <p:nvPr/>
          </p:nvGrpSpPr>
          <p:grpSpPr bwMode="auto">
            <a:xfrm rot="-5400000">
              <a:off x="6535" y="3375"/>
              <a:ext cx="376" cy="251"/>
              <a:chOff x="5751" y="6061"/>
              <a:chExt cx="376" cy="251"/>
            </a:xfrm>
          </p:grpSpPr>
          <p:sp>
            <p:nvSpPr>
              <p:cNvPr id="156" name="Rectangle 10259" descr="Dark upward diagonal"/>
              <p:cNvSpPr>
                <a:spLocks noChangeArrowheads="1"/>
              </p:cNvSpPr>
              <p:nvPr/>
            </p:nvSpPr>
            <p:spPr bwMode="auto">
              <a:xfrm>
                <a:off x="5751" y="6061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Oval 10260"/>
              <p:cNvSpPr>
                <a:spLocks noChangeAspect="1" noChangeArrowheads="1"/>
              </p:cNvSpPr>
              <p:nvPr/>
            </p:nvSpPr>
            <p:spPr bwMode="auto">
              <a:xfrm>
                <a:off x="580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Oval 10261"/>
              <p:cNvSpPr>
                <a:spLocks noChangeAspect="1" noChangeArrowheads="1"/>
              </p:cNvSpPr>
              <p:nvPr/>
            </p:nvSpPr>
            <p:spPr bwMode="auto">
              <a:xfrm>
                <a:off x="591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Oval 10262"/>
              <p:cNvSpPr>
                <a:spLocks noChangeAspect="1" noChangeArrowheads="1"/>
              </p:cNvSpPr>
              <p:nvPr/>
            </p:nvSpPr>
            <p:spPr bwMode="auto">
              <a:xfrm>
                <a:off x="602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3" name="Line 10263"/>
            <p:cNvSpPr>
              <a:spLocks noChangeShapeType="1"/>
            </p:cNvSpPr>
            <p:nvPr/>
          </p:nvSpPr>
          <p:spPr bwMode="auto">
            <a:xfrm>
              <a:off x="5625" y="5096"/>
              <a:ext cx="0" cy="5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Text Box 10264"/>
            <p:cNvSpPr txBox="1">
              <a:spLocks noChangeArrowheads="1"/>
            </p:cNvSpPr>
            <p:nvPr/>
          </p:nvSpPr>
          <p:spPr bwMode="auto">
            <a:xfrm>
              <a:off x="5149" y="5628"/>
              <a:ext cx="9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1,000 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" name="Line 10265"/>
            <p:cNvSpPr>
              <a:spLocks noChangeShapeType="1"/>
            </p:cNvSpPr>
            <p:nvPr/>
          </p:nvSpPr>
          <p:spPr bwMode="auto">
            <a:xfrm>
              <a:off x="8641" y="5116"/>
              <a:ext cx="0" cy="5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Text Box 10266"/>
            <p:cNvSpPr txBox="1">
              <a:spLocks noChangeArrowheads="1"/>
            </p:cNvSpPr>
            <p:nvPr/>
          </p:nvSpPr>
          <p:spPr bwMode="auto">
            <a:xfrm>
              <a:off x="8165" y="5648"/>
              <a:ext cx="9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1,000 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7" name="Text Box 10267"/>
            <p:cNvSpPr txBox="1">
              <a:spLocks noChangeArrowheads="1"/>
            </p:cNvSpPr>
            <p:nvPr/>
          </p:nvSpPr>
          <p:spPr bwMode="auto">
            <a:xfrm>
              <a:off x="4589" y="510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8" name="Text Box 10268"/>
            <p:cNvSpPr txBox="1">
              <a:spLocks noChangeArrowheads="1"/>
            </p:cNvSpPr>
            <p:nvPr/>
          </p:nvSpPr>
          <p:spPr bwMode="auto">
            <a:xfrm>
              <a:off x="6735" y="420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9" name="Text Box 10269"/>
            <p:cNvSpPr txBox="1">
              <a:spLocks noChangeArrowheads="1"/>
            </p:cNvSpPr>
            <p:nvPr/>
          </p:nvSpPr>
          <p:spPr bwMode="auto">
            <a:xfrm>
              <a:off x="7645" y="510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0" name="Text Box 10270"/>
            <p:cNvSpPr txBox="1">
              <a:spLocks noChangeArrowheads="1"/>
            </p:cNvSpPr>
            <p:nvPr/>
          </p:nvSpPr>
          <p:spPr bwMode="auto">
            <a:xfrm>
              <a:off x="4579" y="480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1" name="Text Box 10271"/>
            <p:cNvSpPr txBox="1">
              <a:spLocks noChangeArrowheads="1"/>
            </p:cNvSpPr>
            <p:nvPr/>
          </p:nvSpPr>
          <p:spPr bwMode="auto">
            <a:xfrm>
              <a:off x="7655" y="480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2" name="Text Box 10272"/>
            <p:cNvSpPr txBox="1">
              <a:spLocks noChangeArrowheads="1"/>
            </p:cNvSpPr>
            <p:nvPr/>
          </p:nvSpPr>
          <p:spPr bwMode="auto">
            <a:xfrm>
              <a:off x="7835" y="413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3" name="Text Box 10273"/>
            <p:cNvSpPr txBox="1">
              <a:spLocks noChangeArrowheads="1"/>
            </p:cNvSpPr>
            <p:nvPr/>
          </p:nvSpPr>
          <p:spPr bwMode="auto">
            <a:xfrm>
              <a:off x="3949" y="422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4" name="Text Box 10274"/>
            <p:cNvSpPr txBox="1">
              <a:spLocks noChangeArrowheads="1"/>
            </p:cNvSpPr>
            <p:nvPr/>
          </p:nvSpPr>
          <p:spPr bwMode="auto">
            <a:xfrm>
              <a:off x="6995" y="418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45" name="Group 10275"/>
            <p:cNvGrpSpPr>
              <a:grpSpLocks/>
            </p:cNvGrpSpPr>
            <p:nvPr/>
          </p:nvGrpSpPr>
          <p:grpSpPr bwMode="auto">
            <a:xfrm>
              <a:off x="6694" y="4900"/>
              <a:ext cx="290" cy="277"/>
              <a:chOff x="5033" y="5002"/>
              <a:chExt cx="290" cy="277"/>
            </a:xfrm>
          </p:grpSpPr>
          <p:sp>
            <p:nvSpPr>
              <p:cNvPr id="154" name="Oval 10276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" name="Text Box 10277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46" name="Group 10278"/>
            <p:cNvGrpSpPr>
              <a:grpSpLocks/>
            </p:cNvGrpSpPr>
            <p:nvPr/>
          </p:nvGrpSpPr>
          <p:grpSpPr bwMode="auto">
            <a:xfrm>
              <a:off x="8664" y="4880"/>
              <a:ext cx="290" cy="277"/>
              <a:chOff x="5033" y="5002"/>
              <a:chExt cx="290" cy="277"/>
            </a:xfrm>
          </p:grpSpPr>
          <p:sp>
            <p:nvSpPr>
              <p:cNvPr id="152" name="Oval 10279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Text Box 10280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2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47" name="Group 10281"/>
            <p:cNvGrpSpPr>
              <a:grpSpLocks/>
            </p:cNvGrpSpPr>
            <p:nvPr/>
          </p:nvGrpSpPr>
          <p:grpSpPr bwMode="auto">
            <a:xfrm>
              <a:off x="6964" y="3220"/>
              <a:ext cx="290" cy="277"/>
              <a:chOff x="5033" y="5002"/>
              <a:chExt cx="290" cy="277"/>
            </a:xfrm>
          </p:grpSpPr>
          <p:sp>
            <p:nvSpPr>
              <p:cNvPr id="150" name="Oval 10282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Text Box 10283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3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3330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1452562" y="357188"/>
            <a:ext cx="3627912" cy="921129"/>
            <a:chOff x="1452562" y="357188"/>
            <a:chExt cx="3627912" cy="921129"/>
          </a:xfrm>
        </p:grpSpPr>
        <p:sp>
          <p:nvSpPr>
            <p:cNvPr id="57" name="Rectangle 56"/>
            <p:cNvSpPr/>
            <p:nvPr/>
          </p:nvSpPr>
          <p:spPr>
            <a:xfrm>
              <a:off x="4408903" y="699993"/>
              <a:ext cx="671571" cy="57642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3447481" y="701897"/>
              <a:ext cx="671571" cy="57642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419173" y="694279"/>
              <a:ext cx="671571" cy="57642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457325" y="694279"/>
              <a:ext cx="671571" cy="57642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10180"/>
            <p:cNvGrpSpPr>
              <a:grpSpLocks/>
            </p:cNvGrpSpPr>
            <p:nvPr/>
          </p:nvGrpSpPr>
          <p:grpSpPr bwMode="auto">
            <a:xfrm>
              <a:off x="1452562" y="699358"/>
              <a:ext cx="676969" cy="577689"/>
              <a:chOff x="3382" y="2940"/>
              <a:chExt cx="1066" cy="910"/>
            </a:xfrm>
          </p:grpSpPr>
          <p:sp>
            <p:nvSpPr>
              <p:cNvPr id="47" name="Freeform 10181"/>
              <p:cNvSpPr>
                <a:spLocks/>
              </p:cNvSpPr>
              <p:nvPr/>
            </p:nvSpPr>
            <p:spPr bwMode="auto">
              <a:xfrm>
                <a:off x="3390" y="2940"/>
                <a:ext cx="1058" cy="900"/>
              </a:xfrm>
              <a:custGeom>
                <a:avLst/>
                <a:gdLst>
                  <a:gd name="T0" fmla="*/ 0 w 1058"/>
                  <a:gd name="T1" fmla="*/ 900 h 900"/>
                  <a:gd name="T2" fmla="*/ 0 w 1058"/>
                  <a:gd name="T3" fmla="*/ 0 h 900"/>
                  <a:gd name="T4" fmla="*/ 1058 w 1058"/>
                  <a:gd name="T5" fmla="*/ 0 h 900"/>
                  <a:gd name="T6" fmla="*/ 1058 w 1058"/>
                  <a:gd name="T7" fmla="*/ 893 h 9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058" h="900">
                    <a:moveTo>
                      <a:pt x="0" y="900"/>
                    </a:moveTo>
                    <a:lnTo>
                      <a:pt x="0" y="0"/>
                    </a:lnTo>
                    <a:lnTo>
                      <a:pt x="1058" y="0"/>
                    </a:lnTo>
                    <a:lnTo>
                      <a:pt x="1058" y="89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Line 10182"/>
              <p:cNvSpPr>
                <a:spLocks noChangeShapeType="1"/>
              </p:cNvSpPr>
              <p:nvPr/>
            </p:nvSpPr>
            <p:spPr bwMode="auto">
              <a:xfrm>
                <a:off x="3630" y="2940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Line 10183"/>
              <p:cNvSpPr>
                <a:spLocks noChangeShapeType="1"/>
              </p:cNvSpPr>
              <p:nvPr/>
            </p:nvSpPr>
            <p:spPr bwMode="auto">
              <a:xfrm>
                <a:off x="3893" y="2942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Line 10184"/>
              <p:cNvSpPr>
                <a:spLocks noChangeShapeType="1"/>
              </p:cNvSpPr>
              <p:nvPr/>
            </p:nvSpPr>
            <p:spPr bwMode="auto">
              <a:xfrm>
                <a:off x="4178" y="2942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Line 10185"/>
              <p:cNvSpPr>
                <a:spLocks noChangeShapeType="1"/>
              </p:cNvSpPr>
              <p:nvPr/>
            </p:nvSpPr>
            <p:spPr bwMode="auto">
              <a:xfrm>
                <a:off x="3390" y="3209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Line 10186"/>
              <p:cNvSpPr>
                <a:spLocks noChangeShapeType="1"/>
              </p:cNvSpPr>
              <p:nvPr/>
            </p:nvSpPr>
            <p:spPr bwMode="auto">
              <a:xfrm>
                <a:off x="3397" y="3445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Line 10187"/>
              <p:cNvSpPr>
                <a:spLocks noChangeShapeType="1"/>
              </p:cNvSpPr>
              <p:nvPr/>
            </p:nvSpPr>
            <p:spPr bwMode="auto">
              <a:xfrm>
                <a:off x="3382" y="3679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10188"/>
            <p:cNvGrpSpPr>
              <a:grpSpLocks/>
            </p:cNvGrpSpPr>
            <p:nvPr/>
          </p:nvGrpSpPr>
          <p:grpSpPr bwMode="auto">
            <a:xfrm>
              <a:off x="2412131" y="699358"/>
              <a:ext cx="676969" cy="577689"/>
              <a:chOff x="4893" y="2933"/>
              <a:chExt cx="1066" cy="910"/>
            </a:xfrm>
          </p:grpSpPr>
          <p:sp>
            <p:nvSpPr>
              <p:cNvPr id="40" name="Freeform 10189"/>
              <p:cNvSpPr>
                <a:spLocks/>
              </p:cNvSpPr>
              <p:nvPr/>
            </p:nvSpPr>
            <p:spPr bwMode="auto">
              <a:xfrm>
                <a:off x="4901" y="2933"/>
                <a:ext cx="1058" cy="900"/>
              </a:xfrm>
              <a:custGeom>
                <a:avLst/>
                <a:gdLst>
                  <a:gd name="T0" fmla="*/ 0 w 1058"/>
                  <a:gd name="T1" fmla="*/ 900 h 900"/>
                  <a:gd name="T2" fmla="*/ 0 w 1058"/>
                  <a:gd name="T3" fmla="*/ 0 h 900"/>
                  <a:gd name="T4" fmla="*/ 1058 w 1058"/>
                  <a:gd name="T5" fmla="*/ 0 h 900"/>
                  <a:gd name="T6" fmla="*/ 1058 w 1058"/>
                  <a:gd name="T7" fmla="*/ 893 h 9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058" h="900">
                    <a:moveTo>
                      <a:pt x="0" y="900"/>
                    </a:moveTo>
                    <a:lnTo>
                      <a:pt x="0" y="0"/>
                    </a:lnTo>
                    <a:lnTo>
                      <a:pt x="1058" y="0"/>
                    </a:lnTo>
                    <a:lnTo>
                      <a:pt x="1058" y="89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Line 10190"/>
              <p:cNvSpPr>
                <a:spLocks noChangeShapeType="1"/>
              </p:cNvSpPr>
              <p:nvPr/>
            </p:nvSpPr>
            <p:spPr bwMode="auto">
              <a:xfrm>
                <a:off x="5141" y="2933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Line 10191"/>
              <p:cNvSpPr>
                <a:spLocks noChangeShapeType="1"/>
              </p:cNvSpPr>
              <p:nvPr/>
            </p:nvSpPr>
            <p:spPr bwMode="auto">
              <a:xfrm>
                <a:off x="5404" y="2935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Line 10192"/>
              <p:cNvSpPr>
                <a:spLocks noChangeShapeType="1"/>
              </p:cNvSpPr>
              <p:nvPr/>
            </p:nvSpPr>
            <p:spPr bwMode="auto">
              <a:xfrm>
                <a:off x="5689" y="2935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Line 10193"/>
              <p:cNvSpPr>
                <a:spLocks noChangeShapeType="1"/>
              </p:cNvSpPr>
              <p:nvPr/>
            </p:nvSpPr>
            <p:spPr bwMode="auto">
              <a:xfrm>
                <a:off x="4901" y="3202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Line 10194"/>
              <p:cNvSpPr>
                <a:spLocks noChangeShapeType="1"/>
              </p:cNvSpPr>
              <p:nvPr/>
            </p:nvSpPr>
            <p:spPr bwMode="auto">
              <a:xfrm>
                <a:off x="4908" y="3438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Line 10195"/>
              <p:cNvSpPr>
                <a:spLocks noChangeShapeType="1"/>
              </p:cNvSpPr>
              <p:nvPr/>
            </p:nvSpPr>
            <p:spPr bwMode="auto">
              <a:xfrm>
                <a:off x="4893" y="3672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" name="Line 10196"/>
            <p:cNvSpPr>
              <a:spLocks noChangeShapeType="1"/>
            </p:cNvSpPr>
            <p:nvPr/>
          </p:nvSpPr>
          <p:spPr bwMode="auto">
            <a:xfrm>
              <a:off x="2735374" y="436541"/>
              <a:ext cx="0" cy="2647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AutoShape 10197"/>
            <p:cNvSpPr>
              <a:spLocks noChangeArrowheads="1"/>
            </p:cNvSpPr>
            <p:nvPr/>
          </p:nvSpPr>
          <p:spPr bwMode="auto">
            <a:xfrm>
              <a:off x="2168270" y="926624"/>
              <a:ext cx="182261" cy="90780"/>
            </a:xfrm>
            <a:prstGeom prst="rightArrow">
              <a:avLst>
                <a:gd name="adj1" fmla="val 50000"/>
                <a:gd name="adj2" fmla="val 50175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10198"/>
            <p:cNvGrpSpPr>
              <a:grpSpLocks/>
            </p:cNvGrpSpPr>
            <p:nvPr/>
          </p:nvGrpSpPr>
          <p:grpSpPr bwMode="auto">
            <a:xfrm>
              <a:off x="3443462" y="699358"/>
              <a:ext cx="676969" cy="577689"/>
              <a:chOff x="6517" y="2912"/>
              <a:chExt cx="1066" cy="910"/>
            </a:xfrm>
          </p:grpSpPr>
          <p:sp>
            <p:nvSpPr>
              <p:cNvPr id="33" name="Freeform 10199"/>
              <p:cNvSpPr>
                <a:spLocks/>
              </p:cNvSpPr>
              <p:nvPr/>
            </p:nvSpPr>
            <p:spPr bwMode="auto">
              <a:xfrm>
                <a:off x="6525" y="2912"/>
                <a:ext cx="1058" cy="900"/>
              </a:xfrm>
              <a:custGeom>
                <a:avLst/>
                <a:gdLst>
                  <a:gd name="T0" fmla="*/ 0 w 1058"/>
                  <a:gd name="T1" fmla="*/ 900 h 900"/>
                  <a:gd name="T2" fmla="*/ 0 w 1058"/>
                  <a:gd name="T3" fmla="*/ 0 h 900"/>
                  <a:gd name="T4" fmla="*/ 1058 w 1058"/>
                  <a:gd name="T5" fmla="*/ 0 h 900"/>
                  <a:gd name="T6" fmla="*/ 1058 w 1058"/>
                  <a:gd name="T7" fmla="*/ 893 h 9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058" h="900">
                    <a:moveTo>
                      <a:pt x="0" y="900"/>
                    </a:moveTo>
                    <a:lnTo>
                      <a:pt x="0" y="0"/>
                    </a:lnTo>
                    <a:lnTo>
                      <a:pt x="1058" y="0"/>
                    </a:lnTo>
                    <a:lnTo>
                      <a:pt x="1058" y="89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Line 10200"/>
              <p:cNvSpPr>
                <a:spLocks noChangeShapeType="1"/>
              </p:cNvSpPr>
              <p:nvPr/>
            </p:nvSpPr>
            <p:spPr bwMode="auto">
              <a:xfrm>
                <a:off x="6765" y="2912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Line 10201"/>
              <p:cNvSpPr>
                <a:spLocks noChangeShapeType="1"/>
              </p:cNvSpPr>
              <p:nvPr/>
            </p:nvSpPr>
            <p:spPr bwMode="auto">
              <a:xfrm>
                <a:off x="7028" y="2914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Line 10202"/>
              <p:cNvSpPr>
                <a:spLocks noChangeShapeType="1"/>
              </p:cNvSpPr>
              <p:nvPr/>
            </p:nvSpPr>
            <p:spPr bwMode="auto">
              <a:xfrm>
                <a:off x="7313" y="2914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Line 10203"/>
              <p:cNvSpPr>
                <a:spLocks noChangeShapeType="1"/>
              </p:cNvSpPr>
              <p:nvPr/>
            </p:nvSpPr>
            <p:spPr bwMode="auto">
              <a:xfrm>
                <a:off x="6525" y="3181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Line 10204"/>
              <p:cNvSpPr>
                <a:spLocks noChangeShapeType="1"/>
              </p:cNvSpPr>
              <p:nvPr/>
            </p:nvSpPr>
            <p:spPr bwMode="auto">
              <a:xfrm>
                <a:off x="6532" y="3417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Line 10205"/>
              <p:cNvSpPr>
                <a:spLocks noChangeShapeType="1"/>
              </p:cNvSpPr>
              <p:nvPr/>
            </p:nvSpPr>
            <p:spPr bwMode="auto">
              <a:xfrm>
                <a:off x="6517" y="3651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10206"/>
            <p:cNvGrpSpPr>
              <a:grpSpLocks/>
            </p:cNvGrpSpPr>
            <p:nvPr/>
          </p:nvGrpSpPr>
          <p:grpSpPr bwMode="auto">
            <a:xfrm>
              <a:off x="4403031" y="699358"/>
              <a:ext cx="676969" cy="577689"/>
              <a:chOff x="8028" y="2905"/>
              <a:chExt cx="1066" cy="910"/>
            </a:xfrm>
          </p:grpSpPr>
          <p:sp>
            <p:nvSpPr>
              <p:cNvPr id="26" name="Freeform 10207"/>
              <p:cNvSpPr>
                <a:spLocks/>
              </p:cNvSpPr>
              <p:nvPr/>
            </p:nvSpPr>
            <p:spPr bwMode="auto">
              <a:xfrm>
                <a:off x="8036" y="2905"/>
                <a:ext cx="1058" cy="900"/>
              </a:xfrm>
              <a:custGeom>
                <a:avLst/>
                <a:gdLst>
                  <a:gd name="T0" fmla="*/ 0 w 1058"/>
                  <a:gd name="T1" fmla="*/ 900 h 900"/>
                  <a:gd name="T2" fmla="*/ 0 w 1058"/>
                  <a:gd name="T3" fmla="*/ 0 h 900"/>
                  <a:gd name="T4" fmla="*/ 1058 w 1058"/>
                  <a:gd name="T5" fmla="*/ 0 h 900"/>
                  <a:gd name="T6" fmla="*/ 1058 w 1058"/>
                  <a:gd name="T7" fmla="*/ 893 h 9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058" h="900">
                    <a:moveTo>
                      <a:pt x="0" y="900"/>
                    </a:moveTo>
                    <a:lnTo>
                      <a:pt x="0" y="0"/>
                    </a:lnTo>
                    <a:lnTo>
                      <a:pt x="1058" y="0"/>
                    </a:lnTo>
                    <a:lnTo>
                      <a:pt x="1058" y="89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Line 10208"/>
              <p:cNvSpPr>
                <a:spLocks noChangeShapeType="1"/>
              </p:cNvSpPr>
              <p:nvPr/>
            </p:nvSpPr>
            <p:spPr bwMode="auto">
              <a:xfrm>
                <a:off x="8276" y="2905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Line 10209"/>
              <p:cNvSpPr>
                <a:spLocks noChangeShapeType="1"/>
              </p:cNvSpPr>
              <p:nvPr/>
            </p:nvSpPr>
            <p:spPr bwMode="auto">
              <a:xfrm>
                <a:off x="8539" y="2907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Line 10210"/>
              <p:cNvSpPr>
                <a:spLocks noChangeShapeType="1"/>
              </p:cNvSpPr>
              <p:nvPr/>
            </p:nvSpPr>
            <p:spPr bwMode="auto">
              <a:xfrm>
                <a:off x="8824" y="2907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Line 10211"/>
              <p:cNvSpPr>
                <a:spLocks noChangeShapeType="1"/>
              </p:cNvSpPr>
              <p:nvPr/>
            </p:nvSpPr>
            <p:spPr bwMode="auto">
              <a:xfrm>
                <a:off x="8036" y="3174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Line 10212"/>
              <p:cNvSpPr>
                <a:spLocks noChangeShapeType="1"/>
              </p:cNvSpPr>
              <p:nvPr/>
            </p:nvSpPr>
            <p:spPr bwMode="auto">
              <a:xfrm>
                <a:off x="8043" y="3410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Line 10213"/>
              <p:cNvSpPr>
                <a:spLocks noChangeShapeType="1"/>
              </p:cNvSpPr>
              <p:nvPr/>
            </p:nvSpPr>
            <p:spPr bwMode="auto">
              <a:xfrm>
                <a:off x="8028" y="3644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10214"/>
            <p:cNvSpPr>
              <a:spLocks noChangeShapeType="1"/>
            </p:cNvSpPr>
            <p:nvPr/>
          </p:nvSpPr>
          <p:spPr bwMode="auto">
            <a:xfrm>
              <a:off x="4726274" y="385120"/>
              <a:ext cx="0" cy="3174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AutoShape 10215"/>
            <p:cNvSpPr>
              <a:spLocks noChangeArrowheads="1"/>
            </p:cNvSpPr>
            <p:nvPr/>
          </p:nvSpPr>
          <p:spPr bwMode="auto">
            <a:xfrm>
              <a:off x="4159169" y="908849"/>
              <a:ext cx="182261" cy="90780"/>
            </a:xfrm>
            <a:prstGeom prst="rightArrow">
              <a:avLst>
                <a:gd name="adj1" fmla="val 50000"/>
                <a:gd name="adj2" fmla="val 50175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216"/>
            <p:cNvSpPr>
              <a:spLocks/>
            </p:cNvSpPr>
            <p:nvPr/>
          </p:nvSpPr>
          <p:spPr bwMode="auto">
            <a:xfrm>
              <a:off x="3520303" y="422575"/>
              <a:ext cx="497884" cy="276148"/>
            </a:xfrm>
            <a:custGeom>
              <a:avLst/>
              <a:gdLst>
                <a:gd name="T0" fmla="*/ 0 w 784"/>
                <a:gd name="T1" fmla="*/ 435 h 435"/>
                <a:gd name="T2" fmla="*/ 0 w 784"/>
                <a:gd name="T3" fmla="*/ 210 h 435"/>
                <a:gd name="T4" fmla="*/ 784 w 784"/>
                <a:gd name="T5" fmla="*/ 0 h 435"/>
                <a:gd name="T6" fmla="*/ 784 w 784"/>
                <a:gd name="T7" fmla="*/ 435 h 43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435">
                  <a:moveTo>
                    <a:pt x="0" y="435"/>
                  </a:moveTo>
                  <a:lnTo>
                    <a:pt x="0" y="210"/>
                  </a:lnTo>
                  <a:lnTo>
                    <a:pt x="784" y="0"/>
                  </a:lnTo>
                  <a:lnTo>
                    <a:pt x="784" y="43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0217"/>
            <p:cNvSpPr>
              <a:spLocks noChangeShapeType="1"/>
            </p:cNvSpPr>
            <p:nvPr/>
          </p:nvSpPr>
          <p:spPr bwMode="auto">
            <a:xfrm>
              <a:off x="3872759" y="462569"/>
              <a:ext cx="0" cy="2361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0218"/>
            <p:cNvSpPr>
              <a:spLocks noChangeShapeType="1"/>
            </p:cNvSpPr>
            <p:nvPr/>
          </p:nvSpPr>
          <p:spPr bwMode="auto">
            <a:xfrm>
              <a:off x="3744478" y="496849"/>
              <a:ext cx="0" cy="2018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0219"/>
            <p:cNvSpPr>
              <a:spLocks noChangeShapeType="1"/>
            </p:cNvSpPr>
            <p:nvPr/>
          </p:nvSpPr>
          <p:spPr bwMode="auto">
            <a:xfrm>
              <a:off x="3630168" y="527321"/>
              <a:ext cx="0" cy="171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0220"/>
            <p:cNvSpPr>
              <a:spLocks noChangeShapeType="1"/>
            </p:cNvSpPr>
            <p:nvPr/>
          </p:nvSpPr>
          <p:spPr bwMode="auto">
            <a:xfrm>
              <a:off x="4564335" y="437811"/>
              <a:ext cx="0" cy="2647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0221"/>
            <p:cNvSpPr>
              <a:spLocks noChangeShapeType="1"/>
            </p:cNvSpPr>
            <p:nvPr/>
          </p:nvSpPr>
          <p:spPr bwMode="auto">
            <a:xfrm>
              <a:off x="4411921" y="499388"/>
              <a:ext cx="0" cy="20314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0222"/>
            <p:cNvSpPr>
              <a:spLocks noChangeShapeType="1"/>
            </p:cNvSpPr>
            <p:nvPr/>
          </p:nvSpPr>
          <p:spPr bwMode="auto">
            <a:xfrm>
              <a:off x="4912345" y="357188"/>
              <a:ext cx="0" cy="3453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0223"/>
            <p:cNvSpPr>
              <a:spLocks noChangeShapeType="1"/>
            </p:cNvSpPr>
            <p:nvPr/>
          </p:nvSpPr>
          <p:spPr bwMode="auto">
            <a:xfrm>
              <a:off x="5078730" y="437811"/>
              <a:ext cx="0" cy="2647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Arc 10226"/>
            <p:cNvSpPr>
              <a:spLocks/>
            </p:cNvSpPr>
            <p:nvPr/>
          </p:nvSpPr>
          <p:spPr bwMode="auto">
            <a:xfrm flipH="1">
              <a:off x="1771994" y="458125"/>
              <a:ext cx="52710" cy="241868"/>
            </a:xfrm>
            <a:custGeom>
              <a:avLst/>
              <a:gdLst>
                <a:gd name="T0" fmla="*/ 0 w 21600"/>
                <a:gd name="T1" fmla="*/ 379 h 21600"/>
                <a:gd name="T2" fmla="*/ 154 w 21600"/>
                <a:gd name="T3" fmla="*/ 381 h 21600"/>
                <a:gd name="T4" fmla="*/ 77 w 21600"/>
                <a:gd name="T5" fmla="*/ 38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05"/>
                  </a:moveTo>
                  <a:cubicBezTo>
                    <a:pt x="52" y="9612"/>
                    <a:pt x="9707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21600" h="21600" stroke="0" extrusionOk="0">
                  <a:moveTo>
                    <a:pt x="0" y="21505"/>
                  </a:moveTo>
                  <a:cubicBezTo>
                    <a:pt x="52" y="9612"/>
                    <a:pt x="9707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lnTo>
                    <a:pt x="0" y="21505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10227"/>
            <p:cNvSpPr>
              <a:spLocks noChangeShapeType="1"/>
            </p:cNvSpPr>
            <p:nvPr/>
          </p:nvSpPr>
          <p:spPr bwMode="auto">
            <a:xfrm>
              <a:off x="1777075" y="456220"/>
              <a:ext cx="0" cy="2380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10228"/>
            <p:cNvSpPr>
              <a:spLocks noChangeShapeType="1"/>
            </p:cNvSpPr>
            <p:nvPr/>
          </p:nvSpPr>
          <p:spPr bwMode="auto">
            <a:xfrm>
              <a:off x="1750403" y="500023"/>
              <a:ext cx="0" cy="1942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10229"/>
            <p:cNvSpPr>
              <a:spLocks noChangeShapeType="1"/>
            </p:cNvSpPr>
            <p:nvPr/>
          </p:nvSpPr>
          <p:spPr bwMode="auto">
            <a:xfrm>
              <a:off x="1801843" y="500023"/>
              <a:ext cx="0" cy="1942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1500188" y="1736660"/>
            <a:ext cx="3738563" cy="1589088"/>
            <a:chOff x="1500188" y="1736660"/>
            <a:chExt cx="3738563" cy="1589088"/>
          </a:xfrm>
        </p:grpSpPr>
        <p:sp>
          <p:nvSpPr>
            <p:cNvPr id="61" name="Rectangle 11299"/>
            <p:cNvSpPr>
              <a:spLocks noChangeArrowheads="1"/>
            </p:cNvSpPr>
            <p:nvPr/>
          </p:nvSpPr>
          <p:spPr bwMode="auto">
            <a:xfrm>
              <a:off x="1675463" y="1977912"/>
              <a:ext cx="640134" cy="639952"/>
            </a:xfrm>
            <a:prstGeom prst="rect">
              <a:avLst/>
            </a:prstGeom>
            <a:gradFill rotWithShape="1">
              <a:gsLst>
                <a:gs pos="0">
                  <a:srgbClr val="000000"/>
                </a:gs>
                <a:gs pos="50000">
                  <a:srgbClr val="FFFFFF"/>
                </a:gs>
                <a:gs pos="100000">
                  <a:srgbClr val="000000"/>
                </a:gs>
              </a:gsLst>
              <a:lin ang="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2" name="Rectangle 11300"/>
            <p:cNvSpPr>
              <a:spLocks noChangeArrowheads="1"/>
            </p:cNvSpPr>
            <p:nvPr/>
          </p:nvSpPr>
          <p:spPr bwMode="auto">
            <a:xfrm>
              <a:off x="2922709" y="1977912"/>
              <a:ext cx="640134" cy="319976"/>
            </a:xfrm>
            <a:prstGeom prst="rect">
              <a:avLst/>
            </a:prstGeom>
            <a:gradFill rotWithShape="1">
              <a:gsLst>
                <a:gs pos="0">
                  <a:srgbClr val="000000"/>
                </a:gs>
                <a:gs pos="50000">
                  <a:srgbClr val="FFFFFF"/>
                </a:gs>
                <a:gs pos="100000">
                  <a:srgbClr val="000000"/>
                </a:gs>
              </a:gsLst>
              <a:lin ang="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3" name="Rectangle 11301"/>
            <p:cNvSpPr>
              <a:spLocks noChangeArrowheads="1"/>
            </p:cNvSpPr>
            <p:nvPr/>
          </p:nvSpPr>
          <p:spPr bwMode="auto">
            <a:xfrm>
              <a:off x="4105180" y="1977912"/>
              <a:ext cx="640134" cy="164432"/>
            </a:xfrm>
            <a:prstGeom prst="rect">
              <a:avLst/>
            </a:prstGeom>
            <a:gradFill rotWithShape="1">
              <a:gsLst>
                <a:gs pos="0">
                  <a:srgbClr val="000000"/>
                </a:gs>
                <a:gs pos="50000">
                  <a:srgbClr val="FFFFFF"/>
                </a:gs>
                <a:gs pos="100000">
                  <a:srgbClr val="000000"/>
                </a:gs>
              </a:gsLst>
              <a:lin ang="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4" name="AutoShape 11302"/>
            <p:cNvSpPr>
              <a:spLocks noChangeShapeType="1"/>
            </p:cNvSpPr>
            <p:nvPr/>
          </p:nvSpPr>
          <p:spPr bwMode="auto">
            <a:xfrm flipV="1">
              <a:off x="1669747" y="2609611"/>
              <a:ext cx="2540" cy="139037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5" name="AutoShape 11303"/>
            <p:cNvSpPr>
              <a:spLocks noChangeShapeType="1"/>
            </p:cNvSpPr>
            <p:nvPr/>
          </p:nvSpPr>
          <p:spPr bwMode="auto">
            <a:xfrm flipV="1">
              <a:off x="2312422" y="2609611"/>
              <a:ext cx="635" cy="156179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6" name="AutoShape 11304"/>
            <p:cNvSpPr>
              <a:spLocks noChangeShapeType="1"/>
            </p:cNvSpPr>
            <p:nvPr/>
          </p:nvSpPr>
          <p:spPr bwMode="auto">
            <a:xfrm flipV="1">
              <a:off x="1991720" y="2609611"/>
              <a:ext cx="635" cy="17332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7" name="AutoShape 11305"/>
            <p:cNvSpPr>
              <a:spLocks noChangeShapeType="1"/>
            </p:cNvSpPr>
            <p:nvPr/>
          </p:nvSpPr>
          <p:spPr bwMode="auto">
            <a:xfrm flipV="1">
              <a:off x="1831686" y="2609611"/>
              <a:ext cx="635" cy="16697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8" name="AutoShape 11306"/>
            <p:cNvSpPr>
              <a:spLocks noChangeShapeType="1"/>
            </p:cNvSpPr>
            <p:nvPr/>
          </p:nvSpPr>
          <p:spPr bwMode="auto">
            <a:xfrm flipV="1">
              <a:off x="2151753" y="2609611"/>
              <a:ext cx="635" cy="168876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9" name="Freeform 11307"/>
            <p:cNvSpPr>
              <a:spLocks/>
            </p:cNvSpPr>
            <p:nvPr/>
          </p:nvSpPr>
          <p:spPr bwMode="auto">
            <a:xfrm>
              <a:off x="1665937" y="2754362"/>
              <a:ext cx="644580" cy="35553"/>
            </a:xfrm>
            <a:custGeom>
              <a:avLst/>
              <a:gdLst>
                <a:gd name="T0" fmla="*/ 0 w 1015"/>
                <a:gd name="T1" fmla="*/ 0 h 56"/>
                <a:gd name="T2" fmla="*/ 512 w 1015"/>
                <a:gd name="T3" fmla="*/ 53 h 56"/>
                <a:gd name="T4" fmla="*/ 1015 w 1015"/>
                <a:gd name="T5" fmla="*/ 20 h 5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15" h="56">
                  <a:moveTo>
                    <a:pt x="0" y="0"/>
                  </a:moveTo>
                  <a:cubicBezTo>
                    <a:pt x="171" y="25"/>
                    <a:pt x="343" y="50"/>
                    <a:pt x="512" y="53"/>
                  </a:cubicBezTo>
                  <a:cubicBezTo>
                    <a:pt x="681" y="56"/>
                    <a:pt x="848" y="38"/>
                    <a:pt x="1015" y="20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pSp>
          <p:nvGrpSpPr>
            <p:cNvPr id="70" name="Group 11308"/>
            <p:cNvGrpSpPr>
              <a:grpSpLocks/>
            </p:cNvGrpSpPr>
            <p:nvPr/>
          </p:nvGrpSpPr>
          <p:grpSpPr bwMode="auto">
            <a:xfrm flipV="1">
              <a:off x="2920169" y="2445179"/>
              <a:ext cx="643310" cy="132054"/>
              <a:chOff x="4044" y="871"/>
              <a:chExt cx="969" cy="208"/>
            </a:xfrm>
          </p:grpSpPr>
          <p:sp>
            <p:nvSpPr>
              <p:cNvPr id="92" name="Freeform 11309"/>
              <p:cNvSpPr>
                <a:spLocks/>
              </p:cNvSpPr>
              <p:nvPr/>
            </p:nvSpPr>
            <p:spPr bwMode="auto">
              <a:xfrm flipV="1">
                <a:off x="4044" y="873"/>
                <a:ext cx="484" cy="206"/>
              </a:xfrm>
              <a:custGeom>
                <a:avLst/>
                <a:gdLst>
                  <a:gd name="T0" fmla="*/ 0 w 484"/>
                  <a:gd name="T1" fmla="*/ 7 h 206"/>
                  <a:gd name="T2" fmla="*/ 107 w 484"/>
                  <a:gd name="T3" fmla="*/ 13 h 206"/>
                  <a:gd name="T4" fmla="*/ 251 w 484"/>
                  <a:gd name="T5" fmla="*/ 86 h 206"/>
                  <a:gd name="T6" fmla="*/ 374 w 484"/>
                  <a:gd name="T7" fmla="*/ 169 h 206"/>
                  <a:gd name="T8" fmla="*/ 484 w 484"/>
                  <a:gd name="T9" fmla="*/ 206 h 2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4" h="206">
                    <a:moveTo>
                      <a:pt x="0" y="7"/>
                    </a:moveTo>
                    <a:cubicBezTo>
                      <a:pt x="32" y="3"/>
                      <a:pt x="65" y="0"/>
                      <a:pt x="107" y="13"/>
                    </a:cubicBezTo>
                    <a:cubicBezTo>
                      <a:pt x="149" y="26"/>
                      <a:pt x="207" y="60"/>
                      <a:pt x="251" y="86"/>
                    </a:cubicBezTo>
                    <a:cubicBezTo>
                      <a:pt x="295" y="112"/>
                      <a:pt x="335" y="149"/>
                      <a:pt x="374" y="169"/>
                    </a:cubicBezTo>
                    <a:cubicBezTo>
                      <a:pt x="413" y="189"/>
                      <a:pt x="448" y="197"/>
                      <a:pt x="484" y="206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3" name="Freeform 11310"/>
              <p:cNvSpPr>
                <a:spLocks/>
              </p:cNvSpPr>
              <p:nvPr/>
            </p:nvSpPr>
            <p:spPr bwMode="auto">
              <a:xfrm flipH="1" flipV="1">
                <a:off x="4529" y="871"/>
                <a:ext cx="484" cy="206"/>
              </a:xfrm>
              <a:custGeom>
                <a:avLst/>
                <a:gdLst>
                  <a:gd name="T0" fmla="*/ 0 w 484"/>
                  <a:gd name="T1" fmla="*/ 7 h 206"/>
                  <a:gd name="T2" fmla="*/ 107 w 484"/>
                  <a:gd name="T3" fmla="*/ 13 h 206"/>
                  <a:gd name="T4" fmla="*/ 251 w 484"/>
                  <a:gd name="T5" fmla="*/ 86 h 206"/>
                  <a:gd name="T6" fmla="*/ 374 w 484"/>
                  <a:gd name="T7" fmla="*/ 169 h 206"/>
                  <a:gd name="T8" fmla="*/ 484 w 484"/>
                  <a:gd name="T9" fmla="*/ 206 h 2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4" h="206">
                    <a:moveTo>
                      <a:pt x="0" y="7"/>
                    </a:moveTo>
                    <a:cubicBezTo>
                      <a:pt x="32" y="3"/>
                      <a:pt x="65" y="0"/>
                      <a:pt x="107" y="13"/>
                    </a:cubicBezTo>
                    <a:cubicBezTo>
                      <a:pt x="149" y="26"/>
                      <a:pt x="207" y="60"/>
                      <a:pt x="251" y="86"/>
                    </a:cubicBezTo>
                    <a:cubicBezTo>
                      <a:pt x="295" y="112"/>
                      <a:pt x="335" y="149"/>
                      <a:pt x="374" y="169"/>
                    </a:cubicBezTo>
                    <a:cubicBezTo>
                      <a:pt x="413" y="189"/>
                      <a:pt x="448" y="197"/>
                      <a:pt x="484" y="206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71" name="AutoShape 11311"/>
            <p:cNvSpPr>
              <a:spLocks noChangeShapeType="1"/>
            </p:cNvSpPr>
            <p:nvPr/>
          </p:nvSpPr>
          <p:spPr bwMode="auto">
            <a:xfrm flipV="1">
              <a:off x="2920169" y="2295983"/>
              <a:ext cx="635" cy="14983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2" name="AutoShape 11312"/>
            <p:cNvSpPr>
              <a:spLocks noChangeShapeType="1"/>
            </p:cNvSpPr>
            <p:nvPr/>
          </p:nvSpPr>
          <p:spPr bwMode="auto">
            <a:xfrm flipV="1">
              <a:off x="3566654" y="2295983"/>
              <a:ext cx="635" cy="15173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3" name="AutoShape 11313"/>
            <p:cNvSpPr>
              <a:spLocks noChangeShapeType="1"/>
            </p:cNvSpPr>
            <p:nvPr/>
          </p:nvSpPr>
          <p:spPr bwMode="auto">
            <a:xfrm flipV="1">
              <a:off x="3239601" y="2295983"/>
              <a:ext cx="2540" cy="27807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4" name="AutoShape 11314"/>
            <p:cNvSpPr>
              <a:spLocks noChangeShapeType="1"/>
            </p:cNvSpPr>
            <p:nvPr/>
          </p:nvSpPr>
          <p:spPr bwMode="auto">
            <a:xfrm flipV="1">
              <a:off x="3081473" y="2295983"/>
              <a:ext cx="0" cy="20252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5" name="AutoShape 11315"/>
            <p:cNvSpPr>
              <a:spLocks noChangeShapeType="1"/>
            </p:cNvSpPr>
            <p:nvPr/>
          </p:nvSpPr>
          <p:spPr bwMode="auto">
            <a:xfrm flipV="1">
              <a:off x="3400905" y="2295983"/>
              <a:ext cx="0" cy="20252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pSp>
          <p:nvGrpSpPr>
            <p:cNvPr id="76" name="Group 11316"/>
            <p:cNvGrpSpPr>
              <a:grpSpLocks/>
            </p:cNvGrpSpPr>
            <p:nvPr/>
          </p:nvGrpSpPr>
          <p:grpSpPr bwMode="auto">
            <a:xfrm>
              <a:off x="4100099" y="2211545"/>
              <a:ext cx="649025" cy="488218"/>
              <a:chOff x="5434" y="1367"/>
              <a:chExt cx="1009" cy="769"/>
            </a:xfrm>
          </p:grpSpPr>
          <p:sp>
            <p:nvSpPr>
              <p:cNvPr id="90" name="Freeform 11317"/>
              <p:cNvSpPr>
                <a:spLocks/>
              </p:cNvSpPr>
              <p:nvPr/>
            </p:nvSpPr>
            <p:spPr bwMode="auto">
              <a:xfrm>
                <a:off x="5434" y="1367"/>
                <a:ext cx="523" cy="769"/>
              </a:xfrm>
              <a:custGeom>
                <a:avLst/>
                <a:gdLst>
                  <a:gd name="T0" fmla="*/ 0 w 523"/>
                  <a:gd name="T1" fmla="*/ 0 h 769"/>
                  <a:gd name="T2" fmla="*/ 77 w 523"/>
                  <a:gd name="T3" fmla="*/ 30 h 769"/>
                  <a:gd name="T4" fmla="*/ 142 w 523"/>
                  <a:gd name="T5" fmla="*/ 103 h 769"/>
                  <a:gd name="T6" fmla="*/ 223 w 523"/>
                  <a:gd name="T7" fmla="*/ 292 h 769"/>
                  <a:gd name="T8" fmla="*/ 300 w 523"/>
                  <a:gd name="T9" fmla="*/ 497 h 769"/>
                  <a:gd name="T10" fmla="*/ 403 w 523"/>
                  <a:gd name="T11" fmla="*/ 690 h 769"/>
                  <a:gd name="T12" fmla="*/ 523 w 523"/>
                  <a:gd name="T13" fmla="*/ 754 h 76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23" h="769">
                    <a:moveTo>
                      <a:pt x="0" y="0"/>
                    </a:moveTo>
                    <a:cubicBezTo>
                      <a:pt x="26" y="6"/>
                      <a:pt x="53" y="13"/>
                      <a:pt x="77" y="30"/>
                    </a:cubicBezTo>
                    <a:cubicBezTo>
                      <a:pt x="101" y="47"/>
                      <a:pt x="118" y="59"/>
                      <a:pt x="142" y="103"/>
                    </a:cubicBezTo>
                    <a:cubicBezTo>
                      <a:pt x="166" y="147"/>
                      <a:pt x="197" y="226"/>
                      <a:pt x="223" y="292"/>
                    </a:cubicBezTo>
                    <a:cubicBezTo>
                      <a:pt x="249" y="358"/>
                      <a:pt x="270" y="431"/>
                      <a:pt x="300" y="497"/>
                    </a:cubicBezTo>
                    <a:cubicBezTo>
                      <a:pt x="330" y="563"/>
                      <a:pt x="366" y="647"/>
                      <a:pt x="403" y="690"/>
                    </a:cubicBezTo>
                    <a:cubicBezTo>
                      <a:pt x="440" y="733"/>
                      <a:pt x="481" y="769"/>
                      <a:pt x="523" y="754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91" name="Freeform 11318"/>
              <p:cNvSpPr>
                <a:spLocks/>
              </p:cNvSpPr>
              <p:nvPr/>
            </p:nvSpPr>
            <p:spPr bwMode="auto">
              <a:xfrm flipH="1">
                <a:off x="5920" y="1367"/>
                <a:ext cx="523" cy="769"/>
              </a:xfrm>
              <a:custGeom>
                <a:avLst/>
                <a:gdLst>
                  <a:gd name="T0" fmla="*/ 0 w 523"/>
                  <a:gd name="T1" fmla="*/ 0 h 769"/>
                  <a:gd name="T2" fmla="*/ 77 w 523"/>
                  <a:gd name="T3" fmla="*/ 30 h 769"/>
                  <a:gd name="T4" fmla="*/ 142 w 523"/>
                  <a:gd name="T5" fmla="*/ 103 h 769"/>
                  <a:gd name="T6" fmla="*/ 223 w 523"/>
                  <a:gd name="T7" fmla="*/ 292 h 769"/>
                  <a:gd name="T8" fmla="*/ 300 w 523"/>
                  <a:gd name="T9" fmla="*/ 497 h 769"/>
                  <a:gd name="T10" fmla="*/ 403 w 523"/>
                  <a:gd name="T11" fmla="*/ 690 h 769"/>
                  <a:gd name="T12" fmla="*/ 523 w 523"/>
                  <a:gd name="T13" fmla="*/ 754 h 76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23" h="769">
                    <a:moveTo>
                      <a:pt x="0" y="0"/>
                    </a:moveTo>
                    <a:cubicBezTo>
                      <a:pt x="26" y="6"/>
                      <a:pt x="53" y="13"/>
                      <a:pt x="77" y="30"/>
                    </a:cubicBezTo>
                    <a:cubicBezTo>
                      <a:pt x="101" y="47"/>
                      <a:pt x="118" y="59"/>
                      <a:pt x="142" y="103"/>
                    </a:cubicBezTo>
                    <a:cubicBezTo>
                      <a:pt x="166" y="147"/>
                      <a:pt x="197" y="226"/>
                      <a:pt x="223" y="292"/>
                    </a:cubicBezTo>
                    <a:cubicBezTo>
                      <a:pt x="249" y="358"/>
                      <a:pt x="270" y="431"/>
                      <a:pt x="300" y="497"/>
                    </a:cubicBezTo>
                    <a:cubicBezTo>
                      <a:pt x="330" y="563"/>
                      <a:pt x="366" y="647"/>
                      <a:pt x="403" y="690"/>
                    </a:cubicBezTo>
                    <a:cubicBezTo>
                      <a:pt x="440" y="733"/>
                      <a:pt x="481" y="769"/>
                      <a:pt x="523" y="754"/>
                    </a:cubicBezTo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77" name="AutoShape 11319"/>
            <p:cNvSpPr>
              <a:spLocks noChangeShapeType="1"/>
            </p:cNvSpPr>
            <p:nvPr/>
          </p:nvSpPr>
          <p:spPr bwMode="auto">
            <a:xfrm flipV="1">
              <a:off x="4102004" y="2143614"/>
              <a:ext cx="635" cy="71106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8" name="AutoShape 11320"/>
            <p:cNvSpPr>
              <a:spLocks noChangeShapeType="1"/>
            </p:cNvSpPr>
            <p:nvPr/>
          </p:nvSpPr>
          <p:spPr bwMode="auto">
            <a:xfrm flipH="1" flipV="1">
              <a:off x="4747854" y="2143614"/>
              <a:ext cx="1905" cy="6793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9" name="AutoShape 11321"/>
            <p:cNvSpPr>
              <a:spLocks noChangeShapeType="1"/>
            </p:cNvSpPr>
            <p:nvPr/>
          </p:nvSpPr>
          <p:spPr bwMode="auto">
            <a:xfrm flipV="1">
              <a:off x="4424612" y="2143614"/>
              <a:ext cx="5080" cy="542817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0" name="AutoShape 11322"/>
            <p:cNvSpPr>
              <a:spLocks noChangeShapeType="1"/>
            </p:cNvSpPr>
            <p:nvPr/>
          </p:nvSpPr>
          <p:spPr bwMode="auto">
            <a:xfrm flipV="1">
              <a:off x="4260768" y="2143614"/>
              <a:ext cx="5080" cy="29331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1" name="AutoShape 11323"/>
            <p:cNvSpPr>
              <a:spLocks noChangeShapeType="1"/>
            </p:cNvSpPr>
            <p:nvPr/>
          </p:nvSpPr>
          <p:spPr bwMode="auto">
            <a:xfrm flipV="1">
              <a:off x="4588456" y="2143614"/>
              <a:ext cx="635" cy="29902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2" name="AutoShape 11324"/>
            <p:cNvSpPr>
              <a:spLocks noChangeShapeType="1"/>
            </p:cNvSpPr>
            <p:nvPr/>
          </p:nvSpPr>
          <p:spPr bwMode="auto">
            <a:xfrm>
              <a:off x="1992990" y="1742374"/>
              <a:ext cx="0" cy="23680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3" name="AutoShape 11325"/>
            <p:cNvSpPr>
              <a:spLocks noChangeShapeType="1"/>
            </p:cNvSpPr>
            <p:nvPr/>
          </p:nvSpPr>
          <p:spPr bwMode="auto">
            <a:xfrm>
              <a:off x="3244681" y="1748088"/>
              <a:ext cx="0" cy="23680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4" name="AutoShape 11326"/>
            <p:cNvSpPr>
              <a:spLocks noChangeShapeType="1"/>
            </p:cNvSpPr>
            <p:nvPr/>
          </p:nvSpPr>
          <p:spPr bwMode="auto">
            <a:xfrm>
              <a:off x="4428422" y="1736660"/>
              <a:ext cx="0" cy="23680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5" name="Text Box 11327"/>
            <p:cNvSpPr txBox="1">
              <a:spLocks noChangeArrowheads="1"/>
            </p:cNvSpPr>
            <p:nvPr/>
          </p:nvSpPr>
          <p:spPr bwMode="auto">
            <a:xfrm>
              <a:off x="1500188" y="2784201"/>
              <a:ext cx="3667125" cy="5415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min 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= 0.973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ave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             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min 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= 0.668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ave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       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min 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= 0.198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ave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/>
              </a:r>
              <a:b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</a:b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max 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= 1.027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ave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            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max 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= 1.387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ave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       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max 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= 2.575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s</a:t>
              </a:r>
              <a:r>
                <a:rPr kumimoji="0" lang="en-US" altLang="en-US" sz="11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ave</a:t>
              </a:r>
              <a:r>
                <a:rPr kumimoji="0" lang="en-US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 </a:t>
              </a:r>
              <a:endPara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Text Box 11328"/>
            <p:cNvSpPr txBox="1">
              <a:spLocks noChangeArrowheads="1"/>
            </p:cNvSpPr>
            <p:nvPr/>
          </p:nvSpPr>
          <p:spPr bwMode="auto">
            <a:xfrm>
              <a:off x="4708481" y="1923313"/>
              <a:ext cx="530270" cy="241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0.25b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Text Box 11329"/>
            <p:cNvSpPr txBox="1">
              <a:spLocks noChangeArrowheads="1"/>
            </p:cNvSpPr>
            <p:nvPr/>
          </p:nvSpPr>
          <p:spPr bwMode="auto">
            <a:xfrm>
              <a:off x="3507594" y="2016639"/>
              <a:ext cx="530270" cy="241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0.5b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Text Box 11330"/>
            <p:cNvSpPr txBox="1">
              <a:spLocks noChangeArrowheads="1"/>
            </p:cNvSpPr>
            <p:nvPr/>
          </p:nvSpPr>
          <p:spPr bwMode="auto">
            <a:xfrm>
              <a:off x="2269238" y="2177897"/>
              <a:ext cx="238145" cy="241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Text Box 11331"/>
            <p:cNvSpPr txBox="1">
              <a:spLocks noChangeArrowheads="1"/>
            </p:cNvSpPr>
            <p:nvPr/>
          </p:nvSpPr>
          <p:spPr bwMode="auto">
            <a:xfrm>
              <a:off x="1871060" y="1917599"/>
              <a:ext cx="238145" cy="241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97" name="Rectangle 125"/>
          <p:cNvSpPr>
            <a:spLocks noChangeArrowheads="1"/>
          </p:cNvSpPr>
          <p:nvPr/>
        </p:nvSpPr>
        <p:spPr bwMode="auto">
          <a:xfrm>
            <a:off x="1286355" y="3523508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98" name="Group 10149"/>
          <p:cNvGrpSpPr>
            <a:grpSpLocks/>
          </p:cNvGrpSpPr>
          <p:nvPr/>
        </p:nvGrpSpPr>
        <p:grpSpPr bwMode="auto">
          <a:xfrm>
            <a:off x="1503557" y="3523509"/>
            <a:ext cx="3834705" cy="627169"/>
            <a:chOff x="3327" y="7717"/>
            <a:chExt cx="6038" cy="988"/>
          </a:xfrm>
        </p:grpSpPr>
        <p:sp>
          <p:nvSpPr>
            <p:cNvPr id="99" name="Arc 10150"/>
            <p:cNvSpPr>
              <a:spLocks/>
            </p:cNvSpPr>
            <p:nvPr/>
          </p:nvSpPr>
          <p:spPr bwMode="auto">
            <a:xfrm flipV="1">
              <a:off x="4995" y="7920"/>
              <a:ext cx="614" cy="614"/>
            </a:xfrm>
            <a:custGeom>
              <a:avLst/>
              <a:gdLst>
                <a:gd name="T0" fmla="*/ 307 w 43184"/>
                <a:gd name="T1" fmla="*/ 0 h 43200"/>
                <a:gd name="T2" fmla="*/ 0 w 43184"/>
                <a:gd name="T3" fmla="*/ 319 h 43200"/>
                <a:gd name="T4" fmla="*/ 307 w 43184"/>
                <a:gd name="T5" fmla="*/ 30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184" h="43200" fill="none" extrusionOk="0">
                  <a:moveTo>
                    <a:pt x="21583" y="0"/>
                  </a:moveTo>
                  <a:cubicBezTo>
                    <a:pt x="33513" y="0"/>
                    <a:pt x="43184" y="9670"/>
                    <a:pt x="43184" y="21600"/>
                  </a:cubicBezTo>
                  <a:cubicBezTo>
                    <a:pt x="43184" y="33529"/>
                    <a:pt x="33513" y="43200"/>
                    <a:pt x="21584" y="43200"/>
                  </a:cubicBezTo>
                  <a:cubicBezTo>
                    <a:pt x="9981" y="43200"/>
                    <a:pt x="450" y="34033"/>
                    <a:pt x="0" y="22438"/>
                  </a:cubicBezTo>
                </a:path>
                <a:path w="43184" h="43200" stroke="0" extrusionOk="0">
                  <a:moveTo>
                    <a:pt x="21583" y="0"/>
                  </a:moveTo>
                  <a:cubicBezTo>
                    <a:pt x="33513" y="0"/>
                    <a:pt x="43184" y="9670"/>
                    <a:pt x="43184" y="21600"/>
                  </a:cubicBezTo>
                  <a:cubicBezTo>
                    <a:pt x="43184" y="33529"/>
                    <a:pt x="33513" y="43200"/>
                    <a:pt x="21584" y="43200"/>
                  </a:cubicBezTo>
                  <a:cubicBezTo>
                    <a:pt x="9981" y="43200"/>
                    <a:pt x="450" y="34033"/>
                    <a:pt x="0" y="22438"/>
                  </a:cubicBezTo>
                  <a:lnTo>
                    <a:pt x="21584" y="21600"/>
                  </a:lnTo>
                  <a:lnTo>
                    <a:pt x="21583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0" name="Group 10151"/>
            <p:cNvGrpSpPr>
              <a:grpSpLocks/>
            </p:cNvGrpSpPr>
            <p:nvPr/>
          </p:nvGrpSpPr>
          <p:grpSpPr bwMode="auto">
            <a:xfrm>
              <a:off x="3327" y="7875"/>
              <a:ext cx="2107" cy="705"/>
              <a:chOff x="3327" y="7905"/>
              <a:chExt cx="2107" cy="705"/>
            </a:xfrm>
          </p:grpSpPr>
          <p:sp>
            <p:nvSpPr>
              <p:cNvPr id="125" name="Freeform 10152"/>
              <p:cNvSpPr>
                <a:spLocks/>
              </p:cNvSpPr>
              <p:nvPr/>
            </p:nvSpPr>
            <p:spPr bwMode="auto">
              <a:xfrm>
                <a:off x="3375" y="7905"/>
                <a:ext cx="1890" cy="705"/>
              </a:xfrm>
              <a:custGeom>
                <a:avLst/>
                <a:gdLst>
                  <a:gd name="T0" fmla="*/ 45 w 1890"/>
                  <a:gd name="T1" fmla="*/ 0 h 705"/>
                  <a:gd name="T2" fmla="*/ 1890 w 1890"/>
                  <a:gd name="T3" fmla="*/ 0 h 705"/>
                  <a:gd name="T4" fmla="*/ 1890 w 1890"/>
                  <a:gd name="T5" fmla="*/ 705 h 705"/>
                  <a:gd name="T6" fmla="*/ 0 w 1890"/>
                  <a:gd name="T7" fmla="*/ 705 h 70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890" h="705">
                    <a:moveTo>
                      <a:pt x="45" y="0"/>
                    </a:moveTo>
                    <a:lnTo>
                      <a:pt x="1890" y="0"/>
                    </a:lnTo>
                    <a:lnTo>
                      <a:pt x="1890" y="705"/>
                    </a:lnTo>
                    <a:lnTo>
                      <a:pt x="0" y="705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" name="Freeform 10153"/>
              <p:cNvSpPr>
                <a:spLocks/>
              </p:cNvSpPr>
              <p:nvPr/>
            </p:nvSpPr>
            <p:spPr bwMode="auto">
              <a:xfrm>
                <a:off x="3327" y="7905"/>
                <a:ext cx="115" cy="698"/>
              </a:xfrm>
              <a:custGeom>
                <a:avLst/>
                <a:gdLst>
                  <a:gd name="T0" fmla="*/ 93 w 115"/>
                  <a:gd name="T1" fmla="*/ 0 h 698"/>
                  <a:gd name="T2" fmla="*/ 11 w 115"/>
                  <a:gd name="T3" fmla="*/ 135 h 698"/>
                  <a:gd name="T4" fmla="*/ 26 w 115"/>
                  <a:gd name="T5" fmla="*/ 300 h 698"/>
                  <a:gd name="T6" fmla="*/ 108 w 115"/>
                  <a:gd name="T7" fmla="*/ 525 h 698"/>
                  <a:gd name="T8" fmla="*/ 71 w 115"/>
                  <a:gd name="T9" fmla="*/ 698 h 69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5" h="698">
                    <a:moveTo>
                      <a:pt x="93" y="0"/>
                    </a:moveTo>
                    <a:cubicBezTo>
                      <a:pt x="57" y="34"/>
                      <a:pt x="22" y="85"/>
                      <a:pt x="11" y="135"/>
                    </a:cubicBezTo>
                    <a:cubicBezTo>
                      <a:pt x="0" y="185"/>
                      <a:pt x="10" y="235"/>
                      <a:pt x="26" y="300"/>
                    </a:cubicBezTo>
                    <a:cubicBezTo>
                      <a:pt x="42" y="365"/>
                      <a:pt x="101" y="459"/>
                      <a:pt x="108" y="525"/>
                    </a:cubicBezTo>
                    <a:cubicBezTo>
                      <a:pt x="115" y="591"/>
                      <a:pt x="79" y="662"/>
                      <a:pt x="71" y="698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Line 10154"/>
              <p:cNvSpPr>
                <a:spLocks noChangeShapeType="1"/>
              </p:cNvSpPr>
              <p:nvPr/>
            </p:nvSpPr>
            <p:spPr bwMode="auto">
              <a:xfrm flipH="1">
                <a:off x="3364" y="8259"/>
                <a:ext cx="207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1" name="Text Box 10155"/>
            <p:cNvSpPr txBox="1">
              <a:spLocks noChangeArrowheads="1"/>
            </p:cNvSpPr>
            <p:nvPr/>
          </p:nvSpPr>
          <p:spPr bwMode="auto">
            <a:xfrm>
              <a:off x="5280" y="7717"/>
              <a:ext cx="345" cy="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03" name="Group 10157"/>
            <p:cNvGrpSpPr>
              <a:grpSpLocks/>
            </p:cNvGrpSpPr>
            <p:nvPr/>
          </p:nvGrpSpPr>
          <p:grpSpPr bwMode="auto">
            <a:xfrm>
              <a:off x="6462" y="7875"/>
              <a:ext cx="1938" cy="722"/>
              <a:chOff x="6462" y="7875"/>
              <a:chExt cx="1938" cy="722"/>
            </a:xfrm>
          </p:grpSpPr>
          <p:sp>
            <p:nvSpPr>
              <p:cNvPr id="111" name="Freeform 10158"/>
              <p:cNvSpPr>
                <a:spLocks/>
              </p:cNvSpPr>
              <p:nvPr/>
            </p:nvSpPr>
            <p:spPr bwMode="auto">
              <a:xfrm>
                <a:off x="6510" y="7885"/>
                <a:ext cx="1890" cy="705"/>
              </a:xfrm>
              <a:custGeom>
                <a:avLst/>
                <a:gdLst>
                  <a:gd name="T0" fmla="*/ 45 w 1890"/>
                  <a:gd name="T1" fmla="*/ 0 h 705"/>
                  <a:gd name="T2" fmla="*/ 1890 w 1890"/>
                  <a:gd name="T3" fmla="*/ 0 h 705"/>
                  <a:gd name="T4" fmla="*/ 1890 w 1890"/>
                  <a:gd name="T5" fmla="*/ 705 h 705"/>
                  <a:gd name="T6" fmla="*/ 0 w 1890"/>
                  <a:gd name="T7" fmla="*/ 705 h 70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890" h="705">
                    <a:moveTo>
                      <a:pt x="45" y="0"/>
                    </a:moveTo>
                    <a:lnTo>
                      <a:pt x="1890" y="0"/>
                    </a:lnTo>
                    <a:lnTo>
                      <a:pt x="1890" y="705"/>
                    </a:lnTo>
                    <a:lnTo>
                      <a:pt x="0" y="705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Freeform 10159"/>
              <p:cNvSpPr>
                <a:spLocks/>
              </p:cNvSpPr>
              <p:nvPr/>
            </p:nvSpPr>
            <p:spPr bwMode="auto">
              <a:xfrm>
                <a:off x="6462" y="7885"/>
                <a:ext cx="115" cy="698"/>
              </a:xfrm>
              <a:custGeom>
                <a:avLst/>
                <a:gdLst>
                  <a:gd name="T0" fmla="*/ 93 w 115"/>
                  <a:gd name="T1" fmla="*/ 0 h 698"/>
                  <a:gd name="T2" fmla="*/ 11 w 115"/>
                  <a:gd name="T3" fmla="*/ 135 h 698"/>
                  <a:gd name="T4" fmla="*/ 26 w 115"/>
                  <a:gd name="T5" fmla="*/ 300 h 698"/>
                  <a:gd name="T6" fmla="*/ 108 w 115"/>
                  <a:gd name="T7" fmla="*/ 525 h 698"/>
                  <a:gd name="T8" fmla="*/ 71 w 115"/>
                  <a:gd name="T9" fmla="*/ 698 h 69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5" h="698">
                    <a:moveTo>
                      <a:pt x="93" y="0"/>
                    </a:moveTo>
                    <a:cubicBezTo>
                      <a:pt x="57" y="34"/>
                      <a:pt x="22" y="85"/>
                      <a:pt x="11" y="135"/>
                    </a:cubicBezTo>
                    <a:cubicBezTo>
                      <a:pt x="0" y="185"/>
                      <a:pt x="10" y="235"/>
                      <a:pt x="26" y="300"/>
                    </a:cubicBezTo>
                    <a:cubicBezTo>
                      <a:pt x="42" y="365"/>
                      <a:pt x="101" y="459"/>
                      <a:pt x="108" y="525"/>
                    </a:cubicBezTo>
                    <a:cubicBezTo>
                      <a:pt x="115" y="591"/>
                      <a:pt x="79" y="662"/>
                      <a:pt x="71" y="698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Line 10160"/>
              <p:cNvSpPr>
                <a:spLocks noChangeShapeType="1"/>
              </p:cNvSpPr>
              <p:nvPr/>
            </p:nvSpPr>
            <p:spPr bwMode="auto">
              <a:xfrm>
                <a:off x="6465" y="8062"/>
                <a:ext cx="19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Line 10161"/>
              <p:cNvSpPr>
                <a:spLocks noChangeShapeType="1"/>
              </p:cNvSpPr>
              <p:nvPr/>
            </p:nvSpPr>
            <p:spPr bwMode="auto">
              <a:xfrm>
                <a:off x="6518" y="8229"/>
                <a:ext cx="188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Line 10162"/>
              <p:cNvSpPr>
                <a:spLocks noChangeShapeType="1"/>
              </p:cNvSpPr>
              <p:nvPr/>
            </p:nvSpPr>
            <p:spPr bwMode="auto">
              <a:xfrm>
                <a:off x="6578" y="8414"/>
                <a:ext cx="182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Line 10163"/>
              <p:cNvSpPr>
                <a:spLocks noChangeShapeType="1"/>
              </p:cNvSpPr>
              <p:nvPr/>
            </p:nvSpPr>
            <p:spPr bwMode="auto">
              <a:xfrm>
                <a:off x="8198" y="7875"/>
                <a:ext cx="0" cy="7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Line 10164"/>
              <p:cNvSpPr>
                <a:spLocks noChangeShapeType="1"/>
              </p:cNvSpPr>
              <p:nvPr/>
            </p:nvSpPr>
            <p:spPr bwMode="auto">
              <a:xfrm>
                <a:off x="7996" y="7885"/>
                <a:ext cx="0" cy="7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Line 10165"/>
              <p:cNvSpPr>
                <a:spLocks noChangeShapeType="1"/>
              </p:cNvSpPr>
              <p:nvPr/>
            </p:nvSpPr>
            <p:spPr bwMode="auto">
              <a:xfrm>
                <a:off x="7800" y="7892"/>
                <a:ext cx="0" cy="7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Line 10166"/>
              <p:cNvSpPr>
                <a:spLocks noChangeShapeType="1"/>
              </p:cNvSpPr>
              <p:nvPr/>
            </p:nvSpPr>
            <p:spPr bwMode="auto">
              <a:xfrm>
                <a:off x="7613" y="7892"/>
                <a:ext cx="0" cy="7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Line 10167"/>
              <p:cNvSpPr>
                <a:spLocks noChangeShapeType="1"/>
              </p:cNvSpPr>
              <p:nvPr/>
            </p:nvSpPr>
            <p:spPr bwMode="auto">
              <a:xfrm>
                <a:off x="7433" y="7892"/>
                <a:ext cx="0" cy="7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" name="Line 10168"/>
              <p:cNvSpPr>
                <a:spLocks noChangeShapeType="1"/>
              </p:cNvSpPr>
              <p:nvPr/>
            </p:nvSpPr>
            <p:spPr bwMode="auto">
              <a:xfrm>
                <a:off x="7254" y="7892"/>
                <a:ext cx="0" cy="7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" name="Line 10169"/>
              <p:cNvSpPr>
                <a:spLocks noChangeShapeType="1"/>
              </p:cNvSpPr>
              <p:nvPr/>
            </p:nvSpPr>
            <p:spPr bwMode="auto">
              <a:xfrm>
                <a:off x="7073" y="7884"/>
                <a:ext cx="0" cy="7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" name="Line 10170"/>
              <p:cNvSpPr>
                <a:spLocks noChangeShapeType="1"/>
              </p:cNvSpPr>
              <p:nvPr/>
            </p:nvSpPr>
            <p:spPr bwMode="auto">
              <a:xfrm>
                <a:off x="6893" y="7891"/>
                <a:ext cx="0" cy="7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Line 10171"/>
              <p:cNvSpPr>
                <a:spLocks noChangeShapeType="1"/>
              </p:cNvSpPr>
              <p:nvPr/>
            </p:nvSpPr>
            <p:spPr bwMode="auto">
              <a:xfrm>
                <a:off x="6706" y="7885"/>
                <a:ext cx="0" cy="7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4" name="Line 10172"/>
            <p:cNvSpPr>
              <a:spLocks noChangeShapeType="1"/>
            </p:cNvSpPr>
            <p:nvPr/>
          </p:nvSpPr>
          <p:spPr bwMode="auto">
            <a:xfrm flipH="1">
              <a:off x="8400" y="7887"/>
              <a:ext cx="64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Line 10173"/>
            <p:cNvSpPr>
              <a:spLocks noChangeShapeType="1"/>
            </p:cNvSpPr>
            <p:nvPr/>
          </p:nvSpPr>
          <p:spPr bwMode="auto">
            <a:xfrm>
              <a:off x="8400" y="8579"/>
              <a:ext cx="64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10174"/>
            <p:cNvSpPr>
              <a:spLocks noChangeShapeType="1"/>
            </p:cNvSpPr>
            <p:nvPr/>
          </p:nvSpPr>
          <p:spPr bwMode="auto">
            <a:xfrm>
              <a:off x="8723" y="7889"/>
              <a:ext cx="0" cy="6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Text Box 10175"/>
            <p:cNvSpPr txBox="1">
              <a:spLocks noChangeArrowheads="1"/>
            </p:cNvSpPr>
            <p:nvPr/>
          </p:nvSpPr>
          <p:spPr bwMode="auto">
            <a:xfrm>
              <a:off x="9020" y="7751"/>
              <a:ext cx="345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Text Box 10176"/>
            <p:cNvSpPr txBox="1">
              <a:spLocks noChangeArrowheads="1"/>
            </p:cNvSpPr>
            <p:nvPr/>
          </p:nvSpPr>
          <p:spPr bwMode="auto">
            <a:xfrm>
              <a:off x="9020" y="8442"/>
              <a:ext cx="345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" name="Text Box 10177"/>
            <p:cNvSpPr txBox="1">
              <a:spLocks noChangeArrowheads="1"/>
            </p:cNvSpPr>
            <p:nvPr/>
          </p:nvSpPr>
          <p:spPr bwMode="auto">
            <a:xfrm>
              <a:off x="8671" y="8090"/>
              <a:ext cx="345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d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29" name="Group 10120"/>
          <p:cNvGrpSpPr>
            <a:grpSpLocks/>
          </p:cNvGrpSpPr>
          <p:nvPr/>
        </p:nvGrpSpPr>
        <p:grpSpPr bwMode="auto">
          <a:xfrm>
            <a:off x="1455358" y="4654773"/>
            <a:ext cx="3768725" cy="1003300"/>
            <a:chOff x="3144" y="3322"/>
            <a:chExt cx="5935" cy="1580"/>
          </a:xfrm>
        </p:grpSpPr>
        <p:sp>
          <p:nvSpPr>
            <p:cNvPr id="130" name="Rectangle 10121"/>
            <p:cNvSpPr>
              <a:spLocks noChangeArrowheads="1"/>
            </p:cNvSpPr>
            <p:nvPr/>
          </p:nvSpPr>
          <p:spPr bwMode="auto">
            <a:xfrm>
              <a:off x="6393" y="3327"/>
              <a:ext cx="2686" cy="15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Oval 10122"/>
            <p:cNvSpPr>
              <a:spLocks noChangeArrowheads="1"/>
            </p:cNvSpPr>
            <p:nvPr/>
          </p:nvSpPr>
          <p:spPr bwMode="auto">
            <a:xfrm>
              <a:off x="8066" y="3784"/>
              <a:ext cx="570" cy="57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Line 10123"/>
            <p:cNvSpPr>
              <a:spLocks noChangeShapeType="1"/>
            </p:cNvSpPr>
            <p:nvPr/>
          </p:nvSpPr>
          <p:spPr bwMode="auto">
            <a:xfrm flipH="1">
              <a:off x="8067" y="4068"/>
              <a:ext cx="2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Line 10124"/>
            <p:cNvSpPr>
              <a:spLocks noChangeShapeType="1"/>
            </p:cNvSpPr>
            <p:nvPr/>
          </p:nvSpPr>
          <p:spPr bwMode="auto">
            <a:xfrm>
              <a:off x="8349" y="4068"/>
              <a:ext cx="0" cy="2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Line 10125"/>
            <p:cNvSpPr>
              <a:spLocks noChangeShapeType="1"/>
            </p:cNvSpPr>
            <p:nvPr/>
          </p:nvSpPr>
          <p:spPr bwMode="auto">
            <a:xfrm>
              <a:off x="8349" y="4068"/>
              <a:ext cx="28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Line 10126"/>
            <p:cNvSpPr>
              <a:spLocks noChangeShapeType="1"/>
            </p:cNvSpPr>
            <p:nvPr/>
          </p:nvSpPr>
          <p:spPr bwMode="auto">
            <a:xfrm flipH="1">
              <a:off x="8103" y="4068"/>
              <a:ext cx="246" cy="14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Line 10127"/>
            <p:cNvSpPr>
              <a:spLocks noChangeShapeType="1"/>
            </p:cNvSpPr>
            <p:nvPr/>
          </p:nvSpPr>
          <p:spPr bwMode="auto">
            <a:xfrm flipH="1">
              <a:off x="8214" y="4068"/>
              <a:ext cx="135" cy="24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Line 10128"/>
            <p:cNvSpPr>
              <a:spLocks noChangeShapeType="1"/>
            </p:cNvSpPr>
            <p:nvPr/>
          </p:nvSpPr>
          <p:spPr bwMode="auto">
            <a:xfrm>
              <a:off x="8349" y="4065"/>
              <a:ext cx="165" cy="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Line 10129"/>
            <p:cNvSpPr>
              <a:spLocks noChangeShapeType="1"/>
            </p:cNvSpPr>
            <p:nvPr/>
          </p:nvSpPr>
          <p:spPr bwMode="auto">
            <a:xfrm>
              <a:off x="8349" y="4068"/>
              <a:ext cx="255" cy="12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Line 10130"/>
            <p:cNvSpPr>
              <a:spLocks noChangeShapeType="1"/>
            </p:cNvSpPr>
            <p:nvPr/>
          </p:nvSpPr>
          <p:spPr bwMode="auto">
            <a:xfrm>
              <a:off x="8346" y="3519"/>
              <a:ext cx="0" cy="5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Text Box 10131"/>
            <p:cNvSpPr txBox="1">
              <a:spLocks noChangeArrowheads="1"/>
            </p:cNvSpPr>
            <p:nvPr/>
          </p:nvSpPr>
          <p:spPr bwMode="auto">
            <a:xfrm>
              <a:off x="8292" y="3465"/>
              <a:ext cx="699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Force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1" name="Text Box 10132"/>
            <p:cNvSpPr txBox="1">
              <a:spLocks noChangeArrowheads="1"/>
            </p:cNvSpPr>
            <p:nvPr/>
          </p:nvSpPr>
          <p:spPr bwMode="auto">
            <a:xfrm>
              <a:off x="7245" y="4250"/>
              <a:ext cx="822" cy="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Bar elements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2" name="Line 10133"/>
            <p:cNvSpPr>
              <a:spLocks noChangeShapeType="1"/>
            </p:cNvSpPr>
            <p:nvPr/>
          </p:nvSpPr>
          <p:spPr bwMode="auto">
            <a:xfrm flipV="1">
              <a:off x="7914" y="4230"/>
              <a:ext cx="342" cy="1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Text Box 10134"/>
            <p:cNvSpPr txBox="1">
              <a:spLocks noChangeArrowheads="1"/>
            </p:cNvSpPr>
            <p:nvPr/>
          </p:nvSpPr>
          <p:spPr bwMode="auto">
            <a:xfrm>
              <a:off x="6712" y="3787"/>
              <a:ext cx="822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Plate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4" name="Rectangle 10135"/>
            <p:cNvSpPr>
              <a:spLocks noChangeArrowheads="1"/>
            </p:cNvSpPr>
            <p:nvPr/>
          </p:nvSpPr>
          <p:spPr bwMode="auto">
            <a:xfrm>
              <a:off x="3144" y="3322"/>
              <a:ext cx="2686" cy="15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Oval 10136"/>
            <p:cNvSpPr>
              <a:spLocks noChangeArrowheads="1"/>
            </p:cNvSpPr>
            <p:nvPr/>
          </p:nvSpPr>
          <p:spPr bwMode="auto">
            <a:xfrm>
              <a:off x="4817" y="3779"/>
              <a:ext cx="570" cy="57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Text Box 10137"/>
            <p:cNvSpPr txBox="1">
              <a:spLocks noChangeArrowheads="1"/>
            </p:cNvSpPr>
            <p:nvPr/>
          </p:nvSpPr>
          <p:spPr bwMode="auto">
            <a:xfrm>
              <a:off x="4860" y="45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max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7" name="Text Box 10138"/>
            <p:cNvSpPr txBox="1">
              <a:spLocks noChangeArrowheads="1"/>
            </p:cNvSpPr>
            <p:nvPr/>
          </p:nvSpPr>
          <p:spPr bwMode="auto">
            <a:xfrm>
              <a:off x="3463" y="3782"/>
              <a:ext cx="822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Plate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8" name="Text Box 10139"/>
            <p:cNvSpPr txBox="1">
              <a:spLocks noChangeArrowheads="1"/>
            </p:cNvSpPr>
            <p:nvPr/>
          </p:nvSpPr>
          <p:spPr bwMode="auto">
            <a:xfrm>
              <a:off x="4003" y="3423"/>
              <a:ext cx="822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Hole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9" name="Line 10140"/>
            <p:cNvSpPr>
              <a:spLocks noChangeShapeType="1"/>
            </p:cNvSpPr>
            <p:nvPr/>
          </p:nvSpPr>
          <p:spPr bwMode="auto">
            <a:xfrm>
              <a:off x="4644" y="3601"/>
              <a:ext cx="338" cy="3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Arc 10141"/>
            <p:cNvSpPr>
              <a:spLocks/>
            </p:cNvSpPr>
            <p:nvPr/>
          </p:nvSpPr>
          <p:spPr bwMode="auto">
            <a:xfrm flipH="1" flipV="1">
              <a:off x="5112" y="4057"/>
              <a:ext cx="275" cy="585"/>
            </a:xfrm>
            <a:custGeom>
              <a:avLst/>
              <a:gdLst>
                <a:gd name="T0" fmla="*/ 0 w 21600"/>
                <a:gd name="T1" fmla="*/ 584 h 21600"/>
                <a:gd name="T2" fmla="*/ 578 w 21600"/>
                <a:gd name="T3" fmla="*/ 585 h 21600"/>
                <a:gd name="T4" fmla="*/ 289 w 21600"/>
                <a:gd name="T5" fmla="*/ 58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67"/>
                  </a:moveTo>
                  <a:cubicBezTo>
                    <a:pt x="18" y="9650"/>
                    <a:pt x="9683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21600" h="21600" stroke="0" extrusionOk="0">
                  <a:moveTo>
                    <a:pt x="0" y="21567"/>
                  </a:moveTo>
                  <a:cubicBezTo>
                    <a:pt x="18" y="9650"/>
                    <a:pt x="9683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lnTo>
                    <a:pt x="0" y="21567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Line 10142"/>
            <p:cNvSpPr>
              <a:spLocks noChangeShapeType="1"/>
            </p:cNvSpPr>
            <p:nvPr/>
          </p:nvSpPr>
          <p:spPr bwMode="auto">
            <a:xfrm>
              <a:off x="5100" y="4347"/>
              <a:ext cx="0" cy="2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Line 10143"/>
            <p:cNvSpPr>
              <a:spLocks noChangeShapeType="1"/>
            </p:cNvSpPr>
            <p:nvPr/>
          </p:nvSpPr>
          <p:spPr bwMode="auto">
            <a:xfrm>
              <a:off x="4980" y="4319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Line 10144"/>
            <p:cNvSpPr>
              <a:spLocks noChangeShapeType="1"/>
            </p:cNvSpPr>
            <p:nvPr/>
          </p:nvSpPr>
          <p:spPr bwMode="auto">
            <a:xfrm>
              <a:off x="5229" y="4318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Line 10145"/>
            <p:cNvSpPr>
              <a:spLocks noChangeShapeType="1"/>
            </p:cNvSpPr>
            <p:nvPr/>
          </p:nvSpPr>
          <p:spPr bwMode="auto">
            <a:xfrm>
              <a:off x="4893" y="4252"/>
              <a:ext cx="0" cy="2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Line 10146"/>
            <p:cNvSpPr>
              <a:spLocks noChangeShapeType="1"/>
            </p:cNvSpPr>
            <p:nvPr/>
          </p:nvSpPr>
          <p:spPr bwMode="auto">
            <a:xfrm>
              <a:off x="5316" y="4248"/>
              <a:ext cx="0" cy="2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Line 10147"/>
            <p:cNvSpPr>
              <a:spLocks noChangeShapeType="1"/>
            </p:cNvSpPr>
            <p:nvPr/>
          </p:nvSpPr>
          <p:spPr bwMode="auto">
            <a:xfrm>
              <a:off x="5361" y="4184"/>
              <a:ext cx="0" cy="1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Line 10148"/>
            <p:cNvSpPr>
              <a:spLocks noChangeShapeType="1"/>
            </p:cNvSpPr>
            <p:nvPr/>
          </p:nvSpPr>
          <p:spPr bwMode="auto">
            <a:xfrm>
              <a:off x="4848" y="4213"/>
              <a:ext cx="0" cy="1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58" name="Picture 157" descr="ScreenShot034"/>
          <p:cNvPicPr/>
          <p:nvPr/>
        </p:nvPicPr>
        <p:blipFill>
          <a:blip r:embed="rId2" cstate="print"/>
          <a:srcRect l="6993" t="18958" r="4732" b="24107"/>
          <a:stretch>
            <a:fillRect/>
          </a:stretch>
        </p:blipFill>
        <p:spPr bwMode="auto">
          <a:xfrm>
            <a:off x="2109205" y="5979130"/>
            <a:ext cx="2406650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9" name="Picture 158" descr="ScreenShot036"/>
          <p:cNvPicPr/>
          <p:nvPr/>
        </p:nvPicPr>
        <p:blipFill>
          <a:blip r:embed="rId3" cstate="print"/>
          <a:srcRect l="9790" t="21637" r="11023" b="26340"/>
          <a:stretch>
            <a:fillRect/>
          </a:stretch>
        </p:blipFill>
        <p:spPr bwMode="auto">
          <a:xfrm>
            <a:off x="2318630" y="7316842"/>
            <a:ext cx="2152650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64020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035"/>
          <p:cNvPicPr/>
          <p:nvPr/>
        </p:nvPicPr>
        <p:blipFill>
          <a:blip r:embed="rId2" cstate="print"/>
          <a:srcRect l="7343" t="33035" r="5081" b="6905"/>
          <a:stretch>
            <a:fillRect/>
          </a:stretch>
        </p:blipFill>
        <p:spPr bwMode="auto">
          <a:xfrm>
            <a:off x="2200275" y="415925"/>
            <a:ext cx="238125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ScreenShot037"/>
          <p:cNvPicPr/>
          <p:nvPr/>
        </p:nvPicPr>
        <p:blipFill>
          <a:blip r:embed="rId3" cstate="print"/>
          <a:srcRect l="8041" t="34375" r="5244" b="6935"/>
          <a:stretch>
            <a:fillRect/>
          </a:stretch>
        </p:blipFill>
        <p:spPr bwMode="auto">
          <a:xfrm>
            <a:off x="2219325" y="1979613"/>
            <a:ext cx="236220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10092"/>
          <p:cNvGrpSpPr>
            <a:grpSpLocks/>
          </p:cNvGrpSpPr>
          <p:nvPr/>
        </p:nvGrpSpPr>
        <p:grpSpPr bwMode="auto">
          <a:xfrm>
            <a:off x="1681162" y="3671888"/>
            <a:ext cx="3740150" cy="1895475"/>
            <a:chOff x="3020" y="586"/>
            <a:chExt cx="5890" cy="2986"/>
          </a:xfrm>
        </p:grpSpPr>
        <p:sp>
          <p:nvSpPr>
            <p:cNvPr id="6" name="Freeform 10093"/>
            <p:cNvSpPr>
              <a:spLocks/>
            </p:cNvSpPr>
            <p:nvPr/>
          </p:nvSpPr>
          <p:spPr bwMode="auto">
            <a:xfrm>
              <a:off x="3770" y="850"/>
              <a:ext cx="5140" cy="2400"/>
            </a:xfrm>
            <a:custGeom>
              <a:avLst/>
              <a:gdLst>
                <a:gd name="T0" fmla="*/ 0 w 5140"/>
                <a:gd name="T1" fmla="*/ 0 h 2400"/>
                <a:gd name="T2" fmla="*/ 0 w 5140"/>
                <a:gd name="T3" fmla="*/ 2400 h 2400"/>
                <a:gd name="T4" fmla="*/ 5140 w 5140"/>
                <a:gd name="T5" fmla="*/ 2400 h 24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140" h="2400">
                  <a:moveTo>
                    <a:pt x="0" y="0"/>
                  </a:moveTo>
                  <a:lnTo>
                    <a:pt x="0" y="2400"/>
                  </a:lnTo>
                  <a:lnTo>
                    <a:pt x="5140" y="240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Text Box 10094"/>
            <p:cNvSpPr txBox="1">
              <a:spLocks noChangeArrowheads="1"/>
            </p:cNvSpPr>
            <p:nvPr/>
          </p:nvSpPr>
          <p:spPr bwMode="auto">
            <a:xfrm>
              <a:off x="3020" y="1020"/>
              <a:ext cx="81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Stress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Line 10095"/>
            <p:cNvSpPr>
              <a:spLocks noChangeShapeType="1"/>
            </p:cNvSpPr>
            <p:nvPr/>
          </p:nvSpPr>
          <p:spPr bwMode="auto">
            <a:xfrm flipV="1">
              <a:off x="4490" y="957"/>
              <a:ext cx="0" cy="2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10096"/>
            <p:cNvSpPr>
              <a:spLocks noChangeShapeType="1"/>
            </p:cNvSpPr>
            <p:nvPr/>
          </p:nvSpPr>
          <p:spPr bwMode="auto">
            <a:xfrm flipV="1">
              <a:off x="5630" y="957"/>
              <a:ext cx="0" cy="2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097"/>
            <p:cNvSpPr>
              <a:spLocks noChangeShapeType="1"/>
            </p:cNvSpPr>
            <p:nvPr/>
          </p:nvSpPr>
          <p:spPr bwMode="auto">
            <a:xfrm flipV="1">
              <a:off x="6860" y="957"/>
              <a:ext cx="0" cy="2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0098"/>
            <p:cNvSpPr>
              <a:spLocks noChangeShapeType="1"/>
            </p:cNvSpPr>
            <p:nvPr/>
          </p:nvSpPr>
          <p:spPr bwMode="auto">
            <a:xfrm flipV="1">
              <a:off x="8020" y="957"/>
              <a:ext cx="0" cy="2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0099"/>
            <p:cNvSpPr>
              <a:spLocks noChangeShapeType="1"/>
            </p:cNvSpPr>
            <p:nvPr/>
          </p:nvSpPr>
          <p:spPr bwMode="auto">
            <a:xfrm>
              <a:off x="4490" y="1710"/>
              <a:ext cx="1150" cy="3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0100"/>
            <p:cNvSpPr>
              <a:spLocks noChangeShapeType="1"/>
            </p:cNvSpPr>
            <p:nvPr/>
          </p:nvSpPr>
          <p:spPr bwMode="auto">
            <a:xfrm flipV="1">
              <a:off x="5630" y="1160"/>
              <a:ext cx="1230" cy="51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0101"/>
            <p:cNvSpPr>
              <a:spLocks noChangeShapeType="1"/>
            </p:cNvSpPr>
            <p:nvPr/>
          </p:nvSpPr>
          <p:spPr bwMode="auto">
            <a:xfrm>
              <a:off x="6860" y="1590"/>
              <a:ext cx="1160" cy="2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Oval 10102"/>
            <p:cNvSpPr>
              <a:spLocks noChangeAspect="1" noChangeArrowheads="1"/>
            </p:cNvSpPr>
            <p:nvPr/>
          </p:nvSpPr>
          <p:spPr bwMode="auto">
            <a:xfrm>
              <a:off x="4737" y="1760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Oval 10103"/>
            <p:cNvSpPr>
              <a:spLocks noChangeAspect="1" noChangeArrowheads="1"/>
            </p:cNvSpPr>
            <p:nvPr/>
          </p:nvSpPr>
          <p:spPr bwMode="auto">
            <a:xfrm>
              <a:off x="5254" y="1909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Oval 10104"/>
            <p:cNvSpPr>
              <a:spLocks noChangeAspect="1" noChangeArrowheads="1"/>
            </p:cNvSpPr>
            <p:nvPr/>
          </p:nvSpPr>
          <p:spPr bwMode="auto">
            <a:xfrm>
              <a:off x="5904" y="150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Oval 10105"/>
            <p:cNvSpPr>
              <a:spLocks noChangeAspect="1" noChangeArrowheads="1"/>
            </p:cNvSpPr>
            <p:nvPr/>
          </p:nvSpPr>
          <p:spPr bwMode="auto">
            <a:xfrm>
              <a:off x="6404" y="129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10106"/>
            <p:cNvSpPr>
              <a:spLocks noChangeAspect="1" noChangeArrowheads="1"/>
            </p:cNvSpPr>
            <p:nvPr/>
          </p:nvSpPr>
          <p:spPr bwMode="auto">
            <a:xfrm>
              <a:off x="7124" y="160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Oval 10107"/>
            <p:cNvSpPr>
              <a:spLocks noChangeAspect="1" noChangeArrowheads="1"/>
            </p:cNvSpPr>
            <p:nvPr/>
          </p:nvSpPr>
          <p:spPr bwMode="auto">
            <a:xfrm>
              <a:off x="7644" y="170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Text Box 10108"/>
            <p:cNvSpPr txBox="1">
              <a:spLocks noChangeArrowheads="1"/>
            </p:cNvSpPr>
            <p:nvPr/>
          </p:nvSpPr>
          <p:spPr bwMode="auto">
            <a:xfrm>
              <a:off x="4675" y="3272"/>
              <a:ext cx="81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Elem 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Text Box 10109"/>
            <p:cNvSpPr txBox="1">
              <a:spLocks noChangeArrowheads="1"/>
            </p:cNvSpPr>
            <p:nvPr/>
          </p:nvSpPr>
          <p:spPr bwMode="auto">
            <a:xfrm>
              <a:off x="5875" y="3272"/>
              <a:ext cx="81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Elem 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Text Box 10110"/>
            <p:cNvSpPr txBox="1">
              <a:spLocks noChangeArrowheads="1"/>
            </p:cNvSpPr>
            <p:nvPr/>
          </p:nvSpPr>
          <p:spPr bwMode="auto">
            <a:xfrm>
              <a:off x="7085" y="3272"/>
              <a:ext cx="81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Elem 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Freeform 10111"/>
            <p:cNvSpPr>
              <a:spLocks/>
            </p:cNvSpPr>
            <p:nvPr/>
          </p:nvSpPr>
          <p:spPr bwMode="auto">
            <a:xfrm>
              <a:off x="4490" y="1360"/>
              <a:ext cx="3530" cy="510"/>
            </a:xfrm>
            <a:custGeom>
              <a:avLst/>
              <a:gdLst>
                <a:gd name="T0" fmla="*/ 0 w 3530"/>
                <a:gd name="T1" fmla="*/ 350 h 510"/>
                <a:gd name="T2" fmla="*/ 1140 w 3530"/>
                <a:gd name="T3" fmla="*/ 510 h 510"/>
                <a:gd name="T4" fmla="*/ 2370 w 3530"/>
                <a:gd name="T5" fmla="*/ 0 h 510"/>
                <a:gd name="T6" fmla="*/ 3530 w 3530"/>
                <a:gd name="T7" fmla="*/ 450 h 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30" h="510">
                  <a:moveTo>
                    <a:pt x="0" y="350"/>
                  </a:moveTo>
                  <a:lnTo>
                    <a:pt x="1140" y="510"/>
                  </a:lnTo>
                  <a:lnTo>
                    <a:pt x="2370" y="0"/>
                  </a:lnTo>
                  <a:lnTo>
                    <a:pt x="3530" y="45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10112"/>
            <p:cNvSpPr>
              <a:spLocks noChangeArrowheads="1"/>
            </p:cNvSpPr>
            <p:nvPr/>
          </p:nvSpPr>
          <p:spPr bwMode="auto">
            <a:xfrm>
              <a:off x="4420" y="1640"/>
              <a:ext cx="143" cy="143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10113"/>
            <p:cNvSpPr>
              <a:spLocks noChangeArrowheads="1"/>
            </p:cNvSpPr>
            <p:nvPr/>
          </p:nvSpPr>
          <p:spPr bwMode="auto">
            <a:xfrm>
              <a:off x="5559" y="1784"/>
              <a:ext cx="143" cy="143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10114"/>
            <p:cNvSpPr>
              <a:spLocks noChangeArrowheads="1"/>
            </p:cNvSpPr>
            <p:nvPr/>
          </p:nvSpPr>
          <p:spPr bwMode="auto">
            <a:xfrm>
              <a:off x="6789" y="1294"/>
              <a:ext cx="143" cy="143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10115"/>
            <p:cNvSpPr>
              <a:spLocks noChangeArrowheads="1"/>
            </p:cNvSpPr>
            <p:nvPr/>
          </p:nvSpPr>
          <p:spPr bwMode="auto">
            <a:xfrm>
              <a:off x="7949" y="1744"/>
              <a:ext cx="143" cy="143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Text Box 10116"/>
            <p:cNvSpPr txBox="1">
              <a:spLocks noChangeArrowheads="1"/>
            </p:cNvSpPr>
            <p:nvPr/>
          </p:nvSpPr>
          <p:spPr bwMode="auto">
            <a:xfrm>
              <a:off x="5805" y="2199"/>
              <a:ext cx="930" cy="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Averaged nodal stress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Text Box 10117"/>
            <p:cNvSpPr txBox="1">
              <a:spLocks noChangeArrowheads="1"/>
            </p:cNvSpPr>
            <p:nvPr/>
          </p:nvSpPr>
          <p:spPr bwMode="auto">
            <a:xfrm>
              <a:off x="4625" y="586"/>
              <a:ext cx="930" cy="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Stress at integration point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Freeform 10118"/>
            <p:cNvSpPr>
              <a:spLocks/>
            </p:cNvSpPr>
            <p:nvPr/>
          </p:nvSpPr>
          <p:spPr bwMode="auto">
            <a:xfrm>
              <a:off x="5490" y="1060"/>
              <a:ext cx="900" cy="440"/>
            </a:xfrm>
            <a:custGeom>
              <a:avLst/>
              <a:gdLst>
                <a:gd name="T0" fmla="*/ 400 w 900"/>
                <a:gd name="T1" fmla="*/ 440 h 440"/>
                <a:gd name="T2" fmla="*/ 0 w 900"/>
                <a:gd name="T3" fmla="*/ 0 h 440"/>
                <a:gd name="T4" fmla="*/ 900 w 900"/>
                <a:gd name="T5" fmla="*/ 230 h 44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00" h="440">
                  <a:moveTo>
                    <a:pt x="400" y="440"/>
                  </a:moveTo>
                  <a:lnTo>
                    <a:pt x="0" y="0"/>
                  </a:lnTo>
                  <a:lnTo>
                    <a:pt x="900" y="23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lg"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0119"/>
            <p:cNvSpPr>
              <a:spLocks/>
            </p:cNvSpPr>
            <p:nvPr/>
          </p:nvSpPr>
          <p:spPr bwMode="auto">
            <a:xfrm>
              <a:off x="5710" y="1450"/>
              <a:ext cx="1100" cy="780"/>
            </a:xfrm>
            <a:custGeom>
              <a:avLst/>
              <a:gdLst>
                <a:gd name="T0" fmla="*/ 0 w 1100"/>
                <a:gd name="T1" fmla="*/ 480 h 780"/>
                <a:gd name="T2" fmla="*/ 610 w 1100"/>
                <a:gd name="T3" fmla="*/ 780 h 780"/>
                <a:gd name="T4" fmla="*/ 1100 w 1100"/>
                <a:gd name="T5" fmla="*/ 0 h 78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00" h="780">
                  <a:moveTo>
                    <a:pt x="0" y="480"/>
                  </a:moveTo>
                  <a:lnTo>
                    <a:pt x="610" y="780"/>
                  </a:lnTo>
                  <a:lnTo>
                    <a:pt x="110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lg"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3" name="Picture 32" descr="kinetic2"/>
          <p:cNvPicPr/>
          <p:nvPr/>
        </p:nvPicPr>
        <p:blipFill>
          <a:blip r:embed="rId4" cstate="print">
            <a:lum bright="-96000"/>
          </a:blip>
          <a:srcRect/>
          <a:stretch>
            <a:fillRect/>
          </a:stretch>
        </p:blipFill>
        <p:spPr bwMode="auto">
          <a:xfrm>
            <a:off x="1954212" y="5860635"/>
            <a:ext cx="31623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1257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/>
          <p:cNvGrpSpPr/>
          <p:nvPr/>
        </p:nvGrpSpPr>
        <p:grpSpPr>
          <a:xfrm>
            <a:off x="1409700" y="390527"/>
            <a:ext cx="3680791" cy="1130573"/>
            <a:chOff x="1409700" y="390527"/>
            <a:chExt cx="3680791" cy="1130573"/>
          </a:xfrm>
        </p:grpSpPr>
        <p:sp>
          <p:nvSpPr>
            <p:cNvPr id="4" name="Freeform 10043"/>
            <p:cNvSpPr>
              <a:spLocks noChangeAspect="1"/>
            </p:cNvSpPr>
            <p:nvPr/>
          </p:nvSpPr>
          <p:spPr bwMode="auto">
            <a:xfrm>
              <a:off x="1600184" y="570275"/>
              <a:ext cx="1572765" cy="783144"/>
            </a:xfrm>
            <a:custGeom>
              <a:avLst/>
              <a:gdLst>
                <a:gd name="T0" fmla="*/ 750 w 2477"/>
                <a:gd name="T1" fmla="*/ 1230 h 1233"/>
                <a:gd name="T2" fmla="*/ 0 w 2477"/>
                <a:gd name="T3" fmla="*/ 1233 h 1233"/>
                <a:gd name="T4" fmla="*/ 0 w 2477"/>
                <a:gd name="T5" fmla="*/ 0 h 1233"/>
                <a:gd name="T6" fmla="*/ 2477 w 2477"/>
                <a:gd name="T7" fmla="*/ 0 h 1233"/>
                <a:gd name="T8" fmla="*/ 2477 w 2477"/>
                <a:gd name="T9" fmla="*/ 1233 h 1233"/>
                <a:gd name="T10" fmla="*/ 1718 w 2477"/>
                <a:gd name="T11" fmla="*/ 1230 h 12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77" h="1233">
                  <a:moveTo>
                    <a:pt x="750" y="1230"/>
                  </a:moveTo>
                  <a:lnTo>
                    <a:pt x="0" y="1233"/>
                  </a:lnTo>
                  <a:lnTo>
                    <a:pt x="0" y="0"/>
                  </a:lnTo>
                  <a:lnTo>
                    <a:pt x="2477" y="0"/>
                  </a:lnTo>
                  <a:lnTo>
                    <a:pt x="2477" y="1233"/>
                  </a:lnTo>
                  <a:lnTo>
                    <a:pt x="1718" y="123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" name="Arc 10044"/>
            <p:cNvSpPr>
              <a:spLocks noChangeAspect="1"/>
            </p:cNvSpPr>
            <p:nvPr/>
          </p:nvSpPr>
          <p:spPr bwMode="auto">
            <a:xfrm>
              <a:off x="2074490" y="1042830"/>
              <a:ext cx="310489" cy="309955"/>
            </a:xfrm>
            <a:custGeom>
              <a:avLst/>
              <a:gdLst>
                <a:gd name="T0" fmla="*/ 0 w 21600"/>
                <a:gd name="T1" fmla="*/ 479 h 21600"/>
                <a:gd name="T2" fmla="*/ 975 w 21600"/>
                <a:gd name="T3" fmla="*/ 488 h 21600"/>
                <a:gd name="T4" fmla="*/ 487 w 21600"/>
                <a:gd name="T5" fmla="*/ 488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21187"/>
                  </a:moveTo>
                  <a:cubicBezTo>
                    <a:pt x="224" y="9421"/>
                    <a:pt x="9827" y="0"/>
                    <a:pt x="21596" y="0"/>
                  </a:cubicBezTo>
                  <a:cubicBezTo>
                    <a:pt x="33525" y="0"/>
                    <a:pt x="43196" y="9670"/>
                    <a:pt x="43196" y="21600"/>
                  </a:cubicBezTo>
                </a:path>
                <a:path w="21600" h="21600" stroke="0" extrusionOk="0">
                  <a:moveTo>
                    <a:pt x="-1" y="21187"/>
                  </a:moveTo>
                  <a:cubicBezTo>
                    <a:pt x="224" y="9421"/>
                    <a:pt x="9827" y="0"/>
                    <a:pt x="21596" y="0"/>
                  </a:cubicBezTo>
                  <a:cubicBezTo>
                    <a:pt x="33525" y="0"/>
                    <a:pt x="43196" y="9670"/>
                    <a:pt x="43196" y="21600"/>
                  </a:cubicBezTo>
                  <a:lnTo>
                    <a:pt x="21596" y="21600"/>
                  </a:lnTo>
                  <a:lnTo>
                    <a:pt x="-1" y="21187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" name="Text Box 10045"/>
            <p:cNvSpPr txBox="1">
              <a:spLocks noChangeArrowheads="1"/>
            </p:cNvSpPr>
            <p:nvPr/>
          </p:nvSpPr>
          <p:spPr bwMode="auto">
            <a:xfrm>
              <a:off x="1409700" y="841486"/>
              <a:ext cx="180960" cy="161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Text Box 10046"/>
            <p:cNvSpPr txBox="1">
              <a:spLocks noChangeArrowheads="1"/>
            </p:cNvSpPr>
            <p:nvPr/>
          </p:nvSpPr>
          <p:spPr bwMode="auto">
            <a:xfrm>
              <a:off x="2271324" y="390527"/>
              <a:ext cx="180960" cy="161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Text Box 10047"/>
            <p:cNvSpPr txBox="1">
              <a:spLocks noChangeArrowheads="1"/>
            </p:cNvSpPr>
            <p:nvPr/>
          </p:nvSpPr>
          <p:spPr bwMode="auto">
            <a:xfrm>
              <a:off x="3167235" y="852284"/>
              <a:ext cx="180960" cy="161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ext Box 10048"/>
            <p:cNvSpPr txBox="1">
              <a:spLocks noChangeArrowheads="1"/>
            </p:cNvSpPr>
            <p:nvPr/>
          </p:nvSpPr>
          <p:spPr bwMode="auto">
            <a:xfrm>
              <a:off x="2858650" y="1359136"/>
              <a:ext cx="180960" cy="161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Text Box 10049"/>
            <p:cNvSpPr txBox="1">
              <a:spLocks noChangeArrowheads="1"/>
            </p:cNvSpPr>
            <p:nvPr/>
          </p:nvSpPr>
          <p:spPr bwMode="auto">
            <a:xfrm>
              <a:off x="2291007" y="1057438"/>
              <a:ext cx="180960" cy="1619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Text Box 10050"/>
            <p:cNvSpPr txBox="1">
              <a:spLocks noChangeArrowheads="1"/>
            </p:cNvSpPr>
            <p:nvPr/>
          </p:nvSpPr>
          <p:spPr bwMode="auto">
            <a:xfrm>
              <a:off x="1766541" y="1353420"/>
              <a:ext cx="180960" cy="161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6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10051"/>
            <p:cNvSpPr>
              <a:spLocks noChangeArrowheads="1"/>
            </p:cNvSpPr>
            <p:nvPr/>
          </p:nvSpPr>
          <p:spPr bwMode="auto">
            <a:xfrm>
              <a:off x="4124101" y="565194"/>
              <a:ext cx="761937" cy="76218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" name="Line 10052"/>
            <p:cNvSpPr>
              <a:spLocks noChangeShapeType="1"/>
            </p:cNvSpPr>
            <p:nvPr/>
          </p:nvSpPr>
          <p:spPr bwMode="auto">
            <a:xfrm>
              <a:off x="4124736" y="946286"/>
              <a:ext cx="76193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" name="Line 10053"/>
            <p:cNvSpPr>
              <a:spLocks noChangeShapeType="1"/>
            </p:cNvSpPr>
            <p:nvPr/>
          </p:nvSpPr>
          <p:spPr bwMode="auto">
            <a:xfrm>
              <a:off x="4124736" y="757010"/>
              <a:ext cx="76193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" name="Line 10054"/>
            <p:cNvSpPr>
              <a:spLocks noChangeShapeType="1"/>
            </p:cNvSpPr>
            <p:nvPr/>
          </p:nvSpPr>
          <p:spPr bwMode="auto">
            <a:xfrm>
              <a:off x="4123466" y="1146360"/>
              <a:ext cx="76193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" name="Line 10055"/>
            <p:cNvSpPr>
              <a:spLocks noChangeShapeType="1"/>
            </p:cNvSpPr>
            <p:nvPr/>
          </p:nvSpPr>
          <p:spPr bwMode="auto">
            <a:xfrm rot="16200000">
              <a:off x="4058578" y="941840"/>
              <a:ext cx="76218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" name="Line 10056"/>
            <p:cNvSpPr>
              <a:spLocks noChangeShapeType="1"/>
            </p:cNvSpPr>
            <p:nvPr/>
          </p:nvSpPr>
          <p:spPr bwMode="auto">
            <a:xfrm rot="16200000">
              <a:off x="4184297" y="941840"/>
              <a:ext cx="76218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" name="Line 10057"/>
            <p:cNvSpPr>
              <a:spLocks noChangeShapeType="1"/>
            </p:cNvSpPr>
            <p:nvPr/>
          </p:nvSpPr>
          <p:spPr bwMode="auto">
            <a:xfrm rot="16200000">
              <a:off x="4310652" y="941840"/>
              <a:ext cx="76218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" name="Line 10058"/>
            <p:cNvSpPr>
              <a:spLocks noChangeShapeType="1"/>
            </p:cNvSpPr>
            <p:nvPr/>
          </p:nvSpPr>
          <p:spPr bwMode="auto">
            <a:xfrm rot="16200000">
              <a:off x="3932223" y="941840"/>
              <a:ext cx="76218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" name="Line 10059"/>
            <p:cNvSpPr>
              <a:spLocks noChangeShapeType="1"/>
            </p:cNvSpPr>
            <p:nvPr/>
          </p:nvSpPr>
          <p:spPr bwMode="auto">
            <a:xfrm rot="16200000">
              <a:off x="3868728" y="941840"/>
              <a:ext cx="76218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" name="Line 10060"/>
            <p:cNvSpPr>
              <a:spLocks noChangeShapeType="1"/>
            </p:cNvSpPr>
            <p:nvPr/>
          </p:nvSpPr>
          <p:spPr bwMode="auto">
            <a:xfrm rot="16200000">
              <a:off x="3805869" y="941840"/>
              <a:ext cx="76218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" name="Line 10061"/>
            <p:cNvSpPr>
              <a:spLocks noChangeShapeType="1"/>
            </p:cNvSpPr>
            <p:nvPr/>
          </p:nvSpPr>
          <p:spPr bwMode="auto">
            <a:xfrm rot="16200000">
              <a:off x="4374147" y="941840"/>
              <a:ext cx="76218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" name="Line 10062"/>
            <p:cNvSpPr>
              <a:spLocks noChangeShapeType="1"/>
            </p:cNvSpPr>
            <p:nvPr/>
          </p:nvSpPr>
          <p:spPr bwMode="auto">
            <a:xfrm rot="16200000">
              <a:off x="4437006" y="941840"/>
              <a:ext cx="76218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" name="Line 10063"/>
            <p:cNvSpPr>
              <a:spLocks noChangeShapeType="1"/>
            </p:cNvSpPr>
            <p:nvPr/>
          </p:nvSpPr>
          <p:spPr bwMode="auto">
            <a:xfrm rot="16200000">
              <a:off x="4247792" y="941840"/>
              <a:ext cx="76218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" name="Line 10064"/>
            <p:cNvSpPr>
              <a:spLocks noChangeShapeType="1"/>
            </p:cNvSpPr>
            <p:nvPr/>
          </p:nvSpPr>
          <p:spPr bwMode="auto">
            <a:xfrm rot="16200000">
              <a:off x="4121438" y="941840"/>
              <a:ext cx="76218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6" name="Line 10065"/>
            <p:cNvSpPr>
              <a:spLocks noChangeShapeType="1"/>
            </p:cNvSpPr>
            <p:nvPr/>
          </p:nvSpPr>
          <p:spPr bwMode="auto">
            <a:xfrm rot="16200000">
              <a:off x="3995083" y="941840"/>
              <a:ext cx="76218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" name="Text Box 10066"/>
            <p:cNvSpPr txBox="1">
              <a:spLocks noChangeArrowheads="1"/>
            </p:cNvSpPr>
            <p:nvPr/>
          </p:nvSpPr>
          <p:spPr bwMode="auto">
            <a:xfrm>
              <a:off x="4909531" y="845932"/>
              <a:ext cx="180960" cy="161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Text Box 10067"/>
            <p:cNvSpPr txBox="1">
              <a:spLocks noChangeArrowheads="1"/>
            </p:cNvSpPr>
            <p:nvPr/>
          </p:nvSpPr>
          <p:spPr bwMode="auto">
            <a:xfrm>
              <a:off x="3913933" y="840216"/>
              <a:ext cx="180960" cy="161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6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Text Box 10068"/>
            <p:cNvSpPr txBox="1">
              <a:spLocks noChangeArrowheads="1"/>
            </p:cNvSpPr>
            <p:nvPr/>
          </p:nvSpPr>
          <p:spPr bwMode="auto">
            <a:xfrm>
              <a:off x="4341888" y="396243"/>
              <a:ext cx="328903" cy="161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1-2-3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Text Box 10069"/>
            <p:cNvSpPr txBox="1">
              <a:spLocks noChangeArrowheads="1"/>
            </p:cNvSpPr>
            <p:nvPr/>
          </p:nvSpPr>
          <p:spPr bwMode="auto">
            <a:xfrm>
              <a:off x="4419351" y="1322297"/>
              <a:ext cx="180960" cy="161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Line 10070"/>
            <p:cNvSpPr>
              <a:spLocks noChangeShapeType="1"/>
            </p:cNvSpPr>
            <p:nvPr/>
          </p:nvSpPr>
          <p:spPr bwMode="auto">
            <a:xfrm flipV="1">
              <a:off x="2386249" y="570275"/>
              <a:ext cx="0" cy="4668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2" name="Line 10071"/>
            <p:cNvSpPr>
              <a:spLocks noChangeShapeType="1"/>
            </p:cNvSpPr>
            <p:nvPr/>
          </p:nvSpPr>
          <p:spPr bwMode="auto">
            <a:xfrm flipV="1">
              <a:off x="2609751" y="574721"/>
              <a:ext cx="561929" cy="56719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3" name="Line 10072"/>
            <p:cNvSpPr>
              <a:spLocks noChangeShapeType="1"/>
            </p:cNvSpPr>
            <p:nvPr/>
          </p:nvSpPr>
          <p:spPr bwMode="auto">
            <a:xfrm flipH="1" flipV="1">
              <a:off x="1600184" y="565194"/>
              <a:ext cx="552404" cy="5811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4" name="Line 10073"/>
            <p:cNvSpPr>
              <a:spLocks noChangeShapeType="1"/>
            </p:cNvSpPr>
            <p:nvPr/>
          </p:nvSpPr>
          <p:spPr bwMode="auto">
            <a:xfrm flipV="1">
              <a:off x="2452919" y="565194"/>
              <a:ext cx="194929" cy="48589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5" name="Line 10074"/>
            <p:cNvSpPr>
              <a:spLocks noChangeShapeType="1"/>
            </p:cNvSpPr>
            <p:nvPr/>
          </p:nvSpPr>
          <p:spPr bwMode="auto">
            <a:xfrm flipV="1">
              <a:off x="2533557" y="570275"/>
              <a:ext cx="367000" cy="51447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Line 10075"/>
            <p:cNvSpPr>
              <a:spLocks noChangeShapeType="1"/>
            </p:cNvSpPr>
            <p:nvPr/>
          </p:nvSpPr>
          <p:spPr bwMode="auto">
            <a:xfrm flipV="1">
              <a:off x="2657372" y="889122"/>
              <a:ext cx="509863" cy="31948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Line 10076"/>
            <p:cNvSpPr>
              <a:spLocks noChangeShapeType="1"/>
            </p:cNvSpPr>
            <p:nvPr/>
          </p:nvSpPr>
          <p:spPr bwMode="auto">
            <a:xfrm flipV="1">
              <a:off x="2681500" y="1151441"/>
              <a:ext cx="490180" cy="1378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8" name="Line 10077"/>
            <p:cNvSpPr>
              <a:spLocks noChangeShapeType="1"/>
            </p:cNvSpPr>
            <p:nvPr/>
          </p:nvSpPr>
          <p:spPr bwMode="auto">
            <a:xfrm flipH="1" flipV="1">
              <a:off x="2129096" y="570275"/>
              <a:ext cx="171436" cy="48081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9" name="Line 10078"/>
            <p:cNvSpPr>
              <a:spLocks noChangeShapeType="1"/>
            </p:cNvSpPr>
            <p:nvPr/>
          </p:nvSpPr>
          <p:spPr bwMode="auto">
            <a:xfrm flipH="1" flipV="1">
              <a:off x="1885911" y="574721"/>
              <a:ext cx="323823" cy="51447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0" name="Line 10079"/>
            <p:cNvSpPr>
              <a:spLocks noChangeShapeType="1"/>
            </p:cNvSpPr>
            <p:nvPr/>
          </p:nvSpPr>
          <p:spPr bwMode="auto">
            <a:xfrm flipH="1" flipV="1">
              <a:off x="1600184" y="875149"/>
              <a:ext cx="500339" cy="34298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Line 10080"/>
            <p:cNvSpPr>
              <a:spLocks noChangeShapeType="1"/>
            </p:cNvSpPr>
            <p:nvPr/>
          </p:nvSpPr>
          <p:spPr bwMode="auto">
            <a:xfrm flipH="1" flipV="1">
              <a:off x="1600819" y="1137467"/>
              <a:ext cx="480655" cy="15243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Freeform 10081"/>
            <p:cNvSpPr>
              <a:spLocks/>
            </p:cNvSpPr>
            <p:nvPr/>
          </p:nvSpPr>
          <p:spPr bwMode="auto">
            <a:xfrm>
              <a:off x="1700506" y="732240"/>
              <a:ext cx="64765" cy="623721"/>
            </a:xfrm>
            <a:custGeom>
              <a:avLst/>
              <a:gdLst>
                <a:gd name="T0" fmla="*/ 14 w 87"/>
                <a:gd name="T1" fmla="*/ 982 h 937"/>
                <a:gd name="T2" fmla="*/ 14 w 87"/>
                <a:gd name="T3" fmla="*/ 463 h 937"/>
                <a:gd name="T4" fmla="*/ 102 w 87"/>
                <a:gd name="T5" fmla="*/ 0 h 9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" h="937">
                  <a:moveTo>
                    <a:pt x="12" y="937"/>
                  </a:moveTo>
                  <a:cubicBezTo>
                    <a:pt x="6" y="767"/>
                    <a:pt x="0" y="598"/>
                    <a:pt x="12" y="442"/>
                  </a:cubicBezTo>
                  <a:cubicBezTo>
                    <a:pt x="24" y="286"/>
                    <a:pt x="55" y="143"/>
                    <a:pt x="87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Freeform 10082"/>
            <p:cNvSpPr>
              <a:spLocks/>
            </p:cNvSpPr>
            <p:nvPr/>
          </p:nvSpPr>
          <p:spPr bwMode="auto">
            <a:xfrm flipH="1">
              <a:off x="3014847" y="738591"/>
              <a:ext cx="55240" cy="609747"/>
            </a:xfrm>
            <a:custGeom>
              <a:avLst/>
              <a:gdLst>
                <a:gd name="T0" fmla="*/ 12 w 87"/>
                <a:gd name="T1" fmla="*/ 960 h 937"/>
                <a:gd name="T2" fmla="*/ 12 w 87"/>
                <a:gd name="T3" fmla="*/ 453 h 937"/>
                <a:gd name="T4" fmla="*/ 87 w 87"/>
                <a:gd name="T5" fmla="*/ 0 h 9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7" h="937">
                  <a:moveTo>
                    <a:pt x="12" y="937"/>
                  </a:moveTo>
                  <a:cubicBezTo>
                    <a:pt x="6" y="767"/>
                    <a:pt x="0" y="598"/>
                    <a:pt x="12" y="442"/>
                  </a:cubicBezTo>
                  <a:cubicBezTo>
                    <a:pt x="24" y="286"/>
                    <a:pt x="55" y="143"/>
                    <a:pt x="87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Freeform 10083"/>
            <p:cNvSpPr>
              <a:spLocks/>
            </p:cNvSpPr>
            <p:nvPr/>
          </p:nvSpPr>
          <p:spPr bwMode="auto">
            <a:xfrm>
              <a:off x="1819876" y="860540"/>
              <a:ext cx="61590" cy="485892"/>
            </a:xfrm>
            <a:custGeom>
              <a:avLst/>
              <a:gdLst>
                <a:gd name="T0" fmla="*/ 14 w 97"/>
                <a:gd name="T1" fmla="*/ 765 h 765"/>
                <a:gd name="T2" fmla="*/ 14 w 97"/>
                <a:gd name="T3" fmla="*/ 398 h 765"/>
                <a:gd name="T4" fmla="*/ 97 w 97"/>
                <a:gd name="T5" fmla="*/ 0 h 76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7" h="765">
                  <a:moveTo>
                    <a:pt x="14" y="765"/>
                  </a:moveTo>
                  <a:cubicBezTo>
                    <a:pt x="7" y="645"/>
                    <a:pt x="0" y="525"/>
                    <a:pt x="14" y="398"/>
                  </a:cubicBezTo>
                  <a:cubicBezTo>
                    <a:pt x="28" y="271"/>
                    <a:pt x="62" y="135"/>
                    <a:pt x="97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Freeform 10084"/>
            <p:cNvSpPr>
              <a:spLocks/>
            </p:cNvSpPr>
            <p:nvPr/>
          </p:nvSpPr>
          <p:spPr bwMode="auto">
            <a:xfrm flipH="1">
              <a:off x="2886588" y="861811"/>
              <a:ext cx="61590" cy="485892"/>
            </a:xfrm>
            <a:custGeom>
              <a:avLst/>
              <a:gdLst>
                <a:gd name="T0" fmla="*/ 14 w 97"/>
                <a:gd name="T1" fmla="*/ 765 h 765"/>
                <a:gd name="T2" fmla="*/ 14 w 97"/>
                <a:gd name="T3" fmla="*/ 398 h 765"/>
                <a:gd name="T4" fmla="*/ 97 w 97"/>
                <a:gd name="T5" fmla="*/ 0 h 76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7" h="765">
                  <a:moveTo>
                    <a:pt x="14" y="765"/>
                  </a:moveTo>
                  <a:cubicBezTo>
                    <a:pt x="7" y="645"/>
                    <a:pt x="0" y="525"/>
                    <a:pt x="14" y="398"/>
                  </a:cubicBezTo>
                  <a:cubicBezTo>
                    <a:pt x="28" y="271"/>
                    <a:pt x="62" y="135"/>
                    <a:pt x="97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Freeform 10085"/>
            <p:cNvSpPr>
              <a:spLocks/>
            </p:cNvSpPr>
            <p:nvPr/>
          </p:nvSpPr>
          <p:spPr bwMode="auto">
            <a:xfrm>
              <a:off x="1932262" y="1003450"/>
              <a:ext cx="77464" cy="352510"/>
            </a:xfrm>
            <a:custGeom>
              <a:avLst/>
              <a:gdLst>
                <a:gd name="T0" fmla="*/ 17 w 122"/>
                <a:gd name="T1" fmla="*/ 555 h 555"/>
                <a:gd name="T2" fmla="*/ 17 w 122"/>
                <a:gd name="T3" fmla="*/ 285 h 555"/>
                <a:gd name="T4" fmla="*/ 122 w 122"/>
                <a:gd name="T5" fmla="*/ 0 h 5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2" h="555">
                  <a:moveTo>
                    <a:pt x="17" y="555"/>
                  </a:moveTo>
                  <a:cubicBezTo>
                    <a:pt x="8" y="466"/>
                    <a:pt x="0" y="377"/>
                    <a:pt x="17" y="285"/>
                  </a:cubicBezTo>
                  <a:cubicBezTo>
                    <a:pt x="34" y="193"/>
                    <a:pt x="78" y="96"/>
                    <a:pt x="122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" name="Freeform 10086"/>
            <p:cNvSpPr>
              <a:spLocks/>
            </p:cNvSpPr>
            <p:nvPr/>
          </p:nvSpPr>
          <p:spPr bwMode="auto">
            <a:xfrm flipH="1">
              <a:off x="2751344" y="1000274"/>
              <a:ext cx="77464" cy="352510"/>
            </a:xfrm>
            <a:custGeom>
              <a:avLst/>
              <a:gdLst>
                <a:gd name="T0" fmla="*/ 17 w 122"/>
                <a:gd name="T1" fmla="*/ 555 h 555"/>
                <a:gd name="T2" fmla="*/ 17 w 122"/>
                <a:gd name="T3" fmla="*/ 285 h 555"/>
                <a:gd name="T4" fmla="*/ 122 w 122"/>
                <a:gd name="T5" fmla="*/ 0 h 5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2" h="555">
                  <a:moveTo>
                    <a:pt x="17" y="555"/>
                  </a:moveTo>
                  <a:cubicBezTo>
                    <a:pt x="8" y="466"/>
                    <a:pt x="0" y="377"/>
                    <a:pt x="17" y="285"/>
                  </a:cubicBezTo>
                  <a:cubicBezTo>
                    <a:pt x="34" y="193"/>
                    <a:pt x="78" y="96"/>
                    <a:pt x="122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8" name="Freeform 10087"/>
            <p:cNvSpPr>
              <a:spLocks/>
            </p:cNvSpPr>
            <p:nvPr/>
          </p:nvSpPr>
          <p:spPr bwMode="auto">
            <a:xfrm>
              <a:off x="1881466" y="802742"/>
              <a:ext cx="1000042" cy="57799"/>
            </a:xfrm>
            <a:custGeom>
              <a:avLst/>
              <a:gdLst>
                <a:gd name="T0" fmla="*/ 0 w 1575"/>
                <a:gd name="T1" fmla="*/ 91 h 91"/>
                <a:gd name="T2" fmla="*/ 787 w 1575"/>
                <a:gd name="T3" fmla="*/ 1 h 91"/>
                <a:gd name="T4" fmla="*/ 1575 w 1575"/>
                <a:gd name="T5" fmla="*/ 84 h 9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75" h="91">
                  <a:moveTo>
                    <a:pt x="0" y="91"/>
                  </a:moveTo>
                  <a:cubicBezTo>
                    <a:pt x="262" y="46"/>
                    <a:pt x="525" y="2"/>
                    <a:pt x="787" y="1"/>
                  </a:cubicBezTo>
                  <a:cubicBezTo>
                    <a:pt x="1049" y="0"/>
                    <a:pt x="1312" y="42"/>
                    <a:pt x="1575" y="84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9" name="Freeform 10088"/>
            <p:cNvSpPr>
              <a:spLocks/>
            </p:cNvSpPr>
            <p:nvPr/>
          </p:nvSpPr>
          <p:spPr bwMode="auto">
            <a:xfrm>
              <a:off x="1762096" y="678887"/>
              <a:ext cx="1247672" cy="57799"/>
            </a:xfrm>
            <a:custGeom>
              <a:avLst/>
              <a:gdLst>
                <a:gd name="T0" fmla="*/ 0 w 1965"/>
                <a:gd name="T1" fmla="*/ 84 h 91"/>
                <a:gd name="T2" fmla="*/ 975 w 1965"/>
                <a:gd name="T3" fmla="*/ 1 h 91"/>
                <a:gd name="T4" fmla="*/ 1965 w 1965"/>
                <a:gd name="T5" fmla="*/ 91 h 9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65" h="91">
                  <a:moveTo>
                    <a:pt x="0" y="84"/>
                  </a:moveTo>
                  <a:cubicBezTo>
                    <a:pt x="324" y="42"/>
                    <a:pt x="648" y="0"/>
                    <a:pt x="975" y="1"/>
                  </a:cubicBezTo>
                  <a:cubicBezTo>
                    <a:pt x="1302" y="2"/>
                    <a:pt x="1633" y="46"/>
                    <a:pt x="1965" y="9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0" name="Freeform 10089"/>
            <p:cNvSpPr>
              <a:spLocks/>
            </p:cNvSpPr>
            <p:nvPr/>
          </p:nvSpPr>
          <p:spPr bwMode="auto">
            <a:xfrm>
              <a:off x="2005281" y="926596"/>
              <a:ext cx="742889" cy="76854"/>
            </a:xfrm>
            <a:custGeom>
              <a:avLst/>
              <a:gdLst>
                <a:gd name="T0" fmla="*/ 0 w 1170"/>
                <a:gd name="T1" fmla="*/ 114 h 121"/>
                <a:gd name="T2" fmla="*/ 600 w 1170"/>
                <a:gd name="T3" fmla="*/ 1 h 121"/>
                <a:gd name="T4" fmla="*/ 1170 w 1170"/>
                <a:gd name="T5" fmla="*/ 121 h 1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70" h="121">
                  <a:moveTo>
                    <a:pt x="0" y="114"/>
                  </a:moveTo>
                  <a:cubicBezTo>
                    <a:pt x="202" y="57"/>
                    <a:pt x="405" y="0"/>
                    <a:pt x="600" y="1"/>
                  </a:cubicBezTo>
                  <a:cubicBezTo>
                    <a:pt x="795" y="2"/>
                    <a:pt x="982" y="61"/>
                    <a:pt x="1170" y="121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618640" y="1904098"/>
            <a:ext cx="2498587" cy="1589229"/>
            <a:chOff x="2618640" y="1904098"/>
            <a:chExt cx="2498587" cy="1589229"/>
          </a:xfrm>
        </p:grpSpPr>
        <p:pic>
          <p:nvPicPr>
            <p:cNvPr id="54" name="Picture 53" descr="f1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18640" y="1904098"/>
              <a:ext cx="1694675" cy="1589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Box 54"/>
            <p:cNvSpPr txBox="1"/>
            <p:nvPr/>
          </p:nvSpPr>
          <p:spPr>
            <a:xfrm>
              <a:off x="4224354" y="2301540"/>
              <a:ext cx="892873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Mapped mesh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228758" y="2916369"/>
              <a:ext cx="673261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Free mesh</a:t>
              </a: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2767221" y="2708238"/>
              <a:ext cx="43891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3737911" y="2708238"/>
              <a:ext cx="43891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10021"/>
          <p:cNvGrpSpPr>
            <a:grpSpLocks/>
          </p:cNvGrpSpPr>
          <p:nvPr/>
        </p:nvGrpSpPr>
        <p:grpSpPr bwMode="auto">
          <a:xfrm>
            <a:off x="2013742" y="3891562"/>
            <a:ext cx="3009900" cy="839788"/>
            <a:chOff x="3500" y="8067"/>
            <a:chExt cx="4740" cy="1323"/>
          </a:xfrm>
        </p:grpSpPr>
        <p:sp>
          <p:nvSpPr>
            <p:cNvPr id="63" name="Rectangle 10022"/>
            <p:cNvSpPr>
              <a:spLocks noChangeArrowheads="1"/>
            </p:cNvSpPr>
            <p:nvPr/>
          </p:nvSpPr>
          <p:spPr bwMode="auto">
            <a:xfrm>
              <a:off x="4290" y="8070"/>
              <a:ext cx="3130" cy="132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4" name="Oval 10023"/>
            <p:cNvSpPr>
              <a:spLocks noChangeAspect="1" noChangeArrowheads="1"/>
            </p:cNvSpPr>
            <p:nvPr/>
          </p:nvSpPr>
          <p:spPr bwMode="auto">
            <a:xfrm>
              <a:off x="5553" y="8428"/>
              <a:ext cx="605" cy="60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5" name="Line 10024"/>
            <p:cNvSpPr>
              <a:spLocks noChangeShapeType="1"/>
            </p:cNvSpPr>
            <p:nvPr/>
          </p:nvSpPr>
          <p:spPr bwMode="auto">
            <a:xfrm>
              <a:off x="7420" y="8070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6" name="Line 10025"/>
            <p:cNvSpPr>
              <a:spLocks noChangeShapeType="1"/>
            </p:cNvSpPr>
            <p:nvPr/>
          </p:nvSpPr>
          <p:spPr bwMode="auto">
            <a:xfrm>
              <a:off x="7420" y="9387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7" name="Line 10026"/>
            <p:cNvSpPr>
              <a:spLocks noChangeShapeType="1"/>
            </p:cNvSpPr>
            <p:nvPr/>
          </p:nvSpPr>
          <p:spPr bwMode="auto">
            <a:xfrm>
              <a:off x="7420" y="9167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8" name="Line 10027"/>
            <p:cNvSpPr>
              <a:spLocks noChangeShapeType="1"/>
            </p:cNvSpPr>
            <p:nvPr/>
          </p:nvSpPr>
          <p:spPr bwMode="auto">
            <a:xfrm>
              <a:off x="7420" y="8948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9" name="Line 10028"/>
            <p:cNvSpPr>
              <a:spLocks noChangeShapeType="1"/>
            </p:cNvSpPr>
            <p:nvPr/>
          </p:nvSpPr>
          <p:spPr bwMode="auto">
            <a:xfrm>
              <a:off x="7420" y="8728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0" name="Line 10029"/>
            <p:cNvSpPr>
              <a:spLocks noChangeShapeType="1"/>
            </p:cNvSpPr>
            <p:nvPr/>
          </p:nvSpPr>
          <p:spPr bwMode="auto">
            <a:xfrm>
              <a:off x="7420" y="8509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1" name="Line 10030"/>
            <p:cNvSpPr>
              <a:spLocks noChangeShapeType="1"/>
            </p:cNvSpPr>
            <p:nvPr/>
          </p:nvSpPr>
          <p:spPr bwMode="auto">
            <a:xfrm>
              <a:off x="7420" y="8289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2" name="Line 10031"/>
            <p:cNvSpPr>
              <a:spLocks noChangeShapeType="1"/>
            </p:cNvSpPr>
            <p:nvPr/>
          </p:nvSpPr>
          <p:spPr bwMode="auto">
            <a:xfrm>
              <a:off x="7892" y="8070"/>
              <a:ext cx="0" cy="13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3" name="Line 10032"/>
            <p:cNvSpPr>
              <a:spLocks noChangeShapeType="1"/>
            </p:cNvSpPr>
            <p:nvPr/>
          </p:nvSpPr>
          <p:spPr bwMode="auto">
            <a:xfrm flipH="1">
              <a:off x="3800" y="8067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4" name="Line 10033"/>
            <p:cNvSpPr>
              <a:spLocks noChangeShapeType="1"/>
            </p:cNvSpPr>
            <p:nvPr/>
          </p:nvSpPr>
          <p:spPr bwMode="auto">
            <a:xfrm flipH="1">
              <a:off x="3800" y="9384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5" name="Line 10034"/>
            <p:cNvSpPr>
              <a:spLocks noChangeShapeType="1"/>
            </p:cNvSpPr>
            <p:nvPr/>
          </p:nvSpPr>
          <p:spPr bwMode="auto">
            <a:xfrm flipH="1">
              <a:off x="3800" y="9164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6" name="Line 10035"/>
            <p:cNvSpPr>
              <a:spLocks noChangeShapeType="1"/>
            </p:cNvSpPr>
            <p:nvPr/>
          </p:nvSpPr>
          <p:spPr bwMode="auto">
            <a:xfrm flipH="1">
              <a:off x="3800" y="8945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7" name="Line 10036"/>
            <p:cNvSpPr>
              <a:spLocks noChangeShapeType="1"/>
            </p:cNvSpPr>
            <p:nvPr/>
          </p:nvSpPr>
          <p:spPr bwMode="auto">
            <a:xfrm flipH="1">
              <a:off x="3800" y="8725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8" name="Line 10037"/>
            <p:cNvSpPr>
              <a:spLocks noChangeShapeType="1"/>
            </p:cNvSpPr>
            <p:nvPr/>
          </p:nvSpPr>
          <p:spPr bwMode="auto">
            <a:xfrm flipH="1">
              <a:off x="3800" y="8506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9" name="Line 10038"/>
            <p:cNvSpPr>
              <a:spLocks noChangeShapeType="1"/>
            </p:cNvSpPr>
            <p:nvPr/>
          </p:nvSpPr>
          <p:spPr bwMode="auto">
            <a:xfrm flipH="1">
              <a:off x="3800" y="8286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0" name="Line 10039"/>
            <p:cNvSpPr>
              <a:spLocks noChangeShapeType="1"/>
            </p:cNvSpPr>
            <p:nvPr/>
          </p:nvSpPr>
          <p:spPr bwMode="auto">
            <a:xfrm flipH="1">
              <a:off x="3808" y="8067"/>
              <a:ext cx="0" cy="13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1" name="Text Box 10040"/>
            <p:cNvSpPr txBox="1">
              <a:spLocks noChangeArrowheads="1"/>
            </p:cNvSpPr>
            <p:nvPr/>
          </p:nvSpPr>
          <p:spPr bwMode="auto">
            <a:xfrm>
              <a:off x="7880" y="8540"/>
              <a:ext cx="360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Text Box 10041"/>
            <p:cNvSpPr txBox="1">
              <a:spLocks noChangeArrowheads="1"/>
            </p:cNvSpPr>
            <p:nvPr/>
          </p:nvSpPr>
          <p:spPr bwMode="auto">
            <a:xfrm>
              <a:off x="3500" y="8540"/>
              <a:ext cx="360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84" name="Group 9967"/>
          <p:cNvGrpSpPr>
            <a:grpSpLocks/>
          </p:cNvGrpSpPr>
          <p:nvPr/>
        </p:nvGrpSpPr>
        <p:grpSpPr bwMode="auto">
          <a:xfrm>
            <a:off x="2005281" y="5098814"/>
            <a:ext cx="3284538" cy="1428750"/>
            <a:chOff x="1939" y="1532"/>
            <a:chExt cx="5172" cy="2250"/>
          </a:xfrm>
        </p:grpSpPr>
        <p:grpSp>
          <p:nvGrpSpPr>
            <p:cNvPr id="85" name="Group 9968"/>
            <p:cNvGrpSpPr>
              <a:grpSpLocks/>
            </p:cNvGrpSpPr>
            <p:nvPr/>
          </p:nvGrpSpPr>
          <p:grpSpPr bwMode="auto">
            <a:xfrm>
              <a:off x="6307" y="1956"/>
              <a:ext cx="420" cy="1395"/>
              <a:chOff x="6307" y="1956"/>
              <a:chExt cx="420" cy="1395"/>
            </a:xfrm>
          </p:grpSpPr>
          <p:sp>
            <p:nvSpPr>
              <p:cNvPr id="128" name="Line 9969"/>
              <p:cNvSpPr>
                <a:spLocks noChangeShapeType="1"/>
              </p:cNvSpPr>
              <p:nvPr/>
            </p:nvSpPr>
            <p:spPr bwMode="auto">
              <a:xfrm flipH="1">
                <a:off x="6307" y="3351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29" name="Line 9970"/>
              <p:cNvSpPr>
                <a:spLocks noChangeShapeType="1"/>
              </p:cNvSpPr>
              <p:nvPr/>
            </p:nvSpPr>
            <p:spPr bwMode="auto">
              <a:xfrm flipH="1">
                <a:off x="6307" y="1956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30" name="Line 9971"/>
              <p:cNvSpPr>
                <a:spLocks noChangeShapeType="1"/>
              </p:cNvSpPr>
              <p:nvPr/>
            </p:nvSpPr>
            <p:spPr bwMode="auto">
              <a:xfrm flipH="1">
                <a:off x="6307" y="2266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31" name="Line 9972"/>
              <p:cNvSpPr>
                <a:spLocks noChangeShapeType="1"/>
              </p:cNvSpPr>
              <p:nvPr/>
            </p:nvSpPr>
            <p:spPr bwMode="auto">
              <a:xfrm flipH="1">
                <a:off x="6307" y="2576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32" name="Line 9973"/>
              <p:cNvSpPr>
                <a:spLocks noChangeShapeType="1"/>
              </p:cNvSpPr>
              <p:nvPr/>
            </p:nvSpPr>
            <p:spPr bwMode="auto">
              <a:xfrm flipH="1">
                <a:off x="6307" y="2886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33" name="Line 9974"/>
              <p:cNvSpPr>
                <a:spLocks noChangeShapeType="1"/>
              </p:cNvSpPr>
              <p:nvPr/>
            </p:nvSpPr>
            <p:spPr bwMode="auto">
              <a:xfrm flipH="1">
                <a:off x="6307" y="3041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34" name="Line 9975"/>
              <p:cNvSpPr>
                <a:spLocks noChangeShapeType="1"/>
              </p:cNvSpPr>
              <p:nvPr/>
            </p:nvSpPr>
            <p:spPr bwMode="auto">
              <a:xfrm flipH="1">
                <a:off x="6307" y="3196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35" name="Line 9976"/>
              <p:cNvSpPr>
                <a:spLocks noChangeShapeType="1"/>
              </p:cNvSpPr>
              <p:nvPr/>
            </p:nvSpPr>
            <p:spPr bwMode="auto">
              <a:xfrm flipH="1">
                <a:off x="6307" y="2731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36" name="Line 9977"/>
              <p:cNvSpPr>
                <a:spLocks noChangeShapeType="1"/>
              </p:cNvSpPr>
              <p:nvPr/>
            </p:nvSpPr>
            <p:spPr bwMode="auto">
              <a:xfrm flipH="1">
                <a:off x="6307" y="2111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37" name="Line 9978"/>
              <p:cNvSpPr>
                <a:spLocks noChangeShapeType="1"/>
              </p:cNvSpPr>
              <p:nvPr/>
            </p:nvSpPr>
            <p:spPr bwMode="auto">
              <a:xfrm flipH="1">
                <a:off x="6307" y="2421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86" name="Group 9979"/>
            <p:cNvGrpSpPr>
              <a:grpSpLocks/>
            </p:cNvGrpSpPr>
            <p:nvPr/>
          </p:nvGrpSpPr>
          <p:grpSpPr bwMode="auto">
            <a:xfrm flipH="1">
              <a:off x="2332" y="1957"/>
              <a:ext cx="420" cy="1395"/>
              <a:chOff x="6307" y="-1730"/>
              <a:chExt cx="420" cy="1395"/>
            </a:xfrm>
          </p:grpSpPr>
          <p:sp>
            <p:nvSpPr>
              <p:cNvPr id="118" name="Line 9980"/>
              <p:cNvSpPr>
                <a:spLocks noChangeShapeType="1"/>
              </p:cNvSpPr>
              <p:nvPr/>
            </p:nvSpPr>
            <p:spPr bwMode="auto">
              <a:xfrm flipH="1">
                <a:off x="6307" y="-335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19" name="Line 9981"/>
              <p:cNvSpPr>
                <a:spLocks noChangeShapeType="1"/>
              </p:cNvSpPr>
              <p:nvPr/>
            </p:nvSpPr>
            <p:spPr bwMode="auto">
              <a:xfrm flipH="1">
                <a:off x="6307" y="-1730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20" name="Line 9982"/>
              <p:cNvSpPr>
                <a:spLocks noChangeShapeType="1"/>
              </p:cNvSpPr>
              <p:nvPr/>
            </p:nvSpPr>
            <p:spPr bwMode="auto">
              <a:xfrm flipH="1">
                <a:off x="6307" y="-1420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21" name="Line 9983"/>
              <p:cNvSpPr>
                <a:spLocks noChangeShapeType="1"/>
              </p:cNvSpPr>
              <p:nvPr/>
            </p:nvSpPr>
            <p:spPr bwMode="auto">
              <a:xfrm flipH="1">
                <a:off x="6307" y="-1110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22" name="Line 9984"/>
              <p:cNvSpPr>
                <a:spLocks noChangeShapeType="1"/>
              </p:cNvSpPr>
              <p:nvPr/>
            </p:nvSpPr>
            <p:spPr bwMode="auto">
              <a:xfrm flipH="1">
                <a:off x="6307" y="-800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23" name="Line 9985"/>
              <p:cNvSpPr>
                <a:spLocks noChangeShapeType="1"/>
              </p:cNvSpPr>
              <p:nvPr/>
            </p:nvSpPr>
            <p:spPr bwMode="auto">
              <a:xfrm flipH="1">
                <a:off x="6307" y="-645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24" name="Line 9986"/>
              <p:cNvSpPr>
                <a:spLocks noChangeShapeType="1"/>
              </p:cNvSpPr>
              <p:nvPr/>
            </p:nvSpPr>
            <p:spPr bwMode="auto">
              <a:xfrm flipH="1">
                <a:off x="6307" y="-490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25" name="Line 9987"/>
              <p:cNvSpPr>
                <a:spLocks noChangeShapeType="1"/>
              </p:cNvSpPr>
              <p:nvPr/>
            </p:nvSpPr>
            <p:spPr bwMode="auto">
              <a:xfrm flipH="1">
                <a:off x="6307" y="-955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26" name="Line 9988"/>
              <p:cNvSpPr>
                <a:spLocks noChangeShapeType="1"/>
              </p:cNvSpPr>
              <p:nvPr/>
            </p:nvSpPr>
            <p:spPr bwMode="auto">
              <a:xfrm flipH="1">
                <a:off x="6307" y="-1575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27" name="Line 9989"/>
              <p:cNvSpPr>
                <a:spLocks noChangeShapeType="1"/>
              </p:cNvSpPr>
              <p:nvPr/>
            </p:nvSpPr>
            <p:spPr bwMode="auto">
              <a:xfrm flipH="1">
                <a:off x="6307" y="-1265"/>
                <a:ext cx="4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87" name="Group 9990"/>
            <p:cNvGrpSpPr>
              <a:grpSpLocks/>
            </p:cNvGrpSpPr>
            <p:nvPr/>
          </p:nvGrpSpPr>
          <p:grpSpPr bwMode="auto">
            <a:xfrm>
              <a:off x="2755" y="1783"/>
              <a:ext cx="3560" cy="1755"/>
              <a:chOff x="2755" y="1783"/>
              <a:chExt cx="3560" cy="1755"/>
            </a:xfrm>
          </p:grpSpPr>
          <p:sp>
            <p:nvSpPr>
              <p:cNvPr id="115" name="Arc 9991"/>
              <p:cNvSpPr>
                <a:spLocks/>
              </p:cNvSpPr>
              <p:nvPr/>
            </p:nvSpPr>
            <p:spPr bwMode="auto">
              <a:xfrm rot="10800000" flipV="1">
                <a:off x="4538" y="2865"/>
                <a:ext cx="506" cy="487"/>
              </a:xfrm>
              <a:custGeom>
                <a:avLst/>
                <a:gdLst>
                  <a:gd name="T0" fmla="*/ 0 w 21600"/>
                  <a:gd name="T1" fmla="*/ 478 h 21600"/>
                  <a:gd name="T2" fmla="*/ 974 w 21600"/>
                  <a:gd name="T3" fmla="*/ 487 h 21600"/>
                  <a:gd name="T4" fmla="*/ 487 w 21600"/>
                  <a:gd name="T5" fmla="*/ 487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21202"/>
                    </a:moveTo>
                    <a:cubicBezTo>
                      <a:pt x="216" y="9430"/>
                      <a:pt x="9821" y="0"/>
                      <a:pt x="21596" y="0"/>
                    </a:cubicBezTo>
                    <a:cubicBezTo>
                      <a:pt x="33525" y="0"/>
                      <a:pt x="43196" y="9670"/>
                      <a:pt x="43196" y="21600"/>
                    </a:cubicBezTo>
                  </a:path>
                  <a:path w="21600" h="21600" stroke="0" extrusionOk="0">
                    <a:moveTo>
                      <a:pt x="-1" y="21202"/>
                    </a:moveTo>
                    <a:cubicBezTo>
                      <a:pt x="216" y="9430"/>
                      <a:pt x="9821" y="0"/>
                      <a:pt x="21596" y="0"/>
                    </a:cubicBezTo>
                    <a:cubicBezTo>
                      <a:pt x="33525" y="0"/>
                      <a:pt x="43196" y="9670"/>
                      <a:pt x="43196" y="21600"/>
                    </a:cubicBezTo>
                    <a:lnTo>
                      <a:pt x="21596" y="21600"/>
                    </a:lnTo>
                    <a:lnTo>
                      <a:pt x="-1" y="21202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16" name="Freeform 9992"/>
              <p:cNvSpPr>
                <a:spLocks/>
              </p:cNvSpPr>
              <p:nvPr/>
            </p:nvSpPr>
            <p:spPr bwMode="auto">
              <a:xfrm>
                <a:off x="2755" y="1956"/>
                <a:ext cx="3560" cy="1395"/>
              </a:xfrm>
              <a:custGeom>
                <a:avLst/>
                <a:gdLst>
                  <a:gd name="T0" fmla="*/ 1295 w 3560"/>
                  <a:gd name="T1" fmla="*/ 1395 h 1395"/>
                  <a:gd name="T2" fmla="*/ 0 w 3560"/>
                  <a:gd name="T3" fmla="*/ 1395 h 1395"/>
                  <a:gd name="T4" fmla="*/ 0 w 3560"/>
                  <a:gd name="T5" fmla="*/ 0 h 1395"/>
                  <a:gd name="T6" fmla="*/ 3560 w 3560"/>
                  <a:gd name="T7" fmla="*/ 0 h 1395"/>
                  <a:gd name="T8" fmla="*/ 3560 w 3560"/>
                  <a:gd name="T9" fmla="*/ 1395 h 1395"/>
                  <a:gd name="T10" fmla="*/ 2263 w 3560"/>
                  <a:gd name="T11" fmla="*/ 1395 h 13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560" h="1395">
                    <a:moveTo>
                      <a:pt x="1295" y="1395"/>
                    </a:moveTo>
                    <a:lnTo>
                      <a:pt x="0" y="1395"/>
                    </a:lnTo>
                    <a:lnTo>
                      <a:pt x="0" y="0"/>
                    </a:lnTo>
                    <a:lnTo>
                      <a:pt x="3560" y="0"/>
                    </a:lnTo>
                    <a:lnTo>
                      <a:pt x="3560" y="1395"/>
                    </a:lnTo>
                    <a:lnTo>
                      <a:pt x="2263" y="1395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17" name="Line 9993"/>
              <p:cNvSpPr>
                <a:spLocks noChangeShapeType="1"/>
              </p:cNvSpPr>
              <p:nvPr/>
            </p:nvSpPr>
            <p:spPr bwMode="auto">
              <a:xfrm flipV="1">
                <a:off x="4523" y="1783"/>
                <a:ext cx="0" cy="175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lgDash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88" name="Text Box 9994"/>
            <p:cNvSpPr txBox="1">
              <a:spLocks noChangeArrowheads="1"/>
            </p:cNvSpPr>
            <p:nvPr/>
          </p:nvSpPr>
          <p:spPr bwMode="auto">
            <a:xfrm>
              <a:off x="3639" y="1532"/>
              <a:ext cx="176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Symmetry plane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Line 9995"/>
            <p:cNvSpPr>
              <a:spLocks noChangeShapeType="1"/>
            </p:cNvSpPr>
            <p:nvPr/>
          </p:nvSpPr>
          <p:spPr bwMode="auto">
            <a:xfrm flipV="1">
              <a:off x="4549" y="1965"/>
              <a:ext cx="848" cy="8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0" name="Line 9996"/>
            <p:cNvSpPr>
              <a:spLocks noChangeShapeType="1"/>
            </p:cNvSpPr>
            <p:nvPr/>
          </p:nvSpPr>
          <p:spPr bwMode="auto">
            <a:xfrm flipV="1">
              <a:off x="4731" y="1973"/>
              <a:ext cx="930" cy="9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1" name="Line 9997"/>
            <p:cNvSpPr>
              <a:spLocks noChangeShapeType="1"/>
            </p:cNvSpPr>
            <p:nvPr/>
          </p:nvSpPr>
          <p:spPr bwMode="auto">
            <a:xfrm flipV="1">
              <a:off x="4898" y="1958"/>
              <a:ext cx="105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2" name="Line 9998"/>
            <p:cNvSpPr>
              <a:spLocks noChangeShapeType="1"/>
            </p:cNvSpPr>
            <p:nvPr/>
          </p:nvSpPr>
          <p:spPr bwMode="auto">
            <a:xfrm flipV="1">
              <a:off x="5014" y="2010"/>
              <a:ext cx="1290" cy="1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3" name="Line 9999"/>
            <p:cNvSpPr>
              <a:spLocks noChangeShapeType="1"/>
            </p:cNvSpPr>
            <p:nvPr/>
          </p:nvSpPr>
          <p:spPr bwMode="auto">
            <a:xfrm flipV="1">
              <a:off x="4952" y="1958"/>
              <a:ext cx="1132" cy="11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4" name="Line 10000"/>
            <p:cNvSpPr>
              <a:spLocks noChangeShapeType="1"/>
            </p:cNvSpPr>
            <p:nvPr/>
          </p:nvSpPr>
          <p:spPr bwMode="auto">
            <a:xfrm flipV="1">
              <a:off x="5112" y="2145"/>
              <a:ext cx="1193" cy="11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5" name="Line 10001"/>
            <p:cNvSpPr>
              <a:spLocks noChangeShapeType="1"/>
            </p:cNvSpPr>
            <p:nvPr/>
          </p:nvSpPr>
          <p:spPr bwMode="auto">
            <a:xfrm flipV="1">
              <a:off x="5384" y="2422"/>
              <a:ext cx="916" cy="9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6" name="Line 10002"/>
            <p:cNvSpPr>
              <a:spLocks noChangeShapeType="1"/>
            </p:cNvSpPr>
            <p:nvPr/>
          </p:nvSpPr>
          <p:spPr bwMode="auto">
            <a:xfrm flipV="1">
              <a:off x="5656" y="2677"/>
              <a:ext cx="661" cy="6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7" name="Line 10003"/>
            <p:cNvSpPr>
              <a:spLocks noChangeShapeType="1"/>
            </p:cNvSpPr>
            <p:nvPr/>
          </p:nvSpPr>
          <p:spPr bwMode="auto">
            <a:xfrm flipV="1">
              <a:off x="5928" y="2955"/>
              <a:ext cx="383" cy="38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8" name="Line 10004"/>
            <p:cNvSpPr>
              <a:spLocks noChangeShapeType="1"/>
            </p:cNvSpPr>
            <p:nvPr/>
          </p:nvSpPr>
          <p:spPr bwMode="auto">
            <a:xfrm flipV="1">
              <a:off x="6064" y="3098"/>
              <a:ext cx="240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9" name="Line 10005"/>
            <p:cNvSpPr>
              <a:spLocks noChangeShapeType="1"/>
            </p:cNvSpPr>
            <p:nvPr/>
          </p:nvSpPr>
          <p:spPr bwMode="auto">
            <a:xfrm flipV="1">
              <a:off x="6200" y="3240"/>
              <a:ext cx="98" cy="9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0" name="Line 10006"/>
            <p:cNvSpPr>
              <a:spLocks noChangeShapeType="1"/>
            </p:cNvSpPr>
            <p:nvPr/>
          </p:nvSpPr>
          <p:spPr bwMode="auto">
            <a:xfrm flipV="1">
              <a:off x="4529" y="1965"/>
              <a:ext cx="188" cy="1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1" name="Line 10007"/>
            <p:cNvSpPr>
              <a:spLocks noChangeShapeType="1"/>
            </p:cNvSpPr>
            <p:nvPr/>
          </p:nvSpPr>
          <p:spPr bwMode="auto">
            <a:xfrm flipV="1">
              <a:off x="4515" y="1958"/>
              <a:ext cx="345" cy="3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2" name="Line 10008"/>
            <p:cNvSpPr>
              <a:spLocks noChangeShapeType="1"/>
            </p:cNvSpPr>
            <p:nvPr/>
          </p:nvSpPr>
          <p:spPr bwMode="auto">
            <a:xfrm flipV="1">
              <a:off x="4523" y="1957"/>
              <a:ext cx="474" cy="4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3" name="Line 10009"/>
            <p:cNvSpPr>
              <a:spLocks noChangeShapeType="1"/>
            </p:cNvSpPr>
            <p:nvPr/>
          </p:nvSpPr>
          <p:spPr bwMode="auto">
            <a:xfrm flipV="1">
              <a:off x="4526" y="1987"/>
              <a:ext cx="713" cy="7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4" name="Line 10010"/>
            <p:cNvSpPr>
              <a:spLocks noChangeShapeType="1"/>
            </p:cNvSpPr>
            <p:nvPr/>
          </p:nvSpPr>
          <p:spPr bwMode="auto">
            <a:xfrm flipV="1">
              <a:off x="4540" y="1957"/>
              <a:ext cx="593" cy="5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5" name="Line 10011"/>
            <p:cNvSpPr>
              <a:spLocks noChangeShapeType="1"/>
            </p:cNvSpPr>
            <p:nvPr/>
          </p:nvSpPr>
          <p:spPr bwMode="auto">
            <a:xfrm flipV="1">
              <a:off x="4632" y="1957"/>
              <a:ext cx="909" cy="9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6" name="Line 10012"/>
            <p:cNvSpPr>
              <a:spLocks noChangeShapeType="1"/>
            </p:cNvSpPr>
            <p:nvPr/>
          </p:nvSpPr>
          <p:spPr bwMode="auto">
            <a:xfrm flipV="1">
              <a:off x="4822" y="1958"/>
              <a:ext cx="990" cy="9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7" name="Line 10013"/>
            <p:cNvSpPr>
              <a:spLocks noChangeShapeType="1"/>
            </p:cNvSpPr>
            <p:nvPr/>
          </p:nvSpPr>
          <p:spPr bwMode="auto">
            <a:xfrm flipV="1">
              <a:off x="4990" y="1965"/>
              <a:ext cx="1223" cy="12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8" name="Line 10014"/>
            <p:cNvSpPr>
              <a:spLocks noChangeShapeType="1"/>
            </p:cNvSpPr>
            <p:nvPr/>
          </p:nvSpPr>
          <p:spPr bwMode="auto">
            <a:xfrm flipV="1">
              <a:off x="5248" y="2288"/>
              <a:ext cx="105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9" name="Line 10015"/>
            <p:cNvSpPr>
              <a:spLocks noChangeShapeType="1"/>
            </p:cNvSpPr>
            <p:nvPr/>
          </p:nvSpPr>
          <p:spPr bwMode="auto">
            <a:xfrm flipV="1">
              <a:off x="5520" y="2558"/>
              <a:ext cx="780" cy="7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0" name="Line 10016"/>
            <p:cNvSpPr>
              <a:spLocks noChangeShapeType="1"/>
            </p:cNvSpPr>
            <p:nvPr/>
          </p:nvSpPr>
          <p:spPr bwMode="auto">
            <a:xfrm flipV="1">
              <a:off x="5792" y="2813"/>
              <a:ext cx="525" cy="5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1" name="Text Box 10017"/>
            <p:cNvSpPr txBox="1">
              <a:spLocks noChangeArrowheads="1"/>
            </p:cNvSpPr>
            <p:nvPr/>
          </p:nvSpPr>
          <p:spPr bwMode="auto">
            <a:xfrm>
              <a:off x="4944" y="3482"/>
              <a:ext cx="176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Modeled portion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Line 10018"/>
            <p:cNvSpPr>
              <a:spLocks noChangeShapeType="1"/>
            </p:cNvSpPr>
            <p:nvPr/>
          </p:nvSpPr>
          <p:spPr bwMode="auto">
            <a:xfrm flipH="1" flipV="1">
              <a:off x="5288" y="3188"/>
              <a:ext cx="127" cy="3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3" name="Text Box 10019"/>
            <p:cNvSpPr txBox="1">
              <a:spLocks noChangeArrowheads="1"/>
            </p:cNvSpPr>
            <p:nvPr/>
          </p:nvSpPr>
          <p:spPr bwMode="auto">
            <a:xfrm>
              <a:off x="6788" y="2492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4" name="Text Box 10020"/>
            <p:cNvSpPr txBox="1">
              <a:spLocks noChangeArrowheads="1"/>
            </p:cNvSpPr>
            <p:nvPr/>
          </p:nvSpPr>
          <p:spPr bwMode="auto">
            <a:xfrm>
              <a:off x="1939" y="2492"/>
              <a:ext cx="323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39" name="Group 9914"/>
          <p:cNvGrpSpPr>
            <a:grpSpLocks/>
          </p:cNvGrpSpPr>
          <p:nvPr/>
        </p:nvGrpSpPr>
        <p:grpSpPr bwMode="auto">
          <a:xfrm>
            <a:off x="1815622" y="6824593"/>
            <a:ext cx="3778250" cy="971785"/>
            <a:chOff x="2810" y="330"/>
            <a:chExt cx="5950" cy="1530"/>
          </a:xfrm>
        </p:grpSpPr>
        <p:grpSp>
          <p:nvGrpSpPr>
            <p:cNvPr id="140" name="Group 9915"/>
            <p:cNvGrpSpPr>
              <a:grpSpLocks/>
            </p:cNvGrpSpPr>
            <p:nvPr/>
          </p:nvGrpSpPr>
          <p:grpSpPr bwMode="auto">
            <a:xfrm>
              <a:off x="2810" y="330"/>
              <a:ext cx="2710" cy="1530"/>
              <a:chOff x="2810" y="330"/>
              <a:chExt cx="2710" cy="1530"/>
            </a:xfrm>
          </p:grpSpPr>
          <p:sp>
            <p:nvSpPr>
              <p:cNvPr id="169" name="Freeform 9916"/>
              <p:cNvSpPr>
                <a:spLocks/>
              </p:cNvSpPr>
              <p:nvPr/>
            </p:nvSpPr>
            <p:spPr bwMode="auto">
              <a:xfrm>
                <a:off x="3140" y="430"/>
                <a:ext cx="1550" cy="1320"/>
              </a:xfrm>
              <a:custGeom>
                <a:avLst/>
                <a:gdLst>
                  <a:gd name="T0" fmla="*/ 0 w 1550"/>
                  <a:gd name="T1" fmla="*/ 360 h 1320"/>
                  <a:gd name="T2" fmla="*/ 0 w 1550"/>
                  <a:gd name="T3" fmla="*/ 0 h 1320"/>
                  <a:gd name="T4" fmla="*/ 1550 w 1550"/>
                  <a:gd name="T5" fmla="*/ 0 h 1320"/>
                  <a:gd name="T6" fmla="*/ 1550 w 1550"/>
                  <a:gd name="T7" fmla="*/ 1320 h 1320"/>
                  <a:gd name="T8" fmla="*/ 10 w 1550"/>
                  <a:gd name="T9" fmla="*/ 1310 h 1320"/>
                  <a:gd name="T10" fmla="*/ 10 w 1550"/>
                  <a:gd name="T11" fmla="*/ 950 h 13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50" h="1320">
                    <a:moveTo>
                      <a:pt x="0" y="360"/>
                    </a:moveTo>
                    <a:lnTo>
                      <a:pt x="0" y="0"/>
                    </a:lnTo>
                    <a:lnTo>
                      <a:pt x="1550" y="0"/>
                    </a:lnTo>
                    <a:lnTo>
                      <a:pt x="1550" y="1320"/>
                    </a:lnTo>
                    <a:lnTo>
                      <a:pt x="10" y="1310"/>
                    </a:lnTo>
                    <a:lnTo>
                      <a:pt x="10" y="95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0" name="Arc 9917"/>
              <p:cNvSpPr>
                <a:spLocks/>
              </p:cNvSpPr>
              <p:nvPr/>
            </p:nvSpPr>
            <p:spPr bwMode="auto">
              <a:xfrm flipV="1">
                <a:off x="3132" y="780"/>
                <a:ext cx="326" cy="610"/>
              </a:xfrm>
              <a:custGeom>
                <a:avLst/>
                <a:gdLst>
                  <a:gd name="T0" fmla="*/ 0 w 23037"/>
                  <a:gd name="T1" fmla="*/ 1 h 43200"/>
                  <a:gd name="T2" fmla="*/ 0 w 23037"/>
                  <a:gd name="T3" fmla="*/ 609 h 43200"/>
                  <a:gd name="T4" fmla="*/ 20 w 23037"/>
                  <a:gd name="T5" fmla="*/ 305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3037" h="43200" fill="none" extrusionOk="0">
                    <a:moveTo>
                      <a:pt x="2" y="47"/>
                    </a:moveTo>
                    <a:cubicBezTo>
                      <a:pt x="480" y="15"/>
                      <a:pt x="958" y="0"/>
                      <a:pt x="1437" y="0"/>
                    </a:cubicBezTo>
                    <a:cubicBezTo>
                      <a:pt x="13366" y="0"/>
                      <a:pt x="23037" y="9670"/>
                      <a:pt x="23037" y="21600"/>
                    </a:cubicBezTo>
                    <a:cubicBezTo>
                      <a:pt x="23037" y="33529"/>
                      <a:pt x="13366" y="43200"/>
                      <a:pt x="1437" y="43200"/>
                    </a:cubicBezTo>
                    <a:cubicBezTo>
                      <a:pt x="957" y="43200"/>
                      <a:pt x="478" y="43184"/>
                      <a:pt x="-1" y="43152"/>
                    </a:cubicBezTo>
                  </a:path>
                  <a:path w="23037" h="43200" stroke="0" extrusionOk="0">
                    <a:moveTo>
                      <a:pt x="2" y="47"/>
                    </a:moveTo>
                    <a:cubicBezTo>
                      <a:pt x="480" y="15"/>
                      <a:pt x="958" y="0"/>
                      <a:pt x="1437" y="0"/>
                    </a:cubicBezTo>
                    <a:cubicBezTo>
                      <a:pt x="13366" y="0"/>
                      <a:pt x="23037" y="9670"/>
                      <a:pt x="23037" y="21600"/>
                    </a:cubicBezTo>
                    <a:cubicBezTo>
                      <a:pt x="23037" y="33529"/>
                      <a:pt x="13366" y="43200"/>
                      <a:pt x="1437" y="43200"/>
                    </a:cubicBezTo>
                    <a:cubicBezTo>
                      <a:pt x="957" y="43200"/>
                      <a:pt x="478" y="43184"/>
                      <a:pt x="-1" y="43152"/>
                    </a:cubicBezTo>
                    <a:lnTo>
                      <a:pt x="1437" y="21600"/>
                    </a:lnTo>
                    <a:lnTo>
                      <a:pt x="2" y="4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1" name="Line 9918"/>
              <p:cNvSpPr>
                <a:spLocks noChangeShapeType="1"/>
              </p:cNvSpPr>
              <p:nvPr/>
            </p:nvSpPr>
            <p:spPr bwMode="auto">
              <a:xfrm>
                <a:off x="4700" y="428"/>
                <a:ext cx="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2" name="Line 9919"/>
              <p:cNvSpPr>
                <a:spLocks noChangeShapeType="1"/>
              </p:cNvSpPr>
              <p:nvPr/>
            </p:nvSpPr>
            <p:spPr bwMode="auto">
              <a:xfrm>
                <a:off x="4700" y="1745"/>
                <a:ext cx="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3" name="Line 9920"/>
              <p:cNvSpPr>
                <a:spLocks noChangeShapeType="1"/>
              </p:cNvSpPr>
              <p:nvPr/>
            </p:nvSpPr>
            <p:spPr bwMode="auto">
              <a:xfrm>
                <a:off x="4700" y="1525"/>
                <a:ext cx="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4" name="Line 9921"/>
              <p:cNvSpPr>
                <a:spLocks noChangeShapeType="1"/>
              </p:cNvSpPr>
              <p:nvPr/>
            </p:nvSpPr>
            <p:spPr bwMode="auto">
              <a:xfrm>
                <a:off x="4700" y="1306"/>
                <a:ext cx="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5" name="Line 9922"/>
              <p:cNvSpPr>
                <a:spLocks noChangeShapeType="1"/>
              </p:cNvSpPr>
              <p:nvPr/>
            </p:nvSpPr>
            <p:spPr bwMode="auto">
              <a:xfrm>
                <a:off x="4700" y="1086"/>
                <a:ext cx="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6" name="Line 9923"/>
              <p:cNvSpPr>
                <a:spLocks noChangeShapeType="1"/>
              </p:cNvSpPr>
              <p:nvPr/>
            </p:nvSpPr>
            <p:spPr bwMode="auto">
              <a:xfrm>
                <a:off x="4700" y="867"/>
                <a:ext cx="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7" name="Line 9924"/>
              <p:cNvSpPr>
                <a:spLocks noChangeShapeType="1"/>
              </p:cNvSpPr>
              <p:nvPr/>
            </p:nvSpPr>
            <p:spPr bwMode="auto">
              <a:xfrm>
                <a:off x="4700" y="647"/>
                <a:ext cx="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8" name="Line 9925"/>
              <p:cNvSpPr>
                <a:spLocks noChangeShapeType="1"/>
              </p:cNvSpPr>
              <p:nvPr/>
            </p:nvSpPr>
            <p:spPr bwMode="auto">
              <a:xfrm>
                <a:off x="5180" y="428"/>
                <a:ext cx="0" cy="13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9" name="Text Box 9926"/>
              <p:cNvSpPr txBox="1">
                <a:spLocks noChangeArrowheads="1"/>
              </p:cNvSpPr>
              <p:nvPr/>
            </p:nvSpPr>
            <p:spPr bwMode="auto">
              <a:xfrm>
                <a:off x="5160" y="898"/>
                <a:ext cx="360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p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0" name="Oval 9927"/>
              <p:cNvSpPr>
                <a:spLocks noChangeAspect="1" noChangeArrowheads="1"/>
              </p:cNvSpPr>
              <p:nvPr/>
            </p:nvSpPr>
            <p:spPr bwMode="auto">
              <a:xfrm>
                <a:off x="3010" y="400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1" name="Oval 9928"/>
              <p:cNvSpPr>
                <a:spLocks noChangeAspect="1" noChangeArrowheads="1"/>
              </p:cNvSpPr>
              <p:nvPr/>
            </p:nvSpPr>
            <p:spPr bwMode="auto">
              <a:xfrm>
                <a:off x="3010" y="543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2" name="Oval 9929"/>
              <p:cNvSpPr>
                <a:spLocks noChangeAspect="1" noChangeArrowheads="1"/>
              </p:cNvSpPr>
              <p:nvPr/>
            </p:nvSpPr>
            <p:spPr bwMode="auto">
              <a:xfrm>
                <a:off x="3010" y="693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3" name="Oval 9930"/>
              <p:cNvSpPr>
                <a:spLocks noChangeAspect="1" noChangeArrowheads="1"/>
              </p:cNvSpPr>
              <p:nvPr/>
            </p:nvSpPr>
            <p:spPr bwMode="auto">
              <a:xfrm>
                <a:off x="3020" y="1366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4" name="Oval 9931"/>
              <p:cNvSpPr>
                <a:spLocks noChangeAspect="1" noChangeArrowheads="1"/>
              </p:cNvSpPr>
              <p:nvPr/>
            </p:nvSpPr>
            <p:spPr bwMode="auto">
              <a:xfrm>
                <a:off x="3020" y="1509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5" name="Oval 9932"/>
              <p:cNvSpPr>
                <a:spLocks noChangeAspect="1" noChangeArrowheads="1"/>
              </p:cNvSpPr>
              <p:nvPr/>
            </p:nvSpPr>
            <p:spPr bwMode="auto">
              <a:xfrm>
                <a:off x="3020" y="1659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grpSp>
            <p:nvGrpSpPr>
              <p:cNvPr id="186" name="Group 9933"/>
              <p:cNvGrpSpPr>
                <a:grpSpLocks/>
              </p:cNvGrpSpPr>
              <p:nvPr/>
            </p:nvGrpSpPr>
            <p:grpSpPr bwMode="auto">
              <a:xfrm>
                <a:off x="2810" y="330"/>
                <a:ext cx="200" cy="1530"/>
                <a:chOff x="5810" y="210"/>
                <a:chExt cx="170" cy="1660"/>
              </a:xfrm>
            </p:grpSpPr>
            <p:sp>
              <p:nvSpPr>
                <p:cNvPr id="190" name="Line 9934"/>
                <p:cNvSpPr>
                  <a:spLocks noChangeShapeType="1"/>
                </p:cNvSpPr>
                <p:nvPr/>
              </p:nvSpPr>
              <p:spPr bwMode="auto">
                <a:xfrm>
                  <a:off x="5980" y="210"/>
                  <a:ext cx="0" cy="16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  <p:sp>
              <p:nvSpPr>
                <p:cNvPr id="191" name="Rectangle 9935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5810" y="220"/>
                  <a:ext cx="170" cy="1650"/>
                </a:xfrm>
                <a:prstGeom prst="rect">
                  <a:avLst/>
                </a:prstGeom>
                <a:pattFill prst="wdUpDiag">
                  <a:fgClr>
                    <a:srgbClr val="000000"/>
                  </a:fgClr>
                  <a:bgClr>
                    <a:srgbClr val="FFFFFF"/>
                  </a:bgClr>
                </a:patt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100"/>
                </a:p>
              </p:txBody>
            </p:sp>
          </p:grpSp>
          <p:sp>
            <p:nvSpPr>
              <p:cNvPr id="187" name="Freeform 9936"/>
              <p:cNvSpPr>
                <a:spLocks/>
              </p:cNvSpPr>
              <p:nvPr/>
            </p:nvSpPr>
            <p:spPr bwMode="auto">
              <a:xfrm>
                <a:off x="3140" y="810"/>
                <a:ext cx="280" cy="270"/>
              </a:xfrm>
              <a:custGeom>
                <a:avLst/>
                <a:gdLst>
                  <a:gd name="T0" fmla="*/ 0 w 280"/>
                  <a:gd name="T1" fmla="*/ 0 h 270"/>
                  <a:gd name="T2" fmla="*/ 0 w 280"/>
                  <a:gd name="T3" fmla="*/ 270 h 270"/>
                  <a:gd name="T4" fmla="*/ 280 w 280"/>
                  <a:gd name="T5" fmla="*/ 270 h 27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0" h="270">
                    <a:moveTo>
                      <a:pt x="0" y="0"/>
                    </a:moveTo>
                    <a:lnTo>
                      <a:pt x="0" y="270"/>
                    </a:lnTo>
                    <a:lnTo>
                      <a:pt x="28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 type="triangle" w="sm" len="med"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8" name="Text Box 9937"/>
              <p:cNvSpPr txBox="1">
                <a:spLocks noChangeArrowheads="1"/>
              </p:cNvSpPr>
              <p:nvPr/>
            </p:nvSpPr>
            <p:spPr bwMode="auto">
              <a:xfrm>
                <a:off x="3370" y="940"/>
                <a:ext cx="360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x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89" name="Text Box 9938"/>
              <p:cNvSpPr txBox="1">
                <a:spLocks noChangeArrowheads="1"/>
              </p:cNvSpPr>
              <p:nvPr/>
            </p:nvSpPr>
            <p:spPr bwMode="auto">
              <a:xfrm>
                <a:off x="3060" y="510"/>
                <a:ext cx="360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y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41" name="Group 9939"/>
            <p:cNvGrpSpPr>
              <a:grpSpLocks/>
            </p:cNvGrpSpPr>
            <p:nvPr/>
          </p:nvGrpSpPr>
          <p:grpSpPr bwMode="auto">
            <a:xfrm>
              <a:off x="6050" y="417"/>
              <a:ext cx="2710" cy="1043"/>
              <a:chOff x="5860" y="427"/>
              <a:chExt cx="2710" cy="1043"/>
            </a:xfrm>
          </p:grpSpPr>
          <p:sp>
            <p:nvSpPr>
              <p:cNvPr id="144" name="Rectangle 9940" descr="Wide upward diagonal"/>
              <p:cNvSpPr>
                <a:spLocks noChangeArrowheads="1"/>
              </p:cNvSpPr>
              <p:nvPr/>
            </p:nvSpPr>
            <p:spPr bwMode="auto">
              <a:xfrm rot="-5400000">
                <a:off x="7067" y="726"/>
                <a:ext cx="180" cy="1307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5" name="Freeform 9941"/>
              <p:cNvSpPr>
                <a:spLocks/>
              </p:cNvSpPr>
              <p:nvPr/>
            </p:nvSpPr>
            <p:spPr bwMode="auto">
              <a:xfrm>
                <a:off x="6190" y="497"/>
                <a:ext cx="1550" cy="653"/>
              </a:xfrm>
              <a:custGeom>
                <a:avLst/>
                <a:gdLst>
                  <a:gd name="T0" fmla="*/ 0 w 1550"/>
                  <a:gd name="T1" fmla="*/ 360 h 653"/>
                  <a:gd name="T2" fmla="*/ 0 w 1550"/>
                  <a:gd name="T3" fmla="*/ 0 h 653"/>
                  <a:gd name="T4" fmla="*/ 1550 w 1550"/>
                  <a:gd name="T5" fmla="*/ 0 h 653"/>
                  <a:gd name="T6" fmla="*/ 1550 w 1550"/>
                  <a:gd name="T7" fmla="*/ 653 h 653"/>
                  <a:gd name="T8" fmla="*/ 320 w 1550"/>
                  <a:gd name="T9" fmla="*/ 653 h 65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50" h="653">
                    <a:moveTo>
                      <a:pt x="0" y="360"/>
                    </a:moveTo>
                    <a:lnTo>
                      <a:pt x="0" y="0"/>
                    </a:lnTo>
                    <a:lnTo>
                      <a:pt x="1550" y="0"/>
                    </a:lnTo>
                    <a:lnTo>
                      <a:pt x="1550" y="653"/>
                    </a:lnTo>
                    <a:lnTo>
                      <a:pt x="320" y="65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6" name="Arc 9942"/>
              <p:cNvSpPr>
                <a:spLocks/>
              </p:cNvSpPr>
              <p:nvPr/>
            </p:nvSpPr>
            <p:spPr bwMode="auto">
              <a:xfrm flipV="1">
                <a:off x="6182" y="837"/>
                <a:ext cx="326" cy="331"/>
              </a:xfrm>
              <a:custGeom>
                <a:avLst/>
                <a:gdLst>
                  <a:gd name="T0" fmla="*/ 325 w 23037"/>
                  <a:gd name="T1" fmla="*/ 0 h 23446"/>
                  <a:gd name="T2" fmla="*/ 0 w 23037"/>
                  <a:gd name="T3" fmla="*/ 330 h 23446"/>
                  <a:gd name="T4" fmla="*/ 20 w 23037"/>
                  <a:gd name="T5" fmla="*/ 26 h 2344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3037" h="23446" fill="none" extrusionOk="0">
                    <a:moveTo>
                      <a:pt x="22957" y="0"/>
                    </a:moveTo>
                    <a:cubicBezTo>
                      <a:pt x="23010" y="613"/>
                      <a:pt x="23037" y="1229"/>
                      <a:pt x="23037" y="1846"/>
                    </a:cubicBezTo>
                    <a:cubicBezTo>
                      <a:pt x="23037" y="13775"/>
                      <a:pt x="13366" y="23446"/>
                      <a:pt x="1437" y="23446"/>
                    </a:cubicBezTo>
                    <a:cubicBezTo>
                      <a:pt x="957" y="23446"/>
                      <a:pt x="478" y="23430"/>
                      <a:pt x="-1" y="23398"/>
                    </a:cubicBezTo>
                  </a:path>
                  <a:path w="23037" h="23446" stroke="0" extrusionOk="0">
                    <a:moveTo>
                      <a:pt x="22957" y="0"/>
                    </a:moveTo>
                    <a:cubicBezTo>
                      <a:pt x="23010" y="613"/>
                      <a:pt x="23037" y="1229"/>
                      <a:pt x="23037" y="1846"/>
                    </a:cubicBezTo>
                    <a:cubicBezTo>
                      <a:pt x="23037" y="13775"/>
                      <a:pt x="13366" y="23446"/>
                      <a:pt x="1437" y="23446"/>
                    </a:cubicBezTo>
                    <a:cubicBezTo>
                      <a:pt x="957" y="23446"/>
                      <a:pt x="478" y="23430"/>
                      <a:pt x="-1" y="23398"/>
                    </a:cubicBezTo>
                    <a:lnTo>
                      <a:pt x="1437" y="1846"/>
                    </a:lnTo>
                    <a:lnTo>
                      <a:pt x="22957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7" name="Line 9943"/>
              <p:cNvSpPr>
                <a:spLocks noChangeShapeType="1"/>
              </p:cNvSpPr>
              <p:nvPr/>
            </p:nvSpPr>
            <p:spPr bwMode="auto">
              <a:xfrm>
                <a:off x="7750" y="495"/>
                <a:ext cx="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8" name="Line 9944"/>
              <p:cNvSpPr>
                <a:spLocks noChangeShapeType="1"/>
              </p:cNvSpPr>
              <p:nvPr/>
            </p:nvSpPr>
            <p:spPr bwMode="auto">
              <a:xfrm>
                <a:off x="7750" y="1153"/>
                <a:ext cx="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9" name="Line 9945"/>
              <p:cNvSpPr>
                <a:spLocks noChangeShapeType="1"/>
              </p:cNvSpPr>
              <p:nvPr/>
            </p:nvSpPr>
            <p:spPr bwMode="auto">
              <a:xfrm>
                <a:off x="7750" y="934"/>
                <a:ext cx="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0" name="Line 9946"/>
              <p:cNvSpPr>
                <a:spLocks noChangeShapeType="1"/>
              </p:cNvSpPr>
              <p:nvPr/>
            </p:nvSpPr>
            <p:spPr bwMode="auto">
              <a:xfrm>
                <a:off x="7750" y="714"/>
                <a:ext cx="4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1" name="Line 9947"/>
              <p:cNvSpPr>
                <a:spLocks noChangeShapeType="1"/>
              </p:cNvSpPr>
              <p:nvPr/>
            </p:nvSpPr>
            <p:spPr bwMode="auto">
              <a:xfrm>
                <a:off x="8230" y="495"/>
                <a:ext cx="0" cy="65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2" name="Text Box 9948"/>
              <p:cNvSpPr txBox="1">
                <a:spLocks noChangeArrowheads="1"/>
              </p:cNvSpPr>
              <p:nvPr/>
            </p:nvSpPr>
            <p:spPr bwMode="auto">
              <a:xfrm>
                <a:off x="8210" y="655"/>
                <a:ext cx="360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p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53" name="Oval 9949"/>
              <p:cNvSpPr>
                <a:spLocks noChangeAspect="1" noChangeArrowheads="1"/>
              </p:cNvSpPr>
              <p:nvPr/>
            </p:nvSpPr>
            <p:spPr bwMode="auto">
              <a:xfrm>
                <a:off x="6060" y="467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4" name="Oval 9950"/>
              <p:cNvSpPr>
                <a:spLocks noChangeAspect="1" noChangeArrowheads="1"/>
              </p:cNvSpPr>
              <p:nvPr/>
            </p:nvSpPr>
            <p:spPr bwMode="auto">
              <a:xfrm>
                <a:off x="6060" y="610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5" name="Oval 9951"/>
              <p:cNvSpPr>
                <a:spLocks noChangeAspect="1" noChangeArrowheads="1"/>
              </p:cNvSpPr>
              <p:nvPr/>
            </p:nvSpPr>
            <p:spPr bwMode="auto">
              <a:xfrm>
                <a:off x="6060" y="760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6" name="Oval 9952"/>
              <p:cNvSpPr>
                <a:spLocks noChangeAspect="1" noChangeArrowheads="1"/>
              </p:cNvSpPr>
              <p:nvPr/>
            </p:nvSpPr>
            <p:spPr bwMode="auto">
              <a:xfrm>
                <a:off x="6530" y="1166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7" name="Oval 9953"/>
              <p:cNvSpPr>
                <a:spLocks noChangeAspect="1" noChangeArrowheads="1"/>
              </p:cNvSpPr>
              <p:nvPr/>
            </p:nvSpPr>
            <p:spPr bwMode="auto">
              <a:xfrm>
                <a:off x="6715" y="1166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8" name="Oval 9954"/>
              <p:cNvSpPr>
                <a:spLocks noChangeAspect="1" noChangeArrowheads="1"/>
              </p:cNvSpPr>
              <p:nvPr/>
            </p:nvSpPr>
            <p:spPr bwMode="auto">
              <a:xfrm>
                <a:off x="6901" y="1166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9" name="Line 9955"/>
              <p:cNvSpPr>
                <a:spLocks noChangeShapeType="1"/>
              </p:cNvSpPr>
              <p:nvPr/>
            </p:nvSpPr>
            <p:spPr bwMode="auto">
              <a:xfrm>
                <a:off x="6060" y="427"/>
                <a:ext cx="0" cy="5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0" name="Rectangle 9956" descr="Wide upward diagonal"/>
              <p:cNvSpPr>
                <a:spLocks noChangeArrowheads="1"/>
              </p:cNvSpPr>
              <p:nvPr/>
            </p:nvSpPr>
            <p:spPr bwMode="auto">
              <a:xfrm>
                <a:off x="5860" y="430"/>
                <a:ext cx="200" cy="517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1" name="Freeform 9957"/>
              <p:cNvSpPr>
                <a:spLocks/>
              </p:cNvSpPr>
              <p:nvPr/>
            </p:nvSpPr>
            <p:spPr bwMode="auto">
              <a:xfrm>
                <a:off x="6190" y="877"/>
                <a:ext cx="280" cy="270"/>
              </a:xfrm>
              <a:custGeom>
                <a:avLst/>
                <a:gdLst>
                  <a:gd name="T0" fmla="*/ 0 w 280"/>
                  <a:gd name="T1" fmla="*/ 0 h 270"/>
                  <a:gd name="T2" fmla="*/ 0 w 280"/>
                  <a:gd name="T3" fmla="*/ 270 h 270"/>
                  <a:gd name="T4" fmla="*/ 280 w 280"/>
                  <a:gd name="T5" fmla="*/ 270 h 27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0" h="270">
                    <a:moveTo>
                      <a:pt x="0" y="0"/>
                    </a:moveTo>
                    <a:lnTo>
                      <a:pt x="0" y="270"/>
                    </a:lnTo>
                    <a:lnTo>
                      <a:pt x="28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 type="triangle" w="sm" len="med"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2" name="Text Box 9958"/>
              <p:cNvSpPr txBox="1">
                <a:spLocks noChangeArrowheads="1"/>
              </p:cNvSpPr>
              <p:nvPr/>
            </p:nvSpPr>
            <p:spPr bwMode="auto">
              <a:xfrm>
                <a:off x="6430" y="897"/>
                <a:ext cx="360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x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3" name="Text Box 9959"/>
              <p:cNvSpPr txBox="1">
                <a:spLocks noChangeArrowheads="1"/>
              </p:cNvSpPr>
              <p:nvPr/>
            </p:nvSpPr>
            <p:spPr bwMode="auto">
              <a:xfrm>
                <a:off x="6110" y="577"/>
                <a:ext cx="360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y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4" name="Oval 9960"/>
              <p:cNvSpPr>
                <a:spLocks noChangeAspect="1" noChangeArrowheads="1"/>
              </p:cNvSpPr>
              <p:nvPr/>
            </p:nvSpPr>
            <p:spPr bwMode="auto">
              <a:xfrm>
                <a:off x="7086" y="1166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5" name="Oval 9961"/>
              <p:cNvSpPr>
                <a:spLocks noChangeAspect="1" noChangeArrowheads="1"/>
              </p:cNvSpPr>
              <p:nvPr/>
            </p:nvSpPr>
            <p:spPr bwMode="auto">
              <a:xfrm>
                <a:off x="7272" y="1166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6" name="Oval 9962"/>
              <p:cNvSpPr>
                <a:spLocks noChangeAspect="1" noChangeArrowheads="1"/>
              </p:cNvSpPr>
              <p:nvPr/>
            </p:nvSpPr>
            <p:spPr bwMode="auto">
              <a:xfrm>
                <a:off x="7457" y="1166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7" name="Oval 9963"/>
              <p:cNvSpPr>
                <a:spLocks noChangeAspect="1" noChangeArrowheads="1"/>
              </p:cNvSpPr>
              <p:nvPr/>
            </p:nvSpPr>
            <p:spPr bwMode="auto">
              <a:xfrm>
                <a:off x="7643" y="1166"/>
                <a:ext cx="115" cy="115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8" name="Line 9964"/>
              <p:cNvSpPr>
                <a:spLocks noChangeShapeType="1"/>
              </p:cNvSpPr>
              <p:nvPr/>
            </p:nvSpPr>
            <p:spPr bwMode="auto">
              <a:xfrm>
                <a:off x="6490" y="1280"/>
                <a:ext cx="131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74459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900"/>
          <p:cNvGrpSpPr>
            <a:grpSpLocks/>
          </p:cNvGrpSpPr>
          <p:nvPr/>
        </p:nvGrpSpPr>
        <p:grpSpPr bwMode="auto">
          <a:xfrm>
            <a:off x="2057400" y="271463"/>
            <a:ext cx="2206625" cy="1173163"/>
            <a:chOff x="3230" y="4273"/>
            <a:chExt cx="3475" cy="1847"/>
          </a:xfrm>
        </p:grpSpPr>
        <p:sp>
          <p:nvSpPr>
            <p:cNvPr id="4" name="Line 9901"/>
            <p:cNvSpPr>
              <a:spLocks noChangeShapeType="1"/>
            </p:cNvSpPr>
            <p:nvPr/>
          </p:nvSpPr>
          <p:spPr bwMode="auto">
            <a:xfrm>
              <a:off x="6365" y="5059"/>
              <a:ext cx="0" cy="6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9902"/>
            <p:cNvGrpSpPr>
              <a:grpSpLocks/>
            </p:cNvGrpSpPr>
            <p:nvPr/>
          </p:nvGrpSpPr>
          <p:grpSpPr bwMode="auto">
            <a:xfrm>
              <a:off x="4585" y="4989"/>
              <a:ext cx="340" cy="340"/>
              <a:chOff x="4280" y="930"/>
              <a:chExt cx="340" cy="340"/>
            </a:xfrm>
          </p:grpSpPr>
          <p:sp>
            <p:nvSpPr>
              <p:cNvPr id="15" name="Text Box 9903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1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" name="Oval 9904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" name="Text Box 9905"/>
            <p:cNvSpPr txBox="1">
              <a:spLocks noChangeArrowheads="1"/>
            </p:cNvSpPr>
            <p:nvPr/>
          </p:nvSpPr>
          <p:spPr bwMode="auto">
            <a:xfrm>
              <a:off x="6375" y="5049"/>
              <a:ext cx="33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Rectangle 9906"/>
            <p:cNvSpPr>
              <a:spLocks noChangeArrowheads="1"/>
            </p:cNvSpPr>
            <p:nvPr/>
          </p:nvSpPr>
          <p:spPr bwMode="auto">
            <a:xfrm>
              <a:off x="3230" y="4800"/>
              <a:ext cx="1320" cy="132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9907"/>
            <p:cNvSpPr>
              <a:spLocks noChangeShapeType="1"/>
            </p:cNvSpPr>
            <p:nvPr/>
          </p:nvSpPr>
          <p:spPr bwMode="auto">
            <a:xfrm>
              <a:off x="3890" y="4800"/>
              <a:ext cx="0" cy="13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9908"/>
            <p:cNvSpPr>
              <a:spLocks noChangeShapeType="1"/>
            </p:cNvSpPr>
            <p:nvPr/>
          </p:nvSpPr>
          <p:spPr bwMode="auto">
            <a:xfrm>
              <a:off x="3230" y="5460"/>
              <a:ext cx="13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AutoShape 9909"/>
            <p:cNvSpPr>
              <a:spLocks noChangeArrowheads="1"/>
            </p:cNvSpPr>
            <p:nvPr/>
          </p:nvSpPr>
          <p:spPr bwMode="auto">
            <a:xfrm rot="552662">
              <a:off x="4470" y="5519"/>
              <a:ext cx="1990" cy="15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Oval 9910"/>
            <p:cNvSpPr>
              <a:spLocks noChangeAspect="1" noChangeArrowheads="1"/>
            </p:cNvSpPr>
            <p:nvPr/>
          </p:nvSpPr>
          <p:spPr bwMode="auto">
            <a:xfrm>
              <a:off x="4518" y="541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AutoShape 9911"/>
            <p:cNvSpPr>
              <a:spLocks noChangeArrowheads="1"/>
            </p:cNvSpPr>
            <p:nvPr/>
          </p:nvSpPr>
          <p:spPr bwMode="auto">
            <a:xfrm>
              <a:off x="4490" y="5376"/>
              <a:ext cx="1990" cy="15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767676"/>
                      </a:gs>
                      <a:gs pos="50000">
                        <a:srgbClr val="FFFFFF"/>
                      </a:gs>
                      <a:gs pos="100000">
                        <a:srgbClr val="767676"/>
                      </a:gs>
                    </a:gsLst>
                    <a:lin ang="5400000" scaled="1"/>
                  </a:gra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9912"/>
            <p:cNvSpPr txBox="1">
              <a:spLocks noChangeArrowheads="1"/>
            </p:cNvSpPr>
            <p:nvPr/>
          </p:nvSpPr>
          <p:spPr bwMode="auto">
            <a:xfrm>
              <a:off x="4805" y="5786"/>
              <a:ext cx="145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Frame element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Text Box 9913"/>
            <p:cNvSpPr txBox="1">
              <a:spLocks noChangeArrowheads="1"/>
            </p:cNvSpPr>
            <p:nvPr/>
          </p:nvSpPr>
          <p:spPr bwMode="auto">
            <a:xfrm>
              <a:off x="3265" y="4273"/>
              <a:ext cx="1250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Plane solid element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8" name="Group 9862"/>
          <p:cNvGrpSpPr>
            <a:grpSpLocks/>
          </p:cNvGrpSpPr>
          <p:nvPr/>
        </p:nvGrpSpPr>
        <p:grpSpPr bwMode="auto">
          <a:xfrm>
            <a:off x="1357313" y="1800792"/>
            <a:ext cx="4295775" cy="1355005"/>
            <a:chOff x="2745" y="3275"/>
            <a:chExt cx="6765" cy="2133"/>
          </a:xfrm>
        </p:grpSpPr>
        <p:sp>
          <p:nvSpPr>
            <p:cNvPr id="19" name="AutoShape 9863"/>
            <p:cNvSpPr>
              <a:spLocks noChangeArrowheads="1"/>
            </p:cNvSpPr>
            <p:nvPr/>
          </p:nvSpPr>
          <p:spPr bwMode="auto">
            <a:xfrm>
              <a:off x="3310" y="4384"/>
              <a:ext cx="2490" cy="15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pSp>
          <p:nvGrpSpPr>
            <p:cNvPr id="20" name="Group 9864"/>
            <p:cNvGrpSpPr>
              <a:grpSpLocks/>
            </p:cNvGrpSpPr>
            <p:nvPr/>
          </p:nvGrpSpPr>
          <p:grpSpPr bwMode="auto">
            <a:xfrm>
              <a:off x="7150" y="4084"/>
              <a:ext cx="340" cy="340"/>
              <a:chOff x="4280" y="930"/>
              <a:chExt cx="340" cy="340"/>
            </a:xfrm>
          </p:grpSpPr>
          <p:sp>
            <p:nvSpPr>
              <p:cNvPr id="54" name="Text Box 9865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2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" name="Oval 9866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21" name="Group 9867"/>
            <p:cNvGrpSpPr>
              <a:grpSpLocks/>
            </p:cNvGrpSpPr>
            <p:nvPr/>
          </p:nvGrpSpPr>
          <p:grpSpPr bwMode="auto">
            <a:xfrm>
              <a:off x="7570" y="4924"/>
              <a:ext cx="340" cy="340"/>
              <a:chOff x="4280" y="930"/>
              <a:chExt cx="340" cy="340"/>
            </a:xfrm>
          </p:grpSpPr>
          <p:sp>
            <p:nvSpPr>
              <p:cNvPr id="52" name="Text Box 9868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3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" name="Oval 9869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22" name="Rectangle 9870"/>
            <p:cNvSpPr>
              <a:spLocks noChangeArrowheads="1"/>
            </p:cNvSpPr>
            <p:nvPr/>
          </p:nvSpPr>
          <p:spPr bwMode="auto">
            <a:xfrm>
              <a:off x="2745" y="3802"/>
              <a:ext cx="1320" cy="132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" name="Line 9871"/>
            <p:cNvSpPr>
              <a:spLocks noChangeShapeType="1"/>
            </p:cNvSpPr>
            <p:nvPr/>
          </p:nvSpPr>
          <p:spPr bwMode="auto">
            <a:xfrm>
              <a:off x="9350" y="3811"/>
              <a:ext cx="0" cy="6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pSp>
          <p:nvGrpSpPr>
            <p:cNvPr id="24" name="Group 9872"/>
            <p:cNvGrpSpPr>
              <a:grpSpLocks/>
            </p:cNvGrpSpPr>
            <p:nvPr/>
          </p:nvGrpSpPr>
          <p:grpSpPr bwMode="auto">
            <a:xfrm>
              <a:off x="7520" y="3471"/>
              <a:ext cx="340" cy="340"/>
              <a:chOff x="4280" y="930"/>
              <a:chExt cx="340" cy="340"/>
            </a:xfrm>
          </p:grpSpPr>
          <p:sp>
            <p:nvSpPr>
              <p:cNvPr id="50" name="Text Box 9873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  <a:cs typeface="Times New Roman" panose="02020603050405020304" pitchFamily="18" charset="0"/>
                  </a:rPr>
                  <a:t>1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" name="Oval 9874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25" name="Text Box 9875"/>
            <p:cNvSpPr txBox="1">
              <a:spLocks noChangeArrowheads="1"/>
            </p:cNvSpPr>
            <p:nvPr/>
          </p:nvSpPr>
          <p:spPr bwMode="auto">
            <a:xfrm>
              <a:off x="9180" y="3541"/>
              <a:ext cx="33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Line 9876"/>
            <p:cNvSpPr>
              <a:spLocks noChangeShapeType="1"/>
            </p:cNvSpPr>
            <p:nvPr/>
          </p:nvSpPr>
          <p:spPr bwMode="auto">
            <a:xfrm>
              <a:off x="3405" y="3802"/>
              <a:ext cx="0" cy="13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" name="Line 9877"/>
            <p:cNvSpPr>
              <a:spLocks noChangeShapeType="1"/>
            </p:cNvSpPr>
            <p:nvPr/>
          </p:nvSpPr>
          <p:spPr bwMode="auto">
            <a:xfrm>
              <a:off x="2745" y="4462"/>
              <a:ext cx="13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8" name="Oval 9878"/>
            <p:cNvSpPr>
              <a:spLocks noChangeAspect="1" noChangeArrowheads="1"/>
            </p:cNvSpPr>
            <p:nvPr/>
          </p:nvSpPr>
          <p:spPr bwMode="auto">
            <a:xfrm>
              <a:off x="4023" y="4428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9" name="Text Box 9879"/>
            <p:cNvSpPr txBox="1">
              <a:spLocks noChangeArrowheads="1"/>
            </p:cNvSpPr>
            <p:nvPr/>
          </p:nvSpPr>
          <p:spPr bwMode="auto">
            <a:xfrm>
              <a:off x="3880" y="4888"/>
              <a:ext cx="1000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Frame elements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Text Box 9880"/>
            <p:cNvSpPr txBox="1">
              <a:spLocks noChangeArrowheads="1"/>
            </p:cNvSpPr>
            <p:nvPr/>
          </p:nvSpPr>
          <p:spPr bwMode="auto">
            <a:xfrm>
              <a:off x="2780" y="3275"/>
              <a:ext cx="1250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Plane solid element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Oval 9881"/>
            <p:cNvSpPr>
              <a:spLocks noChangeAspect="1" noChangeArrowheads="1"/>
            </p:cNvSpPr>
            <p:nvPr/>
          </p:nvSpPr>
          <p:spPr bwMode="auto">
            <a:xfrm>
              <a:off x="3369" y="4422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2" name="Freeform 9882"/>
            <p:cNvSpPr>
              <a:spLocks/>
            </p:cNvSpPr>
            <p:nvPr/>
          </p:nvSpPr>
          <p:spPr bwMode="auto">
            <a:xfrm>
              <a:off x="3765" y="4523"/>
              <a:ext cx="680" cy="350"/>
            </a:xfrm>
            <a:custGeom>
              <a:avLst/>
              <a:gdLst>
                <a:gd name="T0" fmla="*/ 0 w 680"/>
                <a:gd name="T1" fmla="*/ 0 h 350"/>
                <a:gd name="T2" fmla="*/ 550 w 680"/>
                <a:gd name="T3" fmla="*/ 350 h 350"/>
                <a:gd name="T4" fmla="*/ 680 w 680"/>
                <a:gd name="T5" fmla="*/ 20 h 3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80" h="350">
                  <a:moveTo>
                    <a:pt x="0" y="0"/>
                  </a:moveTo>
                  <a:lnTo>
                    <a:pt x="550" y="350"/>
                  </a:lnTo>
                  <a:lnTo>
                    <a:pt x="680" y="2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3" name="AutoShape 9883"/>
            <p:cNvSpPr>
              <a:spLocks noChangeArrowheads="1"/>
            </p:cNvSpPr>
            <p:nvPr/>
          </p:nvSpPr>
          <p:spPr bwMode="auto">
            <a:xfrm>
              <a:off x="7450" y="4391"/>
              <a:ext cx="1990" cy="15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4" name="Rectangle 9884"/>
            <p:cNvSpPr>
              <a:spLocks noChangeArrowheads="1"/>
            </p:cNvSpPr>
            <p:nvPr/>
          </p:nvSpPr>
          <p:spPr bwMode="auto">
            <a:xfrm>
              <a:off x="6215" y="3809"/>
              <a:ext cx="1320" cy="132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5" name="Line 9885"/>
            <p:cNvSpPr>
              <a:spLocks noChangeShapeType="1"/>
            </p:cNvSpPr>
            <p:nvPr/>
          </p:nvSpPr>
          <p:spPr bwMode="auto">
            <a:xfrm>
              <a:off x="6875" y="3809"/>
              <a:ext cx="0" cy="13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Line 9886"/>
            <p:cNvSpPr>
              <a:spLocks noChangeShapeType="1"/>
            </p:cNvSpPr>
            <p:nvPr/>
          </p:nvSpPr>
          <p:spPr bwMode="auto">
            <a:xfrm>
              <a:off x="6215" y="4469"/>
              <a:ext cx="13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Oval 9887"/>
            <p:cNvSpPr>
              <a:spLocks noChangeAspect="1" noChangeArrowheads="1"/>
            </p:cNvSpPr>
            <p:nvPr/>
          </p:nvSpPr>
          <p:spPr bwMode="auto">
            <a:xfrm>
              <a:off x="7493" y="4435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8" name="Text Box 9888"/>
            <p:cNvSpPr txBox="1">
              <a:spLocks noChangeArrowheads="1"/>
            </p:cNvSpPr>
            <p:nvPr/>
          </p:nvSpPr>
          <p:spPr bwMode="auto">
            <a:xfrm>
              <a:off x="8370" y="4555"/>
              <a:ext cx="1000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Frame elements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Text Box 9889"/>
            <p:cNvSpPr txBox="1">
              <a:spLocks noChangeArrowheads="1"/>
            </p:cNvSpPr>
            <p:nvPr/>
          </p:nvSpPr>
          <p:spPr bwMode="auto">
            <a:xfrm>
              <a:off x="6250" y="3282"/>
              <a:ext cx="1250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Plane solid element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Line 9890"/>
            <p:cNvSpPr>
              <a:spLocks noChangeShapeType="1"/>
            </p:cNvSpPr>
            <p:nvPr/>
          </p:nvSpPr>
          <p:spPr bwMode="auto">
            <a:xfrm>
              <a:off x="5690" y="3768"/>
              <a:ext cx="0" cy="6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Text Box 9891"/>
            <p:cNvSpPr txBox="1">
              <a:spLocks noChangeArrowheads="1"/>
            </p:cNvSpPr>
            <p:nvPr/>
          </p:nvSpPr>
          <p:spPr bwMode="auto">
            <a:xfrm>
              <a:off x="5530" y="3483"/>
              <a:ext cx="33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AutoShape 9894"/>
            <p:cNvSpPr>
              <a:spLocks noChangeArrowheads="1"/>
            </p:cNvSpPr>
            <p:nvPr/>
          </p:nvSpPr>
          <p:spPr bwMode="auto">
            <a:xfrm>
              <a:off x="7545" y="4123"/>
              <a:ext cx="260" cy="260"/>
            </a:xfrm>
            <a:prstGeom prst="rtTriangle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AutoShape 9895"/>
            <p:cNvSpPr>
              <a:spLocks noChangeArrowheads="1"/>
            </p:cNvSpPr>
            <p:nvPr/>
          </p:nvSpPr>
          <p:spPr bwMode="auto">
            <a:xfrm flipV="1">
              <a:off x="7545" y="4548"/>
              <a:ext cx="260" cy="260"/>
            </a:xfrm>
            <a:prstGeom prst="rtTriangle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Text Box 9896"/>
            <p:cNvSpPr txBox="1">
              <a:spLocks noChangeArrowheads="1"/>
            </p:cNvSpPr>
            <p:nvPr/>
          </p:nvSpPr>
          <p:spPr bwMode="auto">
            <a:xfrm>
              <a:off x="7990" y="3802"/>
              <a:ext cx="100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Constraint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Line 9897"/>
            <p:cNvSpPr>
              <a:spLocks noChangeShapeType="1"/>
            </p:cNvSpPr>
            <p:nvPr/>
          </p:nvSpPr>
          <p:spPr bwMode="auto">
            <a:xfrm flipH="1">
              <a:off x="7735" y="4043"/>
              <a:ext cx="370" cy="2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8" name="Line 9898"/>
            <p:cNvSpPr>
              <a:spLocks noChangeShapeType="1"/>
            </p:cNvSpPr>
            <p:nvPr/>
          </p:nvSpPr>
          <p:spPr bwMode="auto">
            <a:xfrm>
              <a:off x="7040" y="3803"/>
              <a:ext cx="0" cy="13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9" name="Text Box 9899"/>
            <p:cNvSpPr txBox="1">
              <a:spLocks noChangeArrowheads="1"/>
            </p:cNvSpPr>
            <p:nvPr/>
          </p:nvSpPr>
          <p:spPr bwMode="auto">
            <a:xfrm>
              <a:off x="6990" y="4518"/>
              <a:ext cx="33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h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7" name="Group 9819"/>
          <p:cNvGrpSpPr>
            <a:grpSpLocks/>
          </p:cNvGrpSpPr>
          <p:nvPr/>
        </p:nvGrpSpPr>
        <p:grpSpPr bwMode="auto">
          <a:xfrm>
            <a:off x="1446213" y="3495446"/>
            <a:ext cx="3879850" cy="1500188"/>
            <a:chOff x="2920" y="4304"/>
            <a:chExt cx="6110" cy="2363"/>
          </a:xfrm>
        </p:grpSpPr>
        <p:sp>
          <p:nvSpPr>
            <p:cNvPr id="58" name="Line 9820"/>
            <p:cNvSpPr>
              <a:spLocks noChangeShapeType="1"/>
            </p:cNvSpPr>
            <p:nvPr/>
          </p:nvSpPr>
          <p:spPr bwMode="auto">
            <a:xfrm flipV="1">
              <a:off x="7380" y="4358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9" name="AutoShape 9821"/>
            <p:cNvSpPr>
              <a:spLocks noChangeArrowheads="1"/>
            </p:cNvSpPr>
            <p:nvPr/>
          </p:nvSpPr>
          <p:spPr bwMode="auto">
            <a:xfrm>
              <a:off x="2920" y="4910"/>
              <a:ext cx="1770" cy="1070"/>
            </a:xfrm>
            <a:prstGeom prst="parallelogram">
              <a:avLst>
                <a:gd name="adj" fmla="val 41355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0" name="AutoShape 9822"/>
            <p:cNvSpPr>
              <a:spLocks noChangeArrowheads="1"/>
            </p:cNvSpPr>
            <p:nvPr/>
          </p:nvSpPr>
          <p:spPr bwMode="auto">
            <a:xfrm>
              <a:off x="3660" y="4640"/>
              <a:ext cx="1770" cy="1070"/>
            </a:xfrm>
            <a:prstGeom prst="parallelogram">
              <a:avLst>
                <a:gd name="adj" fmla="val 41355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1" name="Line 9823"/>
            <p:cNvSpPr>
              <a:spLocks noChangeShapeType="1"/>
            </p:cNvSpPr>
            <p:nvPr/>
          </p:nvSpPr>
          <p:spPr bwMode="auto">
            <a:xfrm>
              <a:off x="3030" y="5710"/>
              <a:ext cx="13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2" name="Line 9824"/>
            <p:cNvSpPr>
              <a:spLocks noChangeShapeType="1"/>
            </p:cNvSpPr>
            <p:nvPr/>
          </p:nvSpPr>
          <p:spPr bwMode="auto">
            <a:xfrm>
              <a:off x="3140" y="5440"/>
              <a:ext cx="13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3" name="Line 9825"/>
            <p:cNvSpPr>
              <a:spLocks noChangeShapeType="1"/>
            </p:cNvSpPr>
            <p:nvPr/>
          </p:nvSpPr>
          <p:spPr bwMode="auto">
            <a:xfrm>
              <a:off x="3250" y="5170"/>
              <a:ext cx="13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4" name="Line 9826"/>
            <p:cNvSpPr>
              <a:spLocks noChangeShapeType="1"/>
            </p:cNvSpPr>
            <p:nvPr/>
          </p:nvSpPr>
          <p:spPr bwMode="auto">
            <a:xfrm flipV="1">
              <a:off x="3220" y="4920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5" name="Line 9827"/>
            <p:cNvSpPr>
              <a:spLocks noChangeShapeType="1"/>
            </p:cNvSpPr>
            <p:nvPr/>
          </p:nvSpPr>
          <p:spPr bwMode="auto">
            <a:xfrm flipV="1">
              <a:off x="3560" y="4917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6" name="Line 9828"/>
            <p:cNvSpPr>
              <a:spLocks noChangeShapeType="1"/>
            </p:cNvSpPr>
            <p:nvPr/>
          </p:nvSpPr>
          <p:spPr bwMode="auto">
            <a:xfrm flipV="1">
              <a:off x="3910" y="4917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7" name="Line 9829"/>
            <p:cNvSpPr>
              <a:spLocks noChangeShapeType="1"/>
            </p:cNvSpPr>
            <p:nvPr/>
          </p:nvSpPr>
          <p:spPr bwMode="auto">
            <a:xfrm flipV="1">
              <a:off x="4700" y="4644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8" name="Line 9830"/>
            <p:cNvSpPr>
              <a:spLocks noChangeShapeType="1"/>
            </p:cNvSpPr>
            <p:nvPr/>
          </p:nvSpPr>
          <p:spPr bwMode="auto">
            <a:xfrm>
              <a:off x="3980" y="4910"/>
              <a:ext cx="13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9" name="Line 9831"/>
            <p:cNvSpPr>
              <a:spLocks noChangeShapeType="1"/>
            </p:cNvSpPr>
            <p:nvPr/>
          </p:nvSpPr>
          <p:spPr bwMode="auto">
            <a:xfrm>
              <a:off x="3880" y="5177"/>
              <a:ext cx="13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0" name="Line 9832"/>
            <p:cNvSpPr>
              <a:spLocks noChangeShapeType="1"/>
            </p:cNvSpPr>
            <p:nvPr/>
          </p:nvSpPr>
          <p:spPr bwMode="auto">
            <a:xfrm>
              <a:off x="3760" y="5447"/>
              <a:ext cx="13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1" name="Oval 9833"/>
            <p:cNvSpPr>
              <a:spLocks noChangeAspect="1" noChangeArrowheads="1"/>
            </p:cNvSpPr>
            <p:nvPr/>
          </p:nvSpPr>
          <p:spPr bwMode="auto">
            <a:xfrm>
              <a:off x="4080" y="5390"/>
              <a:ext cx="101" cy="10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2" name="Text Box 9834"/>
            <p:cNvSpPr txBox="1">
              <a:spLocks noChangeArrowheads="1"/>
            </p:cNvSpPr>
            <p:nvPr/>
          </p:nvSpPr>
          <p:spPr bwMode="auto">
            <a:xfrm>
              <a:off x="3160" y="6360"/>
              <a:ext cx="155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Nodal coupling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Line 9835"/>
            <p:cNvSpPr>
              <a:spLocks noChangeShapeType="1"/>
            </p:cNvSpPr>
            <p:nvPr/>
          </p:nvSpPr>
          <p:spPr bwMode="auto">
            <a:xfrm flipV="1">
              <a:off x="3920" y="5510"/>
              <a:ext cx="200" cy="8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4" name="Text Box 9836"/>
            <p:cNvSpPr txBox="1">
              <a:spLocks noChangeArrowheads="1"/>
            </p:cNvSpPr>
            <p:nvPr/>
          </p:nvSpPr>
          <p:spPr bwMode="auto">
            <a:xfrm>
              <a:off x="3030" y="4567"/>
              <a:ext cx="94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Plate 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Line 9837"/>
            <p:cNvSpPr>
              <a:spLocks noChangeShapeType="1"/>
            </p:cNvSpPr>
            <p:nvPr/>
          </p:nvSpPr>
          <p:spPr bwMode="auto">
            <a:xfrm flipV="1">
              <a:off x="4370" y="4641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6" name="Line 9838"/>
            <p:cNvSpPr>
              <a:spLocks noChangeShapeType="1"/>
            </p:cNvSpPr>
            <p:nvPr/>
          </p:nvSpPr>
          <p:spPr bwMode="auto">
            <a:xfrm flipV="1">
              <a:off x="4020" y="4641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7" name="Text Box 9839"/>
            <p:cNvSpPr txBox="1">
              <a:spLocks noChangeArrowheads="1"/>
            </p:cNvSpPr>
            <p:nvPr/>
          </p:nvSpPr>
          <p:spPr bwMode="auto">
            <a:xfrm>
              <a:off x="4330" y="4304"/>
              <a:ext cx="94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Plate 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AutoShape 9840"/>
            <p:cNvSpPr>
              <a:spLocks noChangeArrowheads="1"/>
            </p:cNvSpPr>
            <p:nvPr/>
          </p:nvSpPr>
          <p:spPr bwMode="auto">
            <a:xfrm>
              <a:off x="6280" y="5257"/>
              <a:ext cx="1770" cy="1070"/>
            </a:xfrm>
            <a:prstGeom prst="parallelogram">
              <a:avLst>
                <a:gd name="adj" fmla="val 41355"/>
              </a:avLst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9" name="Line 9841"/>
            <p:cNvSpPr>
              <a:spLocks noChangeShapeType="1"/>
            </p:cNvSpPr>
            <p:nvPr/>
          </p:nvSpPr>
          <p:spPr bwMode="auto">
            <a:xfrm flipV="1">
              <a:off x="6920" y="5264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0" name="Line 9842"/>
            <p:cNvSpPr>
              <a:spLocks noChangeShapeType="1"/>
            </p:cNvSpPr>
            <p:nvPr/>
          </p:nvSpPr>
          <p:spPr bwMode="auto">
            <a:xfrm flipV="1">
              <a:off x="7270" y="5264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1" name="AutoShape 9843"/>
            <p:cNvSpPr>
              <a:spLocks noChangeArrowheads="1"/>
            </p:cNvSpPr>
            <p:nvPr/>
          </p:nvSpPr>
          <p:spPr bwMode="auto">
            <a:xfrm>
              <a:off x="7020" y="4357"/>
              <a:ext cx="1770" cy="1070"/>
            </a:xfrm>
            <a:prstGeom prst="parallelogram">
              <a:avLst>
                <a:gd name="adj" fmla="val 41355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2" name="Line 9844"/>
            <p:cNvSpPr>
              <a:spLocks noChangeShapeType="1"/>
            </p:cNvSpPr>
            <p:nvPr/>
          </p:nvSpPr>
          <p:spPr bwMode="auto">
            <a:xfrm>
              <a:off x="6390" y="6057"/>
              <a:ext cx="13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3" name="Line 9845"/>
            <p:cNvSpPr>
              <a:spLocks noChangeShapeType="1"/>
            </p:cNvSpPr>
            <p:nvPr/>
          </p:nvSpPr>
          <p:spPr bwMode="auto">
            <a:xfrm>
              <a:off x="6500" y="5787"/>
              <a:ext cx="13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4" name="Line 9846"/>
            <p:cNvSpPr>
              <a:spLocks noChangeShapeType="1"/>
            </p:cNvSpPr>
            <p:nvPr/>
          </p:nvSpPr>
          <p:spPr bwMode="auto">
            <a:xfrm>
              <a:off x="6610" y="5517"/>
              <a:ext cx="13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5" name="Line 9847"/>
            <p:cNvSpPr>
              <a:spLocks noChangeShapeType="1"/>
            </p:cNvSpPr>
            <p:nvPr/>
          </p:nvSpPr>
          <p:spPr bwMode="auto">
            <a:xfrm flipV="1">
              <a:off x="6580" y="5267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6" name="Line 9848"/>
            <p:cNvSpPr>
              <a:spLocks noChangeShapeType="1"/>
            </p:cNvSpPr>
            <p:nvPr/>
          </p:nvSpPr>
          <p:spPr bwMode="auto">
            <a:xfrm flipV="1">
              <a:off x="8060" y="4361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7" name="Line 9849"/>
            <p:cNvSpPr>
              <a:spLocks noChangeShapeType="1"/>
            </p:cNvSpPr>
            <p:nvPr/>
          </p:nvSpPr>
          <p:spPr bwMode="auto">
            <a:xfrm>
              <a:off x="7340" y="4627"/>
              <a:ext cx="13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8" name="Line 9850"/>
            <p:cNvSpPr>
              <a:spLocks noChangeShapeType="1"/>
            </p:cNvSpPr>
            <p:nvPr/>
          </p:nvSpPr>
          <p:spPr bwMode="auto">
            <a:xfrm>
              <a:off x="7240" y="4894"/>
              <a:ext cx="13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9" name="Line 9851"/>
            <p:cNvSpPr>
              <a:spLocks noChangeShapeType="1"/>
            </p:cNvSpPr>
            <p:nvPr/>
          </p:nvSpPr>
          <p:spPr bwMode="auto">
            <a:xfrm>
              <a:off x="7120" y="5164"/>
              <a:ext cx="13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0" name="Oval 9852"/>
            <p:cNvSpPr>
              <a:spLocks noChangeAspect="1" noChangeArrowheads="1"/>
            </p:cNvSpPr>
            <p:nvPr/>
          </p:nvSpPr>
          <p:spPr bwMode="auto">
            <a:xfrm>
              <a:off x="7440" y="5107"/>
              <a:ext cx="101" cy="10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1" name="Text Box 9853"/>
            <p:cNvSpPr txBox="1">
              <a:spLocks noChangeArrowheads="1"/>
            </p:cNvSpPr>
            <p:nvPr/>
          </p:nvSpPr>
          <p:spPr bwMode="auto">
            <a:xfrm>
              <a:off x="7320" y="6367"/>
              <a:ext cx="155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Rigid element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Line 9854"/>
            <p:cNvSpPr>
              <a:spLocks noChangeShapeType="1"/>
            </p:cNvSpPr>
            <p:nvPr/>
          </p:nvSpPr>
          <p:spPr bwMode="auto">
            <a:xfrm flipH="1" flipV="1">
              <a:off x="7490" y="5527"/>
              <a:ext cx="620" cy="8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3" name="Text Box 9855"/>
            <p:cNvSpPr txBox="1">
              <a:spLocks noChangeArrowheads="1"/>
            </p:cNvSpPr>
            <p:nvPr/>
          </p:nvSpPr>
          <p:spPr bwMode="auto">
            <a:xfrm>
              <a:off x="6240" y="4944"/>
              <a:ext cx="94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Plate 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Line 9856"/>
            <p:cNvSpPr>
              <a:spLocks noChangeShapeType="1"/>
            </p:cNvSpPr>
            <p:nvPr/>
          </p:nvSpPr>
          <p:spPr bwMode="auto">
            <a:xfrm flipV="1">
              <a:off x="7730" y="4358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5" name="Text Box 9857"/>
            <p:cNvSpPr txBox="1">
              <a:spLocks noChangeArrowheads="1"/>
            </p:cNvSpPr>
            <p:nvPr/>
          </p:nvSpPr>
          <p:spPr bwMode="auto">
            <a:xfrm>
              <a:off x="8090" y="5451"/>
              <a:ext cx="94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Plate 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Oval 9858"/>
            <p:cNvSpPr>
              <a:spLocks noChangeAspect="1" noChangeArrowheads="1"/>
            </p:cNvSpPr>
            <p:nvPr/>
          </p:nvSpPr>
          <p:spPr bwMode="auto">
            <a:xfrm>
              <a:off x="7440" y="5724"/>
              <a:ext cx="101" cy="10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7" name="Line 9859"/>
            <p:cNvSpPr>
              <a:spLocks noChangeShapeType="1"/>
            </p:cNvSpPr>
            <p:nvPr/>
          </p:nvSpPr>
          <p:spPr bwMode="auto">
            <a:xfrm flipV="1">
              <a:off x="7380" y="4355"/>
              <a:ext cx="430" cy="1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8" name="Line 9860"/>
            <p:cNvSpPr>
              <a:spLocks noChangeShapeType="1"/>
            </p:cNvSpPr>
            <p:nvPr/>
          </p:nvSpPr>
          <p:spPr bwMode="auto">
            <a:xfrm flipV="1">
              <a:off x="7490" y="5400"/>
              <a:ext cx="0" cy="37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9" name="Line 9861"/>
            <p:cNvSpPr>
              <a:spLocks noChangeShapeType="1"/>
            </p:cNvSpPr>
            <p:nvPr/>
          </p:nvSpPr>
          <p:spPr bwMode="auto">
            <a:xfrm flipV="1">
              <a:off x="7490" y="5160"/>
              <a:ext cx="0" cy="26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101" name="Group 9802"/>
          <p:cNvGrpSpPr>
            <a:grpSpLocks/>
          </p:cNvGrpSpPr>
          <p:nvPr/>
        </p:nvGrpSpPr>
        <p:grpSpPr bwMode="auto">
          <a:xfrm>
            <a:off x="2195513" y="5192442"/>
            <a:ext cx="2382838" cy="1157288"/>
            <a:chOff x="4244" y="5185"/>
            <a:chExt cx="3752" cy="1823"/>
          </a:xfrm>
        </p:grpSpPr>
        <p:sp>
          <p:nvSpPr>
            <p:cNvPr id="102" name="Rectangle 9803"/>
            <p:cNvSpPr>
              <a:spLocks noChangeArrowheads="1"/>
            </p:cNvSpPr>
            <p:nvPr/>
          </p:nvSpPr>
          <p:spPr bwMode="auto">
            <a:xfrm>
              <a:off x="6125" y="5818"/>
              <a:ext cx="1728" cy="288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AutoShape 9804"/>
            <p:cNvSpPr>
              <a:spLocks noChangeArrowheads="1"/>
            </p:cNvSpPr>
            <p:nvPr/>
          </p:nvSpPr>
          <p:spPr bwMode="auto">
            <a:xfrm>
              <a:off x="4253" y="5820"/>
              <a:ext cx="2040" cy="2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Line 9805"/>
            <p:cNvSpPr>
              <a:spLocks noChangeShapeType="1"/>
            </p:cNvSpPr>
            <p:nvPr/>
          </p:nvSpPr>
          <p:spPr bwMode="auto">
            <a:xfrm flipV="1">
              <a:off x="6127" y="6097"/>
              <a:ext cx="0" cy="59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Text Box 9806"/>
            <p:cNvSpPr txBox="1">
              <a:spLocks noChangeArrowheads="1"/>
            </p:cNvSpPr>
            <p:nvPr/>
          </p:nvSpPr>
          <p:spPr bwMode="auto">
            <a:xfrm>
              <a:off x="6063" y="6762"/>
              <a:ext cx="93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0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 </a:t>
              </a: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= 240 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Line 9807"/>
            <p:cNvSpPr>
              <a:spLocks noChangeShapeType="1"/>
            </p:cNvSpPr>
            <p:nvPr/>
          </p:nvSpPr>
          <p:spPr bwMode="auto">
            <a:xfrm rot="5400000" flipV="1">
              <a:off x="4623" y="5732"/>
              <a:ext cx="0" cy="4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Text Box 9808"/>
            <p:cNvSpPr txBox="1">
              <a:spLocks noChangeArrowheads="1"/>
            </p:cNvSpPr>
            <p:nvPr/>
          </p:nvSpPr>
          <p:spPr bwMode="auto">
            <a:xfrm>
              <a:off x="4375" y="5185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Text Box 9809"/>
            <p:cNvSpPr txBox="1">
              <a:spLocks noChangeArrowheads="1"/>
            </p:cNvSpPr>
            <p:nvPr/>
          </p:nvSpPr>
          <p:spPr bwMode="auto">
            <a:xfrm>
              <a:off x="4756" y="5842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" name="Line 9810"/>
            <p:cNvSpPr>
              <a:spLocks noChangeShapeType="1"/>
            </p:cNvSpPr>
            <p:nvPr/>
          </p:nvSpPr>
          <p:spPr bwMode="auto">
            <a:xfrm>
              <a:off x="4383" y="6602"/>
              <a:ext cx="173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Line 9811"/>
            <p:cNvSpPr>
              <a:spLocks noChangeShapeType="1"/>
            </p:cNvSpPr>
            <p:nvPr/>
          </p:nvSpPr>
          <p:spPr bwMode="auto">
            <a:xfrm>
              <a:off x="6135" y="6607"/>
              <a:ext cx="17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Text Box 9812"/>
            <p:cNvSpPr txBox="1">
              <a:spLocks noChangeArrowheads="1"/>
            </p:cNvSpPr>
            <p:nvPr/>
          </p:nvSpPr>
          <p:spPr bwMode="auto">
            <a:xfrm>
              <a:off x="5196" y="6471"/>
              <a:ext cx="360" cy="2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Rectangle 9813" descr="Wide upward diagonal"/>
            <p:cNvSpPr>
              <a:spLocks noChangeArrowheads="1"/>
            </p:cNvSpPr>
            <p:nvPr/>
          </p:nvSpPr>
          <p:spPr bwMode="auto">
            <a:xfrm>
              <a:off x="7853" y="5560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9814"/>
            <p:cNvSpPr>
              <a:spLocks noChangeShapeType="1"/>
            </p:cNvSpPr>
            <p:nvPr/>
          </p:nvSpPr>
          <p:spPr bwMode="auto">
            <a:xfrm>
              <a:off x="7859" y="5554"/>
              <a:ext cx="0" cy="11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Text Box 9815"/>
            <p:cNvSpPr txBox="1">
              <a:spLocks noChangeArrowheads="1"/>
            </p:cNvSpPr>
            <p:nvPr/>
          </p:nvSpPr>
          <p:spPr bwMode="auto">
            <a:xfrm>
              <a:off x="6876" y="6480"/>
              <a:ext cx="360" cy="2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5" name="Oval 9816"/>
            <p:cNvSpPr>
              <a:spLocks noChangeArrowheads="1"/>
            </p:cNvSpPr>
            <p:nvPr/>
          </p:nvSpPr>
          <p:spPr bwMode="auto">
            <a:xfrm>
              <a:off x="6063" y="5890"/>
              <a:ext cx="143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Rectangle 9817" descr="Wide upward diagonal"/>
            <p:cNvSpPr>
              <a:spLocks noChangeArrowheads="1"/>
            </p:cNvSpPr>
            <p:nvPr/>
          </p:nvSpPr>
          <p:spPr bwMode="auto">
            <a:xfrm>
              <a:off x="4244" y="5578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Line 9818"/>
            <p:cNvSpPr>
              <a:spLocks noChangeShapeType="1"/>
            </p:cNvSpPr>
            <p:nvPr/>
          </p:nvSpPr>
          <p:spPr bwMode="auto">
            <a:xfrm flipV="1">
              <a:off x="4389" y="5267"/>
              <a:ext cx="0" cy="14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9" name="Group 9779"/>
          <p:cNvGrpSpPr>
            <a:grpSpLocks/>
          </p:cNvGrpSpPr>
          <p:nvPr/>
        </p:nvGrpSpPr>
        <p:grpSpPr bwMode="auto">
          <a:xfrm>
            <a:off x="1909763" y="6477808"/>
            <a:ext cx="2984500" cy="1017588"/>
            <a:chOff x="3871" y="9448"/>
            <a:chExt cx="4699" cy="1602"/>
          </a:xfrm>
        </p:grpSpPr>
        <p:sp>
          <p:nvSpPr>
            <p:cNvPr id="120" name="AutoShape 9780"/>
            <p:cNvSpPr>
              <a:spLocks noChangeArrowheads="1"/>
            </p:cNvSpPr>
            <p:nvPr/>
          </p:nvSpPr>
          <p:spPr bwMode="auto">
            <a:xfrm>
              <a:off x="3880" y="10083"/>
              <a:ext cx="2040" cy="2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Oval 9781"/>
            <p:cNvSpPr>
              <a:spLocks noChangeArrowheads="1"/>
            </p:cNvSpPr>
            <p:nvPr/>
          </p:nvSpPr>
          <p:spPr bwMode="auto">
            <a:xfrm>
              <a:off x="4041" y="9762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2" name="Oval 9782"/>
            <p:cNvSpPr>
              <a:spLocks noChangeArrowheads="1"/>
            </p:cNvSpPr>
            <p:nvPr/>
          </p:nvSpPr>
          <p:spPr bwMode="auto">
            <a:xfrm>
              <a:off x="5619" y="9752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3" name="Oval 9783"/>
            <p:cNvSpPr>
              <a:spLocks noChangeArrowheads="1"/>
            </p:cNvSpPr>
            <p:nvPr/>
          </p:nvSpPr>
          <p:spPr bwMode="auto">
            <a:xfrm>
              <a:off x="6535" y="9732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Line 9784"/>
            <p:cNvSpPr>
              <a:spLocks noChangeShapeType="1"/>
            </p:cNvSpPr>
            <p:nvPr/>
          </p:nvSpPr>
          <p:spPr bwMode="auto">
            <a:xfrm flipV="1">
              <a:off x="5754" y="10440"/>
              <a:ext cx="0" cy="5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Line 9785"/>
            <p:cNvSpPr>
              <a:spLocks noChangeShapeType="1"/>
            </p:cNvSpPr>
            <p:nvPr/>
          </p:nvSpPr>
          <p:spPr bwMode="auto">
            <a:xfrm rot="5400000" flipV="1">
              <a:off x="4250" y="9995"/>
              <a:ext cx="0" cy="4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Text Box 9786"/>
            <p:cNvSpPr txBox="1">
              <a:spLocks noChangeArrowheads="1"/>
            </p:cNvSpPr>
            <p:nvPr/>
          </p:nvSpPr>
          <p:spPr bwMode="auto">
            <a:xfrm>
              <a:off x="4002" y="9448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" name="Text Box 9787"/>
            <p:cNvSpPr txBox="1">
              <a:spLocks noChangeArrowheads="1"/>
            </p:cNvSpPr>
            <p:nvPr/>
          </p:nvSpPr>
          <p:spPr bwMode="auto">
            <a:xfrm>
              <a:off x="4413" y="10095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" name="Line 9788"/>
            <p:cNvSpPr>
              <a:spLocks noChangeShapeType="1"/>
            </p:cNvSpPr>
            <p:nvPr/>
          </p:nvSpPr>
          <p:spPr bwMode="auto">
            <a:xfrm>
              <a:off x="4010" y="10865"/>
              <a:ext cx="173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Line 9789"/>
            <p:cNvSpPr>
              <a:spLocks noChangeShapeType="1"/>
            </p:cNvSpPr>
            <p:nvPr/>
          </p:nvSpPr>
          <p:spPr bwMode="auto">
            <a:xfrm>
              <a:off x="6692" y="10865"/>
              <a:ext cx="17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Text Box 9790"/>
            <p:cNvSpPr txBox="1">
              <a:spLocks noChangeArrowheads="1"/>
            </p:cNvSpPr>
            <p:nvPr/>
          </p:nvSpPr>
          <p:spPr bwMode="auto">
            <a:xfrm>
              <a:off x="4823" y="10734"/>
              <a:ext cx="360" cy="2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1" name="Text Box 9791"/>
            <p:cNvSpPr txBox="1">
              <a:spLocks noChangeArrowheads="1"/>
            </p:cNvSpPr>
            <p:nvPr/>
          </p:nvSpPr>
          <p:spPr bwMode="auto">
            <a:xfrm>
              <a:off x="7433" y="10743"/>
              <a:ext cx="360" cy="2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 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" name="Oval 9792"/>
            <p:cNvSpPr>
              <a:spLocks noChangeArrowheads="1"/>
            </p:cNvSpPr>
            <p:nvPr/>
          </p:nvSpPr>
          <p:spPr bwMode="auto">
            <a:xfrm>
              <a:off x="5690" y="10153"/>
              <a:ext cx="143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Rectangle 9793" descr="Wide upward diagonal"/>
            <p:cNvSpPr>
              <a:spLocks noChangeArrowheads="1"/>
            </p:cNvSpPr>
            <p:nvPr/>
          </p:nvSpPr>
          <p:spPr bwMode="auto">
            <a:xfrm>
              <a:off x="3871" y="9841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Line 9794"/>
            <p:cNvSpPr>
              <a:spLocks noChangeShapeType="1"/>
            </p:cNvSpPr>
            <p:nvPr/>
          </p:nvSpPr>
          <p:spPr bwMode="auto">
            <a:xfrm flipV="1">
              <a:off x="4016" y="9530"/>
              <a:ext cx="0" cy="14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AutoShape 9795"/>
            <p:cNvSpPr>
              <a:spLocks noChangeArrowheads="1"/>
            </p:cNvSpPr>
            <p:nvPr/>
          </p:nvSpPr>
          <p:spPr bwMode="auto">
            <a:xfrm flipH="1">
              <a:off x="6521" y="10080"/>
              <a:ext cx="2040" cy="2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Oval 9796"/>
            <p:cNvSpPr>
              <a:spLocks noChangeArrowheads="1"/>
            </p:cNvSpPr>
            <p:nvPr/>
          </p:nvSpPr>
          <p:spPr bwMode="auto">
            <a:xfrm flipH="1">
              <a:off x="6608" y="10150"/>
              <a:ext cx="143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Rectangle 9797" descr="Wide upward diagonal"/>
            <p:cNvSpPr>
              <a:spLocks noChangeArrowheads="1"/>
            </p:cNvSpPr>
            <p:nvPr/>
          </p:nvSpPr>
          <p:spPr bwMode="auto">
            <a:xfrm flipH="1">
              <a:off x="8427" y="9838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Line 9798"/>
            <p:cNvSpPr>
              <a:spLocks noChangeShapeType="1"/>
            </p:cNvSpPr>
            <p:nvPr/>
          </p:nvSpPr>
          <p:spPr bwMode="auto">
            <a:xfrm flipH="1" flipV="1">
              <a:off x="8425" y="9847"/>
              <a:ext cx="0" cy="115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Oval 9799"/>
            <p:cNvSpPr>
              <a:spLocks noChangeArrowheads="1"/>
            </p:cNvSpPr>
            <p:nvPr/>
          </p:nvSpPr>
          <p:spPr bwMode="auto">
            <a:xfrm>
              <a:off x="8095" y="9749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0" name="Line 9800"/>
            <p:cNvSpPr>
              <a:spLocks noChangeShapeType="1"/>
            </p:cNvSpPr>
            <p:nvPr/>
          </p:nvSpPr>
          <p:spPr bwMode="auto">
            <a:xfrm>
              <a:off x="6680" y="10450"/>
              <a:ext cx="0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Line 9801"/>
            <p:cNvSpPr>
              <a:spLocks noChangeShapeType="1"/>
            </p:cNvSpPr>
            <p:nvPr/>
          </p:nvSpPr>
          <p:spPr bwMode="auto">
            <a:xfrm>
              <a:off x="5760" y="10230"/>
              <a:ext cx="91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62756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733841" y="665305"/>
            <a:ext cx="5453380" cy="2216338"/>
            <a:chOff x="0" y="0"/>
            <a:chExt cx="5460017" cy="2216218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276709" y="0"/>
              <a:ext cx="1000760" cy="457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Input 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(load, heat)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58" name="TextBox 4"/>
            <p:cNvSpPr txBox="1">
              <a:spLocks noChangeArrowheads="1"/>
            </p:cNvSpPr>
            <p:nvPr/>
          </p:nvSpPr>
          <p:spPr bwMode="auto">
            <a:xfrm>
              <a:off x="3968150" y="0"/>
              <a:ext cx="1000760" cy="457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Output y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  <a:p>
              <a:pPr marL="0" marR="0" algn="ct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(displ, temp)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59" name="Straight Arrow Connector 58"/>
            <p:cNvCxnSpPr>
              <a:cxnSpLocks noChangeShapeType="1"/>
            </p:cNvCxnSpPr>
            <p:nvPr/>
          </p:nvCxnSpPr>
          <p:spPr bwMode="auto">
            <a:xfrm>
              <a:off x="2277373" y="172528"/>
              <a:ext cx="1699260" cy="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1069675" y="888521"/>
              <a:ext cx="957532" cy="1327697"/>
            </a:xfrm>
            <a:prstGeom prst="rect">
              <a:avLst/>
            </a:prstGeom>
            <a:solidFill>
              <a:srgbClr val="FFF189"/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square" anchor="ctr"/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y = ax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61" name="Straight Arrow Connector 60"/>
            <p:cNvCxnSpPr>
              <a:cxnSpLocks noChangeShapeType="1"/>
            </p:cNvCxnSpPr>
            <p:nvPr/>
          </p:nvCxnSpPr>
          <p:spPr bwMode="auto">
            <a:xfrm>
              <a:off x="698739" y="1052423"/>
              <a:ext cx="381760" cy="133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62" name="Straight Arrow Connector 61"/>
            <p:cNvCxnSpPr>
              <a:cxnSpLocks noChangeShapeType="1"/>
            </p:cNvCxnSpPr>
            <p:nvPr/>
          </p:nvCxnSpPr>
          <p:spPr bwMode="auto">
            <a:xfrm>
              <a:off x="2018581" y="1052423"/>
              <a:ext cx="381760" cy="133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63" name="TextBox 13"/>
            <p:cNvSpPr txBox="1">
              <a:spLocks noChangeArrowheads="1"/>
            </p:cNvSpPr>
            <p:nvPr/>
          </p:nvSpPr>
          <p:spPr bwMode="auto">
            <a:xfrm>
              <a:off x="396815" y="914400"/>
              <a:ext cx="377825" cy="277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algn="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64" name="TextBox 14"/>
            <p:cNvSpPr txBox="1">
              <a:spLocks noChangeArrowheads="1"/>
            </p:cNvSpPr>
            <p:nvPr/>
          </p:nvSpPr>
          <p:spPr bwMode="auto">
            <a:xfrm>
              <a:off x="2346384" y="905773"/>
              <a:ext cx="335915" cy="3295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65" name="Straight Arrow Connector 64"/>
            <p:cNvCxnSpPr>
              <a:cxnSpLocks noChangeShapeType="1"/>
            </p:cNvCxnSpPr>
            <p:nvPr/>
          </p:nvCxnSpPr>
          <p:spPr bwMode="auto">
            <a:xfrm>
              <a:off x="698739" y="1388853"/>
              <a:ext cx="381887" cy="133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66" name="Straight Arrow Connector 65"/>
            <p:cNvCxnSpPr>
              <a:cxnSpLocks noChangeShapeType="1"/>
            </p:cNvCxnSpPr>
            <p:nvPr/>
          </p:nvCxnSpPr>
          <p:spPr bwMode="auto">
            <a:xfrm>
              <a:off x="2018581" y="1388853"/>
              <a:ext cx="381887" cy="133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67" name="TextBox 17"/>
            <p:cNvSpPr txBox="1">
              <a:spLocks noChangeArrowheads="1"/>
            </p:cNvSpPr>
            <p:nvPr/>
          </p:nvSpPr>
          <p:spPr bwMode="auto">
            <a:xfrm>
              <a:off x="439947" y="1242204"/>
              <a:ext cx="335280" cy="286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algn="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68" name="TextBox 18"/>
            <p:cNvSpPr txBox="1">
              <a:spLocks noChangeArrowheads="1"/>
            </p:cNvSpPr>
            <p:nvPr/>
          </p:nvSpPr>
          <p:spPr bwMode="auto">
            <a:xfrm>
              <a:off x="2346384" y="1242204"/>
              <a:ext cx="335915" cy="3035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69" name="Straight Arrow Connector 68"/>
            <p:cNvCxnSpPr>
              <a:cxnSpLocks noChangeShapeType="1"/>
            </p:cNvCxnSpPr>
            <p:nvPr/>
          </p:nvCxnSpPr>
          <p:spPr bwMode="auto">
            <a:xfrm>
              <a:off x="698739" y="1716656"/>
              <a:ext cx="381816" cy="133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70" name="Straight Arrow Connector 69"/>
            <p:cNvCxnSpPr>
              <a:cxnSpLocks noChangeShapeType="1"/>
            </p:cNvCxnSpPr>
            <p:nvPr/>
          </p:nvCxnSpPr>
          <p:spPr bwMode="auto">
            <a:xfrm>
              <a:off x="2018581" y="1716656"/>
              <a:ext cx="381816" cy="133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71" name="TextBox 21"/>
            <p:cNvSpPr txBox="1">
              <a:spLocks noChangeArrowheads="1"/>
            </p:cNvSpPr>
            <p:nvPr/>
          </p:nvSpPr>
          <p:spPr bwMode="auto">
            <a:xfrm>
              <a:off x="327803" y="1526875"/>
              <a:ext cx="447040" cy="327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algn="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2x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72" name="TextBox 22"/>
            <p:cNvSpPr txBox="1">
              <a:spLocks noChangeArrowheads="1"/>
            </p:cNvSpPr>
            <p:nvPr/>
          </p:nvSpPr>
          <p:spPr bwMode="auto">
            <a:xfrm>
              <a:off x="2346384" y="1578634"/>
              <a:ext cx="568960" cy="2838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2y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73" name="Straight Arrow Connector 72"/>
            <p:cNvCxnSpPr>
              <a:cxnSpLocks noChangeShapeType="1"/>
            </p:cNvCxnSpPr>
            <p:nvPr/>
          </p:nvCxnSpPr>
          <p:spPr bwMode="auto">
            <a:xfrm>
              <a:off x="698739" y="2053087"/>
              <a:ext cx="381818" cy="133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74" name="Straight Arrow Connector 73"/>
            <p:cNvCxnSpPr>
              <a:cxnSpLocks noChangeShapeType="1"/>
            </p:cNvCxnSpPr>
            <p:nvPr/>
          </p:nvCxnSpPr>
          <p:spPr bwMode="auto">
            <a:xfrm>
              <a:off x="2018581" y="2053087"/>
              <a:ext cx="381818" cy="133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75" name="TextBox 25"/>
            <p:cNvSpPr txBox="1">
              <a:spLocks noChangeArrowheads="1"/>
            </p:cNvSpPr>
            <p:nvPr/>
          </p:nvSpPr>
          <p:spPr bwMode="auto">
            <a:xfrm>
              <a:off x="0" y="1880558"/>
              <a:ext cx="775970" cy="294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algn="r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2x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 </a:t>
              </a: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+3x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76" name="TextBox 26"/>
            <p:cNvSpPr txBox="1">
              <a:spLocks noChangeArrowheads="1"/>
            </p:cNvSpPr>
            <p:nvPr/>
          </p:nvSpPr>
          <p:spPr bwMode="auto">
            <a:xfrm>
              <a:off x="2346384" y="1906438"/>
              <a:ext cx="681355" cy="284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2y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+3y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5124090" y="1500996"/>
              <a:ext cx="259395" cy="556230"/>
            </a:xfrm>
            <a:prstGeom prst="rect">
              <a:avLst/>
            </a:prstGeom>
            <a:solidFill>
              <a:srgbClr val="0070C0"/>
            </a:solidFill>
            <a:ln w="12700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3588588" y="1682151"/>
              <a:ext cx="1526540" cy="198120"/>
            </a:xfrm>
            <a:prstGeom prst="rect">
              <a:avLst/>
            </a:prstGeom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square" anchor="ctr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79" name="Straight Connector 78"/>
            <p:cNvCxnSpPr>
              <a:cxnSpLocks noChangeShapeType="1"/>
            </p:cNvCxnSpPr>
            <p:nvPr/>
          </p:nvCxnSpPr>
          <p:spPr bwMode="auto">
            <a:xfrm rot="16200000" flipH="1">
              <a:off x="4839418" y="1777042"/>
              <a:ext cx="555969" cy="1052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80" name="Straight Arrow Connector 79"/>
            <p:cNvCxnSpPr>
              <a:cxnSpLocks noChangeShapeType="1"/>
            </p:cNvCxnSpPr>
            <p:nvPr/>
          </p:nvCxnSpPr>
          <p:spPr bwMode="auto">
            <a:xfrm rot="5400000">
              <a:off x="3398807" y="1475117"/>
              <a:ext cx="398306" cy="1052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81" name="TextBox 38"/>
            <p:cNvSpPr txBox="1">
              <a:spLocks noChangeArrowheads="1"/>
            </p:cNvSpPr>
            <p:nvPr/>
          </p:nvSpPr>
          <p:spPr bwMode="auto">
            <a:xfrm>
              <a:off x="3467818" y="1000664"/>
              <a:ext cx="344805" cy="3295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82" name="Straight Arrow Connector 81"/>
            <p:cNvCxnSpPr>
              <a:cxnSpLocks noChangeShapeType="1"/>
            </p:cNvCxnSpPr>
            <p:nvPr/>
          </p:nvCxnSpPr>
          <p:spPr bwMode="auto">
            <a:xfrm rot="5400000">
              <a:off x="4106173" y="1475117"/>
              <a:ext cx="398145" cy="635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83" name="TextBox 44"/>
            <p:cNvSpPr txBox="1">
              <a:spLocks noChangeArrowheads="1"/>
            </p:cNvSpPr>
            <p:nvPr/>
          </p:nvSpPr>
          <p:spPr bwMode="auto">
            <a:xfrm>
              <a:off x="4149305" y="1000664"/>
              <a:ext cx="327660" cy="3295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r>
                <a:rPr lang="en-US" sz="1100" kern="1200" baseline="-250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84" name="TextBox 46"/>
            <p:cNvSpPr txBox="1">
              <a:spLocks noChangeArrowheads="1"/>
            </p:cNvSpPr>
            <p:nvPr/>
          </p:nvSpPr>
          <p:spPr bwMode="auto">
            <a:xfrm>
              <a:off x="5227607" y="1613140"/>
              <a:ext cx="232410" cy="3019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fontAlgn="base">
                <a:spcBef>
                  <a:spcPts val="0"/>
                </a:spcBef>
                <a:spcAft>
                  <a:spcPts val="0"/>
                </a:spcAft>
              </a:pPr>
              <a:r>
                <a:rPr lang="en-US" sz="1100" kern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85" name="Arc 84"/>
            <p:cNvSpPr/>
            <p:nvPr/>
          </p:nvSpPr>
          <p:spPr bwMode="auto">
            <a:xfrm>
              <a:off x="4968815" y="1630392"/>
              <a:ext cx="310515" cy="267970"/>
            </a:xfrm>
            <a:prstGeom prst="arc">
              <a:avLst>
                <a:gd name="adj1" fmla="val 16200000"/>
                <a:gd name="adj2" fmla="val 7279723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wrap="square" anchor="ctr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2786332" y="43132"/>
              <a:ext cx="603250" cy="292735"/>
            </a:xfrm>
            <a:prstGeom prst="rect">
              <a:avLst/>
            </a:prstGeom>
            <a:solidFill>
              <a:srgbClr val="FFF189"/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square" anchor="ctr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y = ax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820095" y="3754541"/>
            <a:ext cx="5190366" cy="2212412"/>
            <a:chOff x="0" y="0"/>
            <a:chExt cx="5190946" cy="2211711"/>
          </a:xfrm>
        </p:grpSpPr>
        <p:sp>
          <p:nvSpPr>
            <p:cNvPr id="5" name="Text Box 3521"/>
            <p:cNvSpPr txBox="1"/>
            <p:nvPr/>
          </p:nvSpPr>
          <p:spPr>
            <a:xfrm>
              <a:off x="189781" y="1958196"/>
              <a:ext cx="4085199" cy="25351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effectLst/>
                  <a:latin typeface="Arial" panose="020B0604020202020204" pitchFamily="34" charset="0"/>
                  <a:ea typeface="Batang" panose="02030600000101010101" pitchFamily="18" charset="-127"/>
                </a:rPr>
                <a:t>       (a)		      (b)		(c</a:t>
              </a:r>
              <a:r>
                <a:rPr lang="en-US" sz="1000" dirty="0" smtClean="0">
                  <a:effectLst/>
                  <a:latin typeface="Arial" panose="020B0604020202020204" pitchFamily="34" charset="0"/>
                  <a:ea typeface="Batang" panose="02030600000101010101" pitchFamily="18" charset="-127"/>
                </a:rPr>
                <a:t>)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0" y="0"/>
              <a:ext cx="5190946" cy="1965466"/>
              <a:chOff x="0" y="0"/>
              <a:chExt cx="5195406" cy="1966211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0" y="0"/>
                <a:ext cx="5195406" cy="789750"/>
                <a:chOff x="0" y="0"/>
                <a:chExt cx="5195406" cy="789750"/>
              </a:xfrm>
            </p:grpSpPr>
            <p:sp>
              <p:nvSpPr>
                <p:cNvPr id="41" name="Rounded Rectangle 40"/>
                <p:cNvSpPr>
                  <a:spLocks noChangeArrowheads="1"/>
                </p:cNvSpPr>
                <p:nvPr/>
              </p:nvSpPr>
              <p:spPr bwMode="auto">
                <a:xfrm>
                  <a:off x="17253" y="276045"/>
                  <a:ext cx="610090" cy="513000"/>
                </a:xfrm>
                <a:prstGeom prst="roundRect">
                  <a:avLst>
                    <a:gd name="adj" fmla="val 16667"/>
                  </a:avLst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347345" marR="0" indent="-347345" algn="ctr" fontAlgn="base">
                    <a:spcBef>
                      <a:spcPts val="48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Force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42" name="Rounded Rectangle 41"/>
                <p:cNvSpPr/>
                <p:nvPr/>
              </p:nvSpPr>
              <p:spPr bwMode="auto">
                <a:xfrm>
                  <a:off x="1440611" y="276045"/>
                  <a:ext cx="648855" cy="513705"/>
                </a:xfrm>
                <a:prstGeom prst="roundRect">
                  <a:avLst/>
                </a:prstGeom>
                <a:solidFill>
                  <a:schemeClr val="bg1">
                    <a:lumMod val="85000"/>
                  </a:schemeClr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 marL="347345" marR="0" indent="-347345" algn="ctr" fontAlgn="base">
                    <a:spcBef>
                      <a:spcPts val="48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Stress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43" name="Rounded Rectangle 42"/>
                <p:cNvSpPr/>
                <p:nvPr/>
              </p:nvSpPr>
              <p:spPr bwMode="auto">
                <a:xfrm>
                  <a:off x="2855343" y="276045"/>
                  <a:ext cx="617631" cy="512297"/>
                </a:xfrm>
                <a:prstGeom prst="roundRect">
                  <a:avLst/>
                </a:prstGeom>
                <a:solidFill>
                  <a:schemeClr val="bg1">
                    <a:lumMod val="65000"/>
                  </a:schemeClr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 marL="347345" marR="0" indent="-347345" algn="ctr" fontAlgn="base">
                    <a:spcBef>
                      <a:spcPts val="48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Strain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44" name="Rounded Rectangle 43"/>
                <p:cNvSpPr/>
                <p:nvPr/>
              </p:nvSpPr>
              <p:spPr bwMode="auto">
                <a:xfrm>
                  <a:off x="4278654" y="276045"/>
                  <a:ext cx="916752" cy="512328"/>
                </a:xfrm>
                <a:prstGeom prst="roundRect">
                  <a:avLst/>
                </a:prstGeom>
                <a:solidFill>
                  <a:schemeClr val="bg1">
                    <a:lumMod val="50000"/>
                  </a:schemeClr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lIns="0" rIns="0" anchor="ctr"/>
                <a:lstStyle/>
                <a:p>
                  <a:pPr marL="347345" marR="0" indent="-347345" algn="ctr" fontAlgn="base">
                    <a:spcBef>
                      <a:spcPts val="48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Displacement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cxnSp>
              <p:nvCxnSpPr>
                <p:cNvPr id="45" name="Straight Arrow Connector 44"/>
                <p:cNvCxnSpPr>
                  <a:cxnSpLocks noChangeShapeType="1"/>
                </p:cNvCxnSpPr>
                <p:nvPr/>
              </p:nvCxnSpPr>
              <p:spPr bwMode="auto">
                <a:xfrm>
                  <a:off x="629728" y="534837"/>
                  <a:ext cx="807720" cy="0"/>
                </a:xfrm>
                <a:prstGeom prst="straightConnector1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</p:cxnSp>
            <p:cxnSp>
              <p:nvCxnSpPr>
                <p:cNvPr id="46" name="Straight Arrow Connector 45"/>
                <p:cNvCxnSpPr>
                  <a:cxnSpLocks noChangeShapeType="1"/>
                </p:cNvCxnSpPr>
                <p:nvPr/>
              </p:nvCxnSpPr>
              <p:spPr bwMode="auto">
                <a:xfrm>
                  <a:off x="2087592" y="534837"/>
                  <a:ext cx="773430" cy="0"/>
                </a:xfrm>
                <a:prstGeom prst="straightConnector1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</p:cxnSp>
            <p:cxnSp>
              <p:nvCxnSpPr>
                <p:cNvPr id="47" name="Straight Arrow Connector 46"/>
                <p:cNvCxnSpPr>
                  <a:cxnSpLocks noChangeShapeType="1"/>
                </p:cNvCxnSpPr>
                <p:nvPr/>
              </p:nvCxnSpPr>
              <p:spPr bwMode="auto">
                <a:xfrm>
                  <a:off x="3476445" y="534837"/>
                  <a:ext cx="807720" cy="0"/>
                </a:xfrm>
                <a:prstGeom prst="straightConnector1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</p:cxnSp>
            <p:sp>
              <p:nvSpPr>
                <p:cNvPr id="48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646981" y="215660"/>
                  <a:ext cx="811530" cy="27604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Linear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49" name="TextBox 15"/>
                <p:cNvSpPr txBox="1">
                  <a:spLocks noChangeArrowheads="1"/>
                </p:cNvSpPr>
                <p:nvPr/>
              </p:nvSpPr>
              <p:spPr bwMode="auto">
                <a:xfrm>
                  <a:off x="2087592" y="241539"/>
                  <a:ext cx="793750" cy="2495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Linear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50" name="TextBox 16"/>
                <p:cNvSpPr txBox="1">
                  <a:spLocks noChangeArrowheads="1"/>
                </p:cNvSpPr>
                <p:nvPr/>
              </p:nvSpPr>
              <p:spPr bwMode="auto">
                <a:xfrm>
                  <a:off x="3476445" y="250166"/>
                  <a:ext cx="828675" cy="2413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Linear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51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0" y="0"/>
                  <a:ext cx="798830" cy="3479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Global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52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4451230" y="0"/>
                  <a:ext cx="669290" cy="3479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Global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53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1423358" y="0"/>
                  <a:ext cx="745490" cy="3479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Local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54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2803585" y="0"/>
                  <a:ext cx="771525" cy="3479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Local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</p:grpSp>
          <p:grpSp>
            <p:nvGrpSpPr>
              <p:cNvPr id="8" name="Group 7"/>
              <p:cNvGrpSpPr/>
              <p:nvPr/>
            </p:nvGrpSpPr>
            <p:grpSpPr>
              <a:xfrm>
                <a:off x="69011" y="923026"/>
                <a:ext cx="1705125" cy="1011756"/>
                <a:chOff x="0" y="0"/>
                <a:chExt cx="1705125" cy="1011756"/>
              </a:xfrm>
            </p:grpSpPr>
            <p:sp>
              <p:nvSpPr>
                <p:cNvPr id="31" name="Rectangle 30"/>
                <p:cNvSpPr>
                  <a:spLocks noChangeArrowheads="1"/>
                </p:cNvSpPr>
                <p:nvPr/>
              </p:nvSpPr>
              <p:spPr bwMode="auto">
                <a:xfrm>
                  <a:off x="0" y="457200"/>
                  <a:ext cx="931545" cy="421640"/>
                </a:xfrm>
                <a:prstGeom prst="rect">
                  <a:avLst/>
                </a:prstGeom>
                <a:solidFill>
                  <a:srgbClr val="FFF189"/>
                </a:solidFill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square" anchor="ctr"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 </a:t>
                  </a:r>
                  <a:endParaRPr lang="en-US" sz="11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endParaRPr>
                </a:p>
              </p:txBody>
            </p:sp>
            <p:cxnSp>
              <p:nvCxnSpPr>
                <p:cNvPr id="32" name="Straight Arrow Connector 31"/>
                <p:cNvCxnSpPr>
                  <a:cxnSpLocks noChangeShapeType="1"/>
                </p:cNvCxnSpPr>
                <p:nvPr/>
              </p:nvCxnSpPr>
              <p:spPr bwMode="auto">
                <a:xfrm>
                  <a:off x="940279" y="457200"/>
                  <a:ext cx="452120" cy="1270"/>
                </a:xfrm>
                <a:prstGeom prst="straightConnector1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</p:cxnSp>
            <p:cxnSp>
              <p:nvCxnSpPr>
                <p:cNvPr id="33" name="Straight Arrow Connector 32"/>
                <p:cNvCxnSpPr>
                  <a:cxnSpLocks noChangeShapeType="1"/>
                </p:cNvCxnSpPr>
                <p:nvPr/>
              </p:nvCxnSpPr>
              <p:spPr bwMode="auto">
                <a:xfrm>
                  <a:off x="923026" y="879894"/>
                  <a:ext cx="452355" cy="1588"/>
                </a:xfrm>
                <a:prstGeom prst="straightConnector1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</p:cxnSp>
            <p:sp>
              <p:nvSpPr>
                <p:cNvPr id="34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1310791" y="336268"/>
                  <a:ext cx="394334" cy="2616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F/2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35" name="TextBox 24"/>
                <p:cNvSpPr txBox="1">
                  <a:spLocks noChangeArrowheads="1"/>
                </p:cNvSpPr>
                <p:nvPr/>
              </p:nvSpPr>
              <p:spPr bwMode="auto">
                <a:xfrm>
                  <a:off x="1310791" y="750137"/>
                  <a:ext cx="394334" cy="2616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F/2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36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750432" y="0"/>
                  <a:ext cx="335279" cy="2997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A</a:t>
                  </a:r>
                  <a:r>
                    <a:rPr lang="en-US" sz="1100" kern="1200" baseline="-25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0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cxnSp>
              <p:nvCxnSpPr>
                <p:cNvPr id="37" name="Straight Arrow Connector 36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539151" y="323491"/>
                  <a:ext cx="419100" cy="244475"/>
                </a:xfrm>
                <a:prstGeom prst="straightConnector1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</p:cxnSp>
            <p:sp>
              <p:nvSpPr>
                <p:cNvPr id="38" name="TextBox 28"/>
                <p:cNvSpPr txBox="1">
                  <a:spLocks noChangeArrowheads="1"/>
                </p:cNvSpPr>
                <p:nvPr/>
              </p:nvSpPr>
              <p:spPr bwMode="auto">
                <a:xfrm>
                  <a:off x="1086832" y="8624"/>
                  <a:ext cx="285749" cy="2616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A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cxnSp>
              <p:nvCxnSpPr>
                <p:cNvPr id="39" name="Straight Arrow Connector 38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32449" y="323491"/>
                  <a:ext cx="419100" cy="244475"/>
                </a:xfrm>
                <a:prstGeom prst="straightConnector1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</p:cxnSp>
            <p:sp>
              <p:nvSpPr>
                <p:cNvPr id="40" name="Rectangle 39"/>
                <p:cNvSpPr>
                  <a:spLocks noChangeArrowheads="1"/>
                </p:cNvSpPr>
                <p:nvPr/>
              </p:nvSpPr>
              <p:spPr bwMode="auto">
                <a:xfrm>
                  <a:off x="0" y="284672"/>
                  <a:ext cx="629285" cy="591820"/>
                </a:xfrm>
                <a:prstGeom prst="rect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ysDash"/>
                  <a:round/>
                  <a:headEnd/>
                  <a:tailEnd/>
                </a:ln>
              </p:spPr>
              <p:txBody>
                <a:bodyPr wrap="square" anchor="ctr"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 </a:t>
                  </a:r>
                  <a:endParaRPr lang="en-US" sz="11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endParaRPr>
                </a:p>
              </p:txBody>
            </p:sp>
          </p:grpSp>
          <p:grpSp>
            <p:nvGrpSpPr>
              <p:cNvPr id="9" name="Group 8"/>
              <p:cNvGrpSpPr/>
              <p:nvPr/>
            </p:nvGrpSpPr>
            <p:grpSpPr>
              <a:xfrm>
                <a:off x="1949570" y="845388"/>
                <a:ext cx="1069280" cy="1120823"/>
                <a:chOff x="0" y="0"/>
                <a:chExt cx="1069280" cy="1120823"/>
              </a:xfrm>
            </p:grpSpPr>
            <p:sp>
              <p:nvSpPr>
                <p:cNvPr id="22" name="Freeform 21"/>
                <p:cNvSpPr>
                  <a:spLocks/>
                </p:cNvSpPr>
                <p:nvPr/>
              </p:nvSpPr>
              <p:spPr bwMode="auto">
                <a:xfrm>
                  <a:off x="129397" y="431321"/>
                  <a:ext cx="749935" cy="581660"/>
                </a:xfrm>
                <a:custGeom>
                  <a:avLst/>
                  <a:gdLst>
                    <a:gd name="T0" fmla="*/ 0 w 1086279"/>
                    <a:gd name="T1" fmla="*/ 831897 h 831897"/>
                    <a:gd name="T2" fmla="*/ 137504 w 1086279"/>
                    <a:gd name="T3" fmla="*/ 550015 h 831897"/>
                    <a:gd name="T4" fmla="*/ 268132 w 1086279"/>
                    <a:gd name="T5" fmla="*/ 302508 h 831897"/>
                    <a:gd name="T6" fmla="*/ 398761 w 1086279"/>
                    <a:gd name="T7" fmla="*/ 192505 h 831897"/>
                    <a:gd name="T8" fmla="*/ 570640 w 1086279"/>
                    <a:gd name="T9" fmla="*/ 110003 h 831897"/>
                    <a:gd name="T10" fmla="*/ 838773 w 1086279"/>
                    <a:gd name="T11" fmla="*/ 34376 h 831897"/>
                    <a:gd name="T12" fmla="*/ 1086279 w 1086279"/>
                    <a:gd name="T13" fmla="*/ 0 h 83189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086279"/>
                    <a:gd name="T22" fmla="*/ 0 h 831897"/>
                    <a:gd name="T23" fmla="*/ 1086279 w 1086279"/>
                    <a:gd name="T24" fmla="*/ 831897 h 83189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086279" h="831897">
                      <a:moveTo>
                        <a:pt x="0" y="831897"/>
                      </a:moveTo>
                      <a:cubicBezTo>
                        <a:pt x="46407" y="735071"/>
                        <a:pt x="92815" y="638246"/>
                        <a:pt x="137504" y="550015"/>
                      </a:cubicBezTo>
                      <a:cubicBezTo>
                        <a:pt x="182193" y="461784"/>
                        <a:pt x="224589" y="362093"/>
                        <a:pt x="268132" y="302508"/>
                      </a:cubicBezTo>
                      <a:cubicBezTo>
                        <a:pt x="311675" y="242923"/>
                        <a:pt x="348343" y="224589"/>
                        <a:pt x="398761" y="192505"/>
                      </a:cubicBezTo>
                      <a:cubicBezTo>
                        <a:pt x="449179" y="160421"/>
                        <a:pt x="497305" y="136358"/>
                        <a:pt x="570640" y="110003"/>
                      </a:cubicBezTo>
                      <a:cubicBezTo>
                        <a:pt x="643975" y="83648"/>
                        <a:pt x="752833" y="52710"/>
                        <a:pt x="838773" y="34376"/>
                      </a:cubicBezTo>
                      <a:cubicBezTo>
                        <a:pt x="924713" y="16042"/>
                        <a:pt x="1005496" y="8021"/>
                        <a:pt x="1086279" y="0"/>
                      </a:cubicBezTo>
                    </a:path>
                  </a:pathLst>
                </a:custGeom>
                <a:noFill/>
                <a:ln w="19050" cap="flat" cmpd="sng" algn="ctr">
                  <a:solidFill>
                    <a:srgbClr val="C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square" anchor="ctr"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</a:rPr>
                    <a:t> </a:t>
                  </a:r>
                  <a:endParaRPr lang="en-US" sz="11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endParaRPr>
                </a:p>
              </p:txBody>
            </p:sp>
            <p:cxnSp>
              <p:nvCxnSpPr>
                <p:cNvPr id="23" name="Straight Connector 2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-263105" y="625416"/>
                  <a:ext cx="788866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24" name="Straight Connector 23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129397" y="1017917"/>
                  <a:ext cx="788234" cy="0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25" name="Straight Connector 24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-77638" y="414069"/>
                  <a:ext cx="803538" cy="388112"/>
                </a:xfrm>
                <a:prstGeom prst="line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sp>
              <p:nvSpPr>
                <p:cNvPr id="26" name="Freeform 25"/>
                <p:cNvSpPr>
                  <a:spLocks/>
                </p:cNvSpPr>
                <p:nvPr/>
              </p:nvSpPr>
              <p:spPr bwMode="auto">
                <a:xfrm>
                  <a:off x="181155" y="646981"/>
                  <a:ext cx="146050" cy="257810"/>
                </a:xfrm>
                <a:custGeom>
                  <a:avLst/>
                  <a:gdLst>
                    <a:gd name="T0" fmla="*/ 192506 w 192506"/>
                    <a:gd name="T1" fmla="*/ 0 h 391886"/>
                    <a:gd name="T2" fmla="*/ 192506 w 192506"/>
                    <a:gd name="T3" fmla="*/ 391886 h 391886"/>
                    <a:gd name="T4" fmla="*/ 0 w 192506"/>
                    <a:gd name="T5" fmla="*/ 391886 h 391886"/>
                    <a:gd name="T6" fmla="*/ 0 60000 65536"/>
                    <a:gd name="T7" fmla="*/ 0 60000 65536"/>
                    <a:gd name="T8" fmla="*/ 0 60000 65536"/>
                    <a:gd name="T9" fmla="*/ 0 w 192506"/>
                    <a:gd name="T10" fmla="*/ 0 h 391886"/>
                    <a:gd name="T11" fmla="*/ 192506 w 192506"/>
                    <a:gd name="T12" fmla="*/ 391886 h 39188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506" h="391886">
                      <a:moveTo>
                        <a:pt x="192506" y="0"/>
                      </a:moveTo>
                      <a:lnTo>
                        <a:pt x="192506" y="391886"/>
                      </a:lnTo>
                      <a:lnTo>
                        <a:pt x="0" y="391886"/>
                      </a:lnTo>
                    </a:path>
                  </a:pathLst>
                </a:cu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square" anchor="ctr"/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</a:rPr>
                    <a:t> </a:t>
                  </a:r>
                  <a:endParaRPr lang="en-US" sz="11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endParaRPr>
                </a:p>
              </p:txBody>
            </p:sp>
            <p:sp>
              <p:nvSpPr>
                <p:cNvPr id="27" name="TextBox 64"/>
                <p:cNvSpPr txBox="1">
                  <a:spLocks noChangeArrowheads="1"/>
                </p:cNvSpPr>
                <p:nvPr/>
              </p:nvSpPr>
              <p:spPr bwMode="auto">
                <a:xfrm>
                  <a:off x="258793" y="672861"/>
                  <a:ext cx="258792" cy="2674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E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28" name="TextBox 65"/>
                <p:cNvSpPr txBox="1">
                  <a:spLocks noChangeArrowheads="1"/>
                </p:cNvSpPr>
                <p:nvPr/>
              </p:nvSpPr>
              <p:spPr bwMode="auto">
                <a:xfrm>
                  <a:off x="0" y="0"/>
                  <a:ext cx="224155" cy="3105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Symbol" panose="05050102010706020507" pitchFamily="18" charset="2"/>
                      <a:ea typeface="Malgun Gothic" panose="020B0503020000020004" pitchFamily="34" charset="-127"/>
                      <a:cs typeface="Arial" panose="020B0604020202020204" pitchFamily="34" charset="0"/>
                    </a:rPr>
                    <a:t>s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29" name="TextBox 66"/>
                <p:cNvSpPr txBox="1">
                  <a:spLocks noChangeArrowheads="1"/>
                </p:cNvSpPr>
                <p:nvPr/>
              </p:nvSpPr>
              <p:spPr bwMode="auto">
                <a:xfrm>
                  <a:off x="854015" y="871268"/>
                  <a:ext cx="215265" cy="2495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Symbol" panose="05050102010706020507" pitchFamily="18" charset="2"/>
                      <a:ea typeface="Malgun Gothic" panose="020B0503020000020004" pitchFamily="34" charset="-127"/>
                      <a:cs typeface="Arial" panose="020B0604020202020204" pitchFamily="34" charset="0"/>
                    </a:rPr>
                    <a:t>e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30" name="TextBox 68"/>
                <p:cNvSpPr txBox="1">
                  <a:spLocks noChangeArrowheads="1"/>
                </p:cNvSpPr>
                <p:nvPr/>
              </p:nvSpPr>
              <p:spPr bwMode="auto">
                <a:xfrm>
                  <a:off x="327804" y="0"/>
                  <a:ext cx="655596" cy="2755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Symbol" panose="05050102010706020507" pitchFamily="18" charset="2"/>
                      <a:ea typeface="Malgun Gothic" panose="020B0503020000020004" pitchFamily="34" charset="-127"/>
                      <a:cs typeface="Arial" panose="020B0604020202020204" pitchFamily="34" charset="0"/>
                    </a:rPr>
                    <a:t>s</a:t>
                  </a: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 = E</a:t>
                  </a: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Symbol" panose="05050102010706020507" pitchFamily="18" charset="2"/>
                      <a:ea typeface="Malgun Gothic" panose="020B0503020000020004" pitchFamily="34" charset="-127"/>
                      <a:cs typeface="Arial" panose="020B0604020202020204" pitchFamily="34" charset="0"/>
                    </a:rPr>
                    <a:t>e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</p:grpSp>
          <p:grpSp>
            <p:nvGrpSpPr>
              <p:cNvPr id="10" name="Group 9"/>
              <p:cNvGrpSpPr/>
              <p:nvPr/>
            </p:nvGrpSpPr>
            <p:grpSpPr>
              <a:xfrm>
                <a:off x="3467819" y="965239"/>
                <a:ext cx="1062595" cy="965304"/>
                <a:chOff x="0" y="-130315"/>
                <a:chExt cx="1062595" cy="965304"/>
              </a:xfrm>
            </p:grpSpPr>
            <p:sp>
              <p:nvSpPr>
                <p:cNvPr id="11" name="TextBox 36"/>
                <p:cNvSpPr txBox="1">
                  <a:spLocks noChangeArrowheads="1"/>
                </p:cNvSpPr>
                <p:nvPr/>
              </p:nvSpPr>
              <p:spPr bwMode="auto">
                <a:xfrm>
                  <a:off x="217433" y="327804"/>
                  <a:ext cx="244475" cy="253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L</a:t>
                  </a:r>
                  <a:r>
                    <a:rPr lang="en-US" sz="1100" kern="1200" baseline="-250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0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12" name="TextBox 53"/>
                <p:cNvSpPr txBox="1">
                  <a:spLocks noChangeArrowheads="1"/>
                </p:cNvSpPr>
                <p:nvPr/>
              </p:nvSpPr>
              <p:spPr bwMode="auto">
                <a:xfrm>
                  <a:off x="700513" y="336430"/>
                  <a:ext cx="353060" cy="26860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Symbol" panose="05050102010706020507" pitchFamily="18" charset="2"/>
                      <a:ea typeface="Malgun Gothic" panose="020B0503020000020004" pitchFamily="34" charset="-127"/>
                      <a:cs typeface="Arial" panose="020B0604020202020204" pitchFamily="34" charset="0"/>
                    </a:rPr>
                    <a:t>d</a:t>
                  </a: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L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13" name="TextBox 56"/>
                <p:cNvSpPr txBox="1">
                  <a:spLocks noChangeArrowheads="1"/>
                </p:cNvSpPr>
                <p:nvPr/>
              </p:nvSpPr>
              <p:spPr bwMode="auto">
                <a:xfrm>
                  <a:off x="450347" y="552090"/>
                  <a:ext cx="267335" cy="2673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noAutofit/>
                </a:bodyPr>
                <a:lstStyle/>
                <a:p>
                  <a:pPr marL="0" marR="0" algn="ctr" fontAlgn="base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L</a:t>
                  </a:r>
                  <a:endParaRPr lang="en-US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14" name="Rectangle 13"/>
                <p:cNvSpPr>
                  <a:spLocks noChangeArrowheads="1"/>
                </p:cNvSpPr>
                <p:nvPr/>
              </p:nvSpPr>
              <p:spPr bwMode="auto">
                <a:xfrm>
                  <a:off x="10400" y="-44045"/>
                  <a:ext cx="1052195" cy="387856"/>
                </a:xfrm>
                <a:prstGeom prst="rect">
                  <a:avLst/>
                </a:prstGeom>
                <a:solidFill>
                  <a:srgbClr val="FFF189"/>
                </a:solidFill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square" anchor="ctr"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</a:rPr>
                    <a:t> </a:t>
                  </a:r>
                  <a:endParaRPr lang="en-US" sz="11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endParaRPr>
                </a:p>
              </p:txBody>
            </p:sp>
            <p:sp>
              <p:nvSpPr>
                <p:cNvPr id="15" name="Rectangle 14"/>
                <p:cNvSpPr>
                  <a:spLocks noChangeArrowheads="1"/>
                </p:cNvSpPr>
                <p:nvPr/>
              </p:nvSpPr>
              <p:spPr bwMode="auto">
                <a:xfrm>
                  <a:off x="10069" y="-130315"/>
                  <a:ext cx="715645" cy="470937"/>
                </a:xfrm>
                <a:prstGeom prst="rect">
                  <a:avLst/>
                </a:prstGeom>
                <a:noFill/>
                <a:ln w="19050" algn="ctr">
                  <a:solidFill>
                    <a:schemeClr val="tx1"/>
                  </a:solidFill>
                  <a:prstDash val="sysDash"/>
                  <a:round/>
                  <a:headEnd/>
                  <a:tailEnd/>
                </a:ln>
              </p:spPr>
              <p:txBody>
                <a:bodyPr wrap="square" anchor="ctr"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100"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</a:rPr>
                    <a:t> </a:t>
                  </a:r>
                  <a:endParaRPr lang="en-US" sz="11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endParaRPr>
                </a:p>
              </p:txBody>
            </p:sp>
            <p:cxnSp>
              <p:nvCxnSpPr>
                <p:cNvPr id="16" name="Straight Connector 1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-231140" y="603849"/>
                  <a:ext cx="46228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17" name="Straight Connector 16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584056" y="496019"/>
                  <a:ext cx="26543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18" name="Straight Connector 17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12655" y="595223"/>
                  <a:ext cx="46228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19" name="Straight Connector 18"/>
                <p:cNvCxnSpPr>
                  <a:cxnSpLocks noChangeShapeType="1"/>
                </p:cNvCxnSpPr>
                <p:nvPr/>
              </p:nvCxnSpPr>
              <p:spPr bwMode="auto">
                <a:xfrm>
                  <a:off x="1773" y="569343"/>
                  <a:ext cx="721995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 type="arrow" w="med" len="med"/>
                  <a:tailEnd type="arrow" w="med" len="med"/>
                </a:ln>
              </p:spPr>
            </p:cxnSp>
            <p:cxnSp>
              <p:nvCxnSpPr>
                <p:cNvPr id="20" name="Straight Connector 19"/>
                <p:cNvCxnSpPr>
                  <a:cxnSpLocks noChangeShapeType="1"/>
                </p:cNvCxnSpPr>
                <p:nvPr/>
              </p:nvCxnSpPr>
              <p:spPr bwMode="auto">
                <a:xfrm>
                  <a:off x="717766" y="569343"/>
                  <a:ext cx="32004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 type="arrow" w="med" len="med"/>
                  <a:tailEnd type="arrow" w="med" len="med"/>
                </a:ln>
              </p:spPr>
            </p:cxnSp>
            <p:cxnSp>
              <p:nvCxnSpPr>
                <p:cNvPr id="21" name="Straight Connector 20"/>
                <p:cNvCxnSpPr>
                  <a:cxnSpLocks noChangeShapeType="1"/>
                </p:cNvCxnSpPr>
                <p:nvPr/>
              </p:nvCxnSpPr>
              <p:spPr bwMode="auto">
                <a:xfrm>
                  <a:off x="1773" y="776377"/>
                  <a:ext cx="1043940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 type="arrow" w="med" len="med"/>
                  <a:tailEnd type="arrow" w="med" len="med"/>
                </a:ln>
              </p:spPr>
            </p:cxnSp>
          </p:grpSp>
        </p:grpSp>
      </p:grpSp>
      <p:grpSp>
        <p:nvGrpSpPr>
          <p:cNvPr id="118" name="Group 117"/>
          <p:cNvGrpSpPr/>
          <p:nvPr/>
        </p:nvGrpSpPr>
        <p:grpSpPr>
          <a:xfrm>
            <a:off x="743908" y="6487959"/>
            <a:ext cx="4479786" cy="2130965"/>
            <a:chOff x="743908" y="6487959"/>
            <a:chExt cx="4479786" cy="2130965"/>
          </a:xfrm>
        </p:grpSpPr>
        <p:pic>
          <p:nvPicPr>
            <p:cNvPr id="87" name="Picture 86" descr="D:\Doctoral Research\Tolerance Optimization\CJ4 Wing Pictures\wing_5.bmp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5" t="31273" b="16579"/>
            <a:stretch/>
          </p:blipFill>
          <p:spPr bwMode="auto">
            <a:xfrm rot="709308">
              <a:off x="1206239" y="7751375"/>
              <a:ext cx="3055364" cy="867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" name="Group 2"/>
            <p:cNvGrpSpPr/>
            <p:nvPr/>
          </p:nvGrpSpPr>
          <p:grpSpPr>
            <a:xfrm>
              <a:off x="743908" y="6487959"/>
              <a:ext cx="1878291" cy="890720"/>
              <a:chOff x="416215" y="5774955"/>
              <a:chExt cx="2779730" cy="1318199"/>
            </a:xfrm>
          </p:grpSpPr>
          <p:sp>
            <p:nvSpPr>
              <p:cNvPr id="89" name="Freeform 5"/>
              <p:cNvSpPr/>
              <p:nvPr/>
            </p:nvSpPr>
            <p:spPr>
              <a:xfrm>
                <a:off x="692600" y="6086020"/>
                <a:ext cx="1861187" cy="965232"/>
              </a:xfrm>
              <a:custGeom>
                <a:avLst/>
                <a:gdLst>
                  <a:gd name="connsiteX0" fmla="*/ 0 w 4386943"/>
                  <a:gd name="connsiteY0" fmla="*/ 1186543 h 2275114"/>
                  <a:gd name="connsiteX1" fmla="*/ 87086 w 4386943"/>
                  <a:gd name="connsiteY1" fmla="*/ 1632857 h 2275114"/>
                  <a:gd name="connsiteX2" fmla="*/ 261257 w 4386943"/>
                  <a:gd name="connsiteY2" fmla="*/ 1132114 h 2275114"/>
                  <a:gd name="connsiteX3" fmla="*/ 457200 w 4386943"/>
                  <a:gd name="connsiteY3" fmla="*/ 2242457 h 2275114"/>
                  <a:gd name="connsiteX4" fmla="*/ 740229 w 4386943"/>
                  <a:gd name="connsiteY4" fmla="*/ 326571 h 2275114"/>
                  <a:gd name="connsiteX5" fmla="*/ 1023257 w 4386943"/>
                  <a:gd name="connsiteY5" fmla="*/ 1872343 h 2275114"/>
                  <a:gd name="connsiteX6" fmla="*/ 1328057 w 4386943"/>
                  <a:gd name="connsiteY6" fmla="*/ 0 h 2275114"/>
                  <a:gd name="connsiteX7" fmla="*/ 1524000 w 4386943"/>
                  <a:gd name="connsiteY7" fmla="*/ 1066800 h 2275114"/>
                  <a:gd name="connsiteX8" fmla="*/ 1698171 w 4386943"/>
                  <a:gd name="connsiteY8" fmla="*/ 370114 h 2275114"/>
                  <a:gd name="connsiteX9" fmla="*/ 1883229 w 4386943"/>
                  <a:gd name="connsiteY9" fmla="*/ 1894114 h 2275114"/>
                  <a:gd name="connsiteX10" fmla="*/ 2111829 w 4386943"/>
                  <a:gd name="connsiteY10" fmla="*/ 740229 h 2275114"/>
                  <a:gd name="connsiteX11" fmla="*/ 2198914 w 4386943"/>
                  <a:gd name="connsiteY11" fmla="*/ 1458686 h 2275114"/>
                  <a:gd name="connsiteX12" fmla="*/ 2416629 w 4386943"/>
                  <a:gd name="connsiteY12" fmla="*/ 729343 h 2275114"/>
                  <a:gd name="connsiteX13" fmla="*/ 2569029 w 4386943"/>
                  <a:gd name="connsiteY13" fmla="*/ 2275114 h 2275114"/>
                  <a:gd name="connsiteX14" fmla="*/ 2819400 w 4386943"/>
                  <a:gd name="connsiteY14" fmla="*/ 1186543 h 2275114"/>
                  <a:gd name="connsiteX15" fmla="*/ 2982686 w 4386943"/>
                  <a:gd name="connsiteY15" fmla="*/ 2013857 h 2275114"/>
                  <a:gd name="connsiteX16" fmla="*/ 3200400 w 4386943"/>
                  <a:gd name="connsiteY16" fmla="*/ 413657 h 2275114"/>
                  <a:gd name="connsiteX17" fmla="*/ 3472543 w 4386943"/>
                  <a:gd name="connsiteY17" fmla="*/ 1752600 h 2275114"/>
                  <a:gd name="connsiteX18" fmla="*/ 3701143 w 4386943"/>
                  <a:gd name="connsiteY18" fmla="*/ 76200 h 2275114"/>
                  <a:gd name="connsiteX19" fmla="*/ 3918857 w 4386943"/>
                  <a:gd name="connsiteY19" fmla="*/ 1632857 h 2275114"/>
                  <a:gd name="connsiteX20" fmla="*/ 4093029 w 4386943"/>
                  <a:gd name="connsiteY20" fmla="*/ 620486 h 2275114"/>
                  <a:gd name="connsiteX21" fmla="*/ 4267200 w 4386943"/>
                  <a:gd name="connsiteY21" fmla="*/ 1796143 h 2275114"/>
                  <a:gd name="connsiteX22" fmla="*/ 4386943 w 4386943"/>
                  <a:gd name="connsiteY22" fmla="*/ 1415143 h 22751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4386943" h="2275114">
                    <a:moveTo>
                      <a:pt x="0" y="1186543"/>
                    </a:moveTo>
                    <a:lnTo>
                      <a:pt x="87086" y="1632857"/>
                    </a:lnTo>
                    <a:lnTo>
                      <a:pt x="261257" y="1132114"/>
                    </a:lnTo>
                    <a:lnTo>
                      <a:pt x="457200" y="2242457"/>
                    </a:lnTo>
                    <a:lnTo>
                      <a:pt x="740229" y="326571"/>
                    </a:lnTo>
                    <a:lnTo>
                      <a:pt x="1023257" y="1872343"/>
                    </a:lnTo>
                    <a:lnTo>
                      <a:pt x="1328057" y="0"/>
                    </a:lnTo>
                    <a:lnTo>
                      <a:pt x="1524000" y="1066800"/>
                    </a:lnTo>
                    <a:lnTo>
                      <a:pt x="1698171" y="370114"/>
                    </a:lnTo>
                    <a:lnTo>
                      <a:pt x="1883229" y="1894114"/>
                    </a:lnTo>
                    <a:lnTo>
                      <a:pt x="2111829" y="740229"/>
                    </a:lnTo>
                    <a:lnTo>
                      <a:pt x="2198914" y="1458686"/>
                    </a:lnTo>
                    <a:lnTo>
                      <a:pt x="2416629" y="729343"/>
                    </a:lnTo>
                    <a:lnTo>
                      <a:pt x="2569029" y="2275114"/>
                    </a:lnTo>
                    <a:lnTo>
                      <a:pt x="2819400" y="1186543"/>
                    </a:lnTo>
                    <a:lnTo>
                      <a:pt x="2982686" y="2013857"/>
                    </a:lnTo>
                    <a:lnTo>
                      <a:pt x="3200400" y="413657"/>
                    </a:lnTo>
                    <a:lnTo>
                      <a:pt x="3472543" y="1752600"/>
                    </a:lnTo>
                    <a:lnTo>
                      <a:pt x="3701143" y="76200"/>
                    </a:lnTo>
                    <a:lnTo>
                      <a:pt x="3918857" y="1632857"/>
                    </a:lnTo>
                    <a:lnTo>
                      <a:pt x="4093029" y="620486"/>
                    </a:lnTo>
                    <a:lnTo>
                      <a:pt x="4267200" y="1796143"/>
                    </a:lnTo>
                    <a:lnTo>
                      <a:pt x="4386943" y="1415143"/>
                    </a:lnTo>
                  </a:path>
                </a:pathLst>
              </a:custGeom>
              <a:ln w="19050">
                <a:solidFill>
                  <a:srgbClr val="2C02C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90" name="Straight Arrow Connector 7"/>
              <p:cNvCxnSpPr/>
              <p:nvPr/>
            </p:nvCxnSpPr>
            <p:spPr>
              <a:xfrm>
                <a:off x="684077" y="6589419"/>
                <a:ext cx="2065891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"/>
              <p:cNvCxnSpPr/>
              <p:nvPr/>
            </p:nvCxnSpPr>
            <p:spPr>
              <a:xfrm rot="5400000" flipH="1" flipV="1">
                <a:off x="171442" y="6575564"/>
                <a:ext cx="1034507" cy="674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TextBox 92"/>
              <p:cNvSpPr txBox="1"/>
              <p:nvPr/>
            </p:nvSpPr>
            <p:spPr>
              <a:xfrm>
                <a:off x="2532533" y="6632958"/>
                <a:ext cx="663412" cy="3637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time</a:t>
                </a:r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416215" y="5774955"/>
                <a:ext cx="693581" cy="3637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Load</a:t>
                </a:r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3345403" y="6487959"/>
              <a:ext cx="1878291" cy="1196031"/>
              <a:chOff x="416215" y="5774955"/>
              <a:chExt cx="2779730" cy="1770033"/>
            </a:xfrm>
          </p:grpSpPr>
          <p:sp>
            <p:nvSpPr>
              <p:cNvPr id="112" name="Freeform 5"/>
              <p:cNvSpPr/>
              <p:nvPr/>
            </p:nvSpPr>
            <p:spPr>
              <a:xfrm>
                <a:off x="692600" y="6086020"/>
                <a:ext cx="1861187" cy="965232"/>
              </a:xfrm>
              <a:custGeom>
                <a:avLst/>
                <a:gdLst>
                  <a:gd name="connsiteX0" fmla="*/ 0 w 4386943"/>
                  <a:gd name="connsiteY0" fmla="*/ 1186543 h 2275114"/>
                  <a:gd name="connsiteX1" fmla="*/ 87086 w 4386943"/>
                  <a:gd name="connsiteY1" fmla="*/ 1632857 h 2275114"/>
                  <a:gd name="connsiteX2" fmla="*/ 261257 w 4386943"/>
                  <a:gd name="connsiteY2" fmla="*/ 1132114 h 2275114"/>
                  <a:gd name="connsiteX3" fmla="*/ 457200 w 4386943"/>
                  <a:gd name="connsiteY3" fmla="*/ 2242457 h 2275114"/>
                  <a:gd name="connsiteX4" fmla="*/ 740229 w 4386943"/>
                  <a:gd name="connsiteY4" fmla="*/ 326571 h 2275114"/>
                  <a:gd name="connsiteX5" fmla="*/ 1023257 w 4386943"/>
                  <a:gd name="connsiteY5" fmla="*/ 1872343 h 2275114"/>
                  <a:gd name="connsiteX6" fmla="*/ 1328057 w 4386943"/>
                  <a:gd name="connsiteY6" fmla="*/ 0 h 2275114"/>
                  <a:gd name="connsiteX7" fmla="*/ 1524000 w 4386943"/>
                  <a:gd name="connsiteY7" fmla="*/ 1066800 h 2275114"/>
                  <a:gd name="connsiteX8" fmla="*/ 1698171 w 4386943"/>
                  <a:gd name="connsiteY8" fmla="*/ 370114 h 2275114"/>
                  <a:gd name="connsiteX9" fmla="*/ 1883229 w 4386943"/>
                  <a:gd name="connsiteY9" fmla="*/ 1894114 h 2275114"/>
                  <a:gd name="connsiteX10" fmla="*/ 2111829 w 4386943"/>
                  <a:gd name="connsiteY10" fmla="*/ 740229 h 2275114"/>
                  <a:gd name="connsiteX11" fmla="*/ 2198914 w 4386943"/>
                  <a:gd name="connsiteY11" fmla="*/ 1458686 h 2275114"/>
                  <a:gd name="connsiteX12" fmla="*/ 2416629 w 4386943"/>
                  <a:gd name="connsiteY12" fmla="*/ 729343 h 2275114"/>
                  <a:gd name="connsiteX13" fmla="*/ 2569029 w 4386943"/>
                  <a:gd name="connsiteY13" fmla="*/ 2275114 h 2275114"/>
                  <a:gd name="connsiteX14" fmla="*/ 2819400 w 4386943"/>
                  <a:gd name="connsiteY14" fmla="*/ 1186543 h 2275114"/>
                  <a:gd name="connsiteX15" fmla="*/ 2982686 w 4386943"/>
                  <a:gd name="connsiteY15" fmla="*/ 2013857 h 2275114"/>
                  <a:gd name="connsiteX16" fmla="*/ 3200400 w 4386943"/>
                  <a:gd name="connsiteY16" fmla="*/ 413657 h 2275114"/>
                  <a:gd name="connsiteX17" fmla="*/ 3472543 w 4386943"/>
                  <a:gd name="connsiteY17" fmla="*/ 1752600 h 2275114"/>
                  <a:gd name="connsiteX18" fmla="*/ 3701143 w 4386943"/>
                  <a:gd name="connsiteY18" fmla="*/ 76200 h 2275114"/>
                  <a:gd name="connsiteX19" fmla="*/ 3918857 w 4386943"/>
                  <a:gd name="connsiteY19" fmla="*/ 1632857 h 2275114"/>
                  <a:gd name="connsiteX20" fmla="*/ 4093029 w 4386943"/>
                  <a:gd name="connsiteY20" fmla="*/ 620486 h 2275114"/>
                  <a:gd name="connsiteX21" fmla="*/ 4267200 w 4386943"/>
                  <a:gd name="connsiteY21" fmla="*/ 1796143 h 2275114"/>
                  <a:gd name="connsiteX22" fmla="*/ 4386943 w 4386943"/>
                  <a:gd name="connsiteY22" fmla="*/ 1415143 h 22751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4386943" h="2275114">
                    <a:moveTo>
                      <a:pt x="0" y="1186543"/>
                    </a:moveTo>
                    <a:lnTo>
                      <a:pt x="87086" y="1632857"/>
                    </a:lnTo>
                    <a:lnTo>
                      <a:pt x="261257" y="1132114"/>
                    </a:lnTo>
                    <a:lnTo>
                      <a:pt x="457200" y="2242457"/>
                    </a:lnTo>
                    <a:lnTo>
                      <a:pt x="740229" y="326571"/>
                    </a:lnTo>
                    <a:lnTo>
                      <a:pt x="1023257" y="1872343"/>
                    </a:lnTo>
                    <a:lnTo>
                      <a:pt x="1328057" y="0"/>
                    </a:lnTo>
                    <a:lnTo>
                      <a:pt x="1524000" y="1066800"/>
                    </a:lnTo>
                    <a:lnTo>
                      <a:pt x="1698171" y="370114"/>
                    </a:lnTo>
                    <a:lnTo>
                      <a:pt x="1883229" y="1894114"/>
                    </a:lnTo>
                    <a:lnTo>
                      <a:pt x="2111829" y="740229"/>
                    </a:lnTo>
                    <a:lnTo>
                      <a:pt x="2198914" y="1458686"/>
                    </a:lnTo>
                    <a:lnTo>
                      <a:pt x="2416629" y="729343"/>
                    </a:lnTo>
                    <a:lnTo>
                      <a:pt x="2569029" y="2275114"/>
                    </a:lnTo>
                    <a:lnTo>
                      <a:pt x="2819400" y="1186543"/>
                    </a:lnTo>
                    <a:lnTo>
                      <a:pt x="2982686" y="2013857"/>
                    </a:lnTo>
                    <a:lnTo>
                      <a:pt x="3200400" y="413657"/>
                    </a:lnTo>
                    <a:lnTo>
                      <a:pt x="3472543" y="1752600"/>
                    </a:lnTo>
                    <a:lnTo>
                      <a:pt x="3701143" y="76200"/>
                    </a:lnTo>
                    <a:lnTo>
                      <a:pt x="3918857" y="1632857"/>
                    </a:lnTo>
                    <a:lnTo>
                      <a:pt x="4093029" y="620486"/>
                    </a:lnTo>
                    <a:lnTo>
                      <a:pt x="4267200" y="1796143"/>
                    </a:lnTo>
                    <a:lnTo>
                      <a:pt x="4386943" y="1415143"/>
                    </a:lnTo>
                  </a:path>
                </a:pathLst>
              </a:cu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13" name="Straight Arrow Connector 7"/>
              <p:cNvCxnSpPr/>
              <p:nvPr/>
            </p:nvCxnSpPr>
            <p:spPr>
              <a:xfrm>
                <a:off x="684077" y="7137720"/>
                <a:ext cx="2065891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9"/>
              <p:cNvCxnSpPr/>
              <p:nvPr/>
            </p:nvCxnSpPr>
            <p:spPr>
              <a:xfrm rot="5400000" flipH="1" flipV="1">
                <a:off x="171442" y="6622228"/>
                <a:ext cx="1034507" cy="673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TextBox 114"/>
              <p:cNvSpPr txBox="1"/>
              <p:nvPr/>
            </p:nvSpPr>
            <p:spPr>
              <a:xfrm>
                <a:off x="2532533" y="7181260"/>
                <a:ext cx="663412" cy="3637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time</a:t>
                </a:r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416215" y="5774955"/>
                <a:ext cx="864001" cy="3871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Stress</a:t>
                </a:r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6" name="Right Arrow 55"/>
            <p:cNvSpPr/>
            <p:nvPr/>
          </p:nvSpPr>
          <p:spPr>
            <a:xfrm rot="4248021">
              <a:off x="1751436" y="7530810"/>
              <a:ext cx="539396" cy="245775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ight Arrow 116"/>
            <p:cNvSpPr/>
            <p:nvPr/>
          </p:nvSpPr>
          <p:spPr>
            <a:xfrm rot="17685921">
              <a:off x="3066469" y="7532072"/>
              <a:ext cx="539396" cy="245775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89292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 anchor="ctr" anchorCtr="0">
        <a:spAutoFit/>
      </a:bodyPr>
      <a:lstStyle>
        <a:defPPr>
          <a:defRPr sz="110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2541</TotalTime>
  <Words>773</Words>
  <Application>Microsoft Office PowerPoint</Application>
  <PresentationFormat>Letter Paper (8.5x11 in)</PresentationFormat>
  <Paragraphs>446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Batang</vt:lpstr>
      <vt:lpstr>Batang</vt:lpstr>
      <vt:lpstr>Malgun Gothic</vt:lpstr>
      <vt:lpstr>나눔고딕</vt:lpstr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Kim,Nam Ho</dc:creator>
  <cp:lastModifiedBy>Kim,Nam Ho</cp:lastModifiedBy>
  <cp:revision>69</cp:revision>
  <dcterms:created xsi:type="dcterms:W3CDTF">2016-05-17T13:07:55Z</dcterms:created>
  <dcterms:modified xsi:type="dcterms:W3CDTF">2019-01-08T02:34:34Z</dcterms:modified>
</cp:coreProperties>
</file>