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33" r:id="rId1"/>
  </p:sldMasterIdLst>
  <p:sldIdLst>
    <p:sldId id="268" r:id="rId2"/>
    <p:sldId id="257" r:id="rId3"/>
    <p:sldId id="258" r:id="rId4"/>
    <p:sldId id="259" r:id="rId5"/>
    <p:sldId id="273" r:id="rId6"/>
    <p:sldId id="266" r:id="rId7"/>
    <p:sldId id="260" r:id="rId8"/>
    <p:sldId id="265" r:id="rId9"/>
    <p:sldId id="269" r:id="rId10"/>
    <p:sldId id="261" r:id="rId11"/>
    <p:sldId id="270" r:id="rId12"/>
    <p:sldId id="274" r:id="rId13"/>
    <p:sldId id="262" r:id="rId14"/>
    <p:sldId id="263" r:id="rId15"/>
    <p:sldId id="271" r:id="rId16"/>
    <p:sldId id="272" r:id="rId17"/>
    <p:sldId id="26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3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e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e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116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116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424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424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42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 userDrawn="1"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30057" name="Text Box 9"/>
          <p:cNvSpPr txBox="1">
            <a:spLocks noChangeArrowheads="1"/>
          </p:cNvSpPr>
          <p:nvPr userDrawn="1"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AE7C319E-CBBB-463F-8CE0-09FB00E49567}" type="slidenum">
              <a:rPr lang="en-US" sz="1400">
                <a:latin typeface="Arial" pitchFamily="34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40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6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5.bin"/><Relationship Id="rId5" Type="http://schemas.openxmlformats.org/officeDocument/2006/relationships/oleObject" Target="../embeddings/oleObject64.bin"/><Relationship Id="rId4" Type="http://schemas.openxmlformats.org/officeDocument/2006/relationships/oleObject" Target="../embeddings/oleObject6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6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72.bin"/><Relationship Id="rId4" Type="http://schemas.openxmlformats.org/officeDocument/2006/relationships/oleObject" Target="../embeddings/oleObject7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7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 0 MATHEMATICAL PRELIMINARY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FINITE ELEMENT ANALYSIS AND DESIGN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Nam-Ho Kim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 EQUATION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N unknowns (x</a:t>
            </a:r>
            <a:r>
              <a:rPr lang="en-US" altLang="ko-KR" baseline="-25000" dirty="0" smtClean="0">
                <a:ea typeface="굴림" pitchFamily="50" charset="-127"/>
              </a:rPr>
              <a:t>1</a:t>
            </a:r>
            <a:r>
              <a:rPr lang="en-US" altLang="ko-KR" dirty="0" smtClean="0">
                <a:ea typeface="굴림" pitchFamily="50" charset="-127"/>
              </a:rPr>
              <a:t>, x</a:t>
            </a:r>
            <a:r>
              <a:rPr lang="en-US" altLang="ko-KR" baseline="-25000" dirty="0" smtClean="0">
                <a:ea typeface="굴림" pitchFamily="50" charset="-127"/>
              </a:rPr>
              <a:t>2</a:t>
            </a:r>
            <a:r>
              <a:rPr lang="en-US" altLang="ko-KR" dirty="0" smtClean="0">
                <a:ea typeface="굴림" pitchFamily="50" charset="-127"/>
              </a:rPr>
              <a:t>, …, </a:t>
            </a:r>
            <a:r>
              <a:rPr lang="en-US" altLang="ko-KR" dirty="0" err="1" smtClean="0">
                <a:ea typeface="굴림" pitchFamily="50" charset="-127"/>
              </a:rPr>
              <a:t>x</a:t>
            </a:r>
            <a:r>
              <a:rPr lang="en-US" altLang="ko-KR" baseline="-25000" dirty="0" err="1" smtClean="0">
                <a:ea typeface="굴림" pitchFamily="50" charset="-127"/>
              </a:rPr>
              <a:t>N</a:t>
            </a:r>
            <a:r>
              <a:rPr lang="en-US" altLang="ko-KR" dirty="0" smtClean="0">
                <a:ea typeface="굴림" pitchFamily="50" charset="-127"/>
              </a:rPr>
              <a:t>) and N equations</a:t>
            </a: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unique solution if all equations are independent</a:t>
            </a: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Matrix form:</a:t>
            </a: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Solution: [</a:t>
            </a:r>
            <a:r>
              <a:rPr lang="en-US" altLang="ko-KR" b="1" dirty="0" smtClean="0">
                <a:ea typeface="굴림" pitchFamily="50" charset="-127"/>
              </a:rPr>
              <a:t>A</a:t>
            </a:r>
            <a:r>
              <a:rPr lang="en-US" altLang="ko-KR" dirty="0" smtClean="0">
                <a:ea typeface="굴림" pitchFamily="50" charset="-127"/>
              </a:rPr>
              <a:t>]</a:t>
            </a:r>
            <a:r>
              <a:rPr lang="en-US" altLang="ko-KR" baseline="30000" dirty="0" smtClean="0">
                <a:ea typeface="굴림" pitchFamily="50" charset="-127"/>
              </a:rPr>
              <a:t>–1</a:t>
            </a:r>
            <a:r>
              <a:rPr lang="en-US" altLang="ko-KR" dirty="0" smtClean="0">
                <a:ea typeface="굴림" pitchFamily="50" charset="-127"/>
              </a:rPr>
              <a:t> exists or [</a:t>
            </a:r>
            <a:r>
              <a:rPr lang="en-US" altLang="ko-KR" b="1" dirty="0" smtClean="0">
                <a:ea typeface="굴림" pitchFamily="50" charset="-127"/>
              </a:rPr>
              <a:t>A</a:t>
            </a:r>
            <a:r>
              <a:rPr lang="en-US" altLang="ko-KR" dirty="0" smtClean="0">
                <a:ea typeface="굴림" pitchFamily="50" charset="-127"/>
              </a:rPr>
              <a:t>] is not singular </a:t>
            </a:r>
            <a:endParaRPr lang="en-US" dirty="0" smtClean="0"/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0" y="2952750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9" name="Rectangle 12"/>
          <p:cNvSpPr>
            <a:spLocks noChangeArrowheads="1"/>
          </p:cNvSpPr>
          <p:nvPr/>
        </p:nvSpPr>
        <p:spPr bwMode="auto">
          <a:xfrm>
            <a:off x="0" y="3052763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934867" y="1730941"/>
          <a:ext cx="3267075" cy="1498600"/>
        </p:xfrm>
        <a:graphic>
          <a:graphicData uri="http://schemas.openxmlformats.org/presentationml/2006/ole">
            <p:oleObj spid="_x0000_s22529" name="Equation" r:id="rId3" imgW="3251160" imgH="1498320" progId="Equation.DSMT4">
              <p:embed/>
            </p:oleObj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973474" y="1707140"/>
          <a:ext cx="2844800" cy="3467100"/>
        </p:xfrm>
        <a:graphic>
          <a:graphicData uri="http://schemas.openxmlformats.org/presentationml/2006/ole">
            <p:oleObj spid="_x0000_s22531" name="Equation" r:id="rId4" imgW="2844720" imgH="3466800" progId="Equation.DSMT4">
              <p:embed/>
            </p:oleObj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952067" y="4282207"/>
          <a:ext cx="1447800" cy="300038"/>
        </p:xfrm>
        <a:graphic>
          <a:graphicData uri="http://schemas.openxmlformats.org/presentationml/2006/ole">
            <p:oleObj spid="_x0000_s22533" name="Equation" r:id="rId5" imgW="1447560" imgH="304560" progId="Equation.DSMT4">
              <p:embed/>
            </p:oleObj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31000" y="5246252"/>
          <a:ext cx="2605087" cy="1408113"/>
        </p:xfrm>
        <a:graphic>
          <a:graphicData uri="http://schemas.openxmlformats.org/presentationml/2006/ole">
            <p:oleObj spid="_x0000_s22535" name="Equation" r:id="rId6" imgW="2616120" imgH="1422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EIGEN VALUE AND EIGEN VECTOR</a:t>
            </a:r>
          </a:p>
        </p:txBody>
      </p:sp>
      <p:sp>
        <p:nvSpPr>
          <p:cNvPr id="6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5881687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dirty="0" smtClean="0"/>
              <a:t>Eigen value problem</a:t>
            </a:r>
          </a:p>
          <a:p>
            <a:pPr eaLnBrk="1" hangingPunct="1">
              <a:lnSpc>
                <a:spcPct val="120000"/>
              </a:lnSpc>
            </a:pPr>
            <a:endParaRPr lang="en-US" dirty="0" smtClean="0"/>
          </a:p>
          <a:p>
            <a:pPr lvl="1" eaLnBrk="1" hangingPunct="1">
              <a:lnSpc>
                <a:spcPct val="120000"/>
              </a:lnSpc>
              <a:buNone/>
            </a:pPr>
            <a:r>
              <a:rPr lang="en-US" dirty="0" smtClean="0"/>
              <a:t>	  : Eigen value</a:t>
            </a:r>
          </a:p>
          <a:p>
            <a:pPr lvl="1" eaLnBrk="1" hangingPunct="1">
              <a:lnSpc>
                <a:spcPct val="120000"/>
              </a:lnSpc>
              <a:buNone/>
            </a:pPr>
            <a:r>
              <a:rPr lang="en-US" dirty="0" smtClean="0"/>
              <a:t>	  : Eigen vector</a:t>
            </a:r>
          </a:p>
          <a:p>
            <a:pPr eaLnBrk="1" hangingPunct="1">
              <a:lnSpc>
                <a:spcPct val="120000"/>
              </a:lnSpc>
            </a:pPr>
            <a:r>
              <a:rPr lang="en-US" dirty="0" smtClean="0"/>
              <a:t>How to solve?</a:t>
            </a:r>
          </a:p>
          <a:p>
            <a:pPr eaLnBrk="1" hangingPunct="1">
              <a:lnSpc>
                <a:spcPct val="120000"/>
              </a:lnSpc>
            </a:pPr>
            <a:endParaRPr lang="en-US" dirty="0" smtClean="0"/>
          </a:p>
          <a:p>
            <a:pPr eaLnBrk="1" hangingPunct="1">
              <a:lnSpc>
                <a:spcPct val="120000"/>
              </a:lnSpc>
            </a:pPr>
            <a:endParaRPr lang="en-US" dirty="0" smtClean="0"/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{</a:t>
            </a:r>
            <a:r>
              <a:rPr lang="en-US" b="1" dirty="0" smtClean="0"/>
              <a:t>x</a:t>
            </a:r>
            <a:r>
              <a:rPr lang="en-US" dirty="0" smtClean="0"/>
              <a:t>} = {</a:t>
            </a:r>
            <a:r>
              <a:rPr lang="en-US" b="1" dirty="0" smtClean="0"/>
              <a:t>0</a:t>
            </a:r>
            <a:r>
              <a:rPr lang="en-US" dirty="0" smtClean="0"/>
              <a:t>} is a solution (</a:t>
            </a:r>
            <a:r>
              <a:rPr lang="en-US" dirty="0" smtClean="0">
                <a:solidFill>
                  <a:srgbClr val="FF0000"/>
                </a:solidFill>
              </a:rPr>
              <a:t>trivial</a:t>
            </a:r>
            <a:r>
              <a:rPr lang="en-US" dirty="0" smtClean="0"/>
              <a:t> solution)</a:t>
            </a:r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In order to have non-trivial solution, the determinant must be zero.</a:t>
            </a:r>
          </a:p>
          <a:p>
            <a:pPr lvl="1" eaLnBrk="1" hangingPunct="1">
              <a:lnSpc>
                <a:spcPct val="120000"/>
              </a:lnSpc>
            </a:pPr>
            <a:endParaRPr lang="en-US" dirty="0" smtClean="0"/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Calculate      from this equation and calculate        from the </a:t>
            </a:r>
            <a:r>
              <a:rPr lang="en-US" dirty="0" err="1" smtClean="0"/>
              <a:t>eigen</a:t>
            </a:r>
            <a:r>
              <a:rPr lang="en-US" dirty="0" smtClean="0"/>
              <a:t> value problem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871538" y="1901825"/>
          <a:ext cx="177800" cy="241300"/>
        </p:xfrm>
        <a:graphic>
          <a:graphicData uri="http://schemas.openxmlformats.org/presentationml/2006/ole">
            <p:oleObj spid="_x0000_s6147" name="Equation" r:id="rId3" imgW="177480" imgH="241200" progId="Equation.DSMT4">
              <p:embed/>
            </p:oleObj>
          </a:graphicData>
        </a:graphic>
      </p:graphicFrame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730254" y="2259880"/>
          <a:ext cx="381000" cy="304800"/>
        </p:xfrm>
        <a:graphic>
          <a:graphicData uri="http://schemas.openxmlformats.org/presentationml/2006/ole">
            <p:oleObj spid="_x0000_s6148" name="Equation" r:id="rId4" imgW="380880" imgH="304560" progId="Equation.DSMT4">
              <p:embed/>
            </p:oleObj>
          </a:graphicData>
        </a:graphic>
      </p:graphicFrame>
      <p:graphicFrame>
        <p:nvGraphicFramePr>
          <p:cNvPr id="6151" name="Object 9"/>
          <p:cNvGraphicFramePr>
            <a:graphicFrameLocks noChangeAspect="1"/>
          </p:cNvGraphicFramePr>
          <p:nvPr/>
        </p:nvGraphicFramePr>
        <p:xfrm>
          <a:off x="2109788" y="5553075"/>
          <a:ext cx="177800" cy="241300"/>
        </p:xfrm>
        <a:graphic>
          <a:graphicData uri="http://schemas.openxmlformats.org/presentationml/2006/ole">
            <p:oleObj spid="_x0000_s6151" name="Equation" r:id="rId5" imgW="177480" imgH="241200" progId="Equation.DSMT4">
              <p:embed/>
            </p:oleObj>
          </a:graphicData>
        </a:graphic>
      </p:graphicFrame>
      <p:graphicFrame>
        <p:nvGraphicFramePr>
          <p:cNvPr id="6152" name="Object 10"/>
          <p:cNvGraphicFramePr>
            <a:graphicFrameLocks noChangeAspect="1"/>
          </p:cNvGraphicFramePr>
          <p:nvPr/>
        </p:nvGraphicFramePr>
        <p:xfrm>
          <a:off x="6089650" y="5521325"/>
          <a:ext cx="381000" cy="304800"/>
        </p:xfrm>
        <a:graphic>
          <a:graphicData uri="http://schemas.openxmlformats.org/presentationml/2006/ole">
            <p:oleObj spid="_x0000_s6152" name="Equation" r:id="rId6" imgW="380880" imgH="304560" progId="Equation.DSMT4">
              <p:embed/>
            </p:oleObj>
          </a:graphicData>
        </a:graphic>
      </p:graphicFrame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582182" y="1372466"/>
          <a:ext cx="1600200" cy="300038"/>
        </p:xfrm>
        <a:graphic>
          <a:graphicData uri="http://schemas.openxmlformats.org/presentationml/2006/ole">
            <p:oleObj spid="_x0000_s6153" name="Equation" r:id="rId7" imgW="1600200" imgH="304560" progId="Equation.DSMT4">
              <p:embed/>
            </p:oleObj>
          </a:graphicData>
        </a:graphic>
      </p:graphicFrame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814388" y="3229985"/>
          <a:ext cx="2162175" cy="300037"/>
        </p:xfrm>
        <a:graphic>
          <a:graphicData uri="http://schemas.openxmlformats.org/presentationml/2006/ole">
            <p:oleObj spid="_x0000_s6155" name="Equation" r:id="rId8" imgW="2171520" imgH="304560" progId="Equation.DSMT4">
              <p:embed/>
            </p:oleObj>
          </a:graphicData>
        </a:graphic>
      </p:graphicFrame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825500" y="3664093"/>
          <a:ext cx="1906588" cy="300037"/>
        </p:xfrm>
        <a:graphic>
          <a:graphicData uri="http://schemas.openxmlformats.org/presentationml/2006/ole">
            <p:oleObj spid="_x0000_s6157" name="Equation" r:id="rId9" imgW="1892160" imgH="304560" progId="Equation.DSMT4">
              <p:embed/>
            </p:oleObj>
          </a:graphicData>
        </a:graphic>
      </p:graphicFrame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969386" y="5012604"/>
          <a:ext cx="1163637" cy="381000"/>
        </p:xfrm>
        <a:graphic>
          <a:graphicData uri="http://schemas.openxmlformats.org/presentationml/2006/ole">
            <p:oleObj spid="_x0000_s6159" name="Equation" r:id="rId10" imgW="1168200" imgH="380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EIGEN VALUE AND EIGEN 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 equation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The textbook has a solution for [</a:t>
            </a:r>
            <a:r>
              <a:rPr lang="en-US" b="1" dirty="0" smtClean="0"/>
              <a:t>A</a:t>
            </a:r>
            <a:r>
              <a:rPr lang="en-US" dirty="0" smtClean="0"/>
              <a:t>]</a:t>
            </a:r>
            <a:r>
              <a:rPr lang="en-US" baseline="-25000" dirty="0" smtClean="0"/>
              <a:t>3x3</a:t>
            </a:r>
            <a:r>
              <a:rPr lang="en-US" dirty="0" smtClean="0"/>
              <a:t> case</a:t>
            </a:r>
          </a:p>
          <a:p>
            <a:endParaRPr lang="en-US" dirty="0" smtClean="0"/>
          </a:p>
          <a:p>
            <a:r>
              <a:rPr lang="en-US" dirty="0" smtClean="0"/>
              <a:t>Eigen vectors</a:t>
            </a:r>
          </a:p>
          <a:p>
            <a:pPr lvl="1"/>
            <a:r>
              <a:rPr lang="en-US" dirty="0" smtClean="0"/>
              <a:t>After solving for </a:t>
            </a:r>
            <a:r>
              <a:rPr lang="en-US" dirty="0" err="1" smtClean="0"/>
              <a:t>eigen</a:t>
            </a:r>
            <a:r>
              <a:rPr lang="en-US" dirty="0" smtClean="0"/>
              <a:t> values, substitute each of them to </a:t>
            </a:r>
            <a:r>
              <a:rPr lang="en-US" dirty="0" err="1" smtClean="0"/>
              <a:t>eigen</a:t>
            </a:r>
            <a:r>
              <a:rPr lang="en-US" dirty="0" smtClean="0"/>
              <a:t> problem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Since                   is singular, no unique solution exists</a:t>
            </a:r>
          </a:p>
          <a:p>
            <a:pPr lvl="1"/>
            <a:r>
              <a:rPr lang="en-US" dirty="0" smtClean="0"/>
              <a:t>Practice example in the textbook</a:t>
            </a:r>
            <a:endParaRPr lang="en-US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753630" y="1275629"/>
          <a:ext cx="3575050" cy="1524000"/>
        </p:xfrm>
        <a:graphic>
          <a:graphicData uri="http://schemas.openxmlformats.org/presentationml/2006/ole">
            <p:oleObj spid="_x0000_s32769" name="Equation" r:id="rId3" imgW="3581280" imgH="1523880" progId="Equation.DSMT4">
              <p:embed/>
            </p:oleObj>
          </a:graphicData>
        </a:graphic>
      </p:graphicFrame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5467062" y="1839334"/>
          <a:ext cx="3255963" cy="357187"/>
        </p:xfrm>
        <a:graphic>
          <a:graphicData uri="http://schemas.openxmlformats.org/presentationml/2006/ole">
            <p:oleObj spid="_x0000_s32771" name="Equation" r:id="rId4" imgW="3251160" imgH="368280" progId="Equation.DSMT4">
              <p:embed/>
            </p:oleObj>
          </a:graphicData>
        </a:graphic>
      </p:graphicFrame>
      <p:sp>
        <p:nvSpPr>
          <p:cNvPr id="8" name="Right Arrow 7"/>
          <p:cNvSpPr/>
          <p:nvPr/>
        </p:nvSpPr>
        <p:spPr bwMode="auto">
          <a:xfrm>
            <a:off x="4636655" y="1921164"/>
            <a:ext cx="397163" cy="184728"/>
          </a:xfrm>
          <a:prstGeom prst="rightArrow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47013" y="4738521"/>
          <a:ext cx="1778000" cy="349250"/>
        </p:xfrm>
        <a:graphic>
          <a:graphicData uri="http://schemas.openxmlformats.org/presentationml/2006/ole">
            <p:oleObj spid="_x0000_s32773" name="Equation" r:id="rId5" imgW="1777680" imgH="355320" progId="Equation.DSMT4">
              <p:embed/>
            </p:oleObj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1634836" y="5293141"/>
          <a:ext cx="1201738" cy="431800"/>
        </p:xfrm>
        <a:graphic>
          <a:graphicData uri="http://schemas.openxmlformats.org/presentationml/2006/ole">
            <p:oleObj spid="_x0000_s32775" name="Equation" r:id="rId6" imgW="120636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QUADRATIC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Quadratic form</a:t>
            </a:r>
            <a:r>
              <a:rPr lang="en-US" dirty="0" smtClean="0"/>
              <a:t>: quadratic function of all components</a:t>
            </a:r>
          </a:p>
          <a:p>
            <a:pPr eaLnBrk="1" hangingPunct="1"/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Matrix notation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Symmetric part is enough ([</a:t>
            </a:r>
            <a:r>
              <a:rPr lang="en-US" b="1" dirty="0" smtClean="0"/>
              <a:t>B</a:t>
            </a:r>
            <a:r>
              <a:rPr lang="en-US" dirty="0" smtClean="0"/>
              <a:t>] is not sym)</a:t>
            </a: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0" y="2609850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837709" y="1442351"/>
          <a:ext cx="6835775" cy="381000"/>
        </p:xfrm>
        <a:graphic>
          <a:graphicData uri="http://schemas.openxmlformats.org/presentationml/2006/ole">
            <p:oleObj spid="_x0000_s27649" name="Equation" r:id="rId3" imgW="6895800" imgH="380880" progId="Equation.DSMT4">
              <p:embed/>
            </p:oleObj>
          </a:graphicData>
        </a:graphic>
      </p:graphicFrame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873183" y="2196342"/>
          <a:ext cx="7456488" cy="1511300"/>
        </p:xfrm>
        <a:graphic>
          <a:graphicData uri="http://schemas.openxmlformats.org/presentationml/2006/ole">
            <p:oleObj spid="_x0000_s27651" name="Equation" r:id="rId4" imgW="7429320" imgH="1523880" progId="Equation.DSMT4">
              <p:embed/>
            </p:oleObj>
          </a:graphicData>
        </a:graphic>
      </p:graphicFrame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659970" y="4413396"/>
          <a:ext cx="1566862" cy="344487"/>
        </p:xfrm>
        <a:graphic>
          <a:graphicData uri="http://schemas.openxmlformats.org/presentationml/2006/ole">
            <p:oleObj spid="_x0000_s27653" name="Equation" r:id="rId5" imgW="1562040" imgH="355320" progId="Equation.DSMT4">
              <p:embed/>
            </p:oleObj>
          </a:graphicData>
        </a:graphic>
      </p:graphicFrame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605717" y="5082105"/>
          <a:ext cx="1774825" cy="357188"/>
        </p:xfrm>
        <a:graphic>
          <a:graphicData uri="http://schemas.openxmlformats.org/presentationml/2006/ole">
            <p:oleObj spid="_x0000_s27655" name="Equation" r:id="rId6" imgW="1790640" imgH="368280" progId="Equation.DSMT4">
              <p:embed/>
            </p:oleObj>
          </a:graphicData>
        </a:graphic>
      </p:graphicFrame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3190443" y="5108720"/>
          <a:ext cx="3535362" cy="357187"/>
        </p:xfrm>
        <a:graphic>
          <a:graphicData uri="http://schemas.openxmlformats.org/presentationml/2006/ole">
            <p:oleObj spid="_x0000_s27657" name="Equation" r:id="rId7" imgW="3555720" imgH="368280" progId="Equation.DSMT4">
              <p:embed/>
            </p:oleObj>
          </a:graphicData>
        </a:graphic>
      </p:graphicFrame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3186893" y="4330056"/>
          <a:ext cx="4357687" cy="608013"/>
        </p:xfrm>
        <a:graphic>
          <a:graphicData uri="http://schemas.openxmlformats.org/presentationml/2006/ole">
            <p:oleObj spid="_x0000_s27659" name="Equation" r:id="rId8" imgW="4368600" imgH="6220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POSITIVE DEFINITE MATRIX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Positive definite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Positive semi-definite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altLang="ko-KR" dirty="0" smtClean="0">
                <a:ea typeface="굴림" pitchFamily="50" charset="-127"/>
              </a:rPr>
              <a:t>Positive definiteness = each column of the matrix is linearly independent = the matrix is invertible = the matrix is not singular = the matrix equation has a unique solution. </a:t>
            </a:r>
            <a:endParaRPr lang="en-US" dirty="0" smtClean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810924" y="1451120"/>
          <a:ext cx="3457575" cy="752475"/>
        </p:xfrm>
        <a:graphic>
          <a:graphicData uri="http://schemas.openxmlformats.org/presentationml/2006/ole">
            <p:oleObj spid="_x0000_s26625" name="Equation" r:id="rId3" imgW="3441600" imgH="761760" progId="Equation.DSMT4">
              <p:embed/>
            </p:oleObj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802266" y="3215697"/>
          <a:ext cx="3756025" cy="754063"/>
        </p:xfrm>
        <a:graphic>
          <a:graphicData uri="http://schemas.openxmlformats.org/presentationml/2006/ole">
            <p:oleObj spid="_x0000_s26627" name="Equation" r:id="rId4" imgW="3771720" imgH="7617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MAXIMA &amp; MINIMA OF FUNCTIONS</a:t>
            </a:r>
          </a:p>
        </p:txBody>
      </p:sp>
      <p:sp>
        <p:nvSpPr>
          <p:cNvPr id="71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dirty="0" smtClean="0"/>
              <a:t>Single Variable f(x)</a:t>
            </a:r>
          </a:p>
          <a:p>
            <a:pPr lvl="1" eaLnBrk="1" hangingPunct="1">
              <a:lnSpc>
                <a:spcPct val="130000"/>
              </a:lnSpc>
            </a:pPr>
            <a:r>
              <a:rPr lang="en-US" dirty="0" smtClean="0"/>
              <a:t>Taylor series expansion</a:t>
            </a:r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r>
              <a:rPr lang="en-US" dirty="0" smtClean="0"/>
              <a:t>In order for f to be </a:t>
            </a:r>
            <a:r>
              <a:rPr lang="en-US" dirty="0" err="1" smtClean="0"/>
              <a:t>extremum</a:t>
            </a:r>
            <a:r>
              <a:rPr lang="en-US" dirty="0" smtClean="0"/>
              <a:t>,</a:t>
            </a:r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r>
              <a:rPr lang="en-US" dirty="0" smtClean="0"/>
              <a:t>Condition for minima:</a:t>
            </a:r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r>
              <a:rPr lang="en-US" dirty="0" smtClean="0"/>
              <a:t>Condition for maxima:</a:t>
            </a:r>
          </a:p>
        </p:txBody>
      </p:sp>
      <p:sp>
        <p:nvSpPr>
          <p:cNvPr id="7177" name="Arc 9"/>
          <p:cNvSpPr>
            <a:spLocks/>
          </p:cNvSpPr>
          <p:nvPr/>
        </p:nvSpPr>
        <p:spPr bwMode="auto">
          <a:xfrm flipV="1">
            <a:off x="6169025" y="3870325"/>
            <a:ext cx="850900" cy="427038"/>
          </a:xfrm>
          <a:custGeom>
            <a:avLst/>
            <a:gdLst>
              <a:gd name="T0" fmla="*/ 0 w 43200"/>
              <a:gd name="T1" fmla="*/ 427038 h 21669"/>
              <a:gd name="T2" fmla="*/ 850900 w 43200"/>
              <a:gd name="T3" fmla="*/ 425678 h 21669"/>
              <a:gd name="T4" fmla="*/ 425450 w 43200"/>
              <a:gd name="T5" fmla="*/ 425678 h 21669"/>
              <a:gd name="T6" fmla="*/ 0 60000 65536"/>
              <a:gd name="T7" fmla="*/ 0 60000 65536"/>
              <a:gd name="T8" fmla="*/ 0 60000 65536"/>
              <a:gd name="T9" fmla="*/ 0 w 43200"/>
              <a:gd name="T10" fmla="*/ 0 h 21669"/>
              <a:gd name="T11" fmla="*/ 43200 w 43200"/>
              <a:gd name="T12" fmla="*/ 21669 h 216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69" fill="none" extrusionOk="0">
                <a:moveTo>
                  <a:pt x="0" y="21668"/>
                </a:moveTo>
                <a:cubicBezTo>
                  <a:pt x="0" y="21645"/>
                  <a:pt x="0" y="21622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1669" stroke="0" extrusionOk="0">
                <a:moveTo>
                  <a:pt x="0" y="21668"/>
                </a:moveTo>
                <a:cubicBezTo>
                  <a:pt x="0" y="21645"/>
                  <a:pt x="0" y="21622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5889625" y="4516438"/>
            <a:ext cx="16494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6607175" y="3857625"/>
            <a:ext cx="0" cy="652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Arc 12"/>
          <p:cNvSpPr>
            <a:spLocks/>
          </p:cNvSpPr>
          <p:nvPr/>
        </p:nvSpPr>
        <p:spPr bwMode="auto">
          <a:xfrm>
            <a:off x="6164263" y="5060950"/>
            <a:ext cx="850900" cy="427038"/>
          </a:xfrm>
          <a:custGeom>
            <a:avLst/>
            <a:gdLst>
              <a:gd name="T0" fmla="*/ 0 w 43200"/>
              <a:gd name="T1" fmla="*/ 427038 h 21669"/>
              <a:gd name="T2" fmla="*/ 850900 w 43200"/>
              <a:gd name="T3" fmla="*/ 425678 h 21669"/>
              <a:gd name="T4" fmla="*/ 425450 w 43200"/>
              <a:gd name="T5" fmla="*/ 425678 h 21669"/>
              <a:gd name="T6" fmla="*/ 0 60000 65536"/>
              <a:gd name="T7" fmla="*/ 0 60000 65536"/>
              <a:gd name="T8" fmla="*/ 0 60000 65536"/>
              <a:gd name="T9" fmla="*/ 0 w 43200"/>
              <a:gd name="T10" fmla="*/ 0 h 21669"/>
              <a:gd name="T11" fmla="*/ 43200 w 43200"/>
              <a:gd name="T12" fmla="*/ 21669 h 216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69" fill="none" extrusionOk="0">
                <a:moveTo>
                  <a:pt x="0" y="21668"/>
                </a:moveTo>
                <a:cubicBezTo>
                  <a:pt x="0" y="21645"/>
                  <a:pt x="0" y="21622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1669" stroke="0" extrusionOk="0">
                <a:moveTo>
                  <a:pt x="0" y="21668"/>
                </a:moveTo>
                <a:cubicBezTo>
                  <a:pt x="0" y="21645"/>
                  <a:pt x="0" y="21622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5878513" y="5599113"/>
            <a:ext cx="1649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V="1">
            <a:off x="6596063" y="4940300"/>
            <a:ext cx="0" cy="652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261916" y="1810059"/>
          <a:ext cx="5435600" cy="800100"/>
        </p:xfrm>
        <a:graphic>
          <a:graphicData uri="http://schemas.openxmlformats.org/presentationml/2006/ole">
            <p:oleObj spid="_x0000_s7171" name="Equation" r:id="rId3" imgW="5435280" imgH="799920" progId="Equation.DSMT4">
              <p:embed/>
            </p:oleObj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93809" y="3239655"/>
          <a:ext cx="1079500" cy="723900"/>
        </p:xfrm>
        <a:graphic>
          <a:graphicData uri="http://schemas.openxmlformats.org/presentationml/2006/ole">
            <p:oleObj spid="_x0000_s7172" name="Equation" r:id="rId4" imgW="1079280" imgH="723600" progId="Equation.DSMT4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496689" y="3903951"/>
          <a:ext cx="1181100" cy="800100"/>
        </p:xfrm>
        <a:graphic>
          <a:graphicData uri="http://schemas.openxmlformats.org/presentationml/2006/ole">
            <p:oleObj spid="_x0000_s7173" name="Equation" r:id="rId5" imgW="1180800" imgH="799920" progId="Equation.DSMT4">
              <p:embed/>
            </p:oleObj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483846" y="4843746"/>
          <a:ext cx="1181100" cy="800100"/>
        </p:xfrm>
        <a:graphic>
          <a:graphicData uri="http://schemas.openxmlformats.org/presentationml/2006/ole">
            <p:oleObj spid="_x0000_s7174" name="Equation" r:id="rId6" imgW="1180800" imgH="7999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MAXIMA &amp; MINIMA OF FUNCTIONS </a:t>
            </a:r>
            <a:r>
              <a:rPr lang="en-US" i="1" smtClean="0"/>
              <a:t>cont</a:t>
            </a:r>
            <a:r>
              <a:rPr lang="en-US" smtClean="0"/>
              <a:t>.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dirty="0" smtClean="0"/>
              <a:t>Multi-Variable f(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</a:p>
          <a:p>
            <a:pPr lvl="1" eaLnBrk="1" hangingPunct="1">
              <a:lnSpc>
                <a:spcPct val="130000"/>
              </a:lnSpc>
            </a:pPr>
            <a:r>
              <a:rPr lang="en-US" dirty="0" smtClean="0"/>
              <a:t>Taylor series expansion</a:t>
            </a:r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r>
              <a:rPr lang="en-US" dirty="0" smtClean="0"/>
              <a:t>In order for </a:t>
            </a:r>
            <a:r>
              <a:rPr lang="en-US" i="1" dirty="0" smtClean="0"/>
              <a:t>f</a:t>
            </a:r>
            <a:r>
              <a:rPr lang="en-US" dirty="0" smtClean="0"/>
              <a:t> to be </a:t>
            </a:r>
            <a:r>
              <a:rPr lang="en-US" dirty="0" err="1" smtClean="0"/>
              <a:t>extremum</a:t>
            </a:r>
            <a:r>
              <a:rPr lang="en-US" dirty="0" smtClean="0"/>
              <a:t>,</a:t>
            </a:r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endParaRPr lang="en-US" dirty="0" smtClean="0"/>
          </a:p>
          <a:p>
            <a:pPr lvl="1" eaLnBrk="1" hangingPunct="1">
              <a:lnSpc>
                <a:spcPct val="130000"/>
              </a:lnSpc>
            </a:pPr>
            <a:r>
              <a:rPr lang="en-US" dirty="0" smtClean="0"/>
              <a:t>Condition for minima: [</a:t>
            </a:r>
            <a:r>
              <a:rPr lang="en-US" b="1" dirty="0" smtClean="0"/>
              <a:t>H</a:t>
            </a:r>
            <a:r>
              <a:rPr lang="en-US" dirty="0" smtClean="0"/>
              <a:t>] is positive definite</a:t>
            </a:r>
          </a:p>
          <a:p>
            <a:pPr lvl="1" eaLnBrk="1" hangingPunct="1">
              <a:lnSpc>
                <a:spcPct val="130000"/>
              </a:lnSpc>
            </a:pPr>
            <a:r>
              <a:rPr lang="en-US" dirty="0" smtClean="0"/>
              <a:t>Condition for maxima: [</a:t>
            </a:r>
            <a:r>
              <a:rPr lang="en-US" b="1" dirty="0" smtClean="0"/>
              <a:t>H</a:t>
            </a:r>
            <a:r>
              <a:rPr lang="en-US" dirty="0" smtClean="0"/>
              <a:t>] is negative definite</a:t>
            </a:r>
          </a:p>
        </p:txBody>
      </p:sp>
      <p:grpSp>
        <p:nvGrpSpPr>
          <p:cNvPr id="8199" name="Group 10"/>
          <p:cNvGrpSpPr>
            <a:grpSpLocks/>
          </p:cNvGrpSpPr>
          <p:nvPr/>
        </p:nvGrpSpPr>
        <p:grpSpPr bwMode="auto">
          <a:xfrm>
            <a:off x="5334590" y="1663700"/>
            <a:ext cx="2795588" cy="1898650"/>
            <a:chOff x="3564" y="1048"/>
            <a:chExt cx="1761" cy="1196"/>
          </a:xfrm>
        </p:grpSpPr>
        <p:sp>
          <p:nvSpPr>
            <p:cNvPr id="8200" name="AutoShape 7"/>
            <p:cNvSpPr>
              <a:spLocks noChangeArrowheads="1"/>
            </p:cNvSpPr>
            <p:nvPr/>
          </p:nvSpPr>
          <p:spPr bwMode="auto">
            <a:xfrm>
              <a:off x="3564" y="1048"/>
              <a:ext cx="693" cy="680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" name="AutoShape 9"/>
            <p:cNvSpPr>
              <a:spLocks/>
            </p:cNvSpPr>
            <p:nvPr/>
          </p:nvSpPr>
          <p:spPr bwMode="auto">
            <a:xfrm>
              <a:off x="4542" y="1771"/>
              <a:ext cx="783" cy="473"/>
            </a:xfrm>
            <a:prstGeom prst="borderCallout1">
              <a:avLst>
                <a:gd name="adj1" fmla="val -10148"/>
                <a:gd name="adj2" fmla="val 90806"/>
                <a:gd name="adj3" fmla="val -10148"/>
                <a:gd name="adj4" fmla="val -49171"/>
              </a:avLst>
            </a:prstGeom>
            <a:noFill/>
            <a:ln w="19050" algn="ctr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/>
                <a:t>Hessian matrix </a:t>
              </a:r>
              <a:r>
                <a:rPr lang="en-US" i="1"/>
                <a:t>H</a:t>
              </a:r>
              <a:r>
                <a:rPr lang="en-US" i="1" baseline="-25000"/>
                <a:t>ij</a:t>
              </a:r>
            </a:p>
          </p:txBody>
        </p:sp>
      </p:grp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039813" y="1762125"/>
          <a:ext cx="6896100" cy="876300"/>
        </p:xfrm>
        <a:graphic>
          <a:graphicData uri="http://schemas.openxmlformats.org/presentationml/2006/ole">
            <p:oleObj spid="_x0000_s8195" name="Equation" r:id="rId3" imgW="6895800" imgH="876240" progId="Equation.DSMT4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60450" y="3140076"/>
          <a:ext cx="3695700" cy="800100"/>
        </p:xfrm>
        <a:graphic>
          <a:graphicData uri="http://schemas.openxmlformats.org/presentationml/2006/ole">
            <p:oleObj spid="_x0000_s8196" name="Equation" r:id="rId4" imgW="3695400" imgH="7999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MINIMUM PRINCIPLE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5424487"/>
          </a:xfrm>
        </p:spPr>
        <p:txBody>
          <a:bodyPr/>
          <a:lstStyle/>
          <a:p>
            <a:pPr eaLnBrk="1" hangingPunct="1"/>
            <a:r>
              <a:rPr lang="en-US" dirty="0" smtClean="0"/>
              <a:t>Function in quadratic form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[</a:t>
            </a:r>
            <a:r>
              <a:rPr lang="en-US" altLang="ko-KR" b="1" dirty="0" smtClean="0">
                <a:ea typeface="굴림" pitchFamily="50" charset="-127"/>
              </a:rPr>
              <a:t>A</a:t>
            </a:r>
            <a:r>
              <a:rPr lang="en-US" altLang="ko-KR" dirty="0" smtClean="0">
                <a:ea typeface="굴림" pitchFamily="50" charset="-127"/>
              </a:rPr>
              <a:t>]: stiffness of the structure, {</a:t>
            </a:r>
            <a:r>
              <a:rPr lang="en-US" altLang="ko-KR" b="1" dirty="0" smtClean="0">
                <a:ea typeface="굴림" pitchFamily="50" charset="-127"/>
              </a:rPr>
              <a:t>x</a:t>
            </a:r>
            <a:r>
              <a:rPr lang="en-US" altLang="ko-KR" dirty="0" smtClean="0">
                <a:ea typeface="굴림" pitchFamily="50" charset="-127"/>
              </a:rPr>
              <a:t>}: displacement, {</a:t>
            </a:r>
            <a:r>
              <a:rPr lang="en-US" altLang="ko-KR" b="1" dirty="0" smtClean="0">
                <a:ea typeface="굴림" pitchFamily="50" charset="-127"/>
              </a:rPr>
              <a:t>b</a:t>
            </a:r>
            <a:r>
              <a:rPr lang="en-US" altLang="ko-KR" dirty="0" smtClean="0">
                <a:ea typeface="굴림" pitchFamily="50" charset="-127"/>
              </a:rPr>
              <a:t>}: applied force</a:t>
            </a: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Potential energy</a:t>
            </a: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structure is in equilibrium when F has a minimum value</a:t>
            </a: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eaLnBrk="1" hangingPunct="1"/>
            <a:r>
              <a:rPr lang="en-US" altLang="ko-KR" dirty="0" smtClean="0">
                <a:ea typeface="굴림" pitchFamily="50" charset="-127"/>
              </a:rPr>
              <a:t>Matrix equation</a:t>
            </a: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Solution of the matrix equation minimizes the quadratic form F.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926956" y="1505672"/>
          <a:ext cx="3119437" cy="388937"/>
        </p:xfrm>
        <a:graphic>
          <a:graphicData uri="http://schemas.openxmlformats.org/presentationml/2006/ole">
            <p:oleObj spid="_x0000_s30721" name="Equation" r:id="rId3" imgW="3098520" imgH="368280" progId="Equation.DSMT4">
              <p:embed/>
            </p:oleObj>
          </a:graphicData>
        </a:graphic>
      </p:graphicFrame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981792" y="4190422"/>
          <a:ext cx="1296987" cy="300038"/>
        </p:xfrm>
        <a:graphic>
          <a:graphicData uri="http://schemas.openxmlformats.org/presentationml/2006/ole">
            <p:oleObj spid="_x0000_s30723" name="Equation" r:id="rId4" imgW="1307880" imgH="304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	For the two matrices [A] and [B] in Problem 2, answer the following questions.</a:t>
            </a:r>
          </a:p>
          <a:p>
            <a:pPr lvl="1">
              <a:buNone/>
            </a:pPr>
            <a:r>
              <a:rPr lang="en-US" dirty="0" smtClean="0"/>
              <a:t>(a)	Evaluate </a:t>
            </a:r>
            <a:r>
              <a:rPr lang="en-US" dirty="0" smtClean="0"/>
              <a:t>the matrix–matrix multiplication [C] = [A][B].</a:t>
            </a:r>
          </a:p>
          <a:p>
            <a:pPr lvl="1">
              <a:buNone/>
            </a:pPr>
            <a:r>
              <a:rPr lang="en-US" dirty="0" smtClean="0"/>
              <a:t>(</a:t>
            </a:r>
            <a:r>
              <a:rPr lang="en-US" dirty="0" smtClean="0"/>
              <a:t>b)	Evaluate the matrix–matrix multiplication [D] = [B][A].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7. Calculate the inverse of the matrix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9</a:t>
            </a:r>
            <a:r>
              <a:rPr lang="en-US" dirty="0" smtClean="0"/>
              <a:t>.	Solve the following simultaneous system of equations using the matrix method:</a:t>
            </a:r>
          </a:p>
          <a:p>
            <a:endParaRPr lang="en-US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2335212" y="2369386"/>
          <a:ext cx="3527425" cy="1143000"/>
        </p:xfrm>
        <a:graphic>
          <a:graphicData uri="http://schemas.openxmlformats.org/presentationml/2006/ole">
            <p:oleObj spid="_x0000_s37889" name="Equation" r:id="rId3" imgW="3530520" imgH="1143000" progId="Equation.DSMT4">
              <p:embed/>
            </p:oleObj>
          </a:graphicData>
        </a:graphic>
      </p:graphicFrame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594350" y="5929314"/>
          <a:ext cx="1465262" cy="717550"/>
        </p:xfrm>
        <a:graphic>
          <a:graphicData uri="http://schemas.openxmlformats.org/presentationml/2006/ole">
            <p:oleObj spid="_x0000_s37891" name="Equation" r:id="rId4" imgW="1460160" imgH="711000" progId="Equation.DSMT4">
              <p:embed/>
            </p:oleObj>
          </a:graphicData>
        </a:graphic>
      </p:graphicFrame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3758197" y="4420603"/>
          <a:ext cx="1409700" cy="736600"/>
        </p:xfrm>
        <a:graphic>
          <a:graphicData uri="http://schemas.openxmlformats.org/presentationml/2006/ole">
            <p:oleObj spid="_x0000_s37893" name="Equation" r:id="rId5" imgW="1409400" imgH="7365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Find </a:t>
            </a:r>
            <a:r>
              <a:rPr lang="en-US" dirty="0" smtClean="0"/>
              <a:t>the </a:t>
            </a:r>
            <a:r>
              <a:rPr lang="en-US" dirty="0" err="1" smtClean="0"/>
              <a:t>eigen</a:t>
            </a:r>
            <a:r>
              <a:rPr lang="en-US" dirty="0" smtClean="0"/>
              <a:t> values and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smtClean="0"/>
              <a:t>vectors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14. A </a:t>
            </a:r>
            <a:r>
              <a:rPr lang="en-US" dirty="0" smtClean="0"/>
              <a:t>function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) of two variables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is given </a:t>
            </a:r>
            <a:r>
              <a:rPr lang="en-US" dirty="0" smtClean="0"/>
              <a:t>by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914400" lvl="1" indent="-457200">
              <a:buAutoNum type="alphaLcParenBoth"/>
            </a:pPr>
            <a:r>
              <a:rPr lang="en-US" dirty="0" smtClean="0"/>
              <a:t>Multiply </a:t>
            </a:r>
            <a:r>
              <a:rPr lang="en-US" dirty="0" smtClean="0"/>
              <a:t>the matrices and express </a:t>
            </a:r>
            <a:r>
              <a:rPr lang="en-US" i="1" dirty="0" smtClean="0"/>
              <a:t>f</a:t>
            </a:r>
            <a:r>
              <a:rPr lang="en-US" dirty="0" smtClean="0"/>
              <a:t> as a polynomial in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x</a:t>
            </a:r>
            <a:r>
              <a:rPr lang="en-US" baseline="-25000" dirty="0" smtClean="0"/>
              <a:t>2.</a:t>
            </a:r>
            <a:endParaRPr lang="en-US" dirty="0" smtClean="0"/>
          </a:p>
          <a:p>
            <a:pPr marL="914400" lvl="1" indent="-457200">
              <a:buAutoNum type="alphaLcParenBoth"/>
            </a:pPr>
            <a:r>
              <a:rPr lang="en-US" dirty="0" smtClean="0"/>
              <a:t>Determine </a:t>
            </a:r>
            <a:r>
              <a:rPr lang="en-US" dirty="0" smtClean="0"/>
              <a:t>the extreme (maximum or minimum) value of the function and corresponding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smtClean="0"/>
              <a:t>(</a:t>
            </a:r>
            <a:r>
              <a:rPr lang="en-US" dirty="0" smtClean="0"/>
              <a:t>c)	Is this a maxima or minima?</a:t>
            </a:r>
          </a:p>
          <a:p>
            <a:endParaRPr lang="en-US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/>
        </p:nvGraphicFramePr>
        <p:xfrm>
          <a:off x="3569536" y="1406358"/>
          <a:ext cx="1844675" cy="1122363"/>
        </p:xfrm>
        <a:graphic>
          <a:graphicData uri="http://schemas.openxmlformats.org/presentationml/2006/ole">
            <p:oleObj spid="_x0000_s38913" name="Equation" r:id="rId3" imgW="1866600" imgH="1143000" progId="Equation.DSMT4">
              <p:embed/>
            </p:oleObj>
          </a:graphicData>
        </a:graphic>
      </p:graphicFrame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622926" y="2996448"/>
          <a:ext cx="5694363" cy="757237"/>
        </p:xfrm>
        <a:graphic>
          <a:graphicData uri="http://schemas.openxmlformats.org/presentationml/2006/ole">
            <p:oleObj spid="_x0000_s38915" name="Equation" r:id="rId4" imgW="5715000" imgH="7617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MATHEMATICAL PRELIMINARY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741363"/>
            <a:ext cx="8909050" cy="3987655"/>
          </a:xfrm>
        </p:spPr>
        <p:txBody>
          <a:bodyPr/>
          <a:lstStyle/>
          <a:p>
            <a:pPr eaLnBrk="1" hangingPunct="1"/>
            <a:r>
              <a:rPr lang="en-US" dirty="0" smtClean="0"/>
              <a:t>Vector</a:t>
            </a: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a collection of scalars, defined using a bold typeface with braces </a:t>
            </a: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lvl="1" eaLnBrk="1" hangingPunct="1"/>
            <a:endParaRPr lang="en-US" altLang="ko-KR" dirty="0" smtClean="0">
              <a:ea typeface="굴림" pitchFamily="50" charset="-127"/>
            </a:endParaRPr>
          </a:p>
          <a:p>
            <a:pPr eaLnBrk="1" hangingPunct="1"/>
            <a:r>
              <a:rPr lang="en-US" dirty="0" smtClean="0"/>
              <a:t>Matrix</a:t>
            </a: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a collection of vectors, defined using a bold typeface with brackets </a:t>
            </a:r>
          </a:p>
          <a:p>
            <a:pPr lvl="1" eaLnBrk="1" hangingPunct="1"/>
            <a:r>
              <a:rPr lang="en-US" altLang="ko-KR" dirty="0" smtClean="0">
                <a:ea typeface="굴림" pitchFamily="50" charset="-127"/>
              </a:rPr>
              <a:t>dimension = N×K. When N = K, it is called a </a:t>
            </a:r>
            <a:r>
              <a:rPr lang="en-US" altLang="ko-KR" dirty="0" smtClean="0">
                <a:solidFill>
                  <a:srgbClr val="FF0000"/>
                </a:solidFill>
                <a:ea typeface="굴림" pitchFamily="50" charset="-127"/>
              </a:rPr>
              <a:t>square matrix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6230938" y="1521106"/>
          <a:ext cx="2660650" cy="2317750"/>
        </p:xfrm>
        <a:graphic>
          <a:graphicData uri="http://schemas.openxmlformats.org/presentationml/2006/ole">
            <p:oleObj spid="_x0000_s1026" name="Picture" r:id="rId3" imgW="1772945" imgH="1542221" progId="Word.Picture.8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197263" y="1817977"/>
          <a:ext cx="1168400" cy="1524000"/>
        </p:xfrm>
        <a:graphic>
          <a:graphicData uri="http://schemas.openxmlformats.org/presentationml/2006/ole">
            <p:oleObj spid="_x0000_s1027" name="Equation" r:id="rId4" imgW="1168200" imgH="1523880" progId="Equation.DSMT4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987386" y="3227243"/>
          <a:ext cx="1892300" cy="330200"/>
        </p:xfrm>
        <a:graphic>
          <a:graphicData uri="http://schemas.openxmlformats.org/presentationml/2006/ole">
            <p:oleObj spid="_x0000_s1028" name="Equation" r:id="rId5" imgW="1892160" imgH="330120" progId="Equation.DSMT4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997202" y="1786371"/>
          <a:ext cx="2667000" cy="1143000"/>
        </p:xfrm>
        <a:graphic>
          <a:graphicData uri="http://schemas.openxmlformats.org/presentationml/2006/ole">
            <p:oleObj spid="_x0000_s1029" name="Equation" r:id="rId6" imgW="2666880" imgH="1143000" progId="Equation.DSMT4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056246" y="4837834"/>
          <a:ext cx="2997200" cy="1524000"/>
        </p:xfrm>
        <a:graphic>
          <a:graphicData uri="http://schemas.openxmlformats.org/presentationml/2006/ole">
            <p:oleObj spid="_x0000_s1030" name="Equation" r:id="rId7" imgW="2997000" imgH="1523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Transpose</a:t>
            </a:r>
            <a:r>
              <a:rPr lang="en-US" dirty="0" smtClean="0"/>
              <a:t> of a matrix: Change of row and column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Symmetric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Skew-symmetric</a:t>
            </a:r>
            <a:r>
              <a:rPr lang="en-US" dirty="0" smtClean="0"/>
              <a:t> matrices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Identity</a:t>
            </a:r>
            <a:r>
              <a:rPr lang="en-US" dirty="0" smtClean="0"/>
              <a:t> matrix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548481" y="3427844"/>
          <a:ext cx="4152900" cy="1524000"/>
        </p:xfrm>
        <a:graphic>
          <a:graphicData uri="http://schemas.openxmlformats.org/presentationml/2006/ole">
            <p:oleObj spid="_x0000_s16385" name="Equation" r:id="rId3" imgW="4152600" imgH="1523880" progId="Equation.DSMT4">
              <p:embed/>
            </p:oleObj>
          </a:graphicData>
        </a:graphic>
      </p:graphicFrame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605119" y="3418608"/>
          <a:ext cx="3670300" cy="1524000"/>
        </p:xfrm>
        <a:graphic>
          <a:graphicData uri="http://schemas.openxmlformats.org/presentationml/2006/ole">
            <p:oleObj spid="_x0000_s16386" name="Equation" r:id="rId4" imgW="3670200" imgH="1523880" progId="Equation.DSMT4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066800" y="1270000"/>
          <a:ext cx="3136900" cy="1524000"/>
        </p:xfrm>
        <a:graphic>
          <a:graphicData uri="http://schemas.openxmlformats.org/presentationml/2006/ole">
            <p:oleObj spid="_x0000_s16387" name="Equation" r:id="rId5" imgW="3136680" imgH="1523880" progId="Equation.DSMT4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206500" y="5503863"/>
          <a:ext cx="1612900" cy="1143000"/>
        </p:xfrm>
        <a:graphic>
          <a:graphicData uri="http://schemas.openxmlformats.org/presentationml/2006/ole">
            <p:oleObj spid="_x0000_s16388" name="Equation" r:id="rId6" imgW="1612800" imgH="1143000" progId="Equation.DSMT4">
              <p:embed/>
            </p:oleObj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914900" y="1733550"/>
          <a:ext cx="2628900" cy="393700"/>
        </p:xfrm>
        <a:graphic>
          <a:graphicData uri="http://schemas.openxmlformats.org/presentationml/2006/ole">
            <p:oleObj spid="_x0000_s16389" name="Equation" r:id="rId7" imgW="262872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VECTOR-MATRIX CALCULUS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Addition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Scalar product between two vectors (must be the same dim)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Norm (Magnitude of a vector)</a:t>
            </a: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809693" y="1275821"/>
          <a:ext cx="4724400" cy="715963"/>
        </p:xfrm>
        <a:graphic>
          <a:graphicData uri="http://schemas.openxmlformats.org/presentationml/2006/ole">
            <p:oleObj spid="_x0000_s17409" name="Equation" r:id="rId3" imgW="4724280" imgH="711000" progId="Equation.DSMT4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676859" y="2066925"/>
          <a:ext cx="3098800" cy="373063"/>
        </p:xfrm>
        <a:graphic>
          <a:graphicData uri="http://schemas.openxmlformats.org/presentationml/2006/ole">
            <p:oleObj spid="_x0000_s17411" name="Equation" r:id="rId4" imgW="3098520" imgH="368280" progId="Equation.DSMT4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822180" y="2542885"/>
          <a:ext cx="6089651" cy="793750"/>
        </p:xfrm>
        <a:graphic>
          <a:graphicData uri="http://schemas.openxmlformats.org/presentationml/2006/ole">
            <p:oleObj spid="_x0000_s17413" name="Equation" r:id="rId5" imgW="6146640" imgH="787320" progId="Equation.DSMT4">
              <p:embed/>
            </p:oleObj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834431" y="3966296"/>
          <a:ext cx="2563813" cy="330200"/>
        </p:xfrm>
        <a:graphic>
          <a:graphicData uri="http://schemas.openxmlformats.org/presentationml/2006/ole">
            <p:oleObj spid="_x0000_s17415" name="Equation" r:id="rId6" imgW="2590560" imgH="330120" progId="Equation.DSMT4">
              <p:embed/>
            </p:oleObj>
          </a:graphicData>
        </a:graphic>
      </p:graphicFrame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854067" y="4504316"/>
          <a:ext cx="1979613" cy="381000"/>
        </p:xfrm>
        <a:graphic>
          <a:graphicData uri="http://schemas.openxmlformats.org/presentationml/2006/ole">
            <p:oleObj spid="_x0000_s17417" name="Equation" r:id="rId7" imgW="1942920" imgH="380880" progId="Equation.DSMT4">
              <p:embed/>
            </p:oleObj>
          </a:graphicData>
        </a:graphic>
      </p:graphicFrame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741652" y="5709804"/>
          <a:ext cx="1201737" cy="415925"/>
        </p:xfrm>
        <a:graphic>
          <a:graphicData uri="http://schemas.openxmlformats.org/presentationml/2006/ole">
            <p:oleObj spid="_x0000_s17419" name="Equation" r:id="rId8" imgW="1231560" imgH="406080" progId="Equation.DSMT4">
              <p:embed/>
            </p:oleObj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4420466" y="3934979"/>
          <a:ext cx="2159000" cy="1143000"/>
        </p:xfrm>
        <a:graphic>
          <a:graphicData uri="http://schemas.openxmlformats.org/presentationml/2006/ole">
            <p:oleObj spid="_x0000_s17422" name="Equation" r:id="rId9" imgW="2158920" imgH="1143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3618201"/>
          </a:xfrm>
        </p:spPr>
        <p:txBody>
          <a:bodyPr/>
          <a:lstStyle/>
          <a:p>
            <a:r>
              <a:rPr lang="en-US" dirty="0" smtClean="0"/>
              <a:t>Similar to the norm of a vector</a:t>
            </a:r>
          </a:p>
          <a:p>
            <a:r>
              <a:rPr lang="en-US" dirty="0" smtClean="0"/>
              <a:t>Only defined for a square matrix</a:t>
            </a:r>
          </a:p>
          <a:p>
            <a:r>
              <a:rPr lang="en-US" dirty="0" smtClean="0"/>
              <a:t>If a determinant is zero, the matrix is </a:t>
            </a:r>
            <a:r>
              <a:rPr lang="en-US" dirty="0" smtClean="0">
                <a:solidFill>
                  <a:srgbClr val="FF0000"/>
                </a:solidFill>
              </a:rPr>
              <a:t>not invertible </a:t>
            </a:r>
          </a:p>
          <a:p>
            <a:r>
              <a:rPr lang="en-US" dirty="0" smtClean="0"/>
              <a:t>A matrix is </a:t>
            </a:r>
            <a:r>
              <a:rPr lang="en-US" dirty="0" smtClean="0">
                <a:solidFill>
                  <a:srgbClr val="FF0000"/>
                </a:solidFill>
              </a:rPr>
              <a:t>singular</a:t>
            </a:r>
            <a:r>
              <a:rPr lang="en-US" dirty="0" smtClean="0"/>
              <a:t> when its determinant is zero</a:t>
            </a:r>
          </a:p>
          <a:p>
            <a:r>
              <a:rPr lang="en-US" dirty="0" smtClean="0"/>
              <a:t>For a 2x2 matrix: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a 3x3 matrix</a:t>
            </a:r>
            <a:endParaRPr lang="en-US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588962" y="3029959"/>
          <a:ext cx="3279775" cy="750887"/>
        </p:xfrm>
        <a:graphic>
          <a:graphicData uri="http://schemas.openxmlformats.org/presentationml/2006/ole">
            <p:oleObj spid="_x0000_s31745" name="Equation" r:id="rId3" imgW="3276360" imgH="761760" progId="Equation.DSMT4">
              <p:embed/>
            </p:oleObj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608303" y="4315098"/>
          <a:ext cx="6991350" cy="2355850"/>
        </p:xfrm>
        <a:graphic>
          <a:graphicData uri="http://schemas.openxmlformats.org/presentationml/2006/ole">
            <p:oleObj spid="_x0000_s31747" name="Equation" r:id="rId4" imgW="7061040" imgH="23493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VECTOR-MATRIX CALCULUS </a:t>
            </a:r>
            <a:r>
              <a:rPr lang="en-US" i="1" smtClean="0"/>
              <a:t>cont.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Vector product</a:t>
            </a:r>
          </a:p>
          <a:p>
            <a:pPr lvl="1" eaLnBrk="1" hangingPunct="1"/>
            <a:r>
              <a:rPr lang="en-US" dirty="0" smtClean="0"/>
              <a:t>Scalar product </a:t>
            </a:r>
            <a:r>
              <a:rPr lang="en-US" dirty="0" smtClean="0">
                <a:sym typeface="Wingdings" pitchFamily="2" charset="2"/>
              </a:rPr>
              <a:t> result = scalar</a:t>
            </a:r>
          </a:p>
          <a:p>
            <a:pPr lvl="1" eaLnBrk="1" hangingPunct="1"/>
            <a:r>
              <a:rPr lang="en-US" dirty="0" smtClean="0">
                <a:sym typeface="Wingdings" pitchFamily="2" charset="2"/>
              </a:rPr>
              <a:t>Vector product  result = vector</a:t>
            </a:r>
            <a:endParaRPr lang="en-US" dirty="0" smtClean="0"/>
          </a:p>
        </p:txBody>
      </p:sp>
      <p:graphicFrame>
        <p:nvGraphicFramePr>
          <p:cNvPr id="3074" name="Object 12"/>
          <p:cNvGraphicFramePr>
            <a:graphicFrameLocks noChangeAspect="1"/>
          </p:cNvGraphicFramePr>
          <p:nvPr/>
        </p:nvGraphicFramePr>
        <p:xfrm>
          <a:off x="6605588" y="3978275"/>
          <a:ext cx="2057400" cy="2286000"/>
        </p:xfrm>
        <a:graphic>
          <a:graphicData uri="http://schemas.openxmlformats.org/presentationml/2006/ole">
            <p:oleObj spid="_x0000_s3074" name="Picture" r:id="rId3" imgW="1029533" imgH="1142359" progId="Word.Picture.8">
              <p:embed/>
            </p:oleObj>
          </a:graphicData>
        </a:graphic>
      </p:graphicFrame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627668" y="2118921"/>
          <a:ext cx="5581650" cy="2711450"/>
        </p:xfrm>
        <a:graphic>
          <a:graphicData uri="http://schemas.openxmlformats.org/presentationml/2006/ole">
            <p:oleObj spid="_x0000_s3075" name="Equation" r:id="rId4" imgW="5574960" imgH="2730240" progId="Equation.DSMT4">
              <p:embed/>
            </p:oleObj>
          </a:graphicData>
        </a:graphic>
      </p:graphicFrame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754937" y="5018941"/>
          <a:ext cx="2124075" cy="396875"/>
        </p:xfrm>
        <a:graphic>
          <a:graphicData uri="http://schemas.openxmlformats.org/presentationml/2006/ole">
            <p:oleObj spid="_x0000_s3077" name="Equation" r:id="rId5" imgW="2158920" imgH="380880" progId="Equation.DSMT4">
              <p:embed/>
            </p:oleObj>
          </a:graphicData>
        </a:graphic>
      </p:graphicFrame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755370" y="5481048"/>
          <a:ext cx="919163" cy="254000"/>
        </p:xfrm>
        <a:graphic>
          <a:graphicData uri="http://schemas.openxmlformats.org/presentationml/2006/ole">
            <p:oleObj spid="_x0000_s3079" name="Equation" r:id="rId6" imgW="952200" imgH="253800" progId="Equation.DSMT4">
              <p:embed/>
            </p:oleObj>
          </a:graphicData>
        </a:graphic>
      </p:graphicFrame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765039" y="5879077"/>
          <a:ext cx="1492250" cy="254000"/>
        </p:xfrm>
        <a:graphic>
          <a:graphicData uri="http://schemas.openxmlformats.org/presentationml/2006/ole">
            <p:oleObj spid="_x0000_s3081" name="Equation" r:id="rId7" imgW="1473120" imgH="253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MATRIX-VECTOR MULTIPLICATION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Matrix </a:t>
            </a:r>
            <a:r>
              <a:rPr lang="en-US" dirty="0" smtClean="0">
                <a:sym typeface="Symbol" pitchFamily="18" charset="2"/>
              </a:rPr>
              <a:t> Vector = Vector</a:t>
            </a: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r>
              <a:rPr lang="en-US" dirty="0" smtClean="0">
                <a:sym typeface="Symbol" pitchFamily="18" charset="2"/>
              </a:rPr>
              <a:t>Vector  </a:t>
            </a:r>
            <a:r>
              <a:rPr lang="en-US" dirty="0" smtClean="0"/>
              <a:t>Matrix </a:t>
            </a:r>
            <a:r>
              <a:rPr lang="en-US" dirty="0" smtClean="0">
                <a:sym typeface="Symbol" pitchFamily="18" charset="2"/>
              </a:rPr>
              <a:t> Vector = Scalar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64755" y="4776055"/>
          <a:ext cx="4102100" cy="1155700"/>
        </p:xfrm>
        <a:graphic>
          <a:graphicData uri="http://schemas.openxmlformats.org/presentationml/2006/ole">
            <p:oleObj spid="_x0000_s21505" name="Equation" r:id="rId3" imgW="4101840" imgH="1155600" progId="Equation.DSMT4">
              <p:embed/>
            </p:oleObj>
          </a:graphicData>
        </a:graphic>
      </p:graphicFrame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620925" y="1344187"/>
          <a:ext cx="6748463" cy="1138238"/>
        </p:xfrm>
        <a:graphic>
          <a:graphicData uri="http://schemas.openxmlformats.org/presentationml/2006/ole">
            <p:oleObj spid="_x0000_s21506" name="Equation" r:id="rId4" imgW="6743520" imgH="1143000" progId="Equation.DSMT4">
              <p:embed/>
            </p:oleObj>
          </a:graphicData>
        </a:graphic>
      </p:graphicFrame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688109" y="2819256"/>
          <a:ext cx="2441575" cy="711200"/>
        </p:xfrm>
        <a:graphic>
          <a:graphicData uri="http://schemas.openxmlformats.org/presentationml/2006/ole">
            <p:oleObj spid="_x0000_s21508" name="Equation" r:id="rId5" imgW="2450880" imgH="711000" progId="Equation.DSMT4">
              <p:embed/>
            </p:oleObj>
          </a:graphicData>
        </a:graphic>
      </p:graphicFrame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199082" y="2815934"/>
          <a:ext cx="2476500" cy="1087438"/>
        </p:xfrm>
        <a:graphic>
          <a:graphicData uri="http://schemas.openxmlformats.org/presentationml/2006/ole">
            <p:oleObj spid="_x0000_s21510" name="Equation" r:id="rId6" imgW="2476440" imgH="1091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MATRIX-MATRIX MULTIPLICATION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Matrix </a:t>
            </a:r>
            <a:r>
              <a:rPr lang="en-US" dirty="0" smtClean="0">
                <a:sym typeface="Symbol" pitchFamily="18" charset="2"/>
              </a:rPr>
              <a:t> Matrix = Matrix</a:t>
            </a:r>
          </a:p>
          <a:p>
            <a:pPr eaLnBrk="1" hangingPunct="1">
              <a:buNone/>
            </a:pPr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Inverse</a:t>
            </a:r>
            <a:r>
              <a:rPr lang="en-US" dirty="0" smtClean="0">
                <a:sym typeface="Symbol" pitchFamily="18" charset="2"/>
              </a:rPr>
              <a:t> of a matrix: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 square matrix [</a:t>
            </a:r>
            <a:r>
              <a:rPr lang="en-US" b="1" dirty="0" smtClean="0">
                <a:sym typeface="Symbol" pitchFamily="18" charset="2"/>
              </a:rPr>
              <a:t>A</a:t>
            </a:r>
            <a:r>
              <a:rPr lang="en-US" dirty="0" smtClean="0">
                <a:sym typeface="Symbol" pitchFamily="18" charset="2"/>
              </a:rPr>
              <a:t>] is invertible, then</a:t>
            </a:r>
          </a:p>
          <a:p>
            <a:pPr lvl="1" eaLnBrk="1" hangingPunct="1"/>
            <a:endParaRPr lang="en-US" dirty="0" smtClean="0">
              <a:sym typeface="Symbol" pitchFamily="18" charset="2"/>
            </a:endParaRPr>
          </a:p>
          <a:p>
            <a:pPr lvl="1" eaLnBrk="1" hangingPunct="1"/>
            <a:endParaRPr lang="en-US" dirty="0" smtClean="0">
              <a:sym typeface="Symbol" pitchFamily="18" charset="2"/>
            </a:endParaRPr>
          </a:p>
          <a:p>
            <a:pPr lvl="1" eaLnBrk="1" hangingPunct="1"/>
            <a:endParaRPr lang="en-US" dirty="0" smtClean="0">
              <a:sym typeface="Symbol" pitchFamily="18" charset="2"/>
            </a:endParaRPr>
          </a:p>
          <a:p>
            <a:pPr lvl="1" eaLnBrk="1" hangingPunct="1"/>
            <a:endParaRPr lang="en-US" dirty="0" smtClean="0">
              <a:sym typeface="Symbol" pitchFamily="18" charset="2"/>
            </a:endParaRPr>
          </a:p>
          <a:p>
            <a:pPr lvl="1" eaLnBrk="1" hangingPunct="1"/>
            <a:endParaRPr lang="en-US" dirty="0" smtClean="0">
              <a:sym typeface="Symbol" pitchFamily="18" charset="2"/>
            </a:endParaRP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If a matrix is singular (|</a:t>
            </a:r>
            <a:r>
              <a:rPr lang="en-US" b="1" dirty="0" smtClean="0">
                <a:sym typeface="Symbol" pitchFamily="18" charset="2"/>
              </a:rPr>
              <a:t>A</a:t>
            </a:r>
            <a:r>
              <a:rPr lang="en-US" dirty="0" smtClean="0">
                <a:sym typeface="Symbol" pitchFamily="18" charset="2"/>
              </a:rPr>
              <a:t>| = 0), then the inverse does not exist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928399" y="1502352"/>
          <a:ext cx="1270000" cy="300038"/>
        </p:xfrm>
        <a:graphic>
          <a:graphicData uri="http://schemas.openxmlformats.org/presentationml/2006/ole">
            <p:oleObj spid="_x0000_s24577" name="Equation" r:id="rId3" imgW="1269720" imgH="304560" progId="Equation.DSMT4">
              <p:embed/>
            </p:oleObj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812886" y="1353272"/>
          <a:ext cx="2805113" cy="690562"/>
        </p:xfrm>
        <a:graphic>
          <a:graphicData uri="http://schemas.openxmlformats.org/presentationml/2006/ole">
            <p:oleObj spid="_x0000_s24579" name="Equation" r:id="rId4" imgW="2793960" imgH="672840" progId="Equation.DSMT4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981363" y="2999797"/>
          <a:ext cx="2819400" cy="304800"/>
        </p:xfrm>
        <a:graphic>
          <a:graphicData uri="http://schemas.openxmlformats.org/presentationml/2006/ole">
            <p:oleObj spid="_x0000_s24581" name="Equation" r:id="rId5" imgW="2819160" imgH="304560" progId="Equation.DSMT4">
              <p:embed/>
            </p:oleObj>
          </a:graphicData>
        </a:graphic>
      </p:graphicFrame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979920" y="3592943"/>
          <a:ext cx="4643438" cy="788988"/>
        </p:xfrm>
        <a:graphic>
          <a:graphicData uri="http://schemas.openxmlformats.org/presentationml/2006/ole">
            <p:oleObj spid="_x0000_s24582" name="Equation" r:id="rId6" imgW="4698720" imgH="8125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RULES OF MATRIX MULTIPLICATION</a:t>
            </a:r>
          </a:p>
        </p:txBody>
      </p:sp>
      <p:sp>
        <p:nvSpPr>
          <p:cNvPr id="51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193800"/>
            <a:ext cx="8051800" cy="4284663"/>
          </a:xfrm>
        </p:spPr>
        <p:txBody>
          <a:bodyPr/>
          <a:lstStyle/>
          <a:p>
            <a:pPr eaLnBrk="1" hangingPunct="1"/>
            <a:r>
              <a:rPr lang="en-US" smtClean="0"/>
              <a:t>Associative rule: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Distributive rule: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Non-commutative: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Transpose of product: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Inverse of product: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3150895" y="1308385"/>
          <a:ext cx="1755775" cy="300038"/>
        </p:xfrm>
        <a:graphic>
          <a:graphicData uri="http://schemas.openxmlformats.org/presentationml/2006/ole">
            <p:oleObj spid="_x0000_s23553" name="Equation" r:id="rId3" imgW="1739880" imgH="304560" progId="Equation.DSMT4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116548" y="2195794"/>
          <a:ext cx="2243137" cy="300037"/>
        </p:xfrm>
        <a:graphic>
          <a:graphicData uri="http://schemas.openxmlformats.org/presentationml/2006/ole">
            <p:oleObj spid="_x0000_s23555" name="Equation" r:id="rId4" imgW="2247840" imgH="304560" progId="Equation.DSMT4">
              <p:embed/>
            </p:oleObj>
          </a:graphicData>
        </a:graphic>
      </p:graphicFrame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3386569" y="3086821"/>
          <a:ext cx="1022350" cy="241300"/>
        </p:xfrm>
        <a:graphic>
          <a:graphicData uri="http://schemas.openxmlformats.org/presentationml/2006/ole">
            <p:oleObj spid="_x0000_s23557" name="Equation" r:id="rId5" imgW="1041120" imgH="241200" progId="Equation.DSMT4">
              <p:embed/>
            </p:oleObj>
          </a:graphicData>
        </a:graphic>
      </p:graphicFrame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3893971" y="3883746"/>
          <a:ext cx="3810000" cy="360362"/>
        </p:xfrm>
        <a:graphic>
          <a:graphicData uri="http://schemas.openxmlformats.org/presentationml/2006/ole">
            <p:oleObj spid="_x0000_s23559" name="Equation" r:id="rId6" imgW="3860640" imgH="355320" progId="Equation.DSMT4">
              <p:embed/>
            </p:oleObj>
          </a:graphicData>
        </a:graphic>
      </p:graphicFrame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476186" y="4752108"/>
          <a:ext cx="3979862" cy="360363"/>
        </p:xfrm>
        <a:graphic>
          <a:graphicData uri="http://schemas.openxmlformats.org/presentationml/2006/ole">
            <p:oleObj spid="_x0000_s23561" name="Equation" r:id="rId7" imgW="4012920" imgH="3553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2344</TotalTime>
  <Words>569</Words>
  <Application>Microsoft Office PowerPoint</Application>
  <PresentationFormat>On-screen Show (4:3)</PresentationFormat>
  <Paragraphs>200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굴림</vt:lpstr>
      <vt:lpstr>Wingdings</vt:lpstr>
      <vt:lpstr>Symbol</vt:lpstr>
      <vt:lpstr>Default Design</vt:lpstr>
      <vt:lpstr>Picture</vt:lpstr>
      <vt:lpstr>Equation</vt:lpstr>
      <vt:lpstr>MathType 6.0 Equation</vt:lpstr>
      <vt:lpstr>CHAP 0 MATHEMATICAL PRELIMINARY</vt:lpstr>
      <vt:lpstr>MATHEMATICAL PRELIMINARY</vt:lpstr>
      <vt:lpstr>MATRIX</vt:lpstr>
      <vt:lpstr>VECTOR-MATRIX CALCULUS</vt:lpstr>
      <vt:lpstr>DETERMINANT</vt:lpstr>
      <vt:lpstr>VECTOR-MATRIX CALCULUS cont.</vt:lpstr>
      <vt:lpstr>MATRIX-VECTOR MULTIPLICATION</vt:lpstr>
      <vt:lpstr>MATRIX-MATRIX MULTIPLICATION</vt:lpstr>
      <vt:lpstr>RULES OF MATRIX MULTIPLICATION</vt:lpstr>
      <vt:lpstr>MATRIX EQUATION</vt:lpstr>
      <vt:lpstr>EIGEN VALUE AND EIGEN VECTOR</vt:lpstr>
      <vt:lpstr>EIGEN VALUE AND EIGEN VECTOR</vt:lpstr>
      <vt:lpstr>QUADRATIC FORM</vt:lpstr>
      <vt:lpstr>POSITIVE DEFINITE MATRIX</vt:lpstr>
      <vt:lpstr>MAXIMA &amp; MINIMA OF FUNCTIONS</vt:lpstr>
      <vt:lpstr>MAXIMA &amp; MINIMA OF FUNCTIONS cont.</vt:lpstr>
      <vt:lpstr>MINIMUM PRINCIPLE</vt:lpstr>
      <vt:lpstr>Homework #1</vt:lpstr>
      <vt:lpstr>Homework #1</vt:lpstr>
    </vt:vector>
  </TitlesOfParts>
  <Company>The 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EML 4500 FINITE ELEMENT ANALYSIS AND DESIGN</dc:title>
  <dc:creator>Nam Ho Kim</dc:creator>
  <cp:lastModifiedBy>Nam Ho Kim</cp:lastModifiedBy>
  <cp:revision>77</cp:revision>
  <dcterms:created xsi:type="dcterms:W3CDTF">2004-08-20T00:16:17Z</dcterms:created>
  <dcterms:modified xsi:type="dcterms:W3CDTF">2011-01-10T18:31:37Z</dcterms:modified>
</cp:coreProperties>
</file>