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2" r:id="rId2"/>
  </p:sldIdLst>
  <p:sldSz cx="6858000" cy="9144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>
        <p:scale>
          <a:sx n="200" d="100"/>
          <a:sy n="200" d="100"/>
        </p:scale>
        <p:origin x="-125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9/16/2017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635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9/16/2017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582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9/16/2017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502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9/16/2017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940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9/16/2017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391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9/16/2017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592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9/16/2017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996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9/16/2017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328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9/16/2017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292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9/16/2017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775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9/16/2017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81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FAB83E-5C95-440C-B566-7BAA9BCBD076}" type="datetimeFigureOut">
              <a:rPr lang="en-US" smtClean="0"/>
              <a:t>9/16/2017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935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0" name="Group 169"/>
          <p:cNvGrpSpPr>
            <a:grpSpLocks/>
          </p:cNvGrpSpPr>
          <p:nvPr/>
        </p:nvGrpSpPr>
        <p:grpSpPr bwMode="auto">
          <a:xfrm>
            <a:off x="2581968" y="370118"/>
            <a:ext cx="1694702" cy="1596795"/>
            <a:chOff x="1707" y="1990"/>
            <a:chExt cx="2406" cy="2267"/>
          </a:xfrm>
        </p:grpSpPr>
        <p:sp>
          <p:nvSpPr>
            <p:cNvPr id="171" name="AutoShape 15"/>
            <p:cNvSpPr>
              <a:spLocks noChangeArrowheads="1"/>
            </p:cNvSpPr>
            <p:nvPr/>
          </p:nvSpPr>
          <p:spPr bwMode="auto">
            <a:xfrm>
              <a:off x="2193" y="2545"/>
              <a:ext cx="1327" cy="1327"/>
            </a:xfrm>
            <a:prstGeom prst="cube">
              <a:avLst>
                <a:gd name="adj" fmla="val 25000"/>
              </a:avLst>
            </a:prstGeom>
            <a:noFill/>
            <a:ln w="19050">
              <a:solidFill>
                <a:srgbClr val="000000"/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 </a:t>
              </a:r>
            </a:p>
          </p:txBody>
        </p:sp>
        <p:cxnSp>
          <p:nvCxnSpPr>
            <p:cNvPr id="172" name="Line 16"/>
            <p:cNvCxnSpPr/>
            <p:nvPr/>
          </p:nvCxnSpPr>
          <p:spPr bwMode="auto">
            <a:xfrm>
              <a:off x="2852" y="3547"/>
              <a:ext cx="1261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3" name="Line 17"/>
            <p:cNvCxnSpPr/>
            <p:nvPr/>
          </p:nvCxnSpPr>
          <p:spPr bwMode="auto">
            <a:xfrm>
              <a:off x="2522" y="3547"/>
              <a:ext cx="30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4" name="Line 18"/>
            <p:cNvCxnSpPr/>
            <p:nvPr/>
          </p:nvCxnSpPr>
          <p:spPr bwMode="auto">
            <a:xfrm flipV="1">
              <a:off x="2523" y="2136"/>
              <a:ext cx="0" cy="110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5" name="Line 19"/>
            <p:cNvCxnSpPr/>
            <p:nvPr/>
          </p:nvCxnSpPr>
          <p:spPr bwMode="auto">
            <a:xfrm flipV="1">
              <a:off x="2523" y="3257"/>
              <a:ext cx="0" cy="3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6" name="Line 20"/>
            <p:cNvCxnSpPr/>
            <p:nvPr/>
          </p:nvCxnSpPr>
          <p:spPr bwMode="auto">
            <a:xfrm flipH="1">
              <a:off x="2359" y="3547"/>
              <a:ext cx="166" cy="16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7" name="Line 21"/>
            <p:cNvCxnSpPr/>
            <p:nvPr/>
          </p:nvCxnSpPr>
          <p:spPr bwMode="auto">
            <a:xfrm flipH="1">
              <a:off x="1931" y="3728"/>
              <a:ext cx="413" cy="41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8" name="Line 22"/>
            <p:cNvCxnSpPr/>
            <p:nvPr/>
          </p:nvCxnSpPr>
          <p:spPr bwMode="auto">
            <a:xfrm flipV="1">
              <a:off x="2523" y="2875"/>
              <a:ext cx="652" cy="66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79" name="Text Box 23"/>
            <p:cNvSpPr txBox="1">
              <a:spLocks noChangeArrowheads="1"/>
            </p:cNvSpPr>
            <p:nvPr/>
          </p:nvSpPr>
          <p:spPr bwMode="auto">
            <a:xfrm>
              <a:off x="3438" y="3580"/>
              <a:ext cx="240" cy="2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a</a:t>
              </a:r>
              <a:r>
                <a:rPr lang="en-US" sz="1100" baseline="-2500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1</a:t>
              </a:r>
              <a:endParaRPr lang="en-US" sz="1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80" name="Text Box 24"/>
            <p:cNvSpPr txBox="1">
              <a:spLocks noChangeArrowheads="1"/>
            </p:cNvSpPr>
            <p:nvPr/>
          </p:nvSpPr>
          <p:spPr bwMode="auto">
            <a:xfrm>
              <a:off x="2238" y="2402"/>
              <a:ext cx="240" cy="2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a</a:t>
              </a:r>
              <a:r>
                <a:rPr lang="en-US" sz="1100" baseline="-2500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2</a:t>
              </a:r>
              <a:endParaRPr lang="en-US" sz="1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81" name="Text Box 25"/>
            <p:cNvSpPr txBox="1">
              <a:spLocks noChangeArrowheads="1"/>
            </p:cNvSpPr>
            <p:nvPr/>
          </p:nvSpPr>
          <p:spPr bwMode="auto">
            <a:xfrm>
              <a:off x="2118" y="3844"/>
              <a:ext cx="240" cy="2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a</a:t>
              </a:r>
              <a:r>
                <a:rPr lang="en-US" sz="1100" baseline="-2500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3</a:t>
              </a:r>
              <a:endParaRPr lang="en-US" sz="1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82" name="Text Box 26"/>
            <p:cNvSpPr txBox="1">
              <a:spLocks noChangeArrowheads="1"/>
            </p:cNvSpPr>
            <p:nvPr/>
          </p:nvSpPr>
          <p:spPr bwMode="auto">
            <a:xfrm>
              <a:off x="3864" y="3280"/>
              <a:ext cx="240" cy="2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x</a:t>
              </a:r>
              <a:endParaRPr lang="en-US" sz="1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83" name="Text Box 27"/>
            <p:cNvSpPr txBox="1">
              <a:spLocks noChangeArrowheads="1"/>
            </p:cNvSpPr>
            <p:nvPr/>
          </p:nvSpPr>
          <p:spPr bwMode="auto">
            <a:xfrm>
              <a:off x="2267" y="1990"/>
              <a:ext cx="240" cy="2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y</a:t>
              </a:r>
              <a:endParaRPr lang="en-US" sz="1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84" name="Text Box 28"/>
            <p:cNvSpPr txBox="1">
              <a:spLocks noChangeArrowheads="1"/>
            </p:cNvSpPr>
            <p:nvPr/>
          </p:nvSpPr>
          <p:spPr bwMode="auto">
            <a:xfrm>
              <a:off x="1707" y="3965"/>
              <a:ext cx="240" cy="2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z</a:t>
              </a:r>
              <a:endParaRPr lang="en-US" sz="1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85" name="Text Box 29"/>
            <p:cNvSpPr txBox="1">
              <a:spLocks noChangeArrowheads="1"/>
            </p:cNvSpPr>
            <p:nvPr/>
          </p:nvSpPr>
          <p:spPr bwMode="auto">
            <a:xfrm>
              <a:off x="2702" y="3302"/>
              <a:ext cx="240" cy="2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b="1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i</a:t>
              </a:r>
            </a:p>
          </p:txBody>
        </p:sp>
        <p:sp>
          <p:nvSpPr>
            <p:cNvPr id="186" name="Text Box 30"/>
            <p:cNvSpPr txBox="1">
              <a:spLocks noChangeArrowheads="1"/>
            </p:cNvSpPr>
            <p:nvPr/>
          </p:nvSpPr>
          <p:spPr bwMode="auto">
            <a:xfrm>
              <a:off x="2298" y="3189"/>
              <a:ext cx="240" cy="2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b="1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j</a:t>
              </a:r>
            </a:p>
          </p:txBody>
        </p:sp>
        <p:sp>
          <p:nvSpPr>
            <p:cNvPr id="187" name="Text Box 31"/>
            <p:cNvSpPr txBox="1">
              <a:spLocks noChangeArrowheads="1"/>
            </p:cNvSpPr>
            <p:nvPr/>
          </p:nvSpPr>
          <p:spPr bwMode="auto">
            <a:xfrm>
              <a:off x="2410" y="3615"/>
              <a:ext cx="240" cy="2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b="1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k</a:t>
              </a:r>
            </a:p>
          </p:txBody>
        </p:sp>
        <p:sp>
          <p:nvSpPr>
            <p:cNvPr id="188" name="Oval 187"/>
            <p:cNvSpPr>
              <a:spLocks noChangeAspect="1" noChangeArrowheads="1"/>
            </p:cNvSpPr>
            <p:nvPr/>
          </p:nvSpPr>
          <p:spPr bwMode="auto">
            <a:xfrm>
              <a:off x="2483" y="2512"/>
              <a:ext cx="72" cy="7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 </a:t>
              </a:r>
            </a:p>
          </p:txBody>
        </p:sp>
        <p:sp>
          <p:nvSpPr>
            <p:cNvPr id="189" name="Oval 188"/>
            <p:cNvSpPr>
              <a:spLocks noChangeAspect="1" noChangeArrowheads="1"/>
            </p:cNvSpPr>
            <p:nvPr/>
          </p:nvSpPr>
          <p:spPr bwMode="auto">
            <a:xfrm>
              <a:off x="3144" y="2843"/>
              <a:ext cx="72" cy="7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 </a:t>
              </a:r>
            </a:p>
          </p:txBody>
        </p:sp>
        <p:sp>
          <p:nvSpPr>
            <p:cNvPr id="190" name="Oval 189"/>
            <p:cNvSpPr>
              <a:spLocks noChangeAspect="1" noChangeArrowheads="1"/>
            </p:cNvSpPr>
            <p:nvPr/>
          </p:nvSpPr>
          <p:spPr bwMode="auto">
            <a:xfrm>
              <a:off x="2151" y="3833"/>
              <a:ext cx="72" cy="7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 </a:t>
              </a:r>
            </a:p>
          </p:txBody>
        </p:sp>
        <p:sp>
          <p:nvSpPr>
            <p:cNvPr id="191" name="Oval 190"/>
            <p:cNvSpPr>
              <a:spLocks noChangeAspect="1" noChangeArrowheads="1"/>
            </p:cNvSpPr>
            <p:nvPr/>
          </p:nvSpPr>
          <p:spPr bwMode="auto">
            <a:xfrm>
              <a:off x="3481" y="3510"/>
              <a:ext cx="72" cy="7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 </a:t>
              </a:r>
            </a:p>
          </p:txBody>
        </p:sp>
      </p:grpSp>
      <p:grpSp>
        <p:nvGrpSpPr>
          <p:cNvPr id="192" name="Group 191"/>
          <p:cNvGrpSpPr>
            <a:grpSpLocks/>
          </p:cNvGrpSpPr>
          <p:nvPr/>
        </p:nvGrpSpPr>
        <p:grpSpPr bwMode="auto">
          <a:xfrm>
            <a:off x="2893029" y="2253590"/>
            <a:ext cx="895350" cy="1120775"/>
            <a:chOff x="7945" y="8665"/>
            <a:chExt cx="1410" cy="1765"/>
          </a:xfrm>
        </p:grpSpPr>
        <p:cxnSp>
          <p:nvCxnSpPr>
            <p:cNvPr id="193" name="Line 3"/>
            <p:cNvCxnSpPr/>
            <p:nvPr/>
          </p:nvCxnSpPr>
          <p:spPr bwMode="auto">
            <a:xfrm>
              <a:off x="8175" y="9795"/>
              <a:ext cx="1180" cy="48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4" name="Line 4"/>
            <p:cNvCxnSpPr/>
            <p:nvPr/>
          </p:nvCxnSpPr>
          <p:spPr bwMode="auto">
            <a:xfrm flipV="1">
              <a:off x="8170" y="9175"/>
              <a:ext cx="1185" cy="62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5" name="Line 5"/>
            <p:cNvCxnSpPr/>
            <p:nvPr/>
          </p:nvCxnSpPr>
          <p:spPr bwMode="auto">
            <a:xfrm flipV="1">
              <a:off x="8170" y="8775"/>
              <a:ext cx="0" cy="102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96" name="Freeform 195"/>
            <p:cNvSpPr>
              <a:spLocks/>
            </p:cNvSpPr>
            <p:nvPr/>
          </p:nvSpPr>
          <p:spPr bwMode="auto">
            <a:xfrm>
              <a:off x="8170" y="9600"/>
              <a:ext cx="130" cy="240"/>
            </a:xfrm>
            <a:custGeom>
              <a:avLst/>
              <a:gdLst>
                <a:gd name="T0" fmla="*/ 115 w 130"/>
                <a:gd name="T1" fmla="*/ 240 h 240"/>
                <a:gd name="T2" fmla="*/ 115 w 130"/>
                <a:gd name="T3" fmla="*/ 135 h 240"/>
                <a:gd name="T4" fmla="*/ 0 w 130"/>
                <a:gd name="T5" fmla="*/ 75 h 240"/>
                <a:gd name="T6" fmla="*/ 130 w 130"/>
                <a:gd name="T7" fmla="*/ 0 h 240"/>
                <a:gd name="T8" fmla="*/ 130 w 130"/>
                <a:gd name="T9" fmla="*/ 120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0" h="240">
                  <a:moveTo>
                    <a:pt x="115" y="240"/>
                  </a:moveTo>
                  <a:lnTo>
                    <a:pt x="115" y="135"/>
                  </a:lnTo>
                  <a:lnTo>
                    <a:pt x="0" y="75"/>
                  </a:lnTo>
                  <a:lnTo>
                    <a:pt x="130" y="0"/>
                  </a:lnTo>
                  <a:lnTo>
                    <a:pt x="130" y="12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none" lIns="91440" tIns="45720" rIns="91440" bIns="45720" anchor="ctr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 </a:t>
              </a:r>
            </a:p>
          </p:txBody>
        </p:sp>
        <p:sp>
          <p:nvSpPr>
            <p:cNvPr id="197" name="Arc 7"/>
            <p:cNvSpPr>
              <a:spLocks/>
            </p:cNvSpPr>
            <p:nvPr/>
          </p:nvSpPr>
          <p:spPr bwMode="auto">
            <a:xfrm rot="18850812" flipV="1">
              <a:off x="8616" y="9583"/>
              <a:ext cx="380" cy="380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none" lIns="91440" tIns="45720" rIns="91440" bIns="45720" anchor="ctr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 </a:t>
              </a:r>
            </a:p>
          </p:txBody>
        </p:sp>
        <p:sp>
          <p:nvSpPr>
            <p:cNvPr id="198" name="Text Box 8"/>
            <p:cNvSpPr txBox="1">
              <a:spLocks noChangeArrowheads="1"/>
            </p:cNvSpPr>
            <p:nvPr/>
          </p:nvSpPr>
          <p:spPr bwMode="auto">
            <a:xfrm>
              <a:off x="8205" y="8665"/>
              <a:ext cx="455" cy="2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ctr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b="1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a</a:t>
              </a:r>
              <a:r>
                <a:rPr lang="en-US" sz="1100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×</a:t>
              </a:r>
              <a:r>
                <a:rPr lang="en-US" sz="1100" b="1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b</a:t>
              </a:r>
              <a:endParaRPr lang="en-US" sz="1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99" name="Text Box 9"/>
            <p:cNvSpPr txBox="1">
              <a:spLocks noChangeArrowheads="1"/>
            </p:cNvSpPr>
            <p:nvPr/>
          </p:nvSpPr>
          <p:spPr bwMode="auto">
            <a:xfrm>
              <a:off x="8995" y="10135"/>
              <a:ext cx="180" cy="2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ctr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b="1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a</a:t>
              </a:r>
              <a:endParaRPr lang="en-US" sz="1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200" name="Text Box 10"/>
            <p:cNvSpPr txBox="1">
              <a:spLocks noChangeArrowheads="1"/>
            </p:cNvSpPr>
            <p:nvPr/>
          </p:nvSpPr>
          <p:spPr bwMode="auto">
            <a:xfrm>
              <a:off x="9045" y="9000"/>
              <a:ext cx="180" cy="2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ctr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b="1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b</a:t>
              </a:r>
              <a:endParaRPr lang="en-US" sz="1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201" name="Text Box 11"/>
            <p:cNvSpPr txBox="1">
              <a:spLocks noChangeArrowheads="1"/>
            </p:cNvSpPr>
            <p:nvPr/>
          </p:nvSpPr>
          <p:spPr bwMode="auto">
            <a:xfrm>
              <a:off x="7945" y="9340"/>
              <a:ext cx="180" cy="2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ctr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b="1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n</a:t>
              </a:r>
              <a:endParaRPr lang="en-US" sz="1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cxnSp>
          <p:nvCxnSpPr>
            <p:cNvPr id="202" name="Line 12"/>
            <p:cNvCxnSpPr/>
            <p:nvPr/>
          </p:nvCxnSpPr>
          <p:spPr bwMode="auto">
            <a:xfrm flipV="1">
              <a:off x="8170" y="9415"/>
              <a:ext cx="0" cy="37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03" name="Text Box 13"/>
            <p:cNvSpPr txBox="1">
              <a:spLocks noChangeArrowheads="1"/>
            </p:cNvSpPr>
            <p:nvPr/>
          </p:nvSpPr>
          <p:spPr bwMode="auto">
            <a:xfrm>
              <a:off x="8936" y="9678"/>
              <a:ext cx="180" cy="2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ctr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  <a:tabLst>
                  <a:tab pos="228600" algn="l"/>
                </a:tabLst>
              </a:pPr>
              <a:r>
                <a:rPr lang="en-US" sz="1100" i="1"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θ</a:t>
              </a:r>
              <a:endParaRPr lang="en-US" sz="11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1090613" y="1032635"/>
            <a:ext cx="83548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smtClean="0">
                <a:latin typeface="Arial" panose="020B0604020202020204" pitchFamily="34" charset="0"/>
                <a:cs typeface="Arial" panose="020B0604020202020204" pitchFamily="34" charset="0"/>
              </a:rPr>
              <a:t>Figure A.1</a:t>
            </a:r>
            <a:endParaRPr lang="en-US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4" name="TextBox 203"/>
          <p:cNvSpPr txBox="1"/>
          <p:nvPr/>
        </p:nvSpPr>
        <p:spPr>
          <a:xfrm>
            <a:off x="1090613" y="2784276"/>
            <a:ext cx="83548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smtClean="0">
                <a:latin typeface="Arial" panose="020B0604020202020204" pitchFamily="34" charset="0"/>
                <a:cs typeface="Arial" panose="020B0604020202020204" pitchFamily="34" charset="0"/>
              </a:rPr>
              <a:t>Figure A.2</a:t>
            </a:r>
            <a:endParaRPr lang="en-US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27750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1905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2098</TotalTime>
  <Words>18</Words>
  <Application>Microsoft Office PowerPoint</Application>
  <PresentationFormat>Letter Paper (8.5x11 in)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Kim,Nam Ho</dc:creator>
  <cp:lastModifiedBy>Kim,Nam Ho</cp:lastModifiedBy>
  <cp:revision>50</cp:revision>
  <dcterms:created xsi:type="dcterms:W3CDTF">2016-05-17T13:07:55Z</dcterms:created>
  <dcterms:modified xsi:type="dcterms:W3CDTF">2017-09-17T00:14:06Z</dcterms:modified>
</cp:coreProperties>
</file>