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505" r:id="rId2"/>
    <p:sldId id="507" r:id="rId3"/>
    <p:sldId id="506" r:id="rId4"/>
    <p:sldId id="510" r:id="rId5"/>
    <p:sldId id="508" r:id="rId6"/>
    <p:sldId id="509" r:id="rId7"/>
    <p:sldId id="528" r:id="rId8"/>
    <p:sldId id="529" r:id="rId9"/>
    <p:sldId id="511" r:id="rId10"/>
    <p:sldId id="512" r:id="rId11"/>
    <p:sldId id="530" r:id="rId12"/>
    <p:sldId id="513" r:id="rId13"/>
    <p:sldId id="514" r:id="rId14"/>
    <p:sldId id="531" r:id="rId15"/>
    <p:sldId id="515" r:id="rId16"/>
    <p:sldId id="516" r:id="rId17"/>
    <p:sldId id="532" r:id="rId18"/>
    <p:sldId id="533" r:id="rId19"/>
    <p:sldId id="517" r:id="rId20"/>
    <p:sldId id="518" r:id="rId21"/>
    <p:sldId id="520" r:id="rId22"/>
    <p:sldId id="521" r:id="rId23"/>
    <p:sldId id="519" r:id="rId24"/>
    <p:sldId id="523" r:id="rId25"/>
    <p:sldId id="522" r:id="rId26"/>
    <p:sldId id="524" r:id="rId27"/>
    <p:sldId id="525" r:id="rId28"/>
    <p:sldId id="526" r:id="rId29"/>
    <p:sldId id="527" r:id="rId30"/>
    <p:sldId id="534" r:id="rId31"/>
    <p:sldId id="535" r:id="rId32"/>
    <p:sldId id="536" r:id="rId33"/>
    <p:sldId id="537" r:id="rId34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kim" initials="n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1" autoAdjust="0"/>
  </p:normalViewPr>
  <p:slideViewPr>
    <p:cSldViewPr snapToGrid="0">
      <p:cViewPr varScale="1">
        <p:scale>
          <a:sx n="128" d="100"/>
          <a:sy n="128" d="100"/>
        </p:scale>
        <p:origin x="3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6432"/>
    </p:cViewPr>
  </p:sorterViewPr>
  <p:notesViewPr>
    <p:cSldViewPr snapToGrid="0">
      <p:cViewPr varScale="1">
        <p:scale>
          <a:sx n="44" d="100"/>
          <a:sy n="44" d="100"/>
        </p:scale>
        <p:origin x="-2004" y="-102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12206DA3-447E-472B-895C-613D89885BA9}" type="datetimeFigureOut">
              <a:rPr lang="en-US" altLang="ko-KR"/>
              <a:pPr>
                <a:defRPr/>
              </a:pPr>
              <a:t>1/4/2021</a:t>
            </a:fld>
            <a:endParaRPr lang="en-US" altLang="ko-KR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9E53008D-CCD7-4166-A8D1-723D2A057DB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74934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73763"/>
            <a:ext cx="9144000" cy="3583837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54000">
                <a:srgbClr val="0000CC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44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344" descr="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02275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/>
          <p:nvPr userDrawn="1"/>
        </p:nvGrpSpPr>
        <p:grpSpPr>
          <a:xfrm>
            <a:off x="533400" y="0"/>
            <a:ext cx="2433696" cy="762000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11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345" descr="Logo_UF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28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6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73026"/>
            <a:ext cx="9144000" cy="538162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75000">
                <a:srgbClr val="0000CC"/>
              </a:gs>
            </a:gsLst>
            <a:path path="rect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1465" y="6400800"/>
            <a:ext cx="1493535" cy="467632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345" descr="Logo_UF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323"/>
          <p:cNvSpPr txBox="1">
            <a:spLocks noChangeArrowheads="1"/>
          </p:cNvSpPr>
          <p:nvPr userDrawn="1"/>
        </p:nvSpPr>
        <p:spPr bwMode="auto">
          <a:xfrm>
            <a:off x="5181600" y="6483350"/>
            <a:ext cx="390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Structural &amp; Multidisciplinary Optimization Group</a:t>
            </a: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248400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4800" y="703262"/>
            <a:ext cx="8534400" cy="5697538"/>
          </a:xfrm>
        </p:spPr>
        <p:txBody>
          <a:bodyPr/>
          <a:lstStyle>
            <a:lvl1pPr marL="285750" indent="-285750"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227013"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6125" indent="-228600"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4987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3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73026"/>
            <a:ext cx="9144000" cy="538162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75000">
                <a:srgbClr val="0000CC"/>
              </a:gs>
            </a:gsLst>
            <a:path path="rect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1465" y="6400800"/>
            <a:ext cx="1493535" cy="467632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345" descr="Logo_UF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323"/>
          <p:cNvSpPr txBox="1">
            <a:spLocks noChangeArrowheads="1"/>
          </p:cNvSpPr>
          <p:nvPr userDrawn="1"/>
        </p:nvSpPr>
        <p:spPr bwMode="auto">
          <a:xfrm>
            <a:off x="5181600" y="6483350"/>
            <a:ext cx="390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white"/>
                </a:solidFill>
                <a:latin typeface="Calibri" pitchFamily="34" charset="0"/>
              </a:rPr>
              <a:t>Structural &amp; Multidisciplinary Optimization Group</a:t>
            </a: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248400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4987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428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/>
          <p:nvPr userDrawn="1"/>
        </p:nvGrpSpPr>
        <p:grpSpPr>
          <a:xfrm>
            <a:off x="411465" y="6400800"/>
            <a:ext cx="1493535" cy="467632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345" descr="Logo_UF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323"/>
          <p:cNvSpPr txBox="1">
            <a:spLocks noChangeArrowheads="1"/>
          </p:cNvSpPr>
          <p:nvPr userDrawn="1"/>
        </p:nvSpPr>
        <p:spPr bwMode="auto">
          <a:xfrm>
            <a:off x="5181600" y="6483350"/>
            <a:ext cx="390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Structural &amp; Multidisciplinary Optimization Group</a:t>
            </a: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248400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3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41275"/>
            <a:ext cx="9144000" cy="548640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75000">
                <a:srgbClr val="0000CC"/>
              </a:gs>
            </a:gsLst>
            <a:path path="rect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1465" y="6400800"/>
            <a:ext cx="1493535" cy="467632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>
                <a:solidFill>
                  <a:schemeClr val="bg1"/>
                </a:solidFill>
              </a:endParaRPr>
            </a:p>
          </p:txBody>
        </p:sp>
        <p:pic>
          <p:nvPicPr>
            <p:cNvPr id="10" name="Picture 345" descr="Logo_UF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323"/>
          <p:cNvSpPr txBox="1">
            <a:spLocks noChangeArrowheads="1"/>
          </p:cNvSpPr>
          <p:nvPr userDrawn="1"/>
        </p:nvSpPr>
        <p:spPr bwMode="auto">
          <a:xfrm>
            <a:off x="5181600" y="6483350"/>
            <a:ext cx="390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Structural &amp; Multidisciplinary Optimization Group</a:t>
            </a: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248400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4800" y="774200"/>
            <a:ext cx="8534400" cy="5626600"/>
          </a:xfrm>
        </p:spPr>
        <p:txBody>
          <a:bodyPr/>
          <a:lstStyle>
            <a:lvl1pPr marL="285750" indent="-285750">
              <a:spcBef>
                <a:spcPts val="18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227013">
              <a:spcBef>
                <a:spcPts val="18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6125" indent="-228600">
              <a:spcBef>
                <a:spcPts val="18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5472" y="104275"/>
            <a:ext cx="9128528" cy="41823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82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228600" y="227013"/>
            <a:ext cx="8610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28600" y="1066800"/>
            <a:ext cx="86106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B10D1E11-BDD6-4089-89B8-197214ED539B}" type="datetimeFigureOut">
              <a:rPr lang="en-US" altLang="ko-KR"/>
              <a:pPr>
                <a:defRPr/>
              </a:pPr>
              <a:t>1/4/2021</a:t>
            </a:fld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B1B15FB2-5338-491A-A0F3-09EF2C5D24F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8" r:id="rId3"/>
    <p:sldLayoutId id="2147483976" r:id="rId4"/>
    <p:sldLayoutId id="2147483979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4E99CD-2B4B-4BA0-BCF7-78CFD66DB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Chapter 1</a:t>
            </a:r>
            <a:br>
              <a:rPr lang="en-US" sz="4000" b="1" dirty="0"/>
            </a:br>
            <a:r>
              <a:rPr lang="en-US" sz="4000" b="1" dirty="0"/>
              <a:t>Introduction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273FB2B-6D2E-4F23-A62D-3B17E8BF46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4D2528-E045-4CC8-B865-EBDE66788E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acquisition: collect measurement data from the sensors and process them to extract useful features for diagnosis</a:t>
            </a:r>
          </a:p>
          <a:p>
            <a:r>
              <a:rPr lang="en-US" dirty="0"/>
              <a:t>Diagnostics: the fault is detected for any anomaly, isolated to determine which component is failing and to identify how severe it is with respect to the failure threshold</a:t>
            </a:r>
          </a:p>
          <a:p>
            <a:r>
              <a:rPr lang="en-US" dirty="0"/>
              <a:t>Prognostics: predicts how long it will take until failure under the current operating condition</a:t>
            </a:r>
          </a:p>
          <a:p>
            <a:pPr lvl="1"/>
            <a:r>
              <a:rPr lang="en-US" dirty="0"/>
              <a:t>Prognostics is the key enabler that permits the reliability of a system to be evaluated in its actual life cycle conditions</a:t>
            </a:r>
          </a:p>
          <a:p>
            <a:pPr lvl="1"/>
            <a:r>
              <a:rPr lang="en-US" dirty="0"/>
              <a:t>predicts the time at which a system or a component will no longer perform its intended function, thus giving users the opportunity to mitigate system-level risks while extending its useful life</a:t>
            </a:r>
          </a:p>
          <a:p>
            <a:r>
              <a:rPr lang="en-US" dirty="0"/>
              <a:t>Health management: manage in optimum manner the maintenance scheduling and logistics support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9DBD4D-2AA2-4894-8844-FE6569FD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Main Steps of PHM</a:t>
            </a:r>
          </a:p>
        </p:txBody>
      </p:sp>
    </p:spTree>
    <p:extLst>
      <p:ext uri="{BB962C8B-B14F-4D97-AF65-F5344CB8AC3E}">
        <p14:creationId xmlns:p14="http://schemas.microsoft.com/office/powerpoint/2010/main" val="281737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72E988-41A5-46CA-ABEF-FBA0673B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Prognostics Architecture (Callan et al. 2006)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F13EC-6CD9-4194-A577-619D37DE6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3980" y="1233904"/>
            <a:ext cx="8914778" cy="376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9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193C2F-CC24-462E-9134-8895D7B6A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Historical Background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80E529C-9A83-4DAE-838B-7E55A7903F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24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C7973-CF9F-486D-81F7-9E1A6A4EF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1980s: started to reduce a helicopter accident rate by the Civil Aviation Authority of UK</a:t>
            </a:r>
          </a:p>
          <a:p>
            <a:r>
              <a:rPr lang="en-US" dirty="0"/>
              <a:t>1990s: health and usage monitoring system (HUMS): measures health conditions and performance of helicopter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1D89ED-8BF5-4D96-A9B7-AD49F6D8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PHM</a:t>
            </a:r>
          </a:p>
        </p:txBody>
      </p:sp>
      <p:pic>
        <p:nvPicPr>
          <p:cNvPr id="4" name="그림 10">
            <a:extLst>
              <a:ext uri="{FF2B5EF4-FFF2-40B4-BE49-F238E27FC236}">
                <a16:creationId xmlns:a16="http://schemas.microsoft.com/office/drawing/2014/main" id="{E0679FF3-4EF5-48C7-94E3-6B98383B75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76863" y="2403151"/>
            <a:ext cx="6790273" cy="40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2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DB0588-B8CB-46F2-BBC0-71C3BEDB33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1990s: NASA Vehicle Health Monitoring of outer space vehicle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replaced by a more universal word Integrated Vehicle Health Management (IVHM) to incorporate the prognostics of various systems </a:t>
            </a:r>
          </a:p>
          <a:p>
            <a:r>
              <a:rPr lang="en-US" dirty="0"/>
              <a:t>2000s: DARPA structural integrity prognosis system (SIPS) and conditioned-based maintenance plus (CBM+) </a:t>
            </a:r>
          </a:p>
          <a:p>
            <a:r>
              <a:rPr lang="en-US" dirty="0"/>
              <a:t>Prognostics and Health Management (PHM) was first adopted in the program for joint strike fighter development </a:t>
            </a:r>
          </a:p>
          <a:p>
            <a:pPr lvl="1"/>
            <a:r>
              <a:rPr lang="en-US" dirty="0"/>
              <a:t>program managers shall optimize operational readiness through affordable, integrated, embedded diagnostics and prognostics, and embedded training and testing, serialized item management, automatic identification technology (AIT), and iterative technology refreshment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D507A0-856C-444F-AECC-10A6D0ED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PHM cont.</a:t>
            </a:r>
          </a:p>
        </p:txBody>
      </p:sp>
    </p:spTree>
    <p:extLst>
      <p:ext uri="{BB962C8B-B14F-4D97-AF65-F5344CB8AC3E}">
        <p14:creationId xmlns:p14="http://schemas.microsoft.com/office/powerpoint/2010/main" val="3058241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E06445-76EE-43FF-9FA0-E58810069D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PHM Applications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2425CDD-2750-4FDB-BB08-D7A917305F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7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3599F2-C74F-4971-8D0A-5CB0AC545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pioneered by the aerospace and defense industry and propagated to other industry</a:t>
            </a:r>
          </a:p>
          <a:p>
            <a:r>
              <a:rPr lang="en-US" dirty="0"/>
              <a:t>Now applications are in  defense, aerospace, wind power, civil infrastructure, manufacturing, and electronics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Pratt &amp; Whitney: advanced PHM systems for the F135 multipurpose fighter</a:t>
            </a:r>
          </a:p>
          <a:p>
            <a:r>
              <a:rPr lang="en-US" dirty="0"/>
              <a:t>GE Aviation: monitored aircraft engines for over 15 years and </a:t>
            </a:r>
            <a:r>
              <a:rPr lang="en-US" dirty="0" err="1"/>
              <a:t>provids</a:t>
            </a:r>
            <a:r>
              <a:rPr lang="en-US" dirty="0"/>
              <a:t> diagnostic services to detect early symptoms of engine problems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C43F5B-DA2E-4799-BA04-24B84A8C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Aerospace and Defense Applications</a:t>
            </a:r>
          </a:p>
        </p:txBody>
      </p:sp>
      <p:pic>
        <p:nvPicPr>
          <p:cNvPr id="4" name="그림 18">
            <a:extLst>
              <a:ext uri="{FF2B5EF4-FFF2-40B4-BE49-F238E27FC236}">
                <a16:creationId xmlns:a16="http://schemas.microsoft.com/office/drawing/2014/main" id="{3CC50933-4603-46A9-88BD-B443C5D3D6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3375" y="2272396"/>
            <a:ext cx="4048625" cy="1401245"/>
          </a:xfrm>
          <a:prstGeom prst="rect">
            <a:avLst/>
          </a:prstGeom>
        </p:spPr>
      </p:pic>
      <p:pic>
        <p:nvPicPr>
          <p:cNvPr id="5" name="그림 19">
            <a:extLst>
              <a:ext uri="{FF2B5EF4-FFF2-40B4-BE49-F238E27FC236}">
                <a16:creationId xmlns:a16="http://schemas.microsoft.com/office/drawing/2014/main" id="{CEB586EB-DFC7-434D-B996-4F5E0C8E141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r="2013"/>
          <a:stretch/>
        </p:blipFill>
        <p:spPr bwMode="auto">
          <a:xfrm>
            <a:off x="4924601" y="2197767"/>
            <a:ext cx="4048684" cy="21416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23B12F-A213-4AB4-BF2B-691B88C30454}"/>
              </a:ext>
            </a:extLst>
          </p:cNvPr>
          <p:cNvSpPr txBox="1"/>
          <p:nvPr/>
        </p:nvSpPr>
        <p:spPr>
          <a:xfrm>
            <a:off x="304800" y="3765716"/>
            <a:ext cx="4634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Prognostics of crack on a planetary gear plate in </a:t>
            </a:r>
            <a:br>
              <a:rPr lang="en-US" sz="1600" dirty="0"/>
            </a:br>
            <a:r>
              <a:rPr lang="en-US" sz="1600" dirty="0"/>
              <a:t>UH-60A helicopter (</a:t>
            </a:r>
            <a:r>
              <a:rPr lang="en-US" sz="1600" dirty="0" err="1"/>
              <a:t>Vachtsevanos</a:t>
            </a:r>
            <a:r>
              <a:rPr lang="en-US" sz="1600" dirty="0"/>
              <a:t> et al. 2006)</a:t>
            </a:r>
          </a:p>
        </p:txBody>
      </p:sp>
    </p:spTree>
    <p:extLst>
      <p:ext uri="{BB962C8B-B14F-4D97-AF65-F5344CB8AC3E}">
        <p14:creationId xmlns:p14="http://schemas.microsoft.com/office/powerpoint/2010/main" val="2294227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426054-E483-4C4A-A320-CC71301C2E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Rolls-Royce: gas turbine engines AVON 1535</a:t>
            </a:r>
          </a:p>
          <a:p>
            <a:r>
              <a:rPr lang="en-US" dirty="0"/>
              <a:t>Komatsu and Caterpillar: advanced data analysis algorithms to detect the vehicle problems at an early stage </a:t>
            </a:r>
          </a:p>
          <a:p>
            <a:r>
              <a:rPr lang="en-US" dirty="0"/>
              <a:t>Renewable energy: wind turbine drivetrain condition monitoring systems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ED94CA-48A6-43B4-BD02-967BFDF2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Machinery and Energy Industry</a:t>
            </a:r>
          </a:p>
        </p:txBody>
      </p:sp>
      <p:pic>
        <p:nvPicPr>
          <p:cNvPr id="4" name="그림 15">
            <a:extLst>
              <a:ext uri="{FF2B5EF4-FFF2-40B4-BE49-F238E27FC236}">
                <a16:creationId xmlns:a16="http://schemas.microsoft.com/office/drawing/2014/main" id="{47B4C9C9-F4D4-421E-BD40-5F8A3EC397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6016" y="2764472"/>
            <a:ext cx="4429225" cy="2432288"/>
          </a:xfrm>
          <a:prstGeom prst="rect">
            <a:avLst/>
          </a:prstGeom>
        </p:spPr>
      </p:pic>
      <p:pic>
        <p:nvPicPr>
          <p:cNvPr id="5" name="그림 14">
            <a:extLst>
              <a:ext uri="{FF2B5EF4-FFF2-40B4-BE49-F238E27FC236}">
                <a16:creationId xmlns:a16="http://schemas.microsoft.com/office/drawing/2014/main" id="{D67BFE55-3B70-422C-B61E-3F154C5ACC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61292" y="2764472"/>
            <a:ext cx="3000392" cy="230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86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E0A24C-FDFB-49B9-878F-726024F9D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primary focus is on the reduced down time</a:t>
            </a:r>
          </a:p>
          <a:p>
            <a:r>
              <a:rPr lang="en-US" dirty="0"/>
              <a:t>spindle bearing of rotating machinery (Liao and Lee 2010)</a:t>
            </a:r>
          </a:p>
          <a:p>
            <a:r>
              <a:rPr lang="en-US" dirty="0"/>
              <a:t>machine tool wear (Kao et al. 2011)</a:t>
            </a:r>
          </a:p>
          <a:p>
            <a:r>
              <a:rPr lang="en-US" dirty="0"/>
              <a:t>surge for air compressors (</a:t>
            </a:r>
            <a:r>
              <a:rPr lang="en-US" dirty="0" err="1"/>
              <a:t>Sodemann</a:t>
            </a:r>
            <a:r>
              <a:rPr lang="en-US" dirty="0"/>
              <a:t> et al. 2006)</a:t>
            </a:r>
          </a:p>
          <a:p>
            <a:r>
              <a:rPr lang="en-US" dirty="0"/>
              <a:t>the fleet health of industrial robots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4BA336-8763-4CB4-892B-D1B1B4BF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Industry</a:t>
            </a:r>
          </a:p>
        </p:txBody>
      </p:sp>
      <p:pic>
        <p:nvPicPr>
          <p:cNvPr id="4" name="그림 17">
            <a:extLst>
              <a:ext uri="{FF2B5EF4-FFF2-40B4-BE49-F238E27FC236}">
                <a16:creationId xmlns:a16="http://schemas.microsoft.com/office/drawing/2014/main" id="{05EEFF81-C1F5-4D5F-9767-B1E4770B4A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5330" y="3273789"/>
            <a:ext cx="4310165" cy="2568090"/>
          </a:xfrm>
          <a:prstGeom prst="rect">
            <a:avLst/>
          </a:prstGeom>
        </p:spPr>
      </p:pic>
      <p:pic>
        <p:nvPicPr>
          <p:cNvPr id="5" name="그림 16">
            <a:extLst>
              <a:ext uri="{FF2B5EF4-FFF2-40B4-BE49-F238E27FC236}">
                <a16:creationId xmlns:a16="http://schemas.microsoft.com/office/drawing/2014/main" id="{D7DAEB6D-AC4E-4DD7-A999-9CC2D203EE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64994" y="3126857"/>
            <a:ext cx="3052312" cy="27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37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27EE3A-0D17-4582-B4F2-0181F2C65C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Review of Prognostics Algorithms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35AD66-63CD-49A1-8FA6-01ED0FD61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3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3C72D1-72A1-44F8-93CD-529D65C10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Prognostics and Health Management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C86D2F-839E-42A6-960B-6367C333A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7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1B87DB-C615-4E2F-B8BF-D5A6AE4C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of Prognostics Methods</a:t>
            </a:r>
          </a:p>
        </p:txBody>
      </p:sp>
      <p:pic>
        <p:nvPicPr>
          <p:cNvPr id="4" name="그림 28">
            <a:extLst>
              <a:ext uri="{FF2B5EF4-FFF2-40B4-BE49-F238E27FC236}">
                <a16:creationId xmlns:a16="http://schemas.microsoft.com/office/drawing/2014/main" id="{614933C9-E067-43B6-AB92-E3D1C29601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32581" y="1545227"/>
            <a:ext cx="6506153" cy="37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80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16E8C7-8053-4193-B6A7-7CBC286FA1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physical model describing the behavior of degradation is available </a:t>
            </a:r>
          </a:p>
          <a:p>
            <a:r>
              <a:rPr lang="en-US" dirty="0"/>
              <a:t>combined with measured data and usage conditions to identify model parameters and to predict the future behavior</a:t>
            </a:r>
          </a:p>
          <a:p>
            <a:r>
              <a:rPr lang="en-US" dirty="0"/>
              <a:t>requires a detailed understanding of the problem</a:t>
            </a:r>
          </a:p>
          <a:p>
            <a:r>
              <a:rPr lang="en-US" dirty="0"/>
              <a:t>the results tend to be intuitive because they are based on modeled phenomenon. </a:t>
            </a:r>
          </a:p>
          <a:p>
            <a:r>
              <a:rPr lang="en-US" dirty="0"/>
              <a:t>Once a model is developed, it can be reused for different systems or different designs by tuning model parameters. </a:t>
            </a:r>
          </a:p>
          <a:p>
            <a:r>
              <a:rPr lang="en-US" dirty="0"/>
              <a:t>computationally efficient than the data-driven method</a:t>
            </a:r>
          </a:p>
          <a:p>
            <a:r>
              <a:rPr lang="en-US" dirty="0"/>
              <a:t>model development requires a thorough understanding of the system</a:t>
            </a:r>
          </a:p>
          <a:p>
            <a:r>
              <a:rPr lang="en-US" dirty="0"/>
              <a:t>missed physics can lead to failure of predicting degradation behavior</a:t>
            </a:r>
          </a:p>
          <a:p>
            <a:r>
              <a:rPr lang="en-US" dirty="0"/>
              <a:t>high-fidelity models, especially for numerical models, can be computationally intensive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1D726-2DFC-4F12-9C6F-76D1EFFD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Physics-based Prognostics Methods</a:t>
            </a:r>
          </a:p>
        </p:txBody>
      </p:sp>
    </p:spTree>
    <p:extLst>
      <p:ext uri="{BB962C8B-B14F-4D97-AF65-F5344CB8AC3E}">
        <p14:creationId xmlns:p14="http://schemas.microsoft.com/office/powerpoint/2010/main" val="962681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066494-A55D-4E0F-A138-4D5C53363E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use training data at current and previous usage conditions to identify the degradation state and to predict the future trend</a:t>
            </a:r>
          </a:p>
          <a:p>
            <a:r>
              <a:rPr lang="en-US" sz="1800" dirty="0"/>
              <a:t>conceptually an extrapolation with mathematical function</a:t>
            </a:r>
          </a:p>
          <a:p>
            <a:r>
              <a:rPr lang="en-US" sz="1800" dirty="0"/>
              <a:t>no guaranty that extrapolation is meaningful since failure progress from current state forward may be unrelated to prior failure progress </a:t>
            </a:r>
          </a:p>
          <a:p>
            <a:r>
              <a:rPr lang="en-US" sz="1800" dirty="0"/>
              <a:t>The success depends on collecting statistics of failures as a function of current state, which requires volumes of data</a:t>
            </a:r>
          </a:p>
          <a:p>
            <a:r>
              <a:rPr lang="en-US" sz="1800" dirty="0"/>
              <a:t>easy and fast to implement</a:t>
            </a:r>
          </a:p>
          <a:p>
            <a:r>
              <a:rPr lang="en-US" sz="1800" dirty="0"/>
              <a:t>off-the-shelf packages are available for data mining &amp; machine learning</a:t>
            </a:r>
          </a:p>
          <a:p>
            <a:r>
              <a:rPr lang="en-US" sz="1800" dirty="0"/>
              <a:t>With enough data, it is possible to identify relationships that were not previously considered without any prejudice</a:t>
            </a:r>
          </a:p>
          <a:p>
            <a:r>
              <a:rPr lang="en-US" sz="1800" dirty="0"/>
              <a:t>requires a lot of data that include all possible modes of failure</a:t>
            </a:r>
          </a:p>
          <a:p>
            <a:r>
              <a:rPr lang="en-US" sz="1800" dirty="0"/>
              <a:t>outcome may be counterintuitive, and it is dangerous to accept a result without understand the cause of the problem </a:t>
            </a:r>
          </a:p>
          <a:p>
            <a:r>
              <a:rPr lang="en-US" sz="1800" dirty="0"/>
              <a:t>computationally intensive, both analysis and implementation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9133D8-08C4-4084-8920-A9295E56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Prognostics Methods</a:t>
            </a:r>
          </a:p>
        </p:txBody>
      </p:sp>
    </p:spTree>
    <p:extLst>
      <p:ext uri="{BB962C8B-B14F-4D97-AF65-F5344CB8AC3E}">
        <p14:creationId xmlns:p14="http://schemas.microsoft.com/office/powerpoint/2010/main" val="716825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2A4403-0A44-4103-8DEB-503C8864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Domain of Prognostics Algorithms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B010EE-BA17-40C2-A46E-D179C015FD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41039" y="1383872"/>
            <a:ext cx="4992025" cy="39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74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12C955-C11A-413F-B057-E1771CB5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the Two Approaches cont.</a:t>
            </a:r>
          </a:p>
        </p:txBody>
      </p:sp>
      <p:pic>
        <p:nvPicPr>
          <p:cNvPr id="4" name="그림 31">
            <a:extLst>
              <a:ext uri="{FF2B5EF4-FFF2-40B4-BE49-F238E27FC236}">
                <a16:creationId xmlns:a16="http://schemas.microsoft.com/office/drawing/2014/main" id="{F6A2C4EB-674C-43A7-B0C5-135AFAD9DE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0359" y="1482720"/>
            <a:ext cx="7203282" cy="32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76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CE036F-919B-406A-97A5-00663A606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availability of a physical model including usage conditions </a:t>
            </a:r>
          </a:p>
          <a:p>
            <a:pPr lvl="1"/>
            <a:r>
              <a:rPr lang="en-US" dirty="0"/>
              <a:t>use of training data to identify the characteristics of the damage state</a:t>
            </a:r>
          </a:p>
          <a:p>
            <a:pPr lvl="1"/>
            <a:r>
              <a:rPr lang="en-US" dirty="0"/>
              <a:t>more accurate and have long-term prediction</a:t>
            </a:r>
          </a:p>
          <a:p>
            <a:pPr lvl="1"/>
            <a:r>
              <a:rPr lang="en-US" dirty="0"/>
              <a:t>Physical degradation models are very rare in practice</a:t>
            </a:r>
          </a:p>
          <a:p>
            <a:r>
              <a:rPr lang="en-US" dirty="0"/>
              <a:t>In data-driven approaches, it is not easy to obtain several sets of degradation data due to expensive time and costs</a:t>
            </a:r>
          </a:p>
          <a:p>
            <a:r>
              <a:rPr lang="en-US" dirty="0"/>
              <a:t>Hybrid approaches are to integrate advantages of both physics-based and da-ta-driven methods to improve the prediction capability</a:t>
            </a:r>
          </a:p>
          <a:p>
            <a:pPr lvl="1"/>
            <a:r>
              <a:rPr lang="en-US" dirty="0"/>
              <a:t>the knowledge on physical behavior can be used to determine the mathematical model (e.g., determining the order of polynomial or exponential functions) in da-ta-driven method</a:t>
            </a:r>
          </a:p>
          <a:p>
            <a:pPr lvl="1"/>
            <a:r>
              <a:rPr lang="en-US" dirty="0"/>
              <a:t>possible to use data-driven system model in conjunction with a physics-based fault model or vice-versa</a:t>
            </a:r>
          </a:p>
          <a:p>
            <a:pPr lvl="1"/>
            <a:r>
              <a:rPr lang="en-US" dirty="0"/>
              <a:t>depends on a specific application domain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0D1746-5327-499A-B8EA-0B15434CC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the Two Approaches</a:t>
            </a:r>
          </a:p>
        </p:txBody>
      </p:sp>
    </p:spTree>
    <p:extLst>
      <p:ext uri="{BB962C8B-B14F-4D97-AF65-F5344CB8AC3E}">
        <p14:creationId xmlns:p14="http://schemas.microsoft.com/office/powerpoint/2010/main" val="803756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19690C-3042-4B58-9DF4-2FAAE8878D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Benefits and Challenges for Prognostics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A808D3F-4F46-41FE-AC8F-38C10DF9B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95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4EA78D-A899-4603-B97D-61913A2C0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through the CBM practices</a:t>
            </a:r>
          </a:p>
          <a:p>
            <a:r>
              <a:rPr lang="en-US" dirty="0"/>
              <a:t>through a more automated maintenance and logistics support system</a:t>
            </a:r>
          </a:p>
          <a:p>
            <a:r>
              <a:rPr lang="en-US" dirty="0"/>
              <a:t>GE claims that only 1% improvement in efficiency can make $276 billion in the five major industries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24770E-AA16-4DB0-BF86-57E82133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Operating Cost</a:t>
            </a:r>
          </a:p>
        </p:txBody>
      </p:sp>
      <p:pic>
        <p:nvPicPr>
          <p:cNvPr id="4" name="그림 23" descr="033113INFO">
            <a:extLst>
              <a:ext uri="{FF2B5EF4-FFF2-40B4-BE49-F238E27FC236}">
                <a16:creationId xmlns:a16="http://schemas.microsoft.com/office/drawing/2014/main" id="{81CA1128-7B41-48EF-AFE9-9994535A9E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81" y="2475034"/>
            <a:ext cx="2646916" cy="383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30D814-07A7-4EB8-ACF3-CE31844DB9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5933" y="2778527"/>
            <a:ext cx="5020042" cy="33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FAB635-0CCB-4BF7-93EF-4B0D0AA63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PHM can help indirectly to increase the revenue stream of a business</a:t>
            </a:r>
          </a:p>
          <a:p>
            <a:r>
              <a:rPr lang="en-US" dirty="0"/>
              <a:t>More reliable system can gain a larger market share</a:t>
            </a:r>
          </a:p>
          <a:p>
            <a:r>
              <a:rPr lang="en-US" dirty="0"/>
              <a:t>Not only selling a product, but also providing PHM services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53796C-B94B-44AF-9F2E-03FAB2D7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Revenue</a:t>
            </a:r>
          </a:p>
        </p:txBody>
      </p:sp>
      <p:pic>
        <p:nvPicPr>
          <p:cNvPr id="4" name="그림 24" descr="EMB0000294042c2">
            <a:extLst>
              <a:ext uri="{FF2B5EF4-FFF2-40B4-BE49-F238E27FC236}">
                <a16:creationId xmlns:a16="http://schemas.microsoft.com/office/drawing/2014/main" id="{63C0D571-D358-4C98-8BB5-95F11F72441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"/>
          <a:stretch/>
        </p:blipFill>
        <p:spPr bwMode="auto">
          <a:xfrm>
            <a:off x="899752" y="2428557"/>
            <a:ext cx="5316803" cy="3941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EE32BE-4051-44F2-9DFD-8DA4EA532190}"/>
              </a:ext>
            </a:extLst>
          </p:cNvPr>
          <p:cNvSpPr txBox="1"/>
          <p:nvPr/>
        </p:nvSpPr>
        <p:spPr>
          <a:xfrm>
            <a:off x="6407624" y="3719015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Mining machines of</a:t>
            </a:r>
            <a:br>
              <a:rPr lang="en-US" dirty="0"/>
            </a:br>
            <a:r>
              <a:rPr lang="en-US" dirty="0"/>
              <a:t>Komatsu company</a:t>
            </a:r>
          </a:p>
        </p:txBody>
      </p:sp>
    </p:spTree>
    <p:extLst>
      <p:ext uri="{BB962C8B-B14F-4D97-AF65-F5344CB8AC3E}">
        <p14:creationId xmlns:p14="http://schemas.microsoft.com/office/powerpoint/2010/main" val="1261128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0A404F-849D-40E2-81AB-4AEBE79632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Optimum system design</a:t>
            </a:r>
          </a:p>
          <a:p>
            <a:pPr lvl="1"/>
            <a:r>
              <a:rPr lang="en-US" dirty="0"/>
              <a:t>Many tests in development stage including accelerated life tests (ALT)</a:t>
            </a:r>
          </a:p>
          <a:p>
            <a:pPr lvl="1"/>
            <a:r>
              <a:rPr lang="en-US" dirty="0"/>
              <a:t>Prognostics provide data from the actual conditions, which can improve and optimize new design with much less cost</a:t>
            </a:r>
          </a:p>
          <a:p>
            <a:pPr lvl="1"/>
            <a:r>
              <a:rPr lang="en-US" dirty="0"/>
              <a:t>PHM equipped system doesn’t have to be conservative in terms of safety and reliability because the faults are monitored and insured against failure</a:t>
            </a:r>
          </a:p>
          <a:p>
            <a:r>
              <a:rPr lang="en-US" dirty="0"/>
              <a:t>Improved reliability prediction</a:t>
            </a:r>
          </a:p>
          <a:p>
            <a:pPr lvl="1"/>
            <a:r>
              <a:rPr lang="en-US" dirty="0"/>
              <a:t>Traditional handbook-based reliability methods are often proven to be misleading</a:t>
            </a:r>
          </a:p>
          <a:p>
            <a:pPr lvl="1"/>
            <a:r>
              <a:rPr lang="en-US" dirty="0"/>
              <a:t>the data collected from PHM reflect the actual life cycle conditions of the system, which facilitates more accurate damage and RUL assessment</a:t>
            </a:r>
          </a:p>
          <a:p>
            <a:r>
              <a:rPr lang="en-US" dirty="0"/>
              <a:t>Improved logistics support system</a:t>
            </a:r>
          </a:p>
          <a:p>
            <a:pPr lvl="1"/>
            <a:r>
              <a:rPr lang="en-US" dirty="0"/>
              <a:t>large-scale supply resources with scattered spare parts depots and their management are another big source of increased cost</a:t>
            </a:r>
          </a:p>
          <a:p>
            <a:pPr lvl="1"/>
            <a:r>
              <a:rPr lang="en-US" dirty="0"/>
              <a:t>Accurate prediction of failure enables a significant reduction in the logistics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232D4D-328A-442F-836E-9CA208FF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in System Design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70746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65ED36-CE5E-48AC-A9F8-73844C8E7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new engineering approach that enables real-time health assessment</a:t>
            </a:r>
          </a:p>
          <a:p>
            <a:r>
              <a:rPr lang="en-US" dirty="0"/>
              <a:t>predict system’s future state based on up-to-date information by incorporating various disciplines including sensing technologies, failure physics, machine learning, modern statistics and reliability engineering</a:t>
            </a:r>
          </a:p>
          <a:p>
            <a:r>
              <a:rPr lang="en-US" dirty="0"/>
              <a:t>enable to turn data and health state into information that will improve our knowledge on the system and provide a strategy to maintain the system in its originally intended function</a:t>
            </a:r>
          </a:p>
          <a:p>
            <a:r>
              <a:rPr lang="en-US" dirty="0">
                <a:solidFill>
                  <a:srgbClr val="0000CC"/>
                </a:solidFill>
              </a:rPr>
              <a:t>Condition-based maintenance </a:t>
            </a:r>
            <a:r>
              <a:rPr lang="en-US" dirty="0"/>
              <a:t>(CBM)</a:t>
            </a:r>
          </a:p>
          <a:p>
            <a:pPr lvl="1"/>
            <a:r>
              <a:rPr lang="en-US" dirty="0"/>
              <a:t>maintenance based on the actual condition of the equipment in contrast to scheduled maintenance</a:t>
            </a:r>
          </a:p>
          <a:p>
            <a:pPr lvl="1"/>
            <a:r>
              <a:rPr lang="en-US" dirty="0"/>
              <a:t>a new maintenance strategy that can only repair/replace actually damaged parts, which can reduce the total life cycle costs</a:t>
            </a:r>
          </a:p>
          <a:p>
            <a:pPr lvl="1"/>
            <a:r>
              <a:rPr lang="en-US" dirty="0"/>
              <a:t>consists of automated hardware and software systems that monitor, detect, isolate, and predict equipment performance and degradation</a:t>
            </a:r>
          </a:p>
          <a:p>
            <a:pPr lvl="1"/>
            <a:r>
              <a:rPr lang="en-US" dirty="0"/>
              <a:t>prognostics is a key enabling technology for CBM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20F65-0272-4514-BFE9-55474D96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Prognostics and Health Management (PHM)</a:t>
            </a:r>
          </a:p>
        </p:txBody>
      </p:sp>
    </p:spTree>
    <p:extLst>
      <p:ext uri="{BB962C8B-B14F-4D97-AF65-F5344CB8AC3E}">
        <p14:creationId xmlns:p14="http://schemas.microsoft.com/office/powerpoint/2010/main" val="4073526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8D3CA9-9CF6-4489-9B0B-EA9D81574D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Benefits in production</a:t>
            </a:r>
          </a:p>
          <a:p>
            <a:pPr lvl="1"/>
            <a:r>
              <a:rPr lang="en-US" dirty="0"/>
              <a:t>Better process quality control</a:t>
            </a:r>
          </a:p>
          <a:p>
            <a:pPr lvl="1"/>
            <a:r>
              <a:rPr lang="en-US" dirty="0"/>
              <a:t>Integrated maintenance development by OEMs</a:t>
            </a:r>
          </a:p>
          <a:p>
            <a:r>
              <a:rPr lang="en-US" dirty="0"/>
              <a:t>Benefits in system operation</a:t>
            </a:r>
          </a:p>
          <a:p>
            <a:pPr lvl="1"/>
            <a:r>
              <a:rPr lang="en-US" dirty="0"/>
              <a:t>Increased system safety</a:t>
            </a:r>
          </a:p>
          <a:p>
            <a:pPr lvl="1"/>
            <a:r>
              <a:rPr lang="en-US" dirty="0"/>
              <a:t>Improved operational reliability</a:t>
            </a:r>
          </a:p>
          <a:p>
            <a:r>
              <a:rPr lang="en-US" dirty="0"/>
              <a:t>Benefits in logistics support and maintenance</a:t>
            </a:r>
          </a:p>
          <a:p>
            <a:pPr lvl="1"/>
            <a:r>
              <a:rPr lang="en-US" dirty="0"/>
              <a:t>Condition-based maintenance</a:t>
            </a:r>
          </a:p>
          <a:p>
            <a:pPr lvl="1"/>
            <a:r>
              <a:rPr lang="en-US" dirty="0"/>
              <a:t>Improved fleet-wide decision support</a:t>
            </a:r>
          </a:p>
          <a:p>
            <a:pPr lvl="1"/>
            <a:r>
              <a:rPr lang="en-US" dirty="0"/>
              <a:t>Optimum logistics supply chain</a:t>
            </a:r>
          </a:p>
          <a:p>
            <a:pPr lvl="1"/>
            <a:r>
              <a:rPr lang="en-US" dirty="0"/>
              <a:t>Reduced maintenance-induced fault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7867CD-9BC8-4285-9AEE-32A15F58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Benefits</a:t>
            </a:r>
          </a:p>
        </p:txBody>
      </p:sp>
      <p:pic>
        <p:nvPicPr>
          <p:cNvPr id="4" name="그림 26">
            <a:extLst>
              <a:ext uri="{FF2B5EF4-FFF2-40B4-BE49-F238E27FC236}">
                <a16:creationId xmlns:a16="http://schemas.microsoft.com/office/drawing/2014/main" id="{BA9E0C5E-1DFD-4EA0-B459-A2EB23B6B91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r="7972"/>
          <a:stretch/>
        </p:blipFill>
        <p:spPr bwMode="auto">
          <a:xfrm>
            <a:off x="5684336" y="611187"/>
            <a:ext cx="3427273" cy="24769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C952AE-52D5-4BB3-8415-C6FF42396D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96194" y="3738612"/>
            <a:ext cx="4047806" cy="2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2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335F5-FCC0-4286-BD20-46B9190779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Implementing optimum sensor selection and localization</a:t>
            </a:r>
          </a:p>
          <a:p>
            <a:pPr lvl="1"/>
            <a:r>
              <a:rPr lang="en-US" dirty="0"/>
              <a:t>requires sensors to measure the environmental, operational, and performance parameters </a:t>
            </a:r>
          </a:p>
          <a:p>
            <a:pPr lvl="1"/>
            <a:r>
              <a:rPr lang="en-US" dirty="0"/>
              <a:t>Inaccurate measurements by improper sensor selection and location can degrade the prognostic performance</a:t>
            </a:r>
          </a:p>
          <a:p>
            <a:pPr lvl="1"/>
            <a:r>
              <a:rPr lang="en-US" dirty="0"/>
              <a:t>sensor reliability and failures must also be considered</a:t>
            </a:r>
          </a:p>
          <a:p>
            <a:r>
              <a:rPr lang="en-US" dirty="0"/>
              <a:t>Feature extraction</a:t>
            </a:r>
          </a:p>
          <a:p>
            <a:pPr lvl="1"/>
            <a:r>
              <a:rPr lang="en-US" dirty="0"/>
              <a:t>important to collect data that is directly related to damage</a:t>
            </a:r>
          </a:p>
          <a:p>
            <a:pPr lvl="1"/>
            <a:r>
              <a:rPr lang="en-US" dirty="0"/>
              <a:t>Damage features need to be extracted from indirect data (vibration </a:t>
            </a:r>
            <a:r>
              <a:rPr lang="en-US" dirty="0">
                <a:sym typeface="Wingdings" panose="05000000000000000000" pitchFamily="2" charset="2"/>
              </a:rPr>
              <a:t> crack)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Need to overcome a small signal-to-noise ratio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6016CF-B155-49C8-BAA4-101F5B08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Prognostics</a:t>
            </a:r>
          </a:p>
        </p:txBody>
      </p:sp>
    </p:spTree>
    <p:extLst>
      <p:ext uri="{BB962C8B-B14F-4D97-AF65-F5344CB8AC3E}">
        <p14:creationId xmlns:p14="http://schemas.microsoft.com/office/powerpoint/2010/main" val="570908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335F5-FCC0-4286-BD20-46B9190779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Need to handle real world uncertainties that lead to inaccurate predictions</a:t>
            </a:r>
          </a:p>
          <a:p>
            <a:r>
              <a:rPr lang="en-US" dirty="0"/>
              <a:t>uncertainties can lead to the significant deviation of prognostics results from the actual situation</a:t>
            </a:r>
          </a:p>
          <a:p>
            <a:r>
              <a:rPr lang="en-US" dirty="0"/>
              <a:t>Important to develop methods that can be used to describe the uncertainty bounds and confidence levels for prognosis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6016CF-B155-49C8-BAA4-101F5B08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Prognostics Uncertainties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5181D-AB10-4A29-88C2-A594EDD9C0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23285" y="3228875"/>
            <a:ext cx="6341094" cy="32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48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43B2D8-6AF6-40BF-AC35-92573A4B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Prognostics Metrics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830CE-CEA2-44A7-8230-EBB84797AC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7310" y="946100"/>
            <a:ext cx="7449379" cy="46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7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47EDC5-B890-4771-BB17-A6146C52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Maintenance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92329-8B81-4374-AC8C-52BB0B7E86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6996" y="1050681"/>
            <a:ext cx="4830018" cy="415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3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6AB631-B6C5-49DD-AB24-7DB77C976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Every system deteriorates its performance over time subject to the stress or load in operation</a:t>
            </a:r>
          </a:p>
          <a:p>
            <a:r>
              <a:rPr lang="en-US" dirty="0"/>
              <a:t>maintenance should be exercised to assure satisfactory level of reliability during the life of the system</a:t>
            </a:r>
          </a:p>
          <a:p>
            <a:r>
              <a:rPr lang="en-US" dirty="0">
                <a:solidFill>
                  <a:srgbClr val="0000CC"/>
                </a:solidFill>
              </a:rPr>
              <a:t>Repair when a system breaks down </a:t>
            </a:r>
            <a:r>
              <a:rPr lang="en-US" dirty="0"/>
              <a:t>(reactive, unplanned maintenance)</a:t>
            </a:r>
          </a:p>
          <a:p>
            <a:pPr lvl="1"/>
            <a:r>
              <a:rPr lang="en-US" dirty="0"/>
              <a:t>Earliest method of repairing failure</a:t>
            </a:r>
          </a:p>
          <a:p>
            <a:r>
              <a:rPr lang="en-US" dirty="0"/>
              <a:t>No preparation time for maintenance</a:t>
            </a:r>
          </a:p>
          <a:p>
            <a:r>
              <a:rPr lang="en-US" dirty="0"/>
              <a:t>Unless replacement parts are already available, it takes the longest time for maintenance, and the forced outage cost is highest</a:t>
            </a:r>
          </a:p>
          <a:p>
            <a:r>
              <a:rPr lang="en-US" dirty="0"/>
              <a:t>the availability of the system is poor</a:t>
            </a:r>
          </a:p>
          <a:p>
            <a:r>
              <a:rPr lang="en-US" dirty="0"/>
              <a:t>it only replaces parts that are actually broken down, the number of replacement parts is the smallest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FD840E-01B7-4976-8633-889BE149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Corrective Maintenance (1</a:t>
            </a:r>
            <a:r>
              <a:rPr lang="en-US" baseline="30000" dirty="0"/>
              <a:t>st</a:t>
            </a:r>
            <a:r>
              <a:rPr lang="en-US" dirty="0"/>
              <a:t> generation)</a:t>
            </a:r>
          </a:p>
        </p:txBody>
      </p:sp>
    </p:spTree>
    <p:extLst>
      <p:ext uri="{BB962C8B-B14F-4D97-AF65-F5344CB8AC3E}">
        <p14:creationId xmlns:p14="http://schemas.microsoft.com/office/powerpoint/2010/main" val="131829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BE9E0F-56BC-4945-ACDE-F7DFC6DC7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Planned maintenance: </a:t>
            </a:r>
            <a:r>
              <a:rPr lang="en-US" dirty="0">
                <a:solidFill>
                  <a:srgbClr val="0000CC"/>
                </a:solidFill>
              </a:rPr>
              <a:t>periodic interval </a:t>
            </a:r>
            <a:r>
              <a:rPr lang="en-US" dirty="0"/>
              <a:t>to prevent failures regardless of the health state of the system</a:t>
            </a:r>
          </a:p>
          <a:p>
            <a:r>
              <a:rPr lang="en-US" dirty="0"/>
              <a:t>uses the </a:t>
            </a:r>
            <a:r>
              <a:rPr lang="en-US" dirty="0">
                <a:solidFill>
                  <a:srgbClr val="0000CC"/>
                </a:solidFill>
              </a:rPr>
              <a:t>reliability prediction methods </a:t>
            </a:r>
            <a:r>
              <a:rPr lang="en-US" dirty="0"/>
              <a:t>based on the handbook or historical field data</a:t>
            </a:r>
          </a:p>
          <a:p>
            <a:r>
              <a:rPr lang="en-US" dirty="0"/>
              <a:t>the most popular maintenance strategy where most replacements are prescheduled</a:t>
            </a:r>
          </a:p>
          <a:p>
            <a:r>
              <a:rPr lang="en-US" dirty="0"/>
              <a:t>the first outage cost may be low, but the scheduled outage cost can be high</a:t>
            </a:r>
          </a:p>
          <a:p>
            <a:r>
              <a:rPr lang="en-US" dirty="0"/>
              <a:t>cost is high because it replaces all parts even if many of them may not need to replace</a:t>
            </a:r>
          </a:p>
          <a:p>
            <a:r>
              <a:rPr lang="en-US" dirty="0"/>
              <a:t>this strategy is inefficient when only a small number of parts fail because this strategy enforces to replace many parts that are not going to be failed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9EEBEA-C027-41EF-989C-EDB749BB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Maintenance (2</a:t>
            </a:r>
            <a:r>
              <a:rPr lang="en-US" baseline="30000" dirty="0"/>
              <a:t>nd</a:t>
            </a:r>
            <a:r>
              <a:rPr lang="en-US" dirty="0"/>
              <a:t> generation)</a:t>
            </a:r>
          </a:p>
        </p:txBody>
      </p:sp>
    </p:spTree>
    <p:extLst>
      <p:ext uri="{BB962C8B-B14F-4D97-AF65-F5344CB8AC3E}">
        <p14:creationId xmlns:p14="http://schemas.microsoft.com/office/powerpoint/2010/main" val="226358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4F1892D-E326-43F3-A219-BEBA8F489B9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FAA regulation for airplane panels: replace/repair cracks in the size of 0.1" in every 6,000 flight cycles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CC"/>
                    </a:solidFill>
                  </a:rPr>
                  <a:t> level of reliability</a:t>
                </a:r>
                <a:r>
                  <a:rPr lang="en-US" dirty="0"/>
                  <a:t>: one failure out of ten millions</a:t>
                </a:r>
              </a:p>
              <a:p>
                <a:pPr lvl="1"/>
                <a:r>
                  <a:rPr lang="en-US" dirty="0"/>
                  <a:t>This means, the probability that 0.1" crack grows and becomes unstable in next 6,000 flights is in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−7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there are ten millions of cracks in the size of 0.1" in an airplane (this is a hypothetical assumption), only one of them will grow and become unstable</a:t>
                </a:r>
              </a:p>
              <a:p>
                <a:pPr lvl="1"/>
                <a:r>
                  <a:rPr lang="en-US" dirty="0"/>
                  <a:t>in order to keep the airplane safe, all ten millions of cracks should be repaired, which is a huge increase of maintenance cost!</a:t>
                </a:r>
              </a:p>
              <a:p>
                <a:r>
                  <a:rPr lang="en-US" dirty="0"/>
                  <a:t>preventive maintenance has become a major expense of many industrial companies</a:t>
                </a:r>
              </a:p>
              <a:p>
                <a:r>
                  <a:rPr lang="en-US" dirty="0"/>
                  <a:t>CBM performs maintenance only when needed, and the PHM is the key technology to accomplish this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4F1892D-E326-43F3-A219-BEBA8F489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B27299C-58B0-4796-A68B-1F93DB41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Preventive Maintenance Is Expensive</a:t>
            </a:r>
          </a:p>
        </p:txBody>
      </p:sp>
    </p:spTree>
    <p:extLst>
      <p:ext uri="{BB962C8B-B14F-4D97-AF65-F5344CB8AC3E}">
        <p14:creationId xmlns:p14="http://schemas.microsoft.com/office/powerpoint/2010/main" val="43360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BF45EE-335F-4E4A-9932-2132B392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Strategies vs. Cost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6D807-1CAE-4AA8-9E2E-619E6F1A49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90091" y="1424520"/>
            <a:ext cx="5607462" cy="435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FE3FC8-1246-4C5E-BF7F-F2B69691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Main Steps of PHM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2BDD57-8285-476A-AF60-2AAB07CED0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384852"/>
            <a:ext cx="8262758" cy="21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90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28575">
          <a:solidFill>
            <a:srgbClr val="0000C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y_template.potx" id="{F7319638-2F13-4B19-9083-9A4A0FB36EFC}" vid="{2E8B6316-7725-4A6D-9B7A-3E82445E664E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My_template</Template>
  <TotalTime>11251</TotalTime>
  <Words>1771</Words>
  <Application>Microsoft Office PowerPoint</Application>
  <PresentationFormat>On-screen Show (4:3)</PresentationFormat>
  <Paragraphs>159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Office 테마</vt:lpstr>
      <vt:lpstr>Chapter 1 Introduction</vt:lpstr>
      <vt:lpstr>1. Prognostics and Health Management</vt:lpstr>
      <vt:lpstr>Prognostics and Health Management (PHM)</vt:lpstr>
      <vt:lpstr>Evolution of Maintenance Strategy</vt:lpstr>
      <vt:lpstr>Corrective Maintenance (1st generation)</vt:lpstr>
      <vt:lpstr>Preventive Maintenance (2nd generation)</vt:lpstr>
      <vt:lpstr>Why Preventive Maintenance Is Expensive</vt:lpstr>
      <vt:lpstr>Maintenance Strategies vs. Cost</vt:lpstr>
      <vt:lpstr>Four Main Steps of PHM</vt:lpstr>
      <vt:lpstr>Four Main Steps of PHM</vt:lpstr>
      <vt:lpstr>Prognostics Architecture (Callan et al. 2006)</vt:lpstr>
      <vt:lpstr>2. Historical Background</vt:lpstr>
      <vt:lpstr>History of PHM</vt:lpstr>
      <vt:lpstr>History of PHM cont.</vt:lpstr>
      <vt:lpstr>3. PHM Applications</vt:lpstr>
      <vt:lpstr>Aerospace and Defense Applications</vt:lpstr>
      <vt:lpstr>Heavy Machinery and Energy Industry</vt:lpstr>
      <vt:lpstr>Manufacturing Industry</vt:lpstr>
      <vt:lpstr>4. Review of Prognostics Algorithms</vt:lpstr>
      <vt:lpstr>Category of Prognostics Methods</vt:lpstr>
      <vt:lpstr>Physics-based Prognostics Methods</vt:lpstr>
      <vt:lpstr>Data-driven Prognostics Methods</vt:lpstr>
      <vt:lpstr>Application Domain of Prognostics Algorithms</vt:lpstr>
      <vt:lpstr>Difference between the Two Approaches cont.</vt:lpstr>
      <vt:lpstr>Difference between the Two Approaches</vt:lpstr>
      <vt:lpstr>5. Benefits and Challenges for Prognostics</vt:lpstr>
      <vt:lpstr>Reduced Operating Cost</vt:lpstr>
      <vt:lpstr>Increased Revenue</vt:lpstr>
      <vt:lpstr>Benefits in System Design and Development</vt:lpstr>
      <vt:lpstr>Other Benefits</vt:lpstr>
      <vt:lpstr>Challenges in Prognostics</vt:lpstr>
      <vt:lpstr>Addressing Prognostics Uncertainties</vt:lpstr>
      <vt:lpstr>Prognostics Metrics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Spring, Uniaxial Bar and Truss Element</dc:title>
  <dc:creator>Nam-Ho Kim</dc:creator>
  <cp:lastModifiedBy>Nam-Ho Kim</cp:lastModifiedBy>
  <cp:revision>197</cp:revision>
  <cp:lastPrinted>2020-12-04T13:39:34Z</cp:lastPrinted>
  <dcterms:created xsi:type="dcterms:W3CDTF">2020-11-09T01:41:03Z</dcterms:created>
  <dcterms:modified xsi:type="dcterms:W3CDTF">2021-01-04T15:16:40Z</dcterms:modified>
</cp:coreProperties>
</file>